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57" r:id="rId3"/>
    <p:sldId id="315" r:id="rId4"/>
    <p:sldId id="268" r:id="rId5"/>
    <p:sldId id="258" r:id="rId6"/>
    <p:sldId id="259" r:id="rId7"/>
    <p:sldId id="260" r:id="rId8"/>
    <p:sldId id="261" r:id="rId9"/>
    <p:sldId id="262" r:id="rId10"/>
    <p:sldId id="265" r:id="rId11"/>
    <p:sldId id="269" r:id="rId12"/>
    <p:sldId id="266" r:id="rId13"/>
    <p:sldId id="267" r:id="rId14"/>
    <p:sldId id="271" r:id="rId15"/>
    <p:sldId id="270" r:id="rId16"/>
    <p:sldId id="263" r:id="rId17"/>
    <p:sldId id="264" r:id="rId18"/>
    <p:sldId id="280" r:id="rId19"/>
    <p:sldId id="281" r:id="rId20"/>
    <p:sldId id="285" r:id="rId21"/>
    <p:sldId id="286" r:id="rId22"/>
    <p:sldId id="287" r:id="rId23"/>
    <p:sldId id="288" r:id="rId24"/>
    <p:sldId id="289" r:id="rId25"/>
    <p:sldId id="290" r:id="rId26"/>
    <p:sldId id="291" r:id="rId27"/>
    <p:sldId id="292" r:id="rId28"/>
    <p:sldId id="293" r:id="rId29"/>
    <p:sldId id="294" r:id="rId30"/>
    <p:sldId id="295" r:id="rId31"/>
    <p:sldId id="296" r:id="rId32"/>
    <p:sldId id="297" r:id="rId33"/>
    <p:sldId id="298"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12" r:id="rId48"/>
    <p:sldId id="313" r:id="rId49"/>
    <p:sldId id="314" r:id="rId5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image" Target="../media/image9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715B94-71F2-4BBC-AA10-357DF85EACBB}" type="datetimeFigureOut">
              <a:rPr kumimoji="1" lang="ja-JP" altLang="en-US" smtClean="0"/>
              <a:t>2014/3/29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EFBF9F-6820-41D8-95FA-48B1806E2D29}" type="slidenum">
              <a:rPr kumimoji="1" lang="ja-JP" altLang="en-US" smtClean="0"/>
              <a:t>‹#›</a:t>
            </a:fld>
            <a:endParaRPr kumimoji="1" lang="ja-JP" altLang="en-US"/>
          </a:p>
        </p:txBody>
      </p:sp>
    </p:spTree>
    <p:extLst>
      <p:ext uri="{BB962C8B-B14F-4D97-AF65-F5344CB8AC3E}">
        <p14:creationId xmlns:p14="http://schemas.microsoft.com/office/powerpoint/2010/main" val="36587981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a:t>
            </a:fld>
            <a:endParaRPr kumimoji="1" lang="ja-JP" altLang="en-US"/>
          </a:p>
        </p:txBody>
      </p:sp>
    </p:spTree>
    <p:extLst>
      <p:ext uri="{BB962C8B-B14F-4D97-AF65-F5344CB8AC3E}">
        <p14:creationId xmlns:p14="http://schemas.microsoft.com/office/powerpoint/2010/main" val="2555069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35</a:t>
            </a:fld>
            <a:endParaRPr kumimoji="1" lang="ja-JP" altLang="en-US"/>
          </a:p>
        </p:txBody>
      </p:sp>
    </p:spTree>
    <p:extLst>
      <p:ext uri="{BB962C8B-B14F-4D97-AF65-F5344CB8AC3E}">
        <p14:creationId xmlns:p14="http://schemas.microsoft.com/office/powerpoint/2010/main" val="2547895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44</a:t>
            </a:fld>
            <a:endParaRPr kumimoji="1" lang="ja-JP" altLang="en-US"/>
          </a:p>
        </p:txBody>
      </p:sp>
    </p:spTree>
    <p:extLst>
      <p:ext uri="{BB962C8B-B14F-4D97-AF65-F5344CB8AC3E}">
        <p14:creationId xmlns:p14="http://schemas.microsoft.com/office/powerpoint/2010/main" val="242426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45</a:t>
            </a:fld>
            <a:endParaRPr kumimoji="1" lang="ja-JP" altLang="en-US"/>
          </a:p>
        </p:txBody>
      </p:sp>
    </p:spTree>
    <p:extLst>
      <p:ext uri="{BB962C8B-B14F-4D97-AF65-F5344CB8AC3E}">
        <p14:creationId xmlns:p14="http://schemas.microsoft.com/office/powerpoint/2010/main" val="36224346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46</a:t>
            </a:fld>
            <a:endParaRPr kumimoji="1" lang="ja-JP" altLang="en-US"/>
          </a:p>
        </p:txBody>
      </p:sp>
    </p:spTree>
    <p:extLst>
      <p:ext uri="{BB962C8B-B14F-4D97-AF65-F5344CB8AC3E}">
        <p14:creationId xmlns:p14="http://schemas.microsoft.com/office/powerpoint/2010/main" val="2493114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47</a:t>
            </a:fld>
            <a:endParaRPr kumimoji="1" lang="ja-JP" altLang="en-US"/>
          </a:p>
        </p:txBody>
      </p:sp>
    </p:spTree>
    <p:extLst>
      <p:ext uri="{BB962C8B-B14F-4D97-AF65-F5344CB8AC3E}">
        <p14:creationId xmlns:p14="http://schemas.microsoft.com/office/powerpoint/2010/main" val="567578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48</a:t>
            </a:fld>
            <a:endParaRPr kumimoji="1" lang="ja-JP" altLang="en-US"/>
          </a:p>
        </p:txBody>
      </p:sp>
    </p:spTree>
    <p:extLst>
      <p:ext uri="{BB962C8B-B14F-4D97-AF65-F5344CB8AC3E}">
        <p14:creationId xmlns:p14="http://schemas.microsoft.com/office/powerpoint/2010/main" val="697054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49</a:t>
            </a:fld>
            <a:endParaRPr kumimoji="1" lang="ja-JP" altLang="en-US"/>
          </a:p>
        </p:txBody>
      </p:sp>
    </p:spTree>
    <p:extLst>
      <p:ext uri="{BB962C8B-B14F-4D97-AF65-F5344CB8AC3E}">
        <p14:creationId xmlns:p14="http://schemas.microsoft.com/office/powerpoint/2010/main" val="1760428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20</a:t>
            </a:fld>
            <a:endParaRPr kumimoji="1" lang="ja-JP" altLang="en-US"/>
          </a:p>
        </p:txBody>
      </p:sp>
    </p:spTree>
    <p:extLst>
      <p:ext uri="{BB962C8B-B14F-4D97-AF65-F5344CB8AC3E}">
        <p14:creationId xmlns:p14="http://schemas.microsoft.com/office/powerpoint/2010/main" val="818737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21</a:t>
            </a:fld>
            <a:endParaRPr kumimoji="1" lang="ja-JP" altLang="en-US"/>
          </a:p>
        </p:txBody>
      </p:sp>
    </p:spTree>
    <p:extLst>
      <p:ext uri="{BB962C8B-B14F-4D97-AF65-F5344CB8AC3E}">
        <p14:creationId xmlns:p14="http://schemas.microsoft.com/office/powerpoint/2010/main" val="3301845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22</a:t>
            </a:fld>
            <a:endParaRPr kumimoji="1" lang="ja-JP" altLang="en-US"/>
          </a:p>
        </p:txBody>
      </p:sp>
    </p:spTree>
    <p:extLst>
      <p:ext uri="{BB962C8B-B14F-4D97-AF65-F5344CB8AC3E}">
        <p14:creationId xmlns:p14="http://schemas.microsoft.com/office/powerpoint/2010/main" val="2961832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23</a:t>
            </a:fld>
            <a:endParaRPr kumimoji="1" lang="ja-JP" altLang="en-US"/>
          </a:p>
        </p:txBody>
      </p:sp>
    </p:spTree>
    <p:extLst>
      <p:ext uri="{BB962C8B-B14F-4D97-AF65-F5344CB8AC3E}">
        <p14:creationId xmlns:p14="http://schemas.microsoft.com/office/powerpoint/2010/main" val="2792788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24</a:t>
            </a:fld>
            <a:endParaRPr kumimoji="1" lang="ja-JP" altLang="en-US"/>
          </a:p>
        </p:txBody>
      </p:sp>
    </p:spTree>
    <p:extLst>
      <p:ext uri="{BB962C8B-B14F-4D97-AF65-F5344CB8AC3E}">
        <p14:creationId xmlns:p14="http://schemas.microsoft.com/office/powerpoint/2010/main" val="2887132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25</a:t>
            </a:fld>
            <a:endParaRPr kumimoji="1" lang="ja-JP" altLang="en-US"/>
          </a:p>
        </p:txBody>
      </p:sp>
    </p:spTree>
    <p:extLst>
      <p:ext uri="{BB962C8B-B14F-4D97-AF65-F5344CB8AC3E}">
        <p14:creationId xmlns:p14="http://schemas.microsoft.com/office/powerpoint/2010/main" val="3925200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33</a:t>
            </a:fld>
            <a:endParaRPr kumimoji="1" lang="ja-JP" altLang="en-US"/>
          </a:p>
        </p:txBody>
      </p:sp>
    </p:spTree>
    <p:extLst>
      <p:ext uri="{BB962C8B-B14F-4D97-AF65-F5344CB8AC3E}">
        <p14:creationId xmlns:p14="http://schemas.microsoft.com/office/powerpoint/2010/main" val="99445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A1C045E-322F-479E-8E3A-01B9B24D5476}" type="slidenum">
              <a:rPr kumimoji="1" lang="ja-JP" altLang="en-US" smtClean="0"/>
              <a:t>34</a:t>
            </a:fld>
            <a:endParaRPr kumimoji="1" lang="ja-JP" altLang="en-US"/>
          </a:p>
        </p:txBody>
      </p:sp>
    </p:spTree>
    <p:extLst>
      <p:ext uri="{BB962C8B-B14F-4D97-AF65-F5344CB8AC3E}">
        <p14:creationId xmlns:p14="http://schemas.microsoft.com/office/powerpoint/2010/main" val="3567717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288579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4104698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909779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119664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4005888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1170206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306017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141399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654267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603643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BE5FED5-603B-4A58-8EBD-4CCCD1D0F15B}" type="datetimeFigureOut">
              <a:rPr kumimoji="1" lang="ja-JP" altLang="en-US" smtClean="0"/>
              <a:t>2014/3/29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43180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E5FED5-603B-4A58-8EBD-4CCCD1D0F15B}" type="datetimeFigureOut">
              <a:rPr kumimoji="1" lang="ja-JP" altLang="en-US" smtClean="0"/>
              <a:t>2014/3/29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2758744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260.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00.png"/><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10.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33.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46.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5.png"/><Relationship Id="rId4" Type="http://schemas.openxmlformats.org/officeDocument/2006/relationships/image" Target="../media/image64.emf"/></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6.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7.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68.emf"/></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40.png"/><Relationship Id="rId7"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87.png"/></Relationships>
</file>

<file path=ppt/slides/_rels/slide45.x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89.png"/></Relationships>
</file>

<file path=ppt/slides/_rels/slide4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9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93.png"/><Relationship Id="rId5" Type="http://schemas.openxmlformats.org/officeDocument/2006/relationships/image" Target="../media/image92.wmf"/><Relationship Id="rId4" Type="http://schemas.openxmlformats.org/officeDocument/2006/relationships/oleObject" Target="../embeddings/oleObject5.bin"/></Relationships>
</file>

<file path=ppt/slides/_rels/slide4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49.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notesSlide" Target="../notesSlides/notesSlide16.xml"/><Relationship Id="rId7" Type="http://schemas.openxmlformats.org/officeDocument/2006/relationships/image" Target="../media/image99.e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image" Target="../media/image98.emf"/><Relationship Id="rId4" Type="http://schemas.openxmlformats.org/officeDocument/2006/relationships/oleObject" Target="../embeddings/oleObject6.bin"/><Relationship Id="rId9" Type="http://schemas.openxmlformats.org/officeDocument/2006/relationships/image" Target="../media/image10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20.png"/></Relationships>
</file>

<file path=ppt/slides/_rels/slide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07/relationships/hdphoto" Target="../media/hdphoto1.wdp"/><Relationship Id="rId7" Type="http://schemas.openxmlformats.org/officeDocument/2006/relationships/image" Target="../media/image24.png"/><Relationship Id="rId12" Type="http://schemas.microsoft.com/office/2007/relationships/hdphoto" Target="../media/hdphoto4.wdp"/><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7.png"/><Relationship Id="rId5" Type="http://schemas.microsoft.com/office/2007/relationships/hdphoto" Target="../media/hdphoto2.wdp"/><Relationship Id="rId10" Type="http://schemas.microsoft.com/office/2007/relationships/hdphoto" Target="../media/hdphoto3.wdp"/><Relationship Id="rId4" Type="http://schemas.openxmlformats.org/officeDocument/2006/relationships/image" Target="../media/image22.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030310" y="3430555"/>
            <a:ext cx="10496282" cy="2900840"/>
          </a:xfrm>
        </p:spPr>
        <p:txBody>
          <a:bodyPr>
            <a:noAutofit/>
          </a:bodyPr>
          <a:lstStyle/>
          <a:p>
            <a:r>
              <a:rPr lang="ja-JP" altLang="en-US" sz="2800" dirty="0">
                <a:latin typeface="Lucida Sans" panose="020B0602040502020204" pitchFamily="34" charset="0"/>
                <a:cs typeface="Lucida Sans" panose="020B0602040502020204" pitchFamily="34" charset="0"/>
              </a:rPr>
              <a:t>日本物理</a:t>
            </a:r>
            <a:r>
              <a:rPr lang="ja-JP" altLang="en-US" sz="2800" dirty="0" smtClean="0">
                <a:latin typeface="Lucida Sans" panose="020B0602040502020204" pitchFamily="34" charset="0"/>
                <a:cs typeface="Lucida Sans" panose="020B0602040502020204" pitchFamily="34" charset="0"/>
              </a:rPr>
              <a:t>学会第</a:t>
            </a:r>
            <a:r>
              <a:rPr lang="en-US" altLang="ja-JP" sz="2800" dirty="0" smtClean="0">
                <a:latin typeface="Lucida Sans" panose="020B0602040502020204" pitchFamily="34" charset="0"/>
                <a:cs typeface="Lucida Sans" panose="020B0602040502020204" pitchFamily="34" charset="0"/>
              </a:rPr>
              <a:t>69</a:t>
            </a:r>
            <a:r>
              <a:rPr lang="ja-JP" altLang="en-US" sz="2800" dirty="0" smtClean="0">
                <a:latin typeface="Lucida Sans" panose="020B0602040502020204" pitchFamily="34" charset="0"/>
                <a:cs typeface="Lucida Sans" panose="020B0602040502020204" pitchFamily="34" charset="0"/>
              </a:rPr>
              <a:t>回年次大会</a:t>
            </a:r>
            <a:r>
              <a:rPr lang="en-US" altLang="ja-JP" sz="2800" dirty="0" smtClean="0">
                <a:latin typeface="Lucida Sans" panose="020B0602040502020204" pitchFamily="34" charset="0"/>
                <a:cs typeface="Lucida Sans" panose="020B0602040502020204" pitchFamily="34" charset="0"/>
              </a:rPr>
              <a:t>(</a:t>
            </a:r>
            <a:r>
              <a:rPr lang="ja-JP" altLang="en-US" sz="2800" dirty="0" smtClean="0">
                <a:latin typeface="Lucida Sans" panose="020B0602040502020204" pitchFamily="34" charset="0"/>
                <a:cs typeface="Lucida Sans" panose="020B0602040502020204" pitchFamily="34" charset="0"/>
              </a:rPr>
              <a:t>東海大学湘南キャンパス</a:t>
            </a:r>
            <a:r>
              <a:rPr lang="en-US" altLang="ja-JP" sz="2800" dirty="0" smtClean="0">
                <a:latin typeface="Lucida Sans" panose="020B0602040502020204" pitchFamily="34" charset="0"/>
                <a:cs typeface="Lucida Sans" panose="020B0602040502020204" pitchFamily="34" charset="0"/>
              </a:rPr>
              <a:t>)</a:t>
            </a:r>
            <a:endParaRPr lang="en-US" altLang="ja-JP" sz="2800" dirty="0">
              <a:latin typeface="Lucida Sans" panose="020B0602040502020204" pitchFamily="34" charset="0"/>
              <a:cs typeface="Lucida Sans" panose="020B0602040502020204" pitchFamily="34" charset="0"/>
            </a:endParaRPr>
          </a:p>
          <a:p>
            <a:r>
              <a:rPr lang="ja-JP" altLang="en-US" sz="2800" dirty="0">
                <a:latin typeface="Lucida Sans" panose="020B0602040502020204" pitchFamily="34" charset="0"/>
                <a:cs typeface="Lucida Sans" panose="020B0602040502020204" pitchFamily="34" charset="0"/>
              </a:rPr>
              <a:t>講演番号 </a:t>
            </a:r>
            <a:r>
              <a:rPr lang="en-US" altLang="ja-JP" sz="2800" dirty="0">
                <a:latin typeface="Lucida Sans" panose="020B0602040502020204" pitchFamily="34" charset="0"/>
                <a:cs typeface="Lucida Sans" panose="020B0602040502020204" pitchFamily="34" charset="0"/>
              </a:rPr>
              <a:t>: </a:t>
            </a:r>
            <a:r>
              <a:rPr lang="en-US" altLang="ja-JP" sz="2800" dirty="0" smtClean="0">
                <a:latin typeface="Lucida Sans" panose="020B0602040502020204" pitchFamily="34" charset="0"/>
                <a:cs typeface="Lucida Sans" panose="020B0602040502020204" pitchFamily="34" charset="0"/>
              </a:rPr>
              <a:t>29aTJ-2</a:t>
            </a:r>
            <a:endParaRPr lang="en-US" altLang="ja-JP" sz="2800" dirty="0">
              <a:latin typeface="Lucida Sans" panose="020B0602040502020204" pitchFamily="34" charset="0"/>
              <a:cs typeface="Lucida Sans" panose="020B0602040502020204" pitchFamily="34" charset="0"/>
            </a:endParaRPr>
          </a:p>
          <a:p>
            <a:r>
              <a:rPr lang="ja-JP" altLang="en-US" sz="2800" dirty="0"/>
              <a:t>筑波大数理</a:t>
            </a:r>
            <a:r>
              <a:rPr lang="en-US" altLang="ja-JP" sz="2800" dirty="0"/>
              <a:t>, </a:t>
            </a:r>
            <a:r>
              <a:rPr lang="ja-JP" altLang="en-US" sz="2800" dirty="0"/>
              <a:t>理研</a:t>
            </a:r>
            <a:r>
              <a:rPr lang="en-US" altLang="ja-JP" sz="2800" baseline="30000" dirty="0"/>
              <a:t>A</a:t>
            </a:r>
            <a:r>
              <a:rPr lang="en-US" altLang="ja-JP" sz="2800" dirty="0"/>
              <a:t>, KEK</a:t>
            </a:r>
            <a:r>
              <a:rPr lang="en-US" altLang="ja-JP" sz="2800" baseline="30000" dirty="0"/>
              <a:t>B</a:t>
            </a:r>
            <a:r>
              <a:rPr lang="en-US" altLang="ja-JP" sz="2800" dirty="0"/>
              <a:t>, </a:t>
            </a:r>
            <a:r>
              <a:rPr lang="ja-JP" altLang="en-US" sz="2800" dirty="0"/>
              <a:t>岡山大</a:t>
            </a:r>
            <a:r>
              <a:rPr lang="en-US" altLang="ja-JP" sz="2800" baseline="30000" dirty="0"/>
              <a:t>C</a:t>
            </a:r>
            <a:r>
              <a:rPr lang="en-US" altLang="ja-JP" sz="2800" dirty="0"/>
              <a:t>, JAXA</a:t>
            </a:r>
            <a:r>
              <a:rPr lang="en-US" altLang="ja-JP" sz="2800" baseline="30000" dirty="0"/>
              <a:t>D</a:t>
            </a:r>
            <a:r>
              <a:rPr lang="en-US" altLang="ja-JP" sz="2800" dirty="0"/>
              <a:t>, </a:t>
            </a:r>
            <a:r>
              <a:rPr lang="ja-JP" altLang="en-US" sz="2800" dirty="0"/>
              <a:t> 総研大</a:t>
            </a:r>
            <a:r>
              <a:rPr lang="en-US" altLang="ja-JP" sz="2800" baseline="30000" dirty="0"/>
              <a:t>E</a:t>
            </a:r>
            <a:r>
              <a:rPr lang="en-US" altLang="ja-JP" sz="2800" dirty="0"/>
              <a:t>, </a:t>
            </a:r>
            <a:r>
              <a:rPr lang="en-US" altLang="ja-JP" sz="2800" dirty="0" err="1"/>
              <a:t>Fermilab</a:t>
            </a:r>
            <a:r>
              <a:rPr lang="en-US" altLang="ja-JP" sz="2800" baseline="30000" dirty="0" err="1"/>
              <a:t>F</a:t>
            </a:r>
            <a:r>
              <a:rPr lang="en-US" altLang="ja-JP" sz="2800" dirty="0"/>
              <a:t>, </a:t>
            </a:r>
          </a:p>
          <a:p>
            <a:r>
              <a:rPr lang="ja-JP" altLang="en-US" sz="2800" dirty="0"/>
              <a:t>○</a:t>
            </a:r>
            <a:r>
              <a:rPr lang="ja-JP" altLang="en-US" sz="2800" u="sng" dirty="0"/>
              <a:t>笠原宏太</a:t>
            </a:r>
            <a:r>
              <a:rPr lang="ja-JP" altLang="en-US" sz="2800" dirty="0"/>
              <a:t>，金信弘</a:t>
            </a:r>
            <a:r>
              <a:rPr lang="en-US" altLang="ja-JP" sz="2800" dirty="0"/>
              <a:t>, </a:t>
            </a:r>
            <a:r>
              <a:rPr lang="ja-JP" altLang="en-US" sz="2800" dirty="0"/>
              <a:t>武内勇司</a:t>
            </a:r>
            <a:r>
              <a:rPr lang="en-US" altLang="ja-JP" sz="2800" dirty="0"/>
              <a:t>, </a:t>
            </a:r>
            <a:r>
              <a:rPr lang="ja-JP" altLang="en-US" sz="2800" dirty="0"/>
              <a:t>奥平琢也</a:t>
            </a:r>
            <a:r>
              <a:rPr lang="en-US" altLang="ja-JP" sz="2800" dirty="0"/>
              <a:t>, </a:t>
            </a:r>
            <a:r>
              <a:rPr lang="ja-JP" altLang="en-US" sz="2800" dirty="0"/>
              <a:t>佐藤広海</a:t>
            </a:r>
            <a:r>
              <a:rPr lang="en-US" altLang="ja-JP" sz="2800" baseline="30000" dirty="0"/>
              <a:t>A</a:t>
            </a:r>
            <a:r>
              <a:rPr lang="en-US" altLang="ja-JP" sz="2800" dirty="0"/>
              <a:t>, </a:t>
            </a:r>
            <a:r>
              <a:rPr lang="ja-JP" altLang="en-US" sz="2800" dirty="0"/>
              <a:t> 美馬覚</a:t>
            </a:r>
            <a:r>
              <a:rPr lang="en-US" altLang="ja-JP" sz="2800" baseline="30000" dirty="0"/>
              <a:t>A</a:t>
            </a:r>
            <a:r>
              <a:rPr lang="en-US" altLang="ja-JP" sz="2800" dirty="0"/>
              <a:t>, </a:t>
            </a:r>
          </a:p>
          <a:p>
            <a:r>
              <a:rPr lang="ja-JP" altLang="en-US" sz="2800" dirty="0"/>
              <a:t>羽澄昌史</a:t>
            </a:r>
            <a:r>
              <a:rPr lang="en-US" altLang="ja-JP" sz="2800" baseline="30000" dirty="0"/>
              <a:t>B</a:t>
            </a:r>
            <a:r>
              <a:rPr lang="en-US" altLang="ja-JP" sz="2800" dirty="0"/>
              <a:t>, </a:t>
            </a:r>
            <a:r>
              <a:rPr lang="ja-JP" altLang="en-US" sz="2800" dirty="0"/>
              <a:t>新井康夫</a:t>
            </a:r>
            <a:r>
              <a:rPr lang="en-US" altLang="ja-JP" sz="2800" baseline="30000" dirty="0"/>
              <a:t>B</a:t>
            </a:r>
            <a:r>
              <a:rPr lang="en-US" altLang="ja-JP" sz="2800" dirty="0"/>
              <a:t>, </a:t>
            </a:r>
            <a:r>
              <a:rPr lang="ja-JP" altLang="en-US" sz="2800" dirty="0"/>
              <a:t>石野宏和</a:t>
            </a:r>
            <a:r>
              <a:rPr lang="en-US" altLang="ja-JP" sz="2800" baseline="30000" dirty="0"/>
              <a:t>C</a:t>
            </a:r>
            <a:r>
              <a:rPr lang="en-US" altLang="ja-JP" sz="2800" dirty="0"/>
              <a:t>, </a:t>
            </a:r>
            <a:r>
              <a:rPr lang="ja-JP" altLang="en-US" sz="2800" dirty="0"/>
              <a:t>松浦周二</a:t>
            </a:r>
            <a:r>
              <a:rPr lang="en-US" altLang="ja-JP" sz="2800" baseline="30000" dirty="0"/>
              <a:t>D</a:t>
            </a:r>
            <a:r>
              <a:rPr lang="en-US" altLang="ja-JP" sz="2800" dirty="0"/>
              <a:t>, </a:t>
            </a:r>
            <a:r>
              <a:rPr lang="ja-JP" altLang="en-US" sz="2800" dirty="0"/>
              <a:t>池田博一</a:t>
            </a:r>
            <a:r>
              <a:rPr lang="en-US" altLang="ja-JP" sz="2800" baseline="30000" dirty="0"/>
              <a:t>D</a:t>
            </a:r>
            <a:r>
              <a:rPr lang="en-US" altLang="ja-JP" sz="2800" dirty="0"/>
              <a:t>, </a:t>
            </a:r>
            <a:r>
              <a:rPr lang="ja-JP" altLang="en-US" sz="2800" dirty="0"/>
              <a:t>和田武彦</a:t>
            </a:r>
            <a:r>
              <a:rPr lang="en-US" altLang="ja-JP" sz="2800" baseline="30000" dirty="0"/>
              <a:t>D</a:t>
            </a:r>
            <a:r>
              <a:rPr lang="en-US" altLang="ja-JP" sz="2800" dirty="0"/>
              <a:t>, </a:t>
            </a:r>
            <a:r>
              <a:rPr lang="ja-JP" altLang="en-US" sz="2800" dirty="0"/>
              <a:t>長勢晃一</a:t>
            </a:r>
            <a:r>
              <a:rPr lang="en-US" altLang="ja-JP" sz="2800" baseline="30000" dirty="0"/>
              <a:t>E</a:t>
            </a:r>
            <a:r>
              <a:rPr lang="en-US" altLang="ja-JP" sz="2800" dirty="0"/>
              <a:t>, Erik </a:t>
            </a:r>
            <a:r>
              <a:rPr lang="en-US" altLang="ja-JP" sz="2800" dirty="0" err="1"/>
              <a:t>Ramberg</a:t>
            </a:r>
            <a:r>
              <a:rPr lang="en-US" altLang="ja-JP" sz="2800" baseline="30000" dirty="0" err="1"/>
              <a:t>F</a:t>
            </a:r>
            <a:endParaRPr lang="ja-JP" altLang="en-US" sz="2800" dirty="0">
              <a:latin typeface="Lucida Sans" panose="020B0602040502020204" pitchFamily="34" charset="0"/>
              <a:cs typeface="Lucida Sans" panose="020B0602040502020204" pitchFamily="34" charset="0"/>
            </a:endParaRPr>
          </a:p>
          <a:p>
            <a:pPr>
              <a:defRPr/>
            </a:pPr>
            <a:endParaRPr lang="en-US" altLang="ja-JP" sz="2800" dirty="0" smtClean="0">
              <a:solidFill>
                <a:schemeClr val="bg2">
                  <a:lumMod val="10000"/>
                </a:schemeClr>
              </a:solidFill>
              <a:latin typeface="HGPｺﾞｼｯｸE" panose="020B0900000000000000" pitchFamily="50" charset="-128"/>
              <a:ea typeface="HGPｺﾞｼｯｸE" panose="020B0900000000000000" pitchFamily="50" charset="-128"/>
              <a:cs typeface="Aharoni" panose="02010803020104030203" pitchFamily="2" charset="-79"/>
            </a:endParaRPr>
          </a:p>
        </p:txBody>
      </p:sp>
      <p:sp>
        <p:nvSpPr>
          <p:cNvPr id="7" name="テキスト ボックス 6"/>
          <p:cNvSpPr txBox="1"/>
          <p:nvPr/>
        </p:nvSpPr>
        <p:spPr>
          <a:xfrm>
            <a:off x="155620" y="1504225"/>
            <a:ext cx="12038528" cy="1446550"/>
          </a:xfrm>
          <a:prstGeom prst="rect">
            <a:avLst/>
          </a:prstGeom>
          <a:noFill/>
        </p:spPr>
        <p:txBody>
          <a:bodyPr wrap="square" rtlCol="0">
            <a:spAutoFit/>
          </a:bodyPr>
          <a:lstStyle/>
          <a:p>
            <a:pPr algn="ctr"/>
            <a:r>
              <a:rPr lang="ja-JP" altLang="en-US" sz="4400" dirty="0" smtClean="0">
                <a:latin typeface="HGPｺﾞｼｯｸE" panose="020B0900000000000000" pitchFamily="50" charset="-128"/>
                <a:ea typeface="HGPｺﾞｼｯｸE" panose="020B0900000000000000" pitchFamily="50" charset="-128"/>
              </a:rPr>
              <a:t>ニュートリノ</a:t>
            </a:r>
            <a:r>
              <a:rPr lang="ja-JP" altLang="en-US" sz="4400" dirty="0" smtClean="0">
                <a:latin typeface="HGPｺﾞｼｯｸE" panose="020B0900000000000000" pitchFamily="50" charset="-128"/>
                <a:ea typeface="HGPｺﾞｼｯｸE" panose="020B0900000000000000" pitchFamily="50" charset="-128"/>
              </a:rPr>
              <a:t>崩壊光からの遠赤</a:t>
            </a:r>
            <a:r>
              <a:rPr lang="ja-JP" altLang="en-US" sz="4400" dirty="0" smtClean="0">
                <a:latin typeface="HGPｺﾞｼｯｸE" panose="020B0900000000000000" pitchFamily="50" charset="-128"/>
                <a:ea typeface="HGPｺﾞｼｯｸE" panose="020B0900000000000000" pitchFamily="50" charset="-128"/>
              </a:rPr>
              <a:t>外光探索のための</a:t>
            </a:r>
            <a:r>
              <a:rPr lang="en-US" altLang="ja-JP" sz="4400" dirty="0" smtClean="0">
                <a:latin typeface="HGPｺﾞｼｯｸE" panose="020B0900000000000000" pitchFamily="50" charset="-128"/>
                <a:ea typeface="HGPｺﾞｼｯｸE" panose="020B0900000000000000" pitchFamily="50" charset="-128"/>
              </a:rPr>
              <a:t>SOI-STJ</a:t>
            </a:r>
            <a:r>
              <a:rPr lang="ja-JP" altLang="en-US" sz="4400" dirty="0" smtClean="0">
                <a:latin typeface="HGPｺﾞｼｯｸE" panose="020B0900000000000000" pitchFamily="50" charset="-128"/>
                <a:ea typeface="HGPｺﾞｼｯｸE" panose="020B0900000000000000" pitchFamily="50" charset="-128"/>
              </a:rPr>
              <a:t>一体型光検出器の研究開発</a:t>
            </a:r>
            <a:r>
              <a:rPr lang="en-US" altLang="ja-JP" sz="4400" dirty="0" smtClean="0">
                <a:latin typeface="HGPｺﾞｼｯｸE" panose="020B0900000000000000" pitchFamily="50" charset="-128"/>
                <a:ea typeface="HGPｺﾞｼｯｸE" panose="020B0900000000000000" pitchFamily="50" charset="-128"/>
              </a:rPr>
              <a:t>Ⅱ</a:t>
            </a:r>
            <a:endParaRPr kumimoji="1" lang="ja-JP" altLang="en-US" sz="4400" dirty="0">
              <a:latin typeface="HGPｺﾞｼｯｸE" panose="020B0900000000000000" pitchFamily="50" charset="-128"/>
              <a:ea typeface="HGPｺﾞｼｯｸE" panose="020B0900000000000000" pitchFamily="50" charset="-128"/>
            </a:endParaRPr>
          </a:p>
        </p:txBody>
      </p:sp>
      <p:sp>
        <p:nvSpPr>
          <p:cNvPr id="9" name="正方形/長方形 8"/>
          <p:cNvSpPr/>
          <p:nvPr/>
        </p:nvSpPr>
        <p:spPr>
          <a:xfrm>
            <a:off x="2148" y="3018854"/>
            <a:ext cx="12192000" cy="53382"/>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0" y="295047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日付プレースホルダー 1"/>
          <p:cNvSpPr>
            <a:spLocks noGrp="1"/>
          </p:cNvSpPr>
          <p:nvPr>
            <p:ph type="dt" sz="half" idx="10"/>
          </p:nvPr>
        </p:nvSpPr>
        <p:spPr>
          <a:xfrm>
            <a:off x="0" y="6535356"/>
            <a:ext cx="2743200" cy="365125"/>
          </a:xfrm>
        </p:spPr>
        <p:txBody>
          <a:bodyPr/>
          <a:lstStyle/>
          <a:p>
            <a:r>
              <a:rPr kumimoji="1" lang="en-US" altLang="ja-JP" sz="2000" dirty="0" smtClean="0">
                <a:solidFill>
                  <a:schemeClr val="bg1">
                    <a:lumMod val="50000"/>
                  </a:schemeClr>
                </a:solidFill>
              </a:rPr>
              <a:t>Mar. 29</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kumimoji="1" lang="ja-JP" altLang="en-US" sz="2000" smtClean="0"/>
              <a:t>1</a:t>
            </a:fld>
            <a:endParaRPr kumimoji="1" lang="ja-JP" altLang="en-US" sz="2000" dirty="0"/>
          </a:p>
        </p:txBody>
      </p:sp>
      <p:sp>
        <p:nvSpPr>
          <p:cNvPr id="13"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Tree>
    <p:extLst>
      <p:ext uri="{BB962C8B-B14F-4D97-AF65-F5344CB8AC3E}">
        <p14:creationId xmlns:p14="http://schemas.microsoft.com/office/powerpoint/2010/main" val="2328320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41649" y="-3449712"/>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10</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ja-JP" altLang="en-US" b="1" dirty="0" smtClean="0"/>
              <a:t>増幅器としてのふるまい</a:t>
            </a:r>
            <a:endParaRPr kumimoji="1" lang="ja-JP" altLang="en-US" b="1" dirty="0"/>
          </a:p>
        </p:txBody>
      </p:sp>
      <p:pic>
        <p:nvPicPr>
          <p:cNvPr id="10" name="図 9"/>
          <p:cNvPicPr>
            <a:picLocks noChangeAspect="1"/>
          </p:cNvPicPr>
          <p:nvPr/>
        </p:nvPicPr>
        <p:blipFill>
          <a:blip r:embed="rId2"/>
          <a:stretch>
            <a:fillRect/>
          </a:stretch>
        </p:blipFill>
        <p:spPr>
          <a:xfrm>
            <a:off x="107160" y="904400"/>
            <a:ext cx="5345818" cy="42016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図 7"/>
          <p:cNvPicPr>
            <a:picLocks noChangeAspect="1"/>
          </p:cNvPicPr>
          <p:nvPr/>
        </p:nvPicPr>
        <p:blipFill>
          <a:blip r:embed="rId3"/>
          <a:stretch>
            <a:fillRect/>
          </a:stretch>
        </p:blipFill>
        <p:spPr>
          <a:xfrm>
            <a:off x="8392446" y="3847969"/>
            <a:ext cx="3115331" cy="2302424"/>
          </a:xfrm>
          <a:prstGeom prst="rect">
            <a:avLst/>
          </a:prstGeom>
        </p:spPr>
      </p:pic>
      <p:cxnSp>
        <p:nvCxnSpPr>
          <p:cNvPr id="12" name="直線コネクタ 11"/>
          <p:cNvCxnSpPr/>
          <p:nvPr/>
        </p:nvCxnSpPr>
        <p:spPr>
          <a:xfrm>
            <a:off x="11027521" y="5281492"/>
            <a:ext cx="3348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11362372" y="4457244"/>
            <a:ext cx="0" cy="82435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10948417" y="5221215"/>
            <a:ext cx="643061" cy="369332"/>
          </a:xfrm>
          <a:prstGeom prst="rect">
            <a:avLst/>
          </a:prstGeom>
          <a:noFill/>
        </p:spPr>
        <p:txBody>
          <a:bodyPr wrap="none" rtlCol="0">
            <a:spAutoFit/>
          </a:bodyPr>
          <a:lstStyle/>
          <a:p>
            <a:r>
              <a:rPr lang="en-US" altLang="ja-JP" b="1" dirty="0" err="1" smtClean="0">
                <a:solidFill>
                  <a:srgbClr val="FF0000"/>
                </a:solidFill>
              </a:rPr>
              <a:t>ΔVgs</a:t>
            </a:r>
            <a:endParaRPr kumimoji="1" lang="ja-JP" altLang="en-US" b="1" dirty="0">
              <a:solidFill>
                <a:srgbClr val="FF0000"/>
              </a:solidFill>
            </a:endParaRPr>
          </a:p>
        </p:txBody>
      </p:sp>
      <p:sp>
        <p:nvSpPr>
          <p:cNvPr id="26" name="テキスト ボックス 25"/>
          <p:cNvSpPr txBox="1"/>
          <p:nvPr/>
        </p:nvSpPr>
        <p:spPr>
          <a:xfrm>
            <a:off x="11308143" y="4704950"/>
            <a:ext cx="593432" cy="369332"/>
          </a:xfrm>
          <a:prstGeom prst="rect">
            <a:avLst/>
          </a:prstGeom>
          <a:noFill/>
        </p:spPr>
        <p:txBody>
          <a:bodyPr wrap="none" rtlCol="0">
            <a:spAutoFit/>
          </a:bodyPr>
          <a:lstStyle/>
          <a:p>
            <a:r>
              <a:rPr lang="en-US" altLang="ja-JP" b="1" dirty="0" err="1" smtClean="0">
                <a:solidFill>
                  <a:srgbClr val="FF0000"/>
                </a:solidFill>
              </a:rPr>
              <a:t>ΔIds</a:t>
            </a:r>
            <a:endParaRPr kumimoji="1" lang="ja-JP" altLang="en-US" b="1" dirty="0">
              <a:solidFill>
                <a:srgbClr val="FF0000"/>
              </a:solidFill>
            </a:endParaRPr>
          </a:p>
        </p:txBody>
      </p:sp>
      <p:sp>
        <p:nvSpPr>
          <p:cNvPr id="20" name="テキスト ボックス 19"/>
          <p:cNvSpPr txBox="1"/>
          <p:nvPr/>
        </p:nvSpPr>
        <p:spPr>
          <a:xfrm>
            <a:off x="8640307" y="3943864"/>
            <a:ext cx="2447658" cy="369332"/>
          </a:xfrm>
          <a:prstGeom prst="rect">
            <a:avLst/>
          </a:prstGeom>
          <a:noFill/>
        </p:spPr>
        <p:txBody>
          <a:bodyPr wrap="none" rtlCol="0">
            <a:spAutoFit/>
          </a:bodyPr>
          <a:lstStyle/>
          <a:p>
            <a:r>
              <a:rPr lang="ja-JP" altLang="en-US" dirty="0" smtClean="0"/>
              <a:t>相互コンダクタンス</a:t>
            </a:r>
            <a:r>
              <a:rPr lang="en-US" altLang="ja-JP" dirty="0" smtClean="0"/>
              <a:t>(</a:t>
            </a:r>
            <a:r>
              <a:rPr lang="en-US" altLang="ja-JP" dirty="0" err="1" smtClean="0"/>
              <a:t>gm</a:t>
            </a:r>
            <a:r>
              <a:rPr lang="en-US" altLang="ja-JP" dirty="0" smtClean="0"/>
              <a:t>)</a:t>
            </a:r>
            <a:endParaRPr kumimoji="1" lang="ja-JP" altLang="en-US" dirty="0"/>
          </a:p>
        </p:txBody>
      </p:sp>
      <mc:AlternateContent xmlns:mc="http://schemas.openxmlformats.org/markup-compatibility/2006" xmlns:a14="http://schemas.microsoft.com/office/drawing/2010/main">
        <mc:Choice Requires="a14">
          <p:sp>
            <p:nvSpPr>
              <p:cNvPr id="21" name="テキスト ボックス 20"/>
              <p:cNvSpPr txBox="1"/>
              <p:nvPr/>
            </p:nvSpPr>
            <p:spPr>
              <a:xfrm>
                <a:off x="8882114" y="4247804"/>
                <a:ext cx="1905843" cy="8935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800" b="0" i="1" smtClean="0">
                          <a:latin typeface="Cambria Math" panose="02040503050406030204" pitchFamily="18" charset="0"/>
                        </a:rPr>
                        <m:t>𝑔𝑚</m:t>
                      </m:r>
                      <m:r>
                        <a:rPr kumimoji="1" lang="en-US" altLang="ja-JP" sz="2800" b="0" i="1" smtClean="0">
                          <a:latin typeface="Cambria Math" panose="02040503050406030204" pitchFamily="18" charset="0"/>
                        </a:rPr>
                        <m:t>=</m:t>
                      </m:r>
                      <m:f>
                        <m:fPr>
                          <m:ctrlPr>
                            <a:rPr kumimoji="1" lang="en-US" altLang="ja-JP" sz="2800" b="0" i="1" smtClean="0">
                              <a:latin typeface="Cambria Math" panose="02040503050406030204" pitchFamily="18" charset="0"/>
                            </a:rPr>
                          </m:ctrlPr>
                        </m:fPr>
                        <m:num>
                          <m:r>
                            <a:rPr kumimoji="1" lang="en-US" altLang="ja-JP" sz="2800" b="0" i="1" smtClean="0">
                              <a:latin typeface="Cambria Math" panose="02040503050406030204" pitchFamily="18" charset="0"/>
                              <a:ea typeface="Cambria Math" panose="02040503050406030204" pitchFamily="18" charset="0"/>
                            </a:rPr>
                            <m:t>∆</m:t>
                          </m:r>
                          <m:r>
                            <a:rPr kumimoji="1" lang="en-US" altLang="ja-JP" sz="2800" b="0" i="1" smtClean="0">
                              <a:latin typeface="Cambria Math" panose="02040503050406030204" pitchFamily="18" charset="0"/>
                              <a:ea typeface="Cambria Math" panose="02040503050406030204" pitchFamily="18" charset="0"/>
                            </a:rPr>
                            <m:t>𝐼𝑑𝑠</m:t>
                          </m:r>
                        </m:num>
                        <m:den>
                          <m:r>
                            <a:rPr kumimoji="1" lang="en-US" altLang="ja-JP" sz="2800" b="0" i="1" smtClean="0">
                              <a:latin typeface="Cambria Math" panose="02040503050406030204" pitchFamily="18" charset="0"/>
                              <a:ea typeface="Cambria Math" panose="02040503050406030204" pitchFamily="18" charset="0"/>
                            </a:rPr>
                            <m:t>∆</m:t>
                          </m:r>
                          <m:r>
                            <a:rPr kumimoji="1" lang="en-US" altLang="ja-JP" sz="2800" b="0" i="1" smtClean="0">
                              <a:latin typeface="Cambria Math" panose="02040503050406030204" pitchFamily="18" charset="0"/>
                              <a:ea typeface="Cambria Math" panose="02040503050406030204" pitchFamily="18" charset="0"/>
                            </a:rPr>
                            <m:t>𝑉𝑔𝑠</m:t>
                          </m:r>
                        </m:den>
                      </m:f>
                    </m:oMath>
                  </m:oMathPara>
                </a14:m>
                <a:endParaRPr kumimoji="1" lang="ja-JP" altLang="en-US" sz="2800" dirty="0"/>
              </a:p>
            </p:txBody>
          </p:sp>
        </mc:Choice>
        <mc:Fallback xmlns="">
          <p:sp>
            <p:nvSpPr>
              <p:cNvPr id="21" name="テキスト ボックス 20"/>
              <p:cNvSpPr txBox="1">
                <a:spLocks noRot="1" noChangeAspect="1" noMove="1" noResize="1" noEditPoints="1" noAdjustHandles="1" noChangeArrowheads="1" noChangeShapeType="1" noTextEdit="1"/>
              </p:cNvSpPr>
              <p:nvPr/>
            </p:nvSpPr>
            <p:spPr>
              <a:xfrm>
                <a:off x="8882114" y="4247804"/>
                <a:ext cx="1905843" cy="893578"/>
              </a:xfrm>
              <a:prstGeom prst="rect">
                <a:avLst/>
              </a:prstGeom>
              <a:blipFill rotWithShape="0">
                <a:blip r:embed="rId4"/>
                <a:stretch>
                  <a:fillRect/>
                </a:stretch>
              </a:blipFill>
            </p:spPr>
            <p:txBody>
              <a:bodyPr/>
              <a:lstStyle/>
              <a:p>
                <a:r>
                  <a:rPr lang="ja-JP" altLang="en-US">
                    <a:noFill/>
                  </a:rPr>
                  <a:t> </a:t>
                </a:r>
              </a:p>
            </p:txBody>
          </p:sp>
        </mc:Fallback>
      </mc:AlternateContent>
      <p:sp>
        <p:nvSpPr>
          <p:cNvPr id="23" name="テキスト ボックス 22"/>
          <p:cNvSpPr txBox="1"/>
          <p:nvPr/>
        </p:nvSpPr>
        <p:spPr>
          <a:xfrm>
            <a:off x="10622854" y="5841338"/>
            <a:ext cx="1697837" cy="369332"/>
          </a:xfrm>
          <a:prstGeom prst="rect">
            <a:avLst/>
          </a:prstGeom>
          <a:noFill/>
        </p:spPr>
        <p:txBody>
          <a:bodyPr wrap="none" rtlCol="0">
            <a:spAutoFit/>
          </a:bodyPr>
          <a:lstStyle/>
          <a:p>
            <a:r>
              <a:rPr lang="ja-JP" altLang="en-US" dirty="0" smtClean="0"/>
              <a:t>ゲート電圧</a:t>
            </a:r>
            <a:r>
              <a:rPr lang="en-US" altLang="ja-JP" dirty="0" smtClean="0"/>
              <a:t>(</a:t>
            </a:r>
            <a:r>
              <a:rPr lang="en-US" altLang="ja-JP" dirty="0" err="1" smtClean="0"/>
              <a:t>Vgs</a:t>
            </a:r>
            <a:r>
              <a:rPr lang="en-US" altLang="ja-JP" dirty="0" smtClean="0"/>
              <a:t>)</a:t>
            </a:r>
            <a:endParaRPr kumimoji="1" lang="ja-JP" altLang="en-US" dirty="0"/>
          </a:p>
        </p:txBody>
      </p:sp>
      <p:sp>
        <p:nvSpPr>
          <p:cNvPr id="30" name="テキスト ボックス 29"/>
          <p:cNvSpPr txBox="1"/>
          <p:nvPr/>
        </p:nvSpPr>
        <p:spPr>
          <a:xfrm rot="16200000">
            <a:off x="7407101" y="4441897"/>
            <a:ext cx="1806905" cy="369332"/>
          </a:xfrm>
          <a:prstGeom prst="rect">
            <a:avLst/>
          </a:prstGeom>
          <a:noFill/>
        </p:spPr>
        <p:txBody>
          <a:bodyPr wrap="none" rtlCol="0">
            <a:spAutoFit/>
          </a:bodyPr>
          <a:lstStyle/>
          <a:p>
            <a:r>
              <a:rPr lang="ja-JP" altLang="en-US" dirty="0" smtClean="0"/>
              <a:t>ドレイン電流</a:t>
            </a:r>
            <a:r>
              <a:rPr lang="en-US" altLang="ja-JP" dirty="0" smtClean="0"/>
              <a:t>(Ids)</a:t>
            </a:r>
            <a:endParaRPr kumimoji="1" lang="ja-JP" altLang="en-US" dirty="0"/>
          </a:p>
        </p:txBody>
      </p:sp>
      <p:sp>
        <p:nvSpPr>
          <p:cNvPr id="24" name="テキスト ボックス 23"/>
          <p:cNvSpPr txBox="1"/>
          <p:nvPr/>
        </p:nvSpPr>
        <p:spPr>
          <a:xfrm>
            <a:off x="5690268" y="1269499"/>
            <a:ext cx="6499584" cy="646331"/>
          </a:xfrm>
          <a:prstGeom prst="rect">
            <a:avLst/>
          </a:prstGeom>
          <a:noFill/>
        </p:spPr>
        <p:txBody>
          <a:bodyPr wrap="square" rtlCol="0">
            <a:spAutoFit/>
          </a:bodyPr>
          <a:lstStyle/>
          <a:p>
            <a:r>
              <a:rPr lang="ja-JP" altLang="en-US" dirty="0" smtClean="0"/>
              <a:t>ゲート電圧をトランジスタの閾電圧以上で電圧変化させた際の電流変化</a:t>
            </a:r>
            <a:endParaRPr lang="en-US" altLang="ja-JP" dirty="0" smtClean="0"/>
          </a:p>
        </p:txBody>
      </p:sp>
      <mc:AlternateContent xmlns:mc="http://schemas.openxmlformats.org/markup-compatibility/2006" xmlns:a14="http://schemas.microsoft.com/office/drawing/2010/main">
        <mc:Choice Requires="a14">
          <p:sp>
            <p:nvSpPr>
              <p:cNvPr id="25" name="テキスト ボックス 24"/>
              <p:cNvSpPr txBox="1"/>
              <p:nvPr/>
            </p:nvSpPr>
            <p:spPr>
              <a:xfrm>
                <a:off x="5991400" y="1892090"/>
                <a:ext cx="2714718"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ja-JP" altLang="en-US" sz="2800" i="1" smtClean="0">
                          <a:latin typeface="Cambria Math" panose="02040503050406030204" pitchFamily="18" charset="0"/>
                        </a:rPr>
                        <m:t>∆</m:t>
                      </m:r>
                      <m:r>
                        <a:rPr kumimoji="1" lang="en-US" altLang="ja-JP" sz="2800" b="0" i="1" smtClean="0">
                          <a:latin typeface="Cambria Math" panose="02040503050406030204" pitchFamily="18" charset="0"/>
                        </a:rPr>
                        <m:t>𝐼𝑑𝑠</m:t>
                      </m:r>
                      <m:r>
                        <a:rPr kumimoji="1" lang="en-US" altLang="ja-JP" sz="2800" b="0" i="1" smtClean="0">
                          <a:latin typeface="Cambria Math" panose="02040503050406030204" pitchFamily="18" charset="0"/>
                        </a:rPr>
                        <m:t>=</m:t>
                      </m:r>
                      <m:r>
                        <a:rPr kumimoji="1" lang="en-US" altLang="ja-JP" sz="2800" b="0" i="1" smtClean="0">
                          <a:latin typeface="Cambria Math" panose="02040503050406030204" pitchFamily="18" charset="0"/>
                        </a:rPr>
                        <m:t>𝑔𝑚</m:t>
                      </m:r>
                      <m:r>
                        <a:rPr kumimoji="1" lang="en-US" altLang="ja-JP" sz="2800" b="0" i="1" smtClean="0">
                          <a:latin typeface="Cambria Math" panose="02040503050406030204" pitchFamily="18" charset="0"/>
                        </a:rPr>
                        <m:t> ∆</m:t>
                      </m:r>
                      <m:r>
                        <a:rPr kumimoji="1" lang="en-US" altLang="ja-JP" sz="2800" b="0" i="1" smtClean="0">
                          <a:latin typeface="Cambria Math" panose="02040503050406030204" pitchFamily="18" charset="0"/>
                          <a:ea typeface="Cambria Math" panose="02040503050406030204" pitchFamily="18" charset="0"/>
                        </a:rPr>
                        <m:t>𝑉𝑔𝑠</m:t>
                      </m:r>
                    </m:oMath>
                  </m:oMathPara>
                </a14:m>
                <a:endParaRPr kumimoji="1" lang="ja-JP" altLang="en-US" sz="2800" dirty="0"/>
              </a:p>
            </p:txBody>
          </p:sp>
        </mc:Choice>
        <mc:Fallback xmlns="">
          <p:sp>
            <p:nvSpPr>
              <p:cNvPr id="25" name="テキスト ボックス 24"/>
              <p:cNvSpPr txBox="1">
                <a:spLocks noRot="1" noChangeAspect="1" noMove="1" noResize="1" noEditPoints="1" noAdjustHandles="1" noChangeArrowheads="1" noChangeShapeType="1" noTextEdit="1"/>
              </p:cNvSpPr>
              <p:nvPr/>
            </p:nvSpPr>
            <p:spPr>
              <a:xfrm>
                <a:off x="5991400" y="1892090"/>
                <a:ext cx="2714718" cy="430887"/>
              </a:xfrm>
              <a:prstGeom prst="rect">
                <a:avLst/>
              </a:prstGeom>
              <a:blipFill rotWithShape="0">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p:cNvSpPr txBox="1"/>
              <p:nvPr/>
            </p:nvSpPr>
            <p:spPr>
              <a:xfrm>
                <a:off x="5991400" y="2335676"/>
                <a:ext cx="395871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ja-JP" altLang="en-US" sz="2800" i="1" smtClean="0">
                          <a:latin typeface="Cambria Math" panose="02040503050406030204" pitchFamily="18" charset="0"/>
                        </a:rPr>
                        <m:t>∆</m:t>
                      </m:r>
                      <m:r>
                        <a:rPr kumimoji="1" lang="en-US" altLang="ja-JP" sz="2800" b="0" i="1" smtClean="0">
                          <a:latin typeface="Cambria Math" panose="02040503050406030204" pitchFamily="18" charset="0"/>
                        </a:rPr>
                        <m:t>𝑉𝑜𝑢𝑡</m:t>
                      </m:r>
                      <m:r>
                        <a:rPr lang="ja-JP" altLang="en-US" sz="2800" i="1">
                          <a:latin typeface="Cambria Math" panose="02040503050406030204" pitchFamily="18" charset="0"/>
                        </a:rPr>
                        <m:t>～</m:t>
                      </m:r>
                      <m:r>
                        <a:rPr kumimoji="1" lang="en-US" altLang="ja-JP" sz="2800" b="0" i="1" smtClean="0">
                          <a:latin typeface="Cambria Math" panose="02040503050406030204" pitchFamily="18" charset="0"/>
                        </a:rPr>
                        <m:t>(</m:t>
                      </m:r>
                      <m:r>
                        <a:rPr kumimoji="1" lang="en-US" altLang="ja-JP" sz="2800" b="0" i="1" smtClean="0">
                          <a:latin typeface="Cambria Math" panose="02040503050406030204" pitchFamily="18" charset="0"/>
                        </a:rPr>
                        <m:t>𝑔𝑚</m:t>
                      </m:r>
                      <m:r>
                        <a:rPr kumimoji="1" lang="en-US" altLang="ja-JP" sz="2800" b="0" i="1" smtClean="0">
                          <a:latin typeface="Cambria Math" panose="02040503050406030204" pitchFamily="18" charset="0"/>
                        </a:rPr>
                        <m:t> </m:t>
                      </m:r>
                      <m:r>
                        <a:rPr lang="ja-JP" altLang="en-US" sz="2800" i="1">
                          <a:latin typeface="Cambria Math" panose="02040503050406030204" pitchFamily="18" charset="0"/>
                        </a:rPr>
                        <m:t>・</m:t>
                      </m:r>
                      <m:r>
                        <a:rPr kumimoji="1" lang="en-US" altLang="ja-JP" sz="2800" b="0" i="1" smtClean="0">
                          <a:latin typeface="Cambria Math" panose="02040503050406030204" pitchFamily="18" charset="0"/>
                        </a:rPr>
                        <m:t>𝑅𝑑</m:t>
                      </m:r>
                      <m:r>
                        <a:rPr kumimoji="1" lang="en-US" altLang="ja-JP" sz="2800" b="0" i="1" smtClean="0">
                          <a:latin typeface="Cambria Math" panose="02040503050406030204" pitchFamily="18" charset="0"/>
                        </a:rPr>
                        <m:t>)</m:t>
                      </m:r>
                      <m:r>
                        <a:rPr lang="ja-JP" altLang="en-US" sz="2800" i="1">
                          <a:latin typeface="Cambria Math" panose="02040503050406030204" pitchFamily="18" charset="0"/>
                        </a:rPr>
                        <m:t>・</m:t>
                      </m:r>
                      <m:r>
                        <a:rPr kumimoji="1" lang="en-US" altLang="ja-JP" sz="2800" b="0" i="1" smtClean="0">
                          <a:latin typeface="Cambria Math" panose="02040503050406030204" pitchFamily="18" charset="0"/>
                          <a:ea typeface="Cambria Math" panose="02040503050406030204" pitchFamily="18" charset="0"/>
                        </a:rPr>
                        <m:t>∆</m:t>
                      </m:r>
                      <m:r>
                        <a:rPr kumimoji="1" lang="en-US" altLang="ja-JP" sz="2800" b="0" i="1" smtClean="0">
                          <a:latin typeface="Cambria Math" panose="02040503050406030204" pitchFamily="18" charset="0"/>
                          <a:ea typeface="Cambria Math" panose="02040503050406030204" pitchFamily="18" charset="0"/>
                        </a:rPr>
                        <m:t>𝑉𝑔𝑠</m:t>
                      </m:r>
                    </m:oMath>
                  </m:oMathPara>
                </a14:m>
                <a:endParaRPr kumimoji="1" lang="ja-JP" altLang="en-US" sz="2800" dirty="0"/>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5991400" y="2335676"/>
                <a:ext cx="3958712" cy="430887"/>
              </a:xfrm>
              <a:prstGeom prst="rect">
                <a:avLst/>
              </a:prstGeom>
              <a:blipFill rotWithShape="0">
                <a:blip r:embed="rId6"/>
                <a:stretch>
                  <a:fillRect/>
                </a:stretch>
              </a:blipFill>
            </p:spPr>
            <p:txBody>
              <a:bodyPr/>
              <a:lstStyle/>
              <a:p>
                <a:r>
                  <a:rPr lang="ja-JP" altLang="en-US">
                    <a:noFill/>
                  </a:rPr>
                  <a:t> </a:t>
                </a:r>
              </a:p>
            </p:txBody>
          </p:sp>
        </mc:Fallback>
      </mc:AlternateContent>
      <p:sp>
        <p:nvSpPr>
          <p:cNvPr id="35" name="テキスト ボックス 34"/>
          <p:cNvSpPr txBox="1"/>
          <p:nvPr/>
        </p:nvSpPr>
        <p:spPr>
          <a:xfrm>
            <a:off x="8899183" y="1842288"/>
            <a:ext cx="3097603" cy="646331"/>
          </a:xfrm>
          <a:prstGeom prst="rect">
            <a:avLst/>
          </a:prstGeom>
          <a:noFill/>
        </p:spPr>
        <p:txBody>
          <a:bodyPr wrap="square" rtlCol="0">
            <a:spAutoFit/>
          </a:bodyPr>
          <a:lstStyle/>
          <a:p>
            <a:r>
              <a:rPr lang="ja-JP" altLang="en-US" dirty="0" smtClean="0"/>
              <a:t>トランジスタのインピーダンスが十分大きい場合の近似</a:t>
            </a:r>
            <a:endParaRPr lang="en-US" altLang="ja-JP" dirty="0" smtClean="0"/>
          </a:p>
        </p:txBody>
      </p:sp>
      <p:sp>
        <p:nvSpPr>
          <p:cNvPr id="36" name="テキスト ボックス 35"/>
          <p:cNvSpPr txBox="1"/>
          <p:nvPr/>
        </p:nvSpPr>
        <p:spPr>
          <a:xfrm>
            <a:off x="5806179" y="2782849"/>
            <a:ext cx="6093901" cy="1015663"/>
          </a:xfrm>
          <a:prstGeom prst="rect">
            <a:avLst/>
          </a:prstGeom>
          <a:noFill/>
        </p:spPr>
        <p:txBody>
          <a:bodyPr wrap="square" rtlCol="0">
            <a:spAutoFit/>
          </a:bodyPr>
          <a:lstStyle/>
          <a:p>
            <a:r>
              <a:rPr lang="ja-JP" altLang="en-US" sz="2000" dirty="0" smtClean="0"/>
              <a:t>この回路における入力インピーダンスは理想的には無限大であり、出力インピーダンスは</a:t>
            </a:r>
            <a:r>
              <a:rPr lang="en-US" altLang="ja-JP" sz="2000" dirty="0" smtClean="0"/>
              <a:t>Rd</a:t>
            </a:r>
            <a:r>
              <a:rPr lang="ja-JP" altLang="en-US" sz="2000" dirty="0" smtClean="0"/>
              <a:t>と</a:t>
            </a:r>
            <a:r>
              <a:rPr lang="en-US" altLang="ja-JP" sz="2000" dirty="0" smtClean="0"/>
              <a:t>D-S</a:t>
            </a:r>
            <a:r>
              <a:rPr lang="ja-JP" altLang="en-US" sz="2000" dirty="0" smtClean="0"/>
              <a:t>間のインピーダンス</a:t>
            </a:r>
            <a:r>
              <a:rPr lang="en-US" altLang="ja-JP" sz="2000" dirty="0" smtClean="0"/>
              <a:t>r0</a:t>
            </a:r>
            <a:r>
              <a:rPr lang="ja-JP" altLang="en-US" sz="2000" dirty="0" smtClean="0"/>
              <a:t>の抵抗分割</a:t>
            </a:r>
            <a:r>
              <a:rPr lang="en-US" altLang="ja-JP" sz="2000" dirty="0" smtClean="0"/>
              <a:t>Rd//r0</a:t>
            </a:r>
            <a:r>
              <a:rPr lang="ja-JP" altLang="en-US" sz="2000" dirty="0" smtClean="0"/>
              <a:t>となる。</a:t>
            </a:r>
            <a:endParaRPr lang="en-US" altLang="ja-JP" sz="2000" dirty="0" smtClean="0"/>
          </a:p>
        </p:txBody>
      </p:sp>
      <p:sp>
        <p:nvSpPr>
          <p:cNvPr id="2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3" name="テキスト ボックス 2"/>
          <p:cNvSpPr txBox="1"/>
          <p:nvPr/>
        </p:nvSpPr>
        <p:spPr>
          <a:xfrm>
            <a:off x="3881628" y="2733862"/>
            <a:ext cx="449162" cy="461665"/>
          </a:xfrm>
          <a:prstGeom prst="rect">
            <a:avLst/>
          </a:prstGeom>
          <a:noFill/>
        </p:spPr>
        <p:txBody>
          <a:bodyPr wrap="none" rtlCol="0">
            <a:spAutoFit/>
          </a:bodyPr>
          <a:lstStyle/>
          <a:p>
            <a:r>
              <a:rPr kumimoji="1" lang="en-US" altLang="ja-JP" sz="2400" b="1" dirty="0" smtClean="0">
                <a:solidFill>
                  <a:srgbClr val="FF0000"/>
                </a:solidFill>
              </a:rPr>
              <a:t>r0</a:t>
            </a:r>
            <a:endParaRPr kumimoji="1" lang="ja-JP" altLang="en-US" sz="2400" b="1" dirty="0">
              <a:solidFill>
                <a:srgbClr val="FF0000"/>
              </a:solidFill>
            </a:endParaRPr>
          </a:p>
        </p:txBody>
      </p:sp>
      <p:sp>
        <p:nvSpPr>
          <p:cNvPr id="7" name="テキスト ボックス 6"/>
          <p:cNvSpPr txBox="1"/>
          <p:nvPr/>
        </p:nvSpPr>
        <p:spPr>
          <a:xfrm>
            <a:off x="5793765" y="3908424"/>
            <a:ext cx="2236007" cy="923330"/>
          </a:xfrm>
          <a:prstGeom prst="rect">
            <a:avLst/>
          </a:prstGeom>
          <a:noFill/>
        </p:spPr>
        <p:txBody>
          <a:bodyPr wrap="square" rtlCol="0">
            <a:spAutoFit/>
          </a:bodyPr>
          <a:lstStyle/>
          <a:p>
            <a:r>
              <a:rPr kumimoji="1" lang="en-US" altLang="ja-JP" dirty="0" smtClean="0"/>
              <a:t>STJ</a:t>
            </a:r>
            <a:r>
              <a:rPr kumimoji="1" lang="ja-JP" altLang="en-US" dirty="0" smtClean="0"/>
              <a:t>の信号は</a:t>
            </a:r>
            <a:r>
              <a:rPr kumimoji="1" lang="en-US" altLang="ja-JP" dirty="0" smtClean="0"/>
              <a:t>1.5us</a:t>
            </a:r>
            <a:r>
              <a:rPr kumimoji="1" lang="ja-JP" altLang="en-US" dirty="0" smtClean="0"/>
              <a:t>程度</a:t>
            </a:r>
            <a:r>
              <a:rPr lang="ja-JP" altLang="en-US" dirty="0" smtClean="0"/>
              <a:t>なので</a:t>
            </a:r>
            <a:r>
              <a:rPr lang="en-US" altLang="ja-JP" dirty="0" smtClean="0"/>
              <a:t>1MHz</a:t>
            </a:r>
            <a:r>
              <a:rPr lang="ja-JP" altLang="en-US" dirty="0" smtClean="0"/>
              <a:t>強まで動作する必要がある。</a:t>
            </a:r>
            <a:endParaRPr lang="en-US" altLang="ja-JP" dirty="0" smtClean="0"/>
          </a:p>
        </p:txBody>
      </p:sp>
      <p:pic>
        <p:nvPicPr>
          <p:cNvPr id="9" name="図 8"/>
          <p:cNvPicPr>
            <a:picLocks noChangeAspect="1"/>
          </p:cNvPicPr>
          <p:nvPr/>
        </p:nvPicPr>
        <p:blipFill>
          <a:blip r:embed="rId7"/>
          <a:stretch>
            <a:fillRect/>
          </a:stretch>
        </p:blipFill>
        <p:spPr>
          <a:xfrm>
            <a:off x="5375624" y="4801238"/>
            <a:ext cx="2556816" cy="1936982"/>
          </a:xfrm>
          <a:prstGeom prst="rect">
            <a:avLst/>
          </a:prstGeom>
        </p:spPr>
      </p:pic>
      <p:sp>
        <p:nvSpPr>
          <p:cNvPr id="28"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11091690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41649" y="-3449712"/>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11</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ja-JP" altLang="en-US" b="1" dirty="0" smtClean="0"/>
              <a:t>増幅器としてのふるまい</a:t>
            </a:r>
            <a:endParaRPr kumimoji="1" lang="ja-JP" altLang="en-US" b="1" dirty="0"/>
          </a:p>
        </p:txBody>
      </p:sp>
      <p:sp>
        <p:nvSpPr>
          <p:cNvPr id="66" name="テキスト ボックス 65"/>
          <p:cNvSpPr txBox="1"/>
          <p:nvPr/>
        </p:nvSpPr>
        <p:spPr>
          <a:xfrm>
            <a:off x="4790941" y="1454589"/>
            <a:ext cx="6962911" cy="1938992"/>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kumimoji="1" lang="ja-JP" altLang="en-US" sz="2000" dirty="0" smtClean="0"/>
              <a:t>極低温において、</a:t>
            </a:r>
            <a:r>
              <a:rPr kumimoji="1" lang="en-US" altLang="ja-JP" sz="2000" dirty="0" smtClean="0"/>
              <a:t>STJ</a:t>
            </a:r>
            <a:r>
              <a:rPr kumimoji="1" lang="ja-JP" altLang="en-US" sz="2000" dirty="0" smtClean="0"/>
              <a:t>を形成した</a:t>
            </a:r>
            <a:r>
              <a:rPr kumimoji="1" lang="en-US" altLang="ja-JP" sz="2000" dirty="0" smtClean="0"/>
              <a:t>SOIFET</a:t>
            </a:r>
            <a:r>
              <a:rPr kumimoji="1" lang="ja-JP" altLang="en-US" sz="2000" dirty="0" smtClean="0"/>
              <a:t>が増幅器として正常に動作する事を確認した。</a:t>
            </a:r>
            <a:endParaRPr kumimoji="1" lang="en-US" altLang="ja-JP" sz="2000" dirty="0" smtClean="0"/>
          </a:p>
          <a:p>
            <a:pPr marL="342900" indent="-342900">
              <a:buClr>
                <a:srgbClr val="66FF66"/>
              </a:buClr>
              <a:buFont typeface="Wingdings" panose="05000000000000000000" pitchFamily="2" charset="2"/>
              <a:buChar char="p"/>
            </a:pPr>
            <a:endParaRPr lang="en-US" altLang="ja-JP" sz="2000" dirty="0"/>
          </a:p>
          <a:p>
            <a:pPr marL="342900" indent="-342900">
              <a:buClr>
                <a:srgbClr val="66FF66"/>
              </a:buClr>
              <a:buFont typeface="Wingdings" panose="05000000000000000000" pitchFamily="2" charset="2"/>
              <a:buChar char="p"/>
            </a:pPr>
            <a:r>
              <a:rPr lang="ja-JP" altLang="en-US" sz="2000" dirty="0" smtClean="0"/>
              <a:t>高周波に対する応答性の評価を行ったが現状では</a:t>
            </a:r>
            <a:r>
              <a:rPr lang="en-US" altLang="ja-JP" sz="2000" dirty="0" smtClean="0"/>
              <a:t>STJ</a:t>
            </a:r>
            <a:r>
              <a:rPr lang="ja-JP" altLang="en-US" sz="2000" dirty="0" smtClean="0"/>
              <a:t>の信号を</a:t>
            </a:r>
            <a:r>
              <a:rPr lang="en-US" altLang="ja-JP" sz="2000" dirty="0" smtClean="0"/>
              <a:t>event by event</a:t>
            </a:r>
            <a:r>
              <a:rPr lang="ja-JP" altLang="en-US" sz="2000" dirty="0" smtClean="0"/>
              <a:t>に決められない。現在測定系に問題ないか確認中。</a:t>
            </a:r>
            <a:endParaRPr lang="en-US" altLang="ja-JP" sz="2000" dirty="0" smtClean="0"/>
          </a:p>
        </p:txBody>
      </p:sp>
      <p:sp>
        <p:nvSpPr>
          <p:cNvPr id="67" name="テキスト ボックス 66"/>
          <p:cNvSpPr txBox="1"/>
          <p:nvPr/>
        </p:nvSpPr>
        <p:spPr>
          <a:xfrm>
            <a:off x="4790941" y="1080184"/>
            <a:ext cx="4158771" cy="461665"/>
          </a:xfrm>
          <a:prstGeom prst="rect">
            <a:avLst/>
          </a:prstGeom>
          <a:noFill/>
        </p:spPr>
        <p:txBody>
          <a:bodyPr wrap="square" rtlCol="0">
            <a:spAutoFit/>
          </a:bodyPr>
          <a:lstStyle/>
          <a:p>
            <a:r>
              <a:rPr kumimoji="1" lang="ja-JP" altLang="en-US" sz="2400" dirty="0" smtClean="0">
                <a:solidFill>
                  <a:srgbClr val="FF0000"/>
                </a:solidFill>
              </a:rPr>
              <a:t>増幅器としての周波数応答性</a:t>
            </a:r>
            <a:endParaRPr kumimoji="1" lang="ja-JP" altLang="en-US" sz="2400" dirty="0">
              <a:solidFill>
                <a:srgbClr val="FF0000"/>
              </a:solidFill>
            </a:endParaRPr>
          </a:p>
        </p:txBody>
      </p:sp>
      <p:pic>
        <p:nvPicPr>
          <p:cNvPr id="7" name="図 6"/>
          <p:cNvPicPr>
            <a:picLocks noChangeAspect="1"/>
          </p:cNvPicPr>
          <p:nvPr/>
        </p:nvPicPr>
        <p:blipFill>
          <a:blip r:embed="rId2"/>
          <a:stretch>
            <a:fillRect/>
          </a:stretch>
        </p:blipFill>
        <p:spPr>
          <a:xfrm>
            <a:off x="1178988" y="1096170"/>
            <a:ext cx="3393012" cy="25469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図 18"/>
          <p:cNvPicPr>
            <a:picLocks noChangeAspect="1"/>
          </p:cNvPicPr>
          <p:nvPr/>
        </p:nvPicPr>
        <p:blipFill>
          <a:blip r:embed="rId3"/>
          <a:stretch>
            <a:fillRect/>
          </a:stretch>
        </p:blipFill>
        <p:spPr>
          <a:xfrm>
            <a:off x="7698781" y="3097877"/>
            <a:ext cx="3893705" cy="36301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テキスト ボックス 7"/>
          <p:cNvSpPr txBox="1"/>
          <p:nvPr/>
        </p:nvSpPr>
        <p:spPr>
          <a:xfrm>
            <a:off x="172651" y="3784737"/>
            <a:ext cx="7561086" cy="923330"/>
          </a:xfrm>
          <a:prstGeom prst="rect">
            <a:avLst/>
          </a:prstGeom>
          <a:noFill/>
        </p:spPr>
        <p:txBody>
          <a:bodyPr wrap="square" rtlCol="0">
            <a:spAutoFit/>
          </a:bodyPr>
          <a:lstStyle/>
          <a:p>
            <a:r>
              <a:rPr kumimoji="1" lang="ja-JP" altLang="en-US" dirty="0" smtClean="0"/>
              <a:t>悪い周波数応答性の原因としては、出力インピーダンスが</a:t>
            </a:r>
            <a:r>
              <a:rPr lang="ja-JP" altLang="en-US" dirty="0" smtClean="0"/>
              <a:t>この回路では非常に大きいため、</a:t>
            </a:r>
            <a:r>
              <a:rPr kumimoji="1" lang="ja-JP" altLang="en-US" dirty="0" smtClean="0"/>
              <a:t>同軸ケーブル等による読み出しでは</a:t>
            </a:r>
            <a:r>
              <a:rPr lang="ja-JP" altLang="en-US" dirty="0" smtClean="0"/>
              <a:t>ローパスフィルタとして動作してしまうためと考えられる。</a:t>
            </a:r>
            <a:endParaRPr kumimoji="1" lang="en-US" altLang="ja-JP" dirty="0" smtClean="0"/>
          </a:p>
        </p:txBody>
      </p:sp>
      <p:sp>
        <p:nvSpPr>
          <p:cNvPr id="11" name="テキスト ボックス 10"/>
          <p:cNvSpPr txBox="1"/>
          <p:nvPr/>
        </p:nvSpPr>
        <p:spPr>
          <a:xfrm>
            <a:off x="1260242" y="1147240"/>
            <a:ext cx="3311758" cy="400110"/>
          </a:xfrm>
          <a:prstGeom prst="rect">
            <a:avLst/>
          </a:prstGeom>
          <a:noFill/>
        </p:spPr>
        <p:txBody>
          <a:bodyPr wrap="square" rtlCol="0">
            <a:spAutoFit/>
          </a:bodyPr>
          <a:lstStyle/>
          <a:p>
            <a:r>
              <a:rPr kumimoji="1" lang="ja-JP" altLang="en-US" sz="2000" b="1" dirty="0" smtClean="0"/>
              <a:t>設定値</a:t>
            </a:r>
            <a:r>
              <a:rPr lang="en-US" altLang="ja-JP" sz="2000" b="1" dirty="0" smtClean="0"/>
              <a:t>8.7(900mK</a:t>
            </a:r>
            <a:r>
              <a:rPr lang="ja-JP" altLang="en-US" sz="2000" b="1" dirty="0" err="1" smtClean="0"/>
              <a:t>での</a:t>
            </a:r>
            <a:r>
              <a:rPr lang="ja-JP" altLang="en-US" sz="2000" b="1" dirty="0" smtClean="0"/>
              <a:t>測定</a:t>
            </a:r>
            <a:r>
              <a:rPr lang="en-US" altLang="ja-JP" sz="2000" b="1" dirty="0" smtClean="0"/>
              <a:t>)</a:t>
            </a:r>
            <a:endParaRPr kumimoji="1" lang="ja-JP" altLang="en-US" sz="2000" b="1" dirty="0"/>
          </a:p>
        </p:txBody>
      </p:sp>
      <p:pic>
        <p:nvPicPr>
          <p:cNvPr id="27" name="図 26"/>
          <p:cNvPicPr>
            <a:picLocks noChangeAspect="1"/>
          </p:cNvPicPr>
          <p:nvPr/>
        </p:nvPicPr>
        <p:blipFill>
          <a:blip r:embed="rId4"/>
          <a:stretch>
            <a:fillRect/>
          </a:stretch>
        </p:blipFill>
        <p:spPr>
          <a:xfrm>
            <a:off x="806804" y="4753156"/>
            <a:ext cx="1607042" cy="18885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右矢印 19"/>
          <p:cNvSpPr/>
          <p:nvPr/>
        </p:nvSpPr>
        <p:spPr>
          <a:xfrm>
            <a:off x="2691753" y="5383253"/>
            <a:ext cx="1332033" cy="643943"/>
          </a:xfrm>
          <a:prstGeom prst="right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図 20"/>
          <p:cNvPicPr>
            <a:picLocks noChangeAspect="1"/>
          </p:cNvPicPr>
          <p:nvPr/>
        </p:nvPicPr>
        <p:blipFill>
          <a:blip r:embed="rId5"/>
          <a:stretch>
            <a:fillRect/>
          </a:stretch>
        </p:blipFill>
        <p:spPr>
          <a:xfrm>
            <a:off x="4314903" y="4879366"/>
            <a:ext cx="2827610" cy="16585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2" name="テキスト ボックス 21"/>
          <p:cNvSpPr txBox="1"/>
          <p:nvPr/>
        </p:nvSpPr>
        <p:spPr>
          <a:xfrm>
            <a:off x="4167408" y="4574402"/>
            <a:ext cx="3201517" cy="338554"/>
          </a:xfrm>
          <a:prstGeom prst="rect">
            <a:avLst/>
          </a:prstGeom>
          <a:noFill/>
        </p:spPr>
        <p:txBody>
          <a:bodyPr wrap="none" rtlCol="0">
            <a:spAutoFit/>
          </a:bodyPr>
          <a:lstStyle/>
          <a:p>
            <a:r>
              <a:rPr kumimoji="1" lang="ja-JP" altLang="en-US" sz="1600" b="1" dirty="0" smtClean="0"/>
              <a:t>アンプ</a:t>
            </a:r>
            <a:r>
              <a:rPr lang="ja-JP" altLang="en-US" sz="1600" b="1" dirty="0" smtClean="0"/>
              <a:t>のアウトプットインピーダンス</a:t>
            </a:r>
            <a:endParaRPr kumimoji="1" lang="ja-JP" altLang="en-US" sz="1600" b="1" dirty="0"/>
          </a:p>
        </p:txBody>
      </p:sp>
      <p:sp>
        <p:nvSpPr>
          <p:cNvPr id="23" name="テキスト ボックス 22"/>
          <p:cNvSpPr txBox="1"/>
          <p:nvPr/>
        </p:nvSpPr>
        <p:spPr>
          <a:xfrm>
            <a:off x="4453005" y="5695854"/>
            <a:ext cx="1516762" cy="369332"/>
          </a:xfrm>
          <a:prstGeom prst="rect">
            <a:avLst/>
          </a:prstGeom>
          <a:noFill/>
        </p:spPr>
        <p:txBody>
          <a:bodyPr wrap="none" rtlCol="0">
            <a:spAutoFit/>
          </a:bodyPr>
          <a:lstStyle/>
          <a:p>
            <a:r>
              <a:rPr lang="ja-JP" altLang="en-US" dirty="0" smtClean="0"/>
              <a:t>同軸ケーブル</a:t>
            </a:r>
            <a:endParaRPr lang="en-US" altLang="ja-JP" dirty="0" smtClean="0"/>
          </a:p>
        </p:txBody>
      </p:sp>
      <p:sp>
        <p:nvSpPr>
          <p:cNvPr id="24" name="テキスト ボックス 23"/>
          <p:cNvSpPr txBox="1"/>
          <p:nvPr/>
        </p:nvSpPr>
        <p:spPr>
          <a:xfrm>
            <a:off x="6520228" y="6225482"/>
            <a:ext cx="622286" cy="369332"/>
          </a:xfrm>
          <a:prstGeom prst="rect">
            <a:avLst/>
          </a:prstGeom>
          <a:noFill/>
        </p:spPr>
        <p:txBody>
          <a:bodyPr wrap="none" rtlCol="0">
            <a:spAutoFit/>
          </a:bodyPr>
          <a:lstStyle/>
          <a:p>
            <a:r>
              <a:rPr lang="en-US" altLang="ja-JP" dirty="0" smtClean="0"/>
              <a:t>GND</a:t>
            </a:r>
          </a:p>
        </p:txBody>
      </p:sp>
      <p:sp>
        <p:nvSpPr>
          <p:cNvPr id="25"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26"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295982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12</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ja-JP" altLang="en-US" b="1" dirty="0" smtClean="0"/>
              <a:t>バッファ回路付き</a:t>
            </a:r>
            <a:r>
              <a:rPr lang="en-US" altLang="ja-JP" b="1" dirty="0" smtClean="0"/>
              <a:t>SOI-STJ</a:t>
            </a:r>
            <a:r>
              <a:rPr lang="ja-JP" altLang="en-US" b="1" dirty="0" smtClean="0"/>
              <a:t>導入</a:t>
            </a:r>
            <a:endParaRPr kumimoji="1" lang="ja-JP" altLang="en-US" b="1" dirty="0"/>
          </a:p>
        </p:txBody>
      </p:sp>
      <p:pic>
        <p:nvPicPr>
          <p:cNvPr id="10" name="図 9"/>
          <p:cNvPicPr>
            <a:picLocks noChangeAspect="1"/>
          </p:cNvPicPr>
          <p:nvPr/>
        </p:nvPicPr>
        <p:blipFill>
          <a:blip r:embed="rId2"/>
          <a:stretch>
            <a:fillRect/>
          </a:stretch>
        </p:blipFill>
        <p:spPr>
          <a:xfrm>
            <a:off x="351731" y="906540"/>
            <a:ext cx="2759736" cy="2915413"/>
          </a:xfrm>
          <a:prstGeom prst="rect">
            <a:avLst/>
          </a:prstGeom>
        </p:spPr>
      </p:pic>
      <p:pic>
        <p:nvPicPr>
          <p:cNvPr id="11" name="図 10"/>
          <p:cNvPicPr>
            <a:picLocks noChangeAspect="1"/>
          </p:cNvPicPr>
          <p:nvPr/>
        </p:nvPicPr>
        <p:blipFill>
          <a:blip r:embed="rId3"/>
          <a:stretch>
            <a:fillRect/>
          </a:stretch>
        </p:blipFill>
        <p:spPr>
          <a:xfrm>
            <a:off x="351731" y="3843176"/>
            <a:ext cx="2759736" cy="2734241"/>
          </a:xfrm>
          <a:prstGeom prst="rect">
            <a:avLst/>
          </a:prstGeom>
        </p:spPr>
      </p:pic>
      <p:sp>
        <p:nvSpPr>
          <p:cNvPr id="13" name="テキスト ボックス 12"/>
          <p:cNvSpPr txBox="1"/>
          <p:nvPr/>
        </p:nvSpPr>
        <p:spPr>
          <a:xfrm>
            <a:off x="3185155" y="1119505"/>
            <a:ext cx="8860072" cy="1200329"/>
          </a:xfrm>
          <a:prstGeom prst="rect">
            <a:avLst/>
          </a:prstGeom>
          <a:noFill/>
        </p:spPr>
        <p:txBody>
          <a:bodyPr wrap="square" rtlCol="0">
            <a:spAutoFit/>
          </a:bodyPr>
          <a:lstStyle/>
          <a:p>
            <a:r>
              <a:rPr kumimoji="1" lang="ja-JP" altLang="en-US" sz="2400" b="1" dirty="0" smtClean="0"/>
              <a:t>読み出し回路のテスト、周波数応答性の改善のため、</a:t>
            </a:r>
            <a:r>
              <a:rPr lang="en-US" altLang="ja-JP" sz="2400" b="1" dirty="0" smtClean="0"/>
              <a:t>SOI-STJ3</a:t>
            </a:r>
            <a:r>
              <a:rPr lang="ja-JP" altLang="en-US" sz="2400" b="1" dirty="0" smtClean="0"/>
              <a:t>を設計。</a:t>
            </a:r>
            <a:r>
              <a:rPr lang="en-US" altLang="ja-JP" sz="2400" b="1" dirty="0" smtClean="0"/>
              <a:t>(</a:t>
            </a:r>
            <a:r>
              <a:rPr lang="ja-JP" altLang="en-US" sz="2400" b="1" dirty="0" smtClean="0"/>
              <a:t>導入段階として</a:t>
            </a:r>
            <a:r>
              <a:rPr lang="en-US" altLang="ja-JP" sz="2400" b="1" dirty="0" smtClean="0"/>
              <a:t>3He sorption</a:t>
            </a:r>
            <a:r>
              <a:rPr lang="ja-JP" altLang="en-US" sz="2400" b="1" dirty="0" smtClean="0"/>
              <a:t>冷凍機の典型的な冷却能力である</a:t>
            </a:r>
            <a:r>
              <a:rPr lang="en-US" altLang="ja-JP" sz="2400" b="1" dirty="0" smtClean="0"/>
              <a:t>400uW</a:t>
            </a:r>
            <a:r>
              <a:rPr lang="ja-JP" altLang="en-US" sz="2400" b="1" dirty="0" smtClean="0"/>
              <a:t>以下になる</a:t>
            </a:r>
            <a:r>
              <a:rPr lang="ja-JP" altLang="en-US" sz="2400" b="1" dirty="0"/>
              <a:t>様</a:t>
            </a:r>
            <a:r>
              <a:rPr lang="ja-JP" altLang="en-US" sz="2400" b="1" dirty="0" smtClean="0"/>
              <a:t>に</a:t>
            </a:r>
            <a:r>
              <a:rPr lang="en-US" altLang="ja-JP" sz="2400" b="1" dirty="0" smtClean="0"/>
              <a:t>W/L</a:t>
            </a:r>
            <a:r>
              <a:rPr lang="ja-JP" altLang="en-US" sz="2400" b="1" dirty="0" smtClean="0"/>
              <a:t>を選択</a:t>
            </a:r>
            <a:r>
              <a:rPr lang="en-US" altLang="ja-JP" sz="2400" b="1" dirty="0" smtClean="0"/>
              <a:t>)</a:t>
            </a:r>
            <a:endParaRPr kumimoji="1" lang="en-US" altLang="ja-JP" sz="2400" b="1" dirty="0" smtClean="0"/>
          </a:p>
        </p:txBody>
      </p:sp>
      <p:sp>
        <p:nvSpPr>
          <p:cNvPr id="19" name="テキスト ボックス 18"/>
          <p:cNvSpPr txBox="1"/>
          <p:nvPr/>
        </p:nvSpPr>
        <p:spPr>
          <a:xfrm>
            <a:off x="3167788" y="2758594"/>
            <a:ext cx="8902292" cy="707886"/>
          </a:xfrm>
          <a:prstGeom prst="rect">
            <a:avLst/>
          </a:prstGeom>
          <a:noFill/>
        </p:spPr>
        <p:txBody>
          <a:bodyPr wrap="square" rtlCol="0">
            <a:spAutoFit/>
          </a:bodyPr>
          <a:lstStyle/>
          <a:p>
            <a:r>
              <a:rPr lang="ja-JP" altLang="en-US" sz="2000" dirty="0" smtClean="0"/>
              <a:t>①前回までは</a:t>
            </a:r>
            <a:r>
              <a:rPr lang="ja-JP" altLang="en-US" sz="2000" dirty="0"/>
              <a:t>負荷</a:t>
            </a:r>
            <a:r>
              <a:rPr lang="ja-JP" altLang="en-US" sz="2000" dirty="0" smtClean="0"/>
              <a:t>抵抗を用いていたが、</a:t>
            </a:r>
            <a:r>
              <a:rPr lang="en-US" altLang="ja-JP" sz="2000" dirty="0" smtClean="0"/>
              <a:t>PMOS</a:t>
            </a:r>
            <a:r>
              <a:rPr lang="ja-JP" altLang="en-US" sz="2000" dirty="0" smtClean="0"/>
              <a:t>に変更。飽和領域で動作させ、</a:t>
            </a:r>
            <a:r>
              <a:rPr lang="en-US" altLang="ja-JP" sz="2000" dirty="0" smtClean="0"/>
              <a:t>O(10</a:t>
            </a:r>
            <a:r>
              <a:rPr lang="en-US" altLang="ja-JP" sz="2000" baseline="30000" dirty="0" smtClean="0"/>
              <a:t>7~8</a:t>
            </a:r>
            <a:r>
              <a:rPr lang="en-US" altLang="ja-JP" sz="2000" dirty="0" smtClean="0"/>
              <a:t>)Ohm</a:t>
            </a:r>
            <a:endParaRPr kumimoji="1" lang="en-US" altLang="ja-JP" sz="2000" dirty="0" smtClean="0"/>
          </a:p>
        </p:txBody>
      </p:sp>
      <p:sp>
        <p:nvSpPr>
          <p:cNvPr id="20" name="テキスト ボックス 19"/>
          <p:cNvSpPr txBox="1"/>
          <p:nvPr/>
        </p:nvSpPr>
        <p:spPr>
          <a:xfrm>
            <a:off x="3167788" y="3500730"/>
            <a:ext cx="8752662" cy="1015663"/>
          </a:xfrm>
          <a:prstGeom prst="rect">
            <a:avLst/>
          </a:prstGeom>
          <a:noFill/>
        </p:spPr>
        <p:txBody>
          <a:bodyPr wrap="square" rtlCol="0">
            <a:spAutoFit/>
          </a:bodyPr>
          <a:lstStyle/>
          <a:p>
            <a:r>
              <a:rPr lang="ja-JP" altLang="en-US" sz="2000" dirty="0" smtClean="0"/>
              <a:t>②増幅に用いる</a:t>
            </a:r>
            <a:r>
              <a:rPr lang="en-US" altLang="ja-JP" sz="2000" dirty="0" smtClean="0"/>
              <a:t>NMOS</a:t>
            </a:r>
            <a:r>
              <a:rPr lang="ja-JP" altLang="en-US" sz="2000" dirty="0" smtClean="0"/>
              <a:t>のバイアス電圧がかなりふらつく。抵抗のフィードバックを入れる事で適切なバイアス点で落ち着かせる。波形はこの抵抗と増幅のための</a:t>
            </a:r>
            <a:r>
              <a:rPr lang="en-US" altLang="ja-JP" sz="2000" dirty="0" smtClean="0"/>
              <a:t>NMOS</a:t>
            </a:r>
            <a:r>
              <a:rPr lang="ja-JP" altLang="en-US" sz="2000" dirty="0" smtClean="0"/>
              <a:t>ゲートキャパシタンスの</a:t>
            </a:r>
            <a:r>
              <a:rPr lang="en-US" altLang="ja-JP" sz="2000" dirty="0" smtClean="0"/>
              <a:t>RC</a:t>
            </a:r>
            <a:r>
              <a:rPr lang="ja-JP" altLang="en-US" sz="2000" dirty="0" smtClean="0"/>
              <a:t>で決まる。</a:t>
            </a:r>
            <a:endParaRPr kumimoji="1" lang="en-US" altLang="ja-JP" sz="2000" dirty="0" smtClean="0"/>
          </a:p>
        </p:txBody>
      </p:sp>
      <p:sp>
        <p:nvSpPr>
          <p:cNvPr id="21" name="テキスト ボックス 20"/>
          <p:cNvSpPr txBox="1"/>
          <p:nvPr/>
        </p:nvSpPr>
        <p:spPr>
          <a:xfrm>
            <a:off x="3167788" y="4548473"/>
            <a:ext cx="8752662" cy="707886"/>
          </a:xfrm>
          <a:prstGeom prst="rect">
            <a:avLst/>
          </a:prstGeom>
          <a:noFill/>
        </p:spPr>
        <p:txBody>
          <a:bodyPr wrap="square" rtlCol="0">
            <a:spAutoFit/>
          </a:bodyPr>
          <a:lstStyle/>
          <a:p>
            <a:r>
              <a:rPr lang="ja-JP" altLang="en-US" sz="2000" dirty="0" smtClean="0"/>
              <a:t>③不可抵抗を</a:t>
            </a:r>
            <a:r>
              <a:rPr lang="en-US" altLang="ja-JP" sz="2000" dirty="0" smtClean="0"/>
              <a:t>PMOS</a:t>
            </a:r>
            <a:r>
              <a:rPr lang="ja-JP" altLang="en-US" sz="2000" dirty="0" smtClean="0"/>
              <a:t>にして</a:t>
            </a:r>
            <a:r>
              <a:rPr lang="en-US" altLang="ja-JP" sz="2000" dirty="0" smtClean="0"/>
              <a:t>GAIN</a:t>
            </a:r>
            <a:r>
              <a:rPr lang="ja-JP" altLang="en-US" sz="2000" dirty="0" smtClean="0"/>
              <a:t>は</a:t>
            </a:r>
            <a:r>
              <a:rPr lang="en-US" altLang="ja-JP" sz="2000" dirty="0" smtClean="0"/>
              <a:t>100</a:t>
            </a:r>
            <a:r>
              <a:rPr lang="ja-JP" altLang="en-US" sz="2000" dirty="0" smtClean="0"/>
              <a:t>程度に設定できたが、出力インピーダンスが非常に高くなってしまっている。出力前にバッファを入れる。</a:t>
            </a:r>
            <a:endParaRPr kumimoji="1" lang="en-US" altLang="ja-JP" sz="2000" dirty="0" smtClean="0"/>
          </a:p>
        </p:txBody>
      </p:sp>
      <p:sp>
        <p:nvSpPr>
          <p:cNvPr id="23" name="テキスト ボックス 22"/>
          <p:cNvSpPr txBox="1"/>
          <p:nvPr/>
        </p:nvSpPr>
        <p:spPr>
          <a:xfrm>
            <a:off x="3309932" y="5367459"/>
            <a:ext cx="8610518" cy="954107"/>
          </a:xfrm>
          <a:prstGeom prst="rect">
            <a:avLst/>
          </a:prstGeom>
          <a:noFill/>
        </p:spPr>
        <p:txBody>
          <a:bodyPr wrap="square" rtlCol="0">
            <a:spAutoFit/>
          </a:bodyPr>
          <a:lstStyle/>
          <a:p>
            <a:r>
              <a:rPr kumimoji="1" lang="ja-JP" altLang="en-US" sz="2800" dirty="0" smtClean="0"/>
              <a:t>現在</a:t>
            </a:r>
            <a:r>
              <a:rPr kumimoji="1" lang="en-US" altLang="ja-JP" sz="2800" dirty="0" smtClean="0"/>
              <a:t>Lapis semiconductor</a:t>
            </a:r>
            <a:r>
              <a:rPr kumimoji="1" lang="ja-JP" altLang="en-US" sz="2800" dirty="0" err="1" smtClean="0"/>
              <a:t>にて成</a:t>
            </a:r>
            <a:r>
              <a:rPr kumimoji="1" lang="ja-JP" altLang="en-US" sz="2800" dirty="0" smtClean="0"/>
              <a:t>膜中、完成後，性能評価をおこなう。</a:t>
            </a:r>
            <a:endParaRPr kumimoji="1" lang="ja-JP" altLang="en-US" sz="2800" dirty="0"/>
          </a:p>
        </p:txBody>
      </p:sp>
      <p:sp>
        <p:nvSpPr>
          <p:cNvPr id="22"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17"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2784870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13</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ja-JP" altLang="en-US" b="1" dirty="0" smtClean="0"/>
              <a:t>まとめ</a:t>
            </a:r>
            <a:endParaRPr kumimoji="1" lang="ja-JP" altLang="en-US" b="1" dirty="0"/>
          </a:p>
        </p:txBody>
      </p:sp>
      <p:sp>
        <p:nvSpPr>
          <p:cNvPr id="3" name="テキスト ボックス 2"/>
          <p:cNvSpPr txBox="1"/>
          <p:nvPr/>
        </p:nvSpPr>
        <p:spPr>
          <a:xfrm>
            <a:off x="193183" y="897680"/>
            <a:ext cx="11244003" cy="4401205"/>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800" dirty="0" smtClean="0"/>
              <a:t>Nb/Al-STJ</a:t>
            </a:r>
            <a:r>
              <a:rPr lang="ja-JP" altLang="en-US" sz="2800" dirty="0" smtClean="0"/>
              <a:t>を用いて遠赤外光</a:t>
            </a:r>
            <a:r>
              <a:rPr lang="en-US" altLang="ja-JP" sz="2800" dirty="0" smtClean="0"/>
              <a:t>1</a:t>
            </a:r>
            <a:r>
              <a:rPr lang="ja-JP" altLang="en-US" sz="2800" dirty="0" smtClean="0"/>
              <a:t>光子の観測を目指し，</a:t>
            </a:r>
            <a:r>
              <a:rPr lang="en-US" altLang="ja-JP" sz="2800" dirty="0" smtClean="0"/>
              <a:t>SOI-STJ</a:t>
            </a:r>
            <a:r>
              <a:rPr lang="ja-JP" altLang="en-US" sz="2800" dirty="0" smtClean="0"/>
              <a:t>一体型光検出器の研究開発を行っている。</a:t>
            </a:r>
            <a:endParaRPr lang="en-US" altLang="ja-JP" sz="2800" dirty="0" smtClean="0"/>
          </a:p>
          <a:p>
            <a:pPr marL="285750" indent="-285750">
              <a:buClr>
                <a:srgbClr val="66FF66"/>
              </a:buClr>
              <a:buFont typeface="Wingdings" panose="05000000000000000000" pitchFamily="2" charset="2"/>
              <a:buChar char="p"/>
            </a:pPr>
            <a:endParaRPr kumimoji="1" lang="en-US" altLang="ja-JP" sz="2800" dirty="0"/>
          </a:p>
          <a:p>
            <a:pPr marL="285750" indent="-285750">
              <a:buClr>
                <a:srgbClr val="66FF66"/>
              </a:buClr>
              <a:buFont typeface="Wingdings" panose="05000000000000000000" pitchFamily="2" charset="2"/>
              <a:buChar char="p"/>
            </a:pPr>
            <a:r>
              <a:rPr lang="en-US" altLang="ja-JP" sz="2800" dirty="0" smtClean="0"/>
              <a:t>SOI</a:t>
            </a:r>
            <a:r>
              <a:rPr lang="ja-JP" altLang="en-US" sz="2800" dirty="0" smtClean="0"/>
              <a:t>基板上に形成された</a:t>
            </a:r>
            <a:r>
              <a:rPr lang="en-US" altLang="ja-JP" sz="2800" dirty="0" smtClean="0"/>
              <a:t>Nb/Al-STJ</a:t>
            </a:r>
            <a:r>
              <a:rPr lang="ja-JP" altLang="en-US" sz="2800" dirty="0" smtClean="0"/>
              <a:t>が正常に動作すること、</a:t>
            </a:r>
            <a:r>
              <a:rPr lang="en-US" altLang="ja-JP" sz="2800" dirty="0" smtClean="0"/>
              <a:t>STJ</a:t>
            </a:r>
            <a:r>
              <a:rPr lang="ja-JP" altLang="en-US" sz="2800" dirty="0" smtClean="0"/>
              <a:t>形成後の</a:t>
            </a:r>
            <a:r>
              <a:rPr lang="en-US" altLang="ja-JP" sz="2800" dirty="0" smtClean="0"/>
              <a:t>SOIFET</a:t>
            </a:r>
            <a:r>
              <a:rPr lang="ja-JP" altLang="en-US" sz="2800" dirty="0" smtClean="0"/>
              <a:t>が</a:t>
            </a:r>
            <a:r>
              <a:rPr lang="en-US" altLang="ja-JP" sz="2800" dirty="0" smtClean="0"/>
              <a:t>Nb/Al-STJ</a:t>
            </a:r>
            <a:r>
              <a:rPr lang="ja-JP" altLang="en-US" sz="2800" dirty="0" smtClean="0"/>
              <a:t>の温度動作領域である</a:t>
            </a:r>
            <a:r>
              <a:rPr lang="en-US" altLang="ja-JP" sz="2800" dirty="0" smtClean="0"/>
              <a:t>900mK</a:t>
            </a:r>
            <a:r>
              <a:rPr lang="ja-JP" altLang="en-US" sz="2800" dirty="0" smtClean="0"/>
              <a:t>以下で動作する事を確認した。これにより、</a:t>
            </a:r>
            <a:r>
              <a:rPr lang="en-US" altLang="ja-JP" sz="2800" dirty="0" smtClean="0"/>
              <a:t>SOI</a:t>
            </a:r>
            <a:r>
              <a:rPr lang="ja-JP" altLang="en-US" sz="2800" dirty="0" smtClean="0"/>
              <a:t>プロセスによる極低温読み出しの可能性を示した。</a:t>
            </a:r>
            <a:endParaRPr lang="en-US" altLang="ja-JP" sz="2800" dirty="0" smtClean="0"/>
          </a:p>
          <a:p>
            <a:pPr marL="285750" indent="-285750">
              <a:buClr>
                <a:srgbClr val="66FF66"/>
              </a:buClr>
              <a:buFont typeface="Wingdings" panose="05000000000000000000" pitchFamily="2" charset="2"/>
              <a:buChar char="p"/>
            </a:pPr>
            <a:endParaRPr lang="en-US" altLang="ja-JP" sz="2800" dirty="0" smtClean="0"/>
          </a:p>
          <a:p>
            <a:pPr marL="285750" indent="-285750">
              <a:buClr>
                <a:srgbClr val="66FF66"/>
              </a:buClr>
              <a:buFont typeface="Wingdings" panose="05000000000000000000" pitchFamily="2" charset="2"/>
              <a:buChar char="p"/>
            </a:pPr>
            <a:r>
              <a:rPr lang="en-US" altLang="ja-JP" sz="2800" dirty="0" smtClean="0"/>
              <a:t>SOI-STJ</a:t>
            </a:r>
            <a:r>
              <a:rPr lang="ja-JP" altLang="en-US" sz="2800" dirty="0" smtClean="0"/>
              <a:t>を用いて</a:t>
            </a:r>
            <a:r>
              <a:rPr lang="en-US" altLang="ja-JP" sz="2800" dirty="0" smtClean="0"/>
              <a:t>STJ</a:t>
            </a:r>
            <a:r>
              <a:rPr lang="ja-JP" altLang="en-US" sz="2800" dirty="0" smtClean="0"/>
              <a:t>の信号を増幅するためのアンプの条件として必要とされる</a:t>
            </a:r>
            <a:r>
              <a:rPr lang="en-US" altLang="ja-JP" sz="2800" dirty="0" smtClean="0"/>
              <a:t>1MHz</a:t>
            </a:r>
            <a:r>
              <a:rPr lang="ja-JP" altLang="en-US" sz="2800" dirty="0" smtClean="0"/>
              <a:t>強での応答を達成するために、バッファ回路を形成した</a:t>
            </a:r>
            <a:r>
              <a:rPr lang="en-US" altLang="ja-JP" sz="2800" dirty="0" smtClean="0"/>
              <a:t>SOI-STJ</a:t>
            </a:r>
            <a:r>
              <a:rPr lang="ja-JP" altLang="en-US" sz="2800" dirty="0" smtClean="0"/>
              <a:t>を行う。</a:t>
            </a:r>
            <a:endParaRPr lang="en-US" altLang="ja-JP" sz="2800" dirty="0"/>
          </a:p>
        </p:txBody>
      </p:sp>
      <p:sp>
        <p:nvSpPr>
          <p:cNvPr id="11"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12"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34935331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18</a:t>
            </a:r>
            <a:r>
              <a:rPr lang="en-US" altLang="ja-JP" sz="2000" baseline="30000" dirty="0">
                <a:solidFill>
                  <a:schemeClr val="bg1">
                    <a:lumMod val="50000"/>
                  </a:schemeClr>
                </a:solidFill>
              </a:rPr>
              <a:t>th</a:t>
            </a:r>
            <a:r>
              <a:rPr lang="en-US" altLang="ja-JP" sz="2000" dirty="0">
                <a:solidFill>
                  <a:schemeClr val="bg1">
                    <a:lumMod val="50000"/>
                  </a:schemeClr>
                </a:solidFill>
              </a:rPr>
              <a:t> 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14</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Back</a:t>
            </a:r>
            <a:r>
              <a:rPr lang="ja-JP" altLang="en-US" b="1" dirty="0" smtClean="0"/>
              <a:t> </a:t>
            </a:r>
            <a:r>
              <a:rPr lang="en-US" altLang="ja-JP" b="1" dirty="0" smtClean="0"/>
              <a:t>Up Slides</a:t>
            </a:r>
            <a:endParaRPr kumimoji="1" lang="ja-JP" altLang="en-US" b="1" dirty="0"/>
          </a:p>
        </p:txBody>
      </p:sp>
      <p:sp>
        <p:nvSpPr>
          <p:cNvPr id="10"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Tree>
    <p:extLst>
      <p:ext uri="{BB962C8B-B14F-4D97-AF65-F5344CB8AC3E}">
        <p14:creationId xmlns:p14="http://schemas.microsoft.com/office/powerpoint/2010/main" val="1760789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41649" y="-3449712"/>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18</a:t>
            </a:r>
            <a:r>
              <a:rPr lang="en-US" altLang="ja-JP" sz="2000" baseline="30000" dirty="0">
                <a:solidFill>
                  <a:schemeClr val="bg1">
                    <a:lumMod val="50000"/>
                  </a:schemeClr>
                </a:solidFill>
              </a:rPr>
              <a:t>th</a:t>
            </a:r>
            <a:r>
              <a:rPr lang="en-US" altLang="ja-JP" sz="2000" dirty="0">
                <a:solidFill>
                  <a:schemeClr val="bg1">
                    <a:lumMod val="50000"/>
                  </a:schemeClr>
                </a:solidFill>
              </a:rPr>
              <a:t> 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15</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ja-JP" altLang="en-US" b="1" dirty="0" smtClean="0"/>
              <a:t>増幅器としてのふるまい</a:t>
            </a:r>
            <a:endParaRPr kumimoji="1" lang="ja-JP" altLang="en-US" b="1" dirty="0"/>
          </a:p>
        </p:txBody>
      </p:sp>
      <p:sp>
        <p:nvSpPr>
          <p:cNvPr id="66" name="テキスト ボックス 65"/>
          <p:cNvSpPr txBox="1"/>
          <p:nvPr/>
        </p:nvSpPr>
        <p:spPr>
          <a:xfrm>
            <a:off x="4790941" y="1454589"/>
            <a:ext cx="6962911" cy="1938992"/>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kumimoji="1" lang="ja-JP" altLang="en-US" sz="2000" dirty="0" smtClean="0"/>
              <a:t>極低温において、</a:t>
            </a:r>
            <a:r>
              <a:rPr kumimoji="1" lang="en-US" altLang="ja-JP" sz="2000" dirty="0" smtClean="0"/>
              <a:t>STJ</a:t>
            </a:r>
            <a:r>
              <a:rPr kumimoji="1" lang="ja-JP" altLang="en-US" sz="2000" dirty="0" smtClean="0"/>
              <a:t>を形成した</a:t>
            </a:r>
            <a:r>
              <a:rPr kumimoji="1" lang="en-US" altLang="ja-JP" sz="2000" dirty="0" smtClean="0"/>
              <a:t>SOIFET</a:t>
            </a:r>
            <a:r>
              <a:rPr kumimoji="1" lang="ja-JP" altLang="en-US" sz="2000" dirty="0" smtClean="0"/>
              <a:t>が増幅器として正常に動作する事を確認した。</a:t>
            </a:r>
            <a:endParaRPr kumimoji="1" lang="en-US" altLang="ja-JP" sz="2000" dirty="0" smtClean="0"/>
          </a:p>
          <a:p>
            <a:pPr marL="342900" indent="-342900">
              <a:buClr>
                <a:srgbClr val="66FF66"/>
              </a:buClr>
              <a:buFont typeface="Wingdings" panose="05000000000000000000" pitchFamily="2" charset="2"/>
              <a:buChar char="p"/>
            </a:pPr>
            <a:endParaRPr lang="en-US" altLang="ja-JP" sz="2000" dirty="0"/>
          </a:p>
          <a:p>
            <a:pPr marL="342900" indent="-342900">
              <a:buClr>
                <a:srgbClr val="66FF66"/>
              </a:buClr>
              <a:buFont typeface="Wingdings" panose="05000000000000000000" pitchFamily="2" charset="2"/>
              <a:buChar char="p"/>
            </a:pPr>
            <a:r>
              <a:rPr lang="ja-JP" altLang="en-US" sz="2000" dirty="0" smtClean="0"/>
              <a:t>高周波に対する応答性の評価を行ったが現状では</a:t>
            </a:r>
            <a:r>
              <a:rPr lang="en-US" altLang="ja-JP" sz="2000" dirty="0" smtClean="0"/>
              <a:t>STJ</a:t>
            </a:r>
            <a:r>
              <a:rPr lang="ja-JP" altLang="en-US" sz="2000" dirty="0" smtClean="0"/>
              <a:t>の信号を</a:t>
            </a:r>
            <a:r>
              <a:rPr lang="en-US" altLang="ja-JP" sz="2000" dirty="0" smtClean="0"/>
              <a:t>event by event</a:t>
            </a:r>
            <a:r>
              <a:rPr lang="ja-JP" altLang="en-US" sz="2000" dirty="0" smtClean="0"/>
              <a:t>に決められない。現在測定系に問題ないか確認中。</a:t>
            </a:r>
            <a:endParaRPr lang="en-US" altLang="ja-JP" sz="2000" dirty="0" smtClean="0"/>
          </a:p>
        </p:txBody>
      </p:sp>
      <p:sp>
        <p:nvSpPr>
          <p:cNvPr id="67" name="テキスト ボックス 66"/>
          <p:cNvSpPr txBox="1"/>
          <p:nvPr/>
        </p:nvSpPr>
        <p:spPr>
          <a:xfrm>
            <a:off x="4790941" y="1080184"/>
            <a:ext cx="4158771" cy="461665"/>
          </a:xfrm>
          <a:prstGeom prst="rect">
            <a:avLst/>
          </a:prstGeom>
          <a:noFill/>
        </p:spPr>
        <p:txBody>
          <a:bodyPr wrap="square" rtlCol="0">
            <a:spAutoFit/>
          </a:bodyPr>
          <a:lstStyle/>
          <a:p>
            <a:r>
              <a:rPr kumimoji="1" lang="ja-JP" altLang="en-US" sz="2400" dirty="0" smtClean="0">
                <a:solidFill>
                  <a:srgbClr val="FF0000"/>
                </a:solidFill>
              </a:rPr>
              <a:t>増幅器としての周波数応答性</a:t>
            </a:r>
            <a:endParaRPr kumimoji="1" lang="ja-JP" altLang="en-US" sz="2400" dirty="0">
              <a:solidFill>
                <a:srgbClr val="FF0000"/>
              </a:solidFill>
            </a:endParaRPr>
          </a:p>
        </p:txBody>
      </p:sp>
      <p:pic>
        <p:nvPicPr>
          <p:cNvPr id="7" name="図 6"/>
          <p:cNvPicPr>
            <a:picLocks noChangeAspect="1"/>
          </p:cNvPicPr>
          <p:nvPr/>
        </p:nvPicPr>
        <p:blipFill>
          <a:blip r:embed="rId2"/>
          <a:stretch>
            <a:fillRect/>
          </a:stretch>
        </p:blipFill>
        <p:spPr>
          <a:xfrm>
            <a:off x="1178988" y="1096170"/>
            <a:ext cx="3393012" cy="25469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図 18"/>
          <p:cNvPicPr>
            <a:picLocks noChangeAspect="1"/>
          </p:cNvPicPr>
          <p:nvPr/>
        </p:nvPicPr>
        <p:blipFill>
          <a:blip r:embed="rId3"/>
          <a:stretch>
            <a:fillRect/>
          </a:stretch>
        </p:blipFill>
        <p:spPr>
          <a:xfrm>
            <a:off x="7698781" y="3097877"/>
            <a:ext cx="3893705" cy="36301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テキスト ボックス 7"/>
          <p:cNvSpPr txBox="1"/>
          <p:nvPr/>
        </p:nvSpPr>
        <p:spPr>
          <a:xfrm>
            <a:off x="172651" y="3784737"/>
            <a:ext cx="7561086" cy="923330"/>
          </a:xfrm>
          <a:prstGeom prst="rect">
            <a:avLst/>
          </a:prstGeom>
          <a:noFill/>
        </p:spPr>
        <p:txBody>
          <a:bodyPr wrap="square" rtlCol="0">
            <a:spAutoFit/>
          </a:bodyPr>
          <a:lstStyle/>
          <a:p>
            <a:r>
              <a:rPr kumimoji="1" lang="ja-JP" altLang="en-US" dirty="0" smtClean="0"/>
              <a:t>悪い周波数応答性の原因としては、出力インピーダンスが</a:t>
            </a:r>
            <a:r>
              <a:rPr lang="ja-JP" altLang="en-US" dirty="0" smtClean="0"/>
              <a:t>この回路では非常に大きいため、</a:t>
            </a:r>
            <a:r>
              <a:rPr kumimoji="1" lang="ja-JP" altLang="en-US" dirty="0" smtClean="0"/>
              <a:t>同軸ケーブル等による読み出しでは</a:t>
            </a:r>
            <a:r>
              <a:rPr lang="ja-JP" altLang="en-US" dirty="0" smtClean="0"/>
              <a:t>ローパスフィルタとして動作してしまうためと考えられる。</a:t>
            </a:r>
            <a:endParaRPr kumimoji="1" lang="en-US" altLang="ja-JP" dirty="0" smtClean="0"/>
          </a:p>
        </p:txBody>
      </p:sp>
      <p:sp>
        <p:nvSpPr>
          <p:cNvPr id="11" name="テキスト ボックス 10"/>
          <p:cNvSpPr txBox="1"/>
          <p:nvPr/>
        </p:nvSpPr>
        <p:spPr>
          <a:xfrm>
            <a:off x="1260242" y="1147240"/>
            <a:ext cx="3311758" cy="400110"/>
          </a:xfrm>
          <a:prstGeom prst="rect">
            <a:avLst/>
          </a:prstGeom>
          <a:noFill/>
        </p:spPr>
        <p:txBody>
          <a:bodyPr wrap="square" rtlCol="0">
            <a:spAutoFit/>
          </a:bodyPr>
          <a:lstStyle/>
          <a:p>
            <a:r>
              <a:rPr kumimoji="1" lang="ja-JP" altLang="en-US" sz="2000" b="1" dirty="0" smtClean="0"/>
              <a:t>設定値</a:t>
            </a:r>
            <a:r>
              <a:rPr lang="en-US" altLang="ja-JP" sz="2000" b="1" dirty="0" smtClean="0"/>
              <a:t>8.7(900mK</a:t>
            </a:r>
            <a:r>
              <a:rPr lang="ja-JP" altLang="en-US" sz="2000" b="1" dirty="0" err="1" smtClean="0"/>
              <a:t>での</a:t>
            </a:r>
            <a:r>
              <a:rPr lang="ja-JP" altLang="en-US" sz="2000" b="1" dirty="0" smtClean="0"/>
              <a:t>測定</a:t>
            </a:r>
            <a:r>
              <a:rPr lang="en-US" altLang="ja-JP" sz="2000" b="1" dirty="0" smtClean="0"/>
              <a:t>)</a:t>
            </a:r>
            <a:endParaRPr kumimoji="1" lang="ja-JP" altLang="en-US" sz="2000" b="1" dirty="0"/>
          </a:p>
        </p:txBody>
      </p:sp>
      <p:pic>
        <p:nvPicPr>
          <p:cNvPr id="27" name="図 26"/>
          <p:cNvPicPr>
            <a:picLocks noChangeAspect="1"/>
          </p:cNvPicPr>
          <p:nvPr/>
        </p:nvPicPr>
        <p:blipFill>
          <a:blip r:embed="rId4"/>
          <a:stretch>
            <a:fillRect/>
          </a:stretch>
        </p:blipFill>
        <p:spPr>
          <a:xfrm>
            <a:off x="806804" y="4753156"/>
            <a:ext cx="1607042" cy="18885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8" name="右矢印 27"/>
          <p:cNvSpPr/>
          <p:nvPr/>
        </p:nvSpPr>
        <p:spPr>
          <a:xfrm>
            <a:off x="2691753" y="5383253"/>
            <a:ext cx="1332033" cy="643943"/>
          </a:xfrm>
          <a:prstGeom prst="right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9" name="図 28"/>
          <p:cNvPicPr>
            <a:picLocks noChangeAspect="1"/>
          </p:cNvPicPr>
          <p:nvPr/>
        </p:nvPicPr>
        <p:blipFill>
          <a:blip r:embed="rId5"/>
          <a:stretch>
            <a:fillRect/>
          </a:stretch>
        </p:blipFill>
        <p:spPr>
          <a:xfrm>
            <a:off x="4314903" y="4879366"/>
            <a:ext cx="2827610" cy="16585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テキスト ボックス 29"/>
          <p:cNvSpPr txBox="1"/>
          <p:nvPr/>
        </p:nvSpPr>
        <p:spPr>
          <a:xfrm>
            <a:off x="4167408" y="4574402"/>
            <a:ext cx="3201517" cy="338554"/>
          </a:xfrm>
          <a:prstGeom prst="rect">
            <a:avLst/>
          </a:prstGeom>
          <a:noFill/>
        </p:spPr>
        <p:txBody>
          <a:bodyPr wrap="none" rtlCol="0">
            <a:spAutoFit/>
          </a:bodyPr>
          <a:lstStyle/>
          <a:p>
            <a:r>
              <a:rPr kumimoji="1" lang="ja-JP" altLang="en-US" sz="1600" b="1" dirty="0" smtClean="0"/>
              <a:t>アンプ</a:t>
            </a:r>
            <a:r>
              <a:rPr lang="ja-JP" altLang="en-US" sz="1600" b="1" dirty="0" smtClean="0"/>
              <a:t>のアウトプットインピーダンス</a:t>
            </a:r>
            <a:endParaRPr kumimoji="1" lang="ja-JP" altLang="en-US" sz="1600" b="1" dirty="0"/>
          </a:p>
        </p:txBody>
      </p:sp>
      <p:pic>
        <p:nvPicPr>
          <p:cNvPr id="36" name="図 35"/>
          <p:cNvPicPr>
            <a:picLocks noChangeAspect="1"/>
          </p:cNvPicPr>
          <p:nvPr/>
        </p:nvPicPr>
        <p:blipFill>
          <a:blip r:embed="rId6"/>
          <a:stretch>
            <a:fillRect/>
          </a:stretch>
        </p:blipFill>
        <p:spPr>
          <a:xfrm>
            <a:off x="7841113" y="3793878"/>
            <a:ext cx="3537594" cy="2934156"/>
          </a:xfrm>
          <a:prstGeom prst="rect">
            <a:avLst/>
          </a:prstGeom>
        </p:spPr>
      </p:pic>
      <p:sp>
        <p:nvSpPr>
          <p:cNvPr id="3" name="テキスト ボックス 2"/>
          <p:cNvSpPr txBox="1"/>
          <p:nvPr/>
        </p:nvSpPr>
        <p:spPr>
          <a:xfrm>
            <a:off x="4453005" y="5695854"/>
            <a:ext cx="1516762" cy="369332"/>
          </a:xfrm>
          <a:prstGeom prst="rect">
            <a:avLst/>
          </a:prstGeom>
          <a:noFill/>
        </p:spPr>
        <p:txBody>
          <a:bodyPr wrap="none" rtlCol="0">
            <a:spAutoFit/>
          </a:bodyPr>
          <a:lstStyle/>
          <a:p>
            <a:r>
              <a:rPr lang="ja-JP" altLang="en-US" dirty="0" smtClean="0"/>
              <a:t>同軸ケーブル</a:t>
            </a:r>
            <a:endParaRPr lang="en-US" altLang="ja-JP" dirty="0" smtClean="0"/>
          </a:p>
        </p:txBody>
      </p:sp>
      <p:sp>
        <p:nvSpPr>
          <p:cNvPr id="22" name="テキスト ボックス 21"/>
          <p:cNvSpPr txBox="1"/>
          <p:nvPr/>
        </p:nvSpPr>
        <p:spPr>
          <a:xfrm>
            <a:off x="6520228" y="6225482"/>
            <a:ext cx="622286" cy="369332"/>
          </a:xfrm>
          <a:prstGeom prst="rect">
            <a:avLst/>
          </a:prstGeom>
          <a:noFill/>
        </p:spPr>
        <p:txBody>
          <a:bodyPr wrap="none" rtlCol="0">
            <a:spAutoFit/>
          </a:bodyPr>
          <a:lstStyle/>
          <a:p>
            <a:r>
              <a:rPr lang="en-US" altLang="ja-JP" dirty="0" smtClean="0"/>
              <a:t>GND</a:t>
            </a:r>
          </a:p>
        </p:txBody>
      </p:sp>
      <p:sp>
        <p:nvSpPr>
          <p:cNvPr id="23"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Tree>
    <p:extLst>
      <p:ext uri="{BB962C8B-B14F-4D97-AF65-F5344CB8AC3E}">
        <p14:creationId xmlns:p14="http://schemas.microsoft.com/office/powerpoint/2010/main" val="4150837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18</a:t>
            </a:r>
            <a:r>
              <a:rPr lang="en-US" altLang="ja-JP" sz="2000" baseline="30000" dirty="0">
                <a:solidFill>
                  <a:schemeClr val="bg1">
                    <a:lumMod val="50000"/>
                  </a:schemeClr>
                </a:solidFill>
              </a:rPr>
              <a:t>th</a:t>
            </a:r>
            <a:r>
              <a:rPr lang="en-US" altLang="ja-JP" sz="2000" dirty="0">
                <a:solidFill>
                  <a:schemeClr val="bg1">
                    <a:lumMod val="50000"/>
                  </a:schemeClr>
                </a:solidFill>
              </a:rPr>
              <a:t> 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16</a:t>
            </a:fld>
            <a:endParaRPr lang="ja-JP" altLang="en-US" sz="2000" dirty="0"/>
          </a:p>
        </p:txBody>
      </p:sp>
      <p:sp>
        <p:nvSpPr>
          <p:cNvPr id="17" name="日付プレースホルダー 1"/>
          <p:cNvSpPr txBox="1">
            <a:spLocks/>
          </p:cNvSpPr>
          <p:nvPr/>
        </p:nvSpPr>
        <p:spPr>
          <a:xfrm>
            <a:off x="1"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a:solidFill>
                  <a:schemeClr val="bg1">
                    <a:lumMod val="50000"/>
                  </a:schemeClr>
                </a:solidFill>
              </a:rPr>
              <a:t>SCD review</a:t>
            </a:r>
            <a:endParaRPr lang="ja-JP" altLang="en-US" sz="2000" b="1" dirty="0">
              <a:solidFill>
                <a:schemeClr val="bg1">
                  <a:lumMod val="50000"/>
                </a:schemeClr>
              </a:solidFill>
            </a:endParaRPr>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SOI-STJ1</a:t>
            </a:r>
            <a:r>
              <a:rPr lang="ja-JP" altLang="en-US" b="1" dirty="0" smtClean="0"/>
              <a:t>号の問題点と</a:t>
            </a:r>
            <a:r>
              <a:rPr lang="en-US" altLang="ja-JP" b="1" dirty="0" smtClean="0"/>
              <a:t>SOI-STJ2</a:t>
            </a:r>
            <a:r>
              <a:rPr lang="ja-JP" altLang="en-US" b="1" dirty="0" smtClean="0"/>
              <a:t>号の導入</a:t>
            </a:r>
            <a:endParaRPr kumimoji="1" lang="ja-JP" altLang="en-US" b="1" dirty="0"/>
          </a:p>
        </p:txBody>
      </p:sp>
      <p:sp>
        <p:nvSpPr>
          <p:cNvPr id="10" name="テキスト ボックス 9"/>
          <p:cNvSpPr txBox="1"/>
          <p:nvPr/>
        </p:nvSpPr>
        <p:spPr>
          <a:xfrm>
            <a:off x="29785" y="954621"/>
            <a:ext cx="9276612" cy="1323439"/>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の光応答信号を増幅するとしたら、試作機としての</a:t>
            </a:r>
            <a:r>
              <a:rPr lang="en-US" altLang="ja-JP" sz="2000" dirty="0" smtClean="0">
                <a:latin typeface="Lucida Sans" panose="020B0602040502020204" pitchFamily="34" charset="0"/>
                <a:cs typeface="Lucida Sans" panose="020B0602040502020204" pitchFamily="34" charset="0"/>
              </a:rPr>
              <a:t>SOI-STJ</a:t>
            </a:r>
            <a:r>
              <a:rPr lang="ja-JP" altLang="en-US" sz="2000" dirty="0" smtClean="0">
                <a:latin typeface="Lucida Sans" panose="020B0602040502020204" pitchFamily="34" charset="0"/>
                <a:cs typeface="Lucida Sans" panose="020B0602040502020204" pitchFamily="34" charset="0"/>
              </a:rPr>
              <a:t>では難しい。</a:t>
            </a:r>
            <a:endParaRPr lang="en-US" altLang="ja-JP" sz="2000" dirty="0" smtClean="0">
              <a:latin typeface="Lucida Sans" panose="020B0602040502020204" pitchFamily="34" charset="0"/>
              <a:cs typeface="Lucida Sans" panose="020B0602040502020204" pitchFamily="34" charset="0"/>
            </a:endParaRPr>
          </a:p>
          <a:p>
            <a:pPr marL="800100" lvl="1" indent="-342900">
              <a:buClr>
                <a:srgbClr val="FFFF00"/>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の発生電荷量に対して</a:t>
            </a:r>
            <a:r>
              <a:rPr lang="en-US" altLang="ja-JP" sz="2000" dirty="0" smtClean="0">
                <a:latin typeface="Lucida Sans" panose="020B0602040502020204" pitchFamily="34" charset="0"/>
                <a:cs typeface="Lucida Sans" panose="020B0602040502020204" pitchFamily="34" charset="0"/>
              </a:rPr>
              <a:t>Gate</a:t>
            </a:r>
            <a:r>
              <a:rPr lang="ja-JP" altLang="en-US" sz="2000" dirty="0" smtClean="0">
                <a:latin typeface="Lucida Sans" panose="020B0602040502020204" pitchFamily="34" charset="0"/>
                <a:cs typeface="Lucida Sans" panose="020B0602040502020204" pitchFamily="34" charset="0"/>
              </a:rPr>
              <a:t>のキャパシタンス</a:t>
            </a:r>
            <a:r>
              <a:rPr lang="en-US" altLang="ja-JP" sz="2000" dirty="0" smtClean="0">
                <a:latin typeface="Lucida Sans" panose="020B0602040502020204" pitchFamily="34" charset="0"/>
                <a:cs typeface="Lucida Sans" panose="020B0602040502020204" pitchFamily="34" charset="0"/>
              </a:rPr>
              <a:t>(8pF)</a:t>
            </a:r>
            <a:r>
              <a:rPr lang="ja-JP" altLang="en-US" sz="2000" dirty="0" smtClean="0">
                <a:latin typeface="Lucida Sans" panose="020B0602040502020204" pitchFamily="34" charset="0"/>
                <a:cs typeface="Lucida Sans" panose="020B0602040502020204" pitchFamily="34" charset="0"/>
              </a:rPr>
              <a:t>が大きすぎるため、電圧変化</a:t>
            </a:r>
            <a:r>
              <a:rPr lang="en-US" altLang="ja-JP" sz="2000" dirty="0" err="1" smtClean="0">
                <a:latin typeface="Lucida Sans" panose="020B0602040502020204" pitchFamily="34" charset="0"/>
                <a:cs typeface="Lucida Sans" panose="020B0602040502020204" pitchFamily="34" charset="0"/>
              </a:rPr>
              <a:t>ΔVgs</a:t>
            </a:r>
            <a:r>
              <a:rPr lang="ja-JP" altLang="en-US" sz="2000" dirty="0" smtClean="0">
                <a:latin typeface="Lucida Sans" panose="020B0602040502020204" pitchFamily="34" charset="0"/>
                <a:cs typeface="Lucida Sans" panose="020B0602040502020204" pitchFamily="34" charset="0"/>
              </a:rPr>
              <a:t>が得られない。</a:t>
            </a:r>
            <a:endParaRPr lang="en-US" altLang="ja-JP" sz="2000" dirty="0" smtClean="0">
              <a:latin typeface="Lucida Sans" panose="020B0602040502020204" pitchFamily="34" charset="0"/>
              <a:cs typeface="Lucida Sans" panose="020B0602040502020204" pitchFamily="34" charset="0"/>
            </a:endParaRPr>
          </a:p>
          <a:p>
            <a:pPr marL="800100" lvl="1" indent="-342900">
              <a:buClr>
                <a:srgbClr val="FFFF00"/>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のバイアス電圧と</a:t>
            </a:r>
            <a:r>
              <a:rPr lang="en-US" altLang="ja-JP" sz="2000" dirty="0" smtClean="0">
                <a:latin typeface="Lucida Sans" panose="020B0602040502020204" pitchFamily="34" charset="0"/>
                <a:cs typeface="Lucida Sans" panose="020B0602040502020204" pitchFamily="34" charset="0"/>
              </a:rPr>
              <a:t>FET</a:t>
            </a:r>
            <a:r>
              <a:rPr lang="ja-JP" altLang="en-US" sz="2000" dirty="0" smtClean="0">
                <a:latin typeface="Lucida Sans" panose="020B0602040502020204" pitchFamily="34" charset="0"/>
                <a:cs typeface="Lucida Sans" panose="020B0602040502020204" pitchFamily="34" charset="0"/>
              </a:rPr>
              <a:t>の適切な</a:t>
            </a:r>
            <a:r>
              <a:rPr lang="en-US" altLang="ja-JP" sz="2000" dirty="0" smtClean="0">
                <a:latin typeface="Lucida Sans" panose="020B0602040502020204" pitchFamily="34" charset="0"/>
                <a:cs typeface="Lucida Sans" panose="020B0602040502020204" pitchFamily="34" charset="0"/>
              </a:rPr>
              <a:t>Gate</a:t>
            </a:r>
            <a:r>
              <a:rPr lang="ja-JP" altLang="en-US" sz="2000" dirty="0" smtClean="0">
                <a:latin typeface="Lucida Sans" panose="020B0602040502020204" pitchFamily="34" charset="0"/>
                <a:cs typeface="Lucida Sans" panose="020B0602040502020204" pitchFamily="34" charset="0"/>
              </a:rPr>
              <a:t>電圧を独立に決められない。</a:t>
            </a:r>
            <a:endParaRPr lang="en-US" altLang="ja-JP" sz="2000" dirty="0" smtClean="0">
              <a:latin typeface="Lucida Sans" panose="020B0602040502020204" pitchFamily="34" charset="0"/>
              <a:cs typeface="Lucida Sans" panose="020B0602040502020204" pitchFamily="34" charset="0"/>
            </a:endParaRPr>
          </a:p>
        </p:txBody>
      </p:sp>
      <p:pic>
        <p:nvPicPr>
          <p:cNvPr id="13" name="図 12"/>
          <p:cNvPicPr>
            <a:picLocks noChangeAspect="1"/>
          </p:cNvPicPr>
          <p:nvPr/>
        </p:nvPicPr>
        <p:blipFill>
          <a:blip r:embed="rId2"/>
          <a:stretch>
            <a:fillRect/>
          </a:stretch>
        </p:blipFill>
        <p:spPr>
          <a:xfrm>
            <a:off x="9245376" y="670534"/>
            <a:ext cx="2747263" cy="2916525"/>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9281922" y="713788"/>
            <a:ext cx="1770840" cy="461665"/>
          </a:xfrm>
          <a:prstGeom prst="rect">
            <a:avLst/>
          </a:prstGeom>
          <a:noFill/>
        </p:spPr>
        <p:txBody>
          <a:bodyPr wrap="square" rtlCol="0">
            <a:spAutoFit/>
          </a:bodyPr>
          <a:lstStyle/>
          <a:p>
            <a:r>
              <a:rPr kumimoji="1" lang="en-US" altLang="ja-JP" sz="2400" b="1" dirty="0" smtClean="0">
                <a:solidFill>
                  <a:srgbClr val="FF0000"/>
                </a:solidFill>
              </a:rPr>
              <a:t>SOI-STJ2</a:t>
            </a:r>
            <a:r>
              <a:rPr kumimoji="1" lang="ja-JP" altLang="en-US" sz="2400" b="1" dirty="0" smtClean="0">
                <a:solidFill>
                  <a:srgbClr val="FF0000"/>
                </a:solidFill>
              </a:rPr>
              <a:t>号</a:t>
            </a:r>
            <a:endParaRPr kumimoji="1" lang="ja-JP" altLang="en-US" sz="2400" b="1" dirty="0">
              <a:solidFill>
                <a:srgbClr val="FF0000"/>
              </a:solidFill>
            </a:endParaRPr>
          </a:p>
        </p:txBody>
      </p:sp>
      <p:graphicFrame>
        <p:nvGraphicFramePr>
          <p:cNvPr id="21" name="表 20"/>
          <p:cNvGraphicFramePr>
            <a:graphicFrameLocks noGrp="1"/>
          </p:cNvGraphicFramePr>
          <p:nvPr>
            <p:extLst/>
          </p:nvPr>
        </p:nvGraphicFramePr>
        <p:xfrm>
          <a:off x="2660982" y="3922875"/>
          <a:ext cx="6453184" cy="2468880"/>
        </p:xfrm>
        <a:graphic>
          <a:graphicData uri="http://schemas.openxmlformats.org/drawingml/2006/table">
            <a:tbl>
              <a:tblPr firstRow="1" bandRow="1">
                <a:tableStyleId>{ED083AE6-46FA-4A59-8FB0-9F97EB10719F}</a:tableStyleId>
              </a:tblPr>
              <a:tblGrid>
                <a:gridCol w="1613296"/>
                <a:gridCol w="1613296"/>
                <a:gridCol w="1613296"/>
                <a:gridCol w="1613296"/>
              </a:tblGrid>
              <a:tr h="311121">
                <a:tc>
                  <a:txBody>
                    <a:bodyPr/>
                    <a:lstStyle/>
                    <a:p>
                      <a:pPr algn="ctr"/>
                      <a:r>
                        <a:rPr kumimoji="1" lang="en-US" altLang="ja-JP" sz="2000" b="1" dirty="0" smtClean="0"/>
                        <a:t>CELL</a:t>
                      </a:r>
                      <a:r>
                        <a:rPr kumimoji="1" lang="ja-JP" altLang="en-US" sz="2000" b="1" dirty="0" smtClean="0"/>
                        <a:t>名</a:t>
                      </a:r>
                      <a:endParaRPr kumimoji="1" lang="ja-JP" altLang="en-US" sz="2000" b="1" dirty="0"/>
                    </a:p>
                  </a:txBody>
                  <a:tcPr/>
                </a:tc>
                <a:tc>
                  <a:txBody>
                    <a:bodyPr/>
                    <a:lstStyle/>
                    <a:p>
                      <a:pPr algn="ctr"/>
                      <a:r>
                        <a:rPr kumimoji="1" lang="en-US" altLang="ja-JP" sz="2000" b="1" dirty="0" smtClean="0"/>
                        <a:t>Capacitance</a:t>
                      </a:r>
                    </a:p>
                  </a:txBody>
                  <a:tcPr/>
                </a:tc>
                <a:tc>
                  <a:txBody>
                    <a:bodyPr/>
                    <a:lstStyle/>
                    <a:p>
                      <a:pPr algn="ctr"/>
                      <a:r>
                        <a:rPr kumimoji="1" lang="en-US" altLang="ja-JP" sz="2000" b="1" dirty="0" smtClean="0"/>
                        <a:t>FET</a:t>
                      </a:r>
                      <a:r>
                        <a:rPr kumimoji="1" lang="ja-JP" altLang="en-US" sz="2000" b="1" dirty="0" smtClean="0"/>
                        <a:t>の大きさ</a:t>
                      </a:r>
                      <a:endParaRPr kumimoji="1" lang="ja-JP" altLang="en-US" sz="2000" b="1" dirty="0"/>
                    </a:p>
                  </a:txBody>
                  <a:tcPr/>
                </a:tc>
                <a:tc>
                  <a:txBody>
                    <a:bodyPr/>
                    <a:lstStyle/>
                    <a:p>
                      <a:pPr algn="ctr"/>
                      <a:r>
                        <a:rPr kumimoji="1" lang="en-US" altLang="ja-JP" sz="2000" b="1" dirty="0" err="1" smtClean="0"/>
                        <a:t>C</a:t>
                      </a:r>
                      <a:r>
                        <a:rPr kumimoji="1" lang="en-US" altLang="ja-JP" sz="2000" b="1" baseline="0" dirty="0" err="1" smtClean="0"/>
                        <a:t>gate</a:t>
                      </a:r>
                      <a:endParaRPr kumimoji="1" lang="ja-JP" altLang="en-US" sz="2000" b="1" dirty="0"/>
                    </a:p>
                  </a:txBody>
                  <a:tcPr/>
                </a:tc>
              </a:tr>
              <a:tr h="420013">
                <a:tc>
                  <a:txBody>
                    <a:bodyPr/>
                    <a:lstStyle/>
                    <a:p>
                      <a:pPr algn="ctr"/>
                      <a:r>
                        <a:rPr kumimoji="1" lang="en-US" altLang="ja-JP" sz="2000" b="1" baseline="0" dirty="0" smtClean="0"/>
                        <a:t> a, b, c, d</a:t>
                      </a:r>
                      <a:endParaRPr kumimoji="1" lang="ja-JP" altLang="en-US" sz="2000" b="1" dirty="0"/>
                    </a:p>
                  </a:txBody>
                  <a:tcPr/>
                </a:tc>
                <a:tc>
                  <a:txBody>
                    <a:bodyPr/>
                    <a:lstStyle/>
                    <a:p>
                      <a:pPr algn="ctr"/>
                      <a:r>
                        <a:rPr kumimoji="1" lang="en-US" altLang="ja-JP" sz="2000" b="1" baseline="0" dirty="0" smtClean="0"/>
                        <a:t> 60 pF</a:t>
                      </a:r>
                      <a:endParaRPr kumimoji="1" lang="ja-JP" altLang="en-US" sz="2000" b="1" dirty="0"/>
                    </a:p>
                  </a:txBody>
                  <a:tcPr/>
                </a:tc>
                <a:tc>
                  <a:txBody>
                    <a:bodyPr/>
                    <a:lstStyle/>
                    <a:p>
                      <a:pPr algn="ctr"/>
                      <a:r>
                        <a:rPr kumimoji="1" lang="en-US" altLang="ja-JP" sz="1400" b="1" baseline="0" dirty="0" smtClean="0"/>
                        <a:t> w = 4 x 10um, l = 1 um</a:t>
                      </a:r>
                      <a:endParaRPr kumimoji="1" lang="ja-JP" altLang="en-US" sz="1400" b="1" dirty="0"/>
                    </a:p>
                  </a:txBody>
                  <a:tcPr/>
                </a:tc>
                <a:tc>
                  <a:txBody>
                    <a:bodyPr/>
                    <a:lstStyle/>
                    <a:p>
                      <a:pPr algn="ctr"/>
                      <a:r>
                        <a:rPr kumimoji="1" lang="en-US" altLang="ja-JP" sz="2000" b="1" dirty="0" smtClean="0"/>
                        <a:t>320 </a:t>
                      </a:r>
                      <a:r>
                        <a:rPr kumimoji="1" lang="en-US" altLang="ja-JP" sz="2000" b="1" dirty="0" err="1" smtClean="0"/>
                        <a:t>fF</a:t>
                      </a:r>
                      <a:endParaRPr kumimoji="1" lang="ja-JP" altLang="en-US" sz="2000" b="1" dirty="0"/>
                    </a:p>
                  </a:txBody>
                  <a:tcPr/>
                </a:tc>
              </a:tr>
              <a:tr h="311121">
                <a:tc>
                  <a:txBody>
                    <a:bodyPr/>
                    <a:lstStyle/>
                    <a:p>
                      <a:pPr algn="ctr"/>
                      <a:r>
                        <a:rPr kumimoji="1" lang="en-US" altLang="ja-JP" sz="2000" b="1" dirty="0" smtClean="0"/>
                        <a:t> e,</a:t>
                      </a:r>
                      <a:r>
                        <a:rPr kumimoji="1" lang="en-US" altLang="ja-JP" sz="2000" b="1" baseline="0" dirty="0" smtClean="0"/>
                        <a:t> f, g, h</a:t>
                      </a:r>
                      <a:endParaRPr kumimoji="1" lang="ja-JP" altLang="en-US" sz="2000" b="1" dirty="0"/>
                    </a:p>
                  </a:txBody>
                  <a:tcPr/>
                </a:tc>
                <a:tc>
                  <a:txBody>
                    <a:bodyPr/>
                    <a:lstStyle/>
                    <a:p>
                      <a:pPr algn="ctr"/>
                      <a:r>
                        <a:rPr kumimoji="1" lang="en-US" altLang="ja-JP" sz="2000" b="1" baseline="0" dirty="0" smtClean="0"/>
                        <a:t> 18 pF</a:t>
                      </a:r>
                      <a:endParaRPr kumimoji="1" lang="ja-JP" altLang="en-US" sz="2000" b="1" dirty="0"/>
                    </a:p>
                  </a:txBody>
                  <a:tcPr/>
                </a:tc>
                <a:tc>
                  <a:txBody>
                    <a:bodyPr/>
                    <a:lstStyle/>
                    <a:p>
                      <a:pPr algn="ctr"/>
                      <a:r>
                        <a:rPr kumimoji="1" lang="en-US" altLang="ja-JP" sz="1400" b="1" baseline="0" dirty="0" smtClean="0"/>
                        <a:t> w = 4 x 1um, l = 1um</a:t>
                      </a:r>
                      <a:endParaRPr kumimoji="1" lang="ja-JP" altLang="en-US" sz="1400" b="1" dirty="0"/>
                    </a:p>
                  </a:txBody>
                  <a:tcPr/>
                </a:tc>
                <a:tc>
                  <a:txBody>
                    <a:bodyPr/>
                    <a:lstStyle/>
                    <a:p>
                      <a:pPr algn="ctr"/>
                      <a:r>
                        <a:rPr kumimoji="1" lang="en-US" altLang="ja-JP" sz="2000" b="1" dirty="0" smtClean="0"/>
                        <a:t>32fF</a:t>
                      </a:r>
                      <a:endParaRPr kumimoji="1" lang="ja-JP" altLang="en-US" sz="2000" b="1" dirty="0"/>
                    </a:p>
                  </a:txBody>
                  <a:tcPr/>
                </a:tc>
              </a:tr>
              <a:tr h="420013">
                <a:tc>
                  <a:txBody>
                    <a:bodyPr/>
                    <a:lstStyle/>
                    <a:p>
                      <a:pPr algn="ctr"/>
                      <a:r>
                        <a:rPr kumimoji="1" lang="en-US" altLang="ja-JP" sz="2000" b="1" baseline="0" dirty="0" smtClean="0"/>
                        <a:t>  I, j, k, l</a:t>
                      </a:r>
                      <a:endParaRPr kumimoji="1" lang="ja-JP" altLang="en-US" sz="2000" b="1" dirty="0"/>
                    </a:p>
                  </a:txBody>
                  <a:tcPr/>
                </a:tc>
                <a:tc>
                  <a:txBody>
                    <a:bodyPr/>
                    <a:lstStyle/>
                    <a:p>
                      <a:pPr algn="ctr"/>
                      <a:r>
                        <a:rPr kumimoji="1" lang="en-US" altLang="ja-JP" sz="2000" b="1" baseline="0" smtClean="0"/>
                        <a:t>1.5 pF</a:t>
                      </a:r>
                      <a:endParaRPr kumimoji="1" lang="ja-JP" altLang="en-US" sz="2000" b="1" dirty="0"/>
                    </a:p>
                  </a:txBody>
                  <a:tcPr/>
                </a:tc>
                <a:tc>
                  <a:txBody>
                    <a:bodyPr/>
                    <a:lstStyle/>
                    <a:p>
                      <a:pPr algn="ctr"/>
                      <a:r>
                        <a:rPr kumimoji="1" lang="en-US" altLang="ja-JP" sz="1400" b="1" baseline="0" dirty="0" smtClean="0"/>
                        <a:t> w = 1.42 um , l = 0.4um</a:t>
                      </a:r>
                      <a:endParaRPr kumimoji="1" lang="ja-JP" altLang="en-US" sz="1400" b="1" dirty="0"/>
                    </a:p>
                  </a:txBody>
                  <a:tcPr/>
                </a:tc>
                <a:tc>
                  <a:txBody>
                    <a:bodyPr/>
                    <a:lstStyle/>
                    <a:p>
                      <a:pPr algn="ctr"/>
                      <a:r>
                        <a:rPr kumimoji="1" lang="en-US" altLang="ja-JP" sz="2000" b="1" dirty="0" smtClean="0"/>
                        <a:t>4.5fF</a:t>
                      </a:r>
                      <a:endParaRPr kumimoji="1" lang="ja-JP" altLang="en-US" sz="2000" b="1" dirty="0"/>
                    </a:p>
                  </a:txBody>
                  <a:tcPr/>
                </a:tc>
              </a:tr>
              <a:tr h="420013">
                <a:tc>
                  <a:txBody>
                    <a:bodyPr/>
                    <a:lstStyle/>
                    <a:p>
                      <a:pPr algn="ctr"/>
                      <a:r>
                        <a:rPr kumimoji="1" lang="en-US" altLang="ja-JP" sz="2000" b="1" baseline="0" dirty="0" smtClean="0"/>
                        <a:t> m, n, o, p</a:t>
                      </a:r>
                      <a:endParaRPr kumimoji="1" lang="ja-JP" altLang="en-US" sz="2000" b="1" dirty="0"/>
                    </a:p>
                  </a:txBody>
                  <a:tcPr/>
                </a:tc>
                <a:tc>
                  <a:txBody>
                    <a:bodyPr/>
                    <a:lstStyle/>
                    <a:p>
                      <a:pPr algn="ctr"/>
                      <a:r>
                        <a:rPr kumimoji="1" lang="ja-JP" altLang="en-US" sz="2000" b="1" dirty="0" smtClean="0"/>
                        <a:t>なし</a:t>
                      </a:r>
                      <a:endParaRPr kumimoji="1" lang="ja-JP" altLang="en-US" sz="20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baseline="0" dirty="0" smtClean="0"/>
                        <a:t> w = 1.42 um , l = 0.4um</a:t>
                      </a:r>
                      <a:endParaRPr kumimoji="1" lang="ja-JP" altLang="en-US" sz="1400" b="1" dirty="0" smtClean="0"/>
                    </a:p>
                  </a:txBody>
                  <a:tcPr/>
                </a:tc>
                <a:tc>
                  <a:txBody>
                    <a:bodyPr/>
                    <a:lstStyle/>
                    <a:p>
                      <a:pPr algn="ctr"/>
                      <a:r>
                        <a:rPr kumimoji="1" lang="en-US" altLang="ja-JP" sz="2000" b="1" dirty="0" smtClean="0"/>
                        <a:t>4.5fF</a:t>
                      </a:r>
                      <a:endParaRPr kumimoji="1" lang="ja-JP" altLang="en-US" sz="2000" b="1" dirty="0"/>
                    </a:p>
                  </a:txBody>
                  <a:tcPr/>
                </a:tc>
              </a:tr>
            </a:tbl>
          </a:graphicData>
        </a:graphic>
      </p:graphicFrame>
      <p:pic>
        <p:nvPicPr>
          <p:cNvPr id="22" name="図 21"/>
          <p:cNvPicPr>
            <a:picLocks noChangeAspect="1"/>
          </p:cNvPicPr>
          <p:nvPr/>
        </p:nvPicPr>
        <p:blipFill>
          <a:blip r:embed="rId3"/>
          <a:stretch>
            <a:fillRect/>
          </a:stretch>
        </p:blipFill>
        <p:spPr>
          <a:xfrm>
            <a:off x="29785" y="4005837"/>
            <a:ext cx="2512362" cy="2512362"/>
          </a:xfrm>
          <a:prstGeom prst="rect">
            <a:avLst/>
          </a:prstGeom>
        </p:spPr>
      </p:pic>
      <p:sp>
        <p:nvSpPr>
          <p:cNvPr id="23" name="テキスト ボックス 22"/>
          <p:cNvSpPr txBox="1"/>
          <p:nvPr/>
        </p:nvSpPr>
        <p:spPr>
          <a:xfrm>
            <a:off x="236732" y="3587661"/>
            <a:ext cx="2269927" cy="461665"/>
          </a:xfrm>
          <a:prstGeom prst="rect">
            <a:avLst/>
          </a:prstGeom>
          <a:noFill/>
        </p:spPr>
        <p:txBody>
          <a:bodyPr wrap="square" rtlCol="0">
            <a:spAutoFit/>
          </a:bodyPr>
          <a:lstStyle/>
          <a:p>
            <a:r>
              <a:rPr kumimoji="1" lang="en-US" altLang="ja-JP" sz="2400" dirty="0" smtClean="0"/>
              <a:t>SOI-STJ2 Layout</a:t>
            </a:r>
            <a:endParaRPr kumimoji="1" lang="ja-JP" altLang="en-US" sz="2400" dirty="0"/>
          </a:p>
        </p:txBody>
      </p:sp>
      <p:sp>
        <p:nvSpPr>
          <p:cNvPr id="24" name="テキスト ボックス 23"/>
          <p:cNvSpPr txBox="1"/>
          <p:nvPr/>
        </p:nvSpPr>
        <p:spPr>
          <a:xfrm>
            <a:off x="211332" y="4282152"/>
            <a:ext cx="336952" cy="461665"/>
          </a:xfrm>
          <a:prstGeom prst="rect">
            <a:avLst/>
          </a:prstGeom>
          <a:noFill/>
        </p:spPr>
        <p:txBody>
          <a:bodyPr wrap="none" rtlCol="0">
            <a:spAutoFit/>
          </a:bodyPr>
          <a:lstStyle/>
          <a:p>
            <a:r>
              <a:rPr kumimoji="1" lang="en-US" altLang="ja-JP" sz="2400" b="1" dirty="0" smtClean="0">
                <a:solidFill>
                  <a:srgbClr val="00B0F0"/>
                </a:solidFill>
              </a:rPr>
              <a:t>a</a:t>
            </a:r>
            <a:endParaRPr kumimoji="1" lang="ja-JP" altLang="en-US" sz="2400" b="1" dirty="0">
              <a:solidFill>
                <a:srgbClr val="00B0F0"/>
              </a:solidFill>
            </a:endParaRPr>
          </a:p>
        </p:txBody>
      </p:sp>
      <p:sp>
        <p:nvSpPr>
          <p:cNvPr id="25" name="テキスト ボックス 24"/>
          <p:cNvSpPr txBox="1"/>
          <p:nvPr/>
        </p:nvSpPr>
        <p:spPr>
          <a:xfrm>
            <a:off x="869403" y="4293657"/>
            <a:ext cx="349776" cy="461665"/>
          </a:xfrm>
          <a:prstGeom prst="rect">
            <a:avLst/>
          </a:prstGeom>
          <a:noFill/>
        </p:spPr>
        <p:txBody>
          <a:bodyPr wrap="none" rtlCol="0">
            <a:spAutoFit/>
          </a:bodyPr>
          <a:lstStyle/>
          <a:p>
            <a:r>
              <a:rPr lang="en-US" altLang="ja-JP" sz="2400" b="1" dirty="0">
                <a:solidFill>
                  <a:srgbClr val="00B0F0"/>
                </a:solidFill>
              </a:rPr>
              <a:t>b</a:t>
            </a:r>
            <a:endParaRPr kumimoji="1" lang="ja-JP" altLang="en-US" sz="2400" b="1" dirty="0">
              <a:solidFill>
                <a:srgbClr val="00B0F0"/>
              </a:solidFill>
            </a:endParaRPr>
          </a:p>
        </p:txBody>
      </p:sp>
      <p:sp>
        <p:nvSpPr>
          <p:cNvPr id="26" name="テキスト ボックス 25"/>
          <p:cNvSpPr txBox="1"/>
          <p:nvPr/>
        </p:nvSpPr>
        <p:spPr>
          <a:xfrm>
            <a:off x="225077" y="4579451"/>
            <a:ext cx="312906" cy="461665"/>
          </a:xfrm>
          <a:prstGeom prst="rect">
            <a:avLst/>
          </a:prstGeom>
          <a:noFill/>
        </p:spPr>
        <p:txBody>
          <a:bodyPr wrap="none" rtlCol="0">
            <a:spAutoFit/>
          </a:bodyPr>
          <a:lstStyle/>
          <a:p>
            <a:r>
              <a:rPr lang="en-US" altLang="ja-JP" sz="2400" b="1" dirty="0">
                <a:solidFill>
                  <a:srgbClr val="00B0F0"/>
                </a:solidFill>
              </a:rPr>
              <a:t>c</a:t>
            </a:r>
            <a:endParaRPr kumimoji="1" lang="ja-JP" altLang="en-US" sz="2400" b="1" dirty="0">
              <a:solidFill>
                <a:srgbClr val="00B0F0"/>
              </a:solidFill>
            </a:endParaRPr>
          </a:p>
        </p:txBody>
      </p:sp>
      <p:sp>
        <p:nvSpPr>
          <p:cNvPr id="27" name="テキスト ボックス 26"/>
          <p:cNvSpPr txBox="1"/>
          <p:nvPr/>
        </p:nvSpPr>
        <p:spPr>
          <a:xfrm>
            <a:off x="1358998" y="4293657"/>
            <a:ext cx="336952" cy="461665"/>
          </a:xfrm>
          <a:prstGeom prst="rect">
            <a:avLst/>
          </a:prstGeom>
          <a:noFill/>
        </p:spPr>
        <p:txBody>
          <a:bodyPr wrap="none" rtlCol="0">
            <a:spAutoFit/>
          </a:bodyPr>
          <a:lstStyle/>
          <a:p>
            <a:r>
              <a:rPr kumimoji="1" lang="en-US" altLang="ja-JP" sz="2400" b="1" dirty="0" smtClean="0">
                <a:solidFill>
                  <a:srgbClr val="00B0F0"/>
                </a:solidFill>
              </a:rPr>
              <a:t>e</a:t>
            </a:r>
            <a:endParaRPr kumimoji="1" lang="ja-JP" altLang="en-US" sz="2400" b="1" dirty="0">
              <a:solidFill>
                <a:srgbClr val="00B0F0"/>
              </a:solidFill>
            </a:endParaRPr>
          </a:p>
        </p:txBody>
      </p:sp>
      <p:sp>
        <p:nvSpPr>
          <p:cNvPr id="28" name="テキスト ボックス 27"/>
          <p:cNvSpPr txBox="1"/>
          <p:nvPr/>
        </p:nvSpPr>
        <p:spPr>
          <a:xfrm>
            <a:off x="919295" y="4598863"/>
            <a:ext cx="349776" cy="461665"/>
          </a:xfrm>
          <a:prstGeom prst="rect">
            <a:avLst/>
          </a:prstGeom>
          <a:noFill/>
        </p:spPr>
        <p:txBody>
          <a:bodyPr wrap="none" rtlCol="0">
            <a:spAutoFit/>
          </a:bodyPr>
          <a:lstStyle/>
          <a:p>
            <a:r>
              <a:rPr kumimoji="1" lang="en-US" altLang="ja-JP" sz="2400" b="1" dirty="0" smtClean="0">
                <a:solidFill>
                  <a:srgbClr val="FF0000"/>
                </a:solidFill>
              </a:rPr>
              <a:t>d</a:t>
            </a:r>
            <a:endParaRPr kumimoji="1" lang="ja-JP" altLang="en-US" sz="2400" b="1" dirty="0">
              <a:solidFill>
                <a:srgbClr val="FF0000"/>
              </a:solidFill>
            </a:endParaRPr>
          </a:p>
        </p:txBody>
      </p:sp>
      <p:sp>
        <p:nvSpPr>
          <p:cNvPr id="29" name="テキスト ボックス 28"/>
          <p:cNvSpPr txBox="1"/>
          <p:nvPr/>
        </p:nvSpPr>
        <p:spPr>
          <a:xfrm>
            <a:off x="2000141" y="4307032"/>
            <a:ext cx="282450" cy="461665"/>
          </a:xfrm>
          <a:prstGeom prst="rect">
            <a:avLst/>
          </a:prstGeom>
          <a:noFill/>
        </p:spPr>
        <p:txBody>
          <a:bodyPr wrap="none" rtlCol="0">
            <a:spAutoFit/>
          </a:bodyPr>
          <a:lstStyle/>
          <a:p>
            <a:r>
              <a:rPr kumimoji="1" lang="en-US" altLang="ja-JP" sz="2400" b="1" dirty="0" smtClean="0">
                <a:solidFill>
                  <a:srgbClr val="00B0F0"/>
                </a:solidFill>
              </a:rPr>
              <a:t>f</a:t>
            </a:r>
            <a:endParaRPr kumimoji="1" lang="ja-JP" altLang="en-US" sz="2400" b="1" dirty="0">
              <a:solidFill>
                <a:srgbClr val="00B0F0"/>
              </a:solidFill>
            </a:endParaRPr>
          </a:p>
        </p:txBody>
      </p:sp>
      <p:sp>
        <p:nvSpPr>
          <p:cNvPr id="30" name="テキスト ボックス 29"/>
          <p:cNvSpPr txBox="1"/>
          <p:nvPr/>
        </p:nvSpPr>
        <p:spPr>
          <a:xfrm>
            <a:off x="1351082" y="4595116"/>
            <a:ext cx="336952" cy="461665"/>
          </a:xfrm>
          <a:prstGeom prst="rect">
            <a:avLst/>
          </a:prstGeom>
          <a:noFill/>
        </p:spPr>
        <p:txBody>
          <a:bodyPr wrap="none" rtlCol="0">
            <a:spAutoFit/>
          </a:bodyPr>
          <a:lstStyle/>
          <a:p>
            <a:r>
              <a:rPr kumimoji="1" lang="en-US" altLang="ja-JP" sz="2400" b="1" dirty="0" smtClean="0">
                <a:solidFill>
                  <a:srgbClr val="00B0F0"/>
                </a:solidFill>
              </a:rPr>
              <a:t>g</a:t>
            </a:r>
            <a:endParaRPr kumimoji="1" lang="ja-JP" altLang="en-US" sz="2400" b="1" dirty="0">
              <a:solidFill>
                <a:srgbClr val="00B0F0"/>
              </a:solidFill>
            </a:endParaRPr>
          </a:p>
        </p:txBody>
      </p:sp>
      <p:sp>
        <p:nvSpPr>
          <p:cNvPr id="31" name="テキスト ボックス 30"/>
          <p:cNvSpPr txBox="1"/>
          <p:nvPr/>
        </p:nvSpPr>
        <p:spPr>
          <a:xfrm>
            <a:off x="2015286" y="4598751"/>
            <a:ext cx="300003" cy="461777"/>
          </a:xfrm>
          <a:prstGeom prst="rect">
            <a:avLst/>
          </a:prstGeom>
          <a:noFill/>
        </p:spPr>
        <p:txBody>
          <a:bodyPr wrap="square" rtlCol="0">
            <a:spAutoFit/>
          </a:bodyPr>
          <a:lstStyle/>
          <a:p>
            <a:r>
              <a:rPr kumimoji="1" lang="en-US" altLang="ja-JP" sz="2400" b="1" dirty="0" smtClean="0">
                <a:solidFill>
                  <a:srgbClr val="00B0F0"/>
                </a:solidFill>
              </a:rPr>
              <a:t>h</a:t>
            </a:r>
            <a:endParaRPr kumimoji="1" lang="ja-JP" altLang="en-US" sz="2400" b="1" dirty="0">
              <a:solidFill>
                <a:srgbClr val="00B0F0"/>
              </a:solidFill>
            </a:endParaRPr>
          </a:p>
        </p:txBody>
      </p:sp>
      <p:sp>
        <p:nvSpPr>
          <p:cNvPr id="32" name="テキスト ボックス 31"/>
          <p:cNvSpPr txBox="1"/>
          <p:nvPr/>
        </p:nvSpPr>
        <p:spPr>
          <a:xfrm>
            <a:off x="241516" y="5460320"/>
            <a:ext cx="260008" cy="461665"/>
          </a:xfrm>
          <a:prstGeom prst="rect">
            <a:avLst/>
          </a:prstGeom>
          <a:noFill/>
        </p:spPr>
        <p:txBody>
          <a:bodyPr wrap="none" rtlCol="0">
            <a:spAutoFit/>
          </a:bodyPr>
          <a:lstStyle/>
          <a:p>
            <a:r>
              <a:rPr kumimoji="1" lang="en-US" altLang="ja-JP" sz="2400" b="1" dirty="0" err="1" smtClean="0">
                <a:solidFill>
                  <a:srgbClr val="00B0F0"/>
                </a:solidFill>
              </a:rPr>
              <a:t>i</a:t>
            </a:r>
            <a:endParaRPr kumimoji="1" lang="ja-JP" altLang="en-US" sz="2400" b="1" dirty="0">
              <a:solidFill>
                <a:srgbClr val="00B0F0"/>
              </a:solidFill>
            </a:endParaRPr>
          </a:p>
        </p:txBody>
      </p:sp>
      <p:sp>
        <p:nvSpPr>
          <p:cNvPr id="33" name="テキスト ボックス 32"/>
          <p:cNvSpPr txBox="1"/>
          <p:nvPr/>
        </p:nvSpPr>
        <p:spPr>
          <a:xfrm>
            <a:off x="869403" y="5460320"/>
            <a:ext cx="336952" cy="461665"/>
          </a:xfrm>
          <a:prstGeom prst="rect">
            <a:avLst/>
          </a:prstGeom>
          <a:noFill/>
        </p:spPr>
        <p:txBody>
          <a:bodyPr wrap="square" rtlCol="0">
            <a:spAutoFit/>
          </a:bodyPr>
          <a:lstStyle/>
          <a:p>
            <a:r>
              <a:rPr kumimoji="1" lang="en-US" altLang="ja-JP" sz="2400" b="1" dirty="0" smtClean="0">
                <a:solidFill>
                  <a:srgbClr val="00B0F0"/>
                </a:solidFill>
              </a:rPr>
              <a:t>j</a:t>
            </a:r>
            <a:endParaRPr kumimoji="1" lang="ja-JP" altLang="en-US" sz="2400" b="1" dirty="0">
              <a:solidFill>
                <a:srgbClr val="00B0F0"/>
              </a:solidFill>
            </a:endParaRPr>
          </a:p>
        </p:txBody>
      </p:sp>
      <p:sp>
        <p:nvSpPr>
          <p:cNvPr id="34" name="テキスト ボックス 33"/>
          <p:cNvSpPr txBox="1"/>
          <p:nvPr/>
        </p:nvSpPr>
        <p:spPr>
          <a:xfrm>
            <a:off x="270770" y="5797086"/>
            <a:ext cx="336952" cy="461665"/>
          </a:xfrm>
          <a:prstGeom prst="rect">
            <a:avLst/>
          </a:prstGeom>
          <a:noFill/>
        </p:spPr>
        <p:txBody>
          <a:bodyPr wrap="none" rtlCol="0">
            <a:spAutoFit/>
          </a:bodyPr>
          <a:lstStyle/>
          <a:p>
            <a:r>
              <a:rPr kumimoji="1" lang="en-US" altLang="ja-JP" sz="2400" b="1" dirty="0" smtClean="0">
                <a:solidFill>
                  <a:srgbClr val="00B0F0"/>
                </a:solidFill>
              </a:rPr>
              <a:t>k</a:t>
            </a:r>
            <a:endParaRPr kumimoji="1" lang="ja-JP" altLang="en-US" sz="2400" b="1" dirty="0">
              <a:solidFill>
                <a:srgbClr val="00B0F0"/>
              </a:solidFill>
            </a:endParaRPr>
          </a:p>
        </p:txBody>
      </p:sp>
      <p:sp>
        <p:nvSpPr>
          <p:cNvPr id="35" name="テキスト ボックス 34"/>
          <p:cNvSpPr txBox="1"/>
          <p:nvPr/>
        </p:nvSpPr>
        <p:spPr>
          <a:xfrm>
            <a:off x="896392" y="5794637"/>
            <a:ext cx="260008" cy="461665"/>
          </a:xfrm>
          <a:prstGeom prst="rect">
            <a:avLst/>
          </a:prstGeom>
          <a:noFill/>
        </p:spPr>
        <p:txBody>
          <a:bodyPr wrap="none" rtlCol="0">
            <a:spAutoFit/>
          </a:bodyPr>
          <a:lstStyle/>
          <a:p>
            <a:r>
              <a:rPr kumimoji="1" lang="en-US" altLang="ja-JP" sz="2400" b="1" dirty="0" smtClean="0">
                <a:solidFill>
                  <a:srgbClr val="FF0000"/>
                </a:solidFill>
              </a:rPr>
              <a:t>l</a:t>
            </a:r>
            <a:endParaRPr kumimoji="1" lang="ja-JP" altLang="en-US" sz="2400" b="1" dirty="0">
              <a:solidFill>
                <a:srgbClr val="FF0000"/>
              </a:solidFill>
            </a:endParaRPr>
          </a:p>
        </p:txBody>
      </p:sp>
      <p:sp>
        <p:nvSpPr>
          <p:cNvPr id="36" name="テキスト ボックス 35"/>
          <p:cNvSpPr txBox="1"/>
          <p:nvPr/>
        </p:nvSpPr>
        <p:spPr>
          <a:xfrm>
            <a:off x="1351082" y="5460320"/>
            <a:ext cx="434734" cy="461665"/>
          </a:xfrm>
          <a:prstGeom prst="rect">
            <a:avLst/>
          </a:prstGeom>
          <a:noFill/>
        </p:spPr>
        <p:txBody>
          <a:bodyPr wrap="none" rtlCol="0">
            <a:spAutoFit/>
          </a:bodyPr>
          <a:lstStyle/>
          <a:p>
            <a:r>
              <a:rPr kumimoji="1" lang="en-US" altLang="ja-JP" sz="2400" b="1" dirty="0" smtClean="0">
                <a:solidFill>
                  <a:srgbClr val="00B0F0"/>
                </a:solidFill>
              </a:rPr>
              <a:t>m</a:t>
            </a:r>
            <a:endParaRPr kumimoji="1" lang="ja-JP" altLang="en-US" sz="2400" b="1" dirty="0">
              <a:solidFill>
                <a:srgbClr val="00B0F0"/>
              </a:solidFill>
            </a:endParaRPr>
          </a:p>
        </p:txBody>
      </p:sp>
      <p:sp>
        <p:nvSpPr>
          <p:cNvPr id="37" name="テキスト ボックス 36"/>
          <p:cNvSpPr txBox="1"/>
          <p:nvPr/>
        </p:nvSpPr>
        <p:spPr>
          <a:xfrm>
            <a:off x="1365420" y="5750919"/>
            <a:ext cx="349776" cy="461665"/>
          </a:xfrm>
          <a:prstGeom prst="rect">
            <a:avLst/>
          </a:prstGeom>
          <a:noFill/>
        </p:spPr>
        <p:txBody>
          <a:bodyPr wrap="none" rtlCol="0">
            <a:spAutoFit/>
          </a:bodyPr>
          <a:lstStyle/>
          <a:p>
            <a:r>
              <a:rPr kumimoji="1" lang="en-US" altLang="ja-JP" sz="2400" b="1" dirty="0" smtClean="0">
                <a:solidFill>
                  <a:srgbClr val="00B0F0"/>
                </a:solidFill>
              </a:rPr>
              <a:t>o</a:t>
            </a:r>
            <a:endParaRPr kumimoji="1" lang="ja-JP" altLang="en-US" sz="2400" b="1" dirty="0">
              <a:solidFill>
                <a:srgbClr val="00B0F0"/>
              </a:solidFill>
            </a:endParaRPr>
          </a:p>
        </p:txBody>
      </p:sp>
      <p:sp>
        <p:nvSpPr>
          <p:cNvPr id="38" name="テキスト ボックス 37"/>
          <p:cNvSpPr txBox="1"/>
          <p:nvPr/>
        </p:nvSpPr>
        <p:spPr>
          <a:xfrm>
            <a:off x="2000141" y="5756407"/>
            <a:ext cx="349776" cy="461665"/>
          </a:xfrm>
          <a:prstGeom prst="rect">
            <a:avLst/>
          </a:prstGeom>
          <a:noFill/>
        </p:spPr>
        <p:txBody>
          <a:bodyPr wrap="none" rtlCol="0">
            <a:spAutoFit/>
          </a:bodyPr>
          <a:lstStyle/>
          <a:p>
            <a:r>
              <a:rPr kumimoji="1" lang="en-US" altLang="ja-JP" sz="2400" b="1" dirty="0" smtClean="0">
                <a:solidFill>
                  <a:srgbClr val="FF0000"/>
                </a:solidFill>
              </a:rPr>
              <a:t>p</a:t>
            </a:r>
            <a:endParaRPr kumimoji="1" lang="ja-JP" altLang="en-US" sz="2400" b="1" dirty="0">
              <a:solidFill>
                <a:srgbClr val="FF0000"/>
              </a:solidFill>
            </a:endParaRPr>
          </a:p>
        </p:txBody>
      </p:sp>
      <p:sp>
        <p:nvSpPr>
          <p:cNvPr id="39" name="テキスト ボックス 38"/>
          <p:cNvSpPr txBox="1"/>
          <p:nvPr/>
        </p:nvSpPr>
        <p:spPr>
          <a:xfrm>
            <a:off x="2078" y="2362275"/>
            <a:ext cx="9276612" cy="1323439"/>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の光応答の増幅作用を見るため、</a:t>
            </a:r>
            <a:r>
              <a:rPr lang="en-US" altLang="ja-JP" sz="2000" dirty="0" smtClean="0">
                <a:latin typeface="Lucida Sans" panose="020B0602040502020204" pitchFamily="34" charset="0"/>
                <a:cs typeface="Lucida Sans" panose="020B0602040502020204" pitchFamily="34" charset="0"/>
              </a:rPr>
              <a:t>SOI-STJ2</a:t>
            </a:r>
            <a:r>
              <a:rPr lang="ja-JP" altLang="en-US" sz="2000" dirty="0" smtClean="0">
                <a:latin typeface="Lucida Sans" panose="020B0602040502020204" pitchFamily="34" charset="0"/>
                <a:cs typeface="Lucida Sans" panose="020B0602040502020204" pitchFamily="34" charset="0"/>
              </a:rPr>
              <a:t>号を設計。</a:t>
            </a:r>
            <a:endParaRPr lang="en-US" altLang="ja-JP" sz="2000" dirty="0" smtClean="0">
              <a:latin typeface="Lucida Sans" panose="020B0602040502020204" pitchFamily="34" charset="0"/>
              <a:cs typeface="Lucida Sans" panose="020B0602040502020204" pitchFamily="34" charset="0"/>
            </a:endParaRPr>
          </a:p>
          <a:p>
            <a:pPr marL="800100" lvl="1" indent="-342900">
              <a:buClr>
                <a:srgbClr val="FFFF00"/>
              </a:buClr>
              <a:buFont typeface="Wingdings" panose="05000000000000000000" pitchFamily="2" charset="2"/>
              <a:buChar char="p"/>
            </a:pPr>
            <a:r>
              <a:rPr lang="en-US" altLang="ja-JP" sz="2000" dirty="0" smtClean="0">
                <a:latin typeface="Lucida Sans" panose="020B0602040502020204" pitchFamily="34" charset="0"/>
                <a:cs typeface="Lucida Sans" panose="020B0602040502020204" pitchFamily="34" charset="0"/>
              </a:rPr>
              <a:t>STJ</a:t>
            </a:r>
            <a:r>
              <a:rPr lang="ja-JP" altLang="en-US" sz="2000" dirty="0" smtClean="0">
                <a:latin typeface="Lucida Sans" panose="020B0602040502020204" pitchFamily="34" charset="0"/>
                <a:cs typeface="Lucida Sans" panose="020B0602040502020204" pitchFamily="34" charset="0"/>
              </a:rPr>
              <a:t>と</a:t>
            </a:r>
            <a:r>
              <a:rPr lang="en-US" altLang="ja-JP" sz="2000" dirty="0" smtClean="0">
                <a:latin typeface="Lucida Sans" panose="020B0602040502020204" pitchFamily="34" charset="0"/>
                <a:cs typeface="Lucida Sans" panose="020B0602040502020204" pitchFamily="34" charset="0"/>
              </a:rPr>
              <a:t>FET</a:t>
            </a:r>
            <a:r>
              <a:rPr lang="ja-JP" altLang="en-US" sz="2000" dirty="0" smtClean="0">
                <a:latin typeface="Lucida Sans" panose="020B0602040502020204" pitchFamily="34" charset="0"/>
                <a:cs typeface="Lucida Sans" panose="020B0602040502020204" pitchFamily="34" charset="0"/>
              </a:rPr>
              <a:t>のゲートを</a:t>
            </a:r>
            <a:r>
              <a:rPr lang="en-US" altLang="ja-JP" sz="2000" dirty="0" smtClean="0">
                <a:latin typeface="Lucida Sans" panose="020B0602040502020204" pitchFamily="34" charset="0"/>
                <a:cs typeface="Lucida Sans" panose="020B0602040502020204" pitchFamily="34" charset="0"/>
              </a:rPr>
              <a:t>C</a:t>
            </a:r>
            <a:r>
              <a:rPr lang="ja-JP" altLang="en-US" sz="2000" dirty="0" smtClean="0">
                <a:latin typeface="Lucida Sans" panose="020B0602040502020204" pitchFamily="34" charset="0"/>
                <a:cs typeface="Lucida Sans" panose="020B0602040502020204" pitchFamily="34" charset="0"/>
              </a:rPr>
              <a:t>により電位を分離し、独立にバイアス電圧を設定できるように変更。</a:t>
            </a:r>
            <a:endParaRPr lang="en-US" altLang="ja-JP" sz="2000" dirty="0" smtClean="0">
              <a:latin typeface="Lucida Sans" panose="020B0602040502020204" pitchFamily="34" charset="0"/>
              <a:cs typeface="Lucida Sans" panose="020B0602040502020204" pitchFamily="34" charset="0"/>
            </a:endParaRPr>
          </a:p>
          <a:p>
            <a:pPr marL="800100" lvl="1" indent="-342900">
              <a:buClr>
                <a:srgbClr val="FFFF00"/>
              </a:buClr>
              <a:buFont typeface="Wingdings" panose="05000000000000000000" pitchFamily="2" charset="2"/>
              <a:buChar char="p"/>
            </a:pPr>
            <a:r>
              <a:rPr lang="ja-JP" altLang="en-US" sz="2000" dirty="0" smtClean="0">
                <a:latin typeface="Lucida Sans" panose="020B0602040502020204" pitchFamily="34" charset="0"/>
                <a:cs typeface="Lucida Sans" panose="020B0602040502020204" pitchFamily="34" charset="0"/>
              </a:rPr>
              <a:t>同じ発生電荷量でも</a:t>
            </a:r>
            <a:r>
              <a:rPr lang="en-US" altLang="ja-JP" sz="2000" dirty="0" err="1" smtClean="0">
                <a:latin typeface="Lucida Sans" panose="020B0602040502020204" pitchFamily="34" charset="0"/>
                <a:cs typeface="Lucida Sans" panose="020B0602040502020204" pitchFamily="34" charset="0"/>
              </a:rPr>
              <a:t>ΔVgs</a:t>
            </a:r>
            <a:r>
              <a:rPr lang="ja-JP" altLang="en-US" sz="2000" dirty="0" smtClean="0">
                <a:latin typeface="Lucida Sans" panose="020B0602040502020204" pitchFamily="34" charset="0"/>
                <a:cs typeface="Lucida Sans" panose="020B0602040502020204" pitchFamily="34" charset="0"/>
              </a:rPr>
              <a:t>が大きくなるように、</a:t>
            </a:r>
            <a:r>
              <a:rPr lang="en-US" altLang="ja-JP" sz="2000" dirty="0" smtClean="0">
                <a:latin typeface="Lucida Sans" panose="020B0602040502020204" pitchFamily="34" charset="0"/>
                <a:cs typeface="Lucida Sans" panose="020B0602040502020204" pitchFamily="34" charset="0"/>
              </a:rPr>
              <a:t>Gate</a:t>
            </a:r>
            <a:r>
              <a:rPr lang="ja-JP" altLang="en-US" sz="2000" dirty="0" smtClean="0">
                <a:latin typeface="Lucida Sans" panose="020B0602040502020204" pitchFamily="34" charset="0"/>
                <a:cs typeface="Lucida Sans" panose="020B0602040502020204" pitchFamily="34" charset="0"/>
              </a:rPr>
              <a:t>のキャパシタンスを小さく。</a:t>
            </a:r>
            <a:endParaRPr lang="en-US" altLang="ja-JP" sz="2000" dirty="0" smtClean="0">
              <a:latin typeface="Lucida Sans" panose="020B0602040502020204" pitchFamily="34" charset="0"/>
              <a:cs typeface="Lucida Sans" panose="020B0602040502020204" pitchFamily="34" charset="0"/>
            </a:endParaRPr>
          </a:p>
        </p:txBody>
      </p:sp>
      <p:sp>
        <p:nvSpPr>
          <p:cNvPr id="3" name="テキスト ボックス 2"/>
          <p:cNvSpPr txBox="1"/>
          <p:nvPr/>
        </p:nvSpPr>
        <p:spPr>
          <a:xfrm>
            <a:off x="9979630" y="1667384"/>
            <a:ext cx="375424" cy="523220"/>
          </a:xfrm>
          <a:prstGeom prst="rect">
            <a:avLst/>
          </a:prstGeom>
          <a:noFill/>
        </p:spPr>
        <p:txBody>
          <a:bodyPr wrap="none" rtlCol="0">
            <a:spAutoFit/>
          </a:bodyPr>
          <a:lstStyle/>
          <a:p>
            <a:r>
              <a:rPr kumimoji="1" lang="en-US" altLang="ja-JP" sz="2800" b="1" dirty="0" smtClean="0"/>
              <a:t>C</a:t>
            </a:r>
            <a:endParaRPr kumimoji="1" lang="ja-JP" altLang="en-US" sz="2800" b="1" dirty="0"/>
          </a:p>
        </p:txBody>
      </p:sp>
      <p:sp>
        <p:nvSpPr>
          <p:cNvPr id="40" name="テキスト ボックス 39"/>
          <p:cNvSpPr txBox="1"/>
          <p:nvPr/>
        </p:nvSpPr>
        <p:spPr>
          <a:xfrm>
            <a:off x="11075100" y="892779"/>
            <a:ext cx="873637" cy="461665"/>
          </a:xfrm>
          <a:prstGeom prst="rect">
            <a:avLst/>
          </a:prstGeom>
          <a:noFill/>
        </p:spPr>
        <p:txBody>
          <a:bodyPr wrap="none" rtlCol="0">
            <a:spAutoFit/>
          </a:bodyPr>
          <a:lstStyle/>
          <a:p>
            <a:r>
              <a:rPr lang="en-US" altLang="ja-JP" sz="2400" b="1" dirty="0" smtClean="0"/>
              <a:t>Drain</a:t>
            </a:r>
            <a:endParaRPr kumimoji="1" lang="ja-JP" altLang="en-US" sz="2400" b="1" dirty="0"/>
          </a:p>
        </p:txBody>
      </p:sp>
      <p:sp>
        <p:nvSpPr>
          <p:cNvPr id="41" name="テキスト ボックス 40"/>
          <p:cNvSpPr txBox="1"/>
          <p:nvPr/>
        </p:nvSpPr>
        <p:spPr>
          <a:xfrm>
            <a:off x="11106755" y="1864169"/>
            <a:ext cx="1049133" cy="461665"/>
          </a:xfrm>
          <a:prstGeom prst="rect">
            <a:avLst/>
          </a:prstGeom>
          <a:noFill/>
        </p:spPr>
        <p:txBody>
          <a:bodyPr wrap="none" rtlCol="0">
            <a:spAutoFit/>
          </a:bodyPr>
          <a:lstStyle/>
          <a:p>
            <a:r>
              <a:rPr lang="en-US" altLang="ja-JP" sz="2400" b="1" dirty="0" smtClean="0"/>
              <a:t>Source</a:t>
            </a:r>
            <a:endParaRPr kumimoji="1" lang="ja-JP" altLang="en-US" sz="2400" b="1" dirty="0"/>
          </a:p>
        </p:txBody>
      </p:sp>
      <p:sp>
        <p:nvSpPr>
          <p:cNvPr id="42" name="テキスト ボックス 41"/>
          <p:cNvSpPr txBox="1"/>
          <p:nvPr/>
        </p:nvSpPr>
        <p:spPr>
          <a:xfrm>
            <a:off x="10712384" y="1298005"/>
            <a:ext cx="788742" cy="461665"/>
          </a:xfrm>
          <a:prstGeom prst="rect">
            <a:avLst/>
          </a:prstGeom>
          <a:noFill/>
        </p:spPr>
        <p:txBody>
          <a:bodyPr wrap="none" rtlCol="0">
            <a:spAutoFit/>
          </a:bodyPr>
          <a:lstStyle/>
          <a:p>
            <a:r>
              <a:rPr lang="en-US" altLang="ja-JP" sz="2400" b="1" dirty="0" smtClean="0"/>
              <a:t>Gate</a:t>
            </a:r>
            <a:endParaRPr kumimoji="1" lang="ja-JP" altLang="en-US" sz="2400" b="1" dirty="0"/>
          </a:p>
        </p:txBody>
      </p:sp>
      <p:sp>
        <p:nvSpPr>
          <p:cNvPr id="43" name="テキスト ボックス 42"/>
          <p:cNvSpPr txBox="1"/>
          <p:nvPr/>
        </p:nvSpPr>
        <p:spPr>
          <a:xfrm>
            <a:off x="1938730" y="5451966"/>
            <a:ext cx="349776" cy="461665"/>
          </a:xfrm>
          <a:prstGeom prst="rect">
            <a:avLst/>
          </a:prstGeom>
          <a:noFill/>
        </p:spPr>
        <p:txBody>
          <a:bodyPr wrap="none" rtlCol="0">
            <a:spAutoFit/>
          </a:bodyPr>
          <a:lstStyle/>
          <a:p>
            <a:r>
              <a:rPr kumimoji="1" lang="en-US" altLang="ja-JP" sz="2400" b="1" dirty="0" smtClean="0">
                <a:solidFill>
                  <a:srgbClr val="00B0F0"/>
                </a:solidFill>
              </a:rPr>
              <a:t>n</a:t>
            </a:r>
            <a:endParaRPr kumimoji="1" lang="ja-JP" altLang="en-US" sz="2400" b="1" dirty="0">
              <a:solidFill>
                <a:srgbClr val="00B0F0"/>
              </a:solidFill>
            </a:endParaRPr>
          </a:p>
        </p:txBody>
      </p:sp>
      <p:pic>
        <p:nvPicPr>
          <p:cNvPr id="44" name="図 43"/>
          <p:cNvPicPr>
            <a:picLocks noChangeAspect="1"/>
          </p:cNvPicPr>
          <p:nvPr/>
        </p:nvPicPr>
        <p:blipFill>
          <a:blip r:embed="rId4"/>
          <a:stretch>
            <a:fillRect/>
          </a:stretch>
        </p:blipFill>
        <p:spPr>
          <a:xfrm>
            <a:off x="9238075" y="3671274"/>
            <a:ext cx="2825465" cy="2790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5" name="テキスト ボックス 44"/>
          <p:cNvSpPr txBox="1"/>
          <p:nvPr/>
        </p:nvSpPr>
        <p:spPr>
          <a:xfrm>
            <a:off x="9868753" y="5285520"/>
            <a:ext cx="1500508" cy="369332"/>
          </a:xfrm>
          <a:prstGeom prst="rect">
            <a:avLst/>
          </a:prstGeom>
          <a:noFill/>
        </p:spPr>
        <p:txBody>
          <a:bodyPr wrap="square" rtlCol="0">
            <a:spAutoFit/>
          </a:bodyPr>
          <a:lstStyle/>
          <a:p>
            <a:r>
              <a:rPr lang="en-US" altLang="ja-JP" b="1" dirty="0" smtClean="0"/>
              <a:t>1photon</a:t>
            </a:r>
            <a:endParaRPr kumimoji="1" lang="ja-JP" altLang="en-US" b="1" dirty="0"/>
          </a:p>
        </p:txBody>
      </p:sp>
      <p:sp>
        <p:nvSpPr>
          <p:cNvPr id="46" name="テキスト ボックス 45"/>
          <p:cNvSpPr txBox="1"/>
          <p:nvPr/>
        </p:nvSpPr>
        <p:spPr>
          <a:xfrm>
            <a:off x="9882774" y="4749885"/>
            <a:ext cx="1289161" cy="369332"/>
          </a:xfrm>
          <a:prstGeom prst="rect">
            <a:avLst/>
          </a:prstGeom>
          <a:noFill/>
        </p:spPr>
        <p:txBody>
          <a:bodyPr wrap="square" rtlCol="0">
            <a:spAutoFit/>
          </a:bodyPr>
          <a:lstStyle/>
          <a:p>
            <a:r>
              <a:rPr kumimoji="1" lang="en-US" altLang="ja-JP" b="1" dirty="0" smtClean="0"/>
              <a:t>2</a:t>
            </a:r>
            <a:r>
              <a:rPr lang="en-US" altLang="ja-JP" b="1" dirty="0" smtClean="0"/>
              <a:t>photon</a:t>
            </a:r>
            <a:endParaRPr kumimoji="1" lang="ja-JP" altLang="en-US" b="1" dirty="0"/>
          </a:p>
        </p:txBody>
      </p:sp>
      <p:sp>
        <p:nvSpPr>
          <p:cNvPr id="47" name="テキスト ボックス 46"/>
          <p:cNvSpPr txBox="1"/>
          <p:nvPr/>
        </p:nvSpPr>
        <p:spPr>
          <a:xfrm>
            <a:off x="9947542" y="4201058"/>
            <a:ext cx="1342929" cy="369332"/>
          </a:xfrm>
          <a:prstGeom prst="rect">
            <a:avLst/>
          </a:prstGeom>
          <a:noFill/>
        </p:spPr>
        <p:txBody>
          <a:bodyPr wrap="square" rtlCol="0">
            <a:spAutoFit/>
          </a:bodyPr>
          <a:lstStyle/>
          <a:p>
            <a:r>
              <a:rPr lang="en-US" altLang="ja-JP" b="1" dirty="0" smtClean="0"/>
              <a:t>3</a:t>
            </a:r>
            <a:r>
              <a:rPr kumimoji="1" lang="en-US" altLang="ja-JP" b="1" dirty="0" smtClean="0"/>
              <a:t>photon</a:t>
            </a:r>
            <a:endParaRPr kumimoji="1" lang="ja-JP" altLang="en-US" b="1" dirty="0"/>
          </a:p>
        </p:txBody>
      </p:sp>
      <p:sp>
        <p:nvSpPr>
          <p:cNvPr id="7" name="テキスト ボックス 6"/>
          <p:cNvSpPr txBox="1"/>
          <p:nvPr/>
        </p:nvSpPr>
        <p:spPr>
          <a:xfrm>
            <a:off x="9483066" y="3685166"/>
            <a:ext cx="2580474" cy="523220"/>
          </a:xfrm>
          <a:prstGeom prst="rect">
            <a:avLst/>
          </a:prstGeom>
          <a:noFill/>
        </p:spPr>
        <p:txBody>
          <a:bodyPr wrap="square" rtlCol="0">
            <a:spAutoFit/>
          </a:bodyPr>
          <a:lstStyle/>
          <a:p>
            <a:r>
              <a:rPr lang="ja-JP" altLang="en-US" sz="1400" dirty="0" smtClean="0"/>
              <a:t>波長</a:t>
            </a:r>
            <a:r>
              <a:rPr lang="en-US" altLang="ja-JP" sz="1400" dirty="0" smtClean="0"/>
              <a:t>50um1</a:t>
            </a:r>
            <a:r>
              <a:rPr lang="ja-JP" altLang="en-US" sz="1400" dirty="0" smtClean="0"/>
              <a:t>光子の入射に対して予想される出力</a:t>
            </a:r>
            <a:r>
              <a:rPr lang="en-US" altLang="ja-JP" sz="1400" dirty="0" smtClean="0"/>
              <a:t>(Gal=10</a:t>
            </a:r>
            <a:r>
              <a:rPr lang="ja-JP" altLang="en-US" sz="1400" dirty="0" smtClean="0"/>
              <a:t>を仮定</a:t>
            </a:r>
            <a:r>
              <a:rPr lang="en-US" altLang="ja-JP" sz="1400" dirty="0" smtClean="0"/>
              <a:t>)</a:t>
            </a:r>
            <a:endParaRPr kumimoji="1" lang="ja-JP" altLang="en-US" sz="1400" dirty="0"/>
          </a:p>
        </p:txBody>
      </p:sp>
    </p:spTree>
    <p:extLst>
      <p:ext uri="{BB962C8B-B14F-4D97-AF65-F5344CB8AC3E}">
        <p14:creationId xmlns:p14="http://schemas.microsoft.com/office/powerpoint/2010/main" val="21757711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41649" y="-3449712"/>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18</a:t>
            </a:r>
            <a:r>
              <a:rPr lang="en-US" altLang="ja-JP" sz="2000" baseline="30000" dirty="0">
                <a:solidFill>
                  <a:schemeClr val="bg1">
                    <a:lumMod val="50000"/>
                  </a:schemeClr>
                </a:solidFill>
              </a:rPr>
              <a:t>th</a:t>
            </a:r>
            <a:r>
              <a:rPr lang="en-US" altLang="ja-JP" sz="2000" dirty="0">
                <a:solidFill>
                  <a:schemeClr val="bg1">
                    <a:lumMod val="50000"/>
                  </a:schemeClr>
                </a:solidFill>
              </a:rPr>
              <a:t> 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17</a:t>
            </a:fld>
            <a:endParaRPr lang="ja-JP" altLang="en-US" sz="2000" dirty="0"/>
          </a:p>
        </p:txBody>
      </p:sp>
      <p:sp>
        <p:nvSpPr>
          <p:cNvPr id="17" name="日付プレースホルダー 1"/>
          <p:cNvSpPr txBox="1">
            <a:spLocks/>
          </p:cNvSpPr>
          <p:nvPr/>
        </p:nvSpPr>
        <p:spPr>
          <a:xfrm>
            <a:off x="1"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a:solidFill>
                  <a:schemeClr val="bg1">
                    <a:lumMod val="50000"/>
                  </a:schemeClr>
                </a:solidFill>
              </a:rPr>
              <a:t>SCD review</a:t>
            </a:r>
            <a:endParaRPr lang="ja-JP" altLang="en-US" sz="2000" b="1" dirty="0">
              <a:solidFill>
                <a:schemeClr val="bg1">
                  <a:lumMod val="50000"/>
                </a:schemeClr>
              </a:solidFill>
            </a:endParaRPr>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SOI-STJ2</a:t>
            </a:r>
            <a:r>
              <a:rPr lang="ja-JP" altLang="en-US" b="1" dirty="0" smtClean="0"/>
              <a:t>号研究開発の現状</a:t>
            </a:r>
            <a:endParaRPr kumimoji="1" lang="ja-JP" altLang="en-US" b="1" dirty="0"/>
          </a:p>
        </p:txBody>
      </p:sp>
      <p:pic>
        <p:nvPicPr>
          <p:cNvPr id="44" name="図 43"/>
          <p:cNvPicPr>
            <a:picLocks noChangeAspect="1"/>
          </p:cNvPicPr>
          <p:nvPr/>
        </p:nvPicPr>
        <p:blipFill>
          <a:blip r:embed="rId2"/>
          <a:stretch>
            <a:fillRect/>
          </a:stretch>
        </p:blipFill>
        <p:spPr>
          <a:xfrm>
            <a:off x="6052760" y="903961"/>
            <a:ext cx="2664087" cy="23337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5" name="テキスト ボックス 44"/>
          <p:cNvSpPr txBox="1"/>
          <p:nvPr/>
        </p:nvSpPr>
        <p:spPr>
          <a:xfrm>
            <a:off x="6595675" y="1125759"/>
            <a:ext cx="1738061" cy="317462"/>
          </a:xfrm>
          <a:prstGeom prst="rect">
            <a:avLst/>
          </a:prstGeom>
          <a:noFill/>
        </p:spPr>
        <p:txBody>
          <a:bodyPr wrap="square" rtlCol="0">
            <a:spAutoFit/>
          </a:bodyPr>
          <a:lstStyle/>
          <a:p>
            <a:pPr algn="ctr"/>
            <a:r>
              <a:rPr lang="en-US" altLang="ja-JP" sz="1400" b="1" dirty="0" smtClean="0"/>
              <a:t>w=1.42um, l = 0.4um</a:t>
            </a:r>
          </a:p>
        </p:txBody>
      </p:sp>
      <p:sp>
        <p:nvSpPr>
          <p:cNvPr id="46" name="テキスト ボックス 45"/>
          <p:cNvSpPr txBox="1"/>
          <p:nvPr/>
        </p:nvSpPr>
        <p:spPr>
          <a:xfrm>
            <a:off x="7007196" y="1329676"/>
            <a:ext cx="985200" cy="307777"/>
          </a:xfrm>
          <a:prstGeom prst="rect">
            <a:avLst/>
          </a:prstGeom>
          <a:noFill/>
        </p:spPr>
        <p:txBody>
          <a:bodyPr wrap="square" rtlCol="0">
            <a:spAutoFit/>
          </a:bodyPr>
          <a:lstStyle/>
          <a:p>
            <a:r>
              <a:rPr lang="en-US" altLang="ja-JP" sz="1400" b="1" dirty="0" smtClean="0">
                <a:solidFill>
                  <a:srgbClr val="FF0000"/>
                </a:solidFill>
              </a:rPr>
              <a:t>@830mK</a:t>
            </a:r>
            <a:endParaRPr kumimoji="1" lang="ja-JP" altLang="en-US" sz="1400" b="1" dirty="0">
              <a:solidFill>
                <a:srgbClr val="FF0000"/>
              </a:solidFill>
            </a:endParaRPr>
          </a:p>
        </p:txBody>
      </p:sp>
      <p:pic>
        <p:nvPicPr>
          <p:cNvPr id="47" name="図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45" y="938824"/>
            <a:ext cx="2653887" cy="22684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 name="図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2318" y="926873"/>
            <a:ext cx="2703734" cy="22804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9" name="テキスト ボックス 48"/>
          <p:cNvSpPr txBox="1"/>
          <p:nvPr/>
        </p:nvSpPr>
        <p:spPr>
          <a:xfrm>
            <a:off x="3747989" y="1023204"/>
            <a:ext cx="1738061" cy="317462"/>
          </a:xfrm>
          <a:prstGeom prst="rect">
            <a:avLst/>
          </a:prstGeom>
          <a:noFill/>
        </p:spPr>
        <p:txBody>
          <a:bodyPr wrap="square" rtlCol="0">
            <a:spAutoFit/>
          </a:bodyPr>
          <a:lstStyle/>
          <a:p>
            <a:pPr algn="ctr"/>
            <a:r>
              <a:rPr lang="en-US" altLang="ja-JP" sz="1400" b="1" dirty="0" smtClean="0"/>
              <a:t>w=1um×4, l = </a:t>
            </a:r>
            <a:r>
              <a:rPr lang="en-US" altLang="ja-JP" sz="1400" b="1" dirty="0"/>
              <a:t>1</a:t>
            </a:r>
            <a:r>
              <a:rPr lang="en-US" altLang="ja-JP" sz="1400" b="1" dirty="0" smtClean="0"/>
              <a:t>um</a:t>
            </a:r>
          </a:p>
        </p:txBody>
      </p:sp>
      <p:sp>
        <p:nvSpPr>
          <p:cNvPr id="50" name="テキスト ボックス 49"/>
          <p:cNvSpPr txBox="1"/>
          <p:nvPr/>
        </p:nvSpPr>
        <p:spPr>
          <a:xfrm>
            <a:off x="4089939" y="1227407"/>
            <a:ext cx="985200" cy="307777"/>
          </a:xfrm>
          <a:prstGeom prst="rect">
            <a:avLst/>
          </a:prstGeom>
          <a:noFill/>
        </p:spPr>
        <p:txBody>
          <a:bodyPr wrap="square" rtlCol="0">
            <a:spAutoFit/>
          </a:bodyPr>
          <a:lstStyle/>
          <a:p>
            <a:r>
              <a:rPr lang="en-US" altLang="ja-JP" sz="1400" b="1" dirty="0" smtClean="0">
                <a:solidFill>
                  <a:srgbClr val="FF0000"/>
                </a:solidFill>
              </a:rPr>
              <a:t>@830mK</a:t>
            </a:r>
            <a:endParaRPr kumimoji="1" lang="ja-JP" altLang="en-US" sz="1400" b="1" dirty="0">
              <a:solidFill>
                <a:srgbClr val="FF0000"/>
              </a:solidFill>
            </a:endParaRPr>
          </a:p>
        </p:txBody>
      </p:sp>
      <p:sp>
        <p:nvSpPr>
          <p:cNvPr id="51" name="テキスト ボックス 50"/>
          <p:cNvSpPr txBox="1"/>
          <p:nvPr/>
        </p:nvSpPr>
        <p:spPr>
          <a:xfrm>
            <a:off x="509381" y="1041854"/>
            <a:ext cx="2183173" cy="307777"/>
          </a:xfrm>
          <a:prstGeom prst="rect">
            <a:avLst/>
          </a:prstGeom>
          <a:noFill/>
        </p:spPr>
        <p:txBody>
          <a:bodyPr wrap="square" rtlCol="0">
            <a:spAutoFit/>
          </a:bodyPr>
          <a:lstStyle/>
          <a:p>
            <a:pPr algn="ctr"/>
            <a:r>
              <a:rPr lang="en-US" altLang="ja-JP" sz="1400" b="1" dirty="0" smtClean="0"/>
              <a:t>w=10um×4, l = </a:t>
            </a:r>
            <a:r>
              <a:rPr lang="en-US" altLang="ja-JP" sz="1400" b="1" dirty="0"/>
              <a:t>1</a:t>
            </a:r>
            <a:r>
              <a:rPr lang="en-US" altLang="ja-JP" sz="1400" b="1" dirty="0" smtClean="0"/>
              <a:t>um</a:t>
            </a:r>
          </a:p>
        </p:txBody>
      </p:sp>
      <p:sp>
        <p:nvSpPr>
          <p:cNvPr id="60" name="テキスト ボックス 59"/>
          <p:cNvSpPr txBox="1"/>
          <p:nvPr/>
        </p:nvSpPr>
        <p:spPr>
          <a:xfrm>
            <a:off x="988855" y="1367262"/>
            <a:ext cx="1015269" cy="307777"/>
          </a:xfrm>
          <a:prstGeom prst="rect">
            <a:avLst/>
          </a:prstGeom>
          <a:noFill/>
        </p:spPr>
        <p:txBody>
          <a:bodyPr wrap="square" rtlCol="0">
            <a:spAutoFit/>
          </a:bodyPr>
          <a:lstStyle/>
          <a:p>
            <a:r>
              <a:rPr lang="en-US" altLang="ja-JP" sz="1400" b="1" dirty="0" smtClean="0">
                <a:solidFill>
                  <a:srgbClr val="FF0000"/>
                </a:solidFill>
              </a:rPr>
              <a:t>@830mK</a:t>
            </a:r>
            <a:endParaRPr kumimoji="1" lang="ja-JP" altLang="en-US" sz="1400" b="1" dirty="0">
              <a:solidFill>
                <a:srgbClr val="FF0000"/>
              </a:solidFill>
            </a:endParaRPr>
          </a:p>
        </p:txBody>
      </p:sp>
      <p:sp>
        <p:nvSpPr>
          <p:cNvPr id="7" name="テキスト ボックス 6"/>
          <p:cNvSpPr txBox="1"/>
          <p:nvPr/>
        </p:nvSpPr>
        <p:spPr>
          <a:xfrm>
            <a:off x="8868808" y="1931566"/>
            <a:ext cx="3321044" cy="1015663"/>
          </a:xfrm>
          <a:prstGeom prst="rect">
            <a:avLst/>
          </a:prstGeom>
          <a:noFill/>
        </p:spPr>
        <p:txBody>
          <a:bodyPr wrap="square" rtlCol="0">
            <a:spAutoFit/>
          </a:bodyPr>
          <a:lstStyle/>
          <a:p>
            <a:r>
              <a:rPr kumimoji="1" lang="ja-JP" altLang="en-US" sz="2000" dirty="0" smtClean="0"/>
              <a:t>各</a:t>
            </a:r>
            <a:r>
              <a:rPr kumimoji="1" lang="en-US" altLang="ja-JP" sz="2000" dirty="0" smtClean="0"/>
              <a:t>FET</a:t>
            </a:r>
            <a:r>
              <a:rPr kumimoji="1" lang="ja-JP" altLang="en-US" sz="2000" dirty="0" smtClean="0"/>
              <a:t>において</a:t>
            </a:r>
            <a:r>
              <a:rPr kumimoji="1" lang="en-US" altLang="ja-JP" sz="2000" dirty="0" smtClean="0"/>
              <a:t>Nb/Al-STJ</a:t>
            </a:r>
            <a:r>
              <a:rPr kumimoji="1" lang="ja-JP" altLang="en-US" sz="2000" dirty="0" smtClean="0"/>
              <a:t>温度動作領域での正常な動作を確認することができた。</a:t>
            </a:r>
            <a:endParaRPr kumimoji="1" lang="ja-JP" altLang="en-US" sz="2000" dirty="0"/>
          </a:p>
        </p:txBody>
      </p:sp>
      <p:sp>
        <p:nvSpPr>
          <p:cNvPr id="65" name="テキスト ボックス 64"/>
          <p:cNvSpPr txBox="1"/>
          <p:nvPr/>
        </p:nvSpPr>
        <p:spPr>
          <a:xfrm>
            <a:off x="8804449" y="1101994"/>
            <a:ext cx="3396134" cy="830997"/>
          </a:xfrm>
          <a:prstGeom prst="rect">
            <a:avLst/>
          </a:prstGeom>
          <a:noFill/>
        </p:spPr>
        <p:txBody>
          <a:bodyPr wrap="square" rtlCol="0">
            <a:spAutoFit/>
          </a:bodyPr>
          <a:lstStyle/>
          <a:p>
            <a:r>
              <a:rPr kumimoji="1" lang="ja-JP" altLang="en-US" sz="2400" dirty="0" smtClean="0">
                <a:solidFill>
                  <a:srgbClr val="FF0000"/>
                </a:solidFill>
              </a:rPr>
              <a:t>極低温における</a:t>
            </a:r>
            <a:r>
              <a:rPr kumimoji="1" lang="en-US" altLang="ja-JP" sz="2400" dirty="0" smtClean="0">
                <a:solidFill>
                  <a:srgbClr val="FF0000"/>
                </a:solidFill>
              </a:rPr>
              <a:t>SOIFET</a:t>
            </a:r>
            <a:r>
              <a:rPr kumimoji="1" lang="ja-JP" altLang="en-US" sz="2400" dirty="0" smtClean="0">
                <a:solidFill>
                  <a:srgbClr val="FF0000"/>
                </a:solidFill>
              </a:rPr>
              <a:t>の電流電圧特性</a:t>
            </a:r>
            <a:endParaRPr kumimoji="1" lang="ja-JP" altLang="en-US" sz="2400" dirty="0">
              <a:solidFill>
                <a:srgbClr val="FF0000"/>
              </a:solidFill>
            </a:endParaRPr>
          </a:p>
        </p:txBody>
      </p:sp>
      <p:pic>
        <p:nvPicPr>
          <p:cNvPr id="8" name="図 7"/>
          <p:cNvPicPr>
            <a:picLocks noChangeAspect="1"/>
          </p:cNvPicPr>
          <p:nvPr/>
        </p:nvPicPr>
        <p:blipFill>
          <a:blip r:embed="rId5"/>
          <a:stretch>
            <a:fillRect/>
          </a:stretch>
        </p:blipFill>
        <p:spPr>
          <a:xfrm>
            <a:off x="7629541" y="3358155"/>
            <a:ext cx="4402802" cy="31464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屈折矢印 8"/>
          <p:cNvSpPr/>
          <p:nvPr/>
        </p:nvSpPr>
        <p:spPr>
          <a:xfrm rot="5400000">
            <a:off x="6385348" y="3364022"/>
            <a:ext cx="1096825" cy="1085092"/>
          </a:xfrm>
          <a:prstGeom prst="bentUp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69545" y="3357407"/>
            <a:ext cx="5410455" cy="369332"/>
          </a:xfrm>
          <a:prstGeom prst="rect">
            <a:avLst/>
          </a:prstGeom>
          <a:noFill/>
        </p:spPr>
        <p:txBody>
          <a:bodyPr wrap="none" rtlCol="0">
            <a:spAutoFit/>
          </a:bodyPr>
          <a:lstStyle/>
          <a:p>
            <a:r>
              <a:rPr kumimoji="1" lang="en-US" altLang="ja-JP" dirty="0" smtClean="0"/>
              <a:t>Amp</a:t>
            </a:r>
            <a:r>
              <a:rPr kumimoji="1" lang="ja-JP" altLang="en-US" dirty="0" smtClean="0"/>
              <a:t>としての動作電圧</a:t>
            </a:r>
            <a:r>
              <a:rPr kumimoji="1" lang="en-US" altLang="ja-JP" dirty="0" smtClean="0"/>
              <a:t>(</a:t>
            </a:r>
            <a:r>
              <a:rPr kumimoji="1" lang="ja-JP" altLang="en-US" dirty="0" smtClean="0"/>
              <a:t>飽和領域</a:t>
            </a:r>
            <a:r>
              <a:rPr kumimoji="1" lang="en-US" altLang="ja-JP" dirty="0" smtClean="0"/>
              <a:t>)</a:t>
            </a:r>
            <a:r>
              <a:rPr kumimoji="1" lang="ja-JP" altLang="en-US" dirty="0" smtClean="0"/>
              <a:t>における消費電力は</a:t>
            </a:r>
            <a:endParaRPr kumimoji="1" lang="ja-JP" altLang="en-US" dirty="0"/>
          </a:p>
        </p:txBody>
      </p:sp>
      <mc:AlternateContent xmlns:mc="http://schemas.openxmlformats.org/markup-compatibility/2006" xmlns:a14="http://schemas.microsoft.com/office/drawing/2010/main">
        <mc:Choice Requires="a14">
          <p:sp>
            <p:nvSpPr>
              <p:cNvPr id="11" name="テキスト ボックス 10"/>
              <p:cNvSpPr txBox="1"/>
              <p:nvPr/>
            </p:nvSpPr>
            <p:spPr>
              <a:xfrm>
                <a:off x="1124431" y="3620873"/>
                <a:ext cx="4630818"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800" b="1" i="1" smtClean="0">
                          <a:solidFill>
                            <a:srgbClr val="FF0000"/>
                          </a:solidFill>
                          <a:latin typeface="Cambria Math" panose="02040503050406030204" pitchFamily="18" charset="0"/>
                        </a:rPr>
                        <m:t>𝟏</m:t>
                      </m:r>
                      <m:r>
                        <a:rPr lang="en-US" altLang="ja-JP" sz="2800" b="1" i="1" smtClean="0">
                          <a:solidFill>
                            <a:srgbClr val="FF0000"/>
                          </a:solidFill>
                          <a:latin typeface="Cambria Math" panose="02040503050406030204" pitchFamily="18" charset="0"/>
                        </a:rPr>
                        <m:t>.</m:t>
                      </m:r>
                      <m:r>
                        <a:rPr lang="en-US" altLang="ja-JP" sz="2800" b="1" i="1" smtClean="0">
                          <a:solidFill>
                            <a:srgbClr val="FF0000"/>
                          </a:solidFill>
                          <a:latin typeface="Cambria Math" panose="02040503050406030204" pitchFamily="18" charset="0"/>
                        </a:rPr>
                        <m:t>𝟖</m:t>
                      </m:r>
                      <m:d>
                        <m:dPr>
                          <m:begChr m:val="["/>
                          <m:endChr m:val="]"/>
                          <m:ctrlPr>
                            <a:rPr lang="en-US" altLang="ja-JP" sz="2800" b="1" i="1" smtClean="0">
                              <a:solidFill>
                                <a:srgbClr val="FF0000"/>
                              </a:solidFill>
                              <a:latin typeface="Cambria Math" panose="02040503050406030204" pitchFamily="18" charset="0"/>
                            </a:rPr>
                          </m:ctrlPr>
                        </m:dPr>
                        <m:e>
                          <m:r>
                            <a:rPr lang="en-US" altLang="ja-JP" sz="2800" b="1" i="1" smtClean="0">
                              <a:solidFill>
                                <a:srgbClr val="FF0000"/>
                              </a:solidFill>
                              <a:latin typeface="Cambria Math" panose="02040503050406030204" pitchFamily="18" charset="0"/>
                            </a:rPr>
                            <m:t>𝑽</m:t>
                          </m:r>
                        </m:e>
                      </m:d>
                      <m:r>
                        <a:rPr lang="en-US" altLang="ja-JP" sz="2800" b="0" i="1" smtClean="0">
                          <a:latin typeface="Cambria Math" panose="02040503050406030204" pitchFamily="18" charset="0"/>
                          <a:ea typeface="Cambria Math" panose="02040503050406030204" pitchFamily="18" charset="0"/>
                        </a:rPr>
                        <m:t>×</m:t>
                      </m:r>
                      <m:r>
                        <a:rPr lang="en-US" altLang="ja-JP" sz="2800" b="1" i="1" smtClean="0">
                          <a:solidFill>
                            <a:srgbClr val="00B0F0"/>
                          </a:solidFill>
                          <a:latin typeface="Cambria Math" panose="02040503050406030204" pitchFamily="18" charset="0"/>
                          <a:ea typeface="Cambria Math" panose="02040503050406030204" pitchFamily="18" charset="0"/>
                        </a:rPr>
                        <m:t>𝟏𝟒</m:t>
                      </m:r>
                      <m:d>
                        <m:dPr>
                          <m:begChr m:val="["/>
                          <m:endChr m:val="]"/>
                          <m:ctrlPr>
                            <a:rPr lang="en-US" altLang="ja-JP" sz="2800" b="1" i="1" smtClean="0">
                              <a:solidFill>
                                <a:srgbClr val="00B0F0"/>
                              </a:solidFill>
                              <a:latin typeface="Cambria Math" panose="02040503050406030204" pitchFamily="18" charset="0"/>
                              <a:ea typeface="Cambria Math" panose="02040503050406030204" pitchFamily="18" charset="0"/>
                            </a:rPr>
                          </m:ctrlPr>
                        </m:dPr>
                        <m:e>
                          <m:r>
                            <a:rPr lang="ja-JP" altLang="en-US" sz="2800" b="1" i="1" smtClean="0">
                              <a:solidFill>
                                <a:srgbClr val="00B0F0"/>
                              </a:solidFill>
                              <a:latin typeface="Cambria Math" panose="02040503050406030204" pitchFamily="18" charset="0"/>
                              <a:ea typeface="Cambria Math" panose="02040503050406030204" pitchFamily="18" charset="0"/>
                            </a:rPr>
                            <m:t>𝝁</m:t>
                          </m:r>
                          <m:r>
                            <a:rPr lang="en-US" altLang="ja-JP" sz="2800" b="1" i="1" smtClean="0">
                              <a:solidFill>
                                <a:srgbClr val="00B0F0"/>
                              </a:solidFill>
                              <a:latin typeface="Cambria Math" panose="02040503050406030204" pitchFamily="18" charset="0"/>
                              <a:ea typeface="Cambria Math" panose="02040503050406030204" pitchFamily="18" charset="0"/>
                            </a:rPr>
                            <m:t>𝑨</m:t>
                          </m:r>
                        </m:e>
                      </m:d>
                      <m:r>
                        <a:rPr lang="en-US" altLang="ja-JP" sz="2800" b="0" i="1" smtClean="0">
                          <a:latin typeface="Cambria Math" panose="02040503050406030204" pitchFamily="18" charset="0"/>
                          <a:ea typeface="Cambria Math" panose="02040503050406030204" pitchFamily="18" charset="0"/>
                        </a:rPr>
                        <m:t>=25.2[</m:t>
                      </m:r>
                      <m:r>
                        <a:rPr lang="ja-JP" altLang="en-US" sz="2800" b="0" i="1" smtClean="0">
                          <a:latin typeface="Cambria Math" panose="02040503050406030204" pitchFamily="18" charset="0"/>
                          <a:ea typeface="Cambria Math" panose="02040503050406030204" pitchFamily="18" charset="0"/>
                        </a:rPr>
                        <m:t>𝜇</m:t>
                      </m:r>
                      <m:r>
                        <a:rPr lang="en-US" altLang="ja-JP" sz="2800" b="0" i="1" smtClean="0">
                          <a:latin typeface="Cambria Math" panose="02040503050406030204" pitchFamily="18" charset="0"/>
                          <a:ea typeface="Cambria Math" panose="02040503050406030204" pitchFamily="18" charset="0"/>
                        </a:rPr>
                        <m:t>𝑊</m:t>
                      </m:r>
                      <m:r>
                        <a:rPr lang="en-US" altLang="ja-JP" sz="2800" b="0" i="1" smtClean="0">
                          <a:latin typeface="Cambria Math" panose="02040503050406030204" pitchFamily="18" charset="0"/>
                          <a:ea typeface="Cambria Math" panose="02040503050406030204" pitchFamily="18" charset="0"/>
                        </a:rPr>
                        <m:t>]</m:t>
                      </m:r>
                    </m:oMath>
                  </m:oMathPara>
                </a14:m>
                <a:endParaRPr lang="en-US" altLang="ja-JP" sz="2800" dirty="0" smtClean="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1124431" y="3620873"/>
                <a:ext cx="4630818" cy="430887"/>
              </a:xfrm>
              <a:prstGeom prst="rect">
                <a:avLst/>
              </a:prstGeom>
              <a:blipFill rotWithShape="0">
                <a:blip r:embed="rId6"/>
                <a:stretch>
                  <a:fillRect/>
                </a:stretch>
              </a:blipFill>
            </p:spPr>
            <p:txBody>
              <a:bodyPr/>
              <a:lstStyle/>
              <a:p>
                <a:r>
                  <a:rPr lang="ja-JP" altLang="en-US">
                    <a:noFill/>
                  </a:rPr>
                  <a:t> </a:t>
                </a:r>
              </a:p>
            </p:txBody>
          </p:sp>
        </mc:Fallback>
      </mc:AlternateContent>
      <p:sp>
        <p:nvSpPr>
          <p:cNvPr id="12" name="テキスト ボックス 11"/>
          <p:cNvSpPr txBox="1"/>
          <p:nvPr/>
        </p:nvSpPr>
        <p:spPr>
          <a:xfrm>
            <a:off x="988855" y="4028191"/>
            <a:ext cx="6042029" cy="369332"/>
          </a:xfrm>
          <a:prstGeom prst="rect">
            <a:avLst/>
          </a:prstGeom>
          <a:noFill/>
        </p:spPr>
        <p:txBody>
          <a:bodyPr wrap="square" rtlCol="0">
            <a:spAutoFit/>
          </a:bodyPr>
          <a:lstStyle/>
          <a:p>
            <a:r>
              <a:rPr kumimoji="1" lang="en-US" altLang="ja-JP" b="1" dirty="0" smtClean="0">
                <a:solidFill>
                  <a:srgbClr val="FF0000"/>
                </a:solidFill>
              </a:rPr>
              <a:t>CMOS</a:t>
            </a:r>
            <a:r>
              <a:rPr kumimoji="1" lang="ja-JP" altLang="en-US" b="1" dirty="0" smtClean="0">
                <a:solidFill>
                  <a:srgbClr val="FF0000"/>
                </a:solidFill>
              </a:rPr>
              <a:t>アンプとしての</a:t>
            </a:r>
            <a:r>
              <a:rPr lang="en-US" altLang="ja-JP" b="1" dirty="0">
                <a:solidFill>
                  <a:srgbClr val="FF0000"/>
                </a:solidFill>
              </a:rPr>
              <a:t>S</a:t>
            </a:r>
            <a:r>
              <a:rPr lang="en-US" altLang="ja-JP" b="1" dirty="0" smtClean="0">
                <a:solidFill>
                  <a:srgbClr val="FF0000"/>
                </a:solidFill>
              </a:rPr>
              <a:t>OI</a:t>
            </a:r>
            <a:r>
              <a:rPr lang="ja-JP" altLang="en-US" b="1" dirty="0" smtClean="0">
                <a:solidFill>
                  <a:srgbClr val="FF0000"/>
                </a:solidFill>
              </a:rPr>
              <a:t>の典型的なバイアス</a:t>
            </a:r>
            <a:endParaRPr kumimoji="1" lang="ja-JP" altLang="en-US" b="1" dirty="0">
              <a:solidFill>
                <a:srgbClr val="FF0000"/>
              </a:solidFill>
            </a:endParaRPr>
          </a:p>
        </p:txBody>
      </p:sp>
      <p:sp>
        <p:nvSpPr>
          <p:cNvPr id="13" name="正方形/長方形 12"/>
          <p:cNvSpPr/>
          <p:nvPr/>
        </p:nvSpPr>
        <p:spPr>
          <a:xfrm>
            <a:off x="9703558" y="4482277"/>
            <a:ext cx="1705971" cy="5932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p:cNvCxnSpPr/>
          <p:nvPr/>
        </p:nvCxnSpPr>
        <p:spPr>
          <a:xfrm flipV="1">
            <a:off x="8060636" y="3998794"/>
            <a:ext cx="2734744" cy="13648"/>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V="1">
            <a:off x="10787415" y="3995766"/>
            <a:ext cx="7965" cy="2197553"/>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8153396" y="3633117"/>
            <a:ext cx="2959465" cy="369332"/>
          </a:xfrm>
          <a:prstGeom prst="rect">
            <a:avLst/>
          </a:prstGeom>
          <a:noFill/>
        </p:spPr>
        <p:txBody>
          <a:bodyPr wrap="none" rtlCol="0">
            <a:spAutoFit/>
          </a:bodyPr>
          <a:lstStyle/>
          <a:p>
            <a:r>
              <a:rPr kumimoji="1" lang="ja-JP" altLang="en-US" b="1" dirty="0" smtClean="0">
                <a:solidFill>
                  <a:srgbClr val="00B0F0"/>
                </a:solidFill>
              </a:rPr>
              <a:t>飽和領域での電流値は</a:t>
            </a:r>
            <a:r>
              <a:rPr kumimoji="1" lang="en-US" altLang="ja-JP" b="1" dirty="0" smtClean="0">
                <a:solidFill>
                  <a:srgbClr val="00B0F0"/>
                </a:solidFill>
              </a:rPr>
              <a:t>14uA</a:t>
            </a:r>
            <a:endParaRPr kumimoji="1" lang="ja-JP" altLang="en-US" b="1" dirty="0">
              <a:solidFill>
                <a:srgbClr val="00B0F0"/>
              </a:solidFill>
            </a:endParaRPr>
          </a:p>
        </p:txBody>
      </p:sp>
      <p:sp>
        <p:nvSpPr>
          <p:cNvPr id="35" name="テキスト ボックス 34"/>
          <p:cNvSpPr txBox="1"/>
          <p:nvPr/>
        </p:nvSpPr>
        <p:spPr>
          <a:xfrm>
            <a:off x="1002026" y="4340317"/>
            <a:ext cx="6042029" cy="369332"/>
          </a:xfrm>
          <a:prstGeom prst="rect">
            <a:avLst/>
          </a:prstGeom>
          <a:noFill/>
        </p:spPr>
        <p:txBody>
          <a:bodyPr wrap="square" rtlCol="0">
            <a:spAutoFit/>
          </a:bodyPr>
          <a:lstStyle/>
          <a:p>
            <a:r>
              <a:rPr kumimoji="1" lang="ja-JP" altLang="en-US" b="1" dirty="0" smtClean="0">
                <a:solidFill>
                  <a:srgbClr val="00B0F0"/>
                </a:solidFill>
              </a:rPr>
              <a:t>飽和領域における</a:t>
            </a:r>
            <a:r>
              <a:rPr kumimoji="1" lang="en-US" altLang="ja-JP" b="1" dirty="0" smtClean="0">
                <a:solidFill>
                  <a:srgbClr val="00B0F0"/>
                </a:solidFill>
              </a:rPr>
              <a:t>FET</a:t>
            </a:r>
            <a:r>
              <a:rPr kumimoji="1" lang="ja-JP" altLang="en-US" b="1" dirty="0" smtClean="0">
                <a:solidFill>
                  <a:srgbClr val="00B0F0"/>
                </a:solidFill>
              </a:rPr>
              <a:t>のドレイン</a:t>
            </a:r>
            <a:r>
              <a:rPr kumimoji="1" lang="en-US" altLang="ja-JP" b="1" dirty="0" smtClean="0">
                <a:solidFill>
                  <a:srgbClr val="00B0F0"/>
                </a:solidFill>
              </a:rPr>
              <a:t>-</a:t>
            </a:r>
            <a:r>
              <a:rPr kumimoji="1" lang="ja-JP" altLang="en-US" b="1" dirty="0" smtClean="0">
                <a:solidFill>
                  <a:srgbClr val="00B0F0"/>
                </a:solidFill>
              </a:rPr>
              <a:t>ソース間電流</a:t>
            </a:r>
            <a:endParaRPr kumimoji="1" lang="ja-JP" altLang="en-US" b="1" dirty="0">
              <a:solidFill>
                <a:srgbClr val="00B0F0"/>
              </a:solidFill>
            </a:endParaRPr>
          </a:p>
        </p:txBody>
      </p:sp>
      <p:sp>
        <p:nvSpPr>
          <p:cNvPr id="36" name="テキスト ボックス 35"/>
          <p:cNvSpPr txBox="1"/>
          <p:nvPr/>
        </p:nvSpPr>
        <p:spPr>
          <a:xfrm>
            <a:off x="207332" y="4604895"/>
            <a:ext cx="7471020" cy="646331"/>
          </a:xfrm>
          <a:prstGeom prst="rect">
            <a:avLst/>
          </a:prstGeom>
          <a:noFill/>
        </p:spPr>
        <p:txBody>
          <a:bodyPr wrap="none" rtlCol="0">
            <a:spAutoFit/>
          </a:bodyPr>
          <a:lstStyle/>
          <a:p>
            <a:r>
              <a:rPr kumimoji="1" lang="ja-JP" altLang="en-US" dirty="0" smtClean="0"/>
              <a:t>この</a:t>
            </a:r>
            <a:r>
              <a:rPr kumimoji="1" lang="en-US" altLang="ja-JP" dirty="0" smtClean="0"/>
              <a:t>FET</a:t>
            </a:r>
            <a:r>
              <a:rPr kumimoji="1" lang="ja-JP" altLang="en-US" dirty="0" smtClean="0"/>
              <a:t>を用いた場合には</a:t>
            </a:r>
            <a:r>
              <a:rPr kumimoji="1" lang="en-US" altLang="ja-JP" dirty="0" smtClean="0"/>
              <a:t>8×50</a:t>
            </a:r>
            <a:r>
              <a:rPr kumimoji="1" lang="ja-JP" altLang="en-US" dirty="0" smtClean="0"/>
              <a:t>ピクセル全ての</a:t>
            </a:r>
            <a:r>
              <a:rPr kumimoji="1" lang="en-US" altLang="ja-JP" dirty="0" smtClean="0"/>
              <a:t>STJ</a:t>
            </a:r>
            <a:r>
              <a:rPr kumimoji="1" lang="ja-JP" altLang="en-US" dirty="0" smtClean="0"/>
              <a:t>の読み出しに使った場合</a:t>
            </a:r>
            <a:endParaRPr kumimoji="1" lang="en-US" altLang="ja-JP" dirty="0" smtClean="0"/>
          </a:p>
          <a:p>
            <a:r>
              <a:rPr kumimoji="1" lang="en-US" altLang="ja-JP" dirty="0" smtClean="0"/>
              <a:t>10mW</a:t>
            </a:r>
            <a:r>
              <a:rPr kumimoji="1" lang="ja-JP" altLang="en-US" dirty="0" smtClean="0"/>
              <a:t>となってしまう</a:t>
            </a:r>
            <a:r>
              <a:rPr kumimoji="1" lang="en-US" altLang="ja-JP" dirty="0" smtClean="0"/>
              <a:t>(3He</a:t>
            </a:r>
            <a:r>
              <a:rPr kumimoji="1" lang="ja-JP" altLang="en-US" dirty="0" smtClean="0"/>
              <a:t>減圧冷凍機</a:t>
            </a:r>
            <a:r>
              <a:rPr lang="ja-JP" altLang="en-US" dirty="0" smtClean="0"/>
              <a:t>の</a:t>
            </a:r>
            <a:r>
              <a:rPr lang="en-US" altLang="ja-JP" dirty="0" smtClean="0"/>
              <a:t>cooling power</a:t>
            </a:r>
            <a:r>
              <a:rPr kumimoji="1" lang="ja-JP" altLang="en-US" dirty="0" smtClean="0"/>
              <a:t>は</a:t>
            </a:r>
            <a:r>
              <a:rPr kumimoji="1" lang="en-US" altLang="ja-JP" dirty="0" smtClean="0"/>
              <a:t>400uW)</a:t>
            </a:r>
            <a:r>
              <a:rPr kumimoji="1" lang="ja-JP" altLang="en-US" dirty="0" err="1" smtClean="0"/>
              <a:t>。</a:t>
            </a:r>
            <a:endParaRPr kumimoji="1" lang="ja-JP" altLang="en-US" dirty="0"/>
          </a:p>
        </p:txBody>
      </p:sp>
      <p:sp>
        <p:nvSpPr>
          <p:cNvPr id="37" name="テキスト ボックス 36"/>
          <p:cNvSpPr txBox="1"/>
          <p:nvPr/>
        </p:nvSpPr>
        <p:spPr>
          <a:xfrm>
            <a:off x="1002026" y="5123450"/>
            <a:ext cx="5129930" cy="1323439"/>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2000" b="1" dirty="0" smtClean="0"/>
              <a:t>W/L</a:t>
            </a:r>
            <a:r>
              <a:rPr kumimoji="1" lang="ja-JP" altLang="en-US" sz="2000" b="1" dirty="0" smtClean="0"/>
              <a:t>を小さくする事で、電流値を小さくする。</a:t>
            </a:r>
            <a:endParaRPr kumimoji="1" lang="en-US" altLang="ja-JP" sz="2000" b="1" dirty="0" smtClean="0"/>
          </a:p>
          <a:p>
            <a:pPr marL="285750" indent="-285750">
              <a:buFont typeface="Arial" panose="020B0604020202020204" pitchFamily="34" charset="0"/>
              <a:buChar char="•"/>
            </a:pPr>
            <a:endParaRPr lang="en-US" altLang="ja-JP" sz="2000" b="1" dirty="0"/>
          </a:p>
          <a:p>
            <a:pPr marL="285750" indent="-285750">
              <a:buFont typeface="Arial" panose="020B0604020202020204" pitchFamily="34" charset="0"/>
              <a:buChar char="•"/>
            </a:pPr>
            <a:endParaRPr kumimoji="1" lang="en-US" altLang="ja-JP" sz="2000" b="1" dirty="0" smtClean="0"/>
          </a:p>
          <a:p>
            <a:pPr marL="285750" indent="-285750">
              <a:buFont typeface="Arial" panose="020B0604020202020204" pitchFamily="34" charset="0"/>
              <a:buChar char="•"/>
            </a:pPr>
            <a:r>
              <a:rPr lang="ja-JP" altLang="en-US" sz="2000" b="1" dirty="0" smtClean="0"/>
              <a:t>ピクセル数を減らす。</a:t>
            </a:r>
            <a:r>
              <a:rPr lang="en-US" altLang="ja-JP" sz="2000" b="1" dirty="0" smtClean="0"/>
              <a:t>50×4</a:t>
            </a:r>
            <a:r>
              <a:rPr lang="ja-JP" altLang="en-US" sz="2000" b="1" dirty="0" smtClean="0"/>
              <a:t>ピクセル等。</a:t>
            </a:r>
            <a:endParaRPr kumimoji="1" lang="ja-JP" altLang="en-US" sz="2000" b="1" dirty="0"/>
          </a:p>
        </p:txBody>
      </p:sp>
      <p:pic>
        <p:nvPicPr>
          <p:cNvPr id="38" name="図 37"/>
          <p:cNvPicPr>
            <a:picLocks noChangeAspect="1"/>
          </p:cNvPicPr>
          <p:nvPr/>
        </p:nvPicPr>
        <p:blipFill>
          <a:blip r:embed="rId7"/>
          <a:stretch>
            <a:fillRect/>
          </a:stretch>
        </p:blipFill>
        <p:spPr>
          <a:xfrm>
            <a:off x="2175878" y="5445535"/>
            <a:ext cx="2870657" cy="657859"/>
          </a:xfrm>
          <a:prstGeom prst="rect">
            <a:avLst/>
          </a:prstGeom>
        </p:spPr>
      </p:pic>
    </p:spTree>
    <p:extLst>
      <p:ext uri="{BB962C8B-B14F-4D97-AF65-F5344CB8AC3E}">
        <p14:creationId xmlns:p14="http://schemas.microsoft.com/office/powerpoint/2010/main" val="121871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41649" y="-3449712"/>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18</a:t>
            </a:r>
            <a:r>
              <a:rPr lang="en-US" altLang="ja-JP" sz="2000" baseline="30000" dirty="0">
                <a:solidFill>
                  <a:schemeClr val="bg1">
                    <a:lumMod val="50000"/>
                  </a:schemeClr>
                </a:solidFill>
              </a:rPr>
              <a:t>th</a:t>
            </a:r>
            <a:r>
              <a:rPr lang="en-US" altLang="ja-JP" sz="2000" dirty="0">
                <a:solidFill>
                  <a:schemeClr val="bg1">
                    <a:lumMod val="50000"/>
                  </a:schemeClr>
                </a:solidFill>
              </a:rPr>
              <a:t> 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18</a:t>
            </a:fld>
            <a:endParaRPr lang="ja-JP" altLang="en-US" sz="2000" dirty="0"/>
          </a:p>
        </p:txBody>
      </p:sp>
      <p:sp>
        <p:nvSpPr>
          <p:cNvPr id="17" name="日付プレースホルダー 1"/>
          <p:cNvSpPr txBox="1">
            <a:spLocks/>
          </p:cNvSpPr>
          <p:nvPr/>
        </p:nvSpPr>
        <p:spPr>
          <a:xfrm>
            <a:off x="1"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a:solidFill>
                  <a:schemeClr val="bg1">
                    <a:lumMod val="50000"/>
                  </a:schemeClr>
                </a:solidFill>
              </a:rPr>
              <a:t>SCD review</a:t>
            </a:r>
            <a:endParaRPr lang="ja-JP" altLang="en-US" sz="2000" b="1" dirty="0">
              <a:solidFill>
                <a:schemeClr val="bg1">
                  <a:lumMod val="50000"/>
                </a:schemeClr>
              </a:solidFill>
            </a:endParaRPr>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SOI-STJ2</a:t>
            </a:r>
            <a:r>
              <a:rPr lang="ja-JP" altLang="en-US" b="1" dirty="0" smtClean="0"/>
              <a:t>号研究開発の現状</a:t>
            </a:r>
            <a:endParaRPr kumimoji="1" lang="ja-JP" altLang="en-US" b="1" dirty="0"/>
          </a:p>
        </p:txBody>
      </p:sp>
      <p:pic>
        <p:nvPicPr>
          <p:cNvPr id="44" name="図 43"/>
          <p:cNvPicPr>
            <a:picLocks noChangeAspect="1"/>
          </p:cNvPicPr>
          <p:nvPr/>
        </p:nvPicPr>
        <p:blipFill>
          <a:blip r:embed="rId2"/>
          <a:stretch>
            <a:fillRect/>
          </a:stretch>
        </p:blipFill>
        <p:spPr>
          <a:xfrm>
            <a:off x="6052760" y="903961"/>
            <a:ext cx="2664087" cy="23337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5" name="テキスト ボックス 44"/>
          <p:cNvSpPr txBox="1"/>
          <p:nvPr/>
        </p:nvSpPr>
        <p:spPr>
          <a:xfrm>
            <a:off x="6595675" y="1125759"/>
            <a:ext cx="1738061" cy="317462"/>
          </a:xfrm>
          <a:prstGeom prst="rect">
            <a:avLst/>
          </a:prstGeom>
          <a:noFill/>
        </p:spPr>
        <p:txBody>
          <a:bodyPr wrap="square" rtlCol="0">
            <a:spAutoFit/>
          </a:bodyPr>
          <a:lstStyle/>
          <a:p>
            <a:pPr algn="ctr"/>
            <a:r>
              <a:rPr lang="en-US" altLang="ja-JP" sz="1400" b="1" dirty="0" smtClean="0"/>
              <a:t>w=1.42um, l = 0.4um</a:t>
            </a:r>
          </a:p>
        </p:txBody>
      </p:sp>
      <p:sp>
        <p:nvSpPr>
          <p:cNvPr id="46" name="テキスト ボックス 45"/>
          <p:cNvSpPr txBox="1"/>
          <p:nvPr/>
        </p:nvSpPr>
        <p:spPr>
          <a:xfrm>
            <a:off x="7007196" y="1329676"/>
            <a:ext cx="985200" cy="307777"/>
          </a:xfrm>
          <a:prstGeom prst="rect">
            <a:avLst/>
          </a:prstGeom>
          <a:noFill/>
        </p:spPr>
        <p:txBody>
          <a:bodyPr wrap="square" rtlCol="0">
            <a:spAutoFit/>
          </a:bodyPr>
          <a:lstStyle/>
          <a:p>
            <a:r>
              <a:rPr lang="en-US" altLang="ja-JP" sz="1400" b="1" dirty="0" smtClean="0">
                <a:solidFill>
                  <a:srgbClr val="FF0000"/>
                </a:solidFill>
              </a:rPr>
              <a:t>@830mK</a:t>
            </a:r>
            <a:endParaRPr kumimoji="1" lang="ja-JP" altLang="en-US" sz="1400" b="1" dirty="0">
              <a:solidFill>
                <a:srgbClr val="FF0000"/>
              </a:solidFill>
            </a:endParaRPr>
          </a:p>
        </p:txBody>
      </p:sp>
      <p:pic>
        <p:nvPicPr>
          <p:cNvPr id="47" name="図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45" y="938824"/>
            <a:ext cx="2653887" cy="22684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8" name="図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2318" y="926873"/>
            <a:ext cx="2703734" cy="22804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9" name="テキスト ボックス 48"/>
          <p:cNvSpPr txBox="1"/>
          <p:nvPr/>
        </p:nvSpPr>
        <p:spPr>
          <a:xfrm>
            <a:off x="3747989" y="1023204"/>
            <a:ext cx="1738061" cy="317462"/>
          </a:xfrm>
          <a:prstGeom prst="rect">
            <a:avLst/>
          </a:prstGeom>
          <a:noFill/>
        </p:spPr>
        <p:txBody>
          <a:bodyPr wrap="square" rtlCol="0">
            <a:spAutoFit/>
          </a:bodyPr>
          <a:lstStyle/>
          <a:p>
            <a:pPr algn="ctr"/>
            <a:r>
              <a:rPr lang="en-US" altLang="ja-JP" sz="1400" b="1" dirty="0" smtClean="0"/>
              <a:t>w=1um×4, l = </a:t>
            </a:r>
            <a:r>
              <a:rPr lang="en-US" altLang="ja-JP" sz="1400" b="1" dirty="0"/>
              <a:t>1</a:t>
            </a:r>
            <a:r>
              <a:rPr lang="en-US" altLang="ja-JP" sz="1400" b="1" dirty="0" smtClean="0"/>
              <a:t>um</a:t>
            </a:r>
          </a:p>
        </p:txBody>
      </p:sp>
      <p:sp>
        <p:nvSpPr>
          <p:cNvPr id="50" name="テキスト ボックス 49"/>
          <p:cNvSpPr txBox="1"/>
          <p:nvPr/>
        </p:nvSpPr>
        <p:spPr>
          <a:xfrm>
            <a:off x="4089939" y="1227407"/>
            <a:ext cx="985200" cy="307777"/>
          </a:xfrm>
          <a:prstGeom prst="rect">
            <a:avLst/>
          </a:prstGeom>
          <a:noFill/>
        </p:spPr>
        <p:txBody>
          <a:bodyPr wrap="square" rtlCol="0">
            <a:spAutoFit/>
          </a:bodyPr>
          <a:lstStyle/>
          <a:p>
            <a:r>
              <a:rPr lang="en-US" altLang="ja-JP" sz="1400" b="1" dirty="0" smtClean="0">
                <a:solidFill>
                  <a:srgbClr val="FF0000"/>
                </a:solidFill>
              </a:rPr>
              <a:t>@830mK</a:t>
            </a:r>
            <a:endParaRPr kumimoji="1" lang="ja-JP" altLang="en-US" sz="1400" b="1" dirty="0">
              <a:solidFill>
                <a:srgbClr val="FF0000"/>
              </a:solidFill>
            </a:endParaRPr>
          </a:p>
        </p:txBody>
      </p:sp>
      <p:sp>
        <p:nvSpPr>
          <p:cNvPr id="51" name="テキスト ボックス 50"/>
          <p:cNvSpPr txBox="1"/>
          <p:nvPr/>
        </p:nvSpPr>
        <p:spPr>
          <a:xfrm>
            <a:off x="509381" y="1041854"/>
            <a:ext cx="2183173" cy="307777"/>
          </a:xfrm>
          <a:prstGeom prst="rect">
            <a:avLst/>
          </a:prstGeom>
          <a:noFill/>
        </p:spPr>
        <p:txBody>
          <a:bodyPr wrap="square" rtlCol="0">
            <a:spAutoFit/>
          </a:bodyPr>
          <a:lstStyle/>
          <a:p>
            <a:pPr algn="ctr"/>
            <a:r>
              <a:rPr lang="en-US" altLang="ja-JP" sz="1400" b="1" dirty="0" smtClean="0"/>
              <a:t>w=10um×4, l = </a:t>
            </a:r>
            <a:r>
              <a:rPr lang="en-US" altLang="ja-JP" sz="1400" b="1" dirty="0"/>
              <a:t>1</a:t>
            </a:r>
            <a:r>
              <a:rPr lang="en-US" altLang="ja-JP" sz="1400" b="1" dirty="0" smtClean="0"/>
              <a:t>um</a:t>
            </a:r>
          </a:p>
        </p:txBody>
      </p:sp>
      <p:sp>
        <p:nvSpPr>
          <p:cNvPr id="60" name="テキスト ボックス 59"/>
          <p:cNvSpPr txBox="1"/>
          <p:nvPr/>
        </p:nvSpPr>
        <p:spPr>
          <a:xfrm>
            <a:off x="988855" y="1367262"/>
            <a:ext cx="1015269" cy="307777"/>
          </a:xfrm>
          <a:prstGeom prst="rect">
            <a:avLst/>
          </a:prstGeom>
          <a:noFill/>
        </p:spPr>
        <p:txBody>
          <a:bodyPr wrap="square" rtlCol="0">
            <a:spAutoFit/>
          </a:bodyPr>
          <a:lstStyle/>
          <a:p>
            <a:r>
              <a:rPr lang="en-US" altLang="ja-JP" sz="1400" b="1" dirty="0" smtClean="0">
                <a:solidFill>
                  <a:srgbClr val="FF0000"/>
                </a:solidFill>
              </a:rPr>
              <a:t>@830mK</a:t>
            </a:r>
            <a:endParaRPr kumimoji="1" lang="ja-JP" altLang="en-US" sz="1400" b="1" dirty="0">
              <a:solidFill>
                <a:srgbClr val="FF0000"/>
              </a:solidFill>
            </a:endParaRPr>
          </a:p>
        </p:txBody>
      </p:sp>
      <p:sp>
        <p:nvSpPr>
          <p:cNvPr id="7" name="テキスト ボックス 6"/>
          <p:cNvSpPr txBox="1"/>
          <p:nvPr/>
        </p:nvSpPr>
        <p:spPr>
          <a:xfrm>
            <a:off x="8868808" y="1931566"/>
            <a:ext cx="3321044" cy="1015663"/>
          </a:xfrm>
          <a:prstGeom prst="rect">
            <a:avLst/>
          </a:prstGeom>
          <a:noFill/>
        </p:spPr>
        <p:txBody>
          <a:bodyPr wrap="square" rtlCol="0">
            <a:spAutoFit/>
          </a:bodyPr>
          <a:lstStyle/>
          <a:p>
            <a:r>
              <a:rPr kumimoji="1" lang="ja-JP" altLang="en-US" sz="2000" dirty="0" smtClean="0"/>
              <a:t>各</a:t>
            </a:r>
            <a:r>
              <a:rPr kumimoji="1" lang="en-US" altLang="ja-JP" sz="2000" dirty="0" smtClean="0"/>
              <a:t>FET</a:t>
            </a:r>
            <a:r>
              <a:rPr kumimoji="1" lang="ja-JP" altLang="en-US" sz="2000" dirty="0" smtClean="0"/>
              <a:t>において</a:t>
            </a:r>
            <a:r>
              <a:rPr kumimoji="1" lang="en-US" altLang="ja-JP" sz="2000" dirty="0" smtClean="0"/>
              <a:t>Nb/Al-STJ</a:t>
            </a:r>
            <a:r>
              <a:rPr kumimoji="1" lang="ja-JP" altLang="en-US" sz="2000" dirty="0" smtClean="0"/>
              <a:t>温度動作領域での正常な動作を確認することができた。</a:t>
            </a:r>
            <a:endParaRPr kumimoji="1" lang="ja-JP" altLang="en-US" sz="2000" dirty="0"/>
          </a:p>
        </p:txBody>
      </p:sp>
      <p:sp>
        <p:nvSpPr>
          <p:cNvPr id="65" name="テキスト ボックス 64"/>
          <p:cNvSpPr txBox="1"/>
          <p:nvPr/>
        </p:nvSpPr>
        <p:spPr>
          <a:xfrm>
            <a:off x="8804449" y="1101994"/>
            <a:ext cx="3396134" cy="830997"/>
          </a:xfrm>
          <a:prstGeom prst="rect">
            <a:avLst/>
          </a:prstGeom>
          <a:noFill/>
        </p:spPr>
        <p:txBody>
          <a:bodyPr wrap="square" rtlCol="0">
            <a:spAutoFit/>
          </a:bodyPr>
          <a:lstStyle/>
          <a:p>
            <a:r>
              <a:rPr kumimoji="1" lang="ja-JP" altLang="en-US" sz="2400" dirty="0" smtClean="0">
                <a:solidFill>
                  <a:srgbClr val="FF0000"/>
                </a:solidFill>
              </a:rPr>
              <a:t>極低温における</a:t>
            </a:r>
            <a:r>
              <a:rPr kumimoji="1" lang="en-US" altLang="ja-JP" sz="2400" dirty="0" smtClean="0">
                <a:solidFill>
                  <a:srgbClr val="FF0000"/>
                </a:solidFill>
              </a:rPr>
              <a:t>SOIFET</a:t>
            </a:r>
            <a:r>
              <a:rPr kumimoji="1" lang="ja-JP" altLang="en-US" sz="2400" dirty="0" smtClean="0">
                <a:solidFill>
                  <a:srgbClr val="FF0000"/>
                </a:solidFill>
              </a:rPr>
              <a:t>の電流電圧特性</a:t>
            </a:r>
            <a:endParaRPr kumimoji="1" lang="ja-JP" altLang="en-US" sz="2400" dirty="0">
              <a:solidFill>
                <a:srgbClr val="FF0000"/>
              </a:solidFill>
            </a:endParaRPr>
          </a:p>
        </p:txBody>
      </p:sp>
      <p:pic>
        <p:nvPicPr>
          <p:cNvPr id="8" name="図 7"/>
          <p:cNvPicPr>
            <a:picLocks noChangeAspect="1"/>
          </p:cNvPicPr>
          <p:nvPr/>
        </p:nvPicPr>
        <p:blipFill>
          <a:blip r:embed="rId5"/>
          <a:stretch>
            <a:fillRect/>
          </a:stretch>
        </p:blipFill>
        <p:spPr>
          <a:xfrm>
            <a:off x="7629541" y="3358155"/>
            <a:ext cx="4402802" cy="31464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屈折矢印 8"/>
          <p:cNvSpPr/>
          <p:nvPr/>
        </p:nvSpPr>
        <p:spPr>
          <a:xfrm rot="5400000">
            <a:off x="6385348" y="3364022"/>
            <a:ext cx="1096825" cy="1085092"/>
          </a:xfrm>
          <a:prstGeom prst="bentUp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69545" y="3357407"/>
            <a:ext cx="5410455" cy="369332"/>
          </a:xfrm>
          <a:prstGeom prst="rect">
            <a:avLst/>
          </a:prstGeom>
          <a:noFill/>
        </p:spPr>
        <p:txBody>
          <a:bodyPr wrap="none" rtlCol="0">
            <a:spAutoFit/>
          </a:bodyPr>
          <a:lstStyle/>
          <a:p>
            <a:r>
              <a:rPr kumimoji="1" lang="en-US" altLang="ja-JP" dirty="0" smtClean="0"/>
              <a:t>Amp</a:t>
            </a:r>
            <a:r>
              <a:rPr kumimoji="1" lang="ja-JP" altLang="en-US" dirty="0" smtClean="0"/>
              <a:t>としての動作電圧</a:t>
            </a:r>
            <a:r>
              <a:rPr kumimoji="1" lang="en-US" altLang="ja-JP" dirty="0" smtClean="0"/>
              <a:t>(</a:t>
            </a:r>
            <a:r>
              <a:rPr kumimoji="1" lang="ja-JP" altLang="en-US" dirty="0" smtClean="0"/>
              <a:t>飽和領域</a:t>
            </a:r>
            <a:r>
              <a:rPr kumimoji="1" lang="en-US" altLang="ja-JP" dirty="0" smtClean="0"/>
              <a:t>)</a:t>
            </a:r>
            <a:r>
              <a:rPr kumimoji="1" lang="ja-JP" altLang="en-US" dirty="0" smtClean="0"/>
              <a:t>における消費電力は</a:t>
            </a:r>
            <a:endParaRPr kumimoji="1" lang="ja-JP" altLang="en-US" dirty="0"/>
          </a:p>
        </p:txBody>
      </p:sp>
      <mc:AlternateContent xmlns:mc="http://schemas.openxmlformats.org/markup-compatibility/2006" xmlns:a14="http://schemas.microsoft.com/office/drawing/2010/main">
        <mc:Choice Requires="a14">
          <p:sp>
            <p:nvSpPr>
              <p:cNvPr id="11" name="テキスト ボックス 10"/>
              <p:cNvSpPr txBox="1"/>
              <p:nvPr/>
            </p:nvSpPr>
            <p:spPr>
              <a:xfrm>
                <a:off x="1124431" y="3620873"/>
                <a:ext cx="4630818"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800" b="1" i="1" smtClean="0">
                          <a:solidFill>
                            <a:srgbClr val="FF0000"/>
                          </a:solidFill>
                          <a:latin typeface="Cambria Math" panose="02040503050406030204" pitchFamily="18" charset="0"/>
                        </a:rPr>
                        <m:t>𝟏</m:t>
                      </m:r>
                      <m:r>
                        <a:rPr lang="en-US" altLang="ja-JP" sz="2800" b="1" i="1" smtClean="0">
                          <a:solidFill>
                            <a:srgbClr val="FF0000"/>
                          </a:solidFill>
                          <a:latin typeface="Cambria Math" panose="02040503050406030204" pitchFamily="18" charset="0"/>
                        </a:rPr>
                        <m:t>.</m:t>
                      </m:r>
                      <m:r>
                        <a:rPr lang="en-US" altLang="ja-JP" sz="2800" b="1" i="1" smtClean="0">
                          <a:solidFill>
                            <a:srgbClr val="FF0000"/>
                          </a:solidFill>
                          <a:latin typeface="Cambria Math" panose="02040503050406030204" pitchFamily="18" charset="0"/>
                        </a:rPr>
                        <m:t>𝟖</m:t>
                      </m:r>
                      <m:d>
                        <m:dPr>
                          <m:begChr m:val="["/>
                          <m:endChr m:val="]"/>
                          <m:ctrlPr>
                            <a:rPr lang="en-US" altLang="ja-JP" sz="2800" b="1" i="1" smtClean="0">
                              <a:solidFill>
                                <a:srgbClr val="FF0000"/>
                              </a:solidFill>
                              <a:latin typeface="Cambria Math" panose="02040503050406030204" pitchFamily="18" charset="0"/>
                            </a:rPr>
                          </m:ctrlPr>
                        </m:dPr>
                        <m:e>
                          <m:r>
                            <a:rPr lang="en-US" altLang="ja-JP" sz="2800" b="1" i="1" smtClean="0">
                              <a:solidFill>
                                <a:srgbClr val="FF0000"/>
                              </a:solidFill>
                              <a:latin typeface="Cambria Math" panose="02040503050406030204" pitchFamily="18" charset="0"/>
                            </a:rPr>
                            <m:t>𝑽</m:t>
                          </m:r>
                        </m:e>
                      </m:d>
                      <m:r>
                        <a:rPr lang="en-US" altLang="ja-JP" sz="2800" b="0" i="1" smtClean="0">
                          <a:latin typeface="Cambria Math" panose="02040503050406030204" pitchFamily="18" charset="0"/>
                          <a:ea typeface="Cambria Math" panose="02040503050406030204" pitchFamily="18" charset="0"/>
                        </a:rPr>
                        <m:t>×</m:t>
                      </m:r>
                      <m:r>
                        <a:rPr lang="en-US" altLang="ja-JP" sz="2800" b="1" i="1" smtClean="0">
                          <a:solidFill>
                            <a:srgbClr val="00B0F0"/>
                          </a:solidFill>
                          <a:latin typeface="Cambria Math" panose="02040503050406030204" pitchFamily="18" charset="0"/>
                          <a:ea typeface="Cambria Math" panose="02040503050406030204" pitchFamily="18" charset="0"/>
                        </a:rPr>
                        <m:t>𝟏𝟒</m:t>
                      </m:r>
                      <m:d>
                        <m:dPr>
                          <m:begChr m:val="["/>
                          <m:endChr m:val="]"/>
                          <m:ctrlPr>
                            <a:rPr lang="en-US" altLang="ja-JP" sz="2800" b="1" i="1" smtClean="0">
                              <a:solidFill>
                                <a:srgbClr val="00B0F0"/>
                              </a:solidFill>
                              <a:latin typeface="Cambria Math" panose="02040503050406030204" pitchFamily="18" charset="0"/>
                              <a:ea typeface="Cambria Math" panose="02040503050406030204" pitchFamily="18" charset="0"/>
                            </a:rPr>
                          </m:ctrlPr>
                        </m:dPr>
                        <m:e>
                          <m:r>
                            <a:rPr lang="ja-JP" altLang="en-US" sz="2800" b="1" i="1" smtClean="0">
                              <a:solidFill>
                                <a:srgbClr val="00B0F0"/>
                              </a:solidFill>
                              <a:latin typeface="Cambria Math" panose="02040503050406030204" pitchFamily="18" charset="0"/>
                              <a:ea typeface="Cambria Math" panose="02040503050406030204" pitchFamily="18" charset="0"/>
                            </a:rPr>
                            <m:t>𝝁</m:t>
                          </m:r>
                          <m:r>
                            <a:rPr lang="en-US" altLang="ja-JP" sz="2800" b="1" i="1" smtClean="0">
                              <a:solidFill>
                                <a:srgbClr val="00B0F0"/>
                              </a:solidFill>
                              <a:latin typeface="Cambria Math" panose="02040503050406030204" pitchFamily="18" charset="0"/>
                              <a:ea typeface="Cambria Math" panose="02040503050406030204" pitchFamily="18" charset="0"/>
                            </a:rPr>
                            <m:t>𝑨</m:t>
                          </m:r>
                        </m:e>
                      </m:d>
                      <m:r>
                        <a:rPr lang="en-US" altLang="ja-JP" sz="2800" b="0" i="1" smtClean="0">
                          <a:latin typeface="Cambria Math" panose="02040503050406030204" pitchFamily="18" charset="0"/>
                          <a:ea typeface="Cambria Math" panose="02040503050406030204" pitchFamily="18" charset="0"/>
                        </a:rPr>
                        <m:t>=25.2[</m:t>
                      </m:r>
                      <m:r>
                        <a:rPr lang="ja-JP" altLang="en-US" sz="2800" b="0" i="1" smtClean="0">
                          <a:latin typeface="Cambria Math" panose="02040503050406030204" pitchFamily="18" charset="0"/>
                          <a:ea typeface="Cambria Math" panose="02040503050406030204" pitchFamily="18" charset="0"/>
                        </a:rPr>
                        <m:t>𝜇</m:t>
                      </m:r>
                      <m:r>
                        <a:rPr lang="en-US" altLang="ja-JP" sz="2800" b="0" i="1" smtClean="0">
                          <a:latin typeface="Cambria Math" panose="02040503050406030204" pitchFamily="18" charset="0"/>
                          <a:ea typeface="Cambria Math" panose="02040503050406030204" pitchFamily="18" charset="0"/>
                        </a:rPr>
                        <m:t>𝑊</m:t>
                      </m:r>
                      <m:r>
                        <a:rPr lang="en-US" altLang="ja-JP" sz="2800" b="0" i="1" smtClean="0">
                          <a:latin typeface="Cambria Math" panose="02040503050406030204" pitchFamily="18" charset="0"/>
                          <a:ea typeface="Cambria Math" panose="02040503050406030204" pitchFamily="18" charset="0"/>
                        </a:rPr>
                        <m:t>]</m:t>
                      </m:r>
                    </m:oMath>
                  </m:oMathPara>
                </a14:m>
                <a:endParaRPr lang="en-US" altLang="ja-JP" sz="2800" dirty="0" smtClean="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1124431" y="3620873"/>
                <a:ext cx="4630818" cy="430887"/>
              </a:xfrm>
              <a:prstGeom prst="rect">
                <a:avLst/>
              </a:prstGeom>
              <a:blipFill rotWithShape="0">
                <a:blip r:embed="rId6"/>
                <a:stretch>
                  <a:fillRect/>
                </a:stretch>
              </a:blipFill>
            </p:spPr>
            <p:txBody>
              <a:bodyPr/>
              <a:lstStyle/>
              <a:p>
                <a:r>
                  <a:rPr lang="ja-JP" altLang="en-US">
                    <a:noFill/>
                  </a:rPr>
                  <a:t> </a:t>
                </a:r>
              </a:p>
            </p:txBody>
          </p:sp>
        </mc:Fallback>
      </mc:AlternateContent>
      <p:sp>
        <p:nvSpPr>
          <p:cNvPr id="12" name="テキスト ボックス 11"/>
          <p:cNvSpPr txBox="1"/>
          <p:nvPr/>
        </p:nvSpPr>
        <p:spPr>
          <a:xfrm>
            <a:off x="988855" y="4028191"/>
            <a:ext cx="6042029" cy="369332"/>
          </a:xfrm>
          <a:prstGeom prst="rect">
            <a:avLst/>
          </a:prstGeom>
          <a:noFill/>
        </p:spPr>
        <p:txBody>
          <a:bodyPr wrap="square" rtlCol="0">
            <a:spAutoFit/>
          </a:bodyPr>
          <a:lstStyle/>
          <a:p>
            <a:r>
              <a:rPr kumimoji="1" lang="en-US" altLang="ja-JP" b="1" dirty="0" smtClean="0">
                <a:solidFill>
                  <a:srgbClr val="FF0000"/>
                </a:solidFill>
              </a:rPr>
              <a:t>CMOS</a:t>
            </a:r>
            <a:r>
              <a:rPr kumimoji="1" lang="ja-JP" altLang="en-US" b="1" dirty="0" smtClean="0">
                <a:solidFill>
                  <a:srgbClr val="FF0000"/>
                </a:solidFill>
              </a:rPr>
              <a:t>アンプとしての</a:t>
            </a:r>
            <a:r>
              <a:rPr lang="en-US" altLang="ja-JP" b="1" dirty="0">
                <a:solidFill>
                  <a:srgbClr val="FF0000"/>
                </a:solidFill>
              </a:rPr>
              <a:t>S</a:t>
            </a:r>
            <a:r>
              <a:rPr lang="en-US" altLang="ja-JP" b="1" dirty="0" smtClean="0">
                <a:solidFill>
                  <a:srgbClr val="FF0000"/>
                </a:solidFill>
              </a:rPr>
              <a:t>OI</a:t>
            </a:r>
            <a:r>
              <a:rPr lang="ja-JP" altLang="en-US" b="1" dirty="0" smtClean="0">
                <a:solidFill>
                  <a:srgbClr val="FF0000"/>
                </a:solidFill>
              </a:rPr>
              <a:t>の典型的なバイアス</a:t>
            </a:r>
            <a:endParaRPr kumimoji="1" lang="ja-JP" altLang="en-US" b="1" dirty="0">
              <a:solidFill>
                <a:srgbClr val="FF0000"/>
              </a:solidFill>
            </a:endParaRPr>
          </a:p>
        </p:txBody>
      </p:sp>
      <p:sp>
        <p:nvSpPr>
          <p:cNvPr id="13" name="正方形/長方形 12"/>
          <p:cNvSpPr/>
          <p:nvPr/>
        </p:nvSpPr>
        <p:spPr>
          <a:xfrm>
            <a:off x="9703558" y="4482277"/>
            <a:ext cx="1705971" cy="5932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p:cNvCxnSpPr/>
          <p:nvPr/>
        </p:nvCxnSpPr>
        <p:spPr>
          <a:xfrm flipV="1">
            <a:off x="8060636" y="3998794"/>
            <a:ext cx="2734744" cy="13648"/>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V="1">
            <a:off x="10787415" y="3995766"/>
            <a:ext cx="7965" cy="2197553"/>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8153396" y="3633117"/>
            <a:ext cx="2959465" cy="369332"/>
          </a:xfrm>
          <a:prstGeom prst="rect">
            <a:avLst/>
          </a:prstGeom>
          <a:noFill/>
        </p:spPr>
        <p:txBody>
          <a:bodyPr wrap="none" rtlCol="0">
            <a:spAutoFit/>
          </a:bodyPr>
          <a:lstStyle/>
          <a:p>
            <a:r>
              <a:rPr kumimoji="1" lang="ja-JP" altLang="en-US" b="1" dirty="0" smtClean="0">
                <a:solidFill>
                  <a:srgbClr val="00B0F0"/>
                </a:solidFill>
              </a:rPr>
              <a:t>飽和領域での電流値は</a:t>
            </a:r>
            <a:r>
              <a:rPr kumimoji="1" lang="en-US" altLang="ja-JP" b="1" dirty="0" smtClean="0">
                <a:solidFill>
                  <a:srgbClr val="00B0F0"/>
                </a:solidFill>
              </a:rPr>
              <a:t>14uA</a:t>
            </a:r>
            <a:endParaRPr kumimoji="1" lang="ja-JP" altLang="en-US" b="1" dirty="0">
              <a:solidFill>
                <a:srgbClr val="00B0F0"/>
              </a:solidFill>
            </a:endParaRPr>
          </a:p>
        </p:txBody>
      </p:sp>
      <p:sp>
        <p:nvSpPr>
          <p:cNvPr id="35" name="テキスト ボックス 34"/>
          <p:cNvSpPr txBox="1"/>
          <p:nvPr/>
        </p:nvSpPr>
        <p:spPr>
          <a:xfrm>
            <a:off x="1002026" y="4340317"/>
            <a:ext cx="6042029" cy="369332"/>
          </a:xfrm>
          <a:prstGeom prst="rect">
            <a:avLst/>
          </a:prstGeom>
          <a:noFill/>
        </p:spPr>
        <p:txBody>
          <a:bodyPr wrap="square" rtlCol="0">
            <a:spAutoFit/>
          </a:bodyPr>
          <a:lstStyle/>
          <a:p>
            <a:r>
              <a:rPr kumimoji="1" lang="ja-JP" altLang="en-US" b="1" dirty="0" smtClean="0">
                <a:solidFill>
                  <a:srgbClr val="00B0F0"/>
                </a:solidFill>
              </a:rPr>
              <a:t>飽和領域における</a:t>
            </a:r>
            <a:r>
              <a:rPr kumimoji="1" lang="en-US" altLang="ja-JP" b="1" dirty="0" smtClean="0">
                <a:solidFill>
                  <a:srgbClr val="00B0F0"/>
                </a:solidFill>
              </a:rPr>
              <a:t>FET</a:t>
            </a:r>
            <a:r>
              <a:rPr kumimoji="1" lang="ja-JP" altLang="en-US" b="1" dirty="0" smtClean="0">
                <a:solidFill>
                  <a:srgbClr val="00B0F0"/>
                </a:solidFill>
              </a:rPr>
              <a:t>のドレイン</a:t>
            </a:r>
            <a:r>
              <a:rPr kumimoji="1" lang="en-US" altLang="ja-JP" b="1" dirty="0" smtClean="0">
                <a:solidFill>
                  <a:srgbClr val="00B0F0"/>
                </a:solidFill>
              </a:rPr>
              <a:t>-</a:t>
            </a:r>
            <a:r>
              <a:rPr kumimoji="1" lang="ja-JP" altLang="en-US" b="1" dirty="0" smtClean="0">
                <a:solidFill>
                  <a:srgbClr val="00B0F0"/>
                </a:solidFill>
              </a:rPr>
              <a:t>ソース間電流</a:t>
            </a:r>
            <a:endParaRPr kumimoji="1" lang="ja-JP" altLang="en-US" b="1" dirty="0">
              <a:solidFill>
                <a:srgbClr val="00B0F0"/>
              </a:solidFill>
            </a:endParaRPr>
          </a:p>
        </p:txBody>
      </p:sp>
      <p:sp>
        <p:nvSpPr>
          <p:cNvPr id="36" name="テキスト ボックス 35"/>
          <p:cNvSpPr txBox="1"/>
          <p:nvPr/>
        </p:nvSpPr>
        <p:spPr>
          <a:xfrm>
            <a:off x="207332" y="4604895"/>
            <a:ext cx="7471020" cy="646331"/>
          </a:xfrm>
          <a:prstGeom prst="rect">
            <a:avLst/>
          </a:prstGeom>
          <a:noFill/>
        </p:spPr>
        <p:txBody>
          <a:bodyPr wrap="none" rtlCol="0">
            <a:spAutoFit/>
          </a:bodyPr>
          <a:lstStyle/>
          <a:p>
            <a:r>
              <a:rPr kumimoji="1" lang="ja-JP" altLang="en-US" dirty="0" smtClean="0"/>
              <a:t>この</a:t>
            </a:r>
            <a:r>
              <a:rPr kumimoji="1" lang="en-US" altLang="ja-JP" dirty="0" smtClean="0"/>
              <a:t>FET</a:t>
            </a:r>
            <a:r>
              <a:rPr kumimoji="1" lang="ja-JP" altLang="en-US" dirty="0" smtClean="0"/>
              <a:t>を用いた場合には</a:t>
            </a:r>
            <a:r>
              <a:rPr kumimoji="1" lang="en-US" altLang="ja-JP" dirty="0" smtClean="0"/>
              <a:t>8×50</a:t>
            </a:r>
            <a:r>
              <a:rPr kumimoji="1" lang="ja-JP" altLang="en-US" dirty="0" smtClean="0"/>
              <a:t>ピクセル全ての</a:t>
            </a:r>
            <a:r>
              <a:rPr kumimoji="1" lang="en-US" altLang="ja-JP" dirty="0" smtClean="0"/>
              <a:t>STJ</a:t>
            </a:r>
            <a:r>
              <a:rPr kumimoji="1" lang="ja-JP" altLang="en-US" dirty="0" smtClean="0"/>
              <a:t>の読み出しに使った場合</a:t>
            </a:r>
            <a:endParaRPr kumimoji="1" lang="en-US" altLang="ja-JP" dirty="0" smtClean="0"/>
          </a:p>
          <a:p>
            <a:r>
              <a:rPr kumimoji="1" lang="en-US" altLang="ja-JP" dirty="0" smtClean="0"/>
              <a:t>10mW</a:t>
            </a:r>
            <a:r>
              <a:rPr kumimoji="1" lang="ja-JP" altLang="en-US" dirty="0" smtClean="0"/>
              <a:t>となってしまう</a:t>
            </a:r>
            <a:r>
              <a:rPr kumimoji="1" lang="en-US" altLang="ja-JP" dirty="0" smtClean="0"/>
              <a:t>(3He</a:t>
            </a:r>
            <a:r>
              <a:rPr kumimoji="1" lang="ja-JP" altLang="en-US" dirty="0" smtClean="0"/>
              <a:t>減圧冷凍機</a:t>
            </a:r>
            <a:r>
              <a:rPr lang="ja-JP" altLang="en-US" dirty="0" smtClean="0"/>
              <a:t>の</a:t>
            </a:r>
            <a:r>
              <a:rPr lang="en-US" altLang="ja-JP" dirty="0" smtClean="0"/>
              <a:t>cooling power</a:t>
            </a:r>
            <a:r>
              <a:rPr kumimoji="1" lang="ja-JP" altLang="en-US" dirty="0" smtClean="0"/>
              <a:t>は</a:t>
            </a:r>
            <a:r>
              <a:rPr kumimoji="1" lang="en-US" altLang="ja-JP" dirty="0" smtClean="0"/>
              <a:t>400uW)</a:t>
            </a:r>
            <a:r>
              <a:rPr kumimoji="1" lang="ja-JP" altLang="en-US" dirty="0" err="1" smtClean="0"/>
              <a:t>。</a:t>
            </a:r>
            <a:endParaRPr kumimoji="1" lang="ja-JP" altLang="en-US" dirty="0"/>
          </a:p>
        </p:txBody>
      </p:sp>
      <p:sp>
        <p:nvSpPr>
          <p:cNvPr id="37" name="テキスト ボックス 36"/>
          <p:cNvSpPr txBox="1"/>
          <p:nvPr/>
        </p:nvSpPr>
        <p:spPr>
          <a:xfrm>
            <a:off x="1002026" y="5123450"/>
            <a:ext cx="5129930" cy="1323439"/>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2000" b="1" dirty="0" smtClean="0"/>
              <a:t>W/L</a:t>
            </a:r>
            <a:r>
              <a:rPr kumimoji="1" lang="ja-JP" altLang="en-US" sz="2000" b="1" dirty="0" smtClean="0"/>
              <a:t>を小さくする事で、電流値を小さくする。</a:t>
            </a:r>
            <a:endParaRPr kumimoji="1" lang="en-US" altLang="ja-JP" sz="2000" b="1" dirty="0" smtClean="0"/>
          </a:p>
          <a:p>
            <a:pPr marL="285750" indent="-285750">
              <a:buFont typeface="Arial" panose="020B0604020202020204" pitchFamily="34" charset="0"/>
              <a:buChar char="•"/>
            </a:pPr>
            <a:endParaRPr lang="en-US" altLang="ja-JP" sz="2000" b="1" dirty="0"/>
          </a:p>
          <a:p>
            <a:pPr marL="285750" indent="-285750">
              <a:buFont typeface="Arial" panose="020B0604020202020204" pitchFamily="34" charset="0"/>
              <a:buChar char="•"/>
            </a:pPr>
            <a:endParaRPr kumimoji="1" lang="en-US" altLang="ja-JP" sz="2000" b="1" dirty="0" smtClean="0"/>
          </a:p>
          <a:p>
            <a:pPr marL="285750" indent="-285750">
              <a:buFont typeface="Arial" panose="020B0604020202020204" pitchFamily="34" charset="0"/>
              <a:buChar char="•"/>
            </a:pPr>
            <a:r>
              <a:rPr lang="ja-JP" altLang="en-US" sz="2000" b="1" dirty="0" smtClean="0"/>
              <a:t>ピクセル数を減らす。</a:t>
            </a:r>
            <a:r>
              <a:rPr lang="en-US" altLang="ja-JP" sz="2000" b="1" dirty="0" smtClean="0"/>
              <a:t>50×4</a:t>
            </a:r>
            <a:r>
              <a:rPr lang="ja-JP" altLang="en-US" sz="2000" b="1" dirty="0" smtClean="0"/>
              <a:t>ピクセル等。</a:t>
            </a:r>
            <a:endParaRPr kumimoji="1" lang="ja-JP" altLang="en-US" sz="2000" b="1" dirty="0"/>
          </a:p>
        </p:txBody>
      </p:sp>
      <p:pic>
        <p:nvPicPr>
          <p:cNvPr id="38" name="図 37"/>
          <p:cNvPicPr>
            <a:picLocks noChangeAspect="1"/>
          </p:cNvPicPr>
          <p:nvPr/>
        </p:nvPicPr>
        <p:blipFill>
          <a:blip r:embed="rId7"/>
          <a:stretch>
            <a:fillRect/>
          </a:stretch>
        </p:blipFill>
        <p:spPr>
          <a:xfrm>
            <a:off x="2175878" y="5445535"/>
            <a:ext cx="2870657" cy="657859"/>
          </a:xfrm>
          <a:prstGeom prst="rect">
            <a:avLst/>
          </a:prstGeom>
        </p:spPr>
      </p:pic>
    </p:spTree>
    <p:extLst>
      <p:ext uri="{BB962C8B-B14F-4D97-AF65-F5344CB8AC3E}">
        <p14:creationId xmlns:p14="http://schemas.microsoft.com/office/powerpoint/2010/main" val="34164697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41649" y="-3449712"/>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18</a:t>
            </a:r>
            <a:r>
              <a:rPr lang="en-US" altLang="ja-JP" sz="2000" baseline="30000" dirty="0">
                <a:solidFill>
                  <a:schemeClr val="bg1">
                    <a:lumMod val="50000"/>
                  </a:schemeClr>
                </a:solidFill>
              </a:rPr>
              <a:t>th</a:t>
            </a:r>
            <a:r>
              <a:rPr lang="en-US" altLang="ja-JP" sz="2000" dirty="0">
                <a:solidFill>
                  <a:schemeClr val="bg1">
                    <a:lumMod val="50000"/>
                  </a:schemeClr>
                </a:solidFill>
              </a:rPr>
              <a:t> 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19</a:t>
            </a:fld>
            <a:endParaRPr lang="ja-JP" altLang="en-US" sz="2000" dirty="0"/>
          </a:p>
        </p:txBody>
      </p:sp>
      <p:sp>
        <p:nvSpPr>
          <p:cNvPr id="17" name="日付プレースホルダー 1"/>
          <p:cNvSpPr txBox="1">
            <a:spLocks/>
          </p:cNvSpPr>
          <p:nvPr/>
        </p:nvSpPr>
        <p:spPr>
          <a:xfrm>
            <a:off x="1"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a:solidFill>
                  <a:schemeClr val="bg1">
                    <a:lumMod val="50000"/>
                  </a:schemeClr>
                </a:solidFill>
              </a:rPr>
              <a:t>SCD review</a:t>
            </a:r>
            <a:endParaRPr lang="ja-JP" altLang="en-US" sz="2000" b="1" dirty="0">
              <a:solidFill>
                <a:schemeClr val="bg1">
                  <a:lumMod val="50000"/>
                </a:schemeClr>
              </a:solidFill>
            </a:endParaRPr>
          </a:p>
        </p:txBody>
      </p:sp>
      <p:sp>
        <p:nvSpPr>
          <p:cNvPr id="2" name="タイトル 1"/>
          <p:cNvSpPr>
            <a:spLocks noGrp="1"/>
          </p:cNvSpPr>
          <p:nvPr>
            <p:ph type="title"/>
          </p:nvPr>
        </p:nvSpPr>
        <p:spPr>
          <a:xfrm>
            <a:off x="10731" y="28166"/>
            <a:ext cx="12192000" cy="712279"/>
          </a:xfrm>
        </p:spPr>
        <p:txBody>
          <a:bodyPr>
            <a:noAutofit/>
          </a:bodyPr>
          <a:lstStyle/>
          <a:p>
            <a:r>
              <a:rPr lang="ja-JP" altLang="en-US" b="1" dirty="0" smtClean="0"/>
              <a:t>増幅器としてのふるまい</a:t>
            </a:r>
            <a:endParaRPr kumimoji="1" lang="ja-JP" altLang="en-US" b="1" dirty="0"/>
          </a:p>
        </p:txBody>
      </p:sp>
      <p:pic>
        <p:nvPicPr>
          <p:cNvPr id="61" name="図 60"/>
          <p:cNvPicPr>
            <a:picLocks noChangeAspect="1"/>
          </p:cNvPicPr>
          <p:nvPr/>
        </p:nvPicPr>
        <p:blipFill>
          <a:blip r:embed="rId2"/>
          <a:stretch>
            <a:fillRect/>
          </a:stretch>
        </p:blipFill>
        <p:spPr>
          <a:xfrm>
            <a:off x="3899032" y="1081516"/>
            <a:ext cx="3459655" cy="23265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2" name="テキスト ボックス 61"/>
          <p:cNvSpPr txBox="1"/>
          <p:nvPr/>
        </p:nvSpPr>
        <p:spPr>
          <a:xfrm>
            <a:off x="5112035" y="2507910"/>
            <a:ext cx="2370728" cy="646331"/>
          </a:xfrm>
          <a:prstGeom prst="rect">
            <a:avLst/>
          </a:prstGeom>
          <a:noFill/>
        </p:spPr>
        <p:txBody>
          <a:bodyPr wrap="square" rtlCol="0">
            <a:spAutoFit/>
          </a:bodyPr>
          <a:lstStyle/>
          <a:p>
            <a:r>
              <a:rPr kumimoji="1" lang="ja-JP" altLang="en-US" b="1" dirty="0" smtClean="0"/>
              <a:t>設定した増幅率</a:t>
            </a:r>
            <a:r>
              <a:rPr kumimoji="1" lang="en-US" altLang="ja-JP" b="1" dirty="0" smtClean="0"/>
              <a:t>26.7</a:t>
            </a:r>
            <a:endParaRPr lang="en-US" altLang="ja-JP" b="1" dirty="0"/>
          </a:p>
          <a:p>
            <a:r>
              <a:rPr kumimoji="1" lang="ja-JP" altLang="en-US" b="1" dirty="0" smtClean="0"/>
              <a:t>実測値 </a:t>
            </a:r>
            <a:r>
              <a:rPr kumimoji="1" lang="en-US" altLang="ja-JP" b="1" dirty="0" smtClean="0"/>
              <a:t>27</a:t>
            </a:r>
            <a:r>
              <a:rPr kumimoji="1" lang="ja-JP" altLang="en-US" b="1" dirty="0" smtClean="0"/>
              <a:t>　</a:t>
            </a:r>
            <a:endParaRPr kumimoji="1" lang="ja-JP" altLang="en-US" b="1" dirty="0"/>
          </a:p>
        </p:txBody>
      </p:sp>
      <p:pic>
        <p:nvPicPr>
          <p:cNvPr id="63" name="図 62"/>
          <p:cNvPicPr>
            <a:picLocks noChangeAspect="1"/>
          </p:cNvPicPr>
          <p:nvPr/>
        </p:nvPicPr>
        <p:blipFill>
          <a:blip r:embed="rId3"/>
          <a:stretch>
            <a:fillRect/>
          </a:stretch>
        </p:blipFill>
        <p:spPr>
          <a:xfrm>
            <a:off x="2063593" y="3634972"/>
            <a:ext cx="3182667" cy="28648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6" name="テキスト ボックス 65"/>
          <p:cNvSpPr txBox="1"/>
          <p:nvPr/>
        </p:nvSpPr>
        <p:spPr>
          <a:xfrm>
            <a:off x="7513954" y="935601"/>
            <a:ext cx="4633041" cy="2554545"/>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kumimoji="1" lang="ja-JP" altLang="en-US" sz="2000" dirty="0" smtClean="0"/>
              <a:t>極低温において、</a:t>
            </a:r>
            <a:r>
              <a:rPr kumimoji="1" lang="en-US" altLang="ja-JP" sz="2000" dirty="0" smtClean="0"/>
              <a:t>STJ</a:t>
            </a:r>
            <a:r>
              <a:rPr kumimoji="1" lang="ja-JP" altLang="en-US" sz="2000" dirty="0" smtClean="0"/>
              <a:t>を形成した</a:t>
            </a:r>
            <a:r>
              <a:rPr kumimoji="1" lang="en-US" altLang="ja-JP" sz="2000" dirty="0" smtClean="0"/>
              <a:t>SOIFET</a:t>
            </a:r>
            <a:r>
              <a:rPr kumimoji="1" lang="ja-JP" altLang="en-US" sz="2000" dirty="0" smtClean="0"/>
              <a:t>が増幅器として正常に動作する事を確認した。</a:t>
            </a:r>
            <a:endParaRPr kumimoji="1" lang="en-US" altLang="ja-JP" sz="2000" dirty="0" smtClean="0"/>
          </a:p>
          <a:p>
            <a:pPr marL="342900" indent="-342900">
              <a:buClr>
                <a:srgbClr val="66FF66"/>
              </a:buClr>
              <a:buFont typeface="Wingdings" panose="05000000000000000000" pitchFamily="2" charset="2"/>
              <a:buChar char="p"/>
            </a:pPr>
            <a:endParaRPr lang="en-US" altLang="ja-JP" sz="2000" dirty="0"/>
          </a:p>
          <a:p>
            <a:pPr marL="342900" indent="-342900">
              <a:buClr>
                <a:srgbClr val="66FF66"/>
              </a:buClr>
              <a:buFont typeface="Wingdings" panose="05000000000000000000" pitchFamily="2" charset="2"/>
              <a:buChar char="p"/>
            </a:pPr>
            <a:r>
              <a:rPr lang="ja-JP" altLang="en-US" sz="2000" dirty="0" smtClean="0"/>
              <a:t>高周波に対する応答性の評価を行ったが現状では</a:t>
            </a:r>
            <a:r>
              <a:rPr lang="en-US" altLang="ja-JP" sz="2000" dirty="0" smtClean="0"/>
              <a:t>STJ</a:t>
            </a:r>
            <a:r>
              <a:rPr lang="ja-JP" altLang="en-US" sz="2000" dirty="0" smtClean="0"/>
              <a:t>の信号を</a:t>
            </a:r>
            <a:r>
              <a:rPr lang="en-US" altLang="ja-JP" sz="2000" dirty="0" smtClean="0"/>
              <a:t>event by event</a:t>
            </a:r>
            <a:r>
              <a:rPr lang="ja-JP" altLang="en-US" sz="2000" dirty="0" smtClean="0"/>
              <a:t>に決められない。現在測定系に問題ないか確認中。</a:t>
            </a:r>
            <a:endParaRPr lang="en-US" altLang="ja-JP" sz="2000" dirty="0" smtClean="0"/>
          </a:p>
        </p:txBody>
      </p:sp>
      <p:sp>
        <p:nvSpPr>
          <p:cNvPr id="67" name="テキスト ボックス 66"/>
          <p:cNvSpPr txBox="1"/>
          <p:nvPr/>
        </p:nvSpPr>
        <p:spPr>
          <a:xfrm>
            <a:off x="7460366" y="546100"/>
            <a:ext cx="4158771" cy="461665"/>
          </a:xfrm>
          <a:prstGeom prst="rect">
            <a:avLst/>
          </a:prstGeom>
          <a:noFill/>
        </p:spPr>
        <p:txBody>
          <a:bodyPr wrap="square" rtlCol="0">
            <a:spAutoFit/>
          </a:bodyPr>
          <a:lstStyle/>
          <a:p>
            <a:r>
              <a:rPr kumimoji="1" lang="ja-JP" altLang="en-US" sz="2400" dirty="0" smtClean="0">
                <a:solidFill>
                  <a:srgbClr val="FF0000"/>
                </a:solidFill>
              </a:rPr>
              <a:t>増幅器としての周波数応答性</a:t>
            </a:r>
            <a:endParaRPr kumimoji="1" lang="ja-JP" altLang="en-US" sz="2400" dirty="0">
              <a:solidFill>
                <a:srgbClr val="FF0000"/>
              </a:solidFill>
            </a:endParaRPr>
          </a:p>
        </p:txBody>
      </p:sp>
      <p:pic>
        <p:nvPicPr>
          <p:cNvPr id="3" name="図 2"/>
          <p:cNvPicPr>
            <a:picLocks noChangeAspect="1"/>
          </p:cNvPicPr>
          <p:nvPr/>
        </p:nvPicPr>
        <p:blipFill>
          <a:blip r:embed="rId4"/>
          <a:stretch>
            <a:fillRect/>
          </a:stretch>
        </p:blipFill>
        <p:spPr>
          <a:xfrm>
            <a:off x="5509436" y="3640976"/>
            <a:ext cx="3028098" cy="28701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図 8"/>
          <p:cNvPicPr>
            <a:picLocks noChangeAspect="1"/>
          </p:cNvPicPr>
          <p:nvPr/>
        </p:nvPicPr>
        <p:blipFill>
          <a:blip r:embed="rId5"/>
          <a:stretch>
            <a:fillRect/>
          </a:stretch>
        </p:blipFill>
        <p:spPr>
          <a:xfrm>
            <a:off x="8815470" y="3621324"/>
            <a:ext cx="3138587" cy="2926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図 9"/>
          <p:cNvPicPr>
            <a:picLocks noChangeAspect="1"/>
          </p:cNvPicPr>
          <p:nvPr/>
        </p:nvPicPr>
        <p:blipFill>
          <a:blip r:embed="rId6"/>
          <a:stretch>
            <a:fillRect/>
          </a:stretch>
        </p:blipFill>
        <p:spPr>
          <a:xfrm>
            <a:off x="285486" y="921953"/>
            <a:ext cx="3292865" cy="25880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44417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
          <p:cNvPicPr>
            <a:picLocks noChangeAspect="1" noChangeArrowheads="1"/>
          </p:cNvPicPr>
          <p:nvPr/>
        </p:nvPicPr>
        <p:blipFill>
          <a:blip r:embed="rId2" cstate="print"/>
          <a:srcRect/>
          <a:stretch>
            <a:fillRect/>
          </a:stretch>
        </p:blipFill>
        <p:spPr bwMode="auto">
          <a:xfrm>
            <a:off x="9342552" y="1896908"/>
            <a:ext cx="2809352" cy="1859280"/>
          </a:xfrm>
          <a:prstGeom prst="rect">
            <a:avLst/>
          </a:prstGeom>
          <a:noFill/>
          <a:ln w="9525">
            <a:noFill/>
            <a:miter lim="800000"/>
            <a:headEnd/>
            <a:tailEnd/>
          </a:ln>
        </p:spPr>
      </p:pic>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2</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sz="2800" dirty="0">
                <a:latin typeface="Lucida Sans Unicode" panose="020B0602030504020204" pitchFamily="34" charset="0"/>
              </a:rPr>
              <a:t>Motivation</a:t>
            </a:r>
            <a:endParaRPr lang="ja-JP" altLang="en-US" sz="2800" dirty="0">
              <a:latin typeface="Lucida Sans Unicode" panose="020B0602030504020204" pitchFamily="34" charset="0"/>
            </a:endParaRPr>
          </a:p>
        </p:txBody>
      </p:sp>
      <p:sp>
        <p:nvSpPr>
          <p:cNvPr id="10" name="テキスト ボックス 9"/>
          <p:cNvSpPr txBox="1"/>
          <p:nvPr/>
        </p:nvSpPr>
        <p:spPr>
          <a:xfrm>
            <a:off x="72821" y="4432796"/>
            <a:ext cx="9807375" cy="369332"/>
          </a:xfrm>
          <a:prstGeom prst="rect">
            <a:avLst/>
          </a:prstGeom>
          <a:noFill/>
          <a:ln w="38100">
            <a:solidFill>
              <a:srgbClr val="FFC000"/>
            </a:solidFill>
          </a:ln>
        </p:spPr>
        <p:txBody>
          <a:bodyPr wrap="square" rtlCol="0">
            <a:spAutoFit/>
          </a:bodyPr>
          <a:lstStyle/>
          <a:p>
            <a:r>
              <a:rPr lang="en-US" altLang="ja-JP" b="1" dirty="0" smtClean="0">
                <a:latin typeface="DejaVu Sans" pitchFamily="34" charset="0"/>
                <a:ea typeface="DejaVu Sans" pitchFamily="34" charset="0"/>
                <a:cs typeface="DejaVu Sans" pitchFamily="34" charset="0"/>
              </a:rPr>
              <a:t>Nb/Al-STJ</a:t>
            </a:r>
            <a:r>
              <a:rPr lang="ja-JP" altLang="en-US" b="1" dirty="0" smtClean="0">
                <a:latin typeface="DejaVu Sans" pitchFamily="34" charset="0"/>
                <a:cs typeface="DejaVu Sans" pitchFamily="34" charset="0"/>
              </a:rPr>
              <a:t>と回折格子を組み合わせた検出器で、宇宙空間中の遠赤外光スペクトルを測定予定。</a:t>
            </a:r>
            <a:endParaRPr kumimoji="1" lang="ja-JP" altLang="en-US" b="1" dirty="0">
              <a:latin typeface="DejaVu Sans" pitchFamily="34" charset="0"/>
              <a:cs typeface="DejaVu Sans" pitchFamily="34" charset="0"/>
            </a:endParaRPr>
          </a:p>
        </p:txBody>
      </p:sp>
      <p:sp>
        <p:nvSpPr>
          <p:cNvPr id="11" name="テキスト ボックス 10"/>
          <p:cNvSpPr txBox="1"/>
          <p:nvPr/>
        </p:nvSpPr>
        <p:spPr>
          <a:xfrm>
            <a:off x="47063" y="4831730"/>
            <a:ext cx="9627102" cy="1754326"/>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dirty="0" smtClean="0">
                <a:latin typeface="DejaVu Sans" pitchFamily="34" charset="0"/>
                <a:ea typeface="DejaVu Sans" pitchFamily="34" charset="0"/>
                <a:cs typeface="DejaVu Sans" pitchFamily="34" charset="0"/>
              </a:rPr>
              <a:t>Nb/Al-STJ</a:t>
            </a:r>
            <a:r>
              <a:rPr lang="ja-JP" altLang="en-US" dirty="0" smtClean="0">
                <a:latin typeface="DejaVu Sans" pitchFamily="34" charset="0"/>
                <a:cs typeface="DejaVu Sans" pitchFamily="34" charset="0"/>
              </a:rPr>
              <a:t>＋回折格子及び冷凍機を</a:t>
            </a:r>
            <a:r>
              <a:rPr lang="en-US" altLang="ja-JP" dirty="0" smtClean="0">
                <a:latin typeface="DejaVu Sans" pitchFamily="34" charset="0"/>
                <a:ea typeface="DejaVu Sans" pitchFamily="34" charset="0"/>
                <a:cs typeface="DejaVu Sans" pitchFamily="34" charset="0"/>
              </a:rPr>
              <a:t>JAXA/ISAS</a:t>
            </a:r>
            <a:r>
              <a:rPr lang="ja-JP" altLang="en-US" dirty="0" smtClean="0">
                <a:latin typeface="DejaVu Sans" pitchFamily="34" charset="0"/>
                <a:cs typeface="DejaVu Sans" pitchFamily="34" charset="0"/>
              </a:rPr>
              <a:t>ロケットに搭載。</a:t>
            </a:r>
            <a:endParaRPr lang="en-US" altLang="ja-JP" dirty="0" smtClean="0">
              <a:latin typeface="DejaVu Sans" pitchFamily="34" charset="0"/>
              <a:ea typeface="DejaVu Sans" pitchFamily="34" charset="0"/>
              <a:cs typeface="DejaVu Sans" pitchFamily="34" charset="0"/>
            </a:endParaRPr>
          </a:p>
          <a:p>
            <a:pPr marL="285750" indent="-285750">
              <a:buClr>
                <a:srgbClr val="66FF66"/>
              </a:buClr>
              <a:buFont typeface="Wingdings" panose="05000000000000000000" pitchFamily="2" charset="2"/>
              <a:buChar char="p"/>
            </a:pPr>
            <a:endParaRPr lang="en-US" altLang="ja-JP" dirty="0" smtClean="0">
              <a:latin typeface="DejaVu Sans" pitchFamily="34" charset="0"/>
              <a:ea typeface="DejaVu Sans" pitchFamily="34" charset="0"/>
              <a:cs typeface="DejaVu Sans" pitchFamily="34" charset="0"/>
            </a:endParaRPr>
          </a:p>
          <a:p>
            <a:pPr marL="285750" indent="-285750">
              <a:buClr>
                <a:srgbClr val="66FF66"/>
              </a:buClr>
              <a:buFont typeface="Wingdings" panose="05000000000000000000" pitchFamily="2" charset="2"/>
              <a:buChar char="p"/>
            </a:pPr>
            <a:r>
              <a:rPr lang="ja-JP" altLang="en-US" dirty="0" smtClean="0">
                <a:latin typeface="DejaVu Sans" pitchFamily="34" charset="0"/>
                <a:cs typeface="DejaVu Sans" pitchFamily="34" charset="0"/>
              </a:rPr>
              <a:t>宇宙空間中の遠赤外光を回折格子</a:t>
            </a:r>
            <a:r>
              <a:rPr lang="en-US" altLang="ja-JP" dirty="0" smtClean="0">
                <a:latin typeface="DejaVu Sans" pitchFamily="34" charset="0"/>
                <a:cs typeface="DejaVu Sans" pitchFamily="34" charset="0"/>
              </a:rPr>
              <a:t>(λ=40um</a:t>
            </a:r>
            <a:r>
              <a:rPr lang="ja-JP" altLang="en-US" dirty="0" smtClean="0">
                <a:latin typeface="DejaVu Sans" pitchFamily="34" charset="0"/>
                <a:cs typeface="DejaVu Sans" pitchFamily="34" charset="0"/>
              </a:rPr>
              <a:t>～</a:t>
            </a:r>
            <a:r>
              <a:rPr lang="en-US" altLang="ja-JP" dirty="0" smtClean="0">
                <a:latin typeface="DejaVu Sans" pitchFamily="34" charset="0"/>
                <a:cs typeface="DejaVu Sans" pitchFamily="34" charset="0"/>
              </a:rPr>
              <a:t>80um)</a:t>
            </a:r>
            <a:r>
              <a:rPr lang="ja-JP" altLang="en-US" dirty="0" smtClean="0">
                <a:latin typeface="DejaVu Sans" pitchFamily="34" charset="0"/>
                <a:cs typeface="DejaVu Sans" pitchFamily="34" charset="0"/>
              </a:rPr>
              <a:t>で分光。</a:t>
            </a:r>
            <a:endParaRPr lang="en-US" altLang="ja-JP" dirty="0" smtClean="0">
              <a:latin typeface="DejaVu Sans" pitchFamily="34" charset="0"/>
              <a:ea typeface="DejaVu Sans" pitchFamily="34" charset="0"/>
              <a:cs typeface="DejaVu Sans" pitchFamily="34" charset="0"/>
            </a:endParaRPr>
          </a:p>
          <a:p>
            <a:pPr marL="285750" indent="-285750">
              <a:buClr>
                <a:srgbClr val="66FF66"/>
              </a:buClr>
              <a:buFont typeface="Wingdings" panose="05000000000000000000" pitchFamily="2" charset="2"/>
              <a:buChar char="p"/>
            </a:pPr>
            <a:endParaRPr lang="en-US" altLang="ja-JP" dirty="0" smtClean="0">
              <a:latin typeface="DejaVu Sans" pitchFamily="34" charset="0"/>
              <a:ea typeface="DejaVu Sans" pitchFamily="34" charset="0"/>
              <a:cs typeface="DejaVu Sans" pitchFamily="34" charset="0"/>
            </a:endParaRPr>
          </a:p>
          <a:p>
            <a:pPr marL="285750" indent="-285750">
              <a:buClr>
                <a:srgbClr val="66FF66"/>
              </a:buClr>
              <a:buFont typeface="Wingdings" panose="05000000000000000000" pitchFamily="2" charset="2"/>
              <a:buChar char="p"/>
            </a:pPr>
            <a:r>
              <a:rPr lang="ja-JP" altLang="en-US" dirty="0" smtClean="0">
                <a:latin typeface="DejaVu Sans" pitchFamily="34" charset="0"/>
                <a:cs typeface="DejaVu Sans" pitchFamily="34" charset="0"/>
              </a:rPr>
              <a:t>遠赤外光</a:t>
            </a:r>
            <a:r>
              <a:rPr lang="en-US" altLang="ja-JP" dirty="0" smtClean="0">
                <a:latin typeface="DejaVu Sans" pitchFamily="34" charset="0"/>
                <a:ea typeface="DejaVu Sans" pitchFamily="34" charset="0"/>
                <a:cs typeface="DejaVu Sans" pitchFamily="34" charset="0"/>
              </a:rPr>
              <a:t>1photon</a:t>
            </a:r>
            <a:r>
              <a:rPr lang="ja-JP" altLang="en-US" dirty="0" smtClean="0">
                <a:latin typeface="DejaVu Sans" pitchFamily="34" charset="0"/>
                <a:cs typeface="DejaVu Sans" pitchFamily="34" charset="0"/>
              </a:rPr>
              <a:t>に対してカウンティング</a:t>
            </a:r>
            <a:r>
              <a:rPr lang="ja-JP" altLang="en-US" dirty="0">
                <a:latin typeface="DejaVu Sans" pitchFamily="34" charset="0"/>
                <a:cs typeface="DejaVu Sans" pitchFamily="34" charset="0"/>
              </a:rPr>
              <a:t>デバイス</a:t>
            </a:r>
            <a:r>
              <a:rPr lang="ja-JP" altLang="en-US" dirty="0" smtClean="0">
                <a:latin typeface="DejaVu Sans" pitchFamily="34" charset="0"/>
                <a:cs typeface="DejaVu Sans" pitchFamily="34" charset="0"/>
              </a:rPr>
              <a:t>として動作可能な</a:t>
            </a:r>
            <a:r>
              <a:rPr lang="en-US" altLang="ja-JP" dirty="0" smtClean="0">
                <a:latin typeface="DejaVu Sans" pitchFamily="34" charset="0"/>
                <a:ea typeface="DejaVu Sans" pitchFamily="34" charset="0"/>
                <a:cs typeface="DejaVu Sans" pitchFamily="34" charset="0"/>
              </a:rPr>
              <a:t>Nb/Al-STJ</a:t>
            </a:r>
            <a:r>
              <a:rPr lang="ja-JP" altLang="en-US" dirty="0" smtClean="0">
                <a:latin typeface="DejaVu Sans" pitchFamily="34" charset="0"/>
                <a:cs typeface="DejaVu Sans" pitchFamily="34" charset="0"/>
              </a:rPr>
              <a:t>をマルチピクセル化し、</a:t>
            </a:r>
            <a:r>
              <a:rPr lang="ja-JP" altLang="en-US" b="1" dirty="0" smtClean="0">
                <a:solidFill>
                  <a:srgbClr val="FF0000"/>
                </a:solidFill>
                <a:latin typeface="DejaVu Sans" pitchFamily="34" charset="0"/>
                <a:cs typeface="DejaVu Sans" pitchFamily="34" charset="0"/>
              </a:rPr>
              <a:t>エネルギースペクトルを測定</a:t>
            </a:r>
            <a:r>
              <a:rPr lang="ja-JP" altLang="en-US" dirty="0" smtClean="0">
                <a:latin typeface="DejaVu Sans" pitchFamily="34" charset="0"/>
                <a:cs typeface="DejaVu Sans" pitchFamily="34" charset="0"/>
              </a:rPr>
              <a:t>。</a:t>
            </a:r>
            <a:endParaRPr lang="en-US" altLang="ja-JP" dirty="0" smtClean="0">
              <a:latin typeface="DejaVu Sans" pitchFamily="34" charset="0"/>
              <a:ea typeface="DejaVu Sans" pitchFamily="34" charset="0"/>
              <a:cs typeface="DejaVu Sans" pitchFamily="34" charset="0"/>
            </a:endParaRPr>
          </a:p>
        </p:txBody>
      </p:sp>
      <p:sp>
        <p:nvSpPr>
          <p:cNvPr id="12" name="右矢印 11"/>
          <p:cNvSpPr/>
          <p:nvPr/>
        </p:nvSpPr>
        <p:spPr>
          <a:xfrm rot="5400000">
            <a:off x="10608994" y="3782395"/>
            <a:ext cx="751313" cy="474845"/>
          </a:xfrm>
          <a:prstGeom prst="rightArrow">
            <a:avLst/>
          </a:prstGeom>
          <a:solidFill>
            <a:srgbClr val="FF5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10279498" y="4416701"/>
            <a:ext cx="1410307" cy="48951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9899583" y="5707891"/>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0177495" y="5702396"/>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10455407" y="5707891"/>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11430022" y="5707891"/>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11707934" y="5702396"/>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11985846" y="5707891"/>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矢印コネクタ 23"/>
          <p:cNvCxnSpPr>
            <a:stCxn id="13" idx="2"/>
            <a:endCxn id="18" idx="0"/>
          </p:cNvCxnSpPr>
          <p:nvPr/>
        </p:nvCxnSpPr>
        <p:spPr>
          <a:xfrm flipH="1">
            <a:off x="10001586" y="4906220"/>
            <a:ext cx="983066" cy="80167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13" idx="2"/>
            <a:endCxn id="19" idx="0"/>
          </p:cNvCxnSpPr>
          <p:nvPr/>
        </p:nvCxnSpPr>
        <p:spPr>
          <a:xfrm flipH="1">
            <a:off x="10279498" y="4906220"/>
            <a:ext cx="705154" cy="796176"/>
          </a:xfrm>
          <a:prstGeom prst="straightConnector1">
            <a:avLst/>
          </a:prstGeom>
          <a:ln>
            <a:solidFill>
              <a:srgbClr val="DE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13" idx="2"/>
            <a:endCxn id="20" idx="0"/>
          </p:cNvCxnSpPr>
          <p:nvPr/>
        </p:nvCxnSpPr>
        <p:spPr>
          <a:xfrm flipH="1">
            <a:off x="10557410" y="4906220"/>
            <a:ext cx="427242" cy="801671"/>
          </a:xfrm>
          <a:prstGeom prst="straightConnector1">
            <a:avLst/>
          </a:prstGeom>
          <a:ln>
            <a:solidFill>
              <a:srgbClr val="FF0505"/>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13" idx="2"/>
            <a:endCxn id="21" idx="0"/>
          </p:cNvCxnSpPr>
          <p:nvPr/>
        </p:nvCxnSpPr>
        <p:spPr>
          <a:xfrm>
            <a:off x="10984652" y="4906220"/>
            <a:ext cx="547373" cy="801671"/>
          </a:xfrm>
          <a:prstGeom prst="straightConnector1">
            <a:avLst/>
          </a:prstGeom>
          <a:ln>
            <a:solidFill>
              <a:srgbClr val="FF1D1D"/>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13" idx="2"/>
            <a:endCxn id="22" idx="0"/>
          </p:cNvCxnSpPr>
          <p:nvPr/>
        </p:nvCxnSpPr>
        <p:spPr>
          <a:xfrm>
            <a:off x="10984652" y="4906220"/>
            <a:ext cx="825285" cy="796176"/>
          </a:xfrm>
          <a:prstGeom prst="straightConnector1">
            <a:avLst/>
          </a:prstGeom>
          <a:ln>
            <a:solidFill>
              <a:srgbClr val="FF5757"/>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13" idx="2"/>
            <a:endCxn id="23" idx="0"/>
          </p:cNvCxnSpPr>
          <p:nvPr/>
        </p:nvCxnSpPr>
        <p:spPr>
          <a:xfrm>
            <a:off x="10984652" y="4906220"/>
            <a:ext cx="1103197" cy="801671"/>
          </a:xfrm>
          <a:prstGeom prst="straightConnector1">
            <a:avLst/>
          </a:prstGeom>
          <a:ln>
            <a:solidFill>
              <a:srgbClr val="FF8989"/>
            </a:solidFill>
            <a:tailEnd type="triangle"/>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10635508" y="5722246"/>
            <a:ext cx="952178" cy="369332"/>
          </a:xfrm>
          <a:prstGeom prst="rect">
            <a:avLst/>
          </a:prstGeom>
          <a:noFill/>
        </p:spPr>
        <p:txBody>
          <a:bodyPr wrap="square" rtlCol="0">
            <a:spAutoFit/>
          </a:bodyPr>
          <a:lstStyle/>
          <a:p>
            <a:r>
              <a:rPr kumimoji="1" lang="ja-JP" altLang="en-US" b="1" dirty="0" smtClean="0">
                <a:solidFill>
                  <a:srgbClr val="92D050"/>
                </a:solidFill>
              </a:rPr>
              <a:t>・・・・・・</a:t>
            </a:r>
            <a:endParaRPr kumimoji="1" lang="ja-JP" altLang="en-US" b="1" dirty="0">
              <a:solidFill>
                <a:srgbClr val="92D050"/>
              </a:solidFill>
            </a:endParaRPr>
          </a:p>
        </p:txBody>
      </p:sp>
      <p:sp>
        <p:nvSpPr>
          <p:cNvPr id="31" name="テキスト ボックス 30"/>
          <p:cNvSpPr txBox="1"/>
          <p:nvPr/>
        </p:nvSpPr>
        <p:spPr>
          <a:xfrm>
            <a:off x="10103589" y="3698467"/>
            <a:ext cx="1854558" cy="584775"/>
          </a:xfrm>
          <a:prstGeom prst="rect">
            <a:avLst/>
          </a:prstGeom>
          <a:noFill/>
        </p:spPr>
        <p:txBody>
          <a:bodyPr wrap="square" rtlCol="0">
            <a:spAutoFit/>
          </a:bodyPr>
          <a:lstStyle/>
          <a:p>
            <a:pPr algn="ctr"/>
            <a:r>
              <a:rPr lang="ja-JP" altLang="en-US" sz="1600" dirty="0" smtClean="0"/>
              <a:t>宇宙空間中の</a:t>
            </a:r>
            <a:endParaRPr lang="en-US" altLang="ja-JP" sz="1600" dirty="0" smtClean="0"/>
          </a:p>
          <a:p>
            <a:pPr algn="ctr"/>
            <a:r>
              <a:rPr lang="ja-JP" altLang="en-US" sz="1600" dirty="0" smtClean="0"/>
              <a:t>遠赤外光</a:t>
            </a:r>
            <a:endParaRPr kumimoji="1" lang="ja-JP" altLang="en-US" sz="1600" dirty="0"/>
          </a:p>
        </p:txBody>
      </p:sp>
      <p:sp>
        <p:nvSpPr>
          <p:cNvPr id="32" name="テキスト ボックス 31"/>
          <p:cNvSpPr txBox="1"/>
          <p:nvPr/>
        </p:nvSpPr>
        <p:spPr>
          <a:xfrm>
            <a:off x="10103589" y="4367906"/>
            <a:ext cx="1854558" cy="584775"/>
          </a:xfrm>
          <a:prstGeom prst="rect">
            <a:avLst/>
          </a:prstGeom>
          <a:noFill/>
        </p:spPr>
        <p:txBody>
          <a:bodyPr wrap="square" rtlCol="0">
            <a:spAutoFit/>
          </a:bodyPr>
          <a:lstStyle/>
          <a:p>
            <a:pPr algn="ctr"/>
            <a:r>
              <a:rPr lang="ja-JP" altLang="en-US" sz="1600" dirty="0" smtClean="0"/>
              <a:t>回折格子</a:t>
            </a:r>
            <a:r>
              <a:rPr lang="en-US" altLang="ja-JP" sz="1600" dirty="0" smtClean="0"/>
              <a:t>(40um-80um</a:t>
            </a:r>
            <a:r>
              <a:rPr lang="ja-JP" altLang="en-US" sz="1600" dirty="0" smtClean="0"/>
              <a:t>をカバー</a:t>
            </a:r>
            <a:r>
              <a:rPr lang="en-US" altLang="ja-JP" sz="1600" dirty="0" smtClean="0"/>
              <a:t>)</a:t>
            </a:r>
          </a:p>
        </p:txBody>
      </p:sp>
      <p:sp>
        <p:nvSpPr>
          <p:cNvPr id="33" name="テキスト ボックス 32"/>
          <p:cNvSpPr txBox="1"/>
          <p:nvPr/>
        </p:nvSpPr>
        <p:spPr>
          <a:xfrm>
            <a:off x="9848133" y="6014100"/>
            <a:ext cx="2239716" cy="646331"/>
          </a:xfrm>
          <a:prstGeom prst="rect">
            <a:avLst/>
          </a:prstGeom>
          <a:noFill/>
        </p:spPr>
        <p:txBody>
          <a:bodyPr wrap="square" rtlCol="0">
            <a:spAutoFit/>
          </a:bodyPr>
          <a:lstStyle/>
          <a:p>
            <a:pPr algn="ctr"/>
            <a:r>
              <a:rPr kumimoji="1" lang="en-US" altLang="ja-JP" dirty="0" smtClean="0"/>
              <a:t>STJ array 8 x 50 pixels</a:t>
            </a:r>
          </a:p>
          <a:p>
            <a:pPr algn="ctr"/>
            <a:endParaRPr kumimoji="1" lang="ja-JP" altLang="en-US" dirty="0"/>
          </a:p>
        </p:txBody>
      </p:sp>
      <p:pic>
        <p:nvPicPr>
          <p:cNvPr id="34" name="Picture 4"/>
          <p:cNvPicPr>
            <a:picLocks noChangeAspect="1" noChangeArrowheads="1"/>
          </p:cNvPicPr>
          <p:nvPr/>
        </p:nvPicPr>
        <p:blipFill>
          <a:blip r:embed="rId3" cstate="print"/>
          <a:srcRect/>
          <a:stretch>
            <a:fillRect/>
          </a:stretch>
        </p:blipFill>
        <p:spPr bwMode="auto">
          <a:xfrm>
            <a:off x="8073466" y="573966"/>
            <a:ext cx="4068030" cy="1384458"/>
          </a:xfrm>
          <a:prstGeom prst="rect">
            <a:avLst/>
          </a:prstGeom>
          <a:noFill/>
          <a:ln w="9525">
            <a:noFill/>
            <a:miter lim="800000"/>
            <a:headEnd/>
            <a:tailEnd/>
          </a:ln>
        </p:spPr>
      </p:pic>
      <p:sp>
        <p:nvSpPr>
          <p:cNvPr id="36" name="テキスト ボックス 35"/>
          <p:cNvSpPr txBox="1"/>
          <p:nvPr/>
        </p:nvSpPr>
        <p:spPr>
          <a:xfrm>
            <a:off x="71415" y="745724"/>
            <a:ext cx="7922576" cy="1692771"/>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ja-JP" altLang="en-US" sz="2400" b="1" dirty="0" smtClean="0">
                <a:latin typeface="DejaVu Sans" pitchFamily="34" charset="0"/>
                <a:ea typeface="DejaVu Sans" pitchFamily="34" charset="0"/>
                <a:cs typeface="DejaVu Sans" pitchFamily="34" charset="0"/>
              </a:rPr>
              <a:t>ニュートリノ質量</a:t>
            </a:r>
            <a:endParaRPr lang="en-US" altLang="ja-JP" sz="2400" b="1" dirty="0" smtClean="0">
              <a:latin typeface="DejaVu Sans" pitchFamily="34" charset="0"/>
              <a:ea typeface="DejaVu Sans" pitchFamily="34" charset="0"/>
              <a:cs typeface="DejaVu Sans" pitchFamily="34" charset="0"/>
            </a:endParaRPr>
          </a:p>
          <a:p>
            <a:pPr lvl="1"/>
            <a:r>
              <a:rPr lang="ja-JP" altLang="en-US" sz="2000" dirty="0">
                <a:latin typeface="DejaVu Sans" pitchFamily="34" charset="0"/>
                <a:ea typeface="DejaVu Sans" pitchFamily="34" charset="0"/>
                <a:cs typeface="DejaVu Sans" pitchFamily="34" charset="0"/>
              </a:rPr>
              <a:t>ニュートリノ振動実験により質量二乗差は既に測定されているがニュートリノの質量は未測定。</a:t>
            </a:r>
            <a:endParaRPr lang="en-US" altLang="ja-JP" sz="2000" dirty="0">
              <a:latin typeface="DejaVu Sans" pitchFamily="34" charset="0"/>
              <a:ea typeface="DejaVu Sans" pitchFamily="34" charset="0"/>
              <a:cs typeface="DejaVu Sans" pitchFamily="34" charset="0"/>
            </a:endParaRPr>
          </a:p>
          <a:p>
            <a:pPr lvl="1"/>
            <a:r>
              <a:rPr lang="ja-JP" altLang="en-US" sz="2000" dirty="0">
                <a:latin typeface="DejaVu Sans" pitchFamily="34" charset="0"/>
                <a:ea typeface="DejaVu Sans" pitchFamily="34" charset="0"/>
                <a:cs typeface="DejaVu Sans" pitchFamily="34" charset="0"/>
              </a:rPr>
              <a:t>ニュートリノ崩壊測定によりニュートリノ振動とは独立な量が測定できるため、これと合わせて質量が求められる</a:t>
            </a:r>
            <a:r>
              <a:rPr lang="ja-JP" altLang="en-US" sz="2000" dirty="0" smtClean="0">
                <a:latin typeface="DejaVu Sans" pitchFamily="34" charset="0"/>
                <a:ea typeface="DejaVu Sans" pitchFamily="34" charset="0"/>
                <a:cs typeface="DejaVu Sans" pitchFamily="34" charset="0"/>
              </a:rPr>
              <a:t>。</a:t>
            </a:r>
            <a:endParaRPr lang="en-US" altLang="ja-JP" sz="2000" dirty="0">
              <a:latin typeface="DejaVu Sans" pitchFamily="34" charset="0"/>
              <a:ea typeface="DejaVu Sans" pitchFamily="34" charset="0"/>
              <a:cs typeface="DejaVu Sans" pitchFamily="34" charset="0"/>
            </a:endParaRPr>
          </a:p>
        </p:txBody>
      </p:sp>
      <p:sp>
        <p:nvSpPr>
          <p:cNvPr id="37" name="テキスト ボックス 36"/>
          <p:cNvSpPr txBox="1"/>
          <p:nvPr/>
        </p:nvSpPr>
        <p:spPr>
          <a:xfrm>
            <a:off x="84290" y="2327460"/>
            <a:ext cx="8789254" cy="2308324"/>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ja-JP" altLang="en-US" sz="2400" b="1" dirty="0" smtClean="0">
                <a:latin typeface="DejaVu Sans" pitchFamily="34" charset="0"/>
                <a:cs typeface="DejaVu Sans" pitchFamily="34" charset="0"/>
              </a:rPr>
              <a:t>ニュートリノ崩壊</a:t>
            </a:r>
            <a:r>
              <a:rPr lang="en-US" altLang="ja-JP" sz="2400" b="1" dirty="0" smtClean="0">
                <a:latin typeface="DejaVu Sans" pitchFamily="34" charset="0"/>
                <a:ea typeface="DejaVu Sans" pitchFamily="34" charset="0"/>
                <a:cs typeface="DejaVu Sans" pitchFamily="34" charset="0"/>
              </a:rPr>
              <a:t>(ν</a:t>
            </a:r>
            <a:r>
              <a:rPr lang="en-US" altLang="ja-JP" sz="2400" b="1" baseline="-25000" dirty="0" smtClean="0">
                <a:latin typeface="DejaVu Sans" pitchFamily="34" charset="0"/>
                <a:ea typeface="DejaVu Sans" pitchFamily="34" charset="0"/>
                <a:cs typeface="DejaVu Sans" pitchFamily="34" charset="0"/>
              </a:rPr>
              <a:t>3</a:t>
            </a:r>
            <a:r>
              <a:rPr lang="en-US" altLang="ja-JP" sz="2400" b="1" dirty="0" smtClean="0">
                <a:latin typeface="DejaVu Sans" pitchFamily="34" charset="0"/>
                <a:ea typeface="DejaVu Sans" pitchFamily="34" charset="0"/>
                <a:cs typeface="DejaVu Sans" pitchFamily="34" charset="0"/>
              </a:rPr>
              <a:t> </a:t>
            </a:r>
            <a:r>
              <a:rPr lang="ja-JP" altLang="en-US" sz="2400" b="1" dirty="0" smtClean="0">
                <a:latin typeface="DejaVu Sans" pitchFamily="34" charset="0"/>
                <a:cs typeface="DejaVu Sans" pitchFamily="34" charset="0"/>
              </a:rPr>
              <a:t>→ </a:t>
            </a:r>
            <a:r>
              <a:rPr lang="en-US" altLang="ja-JP" sz="2400" b="1" dirty="0" smtClean="0">
                <a:latin typeface="DejaVu Sans" pitchFamily="34" charset="0"/>
                <a:ea typeface="DejaVu Sans" pitchFamily="34" charset="0"/>
                <a:cs typeface="DejaVu Sans" pitchFamily="34" charset="0"/>
              </a:rPr>
              <a:t>ν</a:t>
            </a:r>
            <a:r>
              <a:rPr lang="en-US" altLang="ja-JP" sz="2400" b="1" baseline="-25000" dirty="0" smtClean="0">
                <a:latin typeface="DejaVu Sans" pitchFamily="34" charset="0"/>
                <a:ea typeface="DejaVu Sans" pitchFamily="34" charset="0"/>
                <a:cs typeface="DejaVu Sans" pitchFamily="34" charset="0"/>
              </a:rPr>
              <a:t>1,2</a:t>
            </a:r>
            <a:r>
              <a:rPr lang="en-US" altLang="ja-JP" sz="2400" b="1" dirty="0" smtClean="0">
                <a:latin typeface="DejaVu Sans" pitchFamily="34" charset="0"/>
                <a:ea typeface="DejaVu Sans" pitchFamily="34" charset="0"/>
                <a:cs typeface="DejaVu Sans" pitchFamily="34" charset="0"/>
              </a:rPr>
              <a:t> + γ)</a:t>
            </a:r>
            <a:r>
              <a:rPr lang="ja-JP" altLang="en-US" sz="2400" b="1" dirty="0" smtClean="0">
                <a:latin typeface="DejaVu Sans" pitchFamily="34" charset="0"/>
                <a:cs typeface="DejaVu Sans" pitchFamily="34" charset="0"/>
              </a:rPr>
              <a:t>の寿命</a:t>
            </a:r>
            <a:r>
              <a:rPr lang="ja-JP" altLang="en-US" sz="2400" dirty="0" smtClean="0">
                <a:latin typeface="DejaVu Sans" pitchFamily="34" charset="0"/>
                <a:cs typeface="DejaVu Sans" pitchFamily="34" charset="0"/>
              </a:rPr>
              <a:t>　</a:t>
            </a:r>
            <a:endParaRPr kumimoji="1" lang="en-US" altLang="ja-JP" sz="2400" dirty="0" smtClean="0">
              <a:latin typeface="DejaVu Sans" pitchFamily="34" charset="0"/>
              <a:ea typeface="DejaVu Sans" pitchFamily="34" charset="0"/>
              <a:cs typeface="DejaVu Sans" pitchFamily="34" charset="0"/>
            </a:endParaRPr>
          </a:p>
          <a:p>
            <a:pPr lvl="2"/>
            <a:r>
              <a:rPr kumimoji="1" lang="ja-JP" altLang="en-US" sz="2000" dirty="0" smtClean="0">
                <a:latin typeface="DejaVu Sans" pitchFamily="34" charset="0"/>
                <a:ea typeface="DejaVu Sans" pitchFamily="34" charset="0"/>
                <a:cs typeface="DejaVu Sans" pitchFamily="34" charset="0"/>
              </a:rPr>
              <a:t>ニュートリノの寿命は非常に長く、</a:t>
            </a:r>
            <a:r>
              <a:rPr kumimoji="1" lang="ja-JP" altLang="en-US" sz="2000" dirty="0" smtClean="0">
                <a:latin typeface="DejaVu Sans" pitchFamily="34" charset="0"/>
                <a:cs typeface="DejaVu Sans" pitchFamily="34" charset="0"/>
              </a:rPr>
              <a:t>標準理論</a:t>
            </a:r>
            <a:r>
              <a:rPr lang="en-US" altLang="ja-JP" sz="2000" dirty="0" smtClean="0">
                <a:latin typeface="DejaVu Sans" pitchFamily="34" charset="0"/>
                <a:cs typeface="DejaVu Sans" pitchFamily="34" charset="0"/>
              </a:rPr>
              <a:t>(</a:t>
            </a:r>
            <a:r>
              <a:rPr lang="ja-JP" altLang="en-US" sz="2000" dirty="0" smtClean="0">
                <a:latin typeface="DejaVu Sans" pitchFamily="34" charset="0"/>
                <a:cs typeface="DejaVu Sans" pitchFamily="34" charset="0"/>
              </a:rPr>
              <a:t>ニュートリノの混合を含む</a:t>
            </a:r>
            <a:r>
              <a:rPr lang="en-US" altLang="ja-JP" sz="2000" dirty="0" smtClean="0">
                <a:latin typeface="DejaVu Sans" pitchFamily="34" charset="0"/>
                <a:cs typeface="DejaVu Sans" pitchFamily="34" charset="0"/>
              </a:rPr>
              <a:t>)</a:t>
            </a:r>
            <a:r>
              <a:rPr kumimoji="1" lang="ja-JP" altLang="en-US" sz="2000" dirty="0" smtClean="0">
                <a:latin typeface="DejaVu Sans" pitchFamily="34" charset="0"/>
                <a:cs typeface="DejaVu Sans" pitchFamily="34" charset="0"/>
              </a:rPr>
              <a:t>では</a:t>
            </a:r>
            <a:r>
              <a:rPr lang="ja-JP" altLang="en-US" sz="2000" dirty="0" smtClean="0">
                <a:latin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τ </a:t>
            </a:r>
            <a:r>
              <a:rPr lang="ja-JP" altLang="en-US" sz="2000" dirty="0" smtClean="0">
                <a:latin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O(10</a:t>
            </a:r>
            <a:r>
              <a:rPr lang="en-US" altLang="ja-JP" sz="2000" baseline="30000" dirty="0" smtClean="0">
                <a:latin typeface="DejaVu Sans" pitchFamily="34" charset="0"/>
                <a:ea typeface="DejaVu Sans" pitchFamily="34" charset="0"/>
                <a:cs typeface="DejaVu Sans" pitchFamily="34" charset="0"/>
              </a:rPr>
              <a:t>43</a:t>
            </a:r>
            <a:r>
              <a:rPr lang="en-US" altLang="ja-JP" sz="2000" dirty="0" smtClean="0">
                <a:latin typeface="DejaVu Sans" pitchFamily="34" charset="0"/>
                <a:ea typeface="DejaVu Sans" pitchFamily="34" charset="0"/>
                <a:cs typeface="DejaVu Sans" pitchFamily="34" charset="0"/>
              </a:rPr>
              <a:t> year)</a:t>
            </a:r>
            <a:r>
              <a:rPr lang="ja-JP" altLang="en-US" sz="2000" dirty="0" err="1" smtClean="0">
                <a:latin typeface="DejaVu Sans" pitchFamily="34" charset="0"/>
                <a:ea typeface="DejaVu Sans" pitchFamily="34" charset="0"/>
                <a:cs typeface="DejaVu Sans" pitchFamily="34" charset="0"/>
              </a:rPr>
              <a:t>、</a:t>
            </a:r>
            <a:r>
              <a:rPr lang="en-US" altLang="ja-JP" sz="2000" dirty="0" smtClean="0">
                <a:latin typeface="DejaVu Sans" pitchFamily="34" charset="0"/>
                <a:ea typeface="DejaVu Sans" pitchFamily="34" charset="0"/>
                <a:cs typeface="DejaVu Sans" pitchFamily="34" charset="0"/>
              </a:rPr>
              <a:t>L</a:t>
            </a:r>
            <a:r>
              <a:rPr kumimoji="1" lang="en-US" altLang="ja-JP" sz="2000" dirty="0" smtClean="0">
                <a:latin typeface="DejaVu Sans" pitchFamily="34" charset="0"/>
                <a:ea typeface="DejaVu Sans" pitchFamily="34" charset="0"/>
                <a:cs typeface="DejaVu Sans" pitchFamily="34" charset="0"/>
              </a:rPr>
              <a:t>R</a:t>
            </a:r>
            <a:r>
              <a:rPr kumimoji="1" lang="ja-JP" altLang="en-US" sz="2000" dirty="0" smtClean="0">
                <a:latin typeface="DejaVu Sans" pitchFamily="34" charset="0"/>
                <a:ea typeface="DejaVu Sans" pitchFamily="34" charset="0"/>
                <a:cs typeface="DejaVu Sans" pitchFamily="34" charset="0"/>
              </a:rPr>
              <a:t>対称</a:t>
            </a:r>
            <a:r>
              <a:rPr kumimoji="1" lang="ja-JP" altLang="en-US" sz="2000" dirty="0" smtClean="0">
                <a:latin typeface="DejaVu Sans" pitchFamily="34" charset="0"/>
                <a:cs typeface="DejaVu Sans" pitchFamily="34" charset="0"/>
              </a:rPr>
              <a:t>モデル</a:t>
            </a:r>
            <a:r>
              <a:rPr kumimoji="1" lang="en-US" altLang="ja-JP" sz="2000" dirty="0" smtClean="0">
                <a:latin typeface="DejaVu Sans" pitchFamily="34" charset="0"/>
                <a:cs typeface="DejaVu Sans" pitchFamily="34" charset="0"/>
              </a:rPr>
              <a:t>(SU(2)</a:t>
            </a:r>
            <a:r>
              <a:rPr kumimoji="1" lang="en-US" altLang="ja-JP" sz="2000" baseline="-25000" dirty="0" smtClean="0">
                <a:latin typeface="DejaVu Sans" pitchFamily="34" charset="0"/>
                <a:cs typeface="DejaVu Sans" pitchFamily="34" charset="0"/>
              </a:rPr>
              <a:t>L</a:t>
            </a:r>
            <a:r>
              <a:rPr lang="ja-JP" altLang="en-US" sz="2000" dirty="0" smtClean="0">
                <a:latin typeface="DejaVu Sans" pitchFamily="34" charset="0"/>
                <a:cs typeface="DejaVu Sans" pitchFamily="34" charset="0"/>
              </a:rPr>
              <a:t>⊗</a:t>
            </a:r>
            <a:r>
              <a:rPr lang="en-US" altLang="ja-JP" sz="2000" dirty="0" smtClean="0">
                <a:latin typeface="DejaVu Sans" pitchFamily="34" charset="0"/>
                <a:cs typeface="DejaVu Sans" pitchFamily="34" charset="0"/>
              </a:rPr>
              <a:t>SU(2)</a:t>
            </a:r>
            <a:r>
              <a:rPr lang="en-US" altLang="ja-JP" sz="2000" baseline="-25000" dirty="0" smtClean="0">
                <a:latin typeface="DejaVu Sans" pitchFamily="34" charset="0"/>
                <a:cs typeface="DejaVu Sans" pitchFamily="34" charset="0"/>
              </a:rPr>
              <a:t>R</a:t>
            </a:r>
            <a:r>
              <a:rPr lang="ja-JP" altLang="en-US" sz="2000" dirty="0" smtClean="0">
                <a:latin typeface="DejaVu Sans" pitchFamily="34" charset="0"/>
                <a:cs typeface="DejaVu Sans" pitchFamily="34" charset="0"/>
              </a:rPr>
              <a:t>⊗</a:t>
            </a:r>
            <a:r>
              <a:rPr lang="en-US" altLang="ja-JP" sz="2000" dirty="0" smtClean="0">
                <a:latin typeface="DejaVu Sans" pitchFamily="34" charset="0"/>
                <a:cs typeface="DejaVu Sans" pitchFamily="34" charset="0"/>
              </a:rPr>
              <a:t>U(1)</a:t>
            </a:r>
            <a:r>
              <a:rPr kumimoji="1" lang="en-US" altLang="ja-JP" sz="2000" dirty="0" smtClean="0">
                <a:latin typeface="DejaVu Sans" pitchFamily="34" charset="0"/>
                <a:cs typeface="DejaVu Sans" pitchFamily="34" charset="0"/>
              </a:rPr>
              <a:t>)</a:t>
            </a:r>
            <a:r>
              <a:rPr kumimoji="1" lang="ja-JP" altLang="en-US" sz="2000" dirty="0" smtClean="0">
                <a:latin typeface="DejaVu Sans" pitchFamily="34" charset="0"/>
                <a:cs typeface="DejaVu Sans" pitchFamily="34" charset="0"/>
              </a:rPr>
              <a:t>でも</a:t>
            </a:r>
            <a:r>
              <a:rPr lang="en-US" altLang="ja-JP" sz="2000" dirty="0" smtClean="0">
                <a:latin typeface="DejaVu Sans" pitchFamily="34" charset="0"/>
                <a:ea typeface="DejaVu Sans" pitchFamily="34" charset="0"/>
                <a:cs typeface="DejaVu Sans" pitchFamily="34" charset="0"/>
              </a:rPr>
              <a:t>τ ⪎</a:t>
            </a:r>
            <a:r>
              <a:rPr lang="ja-JP" altLang="en-US" sz="2000" dirty="0" smtClean="0">
                <a:latin typeface="DejaVu Sans" pitchFamily="34" charset="0"/>
                <a:cs typeface="DejaVu Sans" pitchFamily="34" charset="0"/>
              </a:rPr>
              <a:t> </a:t>
            </a:r>
            <a:r>
              <a:rPr lang="en-US" altLang="ja-JP" sz="2000" dirty="0" smtClean="0">
                <a:latin typeface="DejaVu Sans" pitchFamily="34" charset="0"/>
                <a:ea typeface="DejaVu Sans" pitchFamily="34" charset="0"/>
                <a:cs typeface="DejaVu Sans" pitchFamily="34" charset="0"/>
              </a:rPr>
              <a:t>O(10</a:t>
            </a:r>
            <a:r>
              <a:rPr lang="en-US" altLang="ja-JP" sz="2000" baseline="30000" dirty="0" smtClean="0">
                <a:latin typeface="DejaVu Sans" pitchFamily="34" charset="0"/>
                <a:ea typeface="DejaVu Sans" pitchFamily="34" charset="0"/>
                <a:cs typeface="DejaVu Sans" pitchFamily="34" charset="0"/>
              </a:rPr>
              <a:t>17</a:t>
            </a:r>
            <a:r>
              <a:rPr lang="en-US" altLang="ja-JP" sz="2000" dirty="0" smtClean="0">
                <a:latin typeface="DejaVu Sans" pitchFamily="34" charset="0"/>
                <a:ea typeface="DejaVu Sans" pitchFamily="34" charset="0"/>
                <a:cs typeface="DejaVu Sans" pitchFamily="34" charset="0"/>
              </a:rPr>
              <a:t> year)</a:t>
            </a:r>
            <a:r>
              <a:rPr lang="ja-JP" altLang="en-US" sz="2000" dirty="0" err="1" smtClean="0">
                <a:latin typeface="DejaVu Sans" pitchFamily="34" charset="0"/>
                <a:ea typeface="DejaVu Sans" pitchFamily="34" charset="0"/>
                <a:cs typeface="DejaVu Sans" pitchFamily="34" charset="0"/>
              </a:rPr>
              <a:t>。</a:t>
            </a:r>
            <a:endParaRPr lang="en-US" altLang="ja-JP" sz="2000" dirty="0" smtClean="0">
              <a:latin typeface="DejaVu Sans" pitchFamily="34" charset="0"/>
              <a:cs typeface="DejaVu Sans" pitchFamily="34" charset="0"/>
            </a:endParaRPr>
          </a:p>
          <a:p>
            <a:pPr lvl="2"/>
            <a:r>
              <a:rPr lang="ja-JP" altLang="en-US" sz="2000" dirty="0" smtClean="0">
                <a:latin typeface="DejaVu Sans" pitchFamily="34" charset="0"/>
                <a:cs typeface="DejaVu Sans" pitchFamily="34" charset="0"/>
              </a:rPr>
              <a:t>宇宙</a:t>
            </a:r>
            <a:r>
              <a:rPr lang="ja-JP" altLang="en-US" sz="2000" dirty="0">
                <a:latin typeface="DejaVu Sans" pitchFamily="34" charset="0"/>
                <a:cs typeface="DejaVu Sans" pitchFamily="34" charset="0"/>
              </a:rPr>
              <a:t>初期から存在すると予言される</a:t>
            </a:r>
            <a:r>
              <a:rPr lang="ja-JP" altLang="en-US" sz="2000" dirty="0">
                <a:solidFill>
                  <a:srgbClr val="FF0000"/>
                </a:solidFill>
                <a:latin typeface="DejaVu Sans" pitchFamily="34" charset="0"/>
                <a:cs typeface="DejaVu Sans" pitchFamily="34" charset="0"/>
              </a:rPr>
              <a:t>宇宙背景ニュートリノ</a:t>
            </a:r>
            <a:r>
              <a:rPr lang="ja-JP" altLang="en-US" sz="2000" dirty="0">
                <a:latin typeface="DejaVu Sans" pitchFamily="34" charset="0"/>
                <a:cs typeface="DejaVu Sans" pitchFamily="34" charset="0"/>
              </a:rPr>
              <a:t>を用いてニュートリノ崩壊を探索。</a:t>
            </a:r>
          </a:p>
          <a:p>
            <a:pPr lvl="2"/>
            <a:endParaRPr lang="en-US" altLang="ja-JP" sz="2000" dirty="0" smtClean="0">
              <a:latin typeface="DejaVu Sans" pitchFamily="34" charset="0"/>
              <a:ea typeface="DejaVu Sans" pitchFamily="34" charset="0"/>
              <a:cs typeface="DejaVu Sans" pitchFamily="34" charset="0"/>
            </a:endParaRPr>
          </a:p>
        </p:txBody>
      </p:sp>
      <p:sp>
        <p:nvSpPr>
          <p:cNvPr id="39"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Tree>
    <p:extLst>
      <p:ext uri="{BB962C8B-B14F-4D97-AF65-F5344CB8AC3E}">
        <p14:creationId xmlns:p14="http://schemas.microsoft.com/office/powerpoint/2010/main" val="2136592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20</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7353300"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Motivation</a:t>
            </a:r>
            <a:endParaRPr lang="ja-JP" altLang="en-US" sz="3200" dirty="0">
              <a:solidFill>
                <a:schemeClr val="bg1"/>
              </a:solidFill>
              <a:latin typeface="Lucida Sans" panose="020B0602040502020204" pitchFamily="34" charset="0"/>
              <a:cs typeface="Lucida Sans" panose="020B0602040502020204" pitchFamily="34" charset="0"/>
            </a:endParaRPr>
          </a:p>
        </p:txBody>
      </p:sp>
      <p:pic>
        <p:nvPicPr>
          <p:cNvPr id="7" name="Picture 4"/>
          <p:cNvPicPr>
            <a:picLocks noChangeAspect="1" noChangeArrowheads="1"/>
          </p:cNvPicPr>
          <p:nvPr/>
        </p:nvPicPr>
        <p:blipFill>
          <a:blip r:embed="rId3" cstate="print"/>
          <a:srcRect/>
          <a:stretch>
            <a:fillRect/>
          </a:stretch>
        </p:blipFill>
        <p:spPr bwMode="auto">
          <a:xfrm>
            <a:off x="6605684" y="876875"/>
            <a:ext cx="4068030" cy="1384458"/>
          </a:xfrm>
          <a:prstGeom prst="rect">
            <a:avLst/>
          </a:prstGeom>
          <a:noFill/>
          <a:ln w="9525">
            <a:noFill/>
            <a:miter lim="800000"/>
            <a:headEnd/>
            <a:tailEnd/>
          </a:ln>
        </p:spPr>
      </p:pic>
      <p:sp>
        <p:nvSpPr>
          <p:cNvPr id="11" name="テキスト ボックス 10"/>
          <p:cNvSpPr txBox="1"/>
          <p:nvPr/>
        </p:nvSpPr>
        <p:spPr>
          <a:xfrm>
            <a:off x="1524000" y="930505"/>
            <a:ext cx="4176464" cy="461665"/>
          </a:xfrm>
          <a:prstGeom prst="rect">
            <a:avLst/>
          </a:prstGeom>
          <a:noFill/>
        </p:spPr>
        <p:txBody>
          <a:bodyPr wrap="square" rtlCol="0">
            <a:spAutoFit/>
          </a:bodyPr>
          <a:lstStyle/>
          <a:p>
            <a:r>
              <a:rPr lang="ja-JP" altLang="en-US" sz="2400" b="1" dirty="0">
                <a:solidFill>
                  <a:srgbClr val="FF0000"/>
                </a:solidFill>
                <a:latin typeface="DejaVu Sans" pitchFamily="34" charset="0"/>
                <a:cs typeface="DejaVu Sans" pitchFamily="34" charset="0"/>
              </a:rPr>
              <a:t>ニュートリノ崩壊光の探索</a:t>
            </a:r>
            <a:endParaRPr lang="en-US" altLang="ja-JP" sz="2400" b="1" dirty="0">
              <a:solidFill>
                <a:srgbClr val="FF0000"/>
              </a:solidFill>
              <a:latin typeface="DejaVu Sans" pitchFamily="34" charset="0"/>
              <a:ea typeface="DejaVu Sans" pitchFamily="34" charset="0"/>
              <a:cs typeface="DejaVu Sans" pitchFamily="34" charset="0"/>
            </a:endParaRPr>
          </a:p>
        </p:txBody>
      </p:sp>
      <p:sp>
        <p:nvSpPr>
          <p:cNvPr id="13" name="テキスト ボックス 12"/>
          <p:cNvSpPr txBox="1"/>
          <p:nvPr/>
        </p:nvSpPr>
        <p:spPr>
          <a:xfrm>
            <a:off x="1524000" y="1539214"/>
            <a:ext cx="6202680" cy="2000548"/>
          </a:xfrm>
          <a:prstGeom prst="rect">
            <a:avLst/>
          </a:prstGeom>
          <a:noFill/>
        </p:spPr>
        <p:txBody>
          <a:bodyPr wrap="square" rtlCol="0">
            <a:spAutoFit/>
          </a:bodyPr>
          <a:lstStyle/>
          <a:p>
            <a:pPr marL="342900" indent="-342900">
              <a:buClr>
                <a:srgbClr val="00B050"/>
              </a:buClr>
              <a:buFont typeface="Wingdings" panose="05000000000000000000" pitchFamily="2" charset="2"/>
              <a:buChar char="p"/>
            </a:pPr>
            <a:r>
              <a:rPr lang="ja-JP" altLang="en-US" sz="2400" b="1" dirty="0">
                <a:latin typeface="DejaVu Sans" pitchFamily="34" charset="0"/>
                <a:ea typeface="DejaVu Sans" pitchFamily="34" charset="0"/>
                <a:cs typeface="DejaVu Sans" pitchFamily="34" charset="0"/>
              </a:rPr>
              <a:t>ニュートリノ質量</a:t>
            </a:r>
            <a:endParaRPr lang="en-US" altLang="ja-JP" sz="2400" b="1" dirty="0">
              <a:latin typeface="DejaVu Sans" pitchFamily="34" charset="0"/>
              <a:ea typeface="DejaVu Sans" pitchFamily="34" charset="0"/>
              <a:cs typeface="DejaVu Sans" pitchFamily="34" charset="0"/>
            </a:endParaRPr>
          </a:p>
          <a:p>
            <a:pPr lvl="1"/>
            <a:r>
              <a:rPr lang="ja-JP" altLang="en-US" sz="2000" dirty="0">
                <a:latin typeface="DejaVu Sans" pitchFamily="34" charset="0"/>
                <a:ea typeface="DejaVu Sans" pitchFamily="34" charset="0"/>
                <a:cs typeface="DejaVu Sans" pitchFamily="34" charset="0"/>
              </a:rPr>
              <a:t>ニュートリノ振動実験により質量二乗差は既に測定されているがニュートリノの質量は未測定。</a:t>
            </a:r>
            <a:endParaRPr lang="en-US" altLang="ja-JP" sz="2000" dirty="0">
              <a:latin typeface="DejaVu Sans" pitchFamily="34" charset="0"/>
              <a:ea typeface="DejaVu Sans" pitchFamily="34" charset="0"/>
              <a:cs typeface="DejaVu Sans" pitchFamily="34" charset="0"/>
            </a:endParaRPr>
          </a:p>
          <a:p>
            <a:pPr lvl="1"/>
            <a:r>
              <a:rPr lang="ja-JP" altLang="en-US" sz="2000" dirty="0">
                <a:latin typeface="DejaVu Sans" pitchFamily="34" charset="0"/>
                <a:ea typeface="DejaVu Sans" pitchFamily="34" charset="0"/>
                <a:cs typeface="DejaVu Sans" pitchFamily="34" charset="0"/>
              </a:rPr>
              <a:t>ニュートリノ崩壊測定によりニュートリノ振動とは独立な量が測定できるため、これと合わせて質量が求められる。</a:t>
            </a:r>
            <a:endParaRPr lang="en-US" altLang="ja-JP" sz="2000" dirty="0">
              <a:latin typeface="DejaVu Sans" pitchFamily="34" charset="0"/>
              <a:ea typeface="DejaVu Sans" pitchFamily="34" charset="0"/>
              <a:cs typeface="DejaVu Sans" pitchFamily="34" charset="0"/>
            </a:endParaRPr>
          </a:p>
        </p:txBody>
      </p:sp>
      <p:pic>
        <p:nvPicPr>
          <p:cNvPr id="14" name="Picture 3"/>
          <p:cNvPicPr>
            <a:picLocks noChangeAspect="1" noChangeArrowheads="1"/>
          </p:cNvPicPr>
          <p:nvPr/>
        </p:nvPicPr>
        <p:blipFill>
          <a:blip r:embed="rId4" cstate="print"/>
          <a:srcRect/>
          <a:stretch>
            <a:fillRect/>
          </a:stretch>
        </p:blipFill>
        <p:spPr bwMode="auto">
          <a:xfrm>
            <a:off x="7597358" y="2338041"/>
            <a:ext cx="2809352" cy="1859280"/>
          </a:xfrm>
          <a:prstGeom prst="rect">
            <a:avLst/>
          </a:prstGeom>
          <a:noFill/>
          <a:ln w="9525">
            <a:noFill/>
            <a:miter lim="800000"/>
            <a:headEnd/>
            <a:tailEnd/>
          </a:ln>
        </p:spPr>
      </p:pic>
      <p:sp>
        <p:nvSpPr>
          <p:cNvPr id="21" name="テキスト ボックス 20"/>
          <p:cNvSpPr txBox="1"/>
          <p:nvPr/>
        </p:nvSpPr>
        <p:spPr>
          <a:xfrm>
            <a:off x="1524000" y="3876774"/>
            <a:ext cx="8882710" cy="2923877"/>
          </a:xfrm>
          <a:prstGeom prst="rect">
            <a:avLst/>
          </a:prstGeom>
          <a:noFill/>
        </p:spPr>
        <p:txBody>
          <a:bodyPr wrap="square" rtlCol="0">
            <a:spAutoFit/>
          </a:bodyPr>
          <a:lstStyle/>
          <a:p>
            <a:pPr marL="342900" indent="-342900">
              <a:buClr>
                <a:srgbClr val="00B050"/>
              </a:buClr>
              <a:buFont typeface="Wingdings" panose="05000000000000000000" pitchFamily="2" charset="2"/>
              <a:buChar char="p"/>
            </a:pPr>
            <a:r>
              <a:rPr lang="ja-JP" altLang="en-US" sz="2400" b="1" dirty="0">
                <a:latin typeface="DejaVu Sans" pitchFamily="34" charset="0"/>
                <a:cs typeface="DejaVu Sans" pitchFamily="34" charset="0"/>
              </a:rPr>
              <a:t>ニュートリノ崩壊</a:t>
            </a:r>
            <a:r>
              <a:rPr lang="en-US" altLang="ja-JP" sz="2400" b="1" dirty="0">
                <a:latin typeface="DejaVu Sans" pitchFamily="34" charset="0"/>
                <a:ea typeface="DejaVu Sans" pitchFamily="34" charset="0"/>
                <a:cs typeface="DejaVu Sans" pitchFamily="34" charset="0"/>
              </a:rPr>
              <a:t>(ν</a:t>
            </a:r>
            <a:r>
              <a:rPr lang="en-US" altLang="ja-JP" sz="2400" b="1" baseline="-25000" dirty="0">
                <a:latin typeface="DejaVu Sans" pitchFamily="34" charset="0"/>
                <a:ea typeface="DejaVu Sans" pitchFamily="34" charset="0"/>
                <a:cs typeface="DejaVu Sans" pitchFamily="34" charset="0"/>
              </a:rPr>
              <a:t>3</a:t>
            </a:r>
            <a:r>
              <a:rPr lang="en-US" altLang="ja-JP" sz="2400" b="1" dirty="0">
                <a:latin typeface="DejaVu Sans" pitchFamily="34" charset="0"/>
                <a:ea typeface="DejaVu Sans" pitchFamily="34" charset="0"/>
                <a:cs typeface="DejaVu Sans" pitchFamily="34" charset="0"/>
              </a:rPr>
              <a:t> </a:t>
            </a:r>
            <a:r>
              <a:rPr lang="ja-JP" altLang="en-US" sz="2400" b="1" dirty="0">
                <a:latin typeface="DejaVu Sans" pitchFamily="34" charset="0"/>
                <a:cs typeface="DejaVu Sans" pitchFamily="34" charset="0"/>
              </a:rPr>
              <a:t>→ </a:t>
            </a:r>
            <a:r>
              <a:rPr lang="en-US" altLang="ja-JP" sz="2400" b="1" dirty="0">
                <a:latin typeface="DejaVu Sans" pitchFamily="34" charset="0"/>
                <a:ea typeface="DejaVu Sans" pitchFamily="34" charset="0"/>
                <a:cs typeface="DejaVu Sans" pitchFamily="34" charset="0"/>
              </a:rPr>
              <a:t>ν</a:t>
            </a:r>
            <a:r>
              <a:rPr lang="en-US" altLang="ja-JP" sz="2400" b="1" baseline="-25000" dirty="0">
                <a:latin typeface="DejaVu Sans" pitchFamily="34" charset="0"/>
                <a:ea typeface="DejaVu Sans" pitchFamily="34" charset="0"/>
                <a:cs typeface="DejaVu Sans" pitchFamily="34" charset="0"/>
              </a:rPr>
              <a:t>1,2</a:t>
            </a:r>
            <a:r>
              <a:rPr lang="en-US" altLang="ja-JP" sz="2400" b="1" dirty="0">
                <a:latin typeface="DejaVu Sans" pitchFamily="34" charset="0"/>
                <a:ea typeface="DejaVu Sans" pitchFamily="34" charset="0"/>
                <a:cs typeface="DejaVu Sans" pitchFamily="34" charset="0"/>
              </a:rPr>
              <a:t> + γ)</a:t>
            </a:r>
            <a:r>
              <a:rPr lang="ja-JP" altLang="en-US" sz="2400" b="1" dirty="0">
                <a:latin typeface="DejaVu Sans" pitchFamily="34" charset="0"/>
                <a:cs typeface="DejaVu Sans" pitchFamily="34" charset="0"/>
              </a:rPr>
              <a:t>の寿命</a:t>
            </a:r>
            <a:r>
              <a:rPr lang="ja-JP" altLang="en-US" sz="2400" dirty="0">
                <a:latin typeface="DejaVu Sans" pitchFamily="34" charset="0"/>
                <a:cs typeface="DejaVu Sans" pitchFamily="34" charset="0"/>
              </a:rPr>
              <a:t>　</a:t>
            </a:r>
            <a:endParaRPr lang="en-US" altLang="ja-JP" sz="2400" dirty="0">
              <a:latin typeface="DejaVu Sans" pitchFamily="34" charset="0"/>
              <a:ea typeface="DejaVu Sans" pitchFamily="34" charset="0"/>
              <a:cs typeface="DejaVu Sans" pitchFamily="34" charset="0"/>
            </a:endParaRPr>
          </a:p>
          <a:p>
            <a:pPr lvl="2"/>
            <a:r>
              <a:rPr lang="ja-JP" altLang="en-US" sz="2000" dirty="0">
                <a:latin typeface="DejaVu Sans" pitchFamily="34" charset="0"/>
                <a:ea typeface="DejaVu Sans" pitchFamily="34" charset="0"/>
                <a:cs typeface="DejaVu Sans" pitchFamily="34" charset="0"/>
              </a:rPr>
              <a:t>ニュートリノの寿命は非常に長く、</a:t>
            </a:r>
            <a:r>
              <a:rPr lang="ja-JP" altLang="en-US" sz="2000" dirty="0">
                <a:latin typeface="DejaVu Sans" pitchFamily="34" charset="0"/>
                <a:cs typeface="DejaVu Sans" pitchFamily="34" charset="0"/>
              </a:rPr>
              <a:t>標準理論</a:t>
            </a:r>
            <a:r>
              <a:rPr lang="en-US" altLang="ja-JP" sz="2000" dirty="0">
                <a:latin typeface="DejaVu Sans" pitchFamily="34" charset="0"/>
                <a:cs typeface="DejaVu Sans" pitchFamily="34" charset="0"/>
              </a:rPr>
              <a:t>(</a:t>
            </a:r>
            <a:r>
              <a:rPr lang="ja-JP" altLang="en-US" sz="2000" dirty="0">
                <a:latin typeface="DejaVu Sans" pitchFamily="34" charset="0"/>
                <a:cs typeface="DejaVu Sans" pitchFamily="34" charset="0"/>
              </a:rPr>
              <a:t>ニュートリノの混合を含む</a:t>
            </a:r>
            <a:r>
              <a:rPr lang="en-US" altLang="ja-JP" sz="2000" dirty="0">
                <a:latin typeface="DejaVu Sans" pitchFamily="34" charset="0"/>
                <a:cs typeface="DejaVu Sans" pitchFamily="34" charset="0"/>
              </a:rPr>
              <a:t>)</a:t>
            </a:r>
            <a:r>
              <a:rPr lang="ja-JP" altLang="en-US" sz="2000" dirty="0">
                <a:latin typeface="DejaVu Sans" pitchFamily="34" charset="0"/>
                <a:cs typeface="DejaVu Sans" pitchFamily="34" charset="0"/>
              </a:rPr>
              <a:t>では </a:t>
            </a:r>
            <a:r>
              <a:rPr lang="en-US" altLang="ja-JP" sz="2000" dirty="0">
                <a:latin typeface="DejaVu Sans" pitchFamily="34" charset="0"/>
                <a:ea typeface="DejaVu Sans" pitchFamily="34" charset="0"/>
                <a:cs typeface="DejaVu Sans" pitchFamily="34" charset="0"/>
              </a:rPr>
              <a:t>τ </a:t>
            </a:r>
            <a:r>
              <a:rPr lang="ja-JP" altLang="en-US" sz="2000" dirty="0">
                <a:latin typeface="DejaVu Sans" pitchFamily="34" charset="0"/>
                <a:cs typeface="DejaVu Sans" pitchFamily="34" charset="0"/>
              </a:rPr>
              <a:t>～ </a:t>
            </a:r>
            <a:r>
              <a:rPr lang="en-US" altLang="ja-JP" sz="2000" dirty="0">
                <a:latin typeface="DejaVu Sans" pitchFamily="34" charset="0"/>
                <a:ea typeface="DejaVu Sans" pitchFamily="34" charset="0"/>
                <a:cs typeface="DejaVu Sans" pitchFamily="34" charset="0"/>
              </a:rPr>
              <a:t>O(10</a:t>
            </a:r>
            <a:r>
              <a:rPr lang="en-US" altLang="ja-JP" sz="2000" baseline="30000" dirty="0">
                <a:latin typeface="DejaVu Sans" pitchFamily="34" charset="0"/>
                <a:ea typeface="DejaVu Sans" pitchFamily="34" charset="0"/>
                <a:cs typeface="DejaVu Sans" pitchFamily="34" charset="0"/>
              </a:rPr>
              <a:t>43</a:t>
            </a:r>
            <a:r>
              <a:rPr lang="en-US" altLang="ja-JP" sz="2000" dirty="0">
                <a:latin typeface="DejaVu Sans" pitchFamily="34" charset="0"/>
                <a:ea typeface="DejaVu Sans" pitchFamily="34" charset="0"/>
                <a:cs typeface="DejaVu Sans" pitchFamily="34" charset="0"/>
              </a:rPr>
              <a:t> year)</a:t>
            </a:r>
            <a:r>
              <a:rPr lang="ja-JP" altLang="en-US" sz="2000" dirty="0" err="1">
                <a:latin typeface="DejaVu Sans" pitchFamily="34" charset="0"/>
                <a:ea typeface="DejaVu Sans" pitchFamily="34" charset="0"/>
                <a:cs typeface="DejaVu Sans" pitchFamily="34" charset="0"/>
              </a:rPr>
              <a:t>、</a:t>
            </a:r>
            <a:r>
              <a:rPr lang="en-US" altLang="ja-JP" sz="2000" dirty="0">
                <a:latin typeface="DejaVu Sans" pitchFamily="34" charset="0"/>
                <a:ea typeface="DejaVu Sans" pitchFamily="34" charset="0"/>
                <a:cs typeface="DejaVu Sans" pitchFamily="34" charset="0"/>
              </a:rPr>
              <a:t>LR</a:t>
            </a:r>
            <a:r>
              <a:rPr lang="ja-JP" altLang="en-US" sz="2000" dirty="0">
                <a:latin typeface="DejaVu Sans" pitchFamily="34" charset="0"/>
                <a:ea typeface="DejaVu Sans" pitchFamily="34" charset="0"/>
                <a:cs typeface="DejaVu Sans" pitchFamily="34" charset="0"/>
              </a:rPr>
              <a:t>対称</a:t>
            </a:r>
            <a:r>
              <a:rPr lang="ja-JP" altLang="en-US" sz="2000" dirty="0">
                <a:latin typeface="DejaVu Sans" pitchFamily="34" charset="0"/>
                <a:cs typeface="DejaVu Sans" pitchFamily="34" charset="0"/>
              </a:rPr>
              <a:t>モデル</a:t>
            </a:r>
            <a:r>
              <a:rPr lang="en-US" altLang="ja-JP" sz="2000" dirty="0">
                <a:latin typeface="DejaVu Sans" pitchFamily="34" charset="0"/>
                <a:cs typeface="DejaVu Sans" pitchFamily="34" charset="0"/>
              </a:rPr>
              <a:t>(SU(2)</a:t>
            </a:r>
            <a:r>
              <a:rPr lang="en-US" altLang="ja-JP" sz="2000" baseline="-25000" dirty="0">
                <a:latin typeface="DejaVu Sans" pitchFamily="34" charset="0"/>
                <a:cs typeface="DejaVu Sans" pitchFamily="34" charset="0"/>
              </a:rPr>
              <a:t>L</a:t>
            </a:r>
            <a:r>
              <a:rPr lang="ja-JP" altLang="en-US" sz="2000" dirty="0">
                <a:latin typeface="DejaVu Sans" pitchFamily="34" charset="0"/>
                <a:cs typeface="DejaVu Sans" pitchFamily="34" charset="0"/>
              </a:rPr>
              <a:t>⊗</a:t>
            </a:r>
            <a:r>
              <a:rPr lang="en-US" altLang="ja-JP" sz="2000" dirty="0">
                <a:latin typeface="DejaVu Sans" pitchFamily="34" charset="0"/>
                <a:cs typeface="DejaVu Sans" pitchFamily="34" charset="0"/>
              </a:rPr>
              <a:t>SU(2)</a:t>
            </a:r>
            <a:r>
              <a:rPr lang="en-US" altLang="ja-JP" sz="2000" baseline="-25000" dirty="0">
                <a:latin typeface="DejaVu Sans" pitchFamily="34" charset="0"/>
                <a:cs typeface="DejaVu Sans" pitchFamily="34" charset="0"/>
              </a:rPr>
              <a:t>R</a:t>
            </a:r>
            <a:r>
              <a:rPr lang="ja-JP" altLang="en-US" sz="2000" dirty="0">
                <a:latin typeface="DejaVu Sans" pitchFamily="34" charset="0"/>
                <a:cs typeface="DejaVu Sans" pitchFamily="34" charset="0"/>
              </a:rPr>
              <a:t>⊗</a:t>
            </a:r>
            <a:r>
              <a:rPr lang="en-US" altLang="ja-JP" sz="2000" dirty="0">
                <a:latin typeface="DejaVu Sans" pitchFamily="34" charset="0"/>
                <a:cs typeface="DejaVu Sans" pitchFamily="34" charset="0"/>
              </a:rPr>
              <a:t>U(1))</a:t>
            </a:r>
            <a:r>
              <a:rPr lang="ja-JP" altLang="en-US" sz="2000" dirty="0">
                <a:latin typeface="DejaVu Sans" pitchFamily="34" charset="0"/>
                <a:cs typeface="DejaVu Sans" pitchFamily="34" charset="0"/>
              </a:rPr>
              <a:t>でも</a:t>
            </a:r>
            <a:r>
              <a:rPr lang="en-US" altLang="ja-JP" sz="2000" dirty="0">
                <a:latin typeface="DejaVu Sans" pitchFamily="34" charset="0"/>
                <a:ea typeface="DejaVu Sans" pitchFamily="34" charset="0"/>
                <a:cs typeface="DejaVu Sans" pitchFamily="34" charset="0"/>
              </a:rPr>
              <a:t>τ ⪎</a:t>
            </a:r>
            <a:r>
              <a:rPr lang="ja-JP" altLang="en-US" sz="2000" dirty="0">
                <a:latin typeface="DejaVu Sans" pitchFamily="34" charset="0"/>
                <a:cs typeface="DejaVu Sans" pitchFamily="34" charset="0"/>
              </a:rPr>
              <a:t> </a:t>
            </a:r>
            <a:r>
              <a:rPr lang="en-US" altLang="ja-JP" sz="2000" dirty="0">
                <a:latin typeface="DejaVu Sans" pitchFamily="34" charset="0"/>
                <a:ea typeface="DejaVu Sans" pitchFamily="34" charset="0"/>
                <a:cs typeface="DejaVu Sans" pitchFamily="34" charset="0"/>
              </a:rPr>
              <a:t>O(10</a:t>
            </a:r>
            <a:r>
              <a:rPr lang="en-US" altLang="ja-JP" sz="2000" baseline="30000" dirty="0">
                <a:latin typeface="DejaVu Sans" pitchFamily="34" charset="0"/>
                <a:ea typeface="DejaVu Sans" pitchFamily="34" charset="0"/>
                <a:cs typeface="DejaVu Sans" pitchFamily="34" charset="0"/>
              </a:rPr>
              <a:t>17</a:t>
            </a:r>
            <a:r>
              <a:rPr lang="en-US" altLang="ja-JP" sz="2000" dirty="0">
                <a:latin typeface="DejaVu Sans" pitchFamily="34" charset="0"/>
                <a:ea typeface="DejaVu Sans" pitchFamily="34" charset="0"/>
                <a:cs typeface="DejaVu Sans" pitchFamily="34" charset="0"/>
              </a:rPr>
              <a:t> year)</a:t>
            </a:r>
            <a:r>
              <a:rPr lang="ja-JP" altLang="en-US" sz="2000" dirty="0" err="1">
                <a:latin typeface="DejaVu Sans" pitchFamily="34" charset="0"/>
                <a:ea typeface="DejaVu Sans" pitchFamily="34" charset="0"/>
                <a:cs typeface="DejaVu Sans" pitchFamily="34" charset="0"/>
              </a:rPr>
              <a:t>。</a:t>
            </a:r>
            <a:endParaRPr lang="en-US" altLang="ja-JP" sz="2000" dirty="0">
              <a:latin typeface="DejaVu Sans" pitchFamily="34" charset="0"/>
              <a:ea typeface="DejaVu Sans" pitchFamily="34" charset="0"/>
              <a:cs typeface="DejaVu Sans" pitchFamily="34" charset="0"/>
            </a:endParaRPr>
          </a:p>
          <a:p>
            <a:endParaRPr lang="en-US" altLang="ja-JP" sz="2000" dirty="0">
              <a:latin typeface="DejaVu Sans" pitchFamily="34" charset="0"/>
              <a:ea typeface="DejaVu Sans" pitchFamily="34" charset="0"/>
              <a:cs typeface="DejaVu Sans" pitchFamily="34" charset="0"/>
            </a:endParaRPr>
          </a:p>
          <a:p>
            <a:pPr lvl="2"/>
            <a:endParaRPr lang="en-US" altLang="ja-JP" sz="2000" dirty="0">
              <a:latin typeface="DejaVu Sans" pitchFamily="34" charset="0"/>
              <a:cs typeface="DejaVu Sans" pitchFamily="34" charset="0"/>
            </a:endParaRPr>
          </a:p>
          <a:p>
            <a:pPr lvl="2"/>
            <a:r>
              <a:rPr lang="ja-JP" altLang="en-US" sz="2000" dirty="0">
                <a:latin typeface="DejaVu Sans" pitchFamily="34" charset="0"/>
                <a:cs typeface="DejaVu Sans" pitchFamily="34" charset="0"/>
              </a:rPr>
              <a:t>宇宙初期から存在すると予言される</a:t>
            </a:r>
            <a:r>
              <a:rPr lang="ja-JP" altLang="en-US" sz="2000" dirty="0">
                <a:solidFill>
                  <a:srgbClr val="FF0000"/>
                </a:solidFill>
                <a:latin typeface="DejaVu Sans" pitchFamily="34" charset="0"/>
                <a:cs typeface="DejaVu Sans" pitchFamily="34" charset="0"/>
              </a:rPr>
              <a:t>宇宙背景ニュートリノ</a:t>
            </a:r>
            <a:r>
              <a:rPr lang="ja-JP" altLang="en-US" sz="2000" dirty="0">
                <a:latin typeface="DejaVu Sans" pitchFamily="34" charset="0"/>
                <a:cs typeface="DejaVu Sans" pitchFamily="34" charset="0"/>
              </a:rPr>
              <a:t>を用いてニュートリノ崩壊を探索。</a:t>
            </a:r>
          </a:p>
          <a:p>
            <a:pPr lvl="2"/>
            <a:endParaRPr lang="en-US" altLang="ja-JP" sz="2000" dirty="0">
              <a:latin typeface="DejaVu Sans" pitchFamily="34" charset="0"/>
              <a:ea typeface="DejaVu Sans" pitchFamily="34" charset="0"/>
              <a:cs typeface="DejaVu Sans" pitchFamily="34" charset="0"/>
            </a:endParaRPr>
          </a:p>
        </p:txBody>
      </p:sp>
      <p:sp>
        <p:nvSpPr>
          <p:cNvPr id="22" name="下矢印 21"/>
          <p:cNvSpPr/>
          <p:nvPr/>
        </p:nvSpPr>
        <p:spPr>
          <a:xfrm>
            <a:off x="5333828" y="5093750"/>
            <a:ext cx="366636" cy="65532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24958927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21</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7353300" cy="584775"/>
          </a:xfrm>
          <a:prstGeom prst="rect">
            <a:avLst/>
          </a:prstGeom>
          <a:noFill/>
        </p:spPr>
        <p:txBody>
          <a:bodyPr wrap="square" rtlCol="0">
            <a:spAutoFit/>
          </a:bodyPr>
          <a:lstStyle/>
          <a:p>
            <a:r>
              <a:rPr lang="ja-JP" altLang="en-US" sz="3200" dirty="0">
                <a:solidFill>
                  <a:schemeClr val="bg1"/>
                </a:solidFill>
                <a:latin typeface="Lucida Sans" panose="020B0602040502020204" pitchFamily="34" charset="0"/>
                <a:cs typeface="Lucida Sans" panose="020B0602040502020204" pitchFamily="34" charset="0"/>
              </a:rPr>
              <a:t>遠赤外光探索ロケット実験</a:t>
            </a:r>
          </a:p>
        </p:txBody>
      </p:sp>
      <p:sp>
        <p:nvSpPr>
          <p:cNvPr id="26" name="テキスト ボックス 25"/>
          <p:cNvSpPr txBox="1"/>
          <p:nvPr/>
        </p:nvSpPr>
        <p:spPr>
          <a:xfrm>
            <a:off x="1640536" y="3695293"/>
            <a:ext cx="5688632" cy="646331"/>
          </a:xfrm>
          <a:prstGeom prst="rect">
            <a:avLst/>
          </a:prstGeom>
          <a:noFill/>
          <a:ln w="38100">
            <a:solidFill>
              <a:srgbClr val="FFC000"/>
            </a:solidFill>
          </a:ln>
        </p:spPr>
        <p:txBody>
          <a:bodyPr wrap="square" rtlCol="0">
            <a:spAutoFit/>
          </a:bodyPr>
          <a:lstStyle/>
          <a:p>
            <a:r>
              <a:rPr lang="en-US" altLang="ja-JP" b="1" dirty="0">
                <a:latin typeface="DejaVu Sans" pitchFamily="34" charset="0"/>
                <a:ea typeface="DejaVu Sans" pitchFamily="34" charset="0"/>
                <a:cs typeface="DejaVu Sans" pitchFamily="34" charset="0"/>
              </a:rPr>
              <a:t>Nb/Al-STJ</a:t>
            </a:r>
            <a:r>
              <a:rPr lang="ja-JP" altLang="en-US" b="1" dirty="0">
                <a:latin typeface="DejaVu Sans" pitchFamily="34" charset="0"/>
                <a:cs typeface="DejaVu Sans" pitchFamily="34" charset="0"/>
              </a:rPr>
              <a:t>と回折格子を組み合わせた検出器で、宇宙空間中の遠赤外光スペクトルを測定予定。</a:t>
            </a:r>
          </a:p>
        </p:txBody>
      </p:sp>
      <p:sp>
        <p:nvSpPr>
          <p:cNvPr id="36" name="テキスト ボックス 35"/>
          <p:cNvSpPr txBox="1"/>
          <p:nvPr/>
        </p:nvSpPr>
        <p:spPr>
          <a:xfrm>
            <a:off x="1559496" y="3933056"/>
            <a:ext cx="2592288" cy="369332"/>
          </a:xfrm>
          <a:prstGeom prst="rect">
            <a:avLst/>
          </a:prstGeom>
          <a:noFill/>
        </p:spPr>
        <p:txBody>
          <a:bodyPr wrap="square" rtlCol="0">
            <a:normAutofit/>
          </a:bodyPr>
          <a:lstStyle/>
          <a:p>
            <a:endParaRPr lang="en-US" altLang="ja-JP" dirty="0"/>
          </a:p>
        </p:txBody>
      </p:sp>
      <p:sp>
        <p:nvSpPr>
          <p:cNvPr id="37" name="テキスト ボックス 36"/>
          <p:cNvSpPr txBox="1"/>
          <p:nvPr/>
        </p:nvSpPr>
        <p:spPr>
          <a:xfrm>
            <a:off x="1629996" y="4387343"/>
            <a:ext cx="6332532" cy="2308324"/>
          </a:xfrm>
          <a:prstGeom prst="rect">
            <a:avLst/>
          </a:prstGeom>
          <a:noFill/>
        </p:spPr>
        <p:txBody>
          <a:bodyPr wrap="square" rtlCol="0">
            <a:spAutoFit/>
          </a:bodyPr>
          <a:lstStyle/>
          <a:p>
            <a:pPr marL="285750" indent="-285750">
              <a:buClr>
                <a:srgbClr val="00B050"/>
              </a:buClr>
              <a:buFont typeface="Wingdings" panose="05000000000000000000" pitchFamily="2" charset="2"/>
              <a:buChar char="p"/>
            </a:pPr>
            <a:r>
              <a:rPr lang="en-US" altLang="ja-JP" dirty="0">
                <a:latin typeface="DejaVu Sans" pitchFamily="34" charset="0"/>
                <a:ea typeface="DejaVu Sans" pitchFamily="34" charset="0"/>
                <a:cs typeface="DejaVu Sans" pitchFamily="34" charset="0"/>
              </a:rPr>
              <a:t>Nb/Al-STJ</a:t>
            </a:r>
            <a:r>
              <a:rPr lang="ja-JP" altLang="en-US" dirty="0">
                <a:latin typeface="DejaVu Sans" pitchFamily="34" charset="0"/>
                <a:cs typeface="DejaVu Sans" pitchFamily="34" charset="0"/>
              </a:rPr>
              <a:t>＋回折格子及び冷凍機を</a:t>
            </a:r>
            <a:r>
              <a:rPr lang="en-US" altLang="ja-JP" dirty="0">
                <a:latin typeface="DejaVu Sans" pitchFamily="34" charset="0"/>
                <a:ea typeface="DejaVu Sans" pitchFamily="34" charset="0"/>
                <a:cs typeface="DejaVu Sans" pitchFamily="34" charset="0"/>
              </a:rPr>
              <a:t>JAXA/ISAS</a:t>
            </a:r>
            <a:r>
              <a:rPr lang="ja-JP" altLang="en-US" dirty="0">
                <a:latin typeface="DejaVu Sans" pitchFamily="34" charset="0"/>
                <a:cs typeface="DejaVu Sans" pitchFamily="34" charset="0"/>
              </a:rPr>
              <a:t>ロケットに搭載。</a:t>
            </a:r>
            <a:endParaRPr lang="en-US" altLang="ja-JP" dirty="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endParaRPr lang="en-US" altLang="ja-JP" dirty="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r>
              <a:rPr lang="ja-JP" altLang="en-US" dirty="0">
                <a:latin typeface="DejaVu Sans" pitchFamily="34" charset="0"/>
                <a:cs typeface="DejaVu Sans" pitchFamily="34" charset="0"/>
              </a:rPr>
              <a:t>宇宙空間中の遠赤外光を回折格子</a:t>
            </a:r>
            <a:r>
              <a:rPr lang="en-US" altLang="ja-JP" dirty="0">
                <a:latin typeface="DejaVu Sans" pitchFamily="34" charset="0"/>
                <a:cs typeface="DejaVu Sans" pitchFamily="34" charset="0"/>
              </a:rPr>
              <a:t>(λ=40um</a:t>
            </a:r>
            <a:r>
              <a:rPr lang="ja-JP" altLang="en-US" dirty="0">
                <a:latin typeface="DejaVu Sans" pitchFamily="34" charset="0"/>
                <a:cs typeface="DejaVu Sans" pitchFamily="34" charset="0"/>
              </a:rPr>
              <a:t>～</a:t>
            </a:r>
            <a:r>
              <a:rPr lang="en-US" altLang="ja-JP" dirty="0">
                <a:latin typeface="DejaVu Sans" pitchFamily="34" charset="0"/>
                <a:cs typeface="DejaVu Sans" pitchFamily="34" charset="0"/>
              </a:rPr>
              <a:t>80um)</a:t>
            </a:r>
            <a:r>
              <a:rPr lang="ja-JP" altLang="en-US" dirty="0">
                <a:latin typeface="DejaVu Sans" pitchFamily="34" charset="0"/>
                <a:cs typeface="DejaVu Sans" pitchFamily="34" charset="0"/>
              </a:rPr>
              <a:t>で分光。</a:t>
            </a:r>
            <a:endParaRPr lang="en-US" altLang="ja-JP" dirty="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endParaRPr lang="en-US" altLang="ja-JP" dirty="0">
              <a:latin typeface="DejaVu Sans" pitchFamily="34" charset="0"/>
              <a:ea typeface="DejaVu Sans" pitchFamily="34" charset="0"/>
              <a:cs typeface="DejaVu Sans" pitchFamily="34" charset="0"/>
            </a:endParaRPr>
          </a:p>
          <a:p>
            <a:pPr marL="285750" indent="-285750">
              <a:buClr>
                <a:srgbClr val="00B050"/>
              </a:buClr>
              <a:buFont typeface="Wingdings" panose="05000000000000000000" pitchFamily="2" charset="2"/>
              <a:buChar char="p"/>
            </a:pPr>
            <a:r>
              <a:rPr lang="ja-JP" altLang="en-US" dirty="0">
                <a:latin typeface="DejaVu Sans" pitchFamily="34" charset="0"/>
                <a:cs typeface="DejaVu Sans" pitchFamily="34" charset="0"/>
              </a:rPr>
              <a:t>遠赤外光</a:t>
            </a:r>
            <a:r>
              <a:rPr lang="en-US" altLang="ja-JP" dirty="0">
                <a:latin typeface="DejaVu Sans" pitchFamily="34" charset="0"/>
                <a:ea typeface="DejaVu Sans" pitchFamily="34" charset="0"/>
                <a:cs typeface="DejaVu Sans" pitchFamily="34" charset="0"/>
              </a:rPr>
              <a:t>1photon</a:t>
            </a:r>
            <a:r>
              <a:rPr lang="ja-JP" altLang="en-US" dirty="0">
                <a:latin typeface="DejaVu Sans" pitchFamily="34" charset="0"/>
                <a:cs typeface="DejaVu Sans" pitchFamily="34" charset="0"/>
              </a:rPr>
              <a:t>に対してカウンティングデバイスとして動作可能な</a:t>
            </a:r>
            <a:r>
              <a:rPr lang="en-US" altLang="ja-JP" dirty="0">
                <a:latin typeface="DejaVu Sans" pitchFamily="34" charset="0"/>
                <a:ea typeface="DejaVu Sans" pitchFamily="34" charset="0"/>
                <a:cs typeface="DejaVu Sans" pitchFamily="34" charset="0"/>
              </a:rPr>
              <a:t>Nb/Al-STJ</a:t>
            </a:r>
            <a:r>
              <a:rPr lang="ja-JP" altLang="en-US" dirty="0">
                <a:latin typeface="DejaVu Sans" pitchFamily="34" charset="0"/>
                <a:cs typeface="DejaVu Sans" pitchFamily="34" charset="0"/>
              </a:rPr>
              <a:t>をマルチピクセル化し、エネルギースペクトルを測定。</a:t>
            </a:r>
            <a:endParaRPr lang="en-US" altLang="ja-JP" dirty="0">
              <a:latin typeface="DejaVu Sans" pitchFamily="34" charset="0"/>
              <a:ea typeface="DejaVu Sans" pitchFamily="34" charset="0"/>
              <a:cs typeface="DejaVu Sans" pitchFamily="34" charset="0"/>
            </a:endParaRPr>
          </a:p>
        </p:txBody>
      </p:sp>
      <p:sp>
        <p:nvSpPr>
          <p:cNvPr id="39" name="右矢印 38"/>
          <p:cNvSpPr/>
          <p:nvPr/>
        </p:nvSpPr>
        <p:spPr>
          <a:xfrm rot="5400000">
            <a:off x="8933690" y="3790907"/>
            <a:ext cx="751313" cy="474845"/>
          </a:xfrm>
          <a:prstGeom prst="rightArrow">
            <a:avLst/>
          </a:prstGeom>
          <a:solidFill>
            <a:srgbClr val="FF5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9" name="Picture 2" descr="Neutrino_Decay"/>
          <p:cNvPicPr>
            <a:picLocks noChangeAspect="1" noChangeArrowheads="1"/>
          </p:cNvPicPr>
          <p:nvPr/>
        </p:nvPicPr>
        <p:blipFill>
          <a:blip r:embed="rId3" cstate="print"/>
          <a:srcRect/>
          <a:stretch>
            <a:fillRect/>
          </a:stretch>
        </p:blipFill>
        <p:spPr bwMode="auto">
          <a:xfrm>
            <a:off x="1684466" y="993199"/>
            <a:ext cx="4494591" cy="2582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0" name="テキスト ボックス 29"/>
          <p:cNvSpPr txBox="1"/>
          <p:nvPr/>
        </p:nvSpPr>
        <p:spPr>
          <a:xfrm>
            <a:off x="6494728" y="924020"/>
            <a:ext cx="4087728" cy="1631216"/>
          </a:xfrm>
          <a:prstGeom prst="rect">
            <a:avLst/>
          </a:prstGeom>
          <a:noFill/>
        </p:spPr>
        <p:txBody>
          <a:bodyPr wrap="square" rtlCol="0">
            <a:spAutoFit/>
          </a:bodyPr>
          <a:lstStyle/>
          <a:p>
            <a:r>
              <a:rPr lang="ja-JP" altLang="en-US" sz="2000" dirty="0">
                <a:latin typeface="DejaVu Sans" pitchFamily="34" charset="0"/>
                <a:ea typeface="DejaVu Sans" pitchFamily="34" charset="0"/>
                <a:cs typeface="DejaVu Sans" pitchFamily="34" charset="0"/>
              </a:rPr>
              <a:t>質量固有状態</a:t>
            </a:r>
            <a:r>
              <a:rPr lang="en-US" altLang="ja-JP" sz="2000" dirty="0">
                <a:latin typeface="DejaVu Sans" pitchFamily="34" charset="0"/>
                <a:ea typeface="DejaVu Sans" pitchFamily="34" charset="0"/>
                <a:cs typeface="DejaVu Sans" pitchFamily="34" charset="0"/>
              </a:rPr>
              <a:t>ν</a:t>
            </a:r>
            <a:r>
              <a:rPr lang="en-US" altLang="ja-JP" sz="2000" baseline="-25000" dirty="0">
                <a:latin typeface="DejaVu Sans" pitchFamily="34" charset="0"/>
                <a:ea typeface="DejaVu Sans" pitchFamily="34" charset="0"/>
                <a:cs typeface="DejaVu Sans" pitchFamily="34" charset="0"/>
              </a:rPr>
              <a:t>3</a:t>
            </a:r>
            <a:r>
              <a:rPr lang="en-US" altLang="ja-JP" sz="2000" dirty="0">
                <a:latin typeface="DejaVu Sans" pitchFamily="34" charset="0"/>
                <a:ea typeface="DejaVu Sans" pitchFamily="34" charset="0"/>
                <a:cs typeface="DejaVu Sans" pitchFamily="34" charset="0"/>
              </a:rPr>
              <a:t>=50meV</a:t>
            </a:r>
            <a:r>
              <a:rPr lang="ja-JP" altLang="en-US" sz="2000" dirty="0">
                <a:latin typeface="DejaVu Sans" pitchFamily="34" charset="0"/>
                <a:ea typeface="DejaVu Sans" pitchFamily="34" charset="0"/>
                <a:cs typeface="DejaVu Sans" pitchFamily="34" charset="0"/>
              </a:rPr>
              <a:t>とすると、</a:t>
            </a:r>
            <a:endParaRPr lang="en-US" altLang="ja-JP" sz="2000" dirty="0">
              <a:latin typeface="DejaVu Sans" pitchFamily="34" charset="0"/>
              <a:ea typeface="DejaVu Sans" pitchFamily="34" charset="0"/>
              <a:cs typeface="DejaVu Sans" pitchFamily="34" charset="0"/>
            </a:endParaRPr>
          </a:p>
          <a:p>
            <a:r>
              <a:rPr lang="ja-JP" altLang="en-US" sz="2000" dirty="0">
                <a:latin typeface="DejaVu Sans" pitchFamily="34" charset="0"/>
                <a:ea typeface="DejaVu Sans" pitchFamily="34" charset="0"/>
                <a:cs typeface="DejaVu Sans" pitchFamily="34" charset="0"/>
              </a:rPr>
              <a:t>ニュートリノ崩壊光は</a:t>
            </a:r>
            <a:r>
              <a:rPr lang="en-US" altLang="ja-JP" sz="2000" dirty="0">
                <a:latin typeface="DejaVu Sans" pitchFamily="34" charset="0"/>
                <a:ea typeface="DejaVu Sans" pitchFamily="34" charset="0"/>
                <a:cs typeface="DejaVu Sans" pitchFamily="34" charset="0"/>
              </a:rPr>
              <a:t>Eγ</a:t>
            </a:r>
            <a:r>
              <a:rPr lang="ja-JP" altLang="en-US" sz="2000" dirty="0">
                <a:latin typeface="DejaVu Sans" pitchFamily="34" charset="0"/>
                <a:ea typeface="DejaVu Sans" pitchFamily="34" charset="0"/>
                <a:cs typeface="DejaVu Sans" pitchFamily="34" charset="0"/>
              </a:rPr>
              <a:t>～</a:t>
            </a:r>
            <a:r>
              <a:rPr lang="en-US" altLang="ja-JP" sz="2000" dirty="0">
                <a:latin typeface="DejaVu Sans" pitchFamily="34" charset="0"/>
                <a:ea typeface="DejaVu Sans" pitchFamily="34" charset="0"/>
                <a:cs typeface="DejaVu Sans" pitchFamily="34" charset="0"/>
              </a:rPr>
              <a:t>25meV</a:t>
            </a:r>
            <a:r>
              <a:rPr lang="ja-JP" altLang="en-US" sz="2000" dirty="0">
                <a:latin typeface="DejaVu Sans" pitchFamily="34" charset="0"/>
                <a:ea typeface="DejaVu Sans" pitchFamily="34" charset="0"/>
                <a:cs typeface="DejaVu Sans" pitchFamily="34" charset="0"/>
              </a:rPr>
              <a:t>、 </a:t>
            </a:r>
            <a:r>
              <a:rPr lang="en-US" altLang="ja-JP" sz="2000" dirty="0">
                <a:latin typeface="DejaVu Sans" pitchFamily="34" charset="0"/>
                <a:ea typeface="DejaVu Sans" pitchFamily="34" charset="0"/>
                <a:cs typeface="DejaVu Sans" pitchFamily="34" charset="0"/>
              </a:rPr>
              <a:t>λ~50μm (</a:t>
            </a:r>
            <a:r>
              <a:rPr lang="ja-JP" altLang="en-US" sz="2000" dirty="0">
                <a:latin typeface="DejaVu Sans" pitchFamily="34" charset="0"/>
                <a:ea typeface="DejaVu Sans" pitchFamily="34" charset="0"/>
                <a:cs typeface="DejaVu Sans" pitchFamily="34" charset="0"/>
              </a:rPr>
              <a:t>遠赤外領域</a:t>
            </a:r>
            <a:r>
              <a:rPr lang="en-US" altLang="ja-JP" sz="2000" dirty="0">
                <a:latin typeface="DejaVu Sans" pitchFamily="34" charset="0"/>
                <a:ea typeface="DejaVu Sans" pitchFamily="34" charset="0"/>
                <a:cs typeface="DejaVu Sans" pitchFamily="34" charset="0"/>
              </a:rPr>
              <a:t>)</a:t>
            </a:r>
            <a:r>
              <a:rPr lang="ja-JP" altLang="en-US" sz="2000" dirty="0">
                <a:latin typeface="DejaVu Sans" pitchFamily="34" charset="0"/>
                <a:ea typeface="DejaVu Sans" pitchFamily="34" charset="0"/>
                <a:cs typeface="DejaVu Sans" pitchFamily="34" charset="0"/>
              </a:rPr>
              <a:t>。</a:t>
            </a:r>
            <a:endParaRPr lang="en-US" altLang="ja-JP" sz="2000" dirty="0">
              <a:latin typeface="DejaVu Sans" pitchFamily="34" charset="0"/>
              <a:ea typeface="DejaVu Sans" pitchFamily="34" charset="0"/>
              <a:cs typeface="DejaVu Sans" pitchFamily="34" charset="0"/>
            </a:endParaRPr>
          </a:p>
          <a:p>
            <a:r>
              <a:rPr lang="ja-JP" altLang="en-US" sz="2000" dirty="0">
                <a:latin typeface="DejaVu Sans" pitchFamily="34" charset="0"/>
                <a:ea typeface="DejaVu Sans" pitchFamily="34" charset="0"/>
                <a:cs typeface="DejaVu Sans" pitchFamily="34" charset="0"/>
              </a:rPr>
              <a:t>通常の半導体検出器等では検出不可能。</a:t>
            </a:r>
            <a:endParaRPr lang="en-US" altLang="ja-JP" sz="2000" dirty="0">
              <a:latin typeface="DejaVu Sans" pitchFamily="34" charset="0"/>
              <a:ea typeface="DejaVu Sans" pitchFamily="34" charset="0"/>
              <a:cs typeface="DejaVu Sans" pitchFamily="34" charset="0"/>
            </a:endParaRPr>
          </a:p>
        </p:txBody>
      </p:sp>
      <p:sp>
        <p:nvSpPr>
          <p:cNvPr id="31" name="屈折矢印 30"/>
          <p:cNvSpPr/>
          <p:nvPr/>
        </p:nvSpPr>
        <p:spPr>
          <a:xfrm rot="5400000">
            <a:off x="6954416" y="2510035"/>
            <a:ext cx="648072" cy="936104"/>
          </a:xfrm>
          <a:prstGeom prst="ben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2" name="テキスト ボックス 31"/>
          <p:cNvSpPr txBox="1"/>
          <p:nvPr/>
        </p:nvSpPr>
        <p:spPr>
          <a:xfrm>
            <a:off x="7781304" y="2484302"/>
            <a:ext cx="2405608" cy="954107"/>
          </a:xfrm>
          <a:prstGeom prst="rect">
            <a:avLst/>
          </a:prstGeom>
          <a:noFill/>
        </p:spPr>
        <p:txBody>
          <a:bodyPr wrap="square" rtlCol="0">
            <a:spAutoFit/>
          </a:bodyPr>
          <a:lstStyle/>
          <a:p>
            <a:pPr algn="ctr"/>
            <a:r>
              <a:rPr lang="en-US" altLang="ja-JP" sz="2800" dirty="0">
                <a:latin typeface="DejaVu Sans" pitchFamily="34" charset="0"/>
                <a:ea typeface="DejaVu Sans" pitchFamily="34" charset="0"/>
                <a:cs typeface="DejaVu Sans" pitchFamily="34" charset="0"/>
              </a:rPr>
              <a:t>Nb/Al-STJ</a:t>
            </a:r>
            <a:r>
              <a:rPr lang="ja-JP" altLang="en-US" sz="2800" dirty="0">
                <a:latin typeface="DejaVu Sans" pitchFamily="34" charset="0"/>
                <a:ea typeface="DejaVu Sans" pitchFamily="34" charset="0"/>
                <a:cs typeface="DejaVu Sans" pitchFamily="34" charset="0"/>
              </a:rPr>
              <a:t>検出器</a:t>
            </a:r>
            <a:r>
              <a:rPr lang="ja-JP" altLang="en-US" sz="2800" dirty="0">
                <a:latin typeface="DejaVu Sans" pitchFamily="34" charset="0"/>
                <a:cs typeface="DejaVu Sans" pitchFamily="34" charset="0"/>
              </a:rPr>
              <a:t>の導入</a:t>
            </a:r>
          </a:p>
        </p:txBody>
      </p:sp>
      <p:sp>
        <p:nvSpPr>
          <p:cNvPr id="33" name="テキスト ボックス 32"/>
          <p:cNvSpPr txBox="1"/>
          <p:nvPr/>
        </p:nvSpPr>
        <p:spPr>
          <a:xfrm>
            <a:off x="2764200" y="1024058"/>
            <a:ext cx="4608512" cy="338554"/>
          </a:xfrm>
          <a:prstGeom prst="rect">
            <a:avLst/>
          </a:prstGeom>
          <a:noFill/>
        </p:spPr>
        <p:txBody>
          <a:bodyPr wrap="square" rtlCol="0">
            <a:spAutoFit/>
          </a:bodyPr>
          <a:lstStyle/>
          <a:p>
            <a:r>
              <a:rPr lang="ja-JP" altLang="en-US" sz="1600" dirty="0"/>
              <a:t>遠赤外線背景放射スペクトル（</a:t>
            </a:r>
            <a:r>
              <a:rPr lang="en-US" altLang="ja-JP" sz="1600" dirty="0"/>
              <a:t>COBE)</a:t>
            </a:r>
            <a:endParaRPr lang="ja-JP" altLang="en-US" sz="1600" dirty="0"/>
          </a:p>
        </p:txBody>
      </p:sp>
      <p:sp>
        <p:nvSpPr>
          <p:cNvPr id="34" name="テキスト ボックス 33"/>
          <p:cNvSpPr txBox="1"/>
          <p:nvPr/>
        </p:nvSpPr>
        <p:spPr>
          <a:xfrm>
            <a:off x="4440208" y="2356627"/>
            <a:ext cx="1719416" cy="584775"/>
          </a:xfrm>
          <a:prstGeom prst="rect">
            <a:avLst/>
          </a:prstGeom>
          <a:noFill/>
        </p:spPr>
        <p:txBody>
          <a:bodyPr wrap="square" rtlCol="0">
            <a:spAutoFit/>
          </a:bodyPr>
          <a:lstStyle/>
          <a:p>
            <a:pPr algn="ctr"/>
            <a:r>
              <a:rPr lang="ja-JP" altLang="en-US" sz="1600" dirty="0"/>
              <a:t>ニュートリノ崩壊</a:t>
            </a:r>
            <a:endParaRPr lang="en-US" altLang="ja-JP" sz="1600" dirty="0"/>
          </a:p>
          <a:p>
            <a:pPr algn="ctr"/>
            <a:r>
              <a:rPr lang="ja-JP" altLang="en-US" sz="1600" dirty="0"/>
              <a:t>スペクトル</a:t>
            </a:r>
          </a:p>
        </p:txBody>
      </p:sp>
      <p:cxnSp>
        <p:nvCxnSpPr>
          <p:cNvPr id="7" name="直線コネクタ 6"/>
          <p:cNvCxnSpPr/>
          <p:nvPr/>
        </p:nvCxnSpPr>
        <p:spPr>
          <a:xfrm>
            <a:off x="3368040" y="2284663"/>
            <a:ext cx="0" cy="10174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4557368" y="2315143"/>
            <a:ext cx="0" cy="10174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2495037" y="1997090"/>
            <a:ext cx="1629720" cy="369332"/>
          </a:xfrm>
          <a:prstGeom prst="rect">
            <a:avLst/>
          </a:prstGeom>
          <a:noFill/>
        </p:spPr>
        <p:txBody>
          <a:bodyPr wrap="square" rtlCol="0">
            <a:spAutoFit/>
          </a:bodyPr>
          <a:lstStyle/>
          <a:p>
            <a:r>
              <a:rPr lang="en-US" altLang="ja-JP" dirty="0">
                <a:solidFill>
                  <a:srgbClr val="FF0000"/>
                </a:solidFill>
              </a:rPr>
              <a:t>80um(16meV)</a:t>
            </a:r>
            <a:endParaRPr lang="ja-JP" altLang="en-US" dirty="0">
              <a:solidFill>
                <a:srgbClr val="FF0000"/>
              </a:solidFill>
            </a:endParaRPr>
          </a:p>
        </p:txBody>
      </p:sp>
      <p:sp>
        <p:nvSpPr>
          <p:cNvPr id="57" name="テキスト ボックス 56"/>
          <p:cNvSpPr txBox="1"/>
          <p:nvPr/>
        </p:nvSpPr>
        <p:spPr>
          <a:xfrm>
            <a:off x="4141906" y="2012180"/>
            <a:ext cx="1629720" cy="369332"/>
          </a:xfrm>
          <a:prstGeom prst="rect">
            <a:avLst/>
          </a:prstGeom>
          <a:noFill/>
        </p:spPr>
        <p:txBody>
          <a:bodyPr wrap="square" rtlCol="0">
            <a:spAutoFit/>
          </a:bodyPr>
          <a:lstStyle/>
          <a:p>
            <a:r>
              <a:rPr lang="en-US" altLang="ja-JP" dirty="0">
                <a:solidFill>
                  <a:srgbClr val="FF0000"/>
                </a:solidFill>
              </a:rPr>
              <a:t>40um(31meV)</a:t>
            </a:r>
            <a:endParaRPr lang="ja-JP" altLang="en-US" dirty="0">
              <a:solidFill>
                <a:srgbClr val="FF0000"/>
              </a:solidFill>
            </a:endParaRPr>
          </a:p>
        </p:txBody>
      </p:sp>
      <p:sp>
        <p:nvSpPr>
          <p:cNvPr id="17" name="角丸四角形 16"/>
          <p:cNvSpPr/>
          <p:nvPr/>
        </p:nvSpPr>
        <p:spPr>
          <a:xfrm>
            <a:off x="8604194" y="4425213"/>
            <a:ext cx="1410307" cy="48951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正方形/長方形 17"/>
          <p:cNvSpPr/>
          <p:nvPr/>
        </p:nvSpPr>
        <p:spPr>
          <a:xfrm>
            <a:off x="8224278"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8" name="正方形/長方形 57"/>
          <p:cNvSpPr/>
          <p:nvPr/>
        </p:nvSpPr>
        <p:spPr>
          <a:xfrm>
            <a:off x="8502190" y="5710907"/>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9" name="正方形/長方形 58"/>
          <p:cNvSpPr/>
          <p:nvPr/>
        </p:nvSpPr>
        <p:spPr>
          <a:xfrm>
            <a:off x="8780102"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0" name="正方形/長方形 59"/>
          <p:cNvSpPr/>
          <p:nvPr/>
        </p:nvSpPr>
        <p:spPr>
          <a:xfrm>
            <a:off x="9754717"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1" name="正方形/長方形 60"/>
          <p:cNvSpPr/>
          <p:nvPr/>
        </p:nvSpPr>
        <p:spPr>
          <a:xfrm>
            <a:off x="10032629" y="5710907"/>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2" name="正方形/長方形 61"/>
          <p:cNvSpPr/>
          <p:nvPr/>
        </p:nvSpPr>
        <p:spPr>
          <a:xfrm>
            <a:off x="10310541" y="5716402"/>
            <a:ext cx="204006" cy="2685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63" name="直線矢印コネクタ 62"/>
          <p:cNvCxnSpPr>
            <a:stCxn id="17" idx="2"/>
            <a:endCxn id="18" idx="0"/>
          </p:cNvCxnSpPr>
          <p:nvPr/>
        </p:nvCxnSpPr>
        <p:spPr>
          <a:xfrm flipH="1">
            <a:off x="8326281" y="4914732"/>
            <a:ext cx="983066" cy="80167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a:stCxn id="17" idx="2"/>
            <a:endCxn id="58" idx="0"/>
          </p:cNvCxnSpPr>
          <p:nvPr/>
        </p:nvCxnSpPr>
        <p:spPr>
          <a:xfrm flipH="1">
            <a:off x="8604193" y="4914731"/>
            <a:ext cx="705154" cy="796176"/>
          </a:xfrm>
          <a:prstGeom prst="straightConnector1">
            <a:avLst/>
          </a:prstGeom>
          <a:ln>
            <a:solidFill>
              <a:srgbClr val="DE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a:stCxn id="17" idx="2"/>
            <a:endCxn id="59" idx="0"/>
          </p:cNvCxnSpPr>
          <p:nvPr/>
        </p:nvCxnSpPr>
        <p:spPr>
          <a:xfrm flipH="1">
            <a:off x="8882105" y="4914732"/>
            <a:ext cx="427242" cy="801671"/>
          </a:xfrm>
          <a:prstGeom prst="straightConnector1">
            <a:avLst/>
          </a:prstGeom>
          <a:ln>
            <a:solidFill>
              <a:srgbClr val="FF0505"/>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p:cNvCxnSpPr>
            <a:stCxn id="17" idx="2"/>
            <a:endCxn id="60" idx="0"/>
          </p:cNvCxnSpPr>
          <p:nvPr/>
        </p:nvCxnSpPr>
        <p:spPr>
          <a:xfrm>
            <a:off x="9309348" y="4914732"/>
            <a:ext cx="547373" cy="801671"/>
          </a:xfrm>
          <a:prstGeom prst="straightConnector1">
            <a:avLst/>
          </a:prstGeom>
          <a:ln>
            <a:solidFill>
              <a:srgbClr val="FF1D1D"/>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a:stCxn id="17" idx="2"/>
            <a:endCxn id="61" idx="0"/>
          </p:cNvCxnSpPr>
          <p:nvPr/>
        </p:nvCxnSpPr>
        <p:spPr>
          <a:xfrm>
            <a:off x="9309348" y="4914731"/>
            <a:ext cx="825285" cy="796176"/>
          </a:xfrm>
          <a:prstGeom prst="straightConnector1">
            <a:avLst/>
          </a:prstGeom>
          <a:ln>
            <a:solidFill>
              <a:srgbClr val="FF5757"/>
            </a:solidFill>
            <a:tailEnd type="triangle"/>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a:stCxn id="17" idx="2"/>
            <a:endCxn id="62" idx="0"/>
          </p:cNvCxnSpPr>
          <p:nvPr/>
        </p:nvCxnSpPr>
        <p:spPr>
          <a:xfrm>
            <a:off x="9309348" y="4914732"/>
            <a:ext cx="1103197" cy="801671"/>
          </a:xfrm>
          <a:prstGeom prst="straightConnector1">
            <a:avLst/>
          </a:prstGeom>
          <a:ln>
            <a:solidFill>
              <a:srgbClr val="FF8989"/>
            </a:solidFill>
            <a:tailEnd type="triangle"/>
          </a:ln>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8960203" y="5730757"/>
            <a:ext cx="952178" cy="369332"/>
          </a:xfrm>
          <a:prstGeom prst="rect">
            <a:avLst/>
          </a:prstGeom>
          <a:noFill/>
        </p:spPr>
        <p:txBody>
          <a:bodyPr wrap="square" rtlCol="0">
            <a:spAutoFit/>
          </a:bodyPr>
          <a:lstStyle/>
          <a:p>
            <a:r>
              <a:rPr lang="ja-JP" altLang="en-US" b="1" dirty="0">
                <a:solidFill>
                  <a:srgbClr val="92D050"/>
                </a:solidFill>
              </a:rPr>
              <a:t>・・・・・・</a:t>
            </a:r>
          </a:p>
        </p:txBody>
      </p:sp>
      <p:sp>
        <p:nvSpPr>
          <p:cNvPr id="75" name="テキスト ボックス 74"/>
          <p:cNvSpPr txBox="1"/>
          <p:nvPr/>
        </p:nvSpPr>
        <p:spPr>
          <a:xfrm>
            <a:off x="8428284" y="3706979"/>
            <a:ext cx="1854558" cy="584775"/>
          </a:xfrm>
          <a:prstGeom prst="rect">
            <a:avLst/>
          </a:prstGeom>
          <a:noFill/>
        </p:spPr>
        <p:txBody>
          <a:bodyPr wrap="square" rtlCol="0">
            <a:spAutoFit/>
          </a:bodyPr>
          <a:lstStyle/>
          <a:p>
            <a:pPr algn="ctr"/>
            <a:r>
              <a:rPr lang="ja-JP" altLang="en-US" sz="1600" dirty="0"/>
              <a:t>宇宙空間中の</a:t>
            </a:r>
            <a:endParaRPr lang="en-US" altLang="ja-JP" sz="1600" dirty="0"/>
          </a:p>
          <a:p>
            <a:pPr algn="ctr"/>
            <a:r>
              <a:rPr lang="ja-JP" altLang="en-US" sz="1600" dirty="0"/>
              <a:t>遠赤外光</a:t>
            </a:r>
          </a:p>
        </p:txBody>
      </p:sp>
      <p:sp>
        <p:nvSpPr>
          <p:cNvPr id="76" name="テキスト ボックス 75"/>
          <p:cNvSpPr txBox="1"/>
          <p:nvPr/>
        </p:nvSpPr>
        <p:spPr>
          <a:xfrm>
            <a:off x="8428284" y="4376418"/>
            <a:ext cx="1854558" cy="584775"/>
          </a:xfrm>
          <a:prstGeom prst="rect">
            <a:avLst/>
          </a:prstGeom>
          <a:noFill/>
        </p:spPr>
        <p:txBody>
          <a:bodyPr wrap="square" rtlCol="0">
            <a:spAutoFit/>
          </a:bodyPr>
          <a:lstStyle/>
          <a:p>
            <a:pPr algn="ctr"/>
            <a:r>
              <a:rPr lang="ja-JP" altLang="en-US" sz="1600" dirty="0"/>
              <a:t>回折格子</a:t>
            </a:r>
            <a:r>
              <a:rPr lang="en-US" altLang="ja-JP" sz="1600" dirty="0"/>
              <a:t>(40um-80um</a:t>
            </a:r>
            <a:r>
              <a:rPr lang="ja-JP" altLang="en-US" sz="1600" dirty="0"/>
              <a:t>をカバー</a:t>
            </a:r>
            <a:r>
              <a:rPr lang="en-US" altLang="ja-JP" sz="1600" dirty="0"/>
              <a:t>)</a:t>
            </a:r>
          </a:p>
        </p:txBody>
      </p:sp>
      <p:sp>
        <p:nvSpPr>
          <p:cNvPr id="77" name="テキスト ボックス 76"/>
          <p:cNvSpPr txBox="1"/>
          <p:nvPr/>
        </p:nvSpPr>
        <p:spPr>
          <a:xfrm>
            <a:off x="8240234" y="5998989"/>
            <a:ext cx="2239716" cy="646331"/>
          </a:xfrm>
          <a:prstGeom prst="rect">
            <a:avLst/>
          </a:prstGeom>
          <a:noFill/>
        </p:spPr>
        <p:txBody>
          <a:bodyPr wrap="square" rtlCol="0">
            <a:spAutoFit/>
          </a:bodyPr>
          <a:lstStyle/>
          <a:p>
            <a:pPr algn="ctr"/>
            <a:r>
              <a:rPr lang="en-US" altLang="ja-JP" dirty="0"/>
              <a:t>STJ array 8 x 50 pixels</a:t>
            </a:r>
          </a:p>
          <a:p>
            <a:pPr algn="ctr"/>
            <a:endParaRPr lang="ja-JP" altLang="en-US" dirty="0"/>
          </a:p>
        </p:txBody>
      </p:sp>
    </p:spTree>
    <p:extLst>
      <p:ext uri="{BB962C8B-B14F-4D97-AF65-F5344CB8AC3E}">
        <p14:creationId xmlns:p14="http://schemas.microsoft.com/office/powerpoint/2010/main" val="28222394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22</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STJ(</a:t>
            </a:r>
            <a:r>
              <a:rPr lang="en-US" altLang="ja-JP" sz="3200" dirty="0">
                <a:solidFill>
                  <a:schemeClr val="accent4"/>
                </a:solidFill>
                <a:latin typeface="Lucida Sans" panose="020B0602040502020204" pitchFamily="34" charset="0"/>
                <a:cs typeface="Lucida Sans" panose="020B0602040502020204" pitchFamily="34" charset="0"/>
              </a:rPr>
              <a:t>S</a:t>
            </a:r>
            <a:r>
              <a:rPr lang="en-US" altLang="ja-JP" sz="3200" dirty="0">
                <a:solidFill>
                  <a:schemeClr val="bg1"/>
                </a:solidFill>
                <a:latin typeface="Lucida Sans" panose="020B0602040502020204" pitchFamily="34" charset="0"/>
                <a:cs typeface="Lucida Sans" panose="020B0602040502020204" pitchFamily="34" charset="0"/>
              </a:rPr>
              <a:t>uperconducting </a:t>
            </a:r>
            <a:r>
              <a:rPr lang="en-US" altLang="ja-JP" sz="3200" dirty="0">
                <a:solidFill>
                  <a:schemeClr val="accent4"/>
                </a:solidFill>
                <a:latin typeface="Lucida Sans" panose="020B0602040502020204" pitchFamily="34" charset="0"/>
                <a:cs typeface="Lucida Sans" panose="020B0602040502020204" pitchFamily="34" charset="0"/>
              </a:rPr>
              <a:t>T</a:t>
            </a:r>
            <a:r>
              <a:rPr lang="en-US" altLang="ja-JP" sz="3200" dirty="0">
                <a:solidFill>
                  <a:schemeClr val="bg1"/>
                </a:solidFill>
                <a:latin typeface="Lucida Sans" panose="020B0602040502020204" pitchFamily="34" charset="0"/>
                <a:cs typeface="Lucida Sans" panose="020B0602040502020204" pitchFamily="34" charset="0"/>
              </a:rPr>
              <a:t>unnel </a:t>
            </a:r>
            <a:r>
              <a:rPr lang="en-US" altLang="ja-JP" sz="3200" dirty="0">
                <a:solidFill>
                  <a:schemeClr val="accent4"/>
                </a:solidFill>
                <a:latin typeface="Lucida Sans" panose="020B0602040502020204" pitchFamily="34" charset="0"/>
                <a:cs typeface="Lucida Sans" panose="020B0602040502020204" pitchFamily="34" charset="0"/>
              </a:rPr>
              <a:t>J</a:t>
            </a:r>
            <a:r>
              <a:rPr lang="en-US" altLang="ja-JP" sz="3200" dirty="0">
                <a:solidFill>
                  <a:schemeClr val="bg1"/>
                </a:solidFill>
                <a:latin typeface="Lucida Sans" panose="020B0602040502020204" pitchFamily="34" charset="0"/>
                <a:cs typeface="Lucida Sans" panose="020B0602040502020204" pitchFamily="34" charset="0"/>
              </a:rPr>
              <a:t>unction)</a:t>
            </a:r>
            <a:endParaRPr lang="ja-JP" altLang="en-US" sz="3200" dirty="0">
              <a:solidFill>
                <a:schemeClr val="bg1"/>
              </a:solidFill>
              <a:latin typeface="Lucida Sans" panose="020B0602040502020204" pitchFamily="34" charset="0"/>
              <a:cs typeface="Lucida Sans" panose="020B0602040502020204" pitchFamily="34" charset="0"/>
            </a:endParaRPr>
          </a:p>
        </p:txBody>
      </p:sp>
      <p:sp>
        <p:nvSpPr>
          <p:cNvPr id="21" name="テキスト ボックス 20"/>
          <p:cNvSpPr txBox="1"/>
          <p:nvPr/>
        </p:nvSpPr>
        <p:spPr>
          <a:xfrm>
            <a:off x="6168008" y="1248268"/>
            <a:ext cx="4104456" cy="707886"/>
          </a:xfrm>
          <a:prstGeom prst="rect">
            <a:avLst/>
          </a:prstGeom>
          <a:noFill/>
        </p:spPr>
        <p:txBody>
          <a:bodyPr wrap="square" rtlCol="0">
            <a:spAutoFit/>
          </a:bodyPr>
          <a:lstStyle/>
          <a:p>
            <a:pPr algn="ctr"/>
            <a:r>
              <a:rPr lang="ja-JP" altLang="en-US" sz="2000" b="1" dirty="0">
                <a:solidFill>
                  <a:srgbClr val="92D050"/>
                </a:solidFill>
                <a:latin typeface="Lucida Sans" panose="020B0602040502020204" pitchFamily="34" charset="0"/>
                <a:cs typeface="Lucida Sans" panose="020B0602040502020204" pitchFamily="34" charset="0"/>
              </a:rPr>
              <a:t>超伝導体</a:t>
            </a:r>
            <a:r>
              <a:rPr lang="ja-JP" altLang="en-US" sz="2000" dirty="0">
                <a:latin typeface="Lucida Sans" panose="020B0602040502020204" pitchFamily="34" charset="0"/>
                <a:cs typeface="Lucida Sans" panose="020B0602040502020204" pitchFamily="34" charset="0"/>
              </a:rPr>
              <a:t> </a:t>
            </a:r>
            <a:r>
              <a:rPr lang="en-US" altLang="ja-JP" sz="2000" dirty="0">
                <a:latin typeface="Lucida Sans" panose="020B0602040502020204" pitchFamily="34" charset="0"/>
                <a:ea typeface="DejaVu Sans" pitchFamily="34" charset="0"/>
                <a:cs typeface="Lucida Sans" panose="020B0602040502020204" pitchFamily="34" charset="0"/>
              </a:rPr>
              <a:t>/ </a:t>
            </a:r>
            <a:r>
              <a:rPr lang="ja-JP" altLang="en-US" sz="2000" b="1" dirty="0">
                <a:solidFill>
                  <a:srgbClr val="FF0000"/>
                </a:solidFill>
                <a:latin typeface="Lucida Sans" panose="020B0602040502020204" pitchFamily="34" charset="0"/>
                <a:cs typeface="Lucida Sans" panose="020B0602040502020204" pitchFamily="34" charset="0"/>
              </a:rPr>
              <a:t>絶縁体</a:t>
            </a:r>
            <a:r>
              <a:rPr lang="ja-JP" altLang="en-US" sz="2000" b="1" dirty="0">
                <a:solidFill>
                  <a:schemeClr val="bg2">
                    <a:lumMod val="75000"/>
                  </a:schemeClr>
                </a:solidFill>
                <a:latin typeface="Lucida Sans" panose="020B0602040502020204" pitchFamily="34" charset="0"/>
                <a:cs typeface="Lucida Sans" panose="020B0602040502020204" pitchFamily="34" charset="0"/>
              </a:rPr>
              <a:t> </a:t>
            </a:r>
            <a:r>
              <a:rPr lang="en-US" altLang="ja-JP" sz="2000" dirty="0">
                <a:latin typeface="Lucida Sans" panose="020B0602040502020204" pitchFamily="34" charset="0"/>
                <a:ea typeface="DejaVu Sans" pitchFamily="34" charset="0"/>
                <a:cs typeface="Lucida Sans" panose="020B0602040502020204" pitchFamily="34" charset="0"/>
              </a:rPr>
              <a:t>/ </a:t>
            </a:r>
            <a:r>
              <a:rPr lang="ja-JP" altLang="en-US" sz="2000" b="1" dirty="0">
                <a:solidFill>
                  <a:srgbClr val="92D050"/>
                </a:solidFill>
                <a:latin typeface="Lucida Sans" panose="020B0602040502020204" pitchFamily="34" charset="0"/>
                <a:cs typeface="Lucida Sans" panose="020B0602040502020204" pitchFamily="34" charset="0"/>
              </a:rPr>
              <a:t>超伝導体</a:t>
            </a:r>
            <a:endParaRPr lang="en-US" altLang="ja-JP" sz="2000" b="1" dirty="0">
              <a:solidFill>
                <a:srgbClr val="92D050"/>
              </a:solidFill>
              <a:latin typeface="Lucida Sans" panose="020B0602040502020204" pitchFamily="34" charset="0"/>
              <a:ea typeface="DejaVu Sans" pitchFamily="34" charset="0"/>
              <a:cs typeface="Lucida Sans" panose="020B0602040502020204" pitchFamily="34" charset="0"/>
            </a:endParaRPr>
          </a:p>
          <a:p>
            <a:pPr algn="ctr"/>
            <a:r>
              <a:rPr lang="ja-JP" altLang="en-US" sz="2000" dirty="0">
                <a:latin typeface="Lucida Sans" panose="020B0602040502020204" pitchFamily="34" charset="0"/>
                <a:cs typeface="Lucida Sans" panose="020B0602040502020204" pitchFamily="34" charset="0"/>
              </a:rPr>
              <a:t>のジョセフソン接合素子</a:t>
            </a:r>
          </a:p>
        </p:txBody>
      </p:sp>
      <p:sp>
        <p:nvSpPr>
          <p:cNvPr id="22" name="テキスト ボックス 21"/>
          <p:cNvSpPr txBox="1"/>
          <p:nvPr/>
        </p:nvSpPr>
        <p:spPr>
          <a:xfrm>
            <a:off x="7104112" y="786604"/>
            <a:ext cx="2664296" cy="461665"/>
          </a:xfrm>
          <a:prstGeom prst="rect">
            <a:avLst/>
          </a:prstGeom>
          <a:noFill/>
        </p:spPr>
        <p:txBody>
          <a:bodyPr wrap="square" rtlCol="0">
            <a:spAutoFit/>
          </a:bodyPr>
          <a:lstStyle/>
          <a:p>
            <a:r>
              <a:rPr lang="en-US" altLang="ja-JP" sz="2400" b="1" dirty="0">
                <a:latin typeface="DejaVu Sans" pitchFamily="34" charset="0"/>
                <a:ea typeface="DejaVu Sans" pitchFamily="34" charset="0"/>
                <a:cs typeface="DejaVu Sans" pitchFamily="34" charset="0"/>
              </a:rPr>
              <a:t>STJ</a:t>
            </a:r>
            <a:r>
              <a:rPr lang="ja-JP" altLang="en-US" sz="2400" b="1" dirty="0">
                <a:latin typeface="DejaVu Sans" pitchFamily="34" charset="0"/>
                <a:cs typeface="DejaVu Sans" pitchFamily="34" charset="0"/>
              </a:rPr>
              <a:t>検出器とは</a:t>
            </a:r>
            <a:r>
              <a:rPr lang="en-US" altLang="ja-JP" sz="2400" b="1" dirty="0">
                <a:latin typeface="DejaVu Sans" pitchFamily="34" charset="0"/>
                <a:ea typeface="DejaVu Sans" pitchFamily="34" charset="0"/>
                <a:cs typeface="DejaVu Sans" pitchFamily="34" charset="0"/>
              </a:rPr>
              <a:t>…</a:t>
            </a:r>
            <a:endParaRPr lang="ja-JP" altLang="en-US" sz="2400" b="1" dirty="0">
              <a:latin typeface="DejaVu Sans" pitchFamily="34" charset="0"/>
              <a:cs typeface="DejaVu Sans" pitchFamily="34" charset="0"/>
            </a:endParaRPr>
          </a:p>
        </p:txBody>
      </p:sp>
      <p:sp>
        <p:nvSpPr>
          <p:cNvPr id="23" name="テキスト ボックス 22"/>
          <p:cNvSpPr txBox="1"/>
          <p:nvPr/>
        </p:nvSpPr>
        <p:spPr>
          <a:xfrm>
            <a:off x="5951984" y="2379011"/>
            <a:ext cx="4392488" cy="2554545"/>
          </a:xfrm>
          <a:prstGeom prst="rect">
            <a:avLst/>
          </a:prstGeom>
          <a:noFill/>
        </p:spPr>
        <p:txBody>
          <a:bodyPr wrap="square" rtlCol="0">
            <a:spAutoFit/>
          </a:bodyPr>
          <a:lstStyle/>
          <a:p>
            <a:pPr marL="457200" indent="-457200">
              <a:buFont typeface="+mj-lt"/>
              <a:buAutoNum type="arabicPeriod"/>
            </a:pPr>
            <a:r>
              <a:rPr lang="ja-JP" altLang="en-US" sz="2000" dirty="0">
                <a:latin typeface="Lucida Sans" panose="020B0602040502020204" pitchFamily="34" charset="0"/>
                <a:cs typeface="Lucida Sans" panose="020B0602040502020204" pitchFamily="34" charset="0"/>
              </a:rPr>
              <a:t>超伝導状態の</a:t>
            </a:r>
            <a:r>
              <a:rPr lang="en-US" altLang="ja-JP" sz="2000" dirty="0">
                <a:latin typeface="Lucida Sans" panose="020B0602040502020204" pitchFamily="34" charset="0"/>
                <a:cs typeface="Lucida Sans" panose="020B0602040502020204" pitchFamily="34" charset="0"/>
              </a:rPr>
              <a:t>STJ</a:t>
            </a:r>
            <a:r>
              <a:rPr lang="ja-JP" altLang="en-US" sz="2000" dirty="0">
                <a:latin typeface="Lucida Sans" panose="020B0602040502020204" pitchFamily="34" charset="0"/>
                <a:cs typeface="Lucida Sans" panose="020B0602040502020204" pitchFamily="34" charset="0"/>
              </a:rPr>
              <a:t>検出器に放射線が入射。</a:t>
            </a:r>
            <a:endParaRPr lang="en-US" altLang="ja-JP" sz="2000" dirty="0">
              <a:latin typeface="Lucida Sans" panose="020B0602040502020204" pitchFamily="34" charset="0"/>
              <a:ea typeface="DejaVu Sans" pitchFamily="34" charset="0"/>
              <a:cs typeface="Lucida Sans" panose="020B0602040502020204" pitchFamily="34" charset="0"/>
            </a:endParaRPr>
          </a:p>
          <a:p>
            <a:pPr marL="457200" indent="-457200">
              <a:buFont typeface="+mj-lt"/>
              <a:buAutoNum type="arabicPeriod"/>
            </a:pPr>
            <a:r>
              <a:rPr lang="ja-JP" altLang="en-US" sz="2000" dirty="0">
                <a:latin typeface="Lucida Sans" panose="020B0602040502020204" pitchFamily="34" charset="0"/>
                <a:cs typeface="Lucida Sans" panose="020B0602040502020204" pitchFamily="34" charset="0"/>
              </a:rPr>
              <a:t>超伝導体層のクーパー対が破壊され、エネルギーに応じて準粒子が生成。</a:t>
            </a:r>
            <a:endParaRPr lang="en-US" altLang="ja-JP" sz="2000" dirty="0">
              <a:latin typeface="Lucida Sans" panose="020B0602040502020204" pitchFamily="34" charset="0"/>
              <a:ea typeface="DejaVu Sans" pitchFamily="34" charset="0"/>
              <a:cs typeface="Lucida Sans" panose="020B0602040502020204" pitchFamily="34" charset="0"/>
            </a:endParaRPr>
          </a:p>
          <a:p>
            <a:pPr marL="457200" indent="-457200">
              <a:buFont typeface="+mj-lt"/>
              <a:buAutoNum type="arabicPeriod"/>
            </a:pPr>
            <a:r>
              <a:rPr lang="en-US" altLang="ja-JP" sz="2000" dirty="0">
                <a:latin typeface="Lucida Sans" panose="020B0602040502020204" pitchFamily="34" charset="0"/>
                <a:ea typeface="DejaVu Sans" pitchFamily="34" charset="0"/>
                <a:cs typeface="Lucida Sans" panose="020B0602040502020204" pitchFamily="34" charset="0"/>
              </a:rPr>
              <a:t>Upper layer, Under layer</a:t>
            </a:r>
            <a:r>
              <a:rPr lang="ja-JP" altLang="en-US" sz="2000" dirty="0">
                <a:latin typeface="Lucida Sans" panose="020B0602040502020204" pitchFamily="34" charset="0"/>
                <a:cs typeface="Lucida Sans" panose="020B0602040502020204" pitchFamily="34" charset="0"/>
              </a:rPr>
              <a:t>間に電圧をかけておく事で準粒子のトンネル電流を観測。</a:t>
            </a:r>
            <a:endParaRPr lang="en-US" altLang="ja-JP" sz="2000" dirty="0">
              <a:latin typeface="Lucida Sans" panose="020B0602040502020204" pitchFamily="34" charset="0"/>
              <a:ea typeface="DejaVu Sans" pitchFamily="34" charset="0"/>
              <a:cs typeface="Lucida Sans" panose="020B0602040502020204" pitchFamily="34" charset="0"/>
            </a:endParaRPr>
          </a:p>
        </p:txBody>
      </p:sp>
      <p:sp>
        <p:nvSpPr>
          <p:cNvPr id="24" name="テキスト ボックス 23"/>
          <p:cNvSpPr txBox="1"/>
          <p:nvPr/>
        </p:nvSpPr>
        <p:spPr>
          <a:xfrm>
            <a:off x="6960096" y="1909220"/>
            <a:ext cx="2664296" cy="461665"/>
          </a:xfrm>
          <a:prstGeom prst="rect">
            <a:avLst/>
          </a:prstGeom>
          <a:noFill/>
        </p:spPr>
        <p:txBody>
          <a:bodyPr wrap="square" rtlCol="0">
            <a:spAutoFit/>
          </a:bodyPr>
          <a:lstStyle/>
          <a:p>
            <a:pPr algn="ctr"/>
            <a:r>
              <a:rPr lang="ja-JP" altLang="en-US" sz="2400" b="1" dirty="0">
                <a:latin typeface="Lucida Sans" panose="020B0602040502020204" pitchFamily="34" charset="0"/>
                <a:cs typeface="Lucida Sans" panose="020B0602040502020204" pitchFamily="34" charset="0"/>
              </a:rPr>
              <a:t>動作原理</a:t>
            </a:r>
          </a:p>
        </p:txBody>
      </p:sp>
      <p:graphicFrame>
        <p:nvGraphicFramePr>
          <p:cNvPr id="25" name="表 24"/>
          <p:cNvGraphicFramePr>
            <a:graphicFrameLocks noGrp="1"/>
          </p:cNvGraphicFramePr>
          <p:nvPr>
            <p:extLst/>
          </p:nvPr>
        </p:nvGraphicFramePr>
        <p:xfrm>
          <a:off x="5807969" y="5080557"/>
          <a:ext cx="4543325" cy="1190772"/>
        </p:xfrm>
        <a:graphic>
          <a:graphicData uri="http://schemas.openxmlformats.org/drawingml/2006/table">
            <a:tbl>
              <a:tblPr firstRow="1" bandRow="1">
                <a:tableStyleId>{85BE263C-DBD7-4A20-BB59-AAB30ACAA65A}</a:tableStyleId>
              </a:tblPr>
              <a:tblGrid>
                <a:gridCol w="1116124"/>
                <a:gridCol w="1116124"/>
                <a:gridCol w="1116124"/>
                <a:gridCol w="1194953"/>
              </a:tblGrid>
              <a:tr h="396924">
                <a:tc>
                  <a:txBody>
                    <a:bodyPr/>
                    <a:lstStyle/>
                    <a:p>
                      <a:pPr algn="ctr"/>
                      <a:endParaRPr kumimoji="1" lang="ja-JP" altLang="en-US" dirty="0"/>
                    </a:p>
                  </a:txBody>
                  <a:tcPr/>
                </a:tc>
                <a:tc>
                  <a:txBody>
                    <a:bodyPr/>
                    <a:lstStyle/>
                    <a:p>
                      <a:pPr algn="ctr"/>
                      <a:r>
                        <a:rPr kumimoji="1" lang="en-US" altLang="ja-JP" dirty="0" smtClean="0"/>
                        <a:t>Si</a:t>
                      </a:r>
                      <a:endParaRPr kumimoji="1" lang="ja-JP" altLang="en-US" dirty="0"/>
                    </a:p>
                  </a:txBody>
                  <a:tcPr/>
                </a:tc>
                <a:tc>
                  <a:txBody>
                    <a:bodyPr/>
                    <a:lstStyle/>
                    <a:p>
                      <a:pPr algn="ctr"/>
                      <a:r>
                        <a:rPr kumimoji="1" lang="en-US" altLang="ja-JP" dirty="0" smtClean="0"/>
                        <a:t>Nb</a:t>
                      </a:r>
                      <a:endParaRPr kumimoji="1" lang="ja-JP" altLang="en-US" dirty="0"/>
                    </a:p>
                  </a:txBody>
                  <a:tcPr/>
                </a:tc>
                <a:tc>
                  <a:txBody>
                    <a:bodyPr/>
                    <a:lstStyle/>
                    <a:p>
                      <a:pPr algn="ctr"/>
                      <a:r>
                        <a:rPr kumimoji="1" lang="en-US" altLang="ja-JP" dirty="0" smtClean="0"/>
                        <a:t>Al</a:t>
                      </a:r>
                      <a:endParaRPr kumimoji="1" lang="ja-JP" altLang="en-US" dirty="0"/>
                    </a:p>
                  </a:txBody>
                  <a:tcPr/>
                </a:tc>
              </a:tr>
              <a:tr h="396924">
                <a:tc>
                  <a:txBody>
                    <a:bodyPr/>
                    <a:lstStyle/>
                    <a:p>
                      <a:pPr algn="ctr"/>
                      <a:r>
                        <a:rPr kumimoji="1" lang="en-US" altLang="ja-JP" dirty="0" smtClean="0"/>
                        <a:t>Tc[K]</a:t>
                      </a:r>
                    </a:p>
                  </a:txBody>
                  <a:tcPr/>
                </a:tc>
                <a:tc>
                  <a:txBody>
                    <a:bodyPr/>
                    <a:lstStyle/>
                    <a:p>
                      <a:pPr algn="ctr"/>
                      <a:endParaRPr kumimoji="1" lang="ja-JP" altLang="en-US" dirty="0"/>
                    </a:p>
                  </a:txBody>
                  <a:tcPr/>
                </a:tc>
                <a:tc>
                  <a:txBody>
                    <a:bodyPr/>
                    <a:lstStyle/>
                    <a:p>
                      <a:pPr algn="ctr"/>
                      <a:r>
                        <a:rPr kumimoji="1" lang="en-US" altLang="ja-JP" dirty="0" smtClean="0"/>
                        <a:t>9.23</a:t>
                      </a:r>
                      <a:endParaRPr kumimoji="1" lang="ja-JP" altLang="en-US" dirty="0"/>
                    </a:p>
                  </a:txBody>
                  <a:tcPr/>
                </a:tc>
                <a:tc>
                  <a:txBody>
                    <a:bodyPr/>
                    <a:lstStyle/>
                    <a:p>
                      <a:pPr algn="ctr"/>
                      <a:r>
                        <a:rPr kumimoji="1" lang="en-US" altLang="ja-JP" dirty="0" smtClean="0"/>
                        <a:t>1.20</a:t>
                      </a:r>
                      <a:endParaRPr kumimoji="1" lang="ja-JP" altLang="en-US" dirty="0"/>
                    </a:p>
                  </a:txBody>
                  <a:tcPr/>
                </a:tc>
              </a:tr>
              <a:tr h="396924">
                <a:tc>
                  <a:txBody>
                    <a:bodyPr/>
                    <a:lstStyle/>
                    <a:p>
                      <a:pPr algn="ctr"/>
                      <a:r>
                        <a:rPr kumimoji="1" lang="en-US" altLang="ja-JP" dirty="0" smtClean="0"/>
                        <a:t>Δ[meV]</a:t>
                      </a:r>
                      <a:endParaRPr kumimoji="1" lang="ja-JP" altLang="en-US" dirty="0"/>
                    </a:p>
                  </a:txBody>
                  <a:tcPr/>
                </a:tc>
                <a:tc>
                  <a:txBody>
                    <a:bodyPr/>
                    <a:lstStyle/>
                    <a:p>
                      <a:pPr algn="ctr"/>
                      <a:r>
                        <a:rPr kumimoji="1" lang="en-US" altLang="ja-JP" dirty="0" smtClean="0"/>
                        <a:t>1100</a:t>
                      </a:r>
                      <a:endParaRPr kumimoji="1" lang="ja-JP" altLang="en-US" dirty="0"/>
                    </a:p>
                  </a:txBody>
                  <a:tcPr/>
                </a:tc>
                <a:tc>
                  <a:txBody>
                    <a:bodyPr/>
                    <a:lstStyle/>
                    <a:p>
                      <a:pPr algn="ctr"/>
                      <a:r>
                        <a:rPr kumimoji="1" lang="en-US" altLang="ja-JP" dirty="0" smtClean="0"/>
                        <a:t>1.550</a:t>
                      </a:r>
                      <a:endParaRPr kumimoji="1" lang="ja-JP" altLang="en-US" dirty="0"/>
                    </a:p>
                  </a:txBody>
                  <a:tcPr/>
                </a:tc>
                <a:tc>
                  <a:txBody>
                    <a:bodyPr/>
                    <a:lstStyle/>
                    <a:p>
                      <a:pPr algn="ctr"/>
                      <a:r>
                        <a:rPr kumimoji="1" lang="en-US" altLang="ja-JP" dirty="0" smtClean="0"/>
                        <a:t>0.172</a:t>
                      </a:r>
                      <a:endParaRPr kumimoji="1" lang="ja-JP" altLang="en-US" dirty="0"/>
                    </a:p>
                  </a:txBody>
                  <a:tcPr/>
                </a:tc>
              </a:tr>
            </a:tbl>
          </a:graphicData>
        </a:graphic>
      </p:graphicFrame>
      <p:sp>
        <p:nvSpPr>
          <p:cNvPr id="26" name="テキスト ボックス 25"/>
          <p:cNvSpPr txBox="1"/>
          <p:nvPr/>
        </p:nvSpPr>
        <p:spPr>
          <a:xfrm>
            <a:off x="2279576" y="3275024"/>
            <a:ext cx="3528392" cy="369332"/>
          </a:xfrm>
          <a:prstGeom prst="rect">
            <a:avLst/>
          </a:prstGeom>
          <a:noFill/>
        </p:spPr>
        <p:txBody>
          <a:bodyPr wrap="square" rtlCol="0">
            <a:spAutoFit/>
          </a:bodyPr>
          <a:lstStyle/>
          <a:p>
            <a:r>
              <a:rPr lang="en-US" altLang="ja-JP" b="1" dirty="0">
                <a:latin typeface="DejaVu Sans" pitchFamily="34" charset="0"/>
                <a:cs typeface="DejaVu Sans" pitchFamily="34" charset="0"/>
              </a:rPr>
              <a:t>Nb/Al-STJ</a:t>
            </a:r>
            <a:r>
              <a:rPr lang="ja-JP" altLang="en-US" b="1" dirty="0">
                <a:latin typeface="DejaVu Sans" pitchFamily="34" charset="0"/>
                <a:cs typeface="DejaVu Sans" pitchFamily="34" charset="0"/>
              </a:rPr>
              <a:t>の準粒子生成数</a:t>
            </a:r>
          </a:p>
        </p:txBody>
      </p:sp>
      <p:sp>
        <p:nvSpPr>
          <p:cNvPr id="27" name="テキスト ボックス 26"/>
          <p:cNvSpPr txBox="1"/>
          <p:nvPr/>
        </p:nvSpPr>
        <p:spPr>
          <a:xfrm>
            <a:off x="1775520" y="4002717"/>
            <a:ext cx="4104456" cy="923330"/>
          </a:xfrm>
          <a:prstGeom prst="rect">
            <a:avLst/>
          </a:prstGeom>
          <a:noFill/>
        </p:spPr>
        <p:txBody>
          <a:bodyPr wrap="square" rtlCol="0">
            <a:spAutoFit/>
          </a:bodyPr>
          <a:lstStyle/>
          <a:p>
            <a:pPr algn="ctr"/>
            <a:r>
              <a:rPr lang="en-US" altLang="ja-JP" dirty="0">
                <a:latin typeface="Lucida Sans" panose="020B0602040502020204" pitchFamily="34" charset="0"/>
                <a:cs typeface="Lucida Sans" panose="020B0602040502020204" pitchFamily="34" charset="0"/>
              </a:rPr>
              <a:t>G</a:t>
            </a:r>
            <a:r>
              <a:rPr lang="en-US" altLang="ja-JP" baseline="-25000" dirty="0">
                <a:latin typeface="Lucida Sans" panose="020B0602040502020204" pitchFamily="34" charset="0"/>
                <a:cs typeface="Lucida Sans" panose="020B0602040502020204" pitchFamily="34" charset="0"/>
              </a:rPr>
              <a:t>Al</a:t>
            </a:r>
            <a:r>
              <a:rPr lang="en-US" altLang="ja-JP" dirty="0">
                <a:latin typeface="Lucida Sans" panose="020B0602040502020204" pitchFamily="34" charset="0"/>
                <a:cs typeface="Lucida Sans" panose="020B0602040502020204" pitchFamily="34" charset="0"/>
              </a:rPr>
              <a:t> : Al</a:t>
            </a:r>
            <a:r>
              <a:rPr lang="ja-JP" altLang="en-US" dirty="0">
                <a:latin typeface="Lucida Sans" panose="020B0602040502020204" pitchFamily="34" charset="0"/>
                <a:cs typeface="Lucida Sans" panose="020B0602040502020204" pitchFamily="34" charset="0"/>
              </a:rPr>
              <a:t>によるトラッピングゲイン</a:t>
            </a:r>
            <a:r>
              <a:rPr lang="en-US" altLang="ja-JP" dirty="0">
                <a:latin typeface="Lucida Sans" panose="020B0602040502020204" pitchFamily="34" charset="0"/>
                <a:cs typeface="Lucida Sans" panose="020B0602040502020204" pitchFamily="34" charset="0"/>
              </a:rPr>
              <a:t>(~10)</a:t>
            </a:r>
          </a:p>
          <a:p>
            <a:pPr algn="ctr"/>
            <a:r>
              <a:rPr lang="en-US" altLang="ja-JP" dirty="0">
                <a:latin typeface="Lucida Sans" panose="020B0602040502020204" pitchFamily="34" charset="0"/>
                <a:cs typeface="Lucida Sans" panose="020B0602040502020204" pitchFamily="34" charset="0"/>
              </a:rPr>
              <a:t> E</a:t>
            </a:r>
            <a:r>
              <a:rPr lang="en-US" altLang="ja-JP" baseline="-25000" dirty="0">
                <a:latin typeface="Lucida Sans" panose="020B0602040502020204" pitchFamily="34" charset="0"/>
                <a:cs typeface="Lucida Sans" panose="020B0602040502020204" pitchFamily="34" charset="0"/>
              </a:rPr>
              <a:t>0</a:t>
            </a:r>
            <a:r>
              <a:rPr lang="en-US" altLang="ja-JP" dirty="0">
                <a:latin typeface="Lucida Sans" panose="020B0602040502020204" pitchFamily="34" charset="0"/>
                <a:cs typeface="Lucida Sans" panose="020B0602040502020204" pitchFamily="34" charset="0"/>
              </a:rPr>
              <a:t> : </a:t>
            </a:r>
            <a:r>
              <a:rPr lang="ja-JP" altLang="en-US" dirty="0">
                <a:latin typeface="Lucida Sans" panose="020B0602040502020204" pitchFamily="34" charset="0"/>
                <a:cs typeface="Lucida Sans" panose="020B0602040502020204" pitchFamily="34" charset="0"/>
              </a:rPr>
              <a:t>放射線のエネルギー</a:t>
            </a:r>
            <a:endParaRPr lang="en-US" altLang="ja-JP" dirty="0">
              <a:latin typeface="Lucida Sans" panose="020B0602040502020204" pitchFamily="34" charset="0"/>
              <a:cs typeface="Lucida Sans" panose="020B0602040502020204" pitchFamily="34" charset="0"/>
            </a:endParaRPr>
          </a:p>
          <a:p>
            <a:pPr algn="ctr"/>
            <a:r>
              <a:rPr lang="en-US" altLang="ja-JP" dirty="0">
                <a:latin typeface="Lucida Sans" panose="020B0602040502020204" pitchFamily="34" charset="0"/>
                <a:cs typeface="Lucida Sans" panose="020B0602040502020204" pitchFamily="34" charset="0"/>
              </a:rPr>
              <a:t> Δ  : </a:t>
            </a:r>
            <a:r>
              <a:rPr lang="ja-JP" altLang="en-US" dirty="0">
                <a:latin typeface="Lucida Sans" panose="020B0602040502020204" pitchFamily="34" charset="0"/>
                <a:cs typeface="Lucida Sans" panose="020B0602040502020204" pitchFamily="34" charset="0"/>
              </a:rPr>
              <a:t>超伝導体のギャップ</a:t>
            </a:r>
            <a:endParaRPr lang="en-US" altLang="ja-JP" dirty="0">
              <a:latin typeface="Lucida Sans" panose="020B0602040502020204" pitchFamily="34" charset="0"/>
              <a:cs typeface="Lucida Sans" panose="020B0602040502020204" pitchFamily="34" charset="0"/>
            </a:endParaRPr>
          </a:p>
        </p:txBody>
      </p:sp>
      <p:sp>
        <p:nvSpPr>
          <p:cNvPr id="29" name="テキスト ボックス 28"/>
          <p:cNvSpPr txBox="1"/>
          <p:nvPr/>
        </p:nvSpPr>
        <p:spPr>
          <a:xfrm>
            <a:off x="1524000" y="5029613"/>
            <a:ext cx="4427984" cy="646331"/>
          </a:xfrm>
          <a:prstGeom prst="rect">
            <a:avLst/>
          </a:prstGeom>
          <a:noFill/>
        </p:spPr>
        <p:txBody>
          <a:bodyPr wrap="square" rtlCol="0">
            <a:spAutoFit/>
          </a:bodyPr>
          <a:lstStyle/>
          <a:p>
            <a:pPr algn="ctr"/>
            <a:r>
              <a:rPr lang="en-US" altLang="ja-JP" b="1" dirty="0">
                <a:latin typeface="DejaVu Sans" pitchFamily="34" charset="0"/>
                <a:cs typeface="DejaVu Sans" pitchFamily="34" charset="0"/>
              </a:rPr>
              <a:t>Nb/Al-STJ</a:t>
            </a:r>
            <a:r>
              <a:rPr lang="ja-JP" altLang="en-US" b="1" dirty="0">
                <a:latin typeface="DejaVu Sans" pitchFamily="34" charset="0"/>
                <a:cs typeface="DejaVu Sans" pitchFamily="34" charset="0"/>
              </a:rPr>
              <a:t>の</a:t>
            </a:r>
            <a:endParaRPr lang="en-US" altLang="ja-JP" b="1" dirty="0">
              <a:latin typeface="DejaVu Sans" pitchFamily="34" charset="0"/>
              <a:cs typeface="DejaVu Sans" pitchFamily="34" charset="0"/>
            </a:endParaRPr>
          </a:p>
          <a:p>
            <a:pPr algn="ctr"/>
            <a:r>
              <a:rPr lang="en-US" altLang="ja-JP" b="1" dirty="0">
                <a:latin typeface="DejaVu Sans" pitchFamily="34" charset="0"/>
                <a:cs typeface="DejaVu Sans" pitchFamily="34" charset="0"/>
              </a:rPr>
              <a:t>25meV</a:t>
            </a:r>
            <a:r>
              <a:rPr lang="ja-JP" altLang="en-US" b="1" dirty="0">
                <a:latin typeface="DejaVu Sans" pitchFamily="34" charset="0"/>
                <a:cs typeface="DejaVu Sans" pitchFamily="34" charset="0"/>
              </a:rPr>
              <a:t>の</a:t>
            </a:r>
            <a:r>
              <a:rPr lang="en-US" altLang="ja-JP" b="1" dirty="0">
                <a:latin typeface="DejaVu Sans" pitchFamily="34" charset="0"/>
                <a:cs typeface="DejaVu Sans" pitchFamily="34" charset="0"/>
              </a:rPr>
              <a:t>1photon</a:t>
            </a:r>
            <a:r>
              <a:rPr lang="ja-JP" altLang="en-US" b="1" dirty="0">
                <a:latin typeface="DejaVu Sans" pitchFamily="34" charset="0"/>
                <a:cs typeface="DejaVu Sans" pitchFamily="34" charset="0"/>
              </a:rPr>
              <a:t>での準粒子発生数</a:t>
            </a:r>
            <a:endParaRPr lang="en-US" altLang="ja-JP" b="1" dirty="0">
              <a:latin typeface="DejaVu Sans" pitchFamily="34" charset="0"/>
              <a:cs typeface="DejaVu Sans" pitchFamily="34" charset="0"/>
            </a:endParaRPr>
          </a:p>
        </p:txBody>
      </p:sp>
      <p:pic>
        <p:nvPicPr>
          <p:cNvPr id="30" name="図 2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92455" y="965373"/>
            <a:ext cx="2654056" cy="2320312"/>
          </a:xfrm>
          <a:prstGeom prst="rect">
            <a:avLst/>
          </a:prstGeom>
        </p:spPr>
      </p:pic>
      <mc:AlternateContent xmlns:mc="http://schemas.openxmlformats.org/markup-compatibility/2006" xmlns:a14="http://schemas.microsoft.com/office/drawing/2010/main">
        <mc:Choice Requires="a14">
          <p:sp>
            <p:nvSpPr>
              <p:cNvPr id="4" name="テキスト ボックス 3"/>
              <p:cNvSpPr txBox="1"/>
              <p:nvPr/>
            </p:nvSpPr>
            <p:spPr>
              <a:xfrm>
                <a:off x="2648219" y="3631072"/>
                <a:ext cx="2108378" cy="40305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a:latin typeface="Cambria Math" panose="02040503050406030204" pitchFamily="18" charset="0"/>
                        </a:rPr>
                        <m:t>𝑁𝑞</m:t>
                      </m:r>
                      <m:r>
                        <a:rPr lang="en-US" altLang="ja-JP" sz="2000" i="1">
                          <a:latin typeface="Cambria Math" panose="02040503050406030204" pitchFamily="18" charset="0"/>
                        </a:rPr>
                        <m:t> </m:t>
                      </m:r>
                      <m:r>
                        <a:rPr lang="en-US" altLang="ja-JP" sz="2000">
                          <a:latin typeface="Cambria Math" panose="02040503050406030204" pitchFamily="18" charset="0"/>
                        </a:rPr>
                        <m:t>=</m:t>
                      </m:r>
                      <m:r>
                        <m:rPr>
                          <m:sty m:val="p"/>
                        </m:rPr>
                        <a:rPr lang="en-US" altLang="ja-JP" sz="2000">
                          <a:latin typeface="Cambria Math" panose="02040503050406030204" pitchFamily="18" charset="0"/>
                        </a:rPr>
                        <m:t>Gal</m:t>
                      </m:r>
                      <m:f>
                        <m:fPr>
                          <m:type m:val="skw"/>
                          <m:ctrlPr>
                            <a:rPr lang="en-US" altLang="ja-JP" sz="2000" i="1">
                              <a:latin typeface="Cambria Math" panose="02040503050406030204" pitchFamily="18" charset="0"/>
                            </a:rPr>
                          </m:ctrlPr>
                        </m:fPr>
                        <m:num>
                          <m:r>
                            <a:rPr lang="en-US" altLang="ja-JP" sz="2000" i="1">
                              <a:latin typeface="Cambria Math" panose="02040503050406030204" pitchFamily="18" charset="0"/>
                            </a:rPr>
                            <m:t>𝐸</m:t>
                          </m:r>
                          <m:r>
                            <a:rPr lang="en-US" altLang="ja-JP" sz="2000" i="1">
                              <a:latin typeface="Cambria Math" panose="02040503050406030204" pitchFamily="18" charset="0"/>
                            </a:rPr>
                            <m:t>0</m:t>
                          </m:r>
                        </m:num>
                        <m:den>
                          <m:r>
                            <a:rPr lang="en-US" altLang="ja-JP" sz="2000" i="1">
                              <a:latin typeface="Cambria Math" panose="02040503050406030204" pitchFamily="18" charset="0"/>
                            </a:rPr>
                            <m:t>1.7</m:t>
                          </m:r>
                          <m:r>
                            <a:rPr lang="en-US" altLang="ja-JP" sz="2000" i="1">
                              <a:latin typeface="Cambria Math" panose="02040503050406030204" pitchFamily="18" charset="0"/>
                              <a:ea typeface="Cambria Math" panose="02040503050406030204" pitchFamily="18" charset="0"/>
                            </a:rPr>
                            <m:t>∆</m:t>
                          </m:r>
                        </m:den>
                      </m:f>
                    </m:oMath>
                  </m:oMathPara>
                </a14:m>
                <a:endParaRPr lang="ja-JP" altLang="en-US" sz="2000"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2648219" y="3631072"/>
                <a:ext cx="2108378" cy="403059"/>
              </a:xfrm>
              <a:prstGeom prst="rect">
                <a:avLst/>
              </a:prstGeom>
              <a:blipFill rotWithShape="0">
                <a:blip r:embed="rId4"/>
                <a:stretch>
                  <a:fillRect l="-2601" t="-165152" r="-20809" b="-24545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p:cNvSpPr txBox="1"/>
              <p:nvPr/>
            </p:nvSpPr>
            <p:spPr>
              <a:xfrm>
                <a:off x="2369407" y="5642713"/>
                <a:ext cx="2916683" cy="899221"/>
              </a:xfrm>
              <a:prstGeom prst="rect">
                <a:avLst/>
              </a:prstGeom>
              <a:noFill/>
            </p:spPr>
            <p:txBody>
              <a:bodyPr wrap="square" lIns="0" tIns="0" rIns="0" bIns="0" rtlCol="0">
                <a:spAutoFit/>
              </a:bodyPr>
              <a:lstStyle/>
              <a:p>
                <a:pPr algn="ctr"/>
                <a:r>
                  <a:rPr lang="en-US" altLang="ja-JP" sz="2400" dirty="0"/>
                  <a:t>Nq = 10 </a:t>
                </a:r>
                <a14:m>
                  <m:oMath xmlns:m="http://schemas.openxmlformats.org/officeDocument/2006/math">
                    <m:f>
                      <m:fPr>
                        <m:ctrlPr>
                          <a:rPr lang="en-US" altLang="ja-JP" sz="2400" i="1">
                            <a:latin typeface="Cambria Math" panose="02040503050406030204" pitchFamily="18" charset="0"/>
                          </a:rPr>
                        </m:ctrlPr>
                      </m:fPr>
                      <m:num>
                        <m:r>
                          <a:rPr lang="en-US" altLang="ja-JP" sz="2400" i="1">
                            <a:latin typeface="Cambria Math" panose="02040503050406030204" pitchFamily="18" charset="0"/>
                          </a:rPr>
                          <m:t>25 </m:t>
                        </m:r>
                        <m:r>
                          <a:rPr lang="en-US" altLang="ja-JP" sz="2400" i="1">
                            <a:latin typeface="Cambria Math" panose="02040503050406030204" pitchFamily="18" charset="0"/>
                          </a:rPr>
                          <m:t>𝑚𝑒𝑉</m:t>
                        </m:r>
                      </m:num>
                      <m:den>
                        <m:r>
                          <a:rPr lang="en-US" altLang="ja-JP" sz="2400" i="1">
                            <a:latin typeface="Cambria Math" panose="02040503050406030204" pitchFamily="18" charset="0"/>
                          </a:rPr>
                          <m:t>1.7 ∗1.550 </m:t>
                        </m:r>
                        <m:r>
                          <a:rPr lang="en-US" altLang="ja-JP" sz="2400" i="1">
                            <a:latin typeface="Cambria Math" panose="02040503050406030204" pitchFamily="18" charset="0"/>
                          </a:rPr>
                          <m:t>𝑚𝑒𝑉</m:t>
                        </m:r>
                      </m:den>
                    </m:f>
                  </m:oMath>
                </a14:m>
                <a:endParaRPr lang="en-US" altLang="ja-JP" sz="2400" dirty="0"/>
              </a:p>
              <a:p>
                <a:pPr algn="ctr"/>
                <a:r>
                  <a:rPr lang="en-US" altLang="ja-JP" sz="2400" dirty="0"/>
                  <a:t>    = 95 e (</a:t>
                </a:r>
                <a:r>
                  <a:rPr lang="ja-JP" altLang="en-US" sz="2400" dirty="0"/>
                  <a:t>約</a:t>
                </a:r>
                <a:r>
                  <a:rPr lang="en-US" altLang="ja-JP" sz="2400" dirty="0"/>
                  <a:t>10pA)</a:t>
                </a:r>
                <a:endParaRPr lang="ja-JP" altLang="en-US" sz="2400" dirty="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2369407" y="5642713"/>
                <a:ext cx="2916683" cy="899221"/>
              </a:xfrm>
              <a:prstGeom prst="rect">
                <a:avLst/>
              </a:prstGeom>
              <a:blipFill rotWithShape="0">
                <a:blip r:embed="rId5"/>
                <a:stretch>
                  <a:fillRect l="-628" t="-1361" b="-20408"/>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2017433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図 40"/>
          <p:cNvPicPr>
            <a:picLocks noChangeAspect="1"/>
          </p:cNvPicPr>
          <p:nvPr/>
        </p:nvPicPr>
        <p:blipFill>
          <a:blip r:embed="rId3"/>
          <a:stretch>
            <a:fillRect/>
          </a:stretch>
        </p:blipFill>
        <p:spPr>
          <a:xfrm>
            <a:off x="2103549" y="3796342"/>
            <a:ext cx="4117566" cy="27687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23</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SOI</a:t>
            </a:r>
            <a:r>
              <a:rPr lang="ja-JP" altLang="en-US" sz="3200" dirty="0">
                <a:solidFill>
                  <a:schemeClr val="bg1"/>
                </a:solidFill>
                <a:latin typeface="Lucida Sans" panose="020B0602040502020204" pitchFamily="34" charset="0"/>
                <a:cs typeface="Lucida Sans" panose="020B0602040502020204" pitchFamily="34" charset="0"/>
              </a:rPr>
              <a:t>上の</a:t>
            </a:r>
            <a:r>
              <a:rPr lang="en-US" altLang="ja-JP" sz="3200" dirty="0">
                <a:solidFill>
                  <a:schemeClr val="bg1"/>
                </a:solidFill>
                <a:latin typeface="Lucida Sans" panose="020B0602040502020204" pitchFamily="34" charset="0"/>
                <a:cs typeface="Lucida Sans" panose="020B0602040502020204" pitchFamily="34" charset="0"/>
              </a:rPr>
              <a:t>Nb/Al-STJ</a:t>
            </a:r>
            <a:r>
              <a:rPr lang="ja-JP" altLang="en-US" sz="3200" dirty="0">
                <a:solidFill>
                  <a:schemeClr val="bg1"/>
                </a:solidFill>
                <a:latin typeface="Lucida Sans" panose="020B0602040502020204" pitchFamily="34" charset="0"/>
                <a:cs typeface="Lucida Sans" panose="020B0602040502020204" pitchFamily="34" charset="0"/>
              </a:rPr>
              <a:t>の光応答信号</a:t>
            </a:r>
          </a:p>
        </p:txBody>
      </p:sp>
      <p:pic>
        <p:nvPicPr>
          <p:cNvPr id="7" name="図 6"/>
          <p:cNvPicPr>
            <a:picLocks noChangeAspect="1"/>
          </p:cNvPicPr>
          <p:nvPr/>
        </p:nvPicPr>
        <p:blipFill>
          <a:blip r:embed="rId4"/>
          <a:stretch>
            <a:fillRect/>
          </a:stretch>
        </p:blipFill>
        <p:spPr>
          <a:xfrm>
            <a:off x="6565161" y="3686023"/>
            <a:ext cx="3763476" cy="28198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直線矢印コネクタ 9"/>
          <p:cNvCxnSpPr/>
          <p:nvPr/>
        </p:nvCxnSpPr>
        <p:spPr>
          <a:xfrm flipV="1">
            <a:off x="6719707" y="5537667"/>
            <a:ext cx="0" cy="3992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a:off x="6719708" y="5936911"/>
            <a:ext cx="37348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6565162" y="5277084"/>
            <a:ext cx="1661375" cy="369332"/>
          </a:xfrm>
          <a:prstGeom prst="rect">
            <a:avLst/>
          </a:prstGeom>
          <a:noFill/>
        </p:spPr>
        <p:txBody>
          <a:bodyPr wrap="square" rtlCol="0">
            <a:spAutoFit/>
          </a:bodyPr>
          <a:lstStyle/>
          <a:p>
            <a:r>
              <a:rPr lang="en-US" altLang="ja-JP" b="1" dirty="0">
                <a:solidFill>
                  <a:srgbClr val="0070C0"/>
                </a:solidFill>
              </a:rPr>
              <a:t>500uV /DIV.</a:t>
            </a:r>
            <a:endParaRPr lang="ja-JP" altLang="en-US" b="1" dirty="0">
              <a:solidFill>
                <a:srgbClr val="0070C0"/>
              </a:solidFill>
            </a:endParaRPr>
          </a:p>
        </p:txBody>
      </p:sp>
      <p:sp>
        <p:nvSpPr>
          <p:cNvPr id="14" name="テキスト ボックス 13"/>
          <p:cNvSpPr txBox="1"/>
          <p:nvPr/>
        </p:nvSpPr>
        <p:spPr>
          <a:xfrm>
            <a:off x="7093195" y="5752245"/>
            <a:ext cx="1661375" cy="369332"/>
          </a:xfrm>
          <a:prstGeom prst="rect">
            <a:avLst/>
          </a:prstGeom>
          <a:noFill/>
        </p:spPr>
        <p:txBody>
          <a:bodyPr wrap="square" rtlCol="0">
            <a:spAutoFit/>
          </a:bodyPr>
          <a:lstStyle/>
          <a:p>
            <a:r>
              <a:rPr lang="en-US" altLang="ja-JP" b="1" dirty="0">
                <a:solidFill>
                  <a:srgbClr val="FF0000"/>
                </a:solidFill>
              </a:rPr>
              <a:t>1uS /DIV.</a:t>
            </a:r>
            <a:endParaRPr lang="ja-JP" altLang="en-US" b="1" dirty="0">
              <a:solidFill>
                <a:srgbClr val="FF0000"/>
              </a:solidFill>
            </a:endParaRPr>
          </a:p>
        </p:txBody>
      </p:sp>
      <p:sp>
        <p:nvSpPr>
          <p:cNvPr id="15" name="テキスト ボックス 14"/>
          <p:cNvSpPr txBox="1"/>
          <p:nvPr/>
        </p:nvSpPr>
        <p:spPr>
          <a:xfrm>
            <a:off x="2707426" y="4915044"/>
            <a:ext cx="1339403" cy="369332"/>
          </a:xfrm>
          <a:prstGeom prst="rect">
            <a:avLst/>
          </a:prstGeom>
          <a:noFill/>
        </p:spPr>
        <p:txBody>
          <a:bodyPr wrap="square" rtlCol="0">
            <a:spAutoFit/>
          </a:bodyPr>
          <a:lstStyle/>
          <a:p>
            <a:r>
              <a:rPr lang="en-US" altLang="ja-JP" dirty="0">
                <a:solidFill>
                  <a:srgbClr val="FF00FF"/>
                </a:solidFill>
              </a:rPr>
              <a:t>Pedestal</a:t>
            </a:r>
            <a:endParaRPr lang="ja-JP" altLang="en-US" dirty="0">
              <a:solidFill>
                <a:srgbClr val="FF00FF"/>
              </a:solidFill>
            </a:endParaRPr>
          </a:p>
        </p:txBody>
      </p:sp>
      <p:sp>
        <p:nvSpPr>
          <p:cNvPr id="16" name="テキスト ボックス 15"/>
          <p:cNvSpPr txBox="1"/>
          <p:nvPr/>
        </p:nvSpPr>
        <p:spPr>
          <a:xfrm>
            <a:off x="4819769" y="4996071"/>
            <a:ext cx="1339403" cy="369332"/>
          </a:xfrm>
          <a:prstGeom prst="rect">
            <a:avLst/>
          </a:prstGeom>
          <a:noFill/>
        </p:spPr>
        <p:txBody>
          <a:bodyPr wrap="square" rtlCol="0">
            <a:spAutoFit/>
          </a:bodyPr>
          <a:lstStyle/>
          <a:p>
            <a:r>
              <a:rPr lang="en-US" altLang="ja-JP" dirty="0">
                <a:solidFill>
                  <a:srgbClr val="00B050"/>
                </a:solidFill>
              </a:rPr>
              <a:t>Signal</a:t>
            </a:r>
            <a:endParaRPr lang="ja-JP" altLang="en-US" dirty="0">
              <a:solidFill>
                <a:srgbClr val="00B050"/>
              </a:solidFill>
            </a:endParaRPr>
          </a:p>
        </p:txBody>
      </p:sp>
      <p:sp>
        <p:nvSpPr>
          <p:cNvPr id="19" name="テキスト ボックス 18"/>
          <p:cNvSpPr txBox="1"/>
          <p:nvPr/>
        </p:nvSpPr>
        <p:spPr>
          <a:xfrm>
            <a:off x="7901949" y="1573661"/>
            <a:ext cx="998422" cy="369332"/>
          </a:xfrm>
          <a:prstGeom prst="rect">
            <a:avLst/>
          </a:prstGeom>
          <a:noFill/>
        </p:spPr>
        <p:txBody>
          <a:bodyPr wrap="square" rtlCol="0">
            <a:spAutoFit/>
          </a:bodyPr>
          <a:lstStyle/>
          <a:p>
            <a:r>
              <a:rPr lang="en-US" altLang="ja-JP" dirty="0"/>
              <a:t>1kOhm</a:t>
            </a:r>
            <a:endParaRPr lang="ja-JP" altLang="en-US" dirty="0"/>
          </a:p>
        </p:txBody>
      </p:sp>
      <p:sp>
        <p:nvSpPr>
          <p:cNvPr id="20" name="テキスト ボックス 19"/>
          <p:cNvSpPr txBox="1"/>
          <p:nvPr/>
        </p:nvSpPr>
        <p:spPr>
          <a:xfrm>
            <a:off x="1698171" y="898563"/>
            <a:ext cx="5021536" cy="646331"/>
          </a:xfrm>
          <a:prstGeom prst="rect">
            <a:avLst/>
          </a:prstGeom>
          <a:noFill/>
        </p:spPr>
        <p:txBody>
          <a:bodyPr wrap="square" rtlCol="0">
            <a:spAutoFit/>
          </a:bodyPr>
          <a:lstStyle/>
          <a:p>
            <a:r>
              <a:rPr lang="ja-JP" altLang="en-US" dirty="0"/>
              <a:t>　</a:t>
            </a:r>
            <a:r>
              <a:rPr lang="en-US" altLang="ja-JP" dirty="0"/>
              <a:t>50um</a:t>
            </a:r>
            <a:r>
              <a:rPr lang="ja-JP" altLang="en-US" dirty="0"/>
              <a:t>角の</a:t>
            </a:r>
            <a:r>
              <a:rPr lang="en-US" altLang="ja-JP" dirty="0"/>
              <a:t>STJ</a:t>
            </a:r>
            <a:r>
              <a:rPr lang="ja-JP" altLang="en-US" dirty="0"/>
              <a:t>に可視光レーザー</a:t>
            </a:r>
            <a:r>
              <a:rPr lang="en-US" altLang="ja-JP" dirty="0"/>
              <a:t>(465nm)</a:t>
            </a:r>
            <a:r>
              <a:rPr lang="ja-JP" altLang="en-US" dirty="0"/>
              <a:t>を</a:t>
            </a:r>
            <a:r>
              <a:rPr lang="en-US" altLang="ja-JP" dirty="0"/>
              <a:t>20</a:t>
            </a:r>
            <a:r>
              <a:rPr lang="ja-JP" altLang="en-US" dirty="0"/>
              <a:t>パルス</a:t>
            </a:r>
            <a:r>
              <a:rPr lang="en-US" altLang="ja-JP" dirty="0"/>
              <a:t>(50MHz)</a:t>
            </a:r>
            <a:r>
              <a:rPr lang="ja-JP" altLang="en-US" dirty="0"/>
              <a:t>照射し、</a:t>
            </a:r>
            <a:r>
              <a:rPr lang="en-US" altLang="ja-JP" dirty="0"/>
              <a:t>STJ</a:t>
            </a:r>
            <a:r>
              <a:rPr lang="ja-JP" altLang="en-US" dirty="0"/>
              <a:t>の電圧変化を確認した。</a:t>
            </a:r>
            <a:endParaRPr lang="en-US" altLang="ja-JP" dirty="0"/>
          </a:p>
        </p:txBody>
      </p:sp>
      <p:sp>
        <p:nvSpPr>
          <p:cNvPr id="21" name="テキスト ボックス 20"/>
          <p:cNvSpPr txBox="1"/>
          <p:nvPr/>
        </p:nvSpPr>
        <p:spPr>
          <a:xfrm>
            <a:off x="1729648" y="1544445"/>
            <a:ext cx="3294956" cy="923330"/>
          </a:xfrm>
          <a:prstGeom prst="rect">
            <a:avLst/>
          </a:prstGeom>
          <a:noFill/>
        </p:spPr>
        <p:txBody>
          <a:bodyPr wrap="square" rtlCol="0">
            <a:spAutoFit/>
          </a:bodyPr>
          <a:lstStyle/>
          <a:p>
            <a:r>
              <a:rPr lang="ja-JP" altLang="en-US" dirty="0"/>
              <a:t>　このときの発生電荷量の</a:t>
            </a:r>
            <a:endParaRPr lang="en-US" altLang="ja-JP" dirty="0"/>
          </a:p>
          <a:p>
            <a:r>
              <a:rPr lang="ja-JP" altLang="en-US" dirty="0"/>
              <a:t>パルス波高分布から</a:t>
            </a:r>
            <a:r>
              <a:rPr lang="en-US" altLang="ja-JP" dirty="0"/>
              <a:t>photon</a:t>
            </a:r>
            <a:r>
              <a:rPr lang="ja-JP" altLang="en-US" dirty="0"/>
              <a:t>数</a:t>
            </a:r>
            <a:endParaRPr lang="en-US" altLang="ja-JP" dirty="0"/>
          </a:p>
          <a:p>
            <a:r>
              <a:rPr lang="ja-JP" altLang="en-US" dirty="0"/>
              <a:t>を見積もると、</a:t>
            </a:r>
            <a:endParaRPr lang="en-US" altLang="ja-JP" dirty="0"/>
          </a:p>
        </p:txBody>
      </p:sp>
      <mc:AlternateContent xmlns:mc="http://schemas.openxmlformats.org/markup-compatibility/2006" xmlns:a14="http://schemas.microsoft.com/office/drawing/2010/main">
        <mc:Choice Requires="a14">
          <p:sp>
            <p:nvSpPr>
              <p:cNvPr id="22" name="テキスト ボックス 21"/>
              <p:cNvSpPr txBox="1"/>
              <p:nvPr/>
            </p:nvSpPr>
            <p:spPr>
              <a:xfrm>
                <a:off x="5170958" y="1446188"/>
                <a:ext cx="2569120" cy="1388778"/>
              </a:xfrm>
              <a:prstGeom prst="rect">
                <a:avLst/>
              </a:prstGeom>
              <a:noFill/>
            </p:spPr>
            <p:txBody>
              <a:bodyPr wrap="square" lIns="0" tIns="0" rIns="0" bIns="0" rtlCol="0">
                <a:spAutoFit/>
              </a:bodyPr>
              <a:lstStyle/>
              <a:p>
                <a:r>
                  <a:rPr lang="en-US" altLang="ja-JP" sz="2000" dirty="0"/>
                  <a:t>Nγ = </a:t>
                </a:r>
                <a14:m>
                  <m:oMath xmlns:m="http://schemas.openxmlformats.org/officeDocument/2006/math">
                    <m:f>
                      <m:fPr>
                        <m:ctrlPr>
                          <a:rPr lang="en-US" altLang="ja-JP" sz="2000" i="1">
                            <a:latin typeface="Cambria Math" panose="02040503050406030204" pitchFamily="18" charset="0"/>
                          </a:rPr>
                        </m:ctrlPr>
                      </m:fPr>
                      <m:num>
                        <m:sSup>
                          <m:sSupPr>
                            <m:ctrlPr>
                              <a:rPr lang="en-US" altLang="ja-JP" sz="2000" i="1">
                                <a:latin typeface="Cambria Math" panose="02040503050406030204" pitchFamily="18" charset="0"/>
                              </a:rPr>
                            </m:ctrlPr>
                          </m:sSupPr>
                          <m:e>
                            <m:r>
                              <a:rPr lang="en-US" altLang="ja-JP" sz="2000" i="1">
                                <a:latin typeface="Cambria Math" panose="02040503050406030204" pitchFamily="18" charset="0"/>
                              </a:rPr>
                              <m:t>𝑀</m:t>
                            </m:r>
                          </m:e>
                          <m:sup>
                            <m:r>
                              <a:rPr lang="en-US" altLang="ja-JP" sz="2000" i="1">
                                <a:latin typeface="Cambria Math" panose="02040503050406030204" pitchFamily="18" charset="0"/>
                              </a:rPr>
                              <m:t>2</m:t>
                            </m:r>
                          </m:sup>
                        </m:sSup>
                      </m:num>
                      <m:den>
                        <m:sSup>
                          <m:sSupPr>
                            <m:ctrlPr>
                              <a:rPr lang="en-US" altLang="ja-JP" sz="2000" i="1">
                                <a:latin typeface="Cambria Math" panose="02040503050406030204" pitchFamily="18" charset="0"/>
                              </a:rPr>
                            </m:ctrlPr>
                          </m:sSupPr>
                          <m:e>
                            <m:r>
                              <m:rPr>
                                <m:sty m:val="p"/>
                              </m:rPr>
                              <a:rPr lang="en-US" altLang="ja-JP" sz="2000" i="1">
                                <a:latin typeface="Cambria Math" panose="02040503050406030204" pitchFamily="18" charset="0"/>
                              </a:rPr>
                              <m:t>σ</m:t>
                            </m:r>
                          </m:e>
                          <m:sup>
                            <m:r>
                              <a:rPr lang="en-US" altLang="ja-JP" sz="2000" i="1">
                                <a:latin typeface="Cambria Math" panose="02040503050406030204" pitchFamily="18" charset="0"/>
                              </a:rPr>
                              <m:t>2</m:t>
                            </m:r>
                          </m:sup>
                        </m:sSup>
                        <m:r>
                          <a:rPr lang="en-US" altLang="ja-JP" sz="2000" i="1">
                            <a:latin typeface="Cambria Math" panose="02040503050406030204" pitchFamily="18" charset="0"/>
                          </a:rPr>
                          <m:t>−</m:t>
                        </m:r>
                        <m:sSup>
                          <m:sSupPr>
                            <m:ctrlPr>
                              <a:rPr lang="en-US" altLang="ja-JP" sz="2000" i="1">
                                <a:latin typeface="Cambria Math" panose="02040503050406030204" pitchFamily="18" charset="0"/>
                              </a:rPr>
                            </m:ctrlPr>
                          </m:sSupPr>
                          <m:e>
                            <m:sSub>
                              <m:sSubPr>
                                <m:ctrlPr>
                                  <a:rPr lang="en-US" altLang="ja-JP" sz="2000" i="1">
                                    <a:latin typeface="Cambria Math" panose="02040503050406030204" pitchFamily="18" charset="0"/>
                                  </a:rPr>
                                </m:ctrlPr>
                              </m:sSubPr>
                              <m:e>
                                <m:r>
                                  <m:rPr>
                                    <m:sty m:val="p"/>
                                  </m:rPr>
                                  <a:rPr lang="en-US" altLang="ja-JP" sz="2000" i="1">
                                    <a:latin typeface="Cambria Math" panose="02040503050406030204" pitchFamily="18" charset="0"/>
                                  </a:rPr>
                                  <m:t>σ</m:t>
                                </m:r>
                              </m:e>
                              <m:sub>
                                <m:r>
                                  <a:rPr lang="en-US" altLang="ja-JP" sz="2000" i="1">
                                    <a:latin typeface="Cambria Math" panose="02040503050406030204" pitchFamily="18" charset="0"/>
                                  </a:rPr>
                                  <m:t>𝑝</m:t>
                                </m:r>
                              </m:sub>
                            </m:sSub>
                          </m:e>
                          <m:sup>
                            <m:r>
                              <a:rPr lang="en-US" altLang="ja-JP" sz="2000" i="1">
                                <a:latin typeface="Cambria Math" panose="02040503050406030204" pitchFamily="18" charset="0"/>
                              </a:rPr>
                              <m:t>2</m:t>
                            </m:r>
                          </m:sup>
                        </m:sSup>
                      </m:den>
                    </m:f>
                  </m:oMath>
                </a14:m>
                <a:endParaRPr lang="en-US" altLang="ja-JP" sz="2000" dirty="0"/>
              </a:p>
              <a:p>
                <a:r>
                  <a:rPr lang="en-US" altLang="ja-JP" sz="2000" dirty="0"/>
                  <a:t>      = </a:t>
                </a:r>
                <a14:m>
                  <m:oMath xmlns:m="http://schemas.openxmlformats.org/officeDocument/2006/math">
                    <m:f>
                      <m:fPr>
                        <m:ctrlPr>
                          <a:rPr lang="en-US" altLang="ja-JP" sz="2000" i="1">
                            <a:latin typeface="Cambria Math" panose="02040503050406030204" pitchFamily="18" charset="0"/>
                          </a:rPr>
                        </m:ctrlPr>
                      </m:fPr>
                      <m:num>
                        <m:sSup>
                          <m:sSupPr>
                            <m:ctrlPr>
                              <a:rPr lang="en-US" altLang="ja-JP" sz="2000" i="1">
                                <a:latin typeface="Cambria Math" panose="02040503050406030204" pitchFamily="18" charset="0"/>
                              </a:rPr>
                            </m:ctrlPr>
                          </m:sSupPr>
                          <m:e>
                            <m:r>
                              <a:rPr lang="en-US" altLang="ja-JP" sz="2000" i="1">
                                <a:latin typeface="Cambria Math" panose="02040503050406030204" pitchFamily="18" charset="0"/>
                              </a:rPr>
                              <m:t>0.1268</m:t>
                            </m:r>
                          </m:e>
                          <m:sup>
                            <m:r>
                              <a:rPr lang="en-US" altLang="ja-JP" sz="2000" i="1">
                                <a:latin typeface="Cambria Math" panose="02040503050406030204" pitchFamily="18" charset="0"/>
                              </a:rPr>
                              <m:t>2</m:t>
                            </m:r>
                          </m:sup>
                        </m:sSup>
                      </m:num>
                      <m:den>
                        <m:sSup>
                          <m:sSupPr>
                            <m:ctrlPr>
                              <a:rPr lang="en-US" altLang="ja-JP" sz="2000" i="1">
                                <a:latin typeface="Cambria Math" panose="02040503050406030204" pitchFamily="18" charset="0"/>
                              </a:rPr>
                            </m:ctrlPr>
                          </m:sSupPr>
                          <m:e>
                            <m:r>
                              <a:rPr lang="en-US" altLang="ja-JP" sz="2000" i="1">
                                <a:latin typeface="Cambria Math" panose="02040503050406030204" pitchFamily="18" charset="0"/>
                              </a:rPr>
                              <m:t>0.03033</m:t>
                            </m:r>
                          </m:e>
                          <m:sup>
                            <m:r>
                              <a:rPr lang="en-US" altLang="ja-JP" sz="2000" i="1">
                                <a:latin typeface="Cambria Math" panose="02040503050406030204" pitchFamily="18" charset="0"/>
                              </a:rPr>
                              <m:t>2</m:t>
                            </m:r>
                          </m:sup>
                        </m:sSup>
                        <m:r>
                          <a:rPr lang="en-US" altLang="ja-JP" sz="2000" i="1">
                            <a:latin typeface="Cambria Math" panose="02040503050406030204" pitchFamily="18" charset="0"/>
                          </a:rPr>
                          <m:t>−</m:t>
                        </m:r>
                        <m:sSup>
                          <m:sSupPr>
                            <m:ctrlPr>
                              <a:rPr lang="en-US" altLang="ja-JP" sz="2000" i="1">
                                <a:latin typeface="Cambria Math" panose="02040503050406030204" pitchFamily="18" charset="0"/>
                              </a:rPr>
                            </m:ctrlPr>
                          </m:sSupPr>
                          <m:e>
                            <m:r>
                              <a:rPr lang="en-US" altLang="ja-JP" sz="2000" i="1">
                                <a:latin typeface="Cambria Math" panose="02040503050406030204" pitchFamily="18" charset="0"/>
                              </a:rPr>
                              <m:t>0.02901</m:t>
                            </m:r>
                          </m:e>
                          <m:sup>
                            <m:r>
                              <a:rPr lang="en-US" altLang="ja-JP" sz="2000" i="1">
                                <a:latin typeface="Cambria Math" panose="02040503050406030204" pitchFamily="18" charset="0"/>
                              </a:rPr>
                              <m:t>2</m:t>
                            </m:r>
                          </m:sup>
                        </m:sSup>
                      </m:den>
                    </m:f>
                  </m:oMath>
                </a14:m>
                <a:endParaRPr lang="en-US" altLang="ja-JP" sz="2000" dirty="0"/>
              </a:p>
              <a:p>
                <a:r>
                  <a:rPr lang="en-US" altLang="ja-JP" sz="2000" dirty="0"/>
                  <a:t>      ~ </a:t>
                </a:r>
                <a:r>
                  <a:rPr lang="en-US" altLang="ja-JP" sz="2000" dirty="0">
                    <a:solidFill>
                      <a:srgbClr val="FF0000"/>
                    </a:solidFill>
                  </a:rPr>
                  <a:t>206±112</a:t>
                </a:r>
                <a:endParaRPr lang="ja-JP" altLang="en-US" sz="2000" dirty="0">
                  <a:solidFill>
                    <a:srgbClr val="FF0000"/>
                  </a:solidFill>
                </a:endParaRPr>
              </a:p>
            </p:txBody>
          </p:sp>
        </mc:Choice>
        <mc:Fallback xmlns="">
          <p:sp>
            <p:nvSpPr>
              <p:cNvPr id="22" name="テキスト ボックス 21"/>
              <p:cNvSpPr txBox="1">
                <a:spLocks noRot="1" noChangeAspect="1" noMove="1" noResize="1" noEditPoints="1" noAdjustHandles="1" noChangeArrowheads="1" noChangeShapeType="1" noTextEdit="1"/>
              </p:cNvSpPr>
              <p:nvPr/>
            </p:nvSpPr>
            <p:spPr>
              <a:xfrm>
                <a:off x="5170958" y="1446188"/>
                <a:ext cx="2569120" cy="1388778"/>
              </a:xfrm>
              <a:prstGeom prst="rect">
                <a:avLst/>
              </a:prstGeom>
              <a:blipFill rotWithShape="0">
                <a:blip r:embed="rId5"/>
                <a:stretch>
                  <a:fillRect l="-5924" b="-7018"/>
                </a:stretch>
              </a:blipFill>
            </p:spPr>
            <p:txBody>
              <a:bodyPr/>
              <a:lstStyle/>
              <a:p>
                <a:r>
                  <a:rPr lang="ja-JP" altLang="en-US">
                    <a:noFill/>
                  </a:rPr>
                  <a:t> </a:t>
                </a:r>
              </a:p>
            </p:txBody>
          </p:sp>
        </mc:Fallback>
      </mc:AlternateContent>
      <p:cxnSp>
        <p:nvCxnSpPr>
          <p:cNvPr id="24" name="直線コネクタ 23"/>
          <p:cNvCxnSpPr/>
          <p:nvPr/>
        </p:nvCxnSpPr>
        <p:spPr>
          <a:xfrm>
            <a:off x="7736849" y="3837593"/>
            <a:ext cx="0" cy="97253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8465518" y="3837593"/>
            <a:ext cx="0" cy="97253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9213231" y="3837593"/>
            <a:ext cx="0" cy="97253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a:off x="7736850" y="4398986"/>
            <a:ext cx="738195" cy="0"/>
          </a:xfrm>
          <a:prstGeom prst="straightConnector1">
            <a:avLst/>
          </a:prstGeom>
          <a:ln w="2857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8494088" y="3837593"/>
            <a:ext cx="0" cy="972534"/>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8479800" y="4398986"/>
            <a:ext cx="738195" cy="0"/>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7743596" y="4320783"/>
            <a:ext cx="715213" cy="646331"/>
          </a:xfrm>
          <a:prstGeom prst="rect">
            <a:avLst/>
          </a:prstGeom>
          <a:noFill/>
        </p:spPr>
        <p:txBody>
          <a:bodyPr wrap="square" rtlCol="0">
            <a:spAutoFit/>
          </a:bodyPr>
          <a:lstStyle/>
          <a:p>
            <a:pPr algn="ctr"/>
            <a:r>
              <a:rPr lang="en-US" altLang="ja-JP" dirty="0">
                <a:solidFill>
                  <a:srgbClr val="C00000"/>
                </a:solidFill>
              </a:rPr>
              <a:t>Noise</a:t>
            </a:r>
          </a:p>
          <a:p>
            <a:pPr algn="ctr"/>
            <a:r>
              <a:rPr lang="en-US" altLang="ja-JP" dirty="0">
                <a:solidFill>
                  <a:srgbClr val="C00000"/>
                </a:solidFill>
              </a:rPr>
              <a:t>(2uS)</a:t>
            </a:r>
            <a:endParaRPr lang="ja-JP" altLang="en-US" dirty="0">
              <a:solidFill>
                <a:srgbClr val="C00000"/>
              </a:solidFill>
            </a:endParaRPr>
          </a:p>
        </p:txBody>
      </p:sp>
      <p:sp>
        <p:nvSpPr>
          <p:cNvPr id="39" name="テキスト ボックス 38"/>
          <p:cNvSpPr txBox="1"/>
          <p:nvPr/>
        </p:nvSpPr>
        <p:spPr>
          <a:xfrm>
            <a:off x="8486546" y="4332363"/>
            <a:ext cx="734259" cy="646331"/>
          </a:xfrm>
          <a:prstGeom prst="rect">
            <a:avLst/>
          </a:prstGeom>
          <a:noFill/>
        </p:spPr>
        <p:txBody>
          <a:bodyPr wrap="square" rtlCol="0">
            <a:spAutoFit/>
          </a:bodyPr>
          <a:lstStyle/>
          <a:p>
            <a:pPr algn="ctr"/>
            <a:r>
              <a:rPr lang="en-US" altLang="ja-JP" dirty="0">
                <a:solidFill>
                  <a:srgbClr val="00B0F0"/>
                </a:solidFill>
              </a:rPr>
              <a:t>Signal</a:t>
            </a:r>
          </a:p>
          <a:p>
            <a:pPr algn="ctr"/>
            <a:r>
              <a:rPr lang="en-US" altLang="ja-JP" dirty="0">
                <a:solidFill>
                  <a:srgbClr val="00B0F0"/>
                </a:solidFill>
              </a:rPr>
              <a:t>(2uS)</a:t>
            </a:r>
            <a:endParaRPr lang="ja-JP" altLang="en-US" dirty="0">
              <a:solidFill>
                <a:srgbClr val="00B0F0"/>
              </a:solidFill>
            </a:endParaRPr>
          </a:p>
        </p:txBody>
      </p:sp>
      <p:sp>
        <p:nvSpPr>
          <p:cNvPr id="44" name="テキスト ボックス 43"/>
          <p:cNvSpPr txBox="1"/>
          <p:nvPr/>
        </p:nvSpPr>
        <p:spPr>
          <a:xfrm>
            <a:off x="5409868" y="2750463"/>
            <a:ext cx="2109547" cy="923330"/>
          </a:xfrm>
          <a:prstGeom prst="rect">
            <a:avLst/>
          </a:prstGeom>
          <a:noFill/>
        </p:spPr>
        <p:txBody>
          <a:bodyPr wrap="square" rtlCol="0">
            <a:spAutoFit/>
          </a:bodyPr>
          <a:lstStyle/>
          <a:p>
            <a:r>
              <a:rPr lang="en-US" altLang="ja-JP" dirty="0"/>
              <a:t>M : Mean</a:t>
            </a:r>
          </a:p>
          <a:p>
            <a:r>
              <a:rPr lang="en-US" altLang="ja-JP" dirty="0"/>
              <a:t> σ : signal RMS</a:t>
            </a:r>
          </a:p>
          <a:p>
            <a:r>
              <a:rPr lang="en-US" altLang="ja-JP" dirty="0"/>
              <a:t> σ</a:t>
            </a:r>
            <a:r>
              <a:rPr lang="en-US" altLang="ja-JP" baseline="-25000" dirty="0"/>
              <a:t>p</a:t>
            </a:r>
            <a:r>
              <a:rPr lang="en-US" altLang="ja-JP" dirty="0"/>
              <a:t> : pedestal RMS</a:t>
            </a:r>
            <a:endParaRPr lang="ja-JP" altLang="en-US" dirty="0"/>
          </a:p>
        </p:txBody>
      </p:sp>
      <p:sp>
        <p:nvSpPr>
          <p:cNvPr id="29" name="角丸四角形 28"/>
          <p:cNvSpPr/>
          <p:nvPr/>
        </p:nvSpPr>
        <p:spPr>
          <a:xfrm>
            <a:off x="1829312" y="2556556"/>
            <a:ext cx="3338212" cy="1090433"/>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テキスト ボックス 29"/>
          <p:cNvSpPr txBox="1"/>
          <p:nvPr/>
        </p:nvSpPr>
        <p:spPr>
          <a:xfrm>
            <a:off x="1886186" y="2593971"/>
            <a:ext cx="3201093" cy="923330"/>
          </a:xfrm>
          <a:prstGeom prst="rect">
            <a:avLst/>
          </a:prstGeom>
          <a:noFill/>
        </p:spPr>
        <p:txBody>
          <a:bodyPr wrap="square" rtlCol="0">
            <a:spAutoFit/>
          </a:bodyPr>
          <a:lstStyle/>
          <a:p>
            <a:r>
              <a:rPr lang="en-US" altLang="ja-JP" b="1" dirty="0">
                <a:solidFill>
                  <a:srgbClr val="FF0000"/>
                </a:solidFill>
              </a:rPr>
              <a:t>SOI</a:t>
            </a:r>
            <a:r>
              <a:rPr lang="ja-JP" altLang="en-US" b="1" dirty="0">
                <a:solidFill>
                  <a:srgbClr val="FF0000"/>
                </a:solidFill>
              </a:rPr>
              <a:t>上に形成した</a:t>
            </a:r>
            <a:r>
              <a:rPr lang="en-US" altLang="ja-JP" b="1" dirty="0">
                <a:solidFill>
                  <a:srgbClr val="FF0000"/>
                </a:solidFill>
              </a:rPr>
              <a:t>STJ</a:t>
            </a:r>
            <a:r>
              <a:rPr lang="ja-JP" altLang="en-US" b="1" dirty="0">
                <a:solidFill>
                  <a:srgbClr val="FF0000"/>
                </a:solidFill>
              </a:rPr>
              <a:t>検出器の可視光</a:t>
            </a:r>
            <a:r>
              <a:rPr lang="en-US" altLang="ja-JP" b="1" dirty="0">
                <a:solidFill>
                  <a:srgbClr val="FF0000"/>
                </a:solidFill>
              </a:rPr>
              <a:t>(465nm)</a:t>
            </a:r>
            <a:r>
              <a:rPr lang="ja-JP" altLang="en-US" b="1" dirty="0">
                <a:solidFill>
                  <a:srgbClr val="FF0000"/>
                </a:solidFill>
              </a:rPr>
              <a:t>に対しての応答を確認した。</a:t>
            </a:r>
            <a:endParaRPr lang="en-US" altLang="ja-JP" b="1" dirty="0">
              <a:solidFill>
                <a:srgbClr val="FF0000"/>
              </a:solidFill>
            </a:endParaRPr>
          </a:p>
        </p:txBody>
      </p:sp>
      <p:pic>
        <p:nvPicPr>
          <p:cNvPr id="4" name="図 3"/>
          <p:cNvPicPr>
            <a:picLocks noChangeAspect="1"/>
          </p:cNvPicPr>
          <p:nvPr/>
        </p:nvPicPr>
        <p:blipFill>
          <a:blip r:embed="rId6"/>
          <a:stretch>
            <a:fillRect/>
          </a:stretch>
        </p:blipFill>
        <p:spPr>
          <a:xfrm>
            <a:off x="7506714" y="1072698"/>
            <a:ext cx="3126710" cy="2312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テキスト ボックス 4"/>
          <p:cNvSpPr txBox="1"/>
          <p:nvPr/>
        </p:nvSpPr>
        <p:spPr>
          <a:xfrm>
            <a:off x="8561448" y="1484539"/>
            <a:ext cx="510212" cy="369332"/>
          </a:xfrm>
          <a:prstGeom prst="rect">
            <a:avLst/>
          </a:prstGeom>
          <a:noFill/>
        </p:spPr>
        <p:txBody>
          <a:bodyPr wrap="square" rtlCol="0">
            <a:spAutoFit/>
          </a:bodyPr>
          <a:lstStyle/>
          <a:p>
            <a:r>
              <a:rPr lang="en-US" altLang="ja-JP" dirty="0"/>
              <a:t>1k </a:t>
            </a:r>
            <a:endParaRPr lang="ja-JP" altLang="en-US" dirty="0"/>
          </a:p>
        </p:txBody>
      </p:sp>
      <p:sp>
        <p:nvSpPr>
          <p:cNvPr id="34" name="テキスト ボックス 33"/>
          <p:cNvSpPr txBox="1"/>
          <p:nvPr/>
        </p:nvSpPr>
        <p:spPr>
          <a:xfrm>
            <a:off x="9502122" y="2371889"/>
            <a:ext cx="510212" cy="369332"/>
          </a:xfrm>
          <a:prstGeom prst="rect">
            <a:avLst/>
          </a:prstGeom>
          <a:noFill/>
        </p:spPr>
        <p:txBody>
          <a:bodyPr wrap="square" rtlCol="0">
            <a:spAutoFit/>
          </a:bodyPr>
          <a:lstStyle/>
          <a:p>
            <a:r>
              <a:rPr lang="en-US" altLang="ja-JP" dirty="0"/>
              <a:t>STJ </a:t>
            </a:r>
            <a:endParaRPr lang="ja-JP" altLang="en-US" dirty="0"/>
          </a:p>
        </p:txBody>
      </p:sp>
      <p:sp>
        <p:nvSpPr>
          <p:cNvPr id="9" name="角丸四角形 8"/>
          <p:cNvSpPr/>
          <p:nvPr/>
        </p:nvSpPr>
        <p:spPr>
          <a:xfrm>
            <a:off x="9062242" y="1942994"/>
            <a:ext cx="856458" cy="1112643"/>
          </a:xfrm>
          <a:prstGeom prst="roundRect">
            <a:avLst/>
          </a:prstGeom>
          <a:solidFill>
            <a:schemeClr val="accent1">
              <a:lumMod val="40000"/>
              <a:lumOff val="60000"/>
              <a:alpha val="70000"/>
            </a:schemeClr>
          </a:solidFill>
          <a:effectLst>
            <a:outerShdw dist="50800" sx="1000" sy="1000" algn="ctr" rotWithShape="0">
              <a:srgbClr val="000000"/>
            </a:outerShdw>
            <a:reflection endPos="0" dist="508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テキスト ボックス 10"/>
          <p:cNvSpPr txBox="1"/>
          <p:nvPr/>
        </p:nvSpPr>
        <p:spPr>
          <a:xfrm>
            <a:off x="9425986" y="1901937"/>
            <a:ext cx="1593099" cy="338554"/>
          </a:xfrm>
          <a:prstGeom prst="rect">
            <a:avLst/>
          </a:prstGeom>
          <a:noFill/>
        </p:spPr>
        <p:txBody>
          <a:bodyPr wrap="square" rtlCol="0">
            <a:spAutoFit/>
          </a:bodyPr>
          <a:lstStyle/>
          <a:p>
            <a:r>
              <a:rPr lang="en-US" altLang="ja-JP" sz="1600" dirty="0">
                <a:solidFill>
                  <a:srgbClr val="0070C0"/>
                </a:solidFill>
              </a:rPr>
              <a:t>Refrigerator</a:t>
            </a:r>
            <a:endParaRPr lang="ja-JP" altLang="en-US" sz="1600" dirty="0">
              <a:solidFill>
                <a:srgbClr val="0070C0"/>
              </a:solidFill>
            </a:endParaRPr>
          </a:p>
        </p:txBody>
      </p:sp>
      <p:sp>
        <p:nvSpPr>
          <p:cNvPr id="17" name="テキスト ボックス 16"/>
          <p:cNvSpPr txBox="1"/>
          <p:nvPr/>
        </p:nvSpPr>
        <p:spPr>
          <a:xfrm>
            <a:off x="9757228" y="980215"/>
            <a:ext cx="1191202" cy="584775"/>
          </a:xfrm>
          <a:prstGeom prst="rect">
            <a:avLst/>
          </a:prstGeom>
          <a:noFill/>
        </p:spPr>
        <p:txBody>
          <a:bodyPr wrap="square" rtlCol="0">
            <a:spAutoFit/>
          </a:bodyPr>
          <a:lstStyle/>
          <a:p>
            <a:r>
              <a:rPr lang="en-US" altLang="ja-JP" sz="1600" b="1" dirty="0"/>
              <a:t>For </a:t>
            </a:r>
          </a:p>
          <a:p>
            <a:r>
              <a:rPr lang="en-US" altLang="ja-JP" sz="1600" b="1" dirty="0"/>
              <a:t>Current</a:t>
            </a:r>
            <a:endParaRPr lang="ja-JP" altLang="en-US" sz="1600" b="1" dirty="0"/>
          </a:p>
        </p:txBody>
      </p:sp>
      <p:sp>
        <p:nvSpPr>
          <p:cNvPr id="40" name="テキスト ボックス 39"/>
          <p:cNvSpPr txBox="1"/>
          <p:nvPr/>
        </p:nvSpPr>
        <p:spPr>
          <a:xfrm>
            <a:off x="9855171" y="2733176"/>
            <a:ext cx="908455" cy="584775"/>
          </a:xfrm>
          <a:prstGeom prst="rect">
            <a:avLst/>
          </a:prstGeom>
          <a:noFill/>
        </p:spPr>
        <p:txBody>
          <a:bodyPr wrap="square" rtlCol="0">
            <a:spAutoFit/>
          </a:bodyPr>
          <a:lstStyle/>
          <a:p>
            <a:r>
              <a:rPr lang="en-US" altLang="ja-JP" sz="1600" b="1" dirty="0"/>
              <a:t>For </a:t>
            </a:r>
          </a:p>
          <a:p>
            <a:r>
              <a:rPr lang="en-US" altLang="ja-JP" sz="1600" b="1" dirty="0"/>
              <a:t>Voltage</a:t>
            </a:r>
            <a:endParaRPr lang="ja-JP" altLang="en-US" sz="1600" b="1" dirty="0"/>
          </a:p>
        </p:txBody>
      </p:sp>
    </p:spTree>
    <p:extLst>
      <p:ext uri="{BB962C8B-B14F-4D97-AF65-F5344CB8AC3E}">
        <p14:creationId xmlns:p14="http://schemas.microsoft.com/office/powerpoint/2010/main" val="15746671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24</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SOIFET</a:t>
            </a:r>
            <a:r>
              <a:rPr lang="ja-JP" altLang="en-US" sz="3200" dirty="0">
                <a:solidFill>
                  <a:schemeClr val="bg1"/>
                </a:solidFill>
                <a:latin typeface="Lucida Sans" panose="020B0602040502020204" pitchFamily="34" charset="0"/>
                <a:cs typeface="Lucida Sans" panose="020B0602040502020204" pitchFamily="34" charset="0"/>
              </a:rPr>
              <a:t>の増幅器としてのふるまい</a:t>
            </a:r>
          </a:p>
        </p:txBody>
      </p:sp>
      <p:pic>
        <p:nvPicPr>
          <p:cNvPr id="15" name="図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9396" y="892324"/>
            <a:ext cx="3237579" cy="2872852"/>
          </a:xfrm>
          <a:prstGeom prst="rect">
            <a:avLst/>
          </a:prstGeom>
        </p:spPr>
      </p:pic>
      <p:sp>
        <p:nvSpPr>
          <p:cNvPr id="16" name="テキスト ボックス 15"/>
          <p:cNvSpPr txBox="1"/>
          <p:nvPr/>
        </p:nvSpPr>
        <p:spPr>
          <a:xfrm>
            <a:off x="5181600" y="914909"/>
            <a:ext cx="5357612" cy="646331"/>
          </a:xfrm>
          <a:prstGeom prst="rect">
            <a:avLst/>
          </a:prstGeom>
          <a:noFill/>
        </p:spPr>
        <p:txBody>
          <a:bodyPr wrap="square" rtlCol="0">
            <a:spAutoFit/>
          </a:bodyPr>
          <a:lstStyle/>
          <a:p>
            <a:r>
              <a:rPr lang="en-US" altLang="ja-JP" dirty="0"/>
              <a:t>FET</a:t>
            </a:r>
            <a:r>
              <a:rPr lang="ja-JP" altLang="en-US" dirty="0"/>
              <a:t>単体で最も単純に増幅作用を得られるソース接地増幅回路としてのふるまいを極低温にて確かめた．</a:t>
            </a:r>
            <a:endParaRPr lang="en-US" altLang="ja-JP" dirty="0"/>
          </a:p>
        </p:txBody>
      </p:sp>
      <p:pic>
        <p:nvPicPr>
          <p:cNvPr id="17" name="図 16"/>
          <p:cNvPicPr>
            <a:picLocks noChangeAspect="1"/>
          </p:cNvPicPr>
          <p:nvPr/>
        </p:nvPicPr>
        <p:blipFill>
          <a:blip r:embed="rId4"/>
          <a:stretch>
            <a:fillRect/>
          </a:stretch>
        </p:blipFill>
        <p:spPr>
          <a:xfrm>
            <a:off x="1661300" y="3971832"/>
            <a:ext cx="2925940" cy="2596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5181600" y="1592774"/>
            <a:ext cx="3336434" cy="369332"/>
          </a:xfrm>
          <a:prstGeom prst="rect">
            <a:avLst/>
          </a:prstGeom>
          <a:noFill/>
        </p:spPr>
        <p:txBody>
          <a:bodyPr wrap="square" rtlCol="0">
            <a:spAutoFit/>
          </a:bodyPr>
          <a:lstStyle/>
          <a:p>
            <a:r>
              <a:rPr lang="ja-JP" altLang="en-US" dirty="0"/>
              <a:t>この回路における増幅率は</a:t>
            </a:r>
          </a:p>
        </p:txBody>
      </p:sp>
      <mc:AlternateContent xmlns:mc="http://schemas.openxmlformats.org/markup-compatibility/2006" xmlns:a14="http://schemas.microsoft.com/office/drawing/2010/main">
        <mc:Choice Requires="a14">
          <p:sp>
            <p:nvSpPr>
              <p:cNvPr id="19" name="テキスト ボックス 18"/>
              <p:cNvSpPr txBox="1"/>
              <p:nvPr/>
            </p:nvSpPr>
            <p:spPr>
              <a:xfrm>
                <a:off x="5581649" y="1897864"/>
                <a:ext cx="1891928" cy="430887"/>
              </a:xfrm>
              <a:prstGeom prst="rect">
                <a:avLst/>
              </a:prstGeom>
              <a:noFill/>
            </p:spPr>
            <p:txBody>
              <a:bodyPr wrap="none" lIns="0" tIns="0" rIns="0" bIns="0" rtlCol="0">
                <a:spAutoFit/>
              </a:bodyPr>
              <a:lstStyle/>
              <a:p>
                <a14:m>
                  <m:oMath xmlns:m="http://schemas.openxmlformats.org/officeDocument/2006/math">
                    <m:r>
                      <m:rPr>
                        <m:sty m:val="p"/>
                      </m:rPr>
                      <a:rPr lang="en-US" altLang="ja-JP" sz="2800" i="1">
                        <a:latin typeface="Cambria Math" panose="02040503050406030204" pitchFamily="18" charset="0"/>
                      </a:rPr>
                      <m:t>Gain</m:t>
                    </m:r>
                    <m:r>
                      <a:rPr lang="en-US" altLang="ja-JP" sz="2800" i="1">
                        <a:latin typeface="Cambria Math" panose="02040503050406030204" pitchFamily="18" charset="0"/>
                      </a:rPr>
                      <m:t>=</m:t>
                    </m:r>
                  </m:oMath>
                </a14:m>
                <a:r>
                  <a:rPr lang="en-US" altLang="ja-JP" sz="2800" dirty="0"/>
                  <a:t>gm*R</a:t>
                </a:r>
                <a:endParaRPr lang="ja-JP" altLang="en-US" sz="2800" dirty="0"/>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5581649" y="1897864"/>
                <a:ext cx="1891928" cy="430887"/>
              </a:xfrm>
              <a:prstGeom prst="rect">
                <a:avLst/>
              </a:prstGeom>
              <a:blipFill rotWithShape="0">
                <a:blip r:embed="rId5"/>
                <a:stretch>
                  <a:fillRect t="-23944" r="-10000" b="-50704"/>
                </a:stretch>
              </a:blipFill>
            </p:spPr>
            <p:txBody>
              <a:bodyPr/>
              <a:lstStyle/>
              <a:p>
                <a:r>
                  <a:rPr lang="ja-JP" altLang="en-US">
                    <a:noFill/>
                  </a:rPr>
                  <a:t> </a:t>
                </a:r>
              </a:p>
            </p:txBody>
          </p:sp>
        </mc:Fallback>
      </mc:AlternateContent>
      <p:pic>
        <p:nvPicPr>
          <p:cNvPr id="20" name="図 19"/>
          <p:cNvPicPr>
            <a:picLocks noChangeAspect="1"/>
          </p:cNvPicPr>
          <p:nvPr/>
        </p:nvPicPr>
        <p:blipFill>
          <a:blip r:embed="rId6"/>
          <a:stretch>
            <a:fillRect/>
          </a:stretch>
        </p:blipFill>
        <p:spPr>
          <a:xfrm>
            <a:off x="5060582" y="2315304"/>
            <a:ext cx="2934062" cy="2245253"/>
          </a:xfrm>
          <a:prstGeom prst="rect">
            <a:avLst/>
          </a:prstGeom>
        </p:spPr>
      </p:pic>
      <p:pic>
        <p:nvPicPr>
          <p:cNvPr id="21" name="図 20"/>
          <p:cNvPicPr>
            <a:picLocks noChangeAspect="1"/>
          </p:cNvPicPr>
          <p:nvPr/>
        </p:nvPicPr>
        <p:blipFill>
          <a:blip r:embed="rId7"/>
          <a:stretch>
            <a:fillRect/>
          </a:stretch>
        </p:blipFill>
        <p:spPr>
          <a:xfrm>
            <a:off x="5168153" y="4524247"/>
            <a:ext cx="2813044" cy="2151885"/>
          </a:xfrm>
          <a:prstGeom prst="rect">
            <a:avLst/>
          </a:prstGeom>
        </p:spPr>
      </p:pic>
      <p:sp>
        <p:nvSpPr>
          <p:cNvPr id="22" name="テキスト ボックス 21"/>
          <p:cNvSpPr txBox="1"/>
          <p:nvPr/>
        </p:nvSpPr>
        <p:spPr>
          <a:xfrm>
            <a:off x="7837832" y="2745302"/>
            <a:ext cx="2701381" cy="954107"/>
          </a:xfrm>
          <a:prstGeom prst="rect">
            <a:avLst/>
          </a:prstGeom>
          <a:noFill/>
        </p:spPr>
        <p:txBody>
          <a:bodyPr wrap="none" rtlCol="0">
            <a:spAutoFit/>
          </a:bodyPr>
          <a:lstStyle/>
          <a:p>
            <a:r>
              <a:rPr lang="en-US" altLang="ja-JP" sz="2400" dirty="0"/>
              <a:t>W=10um*4 , L=1um</a:t>
            </a:r>
            <a:endParaRPr lang="en-US" altLang="ja-JP" sz="3200" dirty="0"/>
          </a:p>
          <a:p>
            <a:r>
              <a:rPr lang="en-US" altLang="ja-JP" sz="3200" dirty="0" err="1"/>
              <a:t>Gm</a:t>
            </a:r>
            <a:r>
              <a:rPr lang="en-US" altLang="ja-JP" sz="3200" dirty="0"/>
              <a:t>=0.003769</a:t>
            </a:r>
            <a:endParaRPr lang="ja-JP" altLang="en-US" sz="3200" dirty="0"/>
          </a:p>
        </p:txBody>
      </p:sp>
      <p:sp>
        <p:nvSpPr>
          <p:cNvPr id="35" name="テキスト ボックス 34"/>
          <p:cNvSpPr txBox="1"/>
          <p:nvPr/>
        </p:nvSpPr>
        <p:spPr>
          <a:xfrm>
            <a:off x="7994645" y="5141449"/>
            <a:ext cx="2749471" cy="954107"/>
          </a:xfrm>
          <a:prstGeom prst="rect">
            <a:avLst/>
          </a:prstGeom>
          <a:noFill/>
        </p:spPr>
        <p:txBody>
          <a:bodyPr wrap="none" rtlCol="0">
            <a:spAutoFit/>
          </a:bodyPr>
          <a:lstStyle/>
          <a:p>
            <a:r>
              <a:rPr lang="en-US" altLang="ja-JP" sz="2400" dirty="0"/>
              <a:t>W=1um*4 , L=1um</a:t>
            </a:r>
            <a:endParaRPr lang="en-US" altLang="ja-JP" sz="3200" dirty="0"/>
          </a:p>
          <a:p>
            <a:r>
              <a:rPr lang="en-US" altLang="ja-JP" sz="3200" dirty="0" err="1"/>
              <a:t>Gm</a:t>
            </a:r>
            <a:r>
              <a:rPr lang="en-US" altLang="ja-JP" sz="3200" dirty="0"/>
              <a:t>=0.0003469</a:t>
            </a:r>
            <a:endParaRPr lang="ja-JP" altLang="en-US" sz="3200" dirty="0"/>
          </a:p>
        </p:txBody>
      </p:sp>
    </p:spTree>
    <p:extLst>
      <p:ext uri="{BB962C8B-B14F-4D97-AF65-F5344CB8AC3E}">
        <p14:creationId xmlns:p14="http://schemas.microsoft.com/office/powerpoint/2010/main" val="5421733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25</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SOIFET</a:t>
            </a:r>
            <a:r>
              <a:rPr lang="ja-JP" altLang="en-US" sz="3200" dirty="0">
                <a:solidFill>
                  <a:schemeClr val="bg1"/>
                </a:solidFill>
                <a:latin typeface="Lucida Sans" panose="020B0602040502020204" pitchFamily="34" charset="0"/>
                <a:cs typeface="Lucida Sans" panose="020B0602040502020204" pitchFamily="34" charset="0"/>
              </a:rPr>
              <a:t>の増幅器としてのふるまい</a:t>
            </a:r>
          </a:p>
        </p:txBody>
      </p:sp>
      <p:pic>
        <p:nvPicPr>
          <p:cNvPr id="4" name="図 3"/>
          <p:cNvPicPr>
            <a:picLocks noChangeAspect="1"/>
          </p:cNvPicPr>
          <p:nvPr/>
        </p:nvPicPr>
        <p:blipFill>
          <a:blip r:embed="rId3"/>
          <a:stretch>
            <a:fillRect/>
          </a:stretch>
        </p:blipFill>
        <p:spPr>
          <a:xfrm>
            <a:off x="1668045" y="942782"/>
            <a:ext cx="3553274" cy="23895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図 4"/>
          <p:cNvPicPr>
            <a:picLocks noChangeAspect="1"/>
          </p:cNvPicPr>
          <p:nvPr/>
        </p:nvPicPr>
        <p:blipFill>
          <a:blip r:embed="rId4"/>
          <a:stretch>
            <a:fillRect/>
          </a:stretch>
        </p:blipFill>
        <p:spPr>
          <a:xfrm>
            <a:off x="5477436" y="901746"/>
            <a:ext cx="3490826" cy="23954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テキスト ボックス 6"/>
          <p:cNvSpPr txBox="1"/>
          <p:nvPr/>
        </p:nvSpPr>
        <p:spPr>
          <a:xfrm>
            <a:off x="3084195" y="2524082"/>
            <a:ext cx="2137124" cy="646331"/>
          </a:xfrm>
          <a:prstGeom prst="rect">
            <a:avLst/>
          </a:prstGeom>
          <a:noFill/>
        </p:spPr>
        <p:txBody>
          <a:bodyPr wrap="none" rtlCol="0">
            <a:spAutoFit/>
          </a:bodyPr>
          <a:lstStyle/>
          <a:p>
            <a:r>
              <a:rPr lang="ja-JP" altLang="en-US" dirty="0"/>
              <a:t>設定した増幅率</a:t>
            </a:r>
            <a:r>
              <a:rPr lang="en-US" altLang="ja-JP" dirty="0"/>
              <a:t>26.7</a:t>
            </a:r>
          </a:p>
          <a:p>
            <a:r>
              <a:rPr lang="ja-JP" altLang="en-US" dirty="0"/>
              <a:t>実測値 </a:t>
            </a:r>
            <a:r>
              <a:rPr lang="en-US" altLang="ja-JP" dirty="0"/>
              <a:t>27</a:t>
            </a:r>
            <a:r>
              <a:rPr lang="ja-JP" altLang="en-US" dirty="0"/>
              <a:t>　</a:t>
            </a:r>
          </a:p>
        </p:txBody>
      </p:sp>
      <p:sp>
        <p:nvSpPr>
          <p:cNvPr id="23" name="テキスト ボックス 22"/>
          <p:cNvSpPr txBox="1"/>
          <p:nvPr/>
        </p:nvSpPr>
        <p:spPr>
          <a:xfrm>
            <a:off x="6844585" y="2365687"/>
            <a:ext cx="2137124" cy="646331"/>
          </a:xfrm>
          <a:prstGeom prst="rect">
            <a:avLst/>
          </a:prstGeom>
          <a:noFill/>
        </p:spPr>
        <p:txBody>
          <a:bodyPr wrap="none" rtlCol="0">
            <a:spAutoFit/>
          </a:bodyPr>
          <a:lstStyle/>
          <a:p>
            <a:r>
              <a:rPr lang="ja-JP" altLang="en-US" dirty="0"/>
              <a:t>設定した増幅率</a:t>
            </a:r>
            <a:r>
              <a:rPr lang="en-US" altLang="ja-JP" dirty="0"/>
              <a:t>17.0</a:t>
            </a:r>
          </a:p>
          <a:p>
            <a:r>
              <a:rPr lang="ja-JP" altLang="en-US" dirty="0"/>
              <a:t>実測値</a:t>
            </a:r>
            <a:r>
              <a:rPr lang="en-US" altLang="ja-JP" dirty="0"/>
              <a:t> 18</a:t>
            </a:r>
            <a:r>
              <a:rPr lang="ja-JP" altLang="en-US" dirty="0"/>
              <a:t>　</a:t>
            </a:r>
          </a:p>
        </p:txBody>
      </p:sp>
      <p:pic>
        <p:nvPicPr>
          <p:cNvPr id="9" name="図 8"/>
          <p:cNvPicPr>
            <a:picLocks noChangeAspect="1"/>
          </p:cNvPicPr>
          <p:nvPr/>
        </p:nvPicPr>
        <p:blipFill>
          <a:blip r:embed="rId5"/>
          <a:stretch>
            <a:fillRect/>
          </a:stretch>
        </p:blipFill>
        <p:spPr>
          <a:xfrm>
            <a:off x="1740888" y="3566459"/>
            <a:ext cx="3407588" cy="30673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図 9"/>
          <p:cNvPicPr>
            <a:picLocks noChangeAspect="1"/>
          </p:cNvPicPr>
          <p:nvPr/>
        </p:nvPicPr>
        <p:blipFill>
          <a:blip r:embed="rId6"/>
          <a:stretch>
            <a:fillRect/>
          </a:stretch>
        </p:blipFill>
        <p:spPr>
          <a:xfrm>
            <a:off x="5477436" y="3496866"/>
            <a:ext cx="3490826" cy="31617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テキスト ボックス 10"/>
          <p:cNvSpPr txBox="1"/>
          <p:nvPr/>
        </p:nvSpPr>
        <p:spPr>
          <a:xfrm>
            <a:off x="8162960" y="3488311"/>
            <a:ext cx="2505041" cy="1200329"/>
          </a:xfrm>
          <a:prstGeom prst="rect">
            <a:avLst/>
          </a:prstGeom>
          <a:solidFill>
            <a:schemeClr val="bg1"/>
          </a:solidFill>
          <a:ln w="12700">
            <a:solidFill>
              <a:schemeClr val="tx1"/>
            </a:solidFill>
          </a:ln>
        </p:spPr>
        <p:txBody>
          <a:bodyPr wrap="square" rtlCol="0">
            <a:spAutoFit/>
          </a:bodyPr>
          <a:lstStyle/>
          <a:p>
            <a:r>
              <a:rPr lang="ja-JP" altLang="en-US" b="1" dirty="0"/>
              <a:t>ニュートリノ崩壊光探索</a:t>
            </a:r>
            <a:endParaRPr lang="en-US" altLang="ja-JP" b="1" dirty="0"/>
          </a:p>
          <a:p>
            <a:r>
              <a:rPr lang="ja-JP" altLang="en-US" b="1" dirty="0"/>
              <a:t>における</a:t>
            </a:r>
            <a:r>
              <a:rPr lang="en-US" altLang="ja-JP" b="1" dirty="0"/>
              <a:t>Nb/Al-STJ1pixe</a:t>
            </a:r>
          </a:p>
          <a:p>
            <a:r>
              <a:rPr lang="en-US" altLang="ja-JP" b="1" dirty="0"/>
              <a:t>l</a:t>
            </a:r>
            <a:r>
              <a:rPr lang="ja-JP" altLang="en-US" b="1" dirty="0"/>
              <a:t>に対して予想される</a:t>
            </a:r>
            <a:endParaRPr lang="en-US" altLang="ja-JP" b="1" dirty="0"/>
          </a:p>
          <a:p>
            <a:r>
              <a:rPr lang="ja-JP" altLang="en-US" b="1" dirty="0"/>
              <a:t>検出レートは</a:t>
            </a:r>
            <a:r>
              <a:rPr lang="en-US" altLang="ja-JP" b="1" dirty="0">
                <a:solidFill>
                  <a:srgbClr val="FF0000"/>
                </a:solidFill>
              </a:rPr>
              <a:t>200-300Hz</a:t>
            </a:r>
            <a:endParaRPr lang="ja-JP" altLang="en-US" b="1" dirty="0">
              <a:solidFill>
                <a:srgbClr val="FF0000"/>
              </a:solidFill>
            </a:endParaRPr>
          </a:p>
        </p:txBody>
      </p:sp>
    </p:spTree>
    <p:extLst>
      <p:ext uri="{BB962C8B-B14F-4D97-AF65-F5344CB8AC3E}">
        <p14:creationId xmlns:p14="http://schemas.microsoft.com/office/powerpoint/2010/main" val="3478106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p:cNvPicPr>
            <a:picLocks noChangeAspect="1"/>
          </p:cNvPicPr>
          <p:nvPr/>
        </p:nvPicPr>
        <p:blipFill>
          <a:blip r:embed="rId2"/>
          <a:stretch>
            <a:fillRect/>
          </a:stretch>
        </p:blipFill>
        <p:spPr>
          <a:xfrm>
            <a:off x="1587363" y="901046"/>
            <a:ext cx="5383857" cy="56848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タイトル 1"/>
          <p:cNvSpPr>
            <a:spLocks noGrp="1"/>
          </p:cNvSpPr>
          <p:nvPr>
            <p:ph type="title"/>
          </p:nvPr>
        </p:nvSpPr>
        <p:spPr>
          <a:xfrm>
            <a:off x="2152650" y="182247"/>
            <a:ext cx="7886700" cy="760289"/>
          </a:xfrm>
        </p:spPr>
        <p:txBody>
          <a:bodyPr/>
          <a:lstStyle/>
          <a:p>
            <a:r>
              <a:rPr lang="en-US" altLang="ja-JP" dirty="0" smtClean="0"/>
              <a:t>SOI-STJ3 </a:t>
            </a:r>
            <a:r>
              <a:rPr lang="ja-JP" altLang="en-US" dirty="0" smtClean="0"/>
              <a:t>回路</a:t>
            </a:r>
            <a:endParaRPr kumimoji="1" lang="ja-JP" altLang="en-US" dirty="0"/>
          </a:p>
        </p:txBody>
      </p:sp>
      <p:sp>
        <p:nvSpPr>
          <p:cNvPr id="6" name="テキスト ボックス 5"/>
          <p:cNvSpPr txBox="1"/>
          <p:nvPr/>
        </p:nvSpPr>
        <p:spPr>
          <a:xfrm>
            <a:off x="1665667" y="852383"/>
            <a:ext cx="2987899" cy="646331"/>
          </a:xfrm>
          <a:prstGeom prst="rect">
            <a:avLst/>
          </a:prstGeom>
          <a:noFill/>
        </p:spPr>
        <p:txBody>
          <a:bodyPr wrap="square" rtlCol="0">
            <a:spAutoFit/>
          </a:bodyPr>
          <a:lstStyle/>
          <a:p>
            <a:r>
              <a:rPr lang="en-US" altLang="ja-JP" sz="3600" b="1" dirty="0">
                <a:solidFill>
                  <a:srgbClr val="FF0000"/>
                </a:solidFill>
              </a:rPr>
              <a:t>SOI-STJ3 Chip</a:t>
            </a:r>
            <a:endParaRPr lang="ja-JP" altLang="en-US" sz="3600" b="1" dirty="0">
              <a:solidFill>
                <a:srgbClr val="FF0000"/>
              </a:solidFill>
            </a:endParaRPr>
          </a:p>
        </p:txBody>
      </p:sp>
      <p:sp>
        <p:nvSpPr>
          <p:cNvPr id="8" name="テキスト ボックス 7"/>
          <p:cNvSpPr txBox="1"/>
          <p:nvPr/>
        </p:nvSpPr>
        <p:spPr>
          <a:xfrm>
            <a:off x="6980617" y="751416"/>
            <a:ext cx="3464417" cy="646331"/>
          </a:xfrm>
          <a:prstGeom prst="rect">
            <a:avLst/>
          </a:prstGeom>
          <a:noFill/>
        </p:spPr>
        <p:txBody>
          <a:bodyPr wrap="square" rtlCol="0">
            <a:spAutoFit/>
          </a:bodyPr>
          <a:lstStyle/>
          <a:p>
            <a:r>
              <a:rPr lang="en-US" altLang="ja-JP" dirty="0"/>
              <a:t>SOI-STJ2Chip</a:t>
            </a:r>
            <a:r>
              <a:rPr lang="ja-JP" altLang="en-US" dirty="0"/>
              <a:t>上回路との違いを点線で示す。</a:t>
            </a:r>
            <a:endParaRPr lang="en-US" altLang="ja-JP" dirty="0"/>
          </a:p>
        </p:txBody>
      </p:sp>
      <p:sp>
        <p:nvSpPr>
          <p:cNvPr id="9" name="円/楕円 8"/>
          <p:cNvSpPr/>
          <p:nvPr/>
        </p:nvSpPr>
        <p:spPr>
          <a:xfrm>
            <a:off x="3211131" y="2483891"/>
            <a:ext cx="914402" cy="1173709"/>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円/楕円 9"/>
          <p:cNvSpPr/>
          <p:nvPr/>
        </p:nvSpPr>
        <p:spPr>
          <a:xfrm>
            <a:off x="4033232" y="1443084"/>
            <a:ext cx="787760" cy="1066565"/>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角丸四角形 10"/>
          <p:cNvSpPr/>
          <p:nvPr/>
        </p:nvSpPr>
        <p:spPr>
          <a:xfrm>
            <a:off x="4908998" y="942536"/>
            <a:ext cx="1006699" cy="5664327"/>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テキスト ボックス 12"/>
          <p:cNvSpPr txBox="1"/>
          <p:nvPr/>
        </p:nvSpPr>
        <p:spPr>
          <a:xfrm>
            <a:off x="2755006" y="2560274"/>
            <a:ext cx="824247" cy="461665"/>
          </a:xfrm>
          <a:prstGeom prst="rect">
            <a:avLst/>
          </a:prstGeom>
          <a:noFill/>
        </p:spPr>
        <p:txBody>
          <a:bodyPr wrap="square" rtlCol="0">
            <a:spAutoFit/>
          </a:bodyPr>
          <a:lstStyle/>
          <a:p>
            <a:r>
              <a:rPr lang="ja-JP" altLang="en-US" sz="2400" b="1" dirty="0">
                <a:solidFill>
                  <a:srgbClr val="FF0000"/>
                </a:solidFill>
              </a:rPr>
              <a:t>②</a:t>
            </a:r>
          </a:p>
        </p:txBody>
      </p:sp>
      <p:sp>
        <p:nvSpPr>
          <p:cNvPr id="14" name="テキスト ボックス 13"/>
          <p:cNvSpPr txBox="1"/>
          <p:nvPr/>
        </p:nvSpPr>
        <p:spPr>
          <a:xfrm>
            <a:off x="3577107" y="1514701"/>
            <a:ext cx="824247" cy="461665"/>
          </a:xfrm>
          <a:prstGeom prst="rect">
            <a:avLst/>
          </a:prstGeom>
          <a:noFill/>
        </p:spPr>
        <p:txBody>
          <a:bodyPr wrap="square" rtlCol="0">
            <a:spAutoFit/>
          </a:bodyPr>
          <a:lstStyle/>
          <a:p>
            <a:r>
              <a:rPr lang="ja-JP" altLang="en-US" sz="2400" b="1" dirty="0">
                <a:solidFill>
                  <a:srgbClr val="FF0000"/>
                </a:solidFill>
              </a:rPr>
              <a:t>①</a:t>
            </a:r>
          </a:p>
        </p:txBody>
      </p:sp>
      <p:sp>
        <p:nvSpPr>
          <p:cNvPr id="15" name="テキスト ボックス 14"/>
          <p:cNvSpPr txBox="1"/>
          <p:nvPr/>
        </p:nvSpPr>
        <p:spPr>
          <a:xfrm>
            <a:off x="5874914" y="1166915"/>
            <a:ext cx="824247" cy="461665"/>
          </a:xfrm>
          <a:prstGeom prst="rect">
            <a:avLst/>
          </a:prstGeom>
          <a:noFill/>
        </p:spPr>
        <p:txBody>
          <a:bodyPr wrap="square" rtlCol="0">
            <a:spAutoFit/>
          </a:bodyPr>
          <a:lstStyle/>
          <a:p>
            <a:r>
              <a:rPr lang="ja-JP" altLang="en-US" sz="2400" b="1" dirty="0">
                <a:solidFill>
                  <a:srgbClr val="FF0000"/>
                </a:solidFill>
              </a:rPr>
              <a:t>③</a:t>
            </a:r>
          </a:p>
        </p:txBody>
      </p:sp>
      <p:sp>
        <p:nvSpPr>
          <p:cNvPr id="16" name="テキスト ボックス 15"/>
          <p:cNvSpPr txBox="1"/>
          <p:nvPr/>
        </p:nvSpPr>
        <p:spPr>
          <a:xfrm>
            <a:off x="6980619" y="1521602"/>
            <a:ext cx="3464417" cy="923330"/>
          </a:xfrm>
          <a:prstGeom prst="rect">
            <a:avLst/>
          </a:prstGeom>
          <a:noFill/>
        </p:spPr>
        <p:txBody>
          <a:bodyPr wrap="square" rtlCol="0">
            <a:spAutoFit/>
          </a:bodyPr>
          <a:lstStyle/>
          <a:p>
            <a:r>
              <a:rPr lang="ja-JP" altLang="en-US" dirty="0"/>
              <a:t>①前回までは負荷抵抗を用いていたが、</a:t>
            </a:r>
            <a:r>
              <a:rPr lang="en-US" altLang="ja-JP" dirty="0"/>
              <a:t>PMOS</a:t>
            </a:r>
            <a:r>
              <a:rPr lang="ja-JP" altLang="en-US" dirty="0"/>
              <a:t>に変更。飽和領域で動作させ、</a:t>
            </a:r>
            <a:r>
              <a:rPr lang="en-US" altLang="ja-JP" dirty="0"/>
              <a:t>O(10</a:t>
            </a:r>
            <a:r>
              <a:rPr lang="en-US" altLang="ja-JP" baseline="30000" dirty="0"/>
              <a:t>7~8</a:t>
            </a:r>
            <a:r>
              <a:rPr lang="en-US" altLang="ja-JP" dirty="0"/>
              <a:t>)Ohm</a:t>
            </a:r>
          </a:p>
        </p:txBody>
      </p:sp>
      <p:sp>
        <p:nvSpPr>
          <p:cNvPr id="17" name="テキスト ボックス 16"/>
          <p:cNvSpPr txBox="1"/>
          <p:nvPr/>
        </p:nvSpPr>
        <p:spPr>
          <a:xfrm>
            <a:off x="6980617" y="2547965"/>
            <a:ext cx="3464417" cy="2031325"/>
          </a:xfrm>
          <a:prstGeom prst="rect">
            <a:avLst/>
          </a:prstGeom>
          <a:noFill/>
        </p:spPr>
        <p:txBody>
          <a:bodyPr wrap="square" rtlCol="0">
            <a:spAutoFit/>
          </a:bodyPr>
          <a:lstStyle/>
          <a:p>
            <a:r>
              <a:rPr lang="ja-JP" altLang="en-US" dirty="0"/>
              <a:t>②増幅の用いる</a:t>
            </a:r>
            <a:r>
              <a:rPr lang="en-US" altLang="ja-JP" dirty="0"/>
              <a:t>NMOS</a:t>
            </a:r>
            <a:r>
              <a:rPr lang="ja-JP" altLang="en-US" dirty="0"/>
              <a:t>のバイアス電圧がかなりふらつく。抵抗のフィードバックを入れる事で適切なバイアス点で落ち着かせる。波形はこの抵抗と増幅のための</a:t>
            </a:r>
            <a:r>
              <a:rPr lang="en-US" altLang="ja-JP" dirty="0"/>
              <a:t>NMOS</a:t>
            </a:r>
            <a:r>
              <a:rPr lang="ja-JP" altLang="en-US" dirty="0"/>
              <a:t>ゲートキャパシタンスの</a:t>
            </a:r>
            <a:r>
              <a:rPr lang="en-US" altLang="ja-JP" dirty="0"/>
              <a:t>RC</a:t>
            </a:r>
            <a:r>
              <a:rPr lang="ja-JP" altLang="en-US" dirty="0"/>
              <a:t>で決まる。</a:t>
            </a:r>
            <a:endParaRPr lang="en-US" altLang="ja-JP" dirty="0"/>
          </a:p>
        </p:txBody>
      </p:sp>
      <p:sp>
        <p:nvSpPr>
          <p:cNvPr id="18" name="テキスト ボックス 17"/>
          <p:cNvSpPr txBox="1"/>
          <p:nvPr/>
        </p:nvSpPr>
        <p:spPr>
          <a:xfrm>
            <a:off x="6980617" y="4682321"/>
            <a:ext cx="3464417" cy="1477328"/>
          </a:xfrm>
          <a:prstGeom prst="rect">
            <a:avLst/>
          </a:prstGeom>
          <a:noFill/>
        </p:spPr>
        <p:txBody>
          <a:bodyPr wrap="square" rtlCol="0">
            <a:spAutoFit/>
          </a:bodyPr>
          <a:lstStyle/>
          <a:p>
            <a:r>
              <a:rPr lang="ja-JP" altLang="en-US" dirty="0"/>
              <a:t>③不可抵抗を</a:t>
            </a:r>
            <a:r>
              <a:rPr lang="en-US" altLang="ja-JP" dirty="0"/>
              <a:t>PMOS</a:t>
            </a:r>
            <a:r>
              <a:rPr lang="ja-JP" altLang="en-US" dirty="0"/>
              <a:t>にして</a:t>
            </a:r>
            <a:r>
              <a:rPr lang="en-US" altLang="ja-JP" dirty="0"/>
              <a:t>GAIN</a:t>
            </a:r>
            <a:r>
              <a:rPr lang="ja-JP" altLang="en-US" dirty="0"/>
              <a:t>は</a:t>
            </a:r>
            <a:r>
              <a:rPr lang="en-US" altLang="ja-JP" dirty="0"/>
              <a:t>100</a:t>
            </a:r>
            <a:r>
              <a:rPr lang="ja-JP" altLang="en-US" dirty="0"/>
              <a:t>程度に設定できたが、出力インピーダンスが非常に高くなってしまっている。出力前にバッファを入れる。</a:t>
            </a:r>
            <a:endParaRPr lang="en-US" altLang="ja-JP" dirty="0"/>
          </a:p>
        </p:txBody>
      </p:sp>
      <p:sp>
        <p:nvSpPr>
          <p:cNvPr id="19" name="テキスト ボックス 18"/>
          <p:cNvSpPr txBox="1"/>
          <p:nvPr/>
        </p:nvSpPr>
        <p:spPr>
          <a:xfrm>
            <a:off x="6176493" y="2595946"/>
            <a:ext cx="1944710" cy="400110"/>
          </a:xfrm>
          <a:prstGeom prst="rect">
            <a:avLst/>
          </a:prstGeom>
          <a:noFill/>
        </p:spPr>
        <p:txBody>
          <a:bodyPr wrap="square" rtlCol="0">
            <a:spAutoFit/>
          </a:bodyPr>
          <a:lstStyle/>
          <a:p>
            <a:r>
              <a:rPr lang="en-US" altLang="ja-JP" sz="2000" b="1" dirty="0" err="1"/>
              <a:t>Vout</a:t>
            </a:r>
            <a:endParaRPr lang="ja-JP" altLang="en-US" sz="2000" b="1" dirty="0"/>
          </a:p>
        </p:txBody>
      </p:sp>
    </p:spTree>
    <p:extLst>
      <p:ext uri="{BB962C8B-B14F-4D97-AF65-F5344CB8AC3E}">
        <p14:creationId xmlns:p14="http://schemas.microsoft.com/office/powerpoint/2010/main" val="28087988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p:cNvPicPr>
            <a:picLocks noChangeAspect="1"/>
          </p:cNvPicPr>
          <p:nvPr/>
        </p:nvPicPr>
        <p:blipFill>
          <a:blip r:embed="rId2"/>
          <a:stretch>
            <a:fillRect/>
          </a:stretch>
        </p:blipFill>
        <p:spPr>
          <a:xfrm>
            <a:off x="1587363" y="901046"/>
            <a:ext cx="5383857" cy="56848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タイトル 1"/>
          <p:cNvSpPr>
            <a:spLocks noGrp="1"/>
          </p:cNvSpPr>
          <p:nvPr>
            <p:ph type="title"/>
          </p:nvPr>
        </p:nvSpPr>
        <p:spPr>
          <a:xfrm>
            <a:off x="2152650" y="182247"/>
            <a:ext cx="7886700" cy="760289"/>
          </a:xfrm>
        </p:spPr>
        <p:txBody>
          <a:bodyPr/>
          <a:lstStyle/>
          <a:p>
            <a:r>
              <a:rPr lang="en-US" altLang="ja-JP" dirty="0" smtClean="0"/>
              <a:t>SOI-STJ3 </a:t>
            </a:r>
            <a:r>
              <a:rPr lang="ja-JP" altLang="en-US" dirty="0" smtClean="0"/>
              <a:t>回路</a:t>
            </a:r>
            <a:endParaRPr kumimoji="1" lang="ja-JP" altLang="en-US" dirty="0"/>
          </a:p>
        </p:txBody>
      </p:sp>
      <p:sp>
        <p:nvSpPr>
          <p:cNvPr id="6" name="テキスト ボックス 5"/>
          <p:cNvSpPr txBox="1"/>
          <p:nvPr/>
        </p:nvSpPr>
        <p:spPr>
          <a:xfrm>
            <a:off x="1665667" y="852383"/>
            <a:ext cx="2987899" cy="646331"/>
          </a:xfrm>
          <a:prstGeom prst="rect">
            <a:avLst/>
          </a:prstGeom>
          <a:noFill/>
        </p:spPr>
        <p:txBody>
          <a:bodyPr wrap="square" rtlCol="0">
            <a:spAutoFit/>
          </a:bodyPr>
          <a:lstStyle/>
          <a:p>
            <a:r>
              <a:rPr lang="en-US" altLang="ja-JP" sz="3600" b="1" dirty="0">
                <a:solidFill>
                  <a:srgbClr val="FF0000"/>
                </a:solidFill>
              </a:rPr>
              <a:t>SOI-STJ3 Chip</a:t>
            </a:r>
            <a:endParaRPr lang="ja-JP" altLang="en-US" sz="3600" b="1" dirty="0">
              <a:solidFill>
                <a:srgbClr val="FF0000"/>
              </a:solidFill>
            </a:endParaRPr>
          </a:p>
        </p:txBody>
      </p:sp>
      <p:sp>
        <p:nvSpPr>
          <p:cNvPr id="3" name="テキスト ボックス 2"/>
          <p:cNvSpPr txBox="1"/>
          <p:nvPr/>
        </p:nvSpPr>
        <p:spPr>
          <a:xfrm>
            <a:off x="4345678" y="1118265"/>
            <a:ext cx="785612" cy="461665"/>
          </a:xfrm>
          <a:prstGeom prst="rect">
            <a:avLst/>
          </a:prstGeom>
          <a:noFill/>
        </p:spPr>
        <p:txBody>
          <a:bodyPr wrap="square" rtlCol="0">
            <a:spAutoFit/>
          </a:bodyPr>
          <a:lstStyle/>
          <a:p>
            <a:r>
              <a:rPr lang="en-US" altLang="ja-JP" sz="2400" dirty="0"/>
              <a:t>1.8V</a:t>
            </a:r>
            <a:endParaRPr lang="ja-JP" altLang="en-US" sz="2400" dirty="0"/>
          </a:p>
        </p:txBody>
      </p:sp>
      <p:sp>
        <p:nvSpPr>
          <p:cNvPr id="19" name="テキスト ボックス 18"/>
          <p:cNvSpPr txBox="1"/>
          <p:nvPr/>
        </p:nvSpPr>
        <p:spPr>
          <a:xfrm>
            <a:off x="5679246" y="1091848"/>
            <a:ext cx="785612" cy="461665"/>
          </a:xfrm>
          <a:prstGeom prst="rect">
            <a:avLst/>
          </a:prstGeom>
          <a:noFill/>
        </p:spPr>
        <p:txBody>
          <a:bodyPr wrap="square" rtlCol="0">
            <a:spAutoFit/>
          </a:bodyPr>
          <a:lstStyle/>
          <a:p>
            <a:r>
              <a:rPr lang="en-US" altLang="ja-JP" sz="2400" dirty="0"/>
              <a:t>1.8V</a:t>
            </a:r>
            <a:endParaRPr lang="ja-JP" altLang="en-US" sz="2400" dirty="0"/>
          </a:p>
        </p:txBody>
      </p:sp>
      <p:sp>
        <p:nvSpPr>
          <p:cNvPr id="4" name="下矢印 3"/>
          <p:cNvSpPr/>
          <p:nvPr/>
        </p:nvSpPr>
        <p:spPr>
          <a:xfrm>
            <a:off x="4723853" y="1689349"/>
            <a:ext cx="259990" cy="3387144"/>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 name="下矢印 19"/>
          <p:cNvSpPr/>
          <p:nvPr/>
        </p:nvSpPr>
        <p:spPr>
          <a:xfrm>
            <a:off x="5703194" y="1702824"/>
            <a:ext cx="259990" cy="3387144"/>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テキスト ボックス 4"/>
          <p:cNvSpPr txBox="1"/>
          <p:nvPr/>
        </p:nvSpPr>
        <p:spPr>
          <a:xfrm>
            <a:off x="6966531" y="809647"/>
            <a:ext cx="3093344" cy="1200329"/>
          </a:xfrm>
          <a:prstGeom prst="rect">
            <a:avLst/>
          </a:prstGeom>
          <a:noFill/>
        </p:spPr>
        <p:txBody>
          <a:bodyPr wrap="square" rtlCol="0">
            <a:spAutoFit/>
          </a:bodyPr>
          <a:lstStyle/>
          <a:p>
            <a:r>
              <a:rPr lang="ja-JP" altLang="en-US" dirty="0"/>
              <a:t>消費電力は</a:t>
            </a:r>
            <a:endParaRPr lang="en-US" altLang="ja-JP" dirty="0"/>
          </a:p>
          <a:p>
            <a:r>
              <a:rPr lang="en-US" altLang="ja-JP" dirty="0"/>
              <a:t>OXFORD[Helium 3 Refrigerator with sorption pump - </a:t>
            </a:r>
            <a:r>
              <a:rPr lang="en-US" altLang="ja-JP" dirty="0" err="1"/>
              <a:t>HelioxVL</a:t>
            </a:r>
            <a:r>
              <a:rPr lang="en-US" altLang="ja-JP" dirty="0"/>
              <a:t>]</a:t>
            </a:r>
          </a:p>
          <a:p>
            <a:r>
              <a:rPr lang="ja-JP" altLang="en-US" dirty="0"/>
              <a:t>の</a:t>
            </a:r>
            <a:r>
              <a:rPr lang="en-US" altLang="ja-JP" dirty="0"/>
              <a:t>Cooling power</a:t>
            </a:r>
            <a:r>
              <a:rPr lang="ja-JP" altLang="en-US" dirty="0"/>
              <a:t>が</a:t>
            </a:r>
            <a:endParaRPr lang="en-US" altLang="ja-JP" dirty="0"/>
          </a:p>
        </p:txBody>
      </p:sp>
      <p:sp>
        <p:nvSpPr>
          <p:cNvPr id="22" name="テキスト ボックス 21"/>
          <p:cNvSpPr txBox="1"/>
          <p:nvPr/>
        </p:nvSpPr>
        <p:spPr>
          <a:xfrm>
            <a:off x="6991889" y="1918240"/>
            <a:ext cx="3477296" cy="400110"/>
          </a:xfrm>
          <a:prstGeom prst="rect">
            <a:avLst/>
          </a:prstGeom>
          <a:noFill/>
        </p:spPr>
        <p:txBody>
          <a:bodyPr wrap="square" rtlCol="0">
            <a:spAutoFit/>
          </a:bodyPr>
          <a:lstStyle/>
          <a:p>
            <a:r>
              <a:rPr lang="en-US" altLang="ja-JP" sz="2000" dirty="0"/>
              <a:t>400uW at &lt; 290mK for &gt; 10 </a:t>
            </a:r>
            <a:r>
              <a:rPr lang="en-US" altLang="ja-JP" sz="2000" dirty="0" err="1"/>
              <a:t>hrs</a:t>
            </a:r>
            <a:r>
              <a:rPr lang="en-US" altLang="ja-JP" sz="2000" dirty="0"/>
              <a:t> </a:t>
            </a:r>
            <a:endParaRPr lang="ja-JP" altLang="en-US" sz="2000" dirty="0"/>
          </a:p>
        </p:txBody>
      </p:sp>
      <p:sp>
        <p:nvSpPr>
          <p:cNvPr id="23" name="テキスト ボックス 22"/>
          <p:cNvSpPr txBox="1"/>
          <p:nvPr/>
        </p:nvSpPr>
        <p:spPr>
          <a:xfrm>
            <a:off x="6991889" y="2254520"/>
            <a:ext cx="3093344" cy="369332"/>
          </a:xfrm>
          <a:prstGeom prst="rect">
            <a:avLst/>
          </a:prstGeom>
          <a:noFill/>
        </p:spPr>
        <p:txBody>
          <a:bodyPr wrap="square" rtlCol="0">
            <a:spAutoFit/>
          </a:bodyPr>
          <a:lstStyle/>
          <a:p>
            <a:r>
              <a:rPr lang="ja-JP" altLang="en-US" dirty="0"/>
              <a:t>と書いてあったので、</a:t>
            </a:r>
            <a:endParaRPr lang="en-US" altLang="ja-JP" dirty="0"/>
          </a:p>
        </p:txBody>
      </p:sp>
      <p:sp>
        <p:nvSpPr>
          <p:cNvPr id="24" name="テキスト ボックス 23"/>
          <p:cNvSpPr txBox="1"/>
          <p:nvPr/>
        </p:nvSpPr>
        <p:spPr>
          <a:xfrm>
            <a:off x="6966531" y="2556352"/>
            <a:ext cx="3477296" cy="400110"/>
          </a:xfrm>
          <a:prstGeom prst="rect">
            <a:avLst/>
          </a:prstGeom>
          <a:noFill/>
        </p:spPr>
        <p:txBody>
          <a:bodyPr wrap="square" rtlCol="0">
            <a:spAutoFit/>
          </a:bodyPr>
          <a:lstStyle/>
          <a:p>
            <a:r>
              <a:rPr lang="en-US" altLang="ja-JP" sz="2000" dirty="0" err="1"/>
              <a:t>Ia</a:t>
            </a:r>
            <a:r>
              <a:rPr lang="en-US" altLang="ja-JP" sz="2000" dirty="0"/>
              <a:t> : 10 </a:t>
            </a:r>
            <a:r>
              <a:rPr lang="en-US" altLang="ja-JP" sz="2000" dirty="0" err="1"/>
              <a:t>uA</a:t>
            </a:r>
            <a:r>
              <a:rPr lang="en-US" altLang="ja-JP" sz="2000" dirty="0"/>
              <a:t> </a:t>
            </a:r>
            <a:endParaRPr lang="ja-JP" altLang="en-US" sz="2000" dirty="0"/>
          </a:p>
        </p:txBody>
      </p:sp>
      <p:sp>
        <p:nvSpPr>
          <p:cNvPr id="25" name="テキスト ボックス 24"/>
          <p:cNvSpPr txBox="1"/>
          <p:nvPr/>
        </p:nvSpPr>
        <p:spPr>
          <a:xfrm>
            <a:off x="6966531" y="2980341"/>
            <a:ext cx="3477296" cy="400110"/>
          </a:xfrm>
          <a:prstGeom prst="rect">
            <a:avLst/>
          </a:prstGeom>
          <a:noFill/>
        </p:spPr>
        <p:txBody>
          <a:bodyPr wrap="square" rtlCol="0">
            <a:spAutoFit/>
          </a:bodyPr>
          <a:lstStyle/>
          <a:p>
            <a:r>
              <a:rPr lang="en-US" altLang="ja-JP" sz="2000" dirty="0" err="1"/>
              <a:t>Ib</a:t>
            </a:r>
            <a:r>
              <a:rPr lang="en-US" altLang="ja-JP" sz="2000" dirty="0"/>
              <a:t> : 50 </a:t>
            </a:r>
            <a:r>
              <a:rPr lang="en-US" altLang="ja-JP" sz="2000" dirty="0" err="1"/>
              <a:t>uA</a:t>
            </a:r>
            <a:endParaRPr lang="ja-JP" altLang="en-US" sz="2000" dirty="0"/>
          </a:p>
        </p:txBody>
      </p:sp>
      <p:sp>
        <p:nvSpPr>
          <p:cNvPr id="26" name="テキスト ボックス 25"/>
          <p:cNvSpPr txBox="1"/>
          <p:nvPr/>
        </p:nvSpPr>
        <p:spPr>
          <a:xfrm>
            <a:off x="6966532" y="3324767"/>
            <a:ext cx="3665247" cy="923330"/>
          </a:xfrm>
          <a:prstGeom prst="rect">
            <a:avLst/>
          </a:prstGeom>
          <a:noFill/>
        </p:spPr>
        <p:txBody>
          <a:bodyPr wrap="square" rtlCol="0">
            <a:spAutoFit/>
          </a:bodyPr>
          <a:lstStyle/>
          <a:p>
            <a:r>
              <a:rPr lang="ja-JP" altLang="en-US" dirty="0"/>
              <a:t>電流値の要求が決まれば</a:t>
            </a:r>
            <a:r>
              <a:rPr lang="en-US" altLang="ja-JP" dirty="0"/>
              <a:t>FET</a:t>
            </a:r>
            <a:r>
              <a:rPr lang="ja-JP" altLang="en-US" dirty="0"/>
              <a:t>の</a:t>
            </a:r>
            <a:r>
              <a:rPr lang="en-US" altLang="ja-JP" dirty="0"/>
              <a:t>W/L</a:t>
            </a:r>
            <a:r>
              <a:rPr lang="ja-JP" altLang="en-US" dirty="0"/>
              <a:t>の比を決められる。</a:t>
            </a:r>
            <a:endParaRPr lang="en-US" altLang="ja-JP" dirty="0"/>
          </a:p>
          <a:p>
            <a:endParaRPr lang="en-US" altLang="ja-JP" dirty="0"/>
          </a:p>
        </p:txBody>
      </p:sp>
      <p:sp>
        <p:nvSpPr>
          <p:cNvPr id="12" name="テキスト ボックス 11"/>
          <p:cNvSpPr txBox="1"/>
          <p:nvPr/>
        </p:nvSpPr>
        <p:spPr>
          <a:xfrm>
            <a:off x="4550536" y="5001692"/>
            <a:ext cx="1545465" cy="584775"/>
          </a:xfrm>
          <a:prstGeom prst="rect">
            <a:avLst/>
          </a:prstGeom>
          <a:noFill/>
        </p:spPr>
        <p:txBody>
          <a:bodyPr wrap="square" rtlCol="0">
            <a:spAutoFit/>
          </a:bodyPr>
          <a:lstStyle/>
          <a:p>
            <a:r>
              <a:rPr lang="en-US" altLang="ja-JP" sz="3200" b="1" dirty="0" err="1"/>
              <a:t>Ia</a:t>
            </a:r>
            <a:endParaRPr lang="ja-JP" altLang="en-US" sz="3200" b="1" dirty="0"/>
          </a:p>
        </p:txBody>
      </p:sp>
      <p:sp>
        <p:nvSpPr>
          <p:cNvPr id="28" name="テキスト ボックス 27"/>
          <p:cNvSpPr txBox="1"/>
          <p:nvPr/>
        </p:nvSpPr>
        <p:spPr>
          <a:xfrm>
            <a:off x="5635978" y="5024487"/>
            <a:ext cx="1545465" cy="584775"/>
          </a:xfrm>
          <a:prstGeom prst="rect">
            <a:avLst/>
          </a:prstGeom>
          <a:noFill/>
        </p:spPr>
        <p:txBody>
          <a:bodyPr wrap="square" rtlCol="0">
            <a:spAutoFit/>
          </a:bodyPr>
          <a:lstStyle/>
          <a:p>
            <a:r>
              <a:rPr lang="en-US" altLang="ja-JP" sz="3200" b="1" dirty="0" err="1"/>
              <a:t>Ib</a:t>
            </a:r>
            <a:endParaRPr lang="ja-JP" altLang="en-US" sz="3200" b="1" dirty="0"/>
          </a:p>
        </p:txBody>
      </p:sp>
      <p:sp>
        <p:nvSpPr>
          <p:cNvPr id="29" name="テキスト ボックス 28"/>
          <p:cNvSpPr txBox="1"/>
          <p:nvPr/>
        </p:nvSpPr>
        <p:spPr>
          <a:xfrm>
            <a:off x="6324931" y="2505290"/>
            <a:ext cx="1944710" cy="400110"/>
          </a:xfrm>
          <a:prstGeom prst="rect">
            <a:avLst/>
          </a:prstGeom>
          <a:noFill/>
        </p:spPr>
        <p:txBody>
          <a:bodyPr wrap="square" rtlCol="0">
            <a:spAutoFit/>
          </a:bodyPr>
          <a:lstStyle/>
          <a:p>
            <a:r>
              <a:rPr lang="en-US" altLang="ja-JP" sz="2000" b="1" dirty="0" err="1"/>
              <a:t>Vout</a:t>
            </a:r>
            <a:endParaRPr lang="ja-JP" altLang="en-US" sz="2000" b="1" dirty="0"/>
          </a:p>
        </p:txBody>
      </p:sp>
      <p:pic>
        <p:nvPicPr>
          <p:cNvPr id="30" name="図 29"/>
          <p:cNvPicPr>
            <a:picLocks noChangeAspect="1"/>
          </p:cNvPicPr>
          <p:nvPr/>
        </p:nvPicPr>
        <p:blipFill>
          <a:blip r:embed="rId3"/>
          <a:stretch>
            <a:fillRect/>
          </a:stretch>
        </p:blipFill>
        <p:spPr>
          <a:xfrm>
            <a:off x="7077875" y="4377332"/>
            <a:ext cx="2870657" cy="657859"/>
          </a:xfrm>
          <a:prstGeom prst="rect">
            <a:avLst/>
          </a:prstGeom>
        </p:spPr>
      </p:pic>
      <p:sp>
        <p:nvSpPr>
          <p:cNvPr id="31" name="円/楕円 30"/>
          <p:cNvSpPr/>
          <p:nvPr/>
        </p:nvSpPr>
        <p:spPr>
          <a:xfrm>
            <a:off x="7989194" y="4377331"/>
            <a:ext cx="613148" cy="62436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33" name="直線コネクタ 32"/>
          <p:cNvCxnSpPr/>
          <p:nvPr/>
        </p:nvCxnSpPr>
        <p:spPr>
          <a:xfrm>
            <a:off x="8710412" y="4855335"/>
            <a:ext cx="953037"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6975586" y="5408882"/>
            <a:ext cx="2027216" cy="1200329"/>
          </a:xfrm>
          <a:prstGeom prst="rect">
            <a:avLst/>
          </a:prstGeom>
          <a:noFill/>
        </p:spPr>
        <p:txBody>
          <a:bodyPr wrap="square" rtlCol="0">
            <a:spAutoFit/>
          </a:bodyPr>
          <a:lstStyle/>
          <a:p>
            <a:r>
              <a:rPr lang="en-US" altLang="ja-JP" dirty="0"/>
              <a:t>FET</a:t>
            </a:r>
            <a:r>
              <a:rPr lang="ja-JP" altLang="en-US" dirty="0"/>
              <a:t>電流電圧特性から分かる。</a:t>
            </a:r>
            <a:endParaRPr lang="en-US" altLang="ja-JP" dirty="0"/>
          </a:p>
          <a:p>
            <a:r>
              <a:rPr lang="ja-JP" altLang="en-US" dirty="0"/>
              <a:t>今後極低温でこれも測っとくべき。</a:t>
            </a:r>
            <a:endParaRPr lang="en-US" altLang="ja-JP" dirty="0"/>
          </a:p>
        </p:txBody>
      </p:sp>
      <p:cxnSp>
        <p:nvCxnSpPr>
          <p:cNvPr id="37" name="直線矢印コネクタ 36"/>
          <p:cNvCxnSpPr/>
          <p:nvPr/>
        </p:nvCxnSpPr>
        <p:spPr>
          <a:xfrm flipH="1">
            <a:off x="7564193" y="5001691"/>
            <a:ext cx="557010" cy="42141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a:off x="9182426" y="4938399"/>
            <a:ext cx="331237" cy="418174"/>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8949464" y="5423102"/>
            <a:ext cx="1727592" cy="923330"/>
          </a:xfrm>
          <a:prstGeom prst="rect">
            <a:avLst/>
          </a:prstGeom>
          <a:noFill/>
        </p:spPr>
        <p:txBody>
          <a:bodyPr wrap="square" rtlCol="0">
            <a:spAutoFit/>
          </a:bodyPr>
          <a:lstStyle/>
          <a:p>
            <a:r>
              <a:rPr lang="ja-JP" altLang="en-US" dirty="0"/>
              <a:t>確実に</a:t>
            </a:r>
            <a:r>
              <a:rPr lang="en-US" altLang="ja-JP" dirty="0"/>
              <a:t>ON</a:t>
            </a:r>
            <a:r>
              <a:rPr lang="ja-JP" altLang="en-US" dirty="0"/>
              <a:t>にするために</a:t>
            </a:r>
            <a:r>
              <a:rPr lang="en-US" altLang="ja-JP" dirty="0"/>
              <a:t>0.2</a:t>
            </a:r>
            <a:r>
              <a:rPr lang="ja-JP" altLang="en-US" dirty="0"/>
              <a:t>とした。</a:t>
            </a:r>
          </a:p>
        </p:txBody>
      </p:sp>
      <p:sp>
        <p:nvSpPr>
          <p:cNvPr id="42" name="テキスト ボックス 41"/>
          <p:cNvSpPr txBox="1"/>
          <p:nvPr/>
        </p:nvSpPr>
        <p:spPr>
          <a:xfrm>
            <a:off x="6991889" y="4005238"/>
            <a:ext cx="3451938" cy="369332"/>
          </a:xfrm>
          <a:prstGeom prst="rect">
            <a:avLst/>
          </a:prstGeom>
          <a:noFill/>
        </p:spPr>
        <p:txBody>
          <a:bodyPr wrap="square" rtlCol="0">
            <a:spAutoFit/>
          </a:bodyPr>
          <a:lstStyle/>
          <a:p>
            <a:r>
              <a:rPr lang="ja-JP" altLang="en-US" b="1" dirty="0"/>
              <a:t>飽和領域でのドレイン電流</a:t>
            </a:r>
          </a:p>
        </p:txBody>
      </p:sp>
      <p:sp>
        <p:nvSpPr>
          <p:cNvPr id="43" name="テキスト ボックス 42"/>
          <p:cNvSpPr txBox="1"/>
          <p:nvPr/>
        </p:nvSpPr>
        <p:spPr>
          <a:xfrm>
            <a:off x="3148877" y="3905597"/>
            <a:ext cx="2183508" cy="400110"/>
          </a:xfrm>
          <a:prstGeom prst="rect">
            <a:avLst/>
          </a:prstGeom>
          <a:noFill/>
        </p:spPr>
        <p:txBody>
          <a:bodyPr wrap="square" rtlCol="0">
            <a:spAutoFit/>
          </a:bodyPr>
          <a:lstStyle/>
          <a:p>
            <a:r>
              <a:rPr lang="en-US" altLang="ja-JP" sz="2000" dirty="0"/>
              <a:t>C</a:t>
            </a:r>
            <a:r>
              <a:rPr lang="ja-JP" altLang="en-US" sz="2000" dirty="0"/>
              <a:t> </a:t>
            </a:r>
            <a:r>
              <a:rPr lang="en-US" altLang="ja-JP" sz="2000" dirty="0"/>
              <a:t>= 18 pF</a:t>
            </a:r>
            <a:endParaRPr lang="ja-JP" altLang="en-US" sz="2000" dirty="0"/>
          </a:p>
        </p:txBody>
      </p:sp>
    </p:spTree>
    <p:extLst>
      <p:ext uri="{BB962C8B-B14F-4D97-AF65-F5344CB8AC3E}">
        <p14:creationId xmlns:p14="http://schemas.microsoft.com/office/powerpoint/2010/main" val="5006251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839"/>
            <a:ext cx="7886700" cy="760289"/>
          </a:xfrm>
        </p:spPr>
        <p:txBody>
          <a:bodyPr/>
          <a:lstStyle/>
          <a:p>
            <a:r>
              <a:rPr kumimoji="1" lang="en-US" altLang="ja-JP" dirty="0" smtClean="0"/>
              <a:t>SOI-STJ3 Simulation</a:t>
            </a:r>
            <a:r>
              <a:rPr kumimoji="1" lang="ja-JP" altLang="en-US" dirty="0" smtClean="0"/>
              <a:t>回路</a:t>
            </a:r>
            <a:endParaRPr kumimoji="1" lang="ja-JP" altLang="en-US" dirty="0"/>
          </a:p>
        </p:txBody>
      </p:sp>
      <p:pic>
        <p:nvPicPr>
          <p:cNvPr id="4" name="図 3"/>
          <p:cNvPicPr>
            <a:picLocks noChangeAspect="1"/>
          </p:cNvPicPr>
          <p:nvPr/>
        </p:nvPicPr>
        <p:blipFill>
          <a:blip r:embed="rId2"/>
          <a:stretch>
            <a:fillRect/>
          </a:stretch>
        </p:blipFill>
        <p:spPr>
          <a:xfrm>
            <a:off x="1615645" y="858128"/>
            <a:ext cx="8960710" cy="57920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テキスト ボックス 4"/>
          <p:cNvSpPr txBox="1"/>
          <p:nvPr/>
        </p:nvSpPr>
        <p:spPr>
          <a:xfrm>
            <a:off x="6405094" y="5228823"/>
            <a:ext cx="4829577" cy="830997"/>
          </a:xfrm>
          <a:prstGeom prst="rect">
            <a:avLst/>
          </a:prstGeom>
          <a:noFill/>
        </p:spPr>
        <p:txBody>
          <a:bodyPr wrap="square" rtlCol="0">
            <a:spAutoFit/>
          </a:bodyPr>
          <a:lstStyle/>
          <a:p>
            <a:r>
              <a:rPr lang="ja-JP" altLang="en-US" sz="2400" b="1" dirty="0"/>
              <a:t>バッファ回路の利得 ～</a:t>
            </a:r>
            <a:r>
              <a:rPr lang="en-US" altLang="ja-JP" sz="2400" b="1" dirty="0"/>
              <a:t>0.85</a:t>
            </a:r>
          </a:p>
          <a:p>
            <a:r>
              <a:rPr lang="ja-JP" altLang="en-US" sz="2400" b="1" dirty="0"/>
              <a:t>出力インピーダンス </a:t>
            </a:r>
            <a:r>
              <a:rPr lang="en-US" altLang="ja-JP" sz="2400" b="1" dirty="0"/>
              <a:t>: 1.3 K Ohm</a:t>
            </a:r>
            <a:endParaRPr lang="ja-JP" altLang="en-US" sz="2400" b="1" dirty="0"/>
          </a:p>
        </p:txBody>
      </p:sp>
      <p:sp>
        <p:nvSpPr>
          <p:cNvPr id="6" name="テキスト ボックス 5"/>
          <p:cNvSpPr txBox="1"/>
          <p:nvPr/>
        </p:nvSpPr>
        <p:spPr>
          <a:xfrm>
            <a:off x="1615646" y="961159"/>
            <a:ext cx="4325809" cy="2031325"/>
          </a:xfrm>
          <a:prstGeom prst="rect">
            <a:avLst/>
          </a:prstGeom>
          <a:noFill/>
        </p:spPr>
        <p:txBody>
          <a:bodyPr wrap="square" rtlCol="0">
            <a:spAutoFit/>
          </a:bodyPr>
          <a:lstStyle/>
          <a:p>
            <a:r>
              <a:rPr lang="en-US" altLang="ja-JP" b="1" dirty="0"/>
              <a:t>STJ</a:t>
            </a:r>
            <a:r>
              <a:rPr lang="ja-JP" altLang="en-US" b="1" dirty="0"/>
              <a:t>生成電荷量によって抵抗値を調節。できるだけ抵抗を小さくしたいけど、電荷量が少ないと抵抗を大きくしないとダメ。</a:t>
            </a:r>
            <a:endParaRPr lang="en-US" altLang="ja-JP" b="1" dirty="0"/>
          </a:p>
          <a:p>
            <a:r>
              <a:rPr lang="ja-JP" altLang="en-US" b="1" dirty="0"/>
              <a:t>あと、この</a:t>
            </a:r>
            <a:r>
              <a:rPr lang="en-US" altLang="ja-JP" b="1" dirty="0"/>
              <a:t>GATE</a:t>
            </a:r>
            <a:r>
              <a:rPr lang="ja-JP" altLang="en-US" b="1" dirty="0"/>
              <a:t>電圧だけは</a:t>
            </a:r>
            <a:endParaRPr lang="en-US" altLang="ja-JP" b="1" dirty="0"/>
          </a:p>
          <a:p>
            <a:r>
              <a:rPr lang="en-US" altLang="ja-JP" b="1" dirty="0"/>
              <a:t>±25mV</a:t>
            </a:r>
            <a:r>
              <a:rPr lang="ja-JP" altLang="en-US" b="1" dirty="0"/>
              <a:t>くらいの精度で決めたい。</a:t>
            </a:r>
            <a:endParaRPr lang="en-US" altLang="ja-JP" b="1" dirty="0"/>
          </a:p>
          <a:p>
            <a:r>
              <a:rPr lang="en-US" altLang="ja-JP" b="1" dirty="0"/>
              <a:t>100mV</a:t>
            </a:r>
            <a:r>
              <a:rPr lang="ja-JP" altLang="en-US" b="1" dirty="0"/>
              <a:t>くらいずれても信号は見れるけど</a:t>
            </a:r>
            <a:endParaRPr lang="en-US" altLang="ja-JP" b="1" dirty="0"/>
          </a:p>
          <a:p>
            <a:r>
              <a:rPr lang="en-US" altLang="ja-JP" b="1" dirty="0" err="1"/>
              <a:t>Vout</a:t>
            </a:r>
            <a:r>
              <a:rPr lang="ja-JP" altLang="en-US" b="1" dirty="0"/>
              <a:t>も大きく変わる。</a:t>
            </a:r>
          </a:p>
        </p:txBody>
      </p:sp>
      <p:sp>
        <p:nvSpPr>
          <p:cNvPr id="7" name="円/楕円 6"/>
          <p:cNvSpPr/>
          <p:nvPr/>
        </p:nvSpPr>
        <p:spPr>
          <a:xfrm>
            <a:off x="5349026" y="2472745"/>
            <a:ext cx="1184857" cy="103105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11415124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p:cNvGraphicFramePr>
            <a:graphicFrameLocks noChangeAspect="1"/>
          </p:cNvGraphicFramePr>
          <p:nvPr>
            <p:extLst/>
          </p:nvPr>
        </p:nvGraphicFramePr>
        <p:xfrm>
          <a:off x="1524000" y="0"/>
          <a:ext cx="9144000" cy="6858000"/>
        </p:xfrm>
        <a:graphic>
          <a:graphicData uri="http://schemas.openxmlformats.org/presentationml/2006/ole">
            <mc:AlternateContent xmlns:mc="http://schemas.openxmlformats.org/markup-compatibility/2006">
              <mc:Choice xmlns:v="urn:schemas-microsoft-com:vml" Requires="v">
                <p:oleObj spid="_x0000_s1047" name="Acrobat Document" r:id="rId3" imgW="5714833" imgH="4285894" progId="AcroExch.Document.11">
                  <p:embed/>
                </p:oleObj>
              </mc:Choice>
              <mc:Fallback>
                <p:oleObj name="Acrobat Document" r:id="rId3" imgW="5714833" imgH="4285894" progId="AcroExch.Document.11">
                  <p:embed/>
                  <p:pic>
                    <p:nvPicPr>
                      <p:cNvPr id="0" name=""/>
                      <p:cNvPicPr/>
                      <p:nvPr/>
                    </p:nvPicPr>
                    <p:blipFill>
                      <a:blip r:embed="rId4"/>
                      <a:stretch>
                        <a:fillRect/>
                      </a:stretch>
                    </p:blipFill>
                    <p:spPr>
                      <a:xfrm>
                        <a:off x="1524000" y="0"/>
                        <a:ext cx="9144000" cy="6858000"/>
                      </a:xfrm>
                      <a:prstGeom prst="rect">
                        <a:avLst/>
                      </a:prstGeom>
                    </p:spPr>
                  </p:pic>
                </p:oleObj>
              </mc:Fallback>
            </mc:AlternateContent>
          </a:graphicData>
        </a:graphic>
      </p:graphicFrame>
      <p:sp>
        <p:nvSpPr>
          <p:cNvPr id="2" name="タイトル 1"/>
          <p:cNvSpPr>
            <a:spLocks noGrp="1"/>
          </p:cNvSpPr>
          <p:nvPr>
            <p:ph type="title"/>
          </p:nvPr>
        </p:nvSpPr>
        <p:spPr>
          <a:xfrm>
            <a:off x="5786909" y="419811"/>
            <a:ext cx="3966693" cy="760289"/>
          </a:xfrm>
        </p:spPr>
        <p:txBody>
          <a:bodyPr/>
          <a:lstStyle/>
          <a:p>
            <a:r>
              <a:rPr lang="en-US" altLang="ja-JP" b="1" dirty="0" smtClean="0"/>
              <a:t>16nA</a:t>
            </a:r>
            <a:endParaRPr kumimoji="1" lang="ja-JP" altLang="en-US" b="1" dirty="0"/>
          </a:p>
        </p:txBody>
      </p:sp>
      <p:sp>
        <p:nvSpPr>
          <p:cNvPr id="6" name="テキスト ボックス 5"/>
          <p:cNvSpPr txBox="1"/>
          <p:nvPr/>
        </p:nvSpPr>
        <p:spPr>
          <a:xfrm>
            <a:off x="5104327" y="4713668"/>
            <a:ext cx="3013656" cy="369332"/>
          </a:xfrm>
          <a:prstGeom prst="rect">
            <a:avLst/>
          </a:prstGeom>
          <a:noFill/>
        </p:spPr>
        <p:txBody>
          <a:bodyPr wrap="square" rtlCol="0">
            <a:spAutoFit/>
          </a:bodyPr>
          <a:lstStyle/>
          <a:p>
            <a:r>
              <a:rPr lang="en-US" altLang="ja-JP" b="1" dirty="0"/>
              <a:t>1 photon  </a:t>
            </a:r>
            <a:endParaRPr lang="ja-JP" altLang="en-US" b="1" dirty="0"/>
          </a:p>
        </p:txBody>
      </p:sp>
      <p:sp>
        <p:nvSpPr>
          <p:cNvPr id="7" name="テキスト ボックス 6"/>
          <p:cNvSpPr txBox="1"/>
          <p:nvPr/>
        </p:nvSpPr>
        <p:spPr>
          <a:xfrm>
            <a:off x="5104327" y="3429000"/>
            <a:ext cx="3013656" cy="369332"/>
          </a:xfrm>
          <a:prstGeom prst="rect">
            <a:avLst/>
          </a:prstGeom>
          <a:noFill/>
        </p:spPr>
        <p:txBody>
          <a:bodyPr wrap="square" rtlCol="0">
            <a:spAutoFit/>
          </a:bodyPr>
          <a:lstStyle/>
          <a:p>
            <a:r>
              <a:rPr lang="en-US" altLang="ja-JP" b="1" dirty="0"/>
              <a:t>2 photon  </a:t>
            </a:r>
            <a:endParaRPr lang="ja-JP" altLang="en-US" b="1" dirty="0"/>
          </a:p>
        </p:txBody>
      </p:sp>
      <p:sp>
        <p:nvSpPr>
          <p:cNvPr id="8" name="テキスト ボックス 7"/>
          <p:cNvSpPr txBox="1"/>
          <p:nvPr/>
        </p:nvSpPr>
        <p:spPr>
          <a:xfrm>
            <a:off x="5012028" y="1750551"/>
            <a:ext cx="3013656" cy="369332"/>
          </a:xfrm>
          <a:prstGeom prst="rect">
            <a:avLst/>
          </a:prstGeom>
          <a:noFill/>
        </p:spPr>
        <p:txBody>
          <a:bodyPr wrap="square" rtlCol="0">
            <a:spAutoFit/>
          </a:bodyPr>
          <a:lstStyle/>
          <a:p>
            <a:r>
              <a:rPr lang="en-US" altLang="ja-JP" b="1" dirty="0"/>
              <a:t>3 photon  </a:t>
            </a:r>
            <a:endParaRPr lang="ja-JP" altLang="en-US" b="1" dirty="0"/>
          </a:p>
        </p:txBody>
      </p:sp>
      <p:pic>
        <p:nvPicPr>
          <p:cNvPr id="9" name="図 8"/>
          <p:cNvPicPr>
            <a:picLocks noChangeAspect="1"/>
          </p:cNvPicPr>
          <p:nvPr/>
        </p:nvPicPr>
        <p:blipFill>
          <a:blip r:embed="rId5"/>
          <a:stretch>
            <a:fillRect/>
          </a:stretch>
        </p:blipFill>
        <p:spPr>
          <a:xfrm>
            <a:off x="7094521" y="1150875"/>
            <a:ext cx="2776727" cy="265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直線矢印コネクタ 9"/>
          <p:cNvCxnSpPr/>
          <p:nvPr/>
        </p:nvCxnSpPr>
        <p:spPr>
          <a:xfrm flipH="1">
            <a:off x="8176693" y="1442775"/>
            <a:ext cx="28995" cy="1451803"/>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7834461" y="2946973"/>
            <a:ext cx="1400326" cy="1516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8018712" y="3089747"/>
            <a:ext cx="811369" cy="369332"/>
          </a:xfrm>
          <a:prstGeom prst="rect">
            <a:avLst/>
          </a:prstGeom>
          <a:noFill/>
        </p:spPr>
        <p:txBody>
          <a:bodyPr wrap="square" rtlCol="0">
            <a:spAutoFit/>
          </a:bodyPr>
          <a:lstStyle/>
          <a:p>
            <a:r>
              <a:rPr lang="en-US" altLang="ja-JP" b="1" dirty="0">
                <a:solidFill>
                  <a:srgbClr val="0070C0"/>
                </a:solidFill>
              </a:rPr>
              <a:t>1.5 </a:t>
            </a:r>
            <a:r>
              <a:rPr lang="en-US" altLang="ja-JP" b="1" dirty="0" err="1">
                <a:solidFill>
                  <a:srgbClr val="0070C0"/>
                </a:solidFill>
              </a:rPr>
              <a:t>uS</a:t>
            </a:r>
            <a:endParaRPr lang="ja-JP" altLang="en-US" b="1" dirty="0">
              <a:solidFill>
                <a:srgbClr val="0070C0"/>
              </a:solidFill>
            </a:endParaRPr>
          </a:p>
        </p:txBody>
      </p:sp>
      <p:sp>
        <p:nvSpPr>
          <p:cNvPr id="13" name="テキスト ボックス 12"/>
          <p:cNvSpPr txBox="1"/>
          <p:nvPr/>
        </p:nvSpPr>
        <p:spPr>
          <a:xfrm>
            <a:off x="8246491" y="2295448"/>
            <a:ext cx="1507111" cy="646331"/>
          </a:xfrm>
          <a:prstGeom prst="rect">
            <a:avLst/>
          </a:prstGeom>
          <a:noFill/>
        </p:spPr>
        <p:txBody>
          <a:bodyPr wrap="square" rtlCol="0">
            <a:spAutoFit/>
          </a:bodyPr>
          <a:lstStyle/>
          <a:p>
            <a:r>
              <a:rPr lang="ja-JP" altLang="en-US" b="1" dirty="0">
                <a:solidFill>
                  <a:srgbClr val="FF0000"/>
                </a:solidFill>
              </a:rPr>
              <a:t>この大きさを変えながら</a:t>
            </a:r>
          </a:p>
        </p:txBody>
      </p:sp>
      <p:sp>
        <p:nvSpPr>
          <p:cNvPr id="14" name="テキスト ボックス 13"/>
          <p:cNvSpPr txBox="1"/>
          <p:nvPr/>
        </p:nvSpPr>
        <p:spPr>
          <a:xfrm>
            <a:off x="8336623" y="1442775"/>
            <a:ext cx="1499746" cy="307777"/>
          </a:xfrm>
          <a:prstGeom prst="rect">
            <a:avLst/>
          </a:prstGeom>
          <a:noFill/>
        </p:spPr>
        <p:txBody>
          <a:bodyPr wrap="square" rtlCol="0">
            <a:spAutoFit/>
          </a:bodyPr>
          <a:lstStyle/>
          <a:p>
            <a:r>
              <a:rPr lang="en-US" altLang="ja-JP" sz="1400" b="1" dirty="0"/>
              <a:t>STJ</a:t>
            </a:r>
            <a:r>
              <a:rPr lang="ja-JP" altLang="en-US" sz="1400" b="1" dirty="0" err="1"/>
              <a:t>の疑</a:t>
            </a:r>
            <a:r>
              <a:rPr lang="ja-JP" altLang="en-US" sz="1400" b="1" dirty="0"/>
              <a:t>似信号</a:t>
            </a:r>
          </a:p>
        </p:txBody>
      </p:sp>
    </p:spTree>
    <p:extLst>
      <p:ext uri="{BB962C8B-B14F-4D97-AF65-F5344CB8AC3E}">
        <p14:creationId xmlns:p14="http://schemas.microsoft.com/office/powerpoint/2010/main" val="4733117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3</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sz="2800" dirty="0" smtClean="0">
                <a:latin typeface="Lucida Sans Unicode" panose="020B0602030504020204" pitchFamily="34" charset="0"/>
              </a:rPr>
              <a:t>STJ(Superconducting Tunnel Junction)</a:t>
            </a:r>
            <a:endParaRPr lang="ja-JP" altLang="en-US" sz="2800" dirty="0">
              <a:latin typeface="Lucida Sans Unicode" panose="020B0602030504020204" pitchFamily="34" charset="0"/>
            </a:endParaRPr>
          </a:p>
        </p:txBody>
      </p:sp>
      <p:sp>
        <p:nvSpPr>
          <p:cNvPr id="38" name="テキスト ボックス 37"/>
          <p:cNvSpPr txBox="1"/>
          <p:nvPr/>
        </p:nvSpPr>
        <p:spPr>
          <a:xfrm>
            <a:off x="4143611" y="1304739"/>
            <a:ext cx="7820862" cy="830997"/>
          </a:xfrm>
          <a:prstGeom prst="rect">
            <a:avLst/>
          </a:prstGeom>
          <a:noFill/>
        </p:spPr>
        <p:txBody>
          <a:bodyPr wrap="square" rtlCol="0">
            <a:spAutoFit/>
          </a:bodyPr>
          <a:lstStyle/>
          <a:p>
            <a:r>
              <a:rPr lang="ja-JP" altLang="en-US" sz="2400" b="1" dirty="0" smtClean="0">
                <a:solidFill>
                  <a:srgbClr val="92D050"/>
                </a:solidFill>
                <a:latin typeface="Lucida Sans" panose="020B0602040502020204" pitchFamily="34" charset="0"/>
                <a:cs typeface="Lucida Sans" panose="020B0602040502020204" pitchFamily="34" charset="0"/>
              </a:rPr>
              <a:t>超伝導体</a:t>
            </a:r>
            <a:r>
              <a:rPr lang="ja-JP" altLang="en-US" sz="2400" dirty="0" smtClean="0">
                <a:latin typeface="Lucida Sans" panose="020B0602040502020204" pitchFamily="34" charset="0"/>
                <a:cs typeface="Lucida Sans" panose="020B0602040502020204" pitchFamily="34" charset="0"/>
              </a:rPr>
              <a:t> </a:t>
            </a:r>
            <a:r>
              <a:rPr lang="en-US" altLang="ja-JP" sz="2400" dirty="0" smtClean="0">
                <a:latin typeface="Lucida Sans" panose="020B0602040502020204" pitchFamily="34" charset="0"/>
                <a:ea typeface="DejaVu Sans" pitchFamily="34" charset="0"/>
                <a:cs typeface="Lucida Sans" panose="020B0602040502020204" pitchFamily="34" charset="0"/>
              </a:rPr>
              <a:t>/ </a:t>
            </a:r>
            <a:r>
              <a:rPr lang="ja-JP" altLang="en-US" sz="2400" b="1" dirty="0" smtClean="0">
                <a:solidFill>
                  <a:srgbClr val="FF0000"/>
                </a:solidFill>
                <a:latin typeface="Lucida Sans" panose="020B0602040502020204" pitchFamily="34" charset="0"/>
                <a:cs typeface="Lucida Sans" panose="020B0602040502020204" pitchFamily="34" charset="0"/>
              </a:rPr>
              <a:t>絶縁体</a:t>
            </a:r>
            <a:r>
              <a:rPr lang="ja-JP" altLang="en-US" sz="2400" b="1" dirty="0" smtClean="0">
                <a:solidFill>
                  <a:schemeClr val="bg2">
                    <a:lumMod val="75000"/>
                  </a:schemeClr>
                </a:solidFill>
                <a:latin typeface="Lucida Sans" panose="020B0602040502020204" pitchFamily="34" charset="0"/>
                <a:cs typeface="Lucida Sans" panose="020B0602040502020204" pitchFamily="34" charset="0"/>
              </a:rPr>
              <a:t> </a:t>
            </a:r>
            <a:r>
              <a:rPr lang="en-US" altLang="ja-JP" sz="2400" dirty="0" smtClean="0">
                <a:latin typeface="Lucida Sans" panose="020B0602040502020204" pitchFamily="34" charset="0"/>
                <a:ea typeface="DejaVu Sans" pitchFamily="34" charset="0"/>
                <a:cs typeface="Lucida Sans" panose="020B0602040502020204" pitchFamily="34" charset="0"/>
              </a:rPr>
              <a:t>/ </a:t>
            </a:r>
            <a:r>
              <a:rPr lang="ja-JP" altLang="en-US" sz="2400" b="1" dirty="0" smtClean="0">
                <a:solidFill>
                  <a:srgbClr val="92D050"/>
                </a:solidFill>
                <a:latin typeface="Lucida Sans" panose="020B0602040502020204" pitchFamily="34" charset="0"/>
                <a:cs typeface="Lucida Sans" panose="020B0602040502020204" pitchFamily="34" charset="0"/>
              </a:rPr>
              <a:t>超伝導体</a:t>
            </a:r>
            <a:r>
              <a:rPr lang="ja-JP" altLang="en-US" sz="2400" dirty="0" smtClean="0">
                <a:latin typeface="Lucida Sans" panose="020B0602040502020204" pitchFamily="34" charset="0"/>
                <a:cs typeface="Lucida Sans" panose="020B0602040502020204" pitchFamily="34" charset="0"/>
              </a:rPr>
              <a:t>の三層構造を持つジョセフソン接合素子</a:t>
            </a:r>
            <a:endParaRPr kumimoji="1" lang="ja-JP" altLang="en-US" sz="2400" dirty="0">
              <a:latin typeface="Lucida Sans" panose="020B0602040502020204" pitchFamily="34" charset="0"/>
              <a:cs typeface="Lucida Sans" panose="020B0602040502020204" pitchFamily="34" charset="0"/>
            </a:endParaRPr>
          </a:p>
        </p:txBody>
      </p:sp>
      <p:sp>
        <p:nvSpPr>
          <p:cNvPr id="39" name="テキスト ボックス 38"/>
          <p:cNvSpPr txBox="1"/>
          <p:nvPr/>
        </p:nvSpPr>
        <p:spPr>
          <a:xfrm>
            <a:off x="4143611" y="2605029"/>
            <a:ext cx="7652399" cy="1938992"/>
          </a:xfrm>
          <a:prstGeom prst="rect">
            <a:avLst/>
          </a:prstGeom>
          <a:noFill/>
        </p:spPr>
        <p:txBody>
          <a:bodyPr wrap="square" rtlCol="0">
            <a:spAutoFit/>
          </a:bodyPr>
          <a:lstStyle/>
          <a:p>
            <a:pPr marL="457200" indent="-457200">
              <a:buFont typeface="+mj-lt"/>
              <a:buAutoNum type="arabicPeriod"/>
            </a:pPr>
            <a:r>
              <a:rPr lang="ja-JP" altLang="en-US" sz="2400" dirty="0" smtClean="0">
                <a:latin typeface="Lucida Sans" panose="020B0602040502020204" pitchFamily="34" charset="0"/>
                <a:cs typeface="Lucida Sans" panose="020B0602040502020204" pitchFamily="34" charset="0"/>
              </a:rPr>
              <a:t>超伝導状態の</a:t>
            </a:r>
            <a:r>
              <a:rPr lang="en-US" altLang="ja-JP" sz="2400" dirty="0" smtClean="0">
                <a:latin typeface="Lucida Sans" panose="020B0602040502020204" pitchFamily="34" charset="0"/>
                <a:cs typeface="Lucida Sans" panose="020B0602040502020204" pitchFamily="34" charset="0"/>
              </a:rPr>
              <a:t>STJ</a:t>
            </a:r>
            <a:r>
              <a:rPr lang="ja-JP" altLang="en-US" sz="2400" dirty="0" smtClean="0">
                <a:latin typeface="Lucida Sans" panose="020B0602040502020204" pitchFamily="34" charset="0"/>
                <a:cs typeface="Lucida Sans" panose="020B0602040502020204" pitchFamily="34" charset="0"/>
              </a:rPr>
              <a:t>検出器に放射線が入射。</a:t>
            </a:r>
            <a:endParaRPr lang="en-US" altLang="ja-JP" sz="2400" dirty="0" smtClean="0">
              <a:latin typeface="Lucida Sans" panose="020B0602040502020204" pitchFamily="34" charset="0"/>
              <a:ea typeface="DejaVu Sans" pitchFamily="34" charset="0"/>
              <a:cs typeface="Lucida Sans" panose="020B0602040502020204" pitchFamily="34" charset="0"/>
            </a:endParaRPr>
          </a:p>
          <a:p>
            <a:pPr marL="457200" indent="-457200">
              <a:buFont typeface="+mj-lt"/>
              <a:buAutoNum type="arabicPeriod"/>
            </a:pPr>
            <a:r>
              <a:rPr lang="ja-JP" altLang="en-US" sz="2400" dirty="0" smtClean="0">
                <a:latin typeface="Lucida Sans" panose="020B0602040502020204" pitchFamily="34" charset="0"/>
                <a:cs typeface="Lucida Sans" panose="020B0602040502020204" pitchFamily="34" charset="0"/>
              </a:rPr>
              <a:t>超伝導体層のクーパー対が破壊され、エネルギーに応じて準粒子が生成。</a:t>
            </a:r>
            <a:endParaRPr lang="en-US" altLang="ja-JP" sz="2400" dirty="0" smtClean="0">
              <a:latin typeface="Lucida Sans" panose="020B0602040502020204" pitchFamily="34" charset="0"/>
              <a:ea typeface="DejaVu Sans" pitchFamily="34" charset="0"/>
              <a:cs typeface="Lucida Sans" panose="020B0602040502020204" pitchFamily="34" charset="0"/>
            </a:endParaRPr>
          </a:p>
          <a:p>
            <a:pPr marL="457200" indent="-457200">
              <a:buFont typeface="+mj-lt"/>
              <a:buAutoNum type="arabicPeriod"/>
            </a:pPr>
            <a:r>
              <a:rPr lang="en-US" altLang="ja-JP" sz="2400" dirty="0" smtClean="0">
                <a:latin typeface="Lucida Sans" panose="020B0602040502020204" pitchFamily="34" charset="0"/>
                <a:ea typeface="DejaVu Sans" pitchFamily="34" charset="0"/>
                <a:cs typeface="Lucida Sans" panose="020B0602040502020204" pitchFamily="34" charset="0"/>
              </a:rPr>
              <a:t>Upper layer, Under layer</a:t>
            </a:r>
            <a:r>
              <a:rPr lang="ja-JP" altLang="en-US" sz="2400" dirty="0" smtClean="0">
                <a:latin typeface="Lucida Sans" panose="020B0602040502020204" pitchFamily="34" charset="0"/>
                <a:cs typeface="Lucida Sans" panose="020B0602040502020204" pitchFamily="34" charset="0"/>
              </a:rPr>
              <a:t>間に電圧をかけておく事で準粒子のトンネル電流を観測。</a:t>
            </a:r>
            <a:endParaRPr lang="en-US" altLang="ja-JP" sz="2400" dirty="0" smtClean="0">
              <a:latin typeface="Lucida Sans" panose="020B0602040502020204" pitchFamily="34" charset="0"/>
              <a:ea typeface="DejaVu Sans" pitchFamily="34" charset="0"/>
              <a:cs typeface="Lucida Sans" panose="020B0602040502020204" pitchFamily="34" charset="0"/>
            </a:endParaRPr>
          </a:p>
        </p:txBody>
      </p:sp>
      <p:sp>
        <p:nvSpPr>
          <p:cNvPr id="40" name="テキスト ボックス 39"/>
          <p:cNvSpPr txBox="1"/>
          <p:nvPr/>
        </p:nvSpPr>
        <p:spPr>
          <a:xfrm>
            <a:off x="4130732" y="2180318"/>
            <a:ext cx="2664296" cy="461665"/>
          </a:xfrm>
          <a:prstGeom prst="rect">
            <a:avLst/>
          </a:prstGeom>
          <a:noFill/>
        </p:spPr>
        <p:txBody>
          <a:bodyPr wrap="square" rtlCol="0">
            <a:spAutoFit/>
          </a:bodyPr>
          <a:lstStyle/>
          <a:p>
            <a:r>
              <a:rPr lang="ja-JP" altLang="en-US" sz="2400" b="1" dirty="0" smtClean="0">
                <a:latin typeface="Lucida Sans" panose="020B0602040502020204" pitchFamily="34" charset="0"/>
                <a:cs typeface="Lucida Sans" panose="020B0602040502020204" pitchFamily="34" charset="0"/>
              </a:rPr>
              <a:t>動作原理</a:t>
            </a:r>
            <a:endParaRPr kumimoji="1" lang="ja-JP" altLang="en-US" sz="2400" b="1" dirty="0">
              <a:latin typeface="Lucida Sans" panose="020B0602040502020204" pitchFamily="34" charset="0"/>
              <a:cs typeface="Lucida Sans" panose="020B0602040502020204" pitchFamily="34" charset="0"/>
            </a:endParaRPr>
          </a:p>
        </p:txBody>
      </p:sp>
      <p:graphicFrame>
        <p:nvGraphicFramePr>
          <p:cNvPr id="41" name="表 40"/>
          <p:cNvGraphicFramePr>
            <a:graphicFrameLocks noGrp="1"/>
          </p:cNvGraphicFramePr>
          <p:nvPr>
            <p:extLst>
              <p:ext uri="{D42A27DB-BD31-4B8C-83A1-F6EECF244321}">
                <p14:modId xmlns:p14="http://schemas.microsoft.com/office/powerpoint/2010/main" val="2212125477"/>
              </p:ext>
            </p:extLst>
          </p:nvPr>
        </p:nvGraphicFramePr>
        <p:xfrm>
          <a:off x="5332919" y="4837427"/>
          <a:ext cx="5873798" cy="1554480"/>
        </p:xfrm>
        <a:graphic>
          <a:graphicData uri="http://schemas.openxmlformats.org/drawingml/2006/table">
            <a:tbl>
              <a:tblPr firstRow="1" bandRow="1">
                <a:tableStyleId>{85BE263C-DBD7-4A20-BB59-AAB30ACAA65A}</a:tableStyleId>
              </a:tblPr>
              <a:tblGrid>
                <a:gridCol w="1442971"/>
                <a:gridCol w="1442971"/>
                <a:gridCol w="1442971"/>
                <a:gridCol w="1544885"/>
              </a:tblGrid>
              <a:tr h="418993">
                <a:tc>
                  <a:txBody>
                    <a:bodyPr/>
                    <a:lstStyle/>
                    <a:p>
                      <a:pPr algn="ctr"/>
                      <a:endParaRPr kumimoji="1" lang="ja-JP" altLang="en-US" sz="2800" dirty="0"/>
                    </a:p>
                  </a:txBody>
                  <a:tcPr/>
                </a:tc>
                <a:tc>
                  <a:txBody>
                    <a:bodyPr/>
                    <a:lstStyle/>
                    <a:p>
                      <a:pPr algn="ctr"/>
                      <a:r>
                        <a:rPr kumimoji="1" lang="en-US" altLang="ja-JP" sz="2800" dirty="0" smtClean="0"/>
                        <a:t>Si</a:t>
                      </a:r>
                      <a:endParaRPr kumimoji="1" lang="ja-JP" altLang="en-US" sz="2800" dirty="0"/>
                    </a:p>
                  </a:txBody>
                  <a:tcPr/>
                </a:tc>
                <a:tc>
                  <a:txBody>
                    <a:bodyPr/>
                    <a:lstStyle/>
                    <a:p>
                      <a:pPr algn="ctr"/>
                      <a:r>
                        <a:rPr kumimoji="1" lang="en-US" altLang="ja-JP" sz="2800" dirty="0" smtClean="0"/>
                        <a:t>Nb</a:t>
                      </a:r>
                      <a:endParaRPr kumimoji="1" lang="ja-JP" altLang="en-US" sz="2800" dirty="0"/>
                    </a:p>
                  </a:txBody>
                  <a:tcPr/>
                </a:tc>
                <a:tc>
                  <a:txBody>
                    <a:bodyPr/>
                    <a:lstStyle/>
                    <a:p>
                      <a:pPr algn="ctr"/>
                      <a:r>
                        <a:rPr kumimoji="1" lang="en-US" altLang="ja-JP" sz="2800" dirty="0" smtClean="0"/>
                        <a:t>Al</a:t>
                      </a:r>
                      <a:endParaRPr kumimoji="1" lang="ja-JP" altLang="en-US" sz="2800" dirty="0"/>
                    </a:p>
                  </a:txBody>
                  <a:tcPr/>
                </a:tc>
              </a:tr>
              <a:tr h="396924">
                <a:tc>
                  <a:txBody>
                    <a:bodyPr/>
                    <a:lstStyle/>
                    <a:p>
                      <a:pPr algn="ctr"/>
                      <a:r>
                        <a:rPr kumimoji="1" lang="en-US" altLang="ja-JP" sz="2800" dirty="0" smtClean="0"/>
                        <a:t>Tc[K]</a:t>
                      </a:r>
                    </a:p>
                  </a:txBody>
                  <a:tcPr/>
                </a:tc>
                <a:tc>
                  <a:txBody>
                    <a:bodyPr/>
                    <a:lstStyle/>
                    <a:p>
                      <a:pPr algn="ctr"/>
                      <a:endParaRPr kumimoji="1" lang="ja-JP" altLang="en-US" sz="2800" dirty="0"/>
                    </a:p>
                  </a:txBody>
                  <a:tcPr/>
                </a:tc>
                <a:tc>
                  <a:txBody>
                    <a:bodyPr/>
                    <a:lstStyle/>
                    <a:p>
                      <a:pPr algn="ctr"/>
                      <a:r>
                        <a:rPr kumimoji="1" lang="en-US" altLang="ja-JP" sz="2800" dirty="0" smtClean="0"/>
                        <a:t>9.23</a:t>
                      </a:r>
                      <a:endParaRPr kumimoji="1" lang="ja-JP" altLang="en-US" sz="2800" dirty="0"/>
                    </a:p>
                  </a:txBody>
                  <a:tcPr/>
                </a:tc>
                <a:tc>
                  <a:txBody>
                    <a:bodyPr/>
                    <a:lstStyle/>
                    <a:p>
                      <a:pPr algn="ctr"/>
                      <a:r>
                        <a:rPr kumimoji="1" lang="en-US" altLang="ja-JP" sz="2800" dirty="0" smtClean="0"/>
                        <a:t>1.20</a:t>
                      </a:r>
                      <a:endParaRPr kumimoji="1" lang="ja-JP" altLang="en-US" sz="2800" dirty="0"/>
                    </a:p>
                  </a:txBody>
                  <a:tcPr/>
                </a:tc>
              </a:tr>
              <a:tr h="296624">
                <a:tc>
                  <a:txBody>
                    <a:bodyPr/>
                    <a:lstStyle/>
                    <a:p>
                      <a:pPr algn="ctr"/>
                      <a:r>
                        <a:rPr kumimoji="1" lang="en-US" altLang="ja-JP" sz="2800" dirty="0" smtClean="0"/>
                        <a:t>Δ[meV]</a:t>
                      </a:r>
                      <a:endParaRPr kumimoji="1" lang="ja-JP" altLang="en-US" sz="2800" dirty="0"/>
                    </a:p>
                  </a:txBody>
                  <a:tcPr/>
                </a:tc>
                <a:tc>
                  <a:txBody>
                    <a:bodyPr/>
                    <a:lstStyle/>
                    <a:p>
                      <a:pPr algn="ctr"/>
                      <a:r>
                        <a:rPr kumimoji="1" lang="en-US" altLang="ja-JP" sz="2800" dirty="0" smtClean="0"/>
                        <a:t>1100</a:t>
                      </a:r>
                      <a:endParaRPr kumimoji="1" lang="ja-JP" altLang="en-US" sz="2800" dirty="0"/>
                    </a:p>
                  </a:txBody>
                  <a:tcPr/>
                </a:tc>
                <a:tc>
                  <a:txBody>
                    <a:bodyPr/>
                    <a:lstStyle/>
                    <a:p>
                      <a:pPr algn="ctr"/>
                      <a:r>
                        <a:rPr kumimoji="1" lang="en-US" altLang="ja-JP" sz="2800" dirty="0" smtClean="0"/>
                        <a:t>1.550</a:t>
                      </a:r>
                      <a:endParaRPr kumimoji="1" lang="ja-JP" altLang="en-US" sz="2800" dirty="0"/>
                    </a:p>
                  </a:txBody>
                  <a:tcPr/>
                </a:tc>
                <a:tc>
                  <a:txBody>
                    <a:bodyPr/>
                    <a:lstStyle/>
                    <a:p>
                      <a:pPr algn="ctr"/>
                      <a:r>
                        <a:rPr kumimoji="1" lang="en-US" altLang="ja-JP" sz="2800" dirty="0" smtClean="0"/>
                        <a:t>0.172</a:t>
                      </a:r>
                      <a:endParaRPr kumimoji="1" lang="ja-JP" altLang="en-US" sz="2800" dirty="0"/>
                    </a:p>
                  </a:txBody>
                  <a:tcPr/>
                </a:tc>
              </a:tr>
            </a:tbl>
          </a:graphicData>
        </a:graphic>
      </p:graphicFrame>
      <p:sp>
        <p:nvSpPr>
          <p:cNvPr id="42" name="テキスト ボックス 41"/>
          <p:cNvSpPr txBox="1"/>
          <p:nvPr/>
        </p:nvSpPr>
        <p:spPr>
          <a:xfrm>
            <a:off x="755576" y="3275024"/>
            <a:ext cx="3528392" cy="369332"/>
          </a:xfrm>
          <a:prstGeom prst="rect">
            <a:avLst/>
          </a:prstGeom>
          <a:noFill/>
        </p:spPr>
        <p:txBody>
          <a:bodyPr wrap="square" rtlCol="0">
            <a:spAutoFit/>
          </a:bodyPr>
          <a:lstStyle/>
          <a:p>
            <a:r>
              <a:rPr kumimoji="1" lang="en-US" altLang="ja-JP" b="1" dirty="0" smtClean="0">
                <a:latin typeface="DejaVu Sans" pitchFamily="34" charset="0"/>
                <a:cs typeface="DejaVu Sans" pitchFamily="34" charset="0"/>
              </a:rPr>
              <a:t>Nb/Al-STJ</a:t>
            </a:r>
            <a:r>
              <a:rPr kumimoji="1" lang="ja-JP" altLang="en-US" b="1" dirty="0" smtClean="0">
                <a:latin typeface="DejaVu Sans" pitchFamily="34" charset="0"/>
                <a:cs typeface="DejaVu Sans" pitchFamily="34" charset="0"/>
              </a:rPr>
              <a:t>の準粒子生成数</a:t>
            </a:r>
            <a:endParaRPr kumimoji="1" lang="ja-JP" altLang="en-US" b="1" dirty="0">
              <a:latin typeface="DejaVu Sans" pitchFamily="34" charset="0"/>
              <a:cs typeface="DejaVu Sans" pitchFamily="34" charset="0"/>
            </a:endParaRPr>
          </a:p>
        </p:txBody>
      </p:sp>
      <p:sp>
        <p:nvSpPr>
          <p:cNvPr id="43" name="テキスト ボックス 42"/>
          <p:cNvSpPr txBox="1"/>
          <p:nvPr/>
        </p:nvSpPr>
        <p:spPr>
          <a:xfrm>
            <a:off x="251520" y="4002717"/>
            <a:ext cx="4104456" cy="923330"/>
          </a:xfrm>
          <a:prstGeom prst="rect">
            <a:avLst/>
          </a:prstGeom>
          <a:noFill/>
        </p:spPr>
        <p:txBody>
          <a:bodyPr wrap="square" rtlCol="0">
            <a:spAutoFit/>
          </a:bodyPr>
          <a:lstStyle/>
          <a:p>
            <a:pPr algn="ctr"/>
            <a:r>
              <a:rPr kumimoji="1" lang="en-US" altLang="ja-JP" dirty="0" smtClean="0">
                <a:latin typeface="Lucida Sans" panose="020B0602040502020204" pitchFamily="34" charset="0"/>
                <a:cs typeface="Lucida Sans" panose="020B0602040502020204" pitchFamily="34" charset="0"/>
              </a:rPr>
              <a:t>G</a:t>
            </a:r>
            <a:r>
              <a:rPr kumimoji="1" lang="en-US" altLang="ja-JP" baseline="-25000" dirty="0" smtClean="0">
                <a:latin typeface="Lucida Sans" panose="020B0602040502020204" pitchFamily="34" charset="0"/>
                <a:cs typeface="Lucida Sans" panose="020B0602040502020204" pitchFamily="34" charset="0"/>
              </a:rPr>
              <a:t>Al</a:t>
            </a:r>
            <a:r>
              <a:rPr kumimoji="1" lang="en-US" altLang="ja-JP" dirty="0" smtClean="0">
                <a:latin typeface="Lucida Sans" panose="020B0602040502020204" pitchFamily="34" charset="0"/>
                <a:cs typeface="Lucida Sans" panose="020B0602040502020204" pitchFamily="34" charset="0"/>
              </a:rPr>
              <a:t> : Al</a:t>
            </a:r>
            <a:r>
              <a:rPr kumimoji="1" lang="ja-JP" altLang="en-US" dirty="0" smtClean="0">
                <a:latin typeface="Lucida Sans" panose="020B0602040502020204" pitchFamily="34" charset="0"/>
                <a:cs typeface="Lucida Sans" panose="020B0602040502020204" pitchFamily="34" charset="0"/>
              </a:rPr>
              <a:t>によるトラッピングゲイン</a:t>
            </a:r>
            <a:r>
              <a:rPr kumimoji="1" lang="en-US" altLang="ja-JP" dirty="0" smtClean="0">
                <a:latin typeface="Lucida Sans" panose="020B0602040502020204" pitchFamily="34" charset="0"/>
                <a:cs typeface="Lucida Sans" panose="020B0602040502020204" pitchFamily="34" charset="0"/>
              </a:rPr>
              <a:t>(~10)</a:t>
            </a:r>
          </a:p>
          <a:p>
            <a:pPr algn="ctr"/>
            <a:r>
              <a:rPr kumimoji="1" lang="en-US" altLang="ja-JP" dirty="0" smtClean="0">
                <a:latin typeface="Lucida Sans" panose="020B0602040502020204" pitchFamily="34" charset="0"/>
                <a:cs typeface="Lucida Sans" panose="020B0602040502020204" pitchFamily="34" charset="0"/>
              </a:rPr>
              <a:t> E</a:t>
            </a:r>
            <a:r>
              <a:rPr kumimoji="1" lang="en-US" altLang="ja-JP" baseline="-25000" dirty="0" smtClean="0">
                <a:latin typeface="Lucida Sans" panose="020B0602040502020204" pitchFamily="34" charset="0"/>
                <a:cs typeface="Lucida Sans" panose="020B0602040502020204" pitchFamily="34" charset="0"/>
              </a:rPr>
              <a:t>0</a:t>
            </a:r>
            <a:r>
              <a:rPr kumimoji="1" lang="en-US" altLang="ja-JP" dirty="0" smtClean="0">
                <a:latin typeface="Lucida Sans" panose="020B0602040502020204" pitchFamily="34" charset="0"/>
                <a:cs typeface="Lucida Sans" panose="020B0602040502020204" pitchFamily="34" charset="0"/>
              </a:rPr>
              <a:t> : </a:t>
            </a:r>
            <a:r>
              <a:rPr lang="ja-JP" altLang="en-US" dirty="0">
                <a:latin typeface="Lucida Sans" panose="020B0602040502020204" pitchFamily="34" charset="0"/>
                <a:cs typeface="Lucida Sans" panose="020B0602040502020204" pitchFamily="34" charset="0"/>
              </a:rPr>
              <a:t>放</a:t>
            </a:r>
            <a:r>
              <a:rPr lang="ja-JP" altLang="en-US" dirty="0" smtClean="0">
                <a:latin typeface="Lucida Sans" panose="020B0602040502020204" pitchFamily="34" charset="0"/>
                <a:cs typeface="Lucida Sans" panose="020B0602040502020204" pitchFamily="34" charset="0"/>
              </a:rPr>
              <a:t>射線のエネルギー</a:t>
            </a:r>
            <a:endParaRPr lang="en-US" altLang="ja-JP" dirty="0" smtClean="0">
              <a:latin typeface="Lucida Sans" panose="020B0602040502020204" pitchFamily="34" charset="0"/>
              <a:cs typeface="Lucida Sans" panose="020B0602040502020204" pitchFamily="34" charset="0"/>
            </a:endParaRPr>
          </a:p>
          <a:p>
            <a:pPr algn="ctr"/>
            <a:r>
              <a:rPr lang="en-US" altLang="ja-JP" dirty="0" smtClean="0">
                <a:latin typeface="Lucida Sans" panose="020B0602040502020204" pitchFamily="34" charset="0"/>
                <a:cs typeface="Lucida Sans" panose="020B0602040502020204" pitchFamily="34" charset="0"/>
              </a:rPr>
              <a:t> Δ  : </a:t>
            </a:r>
            <a:r>
              <a:rPr lang="ja-JP" altLang="en-US" dirty="0" smtClean="0">
                <a:latin typeface="Lucida Sans" panose="020B0602040502020204" pitchFamily="34" charset="0"/>
                <a:cs typeface="Lucida Sans" panose="020B0602040502020204" pitchFamily="34" charset="0"/>
              </a:rPr>
              <a:t>超伝導体のギャップ</a:t>
            </a:r>
            <a:endParaRPr lang="en-US" altLang="ja-JP" dirty="0" smtClean="0">
              <a:latin typeface="Lucida Sans" panose="020B0602040502020204" pitchFamily="34" charset="0"/>
              <a:cs typeface="Lucida Sans" panose="020B0602040502020204" pitchFamily="34" charset="0"/>
            </a:endParaRPr>
          </a:p>
        </p:txBody>
      </p:sp>
      <p:sp>
        <p:nvSpPr>
          <p:cNvPr id="44" name="テキスト ボックス 43"/>
          <p:cNvSpPr txBox="1"/>
          <p:nvPr/>
        </p:nvSpPr>
        <p:spPr>
          <a:xfrm>
            <a:off x="0" y="5029612"/>
            <a:ext cx="4427984" cy="646331"/>
          </a:xfrm>
          <a:prstGeom prst="rect">
            <a:avLst/>
          </a:prstGeom>
          <a:noFill/>
        </p:spPr>
        <p:txBody>
          <a:bodyPr wrap="square" rtlCol="0">
            <a:spAutoFit/>
          </a:bodyPr>
          <a:lstStyle/>
          <a:p>
            <a:pPr algn="ctr"/>
            <a:r>
              <a:rPr lang="en-US" altLang="ja-JP" b="1" dirty="0" smtClean="0">
                <a:latin typeface="DejaVu Sans" pitchFamily="34" charset="0"/>
                <a:cs typeface="DejaVu Sans" pitchFamily="34" charset="0"/>
              </a:rPr>
              <a:t>Nb/Al-STJ</a:t>
            </a:r>
            <a:r>
              <a:rPr lang="ja-JP" altLang="en-US" b="1" dirty="0" smtClean="0">
                <a:latin typeface="DejaVu Sans" pitchFamily="34" charset="0"/>
                <a:cs typeface="DejaVu Sans" pitchFamily="34" charset="0"/>
              </a:rPr>
              <a:t>の</a:t>
            </a:r>
            <a:endParaRPr lang="en-US" altLang="ja-JP" b="1" dirty="0" smtClean="0">
              <a:latin typeface="DejaVu Sans" pitchFamily="34" charset="0"/>
              <a:cs typeface="DejaVu Sans" pitchFamily="34" charset="0"/>
            </a:endParaRPr>
          </a:p>
          <a:p>
            <a:pPr algn="ctr"/>
            <a:r>
              <a:rPr lang="en-US" altLang="ja-JP" b="1" dirty="0" smtClean="0">
                <a:latin typeface="DejaVu Sans" pitchFamily="34" charset="0"/>
                <a:cs typeface="DejaVu Sans" pitchFamily="34" charset="0"/>
              </a:rPr>
              <a:t>25meV</a:t>
            </a:r>
            <a:r>
              <a:rPr lang="ja-JP" altLang="en-US" b="1" dirty="0" smtClean="0">
                <a:latin typeface="DejaVu Sans" pitchFamily="34" charset="0"/>
                <a:cs typeface="DejaVu Sans" pitchFamily="34" charset="0"/>
              </a:rPr>
              <a:t>の</a:t>
            </a:r>
            <a:r>
              <a:rPr lang="en-US" altLang="ja-JP" b="1" dirty="0" smtClean="0">
                <a:latin typeface="DejaVu Sans" pitchFamily="34" charset="0"/>
                <a:cs typeface="DejaVu Sans" pitchFamily="34" charset="0"/>
              </a:rPr>
              <a:t>1photon</a:t>
            </a:r>
            <a:r>
              <a:rPr lang="ja-JP" altLang="en-US" b="1" dirty="0" smtClean="0">
                <a:latin typeface="DejaVu Sans" pitchFamily="34" charset="0"/>
                <a:cs typeface="DejaVu Sans" pitchFamily="34" charset="0"/>
              </a:rPr>
              <a:t>での準粒子発生数</a:t>
            </a:r>
            <a:endParaRPr lang="en-US" altLang="ja-JP" b="1" dirty="0" smtClean="0">
              <a:latin typeface="DejaVu Sans" pitchFamily="34" charset="0"/>
              <a:cs typeface="DejaVu Sans" pitchFamily="34" charset="0"/>
            </a:endParaRPr>
          </a:p>
        </p:txBody>
      </p:sp>
      <p:pic>
        <p:nvPicPr>
          <p:cNvPr id="45" name="図 4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8455" y="965373"/>
            <a:ext cx="2654056" cy="2320312"/>
          </a:xfrm>
          <a:prstGeom prst="rect">
            <a:avLst/>
          </a:prstGeom>
        </p:spPr>
      </p:pic>
      <mc:AlternateContent xmlns:mc="http://schemas.openxmlformats.org/markup-compatibility/2006" xmlns:a14="http://schemas.microsoft.com/office/drawing/2010/main">
        <mc:Choice Requires="a14">
          <p:sp>
            <p:nvSpPr>
              <p:cNvPr id="46" name="テキスト ボックス 45"/>
              <p:cNvSpPr txBox="1"/>
              <p:nvPr/>
            </p:nvSpPr>
            <p:spPr>
              <a:xfrm>
                <a:off x="1124219" y="3631071"/>
                <a:ext cx="2108378" cy="40305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𝑁𝑞</m:t>
                      </m:r>
                      <m:r>
                        <a:rPr kumimoji="1" lang="en-US" altLang="ja-JP" sz="2000" b="0" i="1" smtClean="0">
                          <a:latin typeface="Cambria Math" panose="02040503050406030204" pitchFamily="18" charset="0"/>
                        </a:rPr>
                        <m:t> </m:t>
                      </m:r>
                      <m:r>
                        <a:rPr kumimoji="1" lang="en-US" altLang="ja-JP" sz="2000" b="0" i="0" smtClean="0">
                          <a:latin typeface="Cambria Math" panose="02040503050406030204" pitchFamily="18" charset="0"/>
                        </a:rPr>
                        <m:t>=</m:t>
                      </m:r>
                      <m:r>
                        <m:rPr>
                          <m:sty m:val="p"/>
                        </m:rPr>
                        <a:rPr kumimoji="1" lang="en-US" altLang="ja-JP" sz="2000" b="0" i="0" smtClean="0">
                          <a:latin typeface="Cambria Math" panose="02040503050406030204" pitchFamily="18" charset="0"/>
                        </a:rPr>
                        <m:t>Gal</m:t>
                      </m:r>
                      <m:f>
                        <m:fPr>
                          <m:type m:val="skw"/>
                          <m:ctrlPr>
                            <a:rPr kumimoji="1" lang="en-US" altLang="ja-JP" sz="2000" b="0" i="1" smtClean="0">
                              <a:latin typeface="Cambria Math" panose="02040503050406030204" pitchFamily="18" charset="0"/>
                            </a:rPr>
                          </m:ctrlPr>
                        </m:fPr>
                        <m:num>
                          <m:r>
                            <a:rPr kumimoji="1" lang="en-US" altLang="ja-JP" sz="2000" b="0" i="1" smtClean="0">
                              <a:latin typeface="Cambria Math" panose="02040503050406030204" pitchFamily="18" charset="0"/>
                            </a:rPr>
                            <m:t>𝐸</m:t>
                          </m:r>
                          <m:r>
                            <a:rPr kumimoji="1" lang="en-US" altLang="ja-JP" sz="2000" b="0" i="1" smtClean="0">
                              <a:latin typeface="Cambria Math" panose="02040503050406030204" pitchFamily="18" charset="0"/>
                            </a:rPr>
                            <m:t>0</m:t>
                          </m:r>
                        </m:num>
                        <m:den>
                          <m:r>
                            <a:rPr kumimoji="1" lang="en-US" altLang="ja-JP" sz="2000" b="0" i="1" smtClean="0">
                              <a:latin typeface="Cambria Math" panose="02040503050406030204" pitchFamily="18" charset="0"/>
                            </a:rPr>
                            <m:t>1.7</m:t>
                          </m:r>
                          <m:r>
                            <a:rPr kumimoji="1" lang="en-US" altLang="ja-JP" sz="2000" b="0" i="1" smtClean="0">
                              <a:latin typeface="Cambria Math" panose="02040503050406030204" pitchFamily="18" charset="0"/>
                              <a:ea typeface="Cambria Math" panose="02040503050406030204" pitchFamily="18" charset="0"/>
                            </a:rPr>
                            <m:t>∆</m:t>
                          </m:r>
                        </m:den>
                      </m:f>
                    </m:oMath>
                  </m:oMathPara>
                </a14:m>
                <a:endParaRPr kumimoji="1" lang="ja-JP" altLang="en-US" sz="2000"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124219" y="3631071"/>
                <a:ext cx="2108378" cy="403059"/>
              </a:xfrm>
              <a:prstGeom prst="rect">
                <a:avLst/>
              </a:prstGeom>
              <a:blipFill rotWithShape="0">
                <a:blip r:embed="rId4"/>
                <a:stretch>
                  <a:fillRect l="-2601" t="-165152" r="-20809" b="-24545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7" name="テキスト ボックス 46"/>
              <p:cNvSpPr txBox="1"/>
              <p:nvPr/>
            </p:nvSpPr>
            <p:spPr>
              <a:xfrm>
                <a:off x="845406" y="5642712"/>
                <a:ext cx="2916683" cy="899221"/>
              </a:xfrm>
              <a:prstGeom prst="rect">
                <a:avLst/>
              </a:prstGeom>
              <a:noFill/>
            </p:spPr>
            <p:txBody>
              <a:bodyPr wrap="square" lIns="0" tIns="0" rIns="0" bIns="0" rtlCol="0">
                <a:spAutoFit/>
              </a:bodyPr>
              <a:lstStyle/>
              <a:p>
                <a:pPr algn="ctr"/>
                <a:r>
                  <a:rPr kumimoji="1" lang="en-US" altLang="ja-JP" sz="2400" dirty="0" smtClean="0"/>
                  <a:t>Nq = 10 </a:t>
                </a:r>
                <a14:m>
                  <m:oMath xmlns:m="http://schemas.openxmlformats.org/officeDocument/2006/math">
                    <m:f>
                      <m:fPr>
                        <m:ctrlPr>
                          <a:rPr kumimoji="1" lang="en-US" altLang="ja-JP" sz="2400" i="1" smtClean="0">
                            <a:latin typeface="Cambria Math" panose="02040503050406030204" pitchFamily="18" charset="0"/>
                          </a:rPr>
                        </m:ctrlPr>
                      </m:fPr>
                      <m:num>
                        <m:r>
                          <a:rPr kumimoji="1" lang="en-US" altLang="ja-JP" sz="2400" b="0" i="1" smtClean="0">
                            <a:latin typeface="Cambria Math" panose="02040503050406030204" pitchFamily="18" charset="0"/>
                          </a:rPr>
                          <m:t>25 </m:t>
                        </m:r>
                        <m:r>
                          <a:rPr kumimoji="1" lang="en-US" altLang="ja-JP" sz="2400" b="0" i="1" smtClean="0">
                            <a:latin typeface="Cambria Math" panose="02040503050406030204" pitchFamily="18" charset="0"/>
                          </a:rPr>
                          <m:t>𝑚𝑒𝑉</m:t>
                        </m:r>
                      </m:num>
                      <m:den>
                        <m:r>
                          <a:rPr kumimoji="1" lang="en-US" altLang="ja-JP" sz="2400" b="0" i="1" smtClean="0">
                            <a:latin typeface="Cambria Math" panose="02040503050406030204" pitchFamily="18" charset="0"/>
                          </a:rPr>
                          <m:t>1.7 ∗1.550 </m:t>
                        </m:r>
                        <m:r>
                          <a:rPr kumimoji="1" lang="en-US" altLang="ja-JP" sz="2400" b="0" i="1" smtClean="0">
                            <a:latin typeface="Cambria Math" panose="02040503050406030204" pitchFamily="18" charset="0"/>
                          </a:rPr>
                          <m:t>𝑚𝑒𝑉</m:t>
                        </m:r>
                      </m:den>
                    </m:f>
                  </m:oMath>
                </a14:m>
                <a:endParaRPr kumimoji="1" lang="en-US" altLang="ja-JP" sz="2400" dirty="0" smtClean="0"/>
              </a:p>
              <a:p>
                <a:pPr algn="ctr"/>
                <a:r>
                  <a:rPr lang="en-US" altLang="ja-JP" sz="2400" dirty="0" smtClean="0"/>
                  <a:t>    = 95 e (</a:t>
                </a:r>
                <a:r>
                  <a:rPr lang="ja-JP" altLang="en-US" sz="2400" dirty="0" smtClean="0"/>
                  <a:t>約</a:t>
                </a:r>
                <a:r>
                  <a:rPr lang="en-US" altLang="ja-JP" sz="2400" dirty="0" smtClean="0"/>
                  <a:t>10pA)</a:t>
                </a:r>
                <a:endParaRPr kumimoji="1" lang="ja-JP" altLang="en-US" sz="2400" dirty="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845406" y="5642712"/>
                <a:ext cx="2916683" cy="899221"/>
              </a:xfrm>
              <a:prstGeom prst="rect">
                <a:avLst/>
              </a:prstGeom>
              <a:blipFill rotWithShape="0">
                <a:blip r:embed="rId5"/>
                <a:stretch>
                  <a:fillRect l="-628" t="-1361" b="-20408"/>
                </a:stretch>
              </a:blipFill>
            </p:spPr>
            <p:txBody>
              <a:bodyPr/>
              <a:lstStyle/>
              <a:p>
                <a:r>
                  <a:rPr lang="ja-JP" altLang="en-US">
                    <a:noFill/>
                  </a:rPr>
                  <a:t> </a:t>
                </a:r>
              </a:p>
            </p:txBody>
          </p:sp>
        </mc:Fallback>
      </mc:AlternateContent>
      <p:sp>
        <p:nvSpPr>
          <p:cNvPr id="48" name="テキスト ボックス 47"/>
          <p:cNvSpPr txBox="1"/>
          <p:nvPr/>
        </p:nvSpPr>
        <p:spPr>
          <a:xfrm>
            <a:off x="4082606" y="861051"/>
            <a:ext cx="7713403" cy="461665"/>
          </a:xfrm>
          <a:prstGeom prst="rect">
            <a:avLst/>
          </a:prstGeom>
          <a:noFill/>
        </p:spPr>
        <p:txBody>
          <a:bodyPr wrap="square" rtlCol="0">
            <a:spAutoFit/>
          </a:bodyPr>
          <a:lstStyle/>
          <a:p>
            <a:r>
              <a:rPr lang="en-US" altLang="ja-JP" sz="2400" b="1" dirty="0" smtClean="0">
                <a:latin typeface="Lucida Sans" panose="020B0602040502020204" pitchFamily="34" charset="0"/>
                <a:cs typeface="Lucida Sans" panose="020B0602040502020204" pitchFamily="34" charset="0"/>
              </a:rPr>
              <a:t>STJ(Superconducting Tunnel Junction)</a:t>
            </a:r>
            <a:r>
              <a:rPr lang="ja-JP" altLang="en-US" sz="2400" b="1" dirty="0" smtClean="0">
                <a:latin typeface="Lucida Sans" panose="020B0602040502020204" pitchFamily="34" charset="0"/>
                <a:cs typeface="Lucida Sans" panose="020B0602040502020204" pitchFamily="34" charset="0"/>
              </a:rPr>
              <a:t>とは</a:t>
            </a:r>
            <a:endParaRPr kumimoji="1" lang="ja-JP" altLang="en-US" sz="2400" b="1" dirty="0">
              <a:latin typeface="Lucida Sans" panose="020B0602040502020204" pitchFamily="34" charset="0"/>
              <a:cs typeface="Lucida Sans" panose="020B0602040502020204" pitchFamily="34" charset="0"/>
            </a:endParaRPr>
          </a:p>
        </p:txBody>
      </p:sp>
      <p:sp>
        <p:nvSpPr>
          <p:cNvPr id="49"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21"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4573781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p:cNvGraphicFramePr>
            <a:graphicFrameLocks noChangeAspect="1"/>
          </p:cNvGraphicFramePr>
          <p:nvPr>
            <p:extLst/>
          </p:nvPr>
        </p:nvGraphicFramePr>
        <p:xfrm>
          <a:off x="1524000" y="0"/>
          <a:ext cx="9144000" cy="6858000"/>
        </p:xfrm>
        <a:graphic>
          <a:graphicData uri="http://schemas.openxmlformats.org/presentationml/2006/ole">
            <mc:AlternateContent xmlns:mc="http://schemas.openxmlformats.org/markup-compatibility/2006">
              <mc:Choice xmlns:v="urn:schemas-microsoft-com:vml" Requires="v">
                <p:oleObj spid="_x0000_s2071" name="Acrobat Document" r:id="rId3" imgW="5714833" imgH="4285894" progId="AcroExch.Document.11">
                  <p:embed/>
                </p:oleObj>
              </mc:Choice>
              <mc:Fallback>
                <p:oleObj name="Acrobat Document" r:id="rId3" imgW="5714833" imgH="4285894" progId="AcroExch.Document.11">
                  <p:embed/>
                  <p:pic>
                    <p:nvPicPr>
                      <p:cNvPr id="0" name=""/>
                      <p:cNvPicPr/>
                      <p:nvPr/>
                    </p:nvPicPr>
                    <p:blipFill>
                      <a:blip r:embed="rId4"/>
                      <a:stretch>
                        <a:fillRect/>
                      </a:stretch>
                    </p:blipFill>
                    <p:spPr>
                      <a:xfrm>
                        <a:off x="1524000" y="0"/>
                        <a:ext cx="9144000" cy="6858000"/>
                      </a:xfrm>
                      <a:prstGeom prst="rect">
                        <a:avLst/>
                      </a:prstGeom>
                    </p:spPr>
                  </p:pic>
                </p:oleObj>
              </mc:Fallback>
            </mc:AlternateContent>
          </a:graphicData>
        </a:graphic>
      </p:graphicFrame>
      <p:sp>
        <p:nvSpPr>
          <p:cNvPr id="2" name="タイトル 1"/>
          <p:cNvSpPr>
            <a:spLocks noGrp="1"/>
          </p:cNvSpPr>
          <p:nvPr>
            <p:ph type="title"/>
          </p:nvPr>
        </p:nvSpPr>
        <p:spPr>
          <a:xfrm>
            <a:off x="5786909" y="419811"/>
            <a:ext cx="3966693" cy="760289"/>
          </a:xfrm>
        </p:spPr>
        <p:txBody>
          <a:bodyPr>
            <a:normAutofit/>
          </a:bodyPr>
          <a:lstStyle/>
          <a:p>
            <a:r>
              <a:rPr lang="en-US" altLang="ja-JP" b="1" dirty="0" smtClean="0"/>
              <a:t>5.8nA</a:t>
            </a:r>
            <a:endParaRPr kumimoji="1" lang="ja-JP" altLang="en-US" b="1" dirty="0"/>
          </a:p>
        </p:txBody>
      </p:sp>
      <p:sp>
        <p:nvSpPr>
          <p:cNvPr id="6" name="テキスト ボックス 5"/>
          <p:cNvSpPr txBox="1"/>
          <p:nvPr/>
        </p:nvSpPr>
        <p:spPr>
          <a:xfrm>
            <a:off x="5104327" y="4713668"/>
            <a:ext cx="3013656" cy="369332"/>
          </a:xfrm>
          <a:prstGeom prst="rect">
            <a:avLst/>
          </a:prstGeom>
          <a:noFill/>
        </p:spPr>
        <p:txBody>
          <a:bodyPr wrap="square" rtlCol="0">
            <a:spAutoFit/>
          </a:bodyPr>
          <a:lstStyle/>
          <a:p>
            <a:r>
              <a:rPr lang="en-US" altLang="ja-JP" b="1" dirty="0"/>
              <a:t>1 photon  </a:t>
            </a:r>
            <a:endParaRPr lang="ja-JP" altLang="en-US" b="1" dirty="0"/>
          </a:p>
        </p:txBody>
      </p:sp>
      <p:sp>
        <p:nvSpPr>
          <p:cNvPr id="7" name="テキスト ボックス 6"/>
          <p:cNvSpPr txBox="1"/>
          <p:nvPr/>
        </p:nvSpPr>
        <p:spPr>
          <a:xfrm>
            <a:off x="5104327" y="3429000"/>
            <a:ext cx="3013656" cy="369332"/>
          </a:xfrm>
          <a:prstGeom prst="rect">
            <a:avLst/>
          </a:prstGeom>
          <a:noFill/>
        </p:spPr>
        <p:txBody>
          <a:bodyPr wrap="square" rtlCol="0">
            <a:spAutoFit/>
          </a:bodyPr>
          <a:lstStyle/>
          <a:p>
            <a:r>
              <a:rPr lang="en-US" altLang="ja-JP" b="1" dirty="0"/>
              <a:t>2 photon  </a:t>
            </a:r>
            <a:endParaRPr lang="ja-JP" altLang="en-US" b="1" dirty="0"/>
          </a:p>
        </p:txBody>
      </p:sp>
      <p:sp>
        <p:nvSpPr>
          <p:cNvPr id="8" name="テキスト ボックス 7"/>
          <p:cNvSpPr txBox="1"/>
          <p:nvPr/>
        </p:nvSpPr>
        <p:spPr>
          <a:xfrm>
            <a:off x="5012028" y="1750551"/>
            <a:ext cx="3013656" cy="369332"/>
          </a:xfrm>
          <a:prstGeom prst="rect">
            <a:avLst/>
          </a:prstGeom>
          <a:noFill/>
        </p:spPr>
        <p:txBody>
          <a:bodyPr wrap="square" rtlCol="0">
            <a:spAutoFit/>
          </a:bodyPr>
          <a:lstStyle/>
          <a:p>
            <a:r>
              <a:rPr lang="en-US" altLang="ja-JP" b="1" dirty="0"/>
              <a:t>3 photon  </a:t>
            </a:r>
            <a:endParaRPr lang="ja-JP" altLang="en-US" b="1" dirty="0"/>
          </a:p>
        </p:txBody>
      </p:sp>
    </p:spTree>
    <p:extLst>
      <p:ext uri="{BB962C8B-B14F-4D97-AF65-F5344CB8AC3E}">
        <p14:creationId xmlns:p14="http://schemas.microsoft.com/office/powerpoint/2010/main" val="34117046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p:cNvGraphicFramePr>
            <a:graphicFrameLocks noChangeAspect="1"/>
          </p:cNvGraphicFramePr>
          <p:nvPr>
            <p:extLst/>
          </p:nvPr>
        </p:nvGraphicFramePr>
        <p:xfrm>
          <a:off x="1524000" y="0"/>
          <a:ext cx="9144000" cy="6858000"/>
        </p:xfrm>
        <a:graphic>
          <a:graphicData uri="http://schemas.openxmlformats.org/presentationml/2006/ole">
            <mc:AlternateContent xmlns:mc="http://schemas.openxmlformats.org/markup-compatibility/2006">
              <mc:Choice xmlns:v="urn:schemas-microsoft-com:vml" Requires="v">
                <p:oleObj spid="_x0000_s3095" name="Acrobat Document" r:id="rId3" imgW="5714833" imgH="4285894" progId="AcroExch.Document.11">
                  <p:embed/>
                </p:oleObj>
              </mc:Choice>
              <mc:Fallback>
                <p:oleObj name="Acrobat Document" r:id="rId3" imgW="5714833" imgH="4285894" progId="AcroExch.Document.11">
                  <p:embed/>
                  <p:pic>
                    <p:nvPicPr>
                      <p:cNvPr id="0" name=""/>
                      <p:cNvPicPr/>
                      <p:nvPr/>
                    </p:nvPicPr>
                    <p:blipFill>
                      <a:blip r:embed="rId4"/>
                      <a:stretch>
                        <a:fillRect/>
                      </a:stretch>
                    </p:blipFill>
                    <p:spPr>
                      <a:xfrm>
                        <a:off x="1524000" y="0"/>
                        <a:ext cx="9144000" cy="6858000"/>
                      </a:xfrm>
                      <a:prstGeom prst="rect">
                        <a:avLst/>
                      </a:prstGeom>
                    </p:spPr>
                  </p:pic>
                </p:oleObj>
              </mc:Fallback>
            </mc:AlternateContent>
          </a:graphicData>
        </a:graphic>
      </p:graphicFrame>
      <p:sp>
        <p:nvSpPr>
          <p:cNvPr id="2" name="タイトル 1"/>
          <p:cNvSpPr>
            <a:spLocks noGrp="1"/>
          </p:cNvSpPr>
          <p:nvPr>
            <p:ph type="title"/>
          </p:nvPr>
        </p:nvSpPr>
        <p:spPr>
          <a:xfrm>
            <a:off x="5786909" y="419811"/>
            <a:ext cx="3966693" cy="760289"/>
          </a:xfrm>
        </p:spPr>
        <p:txBody>
          <a:bodyPr>
            <a:normAutofit/>
          </a:bodyPr>
          <a:lstStyle/>
          <a:p>
            <a:r>
              <a:rPr lang="en-US" altLang="ja-JP" b="1" dirty="0" smtClean="0"/>
              <a:t>1.6nA</a:t>
            </a:r>
            <a:endParaRPr kumimoji="1" lang="ja-JP" altLang="en-US" b="1" dirty="0"/>
          </a:p>
        </p:txBody>
      </p:sp>
      <p:sp>
        <p:nvSpPr>
          <p:cNvPr id="6" name="テキスト ボックス 5"/>
          <p:cNvSpPr txBox="1"/>
          <p:nvPr/>
        </p:nvSpPr>
        <p:spPr>
          <a:xfrm>
            <a:off x="5104327" y="4713668"/>
            <a:ext cx="3013656" cy="369332"/>
          </a:xfrm>
          <a:prstGeom prst="rect">
            <a:avLst/>
          </a:prstGeom>
          <a:noFill/>
        </p:spPr>
        <p:txBody>
          <a:bodyPr wrap="square" rtlCol="0">
            <a:spAutoFit/>
          </a:bodyPr>
          <a:lstStyle/>
          <a:p>
            <a:r>
              <a:rPr lang="en-US" altLang="ja-JP" b="1" dirty="0"/>
              <a:t>1 photon  </a:t>
            </a:r>
            <a:endParaRPr lang="ja-JP" altLang="en-US" b="1" dirty="0"/>
          </a:p>
        </p:txBody>
      </p:sp>
      <p:sp>
        <p:nvSpPr>
          <p:cNvPr id="7" name="テキスト ボックス 6"/>
          <p:cNvSpPr txBox="1"/>
          <p:nvPr/>
        </p:nvSpPr>
        <p:spPr>
          <a:xfrm>
            <a:off x="5104327" y="3429000"/>
            <a:ext cx="3013656" cy="369332"/>
          </a:xfrm>
          <a:prstGeom prst="rect">
            <a:avLst/>
          </a:prstGeom>
          <a:noFill/>
        </p:spPr>
        <p:txBody>
          <a:bodyPr wrap="square" rtlCol="0">
            <a:spAutoFit/>
          </a:bodyPr>
          <a:lstStyle/>
          <a:p>
            <a:r>
              <a:rPr lang="en-US" altLang="ja-JP" b="1" dirty="0"/>
              <a:t>2 photon  </a:t>
            </a:r>
            <a:endParaRPr lang="ja-JP" altLang="en-US" b="1" dirty="0"/>
          </a:p>
        </p:txBody>
      </p:sp>
      <p:sp>
        <p:nvSpPr>
          <p:cNvPr id="8" name="テキスト ボックス 7"/>
          <p:cNvSpPr txBox="1"/>
          <p:nvPr/>
        </p:nvSpPr>
        <p:spPr>
          <a:xfrm>
            <a:off x="5012028" y="1750551"/>
            <a:ext cx="3013656" cy="369332"/>
          </a:xfrm>
          <a:prstGeom prst="rect">
            <a:avLst/>
          </a:prstGeom>
          <a:noFill/>
        </p:spPr>
        <p:txBody>
          <a:bodyPr wrap="square" rtlCol="0">
            <a:spAutoFit/>
          </a:bodyPr>
          <a:lstStyle/>
          <a:p>
            <a:r>
              <a:rPr lang="en-US" altLang="ja-JP" b="1" dirty="0"/>
              <a:t>3 photon  </a:t>
            </a:r>
            <a:endParaRPr lang="ja-JP" altLang="en-US" b="1" dirty="0"/>
          </a:p>
        </p:txBody>
      </p:sp>
    </p:spTree>
    <p:extLst>
      <p:ext uri="{BB962C8B-B14F-4D97-AF65-F5344CB8AC3E}">
        <p14:creationId xmlns:p14="http://schemas.microsoft.com/office/powerpoint/2010/main" val="38876914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オブジェクト 2"/>
          <p:cNvGraphicFramePr>
            <a:graphicFrameLocks noChangeAspect="1"/>
          </p:cNvGraphicFramePr>
          <p:nvPr>
            <p:extLst/>
          </p:nvPr>
        </p:nvGraphicFramePr>
        <p:xfrm>
          <a:off x="1524000" y="0"/>
          <a:ext cx="9144000" cy="6858000"/>
        </p:xfrm>
        <a:graphic>
          <a:graphicData uri="http://schemas.openxmlformats.org/presentationml/2006/ole">
            <mc:AlternateContent xmlns:mc="http://schemas.openxmlformats.org/markup-compatibility/2006">
              <mc:Choice xmlns:v="urn:schemas-microsoft-com:vml" Requires="v">
                <p:oleObj spid="_x0000_s4119" name="Acrobat Document" r:id="rId3" imgW="5714833" imgH="4285894" progId="AcroExch.Document.11">
                  <p:embed/>
                </p:oleObj>
              </mc:Choice>
              <mc:Fallback>
                <p:oleObj name="Acrobat Document" r:id="rId3" imgW="5714833" imgH="4285894" progId="AcroExch.Document.11">
                  <p:embed/>
                  <p:pic>
                    <p:nvPicPr>
                      <p:cNvPr id="0" name=""/>
                      <p:cNvPicPr/>
                      <p:nvPr/>
                    </p:nvPicPr>
                    <p:blipFill>
                      <a:blip r:embed="rId4"/>
                      <a:stretch>
                        <a:fillRect/>
                      </a:stretch>
                    </p:blipFill>
                    <p:spPr>
                      <a:xfrm>
                        <a:off x="1524000" y="0"/>
                        <a:ext cx="9144000" cy="6858000"/>
                      </a:xfrm>
                      <a:prstGeom prst="rect">
                        <a:avLst/>
                      </a:prstGeom>
                    </p:spPr>
                  </p:pic>
                </p:oleObj>
              </mc:Fallback>
            </mc:AlternateContent>
          </a:graphicData>
        </a:graphic>
      </p:graphicFrame>
      <p:sp>
        <p:nvSpPr>
          <p:cNvPr id="2" name="タイトル 1"/>
          <p:cNvSpPr>
            <a:spLocks noGrp="1"/>
          </p:cNvSpPr>
          <p:nvPr>
            <p:ph type="title"/>
          </p:nvPr>
        </p:nvSpPr>
        <p:spPr>
          <a:xfrm>
            <a:off x="5786909" y="419811"/>
            <a:ext cx="3966693" cy="760289"/>
          </a:xfrm>
        </p:spPr>
        <p:txBody>
          <a:bodyPr>
            <a:normAutofit/>
          </a:bodyPr>
          <a:lstStyle/>
          <a:p>
            <a:r>
              <a:rPr lang="en-US" altLang="ja-JP" b="1" dirty="0" smtClean="0"/>
              <a:t>750pA</a:t>
            </a:r>
            <a:endParaRPr kumimoji="1" lang="ja-JP" altLang="en-US" b="1" dirty="0"/>
          </a:p>
        </p:txBody>
      </p:sp>
      <p:sp>
        <p:nvSpPr>
          <p:cNvPr id="6" name="テキスト ボックス 5"/>
          <p:cNvSpPr txBox="1"/>
          <p:nvPr/>
        </p:nvSpPr>
        <p:spPr>
          <a:xfrm>
            <a:off x="5012028" y="4368784"/>
            <a:ext cx="3013656" cy="369332"/>
          </a:xfrm>
          <a:prstGeom prst="rect">
            <a:avLst/>
          </a:prstGeom>
          <a:noFill/>
        </p:spPr>
        <p:txBody>
          <a:bodyPr wrap="square" rtlCol="0">
            <a:spAutoFit/>
          </a:bodyPr>
          <a:lstStyle/>
          <a:p>
            <a:r>
              <a:rPr lang="en-US" altLang="ja-JP" b="1" dirty="0"/>
              <a:t>1 photon  </a:t>
            </a:r>
            <a:endParaRPr lang="ja-JP" altLang="en-US" b="1" dirty="0"/>
          </a:p>
        </p:txBody>
      </p:sp>
      <p:sp>
        <p:nvSpPr>
          <p:cNvPr id="7" name="テキスト ボックス 6"/>
          <p:cNvSpPr txBox="1"/>
          <p:nvPr/>
        </p:nvSpPr>
        <p:spPr>
          <a:xfrm>
            <a:off x="5104327" y="3429000"/>
            <a:ext cx="3013656" cy="369332"/>
          </a:xfrm>
          <a:prstGeom prst="rect">
            <a:avLst/>
          </a:prstGeom>
          <a:noFill/>
        </p:spPr>
        <p:txBody>
          <a:bodyPr wrap="square" rtlCol="0">
            <a:spAutoFit/>
          </a:bodyPr>
          <a:lstStyle/>
          <a:p>
            <a:r>
              <a:rPr lang="en-US" altLang="ja-JP" b="1" dirty="0"/>
              <a:t>2 photon  </a:t>
            </a:r>
            <a:endParaRPr lang="ja-JP" altLang="en-US" b="1" dirty="0"/>
          </a:p>
        </p:txBody>
      </p:sp>
      <p:sp>
        <p:nvSpPr>
          <p:cNvPr id="8" name="テキスト ボックス 7"/>
          <p:cNvSpPr txBox="1"/>
          <p:nvPr/>
        </p:nvSpPr>
        <p:spPr>
          <a:xfrm>
            <a:off x="5012028" y="1750551"/>
            <a:ext cx="3013656" cy="369332"/>
          </a:xfrm>
          <a:prstGeom prst="rect">
            <a:avLst/>
          </a:prstGeom>
          <a:noFill/>
        </p:spPr>
        <p:txBody>
          <a:bodyPr wrap="square" rtlCol="0">
            <a:spAutoFit/>
          </a:bodyPr>
          <a:lstStyle/>
          <a:p>
            <a:r>
              <a:rPr lang="en-US" altLang="ja-JP" b="1" dirty="0"/>
              <a:t>3 photon  </a:t>
            </a:r>
            <a:endParaRPr lang="ja-JP" altLang="en-US" b="1" dirty="0"/>
          </a:p>
        </p:txBody>
      </p:sp>
      <p:sp>
        <p:nvSpPr>
          <p:cNvPr id="5" name="テキスト ボックス 4"/>
          <p:cNvSpPr txBox="1"/>
          <p:nvPr/>
        </p:nvSpPr>
        <p:spPr>
          <a:xfrm>
            <a:off x="6791460" y="1294794"/>
            <a:ext cx="2833353" cy="954107"/>
          </a:xfrm>
          <a:prstGeom prst="rect">
            <a:avLst/>
          </a:prstGeom>
          <a:noFill/>
        </p:spPr>
        <p:txBody>
          <a:bodyPr wrap="square" rtlCol="0">
            <a:spAutoFit/>
          </a:bodyPr>
          <a:lstStyle/>
          <a:p>
            <a:r>
              <a:rPr lang="en-US" altLang="ja-JP" sz="2800" b="1" dirty="0"/>
              <a:t>1310nm</a:t>
            </a:r>
            <a:r>
              <a:rPr lang="ja-JP" altLang="en-US" sz="2800" b="1" dirty="0"/>
              <a:t>までは</a:t>
            </a:r>
            <a:r>
              <a:rPr lang="en-US" altLang="ja-JP" sz="2800" b="1" dirty="0"/>
              <a:t>1</a:t>
            </a:r>
            <a:r>
              <a:rPr lang="ja-JP" altLang="en-US" sz="2800" b="1" dirty="0"/>
              <a:t>光子測定が可能。</a:t>
            </a:r>
          </a:p>
        </p:txBody>
      </p:sp>
    </p:spTree>
    <p:extLst>
      <p:ext uri="{BB962C8B-B14F-4D97-AF65-F5344CB8AC3E}">
        <p14:creationId xmlns:p14="http://schemas.microsoft.com/office/powerpoint/2010/main" val="13908915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33</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Nb/Al-STJ</a:t>
            </a:r>
            <a:r>
              <a:rPr lang="ja-JP" altLang="en-US" sz="3200" dirty="0">
                <a:solidFill>
                  <a:schemeClr val="bg1"/>
                </a:solidFill>
                <a:latin typeface="Lucida Sans" panose="020B0602040502020204" pitchFamily="34" charset="0"/>
                <a:cs typeface="Lucida Sans" panose="020B0602040502020204" pitchFamily="34" charset="0"/>
              </a:rPr>
              <a:t> </a:t>
            </a:r>
            <a:r>
              <a:rPr lang="en-US" altLang="ja-JP" sz="3200" dirty="0">
                <a:solidFill>
                  <a:schemeClr val="bg1"/>
                </a:solidFill>
                <a:latin typeface="Lucida Sans" panose="020B0602040502020204" pitchFamily="34" charset="0"/>
                <a:cs typeface="Lucida Sans" panose="020B0602040502020204" pitchFamily="34" charset="0"/>
              </a:rPr>
              <a:t>Leak current</a:t>
            </a:r>
            <a:r>
              <a:rPr lang="ja-JP" altLang="en-US" sz="3200" dirty="0" err="1">
                <a:solidFill>
                  <a:schemeClr val="bg1"/>
                </a:solidFill>
                <a:latin typeface="Lucida Sans" panose="020B0602040502020204" pitchFamily="34" charset="0"/>
                <a:cs typeface="Lucida Sans" panose="020B0602040502020204" pitchFamily="34" charset="0"/>
              </a:rPr>
              <a:t>への</a:t>
            </a:r>
            <a:r>
              <a:rPr lang="ja-JP" altLang="en-US" sz="3200" dirty="0">
                <a:solidFill>
                  <a:schemeClr val="bg1"/>
                </a:solidFill>
                <a:latin typeface="Lucida Sans" panose="020B0602040502020204" pitchFamily="34" charset="0"/>
                <a:cs typeface="Lucida Sans" panose="020B0602040502020204" pitchFamily="34" charset="0"/>
              </a:rPr>
              <a:t>要求</a:t>
            </a:r>
            <a:endParaRPr lang="en-US" altLang="ja-JP" sz="3200" dirty="0">
              <a:solidFill>
                <a:schemeClr val="bg1"/>
              </a:solidFill>
              <a:latin typeface="Lucida Sans" panose="020B0602040502020204" pitchFamily="34" charset="0"/>
              <a:cs typeface="Lucida Sans" panose="020B0602040502020204" pitchFamily="34" charset="0"/>
            </a:endParaRPr>
          </a:p>
        </p:txBody>
      </p:sp>
      <mc:AlternateContent xmlns:mc="http://schemas.openxmlformats.org/markup-compatibility/2006" xmlns:a14="http://schemas.microsoft.com/office/drawing/2010/main">
        <mc:Choice Requires="a14">
          <p:sp>
            <p:nvSpPr>
              <p:cNvPr id="4" name="テキスト ボックス 3"/>
              <p:cNvSpPr txBox="1"/>
              <p:nvPr/>
            </p:nvSpPr>
            <p:spPr>
              <a:xfrm>
                <a:off x="1767840" y="944881"/>
                <a:ext cx="8771372" cy="5634171"/>
              </a:xfrm>
              <a:prstGeom prst="rect">
                <a:avLst/>
              </a:prstGeom>
              <a:noFill/>
            </p:spPr>
            <p:txBody>
              <a:bodyPr wrap="square" rtlCol="0">
                <a:spAutoFit/>
              </a:bodyPr>
              <a:lstStyle/>
              <a:p>
                <a:r>
                  <a:rPr lang="ja-JP" altLang="en-US" dirty="0"/>
                  <a:t>現在の</a:t>
                </a:r>
                <a:r>
                  <a:rPr lang="en-US" altLang="ja-JP" dirty="0"/>
                  <a:t>Nb/Al-STJ</a:t>
                </a:r>
                <a:r>
                  <a:rPr lang="ja-JP" altLang="en-US" dirty="0"/>
                  <a:t>の</a:t>
                </a:r>
                <a:r>
                  <a:rPr lang="en-US" altLang="ja-JP" dirty="0"/>
                  <a:t>0.5mV</a:t>
                </a:r>
                <a:r>
                  <a:rPr lang="ja-JP" altLang="en-US" dirty="0" err="1"/>
                  <a:t>での</a:t>
                </a:r>
                <a:r>
                  <a:rPr lang="en-US" altLang="ja-JP" dirty="0"/>
                  <a:t>leak current</a:t>
                </a:r>
                <a:r>
                  <a:rPr lang="ja-JP" altLang="en-US" dirty="0"/>
                  <a:t>は</a:t>
                </a:r>
                <a:r>
                  <a:rPr lang="en-US" altLang="ja-JP" dirty="0"/>
                  <a:t>1K</a:t>
                </a:r>
                <a:r>
                  <a:rPr lang="ja-JP" altLang="en-US" dirty="0"/>
                  <a:t>以下で</a:t>
                </a:r>
                <a:r>
                  <a:rPr lang="en-US" altLang="ja-JP" dirty="0"/>
                  <a:t>10nA</a:t>
                </a:r>
                <a:r>
                  <a:rPr lang="ja-JP" altLang="en-US" dirty="0" err="1"/>
                  <a:t>。</a:t>
                </a:r>
                <a:endParaRPr lang="en-US" altLang="ja-JP" dirty="0"/>
              </a:p>
              <a:p>
                <a:endParaRPr lang="en-US" altLang="ja-JP" dirty="0"/>
              </a:p>
              <a:p>
                <a:r>
                  <a:rPr lang="en-US" altLang="ja-JP" dirty="0"/>
                  <a:t>STJ</a:t>
                </a:r>
                <a:r>
                  <a:rPr lang="ja-JP" altLang="en-US" dirty="0"/>
                  <a:t>からの信号は</a:t>
                </a:r>
                <a:r>
                  <a:rPr lang="en-US" altLang="ja-JP" dirty="0"/>
                  <a:t>1.5uS</a:t>
                </a:r>
                <a:r>
                  <a:rPr lang="ja-JP" altLang="en-US" dirty="0"/>
                  <a:t>程度と予想されるので、</a:t>
                </a:r>
                <a:r>
                  <a:rPr lang="en-US" altLang="ja-JP" dirty="0" err="1"/>
                  <a:t>leakcurrent</a:t>
                </a:r>
                <a:r>
                  <a:rPr lang="ja-JP" altLang="en-US" dirty="0"/>
                  <a:t>における発生電荷数は</a:t>
                </a:r>
                <a:endParaRPr lang="en-US" altLang="ja-JP" dirty="0"/>
              </a:p>
              <a:p>
                <a:endParaRPr lang="en-US" altLang="ja-JP" dirty="0"/>
              </a:p>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rPr>
                        <m:t>𝑁𝑞𝑙𝑒𝑎𝑘</m:t>
                      </m:r>
                      <m:r>
                        <a:rPr lang="en-US" altLang="ja-JP" i="1">
                          <a:latin typeface="Cambria Math" panose="02040503050406030204" pitchFamily="18" charset="0"/>
                          <a:ea typeface="Cambria Math" panose="02040503050406030204" pitchFamily="18" charset="0"/>
                        </a:rPr>
                        <m:t>=10×</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10</m:t>
                          </m:r>
                        </m:e>
                        <m:sup>
                          <m:r>
                            <a:rPr lang="en-US" altLang="ja-JP" i="1">
                              <a:latin typeface="Cambria Math" panose="02040503050406030204" pitchFamily="18" charset="0"/>
                              <a:ea typeface="Cambria Math" panose="02040503050406030204" pitchFamily="18" charset="0"/>
                            </a:rPr>
                            <m:t>−9</m:t>
                          </m:r>
                        </m:sup>
                      </m:sSup>
                      <m:r>
                        <a:rPr lang="en-US" altLang="ja-JP" i="1">
                          <a:latin typeface="Cambria Math" panose="02040503050406030204" pitchFamily="18" charset="0"/>
                          <a:ea typeface="Cambria Math" panose="02040503050406030204" pitchFamily="18" charset="0"/>
                        </a:rPr>
                        <m:t>×1.5×</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10</m:t>
                          </m:r>
                        </m:e>
                        <m:sup>
                          <m:r>
                            <a:rPr lang="en-US" altLang="ja-JP" i="1">
                              <a:latin typeface="Cambria Math" panose="02040503050406030204" pitchFamily="18" charset="0"/>
                              <a:ea typeface="Cambria Math" panose="02040503050406030204" pitchFamily="18" charset="0"/>
                            </a:rPr>
                            <m:t>−6</m:t>
                          </m:r>
                        </m:sup>
                      </m:sSup>
                      <m:r>
                        <a:rPr lang="en-US" altLang="ja-JP" i="1">
                          <a:latin typeface="Cambria Math" panose="02040503050406030204" pitchFamily="18" charset="0"/>
                          <a:ea typeface="Cambria Math" panose="02040503050406030204" pitchFamily="18" charset="0"/>
                        </a:rPr>
                        <m:t> </m:t>
                      </m:r>
                      <m:d>
                        <m:dPr>
                          <m:begChr m:val="["/>
                          <m:endChr m:val="]"/>
                          <m:ctrlPr>
                            <a:rPr lang="en-US" altLang="ja-JP" i="1">
                              <a:latin typeface="Cambria Math" panose="02040503050406030204" pitchFamily="18" charset="0"/>
                              <a:ea typeface="Cambria Math" panose="02040503050406030204" pitchFamily="18" charset="0"/>
                            </a:rPr>
                          </m:ctrlPr>
                        </m:dPr>
                        <m:e>
                          <m:r>
                            <a:rPr lang="en-US" altLang="ja-JP" i="1">
                              <a:latin typeface="Cambria Math" panose="02040503050406030204" pitchFamily="18" charset="0"/>
                              <a:ea typeface="Cambria Math" panose="02040503050406030204" pitchFamily="18" charset="0"/>
                            </a:rPr>
                            <m:t>𝐶</m:t>
                          </m:r>
                        </m:e>
                      </m:d>
                    </m:oMath>
                  </m:oMathPara>
                </a14:m>
                <a:endParaRPr lang="en-US" altLang="ja-JP"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ea typeface="Cambria Math" panose="02040503050406030204" pitchFamily="18" charset="0"/>
                        </a:rPr>
                        <m:t>=10000</m:t>
                      </m:r>
                      <m:r>
                        <a:rPr lang="en-US" altLang="ja-JP" i="1">
                          <a:latin typeface="Cambria Math" panose="02040503050406030204" pitchFamily="18" charset="0"/>
                          <a:ea typeface="Cambria Math" panose="02040503050406030204" pitchFamily="18" charset="0"/>
                        </a:rPr>
                        <m:t>𝑒</m:t>
                      </m:r>
                    </m:oMath>
                  </m:oMathPara>
                </a14:m>
                <a:endParaRPr lang="en-US" altLang="ja-JP"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ja-JP" altLang="en-US" i="1" dirty="0">
                          <a:latin typeface="Cambria Math" panose="02040503050406030204" pitchFamily="18" charset="0"/>
                          <a:ea typeface="Cambria Math" panose="02040503050406030204" pitchFamily="18" charset="0"/>
                        </a:rPr>
                        <m:t>𝛿</m:t>
                      </m:r>
                      <m:r>
                        <a:rPr lang="en-US" altLang="ja-JP" i="1" dirty="0" err="1">
                          <a:latin typeface="Cambria Math" panose="02040503050406030204" pitchFamily="18" charset="0"/>
                          <a:ea typeface="Cambria Math" panose="02040503050406030204" pitchFamily="18" charset="0"/>
                        </a:rPr>
                        <m:t>𝑁𝑞𝑙𝑒𝑎𝑘</m:t>
                      </m:r>
                      <m:r>
                        <a:rPr lang="en-US" altLang="ja-JP" i="1" dirty="0">
                          <a:latin typeface="Cambria Math" panose="02040503050406030204" pitchFamily="18" charset="0"/>
                          <a:ea typeface="Cambria Math" panose="02040503050406030204" pitchFamily="18" charset="0"/>
                        </a:rPr>
                        <m:t>=100</m:t>
                      </m:r>
                      <m:r>
                        <a:rPr lang="en-US" altLang="ja-JP" i="1" dirty="0">
                          <a:latin typeface="Cambria Math" panose="02040503050406030204" pitchFamily="18" charset="0"/>
                          <a:ea typeface="Cambria Math" panose="02040503050406030204" pitchFamily="18" charset="0"/>
                        </a:rPr>
                        <m:t>𝑒</m:t>
                      </m:r>
                    </m:oMath>
                  </m:oMathPara>
                </a14:m>
                <a:endParaRPr lang="en-US" altLang="ja-JP" dirty="0">
                  <a:ea typeface="Cambria Math" panose="02040503050406030204" pitchFamily="18" charset="0"/>
                </a:endParaRPr>
              </a:p>
              <a:p>
                <a:endParaRPr lang="en-US" altLang="ja-JP" dirty="0">
                  <a:ea typeface="Cambria Math" panose="02040503050406030204" pitchFamily="18" charset="0"/>
                </a:endParaRPr>
              </a:p>
              <a:p>
                <a:r>
                  <a:rPr lang="ja-JP" altLang="en-US" dirty="0">
                    <a:ea typeface="Cambria Math" panose="02040503050406030204" pitchFamily="18" charset="0"/>
                  </a:rPr>
                  <a:t>これでは遠赤外光</a:t>
                </a:r>
                <a:r>
                  <a:rPr lang="en-US" altLang="ja-JP" dirty="0">
                    <a:ea typeface="Cambria Math" panose="02040503050406030204" pitchFamily="18" charset="0"/>
                  </a:rPr>
                  <a:t>1photon</a:t>
                </a:r>
                <a:r>
                  <a:rPr lang="ja-JP" altLang="en-US" dirty="0">
                    <a:ea typeface="Cambria Math" panose="02040503050406030204" pitchFamily="18" charset="0"/>
                  </a:rPr>
                  <a:t>に対しての発生電荷数として期待される</a:t>
                </a:r>
                <a:r>
                  <a:rPr lang="en-US" altLang="ja-JP" dirty="0">
                    <a:ea typeface="Cambria Math" panose="02040503050406030204" pitchFamily="18" charset="0"/>
                  </a:rPr>
                  <a:t>100e</a:t>
                </a:r>
                <a:r>
                  <a:rPr lang="ja-JP" altLang="en-US" dirty="0">
                    <a:ea typeface="Cambria Math" panose="02040503050406030204" pitchFamily="18" charset="0"/>
                  </a:rPr>
                  <a:t>は見えないため、</a:t>
                </a:r>
                <a:r>
                  <a:rPr lang="en-US" altLang="ja-JP" dirty="0">
                    <a:ea typeface="Cambria Math" panose="02040503050406030204" pitchFamily="18" charset="0"/>
                  </a:rPr>
                  <a:t>leak Current</a:t>
                </a:r>
                <a:r>
                  <a:rPr lang="ja-JP" altLang="en-US" dirty="0">
                    <a:ea typeface="Cambria Math" panose="02040503050406030204" pitchFamily="18" charset="0"/>
                  </a:rPr>
                  <a:t>は現在以上に低減させなければならない。</a:t>
                </a:r>
                <a:endParaRPr lang="en-US" altLang="ja-JP" dirty="0">
                  <a:ea typeface="Cambria Math" panose="02040503050406030204" pitchFamily="18" charset="0"/>
                </a:endParaRPr>
              </a:p>
              <a:p>
                <a:r>
                  <a:rPr lang="ja-JP" altLang="en-US" dirty="0">
                    <a:ea typeface="Cambria Math" panose="02040503050406030204" pitchFamily="18" charset="0"/>
                  </a:rPr>
                  <a:t>遠赤外光の信号が</a:t>
                </a:r>
                <a:r>
                  <a:rPr lang="en-US" altLang="ja-JP" dirty="0" err="1">
                    <a:ea typeface="Cambria Math" panose="02040503050406030204" pitchFamily="18" charset="0"/>
                  </a:rPr>
                  <a:t>leakcurrent</a:t>
                </a:r>
                <a:r>
                  <a:rPr lang="ja-JP" altLang="en-US" dirty="0">
                    <a:ea typeface="Cambria Math" panose="02040503050406030204" pitchFamily="18" charset="0"/>
                  </a:rPr>
                  <a:t>による発生電荷数のゆらぎより</a:t>
                </a:r>
                <a:r>
                  <a:rPr lang="en-US" altLang="ja-JP" dirty="0">
                    <a:ea typeface="Cambria Math" panose="02040503050406030204" pitchFamily="18" charset="0"/>
                  </a:rPr>
                  <a:t>3</a:t>
                </a:r>
                <a:r>
                  <a:rPr lang="ja-JP" altLang="en-US" dirty="0">
                    <a:ea typeface="Cambria Math" panose="02040503050406030204" pitchFamily="18" charset="0"/>
                  </a:rPr>
                  <a:t>倍大きく観測されるためには、</a:t>
                </a:r>
                <a:endParaRPr lang="en-US" altLang="ja-JP"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ja-JP" altLang="en-US" i="1">
                          <a:latin typeface="Cambria Math" panose="02040503050406030204" pitchFamily="18" charset="0"/>
                          <a:ea typeface="Cambria Math" panose="02040503050406030204" pitchFamily="18" charset="0"/>
                        </a:rPr>
                        <m:t>𝛿</m:t>
                      </m:r>
                      <m:r>
                        <a:rPr lang="en-US" altLang="ja-JP" i="1">
                          <a:latin typeface="Cambria Math" panose="02040503050406030204" pitchFamily="18" charset="0"/>
                          <a:ea typeface="Cambria Math" panose="02040503050406030204" pitchFamily="18" charset="0"/>
                        </a:rPr>
                        <m:t>𝑁𝑞𝑙𝑒𝑎𝑘</m:t>
                      </m:r>
                      <m:r>
                        <a:rPr lang="en-US" altLang="ja-JP" i="1">
                          <a:latin typeface="Cambria Math" panose="02040503050406030204" pitchFamily="18" charset="0"/>
                          <a:ea typeface="Cambria Math" panose="02040503050406030204" pitchFamily="18" charset="0"/>
                        </a:rPr>
                        <m:t>=33</m:t>
                      </m:r>
                      <m:r>
                        <a:rPr lang="en-US" altLang="ja-JP" i="1">
                          <a:latin typeface="Cambria Math" panose="02040503050406030204" pitchFamily="18" charset="0"/>
                          <a:ea typeface="Cambria Math" panose="02040503050406030204" pitchFamily="18" charset="0"/>
                        </a:rPr>
                        <m:t>𝑒</m:t>
                      </m:r>
                    </m:oMath>
                  </m:oMathPara>
                </a14:m>
                <a:endParaRPr lang="en-US" altLang="ja-JP"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ea typeface="Cambria Math" panose="02040503050406030204" pitchFamily="18" charset="0"/>
                        </a:rPr>
                        <m:t>𝑁𝑞𝑙𝑒𝑎𝑘</m:t>
                      </m:r>
                      <m:r>
                        <a:rPr lang="en-US" altLang="ja-JP" i="1">
                          <a:latin typeface="Cambria Math" panose="02040503050406030204" pitchFamily="18" charset="0"/>
                          <a:ea typeface="Cambria Math" panose="02040503050406030204" pitchFamily="18" charset="0"/>
                        </a:rPr>
                        <m:t>=1089</m:t>
                      </m:r>
                      <m:r>
                        <a:rPr lang="en-US" altLang="ja-JP" i="1">
                          <a:latin typeface="Cambria Math" panose="02040503050406030204" pitchFamily="18" charset="0"/>
                          <a:ea typeface="Cambria Math" panose="02040503050406030204" pitchFamily="18" charset="0"/>
                        </a:rPr>
                        <m:t>𝑒</m:t>
                      </m:r>
                    </m:oMath>
                  </m:oMathPara>
                </a14:m>
                <a:endParaRPr lang="en-US" altLang="ja-JP" dirty="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ja-JP" i="1">
                          <a:latin typeface="Cambria Math" panose="02040503050406030204" pitchFamily="18" charset="0"/>
                          <a:ea typeface="Cambria Math" panose="02040503050406030204" pitchFamily="18" charset="0"/>
                        </a:rPr>
                        <m:t>𝐼𝑙𝑒𝑎𝑘</m:t>
                      </m:r>
                      <m:r>
                        <a:rPr lang="en-US" altLang="ja-JP" i="1">
                          <a:latin typeface="Cambria Math" panose="02040503050406030204" pitchFamily="18" charset="0"/>
                          <a:ea typeface="Cambria Math" panose="02040503050406030204" pitchFamily="18" charset="0"/>
                        </a:rPr>
                        <m:t>=</m:t>
                      </m:r>
                      <m:f>
                        <m:fPr>
                          <m:ctrlPr>
                            <a:rPr lang="en-US" altLang="ja-JP" i="1">
                              <a:latin typeface="Cambria Math" panose="02040503050406030204" pitchFamily="18" charset="0"/>
                              <a:ea typeface="Cambria Math" panose="02040503050406030204" pitchFamily="18" charset="0"/>
                            </a:rPr>
                          </m:ctrlPr>
                        </m:fPr>
                        <m:num>
                          <m:r>
                            <a:rPr lang="en-US" altLang="ja-JP" i="1">
                              <a:latin typeface="Cambria Math" panose="02040503050406030204" pitchFamily="18" charset="0"/>
                              <a:ea typeface="Cambria Math" panose="02040503050406030204" pitchFamily="18" charset="0"/>
                            </a:rPr>
                            <m:t>1089×1.6×</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10</m:t>
                              </m:r>
                            </m:e>
                            <m:sup>
                              <m:r>
                                <a:rPr lang="en-US" altLang="ja-JP" i="1">
                                  <a:latin typeface="Cambria Math" panose="02040503050406030204" pitchFamily="18" charset="0"/>
                                  <a:ea typeface="Cambria Math" panose="02040503050406030204" pitchFamily="18" charset="0"/>
                                </a:rPr>
                                <m:t>−19</m:t>
                              </m:r>
                            </m:sup>
                          </m:sSup>
                        </m:num>
                        <m:den>
                          <m:r>
                            <a:rPr lang="en-US" altLang="ja-JP" i="1">
                              <a:latin typeface="Cambria Math" panose="02040503050406030204" pitchFamily="18" charset="0"/>
                              <a:ea typeface="Cambria Math" panose="02040503050406030204" pitchFamily="18" charset="0"/>
                            </a:rPr>
                            <m:t>1.5×</m:t>
                          </m:r>
                          <m:sSup>
                            <m:sSupPr>
                              <m:ctrlPr>
                                <a:rPr lang="en-US" altLang="ja-JP" i="1">
                                  <a:latin typeface="Cambria Math" panose="02040503050406030204" pitchFamily="18" charset="0"/>
                                  <a:ea typeface="Cambria Math" panose="02040503050406030204" pitchFamily="18" charset="0"/>
                                </a:rPr>
                              </m:ctrlPr>
                            </m:sSupPr>
                            <m:e>
                              <m:r>
                                <a:rPr lang="en-US" altLang="ja-JP" i="1">
                                  <a:latin typeface="Cambria Math" panose="02040503050406030204" pitchFamily="18" charset="0"/>
                                  <a:ea typeface="Cambria Math" panose="02040503050406030204" pitchFamily="18" charset="0"/>
                                </a:rPr>
                                <m:t>10</m:t>
                              </m:r>
                            </m:e>
                            <m:sup>
                              <m:r>
                                <a:rPr lang="en-US" altLang="ja-JP" i="1">
                                  <a:latin typeface="Cambria Math" panose="02040503050406030204" pitchFamily="18" charset="0"/>
                                  <a:ea typeface="Cambria Math" panose="02040503050406030204" pitchFamily="18" charset="0"/>
                                </a:rPr>
                                <m:t>−6</m:t>
                              </m:r>
                            </m:sup>
                          </m:sSup>
                        </m:den>
                      </m:f>
                      <m:r>
                        <a:rPr lang="en-US" altLang="ja-JP" i="1">
                          <a:latin typeface="Cambria Math" panose="02040503050406030204" pitchFamily="18" charset="0"/>
                          <a:ea typeface="Cambria Math" panose="02040503050406030204" pitchFamily="18" charset="0"/>
                        </a:rPr>
                        <m:t>=108</m:t>
                      </m:r>
                      <m:d>
                        <m:dPr>
                          <m:begChr m:val="["/>
                          <m:endChr m:val="]"/>
                          <m:ctrlPr>
                            <a:rPr lang="en-US" altLang="ja-JP" i="1">
                              <a:latin typeface="Cambria Math" panose="02040503050406030204" pitchFamily="18" charset="0"/>
                              <a:ea typeface="Cambria Math" panose="02040503050406030204" pitchFamily="18" charset="0"/>
                            </a:rPr>
                          </m:ctrlPr>
                        </m:dPr>
                        <m:e>
                          <m:r>
                            <a:rPr lang="en-US" altLang="ja-JP" i="1">
                              <a:latin typeface="Cambria Math" panose="02040503050406030204" pitchFamily="18" charset="0"/>
                              <a:ea typeface="Cambria Math" panose="02040503050406030204" pitchFamily="18" charset="0"/>
                            </a:rPr>
                            <m:t>𝑝𝐴</m:t>
                          </m:r>
                        </m:e>
                      </m:d>
                    </m:oMath>
                  </m:oMathPara>
                </a14:m>
                <a:endParaRPr lang="en-US" altLang="ja-JP" dirty="0">
                  <a:ea typeface="Cambria Math" panose="02040503050406030204" pitchFamily="18" charset="0"/>
                </a:endParaRPr>
              </a:p>
              <a:p>
                <a:endParaRPr lang="en-US" altLang="ja-JP" dirty="0">
                  <a:ea typeface="Cambria Math" panose="02040503050406030204" pitchFamily="18" charset="0"/>
                </a:endParaRPr>
              </a:p>
              <a:p>
                <a:r>
                  <a:rPr lang="en-US" altLang="ja-JP" dirty="0">
                    <a:ea typeface="Cambria Math" panose="02040503050406030204" pitchFamily="18" charset="0"/>
                  </a:rPr>
                  <a:t>STJ</a:t>
                </a:r>
                <a:r>
                  <a:rPr lang="ja-JP" altLang="en-US" dirty="0">
                    <a:ea typeface="Cambria Math" panose="02040503050406030204" pitchFamily="18" charset="0"/>
                  </a:rPr>
                  <a:t>の</a:t>
                </a:r>
                <a:r>
                  <a:rPr lang="en-US" altLang="ja-JP" dirty="0" err="1">
                    <a:ea typeface="Cambria Math" panose="02040503050406030204" pitchFamily="18" charset="0"/>
                  </a:rPr>
                  <a:t>leakcurrent</a:t>
                </a:r>
                <a:r>
                  <a:rPr lang="ja-JP" altLang="en-US" dirty="0">
                    <a:ea typeface="Cambria Math" panose="02040503050406030204" pitchFamily="18" charset="0"/>
                  </a:rPr>
                  <a:t>としては</a:t>
                </a:r>
                <a:r>
                  <a:rPr lang="en-US" altLang="ja-JP" dirty="0">
                    <a:ea typeface="Cambria Math" panose="02040503050406030204" pitchFamily="18" charset="0"/>
                  </a:rPr>
                  <a:t>108pA</a:t>
                </a:r>
                <a:r>
                  <a:rPr lang="ja-JP" altLang="en-US" dirty="0">
                    <a:ea typeface="Cambria Math" panose="02040503050406030204" pitchFamily="18" charset="0"/>
                  </a:rPr>
                  <a:t>以下が要求される。</a:t>
                </a:r>
                <a:endParaRPr lang="en-US" altLang="ja-JP" dirty="0">
                  <a:ea typeface="Cambria Math" panose="02040503050406030204" pitchFamily="18" charset="0"/>
                </a:endParaRPr>
              </a:p>
              <a:p>
                <a:r>
                  <a:rPr lang="en-US" altLang="ja-JP" dirty="0">
                    <a:ea typeface="Cambria Math" panose="02040503050406030204" pitchFamily="18" charset="0"/>
                  </a:rPr>
                  <a:t>STJ</a:t>
                </a:r>
                <a:r>
                  <a:rPr lang="ja-JP" altLang="en-US" dirty="0">
                    <a:ea typeface="Cambria Math" panose="02040503050406030204" pitchFamily="18" charset="0"/>
                  </a:rPr>
                  <a:t>の</a:t>
                </a:r>
                <a:r>
                  <a:rPr lang="en-US" altLang="ja-JP" dirty="0" err="1">
                    <a:ea typeface="Cambria Math" panose="02040503050406030204" pitchFamily="18" charset="0"/>
                  </a:rPr>
                  <a:t>leakcurrent</a:t>
                </a:r>
                <a:r>
                  <a:rPr lang="ja-JP" altLang="en-US" dirty="0">
                    <a:ea typeface="Cambria Math" panose="02040503050406030204" pitchFamily="18" charset="0"/>
                  </a:rPr>
                  <a:t>はほとんど側面からのものとすれば、</a:t>
                </a:r>
                <a:r>
                  <a:rPr lang="en-US" altLang="ja-JP" dirty="0">
                    <a:ea typeface="Cambria Math" panose="02040503050406030204" pitchFamily="18" charset="0"/>
                  </a:rPr>
                  <a:t>STJ</a:t>
                </a:r>
                <a:r>
                  <a:rPr lang="ja-JP" altLang="en-US" dirty="0">
                    <a:ea typeface="Cambria Math" panose="02040503050406030204" pitchFamily="18" charset="0"/>
                  </a:rPr>
                  <a:t>を現在の</a:t>
                </a:r>
                <a:r>
                  <a:rPr lang="en-US" altLang="ja-JP" dirty="0">
                    <a:ea typeface="Cambria Math" panose="02040503050406030204" pitchFamily="18" charset="0"/>
                  </a:rPr>
                  <a:t>100umx100um</a:t>
                </a:r>
                <a:r>
                  <a:rPr lang="ja-JP" altLang="en-US" dirty="0">
                    <a:ea typeface="Cambria Math" panose="02040503050406030204" pitchFamily="18" charset="0"/>
                  </a:rPr>
                  <a:t>より</a:t>
                </a:r>
                <a:r>
                  <a:rPr lang="en-US" altLang="ja-JP" dirty="0">
                    <a:ea typeface="Cambria Math" panose="02040503050406030204" pitchFamily="18" charset="0"/>
                  </a:rPr>
                  <a:t>100</a:t>
                </a:r>
                <a:r>
                  <a:rPr lang="ja-JP" altLang="en-US" dirty="0">
                    <a:ea typeface="Cambria Math" panose="02040503050406030204" pitchFamily="18" charset="0"/>
                  </a:rPr>
                  <a:t>倍小さくすれば良い。</a:t>
                </a:r>
                <a:endParaRPr lang="en-US" altLang="ja-JP" dirty="0">
                  <a:ea typeface="Cambria Math" panose="02040503050406030204" pitchFamily="18" charset="0"/>
                </a:endParaRPr>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767840" y="944881"/>
                <a:ext cx="8771372" cy="5634171"/>
              </a:xfrm>
              <a:prstGeom prst="rect">
                <a:avLst/>
              </a:prstGeom>
              <a:blipFill rotWithShape="0">
                <a:blip r:embed="rId3"/>
                <a:stretch>
                  <a:fillRect l="-556" t="-866" r="-556" b="-866"/>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7721576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34</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Background</a:t>
            </a:r>
          </a:p>
        </p:txBody>
      </p:sp>
      <p:pic>
        <p:nvPicPr>
          <p:cNvPr id="4" name="図 3"/>
          <p:cNvPicPr>
            <a:picLocks noChangeAspect="1"/>
          </p:cNvPicPr>
          <p:nvPr/>
        </p:nvPicPr>
        <p:blipFill>
          <a:blip r:embed="rId3"/>
          <a:stretch>
            <a:fillRect/>
          </a:stretch>
        </p:blipFill>
        <p:spPr>
          <a:xfrm>
            <a:off x="2304541" y="1059171"/>
            <a:ext cx="7799579" cy="52886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886823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35</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SOI-STJ2</a:t>
            </a:r>
            <a:r>
              <a:rPr lang="ja-JP" altLang="en-US" sz="3200" dirty="0">
                <a:solidFill>
                  <a:schemeClr val="bg1"/>
                </a:solidFill>
                <a:latin typeface="Lucida Sans" panose="020B0602040502020204" pitchFamily="34" charset="0"/>
                <a:cs typeface="Lucida Sans" panose="020B0602040502020204" pitchFamily="34" charset="0"/>
              </a:rPr>
              <a:t>研究開発の現状</a:t>
            </a:r>
          </a:p>
        </p:txBody>
      </p:sp>
      <p:pic>
        <p:nvPicPr>
          <p:cNvPr id="39" name="図 38"/>
          <p:cNvPicPr>
            <a:picLocks noChangeAspect="1"/>
          </p:cNvPicPr>
          <p:nvPr/>
        </p:nvPicPr>
        <p:blipFill>
          <a:blip r:embed="rId3"/>
          <a:stretch>
            <a:fillRect/>
          </a:stretch>
        </p:blipFill>
        <p:spPr>
          <a:xfrm>
            <a:off x="1867674" y="1175198"/>
            <a:ext cx="2664087" cy="23337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2" name="テキスト ボックス 41"/>
          <p:cNvSpPr txBox="1"/>
          <p:nvPr/>
        </p:nvSpPr>
        <p:spPr>
          <a:xfrm>
            <a:off x="2244339" y="1396997"/>
            <a:ext cx="2183173" cy="307777"/>
          </a:xfrm>
          <a:prstGeom prst="rect">
            <a:avLst/>
          </a:prstGeom>
          <a:noFill/>
        </p:spPr>
        <p:txBody>
          <a:bodyPr wrap="square" rtlCol="0">
            <a:spAutoFit/>
          </a:bodyPr>
          <a:lstStyle/>
          <a:p>
            <a:pPr algn="ctr"/>
            <a:r>
              <a:rPr lang="en-US" altLang="ja-JP" sz="1400" b="1" dirty="0"/>
              <a:t>w=1.42um, l = 0.4um</a:t>
            </a:r>
          </a:p>
        </p:txBody>
      </p:sp>
      <p:sp>
        <p:nvSpPr>
          <p:cNvPr id="44" name="テキスト ボックス 43"/>
          <p:cNvSpPr txBox="1"/>
          <p:nvPr/>
        </p:nvSpPr>
        <p:spPr>
          <a:xfrm>
            <a:off x="2822110" y="1600914"/>
            <a:ext cx="2511381" cy="307777"/>
          </a:xfrm>
          <a:prstGeom prst="rect">
            <a:avLst/>
          </a:prstGeom>
          <a:noFill/>
        </p:spPr>
        <p:txBody>
          <a:bodyPr wrap="square" rtlCol="0">
            <a:spAutoFit/>
          </a:bodyPr>
          <a:lstStyle/>
          <a:p>
            <a:r>
              <a:rPr lang="en-US" altLang="ja-JP" sz="1400" b="1" dirty="0">
                <a:solidFill>
                  <a:srgbClr val="FF0000"/>
                </a:solidFill>
              </a:rPr>
              <a:t>@830mK</a:t>
            </a:r>
            <a:endParaRPr lang="ja-JP" altLang="en-US" sz="1400" b="1" dirty="0">
              <a:solidFill>
                <a:srgbClr val="FF0000"/>
              </a:solidFill>
            </a:endParaRPr>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228" y="1175197"/>
            <a:ext cx="2751984" cy="23523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図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8573" y="1175198"/>
            <a:ext cx="2788980" cy="23523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3" name="テキスト ボックス 22"/>
          <p:cNvSpPr txBox="1"/>
          <p:nvPr/>
        </p:nvSpPr>
        <p:spPr>
          <a:xfrm>
            <a:off x="5126770" y="1243108"/>
            <a:ext cx="2183173" cy="307777"/>
          </a:xfrm>
          <a:prstGeom prst="rect">
            <a:avLst/>
          </a:prstGeom>
          <a:noFill/>
        </p:spPr>
        <p:txBody>
          <a:bodyPr wrap="square" rtlCol="0">
            <a:spAutoFit/>
          </a:bodyPr>
          <a:lstStyle/>
          <a:p>
            <a:pPr algn="ctr"/>
            <a:r>
              <a:rPr lang="en-US" altLang="ja-JP" sz="1400" b="1" dirty="0"/>
              <a:t>w=1um×4, l = 1um</a:t>
            </a:r>
          </a:p>
        </p:txBody>
      </p:sp>
      <p:sp>
        <p:nvSpPr>
          <p:cNvPr id="25" name="テキスト ボックス 24"/>
          <p:cNvSpPr txBox="1"/>
          <p:nvPr/>
        </p:nvSpPr>
        <p:spPr>
          <a:xfrm>
            <a:off x="5704541" y="1447025"/>
            <a:ext cx="2511381" cy="307777"/>
          </a:xfrm>
          <a:prstGeom prst="rect">
            <a:avLst/>
          </a:prstGeom>
          <a:noFill/>
        </p:spPr>
        <p:txBody>
          <a:bodyPr wrap="square" rtlCol="0">
            <a:spAutoFit/>
          </a:bodyPr>
          <a:lstStyle/>
          <a:p>
            <a:r>
              <a:rPr lang="en-US" altLang="ja-JP" sz="1400" b="1" dirty="0">
                <a:solidFill>
                  <a:srgbClr val="FF0000"/>
                </a:solidFill>
              </a:rPr>
              <a:t>@830mK</a:t>
            </a:r>
            <a:endParaRPr lang="ja-JP" altLang="en-US" sz="1400" b="1" dirty="0">
              <a:solidFill>
                <a:srgbClr val="FF0000"/>
              </a:solidFill>
            </a:endParaRPr>
          </a:p>
        </p:txBody>
      </p:sp>
      <p:sp>
        <p:nvSpPr>
          <p:cNvPr id="26" name="テキスト ボックス 25"/>
          <p:cNvSpPr txBox="1"/>
          <p:nvPr/>
        </p:nvSpPr>
        <p:spPr>
          <a:xfrm>
            <a:off x="8009201" y="1243108"/>
            <a:ext cx="2183173" cy="307777"/>
          </a:xfrm>
          <a:prstGeom prst="rect">
            <a:avLst/>
          </a:prstGeom>
          <a:noFill/>
        </p:spPr>
        <p:txBody>
          <a:bodyPr wrap="square" rtlCol="0">
            <a:spAutoFit/>
          </a:bodyPr>
          <a:lstStyle/>
          <a:p>
            <a:pPr algn="ctr"/>
            <a:r>
              <a:rPr lang="en-US" altLang="ja-JP" sz="1400" b="1" dirty="0"/>
              <a:t>w=10um×4, l = 1um</a:t>
            </a:r>
          </a:p>
        </p:txBody>
      </p:sp>
      <p:sp>
        <p:nvSpPr>
          <p:cNvPr id="27" name="テキスト ボックス 26"/>
          <p:cNvSpPr txBox="1"/>
          <p:nvPr/>
        </p:nvSpPr>
        <p:spPr>
          <a:xfrm>
            <a:off x="8769187" y="1651574"/>
            <a:ext cx="2511381" cy="307777"/>
          </a:xfrm>
          <a:prstGeom prst="rect">
            <a:avLst/>
          </a:prstGeom>
          <a:noFill/>
        </p:spPr>
        <p:txBody>
          <a:bodyPr wrap="square" rtlCol="0">
            <a:spAutoFit/>
          </a:bodyPr>
          <a:lstStyle/>
          <a:p>
            <a:r>
              <a:rPr lang="en-US" altLang="ja-JP" sz="1400" b="1" dirty="0">
                <a:solidFill>
                  <a:srgbClr val="FF0000"/>
                </a:solidFill>
              </a:rPr>
              <a:t>@830mK</a:t>
            </a:r>
            <a:endParaRPr lang="ja-JP" altLang="en-US" sz="1400" b="1" dirty="0">
              <a:solidFill>
                <a:srgbClr val="FF0000"/>
              </a:solidFill>
            </a:endParaRPr>
          </a:p>
        </p:txBody>
      </p:sp>
      <p:sp>
        <p:nvSpPr>
          <p:cNvPr id="7" name="テキスト ボックス 6"/>
          <p:cNvSpPr txBox="1"/>
          <p:nvPr/>
        </p:nvSpPr>
        <p:spPr>
          <a:xfrm>
            <a:off x="3199717" y="804644"/>
            <a:ext cx="5987537" cy="369332"/>
          </a:xfrm>
          <a:prstGeom prst="rect">
            <a:avLst/>
          </a:prstGeom>
          <a:noFill/>
        </p:spPr>
        <p:txBody>
          <a:bodyPr wrap="none" rtlCol="0">
            <a:spAutoFit/>
          </a:bodyPr>
          <a:lstStyle/>
          <a:p>
            <a:r>
              <a:rPr lang="en-US" altLang="ja-JP" dirty="0"/>
              <a:t>W/L</a:t>
            </a:r>
            <a:r>
              <a:rPr lang="ja-JP" altLang="en-US" dirty="0"/>
              <a:t>の異なる</a:t>
            </a:r>
            <a:r>
              <a:rPr lang="en-US" altLang="ja-JP" dirty="0"/>
              <a:t>SOIFET</a:t>
            </a:r>
            <a:r>
              <a:rPr lang="ja-JP" altLang="en-US" dirty="0"/>
              <a:t>においても極低温下で正常に動作する．</a:t>
            </a:r>
          </a:p>
        </p:txBody>
      </p:sp>
      <p:pic>
        <p:nvPicPr>
          <p:cNvPr id="9" name="図 8"/>
          <p:cNvPicPr>
            <a:picLocks noChangeAspect="1"/>
          </p:cNvPicPr>
          <p:nvPr/>
        </p:nvPicPr>
        <p:blipFill>
          <a:blip r:embed="rId6"/>
          <a:stretch>
            <a:fillRect/>
          </a:stretch>
        </p:blipFill>
        <p:spPr>
          <a:xfrm>
            <a:off x="1867674" y="4077626"/>
            <a:ext cx="2664087" cy="2491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図 9"/>
          <p:cNvPicPr>
            <a:picLocks noChangeAspect="1"/>
          </p:cNvPicPr>
          <p:nvPr/>
        </p:nvPicPr>
        <p:blipFill>
          <a:blip r:embed="rId7"/>
          <a:stretch>
            <a:fillRect/>
          </a:stretch>
        </p:blipFill>
        <p:spPr>
          <a:xfrm>
            <a:off x="4648574" y="4077626"/>
            <a:ext cx="2821906" cy="24990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図 10"/>
          <p:cNvPicPr>
            <a:picLocks noChangeAspect="1"/>
          </p:cNvPicPr>
          <p:nvPr/>
        </p:nvPicPr>
        <p:blipFill>
          <a:blip r:embed="rId8"/>
          <a:stretch>
            <a:fillRect/>
          </a:stretch>
        </p:blipFill>
        <p:spPr>
          <a:xfrm>
            <a:off x="7587295" y="4077625"/>
            <a:ext cx="2925014" cy="24792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テキスト ボックス 11"/>
          <p:cNvSpPr txBox="1"/>
          <p:nvPr/>
        </p:nvSpPr>
        <p:spPr>
          <a:xfrm>
            <a:off x="1729685" y="3669939"/>
            <a:ext cx="3397084" cy="369332"/>
          </a:xfrm>
          <a:prstGeom prst="rect">
            <a:avLst/>
          </a:prstGeom>
          <a:noFill/>
        </p:spPr>
        <p:txBody>
          <a:bodyPr wrap="none" rtlCol="0">
            <a:spAutoFit/>
          </a:bodyPr>
          <a:lstStyle/>
          <a:p>
            <a:r>
              <a:rPr lang="ja-JP" altLang="en-US" dirty="0"/>
              <a:t>相互コンダクタンスの温度依存性</a:t>
            </a:r>
          </a:p>
        </p:txBody>
      </p:sp>
      <p:sp>
        <p:nvSpPr>
          <p:cNvPr id="32" name="テキスト ボックス 31"/>
          <p:cNvSpPr txBox="1"/>
          <p:nvPr/>
        </p:nvSpPr>
        <p:spPr>
          <a:xfrm>
            <a:off x="2618473" y="4071592"/>
            <a:ext cx="2183173" cy="307777"/>
          </a:xfrm>
          <a:prstGeom prst="rect">
            <a:avLst/>
          </a:prstGeom>
          <a:noFill/>
        </p:spPr>
        <p:txBody>
          <a:bodyPr wrap="square" rtlCol="0">
            <a:spAutoFit/>
          </a:bodyPr>
          <a:lstStyle/>
          <a:p>
            <a:pPr algn="ctr"/>
            <a:r>
              <a:rPr lang="en-US" altLang="ja-JP" sz="1400" b="1" dirty="0"/>
              <a:t>w=1.42um, l = 0.4um</a:t>
            </a:r>
          </a:p>
        </p:txBody>
      </p:sp>
      <p:sp>
        <p:nvSpPr>
          <p:cNvPr id="33" name="テキスト ボックス 32"/>
          <p:cNvSpPr txBox="1"/>
          <p:nvPr/>
        </p:nvSpPr>
        <p:spPr>
          <a:xfrm>
            <a:off x="5621677" y="4020932"/>
            <a:ext cx="2183173" cy="307777"/>
          </a:xfrm>
          <a:prstGeom prst="rect">
            <a:avLst/>
          </a:prstGeom>
          <a:noFill/>
        </p:spPr>
        <p:txBody>
          <a:bodyPr wrap="square" rtlCol="0">
            <a:spAutoFit/>
          </a:bodyPr>
          <a:lstStyle/>
          <a:p>
            <a:pPr algn="ctr"/>
            <a:r>
              <a:rPr lang="en-US" altLang="ja-JP" sz="1400" b="1" dirty="0"/>
              <a:t>w=1um×4, l = 1um</a:t>
            </a:r>
          </a:p>
        </p:txBody>
      </p:sp>
      <p:sp>
        <p:nvSpPr>
          <p:cNvPr id="34" name="テキスト ボックス 33"/>
          <p:cNvSpPr txBox="1"/>
          <p:nvPr/>
        </p:nvSpPr>
        <p:spPr>
          <a:xfrm>
            <a:off x="8564490" y="4020932"/>
            <a:ext cx="2183173" cy="307777"/>
          </a:xfrm>
          <a:prstGeom prst="rect">
            <a:avLst/>
          </a:prstGeom>
          <a:noFill/>
        </p:spPr>
        <p:txBody>
          <a:bodyPr wrap="square" rtlCol="0">
            <a:spAutoFit/>
          </a:bodyPr>
          <a:lstStyle/>
          <a:p>
            <a:pPr algn="ctr"/>
            <a:r>
              <a:rPr lang="en-US" altLang="ja-JP" sz="1400" b="1" dirty="0"/>
              <a:t>w=10um×4, l = 1um</a:t>
            </a:r>
          </a:p>
        </p:txBody>
      </p:sp>
    </p:spTree>
    <p:extLst>
      <p:ext uri="{BB962C8B-B14F-4D97-AF65-F5344CB8AC3E}">
        <p14:creationId xmlns:p14="http://schemas.microsoft.com/office/powerpoint/2010/main" val="78799234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ja-JP" altLang="en-US" dirty="0" smtClean="0"/>
              <a:t>回路設計</a:t>
            </a:r>
            <a:endParaRPr kumimoji="1" lang="ja-JP" altLang="en-US" dirty="0"/>
          </a:p>
        </p:txBody>
      </p:sp>
      <p:pic>
        <p:nvPicPr>
          <p:cNvPr id="4" name="図 3"/>
          <p:cNvPicPr>
            <a:picLocks noChangeAspect="1"/>
          </p:cNvPicPr>
          <p:nvPr/>
        </p:nvPicPr>
        <p:blipFill>
          <a:blip r:embed="rId2"/>
          <a:stretch>
            <a:fillRect/>
          </a:stretch>
        </p:blipFill>
        <p:spPr>
          <a:xfrm>
            <a:off x="1659936" y="705197"/>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3242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3242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4827041" y="869112"/>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3255820"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838824" y="1616086"/>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5563850" y="1616086"/>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214750" y="3496400"/>
            <a:ext cx="1184856" cy="369332"/>
          </a:xfrm>
          <a:prstGeom prst="rect">
            <a:avLst/>
          </a:prstGeom>
          <a:noFill/>
        </p:spPr>
        <p:txBody>
          <a:bodyPr wrap="square" rtlCol="0">
            <a:spAutoFit/>
          </a:bodyPr>
          <a:lstStyle/>
          <a:p>
            <a:r>
              <a:rPr lang="en-US" altLang="ja-JP" dirty="0">
                <a:solidFill>
                  <a:srgbClr val="FF0000"/>
                </a:solidFill>
              </a:rPr>
              <a:t>SOI-STJ</a:t>
            </a:r>
            <a:endParaRPr lang="ja-JP" altLang="en-US" dirty="0">
              <a:solidFill>
                <a:srgbClr val="FF0000"/>
              </a:solidFill>
            </a:endParaRPr>
          </a:p>
        </p:txBody>
      </p:sp>
      <p:sp>
        <p:nvSpPr>
          <p:cNvPr id="12" name="円/楕円 11"/>
          <p:cNvSpPr/>
          <p:nvPr/>
        </p:nvSpPr>
        <p:spPr>
          <a:xfrm>
            <a:off x="3255820"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円/楕円 12"/>
          <p:cNvSpPr/>
          <p:nvPr/>
        </p:nvSpPr>
        <p:spPr>
          <a:xfrm>
            <a:off x="3253982"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二等辺三角形 13"/>
          <p:cNvSpPr/>
          <p:nvPr/>
        </p:nvSpPr>
        <p:spPr>
          <a:xfrm rot="5400000">
            <a:off x="5969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二等辺三角形 14"/>
          <p:cNvSpPr/>
          <p:nvPr/>
        </p:nvSpPr>
        <p:spPr>
          <a:xfrm rot="16200000">
            <a:off x="2343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6" name="直線矢印コネクタ 15"/>
          <p:cNvCxnSpPr/>
          <p:nvPr/>
        </p:nvCxnSpPr>
        <p:spPr>
          <a:xfrm flipV="1">
            <a:off x="2455226" y="1023659"/>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812578" y="1272455"/>
            <a:ext cx="1724124" cy="369332"/>
          </a:xfrm>
          <a:prstGeom prst="rect">
            <a:avLst/>
          </a:prstGeom>
          <a:noFill/>
        </p:spPr>
        <p:txBody>
          <a:bodyPr wrap="square" rtlCol="0">
            <a:spAutoFit/>
          </a:bodyPr>
          <a:lstStyle/>
          <a:p>
            <a:r>
              <a:rPr lang="en-US" altLang="ja-JP" dirty="0" err="1"/>
              <a:t>Vgs</a:t>
            </a:r>
            <a:r>
              <a:rPr lang="ja-JP" altLang="en-US" dirty="0"/>
              <a:t>をモニター</a:t>
            </a:r>
          </a:p>
        </p:txBody>
      </p:sp>
      <p:sp>
        <p:nvSpPr>
          <p:cNvPr id="18" name="正方形/長方形 17"/>
          <p:cNvSpPr/>
          <p:nvPr/>
        </p:nvSpPr>
        <p:spPr>
          <a:xfrm>
            <a:off x="3886200" y="1965961"/>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C1</a:t>
            </a:r>
            <a:endParaRPr lang="ja-JP" altLang="en-US" sz="1600" b="1" dirty="0">
              <a:solidFill>
                <a:schemeClr val="tx1"/>
              </a:solidFill>
            </a:endParaRPr>
          </a:p>
        </p:txBody>
      </p:sp>
      <p:sp>
        <p:nvSpPr>
          <p:cNvPr id="19" name="正方形/長方形 18"/>
          <p:cNvSpPr/>
          <p:nvPr/>
        </p:nvSpPr>
        <p:spPr>
          <a:xfrm>
            <a:off x="1991387" y="2377454"/>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R1</a:t>
            </a:r>
            <a:endParaRPr lang="ja-JP" altLang="en-US" sz="1600" b="1" dirty="0">
              <a:solidFill>
                <a:schemeClr val="tx1"/>
              </a:solidFill>
            </a:endParaRPr>
          </a:p>
        </p:txBody>
      </p:sp>
      <p:sp>
        <p:nvSpPr>
          <p:cNvPr id="22" name="正方形/長方形 21"/>
          <p:cNvSpPr/>
          <p:nvPr/>
        </p:nvSpPr>
        <p:spPr>
          <a:xfrm>
            <a:off x="5040388" y="1704302"/>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C2</a:t>
            </a:r>
            <a:endParaRPr lang="ja-JP" altLang="en-US" sz="1600" b="1" dirty="0">
              <a:solidFill>
                <a:schemeClr val="tx1"/>
              </a:solidFill>
            </a:endParaRPr>
          </a:p>
        </p:txBody>
      </p:sp>
      <p:sp>
        <p:nvSpPr>
          <p:cNvPr id="3" name="テキスト ボックス 2"/>
          <p:cNvSpPr txBox="1"/>
          <p:nvPr/>
        </p:nvSpPr>
        <p:spPr>
          <a:xfrm>
            <a:off x="6623391" y="926331"/>
            <a:ext cx="3900320" cy="3693319"/>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t>C1</a:t>
            </a:r>
            <a:r>
              <a:rPr lang="ja-JP" altLang="en-US" dirty="0"/>
              <a:t>は出来るだけ大きいほうが良いが大きすぎると応答速度遅くなる。今</a:t>
            </a:r>
            <a:r>
              <a:rPr lang="en-US" altLang="ja-JP" dirty="0"/>
              <a:t>chip</a:t>
            </a:r>
            <a:r>
              <a:rPr lang="ja-JP" altLang="en-US" dirty="0"/>
              <a:t>上で余っている面積から最大</a:t>
            </a:r>
            <a:r>
              <a:rPr lang="en-US" altLang="ja-JP" dirty="0"/>
              <a:t>100pF</a:t>
            </a:r>
            <a:r>
              <a:rPr lang="ja-JP" altLang="en-US" dirty="0"/>
              <a:t>くらいまで。最低は</a:t>
            </a:r>
            <a:r>
              <a:rPr lang="en-US" altLang="ja-JP" dirty="0"/>
              <a:t>1fF</a:t>
            </a:r>
            <a:r>
              <a:rPr lang="ja-JP" altLang="en-US" dirty="0"/>
              <a:t>くらい。</a:t>
            </a:r>
            <a:endParaRPr lang="en-US" altLang="ja-JP" dirty="0"/>
          </a:p>
          <a:p>
            <a:endParaRPr lang="en-US" altLang="ja-JP" dirty="0"/>
          </a:p>
          <a:p>
            <a:pPr marL="285750" indent="-285750">
              <a:buFont typeface="Arial" panose="020B0604020202020204" pitchFamily="34" charset="0"/>
              <a:buChar char="•"/>
            </a:pPr>
            <a:r>
              <a:rPr lang="en-US" altLang="ja-JP" dirty="0"/>
              <a:t>C2(Gate</a:t>
            </a:r>
            <a:r>
              <a:rPr lang="ja-JP" altLang="en-US" dirty="0"/>
              <a:t>キャパシタンス</a:t>
            </a:r>
            <a:r>
              <a:rPr lang="en-US" altLang="ja-JP" dirty="0"/>
              <a:t>)</a:t>
            </a:r>
            <a:r>
              <a:rPr lang="ja-JP" altLang="en-US" dirty="0"/>
              <a:t>は小さければ小さいほど</a:t>
            </a:r>
            <a:r>
              <a:rPr lang="en-US" altLang="ja-JP" dirty="0" err="1"/>
              <a:t>Vgs</a:t>
            </a:r>
            <a:r>
              <a:rPr lang="ja-JP" altLang="en-US" dirty="0"/>
              <a:t>変化は大きくなる。</a:t>
            </a:r>
            <a:r>
              <a:rPr lang="en-US" altLang="ja-JP" dirty="0"/>
              <a:t>LAPIS</a:t>
            </a:r>
            <a:r>
              <a:rPr lang="ja-JP" altLang="en-US" dirty="0"/>
              <a:t>が作ってくれるのは最低</a:t>
            </a:r>
            <a:r>
              <a:rPr lang="en-US" altLang="ja-JP" dirty="0"/>
              <a:t>3.2fF</a:t>
            </a:r>
            <a:r>
              <a:rPr lang="ja-JP" altLang="en-US" dirty="0"/>
              <a:t>まで。</a:t>
            </a:r>
            <a:endParaRPr lang="en-US" altLang="ja-JP" dirty="0"/>
          </a:p>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en-US" altLang="ja-JP" dirty="0"/>
              <a:t>R1</a:t>
            </a:r>
            <a:r>
              <a:rPr lang="ja-JP" altLang="en-US" dirty="0"/>
              <a:t>は</a:t>
            </a:r>
            <a:r>
              <a:rPr lang="en-US" altLang="ja-JP" dirty="0"/>
              <a:t>C2</a:t>
            </a:r>
            <a:r>
              <a:rPr lang="ja-JP" altLang="en-US" dirty="0"/>
              <a:t>が小さくなればなるだけ大きくする必要があるが大きすぎると速度遅くなる。</a:t>
            </a:r>
            <a:endParaRPr lang="en-US" altLang="ja-JP" dirty="0"/>
          </a:p>
        </p:txBody>
      </p:sp>
      <p:sp>
        <p:nvSpPr>
          <p:cNvPr id="23" name="曲折矢印 22"/>
          <p:cNvSpPr/>
          <p:nvPr/>
        </p:nvSpPr>
        <p:spPr>
          <a:xfrm flipV="1">
            <a:off x="2455226" y="5256285"/>
            <a:ext cx="1533186" cy="1009821"/>
          </a:xfrm>
          <a:prstGeom prst="bentArrow">
            <a:avLst>
              <a:gd name="adj1" fmla="val 21965"/>
              <a:gd name="adj2" fmla="val 17320"/>
              <a:gd name="adj3" fmla="val 17832"/>
              <a:gd name="adj4" fmla="val 3555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6" name="テキスト ボックス 25"/>
          <p:cNvSpPr txBox="1"/>
          <p:nvPr/>
        </p:nvSpPr>
        <p:spPr>
          <a:xfrm>
            <a:off x="4190777" y="5401224"/>
            <a:ext cx="6211216" cy="1077218"/>
          </a:xfrm>
          <a:prstGeom prst="rect">
            <a:avLst/>
          </a:prstGeom>
          <a:noFill/>
        </p:spPr>
        <p:txBody>
          <a:bodyPr wrap="square" rtlCol="0">
            <a:spAutoFit/>
          </a:bodyPr>
          <a:lstStyle/>
          <a:p>
            <a:r>
              <a:rPr lang="en-US" altLang="ja-JP" sz="3200" dirty="0"/>
              <a:t>STJ</a:t>
            </a:r>
            <a:r>
              <a:rPr lang="ja-JP" altLang="en-US" sz="3200" dirty="0"/>
              <a:t>の発生電荷に応じて適切な</a:t>
            </a:r>
            <a:r>
              <a:rPr lang="en-US" altLang="ja-JP" sz="3200" dirty="0"/>
              <a:t>C1,C2,R1</a:t>
            </a:r>
            <a:r>
              <a:rPr lang="ja-JP" altLang="en-US" sz="3200" dirty="0"/>
              <a:t>は異なる。</a:t>
            </a:r>
            <a:endParaRPr lang="en-US" altLang="ja-JP" sz="3200" dirty="0"/>
          </a:p>
        </p:txBody>
      </p:sp>
    </p:spTree>
    <p:extLst>
      <p:ext uri="{BB962C8B-B14F-4D97-AF65-F5344CB8AC3E}">
        <p14:creationId xmlns:p14="http://schemas.microsoft.com/office/powerpoint/2010/main" val="37056767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470nm 1photon</a:t>
            </a:r>
            <a:r>
              <a:rPr kumimoji="1" lang="ja-JP" altLang="en-US" dirty="0" smtClean="0"/>
              <a:t>用</a:t>
            </a:r>
            <a:endParaRPr kumimoji="1" lang="ja-JP" altLang="en-US" dirty="0"/>
          </a:p>
        </p:txBody>
      </p:sp>
      <p:pic>
        <p:nvPicPr>
          <p:cNvPr id="4" name="図 3"/>
          <p:cNvPicPr>
            <a:picLocks noChangeAspect="1"/>
          </p:cNvPicPr>
          <p:nvPr/>
        </p:nvPicPr>
        <p:blipFill>
          <a:blip r:embed="rId2"/>
          <a:stretch>
            <a:fillRect/>
          </a:stretch>
        </p:blipFill>
        <p:spPr>
          <a:xfrm>
            <a:off x="1659936" y="705197"/>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3242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3242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4827041" y="869112"/>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3255820"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838824" y="1616086"/>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5563850" y="1616086"/>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214750" y="3496400"/>
            <a:ext cx="1184856" cy="369332"/>
          </a:xfrm>
          <a:prstGeom prst="rect">
            <a:avLst/>
          </a:prstGeom>
          <a:noFill/>
        </p:spPr>
        <p:txBody>
          <a:bodyPr wrap="square" rtlCol="0">
            <a:spAutoFit/>
          </a:bodyPr>
          <a:lstStyle/>
          <a:p>
            <a:r>
              <a:rPr lang="en-US" altLang="ja-JP" dirty="0">
                <a:solidFill>
                  <a:srgbClr val="FF0000"/>
                </a:solidFill>
              </a:rPr>
              <a:t>SOI-STJ</a:t>
            </a:r>
            <a:endParaRPr lang="ja-JP" altLang="en-US" dirty="0">
              <a:solidFill>
                <a:srgbClr val="FF0000"/>
              </a:solidFill>
            </a:endParaRPr>
          </a:p>
        </p:txBody>
      </p:sp>
      <p:sp>
        <p:nvSpPr>
          <p:cNvPr id="12" name="円/楕円 11"/>
          <p:cNvSpPr/>
          <p:nvPr/>
        </p:nvSpPr>
        <p:spPr>
          <a:xfrm>
            <a:off x="3255820"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円/楕円 12"/>
          <p:cNvSpPr/>
          <p:nvPr/>
        </p:nvSpPr>
        <p:spPr>
          <a:xfrm>
            <a:off x="3253982"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二等辺三角形 13"/>
          <p:cNvSpPr/>
          <p:nvPr/>
        </p:nvSpPr>
        <p:spPr>
          <a:xfrm rot="5400000">
            <a:off x="5969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二等辺三角形 14"/>
          <p:cNvSpPr/>
          <p:nvPr/>
        </p:nvSpPr>
        <p:spPr>
          <a:xfrm rot="16200000">
            <a:off x="2343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6" name="直線矢印コネクタ 15"/>
          <p:cNvCxnSpPr/>
          <p:nvPr/>
        </p:nvCxnSpPr>
        <p:spPr>
          <a:xfrm flipV="1">
            <a:off x="2455226" y="1023659"/>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812578" y="1272455"/>
            <a:ext cx="1724124" cy="369332"/>
          </a:xfrm>
          <a:prstGeom prst="rect">
            <a:avLst/>
          </a:prstGeom>
          <a:noFill/>
        </p:spPr>
        <p:txBody>
          <a:bodyPr wrap="square" rtlCol="0">
            <a:spAutoFit/>
          </a:bodyPr>
          <a:lstStyle/>
          <a:p>
            <a:r>
              <a:rPr lang="en-US" altLang="ja-JP" dirty="0" err="1"/>
              <a:t>Vgs</a:t>
            </a:r>
            <a:r>
              <a:rPr lang="ja-JP" altLang="en-US" dirty="0"/>
              <a:t>をモニター</a:t>
            </a:r>
          </a:p>
        </p:txBody>
      </p:sp>
      <p:sp>
        <p:nvSpPr>
          <p:cNvPr id="18" name="正方形/長方形 17"/>
          <p:cNvSpPr/>
          <p:nvPr/>
        </p:nvSpPr>
        <p:spPr>
          <a:xfrm>
            <a:off x="3886200" y="1965961"/>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C1</a:t>
            </a:r>
            <a:endParaRPr lang="ja-JP" altLang="en-US" sz="1600" b="1" dirty="0">
              <a:solidFill>
                <a:schemeClr val="tx1"/>
              </a:solidFill>
            </a:endParaRPr>
          </a:p>
        </p:txBody>
      </p:sp>
      <p:sp>
        <p:nvSpPr>
          <p:cNvPr id="19" name="正方形/長方形 18"/>
          <p:cNvSpPr/>
          <p:nvPr/>
        </p:nvSpPr>
        <p:spPr>
          <a:xfrm>
            <a:off x="1991387" y="2377454"/>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R1</a:t>
            </a:r>
            <a:endParaRPr lang="ja-JP" altLang="en-US" sz="1600" b="1" dirty="0">
              <a:solidFill>
                <a:schemeClr val="tx1"/>
              </a:solidFill>
            </a:endParaRPr>
          </a:p>
        </p:txBody>
      </p:sp>
      <p:sp>
        <p:nvSpPr>
          <p:cNvPr id="22" name="正方形/長方形 21"/>
          <p:cNvSpPr/>
          <p:nvPr/>
        </p:nvSpPr>
        <p:spPr>
          <a:xfrm>
            <a:off x="5040388" y="1704302"/>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C2</a:t>
            </a:r>
            <a:endParaRPr lang="ja-JP" altLang="en-US" sz="1600" b="1" dirty="0">
              <a:solidFill>
                <a:schemeClr val="tx1"/>
              </a:solidFill>
            </a:endParaRPr>
          </a:p>
        </p:txBody>
      </p:sp>
      <p:sp>
        <p:nvSpPr>
          <p:cNvPr id="27" name="テキスト ボックス 26"/>
          <p:cNvSpPr txBox="1"/>
          <p:nvPr/>
        </p:nvSpPr>
        <p:spPr>
          <a:xfrm>
            <a:off x="6543494" y="697332"/>
            <a:ext cx="4010607" cy="5909310"/>
          </a:xfrm>
          <a:prstGeom prst="rect">
            <a:avLst/>
          </a:prstGeom>
          <a:noFill/>
        </p:spPr>
        <p:txBody>
          <a:bodyPr wrap="square" rtlCol="0">
            <a:spAutoFit/>
          </a:bodyPr>
          <a:lstStyle/>
          <a:p>
            <a:pPr marL="285750" indent="-285750">
              <a:buFont typeface="Arial" panose="020B0604020202020204" pitchFamily="34" charset="0"/>
              <a:buChar char="•"/>
            </a:pPr>
            <a:r>
              <a:rPr lang="ja-JP" altLang="en-US" dirty="0"/>
              <a:t>観測できる電荷量を</a:t>
            </a:r>
            <a:r>
              <a:rPr lang="ja-JP" altLang="en-US" dirty="0" err="1"/>
              <a:t>は</a:t>
            </a:r>
            <a:r>
              <a:rPr lang="en-US" altLang="ja-JP" dirty="0"/>
              <a:t>10</a:t>
            </a:r>
            <a:r>
              <a:rPr lang="en-US" altLang="ja-JP" baseline="30000" dirty="0"/>
              <a:t>4</a:t>
            </a:r>
            <a:r>
              <a:rPr lang="en-US" altLang="ja-JP" dirty="0"/>
              <a:t>e(Gal=10)</a:t>
            </a:r>
            <a:r>
              <a:rPr lang="ja-JP" altLang="en-US" dirty="0"/>
              <a:t>～</a:t>
            </a:r>
            <a:r>
              <a:rPr lang="en-US" altLang="ja-JP" dirty="0"/>
              <a:t>6x10</a:t>
            </a:r>
            <a:r>
              <a:rPr lang="en-US" altLang="ja-JP" baseline="30000" dirty="0"/>
              <a:t>5</a:t>
            </a:r>
            <a:r>
              <a:rPr lang="en-US" altLang="ja-JP" dirty="0"/>
              <a:t>e(Gal=200</a:t>
            </a:r>
            <a:r>
              <a:rPr lang="ja-JP" altLang="en-US" dirty="0"/>
              <a:t>のときの</a:t>
            </a:r>
            <a:r>
              <a:rPr lang="en-US" altLang="ja-JP" dirty="0"/>
              <a:t>3photon)</a:t>
            </a:r>
            <a:r>
              <a:rPr lang="ja-JP" altLang="en-US" dirty="0"/>
              <a:t>程度と設定。</a:t>
            </a:r>
            <a:endParaRPr lang="en-US" altLang="ja-JP" dirty="0"/>
          </a:p>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en-US" altLang="ja-JP" dirty="0"/>
              <a:t>STJ</a:t>
            </a:r>
            <a:r>
              <a:rPr lang="ja-JP" altLang="en-US" dirty="0"/>
              <a:t>の電圧降下は最大でも</a:t>
            </a:r>
            <a:r>
              <a:rPr lang="en-US" altLang="ja-JP" dirty="0"/>
              <a:t>2mV</a:t>
            </a:r>
            <a:r>
              <a:rPr lang="ja-JP" altLang="en-US" dirty="0"/>
              <a:t>までなので</a:t>
            </a:r>
            <a:r>
              <a:rPr lang="en-US" altLang="ja-JP" dirty="0"/>
              <a:t>2mV</a:t>
            </a:r>
            <a:r>
              <a:rPr lang="ja-JP" altLang="en-US" dirty="0"/>
              <a:t>の電圧変化で最高</a:t>
            </a:r>
            <a:r>
              <a:rPr lang="en-US" altLang="ja-JP" dirty="0"/>
              <a:t>6x10</a:t>
            </a:r>
            <a:r>
              <a:rPr lang="en-US" altLang="ja-JP" baseline="30000" dirty="0"/>
              <a:t>5</a:t>
            </a:r>
            <a:r>
              <a:rPr lang="en-US" altLang="ja-JP" dirty="0"/>
              <a:t>e</a:t>
            </a:r>
            <a:r>
              <a:rPr lang="ja-JP" altLang="en-US" dirty="0"/>
              <a:t>放出できるように</a:t>
            </a:r>
            <a:r>
              <a:rPr lang="en-US" altLang="ja-JP" dirty="0"/>
              <a:t>C1</a:t>
            </a:r>
            <a:r>
              <a:rPr lang="ja-JP" altLang="en-US" dirty="0"/>
              <a:t>は</a:t>
            </a:r>
            <a:r>
              <a:rPr lang="en-US" altLang="ja-JP" dirty="0"/>
              <a:t>48pF</a:t>
            </a:r>
            <a:r>
              <a:rPr lang="ja-JP" altLang="en-US" dirty="0"/>
              <a:t>に設定。</a:t>
            </a:r>
            <a:endParaRPr lang="en-US" altLang="ja-JP" dirty="0"/>
          </a:p>
          <a:p>
            <a:endParaRPr lang="en-US" altLang="ja-JP" dirty="0"/>
          </a:p>
          <a:p>
            <a:pPr marL="285750" indent="-285750">
              <a:buFont typeface="Arial" panose="020B0604020202020204" pitchFamily="34" charset="0"/>
              <a:buChar char="•"/>
            </a:pPr>
            <a:r>
              <a:rPr lang="ja-JP" altLang="en-US" dirty="0"/>
              <a:t>上の生成電荷数に対して最低でも</a:t>
            </a:r>
            <a:r>
              <a:rPr lang="en-US" altLang="ja-JP" dirty="0"/>
              <a:t>1mV</a:t>
            </a:r>
            <a:r>
              <a:rPr lang="ja-JP" altLang="en-US" dirty="0"/>
              <a:t>弱の</a:t>
            </a:r>
            <a:r>
              <a:rPr lang="en-US" altLang="ja-JP" dirty="0"/>
              <a:t>Output</a:t>
            </a:r>
            <a:r>
              <a:rPr lang="ja-JP" altLang="en-US" dirty="0"/>
              <a:t>が得られるように</a:t>
            </a:r>
            <a:r>
              <a:rPr lang="en-US" altLang="ja-JP" dirty="0" err="1"/>
              <a:t>GateC</a:t>
            </a:r>
            <a:r>
              <a:rPr lang="ja-JP" altLang="en-US" dirty="0"/>
              <a:t>は</a:t>
            </a:r>
            <a:r>
              <a:rPr lang="en-US" altLang="ja-JP" dirty="0"/>
              <a:t>800fF(W=10 x 10 um, L=1um)</a:t>
            </a:r>
            <a:r>
              <a:rPr lang="ja-JP" altLang="en-US" dirty="0"/>
              <a:t>に設定。</a:t>
            </a:r>
            <a:endParaRPr lang="en-US" altLang="ja-JP" dirty="0"/>
          </a:p>
          <a:p>
            <a:endParaRPr lang="en-US" altLang="ja-JP" dirty="0"/>
          </a:p>
          <a:p>
            <a:pPr marL="285750" indent="-285750">
              <a:buFont typeface="Arial" panose="020B0604020202020204" pitchFamily="34" charset="0"/>
              <a:buChar char="•"/>
            </a:pPr>
            <a:r>
              <a:rPr lang="en-US" altLang="ja-JP" dirty="0"/>
              <a:t>R1</a:t>
            </a:r>
            <a:r>
              <a:rPr lang="ja-JP" altLang="en-US" dirty="0"/>
              <a:t>は</a:t>
            </a:r>
            <a:r>
              <a:rPr lang="en-US" altLang="ja-JP" dirty="0"/>
              <a:t>Gate</a:t>
            </a:r>
            <a:r>
              <a:rPr lang="ja-JP" altLang="en-US" dirty="0"/>
              <a:t>キャパシタンスのインピーダンスよりも非常に高い</a:t>
            </a:r>
            <a:r>
              <a:rPr lang="en-US" altLang="ja-JP" dirty="0"/>
              <a:t>500kOhm</a:t>
            </a:r>
            <a:r>
              <a:rPr lang="ja-JP" altLang="en-US" dirty="0" err="1"/>
              <a:t>。</a:t>
            </a:r>
            <a:endParaRPr lang="en-US" altLang="ja-JP" dirty="0"/>
          </a:p>
          <a:p>
            <a:endParaRPr lang="en-US" altLang="ja-JP" dirty="0"/>
          </a:p>
          <a:p>
            <a:pPr marL="285750" indent="-285750">
              <a:buFont typeface="Arial" panose="020B0604020202020204" pitchFamily="34" charset="0"/>
              <a:buChar char="•"/>
            </a:pPr>
            <a:r>
              <a:rPr lang="en-US" altLang="ja-JP" dirty="0"/>
              <a:t>STJ</a:t>
            </a:r>
            <a:r>
              <a:rPr lang="ja-JP" altLang="en-US" dirty="0"/>
              <a:t>の信号を左図右下のような電流変化としてシミュレーションを実行。発生電荷数によって</a:t>
            </a:r>
            <a:r>
              <a:rPr lang="en-US" altLang="ja-JP" dirty="0"/>
              <a:t>ΔI</a:t>
            </a:r>
            <a:r>
              <a:rPr lang="ja-JP" altLang="en-US" dirty="0"/>
              <a:t>を変化させていった。立ち上がり</a:t>
            </a:r>
            <a:r>
              <a:rPr lang="en-US" altLang="ja-JP" dirty="0"/>
              <a:t>0.5uS</a:t>
            </a:r>
            <a:r>
              <a:rPr lang="ja-JP" altLang="en-US" dirty="0" err="1"/>
              <a:t>。</a:t>
            </a:r>
            <a:r>
              <a:rPr lang="ja-JP" altLang="en-US" dirty="0"/>
              <a:t>立下り</a:t>
            </a:r>
            <a:r>
              <a:rPr lang="en-US" altLang="ja-JP" dirty="0"/>
              <a:t>1.5uS</a:t>
            </a:r>
            <a:r>
              <a:rPr lang="ja-JP" altLang="en-US" dirty="0" err="1"/>
              <a:t>。</a:t>
            </a:r>
            <a:endParaRPr lang="en-US" altLang="ja-JP" dirty="0"/>
          </a:p>
        </p:txBody>
      </p:sp>
      <p:pic>
        <p:nvPicPr>
          <p:cNvPr id="28" name="図 27"/>
          <p:cNvPicPr>
            <a:picLocks noChangeAspect="1"/>
          </p:cNvPicPr>
          <p:nvPr/>
        </p:nvPicPr>
        <p:blipFill>
          <a:blip r:embed="rId3"/>
          <a:stretch>
            <a:fillRect/>
          </a:stretch>
        </p:blipFill>
        <p:spPr>
          <a:xfrm>
            <a:off x="4632885" y="4750818"/>
            <a:ext cx="1861931" cy="19935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0" name="直線矢印コネクタ 19"/>
          <p:cNvCxnSpPr/>
          <p:nvPr/>
        </p:nvCxnSpPr>
        <p:spPr>
          <a:xfrm>
            <a:off x="5272307" y="5100034"/>
            <a:ext cx="10661" cy="103031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2388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470nm 1photon</a:t>
            </a:r>
            <a:r>
              <a:rPr kumimoji="1" lang="ja-JP" altLang="en-US" dirty="0" smtClean="0"/>
              <a:t>用</a:t>
            </a:r>
            <a:endParaRPr kumimoji="1" lang="ja-JP" altLang="en-US" dirty="0"/>
          </a:p>
        </p:txBody>
      </p:sp>
      <p:sp>
        <p:nvSpPr>
          <p:cNvPr id="20" name="テキスト ボックス 19"/>
          <p:cNvSpPr txBox="1"/>
          <p:nvPr/>
        </p:nvSpPr>
        <p:spPr>
          <a:xfrm>
            <a:off x="2484120" y="674717"/>
            <a:ext cx="3368040" cy="646331"/>
          </a:xfrm>
          <a:prstGeom prst="rect">
            <a:avLst/>
          </a:prstGeom>
          <a:noFill/>
        </p:spPr>
        <p:txBody>
          <a:bodyPr wrap="square" rtlCol="0">
            <a:spAutoFit/>
          </a:bodyPr>
          <a:lstStyle/>
          <a:p>
            <a:r>
              <a:rPr lang="en-US" altLang="ja-JP" dirty="0"/>
              <a:t>Gal = 10 </a:t>
            </a:r>
            <a:r>
              <a:rPr lang="ja-JP" altLang="en-US" dirty="0"/>
              <a:t>とした時の電流変化</a:t>
            </a:r>
            <a:r>
              <a:rPr lang="en-US" altLang="ja-JP" dirty="0"/>
              <a:t>1.6nA(10</a:t>
            </a:r>
            <a:r>
              <a:rPr lang="en-US" altLang="ja-JP" baseline="30000" dirty="0"/>
              <a:t>4</a:t>
            </a:r>
            <a:r>
              <a:rPr lang="en-US" altLang="ja-JP" dirty="0"/>
              <a:t>e)</a:t>
            </a:r>
            <a:r>
              <a:rPr lang="ja-JP" altLang="en-US" dirty="0"/>
              <a:t>に対しての</a:t>
            </a:r>
            <a:r>
              <a:rPr lang="en-US" altLang="ja-JP" dirty="0"/>
              <a:t>D</a:t>
            </a:r>
            <a:r>
              <a:rPr lang="ja-JP" altLang="en-US" dirty="0"/>
              <a:t>電流</a:t>
            </a:r>
          </a:p>
        </p:txBody>
      </p:sp>
      <p:sp>
        <p:nvSpPr>
          <p:cNvPr id="29" name="テキスト ボックス 28"/>
          <p:cNvSpPr txBox="1"/>
          <p:nvPr/>
        </p:nvSpPr>
        <p:spPr>
          <a:xfrm>
            <a:off x="6736080" y="674716"/>
            <a:ext cx="3368040" cy="646331"/>
          </a:xfrm>
          <a:prstGeom prst="rect">
            <a:avLst/>
          </a:prstGeom>
          <a:noFill/>
        </p:spPr>
        <p:txBody>
          <a:bodyPr wrap="square" rtlCol="0">
            <a:spAutoFit/>
          </a:bodyPr>
          <a:lstStyle/>
          <a:p>
            <a:r>
              <a:rPr lang="en-US" altLang="ja-JP" dirty="0"/>
              <a:t>Gal = 200 </a:t>
            </a:r>
            <a:r>
              <a:rPr lang="ja-JP" altLang="en-US" dirty="0"/>
              <a:t>とした時の電流変化</a:t>
            </a:r>
            <a:r>
              <a:rPr lang="en-US" altLang="ja-JP" dirty="0"/>
              <a:t>32nA(2x10</a:t>
            </a:r>
            <a:r>
              <a:rPr lang="en-US" altLang="ja-JP" baseline="30000" dirty="0"/>
              <a:t>5</a:t>
            </a:r>
            <a:r>
              <a:rPr lang="en-US" altLang="ja-JP" dirty="0"/>
              <a:t>e)</a:t>
            </a:r>
            <a:r>
              <a:rPr lang="ja-JP" altLang="en-US" dirty="0"/>
              <a:t>に対しての</a:t>
            </a:r>
            <a:r>
              <a:rPr lang="en-US" altLang="ja-JP" dirty="0"/>
              <a:t>D</a:t>
            </a:r>
            <a:r>
              <a:rPr lang="ja-JP" altLang="en-US" dirty="0"/>
              <a:t>電流</a:t>
            </a:r>
          </a:p>
        </p:txBody>
      </p:sp>
      <p:pic>
        <p:nvPicPr>
          <p:cNvPr id="5" name="図 4"/>
          <p:cNvPicPr>
            <a:picLocks noChangeAspect="1"/>
          </p:cNvPicPr>
          <p:nvPr/>
        </p:nvPicPr>
        <p:blipFill>
          <a:blip r:embed="rId2"/>
          <a:stretch>
            <a:fillRect/>
          </a:stretch>
        </p:blipFill>
        <p:spPr>
          <a:xfrm>
            <a:off x="2028694" y="1351408"/>
            <a:ext cx="3823467" cy="5328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図 5"/>
          <p:cNvPicPr>
            <a:picLocks noChangeAspect="1"/>
          </p:cNvPicPr>
          <p:nvPr/>
        </p:nvPicPr>
        <p:blipFill>
          <a:blip r:embed="rId3"/>
          <a:stretch>
            <a:fillRect/>
          </a:stretch>
        </p:blipFill>
        <p:spPr>
          <a:xfrm>
            <a:off x="6150292" y="1336168"/>
            <a:ext cx="4350302" cy="5328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テキスト ボックス 6"/>
          <p:cNvSpPr txBox="1"/>
          <p:nvPr/>
        </p:nvSpPr>
        <p:spPr>
          <a:xfrm>
            <a:off x="3368040" y="1828801"/>
            <a:ext cx="2484120" cy="1200329"/>
          </a:xfrm>
          <a:prstGeom prst="rect">
            <a:avLst/>
          </a:prstGeom>
          <a:noFill/>
        </p:spPr>
        <p:txBody>
          <a:bodyPr wrap="square" rtlCol="0">
            <a:spAutoFit/>
          </a:bodyPr>
          <a:lstStyle/>
          <a:p>
            <a:r>
              <a:rPr lang="en-US" altLang="ja-JP" sz="2400" b="1" dirty="0">
                <a:solidFill>
                  <a:schemeClr val="accent4">
                    <a:lumMod val="75000"/>
                  </a:schemeClr>
                </a:solidFill>
              </a:rPr>
              <a:t>1photon : 1 mV</a:t>
            </a:r>
          </a:p>
          <a:p>
            <a:r>
              <a:rPr lang="en-US" altLang="ja-JP" sz="2400" b="1" dirty="0">
                <a:solidFill>
                  <a:srgbClr val="00B050"/>
                </a:solidFill>
              </a:rPr>
              <a:t>2photon : 2.1 mV</a:t>
            </a:r>
          </a:p>
          <a:p>
            <a:r>
              <a:rPr lang="en-US" altLang="ja-JP" sz="2400" b="1" dirty="0">
                <a:solidFill>
                  <a:schemeClr val="accent1">
                    <a:lumMod val="75000"/>
                  </a:schemeClr>
                </a:solidFill>
              </a:rPr>
              <a:t>3photon : 3.2 mV</a:t>
            </a:r>
            <a:endParaRPr lang="ja-JP" altLang="en-US" sz="2400" b="1" dirty="0">
              <a:solidFill>
                <a:schemeClr val="accent1">
                  <a:lumMod val="75000"/>
                </a:schemeClr>
              </a:solidFill>
            </a:endParaRPr>
          </a:p>
        </p:txBody>
      </p:sp>
      <p:sp>
        <p:nvSpPr>
          <p:cNvPr id="15" name="テキスト ボックス 14"/>
          <p:cNvSpPr txBox="1"/>
          <p:nvPr/>
        </p:nvSpPr>
        <p:spPr>
          <a:xfrm>
            <a:off x="7783830" y="1828800"/>
            <a:ext cx="2484120" cy="1200329"/>
          </a:xfrm>
          <a:prstGeom prst="rect">
            <a:avLst/>
          </a:prstGeom>
          <a:noFill/>
        </p:spPr>
        <p:txBody>
          <a:bodyPr wrap="square" rtlCol="0">
            <a:spAutoFit/>
          </a:bodyPr>
          <a:lstStyle/>
          <a:p>
            <a:r>
              <a:rPr lang="en-US" altLang="ja-JP" sz="2400" b="1" dirty="0">
                <a:solidFill>
                  <a:schemeClr val="accent4">
                    <a:lumMod val="75000"/>
                  </a:schemeClr>
                </a:solidFill>
              </a:rPr>
              <a:t>1photon : 30 mV</a:t>
            </a:r>
          </a:p>
          <a:p>
            <a:r>
              <a:rPr lang="en-US" altLang="ja-JP" sz="2400" b="1" dirty="0">
                <a:solidFill>
                  <a:srgbClr val="00B050"/>
                </a:solidFill>
              </a:rPr>
              <a:t>2photon : 60 mV</a:t>
            </a:r>
          </a:p>
          <a:p>
            <a:r>
              <a:rPr lang="en-US" altLang="ja-JP" sz="2400" b="1" dirty="0">
                <a:solidFill>
                  <a:schemeClr val="accent1">
                    <a:lumMod val="75000"/>
                  </a:schemeClr>
                </a:solidFill>
              </a:rPr>
              <a:t>3photon : 120 mV</a:t>
            </a:r>
            <a:endParaRPr lang="ja-JP" altLang="en-US" sz="2400" b="1" dirty="0">
              <a:solidFill>
                <a:schemeClr val="accent1">
                  <a:lumMod val="75000"/>
                </a:schemeClr>
              </a:solidFill>
            </a:endParaRPr>
          </a:p>
        </p:txBody>
      </p:sp>
    </p:spTree>
    <p:extLst>
      <p:ext uri="{BB962C8B-B14F-4D97-AF65-F5344CB8AC3E}">
        <p14:creationId xmlns:p14="http://schemas.microsoft.com/office/powerpoint/2010/main" val="13184049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For 1310nm 1photon</a:t>
            </a:r>
            <a:r>
              <a:rPr kumimoji="1" lang="ja-JP" altLang="en-US" dirty="0" smtClean="0"/>
              <a:t>用</a:t>
            </a:r>
            <a:endParaRPr kumimoji="1" lang="ja-JP" altLang="en-US" dirty="0"/>
          </a:p>
        </p:txBody>
      </p:sp>
      <p:pic>
        <p:nvPicPr>
          <p:cNvPr id="4" name="図 3"/>
          <p:cNvPicPr>
            <a:picLocks noChangeAspect="1"/>
          </p:cNvPicPr>
          <p:nvPr/>
        </p:nvPicPr>
        <p:blipFill>
          <a:blip r:embed="rId2"/>
          <a:stretch>
            <a:fillRect/>
          </a:stretch>
        </p:blipFill>
        <p:spPr>
          <a:xfrm>
            <a:off x="1659936" y="705197"/>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3242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3242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4827041" y="869112"/>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3255820"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838824" y="1616086"/>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5563850" y="1616086"/>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214750" y="3496400"/>
            <a:ext cx="1184856" cy="369332"/>
          </a:xfrm>
          <a:prstGeom prst="rect">
            <a:avLst/>
          </a:prstGeom>
          <a:noFill/>
        </p:spPr>
        <p:txBody>
          <a:bodyPr wrap="square" rtlCol="0">
            <a:spAutoFit/>
          </a:bodyPr>
          <a:lstStyle/>
          <a:p>
            <a:r>
              <a:rPr lang="en-US" altLang="ja-JP" dirty="0">
                <a:solidFill>
                  <a:srgbClr val="FF0000"/>
                </a:solidFill>
              </a:rPr>
              <a:t>SOI-STJ</a:t>
            </a:r>
            <a:endParaRPr lang="ja-JP" altLang="en-US" dirty="0">
              <a:solidFill>
                <a:srgbClr val="FF0000"/>
              </a:solidFill>
            </a:endParaRPr>
          </a:p>
        </p:txBody>
      </p:sp>
      <p:sp>
        <p:nvSpPr>
          <p:cNvPr id="12" name="円/楕円 11"/>
          <p:cNvSpPr/>
          <p:nvPr/>
        </p:nvSpPr>
        <p:spPr>
          <a:xfrm>
            <a:off x="3255820"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円/楕円 12"/>
          <p:cNvSpPr/>
          <p:nvPr/>
        </p:nvSpPr>
        <p:spPr>
          <a:xfrm>
            <a:off x="3253982"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二等辺三角形 13"/>
          <p:cNvSpPr/>
          <p:nvPr/>
        </p:nvSpPr>
        <p:spPr>
          <a:xfrm rot="5400000">
            <a:off x="5969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二等辺三角形 14"/>
          <p:cNvSpPr/>
          <p:nvPr/>
        </p:nvSpPr>
        <p:spPr>
          <a:xfrm rot="16200000">
            <a:off x="2343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6" name="直線矢印コネクタ 15"/>
          <p:cNvCxnSpPr/>
          <p:nvPr/>
        </p:nvCxnSpPr>
        <p:spPr>
          <a:xfrm flipV="1">
            <a:off x="2455226" y="1023659"/>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812578" y="1272455"/>
            <a:ext cx="1724124" cy="369332"/>
          </a:xfrm>
          <a:prstGeom prst="rect">
            <a:avLst/>
          </a:prstGeom>
          <a:noFill/>
        </p:spPr>
        <p:txBody>
          <a:bodyPr wrap="square" rtlCol="0">
            <a:spAutoFit/>
          </a:bodyPr>
          <a:lstStyle/>
          <a:p>
            <a:r>
              <a:rPr lang="en-US" altLang="ja-JP" dirty="0" err="1"/>
              <a:t>Vgs</a:t>
            </a:r>
            <a:r>
              <a:rPr lang="ja-JP" altLang="en-US" dirty="0"/>
              <a:t>をモニター</a:t>
            </a:r>
          </a:p>
        </p:txBody>
      </p:sp>
      <p:sp>
        <p:nvSpPr>
          <p:cNvPr id="18" name="正方形/長方形 17"/>
          <p:cNvSpPr/>
          <p:nvPr/>
        </p:nvSpPr>
        <p:spPr>
          <a:xfrm>
            <a:off x="3886200" y="1965961"/>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C1</a:t>
            </a:r>
            <a:endParaRPr lang="ja-JP" altLang="en-US" sz="1600" b="1" dirty="0">
              <a:solidFill>
                <a:schemeClr val="tx1"/>
              </a:solidFill>
            </a:endParaRPr>
          </a:p>
        </p:txBody>
      </p:sp>
      <p:sp>
        <p:nvSpPr>
          <p:cNvPr id="19" name="正方形/長方形 18"/>
          <p:cNvSpPr/>
          <p:nvPr/>
        </p:nvSpPr>
        <p:spPr>
          <a:xfrm>
            <a:off x="1991387" y="2377454"/>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R1</a:t>
            </a:r>
            <a:endParaRPr lang="ja-JP" altLang="en-US" sz="1600" b="1" dirty="0">
              <a:solidFill>
                <a:schemeClr val="tx1"/>
              </a:solidFill>
            </a:endParaRPr>
          </a:p>
        </p:txBody>
      </p:sp>
      <p:sp>
        <p:nvSpPr>
          <p:cNvPr id="22" name="正方形/長方形 21"/>
          <p:cNvSpPr/>
          <p:nvPr/>
        </p:nvSpPr>
        <p:spPr>
          <a:xfrm>
            <a:off x="5040388" y="1704302"/>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C2</a:t>
            </a:r>
            <a:endParaRPr lang="ja-JP" altLang="en-US" sz="1600" b="1" dirty="0">
              <a:solidFill>
                <a:schemeClr val="tx1"/>
              </a:solidFill>
            </a:endParaRPr>
          </a:p>
        </p:txBody>
      </p:sp>
      <mc:AlternateContent xmlns:mc="http://schemas.openxmlformats.org/markup-compatibility/2006" xmlns:a14="http://schemas.microsoft.com/office/drawing/2010/main">
        <mc:Choice Requires="a14">
          <p:sp>
            <p:nvSpPr>
              <p:cNvPr id="27" name="テキスト ボックス 26"/>
              <p:cNvSpPr txBox="1"/>
              <p:nvPr/>
            </p:nvSpPr>
            <p:spPr>
              <a:xfrm>
                <a:off x="6543494" y="697332"/>
                <a:ext cx="4010607" cy="5356018"/>
              </a:xfrm>
              <a:prstGeom prst="rect">
                <a:avLst/>
              </a:prstGeom>
              <a:noFill/>
            </p:spPr>
            <p:txBody>
              <a:bodyPr wrap="square" rtlCol="0">
                <a:spAutoFit/>
              </a:bodyPr>
              <a:lstStyle/>
              <a:p>
                <a:pPr marL="285750" indent="-285750">
                  <a:buFont typeface="Arial" panose="020B0604020202020204" pitchFamily="34" charset="0"/>
                  <a:buChar char="•"/>
                </a:pPr>
                <a:r>
                  <a:rPr lang="ja-JP" altLang="en-US" dirty="0"/>
                  <a:t>観測できる電荷量は</a:t>
                </a:r>
                <a:r>
                  <a:rPr lang="en-US" altLang="ja-JP" dirty="0"/>
                  <a:t>3.6x10</a:t>
                </a:r>
                <a:r>
                  <a:rPr lang="en-US" altLang="ja-JP" baseline="30000" dirty="0"/>
                  <a:t>3</a:t>
                </a:r>
                <a:r>
                  <a:rPr lang="en-US" altLang="ja-JP" dirty="0"/>
                  <a:t>e(Gal=10)</a:t>
                </a:r>
                <a:r>
                  <a:rPr lang="ja-JP" altLang="en-US" dirty="0"/>
                  <a:t>～</a:t>
                </a:r>
                <a:r>
                  <a:rPr lang="en-US" altLang="ja-JP" dirty="0"/>
                  <a:t>21.6x10</a:t>
                </a:r>
                <a:r>
                  <a:rPr lang="en-US" altLang="ja-JP" baseline="30000" dirty="0"/>
                  <a:t>4</a:t>
                </a:r>
                <a:r>
                  <a:rPr lang="en-US" altLang="ja-JP" dirty="0"/>
                  <a:t>e(Gal=200</a:t>
                </a:r>
                <a:r>
                  <a:rPr lang="ja-JP" altLang="en-US" dirty="0"/>
                  <a:t>で</a:t>
                </a:r>
                <a:r>
                  <a:rPr lang="en-US" altLang="ja-JP" dirty="0"/>
                  <a:t>3photon)</a:t>
                </a:r>
                <a:r>
                  <a:rPr lang="ja-JP" altLang="en-US" dirty="0"/>
                  <a:t>程度と設定。</a:t>
                </a:r>
                <a:endParaRPr lang="en-US" altLang="ja-JP" dirty="0"/>
              </a:p>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en-US" altLang="ja-JP" dirty="0"/>
                  <a:t>STJ</a:t>
                </a:r>
                <a:r>
                  <a:rPr lang="ja-JP" altLang="en-US" dirty="0"/>
                  <a:t>の電圧降下は最大でも</a:t>
                </a:r>
                <a:r>
                  <a:rPr lang="en-US" altLang="ja-JP" dirty="0"/>
                  <a:t>2mV</a:t>
                </a:r>
                <a:r>
                  <a:rPr lang="ja-JP" altLang="en-US" dirty="0"/>
                  <a:t>までなので</a:t>
                </a:r>
                <a:r>
                  <a:rPr lang="en-US" altLang="ja-JP" dirty="0"/>
                  <a:t>2mV</a:t>
                </a:r>
                <a:r>
                  <a:rPr lang="ja-JP" altLang="en-US" dirty="0"/>
                  <a:t>の電圧変化で</a:t>
                </a:r>
                <a:r>
                  <a:rPr lang="en-US" altLang="ja-JP" dirty="0"/>
                  <a:t>21.6x10</a:t>
                </a:r>
                <a:r>
                  <a:rPr lang="en-US" altLang="ja-JP" baseline="30000" dirty="0"/>
                  <a:t>4</a:t>
                </a:r>
                <a:r>
                  <a:rPr lang="en-US" altLang="ja-JP" dirty="0"/>
                  <a:t>e</a:t>
                </a:r>
                <a:r>
                  <a:rPr lang="ja-JP" altLang="en-US" dirty="0"/>
                  <a:t>放出</a:t>
                </a:r>
                <a14:m>
                  <m:oMath xmlns:m="http://schemas.openxmlformats.org/officeDocument/2006/math">
                    <m:r>
                      <a:rPr lang="ja-JP" altLang="en-US" i="1" dirty="0">
                        <a:latin typeface="Cambria Math" panose="02040503050406030204" pitchFamily="18" charset="0"/>
                      </a:rPr>
                      <m:t>可能な</m:t>
                    </m:r>
                    <m:r>
                      <m:rPr>
                        <m:sty m:val="p"/>
                      </m:rPr>
                      <a:rPr lang="en-US" altLang="ja-JP" i="1" dirty="0">
                        <a:latin typeface="Cambria Math" panose="02040503050406030204" pitchFamily="18" charset="0"/>
                      </a:rPr>
                      <m:t>C</m:t>
                    </m:r>
                    <m:r>
                      <a:rPr lang="en-US" altLang="ja-JP" i="1" dirty="0">
                        <a:latin typeface="Cambria Math" panose="02040503050406030204" pitchFamily="18" charset="0"/>
                      </a:rPr>
                      <m:t>1</m:t>
                    </m:r>
                    <m:r>
                      <a:rPr lang="ja-JP" altLang="en-US" i="1" dirty="0">
                        <a:latin typeface="Cambria Math" panose="02040503050406030204" pitchFamily="18" charset="0"/>
                      </a:rPr>
                      <m:t>は</m:t>
                    </m:r>
                  </m:oMath>
                </a14:m>
                <a:endParaRPr lang="en-US" altLang="ja-JP"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altLang="ja-JP" dirty="0">
                          <a:latin typeface="Cambria Math" panose="02040503050406030204" pitchFamily="18" charset="0"/>
                        </a:rPr>
                        <m:t> </m:t>
                      </m:r>
                      <m:r>
                        <m:rPr>
                          <m:sty m:val="p"/>
                        </m:rPr>
                        <a:rPr lang="en-US" altLang="ja-JP" i="1" dirty="0">
                          <a:latin typeface="Cambria Math" panose="02040503050406030204" pitchFamily="18" charset="0"/>
                        </a:rPr>
                        <m:t>C</m:t>
                      </m:r>
                      <m:r>
                        <a:rPr lang="en-US" altLang="ja-JP" i="1" dirty="0">
                          <a:latin typeface="Cambria Math" panose="02040503050406030204" pitchFamily="18" charset="0"/>
                          <a:ea typeface="Cambria Math" panose="02040503050406030204" pitchFamily="18" charset="0"/>
                        </a:rPr>
                        <m:t>=</m:t>
                      </m:r>
                      <m:f>
                        <m:fPr>
                          <m:ctrlPr>
                            <a:rPr lang="en-US" altLang="ja-JP" i="1" dirty="0">
                              <a:latin typeface="Cambria Math" panose="02040503050406030204" pitchFamily="18" charset="0"/>
                              <a:ea typeface="Cambria Math" panose="02040503050406030204" pitchFamily="18" charset="0"/>
                            </a:rPr>
                          </m:ctrlPr>
                        </m:fPr>
                        <m:num>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𝑄</m:t>
                          </m:r>
                        </m:num>
                        <m:den>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𝑉</m:t>
                          </m:r>
                        </m:den>
                      </m:f>
                      <m:r>
                        <a:rPr lang="en-US" altLang="ja-JP" i="1" dirty="0">
                          <a:latin typeface="Cambria Math" panose="02040503050406030204" pitchFamily="18" charset="0"/>
                          <a:ea typeface="Cambria Math" panose="02040503050406030204" pitchFamily="18" charset="0"/>
                        </a:rPr>
                        <m:t>=</m:t>
                      </m:r>
                      <m:f>
                        <m:fPr>
                          <m:ctrlPr>
                            <a:rPr lang="en-US" altLang="ja-JP" i="1" dirty="0">
                              <a:latin typeface="Cambria Math" panose="02040503050406030204" pitchFamily="18" charset="0"/>
                              <a:ea typeface="Cambria Math" panose="02040503050406030204" pitchFamily="18" charset="0"/>
                            </a:rPr>
                          </m:ctrlPr>
                        </m:fPr>
                        <m:num>
                          <m:r>
                            <a:rPr lang="en-US" altLang="ja-JP" i="1" dirty="0">
                              <a:latin typeface="Cambria Math" panose="02040503050406030204" pitchFamily="18" charset="0"/>
                              <a:ea typeface="Cambria Math" panose="02040503050406030204" pitchFamily="18" charset="0"/>
                            </a:rPr>
                            <m:t>21.6×</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4</m:t>
                              </m:r>
                            </m:sup>
                          </m:sSup>
                          <m:r>
                            <a:rPr lang="en-US" altLang="ja-JP" i="1" dirty="0">
                              <a:latin typeface="Cambria Math" panose="02040503050406030204" pitchFamily="18" charset="0"/>
                              <a:ea typeface="Cambria Math" panose="02040503050406030204" pitchFamily="18" charset="0"/>
                            </a:rPr>
                            <m:t>𝑒</m:t>
                          </m:r>
                        </m:num>
                        <m:den>
                          <m:r>
                            <a:rPr lang="en-US" altLang="ja-JP" i="1" dirty="0">
                              <a:latin typeface="Cambria Math" panose="02040503050406030204" pitchFamily="18" charset="0"/>
                              <a:ea typeface="Cambria Math" panose="02040503050406030204" pitchFamily="18" charset="0"/>
                            </a:rPr>
                            <m:t>2×</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−3</m:t>
                              </m:r>
                            </m:sup>
                          </m:sSup>
                        </m:den>
                      </m:f>
                      <m:r>
                        <a:rPr lang="en-US" altLang="ja-JP" i="1" dirty="0">
                          <a:latin typeface="Cambria Math" panose="02040503050406030204" pitchFamily="18" charset="0"/>
                          <a:ea typeface="Cambria Math" panose="02040503050406030204" pitchFamily="18" charset="0"/>
                        </a:rPr>
                        <m:t>≈18</m:t>
                      </m:r>
                      <m:r>
                        <a:rPr lang="en-US" altLang="ja-JP" i="1" dirty="0">
                          <a:latin typeface="Cambria Math" panose="02040503050406030204" pitchFamily="18" charset="0"/>
                          <a:ea typeface="Cambria Math" panose="02040503050406030204" pitchFamily="18" charset="0"/>
                        </a:rPr>
                        <m:t>𝑝𝐹</m:t>
                      </m:r>
                    </m:oMath>
                  </m:oMathPara>
                </a14:m>
                <a:endParaRPr lang="en-US" altLang="ja-JP" dirty="0"/>
              </a:p>
              <a:p>
                <a:endParaRPr lang="en-US" altLang="ja-JP" dirty="0"/>
              </a:p>
              <a:p>
                <a:pPr marL="285750" indent="-285750">
                  <a:buFont typeface="Arial" panose="020B0604020202020204" pitchFamily="34" charset="0"/>
                  <a:buChar char="•"/>
                </a:pPr>
                <a:r>
                  <a:rPr lang="ja-JP" altLang="en-US" dirty="0"/>
                  <a:t>上の生成電荷数に対して最低でも</a:t>
                </a:r>
                <a:r>
                  <a:rPr lang="en-US" altLang="ja-JP" dirty="0"/>
                  <a:t>1mV</a:t>
                </a:r>
                <a:r>
                  <a:rPr lang="ja-JP" altLang="en-US" dirty="0"/>
                  <a:t>弱の</a:t>
                </a:r>
                <a:r>
                  <a:rPr lang="en-US" altLang="ja-JP" dirty="0"/>
                  <a:t>Output</a:t>
                </a:r>
                <a:r>
                  <a:rPr lang="ja-JP" altLang="en-US" dirty="0"/>
                  <a:t>が得られるように</a:t>
                </a:r>
                <a:r>
                  <a:rPr lang="en-US" altLang="ja-JP" dirty="0" err="1"/>
                  <a:t>GateC</a:t>
                </a:r>
                <a:r>
                  <a:rPr lang="ja-JP" altLang="en-US" dirty="0"/>
                  <a:t>は</a:t>
                </a:r>
                <a:r>
                  <a:rPr lang="en-US" altLang="ja-JP" dirty="0"/>
                  <a:t>40fF(W=1 x 5 um, L=1um)</a:t>
                </a:r>
                <a:r>
                  <a:rPr lang="ja-JP" altLang="en-US" dirty="0"/>
                  <a:t>に設定。</a:t>
                </a:r>
                <a:endParaRPr lang="en-US" altLang="ja-JP" dirty="0"/>
              </a:p>
              <a:p>
                <a:endParaRPr lang="en-US" altLang="ja-JP" dirty="0"/>
              </a:p>
              <a:p>
                <a:pPr marL="285750" indent="-285750">
                  <a:buFont typeface="Arial" panose="020B0604020202020204" pitchFamily="34" charset="0"/>
                  <a:buChar char="•"/>
                </a:pPr>
                <a:r>
                  <a:rPr lang="en-US" altLang="ja-JP" dirty="0"/>
                  <a:t>R1</a:t>
                </a:r>
                <a:r>
                  <a:rPr lang="ja-JP" altLang="en-US" dirty="0"/>
                  <a:t>は</a:t>
                </a:r>
                <a:r>
                  <a:rPr lang="en-US" altLang="ja-JP" dirty="0"/>
                  <a:t>Gate</a:t>
                </a:r>
                <a:r>
                  <a:rPr lang="ja-JP" altLang="en-US" dirty="0"/>
                  <a:t>キャパシタンスのインピーダンスよりも非常に高く</a:t>
                </a:r>
                <a:r>
                  <a:rPr lang="en-US" altLang="ja-JP" dirty="0"/>
                  <a:t>RC=10uS</a:t>
                </a:r>
                <a:r>
                  <a:rPr lang="ja-JP" altLang="en-US" dirty="0"/>
                  <a:t>となる</a:t>
                </a:r>
                <a:r>
                  <a:rPr lang="en-US" altLang="ja-JP" dirty="0"/>
                  <a:t>5MOhm</a:t>
                </a:r>
                <a:r>
                  <a:rPr lang="ja-JP" altLang="en-US" dirty="0" err="1"/>
                  <a:t>。</a:t>
                </a:r>
                <a:endParaRPr lang="en-US" altLang="ja-JP" dirty="0"/>
              </a:p>
            </p:txBody>
          </p:sp>
        </mc:Choice>
        <mc:Fallback xmlns="">
          <p:sp>
            <p:nvSpPr>
              <p:cNvPr id="27" name="テキスト ボックス 26"/>
              <p:cNvSpPr txBox="1">
                <a:spLocks noRot="1" noChangeAspect="1" noMove="1" noResize="1" noEditPoints="1" noAdjustHandles="1" noChangeArrowheads="1" noChangeShapeType="1" noTextEdit="1"/>
              </p:cNvSpPr>
              <p:nvPr/>
            </p:nvSpPr>
            <p:spPr>
              <a:xfrm>
                <a:off x="6543494" y="697332"/>
                <a:ext cx="4010607" cy="5356018"/>
              </a:xfrm>
              <a:prstGeom prst="rect">
                <a:avLst/>
              </a:prstGeom>
              <a:blipFill rotWithShape="0">
                <a:blip r:embed="rId3"/>
                <a:stretch>
                  <a:fillRect l="-912" t="-569" b="-910"/>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226131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31" y="28166"/>
            <a:ext cx="12192000" cy="712279"/>
          </a:xfrm>
        </p:spPr>
        <p:txBody>
          <a:bodyPr>
            <a:noAutofit/>
          </a:bodyPr>
          <a:lstStyle/>
          <a:p>
            <a:r>
              <a:rPr lang="en-US" altLang="ja-JP" sz="3600" dirty="0">
                <a:latin typeface="Lucida Sans Unicode" panose="020B0602030504020204" pitchFamily="34" charset="0"/>
              </a:rPr>
              <a:t>SOI-STJ</a:t>
            </a:r>
            <a:r>
              <a:rPr lang="ja-JP" altLang="en-US" sz="3600" dirty="0">
                <a:latin typeface="Lucida Sans Unicode" panose="020B0602030504020204" pitchFamily="34" charset="0"/>
              </a:rPr>
              <a:t>導入の動機</a:t>
            </a:r>
            <a:endParaRPr lang="ja-JP" altLang="en-US" sz="2400" dirty="0">
              <a:latin typeface="Lucida Sans Unicode" panose="020B0602030504020204" pitchFamily="34" charset="0"/>
            </a:endParaRPr>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4</a:t>
            </a:fld>
            <a:endParaRPr lang="ja-JP" altLang="en-US" sz="2000" dirty="0"/>
          </a:p>
        </p:txBody>
      </p:sp>
      <p:sp>
        <p:nvSpPr>
          <p:cNvPr id="3" name="テキスト ボックス 2"/>
          <p:cNvSpPr txBox="1"/>
          <p:nvPr/>
        </p:nvSpPr>
        <p:spPr>
          <a:xfrm>
            <a:off x="513667" y="822947"/>
            <a:ext cx="11160369" cy="3785652"/>
          </a:xfrm>
          <a:prstGeom prst="rect">
            <a:avLst/>
          </a:prstGeom>
          <a:noFill/>
        </p:spPr>
        <p:txBody>
          <a:bodyPr wrap="square" rtlCol="0">
            <a:spAutoFit/>
          </a:bodyPr>
          <a:lstStyle/>
          <a:p>
            <a:pPr marL="285744" indent="-285744">
              <a:buClr>
                <a:srgbClr val="66FF66"/>
              </a:buClr>
              <a:buFont typeface="Wingdings" panose="05000000000000000000" pitchFamily="2" charset="2"/>
              <a:buChar char="p"/>
            </a:pPr>
            <a:r>
              <a:rPr lang="en-US" altLang="ja-JP" sz="2400" dirty="0"/>
              <a:t>Nb/Al-STJ</a:t>
            </a:r>
            <a:r>
              <a:rPr lang="ja-JP" altLang="en-US" sz="2400" dirty="0"/>
              <a:t>は原理的には遠赤外光</a:t>
            </a:r>
            <a:r>
              <a:rPr lang="en-US" altLang="ja-JP" sz="2400" dirty="0"/>
              <a:t>1</a:t>
            </a:r>
            <a:r>
              <a:rPr lang="ja-JP" altLang="en-US" sz="2400" dirty="0"/>
              <a:t>光子の観測が可能であるが、それには至っていない</a:t>
            </a:r>
            <a:r>
              <a:rPr lang="ja-JP" altLang="en-US" sz="2400" dirty="0" smtClean="0"/>
              <a:t>。</a:t>
            </a:r>
            <a:r>
              <a:rPr lang="en-US" altLang="ja-JP" sz="2400" dirty="0" smtClean="0"/>
              <a:t>(1</a:t>
            </a:r>
            <a:r>
              <a:rPr lang="ja-JP" altLang="en-US" sz="2400" dirty="0" smtClean="0"/>
              <a:t>つ前の奥平琢也君のトーク</a:t>
            </a:r>
            <a:r>
              <a:rPr lang="en-US" altLang="ja-JP" sz="2400" dirty="0" smtClean="0"/>
              <a:t>)</a:t>
            </a:r>
            <a:endParaRPr lang="en-US" altLang="ja-JP" sz="2400" dirty="0"/>
          </a:p>
          <a:p>
            <a:pPr marL="285744" indent="-285744">
              <a:buClr>
                <a:srgbClr val="66FF66"/>
              </a:buClr>
              <a:buFont typeface="Wingdings" panose="05000000000000000000" pitchFamily="2" charset="2"/>
              <a:buChar char="p"/>
            </a:pPr>
            <a:endParaRPr lang="en-US" altLang="ja-JP" sz="2400" dirty="0"/>
          </a:p>
          <a:p>
            <a:pPr marL="285744" indent="-285744">
              <a:buClr>
                <a:srgbClr val="66FF66"/>
              </a:buClr>
              <a:buFont typeface="Wingdings" panose="05000000000000000000" pitchFamily="2" charset="2"/>
              <a:buChar char="p"/>
            </a:pPr>
            <a:r>
              <a:rPr lang="ja-JP" altLang="en-US" sz="2400" dirty="0"/>
              <a:t>原因としては、冷凍機内部から</a:t>
            </a:r>
            <a:r>
              <a:rPr lang="ja-JP" altLang="en-US" sz="2400" dirty="0" smtClean="0"/>
              <a:t>の配線</a:t>
            </a:r>
            <a:r>
              <a:rPr lang="ja-JP" altLang="en-US" sz="2400" dirty="0"/>
              <a:t>の引き回しを経て、常温で信号を増幅しているため、その間に信号がノイズに埋もれてしまう。</a:t>
            </a:r>
            <a:endParaRPr lang="en-US" altLang="ja-JP" sz="2400" dirty="0"/>
          </a:p>
          <a:p>
            <a:pPr marL="1200121" lvl="2" indent="-285744">
              <a:buClr>
                <a:srgbClr val="FFFF00"/>
              </a:buClr>
              <a:buFont typeface="Wingdings" panose="05000000000000000000" pitchFamily="2" charset="2"/>
              <a:buChar char="p"/>
            </a:pPr>
            <a:r>
              <a:rPr lang="ja-JP" altLang="en-US" sz="2400" dirty="0"/>
              <a:t>極低温</a:t>
            </a:r>
            <a:r>
              <a:rPr lang="en-US" altLang="ja-JP" sz="2400" dirty="0"/>
              <a:t>(4K</a:t>
            </a:r>
            <a:r>
              <a:rPr lang="ja-JP" altLang="en-US" sz="2400" dirty="0"/>
              <a:t>程度</a:t>
            </a:r>
            <a:r>
              <a:rPr lang="en-US" altLang="ja-JP" sz="2400" dirty="0"/>
              <a:t>)</a:t>
            </a:r>
            <a:r>
              <a:rPr lang="ja-JP" altLang="en-US" sz="2400" dirty="0"/>
              <a:t>で動作するアンプを用いれば、冷凍機内部に設置し、</a:t>
            </a:r>
            <a:r>
              <a:rPr lang="en-US" altLang="ja-JP" sz="2400" dirty="0"/>
              <a:t>STJ</a:t>
            </a:r>
            <a:r>
              <a:rPr lang="ja-JP" altLang="en-US" sz="2400" dirty="0"/>
              <a:t>の信号がノイズに埋もれる前に増幅し、冷凍機外部で読み出せる。</a:t>
            </a:r>
            <a:endParaRPr lang="en-US" altLang="ja-JP" sz="2400" dirty="0"/>
          </a:p>
          <a:p>
            <a:pPr marL="1200121" lvl="2" indent="-285744">
              <a:buClr>
                <a:srgbClr val="FFFF00"/>
              </a:buClr>
              <a:buFont typeface="Wingdings" panose="05000000000000000000" pitchFamily="2" charset="2"/>
              <a:buChar char="p"/>
            </a:pPr>
            <a:endParaRPr lang="en-US" altLang="ja-JP" sz="2400" dirty="0"/>
          </a:p>
          <a:p>
            <a:pPr marL="285744" indent="-285744">
              <a:buClr>
                <a:srgbClr val="66FF66"/>
              </a:buClr>
              <a:buFont typeface="Wingdings" panose="05000000000000000000" pitchFamily="2" charset="2"/>
              <a:buChar char="p"/>
            </a:pPr>
            <a:r>
              <a:rPr lang="en-US" altLang="ja-JP" sz="2400" dirty="0"/>
              <a:t>JAXA</a:t>
            </a:r>
            <a:r>
              <a:rPr lang="ja-JP" altLang="en-US" sz="2400" dirty="0"/>
              <a:t>により、</a:t>
            </a:r>
            <a:r>
              <a:rPr lang="en-US" altLang="ja-JP" sz="2400" dirty="0"/>
              <a:t>FD(Fully-Depleted)-SOI</a:t>
            </a:r>
            <a:r>
              <a:rPr lang="ja-JP" altLang="en-US" sz="2400" dirty="0"/>
              <a:t>プロセスで形成された</a:t>
            </a:r>
            <a:r>
              <a:rPr lang="en-US" altLang="ja-JP" sz="2400" dirty="0"/>
              <a:t>SOIFET</a:t>
            </a:r>
            <a:r>
              <a:rPr lang="ja-JP" altLang="en-US" sz="2400" dirty="0"/>
              <a:t>が</a:t>
            </a:r>
            <a:r>
              <a:rPr lang="en-US" altLang="ja-JP" sz="2400" dirty="0"/>
              <a:t>4K</a:t>
            </a:r>
            <a:r>
              <a:rPr lang="ja-JP" altLang="en-US" sz="2400" dirty="0"/>
              <a:t>で動作するとの報告</a:t>
            </a:r>
            <a:r>
              <a:rPr lang="ja-JP" altLang="en-US" sz="2400" dirty="0" smtClean="0"/>
              <a:t>。</a:t>
            </a:r>
            <a:endParaRPr lang="ja-JP" altLang="en-US" sz="2400" dirty="0"/>
          </a:p>
        </p:txBody>
      </p:sp>
      <p:pic>
        <p:nvPicPr>
          <p:cNvPr id="12" name="図 11"/>
          <p:cNvPicPr>
            <a:picLocks noChangeAspect="1"/>
          </p:cNvPicPr>
          <p:nvPr/>
        </p:nvPicPr>
        <p:blipFill>
          <a:blip r:embed="rId2"/>
          <a:stretch>
            <a:fillRect/>
          </a:stretch>
        </p:blipFill>
        <p:spPr>
          <a:xfrm>
            <a:off x="5740699" y="4682764"/>
            <a:ext cx="6268160" cy="1482469"/>
          </a:xfrm>
          <a:prstGeom prst="rect">
            <a:avLst/>
          </a:prstGeom>
        </p:spPr>
      </p:pic>
      <p:sp>
        <p:nvSpPr>
          <p:cNvPr id="13" name="正方形/長方形 12"/>
          <p:cNvSpPr/>
          <p:nvPr/>
        </p:nvSpPr>
        <p:spPr>
          <a:xfrm>
            <a:off x="7580882" y="6166024"/>
            <a:ext cx="2701381" cy="369332"/>
          </a:xfrm>
          <a:prstGeom prst="rect">
            <a:avLst/>
          </a:prstGeom>
        </p:spPr>
        <p:txBody>
          <a:bodyPr wrap="none">
            <a:spAutoFit/>
          </a:bodyPr>
          <a:lstStyle/>
          <a:p>
            <a:r>
              <a:rPr lang="en-US" altLang="ja-JP" b="1" dirty="0"/>
              <a:t>AIPC 1185, 286-289 (2009)</a:t>
            </a:r>
          </a:p>
        </p:txBody>
      </p:sp>
      <p:sp>
        <p:nvSpPr>
          <p:cNvPr id="18" name="テキスト ボックス 17"/>
          <p:cNvSpPr txBox="1"/>
          <p:nvPr/>
        </p:nvSpPr>
        <p:spPr>
          <a:xfrm>
            <a:off x="602747" y="5385865"/>
            <a:ext cx="5251539" cy="954107"/>
          </a:xfrm>
          <a:prstGeom prst="rect">
            <a:avLst/>
          </a:prstGeom>
          <a:noFill/>
        </p:spPr>
        <p:txBody>
          <a:bodyPr wrap="square" rtlCol="0">
            <a:spAutoFit/>
          </a:bodyPr>
          <a:lstStyle/>
          <a:p>
            <a:pPr algn="ctr"/>
            <a:r>
              <a:rPr lang="en-US" altLang="ja-JP" sz="2800" b="1" dirty="0">
                <a:solidFill>
                  <a:srgbClr val="FF0000"/>
                </a:solidFill>
              </a:rPr>
              <a:t>SOIFET</a:t>
            </a:r>
            <a:r>
              <a:rPr lang="ja-JP" altLang="en-US" sz="2800" b="1" dirty="0">
                <a:solidFill>
                  <a:srgbClr val="FF0000"/>
                </a:solidFill>
              </a:rPr>
              <a:t>と</a:t>
            </a:r>
            <a:r>
              <a:rPr lang="en-US" altLang="ja-JP" sz="2800" b="1" dirty="0">
                <a:solidFill>
                  <a:srgbClr val="FF0000"/>
                </a:solidFill>
              </a:rPr>
              <a:t>STJ</a:t>
            </a:r>
            <a:r>
              <a:rPr lang="ja-JP" altLang="en-US" sz="2800" b="1" dirty="0">
                <a:solidFill>
                  <a:srgbClr val="FF0000"/>
                </a:solidFill>
              </a:rPr>
              <a:t>検出器を組み合わせた</a:t>
            </a:r>
            <a:r>
              <a:rPr lang="en-US" altLang="ja-JP" sz="2800" b="1" dirty="0">
                <a:solidFill>
                  <a:srgbClr val="FF0000"/>
                </a:solidFill>
              </a:rPr>
              <a:t>SOI-STJ</a:t>
            </a:r>
            <a:r>
              <a:rPr lang="ja-JP" altLang="en-US" sz="2800" b="1" dirty="0">
                <a:solidFill>
                  <a:srgbClr val="FF0000"/>
                </a:solidFill>
              </a:rPr>
              <a:t>検出器の導入。</a:t>
            </a:r>
          </a:p>
        </p:txBody>
      </p:sp>
      <p:sp>
        <p:nvSpPr>
          <p:cNvPr id="19" name="下矢印 18"/>
          <p:cNvSpPr/>
          <p:nvPr/>
        </p:nvSpPr>
        <p:spPr>
          <a:xfrm>
            <a:off x="2764757" y="4443211"/>
            <a:ext cx="463759" cy="918596"/>
          </a:xfrm>
          <a:prstGeom prst="down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17"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5131555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For </a:t>
            </a:r>
            <a:r>
              <a:rPr lang="en-US" altLang="ja-JP" dirty="0" smtClean="0"/>
              <a:t>1310n</a:t>
            </a:r>
            <a:r>
              <a:rPr kumimoji="1" lang="en-US" altLang="ja-JP" dirty="0" smtClean="0"/>
              <a:t>m 1photon</a:t>
            </a:r>
            <a:r>
              <a:rPr kumimoji="1" lang="ja-JP" altLang="en-US" dirty="0" smtClean="0"/>
              <a:t>用</a:t>
            </a:r>
            <a:endParaRPr kumimoji="1" lang="ja-JP" altLang="en-US" dirty="0"/>
          </a:p>
        </p:txBody>
      </p:sp>
      <p:sp>
        <p:nvSpPr>
          <p:cNvPr id="12" name="テキスト ボックス 11"/>
          <p:cNvSpPr txBox="1"/>
          <p:nvPr/>
        </p:nvSpPr>
        <p:spPr>
          <a:xfrm>
            <a:off x="2152650" y="674717"/>
            <a:ext cx="4013024" cy="646331"/>
          </a:xfrm>
          <a:prstGeom prst="rect">
            <a:avLst/>
          </a:prstGeom>
          <a:noFill/>
        </p:spPr>
        <p:txBody>
          <a:bodyPr wrap="square" rtlCol="0">
            <a:spAutoFit/>
          </a:bodyPr>
          <a:lstStyle/>
          <a:p>
            <a:r>
              <a:rPr lang="en-US" altLang="ja-JP" dirty="0"/>
              <a:t>Gal = 10 </a:t>
            </a:r>
            <a:r>
              <a:rPr lang="ja-JP" altLang="en-US" dirty="0"/>
              <a:t>とした時の電流変化</a:t>
            </a:r>
            <a:r>
              <a:rPr lang="en-US" altLang="ja-JP" dirty="0"/>
              <a:t>580pA(3.6x10</a:t>
            </a:r>
            <a:r>
              <a:rPr lang="en-US" altLang="ja-JP" baseline="30000" dirty="0"/>
              <a:t>3</a:t>
            </a:r>
            <a:r>
              <a:rPr lang="en-US" altLang="ja-JP" dirty="0"/>
              <a:t>e)</a:t>
            </a:r>
            <a:r>
              <a:rPr lang="ja-JP" altLang="en-US" dirty="0"/>
              <a:t>に対しての</a:t>
            </a:r>
            <a:r>
              <a:rPr lang="en-US" altLang="ja-JP" dirty="0"/>
              <a:t>Drain</a:t>
            </a:r>
            <a:r>
              <a:rPr lang="ja-JP" altLang="en-US" dirty="0"/>
              <a:t>電流</a:t>
            </a:r>
          </a:p>
        </p:txBody>
      </p:sp>
      <p:sp>
        <p:nvSpPr>
          <p:cNvPr id="15" name="テキスト ボックス 14"/>
          <p:cNvSpPr txBox="1"/>
          <p:nvPr/>
        </p:nvSpPr>
        <p:spPr>
          <a:xfrm>
            <a:off x="6568440" y="689956"/>
            <a:ext cx="3821430" cy="646331"/>
          </a:xfrm>
          <a:prstGeom prst="rect">
            <a:avLst/>
          </a:prstGeom>
          <a:noFill/>
        </p:spPr>
        <p:txBody>
          <a:bodyPr wrap="square" rtlCol="0">
            <a:spAutoFit/>
          </a:bodyPr>
          <a:lstStyle/>
          <a:p>
            <a:r>
              <a:rPr lang="en-US" altLang="ja-JP" dirty="0"/>
              <a:t>Gal = 200 </a:t>
            </a:r>
            <a:r>
              <a:rPr lang="ja-JP" altLang="en-US" dirty="0"/>
              <a:t>とした時の電流変化</a:t>
            </a:r>
            <a:r>
              <a:rPr lang="en-US" altLang="ja-JP" dirty="0"/>
              <a:t>36nA(21.6x10</a:t>
            </a:r>
            <a:r>
              <a:rPr lang="en-US" altLang="ja-JP" baseline="30000" dirty="0"/>
              <a:t>4</a:t>
            </a:r>
            <a:r>
              <a:rPr lang="en-US" altLang="ja-JP" dirty="0"/>
              <a:t>e)</a:t>
            </a:r>
            <a:r>
              <a:rPr lang="ja-JP" altLang="en-US" dirty="0"/>
              <a:t>に対しての</a:t>
            </a:r>
            <a:r>
              <a:rPr lang="en-US" altLang="ja-JP" dirty="0"/>
              <a:t>Drain</a:t>
            </a:r>
            <a:r>
              <a:rPr lang="ja-JP" altLang="en-US" dirty="0"/>
              <a:t>電流</a:t>
            </a:r>
          </a:p>
        </p:txBody>
      </p:sp>
      <p:pic>
        <p:nvPicPr>
          <p:cNvPr id="3" name="図 2"/>
          <p:cNvPicPr>
            <a:picLocks noChangeAspect="1"/>
          </p:cNvPicPr>
          <p:nvPr/>
        </p:nvPicPr>
        <p:blipFill>
          <a:blip r:embed="rId2"/>
          <a:stretch>
            <a:fillRect/>
          </a:stretch>
        </p:blipFill>
        <p:spPr>
          <a:xfrm>
            <a:off x="2001751" y="1336286"/>
            <a:ext cx="3829121" cy="54432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図 4"/>
          <p:cNvPicPr>
            <a:picLocks noChangeAspect="1"/>
          </p:cNvPicPr>
          <p:nvPr/>
        </p:nvPicPr>
        <p:blipFill>
          <a:blip r:embed="rId3"/>
          <a:stretch>
            <a:fillRect/>
          </a:stretch>
        </p:blipFill>
        <p:spPr>
          <a:xfrm>
            <a:off x="6543676" y="1321048"/>
            <a:ext cx="3803126" cy="54394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3368040" y="1828801"/>
            <a:ext cx="2682240" cy="1200329"/>
          </a:xfrm>
          <a:prstGeom prst="rect">
            <a:avLst/>
          </a:prstGeom>
          <a:noFill/>
        </p:spPr>
        <p:txBody>
          <a:bodyPr wrap="square" rtlCol="0">
            <a:spAutoFit/>
          </a:bodyPr>
          <a:lstStyle/>
          <a:p>
            <a:r>
              <a:rPr lang="en-US" altLang="ja-JP" sz="2400" b="1" dirty="0">
                <a:solidFill>
                  <a:schemeClr val="accent4">
                    <a:lumMod val="75000"/>
                  </a:schemeClr>
                </a:solidFill>
              </a:rPr>
              <a:t>1photon : 900 </a:t>
            </a:r>
            <a:r>
              <a:rPr lang="en-US" altLang="ja-JP" sz="2400" b="1" dirty="0" err="1">
                <a:solidFill>
                  <a:schemeClr val="accent4">
                    <a:lumMod val="75000"/>
                  </a:schemeClr>
                </a:solidFill>
              </a:rPr>
              <a:t>uV</a:t>
            </a:r>
            <a:endParaRPr lang="en-US" altLang="ja-JP" sz="2400" b="1" dirty="0">
              <a:solidFill>
                <a:schemeClr val="accent4">
                  <a:lumMod val="75000"/>
                </a:schemeClr>
              </a:solidFill>
            </a:endParaRPr>
          </a:p>
          <a:p>
            <a:r>
              <a:rPr lang="en-US" altLang="ja-JP" sz="2400" b="1" dirty="0">
                <a:solidFill>
                  <a:srgbClr val="00B050"/>
                </a:solidFill>
              </a:rPr>
              <a:t>2photon : 1.95 mV</a:t>
            </a:r>
          </a:p>
          <a:p>
            <a:r>
              <a:rPr lang="en-US" altLang="ja-JP" sz="2400" b="1" dirty="0">
                <a:solidFill>
                  <a:schemeClr val="accent1">
                    <a:lumMod val="75000"/>
                  </a:schemeClr>
                </a:solidFill>
              </a:rPr>
              <a:t>3photon : 3.2 mV</a:t>
            </a:r>
            <a:endParaRPr lang="ja-JP" altLang="en-US" sz="2400" b="1" dirty="0">
              <a:solidFill>
                <a:schemeClr val="accent1">
                  <a:lumMod val="75000"/>
                </a:schemeClr>
              </a:solidFill>
            </a:endParaRPr>
          </a:p>
        </p:txBody>
      </p:sp>
      <p:sp>
        <p:nvSpPr>
          <p:cNvPr id="19" name="テキスト ボックス 18"/>
          <p:cNvSpPr txBox="1"/>
          <p:nvPr/>
        </p:nvSpPr>
        <p:spPr>
          <a:xfrm>
            <a:off x="7783830" y="1828800"/>
            <a:ext cx="2606040" cy="1200329"/>
          </a:xfrm>
          <a:prstGeom prst="rect">
            <a:avLst/>
          </a:prstGeom>
          <a:noFill/>
        </p:spPr>
        <p:txBody>
          <a:bodyPr wrap="square" rtlCol="0">
            <a:spAutoFit/>
          </a:bodyPr>
          <a:lstStyle/>
          <a:p>
            <a:r>
              <a:rPr lang="en-US" altLang="ja-JP" sz="2400" b="1" dirty="0">
                <a:solidFill>
                  <a:schemeClr val="accent4">
                    <a:lumMod val="75000"/>
                  </a:schemeClr>
                </a:solidFill>
              </a:rPr>
              <a:t>1photon : 18 mV</a:t>
            </a:r>
          </a:p>
          <a:p>
            <a:r>
              <a:rPr lang="en-US" altLang="ja-JP" sz="2400" b="1" dirty="0">
                <a:solidFill>
                  <a:srgbClr val="00B050"/>
                </a:solidFill>
              </a:rPr>
              <a:t>2photon : 50 mV</a:t>
            </a:r>
          </a:p>
          <a:p>
            <a:r>
              <a:rPr lang="en-US" altLang="ja-JP" sz="2400" b="1" dirty="0">
                <a:solidFill>
                  <a:schemeClr val="accent1">
                    <a:lumMod val="75000"/>
                  </a:schemeClr>
                </a:solidFill>
              </a:rPr>
              <a:t>3photon : 85 mV</a:t>
            </a:r>
            <a:endParaRPr lang="ja-JP" altLang="en-US" sz="2400" b="1" dirty="0">
              <a:solidFill>
                <a:schemeClr val="accent1">
                  <a:lumMod val="75000"/>
                </a:schemeClr>
              </a:solidFill>
            </a:endParaRPr>
          </a:p>
        </p:txBody>
      </p:sp>
    </p:spTree>
    <p:extLst>
      <p:ext uri="{BB962C8B-B14F-4D97-AF65-F5344CB8AC3E}">
        <p14:creationId xmlns:p14="http://schemas.microsoft.com/office/powerpoint/2010/main" val="25026122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For 10um 1photon</a:t>
            </a:r>
            <a:r>
              <a:rPr kumimoji="1" lang="ja-JP" altLang="en-US" dirty="0" smtClean="0"/>
              <a:t>用</a:t>
            </a:r>
            <a:endParaRPr kumimoji="1" lang="ja-JP" altLang="en-US" dirty="0"/>
          </a:p>
        </p:txBody>
      </p:sp>
      <p:pic>
        <p:nvPicPr>
          <p:cNvPr id="4" name="図 3"/>
          <p:cNvPicPr>
            <a:picLocks noChangeAspect="1"/>
          </p:cNvPicPr>
          <p:nvPr/>
        </p:nvPicPr>
        <p:blipFill>
          <a:blip r:embed="rId2"/>
          <a:stretch>
            <a:fillRect/>
          </a:stretch>
        </p:blipFill>
        <p:spPr>
          <a:xfrm>
            <a:off x="1659936" y="705197"/>
            <a:ext cx="4672370" cy="42954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5" name="直線コネクタ 4"/>
          <p:cNvCxnSpPr/>
          <p:nvPr/>
        </p:nvCxnSpPr>
        <p:spPr>
          <a:xfrm flipH="1">
            <a:off x="3242939" y="869111"/>
            <a:ext cx="12880" cy="262729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3242939" y="869111"/>
            <a:ext cx="15841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H="1">
            <a:off x="4827041" y="869112"/>
            <a:ext cx="11782" cy="7469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3255820" y="3494482"/>
            <a:ext cx="2308031" cy="192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838824" y="1616086"/>
            <a:ext cx="72502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5563850" y="1616086"/>
            <a:ext cx="0" cy="18803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4214750" y="3496400"/>
            <a:ext cx="1184856" cy="369332"/>
          </a:xfrm>
          <a:prstGeom prst="rect">
            <a:avLst/>
          </a:prstGeom>
          <a:noFill/>
        </p:spPr>
        <p:txBody>
          <a:bodyPr wrap="square" rtlCol="0">
            <a:spAutoFit/>
          </a:bodyPr>
          <a:lstStyle/>
          <a:p>
            <a:r>
              <a:rPr lang="en-US" altLang="ja-JP" dirty="0">
                <a:solidFill>
                  <a:srgbClr val="FF0000"/>
                </a:solidFill>
              </a:rPr>
              <a:t>SOI-STJ</a:t>
            </a:r>
            <a:endParaRPr lang="ja-JP" altLang="en-US" dirty="0">
              <a:solidFill>
                <a:srgbClr val="FF0000"/>
              </a:solidFill>
            </a:endParaRPr>
          </a:p>
        </p:txBody>
      </p:sp>
      <p:sp>
        <p:nvSpPr>
          <p:cNvPr id="12" name="円/楕円 11"/>
          <p:cNvSpPr/>
          <p:nvPr/>
        </p:nvSpPr>
        <p:spPr>
          <a:xfrm>
            <a:off x="3255820" y="2721807"/>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円/楕円 12"/>
          <p:cNvSpPr/>
          <p:nvPr/>
        </p:nvSpPr>
        <p:spPr>
          <a:xfrm>
            <a:off x="3253982" y="2907258"/>
            <a:ext cx="385589" cy="3525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二等辺三角形 13"/>
          <p:cNvSpPr/>
          <p:nvPr/>
        </p:nvSpPr>
        <p:spPr>
          <a:xfrm rot="5400000">
            <a:off x="5969148" y="953542"/>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二等辺三角形 14"/>
          <p:cNvSpPr/>
          <p:nvPr/>
        </p:nvSpPr>
        <p:spPr>
          <a:xfrm rot="16200000">
            <a:off x="2343507" y="2731036"/>
            <a:ext cx="858230" cy="518260"/>
          </a:xfrm>
          <a:prstGeom prs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6" name="直線矢印コネクタ 15"/>
          <p:cNvCxnSpPr/>
          <p:nvPr/>
        </p:nvCxnSpPr>
        <p:spPr>
          <a:xfrm flipV="1">
            <a:off x="2455226" y="1023659"/>
            <a:ext cx="317396" cy="2400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1812578" y="1272455"/>
            <a:ext cx="1724124" cy="369332"/>
          </a:xfrm>
          <a:prstGeom prst="rect">
            <a:avLst/>
          </a:prstGeom>
          <a:noFill/>
        </p:spPr>
        <p:txBody>
          <a:bodyPr wrap="square" rtlCol="0">
            <a:spAutoFit/>
          </a:bodyPr>
          <a:lstStyle/>
          <a:p>
            <a:r>
              <a:rPr lang="en-US" altLang="ja-JP" dirty="0" err="1"/>
              <a:t>Vgs</a:t>
            </a:r>
            <a:r>
              <a:rPr lang="ja-JP" altLang="en-US" dirty="0"/>
              <a:t>をモニター</a:t>
            </a:r>
          </a:p>
        </p:txBody>
      </p:sp>
      <p:sp>
        <p:nvSpPr>
          <p:cNvPr id="18" name="正方形/長方形 17"/>
          <p:cNvSpPr/>
          <p:nvPr/>
        </p:nvSpPr>
        <p:spPr>
          <a:xfrm>
            <a:off x="3886200" y="1965961"/>
            <a:ext cx="394034"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C1</a:t>
            </a:r>
            <a:endParaRPr lang="ja-JP" altLang="en-US" sz="1600" b="1" dirty="0">
              <a:solidFill>
                <a:schemeClr val="tx1"/>
              </a:solidFill>
            </a:endParaRPr>
          </a:p>
        </p:txBody>
      </p:sp>
      <p:sp>
        <p:nvSpPr>
          <p:cNvPr id="19" name="正方形/長方形 18"/>
          <p:cNvSpPr/>
          <p:nvPr/>
        </p:nvSpPr>
        <p:spPr>
          <a:xfrm>
            <a:off x="1991387" y="2377454"/>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R1</a:t>
            </a:r>
            <a:endParaRPr lang="ja-JP" altLang="en-US" sz="1600" b="1" dirty="0">
              <a:solidFill>
                <a:schemeClr val="tx1"/>
              </a:solidFill>
            </a:endParaRPr>
          </a:p>
        </p:txBody>
      </p:sp>
      <p:sp>
        <p:nvSpPr>
          <p:cNvPr id="22" name="正方形/長方形 21"/>
          <p:cNvSpPr/>
          <p:nvPr/>
        </p:nvSpPr>
        <p:spPr>
          <a:xfrm>
            <a:off x="5040388" y="1704302"/>
            <a:ext cx="463839" cy="39553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chemeClr val="tx1"/>
                </a:solidFill>
              </a:rPr>
              <a:t>C2</a:t>
            </a:r>
            <a:endParaRPr lang="ja-JP" altLang="en-US" sz="1600" b="1" dirty="0">
              <a:solidFill>
                <a:schemeClr val="tx1"/>
              </a:solidFill>
            </a:endParaRPr>
          </a:p>
        </p:txBody>
      </p:sp>
      <mc:AlternateContent xmlns:mc="http://schemas.openxmlformats.org/markup-compatibility/2006" xmlns:a14="http://schemas.microsoft.com/office/drawing/2010/main">
        <mc:Choice Requires="a14">
          <p:sp>
            <p:nvSpPr>
              <p:cNvPr id="27" name="テキスト ボックス 26"/>
              <p:cNvSpPr txBox="1"/>
              <p:nvPr/>
            </p:nvSpPr>
            <p:spPr>
              <a:xfrm>
                <a:off x="6543494" y="697333"/>
                <a:ext cx="4010607" cy="5080173"/>
              </a:xfrm>
              <a:prstGeom prst="rect">
                <a:avLst/>
              </a:prstGeom>
              <a:noFill/>
            </p:spPr>
            <p:txBody>
              <a:bodyPr wrap="square" rtlCol="0">
                <a:spAutoFit/>
              </a:bodyPr>
              <a:lstStyle/>
              <a:p>
                <a:pPr marL="285750" indent="-285750">
                  <a:buFont typeface="Arial" panose="020B0604020202020204" pitchFamily="34" charset="0"/>
                  <a:buChar char="•"/>
                </a:pPr>
                <a:r>
                  <a:rPr lang="ja-JP" altLang="en-US" dirty="0"/>
                  <a:t>このパターンで観測できる電荷量は</a:t>
                </a:r>
                <a:r>
                  <a:rPr lang="en-US" altLang="ja-JP" dirty="0"/>
                  <a:t>4.7x10</a:t>
                </a:r>
                <a:r>
                  <a:rPr lang="en-US" altLang="ja-JP" baseline="30000" dirty="0"/>
                  <a:t>2</a:t>
                </a:r>
                <a:r>
                  <a:rPr lang="en-US" altLang="ja-JP" dirty="0"/>
                  <a:t>e(Gal=10)</a:t>
                </a:r>
                <a:r>
                  <a:rPr lang="ja-JP" altLang="en-US" dirty="0"/>
                  <a:t>～</a:t>
                </a:r>
                <a:r>
                  <a:rPr lang="en-US" altLang="ja-JP" dirty="0"/>
                  <a:t>28.2x10</a:t>
                </a:r>
                <a:r>
                  <a:rPr lang="en-US" altLang="ja-JP" baseline="30000" dirty="0"/>
                  <a:t>3</a:t>
                </a:r>
                <a:r>
                  <a:rPr lang="en-US" altLang="ja-JP" dirty="0"/>
                  <a:t>e(Gal=200</a:t>
                </a:r>
                <a:r>
                  <a:rPr lang="ja-JP" altLang="en-US" dirty="0"/>
                  <a:t>で</a:t>
                </a:r>
                <a:r>
                  <a:rPr lang="en-US" altLang="ja-JP" dirty="0"/>
                  <a:t>3photon)</a:t>
                </a:r>
                <a:r>
                  <a:rPr lang="ja-JP" altLang="en-US" dirty="0"/>
                  <a:t>程度と設定。</a:t>
                </a:r>
                <a:endParaRPr lang="en-US" altLang="ja-JP" dirty="0"/>
              </a:p>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ja-JP" altLang="en-US" dirty="0"/>
                  <a:t>最大電荷量</a:t>
                </a:r>
                <a:r>
                  <a:rPr lang="en-US" altLang="ja-JP" dirty="0"/>
                  <a:t>28.2x10</a:t>
                </a:r>
                <a:r>
                  <a:rPr lang="en-US" altLang="ja-JP" baseline="30000" dirty="0"/>
                  <a:t>3</a:t>
                </a:r>
                <a:r>
                  <a:rPr lang="en-US" altLang="ja-JP" dirty="0"/>
                  <a:t>e</a:t>
                </a:r>
                <a:r>
                  <a:rPr lang="ja-JP" altLang="en-US" dirty="0"/>
                  <a:t>で</a:t>
                </a:r>
                <a:r>
                  <a:rPr lang="en-US" altLang="ja-JP" dirty="0"/>
                  <a:t>STJ</a:t>
                </a:r>
                <a:r>
                  <a:rPr lang="ja-JP" altLang="en-US" dirty="0"/>
                  <a:t>が</a:t>
                </a:r>
                <a:r>
                  <a:rPr lang="en-US" altLang="ja-JP" dirty="0"/>
                  <a:t>2mV</a:t>
                </a:r>
                <a:r>
                  <a:rPr lang="ja-JP" altLang="en-US" dirty="0"/>
                  <a:t>の電圧変化を起こすように設定。</a:t>
                </a:r>
                <a:endParaRPr lang="en-US" altLang="ja-JP" dirty="0"/>
              </a:p>
              <a:p>
                <a:pPr/>
                <a14:m>
                  <m:oMathPara xmlns:m="http://schemas.openxmlformats.org/officeDocument/2006/math">
                    <m:oMathParaPr>
                      <m:jc m:val="centerGroup"/>
                    </m:oMathParaPr>
                    <m:oMath xmlns:m="http://schemas.openxmlformats.org/officeDocument/2006/math">
                      <m:r>
                        <m:rPr>
                          <m:sty m:val="p"/>
                        </m:rPr>
                        <a:rPr lang="en-US" altLang="ja-JP" i="1" dirty="0">
                          <a:latin typeface="Cambria Math" panose="02040503050406030204" pitchFamily="18" charset="0"/>
                        </a:rPr>
                        <m:t>C</m:t>
                      </m:r>
                      <m:r>
                        <a:rPr lang="en-US" altLang="ja-JP" i="1" dirty="0">
                          <a:latin typeface="Cambria Math" panose="02040503050406030204" pitchFamily="18" charset="0"/>
                        </a:rPr>
                        <m:t>1=</m:t>
                      </m:r>
                      <m:f>
                        <m:fPr>
                          <m:ctrlPr>
                            <a:rPr lang="en-US" altLang="ja-JP" i="1" dirty="0">
                              <a:latin typeface="Cambria Math" panose="02040503050406030204" pitchFamily="18" charset="0"/>
                              <a:ea typeface="Cambria Math" panose="02040503050406030204" pitchFamily="18" charset="0"/>
                            </a:rPr>
                          </m:ctrlPr>
                        </m:fPr>
                        <m:num>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𝑄</m:t>
                          </m:r>
                        </m:num>
                        <m:den>
                          <m:r>
                            <m:rPr>
                              <m:sty m:val="p"/>
                            </m:rPr>
                            <a:rPr lang="en-US" altLang="ja-JP" i="1" dirty="0">
                              <a:latin typeface="Cambria Math" panose="02040503050406030204" pitchFamily="18" charset="0"/>
                              <a:ea typeface="Cambria Math" panose="02040503050406030204" pitchFamily="18" charset="0"/>
                            </a:rPr>
                            <m:t>Δ</m:t>
                          </m:r>
                          <m:r>
                            <a:rPr lang="en-US" altLang="ja-JP" i="1" dirty="0">
                              <a:latin typeface="Cambria Math" panose="02040503050406030204" pitchFamily="18" charset="0"/>
                              <a:ea typeface="Cambria Math" panose="02040503050406030204" pitchFamily="18" charset="0"/>
                            </a:rPr>
                            <m:t>𝑉</m:t>
                          </m:r>
                        </m:den>
                      </m:f>
                      <m:r>
                        <a:rPr lang="en-US" altLang="ja-JP" i="1" dirty="0">
                          <a:latin typeface="Cambria Math" panose="02040503050406030204" pitchFamily="18" charset="0"/>
                          <a:ea typeface="Cambria Math" panose="02040503050406030204" pitchFamily="18" charset="0"/>
                        </a:rPr>
                        <m:t>=</m:t>
                      </m:r>
                      <m:f>
                        <m:fPr>
                          <m:ctrlPr>
                            <a:rPr lang="en-US" altLang="ja-JP" i="1" dirty="0">
                              <a:latin typeface="Cambria Math" panose="02040503050406030204" pitchFamily="18" charset="0"/>
                              <a:ea typeface="Cambria Math" panose="02040503050406030204" pitchFamily="18" charset="0"/>
                            </a:rPr>
                          </m:ctrlPr>
                        </m:fPr>
                        <m:num>
                          <m:r>
                            <a:rPr lang="en-US" altLang="ja-JP" i="1" dirty="0">
                              <a:latin typeface="Cambria Math" panose="02040503050406030204" pitchFamily="18" charset="0"/>
                              <a:ea typeface="Cambria Math" panose="02040503050406030204" pitchFamily="18" charset="0"/>
                            </a:rPr>
                            <m:t>28.2×</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3</m:t>
                              </m:r>
                            </m:sup>
                          </m:sSup>
                          <m:r>
                            <a:rPr lang="en-US" altLang="ja-JP" i="1" dirty="0">
                              <a:latin typeface="Cambria Math" panose="02040503050406030204" pitchFamily="18" charset="0"/>
                              <a:ea typeface="Cambria Math" panose="02040503050406030204" pitchFamily="18" charset="0"/>
                            </a:rPr>
                            <m:t>𝑒</m:t>
                          </m:r>
                        </m:num>
                        <m:den>
                          <m:r>
                            <a:rPr lang="en-US" altLang="ja-JP" i="1" dirty="0">
                              <a:latin typeface="Cambria Math" panose="02040503050406030204" pitchFamily="18" charset="0"/>
                              <a:ea typeface="Cambria Math" panose="02040503050406030204" pitchFamily="18" charset="0"/>
                            </a:rPr>
                            <m:t>2×</m:t>
                          </m:r>
                          <m:sSup>
                            <m:sSupPr>
                              <m:ctrlPr>
                                <a:rPr lang="en-US" altLang="ja-JP" i="1" dirty="0">
                                  <a:latin typeface="Cambria Math" panose="02040503050406030204" pitchFamily="18" charset="0"/>
                                  <a:ea typeface="Cambria Math" panose="02040503050406030204" pitchFamily="18" charset="0"/>
                                </a:rPr>
                              </m:ctrlPr>
                            </m:sSupPr>
                            <m:e>
                              <m:r>
                                <a:rPr lang="en-US" altLang="ja-JP" i="1" dirty="0">
                                  <a:latin typeface="Cambria Math" panose="02040503050406030204" pitchFamily="18" charset="0"/>
                                  <a:ea typeface="Cambria Math" panose="02040503050406030204" pitchFamily="18" charset="0"/>
                                </a:rPr>
                                <m:t>10</m:t>
                              </m:r>
                            </m:e>
                            <m:sup>
                              <m:r>
                                <a:rPr lang="en-US" altLang="ja-JP" i="1" dirty="0">
                                  <a:latin typeface="Cambria Math" panose="02040503050406030204" pitchFamily="18" charset="0"/>
                                  <a:ea typeface="Cambria Math" panose="02040503050406030204" pitchFamily="18" charset="0"/>
                                </a:rPr>
                                <m:t>−3</m:t>
                              </m:r>
                            </m:sup>
                          </m:sSup>
                        </m:den>
                      </m:f>
                      <m:r>
                        <a:rPr lang="en-US" altLang="ja-JP" i="1" dirty="0">
                          <a:latin typeface="Cambria Math" panose="02040503050406030204" pitchFamily="18" charset="0"/>
                          <a:ea typeface="Cambria Math" panose="02040503050406030204" pitchFamily="18" charset="0"/>
                        </a:rPr>
                        <m:t>≈1.4</m:t>
                      </m:r>
                      <m:r>
                        <a:rPr lang="en-US" altLang="ja-JP" i="1" dirty="0">
                          <a:latin typeface="Cambria Math" panose="02040503050406030204" pitchFamily="18" charset="0"/>
                          <a:ea typeface="Cambria Math" panose="02040503050406030204" pitchFamily="18" charset="0"/>
                        </a:rPr>
                        <m:t>𝑝𝐹</m:t>
                      </m:r>
                    </m:oMath>
                  </m:oMathPara>
                </a14:m>
                <a:endParaRPr lang="en-US" altLang="ja-JP" dirty="0"/>
              </a:p>
              <a:p>
                <a:endParaRPr lang="en-US" altLang="ja-JP" dirty="0"/>
              </a:p>
              <a:p>
                <a:pPr marL="285750" indent="-285750">
                  <a:buFont typeface="Arial" panose="020B0604020202020204" pitchFamily="34" charset="0"/>
                  <a:buChar char="•"/>
                </a:pPr>
                <a:r>
                  <a:rPr lang="ja-JP" altLang="en-US" dirty="0"/>
                  <a:t>上の生成電荷数に対して最低でも</a:t>
                </a:r>
                <a:r>
                  <a:rPr lang="en-US" altLang="ja-JP" dirty="0"/>
                  <a:t>1mV</a:t>
                </a:r>
                <a:r>
                  <a:rPr lang="ja-JP" altLang="en-US" dirty="0"/>
                  <a:t>弱の</a:t>
                </a:r>
                <a:r>
                  <a:rPr lang="en-US" altLang="ja-JP" dirty="0"/>
                  <a:t>Output</a:t>
                </a:r>
                <a:r>
                  <a:rPr lang="ja-JP" altLang="en-US" dirty="0"/>
                  <a:t>が得られるように</a:t>
                </a:r>
                <a:r>
                  <a:rPr lang="en-US" altLang="ja-JP" dirty="0" err="1"/>
                  <a:t>GateC</a:t>
                </a:r>
                <a:r>
                  <a:rPr lang="ja-JP" altLang="en-US" dirty="0"/>
                  <a:t>は</a:t>
                </a:r>
                <a:r>
                  <a:rPr lang="en-US" altLang="ja-JP" dirty="0"/>
                  <a:t>3.2fF(W=1 um, L=0.4um)</a:t>
                </a:r>
                <a:r>
                  <a:rPr lang="ja-JP" altLang="en-US" dirty="0"/>
                  <a:t>に設定。</a:t>
                </a:r>
                <a:endParaRPr lang="en-US" altLang="ja-JP" dirty="0"/>
              </a:p>
              <a:p>
                <a:endParaRPr lang="en-US" altLang="ja-JP" dirty="0"/>
              </a:p>
              <a:p>
                <a:pPr marL="285750" indent="-285750">
                  <a:buFont typeface="Arial" panose="020B0604020202020204" pitchFamily="34" charset="0"/>
                  <a:buChar char="•"/>
                </a:pPr>
                <a:r>
                  <a:rPr lang="en-US" altLang="ja-JP" dirty="0"/>
                  <a:t>R1</a:t>
                </a:r>
                <a:r>
                  <a:rPr lang="ja-JP" altLang="en-US" dirty="0"/>
                  <a:t>は</a:t>
                </a:r>
                <a:r>
                  <a:rPr lang="en-US" altLang="ja-JP" dirty="0"/>
                  <a:t>Gate</a:t>
                </a:r>
                <a:r>
                  <a:rPr lang="ja-JP" altLang="en-US" dirty="0"/>
                  <a:t>キャパシタンスのインピーダンスよりも非常に高く</a:t>
                </a:r>
                <a:r>
                  <a:rPr lang="en-US" altLang="ja-JP" dirty="0"/>
                  <a:t>RC=70uS</a:t>
                </a:r>
                <a:r>
                  <a:rPr lang="ja-JP" altLang="en-US" dirty="0"/>
                  <a:t>となる</a:t>
                </a:r>
                <a:r>
                  <a:rPr lang="en-US" altLang="ja-JP" dirty="0"/>
                  <a:t>50MOhm</a:t>
                </a:r>
                <a:r>
                  <a:rPr lang="ja-JP" altLang="en-US" dirty="0" err="1"/>
                  <a:t>。</a:t>
                </a:r>
                <a:endParaRPr lang="en-US" altLang="ja-JP" dirty="0"/>
              </a:p>
            </p:txBody>
          </p:sp>
        </mc:Choice>
        <mc:Fallback xmlns="">
          <p:sp>
            <p:nvSpPr>
              <p:cNvPr id="27" name="テキスト ボックス 26"/>
              <p:cNvSpPr txBox="1">
                <a:spLocks noRot="1" noChangeAspect="1" noMove="1" noResize="1" noEditPoints="1" noAdjustHandles="1" noChangeArrowheads="1" noChangeShapeType="1" noTextEdit="1"/>
              </p:cNvSpPr>
              <p:nvPr/>
            </p:nvSpPr>
            <p:spPr>
              <a:xfrm>
                <a:off x="6543494" y="697333"/>
                <a:ext cx="4010607" cy="5080173"/>
              </a:xfrm>
              <a:prstGeom prst="rect">
                <a:avLst/>
              </a:prstGeom>
              <a:blipFill rotWithShape="0">
                <a:blip r:embed="rId3"/>
                <a:stretch>
                  <a:fillRect l="-912" t="-600" r="-1368" b="-95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9893549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2"/>
          <a:stretch>
            <a:fillRect/>
          </a:stretch>
        </p:blipFill>
        <p:spPr>
          <a:xfrm>
            <a:off x="6316185" y="1445587"/>
            <a:ext cx="4054636" cy="4228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For </a:t>
            </a:r>
            <a:r>
              <a:rPr lang="en-US" altLang="ja-JP" dirty="0" smtClean="0"/>
              <a:t>10u</a:t>
            </a:r>
            <a:r>
              <a:rPr kumimoji="1" lang="en-US" altLang="ja-JP" dirty="0" smtClean="0"/>
              <a:t>m 1photon</a:t>
            </a:r>
            <a:r>
              <a:rPr kumimoji="1" lang="ja-JP" altLang="en-US" dirty="0" smtClean="0"/>
              <a:t>用</a:t>
            </a:r>
            <a:endParaRPr kumimoji="1" lang="ja-JP" altLang="en-US" dirty="0"/>
          </a:p>
        </p:txBody>
      </p:sp>
      <p:sp>
        <p:nvSpPr>
          <p:cNvPr id="12" name="テキスト ボックス 11"/>
          <p:cNvSpPr txBox="1"/>
          <p:nvPr/>
        </p:nvSpPr>
        <p:spPr>
          <a:xfrm>
            <a:off x="2484120" y="674717"/>
            <a:ext cx="3368040" cy="646331"/>
          </a:xfrm>
          <a:prstGeom prst="rect">
            <a:avLst/>
          </a:prstGeom>
          <a:noFill/>
        </p:spPr>
        <p:txBody>
          <a:bodyPr wrap="square" rtlCol="0">
            <a:spAutoFit/>
          </a:bodyPr>
          <a:lstStyle/>
          <a:p>
            <a:r>
              <a:rPr lang="en-US" altLang="ja-JP" dirty="0"/>
              <a:t>Gal = 10 </a:t>
            </a:r>
            <a:r>
              <a:rPr lang="ja-JP" altLang="en-US" dirty="0"/>
              <a:t>とした時の電流変化</a:t>
            </a:r>
            <a:r>
              <a:rPr lang="en-US" altLang="ja-JP" dirty="0"/>
              <a:t>75pA(4.7x10</a:t>
            </a:r>
            <a:r>
              <a:rPr lang="en-US" altLang="ja-JP" baseline="30000" dirty="0"/>
              <a:t>2</a:t>
            </a:r>
            <a:r>
              <a:rPr lang="en-US" altLang="ja-JP" dirty="0"/>
              <a:t>e)</a:t>
            </a:r>
            <a:r>
              <a:rPr lang="ja-JP" altLang="en-US" dirty="0"/>
              <a:t>に対しての</a:t>
            </a:r>
            <a:r>
              <a:rPr lang="en-US" altLang="ja-JP" dirty="0"/>
              <a:t>D</a:t>
            </a:r>
            <a:r>
              <a:rPr lang="ja-JP" altLang="en-US" dirty="0"/>
              <a:t>電流</a:t>
            </a:r>
          </a:p>
        </p:txBody>
      </p:sp>
      <p:sp>
        <p:nvSpPr>
          <p:cNvPr id="15" name="テキスト ボックス 14"/>
          <p:cNvSpPr txBox="1"/>
          <p:nvPr/>
        </p:nvSpPr>
        <p:spPr>
          <a:xfrm>
            <a:off x="6736080" y="674716"/>
            <a:ext cx="3634740" cy="646331"/>
          </a:xfrm>
          <a:prstGeom prst="rect">
            <a:avLst/>
          </a:prstGeom>
          <a:noFill/>
        </p:spPr>
        <p:txBody>
          <a:bodyPr wrap="square" rtlCol="0">
            <a:spAutoFit/>
          </a:bodyPr>
          <a:lstStyle/>
          <a:p>
            <a:r>
              <a:rPr lang="en-US" altLang="ja-JP" dirty="0"/>
              <a:t>Gal = 200 </a:t>
            </a:r>
            <a:r>
              <a:rPr lang="ja-JP" altLang="en-US" dirty="0"/>
              <a:t>とした時の電流変化</a:t>
            </a:r>
            <a:r>
              <a:rPr lang="en-US" altLang="ja-JP" dirty="0"/>
              <a:t>4.5nA(28.2x10</a:t>
            </a:r>
            <a:r>
              <a:rPr lang="en-US" altLang="ja-JP" baseline="30000" dirty="0"/>
              <a:t>3</a:t>
            </a:r>
            <a:r>
              <a:rPr lang="en-US" altLang="ja-JP" dirty="0"/>
              <a:t>e)</a:t>
            </a:r>
            <a:r>
              <a:rPr lang="ja-JP" altLang="en-US" dirty="0"/>
              <a:t>に対しての</a:t>
            </a:r>
            <a:r>
              <a:rPr lang="en-US" altLang="ja-JP" dirty="0"/>
              <a:t>D</a:t>
            </a:r>
            <a:r>
              <a:rPr lang="ja-JP" altLang="en-US" dirty="0"/>
              <a:t>電流</a:t>
            </a:r>
          </a:p>
        </p:txBody>
      </p:sp>
      <p:pic>
        <p:nvPicPr>
          <p:cNvPr id="4" name="図 3"/>
          <p:cNvPicPr>
            <a:picLocks noChangeAspect="1"/>
          </p:cNvPicPr>
          <p:nvPr/>
        </p:nvPicPr>
        <p:blipFill>
          <a:blip r:embed="rId3"/>
          <a:stretch>
            <a:fillRect/>
          </a:stretch>
        </p:blipFill>
        <p:spPr>
          <a:xfrm>
            <a:off x="2152651" y="1445587"/>
            <a:ext cx="3694575" cy="4228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3368040" y="1828801"/>
            <a:ext cx="2682240" cy="1200329"/>
          </a:xfrm>
          <a:prstGeom prst="rect">
            <a:avLst/>
          </a:prstGeom>
          <a:noFill/>
        </p:spPr>
        <p:txBody>
          <a:bodyPr wrap="square" rtlCol="0">
            <a:spAutoFit/>
          </a:bodyPr>
          <a:lstStyle/>
          <a:p>
            <a:r>
              <a:rPr lang="en-US" altLang="ja-JP" sz="2400" b="1" dirty="0">
                <a:solidFill>
                  <a:schemeClr val="accent4">
                    <a:lumMod val="75000"/>
                  </a:schemeClr>
                </a:solidFill>
              </a:rPr>
              <a:t>1photon : 300 </a:t>
            </a:r>
            <a:r>
              <a:rPr lang="en-US" altLang="ja-JP" sz="2400" b="1" dirty="0" err="1">
                <a:solidFill>
                  <a:schemeClr val="accent4">
                    <a:lumMod val="75000"/>
                  </a:schemeClr>
                </a:solidFill>
              </a:rPr>
              <a:t>uV</a:t>
            </a:r>
            <a:endParaRPr lang="en-US" altLang="ja-JP" sz="2400" b="1" dirty="0">
              <a:solidFill>
                <a:schemeClr val="accent4">
                  <a:lumMod val="75000"/>
                </a:schemeClr>
              </a:solidFill>
            </a:endParaRPr>
          </a:p>
          <a:p>
            <a:r>
              <a:rPr lang="en-US" altLang="ja-JP" sz="2400" b="1" dirty="0">
                <a:solidFill>
                  <a:srgbClr val="00B050"/>
                </a:solidFill>
              </a:rPr>
              <a:t>2photon : 700 </a:t>
            </a:r>
            <a:r>
              <a:rPr lang="en-US" altLang="ja-JP" sz="2400" b="1" dirty="0" err="1">
                <a:solidFill>
                  <a:srgbClr val="00B050"/>
                </a:solidFill>
              </a:rPr>
              <a:t>uV</a:t>
            </a:r>
            <a:endParaRPr lang="en-US" altLang="ja-JP" sz="2400" b="1" dirty="0">
              <a:solidFill>
                <a:srgbClr val="00B050"/>
              </a:solidFill>
            </a:endParaRPr>
          </a:p>
          <a:p>
            <a:r>
              <a:rPr lang="en-US" altLang="ja-JP" sz="2400" b="1" dirty="0">
                <a:solidFill>
                  <a:schemeClr val="accent1">
                    <a:lumMod val="75000"/>
                  </a:schemeClr>
                </a:solidFill>
              </a:rPr>
              <a:t>3photon : 1 mV</a:t>
            </a:r>
            <a:endParaRPr lang="ja-JP" altLang="en-US" sz="2400" b="1" dirty="0">
              <a:solidFill>
                <a:schemeClr val="accent1">
                  <a:lumMod val="75000"/>
                </a:schemeClr>
              </a:solidFill>
            </a:endParaRPr>
          </a:p>
        </p:txBody>
      </p:sp>
      <p:sp>
        <p:nvSpPr>
          <p:cNvPr id="19" name="テキスト ボックス 18"/>
          <p:cNvSpPr txBox="1"/>
          <p:nvPr/>
        </p:nvSpPr>
        <p:spPr>
          <a:xfrm>
            <a:off x="7783830" y="1828800"/>
            <a:ext cx="2606040" cy="1200329"/>
          </a:xfrm>
          <a:prstGeom prst="rect">
            <a:avLst/>
          </a:prstGeom>
          <a:noFill/>
        </p:spPr>
        <p:txBody>
          <a:bodyPr wrap="square" rtlCol="0">
            <a:spAutoFit/>
          </a:bodyPr>
          <a:lstStyle/>
          <a:p>
            <a:r>
              <a:rPr lang="en-US" altLang="ja-JP" sz="2400" b="1" dirty="0">
                <a:solidFill>
                  <a:schemeClr val="accent4">
                    <a:lumMod val="75000"/>
                  </a:schemeClr>
                </a:solidFill>
              </a:rPr>
              <a:t>1photon : 7 mV</a:t>
            </a:r>
          </a:p>
          <a:p>
            <a:r>
              <a:rPr lang="en-US" altLang="ja-JP" sz="2400" b="1" dirty="0">
                <a:solidFill>
                  <a:srgbClr val="00B050"/>
                </a:solidFill>
              </a:rPr>
              <a:t>2photon : 14 mV</a:t>
            </a:r>
          </a:p>
          <a:p>
            <a:r>
              <a:rPr lang="en-US" altLang="ja-JP" sz="2400" b="1" dirty="0">
                <a:solidFill>
                  <a:schemeClr val="accent1">
                    <a:lumMod val="75000"/>
                  </a:schemeClr>
                </a:solidFill>
              </a:rPr>
              <a:t>3photon : 22 mV</a:t>
            </a:r>
            <a:endParaRPr lang="ja-JP" altLang="en-US" sz="2400" b="1" dirty="0">
              <a:solidFill>
                <a:schemeClr val="accent1">
                  <a:lumMod val="75000"/>
                </a:schemeClr>
              </a:solidFill>
            </a:endParaRPr>
          </a:p>
        </p:txBody>
      </p:sp>
    </p:spTree>
    <p:extLst>
      <p:ext uri="{BB962C8B-B14F-4D97-AF65-F5344CB8AC3E}">
        <p14:creationId xmlns:p14="http://schemas.microsoft.com/office/powerpoint/2010/main" val="21603748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52650" y="97734"/>
            <a:ext cx="7886700" cy="576983"/>
          </a:xfrm>
        </p:spPr>
        <p:txBody>
          <a:bodyPr>
            <a:normAutofit fontScale="90000"/>
          </a:bodyPr>
          <a:lstStyle/>
          <a:p>
            <a:pPr algn="ctr"/>
            <a:r>
              <a:rPr kumimoji="1" lang="en-US" altLang="ja-JP" dirty="0" smtClean="0"/>
              <a:t>For </a:t>
            </a:r>
            <a:r>
              <a:rPr lang="en-US" altLang="ja-JP" dirty="0"/>
              <a:t>5</a:t>
            </a:r>
            <a:r>
              <a:rPr lang="en-US" altLang="ja-JP" dirty="0" smtClean="0"/>
              <a:t>0u</a:t>
            </a:r>
            <a:r>
              <a:rPr kumimoji="1" lang="en-US" altLang="ja-JP" dirty="0" smtClean="0"/>
              <a:t>m 1photon</a:t>
            </a:r>
            <a:r>
              <a:rPr kumimoji="1" lang="ja-JP" altLang="en-US" dirty="0" smtClean="0"/>
              <a:t>用</a:t>
            </a:r>
            <a:endParaRPr kumimoji="1" lang="ja-JP" altLang="en-US" dirty="0"/>
          </a:p>
        </p:txBody>
      </p:sp>
      <p:sp>
        <p:nvSpPr>
          <p:cNvPr id="12" name="テキスト ボックス 11"/>
          <p:cNvSpPr txBox="1"/>
          <p:nvPr/>
        </p:nvSpPr>
        <p:spPr>
          <a:xfrm>
            <a:off x="2484120" y="674717"/>
            <a:ext cx="3368040" cy="646331"/>
          </a:xfrm>
          <a:prstGeom prst="rect">
            <a:avLst/>
          </a:prstGeom>
          <a:noFill/>
        </p:spPr>
        <p:txBody>
          <a:bodyPr wrap="square" rtlCol="0">
            <a:spAutoFit/>
          </a:bodyPr>
          <a:lstStyle/>
          <a:p>
            <a:r>
              <a:rPr lang="en-US" altLang="ja-JP" dirty="0"/>
              <a:t>Gal = 10 </a:t>
            </a:r>
            <a:r>
              <a:rPr lang="ja-JP" altLang="en-US" dirty="0"/>
              <a:t>とした時の電流変化</a:t>
            </a:r>
            <a:r>
              <a:rPr lang="en-US" altLang="ja-JP" dirty="0"/>
              <a:t>16pA(10</a:t>
            </a:r>
            <a:r>
              <a:rPr lang="en-US" altLang="ja-JP" baseline="30000" dirty="0"/>
              <a:t>2</a:t>
            </a:r>
            <a:r>
              <a:rPr lang="en-US" altLang="ja-JP" dirty="0"/>
              <a:t>e)</a:t>
            </a:r>
            <a:r>
              <a:rPr lang="ja-JP" altLang="en-US" dirty="0"/>
              <a:t>に対しての</a:t>
            </a:r>
            <a:r>
              <a:rPr lang="en-US" altLang="ja-JP" dirty="0"/>
              <a:t>D</a:t>
            </a:r>
            <a:r>
              <a:rPr lang="ja-JP" altLang="en-US" dirty="0"/>
              <a:t>電流</a:t>
            </a:r>
          </a:p>
        </p:txBody>
      </p:sp>
      <p:sp>
        <p:nvSpPr>
          <p:cNvPr id="15" name="テキスト ボックス 14"/>
          <p:cNvSpPr txBox="1"/>
          <p:nvPr/>
        </p:nvSpPr>
        <p:spPr>
          <a:xfrm>
            <a:off x="6736080" y="674716"/>
            <a:ext cx="3634740" cy="646331"/>
          </a:xfrm>
          <a:prstGeom prst="rect">
            <a:avLst/>
          </a:prstGeom>
          <a:noFill/>
        </p:spPr>
        <p:txBody>
          <a:bodyPr wrap="square" rtlCol="0">
            <a:spAutoFit/>
          </a:bodyPr>
          <a:lstStyle/>
          <a:p>
            <a:r>
              <a:rPr lang="en-US" altLang="ja-JP" dirty="0"/>
              <a:t>Gal = 200 </a:t>
            </a:r>
            <a:r>
              <a:rPr lang="ja-JP" altLang="en-US" dirty="0"/>
              <a:t>とした時の電流変化</a:t>
            </a:r>
            <a:r>
              <a:rPr lang="en-US" altLang="ja-JP" dirty="0"/>
              <a:t>960pA(6x10</a:t>
            </a:r>
            <a:r>
              <a:rPr lang="en-US" altLang="ja-JP" baseline="30000" dirty="0"/>
              <a:t>3</a:t>
            </a:r>
            <a:r>
              <a:rPr lang="en-US" altLang="ja-JP" dirty="0"/>
              <a:t>e)</a:t>
            </a:r>
            <a:r>
              <a:rPr lang="ja-JP" altLang="en-US" dirty="0"/>
              <a:t>に対しての</a:t>
            </a:r>
            <a:r>
              <a:rPr lang="en-US" altLang="ja-JP" dirty="0"/>
              <a:t>D</a:t>
            </a:r>
            <a:r>
              <a:rPr lang="ja-JP" altLang="en-US" dirty="0"/>
              <a:t>電流</a:t>
            </a:r>
          </a:p>
        </p:txBody>
      </p:sp>
      <p:pic>
        <p:nvPicPr>
          <p:cNvPr id="3" name="図 2"/>
          <p:cNvPicPr>
            <a:picLocks noChangeAspect="1"/>
          </p:cNvPicPr>
          <p:nvPr/>
        </p:nvPicPr>
        <p:blipFill>
          <a:blip r:embed="rId2"/>
          <a:stretch>
            <a:fillRect/>
          </a:stretch>
        </p:blipFill>
        <p:spPr>
          <a:xfrm>
            <a:off x="2484121" y="1414148"/>
            <a:ext cx="3197629" cy="3969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図 4"/>
          <p:cNvPicPr>
            <a:picLocks noChangeAspect="1"/>
          </p:cNvPicPr>
          <p:nvPr/>
        </p:nvPicPr>
        <p:blipFill>
          <a:blip r:embed="rId3"/>
          <a:stretch>
            <a:fillRect/>
          </a:stretch>
        </p:blipFill>
        <p:spPr>
          <a:xfrm>
            <a:off x="6697256" y="1417514"/>
            <a:ext cx="3342095" cy="3969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テキスト ボックス 17"/>
          <p:cNvSpPr txBox="1"/>
          <p:nvPr/>
        </p:nvSpPr>
        <p:spPr>
          <a:xfrm>
            <a:off x="3368040" y="1414149"/>
            <a:ext cx="2682240" cy="1200329"/>
          </a:xfrm>
          <a:prstGeom prst="rect">
            <a:avLst/>
          </a:prstGeom>
          <a:noFill/>
        </p:spPr>
        <p:txBody>
          <a:bodyPr wrap="square" rtlCol="0">
            <a:spAutoFit/>
          </a:bodyPr>
          <a:lstStyle/>
          <a:p>
            <a:r>
              <a:rPr lang="en-US" altLang="ja-JP" sz="2400" b="1" dirty="0">
                <a:solidFill>
                  <a:schemeClr val="accent4">
                    <a:lumMod val="75000"/>
                  </a:schemeClr>
                </a:solidFill>
              </a:rPr>
              <a:t>1photon : 300 </a:t>
            </a:r>
            <a:r>
              <a:rPr lang="en-US" altLang="ja-JP" sz="2400" b="1" dirty="0" err="1">
                <a:solidFill>
                  <a:schemeClr val="accent4">
                    <a:lumMod val="75000"/>
                  </a:schemeClr>
                </a:solidFill>
              </a:rPr>
              <a:t>uV</a:t>
            </a:r>
            <a:endParaRPr lang="en-US" altLang="ja-JP" sz="2400" b="1" dirty="0">
              <a:solidFill>
                <a:schemeClr val="accent4">
                  <a:lumMod val="75000"/>
                </a:schemeClr>
              </a:solidFill>
            </a:endParaRPr>
          </a:p>
          <a:p>
            <a:r>
              <a:rPr lang="en-US" altLang="ja-JP" sz="2400" b="1" dirty="0">
                <a:solidFill>
                  <a:srgbClr val="00B050"/>
                </a:solidFill>
              </a:rPr>
              <a:t>2photon : 700 </a:t>
            </a:r>
            <a:r>
              <a:rPr lang="en-US" altLang="ja-JP" sz="2400" b="1" dirty="0" err="1">
                <a:solidFill>
                  <a:srgbClr val="00B050"/>
                </a:solidFill>
              </a:rPr>
              <a:t>uV</a:t>
            </a:r>
            <a:endParaRPr lang="en-US" altLang="ja-JP" sz="2400" b="1" dirty="0">
              <a:solidFill>
                <a:srgbClr val="00B050"/>
              </a:solidFill>
            </a:endParaRPr>
          </a:p>
          <a:p>
            <a:r>
              <a:rPr lang="en-US" altLang="ja-JP" sz="2400" b="1" dirty="0">
                <a:solidFill>
                  <a:schemeClr val="accent1">
                    <a:lumMod val="75000"/>
                  </a:schemeClr>
                </a:solidFill>
              </a:rPr>
              <a:t>3photon : 1.1 mV</a:t>
            </a:r>
            <a:endParaRPr lang="ja-JP" altLang="en-US" sz="2400" b="1" dirty="0">
              <a:solidFill>
                <a:schemeClr val="accent1">
                  <a:lumMod val="75000"/>
                </a:schemeClr>
              </a:solidFill>
            </a:endParaRPr>
          </a:p>
        </p:txBody>
      </p:sp>
      <p:sp>
        <p:nvSpPr>
          <p:cNvPr id="19" name="テキスト ボックス 18"/>
          <p:cNvSpPr txBox="1"/>
          <p:nvPr/>
        </p:nvSpPr>
        <p:spPr>
          <a:xfrm>
            <a:off x="7764780" y="1463679"/>
            <a:ext cx="2606040" cy="1200329"/>
          </a:xfrm>
          <a:prstGeom prst="rect">
            <a:avLst/>
          </a:prstGeom>
          <a:noFill/>
        </p:spPr>
        <p:txBody>
          <a:bodyPr wrap="square" rtlCol="0">
            <a:spAutoFit/>
          </a:bodyPr>
          <a:lstStyle/>
          <a:p>
            <a:r>
              <a:rPr lang="en-US" altLang="ja-JP" sz="2400" b="1" dirty="0">
                <a:solidFill>
                  <a:schemeClr val="accent4">
                    <a:lumMod val="75000"/>
                  </a:schemeClr>
                </a:solidFill>
              </a:rPr>
              <a:t>1photon : 8 mV</a:t>
            </a:r>
          </a:p>
          <a:p>
            <a:r>
              <a:rPr lang="en-US" altLang="ja-JP" sz="2400" b="1" dirty="0">
                <a:solidFill>
                  <a:srgbClr val="00B050"/>
                </a:solidFill>
              </a:rPr>
              <a:t>2photon : 15 mV</a:t>
            </a:r>
          </a:p>
          <a:p>
            <a:r>
              <a:rPr lang="en-US" altLang="ja-JP" sz="2400" b="1" dirty="0">
                <a:solidFill>
                  <a:schemeClr val="accent1">
                    <a:lumMod val="75000"/>
                  </a:schemeClr>
                </a:solidFill>
              </a:rPr>
              <a:t>3photon : 23 mV</a:t>
            </a:r>
            <a:endParaRPr lang="ja-JP" altLang="en-US" sz="2400" b="1" dirty="0">
              <a:solidFill>
                <a:schemeClr val="accent1">
                  <a:lumMod val="75000"/>
                </a:schemeClr>
              </a:solidFill>
            </a:endParaRPr>
          </a:p>
        </p:txBody>
      </p:sp>
      <p:sp>
        <p:nvSpPr>
          <p:cNvPr id="8" name="テキスト ボックス 7"/>
          <p:cNvSpPr txBox="1"/>
          <p:nvPr/>
        </p:nvSpPr>
        <p:spPr>
          <a:xfrm>
            <a:off x="1652789" y="5806360"/>
            <a:ext cx="8886422" cy="646331"/>
          </a:xfrm>
          <a:prstGeom prst="rect">
            <a:avLst/>
          </a:prstGeom>
          <a:noFill/>
        </p:spPr>
        <p:txBody>
          <a:bodyPr wrap="square" rtlCol="0">
            <a:spAutoFit/>
          </a:bodyPr>
          <a:lstStyle/>
          <a:p>
            <a:r>
              <a:rPr lang="en-US" altLang="ja-JP" dirty="0" err="1"/>
              <a:t>Vds</a:t>
            </a:r>
            <a:r>
              <a:rPr lang="ja-JP" altLang="en-US" dirty="0"/>
              <a:t>電圧を</a:t>
            </a:r>
            <a:r>
              <a:rPr lang="en-US" altLang="ja-JP" dirty="0"/>
              <a:t>3</a:t>
            </a:r>
            <a:r>
              <a:rPr lang="ja-JP" altLang="en-US" dirty="0"/>
              <a:t>倍程度（</a:t>
            </a:r>
            <a:r>
              <a:rPr lang="en-US" altLang="ja-JP" dirty="0"/>
              <a:t>678mV</a:t>
            </a:r>
            <a:r>
              <a:rPr lang="ja-JP" altLang="en-US" dirty="0"/>
              <a:t>）まで上げれば</a:t>
            </a:r>
            <a:r>
              <a:rPr lang="en-US" altLang="ja-JP" dirty="0"/>
              <a:t>1mV</a:t>
            </a:r>
            <a:r>
              <a:rPr lang="ja-JP" altLang="en-US" dirty="0"/>
              <a:t>くらいの変化として</a:t>
            </a:r>
            <a:r>
              <a:rPr lang="en-US" altLang="ja-JP" dirty="0"/>
              <a:t>50um1photon</a:t>
            </a:r>
            <a:r>
              <a:rPr lang="ja-JP" altLang="en-US" dirty="0"/>
              <a:t>の信号も検出できる。</a:t>
            </a:r>
            <a:r>
              <a:rPr lang="en-US" altLang="ja-JP" dirty="0"/>
              <a:t>LAPIS</a:t>
            </a:r>
            <a:r>
              <a:rPr lang="ja-JP" altLang="en-US" dirty="0"/>
              <a:t>が保障する</a:t>
            </a:r>
            <a:r>
              <a:rPr lang="en-US" altLang="ja-JP" dirty="0" err="1"/>
              <a:t>Vds</a:t>
            </a:r>
            <a:r>
              <a:rPr lang="ja-JP" altLang="en-US" dirty="0"/>
              <a:t>電圧は常温では</a:t>
            </a:r>
            <a:r>
              <a:rPr lang="en-US" altLang="ja-JP" dirty="0"/>
              <a:t>1.98V</a:t>
            </a:r>
            <a:r>
              <a:rPr lang="ja-JP" altLang="en-US" dirty="0"/>
              <a:t>まで。</a:t>
            </a:r>
            <a:endParaRPr lang="en-US" altLang="ja-JP" dirty="0"/>
          </a:p>
        </p:txBody>
      </p:sp>
    </p:spTree>
    <p:extLst>
      <p:ext uri="{BB962C8B-B14F-4D97-AF65-F5344CB8AC3E}">
        <p14:creationId xmlns:p14="http://schemas.microsoft.com/office/powerpoint/2010/main" val="4793199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44</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SOI-STJ1</a:t>
            </a:r>
            <a:r>
              <a:rPr lang="ja-JP" altLang="en-US" sz="3200" dirty="0">
                <a:solidFill>
                  <a:schemeClr val="bg1"/>
                </a:solidFill>
                <a:latin typeface="Lucida Sans" panose="020B0602040502020204" pitchFamily="34" charset="0"/>
                <a:cs typeface="Lucida Sans" panose="020B0602040502020204" pitchFamily="34" charset="0"/>
              </a:rPr>
              <a:t>光応答</a:t>
            </a:r>
            <a:r>
              <a:rPr lang="en-US" altLang="ja-JP" sz="3200" dirty="0">
                <a:solidFill>
                  <a:schemeClr val="bg1"/>
                </a:solidFill>
                <a:latin typeface="Lucida Sans" panose="020B0602040502020204" pitchFamily="34" charset="0"/>
                <a:cs typeface="Lucida Sans" panose="020B0602040502020204" pitchFamily="34" charset="0"/>
              </a:rPr>
              <a:t>simulation</a:t>
            </a:r>
          </a:p>
        </p:txBody>
      </p:sp>
      <p:pic>
        <p:nvPicPr>
          <p:cNvPr id="7" name="図 6"/>
          <p:cNvPicPr>
            <a:picLocks noChangeAspect="1"/>
          </p:cNvPicPr>
          <p:nvPr/>
        </p:nvPicPr>
        <p:blipFill>
          <a:blip r:embed="rId3"/>
          <a:stretch>
            <a:fillRect/>
          </a:stretch>
        </p:blipFill>
        <p:spPr>
          <a:xfrm>
            <a:off x="1777856" y="939800"/>
            <a:ext cx="3375943" cy="348599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図 8"/>
          <p:cNvPicPr>
            <a:picLocks noChangeAspect="1"/>
          </p:cNvPicPr>
          <p:nvPr/>
        </p:nvPicPr>
        <p:blipFill>
          <a:blip r:embed="rId4"/>
          <a:stretch>
            <a:fillRect/>
          </a:stretch>
        </p:blipFill>
        <p:spPr>
          <a:xfrm>
            <a:off x="5301298" y="3853320"/>
            <a:ext cx="5237915" cy="26395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テキスト ボックス 3"/>
          <p:cNvSpPr txBox="1"/>
          <p:nvPr/>
        </p:nvSpPr>
        <p:spPr>
          <a:xfrm>
            <a:off x="5544457" y="1699429"/>
            <a:ext cx="4542972" cy="646331"/>
          </a:xfrm>
          <a:prstGeom prst="rect">
            <a:avLst/>
          </a:prstGeom>
          <a:noFill/>
        </p:spPr>
        <p:txBody>
          <a:bodyPr wrap="square" rtlCol="0">
            <a:spAutoFit/>
          </a:bodyPr>
          <a:lstStyle/>
          <a:p>
            <a:r>
              <a:rPr lang="en-US" altLang="ja-JP" dirty="0"/>
              <a:t>Gal = 100</a:t>
            </a:r>
            <a:r>
              <a:rPr lang="ja-JP" altLang="en-US" dirty="0"/>
              <a:t>とした場合</a:t>
            </a:r>
            <a:r>
              <a:rPr lang="en-US" altLang="ja-JP" dirty="0"/>
              <a:t>470nm1photon</a:t>
            </a:r>
            <a:r>
              <a:rPr lang="ja-JP" altLang="en-US" dirty="0"/>
              <a:t>に対して以下の応答が期待できる。</a:t>
            </a:r>
            <a:endParaRPr lang="en-US" altLang="ja-JP" dirty="0"/>
          </a:p>
        </p:txBody>
      </p:sp>
      <p:sp>
        <p:nvSpPr>
          <p:cNvPr id="5" name="テキスト ボックス 4"/>
          <p:cNvSpPr txBox="1"/>
          <p:nvPr/>
        </p:nvSpPr>
        <p:spPr>
          <a:xfrm>
            <a:off x="8062712" y="3964129"/>
            <a:ext cx="2476500" cy="923330"/>
          </a:xfrm>
          <a:prstGeom prst="rect">
            <a:avLst/>
          </a:prstGeom>
          <a:noFill/>
        </p:spPr>
        <p:txBody>
          <a:bodyPr wrap="square" rtlCol="0">
            <a:spAutoFit/>
          </a:bodyPr>
          <a:lstStyle/>
          <a:p>
            <a:r>
              <a:rPr lang="en-US" altLang="ja-JP" dirty="0">
                <a:solidFill>
                  <a:srgbClr val="0070C0"/>
                </a:solidFill>
              </a:rPr>
              <a:t>1photon : 200uV</a:t>
            </a:r>
          </a:p>
          <a:p>
            <a:r>
              <a:rPr lang="en-US" altLang="ja-JP" dirty="0">
                <a:solidFill>
                  <a:srgbClr val="FF00FF"/>
                </a:solidFill>
              </a:rPr>
              <a:t>2photon : 400uV</a:t>
            </a:r>
          </a:p>
          <a:p>
            <a:r>
              <a:rPr lang="en-US" altLang="ja-JP" dirty="0">
                <a:solidFill>
                  <a:srgbClr val="FF0000"/>
                </a:solidFill>
              </a:rPr>
              <a:t>3photon : 600uV</a:t>
            </a:r>
            <a:endParaRPr lang="ja-JP" altLang="en-US" dirty="0">
              <a:solidFill>
                <a:srgbClr val="FF0000"/>
              </a:solidFill>
            </a:endParaRPr>
          </a:p>
        </p:txBody>
      </p:sp>
    </p:spTree>
    <p:extLst>
      <p:ext uri="{BB962C8B-B14F-4D97-AF65-F5344CB8AC3E}">
        <p14:creationId xmlns:p14="http://schemas.microsoft.com/office/powerpoint/2010/main" val="41345810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45</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FET</a:t>
            </a:r>
            <a:r>
              <a:rPr lang="ja-JP" altLang="en-US" sz="3200" dirty="0">
                <a:solidFill>
                  <a:schemeClr val="bg1"/>
                </a:solidFill>
                <a:latin typeface="Lucida Sans" panose="020B0602040502020204" pitchFamily="34" charset="0"/>
                <a:cs typeface="Lucida Sans" panose="020B0602040502020204" pitchFamily="34" charset="0"/>
              </a:rPr>
              <a:t>の周波数応答</a:t>
            </a:r>
            <a:endParaRPr lang="en-US" altLang="ja-JP" sz="3200" dirty="0">
              <a:solidFill>
                <a:schemeClr val="bg1"/>
              </a:solidFill>
              <a:latin typeface="Lucida Sans" panose="020B0602040502020204" pitchFamily="34" charset="0"/>
              <a:cs typeface="Lucida Sans" panose="020B0602040502020204" pitchFamily="34" charset="0"/>
            </a:endParaRPr>
          </a:p>
        </p:txBody>
      </p:sp>
      <p:pic>
        <p:nvPicPr>
          <p:cNvPr id="7" name="コンテンツ プレースホルダ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4418" y="994254"/>
            <a:ext cx="4397728" cy="2982419"/>
          </a:xfrm>
          <a:prstGeom prst="rect">
            <a:avLst/>
          </a:prstGeom>
          <a:solidFill>
            <a:srgbClr val="FFFFFF">
              <a:shade val="85000"/>
            </a:srgbClr>
          </a:solidFill>
          <a:ln w="3810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4327" y="3232930"/>
            <a:ext cx="4671526" cy="35155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0" name="直線コネクタ 9"/>
          <p:cNvCxnSpPr/>
          <p:nvPr/>
        </p:nvCxnSpPr>
        <p:spPr>
          <a:xfrm flipH="1" flipV="1">
            <a:off x="4211783" y="1353787"/>
            <a:ext cx="13855" cy="23414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flipV="1">
            <a:off x="7910946" y="3758958"/>
            <a:ext cx="13857" cy="26418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1684418" y="3976673"/>
            <a:ext cx="2646218" cy="461665"/>
          </a:xfrm>
          <a:prstGeom prst="rect">
            <a:avLst/>
          </a:prstGeom>
          <a:noFill/>
        </p:spPr>
        <p:txBody>
          <a:bodyPr wrap="square" rtlCol="0">
            <a:spAutoFit/>
          </a:bodyPr>
          <a:lstStyle/>
          <a:p>
            <a:r>
              <a:rPr lang="en-US" altLang="ja-JP" sz="2400" dirty="0"/>
              <a:t>FD-SOI-CMOS</a:t>
            </a:r>
            <a:endParaRPr lang="ja-JP" altLang="en-US" sz="2400" dirty="0"/>
          </a:p>
        </p:txBody>
      </p:sp>
      <p:sp>
        <p:nvSpPr>
          <p:cNvPr id="13" name="テキスト ボックス 12"/>
          <p:cNvSpPr txBox="1"/>
          <p:nvPr/>
        </p:nvSpPr>
        <p:spPr>
          <a:xfrm>
            <a:off x="9401765" y="2771265"/>
            <a:ext cx="1144089" cy="461665"/>
          </a:xfrm>
          <a:prstGeom prst="rect">
            <a:avLst/>
          </a:prstGeom>
          <a:noFill/>
        </p:spPr>
        <p:txBody>
          <a:bodyPr wrap="square" rtlCol="0">
            <a:spAutoFit/>
          </a:bodyPr>
          <a:lstStyle/>
          <a:p>
            <a:r>
              <a:rPr lang="en-US" altLang="ja-JP" sz="2400" dirty="0"/>
              <a:t>SOI-STJ</a:t>
            </a:r>
            <a:endParaRPr lang="ja-JP" altLang="en-US" sz="2400" dirty="0"/>
          </a:p>
        </p:txBody>
      </p:sp>
      <p:cxnSp>
        <p:nvCxnSpPr>
          <p:cNvPr id="14" name="直線矢印コネクタ 13"/>
          <p:cNvCxnSpPr/>
          <p:nvPr/>
        </p:nvCxnSpPr>
        <p:spPr>
          <a:xfrm flipH="1">
            <a:off x="4324268" y="1492421"/>
            <a:ext cx="3255818" cy="277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7808687" y="1683658"/>
            <a:ext cx="102259" cy="1973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7580086" y="1265608"/>
            <a:ext cx="2646218" cy="461665"/>
          </a:xfrm>
          <a:prstGeom prst="rect">
            <a:avLst/>
          </a:prstGeom>
          <a:noFill/>
        </p:spPr>
        <p:txBody>
          <a:bodyPr wrap="square" rtlCol="0">
            <a:spAutoFit/>
          </a:bodyPr>
          <a:lstStyle/>
          <a:p>
            <a:r>
              <a:rPr lang="en-US" altLang="ja-JP" sz="2400" dirty="0"/>
              <a:t>10kHz</a:t>
            </a:r>
            <a:endParaRPr lang="ja-JP" altLang="en-US" sz="2400" dirty="0"/>
          </a:p>
        </p:txBody>
      </p:sp>
    </p:spTree>
    <p:extLst>
      <p:ext uri="{BB962C8B-B14F-4D97-AF65-F5344CB8AC3E}">
        <p14:creationId xmlns:p14="http://schemas.microsoft.com/office/powerpoint/2010/main" val="36803202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46</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Trapping GAIN</a:t>
            </a:r>
          </a:p>
        </p:txBody>
      </p:sp>
      <p:pic>
        <p:nvPicPr>
          <p:cNvPr id="7" name="Picture 2"/>
          <p:cNvPicPr>
            <a:picLocks noChangeAspect="1" noChangeArrowheads="1"/>
          </p:cNvPicPr>
          <p:nvPr/>
        </p:nvPicPr>
        <p:blipFill>
          <a:blip r:embed="rId3" cstate="print"/>
          <a:srcRect/>
          <a:stretch>
            <a:fillRect/>
          </a:stretch>
        </p:blipFill>
        <p:spPr bwMode="auto">
          <a:xfrm>
            <a:off x="1524000" y="4007852"/>
            <a:ext cx="4250472" cy="2622182"/>
          </a:xfrm>
          <a:prstGeom prst="rect">
            <a:avLst/>
          </a:prstGeom>
          <a:noFill/>
          <a:ln w="9525">
            <a:noFill/>
            <a:miter lim="800000"/>
            <a:headEnd/>
            <a:tailEnd/>
          </a:ln>
        </p:spPr>
      </p:pic>
      <p:sp>
        <p:nvSpPr>
          <p:cNvPr id="9" name="テキスト ボックス 8"/>
          <p:cNvSpPr txBox="1"/>
          <p:nvPr/>
        </p:nvSpPr>
        <p:spPr>
          <a:xfrm>
            <a:off x="5890200" y="3785715"/>
            <a:ext cx="4526280" cy="2308324"/>
          </a:xfrm>
          <a:prstGeom prst="rect">
            <a:avLst/>
          </a:prstGeom>
          <a:noFill/>
        </p:spPr>
        <p:txBody>
          <a:bodyPr wrap="square" rtlCol="0">
            <a:spAutoFit/>
          </a:bodyPr>
          <a:lstStyle/>
          <a:p>
            <a:endParaRPr lang="en-US" altLang="ja-JP" dirty="0"/>
          </a:p>
          <a:p>
            <a:r>
              <a:rPr lang="ja-JP" altLang="en-US" dirty="0"/>
              <a:t>トンネルバリア付近に準粒子の存在確立をあげるために</a:t>
            </a:r>
            <a:r>
              <a:rPr lang="en-US" altLang="ja-JP" dirty="0"/>
              <a:t>Al</a:t>
            </a:r>
            <a:r>
              <a:rPr lang="ja-JP" altLang="en-US" dirty="0"/>
              <a:t>のトラップ層を形成。</a:t>
            </a:r>
            <a:endParaRPr lang="en-US" altLang="ja-JP" dirty="0"/>
          </a:p>
          <a:p>
            <a:endParaRPr lang="en-US" altLang="ja-JP" dirty="0"/>
          </a:p>
          <a:p>
            <a:r>
              <a:rPr lang="ja-JP" altLang="en-US" dirty="0"/>
              <a:t>トラップ層に準粒子が侵入する際に出すギャップエネルギーの差分のエネルギーを持つフォノンによってさらにトラップ層のクーパー対が破壊され準粒子が生成される。</a:t>
            </a:r>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81665" y="2493422"/>
            <a:ext cx="5385614" cy="1229369"/>
          </a:xfrm>
          <a:prstGeom prst="rect">
            <a:avLst/>
          </a:prstGeom>
        </p:spPr>
      </p:pic>
      <p:sp>
        <p:nvSpPr>
          <p:cNvPr id="5" name="テキスト ボックス 4"/>
          <p:cNvSpPr txBox="1"/>
          <p:nvPr/>
        </p:nvSpPr>
        <p:spPr>
          <a:xfrm>
            <a:off x="1645920" y="975361"/>
            <a:ext cx="8893292" cy="1015663"/>
          </a:xfrm>
          <a:prstGeom prst="rect">
            <a:avLst/>
          </a:prstGeom>
          <a:noFill/>
        </p:spPr>
        <p:txBody>
          <a:bodyPr wrap="square" rtlCol="0">
            <a:spAutoFit/>
          </a:bodyPr>
          <a:lstStyle/>
          <a:p>
            <a:r>
              <a:rPr lang="en-US" altLang="ja-JP" sz="2000" dirty="0"/>
              <a:t>STJ Back tunneling</a:t>
            </a:r>
          </a:p>
          <a:p>
            <a:pPr marL="342900" indent="-342900">
              <a:buFont typeface="Wingdings" panose="05000000000000000000" pitchFamily="2" charset="2"/>
              <a:buChar char="p"/>
            </a:pPr>
            <a:r>
              <a:rPr lang="ja-JP" altLang="en-US" sz="2000" dirty="0"/>
              <a:t>トンネルバリアの近傍に生成された準粒子がトンネルバリアを通過すると、逆のレイヤーのクーパー対を壊して準粒子を得て、クーパー対を作る。</a:t>
            </a:r>
            <a:endParaRPr lang="en-US" altLang="ja-JP" sz="2000" dirty="0"/>
          </a:p>
        </p:txBody>
      </p:sp>
    </p:spTree>
    <p:extLst>
      <p:ext uri="{BB962C8B-B14F-4D97-AF65-F5344CB8AC3E}">
        <p14:creationId xmlns:p14="http://schemas.microsoft.com/office/powerpoint/2010/main" val="37491715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47</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524000" y="190501"/>
            <a:ext cx="9015212" cy="584775"/>
          </a:xfrm>
          <a:prstGeom prst="rect">
            <a:avLst/>
          </a:prstGeom>
          <a:noFill/>
        </p:spPr>
        <p:txBody>
          <a:bodyPr wrap="square" rtlCol="0">
            <a:spAutoFit/>
          </a:bodyPr>
          <a:lstStyle/>
          <a:p>
            <a:r>
              <a:rPr lang="en-US" altLang="ja-JP" sz="3200" dirty="0">
                <a:solidFill>
                  <a:schemeClr val="bg1"/>
                </a:solidFill>
                <a:latin typeface="Lucida Sans" panose="020B0602040502020204" pitchFamily="34" charset="0"/>
                <a:cs typeface="Lucida Sans" panose="020B0602040502020204" pitchFamily="34" charset="0"/>
              </a:rPr>
              <a:t>Energy Resolution</a:t>
            </a:r>
          </a:p>
        </p:txBody>
      </p:sp>
      <p:graphicFrame>
        <p:nvGraphicFramePr>
          <p:cNvPr id="7" name="オブジェクト 6"/>
          <p:cNvGraphicFramePr>
            <a:graphicFrameLocks noChangeAspect="1"/>
          </p:cNvGraphicFramePr>
          <p:nvPr/>
        </p:nvGraphicFramePr>
        <p:xfrm>
          <a:off x="3719737" y="1252210"/>
          <a:ext cx="4211959" cy="673914"/>
        </p:xfrm>
        <a:graphic>
          <a:graphicData uri="http://schemas.openxmlformats.org/presentationml/2006/ole">
            <mc:AlternateContent xmlns:mc="http://schemas.openxmlformats.org/markup-compatibility/2006">
              <mc:Choice xmlns:v="urn:schemas-microsoft-com:vml" Requires="v">
                <p:oleObj spid="_x0000_s5143" name="数式" r:id="rId4" imgW="1587240" imgH="253800" progId="Equation.3">
                  <p:embed/>
                </p:oleObj>
              </mc:Choice>
              <mc:Fallback>
                <p:oleObj name="数式" r:id="rId4" imgW="158724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9737" y="1252210"/>
                        <a:ext cx="4211959" cy="6739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テキスト ボックス 8"/>
          <p:cNvSpPr txBox="1"/>
          <p:nvPr/>
        </p:nvSpPr>
        <p:spPr>
          <a:xfrm>
            <a:off x="4835351" y="908720"/>
            <a:ext cx="2160240" cy="369332"/>
          </a:xfrm>
          <a:prstGeom prst="rect">
            <a:avLst/>
          </a:prstGeom>
          <a:noFill/>
        </p:spPr>
        <p:txBody>
          <a:bodyPr wrap="square" rtlCol="0">
            <a:spAutoFit/>
          </a:bodyPr>
          <a:lstStyle/>
          <a:p>
            <a:r>
              <a:rPr lang="ja-JP" altLang="en-US" b="1" dirty="0">
                <a:latin typeface="DejaVu Sans" pitchFamily="34" charset="0"/>
                <a:cs typeface="DejaVu Sans" pitchFamily="34" charset="0"/>
              </a:rPr>
              <a:t>エネルギー分解能</a:t>
            </a:r>
          </a:p>
        </p:txBody>
      </p:sp>
      <p:sp>
        <p:nvSpPr>
          <p:cNvPr id="10" name="テキスト ボックス 9"/>
          <p:cNvSpPr txBox="1"/>
          <p:nvPr/>
        </p:nvSpPr>
        <p:spPr>
          <a:xfrm>
            <a:off x="4619327" y="1794882"/>
            <a:ext cx="2808312" cy="923330"/>
          </a:xfrm>
          <a:prstGeom prst="rect">
            <a:avLst/>
          </a:prstGeom>
          <a:noFill/>
        </p:spPr>
        <p:txBody>
          <a:bodyPr wrap="square" rtlCol="0">
            <a:spAutoFit/>
          </a:bodyPr>
          <a:lstStyle/>
          <a:p>
            <a:r>
              <a:rPr lang="en-US" altLang="ja-JP" dirty="0">
                <a:latin typeface="DejaVu Sans" pitchFamily="34" charset="0"/>
                <a:cs typeface="DejaVu Sans" pitchFamily="34" charset="0"/>
              </a:rPr>
              <a:t>F : Fano Factor</a:t>
            </a:r>
          </a:p>
          <a:p>
            <a:r>
              <a:rPr lang="en-US" altLang="ja-JP" dirty="0">
                <a:latin typeface="DejaVu Sans" pitchFamily="34" charset="0"/>
                <a:cs typeface="DejaVu Sans" pitchFamily="34" charset="0"/>
              </a:rPr>
              <a:t>Δ : </a:t>
            </a:r>
            <a:r>
              <a:rPr lang="ja-JP" altLang="en-US" dirty="0">
                <a:latin typeface="DejaVu Sans" pitchFamily="34" charset="0"/>
                <a:cs typeface="DejaVu Sans" pitchFamily="34" charset="0"/>
              </a:rPr>
              <a:t>超伝導体のギャップ</a:t>
            </a:r>
            <a:endParaRPr lang="en-US" altLang="ja-JP" dirty="0">
              <a:latin typeface="DejaVu Sans" pitchFamily="34" charset="0"/>
              <a:cs typeface="DejaVu Sans" pitchFamily="34" charset="0"/>
            </a:endParaRPr>
          </a:p>
          <a:p>
            <a:r>
              <a:rPr lang="en-US" altLang="ja-JP" dirty="0">
                <a:latin typeface="DejaVu Sans" pitchFamily="34" charset="0"/>
                <a:cs typeface="DejaVu Sans" pitchFamily="34" charset="0"/>
              </a:rPr>
              <a:t>E :</a:t>
            </a:r>
            <a:r>
              <a:rPr lang="ja-JP" altLang="en-US" dirty="0">
                <a:latin typeface="DejaVu Sans" pitchFamily="34" charset="0"/>
                <a:cs typeface="DejaVu Sans" pitchFamily="34" charset="0"/>
              </a:rPr>
              <a:t> 放射線のエネルギー</a:t>
            </a:r>
            <a:endParaRPr lang="en-US" altLang="ja-JP" dirty="0">
              <a:latin typeface="DejaVu Sans" pitchFamily="34" charset="0"/>
              <a:cs typeface="DejaVu Sans" pitchFamily="34" charset="0"/>
            </a:endParaRPr>
          </a:p>
        </p:txBody>
      </p:sp>
      <p:pic>
        <p:nvPicPr>
          <p:cNvPr id="11" name="Picture 3"/>
          <p:cNvPicPr>
            <a:picLocks noChangeAspect="1" noChangeArrowheads="1"/>
          </p:cNvPicPr>
          <p:nvPr/>
        </p:nvPicPr>
        <p:blipFill>
          <a:blip r:embed="rId6" cstate="print"/>
          <a:srcRect/>
          <a:stretch>
            <a:fillRect/>
          </a:stretch>
        </p:blipFill>
        <p:spPr bwMode="auto">
          <a:xfrm>
            <a:off x="3468462" y="2996952"/>
            <a:ext cx="5723883" cy="3312368"/>
          </a:xfrm>
          <a:prstGeom prst="rect">
            <a:avLst/>
          </a:prstGeom>
          <a:noFill/>
          <a:ln w="9525">
            <a:noFill/>
            <a:miter lim="800000"/>
            <a:headEnd/>
            <a:tailEnd/>
          </a:ln>
        </p:spPr>
      </p:pic>
    </p:spTree>
    <p:extLst>
      <p:ext uri="{BB962C8B-B14F-4D97-AF65-F5344CB8AC3E}">
        <p14:creationId xmlns:p14="http://schemas.microsoft.com/office/powerpoint/2010/main" val="32810397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48</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p:cNvSpPr txBox="1"/>
          <p:nvPr/>
        </p:nvSpPr>
        <p:spPr>
          <a:xfrm>
            <a:off x="1603340" y="115208"/>
            <a:ext cx="9015212" cy="584775"/>
          </a:xfrm>
          <a:prstGeom prst="rect">
            <a:avLst/>
          </a:prstGeom>
          <a:noFill/>
        </p:spPr>
        <p:txBody>
          <a:bodyPr wrap="square" rtlCol="0">
            <a:spAutoFit/>
          </a:bodyPr>
          <a:lstStyle/>
          <a:p>
            <a:r>
              <a:rPr lang="ja-JP" altLang="en-US" sz="3200" dirty="0">
                <a:solidFill>
                  <a:schemeClr val="bg1"/>
                </a:solidFill>
                <a:latin typeface="Lucida Sans" panose="020B0602040502020204" pitchFamily="34" charset="0"/>
                <a:cs typeface="Lucida Sans" panose="020B0602040502020204" pitchFamily="34" charset="0"/>
              </a:rPr>
              <a:t>リフトオフ法、エッチング法</a:t>
            </a:r>
            <a:endParaRPr lang="en-US" altLang="ja-JP" sz="3200" dirty="0">
              <a:solidFill>
                <a:schemeClr val="bg1"/>
              </a:solidFill>
              <a:latin typeface="Lucida Sans" panose="020B0602040502020204" pitchFamily="34" charset="0"/>
              <a:cs typeface="Lucida Sans" panose="020B0602040502020204" pitchFamily="34" charset="0"/>
            </a:endParaRPr>
          </a:p>
        </p:txBody>
      </p:sp>
      <p:pic>
        <p:nvPicPr>
          <p:cNvPr id="7" name="Picture 2"/>
          <p:cNvPicPr>
            <a:picLocks noChangeAspect="1" noChangeArrowheads="1"/>
          </p:cNvPicPr>
          <p:nvPr/>
        </p:nvPicPr>
        <p:blipFill>
          <a:blip r:embed="rId3" cstate="print"/>
          <a:srcRect/>
          <a:stretch>
            <a:fillRect/>
          </a:stretch>
        </p:blipFill>
        <p:spPr bwMode="auto">
          <a:xfrm>
            <a:off x="1603341" y="932270"/>
            <a:ext cx="3141258" cy="2623733"/>
          </a:xfrm>
          <a:prstGeom prst="rect">
            <a:avLst/>
          </a:prstGeom>
          <a:noFill/>
          <a:ln w="9525">
            <a:noFill/>
            <a:miter lim="800000"/>
            <a:headEnd/>
            <a:tailEnd/>
          </a:ln>
        </p:spPr>
      </p:pic>
      <p:sp>
        <p:nvSpPr>
          <p:cNvPr id="9" name="テキスト ボックス 8"/>
          <p:cNvSpPr txBox="1"/>
          <p:nvPr/>
        </p:nvSpPr>
        <p:spPr>
          <a:xfrm>
            <a:off x="5255236" y="932269"/>
            <a:ext cx="2016224" cy="369332"/>
          </a:xfrm>
          <a:prstGeom prst="rect">
            <a:avLst/>
          </a:prstGeom>
          <a:noFill/>
        </p:spPr>
        <p:txBody>
          <a:bodyPr wrap="square" rtlCol="0">
            <a:spAutoFit/>
          </a:bodyPr>
          <a:lstStyle/>
          <a:p>
            <a:r>
              <a:rPr lang="ja-JP" altLang="en-US" dirty="0"/>
              <a:t>フォトレジスト</a:t>
            </a:r>
          </a:p>
        </p:txBody>
      </p:sp>
      <p:cxnSp>
        <p:nvCxnSpPr>
          <p:cNvPr id="10" name="直線矢印コネクタ 9"/>
          <p:cNvCxnSpPr/>
          <p:nvPr/>
        </p:nvCxnSpPr>
        <p:spPr>
          <a:xfrm flipH="1">
            <a:off x="4296008" y="1159737"/>
            <a:ext cx="959229" cy="384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5286259" y="1244811"/>
            <a:ext cx="2016224" cy="369332"/>
          </a:xfrm>
          <a:prstGeom prst="rect">
            <a:avLst/>
          </a:prstGeom>
          <a:noFill/>
        </p:spPr>
        <p:txBody>
          <a:bodyPr wrap="square" rtlCol="0">
            <a:spAutoFit/>
          </a:bodyPr>
          <a:lstStyle/>
          <a:p>
            <a:r>
              <a:rPr lang="en-US" altLang="ja-JP" dirty="0"/>
              <a:t>Si wafer</a:t>
            </a:r>
            <a:endParaRPr lang="ja-JP" altLang="en-US" dirty="0"/>
          </a:p>
        </p:txBody>
      </p:sp>
      <p:cxnSp>
        <p:nvCxnSpPr>
          <p:cNvPr id="12" name="直線矢印コネクタ 11"/>
          <p:cNvCxnSpPr/>
          <p:nvPr/>
        </p:nvCxnSpPr>
        <p:spPr>
          <a:xfrm flipH="1">
            <a:off x="4491539" y="1456493"/>
            <a:ext cx="794720" cy="315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H="1">
            <a:off x="4296008" y="1747047"/>
            <a:ext cx="1021274" cy="5494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5279433" y="1547529"/>
            <a:ext cx="2016224" cy="369332"/>
          </a:xfrm>
          <a:prstGeom prst="rect">
            <a:avLst/>
          </a:prstGeom>
          <a:noFill/>
        </p:spPr>
        <p:txBody>
          <a:bodyPr wrap="square" rtlCol="0">
            <a:spAutoFit/>
          </a:bodyPr>
          <a:lstStyle/>
          <a:p>
            <a:r>
              <a:rPr lang="en-US" altLang="ja-JP" dirty="0"/>
              <a:t>Nb</a:t>
            </a:r>
            <a:endParaRPr lang="ja-JP" altLang="en-US" dirty="0"/>
          </a:p>
        </p:txBody>
      </p:sp>
      <p:pic>
        <p:nvPicPr>
          <p:cNvPr id="19" name="図 18"/>
          <p:cNvPicPr>
            <a:picLocks noChangeAspect="1"/>
          </p:cNvPicPr>
          <p:nvPr/>
        </p:nvPicPr>
        <p:blipFill>
          <a:blip r:embed="rId4"/>
          <a:stretch>
            <a:fillRect/>
          </a:stretch>
        </p:blipFill>
        <p:spPr>
          <a:xfrm>
            <a:off x="1603340" y="5187966"/>
            <a:ext cx="4264060" cy="14382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1" name="直線コネクタ 20"/>
          <p:cNvCxnSpPr/>
          <p:nvPr/>
        </p:nvCxnSpPr>
        <p:spPr>
          <a:xfrm>
            <a:off x="1524000" y="3449461"/>
            <a:ext cx="9144000" cy="237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1603341" y="3587527"/>
            <a:ext cx="4416460" cy="1600438"/>
          </a:xfrm>
          <a:prstGeom prst="rect">
            <a:avLst/>
          </a:prstGeom>
          <a:noFill/>
        </p:spPr>
        <p:txBody>
          <a:bodyPr wrap="square" rtlCol="0">
            <a:spAutoFit/>
          </a:bodyPr>
          <a:lstStyle/>
          <a:p>
            <a:r>
              <a:rPr lang="ja-JP" altLang="en-US" sz="1400" b="1" dirty="0"/>
              <a:t>スパッタリング</a:t>
            </a:r>
            <a:endParaRPr lang="en-US" altLang="ja-JP" sz="1400" b="1" dirty="0"/>
          </a:p>
          <a:p>
            <a:r>
              <a:rPr lang="ja-JP" altLang="en-US" sz="1400" b="1" dirty="0"/>
              <a:t>①成膜したい金属を上部に、膜を作るウェハを下部に配置する。</a:t>
            </a:r>
            <a:endParaRPr lang="en-US" altLang="ja-JP" sz="1400" b="1" dirty="0"/>
          </a:p>
          <a:p>
            <a:r>
              <a:rPr lang="ja-JP" altLang="en-US" sz="1400" b="1" dirty="0"/>
              <a:t>②</a:t>
            </a:r>
            <a:r>
              <a:rPr lang="en-US" altLang="ja-JP" sz="1400" b="1" dirty="0" err="1"/>
              <a:t>Ar</a:t>
            </a:r>
            <a:r>
              <a:rPr lang="ja-JP" altLang="en-US" sz="1400" b="1" dirty="0"/>
              <a:t>ガスをプラズマ化させ、高電圧をかけてターゲットに衝突させる。</a:t>
            </a:r>
            <a:endParaRPr lang="en-US" altLang="ja-JP" sz="1400" b="1" dirty="0"/>
          </a:p>
          <a:p>
            <a:r>
              <a:rPr lang="ja-JP" altLang="en-US" sz="1400" b="1" dirty="0"/>
              <a:t>③ターゲットが飛散する。</a:t>
            </a:r>
            <a:endParaRPr lang="en-US" altLang="ja-JP" sz="1400" b="1" dirty="0"/>
          </a:p>
          <a:p>
            <a:r>
              <a:rPr lang="ja-JP" altLang="en-US" sz="1400" b="1" dirty="0"/>
              <a:t>④基板にターゲットが付着。</a:t>
            </a:r>
          </a:p>
        </p:txBody>
      </p:sp>
      <p:pic>
        <p:nvPicPr>
          <p:cNvPr id="23" name="図 22"/>
          <p:cNvPicPr>
            <a:picLocks noChangeAspect="1"/>
          </p:cNvPicPr>
          <p:nvPr/>
        </p:nvPicPr>
        <p:blipFill>
          <a:blip r:embed="rId5"/>
          <a:stretch>
            <a:fillRect/>
          </a:stretch>
        </p:blipFill>
        <p:spPr>
          <a:xfrm>
            <a:off x="7119722" y="2342135"/>
            <a:ext cx="3419491" cy="1091564"/>
          </a:xfrm>
          <a:prstGeom prst="rect">
            <a:avLst/>
          </a:prstGeom>
        </p:spPr>
      </p:pic>
      <p:sp>
        <p:nvSpPr>
          <p:cNvPr id="24" name="正方形/長方形 23"/>
          <p:cNvSpPr/>
          <p:nvPr/>
        </p:nvSpPr>
        <p:spPr>
          <a:xfrm>
            <a:off x="9192704" y="2006884"/>
            <a:ext cx="893193" cy="369332"/>
          </a:xfrm>
          <a:prstGeom prst="rect">
            <a:avLst/>
          </a:prstGeom>
        </p:spPr>
        <p:txBody>
          <a:bodyPr wrap="none">
            <a:spAutoFit/>
          </a:bodyPr>
          <a:lstStyle/>
          <a:p>
            <a:r>
              <a:rPr lang="en-US" altLang="ja-JP" dirty="0"/>
              <a:t>AZ5214</a:t>
            </a:r>
            <a:endParaRPr lang="ja-JP" altLang="en-US" dirty="0"/>
          </a:p>
        </p:txBody>
      </p:sp>
      <p:sp>
        <p:nvSpPr>
          <p:cNvPr id="25" name="正方形/長方形 24"/>
          <p:cNvSpPr/>
          <p:nvPr/>
        </p:nvSpPr>
        <p:spPr>
          <a:xfrm>
            <a:off x="7302484" y="2082831"/>
            <a:ext cx="1192955" cy="369332"/>
          </a:xfrm>
          <a:prstGeom prst="rect">
            <a:avLst/>
          </a:prstGeom>
        </p:spPr>
        <p:txBody>
          <a:bodyPr wrap="none">
            <a:spAutoFit/>
          </a:bodyPr>
          <a:lstStyle/>
          <a:p>
            <a:r>
              <a:rPr lang="en-US" altLang="ja-JP" dirty="0"/>
              <a:t>TMSR8900</a:t>
            </a:r>
            <a:endParaRPr lang="ja-JP" altLang="en-US" dirty="0"/>
          </a:p>
        </p:txBody>
      </p:sp>
      <p:sp>
        <p:nvSpPr>
          <p:cNvPr id="26" name="テキスト ボックス 25"/>
          <p:cNvSpPr txBox="1"/>
          <p:nvPr/>
        </p:nvSpPr>
        <p:spPr>
          <a:xfrm rot="1693232">
            <a:off x="4610920" y="2496919"/>
            <a:ext cx="2258877" cy="923330"/>
          </a:xfrm>
          <a:prstGeom prst="rect">
            <a:avLst/>
          </a:prstGeom>
          <a:noFill/>
        </p:spPr>
        <p:txBody>
          <a:bodyPr wrap="square" rtlCol="0">
            <a:spAutoFit/>
          </a:bodyPr>
          <a:lstStyle/>
          <a:p>
            <a:r>
              <a:rPr lang="en-US" altLang="ja-JP" dirty="0"/>
              <a:t>CF4</a:t>
            </a:r>
            <a:r>
              <a:rPr lang="ja-JP" altLang="en-US" dirty="0"/>
              <a:t>プラズマを基板に</a:t>
            </a:r>
            <a:endParaRPr lang="en-US" altLang="ja-JP" dirty="0"/>
          </a:p>
          <a:p>
            <a:r>
              <a:rPr lang="ja-JP" altLang="en-US" dirty="0"/>
              <a:t>衝突させ、削る。</a:t>
            </a:r>
            <a:endParaRPr lang="en-US" altLang="ja-JP" dirty="0"/>
          </a:p>
          <a:p>
            <a:endParaRPr lang="ja-JP" altLang="en-US" dirty="0"/>
          </a:p>
        </p:txBody>
      </p:sp>
      <p:sp>
        <p:nvSpPr>
          <p:cNvPr id="27" name="テキスト ボックス 26"/>
          <p:cNvSpPr txBox="1"/>
          <p:nvPr/>
        </p:nvSpPr>
        <p:spPr>
          <a:xfrm>
            <a:off x="6593866" y="927903"/>
            <a:ext cx="3945346" cy="1477328"/>
          </a:xfrm>
          <a:prstGeom prst="rect">
            <a:avLst/>
          </a:prstGeom>
          <a:noFill/>
        </p:spPr>
        <p:txBody>
          <a:bodyPr wrap="square" rtlCol="0">
            <a:spAutoFit/>
          </a:bodyPr>
          <a:lstStyle/>
          <a:p>
            <a:r>
              <a:rPr lang="ja-JP" altLang="en-US" dirty="0"/>
              <a:t>塗布、露光、現像することで硬化する樹脂。ポジレジストは光を照射部分が硬化。ネガレジストは光を未照射部分が硬化。</a:t>
            </a:r>
            <a:endParaRPr lang="en-US" altLang="ja-JP" dirty="0"/>
          </a:p>
          <a:p>
            <a:endParaRPr lang="ja-JP" altLang="en-US" dirty="0"/>
          </a:p>
        </p:txBody>
      </p:sp>
      <p:pic>
        <p:nvPicPr>
          <p:cNvPr id="28" name="図 27"/>
          <p:cNvPicPr>
            <a:picLocks noChangeAspect="1"/>
          </p:cNvPicPr>
          <p:nvPr/>
        </p:nvPicPr>
        <p:blipFill>
          <a:blip r:embed="rId6"/>
          <a:stretch>
            <a:fillRect/>
          </a:stretch>
        </p:blipFill>
        <p:spPr>
          <a:xfrm>
            <a:off x="6484497" y="5006357"/>
            <a:ext cx="3934558" cy="1563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273688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524000" y="6645499"/>
            <a:ext cx="9144000" cy="21250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p:cNvSpPr>
            <a:spLocks noGrp="1"/>
          </p:cNvSpPr>
          <p:nvPr>
            <p:ph type="sldNum" sz="quarter" idx="12"/>
          </p:nvPr>
        </p:nvSpPr>
        <p:spPr>
          <a:xfrm>
            <a:off x="8610600" y="6568791"/>
            <a:ext cx="2057400" cy="365125"/>
          </a:xfrm>
        </p:spPr>
        <p:txBody>
          <a:bodyPr/>
          <a:lstStyle/>
          <a:p>
            <a:fld id="{5395C145-D62E-4F86-9376-746E2166365B}" type="slidenum">
              <a:rPr kumimoji="1" lang="ja-JP" altLang="en-US" smtClean="0">
                <a:solidFill>
                  <a:schemeClr val="bg1"/>
                </a:solidFill>
              </a:rPr>
              <a:t>49</a:t>
            </a:fld>
            <a:endParaRPr kumimoji="1" lang="ja-JP" altLang="en-US" dirty="0">
              <a:solidFill>
                <a:schemeClr val="bg1"/>
              </a:solidFill>
            </a:endParaRPr>
          </a:p>
        </p:txBody>
      </p:sp>
      <p:sp>
        <p:nvSpPr>
          <p:cNvPr id="2" name="正方形/長方形 1"/>
          <p:cNvSpPr/>
          <p:nvPr/>
        </p:nvSpPr>
        <p:spPr>
          <a:xfrm>
            <a:off x="1524000" y="88900"/>
            <a:ext cx="9144000" cy="7493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a:t>FET</a:t>
            </a:r>
            <a:r>
              <a:rPr lang="ja-JP" altLang="en-US" sz="3200" dirty="0"/>
              <a:t>の温度依存性</a:t>
            </a:r>
          </a:p>
        </p:txBody>
      </p:sp>
      <p:graphicFrame>
        <p:nvGraphicFramePr>
          <p:cNvPr id="7" name="オブジェクト 6"/>
          <p:cNvGraphicFramePr>
            <a:graphicFrameLocks noChangeAspect="1"/>
          </p:cNvGraphicFramePr>
          <p:nvPr>
            <p:extLst/>
          </p:nvPr>
        </p:nvGraphicFramePr>
        <p:xfrm>
          <a:off x="2093626" y="914225"/>
          <a:ext cx="3653446" cy="2751360"/>
        </p:xfrm>
        <a:graphic>
          <a:graphicData uri="http://schemas.openxmlformats.org/presentationml/2006/ole">
            <mc:AlternateContent xmlns:mc="http://schemas.openxmlformats.org/markup-compatibility/2006">
              <mc:Choice xmlns:v="urn:schemas-microsoft-com:vml" Requires="v">
                <p:oleObj spid="_x0000_s6188" name="Acrobat Document" r:id="rId4" imgW="5400467" imgH="4066845" progId="AcroExch.Document.11">
                  <p:embed/>
                </p:oleObj>
              </mc:Choice>
              <mc:Fallback>
                <p:oleObj name="Acrobat Document" r:id="rId4" imgW="5400467" imgH="4066845" progId="AcroExch.Document.11">
                  <p:embed/>
                  <p:pic>
                    <p:nvPicPr>
                      <p:cNvPr id="0" name=""/>
                      <p:cNvPicPr/>
                      <p:nvPr/>
                    </p:nvPicPr>
                    <p:blipFill>
                      <a:blip r:embed="rId5"/>
                      <a:stretch>
                        <a:fillRect/>
                      </a:stretch>
                    </p:blipFill>
                    <p:spPr>
                      <a:xfrm>
                        <a:off x="2093626" y="914225"/>
                        <a:ext cx="3653446" cy="2751360"/>
                      </a:xfrm>
                      <a:prstGeom prst="rect">
                        <a:avLst/>
                      </a:prstGeom>
                      <a:ln w="38100">
                        <a:solidFill>
                          <a:schemeClr val="tx1"/>
                        </a:solidFill>
                      </a:ln>
                    </p:spPr>
                  </p:pic>
                </p:oleObj>
              </mc:Fallback>
            </mc:AlternateContent>
          </a:graphicData>
        </a:graphic>
      </p:graphicFrame>
      <p:graphicFrame>
        <p:nvGraphicFramePr>
          <p:cNvPr id="9" name="オブジェクト 8"/>
          <p:cNvGraphicFramePr>
            <a:graphicFrameLocks noChangeAspect="1"/>
          </p:cNvGraphicFramePr>
          <p:nvPr>
            <p:extLst/>
          </p:nvPr>
        </p:nvGraphicFramePr>
        <p:xfrm>
          <a:off x="6320851" y="914225"/>
          <a:ext cx="3672593" cy="2765506"/>
        </p:xfrm>
        <a:graphic>
          <a:graphicData uri="http://schemas.openxmlformats.org/presentationml/2006/ole">
            <mc:AlternateContent xmlns:mc="http://schemas.openxmlformats.org/markup-compatibility/2006">
              <mc:Choice xmlns:v="urn:schemas-microsoft-com:vml" Requires="v">
                <p:oleObj spid="_x0000_s6189" name="Acrobat Document" r:id="rId6" imgW="5400467" imgH="4066845" progId="AcroExch.Document.11">
                  <p:embed/>
                </p:oleObj>
              </mc:Choice>
              <mc:Fallback>
                <p:oleObj name="Acrobat Document" r:id="rId6" imgW="5400467" imgH="4066845" progId="AcroExch.Document.11">
                  <p:embed/>
                  <p:pic>
                    <p:nvPicPr>
                      <p:cNvPr id="0" name=""/>
                      <p:cNvPicPr/>
                      <p:nvPr/>
                    </p:nvPicPr>
                    <p:blipFill>
                      <a:blip r:embed="rId7"/>
                      <a:stretch>
                        <a:fillRect/>
                      </a:stretch>
                    </p:blipFill>
                    <p:spPr>
                      <a:xfrm>
                        <a:off x="6320851" y="914225"/>
                        <a:ext cx="3672593" cy="2765506"/>
                      </a:xfrm>
                      <a:prstGeom prst="rect">
                        <a:avLst/>
                      </a:prstGeom>
                      <a:ln w="38100">
                        <a:solidFill>
                          <a:schemeClr val="tx1"/>
                        </a:solidFill>
                      </a:ln>
                    </p:spPr>
                  </p:pic>
                </p:oleObj>
              </mc:Fallback>
            </mc:AlternateContent>
          </a:graphicData>
        </a:graphic>
      </p:graphicFrame>
      <p:pic>
        <p:nvPicPr>
          <p:cNvPr id="10" name="図 9"/>
          <p:cNvPicPr>
            <a:picLocks noChangeAspect="1"/>
          </p:cNvPicPr>
          <p:nvPr/>
        </p:nvPicPr>
        <p:blipFill>
          <a:blip r:embed="rId8"/>
          <a:stretch>
            <a:fillRect/>
          </a:stretch>
        </p:blipFill>
        <p:spPr>
          <a:xfrm>
            <a:off x="2174745" y="3830950"/>
            <a:ext cx="3491208" cy="2776195"/>
          </a:xfrm>
          <a:prstGeom prst="rect">
            <a:avLst/>
          </a:prstGeom>
        </p:spPr>
      </p:pic>
      <p:pic>
        <p:nvPicPr>
          <p:cNvPr id="11" name="図 10"/>
          <p:cNvPicPr>
            <a:picLocks noChangeAspect="1"/>
          </p:cNvPicPr>
          <p:nvPr/>
        </p:nvPicPr>
        <p:blipFill>
          <a:blip r:embed="rId9"/>
          <a:stretch>
            <a:fillRect/>
          </a:stretch>
        </p:blipFill>
        <p:spPr>
          <a:xfrm>
            <a:off x="6505171" y="3860930"/>
            <a:ext cx="3488272" cy="2631945"/>
          </a:xfrm>
          <a:prstGeom prst="rect">
            <a:avLst/>
          </a:prstGeom>
        </p:spPr>
      </p:pic>
      <p:sp>
        <p:nvSpPr>
          <p:cNvPr id="12" name="テキスト ボックス 11"/>
          <p:cNvSpPr txBox="1"/>
          <p:nvPr/>
        </p:nvSpPr>
        <p:spPr>
          <a:xfrm>
            <a:off x="2886282" y="5675607"/>
            <a:ext cx="1891215" cy="646331"/>
          </a:xfrm>
          <a:prstGeom prst="rect">
            <a:avLst/>
          </a:prstGeom>
          <a:noFill/>
        </p:spPr>
        <p:txBody>
          <a:bodyPr wrap="square" rtlCol="0">
            <a:spAutoFit/>
          </a:bodyPr>
          <a:lstStyle/>
          <a:p>
            <a:r>
              <a:rPr lang="en-US" altLang="ja-JP" dirty="0" err="1"/>
              <a:t>Nmos</a:t>
            </a:r>
            <a:endParaRPr lang="en-US" altLang="ja-JP" dirty="0"/>
          </a:p>
          <a:p>
            <a:r>
              <a:rPr lang="en-US" altLang="ja-JP" dirty="0"/>
              <a:t>RMS : 0.02318V</a:t>
            </a:r>
            <a:endParaRPr lang="ja-JP" altLang="en-US" dirty="0"/>
          </a:p>
        </p:txBody>
      </p:sp>
      <p:sp>
        <p:nvSpPr>
          <p:cNvPr id="13" name="テキスト ボックス 12"/>
          <p:cNvSpPr txBox="1"/>
          <p:nvPr/>
        </p:nvSpPr>
        <p:spPr>
          <a:xfrm>
            <a:off x="6967291" y="5599691"/>
            <a:ext cx="1891215" cy="646331"/>
          </a:xfrm>
          <a:prstGeom prst="rect">
            <a:avLst/>
          </a:prstGeom>
          <a:noFill/>
        </p:spPr>
        <p:txBody>
          <a:bodyPr wrap="square" rtlCol="0">
            <a:spAutoFit/>
          </a:bodyPr>
          <a:lstStyle/>
          <a:p>
            <a:r>
              <a:rPr lang="en-US" altLang="ja-JP" dirty="0" err="1"/>
              <a:t>Pmos</a:t>
            </a:r>
            <a:endParaRPr lang="en-US" altLang="ja-JP" dirty="0"/>
          </a:p>
          <a:p>
            <a:r>
              <a:rPr lang="en-US" altLang="ja-JP" dirty="0"/>
              <a:t>RMS : 0.004714V</a:t>
            </a:r>
            <a:endParaRPr lang="ja-JP" altLang="en-US" dirty="0"/>
          </a:p>
        </p:txBody>
      </p:sp>
      <p:sp>
        <p:nvSpPr>
          <p:cNvPr id="3" name="テキスト ボックス 2"/>
          <p:cNvSpPr txBox="1"/>
          <p:nvPr/>
        </p:nvSpPr>
        <p:spPr>
          <a:xfrm>
            <a:off x="4496090" y="5822314"/>
            <a:ext cx="932158" cy="523220"/>
          </a:xfrm>
          <a:prstGeom prst="rect">
            <a:avLst/>
          </a:prstGeom>
          <a:noFill/>
        </p:spPr>
        <p:txBody>
          <a:bodyPr wrap="square" rtlCol="0">
            <a:spAutoFit/>
          </a:bodyPr>
          <a:lstStyle/>
          <a:p>
            <a:r>
              <a:rPr lang="en-US" altLang="ja-JP" sz="2800" dirty="0">
                <a:solidFill>
                  <a:srgbClr val="FF0000"/>
                </a:solidFill>
              </a:rPr>
              <a:t>3.3%</a:t>
            </a:r>
            <a:endParaRPr lang="ja-JP" altLang="en-US" sz="2800" dirty="0">
              <a:solidFill>
                <a:srgbClr val="FF0000"/>
              </a:solidFill>
            </a:endParaRPr>
          </a:p>
        </p:txBody>
      </p:sp>
      <p:sp>
        <p:nvSpPr>
          <p:cNvPr id="14" name="テキスト ボックス 13"/>
          <p:cNvSpPr txBox="1"/>
          <p:nvPr/>
        </p:nvSpPr>
        <p:spPr>
          <a:xfrm>
            <a:off x="8610601" y="5707648"/>
            <a:ext cx="1176103" cy="523220"/>
          </a:xfrm>
          <a:prstGeom prst="rect">
            <a:avLst/>
          </a:prstGeom>
          <a:noFill/>
        </p:spPr>
        <p:txBody>
          <a:bodyPr wrap="square" rtlCol="0">
            <a:spAutoFit/>
          </a:bodyPr>
          <a:lstStyle/>
          <a:p>
            <a:r>
              <a:rPr lang="en-US" altLang="ja-JP" sz="2800" dirty="0">
                <a:solidFill>
                  <a:srgbClr val="FF0000"/>
                </a:solidFill>
              </a:rPr>
              <a:t>0.69%</a:t>
            </a:r>
            <a:endParaRPr lang="ja-JP" altLang="en-US" sz="2800" dirty="0">
              <a:solidFill>
                <a:srgbClr val="FF0000"/>
              </a:solidFill>
            </a:endParaRPr>
          </a:p>
        </p:txBody>
      </p:sp>
    </p:spTree>
    <p:extLst>
      <p:ext uri="{BB962C8B-B14F-4D97-AF65-F5344CB8AC3E}">
        <p14:creationId xmlns:p14="http://schemas.microsoft.com/office/powerpoint/2010/main" val="3681532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5</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SOI(Silicon on Insulator)</a:t>
            </a:r>
            <a:r>
              <a:rPr lang="ja-JP" altLang="en-US" b="1" dirty="0" smtClean="0"/>
              <a:t>と極低温でのふるまい</a:t>
            </a:r>
            <a:endParaRPr kumimoji="1" lang="ja-JP" altLang="en-US" b="1" dirty="0"/>
          </a:p>
        </p:txBody>
      </p:sp>
      <p:pic>
        <p:nvPicPr>
          <p:cNvPr id="10" name="図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4769" y="2507354"/>
            <a:ext cx="3017644" cy="1233343"/>
          </a:xfrm>
          <a:prstGeom prst="rect">
            <a:avLst/>
          </a:prstGeom>
        </p:spPr>
      </p:pic>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4769" y="1071668"/>
            <a:ext cx="3033532" cy="1349533"/>
          </a:xfrm>
          <a:prstGeom prst="rect">
            <a:avLst/>
          </a:prstGeom>
        </p:spPr>
      </p:pic>
      <p:sp>
        <p:nvSpPr>
          <p:cNvPr id="12" name="テキスト ボックス 11"/>
          <p:cNvSpPr txBox="1"/>
          <p:nvPr/>
        </p:nvSpPr>
        <p:spPr>
          <a:xfrm>
            <a:off x="2970943" y="998985"/>
            <a:ext cx="5144357" cy="400110"/>
          </a:xfrm>
          <a:prstGeom prst="rect">
            <a:avLst/>
          </a:prstGeom>
          <a:noFill/>
        </p:spPr>
        <p:txBody>
          <a:bodyPr wrap="none" rtlCol="0">
            <a:spAutoFit/>
          </a:bodyPr>
          <a:lstStyle/>
          <a:p>
            <a:r>
              <a:rPr lang="ja-JP" altLang="en-US" sz="2000" b="1" dirty="0"/>
              <a:t>・・・</a:t>
            </a:r>
            <a:r>
              <a:rPr lang="en-US" altLang="ja-JP" sz="2000" b="1" dirty="0"/>
              <a:t>FET</a:t>
            </a:r>
            <a:r>
              <a:rPr lang="ja-JP" altLang="en-US" sz="2000" b="1" dirty="0"/>
              <a:t>等の素子を絶縁膜上に形成する技術。</a:t>
            </a:r>
          </a:p>
        </p:txBody>
      </p:sp>
      <p:sp>
        <p:nvSpPr>
          <p:cNvPr id="13" name="テキスト ボックス 12"/>
          <p:cNvSpPr txBox="1"/>
          <p:nvPr/>
        </p:nvSpPr>
        <p:spPr>
          <a:xfrm>
            <a:off x="0" y="925994"/>
            <a:ext cx="3029419" cy="523220"/>
          </a:xfrm>
          <a:prstGeom prst="rect">
            <a:avLst/>
          </a:prstGeom>
          <a:noFill/>
        </p:spPr>
        <p:txBody>
          <a:bodyPr wrap="none" rtlCol="0">
            <a:spAutoFit/>
          </a:bodyPr>
          <a:lstStyle/>
          <a:p>
            <a:r>
              <a:rPr lang="en-US" altLang="ja-JP" sz="2800" b="1" dirty="0">
                <a:solidFill>
                  <a:srgbClr val="FF0000"/>
                </a:solidFill>
              </a:rPr>
              <a:t>Silicon on Insulator</a:t>
            </a:r>
            <a:endParaRPr lang="ja-JP" altLang="en-US" sz="2800" b="1" dirty="0">
              <a:solidFill>
                <a:srgbClr val="FF0000"/>
              </a:solidFill>
            </a:endParaRPr>
          </a:p>
        </p:txBody>
      </p:sp>
      <p:sp>
        <p:nvSpPr>
          <p:cNvPr id="18" name="テキスト ボックス 17"/>
          <p:cNvSpPr txBox="1"/>
          <p:nvPr/>
        </p:nvSpPr>
        <p:spPr>
          <a:xfrm>
            <a:off x="433840" y="1567766"/>
            <a:ext cx="7859901" cy="1015663"/>
          </a:xfrm>
          <a:prstGeom prst="rect">
            <a:avLst/>
          </a:prstGeom>
          <a:noFill/>
        </p:spPr>
        <p:txBody>
          <a:bodyPr wrap="square" rtlCol="0">
            <a:spAutoFit/>
          </a:bodyPr>
          <a:lstStyle/>
          <a:p>
            <a:pPr marL="342891" indent="-342891">
              <a:buFont typeface="Arial" panose="020B0604020202020204" pitchFamily="34" charset="0"/>
              <a:buChar char="•"/>
            </a:pPr>
            <a:r>
              <a:rPr lang="ja-JP" altLang="en-US" b="1" dirty="0"/>
              <a:t>通常</a:t>
            </a:r>
            <a:r>
              <a:rPr lang="en-US" altLang="ja-JP" b="1" dirty="0"/>
              <a:t>PN</a:t>
            </a:r>
            <a:r>
              <a:rPr lang="ja-JP" altLang="en-US" b="1" dirty="0"/>
              <a:t>接合逆バイアスによる空乏層で素子間を分離するのに対し、絶縁膜により分離されるためクロストークノイズが小さく、集積化に優れている。</a:t>
            </a:r>
            <a:endParaRPr lang="en-US" altLang="ja-JP" b="1" dirty="0"/>
          </a:p>
          <a:p>
            <a:endParaRPr lang="ja-JP" altLang="en-US" sz="2400" b="1" dirty="0"/>
          </a:p>
        </p:txBody>
      </p:sp>
      <p:sp>
        <p:nvSpPr>
          <p:cNvPr id="19" name="テキスト ボックス 18"/>
          <p:cNvSpPr txBox="1"/>
          <p:nvPr/>
        </p:nvSpPr>
        <p:spPr>
          <a:xfrm>
            <a:off x="11029431" y="2370541"/>
            <a:ext cx="1237839" cy="369332"/>
          </a:xfrm>
          <a:prstGeom prst="rect">
            <a:avLst/>
          </a:prstGeom>
          <a:noFill/>
        </p:spPr>
        <p:txBody>
          <a:bodyPr wrap="none" rtlCol="0">
            <a:spAutoFit/>
          </a:bodyPr>
          <a:lstStyle/>
          <a:p>
            <a:r>
              <a:rPr lang="en-US" altLang="ja-JP" dirty="0"/>
              <a:t>Bulk-CMOS</a:t>
            </a:r>
            <a:endParaRPr lang="ja-JP" altLang="en-US" dirty="0"/>
          </a:p>
        </p:txBody>
      </p:sp>
      <p:sp>
        <p:nvSpPr>
          <p:cNvPr id="20" name="テキスト ボックス 19"/>
          <p:cNvSpPr txBox="1"/>
          <p:nvPr/>
        </p:nvSpPr>
        <p:spPr>
          <a:xfrm>
            <a:off x="10853464" y="3714785"/>
            <a:ext cx="1149674" cy="369332"/>
          </a:xfrm>
          <a:prstGeom prst="rect">
            <a:avLst/>
          </a:prstGeom>
          <a:noFill/>
        </p:spPr>
        <p:txBody>
          <a:bodyPr wrap="none" rtlCol="0">
            <a:spAutoFit/>
          </a:bodyPr>
          <a:lstStyle/>
          <a:p>
            <a:r>
              <a:rPr lang="en-US" altLang="ja-JP" dirty="0"/>
              <a:t>SOI-CMOS</a:t>
            </a:r>
          </a:p>
        </p:txBody>
      </p:sp>
      <p:sp>
        <p:nvSpPr>
          <p:cNvPr id="21" name="テキスト ボックス 20"/>
          <p:cNvSpPr txBox="1"/>
          <p:nvPr/>
        </p:nvSpPr>
        <p:spPr>
          <a:xfrm>
            <a:off x="-2148" y="2290350"/>
            <a:ext cx="6883400" cy="461665"/>
          </a:xfrm>
          <a:prstGeom prst="rect">
            <a:avLst/>
          </a:prstGeom>
          <a:noFill/>
        </p:spPr>
        <p:txBody>
          <a:bodyPr wrap="square" rtlCol="0">
            <a:spAutoFit/>
          </a:bodyPr>
          <a:lstStyle/>
          <a:p>
            <a:r>
              <a:rPr lang="ja-JP" altLang="en-US" sz="2400" b="1" dirty="0">
                <a:solidFill>
                  <a:srgbClr val="FF0000"/>
                </a:solidFill>
              </a:rPr>
              <a:t>極低温での動作</a:t>
            </a:r>
          </a:p>
        </p:txBody>
      </p:sp>
      <p:sp>
        <p:nvSpPr>
          <p:cNvPr id="22" name="テキスト ボックス 21"/>
          <p:cNvSpPr txBox="1"/>
          <p:nvPr/>
        </p:nvSpPr>
        <p:spPr>
          <a:xfrm>
            <a:off x="259761" y="2642160"/>
            <a:ext cx="7855539" cy="1323439"/>
          </a:xfrm>
          <a:prstGeom prst="rect">
            <a:avLst/>
          </a:prstGeom>
          <a:noFill/>
        </p:spPr>
        <p:txBody>
          <a:bodyPr wrap="square" rtlCol="0">
            <a:spAutoFit/>
          </a:bodyPr>
          <a:lstStyle/>
          <a:p>
            <a:r>
              <a:rPr lang="ja-JP" altLang="en-US" sz="2000" b="1" dirty="0"/>
              <a:t>通常、極</a:t>
            </a:r>
            <a:r>
              <a:rPr lang="ja-JP" altLang="en-US" sz="2000" b="1" dirty="0" smtClean="0"/>
              <a:t>低温における</a:t>
            </a:r>
            <a:r>
              <a:rPr lang="en-US" altLang="ja-JP" sz="2000" b="1" dirty="0" smtClean="0"/>
              <a:t>FET</a:t>
            </a:r>
            <a:r>
              <a:rPr lang="ja-JP" altLang="en-US" sz="2000" b="1" dirty="0"/>
              <a:t>はキャリアの移動度が上昇する事により</a:t>
            </a:r>
            <a:r>
              <a:rPr lang="ja-JP" altLang="en-US" sz="2000" b="1" dirty="0" smtClean="0"/>
              <a:t>、</a:t>
            </a:r>
            <a:r>
              <a:rPr lang="en-US" altLang="ja-JP" sz="2000" b="1" dirty="0" smtClean="0"/>
              <a:t>(</a:t>
            </a:r>
            <a:r>
              <a:rPr lang="ja-JP" altLang="en-US" sz="2000" b="1" dirty="0" smtClean="0"/>
              <a:t>チャネル領域の</a:t>
            </a:r>
            <a:r>
              <a:rPr lang="en-US" altLang="ja-JP" sz="2000" b="1" dirty="0" smtClean="0"/>
              <a:t>)</a:t>
            </a:r>
            <a:r>
              <a:rPr lang="ja-JP" altLang="en-US" sz="2000" b="1" dirty="0" smtClean="0"/>
              <a:t>空乏層</a:t>
            </a:r>
            <a:r>
              <a:rPr lang="ja-JP" altLang="en-US" sz="2000" b="1" dirty="0"/>
              <a:t>で電荷が次々と生成されてしまう。　</a:t>
            </a:r>
            <a:endParaRPr lang="en-US" altLang="ja-JP" sz="2000" b="1" dirty="0"/>
          </a:p>
          <a:p>
            <a:r>
              <a:rPr lang="ja-JP" altLang="en-US" sz="2000" b="1" dirty="0"/>
              <a:t>・・・過電流</a:t>
            </a:r>
            <a:r>
              <a:rPr lang="ja-JP" altLang="en-US" sz="2000" b="1" dirty="0" smtClean="0"/>
              <a:t>や発生した電荷が</a:t>
            </a:r>
            <a:r>
              <a:rPr lang="en-US" altLang="ja-JP" sz="2000" b="1" dirty="0" smtClean="0"/>
              <a:t>BODY</a:t>
            </a:r>
            <a:r>
              <a:rPr lang="ja-JP" altLang="en-US" sz="2000" b="1" dirty="0" smtClean="0"/>
              <a:t>領域に帯電することによる閾</a:t>
            </a:r>
            <a:r>
              <a:rPr lang="ja-JP" altLang="en-US" sz="2000" b="1" dirty="0"/>
              <a:t>電圧</a:t>
            </a:r>
            <a:r>
              <a:rPr lang="ja-JP" altLang="en-US" sz="2000" b="1" dirty="0" smtClean="0"/>
              <a:t>の</a:t>
            </a:r>
            <a:r>
              <a:rPr lang="en-US" altLang="ja-JP" sz="2000" b="1" dirty="0" smtClean="0"/>
              <a:t>	</a:t>
            </a:r>
            <a:r>
              <a:rPr lang="ja-JP" altLang="en-US" sz="2000" b="1" dirty="0" smtClean="0"/>
              <a:t>変動等の誤作動</a:t>
            </a:r>
            <a:r>
              <a:rPr lang="ja-JP" altLang="en-US" sz="2000" b="1" dirty="0"/>
              <a:t>の</a:t>
            </a:r>
            <a:r>
              <a:rPr lang="ja-JP" altLang="en-US" sz="2000" b="1" dirty="0" smtClean="0"/>
              <a:t>原因となる。</a:t>
            </a:r>
            <a:endParaRPr lang="en-US" altLang="ja-JP" sz="2000" b="1" dirty="0"/>
          </a:p>
        </p:txBody>
      </p:sp>
      <p:sp>
        <p:nvSpPr>
          <p:cNvPr id="23" name="テキスト ボックス 22"/>
          <p:cNvSpPr txBox="1"/>
          <p:nvPr/>
        </p:nvSpPr>
        <p:spPr>
          <a:xfrm>
            <a:off x="5889398" y="4608014"/>
            <a:ext cx="6293626" cy="1938992"/>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ja-JP" altLang="en-US" sz="2000" b="1" dirty="0" smtClean="0"/>
              <a:t>チャンネル領域が薄い</a:t>
            </a:r>
            <a:r>
              <a:rPr lang="en-US" altLang="ja-JP" sz="2000" b="1" dirty="0" smtClean="0"/>
              <a:t>(</a:t>
            </a:r>
            <a:r>
              <a:rPr lang="ja-JP" altLang="en-US" sz="2000" b="1" dirty="0" smtClean="0"/>
              <a:t>空乏層</a:t>
            </a:r>
            <a:r>
              <a:rPr lang="ja-JP" altLang="en-US" sz="2000" b="1" dirty="0"/>
              <a:t>領域</a:t>
            </a:r>
            <a:r>
              <a:rPr lang="ja-JP" altLang="en-US" sz="2000" b="1" dirty="0" smtClean="0"/>
              <a:t>の小さい</a:t>
            </a:r>
            <a:r>
              <a:rPr lang="en-US" altLang="ja-JP" sz="2000" b="1" dirty="0" smtClean="0"/>
              <a:t>)FD-SOI</a:t>
            </a:r>
            <a:r>
              <a:rPr lang="ja-JP" altLang="en-US" sz="2000" b="1" dirty="0"/>
              <a:t>プロセスによって形成</a:t>
            </a:r>
            <a:r>
              <a:rPr lang="ja-JP" altLang="en-US" sz="2000" b="1" dirty="0" smtClean="0"/>
              <a:t>された</a:t>
            </a:r>
            <a:r>
              <a:rPr lang="en-US" altLang="ja-JP" sz="2000" b="1" dirty="0" smtClean="0"/>
              <a:t>MOSFET</a:t>
            </a:r>
            <a:r>
              <a:rPr lang="ja-JP" altLang="en-US" sz="2000" b="1" dirty="0" smtClean="0"/>
              <a:t>では</a:t>
            </a:r>
            <a:r>
              <a:rPr lang="ja-JP" altLang="en-US" sz="2000" b="1" dirty="0"/>
              <a:t>上記の誤作動が抑えられる。</a:t>
            </a:r>
            <a:endParaRPr lang="en-US" altLang="ja-JP" sz="2000" b="1" dirty="0"/>
          </a:p>
          <a:p>
            <a:pPr marL="342900" indent="-342900">
              <a:buClr>
                <a:srgbClr val="66FF66"/>
              </a:buClr>
              <a:buFont typeface="Wingdings" panose="05000000000000000000" pitchFamily="2" charset="2"/>
              <a:buChar char="p"/>
            </a:pPr>
            <a:endParaRPr lang="en-US" altLang="ja-JP" sz="2000" b="1" dirty="0"/>
          </a:p>
          <a:p>
            <a:pPr marL="342900" indent="-342900">
              <a:buClr>
                <a:srgbClr val="66FF66"/>
              </a:buClr>
              <a:buFont typeface="Wingdings" panose="05000000000000000000" pitchFamily="2" charset="2"/>
              <a:buChar char="p"/>
            </a:pPr>
            <a:r>
              <a:rPr lang="ja-JP" altLang="en-US" sz="2000" b="1" dirty="0"/>
              <a:t>また、</a:t>
            </a:r>
            <a:r>
              <a:rPr lang="en-US" altLang="ja-JP" sz="2000" b="1" dirty="0"/>
              <a:t>source-tie type</a:t>
            </a:r>
            <a:r>
              <a:rPr lang="ja-JP" altLang="en-US" sz="2000" b="1" dirty="0"/>
              <a:t>を用いる事で、空乏層内で発生した電荷が</a:t>
            </a:r>
            <a:r>
              <a:rPr lang="en-US" altLang="ja-JP" sz="2000" b="1" dirty="0"/>
              <a:t>Body</a:t>
            </a:r>
            <a:r>
              <a:rPr lang="ja-JP" altLang="en-US" sz="2000" b="1" dirty="0"/>
              <a:t>に帯電することをふせぐ。</a:t>
            </a:r>
            <a:endParaRPr lang="en-US" altLang="ja-JP" sz="2000" b="1" dirty="0"/>
          </a:p>
        </p:txBody>
      </p:sp>
      <p:pic>
        <p:nvPicPr>
          <p:cNvPr id="24" name="図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19665" y="4520758"/>
            <a:ext cx="2585770" cy="1507822"/>
          </a:xfrm>
          <a:prstGeom prst="rect">
            <a:avLst/>
          </a:prstGeom>
        </p:spPr>
      </p:pic>
      <p:pic>
        <p:nvPicPr>
          <p:cNvPr id="25" name="図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8" y="4444470"/>
            <a:ext cx="3152339" cy="1584110"/>
          </a:xfrm>
          <a:prstGeom prst="rect">
            <a:avLst/>
          </a:prstGeom>
        </p:spPr>
      </p:pic>
      <p:sp>
        <p:nvSpPr>
          <p:cNvPr id="26" name="テキスト ボックス 25"/>
          <p:cNvSpPr txBox="1"/>
          <p:nvPr/>
        </p:nvSpPr>
        <p:spPr>
          <a:xfrm>
            <a:off x="1245163" y="3981291"/>
            <a:ext cx="1031051" cy="461665"/>
          </a:xfrm>
          <a:prstGeom prst="rect">
            <a:avLst/>
          </a:prstGeom>
          <a:noFill/>
        </p:spPr>
        <p:txBody>
          <a:bodyPr wrap="none" rtlCol="0">
            <a:spAutoFit/>
          </a:bodyPr>
          <a:lstStyle/>
          <a:p>
            <a:r>
              <a:rPr lang="en-US" altLang="ja-JP" sz="2400" dirty="0"/>
              <a:t>FD-SOI</a:t>
            </a:r>
            <a:endParaRPr lang="ja-JP" altLang="en-US" sz="2400" dirty="0"/>
          </a:p>
        </p:txBody>
      </p:sp>
      <p:sp>
        <p:nvSpPr>
          <p:cNvPr id="27" name="テキスト ボックス 26"/>
          <p:cNvSpPr txBox="1"/>
          <p:nvPr/>
        </p:nvSpPr>
        <p:spPr>
          <a:xfrm>
            <a:off x="4037575" y="3981291"/>
            <a:ext cx="1048685" cy="461665"/>
          </a:xfrm>
          <a:prstGeom prst="rect">
            <a:avLst/>
          </a:prstGeom>
          <a:noFill/>
        </p:spPr>
        <p:txBody>
          <a:bodyPr wrap="none" rtlCol="0">
            <a:spAutoFit/>
          </a:bodyPr>
          <a:lstStyle/>
          <a:p>
            <a:r>
              <a:rPr lang="en-US" altLang="ja-JP" sz="2400" dirty="0"/>
              <a:t>PD-SOI</a:t>
            </a:r>
            <a:endParaRPr lang="ja-JP" altLang="en-US" sz="2400" dirty="0"/>
          </a:p>
        </p:txBody>
      </p:sp>
      <p:sp>
        <p:nvSpPr>
          <p:cNvPr id="28" name="テキスト ボックス 27"/>
          <p:cNvSpPr txBox="1"/>
          <p:nvPr/>
        </p:nvSpPr>
        <p:spPr>
          <a:xfrm>
            <a:off x="5889398" y="4146322"/>
            <a:ext cx="6883400" cy="461665"/>
          </a:xfrm>
          <a:prstGeom prst="rect">
            <a:avLst/>
          </a:prstGeom>
          <a:noFill/>
        </p:spPr>
        <p:txBody>
          <a:bodyPr wrap="square" rtlCol="0">
            <a:spAutoFit/>
          </a:bodyPr>
          <a:lstStyle/>
          <a:p>
            <a:r>
              <a:rPr lang="en-US" altLang="ja-JP" sz="2400" b="1" dirty="0" smtClean="0">
                <a:solidFill>
                  <a:srgbClr val="FF0000"/>
                </a:solidFill>
              </a:rPr>
              <a:t>FD-SOI</a:t>
            </a:r>
            <a:r>
              <a:rPr lang="ja-JP" altLang="en-US" sz="2400" b="1" dirty="0" smtClean="0">
                <a:solidFill>
                  <a:srgbClr val="FF0000"/>
                </a:solidFill>
              </a:rPr>
              <a:t>プロセスでは</a:t>
            </a:r>
            <a:endParaRPr lang="ja-JP" altLang="en-US" sz="2400" b="1" dirty="0">
              <a:solidFill>
                <a:srgbClr val="FF0000"/>
              </a:solidFill>
            </a:endParaRPr>
          </a:p>
        </p:txBody>
      </p:sp>
      <p:sp>
        <p:nvSpPr>
          <p:cNvPr id="29"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30"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14762880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6</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SOI-STJ</a:t>
            </a:r>
            <a:endParaRPr kumimoji="1" lang="ja-JP" altLang="en-US" b="1" dirty="0"/>
          </a:p>
        </p:txBody>
      </p:sp>
      <p:pic>
        <p:nvPicPr>
          <p:cNvPr id="30" name="図 29"/>
          <p:cNvPicPr>
            <a:picLocks noChangeAspect="1"/>
          </p:cNvPicPr>
          <p:nvPr/>
        </p:nvPicPr>
        <p:blipFill>
          <a:blip r:embed="rId2"/>
          <a:stretch>
            <a:fillRect/>
          </a:stretch>
        </p:blipFill>
        <p:spPr>
          <a:xfrm>
            <a:off x="124562" y="4247147"/>
            <a:ext cx="2257884" cy="2186319"/>
          </a:xfrm>
          <a:prstGeom prst="rect">
            <a:avLst/>
          </a:prstGeom>
        </p:spPr>
      </p:pic>
      <p:pic>
        <p:nvPicPr>
          <p:cNvPr id="31" name="Picture 3" descr="C:\Users\Kota Kasahara\Desktop\soi-stj_systematic.p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78123" y="4155316"/>
            <a:ext cx="3222489" cy="2295384"/>
          </a:xfrm>
          <a:prstGeom prst="rect">
            <a:avLst/>
          </a:prstGeom>
          <a:noFill/>
        </p:spPr>
      </p:pic>
      <p:pic>
        <p:nvPicPr>
          <p:cNvPr id="35" name="図 34"/>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5669" y="996123"/>
            <a:ext cx="4856947" cy="2505442"/>
          </a:xfrm>
          <a:prstGeom prst="rect">
            <a:avLst/>
          </a:prstGeom>
        </p:spPr>
      </p:pic>
      <p:sp>
        <p:nvSpPr>
          <p:cNvPr id="54" name="テキスト ボックス 53"/>
          <p:cNvSpPr txBox="1"/>
          <p:nvPr/>
        </p:nvSpPr>
        <p:spPr>
          <a:xfrm>
            <a:off x="24560" y="3843632"/>
            <a:ext cx="3028667" cy="461665"/>
          </a:xfrm>
          <a:prstGeom prst="rect">
            <a:avLst/>
          </a:prstGeom>
          <a:noFill/>
        </p:spPr>
        <p:txBody>
          <a:bodyPr wrap="square" rtlCol="0">
            <a:spAutoFit/>
          </a:bodyPr>
          <a:lstStyle/>
          <a:p>
            <a:r>
              <a:rPr kumimoji="1" lang="en-US" altLang="ja-JP" sz="2400" dirty="0" smtClean="0"/>
              <a:t>SOI-STJ1</a:t>
            </a:r>
            <a:r>
              <a:rPr kumimoji="1" lang="ja-JP" altLang="en-US" sz="2400" dirty="0" smtClean="0"/>
              <a:t>号</a:t>
            </a:r>
            <a:r>
              <a:rPr kumimoji="1" lang="en-US" altLang="ja-JP" sz="2400" dirty="0" smtClean="0"/>
              <a:t> Layout</a:t>
            </a:r>
            <a:endParaRPr kumimoji="1" lang="ja-JP" altLang="en-US" sz="2400" dirty="0"/>
          </a:p>
        </p:txBody>
      </p:sp>
      <p:sp>
        <p:nvSpPr>
          <p:cNvPr id="60" name="テキスト ボックス 59"/>
          <p:cNvSpPr txBox="1"/>
          <p:nvPr/>
        </p:nvSpPr>
        <p:spPr>
          <a:xfrm>
            <a:off x="3335378" y="1018966"/>
            <a:ext cx="1926331" cy="369332"/>
          </a:xfrm>
          <a:prstGeom prst="rect">
            <a:avLst/>
          </a:prstGeom>
          <a:noFill/>
        </p:spPr>
        <p:txBody>
          <a:bodyPr wrap="square" rtlCol="0">
            <a:spAutoFit/>
          </a:bodyPr>
          <a:lstStyle/>
          <a:p>
            <a:pPr algn="ctr"/>
            <a:r>
              <a:rPr kumimoji="1" lang="en-US" altLang="ja-JP" b="1" dirty="0" smtClean="0"/>
              <a:t>SOI wafer</a:t>
            </a:r>
          </a:p>
        </p:txBody>
      </p:sp>
      <p:sp>
        <p:nvSpPr>
          <p:cNvPr id="3" name="円/楕円 2"/>
          <p:cNvSpPr/>
          <p:nvPr/>
        </p:nvSpPr>
        <p:spPr>
          <a:xfrm>
            <a:off x="2071192" y="1996429"/>
            <a:ext cx="321973" cy="27147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9521" y="884639"/>
            <a:ext cx="2392001" cy="584775"/>
          </a:xfrm>
          <a:prstGeom prst="rect">
            <a:avLst/>
          </a:prstGeom>
          <a:noFill/>
        </p:spPr>
        <p:txBody>
          <a:bodyPr wrap="none" rtlCol="0">
            <a:spAutoFit/>
          </a:bodyPr>
          <a:lstStyle/>
          <a:p>
            <a:r>
              <a:rPr kumimoji="1" lang="en-US" altLang="ja-JP" sz="1600" b="1" dirty="0" smtClean="0"/>
              <a:t>Via(W)</a:t>
            </a:r>
            <a:r>
              <a:rPr kumimoji="1" lang="ja-JP" altLang="en-US" sz="1600" b="1" dirty="0" smtClean="0"/>
              <a:t>による</a:t>
            </a:r>
            <a:r>
              <a:rPr kumimoji="1" lang="en-US" altLang="ja-JP" sz="1600" b="1" dirty="0" smtClean="0"/>
              <a:t>SOI</a:t>
            </a:r>
            <a:r>
              <a:rPr kumimoji="1" lang="ja-JP" altLang="en-US" sz="1600" b="1" dirty="0" smtClean="0"/>
              <a:t>回路層と</a:t>
            </a:r>
            <a:endParaRPr kumimoji="1" lang="en-US" altLang="ja-JP" sz="1600" b="1" dirty="0" smtClean="0"/>
          </a:p>
          <a:p>
            <a:r>
              <a:rPr lang="en-US" altLang="ja-JP" sz="1600" b="1" dirty="0" smtClean="0"/>
              <a:t>STJ</a:t>
            </a:r>
            <a:r>
              <a:rPr lang="ja-JP" altLang="en-US" sz="1600" b="1" dirty="0" smtClean="0"/>
              <a:t>との電気的接触</a:t>
            </a:r>
            <a:endParaRPr kumimoji="1" lang="ja-JP" altLang="en-US" sz="1600" b="1" dirty="0"/>
          </a:p>
        </p:txBody>
      </p:sp>
      <p:cxnSp>
        <p:nvCxnSpPr>
          <p:cNvPr id="9" name="直線矢印コネクタ 8"/>
          <p:cNvCxnSpPr/>
          <p:nvPr/>
        </p:nvCxnSpPr>
        <p:spPr>
          <a:xfrm>
            <a:off x="2071192" y="1171977"/>
            <a:ext cx="160986" cy="77293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5563893" y="708172"/>
            <a:ext cx="6433171" cy="1200329"/>
          </a:xfrm>
          <a:prstGeom prst="rect">
            <a:avLst/>
          </a:prstGeom>
          <a:noFill/>
        </p:spPr>
        <p:txBody>
          <a:bodyPr wrap="square" rtlCol="0">
            <a:spAutoFit/>
          </a:bodyPr>
          <a:lstStyle/>
          <a:p>
            <a:r>
              <a:rPr lang="en-US" altLang="ja-JP" sz="2400" b="1" dirty="0" smtClean="0">
                <a:solidFill>
                  <a:srgbClr val="FF0000"/>
                </a:solidFill>
              </a:rPr>
              <a:t>SOI-STJ</a:t>
            </a:r>
            <a:r>
              <a:rPr lang="ja-JP" altLang="en-US" sz="2400" b="1" dirty="0" smtClean="0">
                <a:solidFill>
                  <a:srgbClr val="FF0000"/>
                </a:solidFill>
              </a:rPr>
              <a:t>とは</a:t>
            </a:r>
            <a:r>
              <a:rPr lang="en-US" altLang="ja-JP" sz="2400" b="1" dirty="0" smtClean="0">
                <a:solidFill>
                  <a:srgbClr val="FF0000"/>
                </a:solidFill>
              </a:rPr>
              <a:t>…</a:t>
            </a:r>
          </a:p>
          <a:p>
            <a:r>
              <a:rPr lang="ja-JP" altLang="en-US" sz="2400" dirty="0" smtClean="0"/>
              <a:t>増幅器の形成された</a:t>
            </a:r>
            <a:r>
              <a:rPr lang="en-US" altLang="ja-JP" sz="2400" dirty="0" smtClean="0"/>
              <a:t>SOI</a:t>
            </a:r>
            <a:r>
              <a:rPr lang="ja-JP" altLang="en-US" sz="2400" dirty="0" smtClean="0"/>
              <a:t>基板上に直接</a:t>
            </a:r>
            <a:r>
              <a:rPr lang="en-US" altLang="ja-JP" sz="2400" dirty="0" smtClean="0"/>
              <a:t>STJ</a:t>
            </a:r>
            <a:r>
              <a:rPr lang="ja-JP" altLang="en-US" sz="2400" dirty="0" smtClean="0"/>
              <a:t>を形成した極低温読み出し回路一体型検出器</a:t>
            </a:r>
            <a:endParaRPr lang="en-US" altLang="ja-JP" sz="2400" dirty="0" smtClean="0"/>
          </a:p>
        </p:txBody>
      </p:sp>
      <p:sp>
        <p:nvSpPr>
          <p:cNvPr id="69" name="テキスト ボックス 68"/>
          <p:cNvSpPr txBox="1"/>
          <p:nvPr/>
        </p:nvSpPr>
        <p:spPr>
          <a:xfrm>
            <a:off x="5563893" y="1785020"/>
            <a:ext cx="6433172" cy="2308324"/>
          </a:xfrm>
          <a:prstGeom prst="rect">
            <a:avLst/>
          </a:prstGeom>
          <a:noFill/>
        </p:spPr>
        <p:txBody>
          <a:bodyPr wrap="square" rtlCol="0">
            <a:spAutoFit/>
          </a:bodyPr>
          <a:lstStyle/>
          <a:p>
            <a:r>
              <a:rPr lang="en-US" altLang="ja-JP" sz="2400" b="1" dirty="0" smtClean="0">
                <a:solidFill>
                  <a:srgbClr val="FF0000"/>
                </a:solidFill>
              </a:rPr>
              <a:t>SOI-STJ</a:t>
            </a:r>
            <a:r>
              <a:rPr lang="ja-JP" altLang="en-US" sz="2400" b="1" dirty="0" smtClean="0">
                <a:solidFill>
                  <a:srgbClr val="FF0000"/>
                </a:solidFill>
              </a:rPr>
              <a:t>の利点</a:t>
            </a:r>
            <a:endParaRPr lang="en-US" altLang="ja-JP" sz="2400" dirty="0"/>
          </a:p>
          <a:p>
            <a:r>
              <a:rPr lang="en-US" altLang="ja-JP" sz="2400" dirty="0" smtClean="0"/>
              <a:t>STJ</a:t>
            </a:r>
            <a:r>
              <a:rPr lang="ja-JP" altLang="en-US" sz="2400" dirty="0" smtClean="0"/>
              <a:t>検出器からの配線の引き回しが不要</a:t>
            </a:r>
            <a:endParaRPr lang="en-US" altLang="ja-JP" sz="2400" dirty="0" smtClean="0"/>
          </a:p>
          <a:p>
            <a:pPr marL="800100" lvl="1" indent="-342900">
              <a:buClr>
                <a:srgbClr val="66FF66"/>
              </a:buClr>
              <a:buFont typeface="Wingdings" panose="05000000000000000000" pitchFamily="2" charset="2"/>
              <a:buChar char="p"/>
            </a:pPr>
            <a:r>
              <a:rPr lang="ja-JP" altLang="en-US" sz="2400" dirty="0" smtClean="0"/>
              <a:t>良い</a:t>
            </a:r>
            <a:r>
              <a:rPr lang="en-US" altLang="ja-JP" sz="2400" dirty="0" smtClean="0"/>
              <a:t>S/N</a:t>
            </a:r>
          </a:p>
          <a:p>
            <a:pPr marL="800100" lvl="1" indent="-342900">
              <a:buClr>
                <a:srgbClr val="66FF66"/>
              </a:buClr>
              <a:buFont typeface="Wingdings" panose="05000000000000000000" pitchFamily="2" charset="2"/>
              <a:buChar char="p"/>
            </a:pPr>
            <a:r>
              <a:rPr lang="en-US" altLang="ja-JP" sz="2400" dirty="0" smtClean="0"/>
              <a:t>STJ</a:t>
            </a:r>
            <a:r>
              <a:rPr lang="ja-JP" altLang="en-US" sz="2400" dirty="0" smtClean="0"/>
              <a:t>のマルチチャンネル化にも対応可能</a:t>
            </a:r>
            <a:endParaRPr lang="en-US" altLang="ja-JP" sz="2400" dirty="0" smtClean="0"/>
          </a:p>
          <a:p>
            <a:pPr marL="800100" lvl="1" indent="-342900">
              <a:buClr>
                <a:srgbClr val="66FF66"/>
              </a:buClr>
              <a:buFont typeface="Wingdings" panose="05000000000000000000" pitchFamily="2" charset="2"/>
              <a:buChar char="p"/>
            </a:pPr>
            <a:r>
              <a:rPr lang="ja-JP" altLang="en-US" sz="2400" dirty="0" smtClean="0"/>
              <a:t>低消費電力</a:t>
            </a:r>
            <a:r>
              <a:rPr lang="en-US" altLang="ja-JP" sz="2400" dirty="0" smtClean="0"/>
              <a:t>(</a:t>
            </a:r>
            <a:r>
              <a:rPr lang="ja-JP" altLang="en-US" sz="2400" dirty="0" smtClean="0"/>
              <a:t>冷凍機の</a:t>
            </a:r>
            <a:r>
              <a:rPr lang="en-US" altLang="ja-JP" sz="2400" dirty="0" smtClean="0"/>
              <a:t>cooling power</a:t>
            </a:r>
            <a:r>
              <a:rPr lang="ja-JP" altLang="en-US" sz="2400" dirty="0" smtClean="0"/>
              <a:t>以下での動作</a:t>
            </a:r>
            <a:r>
              <a:rPr lang="en-US" altLang="ja-JP" sz="2400" dirty="0" smtClean="0"/>
              <a:t>)</a:t>
            </a:r>
          </a:p>
        </p:txBody>
      </p:sp>
      <p:sp>
        <p:nvSpPr>
          <p:cNvPr id="70" name="テキスト ボックス 69"/>
          <p:cNvSpPr txBox="1"/>
          <p:nvPr/>
        </p:nvSpPr>
        <p:spPr>
          <a:xfrm>
            <a:off x="5129368" y="4708439"/>
            <a:ext cx="628890" cy="369332"/>
          </a:xfrm>
          <a:prstGeom prst="rect">
            <a:avLst/>
          </a:prstGeom>
          <a:noFill/>
        </p:spPr>
        <p:txBody>
          <a:bodyPr wrap="none" rtlCol="0">
            <a:spAutoFit/>
          </a:bodyPr>
          <a:lstStyle/>
          <a:p>
            <a:r>
              <a:rPr kumimoji="1" lang="en-US" altLang="ja-JP" dirty="0" smtClean="0"/>
              <a:t>Gate</a:t>
            </a:r>
            <a:endParaRPr kumimoji="1" lang="ja-JP" altLang="en-US" dirty="0"/>
          </a:p>
        </p:txBody>
      </p:sp>
      <p:sp>
        <p:nvSpPr>
          <p:cNvPr id="71" name="テキスト ボックス 70"/>
          <p:cNvSpPr txBox="1"/>
          <p:nvPr/>
        </p:nvSpPr>
        <p:spPr>
          <a:xfrm>
            <a:off x="5640830" y="4326509"/>
            <a:ext cx="688073" cy="369332"/>
          </a:xfrm>
          <a:prstGeom prst="rect">
            <a:avLst/>
          </a:prstGeom>
          <a:noFill/>
        </p:spPr>
        <p:txBody>
          <a:bodyPr wrap="none" rtlCol="0">
            <a:spAutoFit/>
          </a:bodyPr>
          <a:lstStyle/>
          <a:p>
            <a:r>
              <a:rPr kumimoji="1" lang="en-US" altLang="ja-JP" dirty="0" smtClean="0"/>
              <a:t>Drain</a:t>
            </a:r>
            <a:endParaRPr kumimoji="1" lang="ja-JP" altLang="en-US" dirty="0"/>
          </a:p>
        </p:txBody>
      </p:sp>
      <p:sp>
        <p:nvSpPr>
          <p:cNvPr id="72" name="テキスト ボックス 71"/>
          <p:cNvSpPr txBox="1"/>
          <p:nvPr/>
        </p:nvSpPr>
        <p:spPr>
          <a:xfrm>
            <a:off x="5561392" y="5340435"/>
            <a:ext cx="824072" cy="369332"/>
          </a:xfrm>
          <a:prstGeom prst="rect">
            <a:avLst/>
          </a:prstGeom>
          <a:noFill/>
        </p:spPr>
        <p:txBody>
          <a:bodyPr wrap="none" rtlCol="0">
            <a:spAutoFit/>
          </a:bodyPr>
          <a:lstStyle/>
          <a:p>
            <a:r>
              <a:rPr kumimoji="1" lang="en-US" altLang="ja-JP" dirty="0" smtClean="0"/>
              <a:t>Source</a:t>
            </a:r>
            <a:endParaRPr kumimoji="1" lang="ja-JP" altLang="en-US" dirty="0"/>
          </a:p>
        </p:txBody>
      </p:sp>
      <p:pic>
        <p:nvPicPr>
          <p:cNvPr id="33" name="図 32"/>
          <p:cNvPicPr>
            <a:picLocks noChangeAspect="1"/>
          </p:cNvPicPr>
          <p:nvPr/>
        </p:nvPicPr>
        <p:blipFill>
          <a:blip r:embed="rId5"/>
          <a:stretch>
            <a:fillRect/>
          </a:stretch>
        </p:blipFill>
        <p:spPr>
          <a:xfrm>
            <a:off x="2510159" y="4262909"/>
            <a:ext cx="2203509" cy="2203509"/>
          </a:xfrm>
          <a:prstGeom prst="rect">
            <a:avLst/>
          </a:prstGeom>
        </p:spPr>
      </p:pic>
      <p:sp>
        <p:nvSpPr>
          <p:cNvPr id="34" name="テキスト ボックス 33"/>
          <p:cNvSpPr txBox="1"/>
          <p:nvPr/>
        </p:nvSpPr>
        <p:spPr>
          <a:xfrm>
            <a:off x="2545767" y="4356202"/>
            <a:ext cx="518330" cy="461665"/>
          </a:xfrm>
          <a:prstGeom prst="rect">
            <a:avLst/>
          </a:prstGeom>
          <a:noFill/>
        </p:spPr>
        <p:txBody>
          <a:bodyPr wrap="square" rtlCol="0">
            <a:spAutoFit/>
          </a:bodyPr>
          <a:lstStyle/>
          <a:p>
            <a:r>
              <a:rPr kumimoji="1" lang="en-US" altLang="ja-JP" sz="2400" b="1" dirty="0" smtClean="0">
                <a:solidFill>
                  <a:srgbClr val="00B0F0"/>
                </a:solidFill>
              </a:rPr>
              <a:t>a</a:t>
            </a:r>
            <a:endParaRPr kumimoji="1" lang="ja-JP" altLang="en-US" sz="2400" b="1" dirty="0">
              <a:solidFill>
                <a:srgbClr val="00B0F0"/>
              </a:solidFill>
            </a:endParaRPr>
          </a:p>
        </p:txBody>
      </p:sp>
      <p:sp>
        <p:nvSpPr>
          <p:cNvPr id="37" name="テキスト ボックス 36"/>
          <p:cNvSpPr txBox="1"/>
          <p:nvPr/>
        </p:nvSpPr>
        <p:spPr>
          <a:xfrm>
            <a:off x="3203838" y="4367707"/>
            <a:ext cx="538058" cy="461665"/>
          </a:xfrm>
          <a:prstGeom prst="rect">
            <a:avLst/>
          </a:prstGeom>
          <a:noFill/>
        </p:spPr>
        <p:txBody>
          <a:bodyPr wrap="square" rtlCol="0">
            <a:spAutoFit/>
          </a:bodyPr>
          <a:lstStyle/>
          <a:p>
            <a:r>
              <a:rPr lang="en-US" altLang="ja-JP" sz="2400" b="1" dirty="0">
                <a:solidFill>
                  <a:srgbClr val="00B0F0"/>
                </a:solidFill>
              </a:rPr>
              <a:t>b</a:t>
            </a:r>
            <a:endParaRPr kumimoji="1" lang="ja-JP" altLang="en-US" sz="2400" b="1" dirty="0">
              <a:solidFill>
                <a:srgbClr val="00B0F0"/>
              </a:solidFill>
            </a:endParaRPr>
          </a:p>
        </p:txBody>
      </p:sp>
      <p:sp>
        <p:nvSpPr>
          <p:cNvPr id="38" name="テキスト ボックス 37"/>
          <p:cNvSpPr txBox="1"/>
          <p:nvPr/>
        </p:nvSpPr>
        <p:spPr>
          <a:xfrm>
            <a:off x="2559512" y="4653501"/>
            <a:ext cx="481340" cy="461665"/>
          </a:xfrm>
          <a:prstGeom prst="rect">
            <a:avLst/>
          </a:prstGeom>
          <a:noFill/>
        </p:spPr>
        <p:txBody>
          <a:bodyPr wrap="square" rtlCol="0">
            <a:spAutoFit/>
          </a:bodyPr>
          <a:lstStyle/>
          <a:p>
            <a:r>
              <a:rPr lang="en-US" altLang="ja-JP" sz="2400" b="1" dirty="0">
                <a:solidFill>
                  <a:srgbClr val="00B0F0"/>
                </a:solidFill>
              </a:rPr>
              <a:t>c</a:t>
            </a:r>
            <a:endParaRPr kumimoji="1" lang="ja-JP" altLang="en-US" sz="2400" b="1" dirty="0">
              <a:solidFill>
                <a:srgbClr val="00B0F0"/>
              </a:solidFill>
            </a:endParaRPr>
          </a:p>
        </p:txBody>
      </p:sp>
      <p:sp>
        <p:nvSpPr>
          <p:cNvPr id="39" name="テキスト ボックス 38"/>
          <p:cNvSpPr txBox="1"/>
          <p:nvPr/>
        </p:nvSpPr>
        <p:spPr>
          <a:xfrm>
            <a:off x="3693433" y="4367707"/>
            <a:ext cx="518330" cy="461665"/>
          </a:xfrm>
          <a:prstGeom prst="rect">
            <a:avLst/>
          </a:prstGeom>
          <a:noFill/>
        </p:spPr>
        <p:txBody>
          <a:bodyPr wrap="square" rtlCol="0">
            <a:spAutoFit/>
          </a:bodyPr>
          <a:lstStyle/>
          <a:p>
            <a:r>
              <a:rPr kumimoji="1" lang="en-US" altLang="ja-JP" sz="2400" b="1" dirty="0" smtClean="0">
                <a:solidFill>
                  <a:srgbClr val="00B0F0"/>
                </a:solidFill>
              </a:rPr>
              <a:t>e</a:t>
            </a:r>
            <a:endParaRPr kumimoji="1" lang="ja-JP" altLang="en-US" sz="2400" b="1" dirty="0">
              <a:solidFill>
                <a:srgbClr val="00B0F0"/>
              </a:solidFill>
            </a:endParaRPr>
          </a:p>
        </p:txBody>
      </p:sp>
      <p:sp>
        <p:nvSpPr>
          <p:cNvPr id="40" name="テキスト ボックス 39"/>
          <p:cNvSpPr txBox="1"/>
          <p:nvPr/>
        </p:nvSpPr>
        <p:spPr>
          <a:xfrm>
            <a:off x="3253730" y="4672913"/>
            <a:ext cx="538058" cy="461665"/>
          </a:xfrm>
          <a:prstGeom prst="rect">
            <a:avLst/>
          </a:prstGeom>
          <a:noFill/>
        </p:spPr>
        <p:txBody>
          <a:bodyPr wrap="square" rtlCol="0">
            <a:spAutoFit/>
          </a:bodyPr>
          <a:lstStyle/>
          <a:p>
            <a:r>
              <a:rPr kumimoji="1" lang="en-US" altLang="ja-JP" sz="2400" b="1" dirty="0" smtClean="0">
                <a:solidFill>
                  <a:srgbClr val="FF0000"/>
                </a:solidFill>
              </a:rPr>
              <a:t>d</a:t>
            </a:r>
            <a:endParaRPr kumimoji="1" lang="ja-JP" altLang="en-US" sz="2400" b="1" dirty="0">
              <a:solidFill>
                <a:srgbClr val="FF0000"/>
              </a:solidFill>
            </a:endParaRPr>
          </a:p>
        </p:txBody>
      </p:sp>
      <p:sp>
        <p:nvSpPr>
          <p:cNvPr id="41" name="テキスト ボックス 40"/>
          <p:cNvSpPr txBox="1"/>
          <p:nvPr/>
        </p:nvSpPr>
        <p:spPr>
          <a:xfrm>
            <a:off x="4334576" y="4381082"/>
            <a:ext cx="434490" cy="461665"/>
          </a:xfrm>
          <a:prstGeom prst="rect">
            <a:avLst/>
          </a:prstGeom>
          <a:noFill/>
        </p:spPr>
        <p:txBody>
          <a:bodyPr wrap="square" rtlCol="0">
            <a:spAutoFit/>
          </a:bodyPr>
          <a:lstStyle/>
          <a:p>
            <a:r>
              <a:rPr kumimoji="1" lang="en-US" altLang="ja-JP" sz="2400" b="1" dirty="0" smtClean="0">
                <a:solidFill>
                  <a:srgbClr val="00B0F0"/>
                </a:solidFill>
              </a:rPr>
              <a:t>f</a:t>
            </a:r>
            <a:endParaRPr kumimoji="1" lang="ja-JP" altLang="en-US" sz="2400" b="1" dirty="0">
              <a:solidFill>
                <a:srgbClr val="00B0F0"/>
              </a:solidFill>
            </a:endParaRPr>
          </a:p>
        </p:txBody>
      </p:sp>
      <p:sp>
        <p:nvSpPr>
          <p:cNvPr id="42" name="テキスト ボックス 41"/>
          <p:cNvSpPr txBox="1"/>
          <p:nvPr/>
        </p:nvSpPr>
        <p:spPr>
          <a:xfrm>
            <a:off x="3685517" y="4669166"/>
            <a:ext cx="518330" cy="461665"/>
          </a:xfrm>
          <a:prstGeom prst="rect">
            <a:avLst/>
          </a:prstGeom>
          <a:noFill/>
        </p:spPr>
        <p:txBody>
          <a:bodyPr wrap="square" rtlCol="0">
            <a:spAutoFit/>
          </a:bodyPr>
          <a:lstStyle/>
          <a:p>
            <a:r>
              <a:rPr kumimoji="1" lang="en-US" altLang="ja-JP" sz="2400" b="1" dirty="0" smtClean="0">
                <a:solidFill>
                  <a:srgbClr val="00B0F0"/>
                </a:solidFill>
              </a:rPr>
              <a:t>g</a:t>
            </a:r>
            <a:endParaRPr kumimoji="1" lang="ja-JP" altLang="en-US" sz="2400" b="1" dirty="0">
              <a:solidFill>
                <a:srgbClr val="00B0F0"/>
              </a:solidFill>
            </a:endParaRPr>
          </a:p>
        </p:txBody>
      </p:sp>
      <p:sp>
        <p:nvSpPr>
          <p:cNvPr id="43" name="テキスト ボックス 42"/>
          <p:cNvSpPr txBox="1"/>
          <p:nvPr/>
        </p:nvSpPr>
        <p:spPr>
          <a:xfrm>
            <a:off x="4349721" y="4672821"/>
            <a:ext cx="461493" cy="461665"/>
          </a:xfrm>
          <a:prstGeom prst="rect">
            <a:avLst/>
          </a:prstGeom>
          <a:noFill/>
        </p:spPr>
        <p:txBody>
          <a:bodyPr wrap="square" rtlCol="0">
            <a:spAutoFit/>
          </a:bodyPr>
          <a:lstStyle/>
          <a:p>
            <a:r>
              <a:rPr kumimoji="1" lang="en-US" altLang="ja-JP" sz="2400" b="1" dirty="0" smtClean="0">
                <a:solidFill>
                  <a:srgbClr val="00B0F0"/>
                </a:solidFill>
              </a:rPr>
              <a:t>h</a:t>
            </a:r>
            <a:endParaRPr kumimoji="1" lang="ja-JP" altLang="en-US" sz="2400" b="1" dirty="0">
              <a:solidFill>
                <a:srgbClr val="00B0F0"/>
              </a:solidFill>
            </a:endParaRPr>
          </a:p>
        </p:txBody>
      </p:sp>
      <p:sp>
        <p:nvSpPr>
          <p:cNvPr id="44" name="テキスト ボックス 43"/>
          <p:cNvSpPr txBox="1"/>
          <p:nvPr/>
        </p:nvSpPr>
        <p:spPr>
          <a:xfrm>
            <a:off x="2575951" y="5534370"/>
            <a:ext cx="399968" cy="461665"/>
          </a:xfrm>
          <a:prstGeom prst="rect">
            <a:avLst/>
          </a:prstGeom>
          <a:noFill/>
        </p:spPr>
        <p:txBody>
          <a:bodyPr wrap="square" rtlCol="0">
            <a:spAutoFit/>
          </a:bodyPr>
          <a:lstStyle/>
          <a:p>
            <a:r>
              <a:rPr kumimoji="1" lang="en-US" altLang="ja-JP" sz="2400" b="1" dirty="0" err="1" smtClean="0">
                <a:solidFill>
                  <a:srgbClr val="00B0F0"/>
                </a:solidFill>
              </a:rPr>
              <a:t>i</a:t>
            </a:r>
            <a:endParaRPr kumimoji="1" lang="ja-JP" altLang="en-US" sz="2400" b="1" dirty="0">
              <a:solidFill>
                <a:srgbClr val="00B0F0"/>
              </a:solidFill>
            </a:endParaRPr>
          </a:p>
        </p:txBody>
      </p:sp>
      <p:sp>
        <p:nvSpPr>
          <p:cNvPr id="46" name="テキスト ボックス 45"/>
          <p:cNvSpPr txBox="1"/>
          <p:nvPr/>
        </p:nvSpPr>
        <p:spPr>
          <a:xfrm>
            <a:off x="3203838" y="5534370"/>
            <a:ext cx="518330" cy="461665"/>
          </a:xfrm>
          <a:prstGeom prst="rect">
            <a:avLst/>
          </a:prstGeom>
          <a:noFill/>
        </p:spPr>
        <p:txBody>
          <a:bodyPr wrap="square" rtlCol="0">
            <a:spAutoFit/>
          </a:bodyPr>
          <a:lstStyle/>
          <a:p>
            <a:r>
              <a:rPr kumimoji="1" lang="en-US" altLang="ja-JP" sz="2400" b="1" dirty="0" smtClean="0">
                <a:solidFill>
                  <a:srgbClr val="00B0F0"/>
                </a:solidFill>
              </a:rPr>
              <a:t>j</a:t>
            </a:r>
            <a:endParaRPr kumimoji="1" lang="ja-JP" altLang="en-US" sz="2400" b="1" dirty="0">
              <a:solidFill>
                <a:srgbClr val="00B0F0"/>
              </a:solidFill>
            </a:endParaRPr>
          </a:p>
        </p:txBody>
      </p:sp>
      <p:sp>
        <p:nvSpPr>
          <p:cNvPr id="47" name="テキスト ボックス 46"/>
          <p:cNvSpPr txBox="1"/>
          <p:nvPr/>
        </p:nvSpPr>
        <p:spPr>
          <a:xfrm>
            <a:off x="2605205" y="5871136"/>
            <a:ext cx="518330" cy="461665"/>
          </a:xfrm>
          <a:prstGeom prst="rect">
            <a:avLst/>
          </a:prstGeom>
          <a:noFill/>
        </p:spPr>
        <p:txBody>
          <a:bodyPr wrap="square" rtlCol="0">
            <a:spAutoFit/>
          </a:bodyPr>
          <a:lstStyle/>
          <a:p>
            <a:r>
              <a:rPr kumimoji="1" lang="en-US" altLang="ja-JP" sz="2400" b="1" dirty="0" smtClean="0">
                <a:solidFill>
                  <a:srgbClr val="00B0F0"/>
                </a:solidFill>
              </a:rPr>
              <a:t>k</a:t>
            </a:r>
            <a:endParaRPr kumimoji="1" lang="ja-JP" altLang="en-US" sz="2400" b="1" dirty="0">
              <a:solidFill>
                <a:srgbClr val="00B0F0"/>
              </a:solidFill>
            </a:endParaRPr>
          </a:p>
        </p:txBody>
      </p:sp>
      <p:sp>
        <p:nvSpPr>
          <p:cNvPr id="48" name="テキスト ボックス 47"/>
          <p:cNvSpPr txBox="1"/>
          <p:nvPr/>
        </p:nvSpPr>
        <p:spPr>
          <a:xfrm>
            <a:off x="3230827" y="5868687"/>
            <a:ext cx="399968" cy="461665"/>
          </a:xfrm>
          <a:prstGeom prst="rect">
            <a:avLst/>
          </a:prstGeom>
          <a:noFill/>
        </p:spPr>
        <p:txBody>
          <a:bodyPr wrap="square" rtlCol="0">
            <a:spAutoFit/>
          </a:bodyPr>
          <a:lstStyle/>
          <a:p>
            <a:r>
              <a:rPr kumimoji="1" lang="en-US" altLang="ja-JP" sz="2400" b="1" dirty="0" smtClean="0">
                <a:solidFill>
                  <a:srgbClr val="FF0000"/>
                </a:solidFill>
              </a:rPr>
              <a:t>l</a:t>
            </a:r>
            <a:endParaRPr kumimoji="1" lang="ja-JP" altLang="en-US" sz="2400" b="1" dirty="0">
              <a:solidFill>
                <a:srgbClr val="FF0000"/>
              </a:solidFill>
            </a:endParaRPr>
          </a:p>
        </p:txBody>
      </p:sp>
      <p:sp>
        <p:nvSpPr>
          <p:cNvPr id="52" name="テキスト ボックス 51"/>
          <p:cNvSpPr txBox="1"/>
          <p:nvPr/>
        </p:nvSpPr>
        <p:spPr>
          <a:xfrm>
            <a:off x="3685517" y="5534370"/>
            <a:ext cx="668749" cy="461665"/>
          </a:xfrm>
          <a:prstGeom prst="rect">
            <a:avLst/>
          </a:prstGeom>
          <a:noFill/>
        </p:spPr>
        <p:txBody>
          <a:bodyPr wrap="square" rtlCol="0">
            <a:spAutoFit/>
          </a:bodyPr>
          <a:lstStyle/>
          <a:p>
            <a:r>
              <a:rPr kumimoji="1" lang="en-US" altLang="ja-JP" sz="2400" b="1" dirty="0" smtClean="0">
                <a:solidFill>
                  <a:srgbClr val="00B0F0"/>
                </a:solidFill>
              </a:rPr>
              <a:t>m</a:t>
            </a:r>
            <a:endParaRPr kumimoji="1" lang="ja-JP" altLang="en-US" sz="2400" b="1" dirty="0">
              <a:solidFill>
                <a:srgbClr val="00B0F0"/>
              </a:solidFill>
            </a:endParaRPr>
          </a:p>
        </p:txBody>
      </p:sp>
      <p:sp>
        <p:nvSpPr>
          <p:cNvPr id="53" name="テキスト ボックス 52"/>
          <p:cNvSpPr txBox="1"/>
          <p:nvPr/>
        </p:nvSpPr>
        <p:spPr>
          <a:xfrm>
            <a:off x="3699855" y="5824969"/>
            <a:ext cx="538058" cy="461665"/>
          </a:xfrm>
          <a:prstGeom prst="rect">
            <a:avLst/>
          </a:prstGeom>
          <a:noFill/>
        </p:spPr>
        <p:txBody>
          <a:bodyPr wrap="square" rtlCol="0">
            <a:spAutoFit/>
          </a:bodyPr>
          <a:lstStyle/>
          <a:p>
            <a:r>
              <a:rPr kumimoji="1" lang="en-US" altLang="ja-JP" sz="2400" b="1" dirty="0" smtClean="0">
                <a:solidFill>
                  <a:srgbClr val="00B0F0"/>
                </a:solidFill>
              </a:rPr>
              <a:t>o</a:t>
            </a:r>
            <a:endParaRPr kumimoji="1" lang="ja-JP" altLang="en-US" sz="2400" b="1" dirty="0">
              <a:solidFill>
                <a:srgbClr val="00B0F0"/>
              </a:solidFill>
            </a:endParaRPr>
          </a:p>
        </p:txBody>
      </p:sp>
      <p:sp>
        <p:nvSpPr>
          <p:cNvPr id="61" name="テキスト ボックス 60"/>
          <p:cNvSpPr txBox="1"/>
          <p:nvPr/>
        </p:nvSpPr>
        <p:spPr>
          <a:xfrm>
            <a:off x="4334576" y="5830457"/>
            <a:ext cx="538058" cy="461665"/>
          </a:xfrm>
          <a:prstGeom prst="rect">
            <a:avLst/>
          </a:prstGeom>
          <a:noFill/>
        </p:spPr>
        <p:txBody>
          <a:bodyPr wrap="square" rtlCol="0">
            <a:spAutoFit/>
          </a:bodyPr>
          <a:lstStyle/>
          <a:p>
            <a:r>
              <a:rPr kumimoji="1" lang="en-US" altLang="ja-JP" sz="2400" b="1" dirty="0" smtClean="0">
                <a:solidFill>
                  <a:srgbClr val="FF0000"/>
                </a:solidFill>
              </a:rPr>
              <a:t>p</a:t>
            </a:r>
            <a:endParaRPr kumimoji="1" lang="ja-JP" altLang="en-US" sz="2400" b="1" dirty="0">
              <a:solidFill>
                <a:srgbClr val="FF0000"/>
              </a:solidFill>
            </a:endParaRPr>
          </a:p>
        </p:txBody>
      </p:sp>
      <p:sp>
        <p:nvSpPr>
          <p:cNvPr id="62" name="テキスト ボックス 61"/>
          <p:cNvSpPr txBox="1"/>
          <p:nvPr/>
        </p:nvSpPr>
        <p:spPr>
          <a:xfrm>
            <a:off x="4273165" y="5526016"/>
            <a:ext cx="538058" cy="461665"/>
          </a:xfrm>
          <a:prstGeom prst="rect">
            <a:avLst/>
          </a:prstGeom>
          <a:noFill/>
        </p:spPr>
        <p:txBody>
          <a:bodyPr wrap="square" rtlCol="0">
            <a:spAutoFit/>
          </a:bodyPr>
          <a:lstStyle/>
          <a:p>
            <a:r>
              <a:rPr kumimoji="1" lang="en-US" altLang="ja-JP" sz="2400" b="1" dirty="0" smtClean="0">
                <a:solidFill>
                  <a:srgbClr val="00B0F0"/>
                </a:solidFill>
              </a:rPr>
              <a:t>n</a:t>
            </a:r>
            <a:endParaRPr kumimoji="1" lang="ja-JP" altLang="en-US" sz="2400" b="1" dirty="0">
              <a:solidFill>
                <a:srgbClr val="00B0F0"/>
              </a:solidFill>
            </a:endParaRPr>
          </a:p>
        </p:txBody>
      </p:sp>
      <p:sp>
        <p:nvSpPr>
          <p:cNvPr id="64" name="テキスト ボックス 63"/>
          <p:cNvSpPr txBox="1"/>
          <p:nvPr/>
        </p:nvSpPr>
        <p:spPr>
          <a:xfrm>
            <a:off x="2454550" y="3891640"/>
            <a:ext cx="3028667" cy="461665"/>
          </a:xfrm>
          <a:prstGeom prst="rect">
            <a:avLst/>
          </a:prstGeom>
          <a:noFill/>
        </p:spPr>
        <p:txBody>
          <a:bodyPr wrap="square" rtlCol="0">
            <a:spAutoFit/>
          </a:bodyPr>
          <a:lstStyle/>
          <a:p>
            <a:r>
              <a:rPr kumimoji="1" lang="en-US" altLang="ja-JP" sz="2400" dirty="0" smtClean="0"/>
              <a:t>SOI-STJ</a:t>
            </a:r>
            <a:r>
              <a:rPr lang="en-US" altLang="ja-JP" sz="2400" dirty="0"/>
              <a:t>2</a:t>
            </a:r>
            <a:r>
              <a:rPr kumimoji="1" lang="ja-JP" altLang="en-US" sz="2400" dirty="0" smtClean="0"/>
              <a:t>号</a:t>
            </a:r>
            <a:r>
              <a:rPr kumimoji="1" lang="en-US" altLang="ja-JP" sz="2400" dirty="0" smtClean="0"/>
              <a:t> Layout</a:t>
            </a:r>
            <a:endParaRPr kumimoji="1" lang="ja-JP" altLang="en-US" sz="2400" dirty="0"/>
          </a:p>
        </p:txBody>
      </p:sp>
      <p:pic>
        <p:nvPicPr>
          <p:cNvPr id="65" name="図 64"/>
          <p:cNvPicPr>
            <a:picLocks noChangeAspect="1"/>
          </p:cNvPicPr>
          <p:nvPr/>
        </p:nvPicPr>
        <p:blipFill>
          <a:blip r:embed="rId6"/>
          <a:stretch>
            <a:fillRect/>
          </a:stretch>
        </p:blipFill>
        <p:spPr>
          <a:xfrm>
            <a:off x="6595190" y="4295385"/>
            <a:ext cx="1821401" cy="19336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7" name="テキスト ボックス 66"/>
          <p:cNvSpPr txBox="1"/>
          <p:nvPr/>
        </p:nvSpPr>
        <p:spPr>
          <a:xfrm>
            <a:off x="7033721" y="4949756"/>
            <a:ext cx="306494" cy="369332"/>
          </a:xfrm>
          <a:prstGeom prst="rect">
            <a:avLst/>
          </a:prstGeom>
          <a:noFill/>
        </p:spPr>
        <p:txBody>
          <a:bodyPr wrap="none" rtlCol="0">
            <a:spAutoFit/>
          </a:bodyPr>
          <a:lstStyle/>
          <a:p>
            <a:r>
              <a:rPr kumimoji="1" lang="en-US" altLang="ja-JP" b="1" dirty="0" smtClean="0"/>
              <a:t>C</a:t>
            </a:r>
            <a:endParaRPr kumimoji="1" lang="ja-JP" altLang="en-US" b="1" dirty="0"/>
          </a:p>
        </p:txBody>
      </p:sp>
      <p:sp>
        <p:nvSpPr>
          <p:cNvPr id="73" name="テキスト ボックス 72"/>
          <p:cNvSpPr txBox="1"/>
          <p:nvPr/>
        </p:nvSpPr>
        <p:spPr>
          <a:xfrm>
            <a:off x="8000021" y="4477834"/>
            <a:ext cx="587853" cy="307777"/>
          </a:xfrm>
          <a:prstGeom prst="rect">
            <a:avLst/>
          </a:prstGeom>
          <a:noFill/>
        </p:spPr>
        <p:txBody>
          <a:bodyPr wrap="none" rtlCol="0">
            <a:spAutoFit/>
          </a:bodyPr>
          <a:lstStyle/>
          <a:p>
            <a:r>
              <a:rPr lang="en-US" altLang="ja-JP" sz="1400" b="1" dirty="0" smtClean="0"/>
              <a:t>Drain</a:t>
            </a:r>
            <a:endParaRPr kumimoji="1" lang="ja-JP" altLang="en-US" sz="1400" b="1" dirty="0"/>
          </a:p>
        </p:txBody>
      </p:sp>
      <p:sp>
        <p:nvSpPr>
          <p:cNvPr id="74" name="テキスト ボックス 73"/>
          <p:cNvSpPr txBox="1"/>
          <p:nvPr/>
        </p:nvSpPr>
        <p:spPr>
          <a:xfrm>
            <a:off x="7964738" y="5199530"/>
            <a:ext cx="688650" cy="307777"/>
          </a:xfrm>
          <a:prstGeom prst="rect">
            <a:avLst/>
          </a:prstGeom>
          <a:noFill/>
        </p:spPr>
        <p:txBody>
          <a:bodyPr wrap="none" rtlCol="0">
            <a:spAutoFit/>
          </a:bodyPr>
          <a:lstStyle/>
          <a:p>
            <a:r>
              <a:rPr lang="en-US" altLang="ja-JP" sz="1400" b="1" dirty="0" smtClean="0"/>
              <a:t>Source</a:t>
            </a:r>
            <a:endParaRPr kumimoji="1" lang="ja-JP" altLang="en-US" sz="1400" b="1" dirty="0"/>
          </a:p>
        </p:txBody>
      </p:sp>
      <p:sp>
        <p:nvSpPr>
          <p:cNvPr id="75" name="テキスト ボックス 74"/>
          <p:cNvSpPr txBox="1"/>
          <p:nvPr/>
        </p:nvSpPr>
        <p:spPr>
          <a:xfrm>
            <a:off x="7609347" y="4736397"/>
            <a:ext cx="535083" cy="307777"/>
          </a:xfrm>
          <a:prstGeom prst="rect">
            <a:avLst/>
          </a:prstGeom>
          <a:noFill/>
        </p:spPr>
        <p:txBody>
          <a:bodyPr wrap="none" rtlCol="0">
            <a:spAutoFit/>
          </a:bodyPr>
          <a:lstStyle/>
          <a:p>
            <a:r>
              <a:rPr lang="en-US" altLang="ja-JP" sz="1400" b="1" dirty="0" smtClean="0"/>
              <a:t>Gate</a:t>
            </a:r>
            <a:endParaRPr kumimoji="1" lang="ja-JP" altLang="en-US" sz="1400" b="1" dirty="0"/>
          </a:p>
        </p:txBody>
      </p:sp>
      <p:sp>
        <p:nvSpPr>
          <p:cNvPr id="76" name="テキスト ボックス 75"/>
          <p:cNvSpPr txBox="1"/>
          <p:nvPr/>
        </p:nvSpPr>
        <p:spPr>
          <a:xfrm>
            <a:off x="4826753" y="6135758"/>
            <a:ext cx="2122399" cy="307777"/>
          </a:xfrm>
          <a:prstGeom prst="rect">
            <a:avLst/>
          </a:prstGeom>
          <a:noFill/>
        </p:spPr>
        <p:txBody>
          <a:bodyPr wrap="square" rtlCol="0">
            <a:spAutoFit/>
          </a:bodyPr>
          <a:lstStyle/>
          <a:p>
            <a:r>
              <a:rPr kumimoji="1" lang="en-US" altLang="ja-JP" sz="1400" b="1" dirty="0" smtClean="0"/>
              <a:t>SOI-STJ</a:t>
            </a:r>
            <a:r>
              <a:rPr lang="en-US" altLang="ja-JP" sz="1400" b="1" dirty="0"/>
              <a:t>1</a:t>
            </a:r>
            <a:r>
              <a:rPr kumimoji="1" lang="ja-JP" altLang="en-US" sz="1400" b="1" dirty="0" smtClean="0"/>
              <a:t>号</a:t>
            </a:r>
            <a:r>
              <a:rPr lang="ja-JP" altLang="en-US" sz="1400" b="1" dirty="0"/>
              <a:t>回路図</a:t>
            </a:r>
            <a:endParaRPr kumimoji="1" lang="ja-JP" altLang="en-US" sz="1400" b="1" dirty="0"/>
          </a:p>
        </p:txBody>
      </p:sp>
      <p:sp>
        <p:nvSpPr>
          <p:cNvPr id="77" name="テキスト ボックス 76"/>
          <p:cNvSpPr txBox="1"/>
          <p:nvPr/>
        </p:nvSpPr>
        <p:spPr>
          <a:xfrm>
            <a:off x="6652877" y="6185335"/>
            <a:ext cx="2122399" cy="307777"/>
          </a:xfrm>
          <a:prstGeom prst="rect">
            <a:avLst/>
          </a:prstGeom>
          <a:noFill/>
        </p:spPr>
        <p:txBody>
          <a:bodyPr wrap="square" rtlCol="0">
            <a:spAutoFit/>
          </a:bodyPr>
          <a:lstStyle/>
          <a:p>
            <a:r>
              <a:rPr kumimoji="1" lang="en-US" altLang="ja-JP" sz="1400" b="1" dirty="0" smtClean="0"/>
              <a:t>SOI-STJ</a:t>
            </a:r>
            <a:r>
              <a:rPr lang="en-US" altLang="ja-JP" sz="1400" b="1" dirty="0" smtClean="0"/>
              <a:t>2</a:t>
            </a:r>
            <a:r>
              <a:rPr kumimoji="1" lang="ja-JP" altLang="en-US" sz="1400" b="1" dirty="0" smtClean="0"/>
              <a:t>号</a:t>
            </a:r>
            <a:r>
              <a:rPr lang="ja-JP" altLang="en-US" sz="1400" b="1" dirty="0"/>
              <a:t>回路図</a:t>
            </a:r>
            <a:endParaRPr kumimoji="1" lang="ja-JP" altLang="en-US" sz="1400" b="1" dirty="0"/>
          </a:p>
        </p:txBody>
      </p:sp>
      <p:sp>
        <p:nvSpPr>
          <p:cNvPr id="8" name="テキスト ボックス 7"/>
          <p:cNvSpPr txBox="1"/>
          <p:nvPr/>
        </p:nvSpPr>
        <p:spPr>
          <a:xfrm>
            <a:off x="8653388" y="4474376"/>
            <a:ext cx="3640615" cy="1569660"/>
          </a:xfrm>
          <a:prstGeom prst="rect">
            <a:avLst/>
          </a:prstGeom>
          <a:noFill/>
        </p:spPr>
        <p:txBody>
          <a:bodyPr wrap="square" rtlCol="0">
            <a:spAutoFit/>
          </a:bodyPr>
          <a:lstStyle/>
          <a:p>
            <a:r>
              <a:rPr lang="ja-JP" altLang="en-US" sz="2400" dirty="0" smtClean="0"/>
              <a:t>導入段階として</a:t>
            </a:r>
            <a:r>
              <a:rPr lang="en-US" altLang="ja-JP" sz="2400" dirty="0" smtClean="0"/>
              <a:t>Nb/Al-STJ</a:t>
            </a:r>
            <a:r>
              <a:rPr lang="ja-JP" altLang="en-US" sz="2400" dirty="0" smtClean="0"/>
              <a:t>と</a:t>
            </a:r>
            <a:r>
              <a:rPr lang="en-US" altLang="ja-JP" sz="2400" dirty="0" smtClean="0"/>
              <a:t>MOSFET</a:t>
            </a:r>
            <a:r>
              <a:rPr lang="ja-JP" altLang="en-US" sz="2400" dirty="0" smtClean="0"/>
              <a:t>単体が形成された</a:t>
            </a:r>
            <a:endParaRPr lang="en-US" altLang="ja-JP" sz="2400" dirty="0" smtClean="0"/>
          </a:p>
          <a:p>
            <a:r>
              <a:rPr kumimoji="1" lang="ja-JP" altLang="en-US" sz="2400" dirty="0" smtClean="0"/>
              <a:t>試作機の評価を行っている。</a:t>
            </a:r>
            <a:endParaRPr kumimoji="1" lang="ja-JP" altLang="en-US" sz="2400" dirty="0"/>
          </a:p>
        </p:txBody>
      </p:sp>
      <p:sp>
        <p:nvSpPr>
          <p:cNvPr id="49"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50"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3511687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7</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a:t>
            </a:r>
            <a:r>
              <a:rPr lang="ja-JP" altLang="en-US" b="1" dirty="0" smtClean="0"/>
              <a:t>回路層への要求</a:t>
            </a:r>
            <a:endParaRPr kumimoji="1" lang="ja-JP" altLang="en-US" b="1" dirty="0"/>
          </a:p>
        </p:txBody>
      </p:sp>
      <p:pic>
        <p:nvPicPr>
          <p:cNvPr id="10" name="図 9"/>
          <p:cNvPicPr>
            <a:picLocks noChangeAspect="1"/>
          </p:cNvPicPr>
          <p:nvPr/>
        </p:nvPicPr>
        <p:blipFill>
          <a:blip r:embed="rId2"/>
          <a:stretch>
            <a:fillRect/>
          </a:stretch>
        </p:blipFill>
        <p:spPr>
          <a:xfrm>
            <a:off x="4068533" y="3739721"/>
            <a:ext cx="3621781" cy="29359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テキスト ボックス 11"/>
          <p:cNvSpPr txBox="1"/>
          <p:nvPr/>
        </p:nvSpPr>
        <p:spPr>
          <a:xfrm>
            <a:off x="4286398" y="1029832"/>
            <a:ext cx="7957004" cy="923330"/>
          </a:xfrm>
          <a:prstGeom prst="rect">
            <a:avLst/>
          </a:prstGeom>
          <a:noFill/>
        </p:spPr>
        <p:txBody>
          <a:bodyPr wrap="square" rtlCol="0">
            <a:spAutoFit/>
          </a:bodyPr>
          <a:lstStyle/>
          <a:p>
            <a:r>
              <a:rPr lang="ja-JP" altLang="en-US" dirty="0" smtClean="0"/>
              <a:t>検出器の持つノイズとして、リーク電流が挙げられる。この原因としては熱励起によるクーパー対の破壊</a:t>
            </a:r>
            <a:r>
              <a:rPr lang="en-US" altLang="ja-JP" dirty="0" smtClean="0"/>
              <a:t>(</a:t>
            </a:r>
            <a:r>
              <a:rPr lang="ja-JP" altLang="en-US" b="1" dirty="0" smtClean="0">
                <a:solidFill>
                  <a:srgbClr val="00B050"/>
                </a:solidFill>
              </a:rPr>
              <a:t>緑曲線</a:t>
            </a:r>
            <a:r>
              <a:rPr lang="en-US" altLang="ja-JP" dirty="0" smtClean="0"/>
              <a:t>)</a:t>
            </a:r>
            <a:r>
              <a:rPr lang="ja-JP" altLang="en-US" dirty="0" smtClean="0"/>
              <a:t>と不完全な</a:t>
            </a:r>
            <a:r>
              <a:rPr lang="en-US" altLang="ja-JP" dirty="0" smtClean="0"/>
              <a:t>junction</a:t>
            </a:r>
            <a:r>
              <a:rPr lang="ja-JP" altLang="en-US" dirty="0" smtClean="0"/>
              <a:t>の形成</a:t>
            </a:r>
            <a:r>
              <a:rPr lang="en-US" altLang="ja-JP" dirty="0" smtClean="0"/>
              <a:t>(</a:t>
            </a:r>
            <a:r>
              <a:rPr lang="ja-JP" altLang="en-US" b="1" dirty="0" smtClean="0">
                <a:solidFill>
                  <a:srgbClr val="FF0000"/>
                </a:solidFill>
              </a:rPr>
              <a:t>赤点線</a:t>
            </a:r>
            <a:r>
              <a:rPr lang="en-US" altLang="ja-JP" dirty="0" smtClean="0"/>
              <a:t>)</a:t>
            </a:r>
            <a:r>
              <a:rPr lang="ja-JP" altLang="en-US" dirty="0" smtClean="0"/>
              <a:t>が挙げられる。</a:t>
            </a:r>
            <a:endParaRPr lang="en-US" altLang="ja-JP" dirty="0" smtClean="0"/>
          </a:p>
          <a:p>
            <a:r>
              <a:rPr lang="ja-JP" altLang="en-US" dirty="0" smtClean="0"/>
              <a:t>遠赤外光</a:t>
            </a:r>
            <a:r>
              <a:rPr lang="en-US" altLang="ja-JP" dirty="0" smtClean="0"/>
              <a:t>1</a:t>
            </a:r>
            <a:r>
              <a:rPr lang="ja-JP" altLang="en-US" dirty="0" smtClean="0"/>
              <a:t>光子の</a:t>
            </a:r>
            <a:r>
              <a:rPr lang="en-US" altLang="ja-JP" dirty="0" smtClean="0"/>
              <a:t>3σ</a:t>
            </a:r>
            <a:r>
              <a:rPr lang="ja-JP" altLang="en-US" dirty="0" smtClean="0"/>
              <a:t>以上での観測にはリーク電流</a:t>
            </a:r>
            <a:r>
              <a:rPr lang="en-US" altLang="ja-JP" dirty="0" smtClean="0"/>
              <a:t>100pA</a:t>
            </a:r>
            <a:r>
              <a:rPr lang="ja-JP" altLang="en-US" dirty="0" smtClean="0"/>
              <a:t>以下という要求</a:t>
            </a:r>
            <a:r>
              <a:rPr lang="en-US" altLang="ja-JP" dirty="0" smtClean="0"/>
              <a:t>(G</a:t>
            </a:r>
            <a:r>
              <a:rPr lang="en-US" altLang="ja-JP" baseline="-25000" dirty="0" smtClean="0"/>
              <a:t>al</a:t>
            </a:r>
            <a:r>
              <a:rPr lang="en-US" altLang="ja-JP" dirty="0" smtClean="0"/>
              <a:t>=10)</a:t>
            </a:r>
            <a:r>
              <a:rPr lang="ja-JP" altLang="en-US" dirty="0" err="1" smtClean="0"/>
              <a:t>。</a:t>
            </a:r>
            <a:endParaRPr lang="en-US" altLang="ja-JP" dirty="0" smtClean="0"/>
          </a:p>
        </p:txBody>
      </p:sp>
      <p:sp>
        <p:nvSpPr>
          <p:cNvPr id="13" name="テキスト ボックス 12"/>
          <p:cNvSpPr txBox="1"/>
          <p:nvPr/>
        </p:nvSpPr>
        <p:spPr>
          <a:xfrm>
            <a:off x="4373879" y="757085"/>
            <a:ext cx="3515932" cy="400110"/>
          </a:xfrm>
          <a:prstGeom prst="rect">
            <a:avLst/>
          </a:prstGeom>
          <a:noFill/>
        </p:spPr>
        <p:txBody>
          <a:bodyPr wrap="square" rtlCol="0">
            <a:spAutoFit/>
          </a:bodyPr>
          <a:lstStyle/>
          <a:p>
            <a:r>
              <a:rPr kumimoji="1" lang="en-US" altLang="ja-JP" sz="2000" b="1" dirty="0" smtClean="0"/>
              <a:t>Nb/Al-STJ</a:t>
            </a:r>
            <a:r>
              <a:rPr lang="ja-JP" altLang="en-US" sz="2000" b="1" dirty="0" smtClean="0"/>
              <a:t> </a:t>
            </a:r>
            <a:r>
              <a:rPr lang="en-US" altLang="ja-JP" sz="2000" b="1" dirty="0" smtClean="0"/>
              <a:t>Leak Current</a:t>
            </a:r>
            <a:endParaRPr kumimoji="1" lang="ja-JP" altLang="en-US" sz="2000" b="1" dirty="0"/>
          </a:p>
        </p:txBody>
      </p:sp>
      <p:sp>
        <p:nvSpPr>
          <p:cNvPr id="18" name="テキスト ボックス 17"/>
          <p:cNvSpPr txBox="1"/>
          <p:nvPr/>
        </p:nvSpPr>
        <p:spPr>
          <a:xfrm>
            <a:off x="4409385" y="2908934"/>
            <a:ext cx="7695800" cy="646331"/>
          </a:xfrm>
          <a:prstGeom prst="rect">
            <a:avLst/>
          </a:prstGeom>
          <a:noFill/>
          <a:ln>
            <a:solidFill>
              <a:schemeClr val="tx1"/>
            </a:solidFill>
          </a:ln>
        </p:spPr>
        <p:txBody>
          <a:bodyPr wrap="square" rtlCol="0">
            <a:spAutoFit/>
          </a:bodyPr>
          <a:lstStyle/>
          <a:p>
            <a:r>
              <a:rPr lang="en-US" altLang="ja-JP" b="1" dirty="0" smtClean="0"/>
              <a:t>SOI-STJ</a:t>
            </a:r>
            <a:r>
              <a:rPr lang="ja-JP" altLang="en-US" b="1" dirty="0" smtClean="0"/>
              <a:t>は</a:t>
            </a:r>
            <a:r>
              <a:rPr lang="en-US" altLang="ja-JP" b="1" dirty="0" smtClean="0"/>
              <a:t>Nb/Al-STJ</a:t>
            </a:r>
            <a:r>
              <a:rPr lang="ja-JP" altLang="en-US" b="1" dirty="0" smtClean="0"/>
              <a:t>のリーク電流</a:t>
            </a:r>
            <a:r>
              <a:rPr lang="en-US" altLang="ja-JP" b="1" dirty="0" smtClean="0"/>
              <a:t>100pA</a:t>
            </a:r>
            <a:r>
              <a:rPr lang="ja-JP" altLang="en-US" b="1" dirty="0" smtClean="0"/>
              <a:t>以下を達成するために</a:t>
            </a:r>
            <a:r>
              <a:rPr lang="en-US" altLang="ja-JP" b="1" dirty="0" smtClean="0">
                <a:solidFill>
                  <a:srgbClr val="FF0000"/>
                </a:solidFill>
              </a:rPr>
              <a:t>SOIFET</a:t>
            </a:r>
            <a:r>
              <a:rPr lang="ja-JP" altLang="en-US" b="1" dirty="0" smtClean="0">
                <a:solidFill>
                  <a:srgbClr val="FF0000"/>
                </a:solidFill>
              </a:rPr>
              <a:t>は</a:t>
            </a:r>
            <a:r>
              <a:rPr lang="en-US" altLang="ja-JP" b="1" dirty="0" smtClean="0">
                <a:solidFill>
                  <a:srgbClr val="FF0000"/>
                </a:solidFill>
              </a:rPr>
              <a:t>900mK</a:t>
            </a:r>
            <a:r>
              <a:rPr lang="ja-JP" altLang="en-US" b="1" dirty="0" smtClean="0">
                <a:solidFill>
                  <a:srgbClr val="FF0000"/>
                </a:solidFill>
              </a:rPr>
              <a:t>以下で動作することが要求される。</a:t>
            </a:r>
            <a:endParaRPr kumimoji="1" lang="ja-JP" altLang="en-US" b="1" dirty="0">
              <a:solidFill>
                <a:srgbClr val="FF0000"/>
              </a:solidFill>
            </a:endParaRPr>
          </a:p>
        </p:txBody>
      </p:sp>
      <p:pic>
        <p:nvPicPr>
          <p:cNvPr id="20" name="図 19"/>
          <p:cNvPicPr>
            <a:picLocks noChangeAspect="1"/>
          </p:cNvPicPr>
          <p:nvPr/>
        </p:nvPicPr>
        <p:blipFill>
          <a:blip r:embed="rId3"/>
          <a:stretch>
            <a:fillRect/>
          </a:stretch>
        </p:blipFill>
        <p:spPr>
          <a:xfrm>
            <a:off x="308547" y="922610"/>
            <a:ext cx="3871602" cy="26548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 name="正方形/長方形 20"/>
          <p:cNvSpPr/>
          <p:nvPr/>
        </p:nvSpPr>
        <p:spPr>
          <a:xfrm>
            <a:off x="1587500" y="2746531"/>
            <a:ext cx="2006600" cy="4157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324616" y="1056018"/>
            <a:ext cx="629839" cy="4157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p:cNvCxnSpPr/>
          <p:nvPr/>
        </p:nvCxnSpPr>
        <p:spPr>
          <a:xfrm>
            <a:off x="1424980" y="3014612"/>
            <a:ext cx="2214555" cy="3867"/>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下矢印 23"/>
          <p:cNvSpPr/>
          <p:nvPr/>
        </p:nvSpPr>
        <p:spPr>
          <a:xfrm>
            <a:off x="3775743" y="2818456"/>
            <a:ext cx="196924" cy="34384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5" name="テキスト ボックス 24"/>
              <p:cNvSpPr txBox="1"/>
              <p:nvPr/>
            </p:nvSpPr>
            <p:spPr>
              <a:xfrm>
                <a:off x="2184312" y="1717680"/>
                <a:ext cx="1951296" cy="527580"/>
              </a:xfrm>
              <a:prstGeom prst="rect">
                <a:avLst/>
              </a:prstGeom>
              <a:noFill/>
            </p:spPr>
            <p:txBody>
              <a:bodyPr wrap="square" rtlCol="0">
                <a:spAutoFit/>
              </a:bodyPr>
              <a:lstStyle/>
              <a:p>
                <a:r>
                  <a:rPr lang="en-US" altLang="ja-JP" sz="2000" b="1" dirty="0" smtClean="0">
                    <a:solidFill>
                      <a:srgbClr val="00B050"/>
                    </a:solidFill>
                  </a:rPr>
                  <a:t>I</a:t>
                </a:r>
                <a:r>
                  <a:rPr lang="en-US" altLang="ja-JP" sz="2000" b="1" baseline="-25000" dirty="0" smtClean="0">
                    <a:solidFill>
                      <a:srgbClr val="00B050"/>
                    </a:solidFill>
                  </a:rPr>
                  <a:t>leak</a:t>
                </a:r>
                <a:r>
                  <a:rPr kumimoji="1" lang="ja-JP" altLang="en-US" sz="2000" b="1" dirty="0" smtClean="0">
                    <a:solidFill>
                      <a:srgbClr val="00B050"/>
                    </a:solidFill>
                  </a:rPr>
                  <a:t>∝</a:t>
                </a:r>
                <a14:m>
                  <m:oMath xmlns:m="http://schemas.openxmlformats.org/officeDocument/2006/math">
                    <m:rad>
                      <m:radPr>
                        <m:degHide m:val="on"/>
                        <m:ctrlPr>
                          <a:rPr kumimoji="1" lang="ja-JP" altLang="en-US" sz="2000" b="1" i="1" smtClean="0">
                            <a:solidFill>
                              <a:srgbClr val="00B050"/>
                            </a:solidFill>
                            <a:latin typeface="Cambria Math" panose="02040503050406030204" pitchFamily="18" charset="0"/>
                          </a:rPr>
                        </m:ctrlPr>
                      </m:radPr>
                      <m:deg/>
                      <m:e>
                        <m:r>
                          <a:rPr kumimoji="1" lang="en-US" altLang="ja-JP" sz="2000" b="1" i="1" smtClean="0">
                            <a:solidFill>
                              <a:srgbClr val="00B050"/>
                            </a:solidFill>
                            <a:latin typeface="Cambria Math" panose="02040503050406030204" pitchFamily="18" charset="0"/>
                          </a:rPr>
                          <m:t>𝑻</m:t>
                        </m:r>
                      </m:e>
                    </m:rad>
                    <m:sSup>
                      <m:sSupPr>
                        <m:ctrlPr>
                          <a:rPr kumimoji="1" lang="en-US" altLang="ja-JP" sz="2000" b="1" i="1" smtClean="0">
                            <a:solidFill>
                              <a:srgbClr val="00B050"/>
                            </a:solidFill>
                            <a:latin typeface="Cambria Math" panose="02040503050406030204" pitchFamily="18" charset="0"/>
                          </a:rPr>
                        </m:ctrlPr>
                      </m:sSupPr>
                      <m:e>
                        <m:r>
                          <a:rPr kumimoji="1" lang="en-US" altLang="ja-JP" sz="2000" b="1" i="1" smtClean="0">
                            <a:solidFill>
                              <a:srgbClr val="00B050"/>
                            </a:solidFill>
                            <a:latin typeface="Cambria Math" panose="02040503050406030204" pitchFamily="18" charset="0"/>
                          </a:rPr>
                          <m:t>𝒆</m:t>
                        </m:r>
                      </m:e>
                      <m:sup>
                        <m:r>
                          <a:rPr kumimoji="1" lang="en-US" altLang="ja-JP" sz="2000" b="1" i="1" smtClean="0">
                            <a:solidFill>
                              <a:srgbClr val="00B050"/>
                            </a:solidFill>
                            <a:latin typeface="Cambria Math" panose="02040503050406030204" pitchFamily="18" charset="0"/>
                          </a:rPr>
                          <m:t>−</m:t>
                        </m:r>
                        <m:f>
                          <m:fPr>
                            <m:ctrlPr>
                              <a:rPr kumimoji="1" lang="en-US" altLang="ja-JP" sz="2000" b="1" i="1" smtClean="0">
                                <a:solidFill>
                                  <a:srgbClr val="00B050"/>
                                </a:solidFill>
                                <a:latin typeface="Cambria Math" panose="02040503050406030204" pitchFamily="18" charset="0"/>
                              </a:rPr>
                            </m:ctrlPr>
                          </m:fPr>
                          <m:num>
                            <m:r>
                              <a:rPr lang="en-US" altLang="ja-JP" sz="2000" b="1" i="1">
                                <a:solidFill>
                                  <a:srgbClr val="00B050"/>
                                </a:solidFill>
                                <a:latin typeface="Cambria Math" panose="02040503050406030204" pitchFamily="18" charset="0"/>
                              </a:rPr>
                              <m:t>𝜟</m:t>
                            </m:r>
                          </m:num>
                          <m:den>
                            <m:r>
                              <a:rPr kumimoji="1" lang="en-US" altLang="ja-JP" sz="2000" b="1" i="1" smtClean="0">
                                <a:solidFill>
                                  <a:srgbClr val="00B050"/>
                                </a:solidFill>
                                <a:latin typeface="Cambria Math" panose="02040503050406030204" pitchFamily="18" charset="0"/>
                              </a:rPr>
                              <m:t>𝒌</m:t>
                            </m:r>
                            <m:r>
                              <a:rPr kumimoji="1" lang="en-US" altLang="ja-JP" sz="2000" b="1" i="1" baseline="-25000" smtClean="0">
                                <a:solidFill>
                                  <a:srgbClr val="00B050"/>
                                </a:solidFill>
                                <a:latin typeface="Cambria Math" panose="02040503050406030204" pitchFamily="18" charset="0"/>
                              </a:rPr>
                              <m:t>𝒃</m:t>
                            </m:r>
                            <m:r>
                              <a:rPr kumimoji="1" lang="en-US" altLang="ja-JP" sz="2000" b="1" i="1" smtClean="0">
                                <a:solidFill>
                                  <a:srgbClr val="00B050"/>
                                </a:solidFill>
                                <a:latin typeface="Cambria Math" panose="02040503050406030204" pitchFamily="18" charset="0"/>
                              </a:rPr>
                              <m:t>𝑻</m:t>
                            </m:r>
                          </m:den>
                        </m:f>
                      </m:sup>
                    </m:sSup>
                  </m:oMath>
                </a14:m>
                <a:endParaRPr kumimoji="1" lang="ja-JP" altLang="en-US" sz="2000" b="1" dirty="0"/>
              </a:p>
            </p:txBody>
          </p:sp>
        </mc:Choice>
        <mc:Fallback xmlns="">
          <p:sp>
            <p:nvSpPr>
              <p:cNvPr id="25" name="テキスト ボックス 24"/>
              <p:cNvSpPr txBox="1">
                <a:spLocks noRot="1" noChangeAspect="1" noMove="1" noResize="1" noEditPoints="1" noAdjustHandles="1" noChangeArrowheads="1" noChangeShapeType="1" noTextEdit="1"/>
              </p:cNvSpPr>
              <p:nvPr/>
            </p:nvSpPr>
            <p:spPr>
              <a:xfrm>
                <a:off x="2184312" y="1717680"/>
                <a:ext cx="1951296" cy="527580"/>
              </a:xfrm>
              <a:prstGeom prst="rect">
                <a:avLst/>
              </a:prstGeom>
              <a:blipFill rotWithShape="0">
                <a:blip r:embed="rId4"/>
                <a:stretch>
                  <a:fillRect l="-3125" b="-20930"/>
                </a:stretch>
              </a:blipFill>
            </p:spPr>
            <p:txBody>
              <a:bodyPr/>
              <a:lstStyle/>
              <a:p>
                <a:r>
                  <a:rPr lang="ja-JP" altLang="en-US">
                    <a:noFill/>
                  </a:rPr>
                  <a:t> </a:t>
                </a:r>
              </a:p>
            </p:txBody>
          </p:sp>
        </mc:Fallback>
      </mc:AlternateContent>
      <p:pic>
        <p:nvPicPr>
          <p:cNvPr id="26" name="図 25"/>
          <p:cNvPicPr>
            <a:picLocks noChangeAspect="1"/>
          </p:cNvPicPr>
          <p:nvPr/>
        </p:nvPicPr>
        <p:blipFill>
          <a:blip r:embed="rId5"/>
          <a:stretch>
            <a:fillRect/>
          </a:stretch>
        </p:blipFill>
        <p:spPr>
          <a:xfrm>
            <a:off x="258788" y="3685291"/>
            <a:ext cx="3713879" cy="3035438"/>
          </a:xfrm>
          <a:prstGeom prst="rect">
            <a:avLst/>
          </a:prstGeom>
          <a:ln>
            <a:noFill/>
          </a:ln>
          <a:effectLst>
            <a:outerShdw blurRad="292100" dist="139700" dir="2700000" algn="tl" rotWithShape="0">
              <a:srgbClr val="333333">
                <a:alpha val="65000"/>
              </a:srgbClr>
            </a:outerShdw>
          </a:effectLst>
        </p:spPr>
      </p:pic>
      <p:sp>
        <p:nvSpPr>
          <p:cNvPr id="27" name="テキスト ボックス 26"/>
          <p:cNvSpPr txBox="1"/>
          <p:nvPr/>
        </p:nvSpPr>
        <p:spPr>
          <a:xfrm>
            <a:off x="674195" y="3956024"/>
            <a:ext cx="1729699" cy="369332"/>
          </a:xfrm>
          <a:prstGeom prst="rect">
            <a:avLst/>
          </a:prstGeom>
          <a:noFill/>
        </p:spPr>
        <p:txBody>
          <a:bodyPr wrap="square" rtlCol="0">
            <a:spAutoFit/>
          </a:bodyPr>
          <a:lstStyle/>
          <a:p>
            <a:r>
              <a:rPr lang="en-US" altLang="ja-JP" b="1" dirty="0" smtClean="0">
                <a:solidFill>
                  <a:srgbClr val="FF0000"/>
                </a:solidFill>
              </a:rPr>
              <a:t>690mK-720mK</a:t>
            </a:r>
          </a:p>
        </p:txBody>
      </p:sp>
      <p:sp>
        <p:nvSpPr>
          <p:cNvPr id="28" name="テキスト ボックス 27"/>
          <p:cNvSpPr txBox="1"/>
          <p:nvPr/>
        </p:nvSpPr>
        <p:spPr>
          <a:xfrm>
            <a:off x="6700752" y="3957251"/>
            <a:ext cx="999851" cy="369332"/>
          </a:xfrm>
          <a:prstGeom prst="rect">
            <a:avLst/>
          </a:prstGeom>
          <a:noFill/>
        </p:spPr>
        <p:txBody>
          <a:bodyPr wrap="square" rtlCol="0">
            <a:spAutoFit/>
          </a:bodyPr>
          <a:lstStyle/>
          <a:p>
            <a:r>
              <a:rPr lang="en-US" altLang="ja-JP" b="1" dirty="0" smtClean="0">
                <a:solidFill>
                  <a:srgbClr val="FF0000"/>
                </a:solidFill>
              </a:rPr>
              <a:t>750mK</a:t>
            </a:r>
          </a:p>
        </p:txBody>
      </p:sp>
      <p:sp>
        <p:nvSpPr>
          <p:cNvPr id="29" name="テキスト ボックス 28"/>
          <p:cNvSpPr txBox="1"/>
          <p:nvPr/>
        </p:nvSpPr>
        <p:spPr>
          <a:xfrm>
            <a:off x="4095482" y="1910013"/>
            <a:ext cx="8009703" cy="923330"/>
          </a:xfrm>
          <a:prstGeom prst="rect">
            <a:avLst/>
          </a:prstGeom>
          <a:noFill/>
        </p:spPr>
        <p:txBody>
          <a:bodyPr wrap="square" rtlCol="0">
            <a:spAutoFit/>
          </a:bodyPr>
          <a:lstStyle/>
          <a:p>
            <a:pPr marL="742950" lvl="1" indent="-285750">
              <a:buClr>
                <a:srgbClr val="66FF66"/>
              </a:buClr>
              <a:buFont typeface="Wingdings" panose="05000000000000000000" pitchFamily="2" charset="2"/>
              <a:buChar char="p"/>
            </a:pPr>
            <a:r>
              <a:rPr lang="en-US" altLang="ja-JP" dirty="0" smtClean="0"/>
              <a:t>Junction</a:t>
            </a:r>
            <a:r>
              <a:rPr lang="ja-JP" altLang="en-US" dirty="0" smtClean="0"/>
              <a:t>の不完全な形成によるリーク電流は</a:t>
            </a:r>
            <a:r>
              <a:rPr lang="en-US" altLang="ja-JP" dirty="0" smtClean="0"/>
              <a:t>junction</a:t>
            </a:r>
            <a:r>
              <a:rPr lang="ja-JP" altLang="en-US" dirty="0" smtClean="0"/>
              <a:t>サイズを小さくする事で達成できる見込み。</a:t>
            </a:r>
            <a:endParaRPr lang="en-US" altLang="ja-JP" dirty="0"/>
          </a:p>
          <a:p>
            <a:pPr marL="742950" lvl="1" indent="-285750">
              <a:buClr>
                <a:srgbClr val="66FF66"/>
              </a:buClr>
              <a:buFont typeface="Wingdings" panose="05000000000000000000" pitchFamily="2" charset="2"/>
              <a:buChar char="p"/>
            </a:pPr>
            <a:r>
              <a:rPr lang="ja-JP" altLang="en-US" dirty="0" smtClean="0"/>
              <a:t>熱励起によるリーク電流が</a:t>
            </a:r>
            <a:r>
              <a:rPr lang="en-US" altLang="ja-JP" dirty="0" smtClean="0"/>
              <a:t>100pA</a:t>
            </a:r>
            <a:r>
              <a:rPr lang="ja-JP" altLang="en-US" dirty="0" smtClean="0"/>
              <a:t>以下になるのは，</a:t>
            </a:r>
            <a:r>
              <a:rPr lang="en-US" altLang="ja-JP" dirty="0" smtClean="0"/>
              <a:t>900mK</a:t>
            </a:r>
            <a:r>
              <a:rPr lang="ja-JP" altLang="en-US" dirty="0" smtClean="0"/>
              <a:t>程度となる。</a:t>
            </a:r>
            <a:endParaRPr lang="en-US" altLang="ja-JP" dirty="0" smtClean="0"/>
          </a:p>
        </p:txBody>
      </p:sp>
      <p:cxnSp>
        <p:nvCxnSpPr>
          <p:cNvPr id="7" name="直線矢印コネクタ 6"/>
          <p:cNvCxnSpPr/>
          <p:nvPr/>
        </p:nvCxnSpPr>
        <p:spPr>
          <a:xfrm>
            <a:off x="7055060" y="2371678"/>
            <a:ext cx="63525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円弧 7"/>
          <p:cNvSpPr/>
          <p:nvPr/>
        </p:nvSpPr>
        <p:spPr>
          <a:xfrm rot="16383142">
            <a:off x="1839503" y="1259066"/>
            <a:ext cx="3061632" cy="3694741"/>
          </a:xfrm>
          <a:prstGeom prst="arc">
            <a:avLst>
              <a:gd name="adj1" fmla="val 16200000"/>
              <a:gd name="adj2" fmla="val 20873537"/>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7690314" y="2184202"/>
            <a:ext cx="1338828" cy="369332"/>
          </a:xfrm>
          <a:prstGeom prst="rect">
            <a:avLst/>
          </a:prstGeom>
          <a:noFill/>
        </p:spPr>
        <p:txBody>
          <a:bodyPr wrap="none" rtlCol="0">
            <a:spAutoFit/>
          </a:bodyPr>
          <a:lstStyle/>
          <a:p>
            <a:r>
              <a:rPr kumimoji="1" lang="ja-JP" altLang="en-US" b="1" dirty="0" smtClean="0">
                <a:solidFill>
                  <a:srgbClr val="FF0000"/>
                </a:solidFill>
              </a:rPr>
              <a:t>現在評価中</a:t>
            </a:r>
            <a:endParaRPr kumimoji="1" lang="ja-JP" altLang="en-US" b="1" dirty="0">
              <a:solidFill>
                <a:srgbClr val="FF0000"/>
              </a:solidFill>
            </a:endParaRPr>
          </a:p>
        </p:txBody>
      </p:sp>
      <p:sp>
        <p:nvSpPr>
          <p:cNvPr id="31" name="テキスト ボックス 30"/>
          <p:cNvSpPr txBox="1"/>
          <p:nvPr/>
        </p:nvSpPr>
        <p:spPr>
          <a:xfrm>
            <a:off x="7889811" y="3758972"/>
            <a:ext cx="4215374" cy="1015663"/>
          </a:xfrm>
          <a:prstGeom prst="rect">
            <a:avLst/>
          </a:prstGeom>
          <a:noFill/>
        </p:spPr>
        <p:txBody>
          <a:bodyPr wrap="square" rtlCol="0">
            <a:spAutoFit/>
          </a:bodyPr>
          <a:lstStyle/>
          <a:p>
            <a:r>
              <a:rPr kumimoji="1" lang="ja-JP" altLang="en-US" sz="2000" b="1" dirty="0" smtClean="0">
                <a:solidFill>
                  <a:srgbClr val="FF0000"/>
                </a:solidFill>
              </a:rPr>
              <a:t>極低温</a:t>
            </a:r>
            <a:r>
              <a:rPr kumimoji="1" lang="en-US" altLang="ja-JP" sz="2000" b="1" dirty="0" smtClean="0">
                <a:solidFill>
                  <a:srgbClr val="FF0000"/>
                </a:solidFill>
              </a:rPr>
              <a:t>800mK</a:t>
            </a:r>
            <a:r>
              <a:rPr kumimoji="1" lang="ja-JP" altLang="en-US" sz="2000" b="1" dirty="0" smtClean="0">
                <a:solidFill>
                  <a:srgbClr val="FF0000"/>
                </a:solidFill>
              </a:rPr>
              <a:t>以下で</a:t>
            </a:r>
            <a:r>
              <a:rPr kumimoji="1" lang="en-US" altLang="ja-JP" sz="2000" b="1" dirty="0" err="1" smtClean="0">
                <a:solidFill>
                  <a:srgbClr val="FF0000"/>
                </a:solidFill>
              </a:rPr>
              <a:t>nch</a:t>
            </a:r>
            <a:r>
              <a:rPr kumimoji="1" lang="ja-JP" altLang="en-US" sz="2000" b="1" dirty="0" smtClean="0">
                <a:solidFill>
                  <a:srgbClr val="FF0000"/>
                </a:solidFill>
              </a:rPr>
              <a:t>及び</a:t>
            </a:r>
            <a:r>
              <a:rPr kumimoji="1" lang="en-US" altLang="ja-JP" sz="2000" b="1" dirty="0" err="1" smtClean="0">
                <a:solidFill>
                  <a:srgbClr val="FF0000"/>
                </a:solidFill>
              </a:rPr>
              <a:t>pch</a:t>
            </a:r>
            <a:r>
              <a:rPr kumimoji="1" lang="ja-JP" altLang="en-US" sz="2000" b="1" dirty="0" smtClean="0">
                <a:solidFill>
                  <a:srgbClr val="FF0000"/>
                </a:solidFill>
              </a:rPr>
              <a:t>の</a:t>
            </a:r>
            <a:r>
              <a:rPr kumimoji="1" lang="en-US" altLang="ja-JP" sz="2000" b="1" dirty="0" smtClean="0">
                <a:solidFill>
                  <a:srgbClr val="FF0000"/>
                </a:solidFill>
              </a:rPr>
              <a:t>SOIFET</a:t>
            </a:r>
            <a:r>
              <a:rPr kumimoji="1" lang="ja-JP" altLang="en-US" sz="2000" b="1" dirty="0" smtClean="0">
                <a:solidFill>
                  <a:srgbClr val="FF0000"/>
                </a:solidFill>
              </a:rPr>
              <a:t>がどちらも正常に動作する事を確認した。</a:t>
            </a:r>
            <a:endParaRPr kumimoji="1" lang="ja-JP" altLang="en-US" sz="2000" b="1" dirty="0">
              <a:solidFill>
                <a:srgbClr val="FF0000"/>
              </a:solidFill>
            </a:endParaRPr>
          </a:p>
        </p:txBody>
      </p:sp>
      <p:sp>
        <p:nvSpPr>
          <p:cNvPr id="32"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1798019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8</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a:t>
            </a:r>
            <a:r>
              <a:rPr lang="ja-JP" altLang="en-US" b="1" dirty="0" smtClean="0"/>
              <a:t>回路層への要求</a:t>
            </a:r>
            <a:endParaRPr kumimoji="1" lang="ja-JP" altLang="en-US" b="1" dirty="0"/>
          </a:p>
        </p:txBody>
      </p:sp>
      <p:sp>
        <p:nvSpPr>
          <p:cNvPr id="12" name="テキスト ボックス 11"/>
          <p:cNvSpPr txBox="1"/>
          <p:nvPr/>
        </p:nvSpPr>
        <p:spPr>
          <a:xfrm>
            <a:off x="4286398" y="1029832"/>
            <a:ext cx="7957004" cy="923330"/>
          </a:xfrm>
          <a:prstGeom prst="rect">
            <a:avLst/>
          </a:prstGeom>
          <a:noFill/>
        </p:spPr>
        <p:txBody>
          <a:bodyPr wrap="square" rtlCol="0">
            <a:spAutoFit/>
          </a:bodyPr>
          <a:lstStyle/>
          <a:p>
            <a:r>
              <a:rPr lang="ja-JP" altLang="en-US" dirty="0" smtClean="0"/>
              <a:t>検出器の持つノイズとして、リーク電流が挙げられる。この原因としては熱励起によるクーパー対の破壊</a:t>
            </a:r>
            <a:r>
              <a:rPr lang="en-US" altLang="ja-JP" dirty="0" smtClean="0"/>
              <a:t>(</a:t>
            </a:r>
            <a:r>
              <a:rPr lang="ja-JP" altLang="en-US" b="1" dirty="0" smtClean="0">
                <a:solidFill>
                  <a:srgbClr val="00B050"/>
                </a:solidFill>
              </a:rPr>
              <a:t>緑曲線</a:t>
            </a:r>
            <a:r>
              <a:rPr lang="en-US" altLang="ja-JP" dirty="0" smtClean="0"/>
              <a:t>)</a:t>
            </a:r>
            <a:r>
              <a:rPr lang="ja-JP" altLang="en-US" dirty="0" smtClean="0"/>
              <a:t>と不完全な</a:t>
            </a:r>
            <a:r>
              <a:rPr lang="en-US" altLang="ja-JP" dirty="0" smtClean="0"/>
              <a:t>junction</a:t>
            </a:r>
            <a:r>
              <a:rPr lang="ja-JP" altLang="en-US" dirty="0" smtClean="0"/>
              <a:t>の形成</a:t>
            </a:r>
            <a:r>
              <a:rPr lang="en-US" altLang="ja-JP" dirty="0" smtClean="0"/>
              <a:t>(</a:t>
            </a:r>
            <a:r>
              <a:rPr lang="ja-JP" altLang="en-US" b="1" dirty="0" smtClean="0">
                <a:solidFill>
                  <a:srgbClr val="FF0000"/>
                </a:solidFill>
              </a:rPr>
              <a:t>赤点線</a:t>
            </a:r>
            <a:r>
              <a:rPr lang="en-US" altLang="ja-JP" dirty="0" smtClean="0"/>
              <a:t>)</a:t>
            </a:r>
            <a:r>
              <a:rPr lang="ja-JP" altLang="en-US" dirty="0" smtClean="0"/>
              <a:t>が挙げられる。</a:t>
            </a:r>
            <a:endParaRPr lang="en-US" altLang="ja-JP" dirty="0" smtClean="0"/>
          </a:p>
          <a:p>
            <a:r>
              <a:rPr lang="ja-JP" altLang="en-US" dirty="0" smtClean="0"/>
              <a:t>遠赤外光</a:t>
            </a:r>
            <a:r>
              <a:rPr lang="en-US" altLang="ja-JP" dirty="0" smtClean="0"/>
              <a:t>1</a:t>
            </a:r>
            <a:r>
              <a:rPr lang="ja-JP" altLang="en-US" dirty="0" smtClean="0"/>
              <a:t>光子の</a:t>
            </a:r>
            <a:r>
              <a:rPr lang="en-US" altLang="ja-JP" dirty="0" smtClean="0"/>
              <a:t>3σ</a:t>
            </a:r>
            <a:r>
              <a:rPr lang="ja-JP" altLang="en-US" dirty="0" smtClean="0"/>
              <a:t>以上での観測にはリーク電流</a:t>
            </a:r>
            <a:r>
              <a:rPr lang="en-US" altLang="ja-JP" dirty="0" smtClean="0"/>
              <a:t>100pA</a:t>
            </a:r>
            <a:r>
              <a:rPr lang="ja-JP" altLang="en-US" dirty="0" smtClean="0"/>
              <a:t>以下という要求</a:t>
            </a:r>
            <a:r>
              <a:rPr lang="en-US" altLang="ja-JP" dirty="0" smtClean="0"/>
              <a:t>(G</a:t>
            </a:r>
            <a:r>
              <a:rPr lang="en-US" altLang="ja-JP" baseline="-25000" dirty="0" smtClean="0"/>
              <a:t>al</a:t>
            </a:r>
            <a:r>
              <a:rPr lang="en-US" altLang="ja-JP" dirty="0" smtClean="0"/>
              <a:t>=10)</a:t>
            </a:r>
            <a:r>
              <a:rPr lang="ja-JP" altLang="en-US" dirty="0" err="1" smtClean="0"/>
              <a:t>。</a:t>
            </a:r>
            <a:endParaRPr lang="en-US" altLang="ja-JP" dirty="0" smtClean="0"/>
          </a:p>
        </p:txBody>
      </p:sp>
      <p:sp>
        <p:nvSpPr>
          <p:cNvPr id="13" name="テキスト ボックス 12"/>
          <p:cNvSpPr txBox="1"/>
          <p:nvPr/>
        </p:nvSpPr>
        <p:spPr>
          <a:xfrm>
            <a:off x="4373879" y="757085"/>
            <a:ext cx="3515932" cy="400110"/>
          </a:xfrm>
          <a:prstGeom prst="rect">
            <a:avLst/>
          </a:prstGeom>
          <a:noFill/>
        </p:spPr>
        <p:txBody>
          <a:bodyPr wrap="square" rtlCol="0">
            <a:spAutoFit/>
          </a:bodyPr>
          <a:lstStyle/>
          <a:p>
            <a:r>
              <a:rPr kumimoji="1" lang="en-US" altLang="ja-JP" sz="2000" b="1" dirty="0" smtClean="0"/>
              <a:t>Nb/Al-STJ</a:t>
            </a:r>
            <a:r>
              <a:rPr lang="ja-JP" altLang="en-US" sz="2000" b="1" dirty="0" smtClean="0"/>
              <a:t> </a:t>
            </a:r>
            <a:r>
              <a:rPr lang="en-US" altLang="ja-JP" sz="2000" b="1" dirty="0" smtClean="0"/>
              <a:t>Leak Current</a:t>
            </a:r>
            <a:endParaRPr kumimoji="1" lang="ja-JP" altLang="en-US" sz="2000" b="1" dirty="0"/>
          </a:p>
        </p:txBody>
      </p:sp>
      <p:sp>
        <p:nvSpPr>
          <p:cNvPr id="18" name="テキスト ボックス 17"/>
          <p:cNvSpPr txBox="1"/>
          <p:nvPr/>
        </p:nvSpPr>
        <p:spPr>
          <a:xfrm>
            <a:off x="4409385" y="2908934"/>
            <a:ext cx="7695800" cy="646331"/>
          </a:xfrm>
          <a:prstGeom prst="rect">
            <a:avLst/>
          </a:prstGeom>
          <a:noFill/>
          <a:ln>
            <a:solidFill>
              <a:schemeClr val="tx1"/>
            </a:solidFill>
          </a:ln>
        </p:spPr>
        <p:txBody>
          <a:bodyPr wrap="square" rtlCol="0">
            <a:spAutoFit/>
          </a:bodyPr>
          <a:lstStyle/>
          <a:p>
            <a:r>
              <a:rPr lang="en-US" altLang="ja-JP" b="1" dirty="0" smtClean="0"/>
              <a:t>SOI-STJ</a:t>
            </a:r>
            <a:r>
              <a:rPr lang="ja-JP" altLang="en-US" b="1" dirty="0" smtClean="0"/>
              <a:t>は</a:t>
            </a:r>
            <a:r>
              <a:rPr lang="en-US" altLang="ja-JP" b="1" dirty="0" smtClean="0"/>
              <a:t>Nb/Al-STJ</a:t>
            </a:r>
            <a:r>
              <a:rPr lang="ja-JP" altLang="en-US" b="1" dirty="0" smtClean="0"/>
              <a:t>のリーク電流</a:t>
            </a:r>
            <a:r>
              <a:rPr lang="en-US" altLang="ja-JP" b="1" dirty="0" smtClean="0"/>
              <a:t>100pA</a:t>
            </a:r>
            <a:r>
              <a:rPr lang="ja-JP" altLang="en-US" b="1" dirty="0" smtClean="0"/>
              <a:t>以下を達成するために</a:t>
            </a:r>
            <a:r>
              <a:rPr lang="en-US" altLang="ja-JP" b="1" dirty="0" smtClean="0">
                <a:solidFill>
                  <a:srgbClr val="FF0000"/>
                </a:solidFill>
              </a:rPr>
              <a:t>SOIFET</a:t>
            </a:r>
            <a:r>
              <a:rPr lang="ja-JP" altLang="en-US" b="1" dirty="0" smtClean="0">
                <a:solidFill>
                  <a:srgbClr val="FF0000"/>
                </a:solidFill>
              </a:rPr>
              <a:t>は</a:t>
            </a:r>
            <a:r>
              <a:rPr lang="en-US" altLang="ja-JP" b="1" dirty="0" smtClean="0">
                <a:solidFill>
                  <a:srgbClr val="FF0000"/>
                </a:solidFill>
              </a:rPr>
              <a:t>900mK</a:t>
            </a:r>
            <a:r>
              <a:rPr lang="ja-JP" altLang="en-US" b="1" dirty="0" smtClean="0">
                <a:solidFill>
                  <a:srgbClr val="FF0000"/>
                </a:solidFill>
              </a:rPr>
              <a:t>以下で動作することが要求される。</a:t>
            </a:r>
            <a:endParaRPr kumimoji="1" lang="ja-JP" altLang="en-US" b="1" dirty="0">
              <a:solidFill>
                <a:srgbClr val="FF0000"/>
              </a:solidFill>
            </a:endParaRPr>
          </a:p>
        </p:txBody>
      </p:sp>
      <p:pic>
        <p:nvPicPr>
          <p:cNvPr id="20" name="図 19"/>
          <p:cNvPicPr>
            <a:picLocks noChangeAspect="1"/>
          </p:cNvPicPr>
          <p:nvPr/>
        </p:nvPicPr>
        <p:blipFill>
          <a:blip r:embed="rId2"/>
          <a:stretch>
            <a:fillRect/>
          </a:stretch>
        </p:blipFill>
        <p:spPr>
          <a:xfrm>
            <a:off x="308547" y="922610"/>
            <a:ext cx="3871602" cy="26548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1" name="正方形/長方形 20"/>
          <p:cNvSpPr/>
          <p:nvPr/>
        </p:nvSpPr>
        <p:spPr>
          <a:xfrm>
            <a:off x="1587500" y="2746531"/>
            <a:ext cx="2006600" cy="4157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324616" y="1056018"/>
            <a:ext cx="629839" cy="4157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p:cNvCxnSpPr/>
          <p:nvPr/>
        </p:nvCxnSpPr>
        <p:spPr>
          <a:xfrm>
            <a:off x="1424980" y="3014612"/>
            <a:ext cx="2214555" cy="3867"/>
          </a:xfrm>
          <a:prstGeom prst="line">
            <a:avLst/>
          </a:prstGeom>
          <a:ln w="571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下矢印 23"/>
          <p:cNvSpPr/>
          <p:nvPr/>
        </p:nvSpPr>
        <p:spPr>
          <a:xfrm>
            <a:off x="3775743" y="2818456"/>
            <a:ext cx="196924" cy="34384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5" name="テキスト ボックス 24"/>
              <p:cNvSpPr txBox="1"/>
              <p:nvPr/>
            </p:nvSpPr>
            <p:spPr>
              <a:xfrm>
                <a:off x="2184312" y="1717680"/>
                <a:ext cx="1951296" cy="527580"/>
              </a:xfrm>
              <a:prstGeom prst="rect">
                <a:avLst/>
              </a:prstGeom>
              <a:noFill/>
            </p:spPr>
            <p:txBody>
              <a:bodyPr wrap="square" rtlCol="0">
                <a:spAutoFit/>
              </a:bodyPr>
              <a:lstStyle/>
              <a:p>
                <a:r>
                  <a:rPr lang="en-US" altLang="ja-JP" sz="2000" b="1" dirty="0" smtClean="0">
                    <a:solidFill>
                      <a:srgbClr val="00B050"/>
                    </a:solidFill>
                  </a:rPr>
                  <a:t>I</a:t>
                </a:r>
                <a:r>
                  <a:rPr lang="en-US" altLang="ja-JP" sz="2000" b="1" baseline="-25000" dirty="0" smtClean="0">
                    <a:solidFill>
                      <a:srgbClr val="00B050"/>
                    </a:solidFill>
                  </a:rPr>
                  <a:t>leak</a:t>
                </a:r>
                <a:r>
                  <a:rPr kumimoji="1" lang="ja-JP" altLang="en-US" sz="2000" b="1" dirty="0" smtClean="0">
                    <a:solidFill>
                      <a:srgbClr val="00B050"/>
                    </a:solidFill>
                  </a:rPr>
                  <a:t>∝</a:t>
                </a:r>
                <a14:m>
                  <m:oMath xmlns:m="http://schemas.openxmlformats.org/officeDocument/2006/math">
                    <m:rad>
                      <m:radPr>
                        <m:degHide m:val="on"/>
                        <m:ctrlPr>
                          <a:rPr kumimoji="1" lang="ja-JP" altLang="en-US" sz="2000" b="1" i="1" smtClean="0">
                            <a:solidFill>
                              <a:srgbClr val="00B050"/>
                            </a:solidFill>
                            <a:latin typeface="Cambria Math" panose="02040503050406030204" pitchFamily="18" charset="0"/>
                          </a:rPr>
                        </m:ctrlPr>
                      </m:radPr>
                      <m:deg/>
                      <m:e>
                        <m:r>
                          <a:rPr kumimoji="1" lang="en-US" altLang="ja-JP" sz="2000" b="1" i="1" smtClean="0">
                            <a:solidFill>
                              <a:srgbClr val="00B050"/>
                            </a:solidFill>
                            <a:latin typeface="Cambria Math" panose="02040503050406030204" pitchFamily="18" charset="0"/>
                          </a:rPr>
                          <m:t>𝑻</m:t>
                        </m:r>
                      </m:e>
                    </m:rad>
                    <m:sSup>
                      <m:sSupPr>
                        <m:ctrlPr>
                          <a:rPr kumimoji="1" lang="en-US" altLang="ja-JP" sz="2000" b="1" i="1" smtClean="0">
                            <a:solidFill>
                              <a:srgbClr val="00B050"/>
                            </a:solidFill>
                            <a:latin typeface="Cambria Math" panose="02040503050406030204" pitchFamily="18" charset="0"/>
                          </a:rPr>
                        </m:ctrlPr>
                      </m:sSupPr>
                      <m:e>
                        <m:r>
                          <a:rPr kumimoji="1" lang="en-US" altLang="ja-JP" sz="2000" b="1" i="1" smtClean="0">
                            <a:solidFill>
                              <a:srgbClr val="00B050"/>
                            </a:solidFill>
                            <a:latin typeface="Cambria Math" panose="02040503050406030204" pitchFamily="18" charset="0"/>
                          </a:rPr>
                          <m:t>𝒆</m:t>
                        </m:r>
                      </m:e>
                      <m:sup>
                        <m:r>
                          <a:rPr kumimoji="1" lang="en-US" altLang="ja-JP" sz="2000" b="1" i="1" smtClean="0">
                            <a:solidFill>
                              <a:srgbClr val="00B050"/>
                            </a:solidFill>
                            <a:latin typeface="Cambria Math" panose="02040503050406030204" pitchFamily="18" charset="0"/>
                          </a:rPr>
                          <m:t>−</m:t>
                        </m:r>
                        <m:f>
                          <m:fPr>
                            <m:ctrlPr>
                              <a:rPr kumimoji="1" lang="en-US" altLang="ja-JP" sz="2000" b="1" i="1" smtClean="0">
                                <a:solidFill>
                                  <a:srgbClr val="00B050"/>
                                </a:solidFill>
                                <a:latin typeface="Cambria Math" panose="02040503050406030204" pitchFamily="18" charset="0"/>
                              </a:rPr>
                            </m:ctrlPr>
                          </m:fPr>
                          <m:num>
                            <m:r>
                              <a:rPr lang="en-US" altLang="ja-JP" sz="2000" b="1" i="1">
                                <a:solidFill>
                                  <a:srgbClr val="00B050"/>
                                </a:solidFill>
                                <a:latin typeface="Cambria Math" panose="02040503050406030204" pitchFamily="18" charset="0"/>
                              </a:rPr>
                              <m:t>𝜟</m:t>
                            </m:r>
                          </m:num>
                          <m:den>
                            <m:r>
                              <a:rPr kumimoji="1" lang="en-US" altLang="ja-JP" sz="2000" b="1" i="1" smtClean="0">
                                <a:solidFill>
                                  <a:srgbClr val="00B050"/>
                                </a:solidFill>
                                <a:latin typeface="Cambria Math" panose="02040503050406030204" pitchFamily="18" charset="0"/>
                              </a:rPr>
                              <m:t>𝒌</m:t>
                            </m:r>
                            <m:r>
                              <a:rPr kumimoji="1" lang="en-US" altLang="ja-JP" sz="2000" b="1" i="1" baseline="-25000" smtClean="0">
                                <a:solidFill>
                                  <a:srgbClr val="00B050"/>
                                </a:solidFill>
                                <a:latin typeface="Cambria Math" panose="02040503050406030204" pitchFamily="18" charset="0"/>
                              </a:rPr>
                              <m:t>𝒃</m:t>
                            </m:r>
                            <m:r>
                              <a:rPr kumimoji="1" lang="en-US" altLang="ja-JP" sz="2000" b="1" i="1" smtClean="0">
                                <a:solidFill>
                                  <a:srgbClr val="00B050"/>
                                </a:solidFill>
                                <a:latin typeface="Cambria Math" panose="02040503050406030204" pitchFamily="18" charset="0"/>
                              </a:rPr>
                              <m:t>𝑻</m:t>
                            </m:r>
                          </m:den>
                        </m:f>
                      </m:sup>
                    </m:sSup>
                  </m:oMath>
                </a14:m>
                <a:endParaRPr kumimoji="1" lang="ja-JP" altLang="en-US" sz="2000" b="1" dirty="0"/>
              </a:p>
            </p:txBody>
          </p:sp>
        </mc:Choice>
        <mc:Fallback xmlns="">
          <p:sp>
            <p:nvSpPr>
              <p:cNvPr id="25" name="テキスト ボックス 24"/>
              <p:cNvSpPr txBox="1">
                <a:spLocks noRot="1" noChangeAspect="1" noMove="1" noResize="1" noEditPoints="1" noAdjustHandles="1" noChangeArrowheads="1" noChangeShapeType="1" noTextEdit="1"/>
              </p:cNvSpPr>
              <p:nvPr/>
            </p:nvSpPr>
            <p:spPr>
              <a:xfrm>
                <a:off x="2184312" y="1717680"/>
                <a:ext cx="1951296" cy="527580"/>
              </a:xfrm>
              <a:prstGeom prst="rect">
                <a:avLst/>
              </a:prstGeom>
              <a:blipFill rotWithShape="0">
                <a:blip r:embed="rId3"/>
                <a:stretch>
                  <a:fillRect l="-3125" b="-20930"/>
                </a:stretch>
              </a:blipFill>
            </p:spPr>
            <p:txBody>
              <a:bodyPr/>
              <a:lstStyle/>
              <a:p>
                <a:r>
                  <a:rPr lang="ja-JP" altLang="en-US">
                    <a:noFill/>
                  </a:rPr>
                  <a:t> </a:t>
                </a:r>
              </a:p>
            </p:txBody>
          </p:sp>
        </mc:Fallback>
      </mc:AlternateContent>
      <p:sp>
        <p:nvSpPr>
          <p:cNvPr id="29" name="テキスト ボックス 28"/>
          <p:cNvSpPr txBox="1"/>
          <p:nvPr/>
        </p:nvSpPr>
        <p:spPr>
          <a:xfrm>
            <a:off x="4095482" y="1910013"/>
            <a:ext cx="8009703" cy="923330"/>
          </a:xfrm>
          <a:prstGeom prst="rect">
            <a:avLst/>
          </a:prstGeom>
          <a:noFill/>
        </p:spPr>
        <p:txBody>
          <a:bodyPr wrap="square" rtlCol="0">
            <a:spAutoFit/>
          </a:bodyPr>
          <a:lstStyle/>
          <a:p>
            <a:pPr marL="742950" lvl="1" indent="-285750">
              <a:buClr>
                <a:srgbClr val="66FF66"/>
              </a:buClr>
              <a:buFont typeface="Wingdings" panose="05000000000000000000" pitchFamily="2" charset="2"/>
              <a:buChar char="p"/>
            </a:pPr>
            <a:r>
              <a:rPr lang="en-US" altLang="ja-JP" dirty="0" smtClean="0"/>
              <a:t>Junction</a:t>
            </a:r>
            <a:r>
              <a:rPr lang="ja-JP" altLang="en-US" dirty="0" smtClean="0"/>
              <a:t>の不完全な形成によるリーク電流は</a:t>
            </a:r>
            <a:r>
              <a:rPr lang="en-US" altLang="ja-JP" dirty="0" smtClean="0"/>
              <a:t>junction</a:t>
            </a:r>
            <a:r>
              <a:rPr lang="ja-JP" altLang="en-US" dirty="0" smtClean="0"/>
              <a:t>サイズを小さくする事で達成できる見込み。</a:t>
            </a:r>
            <a:endParaRPr lang="en-US" altLang="ja-JP" dirty="0"/>
          </a:p>
          <a:p>
            <a:pPr marL="742950" lvl="1" indent="-285750">
              <a:buClr>
                <a:srgbClr val="66FF66"/>
              </a:buClr>
              <a:buFont typeface="Wingdings" panose="05000000000000000000" pitchFamily="2" charset="2"/>
              <a:buChar char="p"/>
            </a:pPr>
            <a:r>
              <a:rPr lang="ja-JP" altLang="en-US" dirty="0" smtClean="0"/>
              <a:t>熱励起によるリーク電流が</a:t>
            </a:r>
            <a:r>
              <a:rPr lang="en-US" altLang="ja-JP" dirty="0" smtClean="0"/>
              <a:t>100pA</a:t>
            </a:r>
            <a:r>
              <a:rPr lang="ja-JP" altLang="en-US" dirty="0" smtClean="0"/>
              <a:t>以下になるのは，</a:t>
            </a:r>
            <a:r>
              <a:rPr lang="en-US" altLang="ja-JP" dirty="0" smtClean="0"/>
              <a:t>900mK</a:t>
            </a:r>
            <a:r>
              <a:rPr lang="ja-JP" altLang="en-US" dirty="0" smtClean="0"/>
              <a:t>程度となる。</a:t>
            </a:r>
            <a:endParaRPr lang="en-US" altLang="ja-JP" dirty="0" smtClean="0"/>
          </a:p>
        </p:txBody>
      </p:sp>
      <p:cxnSp>
        <p:nvCxnSpPr>
          <p:cNvPr id="7" name="直線矢印コネクタ 6"/>
          <p:cNvCxnSpPr/>
          <p:nvPr/>
        </p:nvCxnSpPr>
        <p:spPr>
          <a:xfrm>
            <a:off x="7055060" y="2371678"/>
            <a:ext cx="63525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円弧 7"/>
          <p:cNvSpPr/>
          <p:nvPr/>
        </p:nvSpPr>
        <p:spPr>
          <a:xfrm rot="16383142">
            <a:off x="1839503" y="1259066"/>
            <a:ext cx="3061632" cy="3694741"/>
          </a:xfrm>
          <a:prstGeom prst="arc">
            <a:avLst>
              <a:gd name="adj1" fmla="val 16200000"/>
              <a:gd name="adj2" fmla="val 20873537"/>
            </a:avLst>
          </a:pr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p:cNvSpPr txBox="1"/>
          <p:nvPr/>
        </p:nvSpPr>
        <p:spPr>
          <a:xfrm>
            <a:off x="7690314" y="2184202"/>
            <a:ext cx="1338828" cy="369332"/>
          </a:xfrm>
          <a:prstGeom prst="rect">
            <a:avLst/>
          </a:prstGeom>
          <a:noFill/>
        </p:spPr>
        <p:txBody>
          <a:bodyPr wrap="none" rtlCol="0">
            <a:spAutoFit/>
          </a:bodyPr>
          <a:lstStyle/>
          <a:p>
            <a:r>
              <a:rPr kumimoji="1" lang="ja-JP" altLang="en-US" b="1" dirty="0" smtClean="0">
                <a:solidFill>
                  <a:srgbClr val="FF0000"/>
                </a:solidFill>
              </a:rPr>
              <a:t>現在評価中</a:t>
            </a:r>
            <a:endParaRPr kumimoji="1" lang="ja-JP" altLang="en-US" b="1" dirty="0">
              <a:solidFill>
                <a:srgbClr val="FF0000"/>
              </a:solidFill>
            </a:endParaRPr>
          </a:p>
        </p:txBody>
      </p:sp>
      <p:sp>
        <p:nvSpPr>
          <p:cNvPr id="31" name="テキスト ボックス 30"/>
          <p:cNvSpPr txBox="1"/>
          <p:nvPr/>
        </p:nvSpPr>
        <p:spPr>
          <a:xfrm>
            <a:off x="7889811" y="3758972"/>
            <a:ext cx="4215374" cy="1015663"/>
          </a:xfrm>
          <a:prstGeom prst="rect">
            <a:avLst/>
          </a:prstGeom>
          <a:noFill/>
        </p:spPr>
        <p:txBody>
          <a:bodyPr wrap="square" rtlCol="0">
            <a:spAutoFit/>
          </a:bodyPr>
          <a:lstStyle/>
          <a:p>
            <a:r>
              <a:rPr kumimoji="1" lang="ja-JP" altLang="en-US" sz="2000" b="1" dirty="0" smtClean="0">
                <a:solidFill>
                  <a:srgbClr val="FF0000"/>
                </a:solidFill>
              </a:rPr>
              <a:t>極低温</a:t>
            </a:r>
            <a:r>
              <a:rPr kumimoji="1" lang="en-US" altLang="ja-JP" sz="2000" b="1" dirty="0" smtClean="0">
                <a:solidFill>
                  <a:srgbClr val="FF0000"/>
                </a:solidFill>
              </a:rPr>
              <a:t>800mK</a:t>
            </a:r>
            <a:r>
              <a:rPr kumimoji="1" lang="ja-JP" altLang="en-US" sz="2000" b="1" dirty="0" smtClean="0">
                <a:solidFill>
                  <a:srgbClr val="FF0000"/>
                </a:solidFill>
              </a:rPr>
              <a:t>以下で</a:t>
            </a:r>
            <a:r>
              <a:rPr kumimoji="1" lang="en-US" altLang="ja-JP" sz="2000" b="1" dirty="0" err="1" smtClean="0">
                <a:solidFill>
                  <a:srgbClr val="FF0000"/>
                </a:solidFill>
              </a:rPr>
              <a:t>nch</a:t>
            </a:r>
            <a:r>
              <a:rPr kumimoji="1" lang="ja-JP" altLang="en-US" sz="2000" b="1" dirty="0" smtClean="0">
                <a:solidFill>
                  <a:srgbClr val="FF0000"/>
                </a:solidFill>
              </a:rPr>
              <a:t>及び</a:t>
            </a:r>
            <a:r>
              <a:rPr kumimoji="1" lang="en-US" altLang="ja-JP" sz="2000" b="1" dirty="0" err="1" smtClean="0">
                <a:solidFill>
                  <a:srgbClr val="FF0000"/>
                </a:solidFill>
              </a:rPr>
              <a:t>pch</a:t>
            </a:r>
            <a:r>
              <a:rPr kumimoji="1" lang="ja-JP" altLang="en-US" sz="2000" b="1" dirty="0" smtClean="0">
                <a:solidFill>
                  <a:srgbClr val="FF0000"/>
                </a:solidFill>
              </a:rPr>
              <a:t>の</a:t>
            </a:r>
            <a:r>
              <a:rPr kumimoji="1" lang="en-US" altLang="ja-JP" sz="2000" b="1" dirty="0" smtClean="0">
                <a:solidFill>
                  <a:srgbClr val="FF0000"/>
                </a:solidFill>
              </a:rPr>
              <a:t>SOIFET</a:t>
            </a:r>
            <a:r>
              <a:rPr kumimoji="1" lang="ja-JP" altLang="en-US" sz="2000" b="1" dirty="0" smtClean="0">
                <a:solidFill>
                  <a:srgbClr val="FF0000"/>
                </a:solidFill>
              </a:rPr>
              <a:t>がどちらも正常に動作する事を確認した。</a:t>
            </a:r>
            <a:endParaRPr kumimoji="1" lang="ja-JP" altLang="en-US" sz="2000" b="1" dirty="0">
              <a:solidFill>
                <a:srgbClr val="FF0000"/>
              </a:solidFill>
            </a:endParaRPr>
          </a:p>
        </p:txBody>
      </p:sp>
      <p:pic>
        <p:nvPicPr>
          <p:cNvPr id="11" name="図 10"/>
          <p:cNvPicPr>
            <a:picLocks noChangeAspect="1"/>
          </p:cNvPicPr>
          <p:nvPr/>
        </p:nvPicPr>
        <p:blipFill>
          <a:blip r:embed="rId4"/>
          <a:stretch>
            <a:fillRect/>
          </a:stretch>
        </p:blipFill>
        <p:spPr>
          <a:xfrm>
            <a:off x="323293" y="3769873"/>
            <a:ext cx="3388468" cy="2719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図 18"/>
          <p:cNvPicPr>
            <a:picLocks noChangeAspect="1"/>
          </p:cNvPicPr>
          <p:nvPr/>
        </p:nvPicPr>
        <p:blipFill>
          <a:blip r:embed="rId5"/>
          <a:stretch>
            <a:fillRect/>
          </a:stretch>
        </p:blipFill>
        <p:spPr>
          <a:xfrm>
            <a:off x="3875949" y="3758971"/>
            <a:ext cx="3513818" cy="27076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2" name="右矢印 31"/>
          <p:cNvSpPr/>
          <p:nvPr/>
        </p:nvSpPr>
        <p:spPr>
          <a:xfrm rot="5400000">
            <a:off x="9123199" y="4859447"/>
            <a:ext cx="651202" cy="399210"/>
          </a:xfrm>
          <a:prstGeom prst="right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7889811" y="5472529"/>
            <a:ext cx="4215374" cy="1015663"/>
          </a:xfrm>
          <a:prstGeom prst="rect">
            <a:avLst/>
          </a:prstGeom>
          <a:noFill/>
        </p:spPr>
        <p:txBody>
          <a:bodyPr wrap="square" rtlCol="0">
            <a:spAutoFit/>
          </a:bodyPr>
          <a:lstStyle/>
          <a:p>
            <a:r>
              <a:rPr kumimoji="1" lang="ja-JP" altLang="en-US" sz="2000" b="1" dirty="0" smtClean="0">
                <a:solidFill>
                  <a:srgbClr val="FF0000"/>
                </a:solidFill>
              </a:rPr>
              <a:t>相互コンダクタンスにも致命的な変化は見られず。極低温における増幅器として十分導入可能。</a:t>
            </a:r>
            <a:endParaRPr kumimoji="1" lang="ja-JP" altLang="en-US" sz="2000" b="1" dirty="0">
              <a:solidFill>
                <a:srgbClr val="FF0000"/>
              </a:solidFill>
            </a:endParaRPr>
          </a:p>
        </p:txBody>
      </p:sp>
      <p:sp>
        <p:nvSpPr>
          <p:cNvPr id="30" name="テキスト ボックス 29"/>
          <p:cNvSpPr txBox="1"/>
          <p:nvPr/>
        </p:nvSpPr>
        <p:spPr>
          <a:xfrm>
            <a:off x="2532257" y="5742551"/>
            <a:ext cx="1010213" cy="461665"/>
          </a:xfrm>
          <a:prstGeom prst="rect">
            <a:avLst/>
          </a:prstGeom>
          <a:noFill/>
        </p:spPr>
        <p:txBody>
          <a:bodyPr wrap="none" rtlCol="0">
            <a:spAutoFit/>
          </a:bodyPr>
          <a:lstStyle/>
          <a:p>
            <a:r>
              <a:rPr kumimoji="1" lang="en-US" altLang="ja-JP" sz="2400" b="1" dirty="0" smtClean="0"/>
              <a:t>NMOS</a:t>
            </a:r>
            <a:endParaRPr kumimoji="1" lang="ja-JP" altLang="en-US" sz="2400" b="1" dirty="0"/>
          </a:p>
        </p:txBody>
      </p:sp>
      <p:sp>
        <p:nvSpPr>
          <p:cNvPr id="34" name="テキスト ボックス 33"/>
          <p:cNvSpPr txBox="1"/>
          <p:nvPr/>
        </p:nvSpPr>
        <p:spPr>
          <a:xfrm>
            <a:off x="4280467" y="3903425"/>
            <a:ext cx="971741" cy="461665"/>
          </a:xfrm>
          <a:prstGeom prst="rect">
            <a:avLst/>
          </a:prstGeom>
          <a:noFill/>
        </p:spPr>
        <p:txBody>
          <a:bodyPr wrap="none" rtlCol="0">
            <a:spAutoFit/>
          </a:bodyPr>
          <a:lstStyle/>
          <a:p>
            <a:r>
              <a:rPr kumimoji="1" lang="en-US" altLang="ja-JP" sz="2400" b="1" dirty="0" smtClean="0"/>
              <a:t>PMOS</a:t>
            </a:r>
            <a:endParaRPr kumimoji="1" lang="ja-JP" altLang="en-US" sz="2400" b="1" dirty="0"/>
          </a:p>
        </p:txBody>
      </p:sp>
      <p:sp>
        <p:nvSpPr>
          <p:cNvPr id="35"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36"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1667475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2000" b="1" dirty="0">
                <a:solidFill>
                  <a:schemeClr val="bg1">
                    <a:lumMod val="50000"/>
                  </a:schemeClr>
                </a:solidFill>
              </a:rPr>
              <a:t>日本物理学会第</a:t>
            </a:r>
            <a:r>
              <a:rPr lang="en-US" altLang="ja-JP" sz="2000" b="1" dirty="0">
                <a:solidFill>
                  <a:schemeClr val="bg1">
                    <a:lumMod val="50000"/>
                  </a:schemeClr>
                </a:solidFill>
              </a:rPr>
              <a:t>69</a:t>
            </a:r>
            <a:r>
              <a:rPr lang="ja-JP" altLang="en-US" sz="2000" b="1" dirty="0">
                <a:solidFill>
                  <a:schemeClr val="bg1">
                    <a:lumMod val="50000"/>
                  </a:schemeClr>
                </a:solidFill>
              </a:rPr>
              <a:t>回年次</a:t>
            </a:r>
            <a:r>
              <a:rPr lang="ja-JP" altLang="en-US" sz="2000" b="1" dirty="0" smtClean="0">
                <a:solidFill>
                  <a:schemeClr val="bg1">
                    <a:lumMod val="50000"/>
                  </a:schemeClr>
                </a:solidFill>
              </a:rPr>
              <a:t>大会</a:t>
            </a:r>
            <a:endParaRPr lang="ja-JP" altLang="en-US" sz="2000" b="1" dirty="0">
              <a:solidFill>
                <a:schemeClr val="bg1">
                  <a:lumMod val="50000"/>
                </a:schemeClr>
              </a:solidFill>
            </a:endParaRPr>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9</a:t>
            </a:fld>
            <a:endParaRPr lang="ja-JP" altLang="en-US" sz="2000" dirty="0"/>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t>SOI</a:t>
            </a:r>
            <a:r>
              <a:rPr lang="ja-JP" altLang="en-US" b="1" dirty="0" smtClean="0"/>
              <a:t>基板上</a:t>
            </a:r>
            <a:r>
              <a:rPr lang="en-US" altLang="ja-JP" b="1" dirty="0" smtClean="0"/>
              <a:t>STJ</a:t>
            </a:r>
            <a:r>
              <a:rPr lang="ja-JP" altLang="en-US" b="1" dirty="0" smtClean="0"/>
              <a:t>の電流電圧特性</a:t>
            </a:r>
            <a:endParaRPr kumimoji="1" lang="ja-JP" altLang="en-US" b="1" dirty="0"/>
          </a:p>
        </p:txBody>
      </p:sp>
      <p:pic>
        <p:nvPicPr>
          <p:cNvPr id="10" name="図 9"/>
          <p:cNvPicPr>
            <a:picLocks noChangeAspect="1"/>
          </p:cNvPicPr>
          <p:nvPr/>
        </p:nvPicPr>
        <p:blipFill>
          <a:blip r:embed="rId2">
            <a:extLst>
              <a:ext uri="{BEBA8EAE-BF5A-486C-A8C5-ECC9F3942E4B}">
                <a14:imgProps xmlns:a14="http://schemas.microsoft.com/office/drawing/2010/main">
                  <a14:imgLayer r:embed="rId3">
                    <a14:imgEffect>
                      <a14:artisticPhotocopy/>
                    </a14:imgEffect>
                    <a14:imgEffect>
                      <a14:sharpenSoften amount="50000"/>
                    </a14:imgEffect>
                  </a14:imgLayer>
                </a14:imgProps>
              </a:ext>
            </a:extLst>
          </a:blip>
          <a:stretch>
            <a:fillRect/>
          </a:stretch>
        </p:blipFill>
        <p:spPr>
          <a:xfrm>
            <a:off x="3828220" y="3872729"/>
            <a:ext cx="2389075" cy="23938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図 10"/>
          <p:cNvPicPr>
            <a:picLocks noChangeAspect="1"/>
          </p:cNvPicPr>
          <p:nvPr/>
        </p:nvPicPr>
        <p:blipFill>
          <a:blip r:embed="rId4">
            <a:extLst>
              <a:ext uri="{BEBA8EAE-BF5A-486C-A8C5-ECC9F3942E4B}">
                <a14:imgProps xmlns:a14="http://schemas.microsoft.com/office/drawing/2010/main">
                  <a14:imgLayer r:embed="rId5">
                    <a14:imgEffect>
                      <a14:artisticPhotocopy/>
                    </a14:imgEffect>
                    <a14:imgEffect>
                      <a14:sharpenSoften amount="50000"/>
                    </a14:imgEffect>
                  </a14:imgLayer>
                </a14:imgProps>
              </a:ext>
            </a:extLst>
          </a:blip>
          <a:stretch>
            <a:fillRect/>
          </a:stretch>
        </p:blipFill>
        <p:spPr>
          <a:xfrm>
            <a:off x="5087855" y="5304369"/>
            <a:ext cx="1390473" cy="13837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2"/>
          <p:cNvPicPr>
            <a:picLocks noChangeAspect="1" noChangeArrowheads="1"/>
          </p:cNvPicPr>
          <p:nvPr/>
        </p:nvPicPr>
        <p:blipFill>
          <a:blip r:embed="rId6" cstate="print"/>
          <a:srcRect/>
          <a:stretch>
            <a:fillRect/>
          </a:stretch>
        </p:blipFill>
        <p:spPr bwMode="auto">
          <a:xfrm>
            <a:off x="345803" y="898785"/>
            <a:ext cx="2627267" cy="2618524"/>
          </a:xfrm>
          <a:prstGeom prst="rect">
            <a:avLst/>
          </a:prstGeom>
          <a:noFill/>
          <a:ln w="9525">
            <a:noFill/>
            <a:miter lim="800000"/>
            <a:headEnd/>
            <a:tailEnd/>
          </a:ln>
        </p:spPr>
      </p:pic>
      <p:sp>
        <p:nvSpPr>
          <p:cNvPr id="18" name="正方形/長方形 17"/>
          <p:cNvSpPr/>
          <p:nvPr/>
        </p:nvSpPr>
        <p:spPr>
          <a:xfrm>
            <a:off x="1659436" y="898785"/>
            <a:ext cx="620125" cy="66145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34916" y="3496076"/>
            <a:ext cx="3039415" cy="369332"/>
          </a:xfrm>
          <a:prstGeom prst="rect">
            <a:avLst/>
          </a:prstGeom>
          <a:noFill/>
        </p:spPr>
        <p:txBody>
          <a:bodyPr wrap="square" rtlCol="0">
            <a:spAutoFit/>
          </a:bodyPr>
          <a:lstStyle/>
          <a:p>
            <a:r>
              <a:rPr kumimoji="1" lang="en-US" altLang="ja-JP" dirty="0" smtClean="0"/>
              <a:t>2.9mm</a:t>
            </a:r>
            <a:r>
              <a:rPr kumimoji="1" lang="ja-JP" altLang="en-US" dirty="0" smtClean="0"/>
              <a:t>角 </a:t>
            </a:r>
            <a:r>
              <a:rPr kumimoji="1" lang="en-US" altLang="ja-JP" dirty="0" smtClean="0"/>
              <a:t>SOI-STJ Layout</a:t>
            </a:r>
            <a:endParaRPr kumimoji="1" lang="ja-JP" altLang="en-US" dirty="0"/>
          </a:p>
        </p:txBody>
      </p:sp>
      <p:pic>
        <p:nvPicPr>
          <p:cNvPr id="20" name="図 19"/>
          <p:cNvPicPr>
            <a:picLocks noChangeAspect="1"/>
          </p:cNvPicPr>
          <p:nvPr/>
        </p:nvPicPr>
        <p:blipFill>
          <a:blip r:embed="rId7"/>
          <a:stretch>
            <a:fillRect/>
          </a:stretch>
        </p:blipFill>
        <p:spPr>
          <a:xfrm>
            <a:off x="3265440" y="1645305"/>
            <a:ext cx="1745514" cy="1876130"/>
          </a:xfrm>
          <a:prstGeom prst="rect">
            <a:avLst/>
          </a:prstGeom>
        </p:spPr>
      </p:pic>
      <p:sp>
        <p:nvSpPr>
          <p:cNvPr id="21" name="屈折矢印 20"/>
          <p:cNvSpPr/>
          <p:nvPr/>
        </p:nvSpPr>
        <p:spPr>
          <a:xfrm flipV="1">
            <a:off x="2311246" y="1109394"/>
            <a:ext cx="1457517" cy="506752"/>
          </a:xfrm>
          <a:prstGeom prst="bentUpArrow">
            <a:avLst>
              <a:gd name="adj1" fmla="val 8011"/>
              <a:gd name="adj2" fmla="val 15562"/>
              <a:gd name="adj3" fmla="val 25000"/>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3938422" y="1259614"/>
            <a:ext cx="39792" cy="830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4176834" y="1275628"/>
            <a:ext cx="10832" cy="7991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4531796" y="1238935"/>
            <a:ext cx="39792" cy="830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4770208" y="1238935"/>
            <a:ext cx="39792" cy="830807"/>
          </a:xfrm>
          <a:prstGeom prst="line">
            <a:avLst/>
          </a:prstGeom>
        </p:spPr>
        <p:style>
          <a:lnRef idx="1">
            <a:schemeClr val="accent1"/>
          </a:lnRef>
          <a:fillRef idx="0">
            <a:schemeClr val="accent1"/>
          </a:fillRef>
          <a:effectRef idx="0">
            <a:schemeClr val="accent1"/>
          </a:effectRef>
          <a:fontRef idx="minor">
            <a:schemeClr val="tx1"/>
          </a:fontRef>
        </p:style>
      </p:cxnSp>
      <p:sp>
        <p:nvSpPr>
          <p:cNvPr id="26" name="円/楕円 25"/>
          <p:cNvSpPr/>
          <p:nvPr/>
        </p:nvSpPr>
        <p:spPr>
          <a:xfrm>
            <a:off x="3920954" y="2002736"/>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p:nvSpPr>
        <p:spPr>
          <a:xfrm>
            <a:off x="4127194" y="2048746"/>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p:nvSpPr>
        <p:spPr>
          <a:xfrm>
            <a:off x="4538813" y="2002736"/>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p:nvSpPr>
        <p:spPr>
          <a:xfrm>
            <a:off x="4754169" y="2036050"/>
            <a:ext cx="114519" cy="10874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3903844" y="2074821"/>
            <a:ext cx="1041237" cy="646331"/>
          </a:xfrm>
          <a:prstGeom prst="rect">
            <a:avLst/>
          </a:prstGeom>
          <a:noFill/>
        </p:spPr>
        <p:txBody>
          <a:bodyPr wrap="square" rtlCol="0">
            <a:spAutoFit/>
          </a:bodyPr>
          <a:lstStyle/>
          <a:p>
            <a:pPr algn="ctr"/>
            <a:r>
              <a:rPr kumimoji="1" lang="en-US" altLang="ja-JP" b="1" dirty="0" smtClean="0"/>
              <a:t>Wire Bonding</a:t>
            </a:r>
            <a:endParaRPr kumimoji="1" lang="ja-JP" altLang="en-US" b="1" dirty="0"/>
          </a:p>
        </p:txBody>
      </p:sp>
      <p:sp>
        <p:nvSpPr>
          <p:cNvPr id="31" name="テキスト ボックス 30"/>
          <p:cNvSpPr txBox="1"/>
          <p:nvPr/>
        </p:nvSpPr>
        <p:spPr>
          <a:xfrm>
            <a:off x="4596072" y="932545"/>
            <a:ext cx="471838" cy="369332"/>
          </a:xfrm>
          <a:prstGeom prst="rect">
            <a:avLst/>
          </a:prstGeom>
          <a:noFill/>
        </p:spPr>
        <p:txBody>
          <a:bodyPr wrap="square" rtlCol="0">
            <a:spAutoFit/>
          </a:bodyPr>
          <a:lstStyle/>
          <a:p>
            <a:r>
              <a:rPr kumimoji="1" lang="en-US" altLang="ja-JP" dirty="0" smtClean="0"/>
              <a:t>V+</a:t>
            </a:r>
            <a:endParaRPr kumimoji="1" lang="ja-JP" altLang="en-US" dirty="0"/>
          </a:p>
        </p:txBody>
      </p:sp>
      <p:sp>
        <p:nvSpPr>
          <p:cNvPr id="32" name="テキスト ボックス 31"/>
          <p:cNvSpPr txBox="1"/>
          <p:nvPr/>
        </p:nvSpPr>
        <p:spPr>
          <a:xfrm>
            <a:off x="4318266" y="941854"/>
            <a:ext cx="471838" cy="369332"/>
          </a:xfrm>
          <a:prstGeom prst="rect">
            <a:avLst/>
          </a:prstGeom>
          <a:noFill/>
        </p:spPr>
        <p:txBody>
          <a:bodyPr wrap="square" rtlCol="0">
            <a:spAutoFit/>
          </a:bodyPr>
          <a:lstStyle/>
          <a:p>
            <a:r>
              <a:rPr lang="en-US" altLang="ja-JP" dirty="0"/>
              <a:t>I</a:t>
            </a:r>
            <a:r>
              <a:rPr kumimoji="1" lang="en-US" altLang="ja-JP" dirty="0" smtClean="0"/>
              <a:t>+</a:t>
            </a:r>
            <a:endParaRPr kumimoji="1" lang="ja-JP" altLang="en-US" dirty="0"/>
          </a:p>
        </p:txBody>
      </p:sp>
      <p:sp>
        <p:nvSpPr>
          <p:cNvPr id="33" name="テキスト ボックス 32"/>
          <p:cNvSpPr txBox="1"/>
          <p:nvPr/>
        </p:nvSpPr>
        <p:spPr>
          <a:xfrm>
            <a:off x="4001520" y="987599"/>
            <a:ext cx="471838" cy="369332"/>
          </a:xfrm>
          <a:prstGeom prst="rect">
            <a:avLst/>
          </a:prstGeom>
          <a:noFill/>
        </p:spPr>
        <p:txBody>
          <a:bodyPr wrap="square" rtlCol="0">
            <a:spAutoFit/>
          </a:bodyPr>
          <a:lstStyle/>
          <a:p>
            <a:r>
              <a:rPr lang="en-US" altLang="ja-JP" dirty="0" smtClean="0"/>
              <a:t>V-</a:t>
            </a:r>
            <a:endParaRPr kumimoji="1" lang="ja-JP" altLang="en-US" dirty="0"/>
          </a:p>
        </p:txBody>
      </p:sp>
      <p:sp>
        <p:nvSpPr>
          <p:cNvPr id="34" name="テキスト ボックス 33"/>
          <p:cNvSpPr txBox="1"/>
          <p:nvPr/>
        </p:nvSpPr>
        <p:spPr>
          <a:xfrm>
            <a:off x="3795612" y="981092"/>
            <a:ext cx="471838" cy="369332"/>
          </a:xfrm>
          <a:prstGeom prst="rect">
            <a:avLst/>
          </a:prstGeom>
          <a:noFill/>
        </p:spPr>
        <p:txBody>
          <a:bodyPr wrap="square" rtlCol="0">
            <a:spAutoFit/>
          </a:bodyPr>
          <a:lstStyle/>
          <a:p>
            <a:r>
              <a:rPr lang="en-US" altLang="ja-JP" dirty="0" smtClean="0"/>
              <a:t>I</a:t>
            </a:r>
            <a:r>
              <a:rPr lang="en-US" altLang="ja-JP" dirty="0"/>
              <a:t>-</a:t>
            </a:r>
            <a:endParaRPr kumimoji="1" lang="ja-JP" altLang="en-US" dirty="0"/>
          </a:p>
        </p:txBody>
      </p:sp>
      <p:pic>
        <p:nvPicPr>
          <p:cNvPr id="35" name="図 34"/>
          <p:cNvPicPr>
            <a:picLocks noChangeAspect="1"/>
          </p:cNvPicPr>
          <p:nvPr/>
        </p:nvPicPr>
        <p:blipFill>
          <a:blip r:embed="rId8"/>
          <a:stretch>
            <a:fillRect/>
          </a:stretch>
        </p:blipFill>
        <p:spPr>
          <a:xfrm>
            <a:off x="7298793" y="1742296"/>
            <a:ext cx="3640956" cy="20134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6" name="角丸四角形 35"/>
          <p:cNvSpPr/>
          <p:nvPr/>
        </p:nvSpPr>
        <p:spPr>
          <a:xfrm>
            <a:off x="9163557" y="2653008"/>
            <a:ext cx="713748" cy="819063"/>
          </a:xfrm>
          <a:prstGeom prst="roundRect">
            <a:avLst/>
          </a:prstGeom>
          <a:solidFill>
            <a:srgbClr val="00B0F0">
              <a:alpha val="4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9573241" y="3282100"/>
            <a:ext cx="1670573" cy="369332"/>
          </a:xfrm>
          <a:prstGeom prst="rect">
            <a:avLst/>
          </a:prstGeom>
          <a:noFill/>
        </p:spPr>
        <p:txBody>
          <a:bodyPr wrap="square" rtlCol="0">
            <a:spAutoFit/>
          </a:bodyPr>
          <a:lstStyle/>
          <a:p>
            <a:r>
              <a:rPr kumimoji="1" lang="en-US" altLang="ja-JP" dirty="0" smtClean="0"/>
              <a:t>Refrigerator</a:t>
            </a:r>
            <a:endParaRPr kumimoji="1" lang="ja-JP" altLang="en-US" dirty="0"/>
          </a:p>
        </p:txBody>
      </p:sp>
      <p:sp>
        <p:nvSpPr>
          <p:cNvPr id="38" name="テキスト ボックス 37"/>
          <p:cNvSpPr txBox="1"/>
          <p:nvPr/>
        </p:nvSpPr>
        <p:spPr>
          <a:xfrm>
            <a:off x="6748558" y="4083507"/>
            <a:ext cx="5288605" cy="2246769"/>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kumimoji="1" lang="en-US" altLang="ja-JP" sz="2000" b="1" dirty="0" smtClean="0">
                <a:solidFill>
                  <a:srgbClr val="FF0000"/>
                </a:solidFill>
              </a:rPr>
              <a:t>SOI</a:t>
            </a:r>
            <a:r>
              <a:rPr kumimoji="1" lang="ja-JP" altLang="en-US" sz="2000" b="1" dirty="0" smtClean="0">
                <a:solidFill>
                  <a:srgbClr val="FF0000"/>
                </a:solidFill>
              </a:rPr>
              <a:t>上の形成した</a:t>
            </a:r>
            <a:r>
              <a:rPr kumimoji="1" lang="en-US" altLang="ja-JP" sz="2000" b="1" dirty="0" smtClean="0">
                <a:solidFill>
                  <a:srgbClr val="FF0000"/>
                </a:solidFill>
              </a:rPr>
              <a:t>Nb/Al-STJ</a:t>
            </a:r>
            <a:r>
              <a:rPr kumimoji="1" lang="ja-JP" altLang="en-US" sz="2000" b="1" dirty="0" smtClean="0">
                <a:solidFill>
                  <a:srgbClr val="FF0000"/>
                </a:solidFill>
              </a:rPr>
              <a:t>でジョセフソン接合素子特有の</a:t>
            </a:r>
            <a:r>
              <a:rPr kumimoji="1" lang="en-US" altLang="ja-JP" sz="2000" b="1" dirty="0" smtClean="0">
                <a:solidFill>
                  <a:srgbClr val="FF0000"/>
                </a:solidFill>
              </a:rPr>
              <a:t>I-V</a:t>
            </a:r>
            <a:r>
              <a:rPr kumimoji="1" lang="ja-JP" altLang="en-US" sz="2000" b="1" dirty="0" smtClean="0">
                <a:solidFill>
                  <a:srgbClr val="FF0000"/>
                </a:solidFill>
              </a:rPr>
              <a:t>特性を確認。</a:t>
            </a:r>
            <a:r>
              <a:rPr kumimoji="1" lang="en-US" altLang="ja-JP" sz="2000" b="1" dirty="0" smtClean="0">
                <a:solidFill>
                  <a:srgbClr val="FF0000"/>
                </a:solidFill>
              </a:rPr>
              <a:t>Leak Current at 0.5mV </a:t>
            </a:r>
            <a:r>
              <a:rPr lang="en-US" altLang="ja-JP" sz="2000" b="1" dirty="0" smtClean="0">
                <a:solidFill>
                  <a:srgbClr val="FF0000"/>
                </a:solidFill>
              </a:rPr>
              <a:t>~6nA(Si wafer</a:t>
            </a:r>
            <a:r>
              <a:rPr lang="ja-JP" altLang="en-US" sz="2000" b="1" dirty="0" smtClean="0">
                <a:solidFill>
                  <a:srgbClr val="FF0000"/>
                </a:solidFill>
              </a:rPr>
              <a:t>上に形成したものとほぼ同じ</a:t>
            </a:r>
            <a:r>
              <a:rPr lang="en-US" altLang="ja-JP" sz="2000" b="1" dirty="0" smtClean="0">
                <a:solidFill>
                  <a:srgbClr val="FF0000"/>
                </a:solidFill>
              </a:rPr>
              <a:t>quality)</a:t>
            </a:r>
          </a:p>
          <a:p>
            <a:pPr marL="342900" indent="-342900">
              <a:buClr>
                <a:srgbClr val="66FF66"/>
              </a:buClr>
              <a:buFont typeface="Wingdings" panose="05000000000000000000" pitchFamily="2" charset="2"/>
              <a:buChar char="p"/>
            </a:pPr>
            <a:endParaRPr lang="en-US" altLang="ja-JP" sz="2000" b="1" dirty="0" smtClean="0">
              <a:solidFill>
                <a:srgbClr val="FF0000"/>
              </a:solidFill>
            </a:endParaRPr>
          </a:p>
          <a:p>
            <a:pPr marL="342900" indent="-342900">
              <a:buClr>
                <a:srgbClr val="66FF66"/>
              </a:buClr>
              <a:buFont typeface="Wingdings" panose="05000000000000000000" pitchFamily="2" charset="2"/>
              <a:buChar char="p"/>
            </a:pPr>
            <a:r>
              <a:rPr lang="ja-JP" altLang="en-US" sz="2000" b="1" dirty="0" smtClean="0">
                <a:solidFill>
                  <a:srgbClr val="FF0000"/>
                </a:solidFill>
              </a:rPr>
              <a:t>同時に</a:t>
            </a:r>
            <a:r>
              <a:rPr lang="en-US" altLang="ja-JP" sz="2000" b="1" dirty="0" smtClean="0">
                <a:solidFill>
                  <a:srgbClr val="FF0000"/>
                </a:solidFill>
              </a:rPr>
              <a:t>Via(W)</a:t>
            </a:r>
            <a:r>
              <a:rPr lang="ja-JP" altLang="en-US" sz="2000" b="1" dirty="0" smtClean="0">
                <a:solidFill>
                  <a:srgbClr val="FF0000"/>
                </a:solidFill>
              </a:rPr>
              <a:t>による</a:t>
            </a:r>
            <a:r>
              <a:rPr lang="en-US" altLang="ja-JP" sz="2000" b="1" dirty="0" smtClean="0">
                <a:solidFill>
                  <a:srgbClr val="FF0000"/>
                </a:solidFill>
              </a:rPr>
              <a:t>STJ</a:t>
            </a:r>
            <a:r>
              <a:rPr lang="ja-JP" altLang="en-US" sz="2000" b="1" dirty="0" smtClean="0">
                <a:solidFill>
                  <a:srgbClr val="FF0000"/>
                </a:solidFill>
              </a:rPr>
              <a:t>と</a:t>
            </a:r>
            <a:r>
              <a:rPr lang="en-US" altLang="ja-JP" sz="2000" b="1" dirty="0" smtClean="0">
                <a:solidFill>
                  <a:srgbClr val="FF0000"/>
                </a:solidFill>
              </a:rPr>
              <a:t>SOI</a:t>
            </a:r>
            <a:r>
              <a:rPr lang="ja-JP" altLang="en-US" sz="2000" b="1" dirty="0" smtClean="0">
                <a:solidFill>
                  <a:srgbClr val="FF0000"/>
                </a:solidFill>
              </a:rPr>
              <a:t>回路層の電気的接触を確認した。</a:t>
            </a:r>
            <a:endParaRPr kumimoji="1" lang="ja-JP" altLang="en-US" sz="2000" b="1" dirty="0">
              <a:solidFill>
                <a:srgbClr val="FF0000"/>
              </a:solidFill>
            </a:endParaRPr>
          </a:p>
        </p:txBody>
      </p:sp>
      <p:pic>
        <p:nvPicPr>
          <p:cNvPr id="39" name="図 38"/>
          <p:cNvPicPr>
            <a:picLocks noChangeAspect="1"/>
          </p:cNvPicPr>
          <p:nvPr/>
        </p:nvPicPr>
        <p:blipFill>
          <a:blip r:embed="rId9">
            <a:extLst>
              <a:ext uri="{BEBA8EAE-BF5A-486C-A8C5-ECC9F3942E4B}">
                <a14:imgProps xmlns:a14="http://schemas.microsoft.com/office/drawing/2010/main">
                  <a14:imgLayer r:embed="rId10">
                    <a14:imgEffect>
                      <a14:artisticPhotocopy/>
                    </a14:imgEffect>
                    <a14:imgEffect>
                      <a14:sharpenSoften amount="50000"/>
                    </a14:imgEffect>
                  </a14:imgLayer>
                </a14:imgProps>
              </a:ext>
            </a:extLst>
          </a:blip>
          <a:stretch>
            <a:fillRect/>
          </a:stretch>
        </p:blipFill>
        <p:spPr>
          <a:xfrm>
            <a:off x="184237" y="3926225"/>
            <a:ext cx="2329758" cy="2334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0" name="右矢印 39"/>
          <p:cNvSpPr/>
          <p:nvPr/>
        </p:nvSpPr>
        <p:spPr>
          <a:xfrm>
            <a:off x="2786911" y="4882481"/>
            <a:ext cx="768392" cy="421888"/>
          </a:xfrm>
          <a:prstGeom prst="rightArrow">
            <a:avLst/>
          </a:prstGeom>
          <a:solidFill>
            <a:srgbClr val="FFC0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2405148" y="4552302"/>
            <a:ext cx="1598139" cy="307777"/>
          </a:xfrm>
          <a:prstGeom prst="rect">
            <a:avLst/>
          </a:prstGeom>
          <a:noFill/>
        </p:spPr>
        <p:txBody>
          <a:bodyPr wrap="square" rtlCol="0">
            <a:spAutoFit/>
          </a:bodyPr>
          <a:lstStyle/>
          <a:p>
            <a:r>
              <a:rPr lang="en-US" altLang="ja-JP" sz="1400" dirty="0" smtClean="0">
                <a:effectLst>
                  <a:outerShdw blurRad="38100" dist="38100" dir="2700000" algn="tl">
                    <a:srgbClr val="000000">
                      <a:alpha val="43137"/>
                    </a:srgbClr>
                  </a:outerShdw>
                </a:effectLst>
              </a:rPr>
              <a:t> </a:t>
            </a:r>
            <a:r>
              <a:rPr lang="ja-JP" altLang="en-US" sz="1400" dirty="0" smtClean="0">
                <a:effectLst>
                  <a:outerShdw blurRad="38100" dist="38100" dir="2700000" algn="tl">
                    <a:srgbClr val="000000">
                      <a:alpha val="43137"/>
                    </a:srgbClr>
                  </a:outerShdw>
                </a:effectLst>
              </a:rPr>
              <a:t>約</a:t>
            </a:r>
            <a:r>
              <a:rPr lang="en-US" altLang="ja-JP" sz="1400" dirty="0" smtClean="0">
                <a:effectLst>
                  <a:outerShdw blurRad="38100" dist="38100" dir="2700000" algn="tl">
                    <a:srgbClr val="000000">
                      <a:alpha val="43137"/>
                    </a:srgbClr>
                  </a:outerShdw>
                </a:effectLst>
              </a:rPr>
              <a:t>150 Gauss</a:t>
            </a:r>
            <a:r>
              <a:rPr lang="ja-JP" altLang="en-US" sz="1400" dirty="0" smtClean="0">
                <a:effectLst>
                  <a:outerShdw blurRad="38100" dist="38100" dir="2700000" algn="tl">
                    <a:srgbClr val="000000">
                      <a:alpha val="43137"/>
                    </a:srgbClr>
                  </a:outerShdw>
                </a:effectLst>
              </a:rPr>
              <a:t>印加</a:t>
            </a:r>
            <a:endParaRPr lang="en-US" altLang="ja-JP" sz="1400" dirty="0">
              <a:effectLst>
                <a:outerShdw blurRad="38100" dist="38100" dir="2700000" algn="tl">
                  <a:srgbClr val="000000">
                    <a:alpha val="43137"/>
                  </a:srgbClr>
                </a:outerShdw>
              </a:effectLst>
            </a:endParaRPr>
          </a:p>
        </p:txBody>
      </p:sp>
      <p:cxnSp>
        <p:nvCxnSpPr>
          <p:cNvPr id="42" name="直線矢印コネクタ 41"/>
          <p:cNvCxnSpPr/>
          <p:nvPr/>
        </p:nvCxnSpPr>
        <p:spPr>
          <a:xfrm>
            <a:off x="437800" y="4372763"/>
            <a:ext cx="468000" cy="148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flipV="1">
            <a:off x="440865" y="3952142"/>
            <a:ext cx="1713" cy="44767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437800" y="4397668"/>
            <a:ext cx="1153678" cy="369332"/>
          </a:xfrm>
          <a:prstGeom prst="rect">
            <a:avLst/>
          </a:prstGeom>
          <a:noFill/>
        </p:spPr>
        <p:txBody>
          <a:bodyPr wrap="square" rtlCol="0">
            <a:spAutoFit/>
          </a:bodyPr>
          <a:lstStyle/>
          <a:p>
            <a:r>
              <a:rPr lang="en-US" altLang="ja-JP" b="1" dirty="0" smtClean="0">
                <a:solidFill>
                  <a:srgbClr val="FF0000"/>
                </a:solidFill>
              </a:rPr>
              <a:t>2mV /DIV.</a:t>
            </a:r>
            <a:endParaRPr kumimoji="1" lang="ja-JP" altLang="en-US" b="1" dirty="0">
              <a:solidFill>
                <a:srgbClr val="FF0000"/>
              </a:solidFill>
            </a:endParaRPr>
          </a:p>
        </p:txBody>
      </p:sp>
      <p:sp>
        <p:nvSpPr>
          <p:cNvPr id="45" name="テキスト ボックス 44"/>
          <p:cNvSpPr txBox="1"/>
          <p:nvPr/>
        </p:nvSpPr>
        <p:spPr>
          <a:xfrm>
            <a:off x="446419" y="3958596"/>
            <a:ext cx="1362956" cy="369332"/>
          </a:xfrm>
          <a:prstGeom prst="rect">
            <a:avLst/>
          </a:prstGeom>
          <a:noFill/>
        </p:spPr>
        <p:txBody>
          <a:bodyPr wrap="square" rtlCol="0">
            <a:spAutoFit/>
          </a:bodyPr>
          <a:lstStyle/>
          <a:p>
            <a:r>
              <a:rPr lang="en-US" altLang="ja-JP" b="1" dirty="0" smtClean="0">
                <a:solidFill>
                  <a:schemeClr val="accent1"/>
                </a:solidFill>
              </a:rPr>
              <a:t>1 mA /DIV.</a:t>
            </a:r>
            <a:endParaRPr kumimoji="1" lang="ja-JP" altLang="en-US" b="1" dirty="0">
              <a:solidFill>
                <a:schemeClr val="accent1"/>
              </a:solidFill>
            </a:endParaRPr>
          </a:p>
        </p:txBody>
      </p:sp>
      <p:sp>
        <p:nvSpPr>
          <p:cNvPr id="46" name="テキスト ボックス 45"/>
          <p:cNvSpPr txBox="1"/>
          <p:nvPr/>
        </p:nvSpPr>
        <p:spPr>
          <a:xfrm>
            <a:off x="5729950" y="6372757"/>
            <a:ext cx="2311607" cy="369332"/>
          </a:xfrm>
          <a:prstGeom prst="rect">
            <a:avLst/>
          </a:prstGeom>
          <a:noFill/>
        </p:spPr>
        <p:txBody>
          <a:bodyPr wrap="square" rtlCol="0">
            <a:spAutoFit/>
          </a:bodyPr>
          <a:lstStyle/>
          <a:p>
            <a:r>
              <a:rPr lang="en-US" altLang="ja-JP" b="1" dirty="0" smtClean="0">
                <a:solidFill>
                  <a:srgbClr val="FF0000"/>
                </a:solidFill>
              </a:rPr>
              <a:t>500uV /DIV.</a:t>
            </a:r>
            <a:endParaRPr kumimoji="1" lang="ja-JP" altLang="en-US" b="1" dirty="0">
              <a:solidFill>
                <a:srgbClr val="FF0000"/>
              </a:solidFill>
            </a:endParaRPr>
          </a:p>
        </p:txBody>
      </p:sp>
      <p:sp>
        <p:nvSpPr>
          <p:cNvPr id="47" name="テキスト ボックス 46"/>
          <p:cNvSpPr txBox="1"/>
          <p:nvPr/>
        </p:nvSpPr>
        <p:spPr>
          <a:xfrm>
            <a:off x="5729951" y="6147579"/>
            <a:ext cx="2311607" cy="369332"/>
          </a:xfrm>
          <a:prstGeom prst="rect">
            <a:avLst/>
          </a:prstGeom>
          <a:noFill/>
        </p:spPr>
        <p:txBody>
          <a:bodyPr wrap="square" rtlCol="0">
            <a:spAutoFit/>
          </a:bodyPr>
          <a:lstStyle/>
          <a:p>
            <a:r>
              <a:rPr lang="en-US" altLang="ja-JP" b="1" dirty="0" smtClean="0">
                <a:solidFill>
                  <a:schemeClr val="accent1"/>
                </a:solidFill>
              </a:rPr>
              <a:t>10 </a:t>
            </a:r>
            <a:r>
              <a:rPr lang="en-US" altLang="ja-JP" b="1" dirty="0" err="1" smtClean="0">
                <a:solidFill>
                  <a:schemeClr val="accent1"/>
                </a:solidFill>
              </a:rPr>
              <a:t>nA</a:t>
            </a:r>
            <a:r>
              <a:rPr lang="en-US" altLang="ja-JP" b="1" dirty="0" smtClean="0">
                <a:solidFill>
                  <a:schemeClr val="accent1"/>
                </a:solidFill>
              </a:rPr>
              <a:t> /DIV.</a:t>
            </a:r>
            <a:endParaRPr kumimoji="1" lang="ja-JP" altLang="en-US" b="1" dirty="0">
              <a:solidFill>
                <a:schemeClr val="accent1"/>
              </a:solidFill>
            </a:endParaRPr>
          </a:p>
        </p:txBody>
      </p:sp>
      <p:pic>
        <p:nvPicPr>
          <p:cNvPr id="48" name="図 47"/>
          <p:cNvPicPr>
            <a:picLocks noChangeAspect="1"/>
          </p:cNvPicPr>
          <p:nvPr/>
        </p:nvPicPr>
        <p:blipFill>
          <a:blip r:embed="rId11">
            <a:extLst>
              <a:ext uri="{BEBA8EAE-BF5A-486C-A8C5-ECC9F3942E4B}">
                <a14:imgProps xmlns:a14="http://schemas.microsoft.com/office/drawing/2010/main">
                  <a14:imgLayer r:embed="rId12">
                    <a14:imgEffect>
                      <a14:artisticPhotocopy/>
                    </a14:imgEffect>
                    <a14:imgEffect>
                      <a14:sharpenSoften amount="50000"/>
                    </a14:imgEffect>
                  </a14:imgLayer>
                </a14:imgProps>
              </a:ext>
            </a:extLst>
          </a:blip>
          <a:stretch>
            <a:fillRect/>
          </a:stretch>
        </p:blipFill>
        <p:spPr>
          <a:xfrm>
            <a:off x="1445947" y="5293539"/>
            <a:ext cx="1340963" cy="13945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9" name="テキスト ボックス 48"/>
          <p:cNvSpPr txBox="1"/>
          <p:nvPr/>
        </p:nvSpPr>
        <p:spPr>
          <a:xfrm>
            <a:off x="2092296" y="6284453"/>
            <a:ext cx="2311607" cy="369332"/>
          </a:xfrm>
          <a:prstGeom prst="rect">
            <a:avLst/>
          </a:prstGeom>
          <a:noFill/>
        </p:spPr>
        <p:txBody>
          <a:bodyPr wrap="square" rtlCol="0">
            <a:spAutoFit/>
          </a:bodyPr>
          <a:lstStyle/>
          <a:p>
            <a:r>
              <a:rPr lang="en-US" altLang="ja-JP" b="1" dirty="0" smtClean="0">
                <a:solidFill>
                  <a:srgbClr val="FF0000"/>
                </a:solidFill>
              </a:rPr>
              <a:t>2mV /DIV.</a:t>
            </a:r>
            <a:endParaRPr kumimoji="1" lang="ja-JP" altLang="en-US" b="1" dirty="0">
              <a:solidFill>
                <a:srgbClr val="FF0000"/>
              </a:solidFill>
            </a:endParaRPr>
          </a:p>
        </p:txBody>
      </p:sp>
      <p:sp>
        <p:nvSpPr>
          <p:cNvPr id="50" name="テキスト ボックス 49"/>
          <p:cNvSpPr txBox="1"/>
          <p:nvPr/>
        </p:nvSpPr>
        <p:spPr>
          <a:xfrm>
            <a:off x="2106100" y="6045963"/>
            <a:ext cx="2311607" cy="369332"/>
          </a:xfrm>
          <a:prstGeom prst="rect">
            <a:avLst/>
          </a:prstGeom>
          <a:noFill/>
        </p:spPr>
        <p:txBody>
          <a:bodyPr wrap="square" rtlCol="0">
            <a:spAutoFit/>
          </a:bodyPr>
          <a:lstStyle/>
          <a:p>
            <a:r>
              <a:rPr lang="en-US" altLang="ja-JP" b="1" dirty="0" smtClean="0">
                <a:solidFill>
                  <a:schemeClr val="accent1"/>
                </a:solidFill>
              </a:rPr>
              <a:t>50uA /DIV.</a:t>
            </a:r>
            <a:endParaRPr kumimoji="1" lang="ja-JP" altLang="en-US" b="1" dirty="0">
              <a:solidFill>
                <a:schemeClr val="accent1"/>
              </a:solidFill>
            </a:endParaRPr>
          </a:p>
        </p:txBody>
      </p:sp>
      <p:cxnSp>
        <p:nvCxnSpPr>
          <p:cNvPr id="51" name="直線矢印コネクタ 50"/>
          <p:cNvCxnSpPr/>
          <p:nvPr/>
        </p:nvCxnSpPr>
        <p:spPr>
          <a:xfrm>
            <a:off x="4033305" y="4341950"/>
            <a:ext cx="468000" cy="1489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p:cNvCxnSpPr/>
          <p:nvPr/>
        </p:nvCxnSpPr>
        <p:spPr>
          <a:xfrm flipH="1" flipV="1">
            <a:off x="4036370" y="3921329"/>
            <a:ext cx="1713" cy="44767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4033305" y="4366855"/>
            <a:ext cx="1153678" cy="369332"/>
          </a:xfrm>
          <a:prstGeom prst="rect">
            <a:avLst/>
          </a:prstGeom>
          <a:noFill/>
        </p:spPr>
        <p:txBody>
          <a:bodyPr wrap="square" rtlCol="0">
            <a:spAutoFit/>
          </a:bodyPr>
          <a:lstStyle/>
          <a:p>
            <a:r>
              <a:rPr lang="en-US" altLang="ja-JP" b="1" dirty="0" smtClean="0">
                <a:solidFill>
                  <a:srgbClr val="FF0000"/>
                </a:solidFill>
              </a:rPr>
              <a:t>2mV /DIV.</a:t>
            </a:r>
            <a:endParaRPr kumimoji="1" lang="ja-JP" altLang="en-US" b="1" dirty="0">
              <a:solidFill>
                <a:srgbClr val="FF0000"/>
              </a:solidFill>
            </a:endParaRPr>
          </a:p>
        </p:txBody>
      </p:sp>
      <p:sp>
        <p:nvSpPr>
          <p:cNvPr id="54" name="テキスト ボックス 53"/>
          <p:cNvSpPr txBox="1"/>
          <p:nvPr/>
        </p:nvSpPr>
        <p:spPr>
          <a:xfrm>
            <a:off x="4041924" y="3927783"/>
            <a:ext cx="1362956" cy="369332"/>
          </a:xfrm>
          <a:prstGeom prst="rect">
            <a:avLst/>
          </a:prstGeom>
          <a:noFill/>
        </p:spPr>
        <p:txBody>
          <a:bodyPr wrap="square" rtlCol="0">
            <a:spAutoFit/>
          </a:bodyPr>
          <a:lstStyle/>
          <a:p>
            <a:r>
              <a:rPr lang="en-US" altLang="ja-JP" b="1" dirty="0" smtClean="0">
                <a:solidFill>
                  <a:schemeClr val="accent1"/>
                </a:solidFill>
              </a:rPr>
              <a:t>1 mA /DIV.</a:t>
            </a:r>
            <a:endParaRPr kumimoji="1" lang="ja-JP" altLang="en-US" b="1" dirty="0">
              <a:solidFill>
                <a:schemeClr val="accent1"/>
              </a:solidFill>
            </a:endParaRPr>
          </a:p>
        </p:txBody>
      </p:sp>
      <p:sp>
        <p:nvSpPr>
          <p:cNvPr id="55" name="正方形/長方形 54"/>
          <p:cNvSpPr/>
          <p:nvPr/>
        </p:nvSpPr>
        <p:spPr>
          <a:xfrm>
            <a:off x="7960735" y="2647262"/>
            <a:ext cx="980921" cy="275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8307860" y="2588320"/>
            <a:ext cx="850006" cy="646331"/>
          </a:xfrm>
          <a:prstGeom prst="rect">
            <a:avLst/>
          </a:prstGeom>
          <a:noFill/>
        </p:spPr>
        <p:txBody>
          <a:bodyPr wrap="square" rtlCol="0">
            <a:spAutoFit/>
          </a:bodyPr>
          <a:lstStyle/>
          <a:p>
            <a:r>
              <a:rPr kumimoji="1" lang="en-US" altLang="ja-JP" dirty="0" smtClean="0"/>
              <a:t>1K Ohm</a:t>
            </a:r>
            <a:endParaRPr kumimoji="1" lang="ja-JP" altLang="en-US" dirty="0"/>
          </a:p>
        </p:txBody>
      </p:sp>
      <p:sp>
        <p:nvSpPr>
          <p:cNvPr id="59" name="テキスト ボックス 58"/>
          <p:cNvSpPr txBox="1"/>
          <p:nvPr/>
        </p:nvSpPr>
        <p:spPr>
          <a:xfrm>
            <a:off x="5150989" y="842627"/>
            <a:ext cx="6974039" cy="1015663"/>
          </a:xfrm>
          <a:prstGeom prst="rect">
            <a:avLst/>
          </a:prstGeom>
          <a:noFill/>
        </p:spPr>
        <p:txBody>
          <a:bodyPr wrap="square" rtlCol="0">
            <a:spAutoFit/>
          </a:bodyPr>
          <a:lstStyle/>
          <a:p>
            <a:r>
              <a:rPr kumimoji="1" lang="en-US" altLang="ja-JP" sz="2000" dirty="0" smtClean="0"/>
              <a:t>16</a:t>
            </a:r>
            <a:r>
              <a:rPr kumimoji="1" lang="ja-JP" altLang="en-US" sz="2000" dirty="0" smtClean="0"/>
              <a:t>個の</a:t>
            </a:r>
            <a:r>
              <a:rPr lang="en-US" altLang="ja-JP" sz="2000" dirty="0" smtClean="0"/>
              <a:t>pattern</a:t>
            </a:r>
            <a:r>
              <a:rPr kumimoji="1" lang="ja-JP" altLang="en-US" sz="2000" dirty="0" smtClean="0"/>
              <a:t>の内、</a:t>
            </a:r>
            <a:r>
              <a:rPr kumimoji="1" lang="en-US" altLang="ja-JP" sz="2000" dirty="0" smtClean="0"/>
              <a:t>SOIFET</a:t>
            </a:r>
            <a:r>
              <a:rPr kumimoji="1" lang="ja-JP" altLang="en-US" sz="2000" dirty="0" smtClean="0"/>
              <a:t>の形成されていない</a:t>
            </a:r>
            <a:r>
              <a:rPr kumimoji="1" lang="en-US" altLang="ja-JP" sz="2000" dirty="0" smtClean="0"/>
              <a:t>pattern</a:t>
            </a:r>
            <a:r>
              <a:rPr lang="ja-JP" altLang="en-US" sz="2000" dirty="0" smtClean="0"/>
              <a:t>を使用して、希釈冷凍機による</a:t>
            </a:r>
            <a:r>
              <a:rPr lang="en-US" altLang="ja-JP" sz="2000" b="1" dirty="0" smtClean="0">
                <a:solidFill>
                  <a:srgbClr val="FF0000"/>
                </a:solidFill>
              </a:rPr>
              <a:t>700mK</a:t>
            </a:r>
            <a:r>
              <a:rPr lang="ja-JP" altLang="en-US" sz="2000" dirty="0" err="1" smtClean="0"/>
              <a:t>での</a:t>
            </a:r>
            <a:r>
              <a:rPr lang="en-US" altLang="ja-JP" sz="2000" dirty="0" smtClean="0"/>
              <a:t>Nb/Al-STJ(50um x 50um)</a:t>
            </a:r>
            <a:r>
              <a:rPr lang="ja-JP" altLang="en-US" sz="2000" dirty="0" smtClean="0"/>
              <a:t>の性能評価を行った。</a:t>
            </a:r>
            <a:endParaRPr kumimoji="1" lang="ja-JP" altLang="en-US" sz="2000" dirty="0"/>
          </a:p>
        </p:txBody>
      </p:sp>
      <p:sp>
        <p:nvSpPr>
          <p:cNvPr id="7" name="テキスト ボックス 6"/>
          <p:cNvSpPr txBox="1"/>
          <p:nvPr/>
        </p:nvSpPr>
        <p:spPr>
          <a:xfrm>
            <a:off x="7279991" y="1714879"/>
            <a:ext cx="1107996" cy="369332"/>
          </a:xfrm>
          <a:prstGeom prst="rect">
            <a:avLst/>
          </a:prstGeom>
          <a:noFill/>
        </p:spPr>
        <p:txBody>
          <a:bodyPr wrap="none" rtlCol="0">
            <a:spAutoFit/>
          </a:bodyPr>
          <a:lstStyle/>
          <a:p>
            <a:r>
              <a:rPr kumimoji="1" lang="ja-JP" altLang="en-US" b="1" dirty="0" smtClean="0"/>
              <a:t>測定回路</a:t>
            </a:r>
            <a:endParaRPr kumimoji="1" lang="ja-JP" altLang="en-US" b="1" dirty="0"/>
          </a:p>
        </p:txBody>
      </p:sp>
      <p:sp>
        <p:nvSpPr>
          <p:cNvPr id="58" name="日付プレースホルダー 1"/>
          <p:cNvSpPr>
            <a:spLocks noGrp="1"/>
          </p:cNvSpPr>
          <p:nvPr>
            <p:ph type="dt" sz="half" idx="10"/>
          </p:nvPr>
        </p:nvSpPr>
        <p:spPr>
          <a:xfrm>
            <a:off x="0" y="6535356"/>
            <a:ext cx="2743200" cy="365125"/>
          </a:xfrm>
        </p:spPr>
        <p:txBody>
          <a:bodyPr/>
          <a:lstStyle/>
          <a:p>
            <a:r>
              <a:rPr lang="en-US" altLang="ja-JP" sz="2000" dirty="0">
                <a:solidFill>
                  <a:schemeClr val="bg1">
                    <a:lumMod val="50000"/>
                  </a:schemeClr>
                </a:solidFill>
              </a:rPr>
              <a:t>Mar. 29</a:t>
            </a:r>
            <a:r>
              <a:rPr lang="en-US" altLang="ja-JP" sz="2000" baseline="30000" dirty="0" smtClean="0">
                <a:solidFill>
                  <a:schemeClr val="bg1">
                    <a:lumMod val="50000"/>
                  </a:schemeClr>
                </a:solidFill>
              </a:rPr>
              <a:t>th</a:t>
            </a:r>
            <a:r>
              <a:rPr lang="en-US" altLang="ja-JP" sz="2000" dirty="0" smtClean="0">
                <a:solidFill>
                  <a:schemeClr val="bg1">
                    <a:lumMod val="50000"/>
                  </a:schemeClr>
                </a:solidFill>
              </a:rPr>
              <a:t> </a:t>
            </a:r>
            <a:r>
              <a:rPr lang="en-US" altLang="ja-JP" sz="2000" dirty="0">
                <a:solidFill>
                  <a:schemeClr val="bg1">
                    <a:lumMod val="50000"/>
                  </a:schemeClr>
                </a:solidFill>
              </a:rPr>
              <a:t>2014</a:t>
            </a:r>
            <a:endParaRPr lang="ja-JP" altLang="en-US" sz="2000" dirty="0">
              <a:solidFill>
                <a:schemeClr val="bg1">
                  <a:lumMod val="50000"/>
                </a:schemeClr>
              </a:solidFill>
            </a:endParaRPr>
          </a:p>
        </p:txBody>
      </p:sp>
    </p:spTree>
    <p:extLst>
      <p:ext uri="{BB962C8B-B14F-4D97-AF65-F5344CB8AC3E}">
        <p14:creationId xmlns:p14="http://schemas.microsoft.com/office/powerpoint/2010/main" val="24040633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6695</TotalTime>
  <Words>4561</Words>
  <Application>Microsoft Office PowerPoint</Application>
  <PresentationFormat>ワイド画面</PresentationFormat>
  <Paragraphs>722</Paragraphs>
  <Slides>49</Slides>
  <Notes>16</Notes>
  <HiddenSlides>0</HiddenSlides>
  <MMClips>0</MMClips>
  <ScaleCrop>false</ScaleCrop>
  <HeadingPairs>
    <vt:vector size="8" baseType="variant">
      <vt:variant>
        <vt:lpstr>使用されているフォント</vt:lpstr>
      </vt:variant>
      <vt:variant>
        <vt:i4>11</vt:i4>
      </vt:variant>
      <vt:variant>
        <vt:lpstr>テーマ</vt:lpstr>
      </vt:variant>
      <vt:variant>
        <vt:i4>1</vt:i4>
      </vt:variant>
      <vt:variant>
        <vt:lpstr>埋め込まれた OLE サーバー</vt:lpstr>
      </vt:variant>
      <vt:variant>
        <vt:i4>2</vt:i4>
      </vt:variant>
      <vt:variant>
        <vt:lpstr>スライド タイトル</vt:lpstr>
      </vt:variant>
      <vt:variant>
        <vt:i4>49</vt:i4>
      </vt:variant>
    </vt:vector>
  </HeadingPairs>
  <TitlesOfParts>
    <vt:vector size="63" baseType="lpstr">
      <vt:lpstr>DejaVu Sans</vt:lpstr>
      <vt:lpstr>HGPｺﾞｼｯｸE</vt:lpstr>
      <vt:lpstr>Lucida Sans</vt:lpstr>
      <vt:lpstr>ＭＳ Ｐゴシック</vt:lpstr>
      <vt:lpstr>Aharoni</vt:lpstr>
      <vt:lpstr>Arial</vt:lpstr>
      <vt:lpstr>Calibri</vt:lpstr>
      <vt:lpstr>Calibri Light</vt:lpstr>
      <vt:lpstr>Cambria Math</vt:lpstr>
      <vt:lpstr>Lucida Sans Unicode</vt:lpstr>
      <vt:lpstr>Wingdings</vt:lpstr>
      <vt:lpstr>Office テーマ</vt:lpstr>
      <vt:lpstr>Acrobat Document</vt:lpstr>
      <vt:lpstr>数式</vt:lpstr>
      <vt:lpstr>PowerPoint プレゼンテーション</vt:lpstr>
      <vt:lpstr>Motivation</vt:lpstr>
      <vt:lpstr>STJ(Superconducting Tunnel Junction)</vt:lpstr>
      <vt:lpstr>SOI-STJ導入の動機</vt:lpstr>
      <vt:lpstr>SOI(Silicon on Insulator)と極低温でのふるまい</vt:lpstr>
      <vt:lpstr>SOI-STJ</vt:lpstr>
      <vt:lpstr>SOI回路層への要求</vt:lpstr>
      <vt:lpstr>SOI回路層への要求</vt:lpstr>
      <vt:lpstr>SOI基板上STJの電流電圧特性</vt:lpstr>
      <vt:lpstr>増幅器としてのふるまい</vt:lpstr>
      <vt:lpstr>増幅器としてのふるまい</vt:lpstr>
      <vt:lpstr>バッファ回路付きSOI-STJ導入</vt:lpstr>
      <vt:lpstr>まとめ</vt:lpstr>
      <vt:lpstr>Back Up Slides</vt:lpstr>
      <vt:lpstr>増幅器としてのふるまい</vt:lpstr>
      <vt:lpstr>SOI-STJ1号の問題点とSOI-STJ2号の導入</vt:lpstr>
      <vt:lpstr>SOI-STJ2号研究開発の現状</vt:lpstr>
      <vt:lpstr>SOI-STJ2号研究開発の現状</vt:lpstr>
      <vt:lpstr>増幅器としてのふるまい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SOI-STJ3 回路</vt:lpstr>
      <vt:lpstr>SOI-STJ3 回路</vt:lpstr>
      <vt:lpstr>SOI-STJ3 Simulation回路</vt:lpstr>
      <vt:lpstr>16nA</vt:lpstr>
      <vt:lpstr>5.8nA</vt:lpstr>
      <vt:lpstr>1.6nA</vt:lpstr>
      <vt:lpstr>750pA</vt:lpstr>
      <vt:lpstr>PowerPoint プレゼンテーション</vt:lpstr>
      <vt:lpstr>PowerPoint プレゼンテーション</vt:lpstr>
      <vt:lpstr>PowerPoint プレゼンテーション</vt:lpstr>
      <vt:lpstr>回路設計</vt:lpstr>
      <vt:lpstr>470nm 1photon用</vt:lpstr>
      <vt:lpstr>470nm 1photon用</vt:lpstr>
      <vt:lpstr>For 1310nm 1photon用</vt:lpstr>
      <vt:lpstr>For 1310nm 1photon用</vt:lpstr>
      <vt:lpstr>For 10um 1photon用</vt:lpstr>
      <vt:lpstr>For 10um 1photon用</vt:lpstr>
      <vt:lpstr>For 50um 1photon用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Kota Kasahara</dc:creator>
  <cp:lastModifiedBy>Kota Kasahara</cp:lastModifiedBy>
  <cp:revision>49</cp:revision>
  <dcterms:created xsi:type="dcterms:W3CDTF">2014-03-08T05:57:44Z</dcterms:created>
  <dcterms:modified xsi:type="dcterms:W3CDTF">2014-03-29T06:15:29Z</dcterms:modified>
</cp:coreProperties>
</file>