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"/>
  </p:notesMasterIdLst>
  <p:sldIdLst>
    <p:sldId id="257" r:id="rId2"/>
  </p:sldIdLst>
  <p:sldSz cx="30243463" cy="42484675"/>
  <p:notesSz cx="6858000" cy="9144000"/>
  <p:defaultTextStyle>
    <a:defPPr>
      <a:defRPr lang="ja-JP"/>
    </a:defPPr>
    <a:lvl1pPr marL="0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1pPr>
    <a:lvl2pPr marL="2119076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2pPr>
    <a:lvl3pPr marL="4238153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3pPr>
    <a:lvl4pPr marL="6357229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4pPr>
    <a:lvl5pPr marL="8476305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5pPr>
    <a:lvl6pPr marL="10595381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6pPr>
    <a:lvl7pPr marL="12714458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7pPr>
    <a:lvl8pPr marL="14833534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8pPr>
    <a:lvl9pPr marL="16952610" algn="l" defTabSz="4238153" rtl="0" eaLnBrk="1" latinLnBrk="0" hangingPunct="1">
      <a:defRPr kumimoji="1" sz="8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7794" y="13950"/>
      </p:cViewPr>
      <p:guideLst>
        <p:guide orient="horz" pos="13381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8D5CB-D252-4F6B-94BA-4EC294955D4B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8213" y="685800"/>
            <a:ext cx="2441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FEAC9-3C36-4EFC-AB2C-9E6F01DF56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24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08213" y="685800"/>
            <a:ext cx="2441575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FEAC9-3C36-4EFC-AB2C-9E6F01DF56D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49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260" y="3776423"/>
            <a:ext cx="25706943" cy="26434909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519" y="30683377"/>
            <a:ext cx="21170425" cy="7552831"/>
          </a:xfrm>
        </p:spPr>
        <p:txBody>
          <a:bodyPr>
            <a:normAutofit/>
          </a:bodyPr>
          <a:lstStyle>
            <a:lvl1pPr marL="0" indent="0" algn="ctr">
              <a:buNone/>
              <a:defRPr sz="11100">
                <a:solidFill>
                  <a:schemeClr val="tx1">
                    <a:tint val="75000"/>
                  </a:schemeClr>
                </a:solidFill>
              </a:defRPr>
            </a:lvl1pPr>
            <a:lvl2pPr marL="211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38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357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476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595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714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833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952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26511" y="1701360"/>
            <a:ext cx="6804779" cy="362496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173" y="1701360"/>
            <a:ext cx="19910280" cy="362496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26" y="8496938"/>
            <a:ext cx="25706943" cy="15518708"/>
          </a:xfrm>
        </p:spPr>
        <p:txBody>
          <a:bodyPr anchor="b"/>
          <a:lstStyle>
            <a:lvl1pPr algn="ctr" defTabSz="423815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22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026" y="25205614"/>
            <a:ext cx="25706943" cy="7011935"/>
          </a:xfrm>
        </p:spPr>
        <p:txBody>
          <a:bodyPr anchor="t"/>
          <a:lstStyle>
            <a:lvl1pPr marL="0" indent="0" algn="ctr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1pPr>
            <a:lvl2pPr marL="2119076" indent="0">
              <a:buNone/>
              <a:defRPr sz="8300">
                <a:solidFill>
                  <a:schemeClr val="tx1">
                    <a:tint val="75000"/>
                  </a:schemeClr>
                </a:solidFill>
              </a:defRPr>
            </a:lvl2pPr>
            <a:lvl3pPr marL="4238153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357229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476305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59538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714458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83353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95261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14869703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31280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211279" y="24310675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3761" y="9913094"/>
            <a:ext cx="13357530" cy="28037922"/>
          </a:xfrm>
        </p:spPr>
        <p:txBody>
          <a:bodyPr/>
          <a:lstStyle>
            <a:lvl1pPr>
              <a:defRPr sz="11100"/>
            </a:lvl1pPr>
            <a:lvl2pPr>
              <a:defRPr sz="7400"/>
            </a:lvl2pPr>
            <a:lvl3pPr>
              <a:defRPr sz="74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09739" y="9913091"/>
            <a:ext cx="13367611" cy="2803988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9913091"/>
            <a:ext cx="13362782" cy="3776416"/>
          </a:xfrm>
        </p:spPr>
        <p:txBody>
          <a:bodyPr anchor="b">
            <a:noAutofit/>
          </a:bodyPr>
          <a:lstStyle>
            <a:lvl1pPr marL="0" indent="0" algn="ctr">
              <a:buNone/>
              <a:defRPr sz="11100" b="0"/>
            </a:lvl1pPr>
            <a:lvl2pPr marL="2119076" indent="0">
              <a:buNone/>
              <a:defRPr sz="9300" b="1"/>
            </a:lvl2pPr>
            <a:lvl3pPr marL="4238153" indent="0">
              <a:buNone/>
              <a:defRPr sz="8300" b="1"/>
            </a:lvl3pPr>
            <a:lvl4pPr marL="6357229" indent="0">
              <a:buNone/>
              <a:defRPr sz="7400" b="1"/>
            </a:lvl4pPr>
            <a:lvl5pPr marL="8476305" indent="0">
              <a:buNone/>
              <a:defRPr sz="7400" b="1"/>
            </a:lvl5pPr>
            <a:lvl6pPr marL="10595381" indent="0">
              <a:buNone/>
              <a:defRPr sz="7400" b="1"/>
            </a:lvl6pPr>
            <a:lvl7pPr marL="12714458" indent="0">
              <a:buNone/>
              <a:defRPr sz="7400" b="1"/>
            </a:lvl7pPr>
            <a:lvl8pPr marL="14833534" indent="0">
              <a:buNone/>
              <a:defRPr sz="7400" b="1"/>
            </a:lvl8pPr>
            <a:lvl9pPr marL="16952610" indent="0">
              <a:buNone/>
              <a:defRPr sz="7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3762" y="9913091"/>
            <a:ext cx="13368031" cy="3776416"/>
          </a:xfrm>
        </p:spPr>
        <p:txBody>
          <a:bodyPr anchor="b">
            <a:noAutofit/>
          </a:bodyPr>
          <a:lstStyle>
            <a:lvl1pPr marL="0" indent="0" algn="ctr">
              <a:buNone/>
              <a:defRPr sz="11100" b="0"/>
            </a:lvl1pPr>
            <a:lvl2pPr marL="2119076" indent="0">
              <a:buNone/>
              <a:defRPr sz="9300" b="1"/>
            </a:lvl2pPr>
            <a:lvl3pPr marL="4238153" indent="0">
              <a:buNone/>
              <a:defRPr sz="8300" b="1"/>
            </a:lvl3pPr>
            <a:lvl4pPr marL="6357229" indent="0">
              <a:buNone/>
              <a:defRPr sz="7400" b="1"/>
            </a:lvl4pPr>
            <a:lvl5pPr marL="8476305" indent="0">
              <a:buNone/>
              <a:defRPr sz="7400" b="1"/>
            </a:lvl5pPr>
            <a:lvl6pPr marL="10595381" indent="0">
              <a:buNone/>
              <a:defRPr sz="7400" b="1"/>
            </a:lvl6pPr>
            <a:lvl7pPr marL="12714458" indent="0">
              <a:buNone/>
              <a:defRPr sz="7400" b="1"/>
            </a:lvl7pPr>
            <a:lvl8pPr marL="14833534" indent="0">
              <a:buNone/>
              <a:defRPr sz="7400" b="1"/>
            </a:lvl8pPr>
            <a:lvl9pPr marL="16952610" indent="0">
              <a:buNone/>
              <a:defRPr sz="7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512173" y="13708388"/>
            <a:ext cx="13367611" cy="2424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15454410" y="13708393"/>
            <a:ext cx="13367611" cy="242418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7487" y="1652182"/>
            <a:ext cx="9949891" cy="12981428"/>
          </a:xfrm>
        </p:spPr>
        <p:txBody>
          <a:bodyPr anchor="b"/>
          <a:lstStyle>
            <a:lvl1pPr algn="ctr">
              <a:lnSpc>
                <a:spcPct val="100000"/>
              </a:lnSpc>
              <a:defRPr sz="130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8523" y="1691524"/>
            <a:ext cx="16523643" cy="36259493"/>
          </a:xfrm>
        </p:spPr>
        <p:txBody>
          <a:bodyPr/>
          <a:lstStyle>
            <a:lvl1pPr>
              <a:defRPr sz="14800"/>
            </a:lvl1pPr>
            <a:lvl2pPr>
              <a:defRPr sz="13000"/>
            </a:lvl2pPr>
            <a:lvl3pPr>
              <a:defRPr sz="111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37487" y="15105665"/>
            <a:ext cx="9949891" cy="2284535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7400"/>
            </a:lvl1pPr>
            <a:lvl2pPr marL="2119076" indent="0">
              <a:buNone/>
              <a:defRPr sz="5600"/>
            </a:lvl2pPr>
            <a:lvl3pPr marL="4238153" indent="0">
              <a:buNone/>
              <a:defRPr sz="4600"/>
            </a:lvl3pPr>
            <a:lvl4pPr marL="6357229" indent="0">
              <a:buNone/>
              <a:defRPr sz="4200"/>
            </a:lvl4pPr>
            <a:lvl5pPr marL="8476305" indent="0">
              <a:buNone/>
              <a:defRPr sz="4200"/>
            </a:lvl5pPr>
            <a:lvl6pPr marL="10595381" indent="0">
              <a:buNone/>
              <a:defRPr sz="4200"/>
            </a:lvl6pPr>
            <a:lvl7pPr marL="12714458" indent="0">
              <a:buNone/>
              <a:defRPr sz="4200"/>
            </a:lvl7pPr>
            <a:lvl8pPr marL="14833534" indent="0">
              <a:buNone/>
              <a:defRPr sz="4200"/>
            </a:lvl8pPr>
            <a:lvl9pPr marL="16952610" indent="0">
              <a:buNone/>
              <a:defRPr sz="4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5139" y="1416156"/>
            <a:ext cx="18891660" cy="5546610"/>
          </a:xfrm>
        </p:spPr>
        <p:txBody>
          <a:bodyPr anchor="b"/>
          <a:lstStyle>
            <a:lvl1pPr algn="ctr">
              <a:lnSpc>
                <a:spcPct val="100000"/>
              </a:lnSpc>
              <a:defRPr sz="1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88074" y="7080780"/>
            <a:ext cx="20025790" cy="28131347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4800"/>
            </a:lvl1pPr>
            <a:lvl2pPr marL="2119076" indent="0">
              <a:buNone/>
              <a:defRPr sz="13000"/>
            </a:lvl2pPr>
            <a:lvl3pPr marL="4238153" indent="0">
              <a:buNone/>
              <a:defRPr sz="11100"/>
            </a:lvl3pPr>
            <a:lvl4pPr marL="6357229" indent="0">
              <a:buNone/>
              <a:defRPr sz="9300"/>
            </a:lvl4pPr>
            <a:lvl5pPr marL="8476305" indent="0">
              <a:buNone/>
              <a:defRPr sz="9300"/>
            </a:lvl5pPr>
            <a:lvl6pPr marL="10595381" indent="0">
              <a:buNone/>
              <a:defRPr sz="9300"/>
            </a:lvl6pPr>
            <a:lvl7pPr marL="12714458" indent="0">
              <a:buNone/>
              <a:defRPr sz="9300"/>
            </a:lvl7pPr>
            <a:lvl8pPr marL="14833534" indent="0">
              <a:buNone/>
              <a:defRPr sz="9300"/>
            </a:lvl8pPr>
            <a:lvl9pPr marL="16952610" indent="0">
              <a:buNone/>
              <a:defRPr sz="93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5139" y="35993961"/>
            <a:ext cx="18891660" cy="3304364"/>
          </a:xfrm>
        </p:spPr>
        <p:txBody>
          <a:bodyPr>
            <a:normAutofit/>
          </a:bodyPr>
          <a:lstStyle>
            <a:lvl1pPr marL="0" indent="0" algn="ctr">
              <a:buNone/>
              <a:defRPr sz="7400"/>
            </a:lvl1pPr>
            <a:lvl2pPr marL="2119076" indent="0">
              <a:buNone/>
              <a:defRPr sz="5600"/>
            </a:lvl2pPr>
            <a:lvl3pPr marL="4238153" indent="0">
              <a:buNone/>
              <a:defRPr sz="4600"/>
            </a:lvl3pPr>
            <a:lvl4pPr marL="6357229" indent="0">
              <a:buNone/>
              <a:defRPr sz="4200"/>
            </a:lvl4pPr>
            <a:lvl5pPr marL="8476305" indent="0">
              <a:buNone/>
              <a:defRPr sz="4200"/>
            </a:lvl5pPr>
            <a:lvl6pPr marL="10595381" indent="0">
              <a:buNone/>
              <a:defRPr sz="4200"/>
            </a:lvl6pPr>
            <a:lvl7pPr marL="12714458" indent="0">
              <a:buNone/>
              <a:defRPr sz="4200"/>
            </a:lvl7pPr>
            <a:lvl8pPr marL="14833534" indent="0">
              <a:buNone/>
              <a:defRPr sz="4200"/>
            </a:lvl8pPr>
            <a:lvl9pPr marL="16952610" indent="0">
              <a:buNone/>
              <a:defRPr sz="4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173" y="1"/>
            <a:ext cx="27219117" cy="9913091"/>
          </a:xfrm>
          <a:prstGeom prst="rect">
            <a:avLst/>
          </a:prstGeom>
        </p:spPr>
        <p:txBody>
          <a:bodyPr vert="horz" lIns="423815" tIns="211908" rIns="423815" bIns="211908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9913094"/>
            <a:ext cx="27219117" cy="28037922"/>
          </a:xfrm>
          <a:prstGeom prst="rect">
            <a:avLst/>
          </a:prstGeom>
        </p:spPr>
        <p:txBody>
          <a:bodyPr vert="horz" lIns="423815" tIns="211908" rIns="423815" bIns="211908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46552" y="39377003"/>
            <a:ext cx="6899290" cy="2261916"/>
          </a:xfrm>
          <a:prstGeom prst="rect">
            <a:avLst/>
          </a:prstGeom>
        </p:spPr>
        <p:txBody>
          <a:bodyPr vert="horz" lIns="423815" tIns="211908" rIns="211908" bIns="211908" rtlCol="0" anchor="ctr"/>
          <a:lstStyle>
            <a:lvl1pPr algn="r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2013/6/24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0166" y="39377003"/>
            <a:ext cx="9419579" cy="2261916"/>
          </a:xfrm>
          <a:prstGeom prst="rect">
            <a:avLst/>
          </a:prstGeom>
        </p:spPr>
        <p:txBody>
          <a:bodyPr vert="horz" lIns="211908" tIns="211908" rIns="423815" bIns="211908" rtlCol="0" anchor="ctr"/>
          <a:lstStyle>
            <a:lvl1pPr algn="l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256598" y="39377003"/>
            <a:ext cx="1858712" cy="2261916"/>
          </a:xfrm>
          <a:prstGeom prst="rect">
            <a:avLst/>
          </a:prstGeom>
        </p:spPr>
        <p:txBody>
          <a:bodyPr vert="horz" lIns="127145" tIns="211908" rIns="211908" bIns="211908" rtlCol="0" anchor="ctr"/>
          <a:lstStyle>
            <a:lvl1pPr algn="l">
              <a:defRPr sz="56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Oval 6"/>
          <p:cNvSpPr/>
          <p:nvPr/>
        </p:nvSpPr>
        <p:spPr>
          <a:xfrm>
            <a:off x="27973749" y="40263083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marL="0" algn="ctr" defTabSz="4238153" rtl="0" eaLnBrk="1" latinLnBrk="0" hangingPunct="1"/>
            <a:endParaRPr lang="en-US" sz="83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82342" y="40263083"/>
            <a:ext cx="280380" cy="52515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23815" tIns="211908" rIns="423815" bIns="211908"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4238153" rtl="0" eaLnBrk="1" latinLnBrk="0" hangingPunct="1">
        <a:lnSpc>
          <a:spcPts val="26882"/>
        </a:lnSpc>
        <a:spcBef>
          <a:spcPct val="0"/>
        </a:spcBef>
        <a:buNone/>
        <a:defRPr kumimoji="1" sz="250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1589307" indent="-1589307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111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3443499" indent="-1324423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5297691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7416767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9535843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11654920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13773996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15893072" indent="-1059538" algn="l" defTabSz="4238153" rtl="0" eaLnBrk="1" latinLnBrk="0" hangingPunct="1">
        <a:spcBef>
          <a:spcPct val="20000"/>
        </a:spcBef>
        <a:buFont typeface="Courier New" pitchFamily="49" charset="0"/>
        <a:buChar char="o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18012148" indent="-1059538" algn="l" defTabSz="4238153" rtl="0" eaLnBrk="1" latinLnBrk="0" hangingPunct="1">
        <a:spcBef>
          <a:spcPct val="20000"/>
        </a:spcBef>
        <a:buFont typeface="Arial" pitchFamily="34" charset="0"/>
        <a:buChar char="•"/>
        <a:defRPr kumimoji="1" sz="7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1pPr>
      <a:lvl2pPr marL="2119076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2pPr>
      <a:lvl3pPr marL="4238153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3pPr>
      <a:lvl4pPr marL="6357229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476305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595381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6pPr>
      <a:lvl7pPr marL="12714458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7pPr>
      <a:lvl8pPr marL="14833534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8pPr>
      <a:lvl9pPr marL="16952610" algn="l" defTabSz="4238153" rtl="0" eaLnBrk="1" latinLnBrk="0" hangingPunct="1">
        <a:defRPr kumimoji="1" sz="8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4.png"/><Relationship Id="rId26" Type="http://schemas.openxmlformats.org/officeDocument/2006/relationships/image" Target="../media/image6.png"/><Relationship Id="rId39" Type="http://schemas.openxmlformats.org/officeDocument/2006/relationships/image" Target="../media/image23.png"/><Relationship Id="rId21" Type="http://schemas.openxmlformats.org/officeDocument/2006/relationships/image" Target="../media/image7.png"/><Relationship Id="rId34" Type="http://schemas.openxmlformats.org/officeDocument/2006/relationships/image" Target="../media/image18.png"/><Relationship Id="rId42" Type="http://schemas.openxmlformats.org/officeDocument/2006/relationships/image" Target="../media/image26.png"/><Relationship Id="rId47" Type="http://schemas.openxmlformats.org/officeDocument/2006/relationships/image" Target="../media/image32.png"/><Relationship Id="rId50" Type="http://schemas.openxmlformats.org/officeDocument/2006/relationships/image" Target="../media/image35.png"/><Relationship Id="rId55" Type="http://schemas.openxmlformats.org/officeDocument/2006/relationships/image" Target="../media/image40.png"/><Relationship Id="rId6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9" Type="http://schemas.openxmlformats.org/officeDocument/2006/relationships/image" Target="../media/image28.png"/><Relationship Id="rId24" Type="http://schemas.openxmlformats.org/officeDocument/2006/relationships/image" Target="../media/image10.png"/><Relationship Id="rId32" Type="http://schemas.openxmlformats.org/officeDocument/2006/relationships/image" Target="../media/image12.png"/><Relationship Id="rId37" Type="http://schemas.openxmlformats.org/officeDocument/2006/relationships/image" Target="../media/image21.png"/><Relationship Id="rId40" Type="http://schemas.openxmlformats.org/officeDocument/2006/relationships/image" Target="../media/image24.png"/><Relationship Id="rId45" Type="http://schemas.openxmlformats.org/officeDocument/2006/relationships/image" Target="../media/image30.png"/><Relationship Id="rId53" Type="http://schemas.openxmlformats.org/officeDocument/2006/relationships/image" Target="../media/image38.png"/><Relationship Id="rId58" Type="http://schemas.openxmlformats.org/officeDocument/2006/relationships/image" Target="../media/image38.gif"/><Relationship Id="rId23" Type="http://schemas.openxmlformats.org/officeDocument/2006/relationships/image" Target="../media/image9.png"/><Relationship Id="rId36" Type="http://schemas.openxmlformats.org/officeDocument/2006/relationships/image" Target="../media/image20.png"/><Relationship Id="rId49" Type="http://schemas.openxmlformats.org/officeDocument/2006/relationships/image" Target="../media/image34.png"/><Relationship Id="rId57" Type="http://schemas.openxmlformats.org/officeDocument/2006/relationships/image" Target="../media/image42.png"/><Relationship Id="rId61" Type="http://schemas.openxmlformats.org/officeDocument/2006/relationships/image" Target="../media/image46.png"/><Relationship Id="rId19" Type="http://schemas.openxmlformats.org/officeDocument/2006/relationships/image" Target="../media/image5.png"/><Relationship Id="rId31" Type="http://schemas.openxmlformats.org/officeDocument/2006/relationships/image" Target="../media/image14.png"/><Relationship Id="rId44" Type="http://schemas.openxmlformats.org/officeDocument/2006/relationships/image" Target="../media/image29.png"/><Relationship Id="rId52" Type="http://schemas.openxmlformats.org/officeDocument/2006/relationships/image" Target="../media/image17.png"/><Relationship Id="rId60" Type="http://schemas.openxmlformats.org/officeDocument/2006/relationships/image" Target="../media/image45.png"/><Relationship Id="rId22" Type="http://schemas.openxmlformats.org/officeDocument/2006/relationships/image" Target="../media/image8.png"/><Relationship Id="rId30" Type="http://schemas.openxmlformats.org/officeDocument/2006/relationships/image" Target="../media/image13.png"/><Relationship Id="rId35" Type="http://schemas.openxmlformats.org/officeDocument/2006/relationships/image" Target="../media/image19.png"/><Relationship Id="rId43" Type="http://schemas.openxmlformats.org/officeDocument/2006/relationships/image" Target="../media/image27.png"/><Relationship Id="rId48" Type="http://schemas.openxmlformats.org/officeDocument/2006/relationships/image" Target="../media/image33.png"/><Relationship Id="rId56" Type="http://schemas.openxmlformats.org/officeDocument/2006/relationships/image" Target="../media/image37.png"/><Relationship Id="rId64" Type="http://schemas.openxmlformats.org/officeDocument/2006/relationships/image" Target="../media/image43.png"/><Relationship Id="rId51" Type="http://schemas.openxmlformats.org/officeDocument/2006/relationships/image" Target="../media/image36.png"/><Relationship Id="rId3" Type="http://schemas.openxmlformats.org/officeDocument/2006/relationships/image" Target="../media/image2.png"/><Relationship Id="rId17" Type="http://schemas.openxmlformats.org/officeDocument/2006/relationships/image" Target="../media/image3.png"/><Relationship Id="rId25" Type="http://schemas.openxmlformats.org/officeDocument/2006/relationships/image" Target="../media/image11.png"/><Relationship Id="rId33" Type="http://schemas.openxmlformats.org/officeDocument/2006/relationships/image" Target="../media/image16.png"/><Relationship Id="rId38" Type="http://schemas.openxmlformats.org/officeDocument/2006/relationships/image" Target="../media/image22.png"/><Relationship Id="rId46" Type="http://schemas.openxmlformats.org/officeDocument/2006/relationships/image" Target="../media/image31.png"/><Relationship Id="rId59" Type="http://schemas.openxmlformats.org/officeDocument/2006/relationships/image" Target="../media/image44.png"/><Relationship Id="rId20" Type="http://schemas.openxmlformats.org/officeDocument/2006/relationships/image" Target="../media/image5.jpeg"/><Relationship Id="rId41" Type="http://schemas.openxmlformats.org/officeDocument/2006/relationships/image" Target="../media/image25.png"/><Relationship Id="rId54" Type="http://schemas.openxmlformats.org/officeDocument/2006/relationships/image" Target="../media/image39.png"/><Relationship Id="rId6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角丸四角形 65"/>
          <p:cNvSpPr/>
          <p:nvPr/>
        </p:nvSpPr>
        <p:spPr>
          <a:xfrm>
            <a:off x="243991" y="22031433"/>
            <a:ext cx="29639379" cy="9076000"/>
          </a:xfrm>
          <a:prstGeom prst="roundRect">
            <a:avLst>
              <a:gd name="adj" fmla="val 442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Feasibility of photon detection from cosmic background neutrino decay</a:t>
            </a:r>
            <a:endParaRPr lang="en-US" altLang="ja-JP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3992" y="311891"/>
            <a:ext cx="7216433" cy="532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r>
              <a:rPr kumimoji="1" lang="en-US" altLang="ja-JP" sz="19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P-46</a:t>
            </a:r>
            <a:endParaRPr kumimoji="1" lang="ja-JP" altLang="en-US" sz="16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7628752" y="360017"/>
            <a:ext cx="22390133" cy="52798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423815" tIns="211908" rIns="423815" bIns="211908" rtlCol="0" anchor="ctr">
            <a:noAutofit/>
          </a:bodyPr>
          <a:lstStyle>
            <a:lvl1pPr algn="ctr" defTabSz="4238153" rtl="0" eaLnBrk="1" latinLnBrk="0" hangingPunct="1">
              <a:spcBef>
                <a:spcPct val="0"/>
              </a:spcBef>
              <a:buNone/>
              <a:defRPr kumimoji="1" sz="20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Search for Cosmic Background Neutrino </a:t>
            </a:r>
            <a:r>
              <a:rPr lang="en-US" altLang="ja-JP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Decay</a:t>
            </a:r>
          </a:p>
          <a:p>
            <a:r>
              <a:rPr lang="en-US" altLang="ja-JP" sz="5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Yuji Takeuchi (Univ. of Tsukuba)</a:t>
            </a:r>
          </a:p>
          <a:p>
            <a:r>
              <a:rPr lang="ja-JP" altLang="ja-JP" sz="3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Neutrino Decay Collaboration</a:t>
            </a:r>
            <a:endParaRPr lang="ja-JP" altLang="ja-JP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Kim, Y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Takeuchi,  K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Nagata,  K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Kasahara, T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Okudaira (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Univ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Tsukuba) , H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Ikeda,  S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Matsuura, T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Wada (JAXA/ISAS) , H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Ishino, A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Kibayashi  (Okayama 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Univ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S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Mima (RIKEN),  T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Yoshida, S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Kobayashi, K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Origasa (Fukui 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Univ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Y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Kato (Kinki 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Univ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 M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Hazumi, Y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Arai (KEK),  E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Ramberg, J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H.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Yoo, M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Kozlovsky, P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Rubinov, D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Sergatskov (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NAL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S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Kim (Seoul National 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Univ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r>
              <a:rPr lang="ja-JP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8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CMB2013, Jun. 10-14, 2013 @ Okinawa Institute of Science and Technology Graduate University (OIST)</a:t>
            </a:r>
            <a:endParaRPr lang="ja-JP" altLang="en-US" sz="28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正方形/長方形 27"/>
              <p:cNvSpPr/>
              <p:nvPr/>
            </p:nvSpPr>
            <p:spPr>
              <a:xfrm>
                <a:off x="17030328" y="13815765"/>
                <a:ext cx="12853042" cy="807464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r>
                  <a:rPr kumimoji="1" lang="en-US" altLang="ja-JP" sz="44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Manifest L-R symmetric model (w/ light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4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44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44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kumimoji="1" lang="en-US" altLang="ja-JP" sz="44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algn="r"/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PRL 38, 1252(1977), PRD 17, 1395(1978)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32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32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3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3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3600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32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Contributions to neutrino magnetic moment term: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32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𝑗</m:t>
                        </m:r>
                        <m:r>
                          <a:rPr lang="en-US" altLang="ja-JP" sz="32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2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altLang="ja-JP" sz="32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28" name="正方形/長方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30328" y="13815765"/>
                <a:ext cx="12853042" cy="80746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テキスト ボックス 66"/>
              <p:cNvSpPr txBox="1"/>
              <p:nvPr/>
            </p:nvSpPr>
            <p:spPr>
              <a:xfrm>
                <a:off x="5814754" y="20409225"/>
                <a:ext cx="2803203" cy="844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4400" dirty="0" smtClean="0"/>
                  <a:t>SM: </a:t>
                </a:r>
                <a14:m>
                  <m:oMath xmlns:m="http://schemas.openxmlformats.org/officeDocument/2006/math">
                    <m:r>
                      <a:rPr kumimoji="1" lang="en-US" altLang="ja-JP" sz="4400" b="0" i="1" smtClean="0">
                        <a:latin typeface="Cambria Math"/>
                      </a:rPr>
                      <m:t>∝</m:t>
                    </m:r>
                    <m:sSubSup>
                      <m:sSubSupPr>
                        <m:ctrlPr>
                          <a:rPr kumimoji="1" lang="en-US" altLang="ja-JP" sz="44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kumimoji="1" lang="en-US" altLang="ja-JP" sz="44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kumimoji="1" lang="en-US" altLang="ja-JP" sz="4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4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4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sub>
                      <m:sup>
                        <m:r>
                          <a:rPr kumimoji="1" lang="en-US" altLang="ja-JP" sz="44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kumimoji="1" lang="en-US" altLang="ja-JP" sz="4400" b="0" dirty="0" smtClean="0"/>
              </a:p>
            </p:txBody>
          </p:sp>
        </mc:Choice>
        <mc:Fallback xmlns="">
          <p:sp>
            <p:nvSpPr>
              <p:cNvPr id="67" name="テキスト ボックス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588" y="20409225"/>
                <a:ext cx="2711833" cy="844398"/>
              </a:xfrm>
              <a:prstGeom prst="rect">
                <a:avLst/>
              </a:prstGeom>
              <a:blipFill rotWithShape="1">
                <a:blip r:embed="rId16"/>
                <a:stretch>
                  <a:fillRect l="-8989" t="-11594" b="-282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コンテンツ プレースホルダー 1"/>
              <p:cNvSpPr>
                <a:spLocks noGrp="1"/>
              </p:cNvSpPr>
              <p:nvPr>
                <p:ph idx="1"/>
              </p:nvPr>
            </p:nvSpPr>
            <p:spPr>
              <a:xfrm>
                <a:off x="274141" y="5976643"/>
                <a:ext cx="16467441" cy="15985775"/>
              </a:xfr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sz="6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Introduction</a:t>
                </a:r>
              </a:p>
              <a:p>
                <a:pPr marL="0" indent="0">
                  <a:buNone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several neutrino oscillation experiments, the mass difference between neutrino generations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has been already established, i.e.</a:t>
                </a:r>
              </a:p>
              <a:p>
                <a:pPr marL="0" indent="0" algn="ctr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ja-JP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3200">
                                <a:latin typeface="Cambria Math"/>
                              </a:rPr>
                              <m:t>Δ</m:t>
                            </m:r>
                            <m:sSubSup>
                              <m:sSubSupPr>
                                <m:ctrlPr>
                                  <a:rPr lang="en-US" altLang="ja-JP" sz="32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3200" i="1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32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altLang="ja-JP" sz="32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ja-JP" sz="32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  <m:r>
                          <a:rPr lang="en-US" altLang="ja-JP" sz="3200" b="0" i="1" smtClean="0">
                            <a:latin typeface="Cambria Math"/>
                          </a:rPr>
                          <m:t>=</m:t>
                        </m:r>
                        <m:r>
                          <a:rPr lang="en-US" altLang="ja-JP" sz="32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3200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32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3200" b="0" i="1" smtClean="0">
                        <a:latin typeface="Cambria Math"/>
                      </a:rPr>
                      <m:t>~</m:t>
                    </m:r>
                    <m:r>
                      <a:rPr lang="en-US" altLang="ja-JP" sz="3200" i="1">
                        <a:latin typeface="Cambria Math"/>
                      </a:rPr>
                      <m:t>7.6×</m:t>
                    </m:r>
                    <m:sSup>
                      <m:sSupPr>
                        <m:ctrlPr>
                          <a:rPr lang="en-US" altLang="ja-JP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32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32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/>
                          </a:rPr>
                          <m:t>eV</m:t>
                        </m:r>
                      </m:e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32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32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32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32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32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altLang="ja-JP" sz="3200" i="1">
                                <a:latin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ja-JP" sz="32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3200" b="0" i="1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32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</a:rPr>
                          <m:t>3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3200" b="0" i="1" smtClean="0">
                        <a:latin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32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3200" i="1">
                        <a:latin typeface="Cambria Math"/>
                      </a:rPr>
                      <m:t>=2.4×</m:t>
                    </m:r>
                    <m:sSup>
                      <m:sSupPr>
                        <m:ctrlPr>
                          <a:rPr lang="en-US" altLang="ja-JP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32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/>
                          </a:rPr>
                          <m:t>eV</m:t>
                        </m:r>
                      </m:e>
                      <m:sup>
                        <m:r>
                          <a:rPr lang="en-US" altLang="ja-JP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3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spcBef>
                    <a:spcPts val="2400"/>
                  </a:spcBef>
                  <a:buNone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we assume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≪</m:t>
                    </m:r>
                    <m:sSubSup>
                      <m:sSubSup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we would obtain</a:t>
                </a:r>
              </a:p>
              <a:p>
                <a:pPr marL="0" indent="0" algn="ctr">
                  <a:spcBef>
                    <a:spcPts val="2400"/>
                  </a:spcBef>
                  <a:buNone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</a:rPr>
                      <m:t>~</m:t>
                    </m:r>
                    <m:r>
                      <a:rPr lang="en-US" altLang="ja-JP" sz="3200" i="1">
                        <a:latin typeface="Cambria Math"/>
                      </a:rPr>
                      <m:t>8.7</m:t>
                    </m:r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32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</a:rPr>
                      <m:t>~</m:t>
                    </m:r>
                    <m:r>
                      <a:rPr lang="en-US" altLang="ja-JP" sz="3200" i="1">
                        <a:latin typeface="Cambria Math"/>
                      </a:rPr>
                      <m:t>50</m:t>
                    </m:r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pPr marL="0" indent="0">
                  <a:spcBef>
                    <a:spcPts val="2400"/>
                  </a:spcBef>
                  <a:buNone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heavier neutrino can decay into a lighter neutrino with a photon. </a:t>
                </a:r>
              </a:p>
              <a:p>
                <a:pPr marL="0" indent="0" algn="ctr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+</m:t>
                    </m:r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𝛾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32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</a:rPr>
                      <m:t>at</m:t>
                    </m:r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</a:rPr>
                      <m:t>rest</m:t>
                    </m:r>
                    <m:r>
                      <a:rPr lang="en-US" altLang="ja-JP" sz="32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</a:rPr>
                      <m:t>frame</m:t>
                    </m:r>
                    <m:r>
                      <a:rPr lang="en-US" altLang="ja-JP" sz="3200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US" altLang="ja-JP" sz="3200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sz="32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32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3200" i="1">
                                <a:latin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ja-JP" sz="32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sz="3200" i="1">
                            <a:latin typeface="Cambria Math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ja-JP" sz="32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32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32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ja-JP" sz="32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ja-JP" sz="3200" i="1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3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2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32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</m:oMath>
                </a14:m>
                <a:endParaRPr lang="en-US" altLang="ja-JP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spcBef>
                    <a:spcPts val="2400"/>
                  </a:spcBef>
                  <a:buNone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rest frame would be 25 </a:t>
                </a:r>
                <a:r>
                  <a:rPr lang="en-US" altLang="ja-JP" sz="32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which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corresponds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 Thus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propose an experiment to search for the photon emission from the decay of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background neutrino (C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B)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far infrared region of photon energy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spectrum.</a:t>
                </a:r>
                <a:endParaRPr lang="en-US" altLang="ja-JP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571500" indent="-571500">
                  <a:spcBef>
                    <a:spcPts val="2400"/>
                  </a:spcBef>
                  <a:buFont typeface="Arial" pitchFamily="34" charset="0"/>
                  <a:buChar char="•"/>
                </a:pP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6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6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36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3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36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36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3600" i="1">
                        <a:latin typeface="Cambria Math"/>
                      </a:rPr>
                      <m:t>+</m:t>
                    </m:r>
                    <m:r>
                      <a:rPr lang="en-US" altLang="ja-JP" sz="36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background neutrino(C</a:t>
                </a:r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1937654" lvl="1" indent="-1143000">
                  <a:spcBef>
                    <a:spcPts val="2400"/>
                  </a:spcBef>
                </a:pPr>
                <a:r>
                  <a:rPr lang="en-US" altLang="ja-JP" sz="3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C</a:t>
                </a:r>
                <a:r>
                  <a:rPr lang="en-US" altLang="ja-JP" sz="3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marL="1937654" lvl="1" indent="-1143000">
                  <a:spcBef>
                    <a:spcPts val="2400"/>
                  </a:spcBef>
                </a:pP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neutrino magnetic moment</a:t>
                </a:r>
                <a:endParaRPr lang="en-US" altLang="ja-JP" sz="3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937654" lvl="1" indent="-1143000">
                  <a:spcBef>
                    <a:spcPts val="2400"/>
                  </a:spcBef>
                </a:pPr>
                <a:r>
                  <a:rPr lang="en-US" altLang="ja-JP" sz="3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</a:t>
                </a:r>
              </a:p>
              <a:p>
                <a:pPr marL="571500" indent="-571500">
                  <a:spcBef>
                    <a:spcPts val="2400"/>
                  </a:spcBef>
                  <a:buFont typeface="Arial" pitchFamily="34" charset="0"/>
                  <a:buChar char="•"/>
                </a:pP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</a:t>
                </a:r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sensitivity of detecting 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3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3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6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36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3600" i="1">
                        <a:latin typeface="Cambria Math"/>
                      </a:rPr>
                      <m:t>~</m:t>
                    </m:r>
                    <m:r>
                      <m:rPr>
                        <m:sty m:val="p"/>
                      </m:rPr>
                      <a:rPr lang="en-US" altLang="ja-JP" sz="3600">
                        <a:latin typeface="Cambria Math"/>
                      </a:rPr>
                      <m:t>Ο</m:t>
                    </m:r>
                    <m:r>
                      <a:rPr lang="en-US" altLang="ja-JP" sz="36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ja-JP" sz="3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36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3600" i="1">
                        <a:latin typeface="Cambria Math"/>
                      </a:rPr>
                      <m:t>yr</m:t>
                    </m:r>
                    <m:r>
                      <a:rPr lang="en-US" altLang="ja-JP" sz="36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3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366154" lvl="1" indent="-571500">
                  <a:spcBef>
                    <a:spcPts val="2400"/>
                  </a:spcBef>
                </a:pPr>
                <a:r>
                  <a:rPr lang="en-US" altLang="ja-JP" sz="36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</a:t>
                </a:r>
                <a:r>
                  <a:rPr lang="en-US" altLang="ja-JP" sz="36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experimental lower limit: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)&gt;</m:t>
                        </m:r>
                        <m:r>
                          <m:rPr>
                            <m:sty m:val="p"/>
                          </m:rPr>
                          <a:rPr lang="en-US" altLang="ja-JP" sz="3600">
                            <a:solidFill>
                              <a:srgbClr val="0070C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3600" i="1">
                        <a:solidFill>
                          <a:srgbClr val="0070C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3600" i="1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3600" dirty="0" smtClean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366154" lvl="1" indent="-571500">
                  <a:spcBef>
                    <a:spcPts val="2400"/>
                  </a:spcBef>
                </a:pPr>
                <a:r>
                  <a:rPr lang="en-US" altLang="ja-JP" sz="36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Standard </a:t>
                </a:r>
                <a:r>
                  <a:rPr lang="en-US" altLang="ja-JP" sz="36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Model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3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en-US" altLang="ja-JP" sz="360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3600">
                            <a:solidFill>
                              <a:srgbClr val="0070C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36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3600" i="1">
                        <a:solidFill>
                          <a:srgbClr val="0070C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3600" i="1">
                        <a:solidFill>
                          <a:srgbClr val="0070C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3600" dirty="0" smtClean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1366154" lvl="1" indent="-571500">
                  <a:spcBef>
                    <a:spcPts val="2400"/>
                  </a:spcBef>
                </a:pP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Manifest L-R symmetric model (w/ light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3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predicts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ja-JP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en-US" altLang="ja-JP" sz="360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36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36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36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3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141" y="5976643"/>
                <a:ext cx="16467441" cy="15985775"/>
              </a:xfr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4" name="グループ化 73"/>
          <p:cNvGrpSpPr/>
          <p:nvPr/>
        </p:nvGrpSpPr>
        <p:grpSpPr>
          <a:xfrm>
            <a:off x="17283118" y="6194432"/>
            <a:ext cx="12735767" cy="7166260"/>
            <a:chOff x="12961342" y="7056761"/>
            <a:chExt cx="8482568" cy="4556125"/>
          </a:xfrm>
        </p:grpSpPr>
        <p:pic>
          <p:nvPicPr>
            <p:cNvPr id="75" name="Picture 34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2301079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990045" y="8463578"/>
                  <a:ext cx="2144539" cy="10156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3600" b="1" dirty="0" smtClean="0">
                      <a:solidFill>
                        <a:srgbClr val="FF0000"/>
                      </a:solidFill>
                      <a:latin typeface="ＭＳ Ｐゴシック" pitchFamily="50" charset="-128"/>
                    </a:rPr>
                    <a:t>CMB</a:t>
                  </a:r>
                  <a:endParaRPr lang="ja-JP" altLang="en-US" sz="2800" b="1" dirty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800" dirty="0" smtClean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8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800" dirty="0">
                    <a:solidFill>
                      <a:srgbClr val="FF0000"/>
                    </a:solidFill>
                    <a:latin typeface="ＭＳ Ｐゴシック" pitchFamily="50" charset="-128"/>
                  </a:endParaRPr>
                </a:p>
              </p:txBody>
            </p:sp>
          </mc:Choice>
          <mc:Fallback xmlns="">
            <p:sp>
              <p:nvSpPr>
                <p:cNvPr id="7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990045" y="8463578"/>
                  <a:ext cx="2144539" cy="1015683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t="-5725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7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33965" y="7421886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" name="正方形/長方形 81"/>
            <p:cNvSpPr/>
            <p:nvPr/>
          </p:nvSpPr>
          <p:spPr>
            <a:xfrm>
              <a:off x="18818739" y="10294266"/>
              <a:ext cx="123039" cy="3326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800" dirty="0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テキスト ボックス 82"/>
                <p:cNvSpPr txBox="1"/>
                <p:nvPr/>
              </p:nvSpPr>
              <p:spPr>
                <a:xfrm>
                  <a:off x="14873944" y="7646627"/>
                  <a:ext cx="1533727" cy="4109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36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3600" dirty="0">
                    <a:solidFill>
                      <a:srgbClr val="FFFF00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テキスト ボックス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73944" y="7646627"/>
                  <a:ext cx="1533727" cy="410921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4" name="テキスト ボックス 83"/>
            <p:cNvSpPr txBox="1"/>
            <p:nvPr/>
          </p:nvSpPr>
          <p:spPr>
            <a:xfrm>
              <a:off x="18387756" y="10996040"/>
              <a:ext cx="3056154" cy="29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2400" dirty="0"/>
            </a:p>
          </p:txBody>
        </p:sp>
        <p:sp>
          <p:nvSpPr>
            <p:cNvPr id="80" name="Line 17"/>
            <p:cNvSpPr>
              <a:spLocks noChangeShapeType="1"/>
            </p:cNvSpPr>
            <p:nvPr/>
          </p:nvSpPr>
          <p:spPr bwMode="auto">
            <a:xfrm flipH="1" flipV="1">
              <a:off x="16007992" y="9396617"/>
              <a:ext cx="3449797" cy="333808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 Box 13"/>
              <p:cNvSpPr txBox="1">
                <a:spLocks noChangeArrowheads="1"/>
              </p:cNvSpPr>
              <p:nvPr/>
            </p:nvSpPr>
            <p:spPr bwMode="auto">
              <a:xfrm>
                <a:off x="25765644" y="10137276"/>
                <a:ext cx="4398643" cy="3194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</a:rPr>
                  <a:t>C</a:t>
                </a:r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  <a:sym typeface="Symbol"/>
                  </a:rPr>
                  <a:t></a:t>
                </a:r>
                <a:r>
                  <a:rPr lang="en-US" altLang="ja-JP" sz="3600" b="1" dirty="0" smtClean="0">
                    <a:solidFill>
                      <a:srgbClr val="0070C0"/>
                    </a:solidFill>
                    <a:latin typeface="ＭＳ Ｐゴシック" pitchFamily="50" charset="-128"/>
                  </a:rPr>
                  <a:t>B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f>
                        <m:f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56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8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8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ja-JP" sz="2800" b="1" dirty="0" smtClean="0">
                  <a:solidFill>
                    <a:srgbClr val="0070C0"/>
                  </a:solidFill>
                  <a:latin typeface="ＭＳ Ｐゴシック" pitchFamily="50" charset="-128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8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800">
                          <a:solidFill>
                            <a:srgbClr val="0070C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5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65644" y="10137276"/>
                <a:ext cx="4398643" cy="3194016"/>
              </a:xfrm>
              <a:prstGeom prst="rect">
                <a:avLst/>
              </a:prstGeom>
              <a:blipFill rotWithShape="1">
                <a:blip r:embed="rId22"/>
                <a:stretch>
                  <a:fillRect t="-34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テキスト ボックス 86"/>
          <p:cNvSpPr txBox="1"/>
          <p:nvPr/>
        </p:nvSpPr>
        <p:spPr>
          <a:xfrm>
            <a:off x="18042227" y="16597463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</a:t>
            </a:r>
            <a:endParaRPr kumimoji="1" lang="ja-JP" altLang="en-US" sz="4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3571338" y="16509483"/>
            <a:ext cx="25523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sz="4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sz="4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model</a:t>
            </a:r>
            <a:endParaRPr kumimoji="1" lang="ja-JP" altLang="en-US" sz="4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正方形/長方形 90"/>
              <p:cNvSpPr/>
              <p:nvPr/>
            </p:nvSpPr>
            <p:spPr>
              <a:xfrm>
                <a:off x="18289720" y="19884897"/>
                <a:ext cx="312558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3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Γ</m:t>
                      </m:r>
                      <m:r>
                        <a:rPr lang="en-US" altLang="ja-JP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43</m:t>
                                  </m:r>
                                </m:sup>
                              </m:sSup>
                              <m: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yr</m:t>
                              </m:r>
                            </m:e>
                          </m:d>
                        </m:e>
                        <m:sup>
                          <m:r>
                            <a:rPr lang="en-US" altLang="ja-JP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altLang="ja-JP" sz="36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1" name="正方形/長方形 9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9720" y="19884897"/>
                <a:ext cx="3125588" cy="646331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679206" y="19863424"/>
                <a:ext cx="316593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3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Γ</m:t>
                      </m:r>
                      <m:r>
                        <a:rPr lang="en-US" altLang="ja-JP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ja-JP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17</m:t>
                                  </m:r>
                                </m:sup>
                              </m:sSup>
                              <m: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yr</m:t>
                              </m:r>
                            </m:e>
                          </m:d>
                        </m:e>
                        <m:sup>
                          <m:r>
                            <a:rPr lang="en-US" altLang="ja-JP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altLang="ja-JP" sz="3600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79206" y="19863424"/>
                <a:ext cx="3165931" cy="646331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正方形/長方形 92"/>
          <p:cNvSpPr/>
          <p:nvPr/>
        </p:nvSpPr>
        <p:spPr>
          <a:xfrm>
            <a:off x="23162346" y="20941166"/>
            <a:ext cx="6072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sz="36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from SM</a:t>
            </a:r>
            <a:endParaRPr lang="en-US" altLang="ja-JP" sz="3600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テキスト ボックス 113"/>
              <p:cNvSpPr txBox="1"/>
              <p:nvPr/>
            </p:nvSpPr>
            <p:spPr>
              <a:xfrm>
                <a:off x="618527" y="23582305"/>
                <a:ext cx="11707524" cy="6656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photon energy spectrum from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 decay is expected to have a sharp edge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𝛾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meV</m:t>
                    </m:r>
                  </m:oMath>
                </a14:m>
                <a:r>
                  <a:rPr kumimoji="1" lang="ja-JP" altLang="en-US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32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sz="3200" b="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kumimoji="1" lang="en-US" altLang="ja-JP" sz="3200" b="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assumed)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𝑇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kumimoji="1"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=1.9 </m:t>
                    </m:r>
                    <m:r>
                      <m:rPr>
                        <m:sty m:val="p"/>
                      </m:rPr>
                      <a:rPr kumimoji="1"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K</m:t>
                    </m:r>
                  </m:oMath>
                </a14:m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smearing and tail in lower energy side due to the red shift effect.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can search for this sharp edge in the cosmic infrared background (CIB) photon energy spectrum.</a:t>
                </a:r>
              </a:p>
              <a:p>
                <a:r>
                  <a:rPr lang="en-US" altLang="ja-JP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Simulation(</a:t>
                </a:r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JPSJ 81 (2012) 024101</a:t>
                </a:r>
                <a:r>
                  <a:rPr lang="en-US" altLang="ja-JP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kumimoji="1" lang="en-US" altLang="ja-JP" sz="4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we assume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No zodiacal emission background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 hour measurement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20cm diameter and 0.1</a:t>
                </a:r>
                <a:r>
                  <a:rPr lang="en-US" altLang="ja-JP" sz="32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viewing angle telescope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photon detector with 2% energy resolution</a:t>
                </a:r>
              </a:p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can detect C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photon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ja-JP" sz="32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3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(</m:t>
                    </m:r>
                    <m:sSub>
                      <m:sSubPr>
                        <m:ctrlP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3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)=</m:t>
                    </m:r>
                    <m:sSup>
                      <m:sSupPr>
                        <m:ctrlP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1.5×10</m:t>
                        </m:r>
                      </m:e>
                      <m:sup>
                        <m:r>
                          <a:rPr lang="en-US" altLang="ja-JP" sz="3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3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ja-JP" altLang="en-US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3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6.7</a:t>
                </a:r>
                <a:r>
                  <a:rPr lang="en-US" altLang="ja-JP" sz="3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 significance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.</a:t>
                </a:r>
                <a:endParaRPr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14" name="テキスト ボックス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27" y="23582305"/>
                <a:ext cx="11707524" cy="6656502"/>
              </a:xfrm>
              <a:prstGeom prst="rect">
                <a:avLst/>
              </a:prstGeom>
              <a:blipFill rotWithShape="1">
                <a:blip r:embed="rId25"/>
                <a:stretch>
                  <a:fillRect l="-1874" t="-1282" r="-1770" b="-21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6" name="グループ化 115"/>
          <p:cNvGrpSpPr/>
          <p:nvPr/>
        </p:nvGrpSpPr>
        <p:grpSpPr>
          <a:xfrm>
            <a:off x="12576659" y="23216564"/>
            <a:ext cx="8999501" cy="5316858"/>
            <a:chOff x="11441436" y="8847353"/>
            <a:chExt cx="9427959" cy="5316858"/>
          </a:xfrm>
        </p:grpSpPr>
        <p:pic>
          <p:nvPicPr>
            <p:cNvPr id="117" name="Picture 2"/>
            <p:cNvPicPr>
              <a:picLocks noChangeAspect="1" noChangeArrowheads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1436" y="9094511"/>
              <a:ext cx="9427959" cy="5069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8" name="Line 5"/>
            <p:cNvSpPr>
              <a:spLocks noChangeShapeType="1"/>
            </p:cNvSpPr>
            <p:nvPr/>
          </p:nvSpPr>
          <p:spPr bwMode="auto">
            <a:xfrm flipH="1">
              <a:off x="16345718" y="11717800"/>
              <a:ext cx="0" cy="627536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3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9" name="Line 6"/>
            <p:cNvSpPr>
              <a:spLocks noChangeShapeType="1"/>
            </p:cNvSpPr>
            <p:nvPr/>
          </p:nvSpPr>
          <p:spPr bwMode="auto">
            <a:xfrm flipH="1" flipV="1">
              <a:off x="14079049" y="12031568"/>
              <a:ext cx="106430" cy="49780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3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0" name="Text Box 7"/>
            <p:cNvSpPr txBox="1">
              <a:spLocks noChangeArrowheads="1"/>
            </p:cNvSpPr>
            <p:nvPr/>
          </p:nvSpPr>
          <p:spPr bwMode="auto">
            <a:xfrm>
              <a:off x="13392482" y="10727896"/>
              <a:ext cx="6806362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Sharp edge with </a:t>
              </a:r>
              <a:r>
                <a:rPr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1.9K smearing and energy resolution of a detector(0%-5%)</a:t>
              </a:r>
              <a:endPara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1" name="Text Box 8"/>
            <p:cNvSpPr txBox="1">
              <a:spLocks noChangeArrowheads="1"/>
            </p:cNvSpPr>
            <p:nvPr/>
          </p:nvSpPr>
          <p:spPr bwMode="auto">
            <a:xfrm>
              <a:off x="12974392" y="12529369"/>
              <a:ext cx="281090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Red shift effect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テキスト ボックス 121"/>
                <p:cNvSpPr txBox="1"/>
                <p:nvPr/>
              </p:nvSpPr>
              <p:spPr>
                <a:xfrm>
                  <a:off x="16904445" y="12683668"/>
                  <a:ext cx="2869817" cy="6473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3200" b="0" i="1" smtClean="0"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32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32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2" name="テキスト ボックス 1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04445" y="12683668"/>
                  <a:ext cx="2869817" cy="647371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テキスト ボックス 122"/>
                <p:cNvSpPr txBox="1"/>
                <p:nvPr/>
              </p:nvSpPr>
              <p:spPr>
                <a:xfrm>
                  <a:off x="11768975" y="8847353"/>
                  <a:ext cx="8741620" cy="457882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2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Expected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kumimoji="1" lang="en-US" altLang="ja-JP" sz="22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spectrum for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200" b="0" i="1" smtClean="0"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2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22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kumimoji="1" lang="en-US" altLang="ja-JP" sz="22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ja-JP" sz="2200" i="1" dirty="0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kumimoji="1" lang="en-US" altLang="ja-JP" sz="22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2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)=</m:t>
                      </m:r>
                      <m:sSup>
                        <m:sSupPr>
                          <m:ctrlP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1.5×10</m:t>
                          </m:r>
                        </m:e>
                        <m:sup>
                          <m:r>
                            <a:rPr kumimoji="1" lang="en-US" altLang="ja-JP" sz="22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17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22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</m:oMath>
                  </a14:m>
                  <a:endParaRPr kumimoji="1" lang="ja-JP" altLang="en-US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3" name="テキスト ボックス 1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68975" y="8847353"/>
                  <a:ext cx="8741620" cy="457882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 l="-728" t="-4938" b="-1358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4" name="Line 6"/>
            <p:cNvSpPr>
              <a:spLocks noChangeShapeType="1"/>
            </p:cNvSpPr>
            <p:nvPr/>
          </p:nvSpPr>
          <p:spPr bwMode="auto">
            <a:xfrm flipH="1">
              <a:off x="16345718" y="13052589"/>
              <a:ext cx="580145" cy="55690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3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5" name="Text Box 7"/>
            <p:cNvSpPr txBox="1">
              <a:spLocks noChangeArrowheads="1"/>
            </p:cNvSpPr>
            <p:nvPr/>
          </p:nvSpPr>
          <p:spPr bwMode="auto">
            <a:xfrm>
              <a:off x="15963947" y="9661605"/>
              <a:ext cx="432660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8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(fit from COBE data)</a:t>
              </a:r>
              <a:endParaRPr lang="en-US" altLang="ja-JP" sz="28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27" name="正方形/長方形 126"/>
          <p:cNvSpPr/>
          <p:nvPr/>
        </p:nvSpPr>
        <p:spPr>
          <a:xfrm>
            <a:off x="243991" y="31251449"/>
            <a:ext cx="18491489" cy="107291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Rocket experiment</a:t>
            </a:r>
            <a:endParaRPr lang="en-US" altLang="ja-JP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テキスト ボックス 127"/>
              <p:cNvSpPr txBox="1"/>
              <p:nvPr/>
            </p:nvSpPr>
            <p:spPr>
              <a:xfrm>
                <a:off x="474749" y="32457841"/>
                <a:ext cx="10876821" cy="8508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plan to perform a rocket experiment with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superconducting tunneling junction (STJ) based detector in 2016 in the earliest, aiming at improving the current experimental lower limit of the neutrino lifetime by 2 order in a 5-minute measurement: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(</a:t>
                </a:r>
                <a:r>
                  <a:rPr lang="en-US" altLang="ja-JP" sz="32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3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)&gt;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O(10</a:t>
                </a:r>
                <a:r>
                  <a:rPr lang="en-US" altLang="ja-JP" sz="32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 </a:t>
                </a:r>
                <a:r>
                  <a:rPr lang="en-US" altLang="ja-JP" sz="32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.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will also aim at a measurement of 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(</a:t>
                </a:r>
                <a:r>
                  <a:rPr lang="en-US" altLang="ja-JP" sz="32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3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)&gt;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O(10</a:t>
                </a:r>
                <a:r>
                  <a:rPr lang="en-US" altLang="ja-JP" sz="32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17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for the neutrino lifetime in a 10-hour satellite based measurement in further future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endParaRPr lang="en-US" altLang="ja-JP" sz="3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 design</a:t>
                </a:r>
                <a:endParaRPr lang="en-US" altLang="ja-JP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the following single photon detectors to cope with 2% energy resolution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3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3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  <a:endParaRPr lang="en-US" altLang="ja-JP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Multi-pixel </a:t>
                </a:r>
                <a:r>
                  <a:rPr lang="en-US" altLang="ja-JP" sz="36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with diffractive grating for the photon in </a:t>
                </a:r>
                <a14:m>
                  <m:oMath xmlns:m="http://schemas.openxmlformats.org/officeDocument/2006/math">
                    <m: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=40−80</m:t>
                    </m:r>
                    <m: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3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</m:t>
                    </m:r>
                  </m:oMath>
                </a14:m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</a:t>
                </a:r>
                <a:r>
                  <a:rPr lang="en-US" altLang="ja-JP" sz="36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P-47, P-48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Hafnium based STJ (</a:t>
                </a:r>
                <a:r>
                  <a:rPr lang="en-US" altLang="ja-JP" sz="36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-STJ)</a:t>
                </a:r>
              </a:p>
            </p:txBody>
          </p:sp>
        </mc:Choice>
        <mc:Fallback xmlns="">
          <p:sp>
            <p:nvSpPr>
              <p:cNvPr id="128" name="テキスト ボックス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49" y="32457841"/>
                <a:ext cx="10876821" cy="8508098"/>
              </a:xfrm>
              <a:prstGeom prst="rect">
                <a:avLst/>
              </a:prstGeom>
              <a:blipFill rotWithShape="1">
                <a:blip r:embed="rId31"/>
                <a:stretch>
                  <a:fillRect l="-2074" t="-931" r="-1345" b="-17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6" name="正方形/長方形 215"/>
          <p:cNvSpPr/>
          <p:nvPr/>
        </p:nvSpPr>
        <p:spPr>
          <a:xfrm>
            <a:off x="18994066" y="31305647"/>
            <a:ext cx="11024819" cy="75390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6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lang="en-US" altLang="ja-JP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lang="en-US" altLang="ja-JP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17" name="グループ化 216"/>
          <p:cNvGrpSpPr/>
          <p:nvPr/>
        </p:nvGrpSpPr>
        <p:grpSpPr>
          <a:xfrm>
            <a:off x="19397705" y="35550469"/>
            <a:ext cx="5666932" cy="2871833"/>
            <a:chOff x="3030391" y="786997"/>
            <a:chExt cx="5936729" cy="2871833"/>
          </a:xfrm>
        </p:grpSpPr>
        <p:pic>
          <p:nvPicPr>
            <p:cNvPr id="218" name="Picture 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391" y="794833"/>
              <a:ext cx="3058364" cy="2863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9" name="Picture 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505" y="786997"/>
              <a:ext cx="2860615" cy="2871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0" name="直線矢印コネクタ 219"/>
            <p:cNvCxnSpPr/>
            <p:nvPr/>
          </p:nvCxnSpPr>
          <p:spPr>
            <a:xfrm>
              <a:off x="5653129" y="2008969"/>
              <a:ext cx="62969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テキスト ボックス 220"/>
            <p:cNvSpPr txBox="1"/>
            <p:nvPr/>
          </p:nvSpPr>
          <p:spPr>
            <a:xfrm>
              <a:off x="6282823" y="931934"/>
              <a:ext cx="16779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B=10 Gauss</a:t>
              </a:r>
            </a:p>
          </p:txBody>
        </p:sp>
        <p:sp>
          <p:nvSpPr>
            <p:cNvPr id="222" name="テキスト ボックス 221"/>
            <p:cNvSpPr txBox="1"/>
            <p:nvPr/>
          </p:nvSpPr>
          <p:spPr>
            <a:xfrm>
              <a:off x="3173798" y="945652"/>
              <a:ext cx="15285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B=0 Gauss</a:t>
              </a:r>
            </a:p>
          </p:txBody>
        </p:sp>
      </p:grpSp>
      <p:sp>
        <p:nvSpPr>
          <p:cNvPr id="2" name="円弧 1"/>
          <p:cNvSpPr/>
          <p:nvPr/>
        </p:nvSpPr>
        <p:spPr>
          <a:xfrm>
            <a:off x="20104797" y="7418506"/>
            <a:ext cx="1702327" cy="3958735"/>
          </a:xfrm>
          <a:prstGeom prst="arc">
            <a:avLst>
              <a:gd name="adj1" fmla="val 17258220"/>
              <a:gd name="adj2" fmla="val 4416483"/>
            </a:avLst>
          </a:prstGeom>
          <a:ln w="762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円弧 214"/>
          <p:cNvSpPr/>
          <p:nvPr/>
        </p:nvSpPr>
        <p:spPr>
          <a:xfrm>
            <a:off x="20453970" y="6725189"/>
            <a:ext cx="2407482" cy="5328590"/>
          </a:xfrm>
          <a:prstGeom prst="arc">
            <a:avLst>
              <a:gd name="adj1" fmla="val 17427132"/>
              <a:gd name="adj2" fmla="val 4232032"/>
            </a:avLst>
          </a:prstGeom>
          <a:ln w="762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18009208" y="17006976"/>
            <a:ext cx="4717731" cy="2738282"/>
            <a:chOff x="18009208" y="17006976"/>
            <a:chExt cx="4717731" cy="2738282"/>
          </a:xfrm>
        </p:grpSpPr>
        <p:sp>
          <p:nvSpPr>
            <p:cNvPr id="49" name="Freeform 82"/>
            <p:cNvSpPr>
              <a:spLocks/>
            </p:cNvSpPr>
            <p:nvPr/>
          </p:nvSpPr>
          <p:spPr bwMode="auto">
            <a:xfrm>
              <a:off x="18009208" y="17987810"/>
              <a:ext cx="1453113" cy="26507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635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 rot="16200000">
              <a:off x="19046981" y="17911098"/>
              <a:ext cx="1295462" cy="589720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18794028" y="18429860"/>
                  <a:ext cx="810863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794028" y="18429860"/>
                  <a:ext cx="810863" cy="584775"/>
                </a:xfrm>
                <a:prstGeom prst="rect">
                  <a:avLst/>
                </a:prstGeom>
                <a:blipFill rotWithShape="1">
                  <a:blip r:embed="rId34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20016274" y="18365447"/>
                  <a:ext cx="782009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16274" y="18365447"/>
                  <a:ext cx="782009" cy="584775"/>
                </a:xfrm>
                <a:prstGeom prst="rect">
                  <a:avLst/>
                </a:prstGeom>
                <a:blipFill rotWithShape="1">
                  <a:blip r:embed="rId35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18536640" y="17320394"/>
                  <a:ext cx="495649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32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3200" b="0" dirty="0" smtClean="0"/>
                </a:p>
              </p:txBody>
            </p:sp>
          </mc:Choice>
          <mc:Fallback xmlns="">
            <p:sp>
              <p:nvSpPr>
                <p:cNvPr id="53" name="テキスト ボックス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36640" y="17320394"/>
                  <a:ext cx="495649" cy="584775"/>
                </a:xfrm>
                <a:prstGeom prst="rect">
                  <a:avLst/>
                </a:prstGeom>
                <a:blipFill rotWithShape="1">
                  <a:blip r:embed="rId36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Line 4"/>
            <p:cNvSpPr>
              <a:spLocks noChangeShapeType="1"/>
            </p:cNvSpPr>
            <p:nvPr/>
          </p:nvSpPr>
          <p:spPr bwMode="auto">
            <a:xfrm rot="12740918" flipV="1">
              <a:off x="20439898" y="19299932"/>
              <a:ext cx="691101" cy="10371"/>
            </a:xfrm>
            <a:prstGeom prst="line">
              <a:avLst/>
            </a:prstGeom>
            <a:noFill/>
            <a:ln w="635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sp>
          <p:nvSpPr>
            <p:cNvPr id="55" name="Line 3"/>
            <p:cNvSpPr>
              <a:spLocks noChangeShapeType="1"/>
            </p:cNvSpPr>
            <p:nvPr/>
          </p:nvSpPr>
          <p:spPr bwMode="auto">
            <a:xfrm rot="12740918" flipV="1">
              <a:off x="20584130" y="19351673"/>
              <a:ext cx="535004" cy="9895"/>
            </a:xfrm>
            <a:prstGeom prst="line">
              <a:avLst/>
            </a:prstGeom>
            <a:noFill/>
            <a:ln w="635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grpSp>
          <p:nvGrpSpPr>
            <p:cNvPr id="56" name="Group 5"/>
            <p:cNvGrpSpPr>
              <a:grpSpLocks/>
            </p:cNvGrpSpPr>
            <p:nvPr/>
          </p:nvGrpSpPr>
          <p:grpSpPr bwMode="auto">
            <a:xfrm rot="19002571" flipV="1">
              <a:off x="19803412" y="17197249"/>
              <a:ext cx="1315483" cy="12034"/>
              <a:chOff x="1392" y="-19990"/>
              <a:chExt cx="1584" cy="21478"/>
            </a:xfrm>
          </p:grpSpPr>
          <p:sp>
            <p:nvSpPr>
              <p:cNvPr id="6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  <p:sp>
            <p:nvSpPr>
              <p:cNvPr id="65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</p:grpSp>
        <p:sp>
          <p:nvSpPr>
            <p:cNvPr id="57" name="Line 4"/>
            <p:cNvSpPr>
              <a:spLocks noChangeShapeType="1"/>
            </p:cNvSpPr>
            <p:nvPr/>
          </p:nvSpPr>
          <p:spPr bwMode="auto">
            <a:xfrm rot="16200000">
              <a:off x="19420599" y="18229225"/>
              <a:ext cx="1115709" cy="1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0027674" y="17861727"/>
                  <a:ext cx="2699265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3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/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27674" y="17861727"/>
                  <a:ext cx="2699265" cy="584775"/>
                </a:xfrm>
                <a:prstGeom prst="rect">
                  <a:avLst/>
                </a:prstGeom>
                <a:blipFill rotWithShape="1">
                  <a:blip r:embed="rId37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20689783" y="17006976"/>
                  <a:ext cx="780727" cy="624338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テキスト ボックス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9783" y="17006976"/>
                  <a:ext cx="780727" cy="624338"/>
                </a:xfrm>
                <a:prstGeom prst="rect">
                  <a:avLst/>
                </a:prstGeom>
                <a:blipFill rotWithShape="1">
                  <a:blip r:embed="rId38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20759462" y="18694121"/>
                  <a:ext cx="816698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59462" y="18694121"/>
                  <a:ext cx="816698" cy="584775"/>
                </a:xfrm>
                <a:prstGeom prst="rect">
                  <a:avLst/>
                </a:prstGeom>
                <a:blipFill rotWithShape="1">
                  <a:blip r:embed="rId39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3" name="Line 4"/>
            <p:cNvSpPr>
              <a:spLocks noChangeShapeType="1"/>
            </p:cNvSpPr>
            <p:nvPr/>
          </p:nvSpPr>
          <p:spPr bwMode="auto">
            <a:xfrm rot="12740918">
              <a:off x="19914834" y="18940328"/>
              <a:ext cx="626506" cy="18068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grpSp>
          <p:nvGrpSpPr>
            <p:cNvPr id="58" name="グループ化 57"/>
            <p:cNvGrpSpPr/>
            <p:nvPr/>
          </p:nvGrpSpPr>
          <p:grpSpPr>
            <a:xfrm rot="21030663">
              <a:off x="20377332" y="19002778"/>
              <a:ext cx="227817" cy="238664"/>
              <a:chOff x="10911491" y="2464014"/>
              <a:chExt cx="393668" cy="393668"/>
            </a:xfrm>
          </p:grpSpPr>
          <p:cxnSp>
            <p:nvCxnSpPr>
              <p:cNvPr id="62" name="直線コネクタ 61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6" name="テキスト ボックス 235"/>
                <p:cNvSpPr txBox="1"/>
                <p:nvPr/>
              </p:nvSpPr>
              <p:spPr>
                <a:xfrm>
                  <a:off x="19832990" y="19112584"/>
                  <a:ext cx="926472" cy="632674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sz="3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3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sz="32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36" name="テキスト ボックス 2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832990" y="19112584"/>
                  <a:ext cx="926472" cy="632674"/>
                </a:xfrm>
                <a:prstGeom prst="rect">
                  <a:avLst/>
                </a:prstGeom>
                <a:blipFill rotWithShape="1">
                  <a:blip r:embed="rId40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グループ化 6"/>
          <p:cNvGrpSpPr/>
          <p:nvPr/>
        </p:nvGrpSpPr>
        <p:grpSpPr>
          <a:xfrm>
            <a:off x="24632970" y="17015024"/>
            <a:ext cx="3500003" cy="2263872"/>
            <a:chOff x="23777695" y="17132572"/>
            <a:chExt cx="3500003" cy="2263872"/>
          </a:xfrm>
        </p:grpSpPr>
        <p:sp>
          <p:nvSpPr>
            <p:cNvPr id="30" name="Freeform 82"/>
            <p:cNvSpPr>
              <a:spLocks/>
            </p:cNvSpPr>
            <p:nvPr/>
          </p:nvSpPr>
          <p:spPr bwMode="auto">
            <a:xfrm>
              <a:off x="23777695" y="18170215"/>
              <a:ext cx="1405939" cy="25646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635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sp>
          <p:nvSpPr>
            <p:cNvPr id="31" name="フリーフォーム 30"/>
            <p:cNvSpPr/>
            <p:nvPr/>
          </p:nvSpPr>
          <p:spPr bwMode="auto">
            <a:xfrm rot="16200000">
              <a:off x="24781778" y="18095993"/>
              <a:ext cx="1253404" cy="570575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63500" cap="flat" cmpd="sng" algn="ctr">
              <a:gradFill>
                <a:gsLst>
                  <a:gs pos="0">
                    <a:srgbClr val="0070C0">
                      <a:lumMod val="100000"/>
                    </a:srgbClr>
                  </a:gs>
                  <a:gs pos="50000">
                    <a:srgbClr val="FF0000"/>
                  </a:gs>
                  <a:gs pos="100000">
                    <a:srgbClr val="0070C0"/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32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24563600" y="18686878"/>
                  <a:ext cx="790153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sz="3200" b="0" i="1" dirty="0" smtClean="0">
                    <a:solidFill>
                      <a:srgbClr val="7030A0"/>
                    </a:solidFill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32" name="テキスト ボックス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563600" y="18686878"/>
                  <a:ext cx="790153" cy="584775"/>
                </a:xfrm>
                <a:prstGeom prst="rect">
                  <a:avLst/>
                </a:prstGeom>
                <a:blipFill rotWithShape="1">
                  <a:blip r:embed="rId41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26461000" y="18811669"/>
                  <a:ext cx="816698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テキスト ボックス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61000" y="18811669"/>
                  <a:ext cx="816698" cy="584775"/>
                </a:xfrm>
                <a:prstGeom prst="rect">
                  <a:avLst/>
                </a:prstGeom>
                <a:blipFill rotWithShape="1">
                  <a:blip r:embed="rId42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26452711" y="17132572"/>
                  <a:ext cx="780727" cy="624338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/>
                </a:p>
              </p:txBody>
            </p:sp>
          </mc:Choice>
          <mc:Fallback xmlns="">
            <p:sp>
              <p:nvSpPr>
                <p:cNvPr id="34" name="テキスト ボックス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52711" y="17132572"/>
                  <a:ext cx="780727" cy="624338"/>
                </a:xfrm>
                <a:prstGeom prst="rect">
                  <a:avLst/>
                </a:prstGeom>
                <a:blipFill rotWithShape="1">
                  <a:blip r:embed="rId43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25678881" y="17695422"/>
                  <a:ext cx="689035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/>
                </a:p>
              </p:txBody>
            </p:sp>
          </mc:Choice>
          <mc:Fallback xmlns="">
            <p:sp>
              <p:nvSpPr>
                <p:cNvPr id="35" name="テキスト ボックス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78881" y="17695422"/>
                  <a:ext cx="689035" cy="584775"/>
                </a:xfrm>
                <a:prstGeom prst="rect">
                  <a:avLst/>
                </a:prstGeom>
                <a:blipFill rotWithShape="1">
                  <a:blip r:embed="rId44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24269692" y="17532556"/>
                  <a:ext cx="495649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32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3200" b="0" dirty="0" smtClean="0"/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69692" y="17532556"/>
                  <a:ext cx="495649" cy="584775"/>
                </a:xfrm>
                <a:prstGeom prst="rect">
                  <a:avLst/>
                </a:prstGeom>
                <a:blipFill rotWithShape="1">
                  <a:blip r:embed="rId45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7" name="Group 5"/>
            <p:cNvGrpSpPr>
              <a:grpSpLocks/>
            </p:cNvGrpSpPr>
            <p:nvPr/>
          </p:nvGrpSpPr>
          <p:grpSpPr bwMode="auto">
            <a:xfrm rot="12740918" flipV="1">
              <a:off x="25558291" y="19273844"/>
              <a:ext cx="1272777" cy="65133"/>
              <a:chOff x="1392" y="1488"/>
              <a:chExt cx="1584" cy="0"/>
            </a:xfrm>
          </p:grpSpPr>
          <p:sp>
            <p:nvSpPr>
              <p:cNvPr id="4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635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  <p:sp>
            <p:nvSpPr>
              <p:cNvPr id="4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635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</p:grpSp>
        <p:grpSp>
          <p:nvGrpSpPr>
            <p:cNvPr id="38" name="Group 5"/>
            <p:cNvGrpSpPr>
              <a:grpSpLocks/>
            </p:cNvGrpSpPr>
            <p:nvPr/>
          </p:nvGrpSpPr>
          <p:grpSpPr bwMode="auto">
            <a:xfrm rot="19002571" flipV="1">
              <a:off x="25488525" y="17350633"/>
              <a:ext cx="1272777" cy="65133"/>
              <a:chOff x="1392" y="1488"/>
              <a:chExt cx="1584" cy="0"/>
            </a:xfrm>
          </p:grpSpPr>
          <p:sp>
            <p:nvSpPr>
              <p:cNvPr id="4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  <p:sp>
            <p:nvSpPr>
              <p:cNvPr id="4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3200"/>
              </a:p>
            </p:txBody>
          </p:sp>
        </p:grpSp>
        <p:sp>
          <p:nvSpPr>
            <p:cNvPr id="39" name="Line 4"/>
            <p:cNvSpPr>
              <a:spLocks noChangeShapeType="1"/>
            </p:cNvSpPr>
            <p:nvPr/>
          </p:nvSpPr>
          <p:spPr bwMode="auto">
            <a:xfrm rot="16200000">
              <a:off x="25421946" y="18678721"/>
              <a:ext cx="525881" cy="3751"/>
            </a:xfrm>
            <a:prstGeom prst="line">
              <a:avLst/>
            </a:prstGeom>
            <a:noFill/>
            <a:ln w="635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25630093" y="18446502"/>
                  <a:ext cx="723723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/>
                </a:p>
              </p:txBody>
            </p:sp>
          </mc:Choice>
          <mc:Fallback xmlns="">
            <p:sp>
              <p:nvSpPr>
                <p:cNvPr id="41" name="テキスト ボックス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0093" y="18446502"/>
                  <a:ext cx="723723" cy="584775"/>
                </a:xfrm>
                <a:prstGeom prst="rect">
                  <a:avLst/>
                </a:prstGeom>
                <a:blipFill rotWithShape="1">
                  <a:blip r:embed="rId46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5" name="Line 4"/>
            <p:cNvSpPr>
              <a:spLocks noChangeShapeType="1"/>
            </p:cNvSpPr>
            <p:nvPr/>
          </p:nvSpPr>
          <p:spPr bwMode="auto">
            <a:xfrm rot="16200000">
              <a:off x="25393112" y="18116999"/>
              <a:ext cx="594309" cy="7005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200"/>
            </a:p>
          </p:txBody>
        </p:sp>
        <p:grpSp>
          <p:nvGrpSpPr>
            <p:cNvPr id="40" name="グループ化 39"/>
            <p:cNvGrpSpPr/>
            <p:nvPr/>
          </p:nvGrpSpPr>
          <p:grpSpPr>
            <a:xfrm rot="19047103">
              <a:off x="25577963" y="18299118"/>
              <a:ext cx="220422" cy="230916"/>
              <a:chOff x="10922224" y="2473868"/>
              <a:chExt cx="393668" cy="393668"/>
            </a:xfrm>
          </p:grpSpPr>
          <p:cxnSp>
            <p:nvCxnSpPr>
              <p:cNvPr id="42" name="直線コネクタ 4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7" name="テキスト ボックス 236"/>
                <p:cNvSpPr txBox="1"/>
                <p:nvPr/>
              </p:nvSpPr>
              <p:spPr>
                <a:xfrm>
                  <a:off x="25862994" y="18067274"/>
                  <a:ext cx="804451" cy="584775"/>
                </a:xfrm>
                <a:prstGeom prst="rect">
                  <a:avLst/>
                </a:prstGeom>
                <a:noFill/>
                <a:ln w="635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ℓ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237" name="テキスト ボックス 2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62994" y="18067274"/>
                  <a:ext cx="804451" cy="584775"/>
                </a:xfrm>
                <a:prstGeom prst="rect">
                  <a:avLst/>
                </a:prstGeom>
                <a:blipFill rotWithShape="1">
                  <a:blip r:embed="rId47"/>
                  <a:stretch>
                    <a:fillRect/>
                  </a:stretch>
                </a:blipFill>
                <a:ln w="635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17969822" y="20560910"/>
                <a:ext cx="4512967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</a:t>
                </a:r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uppression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endParaRPr kumimoji="1" lang="en-US" altLang="ja-JP" sz="3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GIM suppression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69822" y="20560910"/>
                <a:ext cx="4512967" cy="1077218"/>
              </a:xfrm>
              <a:prstGeom prst="rect">
                <a:avLst/>
              </a:prstGeom>
              <a:blipFill rotWithShape="1">
                <a:blip r:embed="rId48"/>
                <a:stretch>
                  <a:fillRect l="-3108" t="-7345" b="-175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テキスト ボックス 238"/>
              <p:cNvSpPr txBox="1"/>
              <p:nvPr/>
            </p:nvSpPr>
            <p:spPr>
              <a:xfrm>
                <a:off x="23366424" y="20531228"/>
                <a:ext cx="610776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</a:t>
                </a:r>
                <a:r>
                  <a:rPr kumimoji="1"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uppression only from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kumimoji="1" lang="en-US" altLang="ja-JP" sz="32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~0.01</m:t>
                    </m:r>
                  </m:oMath>
                </a14:m>
                <a:endParaRPr kumimoji="1" lang="en-US" altLang="ja-JP" sz="3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39" name="テキスト ボックス 2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66424" y="20531228"/>
                <a:ext cx="6107762" cy="584775"/>
              </a:xfrm>
              <a:prstGeom prst="rect">
                <a:avLst/>
              </a:prstGeom>
              <a:blipFill rotWithShape="1">
                <a:blip r:embed="rId49"/>
                <a:stretch>
                  <a:fillRect l="-2196" t="-13542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0" name="テキスト ボックス 239"/>
              <p:cNvSpPr txBox="1"/>
              <p:nvPr/>
            </p:nvSpPr>
            <p:spPr>
              <a:xfrm>
                <a:off x="26370684" y="18913729"/>
                <a:ext cx="498855" cy="584775"/>
              </a:xfrm>
              <a:prstGeom prst="rect">
                <a:avLst/>
              </a:prstGeom>
              <a:noFill/>
              <a:ln w="63500"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</m:oMath>
                  </m:oMathPara>
                </a14:m>
                <a:endParaRPr kumimoji="1" lang="ja-JP" altLang="en-US" sz="32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40" name="テキスト ボックス 2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70684" y="18913729"/>
                <a:ext cx="498855" cy="584775"/>
              </a:xfrm>
              <a:prstGeom prst="rect">
                <a:avLst/>
              </a:prstGeom>
              <a:blipFill rotWithShape="1">
                <a:blip r:embed="rId50"/>
                <a:stretch>
                  <a:fillRect/>
                </a:stretch>
              </a:blipFill>
              <a:ln w="635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24879271" y="19115843"/>
                <a:ext cx="14819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8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8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8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ja-JP" sz="18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9271" y="19115843"/>
                <a:ext cx="1481944" cy="369332"/>
              </a:xfrm>
              <a:prstGeom prst="rect">
                <a:avLst/>
              </a:prstGeom>
              <a:blipFill rotWithShape="1">
                <a:blip r:embed="rId5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1" name="Picture 3"/>
          <p:cNvPicPr>
            <a:picLocks noChangeAspect="1" noChangeArrowheads="1"/>
          </p:cNvPicPr>
          <p:nvPr/>
        </p:nvPicPr>
        <p:blipFill rotWithShape="1">
          <a:blip r:embed="rId5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077568" y="28371129"/>
            <a:ext cx="4185977" cy="231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直線コネクタ 11"/>
          <p:cNvCxnSpPr/>
          <p:nvPr/>
        </p:nvCxnSpPr>
        <p:spPr>
          <a:xfrm flipH="1">
            <a:off x="15685449" y="27978700"/>
            <a:ext cx="1208193" cy="634224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直線コネクタ 241"/>
          <p:cNvCxnSpPr/>
          <p:nvPr/>
        </p:nvCxnSpPr>
        <p:spPr>
          <a:xfrm>
            <a:off x="17384413" y="27978700"/>
            <a:ext cx="1439405" cy="634224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3" name="テキスト ボックス 242"/>
              <p:cNvSpPr txBox="1"/>
              <p:nvPr/>
            </p:nvSpPr>
            <p:spPr>
              <a:xfrm>
                <a:off x="18860176" y="28772477"/>
                <a:ext cx="4010628" cy="165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Differential photon energy spectrum from C</a:t>
                </a:r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 decay + CIB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Statistical uncertainties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𝑁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are taken into account in the error bars</a:t>
                </a:r>
                <a:endPara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43" name="テキスト ボックス 2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60176" y="28772477"/>
                <a:ext cx="4010628" cy="1655710"/>
              </a:xfrm>
              <a:prstGeom prst="rect">
                <a:avLst/>
              </a:prstGeom>
              <a:blipFill rotWithShape="1">
                <a:blip r:embed="rId53"/>
                <a:stretch>
                  <a:fillRect l="-1672" t="-1838" b="-55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テキスト ボックス 243"/>
              <p:cNvSpPr txBox="1"/>
              <p:nvPr/>
            </p:nvSpPr>
            <p:spPr>
              <a:xfrm>
                <a:off x="18113012" y="30607134"/>
                <a:ext cx="1128941" cy="424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0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sz="2000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(eV)</a:t>
                </a:r>
                <a:endParaRPr kumimoji="1" lang="ja-JP" altLang="en-US" sz="3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44" name="テキスト ボックス 2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13012" y="30607134"/>
                <a:ext cx="1128941" cy="424603"/>
              </a:xfrm>
              <a:prstGeom prst="rect">
                <a:avLst/>
              </a:prstGeom>
              <a:blipFill rotWithShape="1">
                <a:blip r:embed="rId54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テキスト ボックス 244"/>
              <p:cNvSpPr txBox="1"/>
              <p:nvPr/>
            </p:nvSpPr>
            <p:spPr>
              <a:xfrm rot="16200000">
                <a:off x="13841354" y="29257000"/>
                <a:ext cx="2388833" cy="446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kumimoji="1" lang="en-US" altLang="ja-JP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sz="2000" b="1" i="1" smtClean="0">
                              <a:latin typeface="Cambria Math"/>
                            </a:rPr>
                            <m:t>𝒅</m:t>
                          </m:r>
                          <m:d>
                            <m:dPr>
                              <m:ctrlPr>
                                <a:rPr kumimoji="1" lang="en-US" altLang="ja-JP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kumimoji="1" lang="en-US" altLang="ja-JP" sz="2000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kumimoji="1" lang="en-US" altLang="ja-JP" sz="2000" b="1" i="1" smtClean="0">
                                      <a:latin typeface="Cambria Math"/>
                                    </a:rPr>
                                    <m:t>𝒅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  <m:t>𝜸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1" lang="en-US" altLang="ja-JP" sz="2000" b="1" i="1" smtClean="0">
                                      <a:latin typeface="Cambria Math"/>
                                    </a:rPr>
                                    <m:t>𝒅</m:t>
                                  </m:r>
                                  <m:sSub>
                                    <m:sSubPr>
                                      <m:ctrlP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kumimoji="1" lang="en-US" altLang="ja-JP" sz="2000" b="1" i="1" smtClean="0">
                                          <a:latin typeface="Cambria Math"/>
                                        </a:rPr>
                                        <m:t>𝜸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kumimoji="1" lang="en-US" altLang="ja-JP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kumimoji="1" lang="en-US" altLang="ja-JP" sz="2000" b="1" i="1" smtClean="0">
                                  <a:latin typeface="Cambria Math"/>
                                </a:rPr>
                                <m:t>𝜸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0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45" name="テキスト ボックス 2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841354" y="29257000"/>
                <a:ext cx="2388833" cy="446725"/>
              </a:xfrm>
              <a:prstGeom prst="rect">
                <a:avLst/>
              </a:prstGeom>
              <a:blipFill rotWithShape="1">
                <a:blip r:embed="rId55"/>
                <a:stretch>
                  <a:fillRect l="-146575" t="-16582" r="-2150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6" name="Text Box 7"/>
          <p:cNvSpPr txBox="1">
            <a:spLocks noChangeArrowheads="1"/>
          </p:cNvSpPr>
          <p:nvPr/>
        </p:nvSpPr>
        <p:spPr bwMode="auto">
          <a:xfrm>
            <a:off x="15077568" y="25968726"/>
            <a:ext cx="211531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decay</a:t>
            </a:r>
            <a:endParaRPr lang="en-US" altLang="ja-JP" sz="2800" dirty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59" name="グループ化 258"/>
          <p:cNvGrpSpPr/>
          <p:nvPr/>
        </p:nvGrpSpPr>
        <p:grpSpPr>
          <a:xfrm>
            <a:off x="21807124" y="23313215"/>
            <a:ext cx="7818890" cy="6512435"/>
            <a:chOff x="667200" y="4554"/>
            <a:chExt cx="7818890" cy="6512435"/>
          </a:xfrm>
        </p:grpSpPr>
        <p:cxnSp>
          <p:nvCxnSpPr>
            <p:cNvPr id="260" name="直線コネクタ 259"/>
            <p:cNvCxnSpPr/>
            <p:nvPr/>
          </p:nvCxnSpPr>
          <p:spPr>
            <a:xfrm flipV="1">
              <a:off x="5328643" y="1728169"/>
              <a:ext cx="0" cy="4320481"/>
            </a:xfrm>
            <a:prstGeom prst="line">
              <a:avLst/>
            </a:prstGeom>
            <a:ln w="50800">
              <a:solidFill>
                <a:srgbClr val="FF000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1" name="Picture 2"/>
            <p:cNvPicPr>
              <a:picLocks noChangeAspect="1" noChangeArrowheads="1"/>
            </p:cNvPicPr>
            <p:nvPr/>
          </p:nvPicPr>
          <p:blipFill>
            <a:blip r:embed="rId5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24" y="404664"/>
              <a:ext cx="7159776" cy="5453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2" name="テキスト ボックス 261"/>
            <p:cNvSpPr txBox="1"/>
            <p:nvPr/>
          </p:nvSpPr>
          <p:spPr>
            <a:xfrm>
              <a:off x="2138616" y="924074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3" name="テキスト ボックス 262"/>
            <p:cNvSpPr txBox="1"/>
            <p:nvPr/>
          </p:nvSpPr>
          <p:spPr>
            <a:xfrm>
              <a:off x="4126688" y="924074"/>
              <a:ext cx="2056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4" name="テキスト ボックス 263"/>
                <p:cNvSpPr txBox="1"/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800" b="1" dirty="0" smtClean="0"/>
                    <a:t>Surface </a:t>
                  </a:r>
                  <a:r>
                    <a:rPr kumimoji="1" lang="en-US" altLang="ja-JP" sz="18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brightness</a:t>
                  </a:r>
                  <a:r>
                    <a:rPr kumimoji="1" lang="en-US" altLang="ja-JP" sz="1800" b="1" dirty="0" smtClean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800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kumimoji="1" lang="en-US" altLang="ja-JP" sz="180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endParaRPr kumimoji="1" lang="ja-JP" altLang="en-US" sz="1800" b="1" dirty="0"/>
                </a:p>
              </p:txBody>
            </p:sp>
          </mc:Choice>
          <mc:Fallback xmlns="">
            <p:sp>
              <p:nvSpPr>
                <p:cNvPr id="264" name="テキスト ボックス 2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blipFill rotWithShape="1">
                  <a:blip r:embed="rId57"/>
                  <a:stretch>
                    <a:fillRect l="-7692" r="-18462" b="-23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5" name="テキスト ボックス 264"/>
            <p:cNvSpPr txBox="1"/>
            <p:nvPr/>
          </p:nvSpPr>
          <p:spPr>
            <a:xfrm>
              <a:off x="5993100" y="3911895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6" name="テキスト ボックス 265"/>
            <p:cNvSpPr txBox="1"/>
            <p:nvPr/>
          </p:nvSpPr>
          <p:spPr>
            <a:xfrm>
              <a:off x="6145499" y="5488478"/>
              <a:ext cx="185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Wavelength[</a:t>
              </a:r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m</a:t>
              </a:r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]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7" name="テキスト ボックス 266"/>
            <p:cNvSpPr txBox="1"/>
            <p:nvPr/>
          </p:nvSpPr>
          <p:spPr>
            <a:xfrm>
              <a:off x="4690517" y="4431893"/>
              <a:ext cx="3647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68" name="テキスト ボックス 267"/>
            <p:cNvSpPr txBox="1"/>
            <p:nvPr/>
          </p:nvSpPr>
          <p:spPr>
            <a:xfrm>
              <a:off x="3059832" y="2946571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galaxy evolution model</a:t>
              </a:r>
              <a:endParaRPr kumimoji="1"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269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5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475846" y="5857810"/>
              <a:ext cx="6984586" cy="659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0" name="テキスト ボックス 269"/>
            <p:cNvSpPr txBox="1"/>
            <p:nvPr/>
          </p:nvSpPr>
          <p:spPr>
            <a:xfrm>
              <a:off x="1374318" y="4554"/>
              <a:ext cx="6424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/>
                <a:t>CIB measurements(</a:t>
              </a:r>
              <a:r>
                <a:rPr lang="en-US" altLang="ja-JP" sz="2000" b="1" dirty="0" smtClean="0">
                  <a:solidFill>
                    <a:srgbClr val="FF0000"/>
                  </a:solidFill>
                  <a:sym typeface="Symbol"/>
                </a:rPr>
                <a:t> AKARI</a:t>
              </a:r>
              <a:r>
                <a:rPr lang="en-US" altLang="ja-JP" sz="2000" b="1" dirty="0" smtClean="0">
                  <a:sym typeface="Symbol"/>
                </a:rPr>
                <a:t>, </a:t>
              </a:r>
              <a:r>
                <a:rPr lang="en-US" altLang="ja-JP" sz="2000" b="1" dirty="0" smtClean="0">
                  <a:solidFill>
                    <a:srgbClr val="0070C0"/>
                  </a:solidFill>
                  <a:sym typeface="Symbol"/>
                </a:rPr>
                <a:t> COBE</a:t>
              </a:r>
              <a:r>
                <a:rPr lang="en-US" altLang="ja-JP" sz="2000" b="1" dirty="0" smtClean="0"/>
                <a:t>)  </a:t>
              </a:r>
              <a:r>
                <a:rPr lang="en-US" altLang="ja-JP" sz="1600" b="1" dirty="0" err="1" smtClean="0"/>
                <a:t>Astrophys</a:t>
              </a:r>
              <a:r>
                <a:rPr lang="en-US" altLang="ja-JP" sz="1600" b="1" dirty="0" smtClean="0"/>
                <a:t>. J. 737 (2011) 2</a:t>
              </a:r>
              <a:endParaRPr kumimoji="1" lang="ja-JP" alt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1" name="テキスト ボックス 270"/>
                <p:cNvSpPr txBox="1"/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𝜸</m:t>
                          </m:r>
                        </m:sub>
                      </m:sSub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r>
                        <m:rPr>
                          <m:sty m:val="p"/>
                        </m:rP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24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32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1" name="テキスト ボックス 2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blipFill rotWithShape="1">
                  <a:blip r:embed="rId59"/>
                  <a:stretch>
                    <a:fillRect l="-912" b="-49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テキスト ボックス 14"/>
          <p:cNvSpPr txBox="1"/>
          <p:nvPr/>
        </p:nvSpPr>
        <p:spPr>
          <a:xfrm>
            <a:off x="17696081" y="28820468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6.7</a:t>
            </a:r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</a:t>
            </a:r>
            <a:endParaRPr kumimoji="1" lang="ja-JP" altLang="en-US" sz="24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0151682" y="31519797"/>
            <a:ext cx="8452295" cy="3843098"/>
            <a:chOff x="10745815" y="31453624"/>
            <a:chExt cx="8211493" cy="3647243"/>
          </a:xfrm>
        </p:grpSpPr>
        <p:sp>
          <p:nvSpPr>
            <p:cNvPr id="179" name="正方形/長方形 178"/>
            <p:cNvSpPr/>
            <p:nvPr/>
          </p:nvSpPr>
          <p:spPr bwMode="auto">
            <a:xfrm rot="20096978">
              <a:off x="13061569" y="32769891"/>
              <a:ext cx="586392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0" name="Freeform 82"/>
            <p:cNvSpPr>
              <a:spLocks/>
            </p:cNvSpPr>
            <p:nvPr/>
          </p:nvSpPr>
          <p:spPr bwMode="auto">
            <a:xfrm rot="7748157">
              <a:off x="13441216" y="32218659"/>
              <a:ext cx="1384528" cy="18182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 dirty="0">
                <a:solidFill>
                  <a:srgbClr val="FF0000"/>
                </a:solidFill>
              </a:endParaRPr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13275010" y="3453159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13661890" y="3441944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14022959" y="3430232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14417981" y="3415992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14787330" y="34045959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6" name="正方形/長方形 185"/>
            <p:cNvSpPr/>
            <p:nvPr/>
          </p:nvSpPr>
          <p:spPr bwMode="auto">
            <a:xfrm>
              <a:off x="15161236" y="3391385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7" name="正方形/長方形 186"/>
            <p:cNvSpPr/>
            <p:nvPr/>
          </p:nvSpPr>
          <p:spPr bwMode="auto">
            <a:xfrm>
              <a:off x="15547977" y="33784821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8" name="正方形/長方形 187"/>
            <p:cNvSpPr/>
            <p:nvPr/>
          </p:nvSpPr>
          <p:spPr bwMode="auto">
            <a:xfrm>
              <a:off x="13115175" y="34315572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9" name="正方形/長方形 188"/>
            <p:cNvSpPr/>
            <p:nvPr/>
          </p:nvSpPr>
          <p:spPr bwMode="auto">
            <a:xfrm>
              <a:off x="13502055" y="34203422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0" name="正方形/長方形 189"/>
            <p:cNvSpPr/>
            <p:nvPr/>
          </p:nvSpPr>
          <p:spPr bwMode="auto">
            <a:xfrm>
              <a:off x="13863125" y="3408630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1" name="正方形/長方形 190"/>
            <p:cNvSpPr/>
            <p:nvPr/>
          </p:nvSpPr>
          <p:spPr bwMode="auto">
            <a:xfrm>
              <a:off x="14258146" y="3394390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2" name="正方形/長方形 191"/>
            <p:cNvSpPr/>
            <p:nvPr/>
          </p:nvSpPr>
          <p:spPr bwMode="auto">
            <a:xfrm>
              <a:off x="14627496" y="33829935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3" name="正方形/長方形 192"/>
            <p:cNvSpPr/>
            <p:nvPr/>
          </p:nvSpPr>
          <p:spPr bwMode="auto">
            <a:xfrm>
              <a:off x="15001401" y="33697834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4" name="正方形/長方形 193"/>
            <p:cNvSpPr/>
            <p:nvPr/>
          </p:nvSpPr>
          <p:spPr bwMode="auto">
            <a:xfrm>
              <a:off x="15388143" y="33568797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5" name="正方形/長方形 194"/>
            <p:cNvSpPr/>
            <p:nvPr/>
          </p:nvSpPr>
          <p:spPr bwMode="auto">
            <a:xfrm>
              <a:off x="12956865" y="3409610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6" name="正方形/長方形 195"/>
            <p:cNvSpPr/>
            <p:nvPr/>
          </p:nvSpPr>
          <p:spPr bwMode="auto">
            <a:xfrm>
              <a:off x="13343745" y="33983958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7" name="正方形/長方形 196"/>
            <p:cNvSpPr/>
            <p:nvPr/>
          </p:nvSpPr>
          <p:spPr bwMode="auto">
            <a:xfrm>
              <a:off x="13704815" y="33866836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8" name="正方形/長方形 197"/>
            <p:cNvSpPr/>
            <p:nvPr/>
          </p:nvSpPr>
          <p:spPr bwMode="auto">
            <a:xfrm>
              <a:off x="14099836" y="3372444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9" name="正方形/長方形 198"/>
            <p:cNvSpPr/>
            <p:nvPr/>
          </p:nvSpPr>
          <p:spPr bwMode="auto">
            <a:xfrm>
              <a:off x="14469186" y="33610471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0" name="正方形/長方形 199"/>
            <p:cNvSpPr/>
            <p:nvPr/>
          </p:nvSpPr>
          <p:spPr bwMode="auto">
            <a:xfrm>
              <a:off x="14843091" y="33478370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1" name="正方形/長方形 200"/>
            <p:cNvSpPr/>
            <p:nvPr/>
          </p:nvSpPr>
          <p:spPr bwMode="auto">
            <a:xfrm>
              <a:off x="15229833" y="33349333"/>
              <a:ext cx="27494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2" name="Freeform 82"/>
            <p:cNvSpPr>
              <a:spLocks/>
            </p:cNvSpPr>
            <p:nvPr/>
          </p:nvSpPr>
          <p:spPr bwMode="auto">
            <a:xfrm rot="1801589">
              <a:off x="13609088" y="33336784"/>
              <a:ext cx="1904510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203" name="Freeform 82"/>
            <p:cNvSpPr>
              <a:spLocks/>
            </p:cNvSpPr>
            <p:nvPr/>
          </p:nvSpPr>
          <p:spPr bwMode="auto">
            <a:xfrm rot="3642240">
              <a:off x="13013588" y="33509764"/>
              <a:ext cx="1166050" cy="13574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204" name="Freeform 82"/>
            <p:cNvSpPr>
              <a:spLocks/>
            </p:cNvSpPr>
            <p:nvPr/>
          </p:nvSpPr>
          <p:spPr bwMode="auto">
            <a:xfrm rot="5193685">
              <a:off x="12695709" y="33654222"/>
              <a:ext cx="1003688" cy="139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FF00"/>
                </a:solidFill>
              </a:endParaRPr>
            </a:p>
          </p:txBody>
        </p:sp>
        <p:cxnSp>
          <p:nvCxnSpPr>
            <p:cNvPr id="205" name="直線矢印コネクタ 204"/>
            <p:cNvCxnSpPr/>
            <p:nvPr/>
          </p:nvCxnSpPr>
          <p:spPr bwMode="auto">
            <a:xfrm flipH="1">
              <a:off x="15663085" y="32642700"/>
              <a:ext cx="297306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6" name="テキスト ボックス 205"/>
            <p:cNvSpPr txBox="1"/>
            <p:nvPr/>
          </p:nvSpPr>
          <p:spPr>
            <a:xfrm>
              <a:off x="16050517" y="32150744"/>
              <a:ext cx="2906791" cy="2950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/Al-STJ pixel</a:t>
              </a:r>
            </a:p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We suppose 50 by 8 </a:t>
              </a:r>
              <a:r>
                <a:rPr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/Al-STJ pixel array to achieve 2%  energy resolution, and each STJ pixel require single photon detection for 25 </a:t>
              </a:r>
              <a:r>
                <a:rPr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meV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photon</a:t>
              </a:r>
            </a:p>
            <a:p>
              <a:pPr marL="457200" indent="-457200">
                <a:buFont typeface="Arial" pitchFamily="34" charset="0"/>
                <a:buChar char="•"/>
              </a:pP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7" name="テキスト ボックス 206"/>
                <p:cNvSpPr txBox="1"/>
                <p:nvPr/>
              </p:nvSpPr>
              <p:spPr>
                <a:xfrm>
                  <a:off x="15387225" y="34201760"/>
                  <a:ext cx="962298" cy="6905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3600" dirty="0"/>
                </a:p>
              </p:txBody>
            </p:sp>
          </mc:Choice>
          <mc:Fallback xmlns="">
            <p:sp>
              <p:nvSpPr>
                <p:cNvPr id="207" name="テキスト ボックス 2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87225" y="34201760"/>
                  <a:ext cx="962298" cy="690574"/>
                </a:xfrm>
                <a:prstGeom prst="rect">
                  <a:avLst/>
                </a:prstGeom>
                <a:blipFill rotWithShape="1">
                  <a:blip r:embed="rId6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8" name="直線矢印コネクタ 207"/>
            <p:cNvCxnSpPr/>
            <p:nvPr/>
          </p:nvCxnSpPr>
          <p:spPr bwMode="auto">
            <a:xfrm flipH="1">
              <a:off x="13833105" y="34101279"/>
              <a:ext cx="1989814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9" name="Freeform 82"/>
            <p:cNvSpPr>
              <a:spLocks/>
            </p:cNvSpPr>
            <p:nvPr/>
          </p:nvSpPr>
          <p:spPr bwMode="auto">
            <a:xfrm rot="8760814">
              <a:off x="13630051" y="32441558"/>
              <a:ext cx="1321607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210" name="Freeform 82"/>
            <p:cNvSpPr>
              <a:spLocks/>
            </p:cNvSpPr>
            <p:nvPr/>
          </p:nvSpPr>
          <p:spPr bwMode="auto">
            <a:xfrm rot="4239930">
              <a:off x="12709625" y="33704873"/>
              <a:ext cx="1332524" cy="159896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FF00"/>
                </a:solidFill>
              </a:endParaRPr>
            </a:p>
          </p:txBody>
        </p:sp>
        <p:sp>
          <p:nvSpPr>
            <p:cNvPr id="211" name="Freeform 82"/>
            <p:cNvSpPr>
              <a:spLocks/>
            </p:cNvSpPr>
            <p:nvPr/>
          </p:nvSpPr>
          <p:spPr bwMode="auto">
            <a:xfrm rot="3098568">
              <a:off x="13080247" y="33581309"/>
              <a:ext cx="1717422" cy="20876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sp>
          <p:nvSpPr>
            <p:cNvPr id="212" name="Freeform 82"/>
            <p:cNvSpPr>
              <a:spLocks/>
            </p:cNvSpPr>
            <p:nvPr/>
          </p:nvSpPr>
          <p:spPr bwMode="auto">
            <a:xfrm rot="1951799">
              <a:off x="13570639" y="33201943"/>
              <a:ext cx="1274837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3600">
                <a:solidFill>
                  <a:srgbClr val="FF0000"/>
                </a:solidFill>
              </a:endParaRPr>
            </a:p>
          </p:txBody>
        </p:sp>
        <p:cxnSp>
          <p:nvCxnSpPr>
            <p:cNvPr id="213" name="直線矢印コネクタ 212"/>
            <p:cNvCxnSpPr/>
            <p:nvPr/>
          </p:nvCxnSpPr>
          <p:spPr bwMode="auto">
            <a:xfrm>
              <a:off x="12750671" y="34323161"/>
              <a:ext cx="385356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4" name="テキスト ボックス 213"/>
                <p:cNvSpPr txBox="1"/>
                <p:nvPr/>
              </p:nvSpPr>
              <p:spPr>
                <a:xfrm>
                  <a:off x="11981051" y="34213156"/>
                  <a:ext cx="96229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3600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sz="3600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sz="3600" dirty="0"/>
                </a:p>
              </p:txBody>
            </p:sp>
          </mc:Choice>
          <mc:Fallback xmlns="">
            <p:sp>
              <p:nvSpPr>
                <p:cNvPr id="214" name="テキスト ボックス 2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81051" y="34213156"/>
                  <a:ext cx="962298" cy="646331"/>
                </a:xfrm>
                <a:prstGeom prst="rect">
                  <a:avLst/>
                </a:prstGeom>
                <a:blipFill rotWithShape="1"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2" name="テキスト ボックス 271"/>
            <p:cNvSpPr txBox="1"/>
            <p:nvPr/>
          </p:nvSpPr>
          <p:spPr>
            <a:xfrm>
              <a:off x="10745815" y="32193998"/>
              <a:ext cx="32640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Diffractive grating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3" name="テキスト ボックス 272"/>
                <p:cNvSpPr txBox="1"/>
                <p:nvPr/>
              </p:nvSpPr>
              <p:spPr>
                <a:xfrm>
                  <a:off x="14009848" y="31453624"/>
                  <a:ext cx="427886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8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Photon(</a:t>
                  </a:r>
                  <a14:m>
                    <m:oMath xmlns:m="http://schemas.openxmlformats.org/officeDocument/2006/math"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𝜆</m:t>
                      </m:r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=40−80</m:t>
                      </m:r>
                      <m: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8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m</m:t>
                      </m:r>
                    </m:oMath>
                  </a14:m>
                  <a:r>
                    <a:rPr lang="en-US" altLang="ja-JP" sz="2800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lang="en-US" altLang="ja-JP" sz="28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)</a:t>
                  </a:r>
                  <a:endParaRPr kumimoji="1"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3" name="テキスト ボックス 2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09848" y="31453624"/>
                  <a:ext cx="4278869" cy="523220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l="-2766" t="-11111" b="-2555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6" name="グループ化 85"/>
          <p:cNvGrpSpPr/>
          <p:nvPr/>
        </p:nvGrpSpPr>
        <p:grpSpPr>
          <a:xfrm>
            <a:off x="11656573" y="35835040"/>
            <a:ext cx="6489494" cy="6001585"/>
            <a:chOff x="12185497" y="35498424"/>
            <a:chExt cx="6489494" cy="6001585"/>
          </a:xfrm>
        </p:grpSpPr>
        <p:sp>
          <p:nvSpPr>
            <p:cNvPr id="131" name="円/楕円 130"/>
            <p:cNvSpPr/>
            <p:nvPr/>
          </p:nvSpPr>
          <p:spPr bwMode="auto">
            <a:xfrm>
              <a:off x="13602992" y="40506347"/>
              <a:ext cx="2557807" cy="898230"/>
            </a:xfrm>
            <a:prstGeom prst="ellipse">
              <a:avLst/>
            </a:prstGeom>
            <a:solidFill>
              <a:schemeClr val="bg2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6300000" lon="0" rev="0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 bwMode="auto">
            <a:xfrm rot="20096978">
              <a:off x="15340813" y="39237848"/>
              <a:ext cx="405707" cy="38673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0" lon="9600000" rev="144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3" name="円柱 132"/>
            <p:cNvSpPr/>
            <p:nvPr/>
          </p:nvSpPr>
          <p:spPr bwMode="auto">
            <a:xfrm>
              <a:off x="13413525" y="35909999"/>
              <a:ext cx="2842008" cy="5196135"/>
            </a:xfrm>
            <a:prstGeom prst="can">
              <a:avLst>
                <a:gd name="adj" fmla="val 13139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4" name="円弧 133"/>
            <p:cNvSpPr/>
            <p:nvPr/>
          </p:nvSpPr>
          <p:spPr bwMode="auto">
            <a:xfrm flipV="1">
              <a:off x="13981927" y="37916427"/>
              <a:ext cx="2178873" cy="514469"/>
            </a:xfrm>
            <a:prstGeom prst="arc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5" name="円弧 134"/>
            <p:cNvSpPr/>
            <p:nvPr/>
          </p:nvSpPr>
          <p:spPr bwMode="auto">
            <a:xfrm flipH="1" flipV="1">
              <a:off x="13602992" y="37916427"/>
              <a:ext cx="2178873" cy="514469"/>
            </a:xfrm>
            <a:prstGeom prst="arc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6" name="円/楕円 135"/>
            <p:cNvSpPr/>
            <p:nvPr/>
          </p:nvSpPr>
          <p:spPr bwMode="auto">
            <a:xfrm>
              <a:off x="14550328" y="36733149"/>
              <a:ext cx="615768" cy="10289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7" name="直線矢印コネクタ 136"/>
            <p:cNvCxnSpPr/>
            <p:nvPr/>
          </p:nvCxnSpPr>
          <p:spPr bwMode="auto">
            <a:xfrm>
              <a:off x="14171394" y="35498424"/>
              <a:ext cx="0" cy="267523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直線矢印コネクタ 137"/>
            <p:cNvCxnSpPr/>
            <p:nvPr/>
          </p:nvCxnSpPr>
          <p:spPr bwMode="auto">
            <a:xfrm>
              <a:off x="15497664" y="35514921"/>
              <a:ext cx="0" cy="2658741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直線矢印コネクタ 138"/>
            <p:cNvCxnSpPr/>
            <p:nvPr/>
          </p:nvCxnSpPr>
          <p:spPr bwMode="auto">
            <a:xfrm flipV="1">
              <a:off x="14431911" y="36913213"/>
              <a:ext cx="260517" cy="1260449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直線矢印コネクタ 139"/>
            <p:cNvCxnSpPr/>
            <p:nvPr/>
          </p:nvCxnSpPr>
          <p:spPr bwMode="auto">
            <a:xfrm flipH="1" flipV="1">
              <a:off x="15071363" y="36929711"/>
              <a:ext cx="213151" cy="124395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直線矢印コネクタ 140"/>
            <p:cNvCxnSpPr/>
            <p:nvPr/>
          </p:nvCxnSpPr>
          <p:spPr bwMode="auto">
            <a:xfrm>
              <a:off x="14851886" y="36929711"/>
              <a:ext cx="54868" cy="273591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矢印コネクタ 141"/>
            <p:cNvCxnSpPr/>
            <p:nvPr/>
          </p:nvCxnSpPr>
          <p:spPr bwMode="auto">
            <a:xfrm flipH="1">
              <a:off x="14834529" y="36929711"/>
              <a:ext cx="127095" cy="273591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3" name="直線コネクタ 142"/>
            <p:cNvCxnSpPr/>
            <p:nvPr/>
          </p:nvCxnSpPr>
          <p:spPr bwMode="auto">
            <a:xfrm>
              <a:off x="14360861" y="38739577"/>
              <a:ext cx="474843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直線コネクタ 143"/>
            <p:cNvCxnSpPr/>
            <p:nvPr/>
          </p:nvCxnSpPr>
          <p:spPr bwMode="auto">
            <a:xfrm>
              <a:off x="14928088" y="38739577"/>
              <a:ext cx="474843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5" name="円弧 144"/>
            <p:cNvSpPr/>
            <p:nvPr/>
          </p:nvSpPr>
          <p:spPr bwMode="auto">
            <a:xfrm rot="12931961">
              <a:off x="14705276" y="39180517"/>
              <a:ext cx="691615" cy="617363"/>
            </a:xfrm>
            <a:prstGeom prst="arc">
              <a:avLst>
                <a:gd name="adj1" fmla="val 13695959"/>
                <a:gd name="adj2" fmla="val 19245261"/>
              </a:avLst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46" name="直線矢印コネクタ 145"/>
            <p:cNvCxnSpPr/>
            <p:nvPr/>
          </p:nvCxnSpPr>
          <p:spPr bwMode="auto">
            <a:xfrm flipV="1">
              <a:off x="14968232" y="39489198"/>
              <a:ext cx="529432" cy="202147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7" name="直線矢印コネクタ 146"/>
            <p:cNvCxnSpPr/>
            <p:nvPr/>
          </p:nvCxnSpPr>
          <p:spPr bwMode="auto">
            <a:xfrm flipH="1">
              <a:off x="15373826" y="39547784"/>
              <a:ext cx="135054" cy="312322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8" name="正方形/長方形 147"/>
            <p:cNvSpPr/>
            <p:nvPr/>
          </p:nvSpPr>
          <p:spPr bwMode="auto">
            <a:xfrm>
              <a:off x="16160800" y="39331908"/>
              <a:ext cx="473668" cy="1066357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2400000" lon="0" rev="0"/>
              </a:camera>
              <a:lightRig rig="threePt" dir="t"/>
            </a:scene3d>
            <a:sp3d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14431911" y="41047811"/>
              <a:ext cx="3694392" cy="452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Depressurized 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LHe4 (1.6K)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0" name="テキスト ボックス 149"/>
            <p:cNvSpPr txBox="1"/>
            <p:nvPr/>
          </p:nvSpPr>
          <p:spPr>
            <a:xfrm>
              <a:off x="15353794" y="38743679"/>
              <a:ext cx="2462445" cy="452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Diffractive grating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1" name="テキスト ボックス 150"/>
            <p:cNvSpPr txBox="1"/>
            <p:nvPr/>
          </p:nvSpPr>
          <p:spPr>
            <a:xfrm>
              <a:off x="16135227" y="39367338"/>
              <a:ext cx="837361" cy="452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DAQ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2" name="円/楕円 151"/>
            <p:cNvSpPr/>
            <p:nvPr/>
          </p:nvSpPr>
          <p:spPr bwMode="auto">
            <a:xfrm flipV="1">
              <a:off x="15082362" y="39871408"/>
              <a:ext cx="794237" cy="477851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" lon="10799999" rev="10799999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3" name="グループ化 152"/>
            <p:cNvGrpSpPr/>
            <p:nvPr/>
          </p:nvGrpSpPr>
          <p:grpSpPr>
            <a:xfrm>
              <a:off x="15341773" y="39768515"/>
              <a:ext cx="250625" cy="271262"/>
              <a:chOff x="3173800" y="5708315"/>
              <a:chExt cx="1507250" cy="601005"/>
            </a:xfrm>
          </p:grpSpPr>
          <p:sp>
            <p:nvSpPr>
              <p:cNvPr id="157" name="正方形/長方形 156"/>
              <p:cNvSpPr/>
              <p:nvPr/>
            </p:nvSpPr>
            <p:spPr bwMode="auto">
              <a:xfrm>
                <a:off x="3341111" y="619713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8" name="正方形/長方形 157"/>
              <p:cNvSpPr/>
              <p:nvPr/>
            </p:nvSpPr>
            <p:spPr bwMode="auto">
              <a:xfrm>
                <a:off x="3544570" y="615076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 bwMode="auto">
              <a:xfrm>
                <a:off x="3734456" y="610233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0" name="正方形/長方形 159"/>
              <p:cNvSpPr/>
              <p:nvPr/>
            </p:nvSpPr>
            <p:spPr bwMode="auto">
              <a:xfrm>
                <a:off x="3942197" y="6043462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1" name="正方形/長方形 160"/>
              <p:cNvSpPr/>
              <p:nvPr/>
            </p:nvSpPr>
            <p:spPr bwMode="auto">
              <a:xfrm>
                <a:off x="4136436" y="599634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2" name="正方形/長方形 161"/>
              <p:cNvSpPr/>
              <p:nvPr/>
            </p:nvSpPr>
            <p:spPr bwMode="auto">
              <a:xfrm>
                <a:off x="4333072" y="5941722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3" name="正方形/長方形 162"/>
              <p:cNvSpPr/>
              <p:nvPr/>
            </p:nvSpPr>
            <p:spPr bwMode="auto">
              <a:xfrm>
                <a:off x="4536459" y="5888371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4" name="正方形/長方形 163"/>
              <p:cNvSpPr/>
              <p:nvPr/>
            </p:nvSpPr>
            <p:spPr bwMode="auto">
              <a:xfrm>
                <a:off x="3257055" y="610781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5" name="正方形/長方形 164"/>
              <p:cNvSpPr/>
              <p:nvPr/>
            </p:nvSpPr>
            <p:spPr bwMode="auto">
              <a:xfrm>
                <a:off x="3460514" y="606144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6" name="正方形/長方形 165"/>
              <p:cNvSpPr/>
              <p:nvPr/>
            </p:nvSpPr>
            <p:spPr bwMode="auto">
              <a:xfrm>
                <a:off x="3650399" y="601302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7" name="正方形/長方形 166"/>
              <p:cNvSpPr/>
              <p:nvPr/>
            </p:nvSpPr>
            <p:spPr bwMode="auto">
              <a:xfrm>
                <a:off x="3858140" y="595414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8" name="正方形/長方形 167"/>
              <p:cNvSpPr/>
              <p:nvPr/>
            </p:nvSpPr>
            <p:spPr bwMode="auto">
              <a:xfrm>
                <a:off x="4052380" y="5907023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69" name="正方形/長方形 168"/>
              <p:cNvSpPr/>
              <p:nvPr/>
            </p:nvSpPr>
            <p:spPr bwMode="auto">
              <a:xfrm>
                <a:off x="4249016" y="585240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0" name="正方形/長方形 169"/>
              <p:cNvSpPr/>
              <p:nvPr/>
            </p:nvSpPr>
            <p:spPr bwMode="auto">
              <a:xfrm>
                <a:off x="4452402" y="579905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1" name="正方形/長方形 170"/>
              <p:cNvSpPr/>
              <p:nvPr/>
            </p:nvSpPr>
            <p:spPr bwMode="auto">
              <a:xfrm>
                <a:off x="3173800" y="601707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 bwMode="auto">
              <a:xfrm>
                <a:off x="3377259" y="597070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3" name="正方形/長方形 172"/>
              <p:cNvSpPr/>
              <p:nvPr/>
            </p:nvSpPr>
            <p:spPr bwMode="auto">
              <a:xfrm>
                <a:off x="3567145" y="5922280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4" name="正方形/長方形 173"/>
              <p:cNvSpPr/>
              <p:nvPr/>
            </p:nvSpPr>
            <p:spPr bwMode="auto">
              <a:xfrm>
                <a:off x="3774885" y="586340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5" name="正方形/長方形 174"/>
              <p:cNvSpPr/>
              <p:nvPr/>
            </p:nvSpPr>
            <p:spPr bwMode="auto">
              <a:xfrm>
                <a:off x="3969125" y="5816284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6" name="正方形/長方形 175"/>
              <p:cNvSpPr/>
              <p:nvPr/>
            </p:nvSpPr>
            <p:spPr bwMode="auto">
              <a:xfrm>
                <a:off x="4165761" y="5761666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 bwMode="auto">
              <a:xfrm>
                <a:off x="4369147" y="5708315"/>
                <a:ext cx="144591" cy="11218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>
                  <a:rot lat="7800000" lon="12600000" rev="2400000"/>
                </a:camera>
                <a:lightRig rig="threePt" dir="t"/>
              </a:scene3d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54" name="テキスト ボックス 153"/>
            <p:cNvSpPr txBox="1"/>
            <p:nvPr/>
          </p:nvSpPr>
          <p:spPr>
            <a:xfrm>
              <a:off x="12185497" y="39710223"/>
              <a:ext cx="1872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orption pump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6" name="円/楕円 155"/>
            <p:cNvSpPr/>
            <p:nvPr/>
          </p:nvSpPr>
          <p:spPr bwMode="auto">
            <a:xfrm flipV="1">
              <a:off x="13914759" y="39886944"/>
              <a:ext cx="800752" cy="432148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900000" lon="10799999" rev="10799999"/>
              </a:camera>
              <a:lightRig rig="threePt" dir="t"/>
            </a:scene3d>
            <a:sp3d>
              <a:bevelT w="0" h="0"/>
              <a:bevelB h="635000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76" name="テキスト ボックス 275"/>
            <p:cNvSpPr txBox="1"/>
            <p:nvPr/>
          </p:nvSpPr>
          <p:spPr>
            <a:xfrm>
              <a:off x="16093835" y="39949150"/>
              <a:ext cx="25811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Multi-pixel </a:t>
              </a:r>
              <a:r>
                <a:rPr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/Al-STJ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77" name="直線矢印コネクタ 276"/>
            <p:cNvCxnSpPr/>
            <p:nvPr/>
          </p:nvCxnSpPr>
          <p:spPr bwMode="auto">
            <a:xfrm flipH="1" flipV="1">
              <a:off x="15685449" y="39871409"/>
              <a:ext cx="475351" cy="168368"/>
            </a:xfrm>
            <a:prstGeom prst="straightConnector1">
              <a:avLst/>
            </a:prstGeom>
            <a:ln>
              <a:headEnd type="none" w="med" len="med"/>
              <a:tailEnd type="stealth" w="lg" len="lg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8" name="テキスト ボックス 277"/>
            <p:cNvSpPr txBox="1"/>
            <p:nvPr/>
          </p:nvSpPr>
          <p:spPr>
            <a:xfrm>
              <a:off x="14417552" y="40511080"/>
              <a:ext cx="798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LHe4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79" name="テキスト ボックス 278"/>
            <p:cNvSpPr txBox="1"/>
            <p:nvPr/>
          </p:nvSpPr>
          <p:spPr>
            <a:xfrm>
              <a:off x="12345776" y="38909229"/>
              <a:ext cx="21144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Depressurized LHe3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(&lt;</a:t>
              </a:r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0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.9K)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1" name="テキスト ボックス 280"/>
            <p:cNvSpPr txBox="1"/>
            <p:nvPr/>
          </p:nvSpPr>
          <p:spPr>
            <a:xfrm>
              <a:off x="15114552" y="40013176"/>
              <a:ext cx="798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LHe3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1" name="円柱 70"/>
            <p:cNvSpPr/>
            <p:nvPr/>
          </p:nvSpPr>
          <p:spPr>
            <a:xfrm rot="5400000">
              <a:off x="14834163" y="39607478"/>
              <a:ext cx="89840" cy="633828"/>
            </a:xfrm>
            <a:prstGeom prst="can">
              <a:avLst>
                <a:gd name="adj" fmla="val 327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5" name="直線矢印コネクタ 154"/>
            <p:cNvCxnSpPr/>
            <p:nvPr/>
          </p:nvCxnSpPr>
          <p:spPr bwMode="auto">
            <a:xfrm>
              <a:off x="14186019" y="39452874"/>
              <a:ext cx="966261" cy="628876"/>
            </a:xfrm>
            <a:prstGeom prst="straightConnector1">
              <a:avLst/>
            </a:prstGeom>
            <a:ln>
              <a:headEnd type="none" w="med" len="med"/>
              <a:tailEnd type="stealth" w="lg" len="lg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3" name="テキスト ボックス 282"/>
          <p:cNvSpPr txBox="1"/>
          <p:nvPr/>
        </p:nvSpPr>
        <p:spPr>
          <a:xfrm>
            <a:off x="12268168" y="35394422"/>
            <a:ext cx="4838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Schematics of telescope</a:t>
            </a:r>
            <a:endParaRPr kumimoji="1"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84" name="テキスト ボックス 283"/>
          <p:cNvSpPr txBox="1"/>
          <p:nvPr/>
        </p:nvSpPr>
        <p:spPr>
          <a:xfrm>
            <a:off x="15047404" y="35979197"/>
            <a:ext cx="3156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CIB+C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 decay photon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5" name="テキスト ボックス 284"/>
              <p:cNvSpPr txBox="1"/>
              <p:nvPr/>
            </p:nvSpPr>
            <p:spPr>
              <a:xfrm>
                <a:off x="19106451" y="32268612"/>
                <a:ext cx="10739268" cy="3076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Since hafnium has much smaller superconducting gap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Hf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than niobium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Nb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1.55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),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can generate enough statistics of quasi-particles from cooper pair breakings to achieve 2% energy resolution for photon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and have established to process SIS structure by hafnium in 2011, which could be confirmed by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observation of the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Josephson current. Currently,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our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trial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samples </a:t>
                </a:r>
                <a:r>
                  <a:rPr lang="en-US" altLang="ja-JP" sz="24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have large </a:t>
                </a:r>
                <a:r>
                  <a:rPr lang="en-US" altLang="ja-JP" sz="24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leak </a:t>
                </a:r>
                <a:r>
                  <a:rPr lang="en-US" altLang="ja-JP" sz="24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currents,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 need more </a:t>
                </a:r>
                <a:r>
                  <a:rPr lang="en-US" altLang="ja-JP" sz="24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improvement </a:t>
                </a:r>
                <a:r>
                  <a:rPr lang="en-US" altLang="ja-JP" sz="24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to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function as a far infrared photon detector.</a:t>
                </a:r>
              </a:p>
            </p:txBody>
          </p:sp>
        </mc:Choice>
        <mc:Fallback>
          <p:sp>
            <p:nvSpPr>
              <p:cNvPr id="285" name="テキスト ボックス 2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6451" y="32268612"/>
                <a:ext cx="10739268" cy="3076483"/>
              </a:xfrm>
              <a:prstGeom prst="rect">
                <a:avLst/>
              </a:prstGeom>
              <a:blipFill rotWithShape="1">
                <a:blip r:embed="rId63"/>
                <a:stretch>
                  <a:fillRect l="-851" t="-1386" r="-1589" b="-37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6" name="テキスト ボックス 285"/>
          <p:cNvSpPr txBox="1"/>
          <p:nvPr/>
        </p:nvSpPr>
        <p:spPr>
          <a:xfrm>
            <a:off x="24906686" y="35878663"/>
            <a:ext cx="4939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I-V curve of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(w/o, w/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magnetic field)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200x200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18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2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 junction size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T~80mK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Critical current of Josephson current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18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Dynamic resistance R</a:t>
            </a:r>
            <a:r>
              <a:rPr lang="en-US" altLang="ja-JP" sz="18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7" name="正方形/長方形 286"/>
              <p:cNvSpPr/>
              <p:nvPr/>
            </p:nvSpPr>
            <p:spPr>
              <a:xfrm>
                <a:off x="19032450" y="38956306"/>
                <a:ext cx="11024819" cy="30243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ja-JP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Summary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There is a chance to observe to neutrino radiative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→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1,2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𝛾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in C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B, if we assume L-R symmetric model.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We are developing STJ-based detectors to detect a photon from CB decay.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A rocket experiment using the STJ detectors for neutrino decay search is in preparation.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87" name="正方形/長方形 2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2450" y="38956306"/>
                <a:ext cx="11024819" cy="3024336"/>
              </a:xfrm>
              <a:prstGeom prst="rect">
                <a:avLst/>
              </a:prstGeom>
              <a:blipFill rotWithShape="1">
                <a:blip r:embed="rId64"/>
                <a:stretch>
                  <a:fillRect l="-2481" t="-4382" r="-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7828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5566</TotalTime>
  <Words>1511</Words>
  <Application>Microsoft Office PowerPoint</Application>
  <PresentationFormat>ユーザー設定</PresentationFormat>
  <Paragraphs>125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エグゼクティブ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yuji</dc:creator>
  <cp:lastModifiedBy>yuji</cp:lastModifiedBy>
  <cp:revision>129</cp:revision>
  <cp:lastPrinted>2013-06-08T10:10:03Z</cp:lastPrinted>
  <dcterms:created xsi:type="dcterms:W3CDTF">2013-06-04T08:24:30Z</dcterms:created>
  <dcterms:modified xsi:type="dcterms:W3CDTF">2013-06-24T05:03:52Z</dcterms:modified>
</cp:coreProperties>
</file>