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275213" cy="42811700"/>
  <p:notesSz cx="6858000" cy="9144000"/>
  <p:defaultTextStyle>
    <a:defPPr>
      <a:defRPr lang="ja-JP"/>
    </a:defPPr>
    <a:lvl1pPr marL="0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1pPr>
    <a:lvl2pPr marL="1754048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2pPr>
    <a:lvl3pPr marL="3508096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3pPr>
    <a:lvl4pPr marL="5262143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4pPr>
    <a:lvl5pPr marL="7016191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5pPr>
    <a:lvl6pPr marL="8770239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6pPr>
    <a:lvl7pPr marL="10524287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7pPr>
    <a:lvl8pPr marL="12278335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8pPr>
    <a:lvl9pPr marL="14032382" algn="l" defTabSz="3508096" rtl="0" eaLnBrk="1" latinLnBrk="0" hangingPunct="1">
      <a:defRPr kumimoji="1" sz="69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4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E5C1"/>
    <a:srgbClr val="FAEBAC"/>
    <a:srgbClr val="F5D651"/>
    <a:srgbClr val="D5E8CA"/>
    <a:srgbClr val="F4F9F1"/>
    <a:srgbClr val="FEFEF4"/>
    <a:srgbClr val="FCF3CC"/>
    <a:srgbClr val="F9F9F9"/>
    <a:srgbClr val="D1E3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43" autoAdjust="0"/>
    <p:restoredTop sz="94424" autoAdjust="0"/>
  </p:normalViewPr>
  <p:slideViewPr>
    <p:cSldViewPr snapToGrid="0">
      <p:cViewPr>
        <p:scale>
          <a:sx n="33" d="100"/>
          <a:sy n="33" d="100"/>
        </p:scale>
        <p:origin x="732" y="-5700"/>
      </p:cViewPr>
      <p:guideLst>
        <p:guide orient="horz" pos="13484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0CDA0-070B-4615-B1E6-E2162423C25B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6CAA8-DC79-47EE-A670-7ADD5A74C91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6471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1pPr>
    <a:lvl2pPr marL="1754048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2pPr>
    <a:lvl3pPr marL="3508096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3pPr>
    <a:lvl4pPr marL="5262143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4pPr>
    <a:lvl5pPr marL="7016191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5pPr>
    <a:lvl6pPr marL="8770239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6pPr>
    <a:lvl7pPr marL="10524287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7pPr>
    <a:lvl8pPr marL="12278335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8pPr>
    <a:lvl9pPr marL="14032382" algn="l" defTabSz="3508096" rtl="0" eaLnBrk="1" latinLnBrk="0" hangingPunct="1">
      <a:defRPr kumimoji="1" sz="460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CAA8-DC79-47EE-A670-7ADD5A74C919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595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6455"/>
            <a:ext cx="25733931" cy="14904814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6056"/>
            <a:ext cx="22706410" cy="10336248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547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6422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9327"/>
            <a:ext cx="6528093" cy="36280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9327"/>
            <a:ext cx="19205838" cy="36280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699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5412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3207"/>
            <a:ext cx="26112371" cy="17808475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50157"/>
            <a:ext cx="26112371" cy="9365056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7915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6633"/>
            <a:ext cx="12866966" cy="2716363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6633"/>
            <a:ext cx="12866966" cy="2716363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702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9336"/>
            <a:ext cx="26112371" cy="82749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4816"/>
            <a:ext cx="12807832" cy="5143347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8163"/>
            <a:ext cx="12807832" cy="2300138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4816"/>
            <a:ext cx="12870909" cy="5143347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8163"/>
            <a:ext cx="12870909" cy="2300138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7572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631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263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4113"/>
            <a:ext cx="9764544" cy="9989397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4102"/>
            <a:ext cx="15326827" cy="3042405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3510"/>
            <a:ext cx="9764544" cy="23794191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725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4113"/>
            <a:ext cx="9764544" cy="9989397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4102"/>
            <a:ext cx="15326827" cy="3042405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3510"/>
            <a:ext cx="9764544" cy="23794191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283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9336"/>
            <a:ext cx="26112371" cy="8274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6633"/>
            <a:ext cx="26112371" cy="27163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80113"/>
            <a:ext cx="6811923" cy="2279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9E653-8D15-4CB7-BDC7-3D91A72893A5}" type="datetimeFigureOut">
              <a:rPr kumimoji="1" lang="ja-JP" altLang="en-US" smtClean="0"/>
              <a:t>2013/6/8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80113"/>
            <a:ext cx="10217884" cy="2279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80113"/>
            <a:ext cx="6811923" cy="2279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DF8F4-3F5A-43D2-9618-A21EF4884F3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798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oleObject" Target="../embeddings/oleObject1.bin"/><Relationship Id="rId18" Type="http://schemas.openxmlformats.org/officeDocument/2006/relationships/oleObject" Target="../embeddings/oleObject3.bin"/><Relationship Id="rId26" Type="http://schemas.openxmlformats.org/officeDocument/2006/relationships/image" Target="../media/image18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2.emf"/><Relationship Id="rId25" Type="http://schemas.microsoft.com/office/2007/relationships/hdphoto" Target="../media/hdphoto1.wdp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.bin"/><Relationship Id="rId20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17.png"/><Relationship Id="rId5" Type="http://schemas.openxmlformats.org/officeDocument/2006/relationships/image" Target="../media/image6.jpg"/><Relationship Id="rId15" Type="http://schemas.openxmlformats.org/officeDocument/2006/relationships/image" Target="../media/image14.jpg"/><Relationship Id="rId23" Type="http://schemas.openxmlformats.org/officeDocument/2006/relationships/image" Target="../media/image16.png"/><Relationship Id="rId28" Type="http://schemas.openxmlformats.org/officeDocument/2006/relationships/image" Target="../media/image20.png"/><Relationship Id="rId10" Type="http://schemas.openxmlformats.org/officeDocument/2006/relationships/image" Target="../media/image11.png"/><Relationship Id="rId19" Type="http://schemas.openxmlformats.org/officeDocument/2006/relationships/image" Target="../media/image3.emf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.emf"/><Relationship Id="rId22" Type="http://schemas.openxmlformats.org/officeDocument/2006/relationships/image" Target="../media/image15.png"/><Relationship Id="rId27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B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角丸四角形 106"/>
          <p:cNvSpPr/>
          <p:nvPr/>
        </p:nvSpPr>
        <p:spPr>
          <a:xfrm>
            <a:off x="15312235" y="5929529"/>
            <a:ext cx="14634834" cy="9433827"/>
          </a:xfrm>
          <a:prstGeom prst="roundRect">
            <a:avLst>
              <a:gd name="adj" fmla="val 4301"/>
            </a:avLst>
          </a:prstGeom>
          <a:solidFill>
            <a:srgbClr val="D0E5C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9600" b="1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360000" y="360000"/>
            <a:ext cx="7560000" cy="5328000"/>
          </a:xfrm>
          <a:prstGeom prst="roundRect">
            <a:avLst>
              <a:gd name="adj" fmla="val 4301"/>
            </a:avLst>
          </a:prstGeom>
          <a:solidFill>
            <a:srgbClr val="D0E5C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6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 board </a:t>
            </a:r>
          </a:p>
          <a:p>
            <a:pPr algn="ctr"/>
            <a:r>
              <a:rPr lang="en-US" altLang="ja-JP" sz="96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 P-48</a:t>
            </a:r>
            <a:endParaRPr kumimoji="1" lang="ja-JP" altLang="en-US" sz="9600" b="1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8277726" y="360000"/>
            <a:ext cx="21656843" cy="5328000"/>
          </a:xfrm>
          <a:prstGeom prst="roundRect">
            <a:avLst>
              <a:gd name="adj" fmla="val 4301"/>
            </a:avLst>
          </a:prstGeom>
          <a:solidFill>
            <a:srgbClr val="D5E8CA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Development of Superconducting Tunnel Junction Photon Detector on SOI Preamplifier Board to Search for Radiative Decays of Cosmic Background Neutrino.</a:t>
            </a:r>
            <a:endParaRPr lang="en-US" altLang="ja-JP" sz="4800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ja-JP" sz="48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Kota Kasahara</a:t>
            </a:r>
            <a:r>
              <a:rPr lang="en-US" altLang="ja-JP" sz="4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(Univ. of Tsukuba, High Energy Physics Lab.)</a:t>
            </a:r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Neutrino Decay Collaboration</a:t>
            </a:r>
          </a:p>
          <a:p>
            <a:pPr algn="ctr"/>
            <a:r>
              <a:rPr lang="en-US" altLang="ja-JP" sz="3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CMB2013, Jun. 10-14 2013 @ Okinawa Institute of Science and Technology Graduate University(OIST)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359997" y="5926630"/>
            <a:ext cx="14630575" cy="9121058"/>
          </a:xfrm>
          <a:prstGeom prst="roundRect">
            <a:avLst>
              <a:gd name="adj" fmla="val 4301"/>
            </a:avLst>
          </a:prstGeom>
          <a:solidFill>
            <a:srgbClr val="D5E8CA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Introduction</a:t>
            </a:r>
            <a:endParaRPr lang="en-US" altLang="ja-JP" sz="5400" dirty="0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We have developed a superconducting tunnel junction (STJ) to search for radiative decays of the cosmic background neutrino using cosmic infrared background energy spectrum.</a:t>
            </a:r>
          </a:p>
          <a:p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The photon energy of radiative decays of neutrino is about 25 </a:t>
            </a:r>
            <a:r>
              <a:rPr lang="en-US" altLang="ja-JP" sz="36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meV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(50um) where we assume mass </a:t>
            </a:r>
            <a:r>
              <a:rPr lang="en-US" altLang="ja-JP" sz="36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eigenstate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ν3 </a:t>
            </a:r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mass of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50 </a:t>
            </a:r>
            <a:r>
              <a:rPr lang="en-US" altLang="ja-JP" sz="36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meV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Requirement for performance of the detector is to detect a single far infrared photon, so we can apply Nb/Al-STJ which we can use as a counter. </a:t>
            </a:r>
          </a:p>
          <a:p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However, we still have not measured a single far infrared photon with Nb/Al-STJ. Because the output</a:t>
            </a:r>
            <a:r>
              <a:rPr lang="ja-JP" altLang="en-U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 too small (about 100 electrons), when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single far infrared photon is absorbed in </a:t>
            </a:r>
            <a:r>
              <a:rPr lang="en-US" altLang="ja-JP" sz="36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Nb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/Al-STJ.</a:t>
            </a:r>
          </a:p>
          <a:p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To satisfy this requirement, we use a low noise preamplifier that can operate at low temperature around 1K (operating temperature of Nb/Al-STJ) to improve a signal-to-noise ratio of STJ. So we develop a </a:t>
            </a:r>
            <a:r>
              <a:rPr lang="en-US" altLang="ja-JP" sz="3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Nb</a:t>
            </a:r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/Al-STJ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 SOI preamplifier board by processing Nb/Al-STJ on SOI preamplifier board directly.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15295634" y="15566490"/>
            <a:ext cx="14634835" cy="22469411"/>
          </a:xfrm>
          <a:prstGeom prst="roundRect">
            <a:avLst>
              <a:gd name="adj" fmla="val 4301"/>
            </a:avLst>
          </a:prstGeom>
          <a:solidFill>
            <a:srgbClr val="D5E8CA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15298810" y="38198711"/>
            <a:ext cx="14634835" cy="3898726"/>
          </a:xfrm>
          <a:prstGeom prst="roundRect">
            <a:avLst>
              <a:gd name="adj" fmla="val 4301"/>
            </a:avLst>
          </a:prstGeom>
          <a:solidFill>
            <a:srgbClr val="D5E8CA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6. Summary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altLang="ja-JP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 have developed of Nb/Al-STJ on SOI wafer and estimated it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en-US" altLang="ja-JP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the current </a:t>
            </a:r>
            <a:r>
              <a:rPr lang="en-US" altLang="ja-JP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status </a:t>
            </a:r>
            <a:r>
              <a:rPr lang="en-US" altLang="ja-JP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 development of SOI-STJ photon </a:t>
            </a:r>
            <a:r>
              <a:rPr lang="en-US" altLang="ja-JP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detector…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en-US" altLang="ja-JP" sz="32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Connection via OK.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en-US" altLang="ja-JP" sz="32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SOIFET has excellent performance below 1K.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en-US" altLang="ja-JP" sz="3200" b="1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Nb/Al-STJ on SOI could operate below 1K.</a:t>
            </a:r>
          </a:p>
          <a:p>
            <a:pPr algn="ctr"/>
            <a:r>
              <a:rPr lang="en-US" altLang="ja-JP" sz="3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(To do) Can </a:t>
            </a:r>
            <a:r>
              <a:rPr lang="en-US" altLang="ja-JP" sz="32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SOIFET operate as preamplifier</a:t>
            </a:r>
            <a:r>
              <a:rPr lang="en-US" altLang="ja-JP" sz="3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??</a:t>
            </a:r>
            <a:endParaRPr lang="en-US" altLang="ja-JP" sz="32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角丸四角形 22"/>
              <p:cNvSpPr/>
              <p:nvPr/>
            </p:nvSpPr>
            <p:spPr>
              <a:xfrm>
                <a:off x="355737" y="15286318"/>
                <a:ext cx="14634835" cy="12815382"/>
              </a:xfrm>
              <a:prstGeom prst="roundRect">
                <a:avLst>
                  <a:gd name="adj" fmla="val 4301"/>
                </a:avLst>
              </a:prstGeom>
              <a:solidFill>
                <a:srgbClr val="D5E8CA"/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ja-JP" sz="5400" b="1" dirty="0" smtClean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C00000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2. Search for Neutrino Radiative Decay </a:t>
                </a:r>
              </a:p>
              <a:p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We knew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that the neutrinos have mass 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respectively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from 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measurement of neutrino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oscillation. But the neutrino mass itself has not been measured yet. If we measure photon energy of neutrino </a:t>
                </a:r>
                <a:r>
                  <a:rPr lang="en-US" altLang="ja-JP" sz="3600" dirty="0" err="1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radiative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decay v3 -&gt; v2 + γ, we can estimate neutrino mass itself with the mass-squares of different generation neutrinos(</a:t>
                </a:r>
                <a14:m>
                  <m:oMath xmlns:m="http://schemas.openxmlformats.org/officeDocument/2006/math">
                    <m:r>
                      <a:rPr lang="en-US" altLang="ja-JP" sz="3600" b="0" i="1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sty m:val="p"/>
                      </m:rPr>
                      <a:rPr lang="en-US" altLang="ja-JP" sz="3600" i="1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altLang="ja-JP" sz="3600" i="1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3600" b="0" i="1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3600" b="0" i="1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ja-JP" sz="3600" b="0" i="1" baseline="-25000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ja-JP" sz="3600" b="0" i="1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ja-JP" sz="3600" b="0" i="1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ja-JP" sz="3600" b="0" i="1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3600" b="0" i="1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altLang="ja-JP" sz="3600" b="0" i="1" baseline="-25000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ja-JP" sz="3600" b="0" i="1" dirty="0" smtClean="0">
                                <a:ln w="0"/>
                                <a:solidFill>
                                  <a:schemeClr val="tx1"/>
                                </a:solidFill>
                                <a:effectLst>
                                  <a:outerShdw blurRad="38100" dist="19050" dir="2700000" algn="tl" rotWithShape="0">
                                    <a:schemeClr val="dk1">
                                      <a:alpha val="40000"/>
                                    </a:scheme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ja-JP" sz="3600" b="0" i="1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ja-JP" sz="3600" b="0" i="1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altLang="ja-JP" sz="3600" b="0" i="1" baseline="-2500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). The neutrino lifetime is too long,(1.5 x 10</a:t>
                </a:r>
                <a:r>
                  <a:rPr lang="en-US" altLang="ja-JP" sz="3600" baseline="300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17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year or less in the Left-Right symmetric model) therefore we chose cosmic background neutrino as a neutrino source . If 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the mass </a:t>
                </a:r>
                <a:r>
                  <a:rPr lang="en-US" altLang="ja-JP" sz="3600" dirty="0" err="1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eigenstate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ν3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has a mass of 50 </a:t>
                </a:r>
                <a:r>
                  <a:rPr lang="en-US" altLang="ja-JP" sz="3600" dirty="0" err="1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meV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, the photon energy from neutrino radiative decay is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expected 25meV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.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In the cosmic infrared background(Main background), we need  a detector that has 2% energy resolution at 25meV photon.</a:t>
                </a:r>
                <a:r>
                  <a:rPr lang="ja-JP" altLang="en-US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Accordingly, we adopted a detector that </a:t>
                </a:r>
                <a:r>
                  <a:rPr lang="en-US" altLang="ja-JP" sz="3600" dirty="0" smtClean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consists of a 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grating (separating energy)</a:t>
                </a:r>
                <a:r>
                  <a:rPr lang="ja-JP" altLang="en-US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</a:t>
                </a:r>
                <a:r>
                  <a:rPr lang="en-US" altLang="ja-JP" sz="36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and Superconducting Tunnel Junction(photon counting).  </a:t>
                </a:r>
                <a:endParaRPr lang="en-US" altLang="ja-JP" sz="36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 smtClean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 smtClean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 smtClean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 smtClean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endParaRPr lang="en-US" altLang="ja-JP" sz="36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  <a:p>
                <a:r>
                  <a:rPr lang="en-US" altLang="ja-JP" sz="3600" dirty="0" smtClean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(Please see poster No.P46 by Yuji Takeuchi, If you would like to know detail)</a:t>
                </a:r>
              </a:p>
            </p:txBody>
          </p:sp>
        </mc:Choice>
        <mc:Fallback>
          <p:sp>
            <p:nvSpPr>
              <p:cNvPr id="23" name="角丸四角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37" y="15286318"/>
                <a:ext cx="14634835" cy="12815382"/>
              </a:xfrm>
              <a:prstGeom prst="roundRect">
                <a:avLst>
                  <a:gd name="adj" fmla="val 4301"/>
                </a:avLst>
              </a:prstGeom>
              <a:blipFill rotWithShape="0">
                <a:blip r:embed="rId4"/>
                <a:stretch>
                  <a:fillRect l="-208" r="-1540" b="-7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角丸四角形 23"/>
          <p:cNvSpPr/>
          <p:nvPr/>
        </p:nvSpPr>
        <p:spPr>
          <a:xfrm>
            <a:off x="359996" y="28371637"/>
            <a:ext cx="14634835" cy="13725800"/>
          </a:xfrm>
          <a:prstGeom prst="roundRect">
            <a:avLst>
              <a:gd name="adj" fmla="val 4301"/>
            </a:avLst>
          </a:prstGeom>
          <a:solidFill>
            <a:srgbClr val="D5E8CA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 Superconducting Tunnel Junction [ STJ ]</a:t>
            </a: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3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altLang="ja-JP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altLang="ja-JP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267" y="29950732"/>
            <a:ext cx="4772025" cy="4171950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427172" y="29281465"/>
            <a:ext cx="143890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 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Superconducting tunnel junction(STJ)</a:t>
            </a:r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a Josephson device composed of </a:t>
            </a:r>
            <a:r>
              <a:rPr lang="en-US" altLang="ja-JP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Superconductor</a:t>
            </a: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altLang="ja-JP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Insulator</a:t>
            </a: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altLang="ja-JP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Superconductor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0143985" y="34046974"/>
            <a:ext cx="4056645" cy="467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Fig.2 A survey of the Nb/Al-STJ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85782" y="30525635"/>
            <a:ext cx="8662835" cy="39703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rgbClr val="FF0000"/>
                </a:solidFill>
              </a:rPr>
              <a:t>Principle of operation</a:t>
            </a:r>
          </a:p>
          <a:p>
            <a:pPr marL="742950" indent="-742950">
              <a:buFont typeface="+mj-lt"/>
              <a:buAutoNum type="arabicPeriod"/>
            </a:pPr>
            <a:r>
              <a:rPr lang="en-US" altLang="ja-JP" sz="3600" dirty="0" smtClean="0"/>
              <a:t>Radiation absorbed in STJ.</a:t>
            </a:r>
          </a:p>
          <a:p>
            <a:pPr marL="742950" indent="-742950">
              <a:buFont typeface="+mj-lt"/>
              <a:buAutoNum type="arabicPeriod"/>
            </a:pPr>
            <a:r>
              <a:rPr lang="en-US" altLang="ja-JP" sz="3600" dirty="0" smtClean="0"/>
              <a:t>Cooper pairs dissolved creating quasi-particle according to absorbed energy.</a:t>
            </a:r>
          </a:p>
          <a:p>
            <a:pPr marL="742950" indent="-742950">
              <a:buFont typeface="+mj-lt"/>
              <a:buAutoNum type="arabicPeriod"/>
            </a:pPr>
            <a:r>
              <a:rPr lang="en-US" altLang="ja-JP" sz="3600" dirty="0" smtClean="0"/>
              <a:t>Observe tunneling current due to quasi-particle through the insulator(applying bias).</a:t>
            </a:r>
          </a:p>
        </p:txBody>
      </p:sp>
      <p:graphicFrame>
        <p:nvGraphicFramePr>
          <p:cNvPr id="40" name="表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90062"/>
              </p:ext>
            </p:extLst>
          </p:nvPr>
        </p:nvGraphicFramePr>
        <p:xfrm>
          <a:off x="5423337" y="39052869"/>
          <a:ext cx="9336709" cy="2804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31773"/>
                <a:gridCol w="1851234"/>
                <a:gridCol w="1851234"/>
                <a:gridCol w="1851234"/>
                <a:gridCol w="1851234"/>
              </a:tblGrid>
              <a:tr h="594849">
                <a:tc>
                  <a:txBody>
                    <a:bodyPr/>
                    <a:lstStyle/>
                    <a:p>
                      <a:pPr algn="ctr"/>
                      <a:endParaRPr kumimoji="1" lang="ja-JP" altLang="en-US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Si</a:t>
                      </a:r>
                      <a:endParaRPr kumimoji="1" lang="ja-JP" altLang="en-US" sz="4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Nb</a:t>
                      </a:r>
                      <a:endParaRPr kumimoji="1" lang="ja-JP" altLang="en-US" sz="4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Al</a:t>
                      </a:r>
                      <a:endParaRPr kumimoji="1" lang="ja-JP" altLang="en-US" sz="4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Hf</a:t>
                      </a:r>
                      <a:endParaRPr kumimoji="1" lang="ja-JP" altLang="en-US" sz="4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948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Tc[K]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9.23</a:t>
                      </a:r>
                      <a:endParaRPr kumimoji="1" lang="ja-JP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1.20</a:t>
                      </a:r>
                      <a:endParaRPr kumimoji="1" lang="ja-JP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0.165</a:t>
                      </a:r>
                      <a:endParaRPr kumimoji="1" lang="ja-JP" altLang="en-US" sz="4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48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Δ[meV]</a:t>
                      </a:r>
                      <a:endParaRPr kumimoji="1" lang="ja-JP" altLang="en-US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1100</a:t>
                      </a:r>
                      <a:endParaRPr kumimoji="1" lang="ja-JP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1.550</a:t>
                      </a:r>
                      <a:endParaRPr kumimoji="1" lang="ja-JP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0.172</a:t>
                      </a:r>
                      <a:endParaRPr kumimoji="1" lang="ja-JP" alt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0.020</a:t>
                      </a:r>
                      <a:endParaRPr kumimoji="1" lang="ja-JP" altLang="en-US" sz="4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48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Hc[G]</a:t>
                      </a:r>
                      <a:endParaRPr kumimoji="1" lang="ja-JP" altLang="en-US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4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1980</a:t>
                      </a:r>
                      <a:endParaRPr kumimoji="1" lang="ja-JP" altLang="en-US" sz="4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105</a:t>
                      </a:r>
                      <a:endParaRPr kumimoji="1" lang="ja-JP" altLang="en-US" sz="4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4000" dirty="0" smtClean="0"/>
                        <a:t>13</a:t>
                      </a:r>
                      <a:endParaRPr kumimoji="1" lang="ja-JP" altLang="en-US" sz="4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" name="テキスト ボックス 40"/>
          <p:cNvSpPr txBox="1"/>
          <p:nvPr/>
        </p:nvSpPr>
        <p:spPr>
          <a:xfrm>
            <a:off x="5219012" y="38618197"/>
            <a:ext cx="10321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1. Transit temperature, Band gap, Critical magnetic field of each material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12138" y="38888436"/>
                <a:ext cx="5261305" cy="1357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𝑁𝑞</m:t>
                      </m:r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4400" b="0" i="1" smtClean="0">
                          <a:latin typeface="Cambria Math" panose="02040503050406030204" pitchFamily="18" charset="0"/>
                        </a:rPr>
                        <m:t>𝐺</m:t>
                      </m:r>
                      <m:f>
                        <m:fPr>
                          <m:ctrlP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kumimoji="1" lang="ja-JP" altLang="en-US" sz="4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num>
                        <m:den>
                          <m:r>
                            <a:rPr kumimoji="1" lang="en-US" altLang="ja-JP" sz="4400" b="0" i="1" smtClean="0">
                              <a:latin typeface="Cambria Math" panose="02040503050406030204" pitchFamily="18" charset="0"/>
                            </a:rPr>
                            <m:t>1.7</m:t>
                          </m:r>
                          <m:r>
                            <a:rPr lang="en-US" altLang="ja-JP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38" y="38888436"/>
                <a:ext cx="5261305" cy="13574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テキスト ボックス 24"/>
          <p:cNvSpPr txBox="1"/>
          <p:nvPr/>
        </p:nvSpPr>
        <p:spPr>
          <a:xfrm>
            <a:off x="501089" y="40279895"/>
            <a:ext cx="4783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</a:t>
            </a:r>
            <a:r>
              <a:rPr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Number of Quasi-Particles in STJ</a:t>
            </a:r>
          </a:p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l-GR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Photon Energy</a:t>
            </a:r>
          </a:p>
          <a:p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 : Energy Gap in superconductor</a:t>
            </a:r>
          </a:p>
          <a:p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 : Trapping gain in Al layer(~10)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29665" y="38856499"/>
            <a:ext cx="4675260" cy="30257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771269" y="5883565"/>
            <a:ext cx="13834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</a:t>
            </a: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r>
              <a:rPr lang="ja-JP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Estimation FD-SOI-CMOS for Our </a:t>
            </a:r>
            <a:r>
              <a:rPr lang="en-US" altLang="ja-JP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</a:t>
            </a: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xperiment</a:t>
            </a:r>
            <a:endParaRPr lang="en-US" altLang="ja-JP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1492276" y="6860634"/>
            <a:ext cx="828536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theory, the Nb/Al-STJ can detect a single far infrared photon, but we have not detect it yet due to small changing current(10pA). 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ja-JP" sz="36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Please see poster No. </a:t>
            </a:r>
            <a:r>
              <a:rPr lang="en-US" altLang="ja-JP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P-47 </a:t>
            </a:r>
            <a:r>
              <a:rPr lang="en-US" altLang="ja-JP" sz="36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 </a:t>
            </a:r>
            <a:r>
              <a:rPr lang="en-US" altLang="ja-JP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Takuya </a:t>
            </a:r>
            <a:r>
              <a:rPr lang="en-US" altLang="ja-JP" sz="360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Okudaira</a:t>
            </a:r>
            <a:r>
              <a:rPr lang="en-US" altLang="ja-JP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US" altLang="ja-JP" sz="36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If you would like to know </a:t>
            </a:r>
            <a:r>
              <a:rPr lang="en-US" altLang="ja-JP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detail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</a:p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detect a single far infrared photon, we need preamplifier that can operate around 1K in the refrigerator. 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Firstly, we estimated that SOI(Silicon </a:t>
            </a:r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Insulator)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preamplifier(FD-SOI-CMOS) as </a:t>
            </a:r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proved to operate at 4K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 </a:t>
            </a:r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JAXA/KEK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group. it can operate at 1.8K but could not satisfy our requirement (10kHz).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09938" y="17214281"/>
            <a:ext cx="5003710" cy="4845114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23358308" y="17286319"/>
            <a:ext cx="1152600" cy="119602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24633812" y="17681037"/>
            <a:ext cx="487429" cy="497303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4510221" y="21376189"/>
            <a:ext cx="5698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Fig.5 The layout of STJTEG1 chip(left), picture and schematic(right).</a:t>
            </a:r>
          </a:p>
        </p:txBody>
      </p:sp>
      <p:pic>
        <p:nvPicPr>
          <p:cNvPr id="43" name="Picture 3" descr="C:\Users\Kota Kasahara\Desktop\soi-stj_systematic.pn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38273" y="19267893"/>
            <a:ext cx="3221635" cy="2294775"/>
          </a:xfrm>
          <a:prstGeom prst="rect">
            <a:avLst/>
          </a:prstGeom>
          <a:noFill/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8931" y="19499953"/>
            <a:ext cx="1851622" cy="183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テキスト ボックス 49"/>
          <p:cNvSpPr txBox="1"/>
          <p:nvPr/>
        </p:nvSpPr>
        <p:spPr>
          <a:xfrm>
            <a:off x="27387916" y="19629544"/>
            <a:ext cx="833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Gate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8482939" y="19480200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Drain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8556079" y="20444961"/>
            <a:ext cx="103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818767" y="20415280"/>
            <a:ext cx="58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STJ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6550572" y="20899390"/>
            <a:ext cx="584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STJ</a:t>
            </a:r>
            <a:endParaRPr kumimoji="1" lang="en-US" altLang="ja-JP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5942633" y="20895735"/>
            <a:ext cx="695640" cy="4455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312235" y="16598860"/>
            <a:ext cx="446488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 have developed  a STJ processed on a SOI preamplifier board to make this detector compact(SOI-STJ). </a:t>
            </a:r>
          </a:p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implementation phase, we process Nb/Al-STJ on SOI wafer that is processed to have several MOSFET.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5428235" y="22150952"/>
            <a:ext cx="142231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current status of development of SOI-STJ photon detector, we confirm that connection between STJ and SOI with via, Nb/Al-STJ on SOI wafer has excellent performance about as much as the other one processing on Si wafer, and SOI-FET that is processed </a:t>
            </a:r>
            <a:r>
              <a:rPr lang="en-US" altLang="ja-JP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/Al-STJ could also operate normally at 700mK.  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9422755" y="16781624"/>
            <a:ext cx="5698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 is 2.9 mm on a side.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6052565" y="19568652"/>
            <a:ext cx="498007" cy="975658"/>
          </a:xfrm>
          <a:prstGeom prst="rect">
            <a:avLst/>
          </a:prstGeom>
          <a:solidFill>
            <a:srgbClr val="92D050">
              <a:alpha val="46000"/>
            </a:srgbClr>
          </a:solidFill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445993" y="25030625"/>
            <a:ext cx="4169542" cy="4177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442290" y="25029263"/>
            <a:ext cx="4172263" cy="41805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" name="右矢印 33"/>
          <p:cNvSpPr/>
          <p:nvPr/>
        </p:nvSpPr>
        <p:spPr>
          <a:xfrm>
            <a:off x="21073450" y="26067800"/>
            <a:ext cx="2600412" cy="930459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0833344" y="24980117"/>
            <a:ext cx="3412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Applied about </a:t>
            </a:r>
          </a:p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150 Gauss to STJ.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0669100" y="26993484"/>
            <a:ext cx="40610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could see a characteristic I-V curve of Josephson device!!!</a:t>
            </a:r>
          </a:p>
        </p:txBody>
      </p:sp>
      <p:cxnSp>
        <p:nvCxnSpPr>
          <p:cNvPr id="65" name="直線矢印コネクタ 64"/>
          <p:cNvCxnSpPr/>
          <p:nvPr/>
        </p:nvCxnSpPr>
        <p:spPr>
          <a:xfrm>
            <a:off x="16849348" y="25870709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 flipH="1" flipV="1">
            <a:off x="16849348" y="25437933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24850786" y="25855193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 flipV="1">
            <a:off x="24850786" y="25422417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16721391" y="25889878"/>
            <a:ext cx="2311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6635517" y="25057061"/>
            <a:ext cx="2311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chemeClr val="accent1"/>
                </a:solidFill>
              </a:rPr>
              <a:t>1 m</a:t>
            </a:r>
            <a:r>
              <a:rPr lang="en-US" altLang="ja-JP" sz="2800" b="1" dirty="0" smtClean="0">
                <a:solidFill>
                  <a:schemeClr val="accent1"/>
                </a:solidFill>
              </a:rPr>
              <a:t>A </a:t>
            </a:r>
            <a:r>
              <a:rPr lang="en-US" altLang="ja-JP" sz="2800" b="1" dirty="0" smtClean="0">
                <a:solidFill>
                  <a:schemeClr val="accent1"/>
                </a:solidFill>
              </a:rPr>
              <a:t>/DIV.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4732861" y="25850214"/>
            <a:ext cx="2311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24646987" y="25017397"/>
            <a:ext cx="2311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solidFill>
                  <a:schemeClr val="accent1"/>
                </a:solidFill>
              </a:rPr>
              <a:t>1</a:t>
            </a:r>
            <a:r>
              <a:rPr lang="en-US" altLang="ja-JP" sz="2800" b="1" dirty="0">
                <a:solidFill>
                  <a:schemeClr val="accent1"/>
                </a:solidFill>
              </a:rPr>
              <a:t> </a:t>
            </a:r>
            <a:r>
              <a:rPr lang="en-US" altLang="ja-JP" sz="2800" b="1" dirty="0" smtClean="0">
                <a:solidFill>
                  <a:schemeClr val="accent1"/>
                </a:solidFill>
              </a:rPr>
              <a:t>m</a:t>
            </a:r>
            <a:r>
              <a:rPr lang="en-US" altLang="ja-JP" sz="2800" b="1" dirty="0" smtClean="0">
                <a:solidFill>
                  <a:schemeClr val="accent1"/>
                </a:solidFill>
              </a:rPr>
              <a:t>A </a:t>
            </a:r>
            <a:r>
              <a:rPr lang="en-US" altLang="ja-JP" sz="2800" b="1" dirty="0" smtClean="0">
                <a:solidFill>
                  <a:schemeClr val="accent1"/>
                </a:solidFill>
              </a:rPr>
              <a:t>/DIV.</a:t>
            </a:r>
            <a:endParaRPr kumimoji="1" lang="ja-JP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78" name="曲折矢印 77"/>
          <p:cNvSpPr/>
          <p:nvPr/>
        </p:nvSpPr>
        <p:spPr>
          <a:xfrm rot="10800000" flipH="1">
            <a:off x="26545568" y="27496517"/>
            <a:ext cx="924406" cy="927982"/>
          </a:xfrm>
          <a:prstGeom prst="bentArrow">
            <a:avLst>
              <a:gd name="adj1" fmla="val 10869"/>
              <a:gd name="adj2" fmla="val 16925"/>
              <a:gd name="adj3" fmla="val 25000"/>
              <a:gd name="adj4" fmla="val 3769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567283" y="27246569"/>
            <a:ext cx="1971429" cy="19619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9" name="直線矢印コネクタ 78"/>
          <p:cNvCxnSpPr/>
          <p:nvPr/>
        </p:nvCxnSpPr>
        <p:spPr>
          <a:xfrm>
            <a:off x="27627498" y="27705578"/>
            <a:ext cx="468000" cy="148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 flipH="1" flipV="1">
            <a:off x="27627498" y="27272802"/>
            <a:ext cx="1713" cy="4476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27595642" y="27701590"/>
            <a:ext cx="2311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500uV /DIV.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7595642" y="27215956"/>
            <a:ext cx="2311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1"/>
                </a:solidFill>
              </a:rPr>
              <a:t>10 </a:t>
            </a:r>
            <a:r>
              <a:rPr lang="en-US" altLang="ja-JP" sz="2000" b="1" dirty="0" err="1" smtClean="0">
                <a:solidFill>
                  <a:schemeClr val="accent1"/>
                </a:solidFill>
              </a:rPr>
              <a:t>nA</a:t>
            </a:r>
            <a:r>
              <a:rPr lang="en-US" altLang="ja-JP" sz="2000" b="1" dirty="0" smtClean="0">
                <a:solidFill>
                  <a:schemeClr val="accent1"/>
                </a:solidFill>
              </a:rPr>
              <a:t> /DIV.</a:t>
            </a:r>
            <a:endParaRPr kumimoji="1" lang="ja-JP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5681520" y="29236965"/>
            <a:ext cx="1387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Fig.6 I-V curve of Nb/Al-STJ on SOI wafer at 700mK.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7491781" y="26137674"/>
            <a:ext cx="2456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leak current of Nb/Al-STJ is about 6nA at 0.5mV .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2" name="オブジェクト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544322"/>
              </p:ext>
            </p:extLst>
          </p:nvPr>
        </p:nvGraphicFramePr>
        <p:xfrm>
          <a:off x="15717876" y="29894721"/>
          <a:ext cx="4405287" cy="33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" name="Acrobat Document" r:id="rId13" imgW="5400467" imgH="4066845" progId="AcroExch.Document.11">
                  <p:embed/>
                </p:oleObj>
              </mc:Choice>
              <mc:Fallback>
                <p:oleObj name="Acrobat Document" r:id="rId13" imgW="5400467" imgH="406684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717876" y="29894721"/>
                        <a:ext cx="4405287" cy="3317562"/>
                      </a:xfrm>
                      <a:prstGeom prst="rect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" name="テキスト ボックス 92"/>
          <p:cNvSpPr txBox="1"/>
          <p:nvPr/>
        </p:nvSpPr>
        <p:spPr>
          <a:xfrm>
            <a:off x="16847923" y="37007311"/>
            <a:ext cx="6908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Fig.7 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I-V curve of </a:t>
            </a:r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NMOSFET and PMOSFET below 1K and Temperature dependence</a:t>
            </a:r>
          </a:p>
        </p:txBody>
      </p:sp>
      <p:pic>
        <p:nvPicPr>
          <p:cNvPr id="94" name="図 93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8265" y="16665378"/>
            <a:ext cx="5410175" cy="2790823"/>
          </a:xfrm>
          <a:prstGeom prst="rect">
            <a:avLst/>
          </a:prstGeom>
        </p:spPr>
      </p:pic>
      <p:graphicFrame>
        <p:nvGraphicFramePr>
          <p:cNvPr id="95" name="オブジェクト 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562759"/>
              </p:ext>
            </p:extLst>
          </p:nvPr>
        </p:nvGraphicFramePr>
        <p:xfrm>
          <a:off x="20451267" y="29894195"/>
          <a:ext cx="4405986" cy="331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" name="Acrobat Document" r:id="rId16" imgW="5400467" imgH="4066845" progId="AcroExch.Document.11">
                  <p:embed/>
                </p:oleObj>
              </mc:Choice>
              <mc:Fallback>
                <p:oleObj name="Acrobat Document" r:id="rId16" imgW="5400467" imgH="406684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0451267" y="29894195"/>
                        <a:ext cx="4405986" cy="3318088"/>
                      </a:xfrm>
                      <a:prstGeom prst="rect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" name="オブジェクト 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102880"/>
              </p:ext>
            </p:extLst>
          </p:nvPr>
        </p:nvGraphicFramePr>
        <p:xfrm>
          <a:off x="15746552" y="33642188"/>
          <a:ext cx="4376611" cy="3295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" name="Acrobat Document" r:id="rId18" imgW="5400467" imgH="4066845" progId="AcroExch.Document.11">
                  <p:embed/>
                </p:oleObj>
              </mc:Choice>
              <mc:Fallback>
                <p:oleObj name="Acrobat Document" r:id="rId18" imgW="5400467" imgH="406684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746552" y="33642188"/>
                        <a:ext cx="4376611" cy="3295966"/>
                      </a:xfrm>
                      <a:prstGeom prst="rect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" name="オブジェクト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145587"/>
              </p:ext>
            </p:extLst>
          </p:nvPr>
        </p:nvGraphicFramePr>
        <p:xfrm>
          <a:off x="20464671" y="33642188"/>
          <a:ext cx="4367522" cy="328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" name="Acrobat Document" r:id="rId20" imgW="5400467" imgH="4066845" progId="AcroExch.Document.11">
                  <p:embed/>
                </p:oleObj>
              </mc:Choice>
              <mc:Fallback>
                <p:oleObj name="Acrobat Document" r:id="rId20" imgW="5400467" imgH="406684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0464671" y="33642188"/>
                        <a:ext cx="4367522" cy="3289122"/>
                      </a:xfrm>
                      <a:prstGeom prst="rect">
                        <a:avLst/>
                      </a:prstGeom>
                      <a:ln w="381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テキスト ボックス 97"/>
          <p:cNvSpPr txBox="1"/>
          <p:nvPr/>
        </p:nvSpPr>
        <p:spPr>
          <a:xfrm>
            <a:off x="24934248" y="29912828"/>
            <a:ext cx="4961187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have processed Nb/Al-STJ on SOI wafer, and confirmed that Both Nb/Al-STJ and SOIFET have excellent performance respectively 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below </a:t>
            </a:r>
            <a:r>
              <a:rPr lang="en-US" altLang="ja-JP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altLang="ja-JP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altLang="ja-JP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next step, we should confirm that output of Nb/Al-STJ by incident photon is amplified by SOIFET.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9" name="Picture 2" descr="Neutrino_Decay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1385594" y="23014275"/>
            <a:ext cx="6171948" cy="39800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0" name="テキスト ボックス 69"/>
          <p:cNvSpPr txBox="1"/>
          <p:nvPr/>
        </p:nvSpPr>
        <p:spPr>
          <a:xfrm>
            <a:off x="1957996" y="24010846"/>
            <a:ext cx="7114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Cosmic </a:t>
            </a:r>
            <a:r>
              <a:rPr lang="en-US" altLang="ja-JP" sz="2800" dirty="0" smtClean="0">
                <a:solidFill>
                  <a:srgbClr val="FF0000"/>
                </a:solidFill>
              </a:rPr>
              <a:t>infrared background </a:t>
            </a:r>
            <a:r>
              <a:rPr kumimoji="1" lang="ja-JP" altLang="en-US" sz="2800" dirty="0" smtClean="0">
                <a:solidFill>
                  <a:srgbClr val="FF0000"/>
                </a:solidFill>
              </a:rPr>
              <a:t>（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COBE)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660675" y="24767638"/>
            <a:ext cx="57045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3200" dirty="0" smtClean="0">
                <a:solidFill>
                  <a:srgbClr val="0070C0"/>
                </a:solidFill>
              </a:rPr>
              <a:t>Expected photons from </a:t>
            </a:r>
            <a:r>
              <a:rPr kumimoji="1" lang="en-US" altLang="ja-JP" sz="3200" dirty="0" smtClean="0">
                <a:solidFill>
                  <a:srgbClr val="0070C0"/>
                </a:solidFill>
                <a:latin typeface="Symbol" pitchFamily="18" charset="2"/>
              </a:rPr>
              <a:t>n</a:t>
            </a:r>
            <a:r>
              <a:rPr kumimoji="1" lang="en-US" altLang="ja-JP" sz="3200" dirty="0" smtClean="0">
                <a:solidFill>
                  <a:srgbClr val="0070C0"/>
                </a:solidFill>
              </a:rPr>
              <a:t> decay (LR model)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pic>
        <p:nvPicPr>
          <p:cNvPr id="86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429" y="22979142"/>
            <a:ext cx="5514260" cy="3986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9" name="Picture 6" descr="C:\Users\kanai\AppData\Local\Temp\TvsI-1.png"/>
          <p:cNvPicPr>
            <a:picLocks noChangeAspect="1" noChangeArrowheads="1"/>
          </p:cNvPicPr>
          <p:nvPr/>
        </p:nvPicPr>
        <p:blipFill rotWithShape="1">
          <a:blip r:embed="rId24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494" r="7902"/>
          <a:stretch/>
        </p:blipFill>
        <p:spPr bwMode="auto">
          <a:xfrm>
            <a:off x="9811598" y="34604038"/>
            <a:ext cx="4739304" cy="315839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0" name="テキスト ボックス 89"/>
          <p:cNvSpPr txBox="1"/>
          <p:nvPr/>
        </p:nvSpPr>
        <p:spPr>
          <a:xfrm>
            <a:off x="9946335" y="37781635"/>
            <a:ext cx="4900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Fig.3 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Dependence of </a:t>
            </a:r>
          </a:p>
          <a:p>
            <a:pPr algn="ctr"/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Nb/Al-STJ Leakage current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490035" y="34845565"/>
            <a:ext cx="92823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 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Nb/Al-STJ has leakage current from thermal excitation and processing three-layer structure 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imperfectly. </a:t>
            </a:r>
          </a:p>
          <a:p>
            <a:r>
              <a:rPr lang="en-US" altLang="ja-JP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 can operate it at the temperature that leakage current from thermal excitation is suppressed (below 0.9K). 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6187155" y="7143552"/>
            <a:ext cx="4991100" cy="323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1" name="コンテンツ プレースホルダ 3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096" y="10709816"/>
            <a:ext cx="5029260" cy="341070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" name="テキスト ボックス 101"/>
          <p:cNvSpPr txBox="1"/>
          <p:nvPr/>
        </p:nvSpPr>
        <p:spPr>
          <a:xfrm>
            <a:off x="15810992" y="14358216"/>
            <a:ext cx="5698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Fig.4 Evaluation of 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FD-SOI-CMOS as voltage amp at 1.8K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705603" y="6637986"/>
            <a:ext cx="4435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GAIN100 voltage amp</a:t>
            </a:r>
            <a:endParaRPr kumimoji="1" lang="ja-JP" altLang="en-US" sz="3200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16128803" y="10021586"/>
            <a:ext cx="1782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Input 2mV/DIV.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7827446" y="10021586"/>
            <a:ext cx="2488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92D050"/>
                </a:solidFill>
              </a:rPr>
              <a:t>Output 200mV/DIV.</a:t>
            </a:r>
            <a:endParaRPr kumimoji="1" lang="ja-JP" altLang="en-US" sz="2000" b="1" dirty="0">
              <a:solidFill>
                <a:srgbClr val="92D050"/>
              </a:solidFill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9940696" y="10022239"/>
            <a:ext cx="1295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10ms/DIV.</a:t>
            </a:r>
            <a:endParaRPr kumimoji="1" lang="ja-JP" altLang="en-US" sz="2000" b="1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5714980" y="15579238"/>
            <a:ext cx="13168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</a:t>
            </a: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r>
              <a:rPr lang="ja-JP" altLang="en-US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ja-JP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Development for SOI-STJ Photon </a:t>
            </a:r>
            <a:r>
              <a:rPr lang="en-US" altLang="ja-JP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Detector</a:t>
            </a:r>
            <a:endParaRPr lang="en-US" altLang="ja-JP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18663" y="27000794"/>
            <a:ext cx="138777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Fig.1 Expected </a:t>
            </a:r>
            <a:r>
              <a:rPr kumimoji="1" lang="en-US" altLang="ja-JP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Eγ</a:t>
            </a: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Spectrum for m3=50meV, τ~1.5 x 10</a:t>
            </a:r>
            <a:r>
              <a:rPr lang="en-US" altLang="ja-JP" sz="24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r>
            <a:r>
              <a:rPr lang="en-US" altLang="ja-JP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year, and requirement of detector.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" y="42100500"/>
            <a:ext cx="30275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Neutrino Decay Collaboration , Shin-Hong Kim, Yuji Takeuchi, </a:t>
            </a:r>
            <a:r>
              <a:rPr lang="en-US" altLang="ja-JP" sz="2000" dirty="0" err="1" smtClean="0"/>
              <a:t>Kazuki</a:t>
            </a:r>
            <a:r>
              <a:rPr lang="en-US" altLang="ja-JP" sz="2000" dirty="0" smtClean="0"/>
              <a:t> Nagata, Kota Kasahara, </a:t>
            </a:r>
            <a:r>
              <a:rPr lang="en-US" altLang="ja-JP" sz="2000" dirty="0" err="1" smtClean="0"/>
              <a:t>Takua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Okudaira</a:t>
            </a:r>
            <a:r>
              <a:rPr lang="en-US" altLang="ja-JP" sz="2000" dirty="0" smtClean="0"/>
              <a:t> (University of Tsukuba), </a:t>
            </a:r>
            <a:r>
              <a:rPr lang="en-US" altLang="ja-JP" sz="2000" dirty="0" err="1" smtClean="0"/>
              <a:t>Hirokazu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Ishino</a:t>
            </a:r>
            <a:r>
              <a:rPr lang="en-US" altLang="ja-JP" sz="2000" dirty="0" smtClean="0"/>
              <a:t>, Atsuko </a:t>
            </a:r>
            <a:r>
              <a:rPr lang="en-US" altLang="ja-JP" sz="2000" dirty="0" err="1" smtClean="0"/>
              <a:t>Kibayashi</a:t>
            </a:r>
            <a:r>
              <a:rPr lang="en-US" altLang="ja-JP" sz="2000" dirty="0" smtClean="0"/>
              <a:t> (Okayama University), Satoshi </a:t>
            </a:r>
            <a:r>
              <a:rPr lang="en-US" altLang="ja-JP" sz="2000" dirty="0" err="1" smtClean="0"/>
              <a:t>Mima</a:t>
            </a:r>
            <a:r>
              <a:rPr lang="en-US" altLang="ja-JP" sz="2000" dirty="0" smtClean="0"/>
              <a:t>(RIKEN), </a:t>
            </a:r>
            <a:r>
              <a:rPr lang="en-US" altLang="ja-JP" sz="2000" dirty="0" err="1" smtClean="0"/>
              <a:t>Takuo</a:t>
            </a:r>
            <a:r>
              <a:rPr lang="en-US" altLang="ja-JP" sz="2000" dirty="0" smtClean="0"/>
              <a:t> Yoshida, </a:t>
            </a:r>
            <a:r>
              <a:rPr lang="en-US" altLang="ja-JP" sz="2000" dirty="0" err="1" smtClean="0"/>
              <a:t>Shota</a:t>
            </a:r>
            <a:r>
              <a:rPr lang="en-US" altLang="ja-JP" sz="2000" dirty="0" smtClean="0"/>
              <a:t> Kobayashi, Keisuke </a:t>
            </a:r>
            <a:r>
              <a:rPr lang="en-US" altLang="ja-JP" sz="2000" dirty="0" err="1" smtClean="0"/>
              <a:t>Origasa</a:t>
            </a:r>
            <a:r>
              <a:rPr lang="en-US" altLang="ja-JP" sz="2000" dirty="0" smtClean="0"/>
              <a:t>(Fukui University), Yukihiro Kato (Kinki University), Masashi </a:t>
            </a:r>
            <a:r>
              <a:rPr lang="en-US" altLang="ja-JP" sz="2000" dirty="0" err="1" smtClean="0"/>
              <a:t>Hazumi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Yasuo</a:t>
            </a:r>
            <a:r>
              <a:rPr lang="en-US" altLang="ja-JP" sz="2000" dirty="0" smtClean="0"/>
              <a:t> Arai (KEK)Erik </a:t>
            </a:r>
            <a:r>
              <a:rPr lang="en-US" altLang="ja-JP" sz="2000" dirty="0" err="1" smtClean="0"/>
              <a:t>Ramberg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Fonghee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Yoo</a:t>
            </a:r>
            <a:r>
              <a:rPr lang="en-US" altLang="ja-JP" sz="2000" dirty="0" smtClean="0"/>
              <a:t>, Mark </a:t>
            </a:r>
            <a:r>
              <a:rPr lang="en-US" altLang="ja-JP" sz="2000" dirty="0" err="1" smtClean="0"/>
              <a:t>Kozlovsky</a:t>
            </a:r>
            <a:r>
              <a:rPr lang="en-US" altLang="ja-JP" sz="2000" dirty="0" smtClean="0"/>
              <a:t>, Paul </a:t>
            </a:r>
            <a:r>
              <a:rPr lang="en-US" altLang="ja-JP" sz="2000" dirty="0" err="1" smtClean="0"/>
              <a:t>Rubinov</a:t>
            </a:r>
            <a:r>
              <a:rPr lang="en-US" altLang="ja-JP" sz="2000" dirty="0" smtClean="0"/>
              <a:t>, Dmitri </a:t>
            </a:r>
            <a:r>
              <a:rPr lang="en-US" altLang="ja-JP" sz="2000" dirty="0" err="1" smtClean="0"/>
              <a:t>Sergatskov</a:t>
            </a:r>
            <a:r>
              <a:rPr lang="en-US" altLang="ja-JP" sz="2000" dirty="0" smtClean="0"/>
              <a:t> (</a:t>
            </a:r>
            <a:r>
              <a:rPr lang="en-US" altLang="ja-JP" sz="2000" dirty="0" err="1" smtClean="0"/>
              <a:t>Fermilab</a:t>
            </a:r>
            <a:r>
              <a:rPr lang="en-US" altLang="ja-JP" sz="2000" dirty="0" smtClean="0"/>
              <a:t>), </a:t>
            </a:r>
            <a:r>
              <a:rPr lang="en-US" altLang="ja-JP" sz="2000" dirty="0" err="1" smtClean="0"/>
              <a:t>Soo</a:t>
            </a:r>
            <a:r>
              <a:rPr lang="en-US" altLang="ja-JP" sz="2000" dirty="0" smtClean="0"/>
              <a:t>-Bong Kim(Seoul National University)</a:t>
            </a:r>
            <a:endParaRPr kumimoji="1" lang="ja-JP" altLang="en-US" sz="2000" dirty="0"/>
          </a:p>
        </p:txBody>
      </p:sp>
      <p:pic>
        <p:nvPicPr>
          <p:cNvPr id="109" name="図 108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8994242" y="27480015"/>
            <a:ext cx="1707063" cy="17206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0" name="曲折矢印 109"/>
          <p:cNvSpPr/>
          <p:nvPr/>
        </p:nvSpPr>
        <p:spPr>
          <a:xfrm rot="10800000" flipH="1">
            <a:off x="18517613" y="27604553"/>
            <a:ext cx="533779" cy="548889"/>
          </a:xfrm>
          <a:prstGeom prst="bentArrow">
            <a:avLst>
              <a:gd name="adj1" fmla="val 10869"/>
              <a:gd name="adj2" fmla="val 16925"/>
              <a:gd name="adj3" fmla="val 25000"/>
              <a:gd name="adj4" fmla="val 3769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18230142" y="28771548"/>
            <a:ext cx="2311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2mV /DIV.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18243946" y="28563038"/>
            <a:ext cx="2311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chemeClr val="accent1"/>
                </a:solidFill>
              </a:rPr>
              <a:t>50uA /DIV.</a:t>
            </a:r>
            <a:endParaRPr kumimoji="1" lang="ja-JP" alt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7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</a:spPr>
      <a:bodyPr rtlCol="0" anchor="ctr"/>
      <a:lstStyle>
        <a:defPPr algn="ctr">
          <a:defRPr kumimoji="1"/>
        </a:defPPr>
      </a:lstStyle>
      <a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6345</TotalTime>
  <Words>1015</Words>
  <Application>Microsoft Office PowerPoint</Application>
  <PresentationFormat>ユーザー設定</PresentationFormat>
  <Paragraphs>129</Paragraphs>
  <Slides>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Cambria Math</vt:lpstr>
      <vt:lpstr>Symbol</vt:lpstr>
      <vt:lpstr>Wingdings</vt:lpstr>
      <vt:lpstr>Office テーマ</vt:lpstr>
      <vt:lpstr>Acrobat Document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笠原宏太</dc:creator>
  <cp:lastModifiedBy>笠原宏太</cp:lastModifiedBy>
  <cp:revision>156</cp:revision>
  <dcterms:created xsi:type="dcterms:W3CDTF">2013-06-03T14:56:39Z</dcterms:created>
  <dcterms:modified xsi:type="dcterms:W3CDTF">2013-06-08T10:12:29Z</dcterms:modified>
</cp:coreProperties>
</file>