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56" r:id="rId2"/>
    <p:sldId id="257" r:id="rId3"/>
    <p:sldId id="259" r:id="rId4"/>
    <p:sldId id="263" r:id="rId5"/>
    <p:sldId id="260" r:id="rId6"/>
    <p:sldId id="272" r:id="rId7"/>
    <p:sldId id="267" r:id="rId8"/>
    <p:sldId id="261" r:id="rId9"/>
    <p:sldId id="265" r:id="rId10"/>
    <p:sldId id="262" r:id="rId11"/>
    <p:sldId id="268" r:id="rId12"/>
    <p:sldId id="264" r:id="rId13"/>
    <p:sldId id="270" r:id="rId14"/>
    <p:sldId id="271" r:id="rId15"/>
    <p:sldId id="279" r:id="rId16"/>
    <p:sldId id="277" r:id="rId17"/>
    <p:sldId id="273" r:id="rId18"/>
    <p:sldId id="274" r:id="rId19"/>
    <p:sldId id="275" r:id="rId20"/>
    <p:sldId id="276" r:id="rId21"/>
    <p:sldId id="278" r:id="rId2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49" autoAdjust="0"/>
    <p:restoredTop sz="94660"/>
  </p:normalViewPr>
  <p:slideViewPr>
    <p:cSldViewPr>
      <p:cViewPr>
        <p:scale>
          <a:sx n="70" d="100"/>
          <a:sy n="70" d="100"/>
        </p:scale>
        <p:origin x="-15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CFA56-79F5-49A4-BD4C-08F6A7F7148C}" type="datetimeFigureOut">
              <a:rPr kumimoji="1" lang="ja-JP" altLang="en-US" smtClean="0"/>
              <a:pPr/>
              <a:t>2013/3/26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7CC74B-73E2-4802-B05C-C57B6922137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CC74B-73E2-4802-B05C-C57B69221375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2B0A2-2327-465C-AF5E-264FB9F350E9}" type="datetime1">
              <a:rPr kumimoji="1" lang="ja-JP" altLang="en-US" smtClean="0"/>
              <a:pPr/>
              <a:t>2013/3/26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9603-8F24-4E98-A381-BDB1734822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8D5F0-AE6A-4A27-8B37-CA2942E6F8B8}" type="datetime1">
              <a:rPr kumimoji="1" lang="ja-JP" altLang="en-US" smtClean="0"/>
              <a:pPr/>
              <a:t>2013/3/26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9603-8F24-4E98-A381-BDB1734822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FF0E-AE5B-4411-AF61-E6D95C304277}" type="datetime1">
              <a:rPr kumimoji="1" lang="ja-JP" altLang="en-US" smtClean="0"/>
              <a:pPr/>
              <a:t>2013/3/26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9603-8F24-4E98-A381-BDB1734822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60342-B4BE-4BB2-9B47-7504AC1A9D64}" type="datetime1">
              <a:rPr kumimoji="1" lang="ja-JP" altLang="en-US" smtClean="0"/>
              <a:pPr/>
              <a:t>2013/3/26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9603-8F24-4E98-A381-BDB1734822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D8C7E-0989-4FA3-88E1-720EA244691A}" type="datetime1">
              <a:rPr kumimoji="1" lang="ja-JP" altLang="en-US" smtClean="0"/>
              <a:pPr/>
              <a:t>2013/3/26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9603-8F24-4E98-A381-BDB1734822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C0B3-9936-4476-96F5-1C001429CA01}" type="datetime1">
              <a:rPr kumimoji="1" lang="ja-JP" altLang="en-US" smtClean="0"/>
              <a:pPr/>
              <a:t>2013/3/26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9603-8F24-4E98-A381-BDB1734822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67C91-454E-4220-8CA6-6DFC86E96176}" type="datetime1">
              <a:rPr kumimoji="1" lang="ja-JP" altLang="en-US" smtClean="0"/>
              <a:pPr/>
              <a:t>2013/3/26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9603-8F24-4E98-A381-BDB1734822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9C126-B966-4127-AA58-3C5ADF2FBB51}" type="datetime1">
              <a:rPr kumimoji="1" lang="ja-JP" altLang="en-US" smtClean="0"/>
              <a:pPr/>
              <a:t>2013/3/26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9603-8F24-4E98-A381-BDB1734822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0A056-F465-4ECE-BAD1-669A8803CAD0}" type="datetime1">
              <a:rPr kumimoji="1" lang="ja-JP" altLang="en-US" smtClean="0"/>
              <a:pPr/>
              <a:t>2013/3/26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9603-8F24-4E98-A381-BDB1734822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1D962-731F-4A88-B2B1-38280C5E57CF}" type="datetime1">
              <a:rPr kumimoji="1" lang="ja-JP" altLang="en-US" smtClean="0"/>
              <a:pPr/>
              <a:t>2013/3/26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9603-8F24-4E98-A381-BDB1734822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482DF-4277-4246-AAB9-E621B4E771AD}" type="datetime1">
              <a:rPr kumimoji="1" lang="ja-JP" altLang="en-US" smtClean="0"/>
              <a:pPr/>
              <a:t>2013/3/26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9603-8F24-4E98-A381-BDB1734822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0641B-B88F-4E52-815B-BCCDC457C2F4}" type="datetime1">
              <a:rPr kumimoji="1" lang="ja-JP" altLang="en-US" smtClean="0"/>
              <a:pPr/>
              <a:t>2013/3/26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99603-8F24-4E98-A381-BDB1734822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gif"/><Relationship Id="rId4" Type="http://schemas.openxmlformats.org/officeDocument/2006/relationships/image" Target="../media/image2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1670943"/>
            <a:ext cx="9144000" cy="1470025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dirty="0" smtClean="0">
                <a:latin typeface="DejaVu Sans" pitchFamily="34" charset="0"/>
                <a:ea typeface="HGP創英角ｺﾞｼｯｸUB" pitchFamily="50" charset="-128"/>
                <a:cs typeface="DejaVu Sans" pitchFamily="34" charset="0"/>
              </a:rPr>
              <a:t>ニュートリノ崩壊からの遠赤外光探索のための</a:t>
            </a:r>
            <a:r>
              <a:rPr kumimoji="1" lang="en-US" altLang="ja-JP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Nb</a:t>
            </a:r>
            <a:r>
              <a:rPr lang="en-US" altLang="ja-JP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/Al-STJ</a:t>
            </a:r>
            <a:r>
              <a:rPr lang="ja-JP" altLang="en-US" dirty="0" smtClean="0">
                <a:latin typeface="DejaVu Sans" pitchFamily="34" charset="0"/>
                <a:ea typeface="HGP創英角ｺﾞｼｯｸUB" pitchFamily="50" charset="-128"/>
                <a:cs typeface="DejaVu Sans" pitchFamily="34" charset="0"/>
              </a:rPr>
              <a:t>の研究開発</a:t>
            </a:r>
            <a:endParaRPr kumimoji="1" lang="ja-JP" altLang="en-US" dirty="0">
              <a:latin typeface="DejaVu Sans" pitchFamily="34" charset="0"/>
              <a:ea typeface="HGP創英角ｺﾞｼｯｸUB" pitchFamily="50" charset="-128"/>
              <a:cs typeface="DejaVu Sans" pitchFamily="34" charset="0"/>
            </a:endParaRP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395536" y="4047207"/>
            <a:ext cx="84582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ejaVu Sans" pitchFamily="34" charset="0"/>
              <a:ea typeface="HGP創英角ｺﾞｼｯｸUB" pitchFamily="50" charset="-128"/>
              <a:cs typeface="DejaVu Sans" pitchFamily="34" charset="0"/>
            </a:endParaRP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0" y="3759175"/>
            <a:ext cx="9144000" cy="25501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DejaVu Sans" pitchFamily="34" charset="0"/>
                <a:ea typeface="HGP創英角ｺﾞｼｯｸUB" pitchFamily="50" charset="-128"/>
                <a:cs typeface="DejaVu Sans" pitchFamily="34" charset="0"/>
              </a:rPr>
              <a:t>日本物理学会</a:t>
            </a:r>
            <a:r>
              <a:rPr lang="ja-JP" altLang="en-US" sz="2800" dirty="0">
                <a:latin typeface="DejaVu Sans" pitchFamily="34" charset="0"/>
                <a:ea typeface="HGP創英角ｺﾞｼｯｸUB" pitchFamily="50" charset="-128"/>
                <a:cs typeface="DejaVu Sans" pitchFamily="34" charset="0"/>
              </a:rPr>
              <a:t>　</a:t>
            </a:r>
            <a:r>
              <a:rPr lang="ja-JP" altLang="en-US" sz="2800" dirty="0" smtClean="0">
                <a:latin typeface="DejaVu Sans" pitchFamily="34" charset="0"/>
                <a:ea typeface="HGP創英角ｺﾞｼｯｸUB" pitchFamily="50" charset="-128"/>
                <a:cs typeface="DejaVu Sans" pitchFamily="34" charset="0"/>
              </a:rPr>
              <a:t>第</a:t>
            </a:r>
            <a:r>
              <a:rPr lang="en-US" altLang="ja-JP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68</a:t>
            </a:r>
            <a:r>
              <a:rPr lang="ja-JP" altLang="en-US" sz="2800" dirty="0" smtClean="0">
                <a:latin typeface="DejaVu Sans" pitchFamily="34" charset="0"/>
                <a:ea typeface="HGP創英角ｺﾞｼｯｸUB" pitchFamily="50" charset="-128"/>
                <a:cs typeface="DejaVu Sans" pitchFamily="34" charset="0"/>
              </a:rPr>
              <a:t>回年次大会</a:t>
            </a:r>
            <a:endParaRPr lang="en-US" altLang="ja-JP" sz="28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00" dirty="0" smtClean="0">
                <a:latin typeface="DejaVu Sans" pitchFamily="34" charset="0"/>
                <a:ea typeface="HGP創英角ｺﾞｼｯｸUB" pitchFamily="50" charset="-128"/>
                <a:cs typeface="DejaVu Sans" pitchFamily="34" charset="0"/>
              </a:rPr>
              <a:t>広島大学　東広島キャンパス</a:t>
            </a:r>
            <a:endParaRPr lang="en-US" altLang="ja-JP" sz="28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00" dirty="0" smtClean="0">
                <a:latin typeface="DejaVu Sans" pitchFamily="34" charset="0"/>
                <a:ea typeface="HGP創英角ｺﾞｼｯｸUB" pitchFamily="50" charset="-128"/>
                <a:cs typeface="DejaVu Sans" pitchFamily="34" charset="0"/>
              </a:rPr>
              <a:t>筑波大学 数理物質科学研究科 物理学専攻</a:t>
            </a:r>
            <a:endParaRPr lang="en-US" altLang="ja-JP" sz="28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00" dirty="0" smtClean="0">
                <a:latin typeface="DejaVu Sans" pitchFamily="34" charset="0"/>
                <a:ea typeface="HGP創英角ｺﾞｼｯｸUB" pitchFamily="50" charset="-128"/>
                <a:cs typeface="DejaVu Sans" pitchFamily="34" charset="0"/>
              </a:rPr>
              <a:t>笠原　宏太</a:t>
            </a:r>
            <a:endParaRPr lang="en-US" altLang="ja-JP" sz="28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9603-8F24-4E98-A381-BDB1734822CA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Kota Kasahara\Documents\STJ_group\MOSFETI-V\STJnmos11.8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491716"/>
            <a:ext cx="3873863" cy="2783731"/>
          </a:xfrm>
          <a:prstGeom prst="rect">
            <a:avLst/>
          </a:prstGeom>
          <a:noFill/>
        </p:spPr>
      </p:pic>
      <p:pic>
        <p:nvPicPr>
          <p:cNvPr id="4099" name="Picture 3" descr="C:\Users\Kota Kasahara\Documents\STJ_group\MOSFETI-V\STJpmos1.8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563724"/>
            <a:ext cx="3770665" cy="2709573"/>
          </a:xfrm>
          <a:prstGeom prst="rect">
            <a:avLst/>
          </a:prstGeom>
          <a:noFill/>
        </p:spPr>
      </p:pic>
      <p:pic>
        <p:nvPicPr>
          <p:cNvPr id="4100" name="Picture 4" descr="C:\Users\Kota Kasahara\Documents\STJ_group\MOSFETI-V\STJpmosTDependenc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16632"/>
            <a:ext cx="3888432" cy="2794200"/>
          </a:xfrm>
          <a:prstGeom prst="rect">
            <a:avLst/>
          </a:prstGeom>
          <a:noFill/>
        </p:spPr>
      </p:pic>
      <p:pic>
        <p:nvPicPr>
          <p:cNvPr id="4101" name="Picture 5" descr="C:\Users\Kota Kasahara\Documents\STJ_group\MOSFETI-V\STJnmos1TDependence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07340"/>
            <a:ext cx="3909493" cy="2809334"/>
          </a:xfrm>
          <a:prstGeom prst="rect">
            <a:avLst/>
          </a:prstGeom>
          <a:noFill/>
        </p:spPr>
      </p:pic>
      <p:sp>
        <p:nvSpPr>
          <p:cNvPr id="30" name="テキスト ボックス 29"/>
          <p:cNvSpPr txBox="1"/>
          <p:nvPr/>
        </p:nvSpPr>
        <p:spPr>
          <a:xfrm>
            <a:off x="288032" y="6300028"/>
            <a:ext cx="4427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STJ</a:t>
            </a:r>
            <a:r>
              <a:rPr kumimoji="1" lang="ja-JP" altLang="en-US" dirty="0" smtClean="0"/>
              <a:t>形成後</a:t>
            </a:r>
            <a:r>
              <a:rPr lang="en-US" altLang="ja-JP" dirty="0"/>
              <a:t>n</a:t>
            </a:r>
            <a:r>
              <a:rPr kumimoji="1" lang="en-US" altLang="ja-JP" dirty="0" smtClean="0"/>
              <a:t>MOSFET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>I-V</a:t>
            </a:r>
            <a:r>
              <a:rPr kumimoji="1" lang="ja-JP" altLang="en-US" dirty="0" smtClean="0"/>
              <a:t>特性</a:t>
            </a:r>
            <a:r>
              <a:rPr lang="en-US" altLang="ja-JP" dirty="0"/>
              <a:t> </a:t>
            </a:r>
            <a:r>
              <a:rPr lang="en-US" altLang="ja-JP" dirty="0" smtClean="0"/>
              <a:t>at 1.8K</a:t>
            </a:r>
            <a:endParaRPr kumimoji="1" lang="ja-JP" altLang="en-US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824536" y="6300028"/>
            <a:ext cx="4427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STJ</a:t>
            </a:r>
            <a:r>
              <a:rPr kumimoji="1" lang="ja-JP" altLang="en-US" dirty="0" smtClean="0"/>
              <a:t>形成後</a:t>
            </a:r>
            <a:r>
              <a:rPr lang="en-US" altLang="ja-JP" dirty="0"/>
              <a:t>p</a:t>
            </a:r>
            <a:r>
              <a:rPr kumimoji="1" lang="en-US" altLang="ja-JP" dirty="0" smtClean="0"/>
              <a:t>MOSFET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>I-V</a:t>
            </a:r>
            <a:r>
              <a:rPr kumimoji="1" lang="ja-JP" altLang="en-US" dirty="0" smtClean="0"/>
              <a:t>特性</a:t>
            </a:r>
            <a:r>
              <a:rPr lang="en-US" altLang="ja-JP" dirty="0"/>
              <a:t> </a:t>
            </a:r>
            <a:r>
              <a:rPr lang="en-US" altLang="ja-JP" dirty="0" smtClean="0"/>
              <a:t>at 1.8K</a:t>
            </a:r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72008" y="3050376"/>
            <a:ext cx="4427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STJ</a:t>
            </a:r>
            <a:r>
              <a:rPr kumimoji="1" lang="ja-JP" altLang="en-US" dirty="0" smtClean="0"/>
              <a:t>形成後</a:t>
            </a:r>
            <a:r>
              <a:rPr lang="en-US" altLang="ja-JP" dirty="0"/>
              <a:t>n</a:t>
            </a:r>
            <a:r>
              <a:rPr kumimoji="1" lang="en-US" altLang="ja-JP" dirty="0" smtClean="0"/>
              <a:t>MOSFET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>I-V</a:t>
            </a:r>
            <a:r>
              <a:rPr kumimoji="1" lang="ja-JP" altLang="en-US" dirty="0" smtClean="0"/>
              <a:t>特性</a:t>
            </a:r>
            <a:r>
              <a:rPr lang="ja-JP" altLang="en-US" dirty="0" smtClean="0"/>
              <a:t>の温度依存性</a:t>
            </a:r>
            <a:endParaRPr kumimoji="1"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608512" y="2996952"/>
            <a:ext cx="4427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STJ</a:t>
            </a:r>
            <a:r>
              <a:rPr kumimoji="1" lang="ja-JP" altLang="en-US" dirty="0" smtClean="0"/>
              <a:t>形成後</a:t>
            </a:r>
            <a:r>
              <a:rPr kumimoji="1" lang="en-US" altLang="ja-JP" dirty="0" smtClean="0"/>
              <a:t>pMOSFET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>I-V</a:t>
            </a:r>
            <a:r>
              <a:rPr kumimoji="1" lang="ja-JP" altLang="en-US" dirty="0" smtClean="0"/>
              <a:t>特性</a:t>
            </a:r>
            <a:r>
              <a:rPr lang="ja-JP" altLang="en-US" dirty="0" smtClean="0"/>
              <a:t>の温度依存性</a:t>
            </a:r>
            <a:endParaRPr kumimoji="1" lang="ja-JP" altLang="en-US" dirty="0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9603-8F24-4E98-A381-BDB1734822CA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627784" y="4462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Vds=0.2V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164288" y="4462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Vds=-0.2V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タイトル 1"/>
          <p:cNvSpPr>
            <a:spLocks noGrp="1"/>
          </p:cNvSpPr>
          <p:nvPr>
            <p:ph type="title"/>
          </p:nvPr>
        </p:nvSpPr>
        <p:spPr>
          <a:xfrm>
            <a:off x="0" y="58614"/>
            <a:ext cx="9144000" cy="634082"/>
          </a:xfrm>
        </p:spPr>
        <p:txBody>
          <a:bodyPr>
            <a:noAutofit/>
          </a:bodyPr>
          <a:lstStyle/>
          <a:p>
            <a:r>
              <a:rPr lang="en-US" altLang="ja-JP" sz="3600" dirty="0" smtClean="0">
                <a:latin typeface="DejaVu Sans" pitchFamily="34" charset="0"/>
                <a:cs typeface="DejaVu Sans" pitchFamily="34" charset="0"/>
              </a:rPr>
              <a:t>SOIwafer</a:t>
            </a:r>
            <a:r>
              <a:rPr lang="ja-JP" altLang="en-US" sz="3600" dirty="0" smtClean="0">
                <a:latin typeface="DejaVu Sans" pitchFamily="34" charset="0"/>
                <a:cs typeface="DejaVu Sans" pitchFamily="34" charset="0"/>
              </a:rPr>
              <a:t>上の</a:t>
            </a:r>
            <a:r>
              <a:rPr lang="en-US" altLang="ja-JP" sz="3600" dirty="0" smtClean="0">
                <a:latin typeface="DejaVu Sans" pitchFamily="34" charset="0"/>
                <a:cs typeface="DejaVu Sans" pitchFamily="34" charset="0"/>
              </a:rPr>
              <a:t>STJ</a:t>
            </a:r>
            <a:r>
              <a:rPr lang="ja-JP" altLang="en-US" sz="3600" dirty="0" smtClean="0">
                <a:latin typeface="DejaVu Sans" pitchFamily="34" charset="0"/>
                <a:cs typeface="DejaVu Sans" pitchFamily="34" charset="0"/>
              </a:rPr>
              <a:t>の</a:t>
            </a:r>
            <a:r>
              <a:rPr lang="en-US" altLang="ja-JP" sz="3600" dirty="0" smtClean="0">
                <a:latin typeface="DejaVu Sans" pitchFamily="34" charset="0"/>
                <a:cs typeface="DejaVu Sans" pitchFamily="34" charset="0"/>
              </a:rPr>
              <a:t>TEM</a:t>
            </a:r>
            <a:r>
              <a:rPr lang="ja-JP" altLang="en-US" sz="3600" dirty="0" smtClean="0">
                <a:latin typeface="DejaVu Sans" pitchFamily="34" charset="0"/>
                <a:cs typeface="DejaVu Sans" pitchFamily="34" charset="0"/>
              </a:rPr>
              <a:t>像</a:t>
            </a:r>
            <a:endParaRPr kumimoji="1" lang="ja-JP" altLang="en-US" sz="3600" dirty="0">
              <a:latin typeface="DejaVu Sans" pitchFamily="34" charset="0"/>
              <a:cs typeface="DejaVu Sans" pitchFamily="34" charset="0"/>
            </a:endParaRPr>
          </a:p>
        </p:txBody>
      </p:sp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9690" y="620688"/>
            <a:ext cx="2354158" cy="2040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テキスト ボックス 57"/>
          <p:cNvSpPr txBox="1"/>
          <p:nvPr/>
        </p:nvSpPr>
        <p:spPr>
          <a:xfrm>
            <a:off x="1619672" y="107739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rgbClr val="FF0000"/>
                </a:solidFill>
              </a:rPr>
              <a:t>カットの方向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1547664" y="150944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92D050"/>
                </a:solidFill>
              </a:rPr>
              <a:t>TEM</a:t>
            </a:r>
            <a:r>
              <a:rPr lang="ja-JP" altLang="en-US" b="1" dirty="0" smtClean="0">
                <a:solidFill>
                  <a:srgbClr val="92D050"/>
                </a:solidFill>
              </a:rPr>
              <a:t>測定箇所</a:t>
            </a:r>
            <a:endParaRPr kumimoji="1" lang="ja-JP" altLang="en-US" b="1" dirty="0">
              <a:solidFill>
                <a:srgbClr val="92D050"/>
              </a:solidFill>
            </a:endParaRP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7355" y="700455"/>
            <a:ext cx="3783037" cy="2728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" name="正方形/長方形 61"/>
          <p:cNvSpPr/>
          <p:nvPr/>
        </p:nvSpPr>
        <p:spPr>
          <a:xfrm>
            <a:off x="5436096" y="1556792"/>
            <a:ext cx="576064" cy="72008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7" y="3356992"/>
            <a:ext cx="3722325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4" name="屈折矢印 63"/>
          <p:cNvSpPr/>
          <p:nvPr/>
        </p:nvSpPr>
        <p:spPr>
          <a:xfrm rot="10800000">
            <a:off x="3563888" y="1844824"/>
            <a:ext cx="1584176" cy="1512168"/>
          </a:xfrm>
          <a:prstGeom prst="bentUpArrow">
            <a:avLst>
              <a:gd name="adj1" fmla="val 14529"/>
              <a:gd name="adj2" fmla="val 18337"/>
              <a:gd name="adj3" fmla="val 1533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211960" y="4221088"/>
            <a:ext cx="4392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SOIwafer</a:t>
            </a:r>
            <a:r>
              <a:rPr lang="ja-JP" altLang="en-US" sz="2000" dirty="0" smtClean="0"/>
              <a:t>上の</a:t>
            </a:r>
            <a:r>
              <a:rPr lang="en-US" altLang="ja-JP" sz="2000" dirty="0" smtClean="0"/>
              <a:t>STJ</a:t>
            </a:r>
            <a:r>
              <a:rPr lang="ja-JP" altLang="en-US" sz="2000" dirty="0" smtClean="0"/>
              <a:t>を</a:t>
            </a:r>
            <a:r>
              <a:rPr lang="en-US" altLang="ja-JP" sz="2000" dirty="0" smtClean="0"/>
              <a:t>TEM</a:t>
            </a:r>
            <a:r>
              <a:rPr lang="ja-JP" altLang="en-US" sz="2000" dirty="0" smtClean="0"/>
              <a:t>観察した結果、</a:t>
            </a:r>
            <a:endParaRPr lang="en-US" altLang="ja-JP" sz="2000" dirty="0" smtClean="0"/>
          </a:p>
          <a:p>
            <a:r>
              <a:rPr lang="ja-JP" altLang="en-US" sz="2000" dirty="0" smtClean="0"/>
              <a:t>側面では</a:t>
            </a:r>
            <a:r>
              <a:rPr lang="en-US" altLang="ja-JP" sz="2000" dirty="0" smtClean="0"/>
              <a:t>SIS</a:t>
            </a:r>
            <a:r>
              <a:rPr lang="ja-JP" altLang="en-US" sz="2000" dirty="0" smtClean="0"/>
              <a:t>層が見れず、</a:t>
            </a:r>
            <a:r>
              <a:rPr lang="en-US" altLang="ja-JP" sz="2000" dirty="0" smtClean="0"/>
              <a:t>STJ</a:t>
            </a:r>
            <a:r>
              <a:rPr lang="ja-JP" altLang="en-US" sz="2000" dirty="0" smtClean="0"/>
              <a:t>としての正常な動作は期待できない。</a:t>
            </a:r>
            <a:endParaRPr kumimoji="1" lang="ja-JP" altLang="en-US" sz="2000" dirty="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716016" y="5229200"/>
            <a:ext cx="43559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dirty="0" smtClean="0"/>
              <a:t> </a:t>
            </a:r>
            <a:r>
              <a:rPr lang="ja-JP" altLang="en-US" dirty="0" smtClean="0"/>
              <a:t>フォトレジストを露光する際の条件の改善が必要。</a:t>
            </a:r>
            <a:endParaRPr lang="en-US" altLang="ja-JP" dirty="0" smtClean="0"/>
          </a:p>
          <a:p>
            <a:pPr>
              <a:buFont typeface="Arial" pitchFamily="34" charset="0"/>
              <a:buChar char="•"/>
            </a:pPr>
            <a:endParaRPr lang="en-US" altLang="ja-JP" dirty="0" smtClean="0"/>
          </a:p>
          <a:p>
            <a:pPr>
              <a:buFont typeface="Arial" pitchFamily="34" charset="0"/>
              <a:buChar char="•"/>
            </a:pPr>
            <a:r>
              <a:rPr lang="en-US" altLang="ja-JP" dirty="0" smtClean="0"/>
              <a:t> </a:t>
            </a:r>
            <a:r>
              <a:rPr lang="ja-JP" altLang="en-US" dirty="0" smtClean="0"/>
              <a:t>リフトオフ法ではなく、ドライエッヂング法での</a:t>
            </a:r>
            <a:r>
              <a:rPr lang="en-US" altLang="ja-JP" dirty="0" smtClean="0"/>
              <a:t>STJ</a:t>
            </a:r>
            <a:r>
              <a:rPr lang="ja-JP" altLang="en-US" dirty="0" smtClean="0"/>
              <a:t>の形成が必要？</a:t>
            </a:r>
            <a:endParaRPr kumimoji="1" lang="ja-JP" altLang="en-US" dirty="0"/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2125588"/>
            <a:ext cx="135255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" name="正方形/長方形 67"/>
          <p:cNvSpPr/>
          <p:nvPr/>
        </p:nvSpPr>
        <p:spPr>
          <a:xfrm>
            <a:off x="6228184" y="1700808"/>
            <a:ext cx="432048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屈折矢印 68"/>
          <p:cNvSpPr/>
          <p:nvPr/>
        </p:nvSpPr>
        <p:spPr>
          <a:xfrm rot="5400000">
            <a:off x="5868144" y="2708920"/>
            <a:ext cx="1512168" cy="504056"/>
          </a:xfrm>
          <a:prstGeom prst="bentUpArrow">
            <a:avLst>
              <a:gd name="adj1" fmla="val 14529"/>
              <a:gd name="adj2" fmla="val 18337"/>
              <a:gd name="adj3" fmla="val 1533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7148686" y="2420888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92D050"/>
                </a:solidFill>
              </a:rPr>
              <a:t>Nb</a:t>
            </a:r>
            <a:endParaRPr kumimoji="1" lang="ja-JP" altLang="en-US" sz="2000" dirty="0">
              <a:solidFill>
                <a:srgbClr val="92D050"/>
              </a:solidFill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7148686" y="3140968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92D050"/>
                </a:solidFill>
              </a:rPr>
              <a:t>Nb</a:t>
            </a:r>
            <a:endParaRPr kumimoji="1" lang="ja-JP" altLang="en-US" sz="2000" dirty="0">
              <a:solidFill>
                <a:srgbClr val="92D050"/>
              </a:solidFill>
            </a:endParaRPr>
          </a:p>
        </p:txBody>
      </p:sp>
      <p:cxnSp>
        <p:nvCxnSpPr>
          <p:cNvPr id="74" name="直線矢印コネクタ 73"/>
          <p:cNvCxnSpPr/>
          <p:nvPr/>
        </p:nvCxnSpPr>
        <p:spPr>
          <a:xfrm flipH="1" flipV="1">
            <a:off x="8084790" y="2852936"/>
            <a:ext cx="288032" cy="2880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テキスト ボックス 76"/>
          <p:cNvSpPr txBox="1"/>
          <p:nvPr/>
        </p:nvSpPr>
        <p:spPr>
          <a:xfrm>
            <a:off x="7868766" y="3100898"/>
            <a:ext cx="1259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Al/</a:t>
            </a:r>
            <a:r>
              <a:rPr kumimoji="1" lang="en-US" altLang="ja-JP" sz="2000" dirty="0" err="1" smtClean="0">
                <a:solidFill>
                  <a:srgbClr val="FF0000"/>
                </a:solidFill>
              </a:rPr>
              <a:t>AlOx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/Al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78" name="スライド番号プレースホルダ 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9603-8F24-4E98-A381-BDB1734822CA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cxnSp>
        <p:nvCxnSpPr>
          <p:cNvPr id="82" name="直線矢印コネクタ 81"/>
          <p:cNvCxnSpPr/>
          <p:nvPr/>
        </p:nvCxnSpPr>
        <p:spPr>
          <a:xfrm>
            <a:off x="4788024" y="25649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矢印コネクタ 84"/>
          <p:cNvCxnSpPr/>
          <p:nvPr/>
        </p:nvCxnSpPr>
        <p:spPr>
          <a:xfrm>
            <a:off x="827584" y="587727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線矢印コネクタ 100"/>
          <p:cNvCxnSpPr/>
          <p:nvPr/>
        </p:nvCxnSpPr>
        <p:spPr>
          <a:xfrm flipH="1">
            <a:off x="4788024" y="2996952"/>
            <a:ext cx="432048" cy="0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矢印コネクタ 106"/>
          <p:cNvCxnSpPr/>
          <p:nvPr/>
        </p:nvCxnSpPr>
        <p:spPr>
          <a:xfrm flipH="1">
            <a:off x="827584" y="6309320"/>
            <a:ext cx="360040" cy="0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テキスト ボックス 110"/>
          <p:cNvSpPr txBox="1"/>
          <p:nvPr/>
        </p:nvSpPr>
        <p:spPr>
          <a:xfrm>
            <a:off x="4860032" y="2996952"/>
            <a:ext cx="79208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500nm</a:t>
            </a:r>
            <a:endParaRPr kumimoji="1" lang="ja-JP" altLang="en-US" sz="1400" dirty="0"/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971600" y="6309320"/>
            <a:ext cx="79208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1</a:t>
            </a:r>
            <a:r>
              <a:rPr kumimoji="1" lang="en-US" altLang="ja-JP" sz="1400" dirty="0" smtClean="0"/>
              <a:t>00nm</a:t>
            </a:r>
            <a:endParaRPr kumimoji="1" lang="ja-JP" altLang="en-US" sz="1400" dirty="0"/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4387914" y="2060848"/>
            <a:ext cx="400110" cy="945396"/>
          </a:xfrm>
          <a:prstGeom prst="rect">
            <a:avLst/>
          </a:prstGeom>
          <a:noFill/>
          <a:ln>
            <a:noFill/>
          </a:ln>
        </p:spPr>
        <p:txBody>
          <a:bodyPr vert="vert270" wrap="square" rtlCol="0">
            <a:spAutoFit/>
          </a:bodyPr>
          <a:lstStyle/>
          <a:p>
            <a:r>
              <a:rPr kumimoji="1" lang="en-US" altLang="ja-JP" sz="1400" dirty="0" smtClean="0"/>
              <a:t>500nm</a:t>
            </a:r>
            <a:endParaRPr kumimoji="1" lang="ja-JP" altLang="en-US" sz="1400" dirty="0"/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395536" y="5517232"/>
            <a:ext cx="400110" cy="94539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altLang="ja-JP" sz="1400" dirty="0" smtClean="0"/>
              <a:t>1</a:t>
            </a:r>
            <a:r>
              <a:rPr kumimoji="1" lang="en-US" altLang="ja-JP" sz="1400" dirty="0" smtClean="0"/>
              <a:t>00nm</a:t>
            </a:r>
            <a:endParaRPr kumimoji="1" lang="ja-JP" altLang="en-US" sz="1400" dirty="0"/>
          </a:p>
        </p:txBody>
      </p:sp>
      <p:sp>
        <p:nvSpPr>
          <p:cNvPr id="116" name="テキスト ボックス 115"/>
          <p:cNvSpPr txBox="1"/>
          <p:nvPr/>
        </p:nvSpPr>
        <p:spPr>
          <a:xfrm>
            <a:off x="0" y="2708920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SOI</a:t>
            </a:r>
            <a:r>
              <a:rPr kumimoji="1" lang="ja-JP" altLang="en-US" dirty="0" smtClean="0"/>
              <a:t>表面を傷つけないためにリフトオフ法で</a:t>
            </a:r>
            <a:r>
              <a:rPr kumimoji="1" lang="en-US" altLang="ja-JP" dirty="0" smtClean="0"/>
              <a:t>STJ</a:t>
            </a:r>
            <a:r>
              <a:rPr kumimoji="1" lang="ja-JP" altLang="en-US" dirty="0" smtClean="0"/>
              <a:t>を形成。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58614"/>
            <a:ext cx="9144000" cy="634082"/>
          </a:xfrm>
        </p:spPr>
        <p:txBody>
          <a:bodyPr>
            <a:normAutofit fontScale="90000"/>
          </a:bodyPr>
          <a:lstStyle/>
          <a:p>
            <a:r>
              <a:rPr lang="ja-JP" altLang="en-US" dirty="0" smtClean="0">
                <a:latin typeface="DejaVu Sans" pitchFamily="34" charset="0"/>
                <a:cs typeface="DejaVu Sans" pitchFamily="34" charset="0"/>
              </a:rPr>
              <a:t>まとめ</a:t>
            </a:r>
            <a:endParaRPr kumimoji="1" lang="ja-JP" altLang="en-US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7504" y="906976"/>
            <a:ext cx="8711952" cy="526297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514350" indent="-514350">
              <a:buFont typeface="Arial" pitchFamily="34" charset="0"/>
              <a:buChar char="•"/>
            </a:pPr>
            <a:r>
              <a:rPr lang="ja-JP" altLang="en-US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ニュートリノ崩壊光</a:t>
            </a:r>
            <a:r>
              <a:rPr lang="en-US" altLang="ja-JP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(</a:t>
            </a:r>
            <a:r>
              <a:rPr lang="ja-JP" altLang="en-US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遠赤外光</a:t>
            </a:r>
            <a:r>
              <a:rPr lang="en-US" altLang="ja-JP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)</a:t>
            </a:r>
            <a:r>
              <a:rPr lang="ja-JP" altLang="en-US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観測を目指し</a:t>
            </a:r>
            <a:r>
              <a:rPr lang="en-US" altLang="ja-JP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STJ</a:t>
            </a:r>
            <a:r>
              <a:rPr lang="ja-JP" altLang="en-US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検出器の研究開発を進めており、現在は近赤外線</a:t>
            </a:r>
            <a:r>
              <a:rPr lang="en-US" altLang="ja-JP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30photon</a:t>
            </a:r>
            <a:r>
              <a:rPr lang="ja-JP" altLang="en-US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相当の検出に成功した。</a:t>
            </a:r>
            <a:endParaRPr lang="en-US" altLang="ja-JP" sz="28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pPr marL="514350" indent="-514350">
              <a:buFont typeface="Arial" pitchFamily="34" charset="0"/>
              <a:buChar char="•"/>
            </a:pPr>
            <a:endParaRPr lang="en-US" altLang="ja-JP" sz="28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pPr marL="514350" indent="-514350">
              <a:buFont typeface="Arial" pitchFamily="34" charset="0"/>
              <a:buChar char="•"/>
            </a:pPr>
            <a:r>
              <a:rPr lang="ja-JP" altLang="en-US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遠赤外線</a:t>
            </a:r>
            <a:r>
              <a:rPr lang="en-US" altLang="ja-JP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1photon</a:t>
            </a:r>
            <a:r>
              <a:rPr lang="ja-JP" altLang="en-US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の観測を目指し、極低温で動作する電荷積分アンプと</a:t>
            </a:r>
            <a:r>
              <a:rPr lang="en-US" altLang="ja-JP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STJ</a:t>
            </a:r>
            <a:r>
              <a:rPr lang="ja-JP" altLang="en-US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を組み合わせた</a:t>
            </a:r>
            <a:r>
              <a:rPr lang="en-US" altLang="ja-JP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SOI-STJ</a:t>
            </a:r>
            <a:r>
              <a:rPr lang="ja-JP" altLang="en-US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の研究開発を行っている。</a:t>
            </a:r>
            <a:endParaRPr lang="en-US" altLang="ja-JP" sz="28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pPr marL="514350" indent="-514350">
              <a:buFont typeface="Arial" pitchFamily="34" charset="0"/>
              <a:buChar char="•"/>
            </a:pPr>
            <a:endParaRPr lang="en-US" altLang="ja-JP" sz="28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pPr marL="514350" indent="-514350">
              <a:buFont typeface="Arial" pitchFamily="34" charset="0"/>
              <a:buChar char="•"/>
            </a:pPr>
            <a:r>
              <a:rPr lang="en-US" altLang="ja-JP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STJ</a:t>
            </a:r>
            <a:r>
              <a:rPr lang="ja-JP" altLang="en-US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と</a:t>
            </a:r>
            <a:r>
              <a:rPr lang="en-US" altLang="ja-JP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MOSFET</a:t>
            </a:r>
            <a:r>
              <a:rPr lang="ja-JP" altLang="en-US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の電気的な接触を確かめた。</a:t>
            </a:r>
            <a:endParaRPr lang="en-US" altLang="ja-JP" sz="28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pPr marL="514350" indent="-514350">
              <a:buFont typeface="Arial" pitchFamily="34" charset="0"/>
              <a:buChar char="•"/>
            </a:pPr>
            <a:endParaRPr lang="en-US" altLang="ja-JP" sz="28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pPr marL="514350" indent="-514350">
              <a:buFont typeface="Arial" pitchFamily="34" charset="0"/>
              <a:buChar char="•"/>
            </a:pPr>
            <a:r>
              <a:rPr lang="en-US" altLang="ja-JP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STJ</a:t>
            </a:r>
            <a:r>
              <a:rPr lang="ja-JP" altLang="en-US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形成後の</a:t>
            </a:r>
            <a:r>
              <a:rPr lang="en-US" altLang="ja-JP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SOIFET (pmos</a:t>
            </a:r>
            <a:r>
              <a:rPr lang="ja-JP" altLang="en-US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、</a:t>
            </a:r>
            <a:r>
              <a:rPr lang="en-US" altLang="ja-JP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nmos</a:t>
            </a:r>
            <a:r>
              <a:rPr lang="ja-JP" altLang="en-US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共に</a:t>
            </a:r>
            <a:r>
              <a:rPr lang="en-US" altLang="ja-JP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)</a:t>
            </a:r>
            <a:r>
              <a:rPr lang="ja-JP" altLang="en-US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が極低温で正常に動作することを確かめた。</a:t>
            </a:r>
            <a:endParaRPr lang="en-US" altLang="ja-JP" sz="28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9603-8F24-4E98-A381-BDB1734822CA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2708920"/>
            <a:ext cx="9144000" cy="1470025"/>
          </a:xfrm>
        </p:spPr>
        <p:txBody>
          <a:bodyPr>
            <a:normAutofit/>
          </a:bodyPr>
          <a:lstStyle/>
          <a:p>
            <a:pPr algn="ctr"/>
            <a:r>
              <a:rPr lang="en-US" altLang="ja-JP" sz="7200" dirty="0" smtClean="0">
                <a:latin typeface="DejaVu Sans" pitchFamily="34" charset="0"/>
                <a:ea typeface="HGP創英角ｺﾞｼｯｸUB" pitchFamily="50" charset="-128"/>
                <a:cs typeface="DejaVu Sans" pitchFamily="34" charset="0"/>
              </a:rPr>
              <a:t>Back Up</a:t>
            </a:r>
            <a:endParaRPr kumimoji="1" lang="ja-JP" altLang="en-US" sz="7200" dirty="0">
              <a:latin typeface="DejaVu Sans" pitchFamily="34" charset="0"/>
              <a:ea typeface="HGP創英角ｺﾞｼｯｸUB" pitchFamily="50" charset="-128"/>
              <a:cs typeface="DejaVu Sans" pitchFamily="34" charset="0"/>
            </a:endParaRP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395536" y="4047207"/>
            <a:ext cx="84582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ejaVu Sans" pitchFamily="34" charset="0"/>
              <a:ea typeface="HGP創英角ｺﾞｼｯｸUB" pitchFamily="50" charset="-128"/>
              <a:cs typeface="DejaVu Sans" pitchFamily="34" charset="0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9603-8F24-4E98-A381-BDB1734822CA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58614"/>
            <a:ext cx="9144000" cy="634082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>
                <a:latin typeface="DejaVu Sans" pitchFamily="34" charset="0"/>
                <a:cs typeface="DejaVu Sans" pitchFamily="34" charset="0"/>
              </a:rPr>
              <a:t>I-V</a:t>
            </a:r>
            <a:r>
              <a:rPr lang="ja-JP" altLang="en-US" dirty="0" smtClean="0">
                <a:latin typeface="DejaVu Sans" pitchFamily="34" charset="0"/>
                <a:cs typeface="DejaVu Sans" pitchFamily="34" charset="0"/>
              </a:rPr>
              <a:t>特性測定環境</a:t>
            </a:r>
            <a:endParaRPr kumimoji="1" lang="ja-JP" altLang="en-US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79" name="スライド番号プレースホルダ 7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9603-8F24-4E98-A381-BDB1734822CA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pic>
        <p:nvPicPr>
          <p:cNvPr id="85" name="図 84" descr="プレゼン用２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3" y="3284984"/>
            <a:ext cx="3343731" cy="3573016"/>
          </a:xfrm>
          <a:prstGeom prst="rect">
            <a:avLst/>
          </a:prstGeom>
        </p:spPr>
      </p:pic>
      <p:pic>
        <p:nvPicPr>
          <p:cNvPr id="86" name="図 85" descr="プレゼン用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808" y="3204471"/>
            <a:ext cx="3351088" cy="3580878"/>
          </a:xfrm>
          <a:prstGeom prst="rect">
            <a:avLst/>
          </a:prstGeom>
        </p:spPr>
      </p:pic>
      <p:sp>
        <p:nvSpPr>
          <p:cNvPr id="87" name="右矢印 86"/>
          <p:cNvSpPr/>
          <p:nvPr/>
        </p:nvSpPr>
        <p:spPr>
          <a:xfrm>
            <a:off x="3563888" y="4797152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3419872" y="4078813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35Gauss</a:t>
            </a:r>
            <a:r>
              <a:rPr kumimoji="1" lang="ja-JP" altLang="en-US" dirty="0" smtClean="0"/>
              <a:t>印加</a:t>
            </a:r>
            <a:endParaRPr kumimoji="1" lang="ja-JP" altLang="en-US" dirty="0"/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5364088" y="1732746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STJ</a:t>
            </a:r>
            <a:r>
              <a:rPr kumimoji="1" lang="ja-JP" altLang="en-US" sz="2000" dirty="0" smtClean="0"/>
              <a:t>を</a:t>
            </a:r>
            <a:r>
              <a:rPr lang="en-US" altLang="ja-JP" sz="2000" baseline="30000" dirty="0" smtClean="0"/>
              <a:t>4</a:t>
            </a:r>
            <a:r>
              <a:rPr lang="en-US" altLang="ja-JP" sz="2000" dirty="0" smtClean="0"/>
              <a:t>He</a:t>
            </a:r>
            <a:r>
              <a:rPr lang="ja-JP" altLang="en-US" sz="2000" dirty="0" smtClean="0"/>
              <a:t>減圧冷却</a:t>
            </a:r>
            <a:endParaRPr kumimoji="1" lang="ja-JP" altLang="en-US" sz="2000" dirty="0"/>
          </a:p>
        </p:txBody>
      </p:sp>
      <p:pic>
        <p:nvPicPr>
          <p:cNvPr id="90" name="図 89" descr="減圧冷却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8378" y="709617"/>
            <a:ext cx="4275277" cy="2719383"/>
          </a:xfrm>
          <a:prstGeom prst="rect">
            <a:avLst/>
          </a:prstGeom>
        </p:spPr>
      </p:pic>
      <p:cxnSp>
        <p:nvCxnSpPr>
          <p:cNvPr id="91" name="直線矢印コネクタ 90"/>
          <p:cNvCxnSpPr/>
          <p:nvPr/>
        </p:nvCxnSpPr>
        <p:spPr>
          <a:xfrm flipH="1">
            <a:off x="1331988" y="965077"/>
            <a:ext cx="104846" cy="8344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テキスト ボックス 91"/>
          <p:cNvSpPr txBox="1"/>
          <p:nvPr/>
        </p:nvSpPr>
        <p:spPr>
          <a:xfrm>
            <a:off x="1034865" y="657300"/>
            <a:ext cx="1556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solidFill>
                  <a:schemeClr val="tx2"/>
                </a:solidFill>
              </a:rPr>
              <a:t>液体ヘリウム導入</a:t>
            </a:r>
            <a:endParaRPr kumimoji="1" lang="ja-JP" altLang="en-US" sz="1400" dirty="0">
              <a:solidFill>
                <a:schemeClr val="tx2"/>
              </a:solidFill>
            </a:endParaRPr>
          </a:p>
        </p:txBody>
      </p:sp>
      <p:cxnSp>
        <p:nvCxnSpPr>
          <p:cNvPr id="93" name="直線矢印コネクタ 92"/>
          <p:cNvCxnSpPr/>
          <p:nvPr/>
        </p:nvCxnSpPr>
        <p:spPr>
          <a:xfrm flipH="1">
            <a:off x="1570506" y="1454352"/>
            <a:ext cx="451143" cy="34514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テキスト ボックス 93"/>
          <p:cNvSpPr txBox="1"/>
          <p:nvPr/>
        </p:nvSpPr>
        <p:spPr>
          <a:xfrm>
            <a:off x="1837850" y="114657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solidFill>
                  <a:srgbClr val="D2533C"/>
                </a:solidFill>
              </a:rPr>
              <a:t>減圧開始</a:t>
            </a:r>
            <a:endParaRPr kumimoji="1" lang="ja-JP" altLang="en-US" sz="1400" dirty="0">
              <a:solidFill>
                <a:srgbClr val="D2533C"/>
              </a:solidFill>
            </a:endParaRPr>
          </a:p>
        </p:txBody>
      </p:sp>
      <p:cxnSp>
        <p:nvCxnSpPr>
          <p:cNvPr id="95" name="直線矢印コネクタ 94"/>
          <p:cNvCxnSpPr/>
          <p:nvPr/>
        </p:nvCxnSpPr>
        <p:spPr>
          <a:xfrm flipH="1" flipV="1">
            <a:off x="2062777" y="2048000"/>
            <a:ext cx="225572" cy="53842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テキスト ボックス 95"/>
          <p:cNvSpPr txBox="1"/>
          <p:nvPr/>
        </p:nvSpPr>
        <p:spPr>
          <a:xfrm>
            <a:off x="1874095" y="2586422"/>
            <a:ext cx="1556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solidFill>
                  <a:srgbClr val="D2533C"/>
                </a:solidFill>
              </a:rPr>
              <a:t>最低点</a:t>
            </a:r>
            <a:r>
              <a:rPr kumimoji="1" lang="en-US" altLang="ja-JP" sz="1400" dirty="0" smtClean="0">
                <a:solidFill>
                  <a:srgbClr val="D2533C"/>
                </a:solidFill>
              </a:rPr>
              <a:t>1.82K</a:t>
            </a:r>
            <a:r>
              <a:rPr kumimoji="1" lang="ja-JP" altLang="en-US" sz="1400" dirty="0" smtClean="0">
                <a:solidFill>
                  <a:srgbClr val="D2533C"/>
                </a:solidFill>
              </a:rPr>
              <a:t>到達</a:t>
            </a:r>
            <a:endParaRPr kumimoji="1" lang="ja-JP" altLang="en-US" sz="1400" dirty="0">
              <a:solidFill>
                <a:srgbClr val="D2533C"/>
              </a:solidFill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2979525" y="99268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solidFill>
                  <a:srgbClr val="D2533C"/>
                </a:solidFill>
              </a:rPr>
              <a:t>実験終了</a:t>
            </a:r>
            <a:endParaRPr kumimoji="1" lang="ja-JP" altLang="en-US" sz="1400" dirty="0">
              <a:solidFill>
                <a:srgbClr val="D2533C"/>
              </a:solidFill>
            </a:endParaRPr>
          </a:p>
        </p:txBody>
      </p:sp>
      <p:cxnSp>
        <p:nvCxnSpPr>
          <p:cNvPr id="98" name="直線矢印コネクタ 97"/>
          <p:cNvCxnSpPr/>
          <p:nvPr/>
        </p:nvCxnSpPr>
        <p:spPr>
          <a:xfrm flipH="1">
            <a:off x="2913899" y="1314268"/>
            <a:ext cx="399642" cy="48522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直線矢印コネクタ 98"/>
          <p:cNvCxnSpPr/>
          <p:nvPr/>
        </p:nvCxnSpPr>
        <p:spPr>
          <a:xfrm>
            <a:off x="715984" y="1912384"/>
            <a:ext cx="497651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テキスト ボックス 99"/>
          <p:cNvSpPr txBox="1"/>
          <p:nvPr/>
        </p:nvSpPr>
        <p:spPr>
          <a:xfrm>
            <a:off x="308477" y="1758495"/>
            <a:ext cx="4042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4K</a:t>
            </a:r>
            <a:endParaRPr kumimoji="1" lang="ja-JP" altLang="en-US" sz="1400" dirty="0"/>
          </a:p>
        </p:txBody>
      </p:sp>
      <p:cxnSp>
        <p:nvCxnSpPr>
          <p:cNvPr id="101" name="直線矢印コネクタ 100"/>
          <p:cNvCxnSpPr/>
          <p:nvPr/>
        </p:nvCxnSpPr>
        <p:spPr>
          <a:xfrm flipV="1">
            <a:off x="712742" y="2108605"/>
            <a:ext cx="449768" cy="229606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テキスト ボックス 101"/>
          <p:cNvSpPr txBox="1"/>
          <p:nvPr/>
        </p:nvSpPr>
        <p:spPr>
          <a:xfrm>
            <a:off x="385605" y="2295877"/>
            <a:ext cx="553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1.8K</a:t>
            </a:r>
            <a:endParaRPr kumimoji="1" lang="ja-JP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スライド番号プレースホルダ 7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9603-8F24-4E98-A381-BDB1734822CA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pic>
        <p:nvPicPr>
          <p:cNvPr id="34818" name="Picture 2" descr="C:\Users\Kota Kasahara\Desktop\T_nmos100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0083" y="620688"/>
            <a:ext cx="6568781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58614"/>
            <a:ext cx="9144000" cy="634082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>
                <a:latin typeface="DejaVu Sans" pitchFamily="34" charset="0"/>
                <a:cs typeface="DejaVu Sans" pitchFamily="34" charset="0"/>
              </a:rPr>
              <a:t>リフトオフ法とエッジング法</a:t>
            </a:r>
            <a:endParaRPr kumimoji="1" lang="ja-JP" altLang="en-US" dirty="0">
              <a:latin typeface="DejaVu Sans" pitchFamily="34" charset="0"/>
              <a:cs typeface="DejaVu Sans" pitchFamily="34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08720"/>
            <a:ext cx="6465856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" name="テキスト ボックス 68"/>
          <p:cNvSpPr txBox="1"/>
          <p:nvPr/>
        </p:nvSpPr>
        <p:spPr>
          <a:xfrm>
            <a:off x="7020272" y="119675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フォトレジスト</a:t>
            </a:r>
            <a:endParaRPr kumimoji="1" lang="ja-JP" altLang="en-US" dirty="0"/>
          </a:p>
        </p:txBody>
      </p:sp>
      <p:cxnSp>
        <p:nvCxnSpPr>
          <p:cNvPr id="71" name="直線矢印コネクタ 70"/>
          <p:cNvCxnSpPr>
            <a:stCxn id="69" idx="1"/>
          </p:cNvCxnSpPr>
          <p:nvPr/>
        </p:nvCxnSpPr>
        <p:spPr>
          <a:xfrm flipH="1">
            <a:off x="6228184" y="1381418"/>
            <a:ext cx="792088" cy="823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テキスト ボックス 71"/>
          <p:cNvSpPr txBox="1"/>
          <p:nvPr/>
        </p:nvSpPr>
        <p:spPr>
          <a:xfrm>
            <a:off x="7020272" y="161950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Si wafer</a:t>
            </a:r>
            <a:endParaRPr kumimoji="1" lang="ja-JP" altLang="en-US" dirty="0"/>
          </a:p>
        </p:txBody>
      </p:sp>
      <p:cxnSp>
        <p:nvCxnSpPr>
          <p:cNvPr id="73" name="直線矢印コネクタ 72"/>
          <p:cNvCxnSpPr>
            <a:stCxn id="72" idx="1"/>
          </p:cNvCxnSpPr>
          <p:nvPr/>
        </p:nvCxnSpPr>
        <p:spPr>
          <a:xfrm flipH="1">
            <a:off x="6588224" y="1804174"/>
            <a:ext cx="432048" cy="6887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矢印コネクタ 75"/>
          <p:cNvCxnSpPr/>
          <p:nvPr/>
        </p:nvCxnSpPr>
        <p:spPr>
          <a:xfrm flipH="1">
            <a:off x="6012160" y="2276872"/>
            <a:ext cx="936104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テキスト ボックス 76"/>
          <p:cNvSpPr txBox="1"/>
          <p:nvPr/>
        </p:nvSpPr>
        <p:spPr>
          <a:xfrm>
            <a:off x="7020272" y="205155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Nb</a:t>
            </a:r>
            <a:endParaRPr kumimoji="1" lang="ja-JP" altLang="en-US" dirty="0"/>
          </a:p>
        </p:txBody>
      </p:sp>
      <p:sp>
        <p:nvSpPr>
          <p:cNvPr id="79" name="スライド番号プレースホルダ 7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9603-8F24-4E98-A381-BDB1734822CA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58614"/>
            <a:ext cx="9144000" cy="634082"/>
          </a:xfrm>
        </p:spPr>
        <p:txBody>
          <a:bodyPr>
            <a:normAutofit fontScale="90000"/>
          </a:bodyPr>
          <a:lstStyle/>
          <a:p>
            <a:r>
              <a:rPr lang="ja-JP" altLang="en-US" dirty="0" smtClean="0">
                <a:latin typeface="DejaVu Sans" pitchFamily="34" charset="0"/>
                <a:cs typeface="DejaVu Sans" pitchFamily="34" charset="0"/>
              </a:rPr>
              <a:t>エネルギー分解能</a:t>
            </a:r>
            <a:endParaRPr kumimoji="1" lang="ja-JP" altLang="en-US" dirty="0">
              <a:latin typeface="DejaVu Sans" pitchFamily="34" charset="0"/>
              <a:cs typeface="DejaVu Sans" pitchFamily="34" charset="0"/>
            </a:endParaRPr>
          </a:p>
        </p:txBody>
      </p:sp>
      <p:graphicFrame>
        <p:nvGraphicFramePr>
          <p:cNvPr id="70" name="オブジェクト 69"/>
          <p:cNvGraphicFramePr>
            <a:graphicFrameLocks noChangeAspect="1"/>
          </p:cNvGraphicFramePr>
          <p:nvPr/>
        </p:nvGraphicFramePr>
        <p:xfrm>
          <a:off x="2195736" y="1252210"/>
          <a:ext cx="4211959" cy="673914"/>
        </p:xfrm>
        <a:graphic>
          <a:graphicData uri="http://schemas.openxmlformats.org/presentationml/2006/ole">
            <p:oleObj spid="_x0000_s22530" name="数式" r:id="rId3" imgW="1587240" imgH="253800" progId="Equation.3">
              <p:embed/>
            </p:oleObj>
          </a:graphicData>
        </a:graphic>
      </p:graphicFrame>
      <p:sp>
        <p:nvSpPr>
          <p:cNvPr id="71" name="テキスト ボックス 70"/>
          <p:cNvSpPr txBox="1"/>
          <p:nvPr/>
        </p:nvSpPr>
        <p:spPr>
          <a:xfrm>
            <a:off x="3311351" y="90872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latin typeface="DejaVu Sans" pitchFamily="34" charset="0"/>
                <a:cs typeface="DejaVu Sans" pitchFamily="34" charset="0"/>
              </a:rPr>
              <a:t>エネルギー分解能</a:t>
            </a:r>
            <a:endParaRPr kumimoji="1" lang="ja-JP" altLang="en-US" b="1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3095327" y="1794882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DejaVu Sans" pitchFamily="34" charset="0"/>
                <a:cs typeface="DejaVu Sans" pitchFamily="34" charset="0"/>
              </a:rPr>
              <a:t>F : Fano Factor</a:t>
            </a:r>
          </a:p>
          <a:p>
            <a:r>
              <a:rPr lang="en-US" altLang="ja-JP" dirty="0" smtClean="0">
                <a:latin typeface="DejaVu Sans" pitchFamily="34" charset="0"/>
                <a:cs typeface="DejaVu Sans" pitchFamily="34" charset="0"/>
              </a:rPr>
              <a:t>Δ : </a:t>
            </a:r>
            <a:r>
              <a:rPr lang="ja-JP" altLang="en-US" dirty="0" smtClean="0">
                <a:latin typeface="DejaVu Sans" pitchFamily="34" charset="0"/>
                <a:cs typeface="DejaVu Sans" pitchFamily="34" charset="0"/>
              </a:rPr>
              <a:t>超伝導体のギャップ</a:t>
            </a:r>
            <a:endParaRPr lang="en-US" altLang="ja-JP" dirty="0" smtClean="0">
              <a:latin typeface="DejaVu Sans" pitchFamily="34" charset="0"/>
              <a:cs typeface="DejaVu Sans" pitchFamily="34" charset="0"/>
            </a:endParaRPr>
          </a:p>
          <a:p>
            <a:r>
              <a:rPr lang="en-US" altLang="ja-JP" dirty="0" smtClean="0">
                <a:latin typeface="DejaVu Sans" pitchFamily="34" charset="0"/>
                <a:cs typeface="DejaVu Sans" pitchFamily="34" charset="0"/>
              </a:rPr>
              <a:t>E :</a:t>
            </a:r>
            <a:r>
              <a:rPr lang="ja-JP" altLang="en-US" dirty="0">
                <a:latin typeface="DejaVu Sans" pitchFamily="34" charset="0"/>
                <a:cs typeface="DejaVu Sans" pitchFamily="34" charset="0"/>
              </a:rPr>
              <a:t> </a:t>
            </a:r>
            <a:r>
              <a:rPr lang="ja-JP" altLang="en-US" dirty="0" smtClean="0">
                <a:latin typeface="DejaVu Sans" pitchFamily="34" charset="0"/>
                <a:cs typeface="DejaVu Sans" pitchFamily="34" charset="0"/>
              </a:rPr>
              <a:t>放射線のエネルギー</a:t>
            </a:r>
            <a:endParaRPr lang="en-US" altLang="ja-JP" dirty="0" smtClean="0">
              <a:latin typeface="DejaVu Sans" pitchFamily="34" charset="0"/>
              <a:cs typeface="DejaVu Sans" pitchFamily="34" charset="0"/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44461" y="2996952"/>
            <a:ext cx="5723883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58614"/>
            <a:ext cx="9144000" cy="634082"/>
          </a:xfrm>
        </p:spPr>
        <p:txBody>
          <a:bodyPr>
            <a:noAutofit/>
          </a:bodyPr>
          <a:lstStyle/>
          <a:p>
            <a:r>
              <a:rPr kumimoji="1" lang="en-US" altLang="ja-JP" sz="3600" dirty="0" smtClean="0">
                <a:latin typeface="DejaVu Sans" pitchFamily="34" charset="0"/>
                <a:cs typeface="DejaVu Sans" pitchFamily="34" charset="0"/>
              </a:rPr>
              <a:t>10pulse </a:t>
            </a:r>
            <a:r>
              <a:rPr kumimoji="1" lang="ja-JP" altLang="en-US" sz="3600" dirty="0" smtClean="0">
                <a:latin typeface="DejaVu Sans" pitchFamily="34" charset="0"/>
                <a:cs typeface="DejaVu Sans" pitchFamily="34" charset="0"/>
              </a:rPr>
              <a:t>サンプリングモード</a:t>
            </a:r>
            <a:r>
              <a:rPr kumimoji="1" lang="en-US" altLang="ja-JP" sz="3600" dirty="0" smtClean="0">
                <a:latin typeface="DejaVu Sans" pitchFamily="34" charset="0"/>
                <a:cs typeface="DejaVu Sans" pitchFamily="34" charset="0"/>
              </a:rPr>
              <a:t>(</a:t>
            </a:r>
            <a:r>
              <a:rPr lang="ja-JP" altLang="en-US" sz="3600" dirty="0" smtClean="0">
                <a:latin typeface="DejaVu Sans" pitchFamily="34" charset="0"/>
                <a:cs typeface="DejaVu Sans" pitchFamily="34" charset="0"/>
              </a:rPr>
              <a:t>定バイアス）</a:t>
            </a:r>
            <a:endParaRPr kumimoji="1" lang="ja-JP" altLang="en-US" sz="3600" dirty="0">
              <a:latin typeface="DejaVu Sans" pitchFamily="34" charset="0"/>
              <a:cs typeface="DejaVu Sans" pitchFamily="34" charset="0"/>
            </a:endParaRPr>
          </a:p>
        </p:txBody>
      </p:sp>
      <p:pic>
        <p:nvPicPr>
          <p:cNvPr id="25602" name="Picture 2" descr="I:\tek000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501" y="908720"/>
            <a:ext cx="6072675" cy="4554506"/>
          </a:xfrm>
          <a:prstGeom prst="rect">
            <a:avLst/>
          </a:prstGeom>
          <a:noFill/>
        </p:spPr>
      </p:pic>
      <p:cxnSp>
        <p:nvCxnSpPr>
          <p:cNvPr id="71" name="直線矢印コネクタ 70"/>
          <p:cNvCxnSpPr/>
          <p:nvPr/>
        </p:nvCxnSpPr>
        <p:spPr>
          <a:xfrm flipV="1">
            <a:off x="803581" y="4077072"/>
            <a:ext cx="0" cy="43204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矢印コネクタ 72"/>
          <p:cNvCxnSpPr/>
          <p:nvPr/>
        </p:nvCxnSpPr>
        <p:spPr>
          <a:xfrm>
            <a:off x="803581" y="4509120"/>
            <a:ext cx="57606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1523661" y="443711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1 us /DIV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803581" y="40677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FF00"/>
                </a:solidFill>
              </a:rPr>
              <a:t>20 uV /DIV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179512" y="6228020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この測定環境では</a:t>
            </a:r>
            <a:r>
              <a:rPr lang="en-US" altLang="ja-JP" dirty="0" smtClean="0"/>
              <a:t>10pA</a:t>
            </a:r>
            <a:r>
              <a:rPr lang="ja-JP" altLang="en-US" dirty="0" smtClean="0"/>
              <a:t>の電流変化を観測する事は不可能。</a:t>
            </a:r>
            <a:endParaRPr kumimoji="1" lang="en-US" altLang="ja-JP" dirty="0" smtClean="0"/>
          </a:p>
        </p:txBody>
      </p:sp>
      <p:sp>
        <p:nvSpPr>
          <p:cNvPr id="77" name="正方形/長方形 76"/>
          <p:cNvSpPr/>
          <p:nvPr/>
        </p:nvSpPr>
        <p:spPr>
          <a:xfrm>
            <a:off x="6560573" y="5053812"/>
            <a:ext cx="356235" cy="6350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8" name="直線矢印コネクタ 77"/>
          <p:cNvCxnSpPr/>
          <p:nvPr/>
        </p:nvCxnSpPr>
        <p:spPr>
          <a:xfrm flipH="1">
            <a:off x="6901321" y="5379118"/>
            <a:ext cx="66598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円/楕円 78"/>
          <p:cNvSpPr/>
          <p:nvPr/>
        </p:nvSpPr>
        <p:spPr>
          <a:xfrm>
            <a:off x="8626023" y="5805069"/>
            <a:ext cx="325306" cy="32530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円/楕円 79"/>
          <p:cNvSpPr/>
          <p:nvPr/>
        </p:nvSpPr>
        <p:spPr>
          <a:xfrm>
            <a:off x="8626023" y="5580461"/>
            <a:ext cx="325306" cy="32530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1" name="直線コネクタ 80"/>
          <p:cNvCxnSpPr/>
          <p:nvPr/>
        </p:nvCxnSpPr>
        <p:spPr>
          <a:xfrm>
            <a:off x="8078439" y="5394608"/>
            <a:ext cx="71023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/>
          <p:cNvCxnSpPr/>
          <p:nvPr/>
        </p:nvCxnSpPr>
        <p:spPr>
          <a:xfrm flipV="1">
            <a:off x="8540870" y="6509854"/>
            <a:ext cx="495626" cy="1549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/>
          <p:cNvCxnSpPr/>
          <p:nvPr/>
        </p:nvCxnSpPr>
        <p:spPr>
          <a:xfrm>
            <a:off x="5677709" y="5967722"/>
            <a:ext cx="32525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/>
          <p:nvPr/>
        </p:nvCxnSpPr>
        <p:spPr>
          <a:xfrm>
            <a:off x="5538313" y="5843834"/>
            <a:ext cx="63502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直線コネクタ 84"/>
          <p:cNvCxnSpPr/>
          <p:nvPr/>
        </p:nvCxnSpPr>
        <p:spPr>
          <a:xfrm flipV="1">
            <a:off x="5848087" y="4651109"/>
            <a:ext cx="0" cy="11771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直線コネクタ 85"/>
          <p:cNvCxnSpPr/>
          <p:nvPr/>
        </p:nvCxnSpPr>
        <p:spPr>
          <a:xfrm>
            <a:off x="5832599" y="4635623"/>
            <a:ext cx="86735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直線コネクタ 86"/>
          <p:cNvCxnSpPr/>
          <p:nvPr/>
        </p:nvCxnSpPr>
        <p:spPr>
          <a:xfrm>
            <a:off x="6715452" y="4620144"/>
            <a:ext cx="7751" cy="4336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正方形/長方形 87"/>
          <p:cNvSpPr/>
          <p:nvPr/>
        </p:nvSpPr>
        <p:spPr>
          <a:xfrm>
            <a:off x="7567317" y="5255202"/>
            <a:ext cx="500909" cy="2478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9" name="直線コネクタ 88"/>
          <p:cNvCxnSpPr/>
          <p:nvPr/>
        </p:nvCxnSpPr>
        <p:spPr>
          <a:xfrm>
            <a:off x="8788676" y="5394612"/>
            <a:ext cx="0" cy="18584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直線コネクタ 89"/>
          <p:cNvCxnSpPr/>
          <p:nvPr/>
        </p:nvCxnSpPr>
        <p:spPr>
          <a:xfrm>
            <a:off x="8788665" y="6130375"/>
            <a:ext cx="0" cy="37175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直線コネクタ 90"/>
          <p:cNvCxnSpPr/>
          <p:nvPr/>
        </p:nvCxnSpPr>
        <p:spPr>
          <a:xfrm flipV="1">
            <a:off x="6504171" y="6037437"/>
            <a:ext cx="495626" cy="1549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直線コネクタ 91"/>
          <p:cNvCxnSpPr/>
          <p:nvPr/>
        </p:nvCxnSpPr>
        <p:spPr>
          <a:xfrm>
            <a:off x="6751966" y="5657958"/>
            <a:ext cx="0" cy="37175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テキスト ボックス 92"/>
          <p:cNvSpPr txBox="1"/>
          <p:nvPr/>
        </p:nvSpPr>
        <p:spPr>
          <a:xfrm>
            <a:off x="7503567" y="4821498"/>
            <a:ext cx="574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1KΩ</a:t>
            </a:r>
            <a:endParaRPr kumimoji="1" lang="ja-JP" altLang="en-US" dirty="0"/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4988688" y="5721101"/>
            <a:ext cx="549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10V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58614"/>
            <a:ext cx="9144000" cy="634082"/>
          </a:xfrm>
        </p:spPr>
        <p:txBody>
          <a:bodyPr>
            <a:normAutofit fontScale="90000"/>
          </a:bodyPr>
          <a:lstStyle/>
          <a:p>
            <a:r>
              <a:rPr lang="ja-JP" altLang="en-US" dirty="0" smtClean="0">
                <a:latin typeface="DejaVu Sans" pitchFamily="34" charset="0"/>
                <a:cs typeface="DejaVu Sans" pitchFamily="34" charset="0"/>
              </a:rPr>
              <a:t>トラッピング</a:t>
            </a:r>
            <a:endParaRPr kumimoji="1" lang="ja-JP" altLang="en-US" dirty="0">
              <a:latin typeface="DejaVu Sans" pitchFamily="34" charset="0"/>
              <a:cs typeface="DejaVu Sans" pitchFamily="34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5448" y="793254"/>
            <a:ext cx="6606912" cy="4075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" name="テキスト ボックス 69"/>
          <p:cNvSpPr txBox="1"/>
          <p:nvPr/>
        </p:nvSpPr>
        <p:spPr>
          <a:xfrm>
            <a:off x="251520" y="5013176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Al</a:t>
            </a:r>
            <a:r>
              <a:rPr lang="ja-JP" altLang="en-US" dirty="0" smtClean="0"/>
              <a:t>の転移温度は近接効果によって</a:t>
            </a:r>
            <a:r>
              <a:rPr lang="en-US" altLang="ja-JP" dirty="0" smtClean="0"/>
              <a:t>Nb</a:t>
            </a:r>
            <a:r>
              <a:rPr lang="ja-JP" altLang="en-US" dirty="0" smtClean="0"/>
              <a:t>の転移温度に近づく。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トンネルバリア付近に準粒子の存在確立をあげるために</a:t>
            </a:r>
            <a:r>
              <a:rPr kumimoji="1" lang="en-US" altLang="ja-JP" dirty="0" smtClean="0"/>
              <a:t>Al</a:t>
            </a:r>
            <a:r>
              <a:rPr kumimoji="1" lang="ja-JP" altLang="en-US" dirty="0" smtClean="0"/>
              <a:t>のトラップ層を形成。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トラップ層に準粒子が侵入する際に出すギャップエネルギーの差分のエネルギーを持つフォノンによってさらにトラップ層の準粒子が破壊される。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58614"/>
            <a:ext cx="9144000" cy="63408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>
                <a:latin typeface="DejaVu Sans" pitchFamily="34" charset="0"/>
                <a:cs typeface="DejaVu Sans" pitchFamily="34" charset="0"/>
              </a:rPr>
              <a:t>Outline</a:t>
            </a:r>
            <a:endParaRPr kumimoji="1" lang="ja-JP" altLang="en-US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979712" y="788507"/>
            <a:ext cx="5400600" cy="550920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sz="32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 Motivation</a:t>
            </a:r>
          </a:p>
          <a:p>
            <a:pPr>
              <a:buFont typeface="Arial" pitchFamily="34" charset="0"/>
              <a:buChar char="•"/>
            </a:pPr>
            <a:endParaRPr lang="en-US" altLang="ja-JP" sz="32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ja-JP" altLang="en-US" sz="3200" dirty="0" smtClean="0">
                <a:latin typeface="DejaVu Sans" pitchFamily="34" charset="0"/>
                <a:cs typeface="DejaVu Sans" pitchFamily="34" charset="0"/>
              </a:rPr>
              <a:t> ニュートリノ</a:t>
            </a:r>
            <a:r>
              <a:rPr lang="ja-JP" altLang="en-US" sz="3200" dirty="0" smtClean="0">
                <a:latin typeface="DejaVu Sans" pitchFamily="34" charset="0"/>
                <a:cs typeface="DejaVu Sans" pitchFamily="34" charset="0"/>
              </a:rPr>
              <a:t>崩壊光探索実験</a:t>
            </a:r>
            <a:endParaRPr lang="en-US" altLang="ja-JP" sz="32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endParaRPr lang="en-US" altLang="ja-JP" sz="32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altLang="ja-JP" sz="3200" dirty="0">
                <a:latin typeface="DejaVu Sans" pitchFamily="34" charset="0"/>
                <a:ea typeface="DejaVu Sans" pitchFamily="34" charset="0"/>
                <a:cs typeface="DejaVu Sans" pitchFamily="34" charset="0"/>
              </a:rPr>
              <a:t> </a:t>
            </a:r>
            <a:r>
              <a:rPr lang="en-US" altLang="ja-JP" sz="32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STJ</a:t>
            </a:r>
            <a:r>
              <a:rPr lang="ja-JP" altLang="en-US" sz="3200" dirty="0" smtClean="0">
                <a:latin typeface="DejaVu Sans" pitchFamily="34" charset="0"/>
                <a:cs typeface="DejaVu Sans" pitchFamily="34" charset="0"/>
              </a:rPr>
              <a:t>検出器</a:t>
            </a:r>
            <a:r>
              <a:rPr lang="ja-JP" altLang="en-US" sz="3200" dirty="0">
                <a:latin typeface="DejaVu Sans" pitchFamily="34" charset="0"/>
                <a:cs typeface="DejaVu Sans" pitchFamily="34" charset="0"/>
              </a:rPr>
              <a:t>の</a:t>
            </a:r>
            <a:r>
              <a:rPr lang="ja-JP" altLang="en-US" sz="3200" dirty="0" smtClean="0">
                <a:latin typeface="DejaVu Sans" pitchFamily="34" charset="0"/>
                <a:cs typeface="DejaVu Sans" pitchFamily="34" charset="0"/>
              </a:rPr>
              <a:t>紹介</a:t>
            </a:r>
            <a:endParaRPr lang="en-US" altLang="ja-JP" sz="32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altLang="ja-JP" sz="32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altLang="ja-JP" sz="32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 Nb/Al-STJ</a:t>
            </a:r>
            <a:r>
              <a:rPr lang="ja-JP" altLang="en-US" sz="32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研究開発の現状</a:t>
            </a:r>
            <a:endParaRPr lang="en-US" altLang="ja-JP" sz="32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endParaRPr lang="en-US" altLang="ja-JP" sz="32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altLang="ja-JP" sz="32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 SOI-STJ</a:t>
            </a:r>
            <a:r>
              <a:rPr lang="ja-JP" altLang="en-US" sz="3200" dirty="0" smtClean="0">
                <a:latin typeface="DejaVu Sans" pitchFamily="34" charset="0"/>
                <a:cs typeface="DejaVu Sans" pitchFamily="34" charset="0"/>
              </a:rPr>
              <a:t>検出器の研究開発</a:t>
            </a:r>
            <a:endParaRPr lang="en-US" altLang="ja-JP" sz="32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altLang="ja-JP" sz="3200" dirty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altLang="ja-JP" sz="3200" dirty="0">
                <a:latin typeface="DejaVu Sans" pitchFamily="34" charset="0"/>
                <a:ea typeface="DejaVu Sans" pitchFamily="34" charset="0"/>
                <a:cs typeface="DejaVu Sans" pitchFamily="34" charset="0"/>
              </a:rPr>
              <a:t> </a:t>
            </a:r>
            <a:r>
              <a:rPr lang="ja-JP" altLang="en-US" sz="3200" dirty="0" smtClean="0">
                <a:latin typeface="DejaVu Sans" pitchFamily="34" charset="0"/>
                <a:cs typeface="DejaVu Sans" pitchFamily="34" charset="0"/>
              </a:rPr>
              <a:t>まとめ</a:t>
            </a:r>
            <a:endParaRPr lang="en-US" altLang="ja-JP" sz="32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9603-8F24-4E98-A381-BDB1734822CA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58614"/>
            <a:ext cx="9144000" cy="634082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>
                <a:latin typeface="DejaVu Sans" pitchFamily="34" charset="0"/>
                <a:cs typeface="DejaVu Sans" pitchFamily="34" charset="0"/>
              </a:rPr>
              <a:t>FD-SOI-CMOS OpAmp</a:t>
            </a:r>
            <a:endParaRPr kumimoji="1" lang="ja-JP" altLang="en-US" dirty="0">
              <a:latin typeface="DejaVu Sans" pitchFamily="34" charset="0"/>
              <a:cs typeface="DejaVu Sans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072" y="980728"/>
            <a:ext cx="4464771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9034" y="3284984"/>
            <a:ext cx="4215414" cy="331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58614"/>
            <a:ext cx="9144000" cy="634082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>
                <a:latin typeface="DejaVu Sans" pitchFamily="34" charset="0"/>
                <a:cs typeface="DejaVu Sans" pitchFamily="34" charset="0"/>
              </a:rPr>
              <a:t>FD-SOI</a:t>
            </a:r>
            <a:endParaRPr kumimoji="1" lang="ja-JP" altLang="en-US" dirty="0">
              <a:latin typeface="DejaVu Sans" pitchFamily="34" charset="0"/>
              <a:cs typeface="DejaVu Sans" pitchFamily="34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764704"/>
            <a:ext cx="7100069" cy="5700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58614"/>
            <a:ext cx="9144000" cy="634082"/>
          </a:xfrm>
        </p:spPr>
        <p:txBody>
          <a:bodyPr>
            <a:noAutofit/>
          </a:bodyPr>
          <a:lstStyle/>
          <a:p>
            <a:r>
              <a:rPr lang="en-US" altLang="ja-JP" sz="3600" dirty="0" smtClean="0">
                <a:latin typeface="DejaVu Sans" pitchFamily="34" charset="0"/>
                <a:cs typeface="DejaVu Sans" pitchFamily="34" charset="0"/>
              </a:rPr>
              <a:t>Motivation</a:t>
            </a:r>
            <a:endParaRPr kumimoji="1" lang="ja-JP" altLang="en-US" sz="3600" dirty="0">
              <a:latin typeface="DejaVu Sans" pitchFamily="34" charset="0"/>
              <a:cs typeface="DejaVu Sans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5170" y="620688"/>
            <a:ext cx="4041326" cy="1375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Neutrino_Deca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933056"/>
            <a:ext cx="4392488" cy="2524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0" y="692696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 smtClean="0">
                <a:solidFill>
                  <a:srgbClr val="FF0000"/>
                </a:solidFill>
                <a:latin typeface="DejaVu Sans" pitchFamily="34" charset="0"/>
                <a:cs typeface="DejaVu Sans" pitchFamily="34" charset="0"/>
              </a:rPr>
              <a:t>ニュートリノ崩壊光の探索</a:t>
            </a:r>
            <a:endParaRPr lang="en-US" altLang="ja-JP" sz="2400" b="1" dirty="0" smtClean="0">
              <a:solidFill>
                <a:srgbClr val="FF0000"/>
              </a:solidFill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7504" y="1261209"/>
            <a:ext cx="56886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 smtClean="0">
                <a:latin typeface="DejaVu Sans" pitchFamily="34" charset="0"/>
                <a:cs typeface="DejaVu Sans" pitchFamily="34" charset="0"/>
              </a:rPr>
              <a:t>ニュートリノ崩壊</a:t>
            </a:r>
            <a:r>
              <a:rPr lang="en-US" altLang="ja-JP" sz="2000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(ν</a:t>
            </a:r>
            <a:r>
              <a:rPr lang="en-US" altLang="ja-JP" sz="2000" b="1" baseline="-25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3</a:t>
            </a:r>
            <a:r>
              <a:rPr lang="en-US" altLang="ja-JP" sz="2000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 </a:t>
            </a:r>
            <a:r>
              <a:rPr lang="ja-JP" altLang="en-US" sz="2000" b="1" dirty="0" smtClean="0">
                <a:latin typeface="DejaVu Sans" pitchFamily="34" charset="0"/>
                <a:cs typeface="DejaVu Sans" pitchFamily="34" charset="0"/>
              </a:rPr>
              <a:t>→ </a:t>
            </a:r>
            <a:r>
              <a:rPr lang="en-US" altLang="ja-JP" sz="2000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ν</a:t>
            </a:r>
            <a:r>
              <a:rPr lang="en-US" altLang="ja-JP" sz="2000" b="1" baseline="-25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1,2</a:t>
            </a:r>
            <a:r>
              <a:rPr lang="en-US" altLang="ja-JP" sz="2000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 + γ)</a:t>
            </a:r>
            <a:r>
              <a:rPr lang="ja-JP" altLang="en-US" sz="2000" b="1" dirty="0" smtClean="0">
                <a:latin typeface="DejaVu Sans" pitchFamily="34" charset="0"/>
                <a:cs typeface="DejaVu Sans" pitchFamily="34" charset="0"/>
              </a:rPr>
              <a:t>の寿命</a:t>
            </a:r>
            <a:r>
              <a:rPr lang="ja-JP" altLang="en-US" sz="2000" dirty="0" smtClean="0">
                <a:latin typeface="DejaVu Sans" pitchFamily="34" charset="0"/>
                <a:cs typeface="DejaVu Sans" pitchFamily="34" charset="0"/>
              </a:rPr>
              <a:t>　</a:t>
            </a:r>
            <a:endParaRPr kumimoji="1" lang="en-US" altLang="ja-JP" sz="20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r>
              <a:rPr kumimoji="1"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	</a:t>
            </a:r>
            <a:r>
              <a:rPr kumimoji="1" lang="ja-JP" altLang="en-US" sz="2000" dirty="0" smtClean="0">
                <a:latin typeface="DejaVu Sans" pitchFamily="34" charset="0"/>
                <a:cs typeface="DejaVu Sans" pitchFamily="34" charset="0"/>
              </a:rPr>
              <a:t>標準理論では</a:t>
            </a:r>
            <a:r>
              <a:rPr lang="ja-JP" altLang="en-US" sz="2000" dirty="0" smtClean="0">
                <a:latin typeface="DejaVu Sans" pitchFamily="34" charset="0"/>
                <a:cs typeface="DejaVu Sans" pitchFamily="34" charset="0"/>
              </a:rPr>
              <a:t> </a:t>
            </a:r>
            <a:r>
              <a:rPr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τ </a:t>
            </a:r>
            <a:r>
              <a:rPr lang="ja-JP" altLang="en-US" sz="2000" dirty="0" smtClean="0">
                <a:latin typeface="DejaVu Sans" pitchFamily="34" charset="0"/>
                <a:cs typeface="DejaVu Sans" pitchFamily="34" charset="0"/>
              </a:rPr>
              <a:t>～ </a:t>
            </a:r>
            <a:r>
              <a:rPr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O(10</a:t>
            </a:r>
            <a:r>
              <a:rPr lang="en-US" altLang="ja-JP" sz="2000" baseline="30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43</a:t>
            </a:r>
            <a:r>
              <a:rPr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 year)</a:t>
            </a:r>
          </a:p>
          <a:p>
            <a:r>
              <a:rPr kumimoji="1"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	LR</a:t>
            </a:r>
            <a:r>
              <a:rPr kumimoji="1" lang="ja-JP" altLang="en-US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対称</a:t>
            </a:r>
            <a:r>
              <a:rPr kumimoji="1" lang="ja-JP" altLang="en-US" sz="2000" dirty="0" smtClean="0">
                <a:latin typeface="DejaVu Sans" pitchFamily="34" charset="0"/>
                <a:cs typeface="DejaVu Sans" pitchFamily="34" charset="0"/>
              </a:rPr>
              <a:t>モデルでは </a:t>
            </a:r>
            <a:r>
              <a:rPr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τ ⪎</a:t>
            </a:r>
            <a:r>
              <a:rPr lang="ja-JP" altLang="en-US" sz="2000" dirty="0" smtClean="0">
                <a:latin typeface="DejaVu Sans" pitchFamily="34" charset="0"/>
                <a:cs typeface="DejaVu Sans" pitchFamily="34" charset="0"/>
              </a:rPr>
              <a:t> </a:t>
            </a:r>
            <a:r>
              <a:rPr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O(10</a:t>
            </a:r>
            <a:r>
              <a:rPr lang="en-US" altLang="ja-JP" sz="2000" baseline="30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17</a:t>
            </a:r>
            <a:r>
              <a:rPr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 year)</a:t>
            </a:r>
            <a:endParaRPr kumimoji="1" lang="ja-JP" altLang="en-US" sz="2000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7504" y="2393593"/>
            <a:ext cx="67687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ニュートリノ質量</a:t>
            </a:r>
            <a:endParaRPr lang="en-US" altLang="ja-JP" sz="2000" b="1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r>
              <a:rPr kumimoji="1"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	</a:t>
            </a:r>
            <a:r>
              <a:rPr kumimoji="1" lang="ja-JP" altLang="en-US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ニュートリノ崩壊光のエネルギーを測定する</a:t>
            </a:r>
            <a:endParaRPr kumimoji="1" lang="en-US" altLang="ja-JP" sz="20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r>
              <a:rPr kumimoji="1"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	</a:t>
            </a:r>
            <a:r>
              <a:rPr kumimoji="1" lang="ja-JP" altLang="en-US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事が出来れば、既に測定されている</a:t>
            </a:r>
            <a:r>
              <a:rPr lang="ja-JP" altLang="en-US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質量二乗差</a:t>
            </a:r>
            <a:endParaRPr lang="en-US" altLang="ja-JP" sz="20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r>
              <a:rPr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	</a:t>
            </a:r>
            <a:r>
              <a:rPr lang="ja-JP" altLang="en-US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と合わせて質量が測定できる。</a:t>
            </a:r>
            <a:endParaRPr kumimoji="1" lang="en-US" altLang="ja-JP" sz="20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24625" y="2199506"/>
            <a:ext cx="261937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テキスト ボックス 12"/>
          <p:cNvSpPr txBox="1"/>
          <p:nvPr/>
        </p:nvSpPr>
        <p:spPr>
          <a:xfrm>
            <a:off x="4572000" y="4154304"/>
            <a:ext cx="457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質量固有状態</a:t>
            </a:r>
            <a:r>
              <a:rPr kumimoji="1"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ν</a:t>
            </a:r>
            <a:r>
              <a:rPr kumimoji="1" lang="en-US" altLang="ja-JP" sz="2000" baseline="-25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3</a:t>
            </a:r>
            <a:r>
              <a:rPr kumimoji="1"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=50meV</a:t>
            </a:r>
            <a:r>
              <a:rPr kumimoji="1" lang="ja-JP" altLang="en-US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とすると、</a:t>
            </a:r>
            <a:endParaRPr kumimoji="1" lang="en-US" altLang="ja-JP" sz="20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r>
              <a:rPr lang="ja-JP" altLang="en-US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ニュートリノ崩壊光は</a:t>
            </a:r>
            <a:r>
              <a:rPr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Eγ</a:t>
            </a:r>
            <a:r>
              <a:rPr lang="ja-JP" altLang="en-US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～</a:t>
            </a:r>
            <a:r>
              <a:rPr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25meV</a:t>
            </a:r>
            <a:r>
              <a:rPr lang="ja-JP" altLang="en-US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、 </a:t>
            </a:r>
            <a:r>
              <a:rPr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λ~50μm (</a:t>
            </a:r>
            <a:r>
              <a:rPr lang="ja-JP" altLang="en-US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遠赤外領域</a:t>
            </a:r>
            <a:r>
              <a:rPr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)</a:t>
            </a:r>
            <a:r>
              <a:rPr lang="ja-JP" altLang="en-US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。</a:t>
            </a:r>
            <a:endParaRPr lang="en-US" altLang="ja-JP" sz="20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r>
              <a:rPr lang="ja-JP" altLang="en-US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通常の半導体検出器等では検出不可能。</a:t>
            </a:r>
            <a:endParaRPr lang="en-US" altLang="ja-JP" sz="20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</p:txBody>
      </p:sp>
      <p:sp>
        <p:nvSpPr>
          <p:cNvPr id="14" name="屈折矢印 13"/>
          <p:cNvSpPr/>
          <p:nvPr/>
        </p:nvSpPr>
        <p:spPr>
          <a:xfrm rot="5400000">
            <a:off x="5004048" y="5517232"/>
            <a:ext cx="648072" cy="936104"/>
          </a:xfrm>
          <a:prstGeom prst="bentUp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940152" y="5877272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STJ</a:t>
            </a:r>
            <a:r>
              <a:rPr kumimoji="1" lang="ja-JP" altLang="en-US" sz="2800" dirty="0" smtClean="0">
                <a:latin typeface="DejaVu Sans" pitchFamily="34" charset="0"/>
                <a:cs typeface="DejaVu Sans" pitchFamily="34" charset="0"/>
              </a:rPr>
              <a:t>検出器の導入</a:t>
            </a:r>
            <a:endParaRPr kumimoji="1" lang="ja-JP" altLang="en-US" sz="2800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83568" y="4437112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遠赤外線背景放射スペクトル（</a:t>
            </a:r>
            <a:r>
              <a:rPr kumimoji="1" lang="en-US" altLang="ja-JP" dirty="0" smtClean="0"/>
              <a:t>COBE)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331640" y="507589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ニュートリノ崩壊スペクトル</a:t>
            </a:r>
            <a:endParaRPr kumimoji="1" lang="ja-JP" altLang="en-US" dirty="0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9603-8F24-4E98-A381-BDB1734822CA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直線コネクタ 37"/>
          <p:cNvCxnSpPr/>
          <p:nvPr/>
        </p:nvCxnSpPr>
        <p:spPr>
          <a:xfrm>
            <a:off x="8532440" y="6309320"/>
            <a:ext cx="0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8172400" y="6525344"/>
            <a:ext cx="36004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0128" y="3501008"/>
            <a:ext cx="2278376" cy="2848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タイトル 1"/>
          <p:cNvSpPr>
            <a:spLocks noGrp="1"/>
          </p:cNvSpPr>
          <p:nvPr>
            <p:ph type="title"/>
          </p:nvPr>
        </p:nvSpPr>
        <p:spPr>
          <a:xfrm>
            <a:off x="0" y="58614"/>
            <a:ext cx="9144000" cy="634082"/>
          </a:xfrm>
        </p:spPr>
        <p:txBody>
          <a:bodyPr>
            <a:noAutofit/>
          </a:bodyPr>
          <a:lstStyle/>
          <a:p>
            <a:r>
              <a:rPr lang="ja-JP" altLang="en-US" sz="3200" dirty="0" smtClean="0">
                <a:latin typeface="DejaVu Sans" pitchFamily="34" charset="0"/>
                <a:cs typeface="DejaVu Sans" pitchFamily="34" charset="0"/>
              </a:rPr>
              <a:t>遠赤外光探索ロケット実験</a:t>
            </a:r>
            <a:endParaRPr kumimoji="1" lang="ja-JP" altLang="en-US" sz="3200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7504" y="836712"/>
            <a:ext cx="56886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dirty="0" smtClean="0">
                <a:latin typeface="DejaVu Sans" pitchFamily="34" charset="0"/>
                <a:cs typeface="DejaVu Sans" pitchFamily="34" charset="0"/>
              </a:rPr>
              <a:t>ニュートリノ崩壊</a:t>
            </a:r>
            <a:r>
              <a:rPr lang="en-US" altLang="ja-JP" sz="2000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(ν</a:t>
            </a:r>
            <a:r>
              <a:rPr lang="en-US" altLang="ja-JP" sz="2000" b="1" baseline="-25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3</a:t>
            </a:r>
            <a:r>
              <a:rPr lang="en-US" altLang="ja-JP" sz="2000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 </a:t>
            </a:r>
            <a:r>
              <a:rPr lang="ja-JP" altLang="en-US" sz="2000" b="1" dirty="0" smtClean="0">
                <a:latin typeface="DejaVu Sans" pitchFamily="34" charset="0"/>
                <a:cs typeface="DejaVu Sans" pitchFamily="34" charset="0"/>
              </a:rPr>
              <a:t>→ </a:t>
            </a:r>
            <a:r>
              <a:rPr lang="en-US" altLang="ja-JP" sz="2000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ν</a:t>
            </a:r>
            <a:r>
              <a:rPr lang="en-US" altLang="ja-JP" sz="2000" b="1" baseline="-25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1,2</a:t>
            </a:r>
            <a:r>
              <a:rPr lang="en-US" altLang="ja-JP" sz="2000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 + γ)</a:t>
            </a:r>
            <a:r>
              <a:rPr lang="ja-JP" altLang="en-US" sz="2000" b="1" dirty="0" smtClean="0">
                <a:latin typeface="DejaVu Sans" pitchFamily="34" charset="0"/>
                <a:cs typeface="DejaVu Sans" pitchFamily="34" charset="0"/>
              </a:rPr>
              <a:t>の寿命</a:t>
            </a:r>
            <a:r>
              <a:rPr lang="ja-JP" altLang="en-US" sz="2000" dirty="0" smtClean="0">
                <a:latin typeface="DejaVu Sans" pitchFamily="34" charset="0"/>
                <a:cs typeface="DejaVu Sans" pitchFamily="34" charset="0"/>
              </a:rPr>
              <a:t>　</a:t>
            </a:r>
            <a:endParaRPr kumimoji="1" lang="en-US" altLang="ja-JP" sz="20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r>
              <a:rPr kumimoji="1"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	</a:t>
            </a:r>
            <a:r>
              <a:rPr kumimoji="1" lang="ja-JP" altLang="en-US" sz="2000" dirty="0" smtClean="0">
                <a:latin typeface="DejaVu Sans" pitchFamily="34" charset="0"/>
                <a:cs typeface="DejaVu Sans" pitchFamily="34" charset="0"/>
              </a:rPr>
              <a:t>標準理論では</a:t>
            </a:r>
            <a:r>
              <a:rPr lang="ja-JP" altLang="en-US" sz="2000" dirty="0" smtClean="0">
                <a:latin typeface="DejaVu Sans" pitchFamily="34" charset="0"/>
                <a:cs typeface="DejaVu Sans" pitchFamily="34" charset="0"/>
              </a:rPr>
              <a:t> </a:t>
            </a:r>
            <a:r>
              <a:rPr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τ </a:t>
            </a:r>
            <a:r>
              <a:rPr lang="ja-JP" altLang="en-US" sz="2000" dirty="0" smtClean="0">
                <a:latin typeface="DejaVu Sans" pitchFamily="34" charset="0"/>
                <a:cs typeface="DejaVu Sans" pitchFamily="34" charset="0"/>
              </a:rPr>
              <a:t>～ </a:t>
            </a:r>
            <a:r>
              <a:rPr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O(10</a:t>
            </a:r>
            <a:r>
              <a:rPr lang="en-US" altLang="ja-JP" sz="2000" baseline="30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43</a:t>
            </a:r>
            <a:r>
              <a:rPr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 year)</a:t>
            </a:r>
          </a:p>
          <a:p>
            <a:r>
              <a:rPr kumimoji="1"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	LR</a:t>
            </a:r>
            <a:r>
              <a:rPr lang="ja-JP" altLang="en-US" sz="2000" dirty="0" smtClean="0">
                <a:latin typeface="DejaVu Sans" pitchFamily="34" charset="0"/>
                <a:cs typeface="DejaVu Sans" pitchFamily="34" charset="0"/>
              </a:rPr>
              <a:t>対称</a:t>
            </a:r>
            <a:r>
              <a:rPr kumimoji="1" lang="ja-JP" altLang="en-US" sz="2000" dirty="0" smtClean="0">
                <a:latin typeface="DejaVu Sans" pitchFamily="34" charset="0"/>
                <a:cs typeface="DejaVu Sans" pitchFamily="34" charset="0"/>
              </a:rPr>
              <a:t>モデルでは </a:t>
            </a:r>
            <a:r>
              <a:rPr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τ  ⪎</a:t>
            </a:r>
            <a:r>
              <a:rPr lang="ja-JP" altLang="en-US" sz="2000" dirty="0" smtClean="0">
                <a:latin typeface="DejaVu Sans" pitchFamily="34" charset="0"/>
                <a:cs typeface="DejaVu Sans" pitchFamily="34" charset="0"/>
              </a:rPr>
              <a:t>  </a:t>
            </a:r>
            <a:r>
              <a:rPr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O(10</a:t>
            </a:r>
            <a:r>
              <a:rPr lang="en-US" altLang="ja-JP" sz="2000" baseline="30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17</a:t>
            </a:r>
            <a:r>
              <a:rPr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 year)</a:t>
            </a:r>
            <a:endParaRPr kumimoji="1" lang="ja-JP" altLang="en-US" sz="2000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9512" y="2206605"/>
            <a:ext cx="5292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DejaVu Sans" pitchFamily="34" charset="0"/>
                <a:cs typeface="DejaVu Sans" pitchFamily="34" charset="0"/>
              </a:rPr>
              <a:t>宇宙初期から存在する宇宙背景ニュートリノを用いてニュートリノ崩壊を探索。</a:t>
            </a:r>
            <a:endParaRPr kumimoji="1" lang="ja-JP" altLang="en-US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9" name="下矢印 8"/>
          <p:cNvSpPr/>
          <p:nvPr/>
        </p:nvSpPr>
        <p:spPr>
          <a:xfrm>
            <a:off x="2051720" y="1844824"/>
            <a:ext cx="216024" cy="360040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7504" y="3081154"/>
            <a:ext cx="5688632" cy="70788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Nb/Al-STJ</a:t>
            </a:r>
            <a:r>
              <a:rPr lang="ja-JP" altLang="en-US" sz="2000" b="1" dirty="0" smtClean="0">
                <a:latin typeface="DejaVu Sans" pitchFamily="34" charset="0"/>
                <a:cs typeface="DejaVu Sans" pitchFamily="34" charset="0"/>
              </a:rPr>
              <a:t>と回折格子を組み合わせた検出器で、宇宙空間中の遠赤外光スペクトルを測定予定。</a:t>
            </a:r>
            <a:endParaRPr kumimoji="1" lang="ja-JP" altLang="en-US" sz="2000" b="1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14" name="スライド番号プレースホル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9603-8F24-4E98-A381-BDB1734822CA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486599" y="4509120"/>
            <a:ext cx="461665" cy="86409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kumimoji="1" lang="en-US" altLang="ja-JP" dirty="0" smtClean="0"/>
              <a:t>1.2 m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380312" y="637203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50 cm</a:t>
            </a:r>
            <a:endParaRPr kumimoji="1" lang="ja-JP" altLang="en-US" dirty="0"/>
          </a:p>
        </p:txBody>
      </p:sp>
      <p:cxnSp>
        <p:nvCxnSpPr>
          <p:cNvPr id="27" name="直線コネクタ 26"/>
          <p:cNvCxnSpPr/>
          <p:nvPr/>
        </p:nvCxnSpPr>
        <p:spPr>
          <a:xfrm>
            <a:off x="6588224" y="3933056"/>
            <a:ext cx="36004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6588224" y="6237312"/>
            <a:ext cx="2880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6732240" y="3933056"/>
            <a:ext cx="0" cy="7920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6732240" y="5445224"/>
            <a:ext cx="0" cy="7920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>
            <a:off x="7020272" y="6309320"/>
            <a:ext cx="0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7020272" y="6525344"/>
            <a:ext cx="36004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35496" y="3933056"/>
            <a:ext cx="2592288" cy="36933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endParaRPr lang="en-US" altLang="ja-JP" dirty="0" smtClean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79512" y="4005064"/>
            <a:ext cx="59766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 Nb/Al-STJ</a:t>
            </a:r>
            <a:r>
              <a:rPr lang="ja-JP" altLang="en-US" sz="2000" dirty="0" smtClean="0">
                <a:latin typeface="DejaVu Sans" pitchFamily="34" charset="0"/>
                <a:cs typeface="DejaVu Sans" pitchFamily="34" charset="0"/>
              </a:rPr>
              <a:t>＋回折格子及び冷凍機を</a:t>
            </a:r>
            <a:r>
              <a:rPr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JAXA/ISAS</a:t>
            </a:r>
            <a:r>
              <a:rPr lang="ja-JP" altLang="en-US" sz="2000" dirty="0" smtClean="0">
                <a:latin typeface="DejaVu Sans" pitchFamily="34" charset="0"/>
                <a:cs typeface="DejaVu Sans" pitchFamily="34" charset="0"/>
              </a:rPr>
              <a:t>ロケットに搭載（</a:t>
            </a:r>
            <a:r>
              <a:rPr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2016</a:t>
            </a:r>
            <a:r>
              <a:rPr lang="ja-JP" altLang="en-US" sz="2000" dirty="0" smtClean="0">
                <a:latin typeface="DejaVu Sans" pitchFamily="34" charset="0"/>
                <a:cs typeface="DejaVu Sans" pitchFamily="34" charset="0"/>
              </a:rPr>
              <a:t>年打ち上げ予定）。</a:t>
            </a:r>
            <a:endParaRPr lang="en-US" altLang="ja-JP" sz="20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altLang="ja-JP" sz="20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 </a:t>
            </a:r>
            <a:r>
              <a:rPr lang="ja-JP" altLang="en-US" sz="2000" dirty="0" smtClean="0">
                <a:latin typeface="DejaVu Sans" pitchFamily="34" charset="0"/>
                <a:cs typeface="DejaVu Sans" pitchFamily="34" charset="0"/>
              </a:rPr>
              <a:t>宇宙空間中の遠赤外光を回折格子で分光。</a:t>
            </a:r>
            <a:endParaRPr lang="en-US" altLang="ja-JP" sz="20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altLang="ja-JP" sz="20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ja-JP" altLang="en-US" sz="2000" dirty="0" smtClean="0">
                <a:latin typeface="DejaVu Sans" pitchFamily="34" charset="0"/>
                <a:cs typeface="DejaVu Sans" pitchFamily="34" charset="0"/>
              </a:rPr>
              <a:t>遠赤外光</a:t>
            </a:r>
            <a:r>
              <a:rPr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1photon</a:t>
            </a:r>
            <a:r>
              <a:rPr lang="ja-JP" altLang="en-US" sz="2000" dirty="0" smtClean="0">
                <a:latin typeface="DejaVu Sans" pitchFamily="34" charset="0"/>
                <a:cs typeface="DejaVu Sans" pitchFamily="34" charset="0"/>
              </a:rPr>
              <a:t>に対してカウンティングとして動作可能な</a:t>
            </a:r>
            <a:r>
              <a:rPr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Nb/Al-STJ</a:t>
            </a:r>
            <a:r>
              <a:rPr lang="ja-JP" altLang="en-US" sz="2000" dirty="0" smtClean="0">
                <a:latin typeface="DejaVu Sans" pitchFamily="34" charset="0"/>
                <a:cs typeface="DejaVu Sans" pitchFamily="34" charset="0"/>
              </a:rPr>
              <a:t>をマルチピクセル化し、エネルギースペクトルを測定。</a:t>
            </a:r>
            <a:endParaRPr lang="en-US" altLang="ja-JP" sz="20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7308304" y="6021288"/>
            <a:ext cx="1008112" cy="21602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右矢印 46"/>
          <p:cNvSpPr/>
          <p:nvPr/>
        </p:nvSpPr>
        <p:spPr>
          <a:xfrm>
            <a:off x="5724128" y="1484784"/>
            <a:ext cx="1152128" cy="57606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角丸四角形 47"/>
          <p:cNvSpPr/>
          <p:nvPr/>
        </p:nvSpPr>
        <p:spPr>
          <a:xfrm>
            <a:off x="7020272" y="1196752"/>
            <a:ext cx="576064" cy="115212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/>
          <p:cNvSpPr/>
          <p:nvPr/>
        </p:nvSpPr>
        <p:spPr>
          <a:xfrm>
            <a:off x="8244408" y="764704"/>
            <a:ext cx="360040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/>
          <p:cNvSpPr/>
          <p:nvPr/>
        </p:nvSpPr>
        <p:spPr>
          <a:xfrm>
            <a:off x="8244408" y="1124744"/>
            <a:ext cx="360040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/>
          <p:cNvSpPr/>
          <p:nvPr/>
        </p:nvSpPr>
        <p:spPr>
          <a:xfrm>
            <a:off x="8244408" y="1484784"/>
            <a:ext cx="360040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8244408" y="1844824"/>
            <a:ext cx="360040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/>
          <p:cNvSpPr/>
          <p:nvPr/>
        </p:nvSpPr>
        <p:spPr>
          <a:xfrm>
            <a:off x="8244408" y="2204864"/>
            <a:ext cx="360040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/>
          <p:cNvSpPr/>
          <p:nvPr/>
        </p:nvSpPr>
        <p:spPr>
          <a:xfrm>
            <a:off x="8244408" y="2564904"/>
            <a:ext cx="360040" cy="2880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7092280" y="1196752"/>
            <a:ext cx="5760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回折格子</a:t>
            </a:r>
            <a:endParaRPr kumimoji="1" lang="ja-JP" altLang="en-US" b="1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5652120" y="16195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遠赤外光</a:t>
            </a:r>
            <a:endParaRPr kumimoji="1" lang="ja-JP" altLang="en-US" b="1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7892752" y="404664"/>
            <a:ext cx="1251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STJ</a:t>
            </a:r>
            <a:r>
              <a:rPr lang="ja-JP" altLang="en-US" b="1" dirty="0" smtClean="0"/>
              <a:t> </a:t>
            </a:r>
            <a:r>
              <a:rPr lang="en-US" altLang="ja-JP" b="1" dirty="0" smtClean="0"/>
              <a:t>Array</a:t>
            </a:r>
            <a:endParaRPr kumimoji="1" lang="ja-JP" altLang="en-US" b="1" dirty="0"/>
          </a:p>
        </p:txBody>
      </p:sp>
      <p:cxnSp>
        <p:nvCxnSpPr>
          <p:cNvPr id="59" name="直線矢印コネクタ 58"/>
          <p:cNvCxnSpPr>
            <a:stCxn id="55" idx="3"/>
            <a:endCxn id="49" idx="1"/>
          </p:cNvCxnSpPr>
          <p:nvPr/>
        </p:nvCxnSpPr>
        <p:spPr>
          <a:xfrm flipV="1">
            <a:off x="7668344" y="908720"/>
            <a:ext cx="576064" cy="88819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/>
          <p:cNvCxnSpPr>
            <a:stCxn id="55" idx="3"/>
            <a:endCxn id="50" idx="1"/>
          </p:cNvCxnSpPr>
          <p:nvPr/>
        </p:nvCxnSpPr>
        <p:spPr>
          <a:xfrm flipV="1">
            <a:off x="7668344" y="1268760"/>
            <a:ext cx="576064" cy="52815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/>
          <p:cNvCxnSpPr>
            <a:stCxn id="55" idx="3"/>
            <a:endCxn id="51" idx="1"/>
          </p:cNvCxnSpPr>
          <p:nvPr/>
        </p:nvCxnSpPr>
        <p:spPr>
          <a:xfrm flipV="1">
            <a:off x="7668344" y="1628800"/>
            <a:ext cx="576064" cy="16811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矢印コネクタ 65"/>
          <p:cNvCxnSpPr>
            <a:stCxn id="55" idx="3"/>
            <a:endCxn id="52" idx="1"/>
          </p:cNvCxnSpPr>
          <p:nvPr/>
        </p:nvCxnSpPr>
        <p:spPr>
          <a:xfrm>
            <a:off x="7668344" y="1796917"/>
            <a:ext cx="576064" cy="19192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/>
          <p:cNvCxnSpPr>
            <a:stCxn id="55" idx="3"/>
            <a:endCxn id="53" idx="1"/>
          </p:cNvCxnSpPr>
          <p:nvPr/>
        </p:nvCxnSpPr>
        <p:spPr>
          <a:xfrm>
            <a:off x="7668344" y="1796917"/>
            <a:ext cx="576064" cy="55196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矢印コネクタ 71"/>
          <p:cNvCxnSpPr>
            <a:stCxn id="55" idx="3"/>
            <a:endCxn id="54" idx="1"/>
          </p:cNvCxnSpPr>
          <p:nvPr/>
        </p:nvCxnSpPr>
        <p:spPr>
          <a:xfrm>
            <a:off x="7668344" y="1796917"/>
            <a:ext cx="576064" cy="91200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テキスト ボックス 74"/>
          <p:cNvSpPr txBox="1"/>
          <p:nvPr/>
        </p:nvSpPr>
        <p:spPr>
          <a:xfrm>
            <a:off x="8172400" y="4643844"/>
            <a:ext cx="9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反射鏡</a:t>
            </a:r>
            <a:endParaRPr kumimoji="1" lang="ja-JP" altLang="en-US" dirty="0"/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6084168" y="2998693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Hf-STJ</a:t>
            </a:r>
            <a:r>
              <a:rPr lang="ja-JP" altLang="en-US" dirty="0" smtClean="0"/>
              <a:t>はカロリーメーターとして使用するため研究開発中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48680"/>
            <a:ext cx="4320480" cy="2523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58614"/>
            <a:ext cx="9144000" cy="634082"/>
          </a:xfrm>
        </p:spPr>
        <p:txBody>
          <a:bodyPr>
            <a:noAutofit/>
          </a:bodyPr>
          <a:lstStyle/>
          <a:p>
            <a:r>
              <a:rPr lang="en-US" altLang="ja-JP" sz="3600" dirty="0" smtClean="0">
                <a:solidFill>
                  <a:srgbClr val="FF0000"/>
                </a:solidFill>
                <a:latin typeface="DejaVu Sans" pitchFamily="34" charset="0"/>
                <a:cs typeface="DejaVu Sans" pitchFamily="34" charset="0"/>
              </a:rPr>
              <a:t>S</a:t>
            </a:r>
            <a:r>
              <a:rPr lang="en-US" altLang="ja-JP" sz="3600" dirty="0" smtClean="0">
                <a:latin typeface="DejaVu Sans" pitchFamily="34" charset="0"/>
                <a:cs typeface="DejaVu Sans" pitchFamily="34" charset="0"/>
              </a:rPr>
              <a:t>uperconducting </a:t>
            </a:r>
            <a:r>
              <a:rPr lang="en-US" altLang="ja-JP" sz="3600" dirty="0" smtClean="0">
                <a:solidFill>
                  <a:srgbClr val="FF0000"/>
                </a:solidFill>
                <a:latin typeface="DejaVu Sans" pitchFamily="34" charset="0"/>
                <a:cs typeface="DejaVu Sans" pitchFamily="34" charset="0"/>
              </a:rPr>
              <a:t>T</a:t>
            </a:r>
            <a:r>
              <a:rPr lang="en-US" altLang="ja-JP" sz="3600" dirty="0" smtClean="0">
                <a:latin typeface="DejaVu Sans" pitchFamily="34" charset="0"/>
                <a:cs typeface="DejaVu Sans" pitchFamily="34" charset="0"/>
              </a:rPr>
              <a:t>unnel</a:t>
            </a:r>
            <a:r>
              <a:rPr lang="ja-JP" altLang="en-US" sz="3600" dirty="0" smtClean="0">
                <a:latin typeface="DejaVu Sans" pitchFamily="34" charset="0"/>
                <a:cs typeface="DejaVu Sans" pitchFamily="34" charset="0"/>
              </a:rPr>
              <a:t> </a:t>
            </a:r>
            <a:r>
              <a:rPr lang="en-US" altLang="ja-JP" sz="3600" dirty="0" smtClean="0">
                <a:solidFill>
                  <a:srgbClr val="FF0000"/>
                </a:solidFill>
                <a:latin typeface="DejaVu Sans" pitchFamily="34" charset="0"/>
                <a:cs typeface="DejaVu Sans" pitchFamily="34" charset="0"/>
              </a:rPr>
              <a:t>J</a:t>
            </a:r>
            <a:r>
              <a:rPr lang="en-US" altLang="ja-JP" sz="3600" dirty="0" smtClean="0">
                <a:latin typeface="DejaVu Sans" pitchFamily="34" charset="0"/>
                <a:cs typeface="DejaVu Sans" pitchFamily="34" charset="0"/>
              </a:rPr>
              <a:t>unction</a:t>
            </a:r>
            <a:r>
              <a:rPr lang="ja-JP" altLang="en-US" sz="3600" dirty="0">
                <a:latin typeface="DejaVu Sans" pitchFamily="34" charset="0"/>
                <a:cs typeface="DejaVu Sans" pitchFamily="34" charset="0"/>
              </a:rPr>
              <a:t> </a:t>
            </a:r>
            <a:r>
              <a:rPr lang="en-US" altLang="ja-JP" sz="3600" dirty="0" smtClean="0">
                <a:latin typeface="DejaVu Sans" pitchFamily="34" charset="0"/>
                <a:cs typeface="DejaVu Sans" pitchFamily="34" charset="0"/>
              </a:rPr>
              <a:t>(</a:t>
            </a:r>
            <a:r>
              <a:rPr lang="en-US" altLang="ja-JP" sz="3600" dirty="0" smtClean="0">
                <a:solidFill>
                  <a:srgbClr val="FF0000"/>
                </a:solidFill>
                <a:latin typeface="DejaVu Sans" pitchFamily="34" charset="0"/>
                <a:cs typeface="DejaVu Sans" pitchFamily="34" charset="0"/>
              </a:rPr>
              <a:t>STJ</a:t>
            </a:r>
            <a:r>
              <a:rPr lang="en-US" altLang="ja-JP" sz="3600" dirty="0" smtClean="0">
                <a:latin typeface="DejaVu Sans" pitchFamily="34" charset="0"/>
                <a:cs typeface="DejaVu Sans" pitchFamily="34" charset="0"/>
              </a:rPr>
              <a:t>)</a:t>
            </a:r>
            <a:endParaRPr kumimoji="1" lang="ja-JP" altLang="en-US" sz="3600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644008" y="1196752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 smtClean="0">
                <a:solidFill>
                  <a:srgbClr val="92D050"/>
                </a:solidFill>
                <a:latin typeface="DejaVu Sans" pitchFamily="34" charset="0"/>
                <a:cs typeface="DejaVu Sans" pitchFamily="34" charset="0"/>
              </a:rPr>
              <a:t>超伝導体</a:t>
            </a:r>
            <a:r>
              <a:rPr lang="ja-JP" altLang="en-US" sz="2000" dirty="0" smtClean="0">
                <a:latin typeface="DejaVu Sans" pitchFamily="34" charset="0"/>
                <a:cs typeface="DejaVu Sans" pitchFamily="34" charset="0"/>
              </a:rPr>
              <a:t> </a:t>
            </a:r>
            <a:r>
              <a:rPr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/ </a:t>
            </a:r>
            <a:r>
              <a:rPr lang="ja-JP" altLang="en-US" sz="2000" b="1" dirty="0" smtClean="0">
                <a:solidFill>
                  <a:schemeClr val="bg2">
                    <a:lumMod val="75000"/>
                  </a:schemeClr>
                </a:solidFill>
                <a:latin typeface="DejaVu Sans" pitchFamily="34" charset="0"/>
                <a:cs typeface="DejaVu Sans" pitchFamily="34" charset="0"/>
              </a:rPr>
              <a:t>絶縁体 </a:t>
            </a:r>
            <a:r>
              <a:rPr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/ </a:t>
            </a:r>
            <a:r>
              <a:rPr lang="ja-JP" altLang="en-US" sz="2000" b="1" dirty="0" smtClean="0">
                <a:solidFill>
                  <a:srgbClr val="92D050"/>
                </a:solidFill>
                <a:latin typeface="DejaVu Sans" pitchFamily="34" charset="0"/>
                <a:cs typeface="DejaVu Sans" pitchFamily="34" charset="0"/>
              </a:rPr>
              <a:t>超伝導体</a:t>
            </a:r>
            <a:endParaRPr lang="en-US" altLang="ja-JP" sz="2000" b="1" dirty="0" smtClean="0">
              <a:solidFill>
                <a:srgbClr val="92D050"/>
              </a:solidFill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pPr algn="ctr"/>
            <a:r>
              <a:rPr lang="ja-JP" altLang="en-US" sz="2000" dirty="0" smtClean="0">
                <a:latin typeface="DejaVu Sans" pitchFamily="34" charset="0"/>
                <a:cs typeface="DejaVu Sans" pitchFamily="34" charset="0"/>
              </a:rPr>
              <a:t>のジョセフソン接合素子</a:t>
            </a:r>
            <a:endParaRPr kumimoji="1" lang="ja-JP" altLang="en-US" sz="2000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580112" y="735087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STJ</a:t>
            </a:r>
            <a:r>
              <a:rPr kumimoji="1" lang="ja-JP" altLang="en-US" sz="2400" b="1" dirty="0" smtClean="0">
                <a:latin typeface="DejaVu Sans" pitchFamily="34" charset="0"/>
                <a:cs typeface="DejaVu Sans" pitchFamily="34" charset="0"/>
              </a:rPr>
              <a:t>検出器</a:t>
            </a:r>
            <a:r>
              <a:rPr lang="ja-JP" altLang="en-US" sz="2400" b="1" dirty="0">
                <a:latin typeface="DejaVu Sans" pitchFamily="34" charset="0"/>
                <a:cs typeface="DejaVu Sans" pitchFamily="34" charset="0"/>
              </a:rPr>
              <a:t>と</a:t>
            </a:r>
            <a:r>
              <a:rPr lang="ja-JP" altLang="en-US" sz="2400" b="1" dirty="0" smtClean="0">
                <a:latin typeface="DejaVu Sans" pitchFamily="34" charset="0"/>
                <a:cs typeface="DejaVu Sans" pitchFamily="34" charset="0"/>
              </a:rPr>
              <a:t>は</a:t>
            </a:r>
            <a:r>
              <a:rPr lang="en-US" altLang="ja-JP" sz="2400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…</a:t>
            </a:r>
            <a:endParaRPr kumimoji="1" lang="ja-JP" altLang="en-US" sz="2400" b="1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427984" y="2314615"/>
            <a:ext cx="43924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ja-JP" altLang="en-US" sz="2000" dirty="0" smtClean="0">
                <a:latin typeface="DejaVu Sans" pitchFamily="34" charset="0"/>
                <a:cs typeface="DejaVu Sans" pitchFamily="34" charset="0"/>
              </a:rPr>
              <a:t>超伝導状態の</a:t>
            </a:r>
            <a:r>
              <a:rPr lang="en-US" altLang="ja-JP" sz="2000" dirty="0" smtClean="0">
                <a:latin typeface="DejaVu Sans" pitchFamily="34" charset="0"/>
                <a:cs typeface="DejaVu Sans" pitchFamily="34" charset="0"/>
              </a:rPr>
              <a:t>STJ</a:t>
            </a:r>
            <a:r>
              <a:rPr lang="ja-JP" altLang="en-US" sz="2000" dirty="0" smtClean="0">
                <a:latin typeface="DejaVu Sans" pitchFamily="34" charset="0"/>
                <a:cs typeface="DejaVu Sans" pitchFamily="34" charset="0"/>
              </a:rPr>
              <a:t>検出器に放射線が入射。</a:t>
            </a:r>
            <a:endParaRPr lang="en-US" altLang="ja-JP" sz="20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ja-JP" altLang="en-US" sz="2000" dirty="0" smtClean="0">
                <a:latin typeface="DejaVu Sans" pitchFamily="34" charset="0"/>
                <a:cs typeface="DejaVu Sans" pitchFamily="34" charset="0"/>
              </a:rPr>
              <a:t>超伝導体層のクーパー対が破壊され、エネルギーに応じて準粒子が生成。</a:t>
            </a:r>
            <a:endParaRPr lang="en-US" altLang="ja-JP" sz="20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ja-JP" sz="20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Upper layer, Under layer</a:t>
            </a:r>
            <a:r>
              <a:rPr lang="ja-JP" altLang="en-US" sz="2000" dirty="0" smtClean="0">
                <a:latin typeface="DejaVu Sans" pitchFamily="34" charset="0"/>
                <a:cs typeface="DejaVu Sans" pitchFamily="34" charset="0"/>
              </a:rPr>
              <a:t>間に電圧をかけておく事で準粒子のトンネル電流を観測。</a:t>
            </a:r>
            <a:endParaRPr lang="en-US" altLang="ja-JP" sz="2000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436096" y="1844824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b="1" dirty="0" smtClean="0">
                <a:latin typeface="DejaVu Sans" pitchFamily="34" charset="0"/>
                <a:cs typeface="DejaVu Sans" pitchFamily="34" charset="0"/>
              </a:rPr>
              <a:t>動作原理</a:t>
            </a:r>
            <a:endParaRPr kumimoji="1" lang="ja-JP" altLang="en-US" sz="2400" b="1" dirty="0">
              <a:latin typeface="DejaVu Sans" pitchFamily="34" charset="0"/>
              <a:cs typeface="DejaVu Sans" pitchFamily="34" charset="0"/>
            </a:endParaRPr>
          </a:p>
        </p:txBody>
      </p:sp>
      <p:graphicFrame>
        <p:nvGraphicFramePr>
          <p:cNvPr id="13" name="表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96703002"/>
              </p:ext>
            </p:extLst>
          </p:nvPr>
        </p:nvGraphicFramePr>
        <p:xfrm>
          <a:off x="4499991" y="4941168"/>
          <a:ext cx="4536505" cy="14630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07301"/>
                <a:gridCol w="907301"/>
                <a:gridCol w="907301"/>
                <a:gridCol w="907301"/>
                <a:gridCol w="907301"/>
              </a:tblGrid>
              <a:tr h="342880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Si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Nb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Al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Hf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Tc[K]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9.23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1.20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0.165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700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Δ[meV]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1100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1.550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0.172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0.020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428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Hc[G]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1980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105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13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テキスト ボックス 13"/>
          <p:cNvSpPr txBox="1"/>
          <p:nvPr/>
        </p:nvSpPr>
        <p:spPr>
          <a:xfrm>
            <a:off x="755576" y="306896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DejaVu Sans" pitchFamily="34" charset="0"/>
                <a:cs typeface="DejaVu Sans" pitchFamily="34" charset="0"/>
              </a:rPr>
              <a:t>Nb/Al-STJ</a:t>
            </a:r>
            <a:r>
              <a:rPr kumimoji="1" lang="ja-JP" altLang="en-US" b="1" dirty="0" smtClean="0">
                <a:latin typeface="DejaVu Sans" pitchFamily="34" charset="0"/>
                <a:cs typeface="DejaVu Sans" pitchFamily="34" charset="0"/>
              </a:rPr>
              <a:t>の準粒子生成数</a:t>
            </a:r>
            <a:endParaRPr kumimoji="1" lang="ja-JP" altLang="en-US" b="1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51520" y="3861048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latin typeface="DejaVu Sans" pitchFamily="34" charset="0"/>
                <a:cs typeface="DejaVu Sans" pitchFamily="34" charset="0"/>
              </a:rPr>
              <a:t>G</a:t>
            </a:r>
            <a:r>
              <a:rPr kumimoji="1" lang="en-US" altLang="ja-JP" baseline="-25000" dirty="0" smtClean="0">
                <a:latin typeface="DejaVu Sans" pitchFamily="34" charset="0"/>
                <a:cs typeface="DejaVu Sans" pitchFamily="34" charset="0"/>
              </a:rPr>
              <a:t>Al</a:t>
            </a:r>
            <a:r>
              <a:rPr kumimoji="1" lang="en-US" altLang="ja-JP" dirty="0" smtClean="0">
                <a:latin typeface="DejaVu Sans" pitchFamily="34" charset="0"/>
                <a:cs typeface="DejaVu Sans" pitchFamily="34" charset="0"/>
              </a:rPr>
              <a:t> : Al</a:t>
            </a:r>
            <a:r>
              <a:rPr kumimoji="1" lang="ja-JP" altLang="en-US" dirty="0" smtClean="0">
                <a:latin typeface="DejaVu Sans" pitchFamily="34" charset="0"/>
                <a:cs typeface="DejaVu Sans" pitchFamily="34" charset="0"/>
              </a:rPr>
              <a:t>によるトラッピングゲイン</a:t>
            </a:r>
            <a:r>
              <a:rPr kumimoji="1" lang="en-US" altLang="ja-JP" dirty="0" smtClean="0">
                <a:latin typeface="DejaVu Sans" pitchFamily="34" charset="0"/>
                <a:cs typeface="DejaVu Sans" pitchFamily="34" charset="0"/>
              </a:rPr>
              <a:t>(~10)</a:t>
            </a:r>
          </a:p>
          <a:p>
            <a:pPr algn="ctr"/>
            <a:r>
              <a:rPr kumimoji="1" lang="en-US" altLang="ja-JP" dirty="0" smtClean="0">
                <a:latin typeface="DejaVu Sans" pitchFamily="34" charset="0"/>
                <a:cs typeface="DejaVu Sans" pitchFamily="34" charset="0"/>
              </a:rPr>
              <a:t> E</a:t>
            </a:r>
            <a:r>
              <a:rPr kumimoji="1" lang="en-US" altLang="ja-JP" baseline="-25000" dirty="0" smtClean="0">
                <a:latin typeface="DejaVu Sans" pitchFamily="34" charset="0"/>
                <a:cs typeface="DejaVu Sans" pitchFamily="34" charset="0"/>
              </a:rPr>
              <a:t>0</a:t>
            </a:r>
            <a:r>
              <a:rPr kumimoji="1" lang="en-US" altLang="ja-JP" dirty="0" smtClean="0">
                <a:latin typeface="DejaVu Sans" pitchFamily="34" charset="0"/>
                <a:cs typeface="DejaVu Sans" pitchFamily="34" charset="0"/>
              </a:rPr>
              <a:t> : </a:t>
            </a:r>
            <a:r>
              <a:rPr lang="ja-JP" altLang="en-US" dirty="0">
                <a:latin typeface="DejaVu Sans" pitchFamily="34" charset="0"/>
                <a:cs typeface="DejaVu Sans" pitchFamily="34" charset="0"/>
              </a:rPr>
              <a:t>放</a:t>
            </a:r>
            <a:r>
              <a:rPr lang="ja-JP" altLang="en-US" dirty="0" smtClean="0">
                <a:latin typeface="DejaVu Sans" pitchFamily="34" charset="0"/>
                <a:cs typeface="DejaVu Sans" pitchFamily="34" charset="0"/>
              </a:rPr>
              <a:t>射線のエネルギー</a:t>
            </a:r>
            <a:endParaRPr lang="en-US" altLang="ja-JP" dirty="0" smtClean="0">
              <a:latin typeface="DejaVu Sans" pitchFamily="34" charset="0"/>
              <a:cs typeface="DejaVu Sans" pitchFamily="34" charset="0"/>
            </a:endParaRPr>
          </a:p>
          <a:p>
            <a:pPr algn="ctr"/>
            <a:r>
              <a:rPr lang="en-US" altLang="ja-JP" dirty="0" smtClean="0">
                <a:latin typeface="DejaVu Sans" pitchFamily="34" charset="0"/>
                <a:cs typeface="DejaVu Sans" pitchFamily="34" charset="0"/>
              </a:rPr>
              <a:t> Δ  : </a:t>
            </a:r>
            <a:r>
              <a:rPr lang="ja-JP" altLang="en-US" dirty="0" smtClean="0">
                <a:latin typeface="DejaVu Sans" pitchFamily="34" charset="0"/>
                <a:cs typeface="DejaVu Sans" pitchFamily="34" charset="0"/>
              </a:rPr>
              <a:t>超伝導体のギャップ</a:t>
            </a:r>
            <a:endParaRPr lang="en-US" altLang="ja-JP" dirty="0" smtClean="0">
              <a:latin typeface="DejaVu Sans" pitchFamily="34" charset="0"/>
              <a:cs typeface="DejaVu Sans" pitchFamily="34" charset="0"/>
            </a:endParaRPr>
          </a:p>
        </p:txBody>
      </p:sp>
      <p:graphicFrame>
        <p:nvGraphicFramePr>
          <p:cNvPr id="2057" name="Object 9"/>
          <p:cNvGraphicFramePr>
            <a:graphicFrameLocks noChangeAspect="1"/>
          </p:cNvGraphicFramePr>
          <p:nvPr/>
        </p:nvGraphicFramePr>
        <p:xfrm>
          <a:off x="899592" y="3331964"/>
          <a:ext cx="2880320" cy="673100"/>
        </p:xfrm>
        <a:graphic>
          <a:graphicData uri="http://schemas.openxmlformats.org/presentationml/2006/ole">
            <p:oleObj spid="_x0000_s2057" name="数式" r:id="rId4" imgW="761760" imgH="253800" progId="Equation.3">
              <p:embed/>
            </p:oleObj>
          </a:graphicData>
        </a:graphic>
      </p:graphicFrame>
      <p:sp>
        <p:nvSpPr>
          <p:cNvPr id="20" name="スライド番号プレースホルダ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9603-8F24-4E98-A381-BDB1734822CA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graphicFrame>
        <p:nvGraphicFramePr>
          <p:cNvPr id="2058" name="Object 10"/>
          <p:cNvGraphicFramePr>
            <a:graphicFrameLocks noChangeAspect="1"/>
          </p:cNvGraphicFramePr>
          <p:nvPr/>
        </p:nvGraphicFramePr>
        <p:xfrm>
          <a:off x="323528" y="5517233"/>
          <a:ext cx="4117291" cy="1152127"/>
        </p:xfrm>
        <a:graphic>
          <a:graphicData uri="http://schemas.openxmlformats.org/presentationml/2006/ole">
            <p:oleObj spid="_x0000_s2058" name="数式" r:id="rId5" imgW="1460160" imgH="583920" progId="Equation.3">
              <p:embed/>
            </p:oleObj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107504" y="4859868"/>
            <a:ext cx="4427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smtClean="0">
                <a:latin typeface="DejaVu Sans" pitchFamily="34" charset="0"/>
                <a:cs typeface="DejaVu Sans" pitchFamily="34" charset="0"/>
              </a:rPr>
              <a:t>Nb/Al-STJ</a:t>
            </a:r>
            <a:r>
              <a:rPr lang="ja-JP" altLang="en-US" b="1" dirty="0" smtClean="0">
                <a:latin typeface="DejaVu Sans" pitchFamily="34" charset="0"/>
                <a:cs typeface="DejaVu Sans" pitchFamily="34" charset="0"/>
              </a:rPr>
              <a:t>の</a:t>
            </a:r>
            <a:endParaRPr lang="en-US" altLang="ja-JP" b="1" dirty="0" smtClean="0">
              <a:latin typeface="DejaVu Sans" pitchFamily="34" charset="0"/>
              <a:cs typeface="DejaVu Sans" pitchFamily="34" charset="0"/>
            </a:endParaRPr>
          </a:p>
          <a:p>
            <a:pPr algn="ctr"/>
            <a:r>
              <a:rPr lang="en-US" altLang="ja-JP" b="1" dirty="0" smtClean="0">
                <a:latin typeface="DejaVu Sans" pitchFamily="34" charset="0"/>
                <a:cs typeface="DejaVu Sans" pitchFamily="34" charset="0"/>
              </a:rPr>
              <a:t>25meV</a:t>
            </a:r>
            <a:r>
              <a:rPr lang="ja-JP" altLang="en-US" b="1" dirty="0" smtClean="0">
                <a:latin typeface="DejaVu Sans" pitchFamily="34" charset="0"/>
                <a:cs typeface="DejaVu Sans" pitchFamily="34" charset="0"/>
              </a:rPr>
              <a:t>の</a:t>
            </a:r>
            <a:r>
              <a:rPr lang="en-US" altLang="ja-JP" b="1" dirty="0" smtClean="0">
                <a:latin typeface="DejaVu Sans" pitchFamily="34" charset="0"/>
                <a:cs typeface="DejaVu Sans" pitchFamily="34" charset="0"/>
              </a:rPr>
              <a:t>1photon</a:t>
            </a:r>
            <a:r>
              <a:rPr lang="ja-JP" altLang="en-US" b="1" dirty="0" smtClean="0">
                <a:latin typeface="DejaVu Sans" pitchFamily="34" charset="0"/>
                <a:cs typeface="DejaVu Sans" pitchFamily="34" charset="0"/>
              </a:rPr>
              <a:t>での準粒子発生数</a:t>
            </a:r>
            <a:endParaRPr lang="en-US" altLang="ja-JP" b="1" dirty="0" smtClean="0">
              <a:latin typeface="DejaVu Sans" pitchFamily="34" charset="0"/>
              <a:cs typeface="DejaVu San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 descr="プレゼン用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695415"/>
            <a:ext cx="4202486" cy="2496891"/>
          </a:xfrm>
          <a:prstGeom prst="rect">
            <a:avLst/>
          </a:prstGeom>
        </p:spPr>
      </p:pic>
      <p:sp>
        <p:nvSpPr>
          <p:cNvPr id="41" name="角丸四角形 40"/>
          <p:cNvSpPr/>
          <p:nvPr/>
        </p:nvSpPr>
        <p:spPr>
          <a:xfrm>
            <a:off x="7020272" y="1196752"/>
            <a:ext cx="792088" cy="7200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タイトル 1"/>
          <p:cNvSpPr>
            <a:spLocks noGrp="1"/>
          </p:cNvSpPr>
          <p:nvPr>
            <p:ph type="title"/>
          </p:nvPr>
        </p:nvSpPr>
        <p:spPr>
          <a:xfrm>
            <a:off x="0" y="58614"/>
            <a:ext cx="9144000" cy="634082"/>
          </a:xfrm>
        </p:spPr>
        <p:txBody>
          <a:bodyPr>
            <a:noAutofit/>
          </a:bodyPr>
          <a:lstStyle/>
          <a:p>
            <a:r>
              <a:rPr kumimoji="1" lang="en-US" altLang="ja-JP" sz="32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Nb/Al-STJ</a:t>
            </a:r>
            <a:r>
              <a:rPr kumimoji="1" lang="ja-JP" altLang="en-US" sz="3200" dirty="0" smtClean="0">
                <a:latin typeface="DejaVu Sans" pitchFamily="34" charset="0"/>
                <a:cs typeface="DejaVu Sans" pitchFamily="34" charset="0"/>
              </a:rPr>
              <a:t>光応答測定</a:t>
            </a:r>
            <a:endParaRPr kumimoji="1" lang="ja-JP" altLang="en-US" sz="3200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30296" y="1772816"/>
            <a:ext cx="38138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STJ</a:t>
            </a:r>
            <a:r>
              <a:rPr kumimoji="1" lang="ja-JP" altLang="en-US" dirty="0" smtClean="0">
                <a:latin typeface="DejaVu Sans" pitchFamily="34" charset="0"/>
                <a:cs typeface="DejaVu Sans" pitchFamily="34" charset="0"/>
              </a:rPr>
              <a:t>に電圧をかけた状態で光を照射し</a:t>
            </a:r>
            <a:endParaRPr kumimoji="1" lang="en-US" altLang="ja-JP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r>
              <a:rPr kumimoji="1" lang="en-US" altLang="ja-JP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STJ</a:t>
            </a:r>
            <a:r>
              <a:rPr kumimoji="1" lang="ja-JP" altLang="en-US" dirty="0" smtClean="0">
                <a:latin typeface="DejaVu Sans" pitchFamily="34" charset="0"/>
                <a:cs typeface="DejaVu Sans" pitchFamily="34" charset="0"/>
              </a:rPr>
              <a:t>の両端電圧の変化を測定する。</a:t>
            </a:r>
            <a:endParaRPr kumimoji="1" lang="ja-JP" altLang="en-US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79512" y="2494637"/>
            <a:ext cx="4733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1312nm (0.945eV)</a:t>
            </a:r>
            <a:r>
              <a:rPr kumimoji="1" lang="ja-JP" altLang="en-US" dirty="0" smtClean="0">
                <a:latin typeface="DejaVu Sans" pitchFamily="34" charset="0"/>
                <a:cs typeface="DejaVu Sans" pitchFamily="34" charset="0"/>
              </a:rPr>
              <a:t>の近赤外光を</a:t>
            </a:r>
            <a:r>
              <a:rPr kumimoji="1" lang="en-US" altLang="ja-JP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50</a:t>
            </a:r>
            <a:r>
              <a:rPr lang="en-US" altLang="ja-JP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MHz</a:t>
            </a:r>
            <a:r>
              <a:rPr kumimoji="1" lang="ja-JP" altLang="en-US" dirty="0" smtClean="0">
                <a:latin typeface="DejaVu Sans" pitchFamily="34" charset="0"/>
                <a:cs typeface="DejaVu Sans" pitchFamily="34" charset="0"/>
              </a:rPr>
              <a:t>の</a:t>
            </a:r>
            <a:endParaRPr kumimoji="1" lang="en-US" altLang="ja-JP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r>
              <a:rPr kumimoji="1" lang="ja-JP" altLang="en-US" dirty="0" smtClean="0">
                <a:latin typeface="DejaVu Sans" pitchFamily="34" charset="0"/>
                <a:cs typeface="DejaVu Sans" pitchFamily="34" charset="0"/>
              </a:rPr>
              <a:t>連続パルス光として照射。</a:t>
            </a:r>
            <a:endParaRPr kumimoji="1" lang="ja-JP" altLang="en-US" dirty="0">
              <a:latin typeface="DejaVu Sans" pitchFamily="34" charset="0"/>
              <a:cs typeface="DejaVu Sans" pitchFamily="34" charset="0"/>
            </a:endParaRPr>
          </a:p>
        </p:txBody>
      </p:sp>
      <p:pic>
        <p:nvPicPr>
          <p:cNvPr id="19" name="図 18" descr="tek00207cut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1231" y="3501008"/>
            <a:ext cx="4050002" cy="3016817"/>
          </a:xfrm>
          <a:prstGeom prst="rect">
            <a:avLst/>
          </a:prstGeom>
          <a:ln>
            <a:solidFill>
              <a:srgbClr val="292934"/>
            </a:solidFill>
          </a:ln>
        </p:spPr>
      </p:pic>
      <p:cxnSp>
        <p:nvCxnSpPr>
          <p:cNvPr id="25" name="直線矢印コネクタ 24"/>
          <p:cNvCxnSpPr/>
          <p:nvPr/>
        </p:nvCxnSpPr>
        <p:spPr>
          <a:xfrm flipV="1">
            <a:off x="357426" y="5679327"/>
            <a:ext cx="0" cy="8454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>
            <a:off x="357426" y="6524821"/>
            <a:ext cx="89301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 rot="16200000">
            <a:off x="-364389" y="5880471"/>
            <a:ext cx="1024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10μV/DIV</a:t>
            </a:r>
            <a:endParaRPr kumimoji="1" lang="ja-JP" altLang="en-US" sz="1400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01497" y="6510861"/>
            <a:ext cx="889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 smtClean="0">
                <a:latin typeface="DejaVu Sans" pitchFamily="34" charset="0"/>
                <a:cs typeface="DejaVu Sans" pitchFamily="34" charset="0"/>
              </a:rPr>
              <a:t>２</a:t>
            </a:r>
            <a:r>
              <a:rPr lang="en-US" altLang="ja-JP" sz="1400" dirty="0" err="1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μs</a:t>
            </a:r>
            <a:r>
              <a:rPr kumimoji="1" lang="en-US" altLang="ja-JP" sz="14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/DIV</a:t>
            </a:r>
            <a:endParaRPr kumimoji="1" lang="ja-JP" altLang="en-US" sz="1400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00775" y="3140968"/>
            <a:ext cx="1611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>10</a:t>
            </a:r>
            <a:r>
              <a:rPr kumimoji="1" lang="ja-JP" altLang="en-US" dirty="0" smtClean="0">
                <a:solidFill>
                  <a:srgbClr val="FF0000"/>
                </a:solidFill>
                <a:latin typeface="DejaVu Sans" pitchFamily="34" charset="0"/>
                <a:cs typeface="DejaVu Sans" pitchFamily="34" charset="0"/>
              </a:rPr>
              <a:t>パルス照射</a:t>
            </a:r>
            <a:endParaRPr kumimoji="1" lang="ja-JP" altLang="en-US" dirty="0">
              <a:solidFill>
                <a:srgbClr val="FF0000"/>
              </a:solidFill>
              <a:latin typeface="DejaVu Sans" pitchFamily="34" charset="0"/>
              <a:cs typeface="DejaVu Sans" pitchFamily="34" charset="0"/>
            </a:endParaRPr>
          </a:p>
        </p:txBody>
      </p:sp>
      <p:cxnSp>
        <p:nvCxnSpPr>
          <p:cNvPr id="31" name="直線矢印コネクタ 30"/>
          <p:cNvCxnSpPr/>
          <p:nvPr/>
        </p:nvCxnSpPr>
        <p:spPr>
          <a:xfrm flipH="1">
            <a:off x="2411760" y="5401120"/>
            <a:ext cx="13806" cy="980208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1308015" y="6381328"/>
            <a:ext cx="23278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0000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>25μV</a:t>
            </a:r>
            <a:r>
              <a:rPr kumimoji="1" lang="ja-JP" altLang="en-US" sz="1600" dirty="0" smtClean="0">
                <a:solidFill>
                  <a:srgbClr val="FF0000"/>
                </a:solidFill>
                <a:latin typeface="DejaVu Sans" pitchFamily="34" charset="0"/>
                <a:cs typeface="DejaVu Sans" pitchFamily="34" charset="0"/>
              </a:rPr>
              <a:t>の電圧変化を確認</a:t>
            </a:r>
            <a:endParaRPr kumimoji="1" lang="ja-JP" altLang="en-US" sz="1600" dirty="0">
              <a:solidFill>
                <a:srgbClr val="FF0000"/>
              </a:solidFill>
              <a:latin typeface="DejaVu Sans" pitchFamily="34" charset="0"/>
              <a:cs typeface="DejaVu Sans" pitchFamily="34" charset="0"/>
            </a:endParaRPr>
          </a:p>
        </p:txBody>
      </p:sp>
      <p:cxnSp>
        <p:nvCxnSpPr>
          <p:cNvPr id="33" name="直線矢印コネクタ 32"/>
          <p:cNvCxnSpPr/>
          <p:nvPr/>
        </p:nvCxnSpPr>
        <p:spPr>
          <a:xfrm>
            <a:off x="7413214" y="1023237"/>
            <a:ext cx="1" cy="31753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 flipV="1">
            <a:off x="1002366" y="5430431"/>
            <a:ext cx="0" cy="390545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611560" y="5785519"/>
            <a:ext cx="14029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STJ</a:t>
            </a:r>
            <a:r>
              <a:rPr kumimoji="1" lang="ja-JP" altLang="en-US" sz="1400" dirty="0" smtClean="0"/>
              <a:t>の両端電圧</a:t>
            </a:r>
            <a:endParaRPr kumimoji="1" lang="ja-JP" altLang="en-US" sz="1400" dirty="0"/>
          </a:p>
        </p:txBody>
      </p:sp>
      <p:cxnSp>
        <p:nvCxnSpPr>
          <p:cNvPr id="39" name="直線矢印コネクタ 38"/>
          <p:cNvCxnSpPr>
            <a:stCxn id="40" idx="0"/>
          </p:cNvCxnSpPr>
          <p:nvPr/>
        </p:nvCxnSpPr>
        <p:spPr>
          <a:xfrm flipH="1" flipV="1">
            <a:off x="1107434" y="3753675"/>
            <a:ext cx="122460" cy="251389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336059" y="4005064"/>
            <a:ext cx="17876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/>
              <a:t>レーザーからのトリガ</a:t>
            </a:r>
            <a:endParaRPr kumimoji="1" lang="ja-JP" altLang="en-US" sz="1400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048672" y="836712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1"/>
                </a:solidFill>
              </a:rPr>
              <a:t>Refrigerator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444208" y="162880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1KΩ</a:t>
            </a:r>
            <a:endParaRPr kumimoji="1" lang="ja-JP" altLang="en-US" dirty="0"/>
          </a:p>
        </p:txBody>
      </p:sp>
      <p:cxnSp>
        <p:nvCxnSpPr>
          <p:cNvPr id="45" name="直線矢印コネクタ 44"/>
          <p:cNvCxnSpPr/>
          <p:nvPr/>
        </p:nvCxnSpPr>
        <p:spPr>
          <a:xfrm>
            <a:off x="2483768" y="5301208"/>
            <a:ext cx="504056" cy="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/>
          <p:cNvSpPr txBox="1"/>
          <p:nvPr/>
        </p:nvSpPr>
        <p:spPr>
          <a:xfrm>
            <a:off x="2339752" y="4941168"/>
            <a:ext cx="918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solidFill>
                  <a:srgbClr val="FFC000"/>
                </a:solidFill>
                <a:latin typeface="DejaVu Sans" pitchFamily="34" charset="0"/>
                <a:cs typeface="DejaVu Sans" pitchFamily="34" charset="0"/>
              </a:rPr>
              <a:t>1.5</a:t>
            </a:r>
            <a:r>
              <a:rPr kumimoji="1" lang="en-US" altLang="ja-JP" sz="1600" b="1" dirty="0" smtClean="0">
                <a:solidFill>
                  <a:srgbClr val="FFC000"/>
                </a:solidFill>
                <a:latin typeface="DejaVu Sans" pitchFamily="34" charset="0"/>
                <a:cs typeface="DejaVu Sans" pitchFamily="34" charset="0"/>
              </a:rPr>
              <a:t> μS</a:t>
            </a:r>
            <a:endParaRPr kumimoji="1" lang="ja-JP" altLang="en-US" sz="1600" b="1" dirty="0">
              <a:solidFill>
                <a:srgbClr val="FFC000"/>
              </a:solidFill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611560" y="4725144"/>
            <a:ext cx="33361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DejaVu Sans" pitchFamily="34" charset="0"/>
                <a:cs typeface="DejaVu Sans" pitchFamily="34" charset="0"/>
              </a:rPr>
              <a:t>STJ</a:t>
            </a:r>
            <a:r>
              <a:rPr lang="ja-JP" altLang="en-US" sz="1600" dirty="0" smtClean="0">
                <a:latin typeface="DejaVu Sans" pitchFamily="34" charset="0"/>
                <a:cs typeface="DejaVu Sans" pitchFamily="34" charset="0"/>
              </a:rPr>
              <a:t>内に発生した電荷 </a:t>
            </a:r>
            <a:r>
              <a:rPr lang="en-US" altLang="ja-JP" sz="1600" dirty="0" smtClean="0">
                <a:latin typeface="DejaVu Sans" pitchFamily="34" charset="0"/>
                <a:cs typeface="DejaVu Sans" pitchFamily="34" charset="0"/>
              </a:rPr>
              <a:t>: 1.2×10</a:t>
            </a:r>
            <a:r>
              <a:rPr lang="en-US" altLang="ja-JP" sz="1600" baseline="30000" dirty="0" smtClean="0">
                <a:latin typeface="DejaVu Sans" pitchFamily="34" charset="0"/>
                <a:cs typeface="DejaVu Sans" pitchFamily="34" charset="0"/>
              </a:rPr>
              <a:t>5</a:t>
            </a:r>
            <a:r>
              <a:rPr lang="en-US" altLang="ja-JP" sz="1600" dirty="0" smtClean="0">
                <a:latin typeface="DejaVu Sans" pitchFamily="34" charset="0"/>
                <a:cs typeface="DejaVu Sans" pitchFamily="34" charset="0"/>
              </a:rPr>
              <a:t> e</a:t>
            </a:r>
            <a:endParaRPr kumimoji="1" lang="ja-JP" altLang="en-US" sz="1600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07504" y="705470"/>
            <a:ext cx="457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目標とする遠赤外線</a:t>
            </a:r>
            <a:r>
              <a:rPr kumimoji="1" lang="en-US" altLang="ja-JP" dirty="0" smtClean="0"/>
              <a:t>1photon</a:t>
            </a:r>
            <a:r>
              <a:rPr kumimoji="1" lang="ja-JP" altLang="en-US" dirty="0" smtClean="0"/>
              <a:t>の検出には至って</a:t>
            </a:r>
            <a:r>
              <a:rPr lang="ja-JP" altLang="en-US" dirty="0" smtClean="0"/>
              <a:t>いない。今回は導入段階として</a:t>
            </a:r>
            <a:r>
              <a:rPr lang="en-US" altLang="ja-JP" dirty="0" smtClean="0"/>
              <a:t>STJ</a:t>
            </a:r>
            <a:r>
              <a:rPr lang="ja-JP" altLang="en-US" dirty="0" smtClean="0"/>
              <a:t>検出器の近赤外線に対する応答について報告する。</a:t>
            </a:r>
            <a:endParaRPr lang="en-US" altLang="ja-JP" dirty="0" smtClean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2987824" y="602128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Averaging 512</a:t>
            </a:r>
            <a:endParaRPr kumimoji="1" lang="ja-JP" altLang="en-US" dirty="0"/>
          </a:p>
        </p:txBody>
      </p:sp>
      <p:pic>
        <p:nvPicPr>
          <p:cNvPr id="57" name="図 56" descr="全体図３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4328" y="3347819"/>
            <a:ext cx="1565888" cy="3465557"/>
          </a:xfrm>
          <a:prstGeom prst="rect">
            <a:avLst/>
          </a:prstGeom>
        </p:spPr>
      </p:pic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4629150" y="3501008"/>
          <a:ext cx="2701925" cy="935038"/>
        </p:xfrm>
        <a:graphic>
          <a:graphicData uri="http://schemas.openxmlformats.org/presentationml/2006/ole">
            <p:oleObj spid="_x0000_s23555" name="数式" r:id="rId7" imgW="1193760" imgH="507960" progId="Equation.3">
              <p:embed/>
            </p:oleObj>
          </a:graphicData>
        </a:graphic>
      </p:graphicFrame>
      <p:sp>
        <p:nvSpPr>
          <p:cNvPr id="58" name="テキスト ボックス 57"/>
          <p:cNvSpPr txBox="1"/>
          <p:nvPr/>
        </p:nvSpPr>
        <p:spPr>
          <a:xfrm>
            <a:off x="4427984" y="5733256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>0.945eV</a:t>
            </a:r>
            <a:r>
              <a:rPr lang="ja-JP" altLang="en-US" sz="2000" dirty="0" smtClean="0">
                <a:solidFill>
                  <a:srgbClr val="FF0000"/>
                </a:solidFill>
                <a:latin typeface="DejaVu Sans" pitchFamily="34" charset="0"/>
                <a:cs typeface="DejaVu Sans" pitchFamily="34" charset="0"/>
              </a:rPr>
              <a:t>の光子約</a:t>
            </a:r>
            <a:r>
              <a:rPr lang="en-US" altLang="ja-JP" sz="2000" dirty="0" smtClean="0">
                <a:solidFill>
                  <a:srgbClr val="FF0000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>30</a:t>
            </a:r>
            <a:r>
              <a:rPr lang="ja-JP" altLang="en-US" sz="2000" dirty="0" smtClean="0">
                <a:solidFill>
                  <a:srgbClr val="FF0000"/>
                </a:solidFill>
                <a:latin typeface="DejaVu Sans" pitchFamily="34" charset="0"/>
                <a:cs typeface="DejaVu Sans" pitchFamily="34" charset="0"/>
              </a:rPr>
              <a:t>個分に相当する信号を確認した。</a:t>
            </a:r>
            <a:endParaRPr kumimoji="1" lang="ja-JP" altLang="en-US" sz="2000" dirty="0">
              <a:solidFill>
                <a:srgbClr val="FF0000"/>
              </a:solidFill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8244408" y="1907540"/>
            <a:ext cx="89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Voltage</a:t>
            </a:r>
            <a:endParaRPr kumimoji="1" lang="ja-JP" altLang="en-US" dirty="0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8028384" y="2564904"/>
            <a:ext cx="89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Current</a:t>
            </a:r>
            <a:endParaRPr kumimoji="1" lang="ja-JP" altLang="en-US" dirty="0"/>
          </a:p>
        </p:txBody>
      </p:sp>
      <p:sp>
        <p:nvSpPr>
          <p:cNvPr id="61" name="スライド番号プレースホルダ 6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9603-8F24-4E98-A381-BDB1734822CA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572000" y="4573577"/>
            <a:ext cx="2880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N</a:t>
            </a:r>
            <a:r>
              <a:rPr lang="en-US" altLang="ja-JP" sz="2000" baseline="-25000" dirty="0" smtClean="0"/>
              <a:t>q </a:t>
            </a:r>
            <a:r>
              <a:rPr lang="en-US" altLang="ja-JP" sz="2000" dirty="0" smtClean="0"/>
              <a:t>= 1.2×10</a:t>
            </a:r>
            <a:r>
              <a:rPr lang="en-US" altLang="ja-JP" sz="2000" baseline="30000" dirty="0" smtClean="0"/>
              <a:t>5</a:t>
            </a:r>
            <a:r>
              <a:rPr lang="en-US" altLang="ja-JP" sz="2000" dirty="0" smtClean="0"/>
              <a:t> </a:t>
            </a:r>
          </a:p>
          <a:p>
            <a:pPr algn="ctr"/>
            <a:r>
              <a:rPr kumimoji="1" lang="en-US" altLang="ja-JP" sz="2000" dirty="0" smtClean="0"/>
              <a:t>G</a:t>
            </a:r>
            <a:r>
              <a:rPr kumimoji="1" lang="en-US" altLang="ja-JP" sz="2000" baseline="-25000" dirty="0" smtClean="0"/>
              <a:t>Al </a:t>
            </a:r>
            <a:r>
              <a:rPr kumimoji="1" lang="en-US" altLang="ja-JP" sz="2000" dirty="0" smtClean="0"/>
              <a:t>= 10</a:t>
            </a:r>
          </a:p>
          <a:p>
            <a:pPr algn="ctr"/>
            <a:r>
              <a:rPr lang="en-US" altLang="ja-JP" sz="2000" dirty="0" smtClean="0"/>
              <a:t>Δ = 1.550 [meV]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>
            <a:spLocks noGrp="1"/>
          </p:cNvSpPr>
          <p:nvPr>
            <p:ph type="title"/>
          </p:nvPr>
        </p:nvSpPr>
        <p:spPr>
          <a:xfrm>
            <a:off x="0" y="58614"/>
            <a:ext cx="9144000" cy="634082"/>
          </a:xfrm>
        </p:spPr>
        <p:txBody>
          <a:bodyPr>
            <a:noAutofit/>
          </a:bodyPr>
          <a:lstStyle/>
          <a:p>
            <a:r>
              <a:rPr lang="en-US" altLang="ja-JP" sz="3200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Nb/Al-STJ</a:t>
            </a:r>
            <a:r>
              <a:rPr lang="ja-JP" altLang="en-US" sz="3200" dirty="0" smtClean="0">
                <a:latin typeface="DejaVu Sans" pitchFamily="34" charset="0"/>
                <a:cs typeface="DejaVu Sans" pitchFamily="34" charset="0"/>
              </a:rPr>
              <a:t>への要求</a:t>
            </a:r>
            <a:endParaRPr kumimoji="1" lang="ja-JP" altLang="en-US" sz="3200" dirty="0">
              <a:latin typeface="DejaVu Sans" pitchFamily="34" charset="0"/>
              <a:cs typeface="DejaVu Sans" pitchFamily="34" charset="0"/>
            </a:endParaRPr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323527" y="692696"/>
          <a:ext cx="4896545" cy="1656184"/>
        </p:xfrm>
        <a:graphic>
          <a:graphicData uri="http://schemas.openxmlformats.org/presentationml/2006/ole">
            <p:oleObj spid="_x0000_s19459" name="数式" r:id="rId3" imgW="2260440" imgH="1066680" progId="Equation.3">
              <p:embed/>
            </p:oleObj>
          </a:graphicData>
        </a:graphic>
      </p:graphicFrame>
      <p:sp>
        <p:nvSpPr>
          <p:cNvPr id="26" name="スライド番号プレースホルダ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9603-8F24-4E98-A381-BDB1734822CA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292080" y="932527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生成された準粒子が全て観測されるとすれば、</a:t>
            </a:r>
            <a:endParaRPr kumimoji="1" lang="en-US" altLang="ja-JP" dirty="0" smtClean="0"/>
          </a:p>
          <a:p>
            <a:r>
              <a:rPr kumimoji="1" lang="en-US" altLang="ja-JP" dirty="0" smtClean="0"/>
              <a:t>10pA</a:t>
            </a:r>
            <a:r>
              <a:rPr lang="ja-JP" altLang="en-US" dirty="0" smtClean="0"/>
              <a:t>と非常に小さい</a:t>
            </a:r>
            <a:r>
              <a:rPr kumimoji="1" lang="ja-JP" altLang="en-US" dirty="0" smtClean="0"/>
              <a:t>電流変化として観測される。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4016" y="2420888"/>
            <a:ext cx="63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この電流変化を観測するためにはより良い</a:t>
            </a:r>
            <a:r>
              <a:rPr kumimoji="1" lang="en-US" altLang="ja-JP" dirty="0" smtClean="0"/>
              <a:t>S/N</a:t>
            </a:r>
            <a:r>
              <a:rPr kumimoji="1" lang="ja-JP" altLang="en-US" dirty="0" smtClean="0"/>
              <a:t>の環境が必須。</a:t>
            </a:r>
            <a:endParaRPr kumimoji="1" lang="ja-JP" altLang="en-US" dirty="0"/>
          </a:p>
        </p:txBody>
      </p:sp>
      <p:sp>
        <p:nvSpPr>
          <p:cNvPr id="30" name="屈折矢印 29"/>
          <p:cNvSpPr/>
          <p:nvPr/>
        </p:nvSpPr>
        <p:spPr>
          <a:xfrm rot="5400000">
            <a:off x="2195736" y="2672916"/>
            <a:ext cx="576064" cy="792088"/>
          </a:xfrm>
          <a:prstGeom prst="bentUp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915816" y="2926685"/>
            <a:ext cx="5940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srgbClr val="FF0000"/>
                </a:solidFill>
              </a:rPr>
              <a:t>極低温で動作する電荷積分アンプがあれば、遠赤外光</a:t>
            </a:r>
            <a:r>
              <a:rPr lang="en-US" altLang="ja-JP" dirty="0" smtClean="0">
                <a:solidFill>
                  <a:srgbClr val="FF0000"/>
                </a:solidFill>
              </a:rPr>
              <a:t>1photon</a:t>
            </a:r>
            <a:r>
              <a:rPr lang="ja-JP" altLang="en-US" dirty="0" smtClean="0">
                <a:solidFill>
                  <a:srgbClr val="FF0000"/>
                </a:solidFill>
              </a:rPr>
              <a:t>の観測が可能。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861048"/>
            <a:ext cx="8130175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テキスト ボックス 31"/>
          <p:cNvSpPr txBox="1"/>
          <p:nvPr/>
        </p:nvSpPr>
        <p:spPr>
          <a:xfrm>
            <a:off x="1224136" y="3635732"/>
            <a:ext cx="63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JAXA</a:t>
            </a:r>
            <a:r>
              <a:rPr lang="ja-JP" altLang="en-US" dirty="0" smtClean="0"/>
              <a:t>開発の極低温で動作する</a:t>
            </a:r>
            <a:r>
              <a:rPr lang="en-US" altLang="ja-JP" dirty="0" smtClean="0"/>
              <a:t>(FD-SOI-CMOS OpAmp)</a:t>
            </a:r>
            <a:r>
              <a:rPr lang="ja-JP" altLang="en-US" dirty="0" smtClean="0"/>
              <a:t>の報告。</a:t>
            </a:r>
            <a:endParaRPr kumimoji="1"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44016" y="5589240"/>
            <a:ext cx="7236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FD-SOI</a:t>
            </a:r>
            <a:r>
              <a:rPr kumimoji="1" lang="ja-JP" altLang="en-US" dirty="0" smtClean="0"/>
              <a:t>プロセスで作成された</a:t>
            </a:r>
            <a:r>
              <a:rPr kumimoji="1" lang="en-US" altLang="ja-JP" dirty="0" smtClean="0"/>
              <a:t>MOSFET</a:t>
            </a:r>
            <a:r>
              <a:rPr kumimoji="1" lang="ja-JP" altLang="en-US" dirty="0" smtClean="0"/>
              <a:t>であれば、極低温での動作が可能。</a:t>
            </a:r>
            <a:endParaRPr kumimoji="1" lang="ja-JP" altLang="en-US" dirty="0"/>
          </a:p>
        </p:txBody>
      </p:sp>
      <p:sp>
        <p:nvSpPr>
          <p:cNvPr id="34" name="屈折矢印 33"/>
          <p:cNvSpPr/>
          <p:nvPr/>
        </p:nvSpPr>
        <p:spPr>
          <a:xfrm rot="5400000">
            <a:off x="2159732" y="5841268"/>
            <a:ext cx="576064" cy="792088"/>
          </a:xfrm>
          <a:prstGeom prst="bentUp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879812" y="6095037"/>
            <a:ext cx="5940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FD-SOI</a:t>
            </a:r>
            <a:r>
              <a:rPr kumimoji="1" lang="ja-JP" altLang="en-US" dirty="0" smtClean="0">
                <a:solidFill>
                  <a:srgbClr val="FF0000"/>
                </a:solidFill>
              </a:rPr>
              <a:t>プロセスによる極低温で動作する電荷積分アンプの可能性。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正方形/長方形 105"/>
          <p:cNvSpPr/>
          <p:nvPr/>
        </p:nvSpPr>
        <p:spPr>
          <a:xfrm>
            <a:off x="323528" y="3284984"/>
            <a:ext cx="1224136" cy="7920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正方形/長方形 104"/>
          <p:cNvSpPr/>
          <p:nvPr/>
        </p:nvSpPr>
        <p:spPr>
          <a:xfrm>
            <a:off x="395536" y="3861048"/>
            <a:ext cx="1440160" cy="216024"/>
          </a:xfrm>
          <a:prstGeom prst="rect">
            <a:avLst/>
          </a:prstGeom>
          <a:solidFill>
            <a:schemeClr val="accent3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正方形/長方形 102"/>
          <p:cNvSpPr/>
          <p:nvPr/>
        </p:nvSpPr>
        <p:spPr>
          <a:xfrm flipH="1">
            <a:off x="107504" y="4005064"/>
            <a:ext cx="189734" cy="7200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正方形/長方形 82"/>
          <p:cNvSpPr/>
          <p:nvPr/>
        </p:nvSpPr>
        <p:spPr>
          <a:xfrm>
            <a:off x="251520" y="3212976"/>
            <a:ext cx="72008" cy="86409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74" y="1052736"/>
            <a:ext cx="474345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テキスト ボックス 43"/>
          <p:cNvSpPr txBox="1"/>
          <p:nvPr/>
        </p:nvSpPr>
        <p:spPr>
          <a:xfrm>
            <a:off x="2267744" y="692696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STJ</a:t>
            </a:r>
            <a:r>
              <a:rPr kumimoji="1" lang="ja-JP" altLang="en-US" b="1" dirty="0" smtClean="0">
                <a:latin typeface="DejaVu Sans" pitchFamily="34" charset="0"/>
                <a:cs typeface="DejaVu Sans" pitchFamily="34" charset="0"/>
              </a:rPr>
              <a:t>検出器のノイズに対する読み出し系の改善</a:t>
            </a:r>
            <a:endParaRPr kumimoji="1" lang="ja-JP" altLang="en-US" b="1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64088" y="1196752"/>
            <a:ext cx="2196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SOI</a:t>
            </a:r>
            <a:r>
              <a:rPr kumimoji="1" lang="ja-JP" altLang="en-US" b="1" dirty="0" smtClean="0">
                <a:latin typeface="DejaVu Sans" pitchFamily="34" charset="0"/>
                <a:cs typeface="DejaVu Sans" pitchFamily="34" charset="0"/>
              </a:rPr>
              <a:t>の</a:t>
            </a:r>
            <a:r>
              <a:rPr kumimoji="1" lang="en-US" altLang="ja-JP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LSI</a:t>
            </a:r>
            <a:r>
              <a:rPr kumimoji="1" lang="ja-JP" altLang="en-US" b="1" dirty="0" smtClean="0">
                <a:latin typeface="DejaVu Sans" pitchFamily="34" charset="0"/>
                <a:cs typeface="DejaVu Sans" pitchFamily="34" charset="0"/>
              </a:rPr>
              <a:t>化の技術</a:t>
            </a:r>
            <a:endParaRPr kumimoji="1" lang="ja-JP" altLang="en-US" b="1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64088" y="1547500"/>
            <a:ext cx="3775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latin typeface="DejaVu Sans" pitchFamily="34" charset="0"/>
                <a:cs typeface="DejaVu Sans" pitchFamily="34" charset="0"/>
              </a:rPr>
              <a:t>エネルギー分解能の高い</a:t>
            </a:r>
            <a:r>
              <a:rPr kumimoji="1" lang="en-US" altLang="ja-JP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STJ</a:t>
            </a:r>
            <a:r>
              <a:rPr kumimoji="1" lang="ja-JP" altLang="en-US" b="1" dirty="0" smtClean="0">
                <a:latin typeface="DejaVu Sans" pitchFamily="34" charset="0"/>
                <a:cs typeface="DejaVu Sans" pitchFamily="34" charset="0"/>
              </a:rPr>
              <a:t>検出器</a:t>
            </a:r>
            <a:endParaRPr kumimoji="1" lang="ja-JP" altLang="en-US" b="1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9" name="左大かっこ 8"/>
          <p:cNvSpPr/>
          <p:nvPr/>
        </p:nvSpPr>
        <p:spPr>
          <a:xfrm>
            <a:off x="5220072" y="1268760"/>
            <a:ext cx="144016" cy="576064"/>
          </a:xfrm>
          <a:prstGeom prst="leftBracket">
            <a:avLst>
              <a:gd name="adj" fmla="val 14172"/>
            </a:avLst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U ターン矢印 9"/>
          <p:cNvSpPr/>
          <p:nvPr/>
        </p:nvSpPr>
        <p:spPr>
          <a:xfrm rot="16200000" flipH="1">
            <a:off x="4471511" y="1873306"/>
            <a:ext cx="849050" cy="504055"/>
          </a:xfrm>
          <a:prstGeom prst="uturnArrow">
            <a:avLst>
              <a:gd name="adj1" fmla="val 11111"/>
              <a:gd name="adj2" fmla="val 18232"/>
              <a:gd name="adj3" fmla="val 25000"/>
              <a:gd name="adj4" fmla="val 43750"/>
              <a:gd name="adj5" fmla="val 7500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220072" y="2073622"/>
            <a:ext cx="3600400" cy="92333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SOI-STJ</a:t>
            </a:r>
            <a:r>
              <a:rPr kumimoji="1" lang="ja-JP" altLang="en-US" b="1" dirty="0" smtClean="0">
                <a:latin typeface="DejaVu Sans" pitchFamily="34" charset="0"/>
                <a:cs typeface="DejaVu Sans" pitchFamily="34" charset="0"/>
              </a:rPr>
              <a:t>とは</a:t>
            </a:r>
            <a:r>
              <a:rPr kumimoji="1" lang="en-US" altLang="ja-JP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…</a:t>
            </a:r>
          </a:p>
          <a:p>
            <a:r>
              <a:rPr lang="ja-JP" altLang="en-US" dirty="0" smtClean="0">
                <a:latin typeface="DejaVu Sans" pitchFamily="34" charset="0"/>
                <a:cs typeface="DejaVu Sans" pitchFamily="34" charset="0"/>
              </a:rPr>
              <a:t>電荷積分アンプが形成された</a:t>
            </a:r>
            <a:r>
              <a:rPr lang="en-US" altLang="ja-JP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SOI</a:t>
            </a:r>
            <a:r>
              <a:rPr lang="ja-JP" altLang="en-US" dirty="0" smtClean="0">
                <a:latin typeface="DejaVu Sans" pitchFamily="34" charset="0"/>
                <a:cs typeface="DejaVu Sans" pitchFamily="34" charset="0"/>
              </a:rPr>
              <a:t>の回路層に直接</a:t>
            </a:r>
            <a:r>
              <a:rPr lang="en-US" altLang="ja-JP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STJ</a:t>
            </a:r>
            <a:r>
              <a:rPr lang="ja-JP" altLang="en-US" dirty="0" smtClean="0">
                <a:latin typeface="DejaVu Sans" pitchFamily="34" charset="0"/>
                <a:cs typeface="DejaVu Sans" pitchFamily="34" charset="0"/>
              </a:rPr>
              <a:t>を形成</a:t>
            </a:r>
            <a:r>
              <a:rPr lang="ja-JP" altLang="en-US" dirty="0">
                <a:latin typeface="DejaVu Sans" pitchFamily="34" charset="0"/>
                <a:cs typeface="DejaVu Sans" pitchFamily="34" charset="0"/>
              </a:rPr>
              <a:t>。</a:t>
            </a:r>
            <a:endParaRPr lang="en-US" altLang="ja-JP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37489" y="4911551"/>
            <a:ext cx="2382383" cy="461665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SOI-STJ</a:t>
            </a:r>
            <a:r>
              <a:rPr lang="ja-JP" altLang="en-US" sz="2400" b="1" dirty="0" smtClean="0">
                <a:latin typeface="DejaVu Sans" pitchFamily="34" charset="0"/>
                <a:cs typeface="DejaVu Sans" pitchFamily="34" charset="0"/>
              </a:rPr>
              <a:t>の利点</a:t>
            </a:r>
            <a:endParaRPr kumimoji="1" lang="ja-JP" altLang="en-US" sz="2400" b="1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07504" y="5363924"/>
            <a:ext cx="4139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STJ</a:t>
            </a:r>
            <a:r>
              <a:rPr kumimoji="1" lang="ja-JP" altLang="en-US" dirty="0" smtClean="0">
                <a:latin typeface="DejaVu Sans" pitchFamily="34" charset="0"/>
                <a:cs typeface="DejaVu Sans" pitchFamily="34" charset="0"/>
              </a:rPr>
              <a:t>検出器から配線の引き回しが不要。</a:t>
            </a:r>
            <a:endParaRPr kumimoji="1" lang="ja-JP" altLang="en-US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5496" y="5734997"/>
            <a:ext cx="4139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ja-JP" altLang="en-US" dirty="0" smtClean="0">
                <a:latin typeface="DejaVu Sans" pitchFamily="34" charset="0"/>
                <a:cs typeface="DejaVu Sans" pitchFamily="34" charset="0"/>
              </a:rPr>
              <a:t> 良い</a:t>
            </a:r>
            <a:r>
              <a:rPr lang="en-US" altLang="ja-JP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S/N</a:t>
            </a:r>
            <a:r>
              <a:rPr lang="ja-JP" altLang="en-US" dirty="0" smtClean="0">
                <a:latin typeface="DejaVu Sans" pitchFamily="34" charset="0"/>
                <a:cs typeface="DejaVu Sans" pitchFamily="34" charset="0"/>
              </a:rPr>
              <a:t>比</a:t>
            </a:r>
            <a:endParaRPr lang="en-US" altLang="ja-JP" dirty="0" smtClean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ja-JP" altLang="en-US" dirty="0" smtClean="0">
                <a:latin typeface="DejaVu Sans" pitchFamily="34" charset="0"/>
                <a:cs typeface="DejaVu Sans" pitchFamily="34" charset="0"/>
              </a:rPr>
              <a:t> </a:t>
            </a:r>
            <a:r>
              <a:rPr kumimoji="1" lang="en-US" altLang="ja-JP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STJ</a:t>
            </a:r>
            <a:r>
              <a:rPr kumimoji="1" lang="ja-JP" altLang="en-US" dirty="0" smtClean="0">
                <a:latin typeface="DejaVu Sans" pitchFamily="34" charset="0"/>
                <a:cs typeface="DejaVu Sans" pitchFamily="34" charset="0"/>
              </a:rPr>
              <a:t>のマルチチャンネル化に対応可能。</a:t>
            </a:r>
            <a:endParaRPr kumimoji="1" lang="ja-JP" altLang="en-US" dirty="0">
              <a:latin typeface="DejaVu Sans" pitchFamily="34" charset="0"/>
              <a:cs typeface="DejaVu Sans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75553" y="3789040"/>
            <a:ext cx="2528695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43539" y="3816424"/>
            <a:ext cx="13049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正方形/長方形 18"/>
          <p:cNvSpPr/>
          <p:nvPr/>
        </p:nvSpPr>
        <p:spPr>
          <a:xfrm>
            <a:off x="6147761" y="3789040"/>
            <a:ext cx="584479" cy="64807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右矢印 19"/>
          <p:cNvSpPr/>
          <p:nvPr/>
        </p:nvSpPr>
        <p:spPr>
          <a:xfrm>
            <a:off x="6876256" y="4005064"/>
            <a:ext cx="216024" cy="21602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923928" y="630932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2.9mm</a:t>
            </a:r>
            <a:r>
              <a:rPr kumimoji="1" lang="ja-JP" altLang="en-US" dirty="0" smtClean="0">
                <a:latin typeface="DejaVu Sans" pitchFamily="34" charset="0"/>
                <a:cs typeface="DejaVu Sans" pitchFamily="34" charset="0"/>
              </a:rPr>
              <a:t>角</a:t>
            </a:r>
            <a:r>
              <a:rPr kumimoji="1" lang="en-US" altLang="ja-JP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SOI-STJ</a:t>
            </a:r>
            <a:r>
              <a:rPr kumimoji="1" lang="ja-JP" altLang="en-US" dirty="0" smtClean="0">
                <a:latin typeface="DejaVu Sans" pitchFamily="34" charset="0"/>
                <a:cs typeface="DejaVu Sans" pitchFamily="34" charset="0"/>
              </a:rPr>
              <a:t>接続確認用</a:t>
            </a:r>
            <a:endParaRPr kumimoji="1" lang="ja-JP" altLang="en-US" dirty="0">
              <a:latin typeface="DejaVu Sans" pitchFamily="34" charset="0"/>
              <a:cs typeface="DejaVu Sans" pitchFamily="34" charset="0"/>
            </a:endParaRPr>
          </a:p>
        </p:txBody>
      </p:sp>
      <p:pic>
        <p:nvPicPr>
          <p:cNvPr id="17411" name="Picture 3" descr="C:\Users\Kota Kasahara\Desktop\soi-stj_systematic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4358" y="5442026"/>
            <a:ext cx="1824146" cy="1299342"/>
          </a:xfrm>
          <a:prstGeom prst="rect">
            <a:avLst/>
          </a:prstGeom>
          <a:noFill/>
        </p:spPr>
      </p:pic>
      <p:sp>
        <p:nvSpPr>
          <p:cNvPr id="23" name="テキスト ボックス 22"/>
          <p:cNvSpPr txBox="1"/>
          <p:nvPr/>
        </p:nvSpPr>
        <p:spPr>
          <a:xfrm>
            <a:off x="4211960" y="3140968"/>
            <a:ext cx="4932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現在は</a:t>
            </a:r>
            <a:r>
              <a:rPr kumimoji="1" lang="en-US" altLang="ja-JP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MOSFET</a:t>
            </a:r>
            <a:r>
              <a:rPr kumimoji="1" lang="ja-JP" altLang="en-US" dirty="0" smtClean="0">
                <a:latin typeface="DejaVu Sans" pitchFamily="34" charset="0"/>
                <a:cs typeface="DejaVu Sans" pitchFamily="34" charset="0"/>
              </a:rPr>
              <a:t>単体を形成した</a:t>
            </a:r>
            <a:r>
              <a:rPr kumimoji="1" lang="en-US" altLang="ja-JP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SOI</a:t>
            </a:r>
            <a:r>
              <a:rPr kumimoji="1" lang="ja-JP" altLang="en-US" dirty="0" smtClean="0">
                <a:latin typeface="DejaVu Sans" pitchFamily="34" charset="0"/>
                <a:cs typeface="DejaVu Sans" pitchFamily="34" charset="0"/>
              </a:rPr>
              <a:t>基板に</a:t>
            </a:r>
            <a:r>
              <a:rPr kumimoji="1" lang="en-US" altLang="ja-JP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STJ</a:t>
            </a:r>
            <a:r>
              <a:rPr kumimoji="1" lang="ja-JP" altLang="en-US" dirty="0" smtClean="0">
                <a:latin typeface="DejaVu Sans" pitchFamily="34" charset="0"/>
                <a:cs typeface="DejaVu Sans" pitchFamily="34" charset="0"/>
              </a:rPr>
              <a:t>を形成</a:t>
            </a:r>
            <a:r>
              <a:rPr lang="ja-JP" altLang="en-US" dirty="0" smtClean="0">
                <a:latin typeface="DejaVu Sans" pitchFamily="34" charset="0"/>
                <a:cs typeface="DejaVu Sans" pitchFamily="34" charset="0"/>
              </a:rPr>
              <a:t>。</a:t>
            </a:r>
            <a:endParaRPr kumimoji="1" lang="en-US" altLang="ja-JP" dirty="0" smtClean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7092280" y="3744416"/>
            <a:ext cx="1872208" cy="29249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スライド番号プレースホルダ 24"/>
          <p:cNvSpPr>
            <a:spLocks noGrp="1"/>
          </p:cNvSpPr>
          <p:nvPr>
            <p:ph type="sldNum" sz="quarter" idx="12"/>
          </p:nvPr>
        </p:nvSpPr>
        <p:spPr>
          <a:xfrm>
            <a:off x="6614864" y="6232227"/>
            <a:ext cx="2133600" cy="365125"/>
          </a:xfrm>
        </p:spPr>
        <p:txBody>
          <a:bodyPr/>
          <a:lstStyle/>
          <a:p>
            <a:endParaRPr lang="ja-JP" altLang="en-US" dirty="0"/>
          </a:p>
          <a:p>
            <a:fld id="{39B17AA2-BD6A-4879-982B-8BA338DD6E8F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  <p:sp>
        <p:nvSpPr>
          <p:cNvPr id="27" name="タイトル 1"/>
          <p:cNvSpPr>
            <a:spLocks noGrp="1"/>
          </p:cNvSpPr>
          <p:nvPr>
            <p:ph type="title"/>
          </p:nvPr>
        </p:nvSpPr>
        <p:spPr>
          <a:xfrm>
            <a:off x="0" y="58614"/>
            <a:ext cx="9144000" cy="634082"/>
          </a:xfrm>
        </p:spPr>
        <p:txBody>
          <a:bodyPr>
            <a:noAutofit/>
          </a:bodyPr>
          <a:lstStyle/>
          <a:p>
            <a:r>
              <a:rPr lang="en-US" altLang="ja-JP" sz="3600" dirty="0" smtClean="0">
                <a:latin typeface="DejaVu Sans" pitchFamily="34" charset="0"/>
                <a:cs typeface="DejaVu Sans" pitchFamily="34" charset="0"/>
              </a:rPr>
              <a:t>SOI-STJ</a:t>
            </a:r>
            <a:endParaRPr kumimoji="1" lang="ja-JP" altLang="en-US" sz="3600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7092280" y="5229200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L = 1 um</a:t>
            </a:r>
          </a:p>
          <a:p>
            <a:r>
              <a:rPr kumimoji="1" lang="en-US" altLang="ja-JP" sz="1200" dirty="0" smtClean="0"/>
              <a:t>W</a:t>
            </a:r>
            <a:r>
              <a:rPr lang="ja-JP" altLang="en-US" sz="1200" dirty="0"/>
              <a:t> </a:t>
            </a:r>
            <a:r>
              <a:rPr kumimoji="1" lang="en-US" altLang="ja-JP" sz="1200" dirty="0" smtClean="0"/>
              <a:t>=</a:t>
            </a:r>
            <a:r>
              <a:rPr lang="ja-JP" altLang="en-US" sz="1200" dirty="0"/>
              <a:t> </a:t>
            </a:r>
            <a:r>
              <a:rPr kumimoji="1" lang="en-US" altLang="ja-JP" sz="1200" dirty="0" smtClean="0"/>
              <a:t>10</a:t>
            </a:r>
            <a:r>
              <a:rPr lang="en-US" altLang="ja-JP" sz="1200" dirty="0" smtClean="0"/>
              <a:t>00um</a:t>
            </a:r>
            <a:endParaRPr kumimoji="1" lang="ja-JP" altLang="en-US" sz="12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172400" y="508518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STJ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884368" y="623731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STJ</a:t>
            </a:r>
            <a:endParaRPr kumimoji="1" lang="ja-JP" altLang="en-US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8172400" y="550794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D</a:t>
            </a:r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7884368" y="565195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G</a:t>
            </a:r>
            <a:endParaRPr kumimoji="1"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8172400" y="594928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</a:t>
            </a:r>
            <a:endParaRPr kumimoji="1" lang="ja-JP" altLang="en-US" dirty="0"/>
          </a:p>
        </p:txBody>
      </p:sp>
      <p:sp>
        <p:nvSpPr>
          <p:cNvPr id="72" name="円/楕円 71"/>
          <p:cNvSpPr/>
          <p:nvPr/>
        </p:nvSpPr>
        <p:spPr>
          <a:xfrm>
            <a:off x="1331640" y="2348880"/>
            <a:ext cx="36004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正方形/長方形 73"/>
          <p:cNvSpPr/>
          <p:nvPr/>
        </p:nvSpPr>
        <p:spPr>
          <a:xfrm>
            <a:off x="107504" y="4077072"/>
            <a:ext cx="2448272" cy="7200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正方形/長方形 74"/>
          <p:cNvSpPr/>
          <p:nvPr/>
        </p:nvSpPr>
        <p:spPr>
          <a:xfrm>
            <a:off x="395536" y="3645024"/>
            <a:ext cx="1080120" cy="216024"/>
          </a:xfrm>
          <a:prstGeom prst="rect">
            <a:avLst/>
          </a:prstGeom>
          <a:solidFill>
            <a:schemeClr val="accent3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正方形/長方形 76"/>
          <p:cNvSpPr/>
          <p:nvPr/>
        </p:nvSpPr>
        <p:spPr>
          <a:xfrm>
            <a:off x="395536" y="3501008"/>
            <a:ext cx="1080120" cy="144016"/>
          </a:xfrm>
          <a:prstGeom prst="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9" name="直線コネクタ 78"/>
          <p:cNvCxnSpPr/>
          <p:nvPr/>
        </p:nvCxnSpPr>
        <p:spPr>
          <a:xfrm>
            <a:off x="395536" y="3573016"/>
            <a:ext cx="1080120" cy="0"/>
          </a:xfrm>
          <a:prstGeom prst="line">
            <a:avLst/>
          </a:prstGeom>
          <a:ln w="381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正方形/長方形 80"/>
          <p:cNvSpPr/>
          <p:nvPr/>
        </p:nvSpPr>
        <p:spPr>
          <a:xfrm>
            <a:off x="1619672" y="4077072"/>
            <a:ext cx="72008" cy="43204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正方形/長方形 81"/>
          <p:cNvSpPr/>
          <p:nvPr/>
        </p:nvSpPr>
        <p:spPr>
          <a:xfrm>
            <a:off x="1619672" y="4437112"/>
            <a:ext cx="1008112" cy="7200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正方形/長方形 83"/>
          <p:cNvSpPr/>
          <p:nvPr/>
        </p:nvSpPr>
        <p:spPr>
          <a:xfrm>
            <a:off x="251520" y="3212976"/>
            <a:ext cx="576064" cy="7200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正方形/長方形 84"/>
          <p:cNvSpPr/>
          <p:nvPr/>
        </p:nvSpPr>
        <p:spPr>
          <a:xfrm>
            <a:off x="755576" y="3284984"/>
            <a:ext cx="72008" cy="14401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107504" y="44278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SiO2</a:t>
            </a:r>
            <a:endParaRPr kumimoji="1" lang="ja-JP" altLang="en-US" b="1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88" name="円/楕円 87"/>
          <p:cNvSpPr/>
          <p:nvPr/>
        </p:nvSpPr>
        <p:spPr>
          <a:xfrm>
            <a:off x="1403648" y="3933056"/>
            <a:ext cx="43204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0" name="直線矢印コネクタ 89"/>
          <p:cNvCxnSpPr>
            <a:stCxn id="72" idx="5"/>
            <a:endCxn id="97" idx="1"/>
          </p:cNvCxnSpPr>
          <p:nvPr/>
        </p:nvCxnSpPr>
        <p:spPr>
          <a:xfrm>
            <a:off x="1638953" y="2594731"/>
            <a:ext cx="772807" cy="871144"/>
          </a:xfrm>
          <a:prstGeom prst="straightConnector1">
            <a:avLst/>
          </a:prstGeom>
          <a:ln w="2857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線矢印コネクタ 90"/>
          <p:cNvCxnSpPr>
            <a:stCxn id="88" idx="7"/>
            <a:endCxn id="97" idx="1"/>
          </p:cNvCxnSpPr>
          <p:nvPr/>
        </p:nvCxnSpPr>
        <p:spPr>
          <a:xfrm flipV="1">
            <a:off x="1772424" y="3465875"/>
            <a:ext cx="639336" cy="519908"/>
          </a:xfrm>
          <a:prstGeom prst="straightConnector1">
            <a:avLst/>
          </a:prstGeom>
          <a:ln w="2857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テキスト ボックス 96"/>
          <p:cNvSpPr txBox="1"/>
          <p:nvPr/>
        </p:nvSpPr>
        <p:spPr>
          <a:xfrm>
            <a:off x="2411760" y="3142709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>SOI</a:t>
            </a:r>
            <a:r>
              <a:rPr lang="ja-JP" altLang="en-US" dirty="0" smtClean="0">
                <a:solidFill>
                  <a:srgbClr val="FF0000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>と</a:t>
            </a:r>
            <a:r>
              <a:rPr lang="en-US" altLang="ja-JP" dirty="0" smtClean="0">
                <a:solidFill>
                  <a:srgbClr val="FF0000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>STJ</a:t>
            </a:r>
            <a:r>
              <a:rPr lang="ja-JP" altLang="en-US" dirty="0" smtClean="0">
                <a:solidFill>
                  <a:srgbClr val="FF0000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>の</a:t>
            </a:r>
            <a:r>
              <a:rPr lang="en-US" altLang="ja-JP" dirty="0" smtClean="0">
                <a:solidFill>
                  <a:srgbClr val="FF0000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>Via</a:t>
            </a:r>
            <a:r>
              <a:rPr lang="ja-JP" altLang="en-US" dirty="0" smtClean="0">
                <a:solidFill>
                  <a:srgbClr val="FF0000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>を介した接触部</a:t>
            </a:r>
            <a:endParaRPr kumimoji="1" lang="en-US" altLang="ja-JP" dirty="0" smtClean="0">
              <a:solidFill>
                <a:srgbClr val="FF0000"/>
              </a:solidFill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</p:txBody>
      </p:sp>
      <p:cxnSp>
        <p:nvCxnSpPr>
          <p:cNvPr id="98" name="直線矢印コネクタ 97"/>
          <p:cNvCxnSpPr/>
          <p:nvPr/>
        </p:nvCxnSpPr>
        <p:spPr>
          <a:xfrm>
            <a:off x="2627784" y="4509120"/>
            <a:ext cx="504056" cy="0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テキスト ボックス 101"/>
          <p:cNvSpPr txBox="1"/>
          <p:nvPr/>
        </p:nvSpPr>
        <p:spPr>
          <a:xfrm>
            <a:off x="2987824" y="4149080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Charge Amp</a:t>
            </a:r>
            <a:r>
              <a:rPr kumimoji="1" lang="ja-JP" altLang="en-US" dirty="0" smtClean="0">
                <a:latin typeface="DejaVu Sans" pitchFamily="34" charset="0"/>
                <a:cs typeface="DejaVu Sans" pitchFamily="34" charset="0"/>
              </a:rPr>
              <a:t>へ</a:t>
            </a:r>
            <a:endParaRPr kumimoji="1" lang="ja-JP" altLang="en-US" dirty="0">
              <a:latin typeface="DejaVu Sans" pitchFamily="34" charset="0"/>
              <a:cs typeface="DejaVu Sans" pitchFamily="34" charset="0"/>
            </a:endParaRPr>
          </a:p>
        </p:txBody>
      </p:sp>
      <p:sp>
        <p:nvSpPr>
          <p:cNvPr id="76" name="正方形/長方形 75"/>
          <p:cNvSpPr/>
          <p:nvPr/>
        </p:nvSpPr>
        <p:spPr>
          <a:xfrm>
            <a:off x="395536" y="3356992"/>
            <a:ext cx="1080120" cy="144016"/>
          </a:xfrm>
          <a:prstGeom prst="rect">
            <a:avLst/>
          </a:prstGeom>
          <a:solidFill>
            <a:schemeClr val="accent3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395536" y="3174067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dirty="0" smtClean="0"/>
              <a:t>STJ</a:t>
            </a:r>
            <a:endParaRPr kumimoji="1" lang="ja-JP" alt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正方形/長方形 128"/>
          <p:cNvSpPr/>
          <p:nvPr/>
        </p:nvSpPr>
        <p:spPr>
          <a:xfrm>
            <a:off x="8028384" y="3429000"/>
            <a:ext cx="1115616" cy="936104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タイトル 1"/>
          <p:cNvSpPr>
            <a:spLocks noGrp="1"/>
          </p:cNvSpPr>
          <p:nvPr>
            <p:ph type="title"/>
          </p:nvPr>
        </p:nvSpPr>
        <p:spPr>
          <a:xfrm>
            <a:off x="0" y="58614"/>
            <a:ext cx="9144000" cy="634082"/>
          </a:xfrm>
        </p:spPr>
        <p:txBody>
          <a:bodyPr>
            <a:noAutofit/>
          </a:bodyPr>
          <a:lstStyle/>
          <a:p>
            <a:r>
              <a:rPr lang="en-US" altLang="ja-JP" sz="3600" dirty="0" smtClean="0">
                <a:latin typeface="DejaVu Sans" pitchFamily="34" charset="0"/>
                <a:cs typeface="DejaVu Sans" pitchFamily="34" charset="0"/>
              </a:rPr>
              <a:t>SOI-STJ</a:t>
            </a:r>
            <a:r>
              <a:rPr lang="ja-JP" altLang="en-US" sz="3600" dirty="0" smtClean="0">
                <a:latin typeface="DejaVu Sans" pitchFamily="34" charset="0"/>
                <a:cs typeface="DejaVu Sans" pitchFamily="34" charset="0"/>
              </a:rPr>
              <a:t>研究開発の現状</a:t>
            </a:r>
            <a:endParaRPr kumimoji="1" lang="ja-JP" altLang="en-US" sz="3600" dirty="0">
              <a:latin typeface="DejaVu Sans" pitchFamily="34" charset="0"/>
              <a:cs typeface="DejaVu Sans" pitchFamily="34" charset="0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20127" y="4437112"/>
            <a:ext cx="1199945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8026" y="1184079"/>
            <a:ext cx="1943854" cy="2028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テキスト ボックス 27"/>
          <p:cNvSpPr txBox="1"/>
          <p:nvPr/>
        </p:nvSpPr>
        <p:spPr>
          <a:xfrm>
            <a:off x="3059832" y="692696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SOI wafer</a:t>
            </a:r>
            <a:r>
              <a:rPr kumimoji="1" lang="ja-JP" altLang="en-US" sz="2000" dirty="0" smtClean="0"/>
              <a:t>上に</a:t>
            </a:r>
            <a:r>
              <a:rPr kumimoji="1" lang="en-US" altLang="ja-JP" sz="2000" dirty="0" smtClean="0"/>
              <a:t>STJ</a:t>
            </a:r>
            <a:r>
              <a:rPr kumimoji="1" lang="ja-JP" altLang="en-US" sz="2000" dirty="0" smtClean="0"/>
              <a:t>を形成。</a:t>
            </a:r>
            <a:endParaRPr kumimoji="1" lang="ja-JP" altLang="en-US" sz="20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07504" y="3244914"/>
            <a:ext cx="8964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Via</a:t>
            </a:r>
            <a:r>
              <a:rPr lang="ja-JP" altLang="en-US" sz="2000" dirty="0" smtClean="0"/>
              <a:t>を介しての</a:t>
            </a:r>
            <a:r>
              <a:rPr lang="en-US" altLang="ja-JP" sz="2000" dirty="0" smtClean="0"/>
              <a:t>SOI</a:t>
            </a:r>
            <a:r>
              <a:rPr lang="ja-JP" altLang="en-US" sz="2000" dirty="0" smtClean="0"/>
              <a:t>の回路層と</a:t>
            </a:r>
            <a:r>
              <a:rPr lang="en-US" altLang="ja-JP" sz="2000" dirty="0" smtClean="0"/>
              <a:t>STJ</a:t>
            </a:r>
            <a:r>
              <a:rPr lang="ja-JP" altLang="en-US" sz="2000" dirty="0" smtClean="0"/>
              <a:t>の電気的接触を確認。</a:t>
            </a:r>
            <a:endParaRPr lang="en-US" altLang="ja-JP" sz="2000" dirty="0" smtClean="0"/>
          </a:p>
        </p:txBody>
      </p: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268760"/>
            <a:ext cx="2592288" cy="1876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正方形/長方形 38"/>
          <p:cNvSpPr/>
          <p:nvPr/>
        </p:nvSpPr>
        <p:spPr>
          <a:xfrm>
            <a:off x="2699792" y="2636912"/>
            <a:ext cx="720080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左中かっこ 39"/>
          <p:cNvSpPr/>
          <p:nvPr/>
        </p:nvSpPr>
        <p:spPr>
          <a:xfrm>
            <a:off x="3491880" y="1340768"/>
            <a:ext cx="936104" cy="1728192"/>
          </a:xfrm>
          <a:prstGeom prst="leftBrace">
            <a:avLst>
              <a:gd name="adj1" fmla="val 9342"/>
              <a:gd name="adj2" fmla="val 89879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2" name="直線コネクタ 41"/>
          <p:cNvCxnSpPr/>
          <p:nvPr/>
        </p:nvCxnSpPr>
        <p:spPr>
          <a:xfrm>
            <a:off x="1259632" y="1268760"/>
            <a:ext cx="1224136" cy="576064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>
            <a:off x="1259632" y="1628800"/>
            <a:ext cx="1584176" cy="1368152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円/楕円 45"/>
          <p:cNvSpPr/>
          <p:nvPr/>
        </p:nvSpPr>
        <p:spPr>
          <a:xfrm>
            <a:off x="4499992" y="1556792"/>
            <a:ext cx="50405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004048" y="1556792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0000"/>
                </a:solidFill>
              </a:rPr>
              <a:t>Via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16024" y="980728"/>
            <a:ext cx="1259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/>
              <a:t>Wire</a:t>
            </a:r>
          </a:p>
          <a:p>
            <a:pPr algn="ctr"/>
            <a:r>
              <a:rPr lang="en-US" altLang="ja-JP" b="1" dirty="0" smtClean="0"/>
              <a:t>Bonding</a:t>
            </a:r>
            <a:endParaRPr kumimoji="1" lang="ja-JP" altLang="en-US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5940152" y="2114853"/>
            <a:ext cx="10801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0000"/>
                </a:solidFill>
              </a:rPr>
              <a:t>STJ</a:t>
            </a:r>
          </a:p>
          <a:p>
            <a:r>
              <a:rPr kumimoji="1" lang="en-US" altLang="ja-JP" sz="2800" b="1" dirty="0" smtClean="0">
                <a:solidFill>
                  <a:srgbClr val="FF0000"/>
                </a:solidFill>
              </a:rPr>
              <a:t>upper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  <p:sp>
        <p:nvSpPr>
          <p:cNvPr id="51" name="角丸四角形 50"/>
          <p:cNvSpPr/>
          <p:nvPr/>
        </p:nvSpPr>
        <p:spPr>
          <a:xfrm>
            <a:off x="5724128" y="4437112"/>
            <a:ext cx="2160240" cy="20882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4" name="直線コネクタ 53"/>
          <p:cNvCxnSpPr/>
          <p:nvPr/>
        </p:nvCxnSpPr>
        <p:spPr>
          <a:xfrm>
            <a:off x="6156176" y="5229200"/>
            <a:ext cx="0" cy="7200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>
            <a:off x="6516216" y="5229200"/>
            <a:ext cx="0" cy="1440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/>
          <p:cNvCxnSpPr/>
          <p:nvPr/>
        </p:nvCxnSpPr>
        <p:spPr>
          <a:xfrm flipV="1">
            <a:off x="6164560" y="5229200"/>
            <a:ext cx="639688" cy="838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円/楕円 58"/>
          <p:cNvSpPr/>
          <p:nvPr/>
        </p:nvSpPr>
        <p:spPr>
          <a:xfrm>
            <a:off x="6372200" y="5373216"/>
            <a:ext cx="288032" cy="2880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円/楕円 60"/>
          <p:cNvSpPr/>
          <p:nvPr/>
        </p:nvSpPr>
        <p:spPr>
          <a:xfrm>
            <a:off x="6372200" y="5517232"/>
            <a:ext cx="288032" cy="2880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3" name="直線コネクタ 62"/>
          <p:cNvCxnSpPr/>
          <p:nvPr/>
        </p:nvCxnSpPr>
        <p:spPr>
          <a:xfrm>
            <a:off x="6516216" y="5805264"/>
            <a:ext cx="0" cy="1440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コネクタ 66"/>
          <p:cNvCxnSpPr/>
          <p:nvPr/>
        </p:nvCxnSpPr>
        <p:spPr>
          <a:xfrm>
            <a:off x="6804248" y="5013176"/>
            <a:ext cx="0" cy="5040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/>
          <p:cNvCxnSpPr/>
          <p:nvPr/>
        </p:nvCxnSpPr>
        <p:spPr>
          <a:xfrm>
            <a:off x="6948264" y="4869160"/>
            <a:ext cx="0" cy="7200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/>
          <p:cNvCxnSpPr/>
          <p:nvPr/>
        </p:nvCxnSpPr>
        <p:spPr>
          <a:xfrm flipV="1">
            <a:off x="6948264" y="5373216"/>
            <a:ext cx="288032" cy="838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/>
          <p:cNvCxnSpPr/>
          <p:nvPr/>
        </p:nvCxnSpPr>
        <p:spPr>
          <a:xfrm flipV="1">
            <a:off x="6956648" y="5085184"/>
            <a:ext cx="279648" cy="838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/>
          <p:cNvCxnSpPr/>
          <p:nvPr/>
        </p:nvCxnSpPr>
        <p:spPr>
          <a:xfrm>
            <a:off x="7236296" y="5229200"/>
            <a:ext cx="0" cy="7200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矢印コネクタ 80"/>
          <p:cNvCxnSpPr/>
          <p:nvPr/>
        </p:nvCxnSpPr>
        <p:spPr>
          <a:xfrm flipH="1">
            <a:off x="6948264" y="5229200"/>
            <a:ext cx="28803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/>
          <p:nvPr/>
        </p:nvCxnSpPr>
        <p:spPr>
          <a:xfrm>
            <a:off x="7236296" y="4725144"/>
            <a:ext cx="0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円/楕円 86"/>
          <p:cNvSpPr/>
          <p:nvPr/>
        </p:nvSpPr>
        <p:spPr>
          <a:xfrm>
            <a:off x="7164288" y="4581128"/>
            <a:ext cx="144016" cy="14401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円/楕円 87"/>
          <p:cNvSpPr/>
          <p:nvPr/>
        </p:nvSpPr>
        <p:spPr>
          <a:xfrm>
            <a:off x="7164288" y="5949280"/>
            <a:ext cx="144016" cy="14401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円/楕円 88"/>
          <p:cNvSpPr/>
          <p:nvPr/>
        </p:nvSpPr>
        <p:spPr>
          <a:xfrm>
            <a:off x="6444208" y="5949280"/>
            <a:ext cx="144016" cy="14401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円/楕円 89"/>
          <p:cNvSpPr/>
          <p:nvPr/>
        </p:nvSpPr>
        <p:spPr>
          <a:xfrm>
            <a:off x="6084168" y="5949280"/>
            <a:ext cx="144016" cy="14401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円/楕円 92"/>
          <p:cNvSpPr/>
          <p:nvPr/>
        </p:nvSpPr>
        <p:spPr>
          <a:xfrm>
            <a:off x="4427984" y="4869160"/>
            <a:ext cx="43204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5" name="直線矢印コネクタ 94"/>
          <p:cNvCxnSpPr/>
          <p:nvPr/>
        </p:nvCxnSpPr>
        <p:spPr>
          <a:xfrm flipH="1" flipV="1">
            <a:off x="4932040" y="5157192"/>
            <a:ext cx="1152128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テキスト ボックス 95"/>
          <p:cNvSpPr txBox="1"/>
          <p:nvPr/>
        </p:nvSpPr>
        <p:spPr>
          <a:xfrm>
            <a:off x="4139952" y="458112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SOI-STJ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cxnSp>
        <p:nvCxnSpPr>
          <p:cNvPr id="98" name="直線コネクタ 97"/>
          <p:cNvCxnSpPr/>
          <p:nvPr/>
        </p:nvCxnSpPr>
        <p:spPr>
          <a:xfrm>
            <a:off x="6156176" y="6093296"/>
            <a:ext cx="0" cy="3600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/>
          <p:cNvCxnSpPr/>
          <p:nvPr/>
        </p:nvCxnSpPr>
        <p:spPr>
          <a:xfrm>
            <a:off x="7236296" y="6093296"/>
            <a:ext cx="0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/>
          <p:cNvCxnSpPr/>
          <p:nvPr/>
        </p:nvCxnSpPr>
        <p:spPr>
          <a:xfrm>
            <a:off x="7236296" y="3717032"/>
            <a:ext cx="0" cy="86409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コネクタ 105"/>
          <p:cNvCxnSpPr/>
          <p:nvPr/>
        </p:nvCxnSpPr>
        <p:spPr>
          <a:xfrm>
            <a:off x="6156176" y="6453336"/>
            <a:ext cx="15121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線コネクタ 107"/>
          <p:cNvCxnSpPr/>
          <p:nvPr/>
        </p:nvCxnSpPr>
        <p:spPr>
          <a:xfrm>
            <a:off x="7236296" y="6237312"/>
            <a:ext cx="2160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線コネクタ 109"/>
          <p:cNvCxnSpPr/>
          <p:nvPr/>
        </p:nvCxnSpPr>
        <p:spPr>
          <a:xfrm flipV="1">
            <a:off x="7668344" y="4077072"/>
            <a:ext cx="0" cy="23762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線コネクタ 111"/>
          <p:cNvCxnSpPr/>
          <p:nvPr/>
        </p:nvCxnSpPr>
        <p:spPr>
          <a:xfrm flipV="1">
            <a:off x="7452320" y="3933056"/>
            <a:ext cx="0" cy="230425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線コネクタ 119"/>
          <p:cNvCxnSpPr/>
          <p:nvPr/>
        </p:nvCxnSpPr>
        <p:spPr>
          <a:xfrm>
            <a:off x="7236296" y="3717032"/>
            <a:ext cx="8640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線コネクタ 122"/>
          <p:cNvCxnSpPr/>
          <p:nvPr/>
        </p:nvCxnSpPr>
        <p:spPr>
          <a:xfrm>
            <a:off x="7452320" y="3933056"/>
            <a:ext cx="6480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線コネクタ 123"/>
          <p:cNvCxnSpPr/>
          <p:nvPr/>
        </p:nvCxnSpPr>
        <p:spPr>
          <a:xfrm>
            <a:off x="7668344" y="4077072"/>
            <a:ext cx="432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テキスト ボックス 137"/>
          <p:cNvSpPr txBox="1"/>
          <p:nvPr/>
        </p:nvSpPr>
        <p:spPr>
          <a:xfrm>
            <a:off x="8100392" y="3573016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半導体</a:t>
            </a:r>
            <a:endParaRPr lang="en-US" altLang="ja-JP" sz="1200" dirty="0" smtClean="0"/>
          </a:p>
          <a:p>
            <a:r>
              <a:rPr lang="ja-JP" altLang="en-US" sz="1200" dirty="0" smtClean="0"/>
              <a:t>パラメータ</a:t>
            </a:r>
            <a:endParaRPr lang="en-US" altLang="ja-JP" sz="1200" dirty="0" smtClean="0"/>
          </a:p>
          <a:p>
            <a:r>
              <a:rPr lang="ja-JP" altLang="en-US" sz="1200" dirty="0" smtClean="0"/>
              <a:t>アナライザ</a:t>
            </a:r>
          </a:p>
        </p:txBody>
      </p:sp>
      <p:sp>
        <p:nvSpPr>
          <p:cNvPr id="139" name="テキスト ボックス 138"/>
          <p:cNvSpPr txBox="1"/>
          <p:nvPr/>
        </p:nvSpPr>
        <p:spPr>
          <a:xfrm>
            <a:off x="179512" y="4797152"/>
            <a:ext cx="3744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STJ</a:t>
            </a:r>
            <a:r>
              <a:rPr lang="ja-JP" altLang="en-US" sz="2000" dirty="0" smtClean="0"/>
              <a:t>形成後の</a:t>
            </a:r>
            <a:r>
              <a:rPr lang="en-US" altLang="ja-JP" sz="2000" dirty="0" smtClean="0"/>
              <a:t>MOSFET</a:t>
            </a:r>
            <a:r>
              <a:rPr lang="ja-JP" altLang="en-US" sz="2000" dirty="0" smtClean="0"/>
              <a:t>の</a:t>
            </a:r>
            <a:r>
              <a:rPr lang="en-US" altLang="ja-JP" sz="2000" dirty="0" smtClean="0"/>
              <a:t>He</a:t>
            </a:r>
            <a:r>
              <a:rPr lang="en-US" altLang="ja-JP" sz="2000" baseline="30000" dirty="0" smtClean="0"/>
              <a:t>4</a:t>
            </a:r>
            <a:r>
              <a:rPr lang="ja-JP" altLang="en-US" sz="2000" dirty="0" smtClean="0"/>
              <a:t>減圧冷却による</a:t>
            </a:r>
            <a:r>
              <a:rPr lang="en-US" altLang="ja-JP" sz="2000" dirty="0" smtClean="0"/>
              <a:t>1.8K</a:t>
            </a:r>
            <a:r>
              <a:rPr lang="ja-JP" altLang="en-US" sz="2000" dirty="0" smtClean="0"/>
              <a:t>、室温ともに正常な動作を確認した。</a:t>
            </a:r>
            <a:endParaRPr lang="en-US" altLang="ja-JP" sz="2000" dirty="0" smtClean="0"/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6084168" y="651605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Refrigerator</a:t>
            </a:r>
            <a:endParaRPr kumimoji="1" lang="ja-JP" alt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4" name="円/楕円 143"/>
          <p:cNvSpPr/>
          <p:nvPr/>
        </p:nvSpPr>
        <p:spPr>
          <a:xfrm>
            <a:off x="2339752" y="1700808"/>
            <a:ext cx="144016" cy="14401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円/楕円 144"/>
          <p:cNvSpPr/>
          <p:nvPr/>
        </p:nvSpPr>
        <p:spPr>
          <a:xfrm>
            <a:off x="2771800" y="2924944"/>
            <a:ext cx="144016" cy="14401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6" name="スライド番号プレースホルダ 1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99603-8F24-4E98-A381-BDB1734822CA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6948264" y="472514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D</a:t>
            </a:r>
            <a:endParaRPr kumimoji="1" lang="ja-JP" altLang="en-US" dirty="0"/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6516216" y="492258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G</a:t>
            </a:r>
            <a:endParaRPr kumimoji="1" lang="ja-JP" altLang="en-US" dirty="0"/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6948264" y="537321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</a:t>
            </a:r>
            <a:endParaRPr kumimoji="1" lang="ja-JP" altLang="en-US" dirty="0"/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6588224" y="558924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STJ</a:t>
            </a:r>
            <a:endParaRPr kumimoji="1" lang="ja-JP" altLang="en-US" dirty="0"/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4572000" y="2267253"/>
            <a:ext cx="10801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0000"/>
                </a:solidFill>
              </a:rPr>
              <a:t>STJ</a:t>
            </a:r>
          </a:p>
          <a:p>
            <a:r>
              <a:rPr kumimoji="1" lang="en-US" altLang="ja-JP" sz="2800" b="1" dirty="0" smtClean="0">
                <a:solidFill>
                  <a:srgbClr val="FF0000"/>
                </a:solidFill>
              </a:rPr>
              <a:t>under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14581</TotalTime>
  <Words>1160</Words>
  <Application>Microsoft Office PowerPoint</Application>
  <PresentationFormat>画面に合わせる (4:3)</PresentationFormat>
  <Paragraphs>236</Paragraphs>
  <Slides>21</Slides>
  <Notes>1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3" baseType="lpstr">
      <vt:lpstr>Office テーマ</vt:lpstr>
      <vt:lpstr>数式</vt:lpstr>
      <vt:lpstr>ニュートリノ崩壊からの遠赤外光探索のためのNb/Al-STJの研究開発</vt:lpstr>
      <vt:lpstr>Outline</vt:lpstr>
      <vt:lpstr>Motivation</vt:lpstr>
      <vt:lpstr>遠赤外光探索ロケット実験</vt:lpstr>
      <vt:lpstr>Superconducting Tunnel Junction (STJ)</vt:lpstr>
      <vt:lpstr>Nb/Al-STJ光応答測定</vt:lpstr>
      <vt:lpstr>Nb/Al-STJへの要求</vt:lpstr>
      <vt:lpstr>SOI-STJ</vt:lpstr>
      <vt:lpstr>SOI-STJ研究開発の現状</vt:lpstr>
      <vt:lpstr>スライド 10</vt:lpstr>
      <vt:lpstr>SOIwafer上のSTJのTEM像</vt:lpstr>
      <vt:lpstr>まとめ</vt:lpstr>
      <vt:lpstr>Back Up</vt:lpstr>
      <vt:lpstr>I-V特性測定環境</vt:lpstr>
      <vt:lpstr>スライド 15</vt:lpstr>
      <vt:lpstr>リフトオフ法とエッジング法</vt:lpstr>
      <vt:lpstr>エネルギー分解能</vt:lpstr>
      <vt:lpstr>10pulse サンプリングモード(定バイアス）</vt:lpstr>
      <vt:lpstr>トラッピング</vt:lpstr>
      <vt:lpstr>FD-SOI-CMOS OpAmp</vt:lpstr>
      <vt:lpstr>FD-SOI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ニュートリノ崩壊からの遠赤外光探索のためのNb/Al-STJの研究開発</dc:title>
  <dc:creator>Kota Kasahara</dc:creator>
  <cp:lastModifiedBy>Kota Kasahara</cp:lastModifiedBy>
  <cp:revision>60</cp:revision>
  <dcterms:created xsi:type="dcterms:W3CDTF">2013-03-14T18:43:28Z</dcterms:created>
  <dcterms:modified xsi:type="dcterms:W3CDTF">2013-03-26T01:15:27Z</dcterms:modified>
</cp:coreProperties>
</file>