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2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80" r:id="rId9"/>
    <p:sldId id="293" r:id="rId10"/>
    <p:sldId id="294" r:id="rId11"/>
    <p:sldId id="279" r:id="rId12"/>
    <p:sldId id="292" r:id="rId13"/>
    <p:sldId id="281" r:id="rId14"/>
    <p:sldId id="265" r:id="rId15"/>
    <p:sldId id="291" r:id="rId16"/>
    <p:sldId id="290" r:id="rId17"/>
    <p:sldId id="269" r:id="rId18"/>
    <p:sldId id="296" r:id="rId19"/>
    <p:sldId id="266" r:id="rId20"/>
    <p:sldId id="289" r:id="rId21"/>
    <p:sldId id="285" r:id="rId22"/>
    <p:sldId id="286" r:id="rId23"/>
    <p:sldId id="295" r:id="rId24"/>
    <p:sldId id="275" r:id="rId25"/>
    <p:sldId id="27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60"/>
    <p:restoredTop sz="94613"/>
  </p:normalViewPr>
  <p:slideViewPr>
    <p:cSldViewPr snapToGrid="0" snapToObjects="1">
      <p:cViewPr>
        <p:scale>
          <a:sx n="85" d="100"/>
          <a:sy n="85" d="100"/>
        </p:scale>
        <p:origin x="1224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938D3-24E7-4849-A6FA-6A1031BE8461}" type="datetimeFigureOut">
              <a:rPr kumimoji="1" lang="ja-JP" altLang="en-US" smtClean="0"/>
              <a:t>2017/3/13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ABC9A-87A7-D24F-8E8D-304775705A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8105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42AD1C-DF90-F248-88DF-C3FD879BCF01}" type="datetimeFigureOut">
              <a:rPr kumimoji="1" lang="ja-JP" altLang="en-US" smtClean="0"/>
              <a:t>2017/3/13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5E9D8-81D9-E04F-91FB-FF83E4BFAF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6540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6218" y="1621116"/>
            <a:ext cx="10058400" cy="2265084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b="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3460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191491" y="38862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fld id="{B07454A3-5080-6949-B37B-906A02550F52}" type="datetime2">
              <a:rPr lang="ja-JP" altLang="en-US" smtClean="0"/>
              <a:pPr/>
              <a:t>2017年3月13日(月)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2016</a:t>
            </a:r>
            <a:r>
              <a:rPr lang="ja-JP" altLang="en-US" dirty="0" smtClean="0"/>
              <a:t>年度修士論文発表会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3721" y="6459785"/>
            <a:ext cx="1312025" cy="365125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039007"/>
            <a:ext cx="10058400" cy="2286105"/>
          </a:xfrm>
        </p:spPr>
        <p:txBody>
          <a:bodyPr anchor="b" anchorCtr="0">
            <a:normAutofit/>
          </a:bodyPr>
          <a:lstStyle>
            <a:lvl1pPr algn="ctr"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fld id="{B07454A3-5080-6949-B37B-906A02550F52}" type="datetime2">
              <a:rPr lang="ja-JP" altLang="en-US" smtClean="0"/>
              <a:pPr/>
              <a:t>2017年3月13日(月)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2016</a:t>
            </a:r>
            <a:r>
              <a:rPr lang="ja-JP" altLang="en-US" dirty="0" smtClean="0"/>
              <a:t>年度修士論文発表会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3721" y="6459785"/>
            <a:ext cx="1312025" cy="365125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fld id="{B07454A3-5080-6949-B37B-906A02550F52}" type="datetime2">
              <a:rPr lang="ja-JP" altLang="en-US" smtClean="0"/>
              <a:pPr/>
              <a:t>2017年3月13日(月)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2016</a:t>
            </a:r>
            <a:r>
              <a:rPr lang="ja-JP" altLang="en-US" dirty="0" smtClean="0"/>
              <a:t>年度修士論文発表会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13721" y="6459785"/>
            <a:ext cx="1312025" cy="365125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1859" y="117540"/>
            <a:ext cx="11746362" cy="8809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859" y="1183582"/>
            <a:ext cx="11746362" cy="50280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61859" y="997903"/>
            <a:ext cx="10148789" cy="421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34397" y="6434687"/>
            <a:ext cx="2729520" cy="365125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fld id="{B07454A3-5080-6949-B37B-906A02550F52}" type="datetime2">
              <a:rPr lang="ja-JP" altLang="en-US" smtClean="0"/>
              <a:pPr/>
              <a:t>2017年3月13日(月)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2016</a:t>
            </a:r>
            <a:r>
              <a:rPr lang="ja-JP" altLang="en-US" dirty="0" smtClean="0"/>
              <a:t>年度修士論文発表会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13721" y="6459785"/>
            <a:ext cx="1312025" cy="365125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74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30" r:id="rId4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800" b="1" kern="1200" spc="-50" baseline="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3.emf"/><Relationship Id="rId6" Type="http://schemas.openxmlformats.org/officeDocument/2006/relationships/image" Target="../media/image5.emf"/><Relationship Id="rId7" Type="http://schemas.openxmlformats.org/officeDocument/2006/relationships/image" Target="../media/image6.jp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2.tiff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91360" y="2048923"/>
            <a:ext cx="11075782" cy="1723913"/>
          </a:xfrm>
        </p:spPr>
        <p:txBody>
          <a:bodyPr>
            <a:normAutofit/>
          </a:bodyPr>
          <a:lstStyle/>
          <a:p>
            <a:r>
              <a:rPr lang="en-US" altLang="ja-JP" sz="4800" dirty="0"/>
              <a:t>COBAND</a:t>
            </a:r>
            <a:r>
              <a:rPr lang="ja-JP" altLang="en-US" sz="4800" dirty="0"/>
              <a:t>実験のための</a:t>
            </a:r>
            <a:r>
              <a:rPr lang="en-US" altLang="ja-JP" sz="4800" dirty="0"/>
              <a:t>SOI−STJ</a:t>
            </a:r>
            <a:r>
              <a:rPr lang="ja-JP" altLang="en-US" sz="4800" dirty="0"/>
              <a:t>の研究</a:t>
            </a:r>
            <a:r>
              <a:rPr lang="ja-JP" altLang="en-US" sz="4800" dirty="0" smtClean="0"/>
              <a:t>開発</a:t>
            </a:r>
            <a:r>
              <a:rPr lang="en-US" altLang="ja-JP" sz="4800" dirty="0"/>
              <a:t> I</a:t>
            </a:r>
            <a:endParaRPr kumimoji="1" lang="ja-JP" altLang="en-US" sz="48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360" y="151359"/>
            <a:ext cx="1809545" cy="18095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918" y="151359"/>
            <a:ext cx="2782306" cy="1985584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91360" y="3962357"/>
            <a:ext cx="114718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u="sng" dirty="0" smtClean="0"/>
              <a:t>八木</a:t>
            </a:r>
            <a:r>
              <a:rPr lang="en-US" altLang="ja-JP" sz="2000" b="1" u="sng" dirty="0"/>
              <a:t> </a:t>
            </a:r>
            <a:r>
              <a:rPr lang="ja-JP" altLang="en-US" sz="2000" b="1" u="sng" dirty="0" smtClean="0"/>
              <a:t>俊</a:t>
            </a:r>
            <a:r>
              <a:rPr lang="ja-JP" altLang="en-US" sz="2000" b="1" u="sng" dirty="0"/>
              <a:t>輔</a:t>
            </a:r>
            <a:r>
              <a:rPr lang="ja-JP" altLang="en-US" dirty="0"/>
              <a:t>、</a:t>
            </a:r>
            <a:r>
              <a:rPr lang="ja-JP" altLang="en-US" dirty="0" smtClean="0"/>
              <a:t>金</a:t>
            </a:r>
            <a:r>
              <a:rPr lang="en-US" altLang="ja-JP" dirty="0"/>
              <a:t> </a:t>
            </a:r>
            <a:r>
              <a:rPr lang="ja-JP" altLang="en-US" dirty="0" smtClean="0"/>
              <a:t>信</a:t>
            </a:r>
            <a:r>
              <a:rPr lang="ja-JP" altLang="en-US" dirty="0"/>
              <a:t>弘、</a:t>
            </a:r>
            <a:r>
              <a:rPr lang="ja-JP" altLang="en-US" dirty="0" smtClean="0"/>
              <a:t>武内</a:t>
            </a:r>
            <a:r>
              <a:rPr lang="en-US" altLang="ja-JP" dirty="0"/>
              <a:t> </a:t>
            </a:r>
            <a:r>
              <a:rPr lang="ja-JP" altLang="en-US" dirty="0" smtClean="0"/>
              <a:t>勇司</a:t>
            </a:r>
            <a:r>
              <a:rPr lang="ja-JP" altLang="en-US" dirty="0"/>
              <a:t>、</a:t>
            </a:r>
            <a:r>
              <a:rPr lang="ja-JP" altLang="en-US" dirty="0" smtClean="0"/>
              <a:t>武政</a:t>
            </a:r>
            <a:r>
              <a:rPr lang="en-US" altLang="ja-JP" dirty="0"/>
              <a:t> </a:t>
            </a:r>
            <a:r>
              <a:rPr lang="ja-JP" altLang="en-US" dirty="0" smtClean="0"/>
              <a:t>健一</a:t>
            </a:r>
            <a:r>
              <a:rPr lang="ja-JP" altLang="en-US" dirty="0"/>
              <a:t>、</a:t>
            </a:r>
            <a:r>
              <a:rPr lang="ja-JP" altLang="en-US" dirty="0" smtClean="0"/>
              <a:t>永田</a:t>
            </a:r>
            <a:r>
              <a:rPr lang="en-US" altLang="ja-JP" dirty="0"/>
              <a:t> </a:t>
            </a:r>
            <a:r>
              <a:rPr lang="ja-JP" altLang="en-US" dirty="0" smtClean="0"/>
              <a:t>和樹</a:t>
            </a:r>
            <a:r>
              <a:rPr lang="ja-JP" altLang="en-US" dirty="0"/>
              <a:t>、</a:t>
            </a:r>
            <a:r>
              <a:rPr lang="ja-JP" altLang="en-US" dirty="0" smtClean="0"/>
              <a:t>笠原</a:t>
            </a:r>
            <a:r>
              <a:rPr lang="en-US" altLang="ja-JP" dirty="0"/>
              <a:t> </a:t>
            </a:r>
            <a:r>
              <a:rPr lang="ja-JP" altLang="en-US" dirty="0" smtClean="0"/>
              <a:t>宏</a:t>
            </a:r>
            <a:r>
              <a:rPr lang="ja-JP" altLang="en-US" dirty="0"/>
              <a:t>太、</a:t>
            </a:r>
            <a:r>
              <a:rPr lang="ja-JP" altLang="en-US" dirty="0" smtClean="0"/>
              <a:t>若狭</a:t>
            </a:r>
            <a:r>
              <a:rPr lang="en-US" altLang="ja-JP" dirty="0"/>
              <a:t> </a:t>
            </a:r>
            <a:r>
              <a:rPr lang="ja-JP" altLang="en-US" dirty="0" smtClean="0"/>
              <a:t>玲那</a:t>
            </a:r>
            <a:r>
              <a:rPr lang="ja-JP" altLang="en-US" dirty="0" smtClean="0"/>
              <a:t>、先崎</a:t>
            </a:r>
            <a:r>
              <a:rPr lang="en-US" altLang="ja-JP" dirty="0" smtClean="0"/>
              <a:t> </a:t>
            </a:r>
            <a:r>
              <a:rPr lang="ja-JP" altLang="en-US" dirty="0" smtClean="0"/>
              <a:t>蓮</a:t>
            </a:r>
            <a:r>
              <a:rPr lang="ja-JP" altLang="en-US" dirty="0"/>
              <a:t>、</a:t>
            </a:r>
            <a:r>
              <a:rPr lang="ja-JP" altLang="en-US" dirty="0" smtClean="0"/>
              <a:t>森内</a:t>
            </a:r>
            <a:r>
              <a:rPr lang="en-US" altLang="ja-JP" dirty="0"/>
              <a:t> </a:t>
            </a:r>
            <a:r>
              <a:rPr lang="ja-JP" altLang="en-US" dirty="0" smtClean="0"/>
              <a:t>航也</a:t>
            </a:r>
            <a:r>
              <a:rPr lang="ja-JP" altLang="en-US" dirty="0" smtClean="0"/>
              <a:t>、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美馬</a:t>
            </a:r>
            <a:r>
              <a:rPr lang="en-US" altLang="ja-JP" dirty="0" smtClean="0"/>
              <a:t> </a:t>
            </a:r>
            <a:r>
              <a:rPr lang="ja-JP" altLang="en-US" dirty="0" smtClean="0"/>
              <a:t>覚</a:t>
            </a:r>
            <a:r>
              <a:rPr lang="en-US" altLang="ja-JP" baseline="30000" dirty="0"/>
              <a:t>A</a:t>
            </a:r>
            <a:r>
              <a:rPr lang="ja-JP" altLang="en-US" dirty="0" smtClean="0"/>
              <a:t>、木内</a:t>
            </a:r>
            <a:r>
              <a:rPr lang="en-US" altLang="ja-JP" dirty="0"/>
              <a:t> </a:t>
            </a:r>
            <a:r>
              <a:rPr lang="ja-JP" altLang="en-US" dirty="0" smtClean="0"/>
              <a:t>健司</a:t>
            </a:r>
            <a:r>
              <a:rPr lang="en-US" altLang="ja-JP" baseline="30000" dirty="0"/>
              <a:t>A</a:t>
            </a:r>
            <a:r>
              <a:rPr lang="ja-JP" altLang="en-US" dirty="0" smtClean="0"/>
              <a:t>、新井</a:t>
            </a:r>
            <a:r>
              <a:rPr lang="en-US" altLang="ja-JP" dirty="0"/>
              <a:t> </a:t>
            </a:r>
            <a:r>
              <a:rPr lang="ja-JP" altLang="en-US" dirty="0" smtClean="0"/>
              <a:t>康夫</a:t>
            </a:r>
            <a:r>
              <a:rPr lang="en-US" altLang="ja-JP" baseline="30000" dirty="0" smtClean="0"/>
              <a:t>B</a:t>
            </a:r>
            <a:r>
              <a:rPr lang="ja-JP" altLang="en-US" dirty="0" smtClean="0"/>
              <a:t>、倉知</a:t>
            </a:r>
            <a:r>
              <a:rPr lang="en-US" altLang="ja-JP" dirty="0"/>
              <a:t> </a:t>
            </a:r>
            <a:r>
              <a:rPr lang="ja-JP" altLang="en-US" dirty="0" smtClean="0"/>
              <a:t>郁生</a:t>
            </a:r>
            <a:r>
              <a:rPr lang="en-US" altLang="ja-JP" baseline="30000" dirty="0" smtClean="0"/>
              <a:t>B</a:t>
            </a:r>
            <a:r>
              <a:rPr lang="ja-JP" altLang="en-US" dirty="0" smtClean="0"/>
              <a:t>、羽澄</a:t>
            </a:r>
            <a:r>
              <a:rPr lang="en-US" altLang="ja-JP" dirty="0" smtClean="0"/>
              <a:t> </a:t>
            </a:r>
            <a:r>
              <a:rPr lang="ja-JP" altLang="en-US" dirty="0" smtClean="0"/>
              <a:t>昌史</a:t>
            </a:r>
            <a:r>
              <a:rPr lang="en-US" altLang="ja-JP" baseline="30000" dirty="0" smtClean="0"/>
              <a:t>B</a:t>
            </a:r>
            <a:r>
              <a:rPr lang="ja-JP" altLang="en-US" dirty="0" smtClean="0"/>
              <a:t>、石野</a:t>
            </a:r>
            <a:r>
              <a:rPr lang="en-US" altLang="ja-JP" dirty="0"/>
              <a:t> </a:t>
            </a:r>
            <a:r>
              <a:rPr lang="ja-JP" altLang="en-US" dirty="0" smtClean="0"/>
              <a:t>宏和</a:t>
            </a:r>
            <a:r>
              <a:rPr lang="en-US" altLang="ja-JP" baseline="30000" dirty="0" smtClean="0"/>
              <a:t>C</a:t>
            </a:r>
            <a:r>
              <a:rPr lang="ja-JP" altLang="en-US" dirty="0" smtClean="0"/>
              <a:t>、吉田</a:t>
            </a:r>
            <a:r>
              <a:rPr lang="en-US" altLang="ja-JP" dirty="0"/>
              <a:t> </a:t>
            </a:r>
            <a:r>
              <a:rPr lang="ja-JP" altLang="en-US" dirty="0" smtClean="0"/>
              <a:t>拓生</a:t>
            </a:r>
            <a:r>
              <a:rPr lang="en-US" altLang="ja-JP" baseline="30000" dirty="0" smtClean="0"/>
              <a:t>D</a:t>
            </a:r>
            <a:r>
              <a:rPr lang="ja-JP" altLang="en-US" dirty="0" smtClean="0"/>
              <a:t>、加藤</a:t>
            </a:r>
            <a:r>
              <a:rPr lang="en-US" altLang="ja-JP" dirty="0"/>
              <a:t> </a:t>
            </a:r>
            <a:r>
              <a:rPr lang="ja-JP" altLang="en-US" dirty="0" smtClean="0"/>
              <a:t>幸弘</a:t>
            </a:r>
            <a:r>
              <a:rPr lang="en-US" altLang="ja-JP" baseline="30000" dirty="0" smtClean="0"/>
              <a:t>E</a:t>
            </a:r>
            <a:r>
              <a:rPr lang="ja-JP" altLang="en-US" dirty="0" smtClean="0"/>
              <a:t>、松浦</a:t>
            </a:r>
            <a:r>
              <a:rPr lang="en-US" altLang="ja-JP" dirty="0"/>
              <a:t> </a:t>
            </a:r>
            <a:r>
              <a:rPr lang="ja-JP" altLang="en-US" dirty="0" smtClean="0"/>
              <a:t>周二</a:t>
            </a:r>
            <a:r>
              <a:rPr lang="en-US" altLang="ja-JP" baseline="30000" dirty="0" smtClean="0"/>
              <a:t>F</a:t>
            </a:r>
            <a:r>
              <a:rPr lang="ja-JP" altLang="en-US" dirty="0" smtClean="0"/>
              <a:t>、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川人</a:t>
            </a:r>
            <a:r>
              <a:rPr lang="en-US" altLang="ja-JP" dirty="0" smtClean="0"/>
              <a:t> </a:t>
            </a:r>
            <a:r>
              <a:rPr lang="ja-JP" altLang="en-US" dirty="0" smtClean="0"/>
              <a:t>祥二</a:t>
            </a:r>
            <a:r>
              <a:rPr lang="en-US" altLang="ja-JP" baseline="30000" dirty="0" smtClean="0"/>
              <a:t>G</a:t>
            </a:r>
            <a:r>
              <a:rPr lang="ja-JP" altLang="en-US" dirty="0" smtClean="0"/>
              <a:t>、池田</a:t>
            </a:r>
            <a:r>
              <a:rPr lang="en-US" altLang="ja-JP" dirty="0"/>
              <a:t> </a:t>
            </a:r>
            <a:r>
              <a:rPr lang="ja-JP" altLang="en-US" dirty="0" smtClean="0"/>
              <a:t>博一</a:t>
            </a:r>
            <a:r>
              <a:rPr lang="en-US" altLang="ja-JP" baseline="30000" dirty="0" smtClean="0"/>
              <a:t>H</a:t>
            </a:r>
            <a:r>
              <a:rPr lang="ja-JP" altLang="en-US" dirty="0" smtClean="0"/>
              <a:t>、和田</a:t>
            </a:r>
            <a:r>
              <a:rPr lang="en-US" altLang="ja-JP" dirty="0" smtClean="0"/>
              <a:t> </a:t>
            </a:r>
            <a:r>
              <a:rPr lang="ja-JP" altLang="en-US" dirty="0" smtClean="0"/>
              <a:t>武彦</a:t>
            </a:r>
            <a:r>
              <a:rPr lang="en-US" altLang="ja-JP" baseline="30000" dirty="0" smtClean="0"/>
              <a:t>H</a:t>
            </a:r>
            <a:r>
              <a:rPr lang="ja-JP" altLang="en-US" dirty="0" smtClean="0"/>
              <a:t>、長瀬</a:t>
            </a:r>
            <a:r>
              <a:rPr lang="en-US" altLang="ja-JP" dirty="0"/>
              <a:t> </a:t>
            </a:r>
            <a:r>
              <a:rPr lang="ja-JP" altLang="en-US" dirty="0" smtClean="0"/>
              <a:t>晃一</a:t>
            </a:r>
            <a:r>
              <a:rPr lang="en-US" altLang="ja-JP" baseline="30000" dirty="0" smtClean="0"/>
              <a:t>H</a:t>
            </a:r>
            <a:r>
              <a:rPr lang="ja-JP" altLang="en-US" dirty="0" smtClean="0"/>
              <a:t>、馬場</a:t>
            </a:r>
            <a:r>
              <a:rPr lang="en-US" altLang="ja-JP" dirty="0"/>
              <a:t> </a:t>
            </a:r>
            <a:r>
              <a:rPr lang="ja-JP" altLang="en-US" dirty="0" smtClean="0"/>
              <a:t>俊祐</a:t>
            </a:r>
            <a:r>
              <a:rPr lang="en-US" altLang="ja-JP" baseline="30000" dirty="0" smtClean="0"/>
              <a:t>H</a:t>
            </a:r>
            <a:r>
              <a:rPr lang="ja-JP" altLang="en-US" dirty="0" smtClean="0"/>
              <a:t>、志岐</a:t>
            </a:r>
            <a:r>
              <a:rPr lang="en-US" altLang="ja-JP" dirty="0"/>
              <a:t> </a:t>
            </a:r>
            <a:r>
              <a:rPr lang="ja-JP" altLang="en-US" dirty="0" smtClean="0"/>
              <a:t>成友</a:t>
            </a:r>
            <a:r>
              <a:rPr lang="en-US" altLang="ja-JP" baseline="30000" dirty="0"/>
              <a:t>I</a:t>
            </a:r>
            <a:r>
              <a:rPr lang="ja-JP" altLang="en-US" dirty="0" smtClean="0"/>
              <a:t>、浮辺</a:t>
            </a:r>
            <a:r>
              <a:rPr lang="en-US" altLang="ja-JP" dirty="0"/>
              <a:t> </a:t>
            </a:r>
            <a:r>
              <a:rPr lang="ja-JP" altLang="en-US" dirty="0" smtClean="0"/>
              <a:t>雅宏</a:t>
            </a:r>
            <a:r>
              <a:rPr lang="en-US" altLang="ja-JP" baseline="30000" dirty="0" smtClean="0"/>
              <a:t>I</a:t>
            </a:r>
            <a:r>
              <a:rPr lang="ja-JP" altLang="en-US" dirty="0" smtClean="0"/>
              <a:t>、藤井</a:t>
            </a:r>
            <a:r>
              <a:rPr lang="en-US" altLang="ja-JP" dirty="0"/>
              <a:t> </a:t>
            </a:r>
            <a:r>
              <a:rPr lang="ja-JP" altLang="en-US" dirty="0" smtClean="0"/>
              <a:t>剛</a:t>
            </a:r>
            <a:r>
              <a:rPr lang="en-US" altLang="ja-JP" baseline="30000" dirty="0" smtClean="0"/>
              <a:t>I</a:t>
            </a:r>
            <a:r>
              <a:rPr lang="ja-JP" altLang="en-US" dirty="0" smtClean="0"/>
              <a:t>、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大久保</a:t>
            </a:r>
            <a:r>
              <a:rPr lang="en-US" altLang="ja-JP" dirty="0" smtClean="0"/>
              <a:t> </a:t>
            </a:r>
            <a:r>
              <a:rPr lang="ja-JP" altLang="en-US" dirty="0" smtClean="0"/>
              <a:t>雅隆</a:t>
            </a:r>
            <a:r>
              <a:rPr lang="en-US" altLang="ja-JP" baseline="30000" dirty="0"/>
              <a:t>I</a:t>
            </a:r>
            <a:r>
              <a:rPr lang="ja-JP" altLang="en-US" dirty="0" smtClean="0"/>
              <a:t>、</a:t>
            </a:r>
            <a:r>
              <a:rPr lang="en-US" altLang="ja-JP" dirty="0" err="1" smtClean="0"/>
              <a:t>Erik;Ramberg</a:t>
            </a:r>
            <a:r>
              <a:rPr lang="en-US" altLang="ja-JP" baseline="30000" dirty="0" err="1" smtClean="0"/>
              <a:t>J</a:t>
            </a:r>
            <a:r>
              <a:rPr lang="ja-JP" altLang="en-US" dirty="0" smtClean="0"/>
              <a:t>、</a:t>
            </a:r>
            <a:r>
              <a:rPr lang="en-US" altLang="ja-JP" dirty="0" smtClean="0"/>
              <a:t>Mark</a:t>
            </a:r>
            <a:r>
              <a:rPr lang="en-US" altLang="ja-JP" dirty="0"/>
              <a:t> </a:t>
            </a:r>
            <a:r>
              <a:rPr lang="en-US" altLang="ja-JP" dirty="0" err="1" smtClean="0"/>
              <a:t>Kozlovsky</a:t>
            </a:r>
            <a:r>
              <a:rPr lang="en-US" altLang="ja-JP" baseline="30000" dirty="0" err="1" smtClean="0"/>
              <a:t>J</a:t>
            </a:r>
            <a:r>
              <a:rPr lang="ja-JP" altLang="en-US" dirty="0" smtClean="0"/>
              <a:t>、</a:t>
            </a:r>
            <a:r>
              <a:rPr lang="fi-FI" altLang="ja-JP" dirty="0" smtClean="0"/>
              <a:t>Paul</a:t>
            </a:r>
            <a:r>
              <a:rPr lang="en-US" altLang="ja-JP" dirty="0" smtClean="0"/>
              <a:t> </a:t>
            </a:r>
            <a:r>
              <a:rPr lang="fi-FI" altLang="ja-JP" dirty="0" err="1" smtClean="0"/>
              <a:t>Rubinov</a:t>
            </a:r>
            <a:r>
              <a:rPr lang="fi-FI" altLang="ja-JP" baseline="30000" dirty="0" err="1" smtClean="0"/>
              <a:t>J</a:t>
            </a:r>
            <a:r>
              <a:rPr lang="ja-JP" altLang="fi-FI" dirty="0" smtClean="0"/>
              <a:t>、</a:t>
            </a:r>
            <a:r>
              <a:rPr lang="fi-FI" altLang="ja-JP" dirty="0" smtClean="0"/>
              <a:t>Soo-</a:t>
            </a:r>
            <a:r>
              <a:rPr lang="fi-FI" altLang="ja-JP" dirty="0" err="1" smtClean="0"/>
              <a:t>Bong</a:t>
            </a:r>
            <a:r>
              <a:rPr lang="en-US" altLang="ja-JP" dirty="0"/>
              <a:t> </a:t>
            </a:r>
            <a:r>
              <a:rPr lang="fi-FI" altLang="ja-JP" dirty="0" err="1" smtClean="0"/>
              <a:t>Kim</a:t>
            </a:r>
            <a:r>
              <a:rPr lang="fi-FI" altLang="ja-JP" baseline="30000" dirty="0" err="1" smtClean="0"/>
              <a:t>K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91360" y="5276898"/>
            <a:ext cx="1107578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u="sng" dirty="0"/>
              <a:t>筑波大数理</a:t>
            </a:r>
            <a:r>
              <a:rPr lang="ja-JP" altLang="en-US" dirty="0"/>
              <a:t>、</a:t>
            </a:r>
            <a:r>
              <a:rPr lang="ja-JP" altLang="en-US" dirty="0" smtClean="0"/>
              <a:t>理研</a:t>
            </a:r>
            <a:r>
              <a:rPr lang="en-US" altLang="ja-JP" baseline="30000" dirty="0" smtClean="0"/>
              <a:t>A</a:t>
            </a:r>
            <a:r>
              <a:rPr lang="ja-JP" altLang="en-US" dirty="0" smtClean="0"/>
              <a:t>、</a:t>
            </a:r>
            <a:r>
              <a:rPr lang="en-US" altLang="ja-JP" dirty="0" smtClean="0"/>
              <a:t>KEK</a:t>
            </a:r>
            <a:r>
              <a:rPr lang="en-US" altLang="ja-JP" baseline="30000" dirty="0" smtClean="0"/>
              <a:t>B</a:t>
            </a:r>
            <a:r>
              <a:rPr lang="ja-JP" altLang="en-US" dirty="0" smtClean="0"/>
              <a:t>、</a:t>
            </a:r>
            <a:r>
              <a:rPr lang="ja-JP" altLang="en-US" dirty="0"/>
              <a:t>岡山</a:t>
            </a:r>
            <a:r>
              <a:rPr lang="ja-JP" altLang="en-US" dirty="0" smtClean="0"/>
              <a:t>大</a:t>
            </a:r>
            <a:r>
              <a:rPr lang="en-US" altLang="ja-JP" baseline="30000" dirty="0" smtClean="0"/>
              <a:t>C</a:t>
            </a:r>
            <a:r>
              <a:rPr lang="ja-JP" altLang="en-US" dirty="0" smtClean="0"/>
              <a:t>、</a:t>
            </a:r>
            <a:r>
              <a:rPr lang="ja-JP" altLang="en-US" dirty="0"/>
              <a:t>福井</a:t>
            </a:r>
            <a:r>
              <a:rPr lang="ja-JP" altLang="en-US" dirty="0" smtClean="0"/>
              <a:t>大</a:t>
            </a:r>
            <a:r>
              <a:rPr lang="en-US" altLang="ja-JP" baseline="30000" dirty="0" smtClean="0"/>
              <a:t>D</a:t>
            </a:r>
            <a:r>
              <a:rPr lang="ja-JP" altLang="en-US" dirty="0" smtClean="0"/>
              <a:t>、</a:t>
            </a:r>
            <a:r>
              <a:rPr lang="ja-JP" altLang="en-US" dirty="0"/>
              <a:t>近畿</a:t>
            </a:r>
            <a:r>
              <a:rPr lang="ja-JP" altLang="en-US" dirty="0" smtClean="0"/>
              <a:t>大</a:t>
            </a:r>
            <a:r>
              <a:rPr lang="en-US" altLang="ja-JP" baseline="30000" dirty="0" smtClean="0"/>
              <a:t>E</a:t>
            </a:r>
            <a:r>
              <a:rPr lang="ja-JP" altLang="en-US" dirty="0" smtClean="0"/>
              <a:t>、</a:t>
            </a:r>
            <a:r>
              <a:rPr lang="ja-JP" altLang="en-US" dirty="0"/>
              <a:t>関西学院</a:t>
            </a:r>
            <a:r>
              <a:rPr lang="ja-JP" altLang="en-US" dirty="0" smtClean="0"/>
              <a:t>大</a:t>
            </a:r>
            <a:r>
              <a:rPr lang="en-US" altLang="ja-JP" baseline="30000" dirty="0" smtClean="0"/>
              <a:t>F</a:t>
            </a:r>
            <a:r>
              <a:rPr lang="ja-JP" altLang="en-US" dirty="0" smtClean="0"/>
              <a:t>、静岡</a:t>
            </a:r>
            <a:r>
              <a:rPr lang="ja-JP" altLang="en-US" dirty="0" smtClean="0"/>
              <a:t>大</a:t>
            </a:r>
            <a:r>
              <a:rPr lang="en-US" altLang="ja-JP" baseline="30000" dirty="0" smtClean="0"/>
              <a:t>G</a:t>
            </a:r>
            <a:r>
              <a:rPr lang="ja-JP" altLang="en-US" dirty="0" smtClean="0"/>
              <a:t>、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JAXA</a:t>
            </a:r>
            <a:r>
              <a:rPr lang="en-US" altLang="ja-JP" baseline="30000" dirty="0" smtClean="0"/>
              <a:t>H</a:t>
            </a:r>
            <a:r>
              <a:rPr lang="ja-JP" altLang="en-US" dirty="0" smtClean="0"/>
              <a:t>、</a:t>
            </a:r>
            <a:r>
              <a:rPr lang="en-US" altLang="ja-JP" dirty="0" smtClean="0"/>
              <a:t>AIST</a:t>
            </a:r>
            <a:r>
              <a:rPr lang="en-US" altLang="ja-JP" baseline="30000" dirty="0" smtClean="0"/>
              <a:t>I</a:t>
            </a:r>
            <a:r>
              <a:rPr lang="ja-JP" altLang="en-US" dirty="0" smtClean="0"/>
              <a:t>、</a:t>
            </a:r>
            <a:r>
              <a:rPr lang="en-US" altLang="ja-JP" dirty="0" err="1" smtClean="0"/>
              <a:t>Fermilab</a:t>
            </a:r>
            <a:r>
              <a:rPr lang="en-US" altLang="ja-JP" baseline="30000" dirty="0" err="1" smtClean="0"/>
              <a:t>J</a:t>
            </a:r>
            <a:r>
              <a:rPr lang="ja-JP" altLang="en-US" dirty="0" smtClean="0"/>
              <a:t>、</a:t>
            </a:r>
            <a:r>
              <a:rPr lang="en-US" altLang="ja-JP" dirty="0"/>
              <a:t>Seoul Nat'l. </a:t>
            </a:r>
            <a:r>
              <a:rPr lang="en-US" altLang="ja-JP" dirty="0" err="1" smtClean="0"/>
              <a:t>Univ.</a:t>
            </a:r>
            <a:r>
              <a:rPr lang="en-US" altLang="ja-JP" baseline="30000" dirty="0" err="1" smtClean="0"/>
              <a:t>K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91360" y="2150425"/>
            <a:ext cx="6769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 smtClean="0"/>
              <a:t>日本物理学会　第７２回年次大会</a:t>
            </a:r>
            <a:r>
              <a:rPr kumimoji="1" lang="en-US" altLang="ja-JP" sz="2000" b="1" dirty="0" smtClean="0"/>
              <a:t> @</a:t>
            </a:r>
            <a:r>
              <a:rPr kumimoji="1" lang="ja-JP" altLang="en-US" sz="2000" b="1" dirty="0" smtClean="0"/>
              <a:t>大阪大学豊中キャンパス</a:t>
            </a:r>
            <a:endParaRPr kumimoji="1" lang="ja-JP" altLang="en-US" sz="2000" b="1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071056" y="5806608"/>
            <a:ext cx="2847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0070C0"/>
                </a:solidFill>
              </a:rPr>
              <a:t>講演番号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 : </a:t>
            </a:r>
            <a:r>
              <a:rPr lang="en-US" altLang="ja-JP" sz="2400" b="1" dirty="0">
                <a:solidFill>
                  <a:srgbClr val="0070C0"/>
                </a:solidFill>
              </a:rPr>
              <a:t>18pA12-7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91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正弦波増幅試験</a:t>
            </a:r>
            <a:r>
              <a:rPr kumimoji="1" lang="en-US" altLang="ja-JP" dirty="0" smtClean="0"/>
              <a:t>@300mK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3" name="図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" y="1235900"/>
            <a:ext cx="6331352" cy="3842959"/>
          </a:xfrm>
          <a:prstGeom prst="rect">
            <a:avLst/>
          </a:prstGeom>
        </p:spPr>
      </p:pic>
      <p:sp>
        <p:nvSpPr>
          <p:cNvPr id="127" name="テキスト ボックス 126"/>
          <p:cNvSpPr txBox="1"/>
          <p:nvPr/>
        </p:nvSpPr>
        <p:spPr>
          <a:xfrm>
            <a:off x="234397" y="5265014"/>
            <a:ext cx="61287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STJ</a:t>
            </a:r>
            <a:r>
              <a:rPr kumimoji="1" lang="ja-JP" altLang="en-US" sz="2000" dirty="0" smtClean="0"/>
              <a:t>の信号速度</a:t>
            </a:r>
            <a:r>
              <a:rPr kumimoji="1" lang="en-US" altLang="ja-JP" sz="2000" dirty="0" smtClean="0"/>
              <a:t>(~1MHz)</a:t>
            </a:r>
            <a:r>
              <a:rPr kumimoji="1" lang="ja-JP" altLang="en-US" sz="2000" dirty="0" smtClean="0"/>
              <a:t>のような高速な信号に対しても、</a:t>
            </a:r>
            <a:endParaRPr kumimoji="1" lang="en-US" altLang="ja-JP" sz="2000" dirty="0" smtClean="0"/>
          </a:p>
          <a:p>
            <a:r>
              <a:rPr kumimoji="1" lang="en-US" altLang="ja-JP" sz="2000" dirty="0" smtClean="0"/>
              <a:t>300mK</a:t>
            </a:r>
            <a:r>
              <a:rPr kumimoji="1" lang="ja-JP" altLang="en-US" sz="2000" dirty="0" smtClean="0"/>
              <a:t>環境下において増幅可能！</a:t>
            </a:r>
            <a:endParaRPr kumimoji="1" lang="en-US" altLang="ja-JP" sz="2000" dirty="0" smtClean="0"/>
          </a:p>
          <a:p>
            <a:pPr lvl="1"/>
            <a:r>
              <a:rPr kumimoji="1" lang="ja-JP" altLang="en-US" sz="1600" b="1" dirty="0" smtClean="0"/>
              <a:t>冷凍機配線容量負荷</a:t>
            </a:r>
            <a:r>
              <a:rPr kumimoji="1" lang="en-US" altLang="ja-JP" sz="1600" b="1" dirty="0"/>
              <a:t> </a:t>
            </a:r>
            <a:r>
              <a:rPr kumimoji="1" lang="en-US" altLang="ja-JP" sz="1600" b="1" dirty="0" smtClean="0"/>
              <a:t>: </a:t>
            </a:r>
            <a:r>
              <a:rPr kumimoji="1" lang="en-US" altLang="ja-JP" sz="1600" b="1" dirty="0" smtClean="0">
                <a:solidFill>
                  <a:srgbClr val="FF0000"/>
                </a:solidFill>
              </a:rPr>
              <a:t>0.5 nF</a:t>
            </a:r>
          </a:p>
        </p:txBody>
      </p:sp>
      <p:sp>
        <p:nvSpPr>
          <p:cNvPr id="130" name="角丸四角形 129"/>
          <p:cNvSpPr/>
          <p:nvPr/>
        </p:nvSpPr>
        <p:spPr>
          <a:xfrm>
            <a:off x="161859" y="5245053"/>
            <a:ext cx="6234260" cy="100852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34396" y="3822319"/>
            <a:ext cx="142295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1501" y="3787860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75.5 Gauss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664" y="1195881"/>
            <a:ext cx="5684406" cy="4765354"/>
          </a:xfrm>
          <a:prstGeom prst="rect">
            <a:avLst/>
          </a:prstGeom>
        </p:spPr>
      </p:pic>
      <p:sp>
        <p:nvSpPr>
          <p:cNvPr id="45" name="テキスト ボックス 44"/>
          <p:cNvSpPr txBox="1"/>
          <p:nvPr/>
        </p:nvSpPr>
        <p:spPr>
          <a:xfrm>
            <a:off x="10868289" y="1499351"/>
            <a:ext cx="1086474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Bias Voltage</a:t>
            </a:r>
          </a:p>
          <a:p>
            <a:r>
              <a:rPr kumimoji="1" lang="en-US" altLang="ja-JP" sz="1400" dirty="0" smtClean="0"/>
              <a:t>Vdd1 = 1.8V</a:t>
            </a:r>
          </a:p>
          <a:p>
            <a:r>
              <a:rPr kumimoji="1" lang="en-US" altLang="ja-JP" sz="1400" dirty="0" smtClean="0"/>
              <a:t>Vss1 = 0V</a:t>
            </a:r>
          </a:p>
          <a:p>
            <a:r>
              <a:rPr kumimoji="1" lang="en-US" altLang="ja-JP" sz="1400" dirty="0" smtClean="0"/>
              <a:t>Vdd2 = 1.1V</a:t>
            </a:r>
          </a:p>
          <a:p>
            <a:r>
              <a:rPr kumimoji="1" lang="en-US" altLang="ja-JP" sz="1400" dirty="0" smtClean="0"/>
              <a:t>Vss2 = -0.7V</a:t>
            </a:r>
          </a:p>
          <a:p>
            <a:r>
              <a:rPr kumimoji="1" lang="en-US" altLang="ja-JP" sz="1400" dirty="0" smtClean="0"/>
              <a:t>V2 = 0.4V</a:t>
            </a:r>
          </a:p>
          <a:p>
            <a:r>
              <a:rPr kumimoji="1" lang="en-US" altLang="ja-JP" sz="1400" dirty="0" smtClean="0"/>
              <a:t>V3 = 1.5V</a:t>
            </a:r>
          </a:p>
          <a:p>
            <a:endParaRPr kumimoji="1" lang="en-US" altLang="ja-JP" sz="1400" dirty="0"/>
          </a:p>
          <a:p>
            <a:r>
              <a:rPr kumimoji="1" lang="en-US" altLang="ja-JP" sz="1400" dirty="0" smtClean="0"/>
              <a:t>Input</a:t>
            </a:r>
          </a:p>
          <a:p>
            <a:r>
              <a:rPr kumimoji="1" lang="en-US" altLang="ja-JP" sz="1400" dirty="0" err="1" smtClean="0"/>
              <a:t>Vpp</a:t>
            </a:r>
            <a:r>
              <a:rPr kumimoji="1" lang="en-US" altLang="ja-JP" sz="1400" dirty="0" smtClean="0"/>
              <a:t> = 1mV</a:t>
            </a:r>
          </a:p>
        </p:txBody>
      </p:sp>
      <p:cxnSp>
        <p:nvCxnSpPr>
          <p:cNvPr id="46" name="直線コネクタ 45"/>
          <p:cNvCxnSpPr/>
          <p:nvPr/>
        </p:nvCxnSpPr>
        <p:spPr>
          <a:xfrm>
            <a:off x="10778523" y="1690451"/>
            <a:ext cx="31287" cy="3809119"/>
          </a:xfrm>
          <a:prstGeom prst="line">
            <a:avLst/>
          </a:prstGeom>
          <a:ln w="38100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9910523" y="1713509"/>
            <a:ext cx="787395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1 MHz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6256135" y="1121770"/>
            <a:ext cx="553651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 smtClean="0"/>
              <a:t>Frequency characteristic of cold pre-amplifier(SOISTJ4) @300mK</a:t>
            </a:r>
            <a:endParaRPr kumimoji="1" lang="ja-JP" altLang="en-US" sz="1600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9947275" y="5874487"/>
            <a:ext cx="209525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Frequency [Hz]</a:t>
            </a:r>
            <a:endParaRPr kumimoji="1" lang="ja-JP" altLang="en-US" sz="2400" b="1" dirty="0"/>
          </a:p>
        </p:txBody>
      </p:sp>
      <p:sp>
        <p:nvSpPr>
          <p:cNvPr id="50" name="テキスト ボックス 49"/>
          <p:cNvSpPr txBox="1"/>
          <p:nvPr/>
        </p:nvSpPr>
        <p:spPr>
          <a:xfrm rot="16200000">
            <a:off x="5941594" y="3316948"/>
            <a:ext cx="872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smtClean="0"/>
              <a:t>Gain</a:t>
            </a:r>
            <a:endParaRPr kumimoji="1" lang="ja-JP" altLang="en-US" sz="2800" b="1" dirty="0"/>
          </a:p>
        </p:txBody>
      </p:sp>
      <p:sp>
        <p:nvSpPr>
          <p:cNvPr id="18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9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7786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SOI</a:t>
            </a:r>
            <a:r>
              <a:rPr lang="ja-JP" altLang="en-US" sz="4000" dirty="0" smtClean="0"/>
              <a:t>増幅器を用いた</a:t>
            </a:r>
            <a:r>
              <a:rPr lang="en-US" altLang="ja-JP" sz="4000" dirty="0" smtClean="0"/>
              <a:t>STJ</a:t>
            </a:r>
            <a:r>
              <a:rPr lang="ja-JP" altLang="en-US" sz="4000" dirty="0" smtClean="0"/>
              <a:t>光応答信号増幅試験</a:t>
            </a:r>
            <a:r>
              <a:rPr lang="en-US" altLang="ja-JP" sz="4000" dirty="0" smtClean="0"/>
              <a:t> @300mK</a:t>
            </a:r>
            <a:endParaRPr kumimoji="1" lang="ja-JP" altLang="en-US" sz="40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7" name="図形グループ 6"/>
          <p:cNvGrpSpPr/>
          <p:nvPr/>
        </p:nvGrpSpPr>
        <p:grpSpPr>
          <a:xfrm>
            <a:off x="616361" y="1543530"/>
            <a:ext cx="8906579" cy="4371209"/>
            <a:chOff x="142875" y="2503384"/>
            <a:chExt cx="8906579" cy="4371209"/>
          </a:xfrm>
        </p:grpSpPr>
        <p:grpSp>
          <p:nvGrpSpPr>
            <p:cNvPr id="8" name="図形グループ 7"/>
            <p:cNvGrpSpPr/>
            <p:nvPr/>
          </p:nvGrpSpPr>
          <p:grpSpPr>
            <a:xfrm>
              <a:off x="142875" y="2503384"/>
              <a:ext cx="8875025" cy="4371209"/>
              <a:chOff x="444843" y="2339038"/>
              <a:chExt cx="8875025" cy="4371209"/>
            </a:xfrm>
          </p:grpSpPr>
          <p:grpSp>
            <p:nvGrpSpPr>
              <p:cNvPr id="13" name="図形グループ 12"/>
              <p:cNvGrpSpPr/>
              <p:nvPr/>
            </p:nvGrpSpPr>
            <p:grpSpPr>
              <a:xfrm>
                <a:off x="444843" y="2339038"/>
                <a:ext cx="7426411" cy="3901123"/>
                <a:chOff x="120164" y="942723"/>
                <a:chExt cx="7980652" cy="5388037"/>
              </a:xfrm>
            </p:grpSpPr>
            <p:pic>
              <p:nvPicPr>
                <p:cNvPr id="42" name="図 4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0164" y="942723"/>
                  <a:ext cx="7980652" cy="5369697"/>
                </a:xfrm>
                <a:prstGeom prst="rect">
                  <a:avLst/>
                </a:prstGeom>
              </p:spPr>
            </p:pic>
            <p:cxnSp>
              <p:nvCxnSpPr>
                <p:cNvPr id="43" name="直線コネクタ 42"/>
                <p:cNvCxnSpPr/>
                <p:nvPr/>
              </p:nvCxnSpPr>
              <p:spPr>
                <a:xfrm flipH="1">
                  <a:off x="4181431" y="2512541"/>
                  <a:ext cx="72" cy="123554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線コネクタ 43"/>
                <p:cNvCxnSpPr/>
                <p:nvPr/>
              </p:nvCxnSpPr>
              <p:spPr>
                <a:xfrm flipH="1">
                  <a:off x="4176427" y="3164258"/>
                  <a:ext cx="1334687" cy="58383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線コネクタ 44"/>
                <p:cNvCxnSpPr/>
                <p:nvPr/>
              </p:nvCxnSpPr>
              <p:spPr>
                <a:xfrm flipH="1" flipV="1">
                  <a:off x="4176428" y="2529608"/>
                  <a:ext cx="1334686" cy="64909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6" name="図形グループ 45"/>
                <p:cNvGrpSpPr/>
                <p:nvPr/>
              </p:nvGrpSpPr>
              <p:grpSpPr>
                <a:xfrm>
                  <a:off x="2775548" y="3748088"/>
                  <a:ext cx="310981" cy="739874"/>
                  <a:chOff x="8478790" y="979441"/>
                  <a:chExt cx="310981" cy="739874"/>
                </a:xfrm>
              </p:grpSpPr>
              <p:grpSp>
                <p:nvGrpSpPr>
                  <p:cNvPr id="65" name="図形グループ 64"/>
                  <p:cNvGrpSpPr/>
                  <p:nvPr/>
                </p:nvGrpSpPr>
                <p:grpSpPr>
                  <a:xfrm>
                    <a:off x="8478790" y="1107477"/>
                    <a:ext cx="310981" cy="463378"/>
                    <a:chOff x="8478790" y="1107477"/>
                    <a:chExt cx="310981" cy="463378"/>
                  </a:xfrm>
                </p:grpSpPr>
                <p:sp>
                  <p:nvSpPr>
                    <p:cNvPr id="68" name="円/楕円 67"/>
                    <p:cNvSpPr>
                      <a:spLocks noChangeAspect="1"/>
                    </p:cNvSpPr>
                    <p:nvPr/>
                  </p:nvSpPr>
                  <p:spPr>
                    <a:xfrm>
                      <a:off x="8478790" y="1261936"/>
                      <a:ext cx="308919" cy="308919"/>
                    </a:xfrm>
                    <a:prstGeom prst="ellipse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sp>
                  <p:nvSpPr>
                    <p:cNvPr id="69" name="円/楕円 68"/>
                    <p:cNvSpPr>
                      <a:spLocks noChangeAspect="1"/>
                    </p:cNvSpPr>
                    <p:nvPr/>
                  </p:nvSpPr>
                  <p:spPr>
                    <a:xfrm>
                      <a:off x="8480852" y="1107477"/>
                      <a:ext cx="308919" cy="308919"/>
                    </a:xfrm>
                    <a:prstGeom prst="ellipse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  <p:cxnSp>
                <p:nvCxnSpPr>
                  <p:cNvPr id="66" name="直線コネクタ 65"/>
                  <p:cNvCxnSpPr/>
                  <p:nvPr/>
                </p:nvCxnSpPr>
                <p:spPr>
                  <a:xfrm>
                    <a:off x="8629122" y="979441"/>
                    <a:ext cx="1" cy="144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線コネクタ 66"/>
                  <p:cNvCxnSpPr/>
                  <p:nvPr/>
                </p:nvCxnSpPr>
                <p:spPr>
                  <a:xfrm>
                    <a:off x="8633248" y="1575315"/>
                    <a:ext cx="1" cy="1440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7" name="図形グループ 46"/>
                <p:cNvGrpSpPr/>
                <p:nvPr/>
              </p:nvGrpSpPr>
              <p:grpSpPr>
                <a:xfrm>
                  <a:off x="4905475" y="5214551"/>
                  <a:ext cx="370860" cy="504000"/>
                  <a:chOff x="4905475" y="5214551"/>
                  <a:chExt cx="370860" cy="504000"/>
                </a:xfrm>
              </p:grpSpPr>
              <p:cxnSp>
                <p:nvCxnSpPr>
                  <p:cNvPr id="62" name="直線コネクタ 61"/>
                  <p:cNvCxnSpPr/>
                  <p:nvPr/>
                </p:nvCxnSpPr>
                <p:spPr>
                  <a:xfrm>
                    <a:off x="4905476" y="5214551"/>
                    <a:ext cx="0" cy="504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線コネクタ 62"/>
                  <p:cNvCxnSpPr/>
                  <p:nvPr/>
                </p:nvCxnSpPr>
                <p:spPr>
                  <a:xfrm flipH="1">
                    <a:off x="4905476" y="5466551"/>
                    <a:ext cx="370859" cy="24937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線コネクタ 63"/>
                  <p:cNvCxnSpPr/>
                  <p:nvPr/>
                </p:nvCxnSpPr>
                <p:spPr>
                  <a:xfrm flipH="1" flipV="1">
                    <a:off x="4905475" y="5214551"/>
                    <a:ext cx="370860" cy="24937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" name="図形グループ 47"/>
                <p:cNvGrpSpPr/>
                <p:nvPr/>
              </p:nvGrpSpPr>
              <p:grpSpPr>
                <a:xfrm>
                  <a:off x="6624328" y="5826760"/>
                  <a:ext cx="370860" cy="504000"/>
                  <a:chOff x="4905475" y="5214551"/>
                  <a:chExt cx="370860" cy="504000"/>
                </a:xfrm>
              </p:grpSpPr>
              <p:cxnSp>
                <p:nvCxnSpPr>
                  <p:cNvPr id="59" name="直線コネクタ 58"/>
                  <p:cNvCxnSpPr/>
                  <p:nvPr/>
                </p:nvCxnSpPr>
                <p:spPr>
                  <a:xfrm>
                    <a:off x="4905476" y="5214551"/>
                    <a:ext cx="0" cy="5040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線コネクタ 59"/>
                  <p:cNvCxnSpPr/>
                  <p:nvPr/>
                </p:nvCxnSpPr>
                <p:spPr>
                  <a:xfrm flipH="1">
                    <a:off x="4905476" y="5466551"/>
                    <a:ext cx="370859" cy="24937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線コネクタ 60"/>
                  <p:cNvCxnSpPr/>
                  <p:nvPr/>
                </p:nvCxnSpPr>
                <p:spPr>
                  <a:xfrm flipH="1" flipV="1">
                    <a:off x="4905475" y="5214551"/>
                    <a:ext cx="370860" cy="249373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" name="直線コネクタ 48"/>
                <p:cNvCxnSpPr/>
                <p:nvPr/>
              </p:nvCxnSpPr>
              <p:spPr>
                <a:xfrm>
                  <a:off x="4411362" y="2199508"/>
                  <a:ext cx="0" cy="432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/>
                <p:cNvCxnSpPr/>
                <p:nvPr/>
              </p:nvCxnSpPr>
              <p:spPr>
                <a:xfrm>
                  <a:off x="4526691" y="2203624"/>
                  <a:ext cx="0" cy="468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/>
                <p:cNvCxnSpPr/>
                <p:nvPr/>
              </p:nvCxnSpPr>
              <p:spPr>
                <a:xfrm>
                  <a:off x="4654377" y="2207740"/>
                  <a:ext cx="0" cy="54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/>
                <p:cNvCxnSpPr/>
                <p:nvPr/>
              </p:nvCxnSpPr>
              <p:spPr>
                <a:xfrm>
                  <a:off x="4769706" y="2199499"/>
                  <a:ext cx="0" cy="612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線コネクタ 52"/>
                <p:cNvCxnSpPr/>
                <p:nvPr/>
              </p:nvCxnSpPr>
              <p:spPr>
                <a:xfrm>
                  <a:off x="4909592" y="2187142"/>
                  <a:ext cx="0" cy="684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/>
                <p:cNvCxnSpPr/>
                <p:nvPr/>
              </p:nvCxnSpPr>
              <p:spPr>
                <a:xfrm>
                  <a:off x="4526691" y="3587159"/>
                  <a:ext cx="0" cy="576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/>
                <p:cNvCxnSpPr/>
                <p:nvPr/>
              </p:nvCxnSpPr>
              <p:spPr>
                <a:xfrm>
                  <a:off x="4777947" y="3480066"/>
                  <a:ext cx="0" cy="684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/>
                <p:cNvCxnSpPr/>
                <p:nvPr/>
              </p:nvCxnSpPr>
              <p:spPr>
                <a:xfrm>
                  <a:off x="5029120" y="3371297"/>
                  <a:ext cx="0" cy="792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矢印コネクタ 56"/>
                <p:cNvCxnSpPr/>
                <p:nvPr/>
              </p:nvCxnSpPr>
              <p:spPr>
                <a:xfrm flipV="1">
                  <a:off x="5263978" y="5455686"/>
                  <a:ext cx="381600" cy="0"/>
                </a:xfrm>
                <a:prstGeom prst="straightConnector1">
                  <a:avLst/>
                </a:prstGeom>
                <a:ln w="12700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矢印コネクタ 57"/>
                <p:cNvCxnSpPr/>
                <p:nvPr/>
              </p:nvCxnSpPr>
              <p:spPr>
                <a:xfrm flipV="1">
                  <a:off x="6995188" y="6076133"/>
                  <a:ext cx="381600" cy="0"/>
                </a:xfrm>
                <a:prstGeom prst="straightConnector1">
                  <a:avLst/>
                </a:prstGeom>
                <a:ln w="12700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テキスト ボックス 13"/>
              <p:cNvSpPr txBox="1"/>
              <p:nvPr/>
            </p:nvSpPr>
            <p:spPr>
              <a:xfrm>
                <a:off x="4219405" y="3782272"/>
                <a:ext cx="10823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/>
                  <a:t>SOI-STJ4</a:t>
                </a:r>
                <a:endParaRPr lang="ja-JP" altLang="en-US" dirty="0"/>
              </a:p>
            </p:txBody>
          </p:sp>
          <p:sp>
            <p:nvSpPr>
              <p:cNvPr id="15" name="角丸四角形 14"/>
              <p:cNvSpPr/>
              <p:nvPr/>
            </p:nvSpPr>
            <p:spPr>
              <a:xfrm>
                <a:off x="7289757" y="4097408"/>
                <a:ext cx="460290" cy="855011"/>
              </a:xfrm>
              <a:prstGeom prst="roundRect">
                <a:avLst/>
              </a:prstGeom>
              <a:noFill/>
              <a:ln w="38100">
                <a:solidFill>
                  <a:srgbClr val="00B0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7698911" y="4176161"/>
                <a:ext cx="162095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b="1" dirty="0">
                    <a:solidFill>
                      <a:srgbClr val="00B050"/>
                    </a:solidFill>
                  </a:rPr>
                  <a:t>オシロスコープ</a:t>
                </a:r>
                <a:endParaRPr lang="en-US" altLang="ja-JP" sz="1600" b="1" dirty="0">
                  <a:solidFill>
                    <a:srgbClr val="00B050"/>
                  </a:solidFill>
                </a:endParaRPr>
              </a:p>
              <a:p>
                <a:r>
                  <a:rPr lang="en-US" altLang="ja-JP" sz="1400" b="1" dirty="0"/>
                  <a:t>(AC</a:t>
                </a:r>
                <a:r>
                  <a:rPr lang="ja-JP" altLang="en-US" sz="1400" b="1" dirty="0"/>
                  <a:t>結合</a:t>
                </a:r>
                <a:r>
                  <a:rPr lang="en-US" altLang="ja-JP" sz="1400" b="1" dirty="0"/>
                  <a:t> , 1 MΩ)</a:t>
                </a:r>
                <a:endParaRPr lang="ja-JP" altLang="en-US" sz="1400" b="1" dirty="0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2224968" y="3173784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200" b="1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565352" y="3173783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900066" y="3177013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3249470" y="3178189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3608493" y="3178318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1301082" y="4245626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498646" y="4245626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2337098" y="5751565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6000135" y="4100914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3249341" y="3982327"/>
                <a:ext cx="75212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600" b="1" dirty="0"/>
                  <a:t>4.7 </a:t>
                </a:r>
                <a:r>
                  <a:rPr lang="en-US" altLang="ja-JP" sz="1600" b="1" dirty="0" err="1"/>
                  <a:t>uF</a:t>
                </a:r>
                <a:endParaRPr lang="ja-JP" altLang="en-US" sz="1600" b="1" dirty="0"/>
              </a:p>
            </p:txBody>
          </p:sp>
          <p:sp>
            <p:nvSpPr>
              <p:cNvPr id="27" name="テキスト ボックス 26"/>
              <p:cNvSpPr txBox="1"/>
              <p:nvPr/>
            </p:nvSpPr>
            <p:spPr>
              <a:xfrm>
                <a:off x="3151065" y="4422348"/>
                <a:ext cx="6222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400" b="1" dirty="0"/>
                  <a:t>STJ</a:t>
                </a:r>
                <a:endParaRPr lang="ja-JP" altLang="en-US" sz="2400" b="1" dirty="0"/>
              </a:p>
            </p:txBody>
          </p:sp>
          <p:sp>
            <p:nvSpPr>
              <p:cNvPr id="28" name="テキスト ボックス 27"/>
              <p:cNvSpPr txBox="1"/>
              <p:nvPr/>
            </p:nvSpPr>
            <p:spPr>
              <a:xfrm>
                <a:off x="2080347" y="3612995"/>
                <a:ext cx="8499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b="1" dirty="0"/>
                  <a:t>10MΩ</a:t>
                </a:r>
                <a:endParaRPr lang="ja-JP" altLang="en-US" b="1" dirty="0"/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583388" y="3236731"/>
                <a:ext cx="12998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b="1" dirty="0" err="1" smtClean="0">
                    <a:solidFill>
                      <a:srgbClr val="FF0000"/>
                    </a:solidFill>
                  </a:rPr>
                  <a:t>Vdc</a:t>
                </a:r>
                <a:r>
                  <a:rPr lang="en-US" altLang="ja-JP" b="1" dirty="0" smtClean="0">
                    <a:solidFill>
                      <a:srgbClr val="FF0000"/>
                    </a:solidFill>
                  </a:rPr>
                  <a:t> ~ 0.43V</a:t>
                </a:r>
                <a:endParaRPr lang="ja-JP" altLang="en-US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4407587" y="5732514"/>
                <a:ext cx="124264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600" b="1" dirty="0"/>
                  <a:t>Differential</a:t>
                </a:r>
              </a:p>
              <a:p>
                <a:pPr algn="ctr"/>
                <a:r>
                  <a:rPr lang="en-US" altLang="ja-JP" sz="1600" b="1" dirty="0"/>
                  <a:t>amplifier</a:t>
                </a:r>
                <a:endParaRPr lang="ja-JP" altLang="en-US" sz="1600" b="1" dirty="0"/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6056105" y="6125472"/>
                <a:ext cx="124264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600" b="1" dirty="0"/>
                  <a:t>Differential</a:t>
                </a:r>
                <a:br>
                  <a:rPr lang="en-US" altLang="ja-JP" sz="1600" b="1" dirty="0"/>
                </a:br>
                <a:r>
                  <a:rPr lang="en-US" altLang="ja-JP" sz="1600" b="1" dirty="0"/>
                  <a:t>amplifier</a:t>
                </a:r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7262506" y="5067213"/>
                <a:ext cx="53572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200" b="1" dirty="0"/>
                  <a:t>GND</a:t>
                </a:r>
                <a:endParaRPr lang="ja-JP" altLang="en-US" sz="1400" b="1" dirty="0"/>
              </a:p>
            </p:txBody>
          </p:sp>
          <p:cxnSp>
            <p:nvCxnSpPr>
              <p:cNvPr id="33" name="直線コネクタ 32"/>
              <p:cNvCxnSpPr/>
              <p:nvPr/>
            </p:nvCxnSpPr>
            <p:spPr>
              <a:xfrm>
                <a:off x="2815494" y="3625088"/>
                <a:ext cx="17520" cy="2088000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 flipV="1">
                <a:off x="2833014" y="3625093"/>
                <a:ext cx="1279075" cy="1362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/>
              <p:cNvCxnSpPr/>
              <p:nvPr/>
            </p:nvCxnSpPr>
            <p:spPr>
              <a:xfrm flipH="1">
                <a:off x="4096288" y="3027405"/>
                <a:ext cx="0" cy="618527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 flipV="1">
                <a:off x="4098650" y="3027405"/>
                <a:ext cx="1487878" cy="2968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/>
              <p:cNvCxnSpPr/>
              <p:nvPr/>
            </p:nvCxnSpPr>
            <p:spPr>
              <a:xfrm>
                <a:off x="5572135" y="3022444"/>
                <a:ext cx="14393" cy="2044769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>
                <a:off x="2833659" y="5732514"/>
                <a:ext cx="684000" cy="0"/>
              </a:xfrm>
              <a:prstGeom prst="line">
                <a:avLst/>
              </a:prstGeom>
              <a:ln w="381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稲妻 38"/>
              <p:cNvSpPr/>
              <p:nvPr/>
            </p:nvSpPr>
            <p:spPr>
              <a:xfrm rot="13129937" flipH="1">
                <a:off x="2173641" y="4223730"/>
                <a:ext cx="621237" cy="687857"/>
              </a:xfrm>
              <a:prstGeom prst="lightningBolt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sp>
            <p:nvSpPr>
              <p:cNvPr id="40" name="テキスト ボックス 39"/>
              <p:cNvSpPr txBox="1"/>
              <p:nvPr/>
            </p:nvSpPr>
            <p:spPr>
              <a:xfrm>
                <a:off x="1749497" y="4798421"/>
                <a:ext cx="758541" cy="36933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ja-JP" b="1" dirty="0"/>
                  <a:t>Laser</a:t>
                </a:r>
                <a:endParaRPr lang="ja-JP" altLang="en-US" b="1" dirty="0"/>
              </a:p>
            </p:txBody>
          </p:sp>
          <p:sp>
            <p:nvSpPr>
              <p:cNvPr id="41" name="テキスト ボックス 40"/>
              <p:cNvSpPr txBox="1"/>
              <p:nvPr/>
            </p:nvSpPr>
            <p:spPr>
              <a:xfrm>
                <a:off x="5035821" y="2869290"/>
                <a:ext cx="1856598" cy="646331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b="1" dirty="0"/>
                  <a:t>Inside</a:t>
                </a:r>
                <a:br>
                  <a:rPr lang="en-US" altLang="ja-JP" b="1" dirty="0"/>
                </a:br>
                <a:r>
                  <a:rPr lang="en-US" altLang="ja-JP" b="1" dirty="0"/>
                  <a:t>the refrigerator</a:t>
                </a:r>
              </a:p>
            </p:txBody>
          </p:sp>
        </p:grpSp>
        <p:cxnSp>
          <p:nvCxnSpPr>
            <p:cNvPr id="9" name="直線コネクタ 8"/>
            <p:cNvCxnSpPr/>
            <p:nvPr/>
          </p:nvCxnSpPr>
          <p:spPr>
            <a:xfrm>
              <a:off x="3228043" y="5119596"/>
              <a:ext cx="2052000" cy="0"/>
            </a:xfrm>
            <a:prstGeom prst="line">
              <a:avLst/>
            </a:prstGeom>
            <a:ln w="38100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/>
            <p:cNvCxnSpPr/>
            <p:nvPr/>
          </p:nvCxnSpPr>
          <p:spPr>
            <a:xfrm>
              <a:off x="3239564" y="5129834"/>
              <a:ext cx="0" cy="900000"/>
            </a:xfrm>
            <a:prstGeom prst="line">
              <a:avLst/>
            </a:prstGeom>
            <a:ln w="38100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正方形/長方形 10"/>
            <p:cNvSpPr/>
            <p:nvPr/>
          </p:nvSpPr>
          <p:spPr>
            <a:xfrm>
              <a:off x="5643503" y="3668906"/>
              <a:ext cx="3405951" cy="5431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6903046" y="4195902"/>
              <a:ext cx="2027521" cy="13126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</p:grpSp>
      <p:sp>
        <p:nvSpPr>
          <p:cNvPr id="70" name="テキスト ボックス 69"/>
          <p:cNvSpPr txBox="1"/>
          <p:nvPr/>
        </p:nvSpPr>
        <p:spPr>
          <a:xfrm>
            <a:off x="460335" y="4518682"/>
            <a:ext cx="1982118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Wave length : 465nm</a:t>
            </a:r>
          </a:p>
          <a:p>
            <a:r>
              <a:rPr lang="en-US" altLang="ja-JP" sz="1600" dirty="0"/>
              <a:t>Pulse width : 59psec</a:t>
            </a:r>
            <a:endParaRPr lang="ja-JP" altLang="en-US" sz="1600" dirty="0"/>
          </a:p>
        </p:txBody>
      </p:sp>
      <p:sp>
        <p:nvSpPr>
          <p:cNvPr id="71" name="曲折矢印 70"/>
          <p:cNvSpPr/>
          <p:nvPr/>
        </p:nvSpPr>
        <p:spPr>
          <a:xfrm rot="5400000">
            <a:off x="2351105" y="3476818"/>
            <a:ext cx="1473515" cy="670258"/>
          </a:xfrm>
          <a:prstGeom prst="bentArrow">
            <a:avLst/>
          </a:prstGeom>
          <a:solidFill>
            <a:srgbClr val="FF00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2427283" y="326301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~40nA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7461275" y="1936488"/>
            <a:ext cx="46351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の動作点電流</a:t>
            </a:r>
            <a:r>
              <a:rPr kumimoji="1" lang="en-US" altLang="ja-JP" dirty="0" smtClean="0"/>
              <a:t>40nA</a:t>
            </a:r>
            <a:r>
              <a:rPr kumimoji="1" lang="ja-JP" altLang="en-US" dirty="0" smtClean="0"/>
              <a:t>に設定するために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室温環境下から直流電圧を印加</a:t>
            </a:r>
            <a:endParaRPr kumimoji="1" lang="en-US" altLang="ja-JP" dirty="0"/>
          </a:p>
          <a:p>
            <a:pPr marL="285750" indent="-285750">
              <a:buFont typeface="Wingdings" charset="2"/>
              <a:buChar char="p"/>
            </a:pP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増幅器を動作させながら</a:t>
            </a: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可視光レーザーを照射</a:t>
            </a:r>
            <a:endParaRPr kumimoji="1" lang="en-US" altLang="ja-JP" dirty="0"/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dirty="0" smtClean="0"/>
              <a:t>レーザーパルスからの信号をトリガーにし、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増幅器の入出力波形を観測する</a:t>
            </a:r>
            <a:endParaRPr kumimoji="1" lang="en-US" altLang="ja-JP" dirty="0" smtClean="0"/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8066645" y="4280659"/>
            <a:ext cx="3954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光応答信号が</a:t>
            </a: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増幅器の方へ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伝送されたかどうか</a:t>
            </a:r>
            <a:endParaRPr kumimoji="1" lang="en-US" altLang="ja-JP" dirty="0" smtClean="0"/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伝送された光応答信号が</a:t>
            </a: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増幅器で増幅されたかどうか</a:t>
            </a:r>
            <a:endParaRPr kumimoji="1" lang="en-US" altLang="ja-JP" dirty="0" smtClean="0"/>
          </a:p>
        </p:txBody>
      </p:sp>
      <p:sp>
        <p:nvSpPr>
          <p:cNvPr id="75" name="左中かっこ 74"/>
          <p:cNvSpPr/>
          <p:nvPr/>
        </p:nvSpPr>
        <p:spPr>
          <a:xfrm>
            <a:off x="7796132" y="4280659"/>
            <a:ext cx="352515" cy="1200329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10530334" y="5480988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mtClean="0"/>
              <a:t>を検証する</a:t>
            </a:r>
            <a:endParaRPr kumimoji="1" lang="ja-JP" altLang="en-US"/>
          </a:p>
        </p:txBody>
      </p:sp>
      <p:sp>
        <p:nvSpPr>
          <p:cNvPr id="77" name="角丸四角形 76"/>
          <p:cNvSpPr/>
          <p:nvPr/>
        </p:nvSpPr>
        <p:spPr>
          <a:xfrm>
            <a:off x="7651921" y="4083773"/>
            <a:ext cx="4369152" cy="1830966"/>
          </a:xfrm>
          <a:prstGeom prst="roundRect">
            <a:avLst/>
          </a:prstGeom>
          <a:noFill/>
          <a:ln w="381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8441" y="4172009"/>
            <a:ext cx="1754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可視光レーザー</a:t>
            </a:r>
            <a:endParaRPr kumimoji="1" lang="ja-JP" altLang="en-US" dirty="0"/>
          </a:p>
        </p:txBody>
      </p:sp>
      <p:sp>
        <p:nvSpPr>
          <p:cNvPr id="78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79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2047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F</a:t>
            </a:r>
            <a:r>
              <a:rPr kumimoji="1" lang="en-US" altLang="ja-JP" baseline="-25000" dirty="0" err="1" smtClean="0"/>
              <a:t>laser</a:t>
            </a:r>
            <a:r>
              <a:rPr kumimoji="1" lang="en-US" altLang="ja-JP" baseline="-25000" dirty="0" smtClean="0"/>
              <a:t> pulse</a:t>
            </a:r>
            <a:r>
              <a:rPr kumimoji="1" lang="en-US" altLang="ja-JP" dirty="0" smtClean="0"/>
              <a:t>=20kHz</a:t>
            </a:r>
            <a:r>
              <a:rPr kumimoji="1" lang="ja-JP" altLang="en-US" dirty="0" smtClean="0"/>
              <a:t>に対する</a:t>
            </a: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増幅器の応答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7" y="1180360"/>
            <a:ext cx="9688010" cy="5002094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 rot="16200000">
            <a:off x="-428264" y="2169100"/>
            <a:ext cx="202556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err="1" smtClean="0">
                <a:solidFill>
                  <a:srgbClr val="FF0000"/>
                </a:solidFill>
              </a:rPr>
              <a:t>Amp.IN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 [</a:t>
            </a:r>
            <a:r>
              <a:rPr kumimoji="1" lang="en-US" altLang="ja-JP" sz="2000" b="1" dirty="0" err="1" smtClean="0">
                <a:solidFill>
                  <a:srgbClr val="FF0000"/>
                </a:solidFill>
              </a:rPr>
              <a:t>μV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]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16200000">
            <a:off x="-564623" y="4737050"/>
            <a:ext cx="202556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err="1" smtClean="0">
                <a:solidFill>
                  <a:srgbClr val="0070C0"/>
                </a:solidFill>
              </a:rPr>
              <a:t>Amp.OUT</a:t>
            </a:r>
            <a:r>
              <a:rPr kumimoji="1" lang="en-US" altLang="ja-JP" sz="2000" b="1" dirty="0" smtClean="0">
                <a:solidFill>
                  <a:srgbClr val="0070C0"/>
                </a:solidFill>
              </a:rPr>
              <a:t> [</a:t>
            </a:r>
            <a:r>
              <a:rPr kumimoji="1" lang="en-US" altLang="ja-JP" sz="2000" b="1" dirty="0" err="1" smtClean="0">
                <a:solidFill>
                  <a:srgbClr val="0070C0"/>
                </a:solidFill>
              </a:rPr>
              <a:t>μV</a:t>
            </a:r>
            <a:r>
              <a:rPr kumimoji="1" lang="en-US" altLang="ja-JP" sz="2000" b="1" dirty="0" smtClean="0">
                <a:solidFill>
                  <a:srgbClr val="0070C0"/>
                </a:solidFill>
              </a:rPr>
              <a:t>]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058919" y="3312075"/>
            <a:ext cx="162095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time [</a:t>
            </a:r>
            <a:r>
              <a:rPr kumimoji="1" lang="en-US" altLang="ja-JP" sz="2400" b="1" dirty="0" err="1" smtClean="0">
                <a:solidFill>
                  <a:srgbClr val="FF0000"/>
                </a:solidFill>
              </a:rPr>
              <a:t>μsec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]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087131" y="5799276"/>
            <a:ext cx="162095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70C0"/>
                </a:solidFill>
              </a:rPr>
              <a:t>time [</a:t>
            </a:r>
            <a:r>
              <a:rPr kumimoji="1" lang="en-US" altLang="ja-JP" sz="2400" b="1" dirty="0" err="1" smtClean="0">
                <a:solidFill>
                  <a:srgbClr val="0070C0"/>
                </a:solidFill>
              </a:rPr>
              <a:t>μsec</a:t>
            </a:r>
            <a:r>
              <a:rPr kumimoji="1" lang="en-US" altLang="ja-JP" sz="2400" b="1" dirty="0" smtClean="0">
                <a:solidFill>
                  <a:srgbClr val="0070C0"/>
                </a:solidFill>
              </a:rPr>
              <a:t>]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938508" y="1180360"/>
            <a:ext cx="228562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SOISTJ4</a:t>
            </a:r>
            <a:r>
              <a:rPr kumimoji="1" lang="ja-JP" altLang="en-US" b="1" dirty="0" smtClean="0">
                <a:solidFill>
                  <a:srgbClr val="FF0000"/>
                </a:solidFill>
              </a:rPr>
              <a:t>への入力波形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927544" y="3739654"/>
            <a:ext cx="230171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0070C0"/>
                </a:solidFill>
              </a:rPr>
              <a:t>SOISTJ4</a:t>
            </a:r>
            <a:r>
              <a:rPr kumimoji="1" lang="ja-JP" altLang="en-US" b="1" dirty="0" smtClean="0">
                <a:solidFill>
                  <a:srgbClr val="0070C0"/>
                </a:solidFill>
              </a:rPr>
              <a:t>への出力波形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60849" y="1484481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70</a:t>
            </a:r>
            <a:endParaRPr kumimoji="1" lang="ja-JP" altLang="en-US" b="1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60849" y="1898750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/>
              <a:t>6</a:t>
            </a:r>
            <a:r>
              <a:rPr kumimoji="1" lang="en-US" altLang="ja-JP" b="1" smtClean="0"/>
              <a:t>0</a:t>
            </a:r>
            <a:endParaRPr kumimoji="1" lang="ja-JP" altLang="en-US" b="1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60849" y="2387537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5</a:t>
            </a:r>
            <a:r>
              <a:rPr kumimoji="1" lang="en-US" altLang="ja-JP" b="1" smtClean="0"/>
              <a:t>0</a:t>
            </a:r>
            <a:endParaRPr kumimoji="1" lang="ja-JP" altLang="en-US" b="1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860849" y="2876324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/>
              <a:t>4</a:t>
            </a:r>
            <a:r>
              <a:rPr kumimoji="1" lang="en-US" altLang="ja-JP" b="1" dirty="0" smtClean="0"/>
              <a:t>0</a:t>
            </a:r>
            <a:endParaRPr kumimoji="1" lang="ja-JP" altLang="en-US" b="1" dirty="0"/>
          </a:p>
        </p:txBody>
      </p:sp>
      <p:sp>
        <p:nvSpPr>
          <p:cNvPr id="20" name="正方形/長方形 19"/>
          <p:cNvSpPr/>
          <p:nvPr/>
        </p:nvSpPr>
        <p:spPr>
          <a:xfrm>
            <a:off x="652825" y="3788036"/>
            <a:ext cx="276329" cy="1351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84520" y="4043775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1600</a:t>
            </a:r>
            <a:endParaRPr kumimoji="1" lang="ja-JP" altLang="en-US" b="1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84519" y="4449871"/>
            <a:ext cx="65274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1200</a:t>
            </a:r>
            <a:endParaRPr kumimoji="1" lang="ja-JP" altLang="en-US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01539" y="4841894"/>
            <a:ext cx="5357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/>
              <a:t>8</a:t>
            </a:r>
            <a:r>
              <a:rPr kumimoji="1" lang="en-US" altLang="ja-JP" b="1" smtClean="0"/>
              <a:t>00</a:t>
            </a:r>
            <a:endParaRPr kumimoji="1" lang="ja-JP" altLang="en-US" b="1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01539" y="5231066"/>
            <a:ext cx="5357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/>
              <a:t>400</a:t>
            </a:r>
            <a:endParaRPr kumimoji="1" lang="ja-JP" altLang="en-US" b="1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961983" y="5624858"/>
            <a:ext cx="3016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/>
              <a:t>0</a:t>
            </a:r>
            <a:endParaRPr kumimoji="1" lang="ja-JP" altLang="en-US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910891" y="3400982"/>
            <a:ext cx="60625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-100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759416" y="3400982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FF0000"/>
                </a:solidFill>
              </a:rPr>
              <a:t>-80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927559" y="3400982"/>
            <a:ext cx="3016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521618" y="3400982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FF0000"/>
                </a:solidFill>
              </a:rPr>
              <a:t>-40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257468" y="3400982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FF0000"/>
                </a:solidFill>
              </a:rPr>
              <a:t>-40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002826" y="3397485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FF0000"/>
                </a:solidFill>
              </a:rPr>
              <a:t>-20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638861" y="3406977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FF0000"/>
                </a:solidFill>
              </a:rPr>
              <a:t>20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375279" y="3407132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>
                <a:solidFill>
                  <a:srgbClr val="FF0000"/>
                </a:solidFill>
              </a:rPr>
              <a:t>4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083094" y="3407132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60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902102" y="3406977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>
                <a:solidFill>
                  <a:srgbClr val="FF0000"/>
                </a:solidFill>
              </a:rPr>
              <a:t>8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551407" y="3397485"/>
            <a:ext cx="5357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100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923626" y="5902426"/>
            <a:ext cx="60625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0070C0"/>
                </a:solidFill>
              </a:rPr>
              <a:t>-100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72151" y="5902426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0070C0"/>
                </a:solidFill>
              </a:rPr>
              <a:t>-80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940294" y="5902426"/>
            <a:ext cx="3016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0070C0"/>
                </a:solidFill>
              </a:rPr>
              <a:t>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534353" y="5902426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0070C0"/>
                </a:solidFill>
              </a:rPr>
              <a:t>-40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270203" y="5902426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0070C0"/>
                </a:solidFill>
              </a:rPr>
              <a:t>-40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015561" y="5898929"/>
            <a:ext cx="4892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0070C0"/>
                </a:solidFill>
              </a:rPr>
              <a:t>-20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5651596" y="5908421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smtClean="0">
                <a:solidFill>
                  <a:srgbClr val="0070C0"/>
                </a:solidFill>
              </a:rPr>
              <a:t>20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6388014" y="5908576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>
                <a:solidFill>
                  <a:srgbClr val="0070C0"/>
                </a:solidFill>
              </a:rPr>
              <a:t>4</a:t>
            </a:r>
            <a:r>
              <a:rPr kumimoji="1" lang="en-US" altLang="ja-JP" b="1" dirty="0" smtClean="0">
                <a:solidFill>
                  <a:srgbClr val="0070C0"/>
                </a:solidFill>
              </a:rPr>
              <a:t>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095829" y="5908576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0070C0"/>
                </a:solidFill>
              </a:rPr>
              <a:t>60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7914837" y="5908421"/>
            <a:ext cx="41870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>
                <a:solidFill>
                  <a:srgbClr val="0070C0"/>
                </a:solidFill>
              </a:rPr>
              <a:t>8</a:t>
            </a:r>
            <a:r>
              <a:rPr kumimoji="1" lang="en-US" altLang="ja-JP" b="1" dirty="0" smtClean="0">
                <a:solidFill>
                  <a:srgbClr val="0070C0"/>
                </a:solidFill>
              </a:rPr>
              <a:t>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8564142" y="5898929"/>
            <a:ext cx="5357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0070C0"/>
                </a:solidFill>
              </a:rPr>
              <a:t>100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cxnSp>
        <p:nvCxnSpPr>
          <p:cNvPr id="49" name="直線コネクタ 48"/>
          <p:cNvCxnSpPr/>
          <p:nvPr/>
        </p:nvCxnSpPr>
        <p:spPr>
          <a:xfrm>
            <a:off x="1292288" y="3014692"/>
            <a:ext cx="753971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/>
          <p:cNvCxnSpPr/>
          <p:nvPr/>
        </p:nvCxnSpPr>
        <p:spPr>
          <a:xfrm>
            <a:off x="9040196" y="2222048"/>
            <a:ext cx="0" cy="74661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9099866" y="2365300"/>
            <a:ext cx="840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18μV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cxnSp>
        <p:nvCxnSpPr>
          <p:cNvPr id="53" name="直線コネクタ 52"/>
          <p:cNvCxnSpPr/>
          <p:nvPr/>
        </p:nvCxnSpPr>
        <p:spPr>
          <a:xfrm>
            <a:off x="1279553" y="4237073"/>
            <a:ext cx="753971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/>
          <p:nvPr/>
        </p:nvCxnSpPr>
        <p:spPr>
          <a:xfrm flipH="1">
            <a:off x="7305181" y="4228441"/>
            <a:ext cx="368" cy="1296000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7323328" y="441909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70C0"/>
                </a:solidFill>
              </a:rPr>
              <a:t>1.2mV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9040196" y="1204838"/>
            <a:ext cx="3149645" cy="95410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入力が負の信号</a:t>
            </a:r>
          </a:p>
          <a:p>
            <a:pPr marL="285750" indent="-285750">
              <a:buFont typeface="Wingdings" charset="2"/>
              <a:buChar char="Ø"/>
            </a:pP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信号が</a:t>
            </a: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増幅器の方へ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伝送されたことを確認</a:t>
            </a:r>
            <a:endParaRPr kumimoji="1" lang="en-US" altLang="ja-JP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8694974" y="4290839"/>
            <a:ext cx="3494867" cy="123110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70C0"/>
                </a:solidFill>
              </a:rPr>
              <a:t>64</a:t>
            </a:r>
            <a:r>
              <a:rPr kumimoji="1" lang="ja-JP" altLang="en-US" sz="2000" dirty="0" smtClean="0">
                <a:solidFill>
                  <a:srgbClr val="0070C0"/>
                </a:solidFill>
              </a:rPr>
              <a:t>倍の反転増幅を観測</a:t>
            </a:r>
            <a:endParaRPr kumimoji="1" lang="en-US" altLang="ja-JP" sz="2000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charset="2"/>
              <a:buChar char="Ø"/>
            </a:pPr>
            <a:r>
              <a:rPr kumimoji="1" lang="en-US" altLang="ja-JP" dirty="0" smtClean="0"/>
              <a:t>300mK</a:t>
            </a:r>
            <a:r>
              <a:rPr kumimoji="1" lang="ja-JP" altLang="en-US" dirty="0" smtClean="0"/>
              <a:t>環境下において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増幅器を用いた信号増幅は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可能であることが実証された</a:t>
            </a:r>
            <a:endParaRPr kumimoji="1" lang="en-US" altLang="ja-JP" dirty="0"/>
          </a:p>
        </p:txBody>
      </p:sp>
      <p:sp>
        <p:nvSpPr>
          <p:cNvPr id="55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59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577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2516" y="1270609"/>
            <a:ext cx="12030141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COBAND</a:t>
            </a:r>
            <a:r>
              <a:rPr kumimoji="1" lang="ja-JP" altLang="en-US" sz="2400" dirty="0" smtClean="0"/>
              <a:t>実験</a:t>
            </a:r>
            <a:r>
              <a:rPr kumimoji="1" lang="en-US" altLang="ja-JP" sz="2400" dirty="0" smtClean="0"/>
              <a:t>(</a:t>
            </a:r>
            <a:r>
              <a:rPr kumimoji="1" lang="ja-JP" altLang="en-US" sz="2400" dirty="0" smtClean="0"/>
              <a:t>ニュートリノ崩壊光探索実験</a:t>
            </a:r>
            <a:r>
              <a:rPr kumimoji="1" lang="en-US" altLang="ja-JP" sz="2400" dirty="0" smtClean="0"/>
              <a:t>)</a:t>
            </a:r>
            <a:r>
              <a:rPr kumimoji="1" lang="ja-JP" altLang="en-US" sz="2400" dirty="0" smtClean="0"/>
              <a:t>に用いる検出器として、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超伝導トンネル接合素子光検出器</a:t>
            </a:r>
            <a:r>
              <a:rPr kumimoji="1" lang="en-US" altLang="ja-JP" sz="2400" dirty="0" smtClean="0"/>
              <a:t>(</a:t>
            </a:r>
            <a:r>
              <a:rPr kumimoji="1" lang="en-US" altLang="ja-JP" sz="2400" dirty="0" err="1" smtClean="0"/>
              <a:t>Nb</a:t>
            </a:r>
            <a:r>
              <a:rPr kumimoji="1" lang="en-US" altLang="ja-JP" sz="2400" dirty="0" smtClean="0"/>
              <a:t>/Al-STJ</a:t>
            </a:r>
            <a:r>
              <a:rPr kumimoji="1" lang="ja-JP" altLang="en-US" sz="2400" dirty="0" smtClean="0"/>
              <a:t>検出器</a:t>
            </a:r>
            <a:r>
              <a:rPr kumimoji="1" lang="en-US" altLang="ja-JP" sz="2400" dirty="0" smtClean="0"/>
              <a:t>)</a:t>
            </a:r>
            <a:r>
              <a:rPr kumimoji="1" lang="ja-JP" altLang="en-US" sz="2400" dirty="0" smtClean="0"/>
              <a:t>の研究開発を行っている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しかし、読み出し系での雑音により遠赤外光１光子観測には至っていない</a:t>
            </a:r>
            <a:endParaRPr kumimoji="1" lang="en-US" altLang="ja-JP" sz="2400" dirty="0" smtClean="0"/>
          </a:p>
          <a:p>
            <a:pPr marL="342900" lvl="1" indent="-342900">
              <a:buClr>
                <a:schemeClr val="tx1"/>
              </a:buClr>
              <a:buFont typeface="Wingdings" charset="2"/>
              <a:buChar char="Ø"/>
            </a:pPr>
            <a:r>
              <a:rPr kumimoji="1" lang="en-US" altLang="ja-JP" sz="2400" dirty="0"/>
              <a:t>STJ</a:t>
            </a:r>
            <a:r>
              <a:rPr kumimoji="1" lang="ja-JP" altLang="en-US" sz="2400" dirty="0"/>
              <a:t>動作温度</a:t>
            </a:r>
            <a:r>
              <a:rPr kumimoji="1" lang="en-US" altLang="ja-JP" sz="2400" dirty="0"/>
              <a:t>(~300mK)</a:t>
            </a:r>
            <a:r>
              <a:rPr kumimoji="1" lang="ja-JP" altLang="en-US" sz="2400" dirty="0"/>
              <a:t>環境で動作可能な</a:t>
            </a:r>
            <a:r>
              <a:rPr kumimoji="1" lang="en-US" altLang="ja-JP" sz="2400" dirty="0"/>
              <a:t>FD-SOI-MOSFET</a:t>
            </a:r>
            <a:r>
              <a:rPr kumimoji="1" lang="ja-JP" altLang="en-US" sz="2400" dirty="0"/>
              <a:t>を</a:t>
            </a:r>
            <a:r>
              <a:rPr kumimoji="1" lang="ja-JP" altLang="en-US" sz="2400" dirty="0" smtClean="0"/>
              <a:t>用いた</a:t>
            </a:r>
            <a:r>
              <a:rPr kumimoji="1" lang="en-US" altLang="ja-JP" sz="2400" dirty="0">
                <a:solidFill>
                  <a:srgbClr val="0070C0"/>
                </a:solidFill>
              </a:rPr>
              <a:t/>
            </a:r>
            <a:br>
              <a:rPr kumimoji="1" lang="en-US" altLang="ja-JP" sz="2400" dirty="0">
                <a:solidFill>
                  <a:srgbClr val="0070C0"/>
                </a:solidFill>
              </a:rPr>
            </a:br>
            <a:r>
              <a:rPr kumimoji="1" lang="ja-JP" altLang="en-US" sz="2400" dirty="0" smtClean="0">
                <a:solidFill>
                  <a:srgbClr val="0070C0"/>
                </a:solidFill>
              </a:rPr>
              <a:t>極低温前置</a:t>
            </a:r>
            <a:r>
              <a:rPr kumimoji="1" lang="ja-JP" altLang="en-US" sz="2400" dirty="0">
                <a:solidFill>
                  <a:srgbClr val="0070C0"/>
                </a:solidFill>
              </a:rPr>
              <a:t>増幅器の研究開発を行って</a:t>
            </a:r>
            <a:r>
              <a:rPr kumimoji="1" lang="ja-JP" altLang="en-US" sz="2400" dirty="0" smtClean="0">
                <a:solidFill>
                  <a:srgbClr val="0070C0"/>
                </a:solidFill>
              </a:rPr>
              <a:t>いる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  <a:p>
            <a:pPr marL="342900" lvl="1" indent="-342900">
              <a:buClr>
                <a:schemeClr val="tx1"/>
              </a:buClr>
              <a:buFont typeface="Wingdings" charset="2"/>
              <a:buChar char="Ø"/>
            </a:pPr>
            <a:endParaRPr kumimoji="1" lang="en-US" altLang="ja-JP" sz="2400" dirty="0" smtClean="0"/>
          </a:p>
          <a:p>
            <a:pPr>
              <a:buClr>
                <a:schemeClr val="tx1"/>
              </a:buClr>
            </a:pPr>
            <a:r>
              <a:rPr kumimoji="1" lang="en-US" altLang="ja-JP" sz="2400" dirty="0" smtClean="0"/>
              <a:t>SOI</a:t>
            </a:r>
            <a:r>
              <a:rPr kumimoji="1" lang="ja-JP" altLang="en-US" sz="2400" dirty="0" smtClean="0"/>
              <a:t>増幅器を用いて、</a:t>
            </a:r>
            <a:r>
              <a:rPr kumimoji="1" lang="en-US" altLang="ja-JP" sz="2400" dirty="0" err="1" smtClean="0"/>
              <a:t>Nb</a:t>
            </a:r>
            <a:r>
              <a:rPr kumimoji="1" lang="en-US" altLang="ja-JP" sz="2400" dirty="0" smtClean="0"/>
              <a:t>/Al-STJ</a:t>
            </a:r>
            <a:r>
              <a:rPr kumimoji="1" lang="ja-JP" altLang="en-US" sz="2400" dirty="0" smtClean="0"/>
              <a:t>検出器の信号増幅試験を行った</a:t>
            </a:r>
            <a:endParaRPr kumimoji="1" lang="en-US" altLang="ja-JP" sz="2400" dirty="0" smtClean="0"/>
          </a:p>
          <a:p>
            <a:pPr marL="800100" lvl="1" indent="-342900">
              <a:buClr>
                <a:schemeClr val="tx1"/>
              </a:buClr>
              <a:buFont typeface="Wingdings" charset="2"/>
              <a:buChar char="p"/>
            </a:pPr>
            <a:r>
              <a:rPr kumimoji="1" lang="ja-JP" altLang="en-US" sz="2400" dirty="0" smtClean="0">
                <a:solidFill>
                  <a:srgbClr val="0070C0"/>
                </a:solidFill>
              </a:rPr>
              <a:t>正弦波増幅試験により</a:t>
            </a:r>
            <a:r>
              <a:rPr kumimoji="1" lang="en-US" altLang="ja-JP" sz="2400" dirty="0" smtClean="0">
                <a:solidFill>
                  <a:srgbClr val="0070C0"/>
                </a:solidFill>
              </a:rPr>
              <a:t>400kHz</a:t>
            </a:r>
            <a:r>
              <a:rPr kumimoji="1" lang="ja-JP" altLang="en-US" sz="2400" dirty="0" smtClean="0">
                <a:solidFill>
                  <a:srgbClr val="0070C0"/>
                </a:solidFill>
              </a:rPr>
              <a:t>まで利得</a:t>
            </a:r>
            <a:r>
              <a:rPr kumimoji="1" lang="en-US" altLang="ja-JP" sz="2400" dirty="0" smtClean="0">
                <a:solidFill>
                  <a:srgbClr val="0070C0"/>
                </a:solidFill>
              </a:rPr>
              <a:t>100</a:t>
            </a:r>
            <a:r>
              <a:rPr kumimoji="1" lang="ja-JP" altLang="en-US" sz="2400" dirty="0" smtClean="0">
                <a:solidFill>
                  <a:srgbClr val="0070C0"/>
                </a:solidFill>
              </a:rPr>
              <a:t>程度の増幅を確認</a:t>
            </a:r>
            <a:r>
              <a:rPr kumimoji="1" lang="en-US" altLang="ja-JP" sz="2000" dirty="0" smtClean="0"/>
              <a:t>(</a:t>
            </a:r>
            <a:r>
              <a:rPr kumimoji="1" lang="ja-JP" altLang="en-US" sz="2000" dirty="0" smtClean="0"/>
              <a:t>配線負荷容量</a:t>
            </a:r>
            <a:r>
              <a:rPr kumimoji="1" lang="en-US" altLang="ja-JP" sz="2000" dirty="0" smtClean="0"/>
              <a:t>:0.5nF)</a:t>
            </a:r>
            <a:endParaRPr kumimoji="1" lang="en-US" altLang="ja-JP" sz="2400" dirty="0" smtClean="0"/>
          </a:p>
          <a:p>
            <a:pPr marL="800100" lvl="1" indent="-342900">
              <a:buClr>
                <a:schemeClr val="tx1"/>
              </a:buClr>
              <a:buFont typeface="Wingdings" charset="2"/>
              <a:buChar char="p"/>
            </a:pPr>
            <a:r>
              <a:rPr kumimoji="1" lang="en-US" altLang="ja-JP" sz="2400" dirty="0" err="1" smtClean="0"/>
              <a:t>Nb</a:t>
            </a:r>
            <a:r>
              <a:rPr kumimoji="1" lang="en-US" altLang="ja-JP" sz="2400" dirty="0" smtClean="0"/>
              <a:t>/Al-STJ</a:t>
            </a:r>
            <a:r>
              <a:rPr kumimoji="1" lang="ja-JP" altLang="en-US" sz="2400" dirty="0" smtClean="0"/>
              <a:t>検出器に可視光レーザーを照射し、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en-US" altLang="ja-JP" sz="2400" b="1" dirty="0" smtClean="0">
                <a:solidFill>
                  <a:srgbClr val="FF0000"/>
                </a:solidFill>
              </a:rPr>
              <a:t>SOI</a:t>
            </a:r>
            <a:r>
              <a:rPr kumimoji="1" lang="ja-JP" altLang="en-US" sz="2400" b="1" dirty="0" smtClean="0">
                <a:solidFill>
                  <a:srgbClr val="FF0000"/>
                </a:solidFill>
              </a:rPr>
              <a:t>増幅器を用いて</a:t>
            </a:r>
            <a:r>
              <a:rPr kumimoji="1" lang="en-US" altLang="ja-JP" sz="2400" b="1" dirty="0">
                <a:solidFill>
                  <a:srgbClr val="FF0000"/>
                </a:solidFill>
              </a:rPr>
              <a:t>STJ</a:t>
            </a:r>
            <a:r>
              <a:rPr kumimoji="1" lang="ja-JP" altLang="en-US" sz="2400" b="1" dirty="0">
                <a:solidFill>
                  <a:srgbClr val="FF0000"/>
                </a:solidFill>
              </a:rPr>
              <a:t>検出器信号</a:t>
            </a:r>
            <a:r>
              <a:rPr kumimoji="1" lang="ja-JP" altLang="en-US" sz="2400" b="1" dirty="0" smtClean="0">
                <a:solidFill>
                  <a:srgbClr val="FF0000"/>
                </a:solidFill>
              </a:rPr>
              <a:t>を増幅することに成功した</a:t>
            </a:r>
            <a:endParaRPr kumimoji="1" lang="en-US" altLang="ja-JP" sz="2400" b="1" dirty="0" smtClean="0">
              <a:solidFill>
                <a:srgbClr val="FF0000"/>
              </a:solidFill>
            </a:endParaRPr>
          </a:p>
          <a:p>
            <a:pPr lvl="1">
              <a:buClr>
                <a:schemeClr val="tx1"/>
              </a:buClr>
            </a:pPr>
            <a:endParaRPr kumimoji="1" lang="en-US" altLang="ja-JP" sz="2400" dirty="0"/>
          </a:p>
          <a:p>
            <a:pPr>
              <a:buClr>
                <a:schemeClr val="tx1"/>
              </a:buClr>
            </a:pPr>
            <a:r>
              <a:rPr kumimoji="1" lang="en-US" altLang="ja-JP" sz="2800" b="1" dirty="0">
                <a:solidFill>
                  <a:srgbClr val="FF0000"/>
                </a:solidFill>
              </a:rPr>
              <a:t> </a:t>
            </a:r>
            <a:r>
              <a:rPr kumimoji="1" lang="en-US" altLang="ja-JP" sz="2800" b="1" dirty="0" smtClean="0">
                <a:solidFill>
                  <a:srgbClr val="FF0000"/>
                </a:solidFill>
              </a:rPr>
              <a:t> 300mK</a:t>
            </a:r>
            <a:r>
              <a:rPr kumimoji="1" lang="ja-JP" altLang="en-US" sz="2800" b="1" dirty="0" smtClean="0">
                <a:solidFill>
                  <a:srgbClr val="FF0000"/>
                </a:solidFill>
              </a:rPr>
              <a:t>環境下において</a:t>
            </a:r>
            <a:r>
              <a:rPr kumimoji="1" lang="en-US" altLang="ja-JP" sz="2800" b="1" dirty="0" smtClean="0">
                <a:solidFill>
                  <a:srgbClr val="FF0000"/>
                </a:solidFill>
              </a:rPr>
              <a:t>SOI</a:t>
            </a:r>
            <a:r>
              <a:rPr kumimoji="1" lang="ja-JP" altLang="en-US" sz="2800" b="1" dirty="0" smtClean="0">
                <a:solidFill>
                  <a:srgbClr val="FF0000"/>
                </a:solidFill>
              </a:rPr>
              <a:t>増幅器を用いた信号増幅が可能であることを実証</a:t>
            </a:r>
            <a:endParaRPr kumimoji="1" lang="en-US" altLang="ja-JP" sz="2800" b="1" dirty="0" smtClean="0">
              <a:solidFill>
                <a:srgbClr val="FF0000"/>
              </a:solidFill>
            </a:endParaRPr>
          </a:p>
          <a:p>
            <a:pPr marL="1257300" lvl="2" indent="-342900">
              <a:buClr>
                <a:schemeClr val="tx1"/>
              </a:buClr>
              <a:buFont typeface="Wingdings" charset="2"/>
              <a:buChar char="ü"/>
            </a:pPr>
            <a:r>
              <a:rPr kumimoji="1" lang="ja-JP" altLang="en-US" sz="2400" dirty="0" smtClean="0"/>
              <a:t>素粒子実験分野に留まらず、低温読み出しを行う他分野への応用も期待できる</a:t>
            </a:r>
            <a:endParaRPr kumimoji="1" lang="en-US" altLang="ja-JP" sz="2400" dirty="0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810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BACKUP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7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4011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STJ </a:t>
            </a:r>
            <a:r>
              <a:rPr kumimoji="1" lang="ja-JP" altLang="en-US" dirty="0" smtClean="0"/>
              <a:t>エネルギー分解能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21" y="2038819"/>
            <a:ext cx="6145203" cy="939464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1991035" y="3162709"/>
            <a:ext cx="7604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kumimoji="1" lang="en-US" altLang="ja-JP" sz="2400" dirty="0" smtClean="0"/>
              <a:t>F : </a:t>
            </a:r>
            <a:r>
              <a:rPr kumimoji="1" lang="en-US" altLang="ja-JP" sz="2400" dirty="0" err="1" smtClean="0"/>
              <a:t>Fano</a:t>
            </a:r>
            <a:r>
              <a:rPr kumimoji="1" lang="en-US" altLang="ja-JP" sz="2400" dirty="0" smtClean="0"/>
              <a:t> Factor (</a:t>
            </a:r>
            <a:r>
              <a:rPr kumimoji="1" lang="en-US" altLang="ja-JP" sz="2400" dirty="0" err="1" smtClean="0"/>
              <a:t>Nb</a:t>
            </a:r>
            <a:r>
              <a:rPr kumimoji="1" lang="en-US" altLang="ja-JP" sz="2400" dirty="0" smtClean="0"/>
              <a:t>/Al-STJ</a:t>
            </a:r>
            <a:r>
              <a:rPr kumimoji="1" lang="ja-JP" altLang="en-US" sz="2400" dirty="0" smtClean="0"/>
              <a:t>検出器の場合は</a:t>
            </a:r>
            <a:r>
              <a:rPr kumimoji="1" lang="en-US" altLang="ja-JP" sz="2400" dirty="0" smtClean="0"/>
              <a:t>0.1〜0.2</a:t>
            </a:r>
            <a:r>
              <a:rPr kumimoji="1" lang="ja-JP" altLang="en-US" sz="2400" dirty="0" smtClean="0"/>
              <a:t>程度</a:t>
            </a:r>
            <a:r>
              <a:rPr kumimoji="1" lang="en-US" altLang="ja-JP" sz="2400" dirty="0" smtClean="0"/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kumimoji="1" lang="en-US" altLang="ja-JP" sz="2400" dirty="0" smtClean="0"/>
              <a:t>E : </a:t>
            </a:r>
            <a:r>
              <a:rPr kumimoji="1" lang="ja-JP" altLang="en-US" sz="2400" dirty="0" smtClean="0"/>
              <a:t>入射粒子のエネルギー</a:t>
            </a:r>
            <a:endParaRPr kumimoji="1" lang="ja-JP" altLang="en-US" sz="2400" dirty="0"/>
          </a:p>
        </p:txBody>
      </p:sp>
      <p:sp>
        <p:nvSpPr>
          <p:cNvPr id="9" name="角丸四角形 8"/>
          <p:cNvSpPr/>
          <p:nvPr/>
        </p:nvSpPr>
        <p:spPr>
          <a:xfrm>
            <a:off x="651692" y="1907159"/>
            <a:ext cx="10283253" cy="2266430"/>
          </a:xfrm>
          <a:prstGeom prst="roundRect">
            <a:avLst/>
          </a:prstGeom>
          <a:noFill/>
          <a:ln w="381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058549" y="4485252"/>
            <a:ext cx="103789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kumimoji="1" lang="ja-JP" altLang="en-US" sz="2000" dirty="0" smtClean="0"/>
              <a:t>エネルギー分解能を上げるには、</a:t>
            </a:r>
            <a:r>
              <a:rPr kumimoji="1" lang="ja-JP" altLang="en-US" sz="2000" u="sng" dirty="0" smtClean="0"/>
              <a:t>エネルギーギャップが小さな超伝導体を用いる必要がある</a:t>
            </a:r>
            <a:endParaRPr kumimoji="1" lang="en-US" altLang="ja-JP" sz="2000" u="sng" dirty="0" smtClean="0"/>
          </a:p>
          <a:p>
            <a:pPr marL="800100" lvl="1" indent="-342900">
              <a:buFont typeface="Wingdings" charset="2"/>
              <a:buChar char="ü"/>
            </a:pPr>
            <a:r>
              <a:rPr kumimoji="1" lang="ja-JP" altLang="en-US" sz="2000" dirty="0" smtClean="0"/>
              <a:t>エネルギーギャップが小さな超伝導体は転移温度が低い</a:t>
            </a:r>
            <a:endParaRPr kumimoji="1" lang="en-US" altLang="ja-JP" sz="2000" dirty="0" smtClean="0"/>
          </a:p>
          <a:p>
            <a:pPr marL="800100" lvl="1" indent="-342900">
              <a:buFont typeface="Wingdings" charset="2"/>
              <a:buChar char="ü"/>
            </a:pPr>
            <a:r>
              <a:rPr kumimoji="1" lang="ja-JP" altLang="en-US" sz="2000" dirty="0" smtClean="0"/>
              <a:t>だから、より低温の測定系構築が要求される</a:t>
            </a:r>
            <a:endParaRPr kumimoji="1" lang="en-US" altLang="ja-JP" sz="2000" dirty="0" smtClean="0"/>
          </a:p>
        </p:txBody>
      </p:sp>
      <p:sp>
        <p:nvSpPr>
          <p:cNvPr id="11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442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Nb</a:t>
            </a:r>
            <a:r>
              <a:rPr kumimoji="1" lang="en-US" altLang="ja-JP" dirty="0" smtClean="0"/>
              <a:t>/Al-STJ</a:t>
            </a:r>
            <a:r>
              <a:rPr lang="en-US" altLang="ja-JP" dirty="0" smtClean="0"/>
              <a:t> </a:t>
            </a:r>
            <a:r>
              <a:rPr lang="ja-JP" altLang="en-US" dirty="0" smtClean="0"/>
              <a:t>準粒子生成個数の計算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24208" y="1686652"/>
            <a:ext cx="5531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b="1" dirty="0"/>
              <a:t>　</a:t>
            </a:r>
            <a:r>
              <a:rPr lang="en-US" altLang="ja-JP" sz="2800" b="1" dirty="0" err="1" smtClean="0"/>
              <a:t>Nb</a:t>
            </a:r>
            <a:r>
              <a:rPr lang="en-US" altLang="ja-JP" sz="2800" b="1" dirty="0" smtClean="0"/>
              <a:t>/Al-STJ</a:t>
            </a:r>
            <a:r>
              <a:rPr lang="ja-JP" altLang="en-US" sz="2800" b="1" dirty="0" smtClean="0"/>
              <a:t>検出器</a:t>
            </a:r>
            <a:r>
              <a:rPr lang="en-US" altLang="ja-JP" sz="2800" b="1" dirty="0" smtClean="0"/>
              <a:t> </a:t>
            </a:r>
            <a:r>
              <a:rPr lang="ja-JP" altLang="en-US" sz="2800" b="1" dirty="0" smtClean="0"/>
              <a:t>準粒子生成個数</a:t>
            </a:r>
            <a:endParaRPr lang="ja-JP" altLang="en-US" sz="2400" b="1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701" y="2434551"/>
            <a:ext cx="3631427" cy="103772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6655722" y="2360015"/>
            <a:ext cx="28619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/>
              <a:t>Gal : trapping gain</a:t>
            </a:r>
          </a:p>
          <a:p>
            <a:r>
              <a:rPr lang="en-US" altLang="ja-JP" sz="2400" b="1" dirty="0"/>
              <a:t>E</a:t>
            </a:r>
            <a:r>
              <a:rPr lang="en-US" altLang="ja-JP" sz="2400" b="1" baseline="-25000" dirty="0"/>
              <a:t>0</a:t>
            </a:r>
            <a:r>
              <a:rPr lang="en-US" altLang="ja-JP" sz="2400" b="1" dirty="0"/>
              <a:t> : </a:t>
            </a:r>
            <a:r>
              <a:rPr lang="en-US" altLang="ja-JP" sz="2400" b="1" dirty="0" smtClean="0"/>
              <a:t>Energy of photon</a:t>
            </a:r>
            <a:endParaRPr lang="en-US" altLang="ja-JP" sz="2400" b="1" dirty="0"/>
          </a:p>
          <a:p>
            <a:r>
              <a:rPr lang="en-US" altLang="ja-JP" sz="2400" b="1" dirty="0" err="1"/>
              <a:t>Δ</a:t>
            </a:r>
            <a:r>
              <a:rPr lang="en-US" altLang="ja-JP" sz="2400" b="1" dirty="0"/>
              <a:t> : energy gap</a:t>
            </a:r>
            <a:endParaRPr lang="ja-JP" altLang="en-US" sz="2400" b="1" dirty="0"/>
          </a:p>
        </p:txBody>
      </p:sp>
      <p:sp>
        <p:nvSpPr>
          <p:cNvPr id="9" name="角丸四角形 8"/>
          <p:cNvSpPr/>
          <p:nvPr/>
        </p:nvSpPr>
        <p:spPr>
          <a:xfrm>
            <a:off x="742825" y="1463088"/>
            <a:ext cx="9838609" cy="4481898"/>
          </a:xfrm>
          <a:prstGeom prst="roundRect">
            <a:avLst/>
          </a:prstGeom>
          <a:noFill/>
          <a:ln w="38100" cmpd="sng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374" y="4628703"/>
            <a:ext cx="5904615" cy="900093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267151" y="4015148"/>
            <a:ext cx="88386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The number of quasi-particles generated by 25meV single photon  (Al layer : 70nm)</a:t>
            </a:r>
            <a:endParaRPr kumimoji="1" lang="ja-JP" altLang="en-US" sz="2000" dirty="0"/>
          </a:p>
        </p:txBody>
      </p:sp>
      <p:sp>
        <p:nvSpPr>
          <p:cNvPr id="15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6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4061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バックトンネリング効果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808722"/>
            <a:ext cx="6148711" cy="4152239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6510140" y="2035034"/>
            <a:ext cx="524833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上部伝導体に入射した粒子がクーパー対を壊し、２つの準粒子が生成</a:t>
            </a:r>
            <a:endParaRPr kumimoji="1" lang="en-US" altLang="ja-JP" dirty="0"/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２つの準粒子の内、１つは上部超伝導体の</a:t>
            </a:r>
            <a:r>
              <a:rPr kumimoji="1" lang="en-US" altLang="ja-JP" dirty="0" smtClean="0"/>
              <a:t>Al</a:t>
            </a:r>
            <a:r>
              <a:rPr kumimoji="1" lang="ja-JP" altLang="en-US" dirty="0" smtClean="0"/>
              <a:t>層の上伝導体中にトラップ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もう１つは絶縁膜をトンネルして下部超伝導体の</a:t>
            </a:r>
            <a:r>
              <a:rPr kumimoji="1" lang="en-US" altLang="ja-JP" dirty="0" smtClean="0"/>
              <a:t>Al</a:t>
            </a:r>
            <a:r>
              <a:rPr kumimoji="1" lang="ja-JP" altLang="en-US" dirty="0" smtClean="0"/>
              <a:t>層の常伝導体にトラップ</a:t>
            </a:r>
            <a:endParaRPr kumimoji="1" lang="en-US" altLang="ja-JP" dirty="0" smtClean="0"/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下部超伝導体にクーパー対を作ろうと、上部伝導体の別のクーパー対が壊されて新たに２つの準粒子が生成</a:t>
            </a:r>
            <a:endParaRPr kumimoji="1" lang="en-US" altLang="ja-JP" dirty="0" smtClean="0"/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先に絶縁膜をトンネルした粒子同士が再結合してクーパー対をなす</a:t>
            </a:r>
            <a:endParaRPr kumimoji="1" lang="en-US" altLang="ja-JP" dirty="0" smtClean="0"/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dirty="0" smtClean="0"/>
              <a:t>残された準粒子は上部超伝導体の</a:t>
            </a:r>
            <a:r>
              <a:rPr kumimoji="1" lang="en-US" altLang="ja-JP" dirty="0" smtClean="0"/>
              <a:t>Al</a:t>
            </a:r>
            <a:r>
              <a:rPr kumimoji="1" lang="ja-JP" altLang="en-US" dirty="0" smtClean="0"/>
              <a:t>層上伝導体でトラップ</a:t>
            </a:r>
            <a:endParaRPr kumimoji="1" lang="ja-JP" altLang="en-US" dirty="0"/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7220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Nb</a:t>
            </a:r>
            <a:r>
              <a:rPr lang="en-US" altLang="ja-JP" dirty="0" smtClean="0"/>
              <a:t>/Al-STJ</a:t>
            </a:r>
            <a:r>
              <a:rPr lang="ja-JP" altLang="en-US" dirty="0" smtClean="0"/>
              <a:t>検出器</a:t>
            </a:r>
            <a:r>
              <a:rPr lang="en-US" altLang="ja-JP" dirty="0" smtClean="0"/>
              <a:t> </a:t>
            </a:r>
            <a:r>
              <a:rPr lang="ja-JP" altLang="en-US" dirty="0" smtClean="0"/>
              <a:t>信号幅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8" name="図形グループ 7"/>
          <p:cNvGrpSpPr/>
          <p:nvPr/>
        </p:nvGrpSpPr>
        <p:grpSpPr>
          <a:xfrm>
            <a:off x="1217878" y="1529586"/>
            <a:ext cx="8066927" cy="4399097"/>
            <a:chOff x="5257889" y="4284818"/>
            <a:chExt cx="4206295" cy="2344375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1540" y="4577201"/>
              <a:ext cx="3092644" cy="2051992"/>
            </a:xfrm>
            <a:prstGeom prst="rect">
              <a:avLst/>
            </a:prstGeom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5257889" y="4284818"/>
              <a:ext cx="2550331" cy="377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/>
                <a:t>200ns</a:t>
              </a:r>
              <a:r>
                <a:rPr kumimoji="1" lang="ja-JP" altLang="en-US" sz="2000" dirty="0" smtClean="0"/>
                <a:t>で</a:t>
              </a:r>
              <a:r>
                <a:rPr kumimoji="1" lang="en-US" altLang="ja-JP" sz="2000" dirty="0" smtClean="0"/>
                <a:t>10</a:t>
              </a:r>
              <a:r>
                <a:rPr kumimoji="1" lang="ja-JP" altLang="en-US" sz="2000" dirty="0" smtClean="0"/>
                <a:t>パルス</a:t>
              </a:r>
              <a:r>
                <a:rPr lang="ja-JP" altLang="en-US" sz="2000" dirty="0" smtClean="0"/>
                <a:t>の光が入射してきた場合、</a:t>
              </a:r>
              <a:endParaRPr lang="en-US" altLang="ja-JP" sz="2000" dirty="0" smtClean="0"/>
            </a:p>
            <a:p>
              <a:r>
                <a:rPr lang="ja-JP" altLang="ja-JP" sz="2000" dirty="0" smtClean="0"/>
                <a:t>S</a:t>
              </a:r>
              <a:r>
                <a:rPr lang="en-US" altLang="ja-JP" sz="2000" dirty="0" smtClean="0"/>
                <a:t>TJ</a:t>
              </a:r>
              <a:r>
                <a:rPr lang="ja-JP" altLang="en-US" sz="2000" dirty="0" smtClean="0"/>
                <a:t>の信号幅は</a:t>
              </a:r>
              <a:r>
                <a:rPr lang="en-US" altLang="ja-JP" sz="2000" dirty="0" smtClean="0"/>
                <a:t>1.5us</a:t>
              </a:r>
              <a:endParaRPr kumimoji="1" lang="ja-JP" altLang="en-US" sz="2000" dirty="0"/>
            </a:p>
          </p:txBody>
        </p:sp>
      </p:grpSp>
      <p:sp>
        <p:nvSpPr>
          <p:cNvPr id="9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1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008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増幅回路一体型</a:t>
            </a: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検出器</a:t>
            </a:r>
            <a:r>
              <a:rPr lang="en-US" altLang="ja-JP" dirty="0" smtClean="0"/>
              <a:t>(SOI-STJ)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460" y="1100308"/>
            <a:ext cx="7629525" cy="5257652"/>
          </a:xfrm>
          <a:prstGeom prst="rect">
            <a:avLst/>
          </a:prstGeom>
        </p:spPr>
      </p:pic>
      <p:sp>
        <p:nvSpPr>
          <p:cNvPr id="10" name="左中かっこ 9"/>
          <p:cNvSpPr/>
          <p:nvPr/>
        </p:nvSpPr>
        <p:spPr>
          <a:xfrm>
            <a:off x="1383984" y="3214688"/>
            <a:ext cx="373040" cy="82867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-39804" y="3444360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SOI</a:t>
            </a:r>
            <a:r>
              <a:rPr kumimoji="1" lang="ja-JP" altLang="en-US" b="1" dirty="0" smtClean="0"/>
              <a:t>回路基板</a:t>
            </a:r>
            <a:endParaRPr kumimoji="1" lang="ja-JP" altLang="en-US" b="1" dirty="0"/>
          </a:p>
        </p:txBody>
      </p:sp>
      <p:sp>
        <p:nvSpPr>
          <p:cNvPr id="12" name="左中かっこ 11"/>
          <p:cNvSpPr/>
          <p:nvPr/>
        </p:nvSpPr>
        <p:spPr>
          <a:xfrm>
            <a:off x="1383984" y="1741444"/>
            <a:ext cx="373040" cy="147324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3864" y="2293400"/>
            <a:ext cx="1160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STJ</a:t>
            </a:r>
            <a:r>
              <a:rPr kumimoji="1" lang="ja-JP" altLang="en-US" b="1" dirty="0" smtClean="0"/>
              <a:t>検出器</a:t>
            </a:r>
            <a:endParaRPr kumimoji="1" lang="ja-JP" altLang="en-US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594014" y="1741444"/>
            <a:ext cx="4838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SOI</a:t>
            </a:r>
            <a:r>
              <a:rPr kumimoji="1" lang="ja-JP" altLang="en-US" sz="2400" dirty="0" smtClean="0"/>
              <a:t>回路基板上に</a:t>
            </a:r>
            <a:r>
              <a:rPr kumimoji="1" lang="en-US" altLang="ja-JP" sz="2400" dirty="0" smtClean="0"/>
              <a:t>Nb/Al-STJ</a:t>
            </a:r>
            <a:r>
              <a:rPr kumimoji="1" lang="ja-JP" altLang="en-US" sz="2400" dirty="0" smtClean="0"/>
              <a:t>検出器を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直接形成した</a:t>
            </a:r>
            <a:r>
              <a:rPr kumimoji="1" lang="ja-JP" altLang="en-US" sz="2400" b="1" dirty="0" smtClean="0">
                <a:solidFill>
                  <a:srgbClr val="0070C0"/>
                </a:solidFill>
              </a:rPr>
              <a:t>増幅器一体型検出器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356632" y="4043364"/>
            <a:ext cx="3669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冷凍機配線を介さずに増幅可能</a:t>
            </a:r>
            <a:endParaRPr kumimoji="1" lang="en-US" altLang="ja-JP" sz="2000" dirty="0" smtClean="0"/>
          </a:p>
          <a:p>
            <a:pPr marL="342900" indent="-342900">
              <a:buFont typeface="Wingdings" charset="2"/>
              <a:buChar char="Ø"/>
            </a:pPr>
            <a:r>
              <a:rPr kumimoji="1" lang="en-US" altLang="ja-JP" sz="2000" dirty="0" smtClean="0"/>
              <a:t>SN</a:t>
            </a:r>
            <a:r>
              <a:rPr kumimoji="1" lang="ja-JP" altLang="en-US" sz="2000" dirty="0" smtClean="0"/>
              <a:t>比向上が期待される</a:t>
            </a:r>
            <a:endParaRPr kumimoji="1" lang="ja-JP" altLang="en-US" sz="2000" dirty="0"/>
          </a:p>
        </p:txBody>
      </p:sp>
      <p:sp>
        <p:nvSpPr>
          <p:cNvPr id="16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7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3417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ニュートリノ崩壊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34397" y="1202895"/>
            <a:ext cx="7500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u="sng" dirty="0" smtClean="0">
                <a:solidFill>
                  <a:srgbClr val="0070C0"/>
                </a:solidFill>
              </a:rPr>
              <a:t>ニュートリノ</a:t>
            </a:r>
            <a:r>
              <a:rPr kumimoji="1" lang="en-US" altLang="ja-JP" sz="2400" dirty="0" smtClean="0"/>
              <a:t> : </a:t>
            </a:r>
            <a:r>
              <a:rPr kumimoji="1" lang="ja-JP" altLang="en-US" sz="2400" dirty="0" smtClean="0"/>
              <a:t>レプトンに分類される中性粒子</a:t>
            </a:r>
            <a:endParaRPr kumimoji="1" lang="en-US" altLang="ja-JP" sz="2400" dirty="0" smtClean="0"/>
          </a:p>
          <a:p>
            <a:pPr marL="800100" lvl="1" indent="-342900">
              <a:buFont typeface="Wingdings" charset="2"/>
              <a:buChar char="Ø"/>
            </a:pPr>
            <a:r>
              <a:rPr kumimoji="1" lang="ja-JP" altLang="en-US" sz="2000" dirty="0" smtClean="0"/>
              <a:t>ニュートリノ振動実験では世代ごとの質量自乗差が測定され、有限質量があることが判明している</a:t>
            </a:r>
            <a:endParaRPr kumimoji="1" lang="en-US" altLang="ja-JP" sz="2000" dirty="0" smtClean="0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84" y="4277004"/>
            <a:ext cx="2950989" cy="1905324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>
            <a:off x="914621" y="2632640"/>
            <a:ext cx="6671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/>
              <a:t>現在知られている素粒子標準模型の中で</a:t>
            </a:r>
            <a:r>
              <a:rPr kumimoji="1" lang="ja-JP" altLang="en-US" sz="2000" u="sng" dirty="0" smtClean="0">
                <a:solidFill>
                  <a:srgbClr val="0070C0"/>
                </a:solidFill>
              </a:rPr>
              <a:t>唯一質量未決定</a:t>
            </a:r>
            <a:endParaRPr kumimoji="1" lang="en-US" altLang="ja-JP" sz="2000" u="sng" dirty="0" smtClean="0">
              <a:solidFill>
                <a:srgbClr val="0070C0"/>
              </a:solidFill>
            </a:endParaRPr>
          </a:p>
          <a:p>
            <a:pPr marL="342900" indent="-342900">
              <a:buClr>
                <a:schemeClr val="tx1"/>
              </a:buClr>
              <a:buFont typeface="Wingdings" charset="2"/>
              <a:buChar char="Ø"/>
            </a:pPr>
            <a:r>
              <a:rPr kumimoji="1" lang="ja-JP" altLang="en-US" sz="2000" b="1" dirty="0" smtClean="0">
                <a:solidFill>
                  <a:srgbClr val="FF0000"/>
                </a:solidFill>
              </a:rPr>
              <a:t>ニュートリノ崩壊</a:t>
            </a:r>
            <a:r>
              <a:rPr kumimoji="1" lang="ja-JP" altLang="en-US" sz="2000" dirty="0" smtClean="0"/>
              <a:t>を利用すれば質量を決定できる</a:t>
            </a:r>
            <a:endParaRPr kumimoji="1" lang="ja-JP" altLang="en-US" sz="2000" dirty="0"/>
          </a:p>
        </p:txBody>
      </p:sp>
      <p:grpSp>
        <p:nvGrpSpPr>
          <p:cNvPr id="30" name="図形グループ 29"/>
          <p:cNvGrpSpPr/>
          <p:nvPr/>
        </p:nvGrpSpPr>
        <p:grpSpPr>
          <a:xfrm>
            <a:off x="3534710" y="4098556"/>
            <a:ext cx="4418907" cy="1165377"/>
            <a:chOff x="359034" y="2586055"/>
            <a:chExt cx="4418907" cy="1165377"/>
          </a:xfrm>
        </p:grpSpPr>
        <p:grpSp>
          <p:nvGrpSpPr>
            <p:cNvPr id="31" name="図形グループ 30"/>
            <p:cNvGrpSpPr/>
            <p:nvPr/>
          </p:nvGrpSpPr>
          <p:grpSpPr>
            <a:xfrm>
              <a:off x="1820982" y="2660793"/>
              <a:ext cx="2956959" cy="1090639"/>
              <a:chOff x="1242682" y="2410369"/>
              <a:chExt cx="2956959" cy="1090639"/>
            </a:xfrm>
          </p:grpSpPr>
          <p:sp>
            <p:nvSpPr>
              <p:cNvPr id="33" name="角丸四角形 32"/>
              <p:cNvSpPr/>
              <p:nvPr/>
            </p:nvSpPr>
            <p:spPr>
              <a:xfrm>
                <a:off x="2025056" y="2596648"/>
                <a:ext cx="1117156" cy="387061"/>
              </a:xfrm>
              <a:prstGeom prst="roundRect">
                <a:avLst/>
              </a:prstGeom>
              <a:noFill/>
              <a:ln w="28575" cmpd="sng">
                <a:solidFill>
                  <a:srgbClr val="3366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aphicFrame>
            <p:nvGraphicFramePr>
              <p:cNvPr id="34" name="オブジェクト 3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22808930"/>
                  </p:ext>
                </p:extLst>
              </p:nvPr>
            </p:nvGraphicFramePr>
            <p:xfrm>
              <a:off x="1356201" y="2556709"/>
              <a:ext cx="1807658" cy="9442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1" name="数式" r:id="rId4" imgW="850900" imgH="444500" progId="Equation.3">
                      <p:embed/>
                    </p:oleObj>
                  </mc:Choice>
                  <mc:Fallback>
                    <p:oleObj name="数式" r:id="rId4" imgW="850900" imgH="44450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1356201" y="2556709"/>
                            <a:ext cx="1807658" cy="944299"/>
                          </a:xfrm>
                          <a:prstGeom prst="rect">
                            <a:avLst/>
                          </a:prstGeom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5" name="テキスト ボックス 34"/>
              <p:cNvSpPr txBox="1"/>
              <p:nvPr/>
            </p:nvSpPr>
            <p:spPr>
              <a:xfrm>
                <a:off x="3146404" y="2410369"/>
                <a:ext cx="105323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600" b="1">
                    <a:solidFill>
                      <a:schemeClr val="accent2"/>
                    </a:solidFill>
                  </a:rPr>
                  <a:t>Neutrino</a:t>
                </a:r>
              </a:p>
              <a:p>
                <a:r>
                  <a:rPr lang="en-US" altLang="ja-JP" sz="1600" b="1" smtClean="0">
                    <a:solidFill>
                      <a:schemeClr val="accent2"/>
                    </a:solidFill>
                  </a:rPr>
                  <a:t>oscillation</a:t>
                </a:r>
                <a:endParaRPr lang="ja-JP" altLang="en-US" sz="1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1242682" y="2702757"/>
                <a:ext cx="547486" cy="561903"/>
              </a:xfrm>
              <a:prstGeom prst="ellipse">
                <a:avLst/>
              </a:prstGeom>
              <a:noFill/>
              <a:ln w="3175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32" name="テキスト ボックス 31"/>
            <p:cNvSpPr txBox="1"/>
            <p:nvPr/>
          </p:nvSpPr>
          <p:spPr>
            <a:xfrm>
              <a:off x="359034" y="2586055"/>
              <a:ext cx="2110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>
                  <a:solidFill>
                    <a:srgbClr val="FF0000"/>
                  </a:solidFill>
                </a:rPr>
                <a:t>measure </a:t>
              </a:r>
              <a:r>
                <a:rPr lang="en-US" altLang="ja-JP" smtClean="0">
                  <a:solidFill>
                    <a:srgbClr val="FF0000"/>
                  </a:solidFill>
                </a:rPr>
                <a:t>precisely</a:t>
              </a:r>
              <a:r>
                <a:rPr lang="ja-JP" altLang="en-US" smtClean="0">
                  <a:solidFill>
                    <a:srgbClr val="FF0000"/>
                  </a:solidFill>
                </a:rPr>
                <a:t>！</a:t>
              </a:r>
              <a:endParaRPr lang="ja-JP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37" name="テキスト ボックス 36"/>
          <p:cNvSpPr txBox="1"/>
          <p:nvPr/>
        </p:nvSpPr>
        <p:spPr>
          <a:xfrm>
            <a:off x="3442753" y="3766526"/>
            <a:ext cx="330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ニュートリノ崩壊光のエネルギー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005481" y="3941990"/>
            <a:ext cx="379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= 50meV , m</a:t>
            </a:r>
            <a:r>
              <a:rPr kumimoji="1" lang="en-US" altLang="ja-JP" baseline="-25000" dirty="0" smtClean="0"/>
              <a:t>2</a:t>
            </a:r>
            <a:r>
              <a:rPr kumimoji="1" lang="en-US" altLang="ja-JP" dirty="0" smtClean="0"/>
              <a:t>=10meV </a:t>
            </a:r>
            <a:r>
              <a:rPr kumimoji="1" lang="ja-JP" altLang="en-US" dirty="0" smtClean="0"/>
              <a:t>を仮定すると</a:t>
            </a:r>
            <a:endParaRPr kumimoji="1" lang="ja-JP" altLang="en-US" dirty="0"/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5661" y="4429597"/>
            <a:ext cx="2012144" cy="362186"/>
          </a:xfrm>
          <a:prstGeom prst="rect">
            <a:avLst/>
          </a:prstGeom>
        </p:spPr>
      </p:pic>
      <p:sp>
        <p:nvSpPr>
          <p:cNvPr id="41" name="テキスト ボックス 40"/>
          <p:cNvSpPr txBox="1"/>
          <p:nvPr/>
        </p:nvSpPr>
        <p:spPr>
          <a:xfrm>
            <a:off x="4273417" y="5238236"/>
            <a:ext cx="73603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既存の半導体検出器では検出不可</a:t>
            </a:r>
            <a:r>
              <a:rPr kumimoji="1" lang="en-US" altLang="ja-JP" sz="2400" dirty="0" smtClean="0"/>
              <a:t> (</a:t>
            </a:r>
            <a:r>
              <a:rPr kumimoji="1" lang="en-US" altLang="ja-JP" sz="2400" dirty="0" err="1" smtClean="0"/>
              <a:t>E</a:t>
            </a:r>
            <a:r>
              <a:rPr kumimoji="1" lang="en-US" altLang="ja-JP" sz="2400" baseline="-25000" dirty="0" err="1" smtClean="0"/>
              <a:t>gap</a:t>
            </a:r>
            <a:r>
              <a:rPr kumimoji="1" lang="en-US" altLang="ja-JP" sz="2400" dirty="0" smtClean="0"/>
              <a:t>~</a:t>
            </a:r>
            <a:r>
              <a:rPr kumimoji="1" lang="ja-JP" altLang="en-US" sz="2400" dirty="0" smtClean="0"/>
              <a:t>数</a:t>
            </a:r>
            <a:r>
              <a:rPr kumimoji="1" lang="en-US" altLang="ja-JP" sz="2400" dirty="0" smtClean="0"/>
              <a:t>eV</a:t>
            </a:r>
            <a:r>
              <a:rPr kumimoji="1" lang="ja-JP" altLang="en-US" sz="2400" dirty="0" smtClean="0"/>
              <a:t>程度</a:t>
            </a:r>
            <a:r>
              <a:rPr kumimoji="1" lang="en-US" altLang="ja-JP" sz="2400" dirty="0" smtClean="0"/>
              <a:t>)</a:t>
            </a:r>
          </a:p>
          <a:p>
            <a:pPr marL="285750" indent="-285750">
              <a:buFont typeface="Wingdings" charset="2"/>
              <a:buChar char="Ø"/>
            </a:pPr>
            <a:r>
              <a:rPr kumimoji="1" lang="ja-JP" altLang="en-US" sz="2000" dirty="0" smtClean="0"/>
              <a:t>遠赤外領域</a:t>
            </a:r>
            <a:r>
              <a:rPr kumimoji="1" lang="en-US" altLang="ja-JP" sz="2000" dirty="0" smtClean="0"/>
              <a:t>(〜</a:t>
            </a:r>
            <a:r>
              <a:rPr kumimoji="1" lang="ja-JP" altLang="en-US" sz="2000" dirty="0" smtClean="0"/>
              <a:t>数</a:t>
            </a:r>
            <a:r>
              <a:rPr kumimoji="1" lang="en-US" altLang="ja-JP" sz="2000" dirty="0" smtClean="0"/>
              <a:t>meV)</a:t>
            </a:r>
            <a:r>
              <a:rPr kumimoji="1" lang="ja-JP" altLang="en-US" sz="2000" dirty="0" smtClean="0"/>
              <a:t>にも感度を持つ</a:t>
            </a:r>
            <a:r>
              <a:rPr kumimoji="1" lang="en-US" altLang="ja-JP" sz="2000" dirty="0" smtClean="0"/>
              <a:t/>
            </a:r>
            <a:br>
              <a:rPr kumimoji="1" lang="en-US" altLang="ja-JP" sz="2000" dirty="0" smtClean="0"/>
            </a:br>
            <a:r>
              <a:rPr kumimoji="1" lang="ja-JP" altLang="en-US" sz="2000" dirty="0" smtClean="0">
                <a:solidFill>
                  <a:srgbClr val="0070C0"/>
                </a:solidFill>
              </a:rPr>
              <a:t>超伝導トンネル接合素子光検出器</a:t>
            </a:r>
            <a:r>
              <a:rPr kumimoji="1" lang="en-US" altLang="ja-JP" sz="2000" dirty="0" smtClean="0">
                <a:solidFill>
                  <a:srgbClr val="0070C0"/>
                </a:solidFill>
              </a:rPr>
              <a:t>(STJ</a:t>
            </a:r>
            <a:r>
              <a:rPr kumimoji="1" lang="ja-JP" altLang="en-US" sz="2000" dirty="0" smtClean="0">
                <a:solidFill>
                  <a:srgbClr val="0070C0"/>
                </a:solidFill>
              </a:rPr>
              <a:t>検出器</a:t>
            </a:r>
            <a:r>
              <a:rPr kumimoji="1" lang="en-US" altLang="ja-JP" sz="2000" dirty="0" smtClean="0">
                <a:solidFill>
                  <a:srgbClr val="0070C0"/>
                </a:solidFill>
              </a:rPr>
              <a:t>)</a:t>
            </a:r>
            <a:r>
              <a:rPr kumimoji="1" lang="ja-JP" altLang="en-US" sz="2000" dirty="0" smtClean="0"/>
              <a:t>を用いる</a:t>
            </a:r>
            <a:endParaRPr kumimoji="1" lang="ja-JP" altLang="en-US" sz="2000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999767" y="3803962"/>
            <a:ext cx="197522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 smtClean="0"/>
              <a:t>ニュートリノ崩壊図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708" y="101570"/>
            <a:ext cx="4246205" cy="3696089"/>
          </a:xfrm>
          <a:prstGeom prst="rect">
            <a:avLst/>
          </a:prstGeom>
        </p:spPr>
      </p:pic>
      <p:sp>
        <p:nvSpPr>
          <p:cNvPr id="22" name="角丸四角形 21"/>
          <p:cNvSpPr/>
          <p:nvPr/>
        </p:nvSpPr>
        <p:spPr>
          <a:xfrm>
            <a:off x="8253310" y="1851501"/>
            <a:ext cx="2133703" cy="587560"/>
          </a:xfrm>
          <a:prstGeom prst="round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737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SOISTJ4</a:t>
            </a:r>
            <a:r>
              <a:rPr lang="en-US" altLang="ja-JP" dirty="0"/>
              <a:t> </a:t>
            </a:r>
            <a:r>
              <a:rPr lang="ja-JP" altLang="en-US" dirty="0" smtClean="0"/>
              <a:t>擬似パルス応答試験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9799" y="5667038"/>
            <a:ext cx="87899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/>
              </a:buClr>
              <a:buFont typeface="Wingdings" charset="2"/>
              <a:buChar char="ü"/>
            </a:pPr>
            <a:r>
              <a:rPr lang="ja-JP" altLang="en-US" sz="2000" dirty="0" smtClean="0"/>
              <a:t>極低温増幅器を導入することにより、</a:t>
            </a:r>
            <a:r>
              <a:rPr lang="en-US" altLang="ja-JP" sz="2000" dirty="0" smtClean="0"/>
              <a:t>S/N</a:t>
            </a:r>
            <a:r>
              <a:rPr lang="ja-JP" altLang="en-US" sz="2000" dirty="0" smtClean="0"/>
              <a:t>の向上を確認</a:t>
            </a:r>
            <a:endParaRPr lang="en-US" altLang="ja-JP" sz="2000" dirty="0" smtClean="0"/>
          </a:p>
          <a:p>
            <a:pPr marL="742950" lvl="1" indent="-285750">
              <a:buClr>
                <a:schemeClr val="accent6"/>
              </a:buClr>
              <a:buFont typeface="Wingdings" charset="2"/>
              <a:buChar char="Ø"/>
            </a:pPr>
            <a:r>
              <a:rPr kumimoji="1" lang="ja-JP" altLang="en-US" b="1" dirty="0" smtClean="0">
                <a:solidFill>
                  <a:srgbClr val="FF0000"/>
                </a:solidFill>
              </a:rPr>
              <a:t>極低温環境下においても冷凍機内からの信号読み出しに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SOI</a:t>
            </a:r>
            <a:r>
              <a:rPr kumimoji="1" lang="ja-JP" altLang="en-US" b="1" dirty="0" smtClean="0">
                <a:solidFill>
                  <a:srgbClr val="FF0000"/>
                </a:solidFill>
              </a:rPr>
              <a:t>増幅器は有効！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22" y="1952298"/>
            <a:ext cx="3890514" cy="169567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458" y="3893690"/>
            <a:ext cx="3890514" cy="170946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7" y="2158174"/>
            <a:ext cx="6313992" cy="331445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5504192" y="2364334"/>
            <a:ext cx="1044197" cy="2677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Bias [V]</a:t>
            </a:r>
          </a:p>
          <a:p>
            <a:r>
              <a:rPr lang="en-US" altLang="ja-JP" sz="1400" dirty="0"/>
              <a:t> </a:t>
            </a:r>
            <a:r>
              <a:rPr lang="en-US" altLang="ja-JP" sz="1400" dirty="0" smtClean="0"/>
              <a:t> Vdd1 = 1.8</a:t>
            </a:r>
          </a:p>
          <a:p>
            <a:r>
              <a:rPr kumimoji="1" lang="en-US" altLang="ja-JP" sz="1400" dirty="0"/>
              <a:t> </a:t>
            </a:r>
            <a:r>
              <a:rPr kumimoji="1" lang="en-US" altLang="ja-JP" sz="1400" dirty="0" smtClean="0"/>
              <a:t> Vss1 = 0.0</a:t>
            </a:r>
          </a:p>
          <a:p>
            <a:r>
              <a:rPr lang="en-US" altLang="ja-JP" sz="1400" dirty="0" smtClean="0"/>
              <a:t>  V2 = 0.55</a:t>
            </a:r>
          </a:p>
          <a:p>
            <a:r>
              <a:rPr kumimoji="1" lang="en-US" altLang="ja-JP" sz="1400" dirty="0"/>
              <a:t> </a:t>
            </a:r>
            <a:r>
              <a:rPr kumimoji="1" lang="en-US" altLang="ja-JP" sz="1400" dirty="0" smtClean="0"/>
              <a:t> V3 = 1.5</a:t>
            </a:r>
          </a:p>
          <a:p>
            <a:r>
              <a:rPr lang="en-US" altLang="ja-JP" sz="1400" dirty="0" smtClean="0"/>
              <a:t>  Vdd2 = 1.1</a:t>
            </a:r>
          </a:p>
          <a:p>
            <a:r>
              <a:rPr kumimoji="1" lang="en-US" altLang="ja-JP" sz="1400" dirty="0"/>
              <a:t> </a:t>
            </a:r>
            <a:r>
              <a:rPr kumimoji="1" lang="en-US" altLang="ja-JP" sz="1400" dirty="0" smtClean="0"/>
              <a:t> Vss2 = -0.7</a:t>
            </a:r>
          </a:p>
          <a:p>
            <a:r>
              <a:rPr lang="en-US" altLang="ja-JP" sz="1400" dirty="0"/>
              <a:t> </a:t>
            </a:r>
            <a:r>
              <a:rPr lang="en-US" altLang="ja-JP" sz="1400" dirty="0" smtClean="0"/>
              <a:t> V5 = 0.2</a:t>
            </a:r>
          </a:p>
          <a:p>
            <a:endParaRPr kumimoji="1" lang="en-US" altLang="ja-JP" sz="1400" dirty="0"/>
          </a:p>
          <a:p>
            <a:endParaRPr lang="en-US" altLang="ja-JP" sz="1400" dirty="0" smtClean="0"/>
          </a:p>
          <a:p>
            <a:endParaRPr kumimoji="1" lang="en-US" altLang="ja-JP" sz="1400" dirty="0"/>
          </a:p>
          <a:p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11929" y="2948588"/>
            <a:ext cx="78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chemeClr val="accent1"/>
                </a:solidFill>
              </a:rPr>
              <a:t>INPUT</a:t>
            </a:r>
            <a:endParaRPr kumimoji="1" lang="ja-JP" altLang="en-US" b="1" dirty="0">
              <a:solidFill>
                <a:schemeClr val="accent1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111929" y="3884883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OUTPUT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745926" y="1551027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積分時間</a:t>
            </a:r>
            <a:r>
              <a:rPr kumimoji="1" lang="en-US" altLang="ja-JP" dirty="0" smtClean="0"/>
              <a:t> : 60μsec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39873" y="1752932"/>
            <a:ext cx="3122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入力波形と出力波形</a:t>
            </a:r>
            <a:r>
              <a:rPr kumimoji="1" lang="en-US" altLang="ja-JP" dirty="0" smtClean="0"/>
              <a:t> @300mK</a:t>
            </a:r>
            <a:endParaRPr kumimoji="1" lang="ja-JP" altLang="en-US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37547" y="1031401"/>
            <a:ext cx="72731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6"/>
              </a:buClr>
              <a:buFont typeface="Wingdings" charset="2"/>
              <a:buChar char="p"/>
            </a:pPr>
            <a:r>
              <a:rPr kumimoji="1" lang="en-US" altLang="ja-JP" sz="2000" dirty="0" err="1" smtClean="0"/>
              <a:t>Nb</a:t>
            </a:r>
            <a:r>
              <a:rPr kumimoji="1" lang="en-US" altLang="ja-JP" sz="2000" dirty="0" smtClean="0"/>
              <a:t>/Al-STJ</a:t>
            </a:r>
            <a:r>
              <a:rPr kumimoji="1" lang="ja-JP" altLang="en-US" sz="2000" dirty="0" smtClean="0"/>
              <a:t>検出器の信号を模した擬似信号を</a:t>
            </a:r>
            <a:r>
              <a:rPr kumimoji="1" lang="en-US" altLang="ja-JP" sz="2000" dirty="0" smtClean="0"/>
              <a:t>SOI</a:t>
            </a:r>
            <a:r>
              <a:rPr lang="ja-JP" altLang="en-US" sz="2000" dirty="0" smtClean="0"/>
              <a:t>増幅器に入力</a:t>
            </a:r>
            <a:r>
              <a:rPr lang="en-US" altLang="ja-JP" sz="2000" dirty="0" smtClean="0"/>
              <a:t>.</a:t>
            </a:r>
          </a:p>
          <a:p>
            <a:pPr marL="285750" indent="-285750">
              <a:buClr>
                <a:schemeClr val="accent6"/>
              </a:buClr>
              <a:buFont typeface="Wingdings" charset="2"/>
              <a:buChar char="p"/>
            </a:pPr>
            <a:r>
              <a:rPr kumimoji="1" lang="ja-JP" altLang="en-US" sz="2000" dirty="0" smtClean="0"/>
              <a:t>入力信号と増幅器の出力信号のそれぞれの</a:t>
            </a:r>
            <a:r>
              <a:rPr lang="ja-JP" altLang="en-US" sz="2000" dirty="0" smtClean="0"/>
              <a:t>信号雑音比を測定</a:t>
            </a:r>
            <a:endParaRPr kumimoji="1" lang="ja-JP" altLang="en-US" sz="2000" dirty="0"/>
          </a:p>
        </p:txBody>
      </p:sp>
      <p:sp>
        <p:nvSpPr>
          <p:cNvPr id="17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8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5519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SOI-STJ4 </a:t>
            </a:r>
            <a:r>
              <a:rPr kumimoji="1" lang="ja-JP" altLang="en-US" dirty="0" smtClean="0"/>
              <a:t>消費電力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78" y="1730458"/>
            <a:ext cx="6119014" cy="4403100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719011" y="3075095"/>
            <a:ext cx="1484556" cy="24622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smtClean="0"/>
              <a:t>Bias Voltage</a:t>
            </a:r>
          </a:p>
          <a:p>
            <a:r>
              <a:rPr kumimoji="1" lang="en-US" altLang="ja-JP" sz="1400" dirty="0" smtClean="0"/>
              <a:t>Vdd1 = 1.8V</a:t>
            </a:r>
          </a:p>
          <a:p>
            <a:r>
              <a:rPr kumimoji="1" lang="en-US" altLang="ja-JP" sz="1400" dirty="0" smtClean="0"/>
              <a:t>Vss1 = 0V</a:t>
            </a:r>
          </a:p>
          <a:p>
            <a:r>
              <a:rPr kumimoji="1" lang="en-US" altLang="ja-JP" sz="1400" dirty="0" smtClean="0"/>
              <a:t>Vdd2 = 1.1V</a:t>
            </a:r>
          </a:p>
          <a:p>
            <a:r>
              <a:rPr kumimoji="1" lang="en-US" altLang="ja-JP" sz="1400" dirty="0" smtClean="0"/>
              <a:t>Vss2 = -0.7V</a:t>
            </a:r>
          </a:p>
          <a:p>
            <a:r>
              <a:rPr kumimoji="1" lang="en-US" altLang="ja-JP" sz="1400" dirty="0" smtClean="0"/>
              <a:t>V2 = 0.4V</a:t>
            </a:r>
          </a:p>
          <a:p>
            <a:r>
              <a:rPr kumimoji="1" lang="en-US" altLang="ja-JP" sz="1400" dirty="0" smtClean="0"/>
              <a:t>V3 = 1.5V</a:t>
            </a:r>
          </a:p>
          <a:p>
            <a:r>
              <a:rPr kumimoji="1" lang="en-US" altLang="ja-JP" sz="1400" dirty="0" smtClean="0"/>
              <a:t>V5 = 0.4V</a:t>
            </a:r>
          </a:p>
          <a:p>
            <a:endParaRPr kumimoji="1" lang="en-US" altLang="ja-JP" sz="1400" dirty="0"/>
          </a:p>
          <a:p>
            <a:r>
              <a:rPr kumimoji="1" lang="en-US" altLang="ja-JP" sz="1400" b="1" dirty="0" smtClean="0"/>
              <a:t>Input</a:t>
            </a:r>
          </a:p>
          <a:p>
            <a:r>
              <a:rPr kumimoji="1" lang="en-US" altLang="ja-JP" sz="1400" dirty="0" err="1" smtClean="0"/>
              <a:t>Vpp</a:t>
            </a:r>
            <a:r>
              <a:rPr kumimoji="1" lang="en-US" altLang="ja-JP" sz="1400" dirty="0" smtClean="0"/>
              <a:t> = 1mV</a:t>
            </a:r>
          </a:p>
        </p:txBody>
      </p:sp>
      <p:cxnSp>
        <p:nvCxnSpPr>
          <p:cNvPr id="11" name="直線コネクタ 10"/>
          <p:cNvCxnSpPr/>
          <p:nvPr/>
        </p:nvCxnSpPr>
        <p:spPr>
          <a:xfrm>
            <a:off x="1247355" y="2990543"/>
            <a:ext cx="3840033" cy="14793"/>
          </a:xfrm>
          <a:prstGeom prst="line">
            <a:avLst/>
          </a:prstGeom>
          <a:ln w="19050">
            <a:solidFill>
              <a:srgbClr val="FF0000">
                <a:alpha val="6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1253494" y="2333389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0000"/>
                </a:solidFill>
              </a:rPr>
              <a:t>230uW</a:t>
            </a:r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679157" y="1239911"/>
            <a:ext cx="404143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kumimoji="1" lang="ja-JP" altLang="en-US" sz="2400" dirty="0" smtClean="0"/>
              <a:t>バッファ段</a:t>
            </a:r>
            <a:r>
              <a:rPr kumimoji="1" lang="en-US" altLang="ja-JP" sz="2400" dirty="0" smtClean="0"/>
              <a:t> : 120uA</a:t>
            </a:r>
            <a:br>
              <a:rPr kumimoji="1" lang="en-US" altLang="ja-JP" sz="2400" dirty="0" smtClean="0"/>
            </a:br>
            <a:r>
              <a:rPr kumimoji="1" lang="ja-JP" altLang="en-US" sz="2400" dirty="0" smtClean="0"/>
              <a:t>増幅段</a:t>
            </a:r>
            <a:r>
              <a:rPr kumimoji="1" lang="en-US" altLang="ja-JP" sz="2400" dirty="0"/>
              <a:t> </a:t>
            </a:r>
            <a:r>
              <a:rPr kumimoji="1" lang="en-US" altLang="ja-JP" sz="2400" dirty="0" smtClean="0"/>
              <a:t>      : 3uA</a:t>
            </a:r>
            <a:br>
              <a:rPr kumimoji="1" lang="en-US" altLang="ja-JP" sz="2400" dirty="0" smtClean="0"/>
            </a:br>
            <a:r>
              <a:rPr kumimoji="1" lang="ja-JP" altLang="en-US" sz="2400" u="sng" dirty="0" smtClean="0">
                <a:solidFill>
                  <a:srgbClr val="FF0000"/>
                </a:solidFill>
              </a:rPr>
              <a:t>バッファ段の消費電力が</a:t>
            </a:r>
            <a:r>
              <a:rPr kumimoji="1" lang="en-US" altLang="ja-JP" sz="2400" u="sng" dirty="0" smtClean="0">
                <a:solidFill>
                  <a:srgbClr val="FF0000"/>
                </a:solidFill>
              </a:rPr>
              <a:t/>
            </a:r>
            <a:br>
              <a:rPr kumimoji="1" lang="en-US" altLang="ja-JP" sz="2400" u="sng" dirty="0" smtClean="0">
                <a:solidFill>
                  <a:srgbClr val="FF0000"/>
                </a:solidFill>
              </a:rPr>
            </a:br>
            <a:r>
              <a:rPr kumimoji="1" lang="ja-JP" altLang="en-US" sz="2400" u="sng" dirty="0" smtClean="0">
                <a:solidFill>
                  <a:srgbClr val="FF0000"/>
                </a:solidFill>
              </a:rPr>
              <a:t>支配的</a:t>
            </a:r>
            <a:endParaRPr kumimoji="1" lang="en-US" altLang="ja-JP" sz="2400" u="sng" dirty="0" smtClean="0">
              <a:solidFill>
                <a:srgbClr val="FF0000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charset="0"/>
              <a:buChar char="•"/>
            </a:pPr>
            <a:r>
              <a:rPr kumimoji="1" lang="ja-JP" altLang="en-US" sz="2400" dirty="0" smtClean="0"/>
              <a:t>増幅段とバッファ段、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ja-JP" altLang="en-US" sz="2400" dirty="0" smtClean="0"/>
              <a:t>それぞれの消費電力を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ja-JP" altLang="en-US" sz="2400" dirty="0" smtClean="0"/>
              <a:t>足し合わせると、</a:t>
            </a:r>
            <a:r>
              <a:rPr kumimoji="1" lang="en-US" altLang="ja-JP" sz="2400" dirty="0" smtClean="0"/>
              <a:t>230uW</a:t>
            </a:r>
          </a:p>
          <a:p>
            <a:pPr marL="285750" indent="-285750">
              <a:buFont typeface="Arial" charset="0"/>
              <a:buChar char="•"/>
            </a:pPr>
            <a:endParaRPr kumimoji="1" lang="en-US" altLang="ja-JP" sz="2400" dirty="0"/>
          </a:p>
          <a:p>
            <a:pPr marL="285750" indent="-285750">
              <a:buFont typeface="Arial" charset="0"/>
              <a:buChar char="•"/>
            </a:pPr>
            <a:r>
              <a:rPr kumimoji="1" lang="ja-JP" altLang="en-US" sz="2400" dirty="0" smtClean="0"/>
              <a:t>測定開始時の</a:t>
            </a:r>
            <a:r>
              <a:rPr kumimoji="1" lang="en-US" altLang="ja-JP" sz="2400" dirty="0" smtClean="0"/>
              <a:t>He3pot</a:t>
            </a:r>
            <a:r>
              <a:rPr kumimoji="1" lang="ja-JP" altLang="en-US" sz="2400" dirty="0" smtClean="0"/>
              <a:t>は、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en-US" altLang="ja-JP" sz="2400" dirty="0" smtClean="0"/>
              <a:t>300mK</a:t>
            </a:r>
            <a:r>
              <a:rPr kumimoji="1" lang="ja-JP" altLang="en-US" sz="2400" dirty="0" smtClean="0"/>
              <a:t>であったのに対し、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ja-JP" altLang="en-US" sz="2400" dirty="0" smtClean="0"/>
              <a:t>測定終了時の温度は、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en-US" altLang="ja-JP" sz="2400" dirty="0" smtClean="0"/>
              <a:t>700mK</a:t>
            </a:r>
            <a:r>
              <a:rPr kumimoji="1" lang="ja-JP" altLang="en-US" sz="2400" dirty="0" smtClean="0"/>
              <a:t>程度まで上昇</a:t>
            </a:r>
            <a:endParaRPr kumimoji="1" lang="en-US" altLang="ja-JP" sz="2400" dirty="0" smtClean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091746" y="1680350"/>
            <a:ext cx="5536516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 smtClean="0"/>
              <a:t>Frequency characteristic of cold pre-amplifier(SOISTJ4) @300mK</a:t>
            </a:r>
            <a:endParaRPr kumimoji="1" lang="ja-JP" altLang="en-US" sz="1600" dirty="0"/>
          </a:p>
        </p:txBody>
      </p:sp>
      <p:sp>
        <p:nvSpPr>
          <p:cNvPr id="15" name="テキスト ボックス 14"/>
          <p:cNvSpPr txBox="1"/>
          <p:nvPr/>
        </p:nvSpPr>
        <p:spPr>
          <a:xfrm rot="16200000">
            <a:off x="-347306" y="3751242"/>
            <a:ext cx="1947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 smtClean="0"/>
              <a:t>消費電力</a:t>
            </a:r>
            <a:r>
              <a:rPr kumimoji="1" lang="en-US" altLang="ja-JP" sz="2000" b="1" dirty="0" smtClean="0"/>
              <a:t>P [</a:t>
            </a:r>
            <a:r>
              <a:rPr kumimoji="1" lang="en-US" altLang="ja-JP" sz="2000" b="1" dirty="0" err="1" smtClean="0"/>
              <a:t>μW</a:t>
            </a:r>
            <a:r>
              <a:rPr kumimoji="1" lang="en-US" altLang="ja-JP" sz="2000" b="1" dirty="0" smtClean="0"/>
              <a:t>]</a:t>
            </a:r>
            <a:endParaRPr kumimoji="1" lang="ja-JP" altLang="en-US" sz="2000" b="1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796784" y="5933503"/>
            <a:ext cx="1524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 smtClean="0"/>
              <a:t>周波数</a:t>
            </a:r>
            <a:r>
              <a:rPr kumimoji="1" lang="en-US" altLang="ja-JP" sz="2000" b="1" dirty="0" smtClean="0"/>
              <a:t>f [Hz]</a:t>
            </a:r>
            <a:endParaRPr kumimoji="1" lang="ja-JP" altLang="en-US" sz="2000" b="1" dirty="0"/>
          </a:p>
        </p:txBody>
      </p:sp>
      <p:sp>
        <p:nvSpPr>
          <p:cNvPr id="17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8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2299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検出器の動作原理</a:t>
            </a:r>
            <a:r>
              <a:rPr kumimoji="1" lang="en-US" altLang="ja-JP" dirty="0" smtClean="0"/>
              <a:t> (</a:t>
            </a:r>
            <a:r>
              <a:rPr kumimoji="1" lang="ja-JP" altLang="en-US" dirty="0" smtClean="0"/>
              <a:t>拡大図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14" name="図形グループ 13"/>
          <p:cNvGrpSpPr/>
          <p:nvPr/>
        </p:nvGrpSpPr>
        <p:grpSpPr>
          <a:xfrm>
            <a:off x="5141088" y="1784019"/>
            <a:ext cx="879677" cy="4190035"/>
            <a:chOff x="4039564" y="1634117"/>
            <a:chExt cx="879677" cy="4190035"/>
          </a:xfrm>
        </p:grpSpPr>
        <p:sp>
          <p:nvSpPr>
            <p:cNvPr id="10" name="正方形/長方形 9"/>
            <p:cNvSpPr/>
            <p:nvPr/>
          </p:nvSpPr>
          <p:spPr>
            <a:xfrm>
              <a:off x="4039564" y="1634117"/>
              <a:ext cx="879677" cy="4190035"/>
            </a:xfrm>
            <a:prstGeom prst="rect">
              <a:avLst/>
            </a:prstGeom>
            <a:pattFill prst="ltUp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2" name="直線コネクタ 11"/>
            <p:cNvCxnSpPr/>
            <p:nvPr/>
          </p:nvCxnSpPr>
          <p:spPr>
            <a:xfrm>
              <a:off x="4039564" y="1634117"/>
              <a:ext cx="0" cy="41900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>
              <a:off x="4919241" y="1634117"/>
              <a:ext cx="0" cy="419003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上矢印 14"/>
          <p:cNvSpPr/>
          <p:nvPr/>
        </p:nvSpPr>
        <p:spPr>
          <a:xfrm>
            <a:off x="5338610" y="1573588"/>
            <a:ext cx="484632" cy="4606723"/>
          </a:xfrm>
          <a:prstGeom prst="upArrow">
            <a:avLst>
              <a:gd name="adj1" fmla="val 50000"/>
              <a:gd name="adj2" fmla="val 10970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コネクタ 16"/>
          <p:cNvCxnSpPr/>
          <p:nvPr/>
        </p:nvCxnSpPr>
        <p:spPr>
          <a:xfrm>
            <a:off x="3022921" y="4432534"/>
            <a:ext cx="21181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3022921" y="3219121"/>
            <a:ext cx="21181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>
            <a:off x="6020765" y="4943750"/>
            <a:ext cx="21181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6020765" y="3730337"/>
            <a:ext cx="21181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5026928" y="5415114"/>
            <a:ext cx="110799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 smtClean="0"/>
              <a:t>絶縁膜</a:t>
            </a:r>
            <a:endParaRPr kumimoji="1" lang="ja-JP" altLang="en-US" sz="2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357555" y="54151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00B050"/>
                </a:solidFill>
              </a:rPr>
              <a:t>超伝</a:t>
            </a:r>
            <a:r>
              <a:rPr kumimoji="1" lang="ja-JP" altLang="en-US" sz="2400" b="1" dirty="0" smtClean="0">
                <a:solidFill>
                  <a:srgbClr val="FF9300"/>
                </a:solidFill>
              </a:rPr>
              <a:t>導体</a:t>
            </a:r>
            <a:endParaRPr kumimoji="1" lang="ja-JP" altLang="en-US" sz="2400" b="1" dirty="0">
              <a:solidFill>
                <a:srgbClr val="FF93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409431" y="541511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FF9300"/>
                </a:solidFill>
              </a:rPr>
              <a:t>超伝</a:t>
            </a:r>
            <a:r>
              <a:rPr kumimoji="1" lang="ja-JP" altLang="en-US" sz="2400" b="1" dirty="0" smtClean="0">
                <a:solidFill>
                  <a:srgbClr val="00B050"/>
                </a:solidFill>
              </a:rPr>
              <a:t>導体</a:t>
            </a:r>
            <a:endParaRPr kumimoji="1" lang="ja-JP" altLang="en-US" sz="2400" b="1" dirty="0">
              <a:solidFill>
                <a:srgbClr val="00B050"/>
              </a:solidFill>
            </a:endParaRPr>
          </a:p>
        </p:txBody>
      </p:sp>
      <p:grpSp>
        <p:nvGrpSpPr>
          <p:cNvPr id="29" name="図形グループ 28"/>
          <p:cNvGrpSpPr/>
          <p:nvPr/>
        </p:nvGrpSpPr>
        <p:grpSpPr>
          <a:xfrm>
            <a:off x="4121762" y="4273458"/>
            <a:ext cx="821803" cy="308688"/>
            <a:chOff x="7583286" y="2355732"/>
            <a:chExt cx="821803" cy="308688"/>
          </a:xfrm>
        </p:grpSpPr>
        <p:sp>
          <p:nvSpPr>
            <p:cNvPr id="26" name="円/楕円 25"/>
            <p:cNvSpPr>
              <a:spLocks noChangeAspect="1"/>
            </p:cNvSpPr>
            <p:nvPr/>
          </p:nvSpPr>
          <p:spPr>
            <a:xfrm>
              <a:off x="7755038" y="2395960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>
              <a:spLocks noChangeAspect="1"/>
            </p:cNvSpPr>
            <p:nvPr/>
          </p:nvSpPr>
          <p:spPr>
            <a:xfrm>
              <a:off x="8017338" y="2398203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/>
          </p:nvSpPr>
          <p:spPr>
            <a:xfrm>
              <a:off x="7583286" y="2355732"/>
              <a:ext cx="821803" cy="30868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0" name="図形グループ 29"/>
          <p:cNvGrpSpPr/>
          <p:nvPr/>
        </p:nvGrpSpPr>
        <p:grpSpPr>
          <a:xfrm>
            <a:off x="3102436" y="4273458"/>
            <a:ext cx="821803" cy="308688"/>
            <a:chOff x="7583286" y="2355732"/>
            <a:chExt cx="821803" cy="308688"/>
          </a:xfrm>
        </p:grpSpPr>
        <p:sp>
          <p:nvSpPr>
            <p:cNvPr id="31" name="円/楕円 30"/>
            <p:cNvSpPr>
              <a:spLocks noChangeAspect="1"/>
            </p:cNvSpPr>
            <p:nvPr/>
          </p:nvSpPr>
          <p:spPr>
            <a:xfrm>
              <a:off x="7755038" y="2395960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円/楕円 31"/>
            <p:cNvSpPr>
              <a:spLocks noChangeAspect="1"/>
            </p:cNvSpPr>
            <p:nvPr/>
          </p:nvSpPr>
          <p:spPr>
            <a:xfrm>
              <a:off x="8017338" y="2398203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円/楕円 32"/>
            <p:cNvSpPr/>
            <p:nvPr/>
          </p:nvSpPr>
          <p:spPr>
            <a:xfrm>
              <a:off x="7583286" y="2355732"/>
              <a:ext cx="821803" cy="30868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" name="稲妻 33"/>
          <p:cNvSpPr/>
          <p:nvPr/>
        </p:nvSpPr>
        <p:spPr>
          <a:xfrm>
            <a:off x="2963917" y="2527374"/>
            <a:ext cx="1098842" cy="1599706"/>
          </a:xfrm>
          <a:prstGeom prst="lightningBol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4"/>
          <p:cNvSpPr>
            <a:spLocks noChangeAspect="1"/>
          </p:cNvSpPr>
          <p:nvPr/>
        </p:nvSpPr>
        <p:spPr>
          <a:xfrm>
            <a:off x="4121762" y="3111121"/>
            <a:ext cx="216000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35"/>
          <p:cNvSpPr>
            <a:spLocks noChangeAspect="1"/>
          </p:cNvSpPr>
          <p:nvPr/>
        </p:nvSpPr>
        <p:spPr>
          <a:xfrm>
            <a:off x="4631425" y="3111121"/>
            <a:ext cx="216000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/>
          <p:cNvCxnSpPr/>
          <p:nvPr/>
        </p:nvCxnSpPr>
        <p:spPr>
          <a:xfrm flipH="1" flipV="1">
            <a:off x="4277320" y="3352290"/>
            <a:ext cx="124194" cy="84941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flipV="1">
            <a:off x="4677328" y="3355023"/>
            <a:ext cx="104649" cy="84667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3902599" y="461432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/>
              <a:t>クーパー対</a:t>
            </a:r>
            <a:endParaRPr kumimoji="1" lang="ja-JP" altLang="en-US" b="1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121762" y="270739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mtClean="0"/>
              <a:t>準粒子</a:t>
            </a:r>
            <a:endParaRPr kumimoji="1" lang="ja-JP" altLang="en-US"/>
          </a:p>
        </p:txBody>
      </p:sp>
      <p:grpSp>
        <p:nvGrpSpPr>
          <p:cNvPr id="46" name="図形グループ 45"/>
          <p:cNvGrpSpPr/>
          <p:nvPr/>
        </p:nvGrpSpPr>
        <p:grpSpPr>
          <a:xfrm>
            <a:off x="6668946" y="4805592"/>
            <a:ext cx="821803" cy="308688"/>
            <a:chOff x="7583286" y="2355732"/>
            <a:chExt cx="821803" cy="308688"/>
          </a:xfrm>
        </p:grpSpPr>
        <p:sp>
          <p:nvSpPr>
            <p:cNvPr id="47" name="円/楕円 46"/>
            <p:cNvSpPr>
              <a:spLocks noChangeAspect="1"/>
            </p:cNvSpPr>
            <p:nvPr/>
          </p:nvSpPr>
          <p:spPr>
            <a:xfrm>
              <a:off x="7755038" y="2395960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円/楕円 47"/>
            <p:cNvSpPr>
              <a:spLocks noChangeAspect="1"/>
            </p:cNvSpPr>
            <p:nvPr/>
          </p:nvSpPr>
          <p:spPr>
            <a:xfrm>
              <a:off x="8017338" y="2398203"/>
              <a:ext cx="216000" cy="216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円/楕円 48"/>
            <p:cNvSpPr/>
            <p:nvPr/>
          </p:nvSpPr>
          <p:spPr>
            <a:xfrm>
              <a:off x="7583286" y="2355732"/>
              <a:ext cx="821803" cy="30868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3" name="円/楕円 52"/>
          <p:cNvSpPr>
            <a:spLocks noChangeAspect="1"/>
          </p:cNvSpPr>
          <p:nvPr/>
        </p:nvSpPr>
        <p:spPr>
          <a:xfrm>
            <a:off x="6452946" y="3622337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矢印コネクタ 54"/>
          <p:cNvCxnSpPr/>
          <p:nvPr/>
        </p:nvCxnSpPr>
        <p:spPr>
          <a:xfrm>
            <a:off x="4991451" y="3250931"/>
            <a:ext cx="1341010" cy="415031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円/楕円 57"/>
          <p:cNvSpPr>
            <a:spLocks noChangeAspect="1"/>
          </p:cNvSpPr>
          <p:nvPr/>
        </p:nvSpPr>
        <p:spPr>
          <a:xfrm>
            <a:off x="7295939" y="3622337"/>
            <a:ext cx="216000" cy="2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215774" y="2181543"/>
            <a:ext cx="36679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磁場</a:t>
            </a:r>
            <a:r>
              <a:rPr kumimoji="1" lang="ja-JP" altLang="en-US" sz="2000" dirty="0" smtClean="0"/>
              <a:t>を印加することで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クーパー対のトンネリングを抑制</a:t>
            </a:r>
            <a:endParaRPr kumimoji="1" lang="ja-JP" altLang="en-US" sz="2000" dirty="0"/>
          </a:p>
        </p:txBody>
      </p:sp>
      <p:sp>
        <p:nvSpPr>
          <p:cNvPr id="41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43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58514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SOISTJ4 </a:t>
            </a:r>
            <a:r>
              <a:rPr kumimoji="1" lang="ja-JP" altLang="en-US" dirty="0" smtClean="0"/>
              <a:t>レイアウト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92" y="1158180"/>
            <a:ext cx="5201785" cy="5141909"/>
          </a:xfrm>
          <a:prstGeom prst="rect">
            <a:avLst/>
          </a:prstGeom>
        </p:spPr>
      </p:pic>
      <p:sp>
        <p:nvSpPr>
          <p:cNvPr id="8" name="角丸四角形 7"/>
          <p:cNvSpPr/>
          <p:nvPr/>
        </p:nvSpPr>
        <p:spPr>
          <a:xfrm>
            <a:off x="1635606" y="1679401"/>
            <a:ext cx="2520462" cy="248529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465514" y="2174510"/>
            <a:ext cx="3453284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en-US" altLang="ja-JP" sz="2400" dirty="0" err="1" smtClean="0">
                <a:solidFill>
                  <a:srgbClr val="FF0000"/>
                </a:solidFill>
              </a:rPr>
              <a:t>TypeA</a:t>
            </a:r>
            <a:endParaRPr kumimoji="1" lang="en-US" altLang="ja-JP" sz="2400" dirty="0" smtClean="0">
              <a:solidFill>
                <a:srgbClr val="FF0000"/>
              </a:solidFill>
            </a:endParaRPr>
          </a:p>
          <a:p>
            <a:pPr lvl="1"/>
            <a:r>
              <a:rPr kumimoji="1" lang="ja-JP" altLang="en-US" dirty="0" smtClean="0"/>
              <a:t>増幅段とバッファ段が一体型</a:t>
            </a:r>
            <a:endParaRPr kumimoji="1" lang="en-US" altLang="ja-JP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en-US" altLang="ja-JP" sz="2400" dirty="0" err="1" smtClean="0">
                <a:solidFill>
                  <a:srgbClr val="00B0F0"/>
                </a:solidFill>
              </a:rPr>
              <a:t>TypeB</a:t>
            </a:r>
            <a:endParaRPr kumimoji="1" lang="en-US" altLang="ja-JP" sz="2400" dirty="0" smtClean="0">
              <a:solidFill>
                <a:srgbClr val="00B0F0"/>
              </a:solidFill>
            </a:endParaRPr>
          </a:p>
          <a:p>
            <a:pPr lvl="1"/>
            <a:r>
              <a:rPr kumimoji="1" lang="ja-JP" altLang="en-US" dirty="0" smtClean="0"/>
              <a:t>増幅段とバッファ段が別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それぞれ個別に性能評価を行った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先崎修論</a:t>
            </a:r>
            <a:r>
              <a:rPr kumimoji="1" lang="en-US" altLang="ja-JP" dirty="0" smtClean="0"/>
              <a:t>)</a:t>
            </a:r>
          </a:p>
          <a:p>
            <a:pPr marL="285750" indent="-285750">
              <a:buFont typeface="Wingdings" charset="2"/>
              <a:buChar char="p"/>
            </a:pPr>
            <a:r>
              <a:rPr kumimoji="1" lang="en-US" altLang="ja-JP" sz="2400" dirty="0" smtClean="0">
                <a:solidFill>
                  <a:srgbClr val="FF9300"/>
                </a:solidFill>
              </a:rPr>
              <a:t>Cap. + </a:t>
            </a:r>
            <a:r>
              <a:rPr kumimoji="1" lang="en-US" altLang="ja-JP" sz="2400" dirty="0" err="1" smtClean="0">
                <a:solidFill>
                  <a:srgbClr val="FF9300"/>
                </a:solidFill>
              </a:rPr>
              <a:t>Resi</a:t>
            </a:r>
            <a:r>
              <a:rPr kumimoji="1" lang="en-US" altLang="ja-JP" sz="2400" dirty="0" smtClean="0">
                <a:solidFill>
                  <a:srgbClr val="FF9300"/>
                </a:solidFill>
              </a:rPr>
              <a:t>.</a:t>
            </a:r>
          </a:p>
          <a:p>
            <a:pPr lvl="1"/>
            <a:r>
              <a:rPr kumimoji="1" lang="ja-JP" altLang="en-US" dirty="0" smtClean="0"/>
              <a:t>各素子の低温特性を評価</a:t>
            </a:r>
            <a:endParaRPr kumimoji="1" lang="en-US" altLang="ja-JP" dirty="0" smtClean="0"/>
          </a:p>
        </p:txBody>
      </p:sp>
      <p:sp>
        <p:nvSpPr>
          <p:cNvPr id="10" name="角丸四角形 9"/>
          <p:cNvSpPr/>
          <p:nvPr/>
        </p:nvSpPr>
        <p:spPr>
          <a:xfrm>
            <a:off x="3961342" y="1678156"/>
            <a:ext cx="1472541" cy="2485293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角丸四角形 10"/>
          <p:cNvSpPr/>
          <p:nvPr/>
        </p:nvSpPr>
        <p:spPr>
          <a:xfrm>
            <a:off x="1635606" y="3989745"/>
            <a:ext cx="2520462" cy="1429319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角丸四角形 11"/>
          <p:cNvSpPr/>
          <p:nvPr/>
        </p:nvSpPr>
        <p:spPr>
          <a:xfrm>
            <a:off x="4096466" y="3989123"/>
            <a:ext cx="1337418" cy="1429941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4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4069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測定</a:t>
            </a:r>
            <a:r>
              <a:rPr kumimoji="1" lang="ja-JP" altLang="en-US" dirty="0" smtClean="0"/>
              <a:t>環境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冷凍機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06" y="1296292"/>
            <a:ext cx="2074066" cy="2729034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rgbClr val="0070C0"/>
              </a:gs>
            </a:gsLst>
            <a:lin ang="5400000" scaled="1"/>
            <a:tileRect/>
          </a:gradFill>
        </p:spPr>
      </p:pic>
      <p:sp>
        <p:nvSpPr>
          <p:cNvPr id="9" name="テキスト ボックス 8"/>
          <p:cNvSpPr txBox="1"/>
          <p:nvPr/>
        </p:nvSpPr>
        <p:spPr>
          <a:xfrm>
            <a:off x="380878" y="1086882"/>
            <a:ext cx="25246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 smtClean="0"/>
              <a:t>He3 Sorption</a:t>
            </a:r>
            <a:r>
              <a:rPr kumimoji="1" lang="ja-JP" altLang="en-US" sz="2000" dirty="0" smtClean="0"/>
              <a:t>冷凍機</a:t>
            </a:r>
            <a:endParaRPr kumimoji="1" lang="en-US" altLang="ja-JP" sz="2000" dirty="0"/>
          </a:p>
          <a:p>
            <a:pPr algn="ctr"/>
            <a:r>
              <a:rPr kumimoji="1" lang="en-US" altLang="ja-JP" sz="2000" dirty="0" smtClean="0"/>
              <a:t>(Oxford Instrument</a:t>
            </a:r>
            <a:r>
              <a:rPr kumimoji="1" lang="ja-JP" altLang="en-US" sz="2000" dirty="0" smtClean="0"/>
              <a:t>製</a:t>
            </a:r>
            <a:r>
              <a:rPr kumimoji="1" lang="en-US" altLang="ja-JP" sz="2000" dirty="0" smtClean="0"/>
              <a:t>)</a:t>
            </a:r>
            <a:endParaRPr kumimoji="1" lang="ja-JP" altLang="en-US" sz="2000" dirty="0" smtClean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19" y="1750645"/>
            <a:ext cx="2100211" cy="3167532"/>
          </a:xfrm>
          <a:prstGeom prst="rect">
            <a:avLst/>
          </a:prstGeom>
        </p:spPr>
      </p:pic>
      <p:cxnSp>
        <p:nvCxnSpPr>
          <p:cNvPr id="11" name="直線コネクタ 10"/>
          <p:cNvCxnSpPr/>
          <p:nvPr/>
        </p:nvCxnSpPr>
        <p:spPr>
          <a:xfrm flipV="1">
            <a:off x="1726405" y="1284786"/>
            <a:ext cx="2168701" cy="203019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flipV="1">
            <a:off x="1726405" y="3944092"/>
            <a:ext cx="2093823" cy="140118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12"/>
          <p:cNvSpPr/>
          <p:nvPr/>
        </p:nvSpPr>
        <p:spPr>
          <a:xfrm>
            <a:off x="4377692" y="3116393"/>
            <a:ext cx="690815" cy="77864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292725" y="2965079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mtClean="0"/>
              <a:t>中を見ると</a:t>
            </a:r>
            <a:endParaRPr kumimoji="1" lang="ja-JP" altLang="en-US"/>
          </a:p>
        </p:txBody>
      </p:sp>
      <p:cxnSp>
        <p:nvCxnSpPr>
          <p:cNvPr id="16" name="直線コネクタ 15"/>
          <p:cNvCxnSpPr/>
          <p:nvPr/>
        </p:nvCxnSpPr>
        <p:spPr>
          <a:xfrm flipV="1">
            <a:off x="4735321" y="390574"/>
            <a:ext cx="4193909" cy="26970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4723099" y="3929027"/>
            <a:ext cx="4206131" cy="3734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052"/>
              </p:ext>
            </p:extLst>
          </p:nvPr>
        </p:nvGraphicFramePr>
        <p:xfrm>
          <a:off x="3225945" y="4800156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ステージ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最低到達温度</a:t>
                      </a:r>
                      <a:r>
                        <a:rPr kumimoji="1" lang="en-US" altLang="ja-JP" dirty="0" smtClean="0"/>
                        <a:t>[K]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冷却能力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60K</a:t>
                      </a:r>
                      <a:r>
                        <a:rPr kumimoji="1" lang="ja-JP" altLang="en-US" sz="1800" dirty="0" smtClean="0"/>
                        <a:t>ステージ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60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25W @65K</a:t>
                      </a:r>
                      <a:endParaRPr kumimoji="1" lang="ja-JP" alt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3K</a:t>
                      </a:r>
                      <a:r>
                        <a:rPr kumimoji="1" lang="ja-JP" altLang="en-US" sz="1800" dirty="0" smtClean="0"/>
                        <a:t>ステージ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2.8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0.7W</a:t>
                      </a:r>
                      <a:r>
                        <a:rPr kumimoji="1" lang="en-US" altLang="ja-JP" sz="1800" baseline="0" dirty="0" smtClean="0"/>
                        <a:t> @4.2K</a:t>
                      </a:r>
                      <a:endParaRPr kumimoji="1" lang="ja-JP" alt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dirty="0" smtClean="0"/>
                        <a:t>最低温ステージ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0.3</a:t>
                      </a:r>
                      <a:endParaRPr kumimoji="1" lang="ja-JP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/>
                        <a:t>100μW @350mK</a:t>
                      </a:r>
                      <a:endParaRPr kumimoji="1" lang="ja-JP" alt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テキスト ボックス 19"/>
          <p:cNvSpPr txBox="1"/>
          <p:nvPr/>
        </p:nvSpPr>
        <p:spPr>
          <a:xfrm>
            <a:off x="3225945" y="4450882"/>
            <a:ext cx="35509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He</a:t>
            </a:r>
            <a:r>
              <a:rPr kumimoji="1" lang="en-US" altLang="ja-JP" sz="2000" baseline="30000" dirty="0" smtClean="0"/>
              <a:t>3</a:t>
            </a:r>
            <a:r>
              <a:rPr kumimoji="1" lang="ja-JP" altLang="en-US" sz="2000" dirty="0" smtClean="0"/>
              <a:t>減圧冷凍機　冷却能力一覧</a:t>
            </a:r>
            <a:endParaRPr kumimoji="1" lang="ja-JP" altLang="en-US" sz="2000" dirty="0"/>
          </a:p>
        </p:txBody>
      </p:sp>
      <p:sp>
        <p:nvSpPr>
          <p:cNvPr id="21" name="左中かっこ 20"/>
          <p:cNvSpPr/>
          <p:nvPr/>
        </p:nvSpPr>
        <p:spPr>
          <a:xfrm>
            <a:off x="2971194" y="5170694"/>
            <a:ext cx="254751" cy="1112821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832694" y="5240093"/>
            <a:ext cx="2151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各ステージには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熱輻射を防ぐために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シールドがある</a:t>
            </a:r>
            <a:endParaRPr kumimoji="1" lang="ja-JP" altLang="en-US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9" t="-458" r="-605" b="-214"/>
          <a:stretch/>
        </p:blipFill>
        <p:spPr>
          <a:xfrm>
            <a:off x="8929230" y="424568"/>
            <a:ext cx="2942418" cy="38980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27" name="曲折矢印 26"/>
          <p:cNvSpPr/>
          <p:nvPr/>
        </p:nvSpPr>
        <p:spPr>
          <a:xfrm rot="10800000">
            <a:off x="4751423" y="1596611"/>
            <a:ext cx="326525" cy="2228344"/>
          </a:xfrm>
          <a:prstGeom prst="bentArrow">
            <a:avLst>
              <a:gd name="adj1" fmla="val 45106"/>
              <a:gd name="adj2" fmla="val 50000"/>
              <a:gd name="adj3" fmla="val 25000"/>
              <a:gd name="adj4" fmla="val 43750"/>
            </a:avLst>
          </a:prstGeom>
          <a:gradFill>
            <a:gsLst>
              <a:gs pos="43000">
                <a:srgbClr val="00B0F0">
                  <a:alpha val="67000"/>
                </a:srgbClr>
              </a:gs>
              <a:gs pos="75000">
                <a:srgbClr val="FF0000">
                  <a:alpha val="75000"/>
                </a:srgbClr>
              </a:gs>
              <a:gs pos="83000">
                <a:srgbClr val="FF0000">
                  <a:alpha val="75000"/>
                </a:srgbClr>
              </a:gs>
              <a:gs pos="100000">
                <a:srgbClr val="FF0000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233320" y="1296292"/>
            <a:ext cx="1515158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rgbClr val="FF0000"/>
                </a:solidFill>
              </a:rPr>
              <a:t>読み出し配線</a:t>
            </a:r>
            <a:endParaRPr kumimoji="1" lang="en-US" altLang="ja-JP" b="1" dirty="0" smtClean="0">
              <a:solidFill>
                <a:srgbClr val="FF0000"/>
              </a:solidFill>
            </a:endParaRPr>
          </a:p>
          <a:p>
            <a:pPr algn="ctr"/>
            <a:r>
              <a:rPr kumimoji="1" lang="ja-JP" altLang="en-US" b="1" dirty="0" smtClean="0">
                <a:solidFill>
                  <a:srgbClr val="FF0000"/>
                </a:solidFill>
              </a:rPr>
              <a:t>光ファイバー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cxnSp>
        <p:nvCxnSpPr>
          <p:cNvPr id="24" name="直線矢印コネクタ 23"/>
          <p:cNvCxnSpPr>
            <a:stCxn id="26" idx="0"/>
          </p:cNvCxnSpPr>
          <p:nvPr/>
        </p:nvCxnSpPr>
        <p:spPr>
          <a:xfrm flipV="1">
            <a:off x="8008923" y="770022"/>
            <a:ext cx="1075679" cy="152145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6957192" y="2291477"/>
            <a:ext cx="2103461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/>
              <a:t>ヘルムホルツコイル</a:t>
            </a:r>
            <a:endParaRPr kumimoji="1" lang="ja-JP" altLang="en-US" b="1" dirty="0"/>
          </a:p>
        </p:txBody>
      </p:sp>
      <p:cxnSp>
        <p:nvCxnSpPr>
          <p:cNvPr id="32" name="直線矢印コネクタ 31"/>
          <p:cNvCxnSpPr>
            <a:stCxn id="26" idx="2"/>
          </p:cNvCxnSpPr>
          <p:nvPr/>
        </p:nvCxnSpPr>
        <p:spPr>
          <a:xfrm>
            <a:off x="8008923" y="2660809"/>
            <a:ext cx="1418306" cy="142340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円/楕円 35"/>
          <p:cNvSpPr/>
          <p:nvPr/>
        </p:nvSpPr>
        <p:spPr>
          <a:xfrm>
            <a:off x="9865553" y="1942623"/>
            <a:ext cx="914400" cy="718186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819120" y="2634642"/>
            <a:ext cx="1048685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/>
              <a:t>サンプル</a:t>
            </a:r>
            <a:endParaRPr kumimoji="1" lang="ja-JP" altLang="en-US" b="1" dirty="0"/>
          </a:p>
        </p:txBody>
      </p:sp>
      <p:sp>
        <p:nvSpPr>
          <p:cNvPr id="29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3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1254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Nb/Al-STJ</a:t>
            </a:r>
            <a:r>
              <a:rPr kumimoji="1" lang="ja-JP" altLang="en-US" dirty="0" smtClean="0"/>
              <a:t>検出器の電流電圧特性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7" name="図形グループ 6"/>
          <p:cNvGrpSpPr/>
          <p:nvPr/>
        </p:nvGrpSpPr>
        <p:grpSpPr>
          <a:xfrm>
            <a:off x="1202987" y="1748183"/>
            <a:ext cx="4626455" cy="4002088"/>
            <a:chOff x="539750" y="2413000"/>
            <a:chExt cx="4626455" cy="4002088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750" y="2413000"/>
              <a:ext cx="4626455" cy="4002088"/>
            </a:xfrm>
            <a:prstGeom prst="rect">
              <a:avLst/>
            </a:prstGeom>
          </p:spPr>
        </p:pic>
        <p:sp>
          <p:nvSpPr>
            <p:cNvPr id="9" name="正方形/長方形 8"/>
            <p:cNvSpPr/>
            <p:nvPr/>
          </p:nvSpPr>
          <p:spPr>
            <a:xfrm>
              <a:off x="1343026" y="3357564"/>
              <a:ext cx="1600200" cy="2714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807370" y="3308629"/>
              <a:ext cx="67151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ja-JP" b="1"/>
                <a:t>Rref</a:t>
              </a:r>
              <a:endParaRPr lang="ja-JP" altLang="en-US" b="1" dirty="0"/>
            </a:p>
          </p:txBody>
        </p:sp>
      </p:grpSp>
      <p:sp>
        <p:nvSpPr>
          <p:cNvPr id="11" name="テキスト ボックス 10"/>
          <p:cNvSpPr txBox="1"/>
          <p:nvPr/>
        </p:nvSpPr>
        <p:spPr>
          <a:xfrm>
            <a:off x="234397" y="3531708"/>
            <a:ext cx="1158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Function</a:t>
            </a:r>
          </a:p>
          <a:p>
            <a:pPr algn="ctr"/>
            <a:r>
              <a:rPr lang="en-US" altLang="ja-JP" b="1" dirty="0"/>
              <a:t>Generator</a:t>
            </a:r>
            <a:endParaRPr lang="ja-JP" altLang="en-US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06514" y="4130457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b="1" dirty="0"/>
              <a:t>STJ</a:t>
            </a:r>
            <a:endParaRPr lang="ja-JP" altLang="en-US" b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347936" y="1342338"/>
            <a:ext cx="182562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STJ</a:t>
            </a:r>
            <a:r>
              <a:rPr lang="ja-JP" altLang="en-US" b="1" dirty="0" smtClean="0">
                <a:solidFill>
                  <a:srgbClr val="FF0000"/>
                </a:solidFill>
              </a:rPr>
              <a:t>の電流を測定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6817" y="4615853"/>
            <a:ext cx="182562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0070C0"/>
                </a:solidFill>
              </a:rPr>
              <a:t>STJ</a:t>
            </a:r>
            <a:r>
              <a:rPr lang="ja-JP" altLang="en-US" b="1" dirty="0" smtClean="0">
                <a:solidFill>
                  <a:srgbClr val="0070C0"/>
                </a:solidFill>
              </a:rPr>
              <a:t>の電圧を測定</a:t>
            </a:r>
            <a:endParaRPr lang="en-US" altLang="ja-JP" b="1" dirty="0">
              <a:solidFill>
                <a:srgbClr val="0070C0"/>
              </a:solidFill>
            </a:endParaRPr>
          </a:p>
        </p:txBody>
      </p:sp>
      <p:cxnSp>
        <p:nvCxnSpPr>
          <p:cNvPr id="15" name="直線矢印コネクタ 14"/>
          <p:cNvCxnSpPr>
            <a:stCxn id="13" idx="1"/>
          </p:cNvCxnSpPr>
          <p:nvPr/>
        </p:nvCxnSpPr>
        <p:spPr>
          <a:xfrm flipH="1">
            <a:off x="1773115" y="1527004"/>
            <a:ext cx="1574821" cy="64277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>
            <a:stCxn id="14" idx="0"/>
          </p:cNvCxnSpPr>
          <p:nvPr/>
        </p:nvCxnSpPr>
        <p:spPr>
          <a:xfrm flipV="1">
            <a:off x="969631" y="4399218"/>
            <a:ext cx="916312" cy="21663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3606463" y="2692747"/>
            <a:ext cx="0" cy="2171699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 flipH="1">
            <a:off x="3645271" y="4864446"/>
            <a:ext cx="1862137" cy="0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5507408" y="2659410"/>
            <a:ext cx="0" cy="2171699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 flipH="1">
            <a:off x="3645271" y="2659410"/>
            <a:ext cx="1862137" cy="0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4576339" y="232341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rgbClr val="0070C0"/>
                </a:solidFill>
              </a:rPr>
              <a:t>冷凍機内部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786" y="1861625"/>
            <a:ext cx="4035296" cy="3340165"/>
          </a:xfrm>
          <a:prstGeom prst="rect">
            <a:avLst/>
          </a:prstGeom>
        </p:spPr>
      </p:pic>
      <p:cxnSp>
        <p:nvCxnSpPr>
          <p:cNvPr id="40" name="直線矢印コネクタ 39"/>
          <p:cNvCxnSpPr/>
          <p:nvPr/>
        </p:nvCxnSpPr>
        <p:spPr>
          <a:xfrm flipV="1">
            <a:off x="8897965" y="4181273"/>
            <a:ext cx="0" cy="3240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8897964" y="4505273"/>
            <a:ext cx="396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8602014" y="3766982"/>
            <a:ext cx="6815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10nA</a:t>
            </a:r>
            <a:endParaRPr kumimoji="1" lang="ja-JP" altLang="en-US" b="1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9295828" y="4291339"/>
            <a:ext cx="8034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0.5mV</a:t>
            </a:r>
            <a:endParaRPr kumimoji="1" lang="ja-JP" altLang="en-US" b="1" dirty="0"/>
          </a:p>
        </p:txBody>
      </p:sp>
      <p:sp>
        <p:nvSpPr>
          <p:cNvPr id="46" name="稲妻 45"/>
          <p:cNvSpPr/>
          <p:nvPr/>
        </p:nvSpPr>
        <p:spPr>
          <a:xfrm rot="12400075" flipH="1">
            <a:off x="2792092" y="4251579"/>
            <a:ext cx="653172" cy="1212445"/>
          </a:xfrm>
          <a:prstGeom prst="lightningBol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846414" y="5497433"/>
            <a:ext cx="1952008" cy="584775"/>
          </a:xfrm>
          <a:prstGeom prst="rect">
            <a:avLst/>
          </a:prstGeom>
          <a:noFill/>
          <a:ln w="28575">
            <a:solidFill>
              <a:srgbClr val="FF93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Wave length : 465nm</a:t>
            </a:r>
          </a:p>
          <a:p>
            <a:pPr algn="ctr"/>
            <a:r>
              <a:rPr lang="en-US" altLang="ja-JP" sz="1600" dirty="0"/>
              <a:t>Pulse width : 59psec</a:t>
            </a:r>
            <a:endParaRPr lang="ja-JP" altLang="en-US" sz="1600" dirty="0"/>
          </a:p>
        </p:txBody>
      </p:sp>
      <p:cxnSp>
        <p:nvCxnSpPr>
          <p:cNvPr id="50" name="直線矢印コネクタ 49"/>
          <p:cNvCxnSpPr/>
          <p:nvPr/>
        </p:nvCxnSpPr>
        <p:spPr>
          <a:xfrm>
            <a:off x="8145612" y="1865351"/>
            <a:ext cx="0" cy="638766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>
            <a:off x="6293786" y="2216082"/>
            <a:ext cx="368618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/>
          <p:cNvSpPr txBox="1"/>
          <p:nvPr/>
        </p:nvSpPr>
        <p:spPr>
          <a:xfrm>
            <a:off x="7342227" y="2031416"/>
            <a:ext cx="6815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40nA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9263855" y="1609480"/>
            <a:ext cx="291458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>
                <a:solidFill>
                  <a:srgbClr val="FF0000"/>
                </a:solidFill>
              </a:rPr>
              <a:t>レーザーに反応して、</a:t>
            </a:r>
            <a:endParaRPr kumimoji="1" lang="en-US" altLang="ja-JP" sz="1600" b="1" dirty="0" smtClean="0">
              <a:solidFill>
                <a:srgbClr val="FF0000"/>
              </a:solidFill>
            </a:endParaRPr>
          </a:p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0.1mV</a:t>
            </a:r>
            <a:r>
              <a:rPr kumimoji="1" lang="ja-JP" altLang="en-US" sz="1600" b="1" dirty="0" smtClean="0">
                <a:solidFill>
                  <a:srgbClr val="FF0000"/>
                </a:solidFill>
              </a:rPr>
              <a:t>程度電圧変動が見られる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245753" y="5556224"/>
            <a:ext cx="6161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増幅器を用いた</a:t>
            </a:r>
            <a:r>
              <a:rPr kumimoji="1" lang="en-US" altLang="ja-JP" dirty="0" err="1" smtClean="0"/>
              <a:t>Nb</a:t>
            </a:r>
            <a:r>
              <a:rPr kumimoji="1" lang="en-US" altLang="ja-JP" dirty="0" smtClean="0"/>
              <a:t>/Al-STJ</a:t>
            </a:r>
            <a:r>
              <a:rPr kumimoji="1" lang="ja-JP" altLang="en-US" dirty="0" smtClean="0"/>
              <a:t>検出器信号増幅試験の際には、</a:t>
            </a:r>
            <a:endParaRPr kumimoji="1" lang="en-US" altLang="ja-JP" dirty="0" smtClean="0"/>
          </a:p>
          <a:p>
            <a:r>
              <a:rPr kumimoji="1" lang="en-US" altLang="ja-JP" dirty="0" err="1" smtClean="0"/>
              <a:t>Nb</a:t>
            </a:r>
            <a:r>
              <a:rPr kumimoji="1" lang="en-US" altLang="ja-JP" dirty="0" smtClean="0"/>
              <a:t>/Al-STJ</a:t>
            </a:r>
            <a:r>
              <a:rPr kumimoji="1" lang="ja-JP" altLang="en-US" dirty="0" smtClean="0"/>
              <a:t>の動作点電流を</a:t>
            </a:r>
            <a:r>
              <a:rPr kumimoji="1" lang="en-US" altLang="ja-JP" dirty="0" smtClean="0"/>
              <a:t>40nA</a:t>
            </a:r>
            <a:r>
              <a:rPr kumimoji="1" lang="ja-JP" altLang="en-US" dirty="0" smtClean="0"/>
              <a:t>に設定してレーザーを照射する</a:t>
            </a:r>
            <a:endParaRPr kumimoji="1" lang="ja-JP" altLang="en-US" dirty="0"/>
          </a:p>
        </p:txBody>
      </p:sp>
      <p:sp>
        <p:nvSpPr>
          <p:cNvPr id="56" name="角丸四角形 55"/>
          <p:cNvSpPr/>
          <p:nvPr/>
        </p:nvSpPr>
        <p:spPr>
          <a:xfrm>
            <a:off x="5173564" y="5520583"/>
            <a:ext cx="6420017" cy="70512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250562" y="1502013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磁場</a:t>
            </a:r>
            <a:r>
              <a:rPr kumimoji="1" lang="en-US" altLang="ja-JP" dirty="0" smtClean="0"/>
              <a:t> : 75.5 Gauss</a:t>
            </a:r>
            <a:endParaRPr kumimoji="1" lang="ja-JP" altLang="en-US" dirty="0"/>
          </a:p>
        </p:txBody>
      </p:sp>
      <p:sp>
        <p:nvSpPr>
          <p:cNvPr id="35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36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5453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COBAND</a:t>
            </a:r>
            <a:r>
              <a:rPr kumimoji="1" lang="ja-JP" altLang="en-US" dirty="0" smtClean="0"/>
              <a:t>実験</a:t>
            </a:r>
            <a:r>
              <a:rPr kumimoji="1" lang="en-US" altLang="ja-JP" dirty="0" smtClean="0"/>
              <a:t> </a:t>
            </a:r>
            <a:r>
              <a:rPr kumimoji="1" lang="en-US" altLang="ja-JP" sz="4000" dirty="0" smtClean="0"/>
              <a:t>(</a:t>
            </a:r>
            <a:r>
              <a:rPr lang="en-US" altLang="ja-JP" sz="4000" dirty="0" smtClean="0">
                <a:solidFill>
                  <a:srgbClr val="FF0000"/>
                </a:solidFill>
              </a:rPr>
              <a:t>C</a:t>
            </a:r>
            <a:r>
              <a:rPr lang="en-US" altLang="ja-JP" sz="4000" dirty="0">
                <a:solidFill>
                  <a:srgbClr val="FF0000"/>
                </a:solidFill>
              </a:rPr>
              <a:t>O</a:t>
            </a:r>
            <a:r>
              <a:rPr kumimoji="1" lang="en-US" altLang="ja-JP" sz="4000" dirty="0" smtClean="0"/>
              <a:t>smic </a:t>
            </a:r>
            <a:r>
              <a:rPr kumimoji="1" lang="en-US" altLang="ja-JP" sz="4000" dirty="0" smtClean="0">
                <a:solidFill>
                  <a:srgbClr val="FF0000"/>
                </a:solidFill>
              </a:rPr>
              <a:t>BA</a:t>
            </a:r>
            <a:r>
              <a:rPr kumimoji="1" lang="en-US" altLang="ja-JP" sz="4000" dirty="0" smtClean="0"/>
              <a:t>ckground </a:t>
            </a:r>
            <a:r>
              <a:rPr kumimoji="1" lang="en-US" altLang="ja-JP" sz="4000" dirty="0" smtClean="0">
                <a:solidFill>
                  <a:srgbClr val="FF0000"/>
                </a:solidFill>
              </a:rPr>
              <a:t>N</a:t>
            </a:r>
            <a:r>
              <a:rPr kumimoji="1" lang="en-US" altLang="ja-JP" sz="4000" dirty="0" smtClean="0"/>
              <a:t>eutrino </a:t>
            </a:r>
            <a:r>
              <a:rPr kumimoji="1" lang="en-US" altLang="ja-JP" sz="4000" dirty="0" smtClean="0">
                <a:solidFill>
                  <a:srgbClr val="FF0000"/>
                </a:solidFill>
              </a:rPr>
              <a:t>D</a:t>
            </a:r>
            <a:r>
              <a:rPr kumimoji="1" lang="en-US" altLang="ja-JP" sz="4000" dirty="0" smtClean="0"/>
              <a:t>ecay Search)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7" y="2422632"/>
            <a:ext cx="4007501" cy="3841387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418944" y="1276993"/>
            <a:ext cx="3417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ニュートリノ崩壊の寿命</a:t>
            </a:r>
            <a:r>
              <a:rPr kumimoji="1" lang="en-US" altLang="ja-JP" sz="2400" dirty="0"/>
              <a:t> </a:t>
            </a:r>
            <a:r>
              <a:rPr kumimoji="1" lang="en-US" altLang="ja-JP" sz="2400" dirty="0" smtClean="0"/>
              <a:t>: </a:t>
            </a: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513" y="1309688"/>
            <a:ext cx="2609609" cy="396274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6609768" y="1323159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※L-R</a:t>
            </a:r>
            <a:r>
              <a:rPr kumimoji="1" lang="ja-JP" altLang="en-US" dirty="0" smtClean="0"/>
              <a:t>対称模型を仮定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71988" y="1786333"/>
            <a:ext cx="7493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kumimoji="1" lang="ja-JP" altLang="en-US" sz="2400" dirty="0" smtClean="0"/>
              <a:t>宇宙背景ニュートリノ</a:t>
            </a:r>
            <a:r>
              <a:rPr kumimoji="1" lang="en-US" altLang="ja-JP" sz="2400" dirty="0" smtClean="0"/>
              <a:t>(</a:t>
            </a:r>
            <a:r>
              <a:rPr kumimoji="1" lang="ja-JP" altLang="en-US" sz="2400" dirty="0" smtClean="0"/>
              <a:t>約</a:t>
            </a:r>
            <a:r>
              <a:rPr kumimoji="1" lang="en-US" altLang="ja-JP" sz="2400" dirty="0" smtClean="0"/>
              <a:t>110ν</a:t>
            </a:r>
            <a:r>
              <a:rPr kumimoji="1" lang="en-US" altLang="ja-JP" sz="2400" baseline="-25000" dirty="0" smtClean="0"/>
              <a:t>i</a:t>
            </a:r>
            <a:r>
              <a:rPr kumimoji="1" lang="en-US" altLang="ja-JP" sz="2400" dirty="0" smtClean="0"/>
              <a:t>/cm</a:t>
            </a:r>
            <a:r>
              <a:rPr kumimoji="1" lang="en-US" altLang="ja-JP" sz="2400" baseline="30000" dirty="0" smtClean="0"/>
              <a:t>3</a:t>
            </a:r>
            <a:r>
              <a:rPr kumimoji="1" lang="en-US" altLang="ja-JP" sz="2400" dirty="0" smtClean="0"/>
              <a:t>)</a:t>
            </a:r>
            <a:r>
              <a:rPr kumimoji="1" lang="ja-JP" altLang="en-US" sz="2400" dirty="0" smtClean="0"/>
              <a:t>崩壊光</a:t>
            </a:r>
            <a:r>
              <a:rPr kumimoji="1" lang="en-US" altLang="ja-JP" sz="2400" baseline="-25000" dirty="0" smtClean="0">
                <a:solidFill>
                  <a:srgbClr val="FF0000"/>
                </a:solidFill>
              </a:rPr>
              <a:t>*</a:t>
            </a:r>
            <a:r>
              <a:rPr kumimoji="1" lang="ja-JP" altLang="en-US" sz="2400" baseline="-25000" dirty="0" smtClean="0">
                <a:solidFill>
                  <a:srgbClr val="FF0000"/>
                </a:solidFill>
              </a:rPr>
              <a:t>未発見</a:t>
            </a:r>
            <a:r>
              <a:rPr kumimoji="1" lang="ja-JP" altLang="en-US" sz="2400" dirty="0" smtClean="0"/>
              <a:t>を探索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94225" y="3115711"/>
            <a:ext cx="652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ja-JP" altLang="en-US" sz="2000" dirty="0" smtClean="0"/>
              <a:t>回折格子で分光してエネルギースペクトルを観測</a:t>
            </a:r>
            <a:endParaRPr kumimoji="1" lang="en-US" altLang="ja-JP" sz="2000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sz="2000" dirty="0" smtClean="0"/>
              <a:t>地上</a:t>
            </a:r>
            <a:r>
              <a:rPr kumimoji="1" lang="en-US" altLang="ja-JP" sz="2000" dirty="0" smtClean="0"/>
              <a:t>200km〜300km , </a:t>
            </a:r>
            <a:r>
              <a:rPr kumimoji="1" lang="ja-JP" altLang="en-US" sz="2000" dirty="0" smtClean="0"/>
              <a:t>約５分間のロケット実験</a:t>
            </a:r>
            <a:endParaRPr kumimoji="1" lang="ja-JP" altLang="en-US" sz="2000" dirty="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915" y="1018093"/>
            <a:ext cx="2782306" cy="198558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924148" y="2478893"/>
            <a:ext cx="3125164" cy="32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942390" y="3917927"/>
            <a:ext cx="44999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u="sng" dirty="0" smtClean="0">
                <a:solidFill>
                  <a:srgbClr val="0070C0"/>
                </a:solidFill>
              </a:rPr>
              <a:t>COBAND</a:t>
            </a:r>
            <a:r>
              <a:rPr kumimoji="1" lang="ja-JP" altLang="en-US" sz="2400" b="1" u="sng" dirty="0" smtClean="0">
                <a:solidFill>
                  <a:srgbClr val="0070C0"/>
                </a:solidFill>
              </a:rPr>
              <a:t>実験の目的</a:t>
            </a:r>
            <a:endParaRPr kumimoji="1" lang="en-US" altLang="ja-JP" sz="2400" b="1" u="sng" dirty="0" smtClean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kumimoji="1" lang="ja-JP" altLang="en-US" sz="2000" dirty="0" smtClean="0"/>
              <a:t>ニュートリノ絶対質量の決定</a:t>
            </a:r>
            <a:endParaRPr kumimoji="1" lang="en-US" altLang="ja-JP" sz="2000" dirty="0" smtClean="0"/>
          </a:p>
          <a:p>
            <a:pPr marL="457200" indent="-457200">
              <a:buFont typeface="+mj-lt"/>
              <a:buAutoNum type="arabicPeriod"/>
            </a:pPr>
            <a:r>
              <a:rPr kumimoji="1" lang="ja-JP" altLang="en-US" sz="2000" dirty="0" smtClean="0"/>
              <a:t>宇宙背景ニュートリノの存在の証明</a:t>
            </a:r>
            <a:endParaRPr kumimoji="1" lang="en-US" altLang="ja-JP" sz="2000" dirty="0" smtClean="0"/>
          </a:p>
          <a:p>
            <a:pPr marL="457200" indent="-457200">
              <a:buFont typeface="+mj-lt"/>
              <a:buAutoNum type="arabicPeriod"/>
            </a:pPr>
            <a:r>
              <a:rPr kumimoji="1" lang="ja-JP" altLang="en-US" sz="2000" smtClean="0"/>
              <a:t>ニュートリノの異常磁気</a:t>
            </a:r>
            <a:r>
              <a:rPr kumimoji="1" lang="ja-JP" altLang="en-US" sz="2000" dirty="0" smtClean="0"/>
              <a:t>モーメント</a:t>
            </a:r>
            <a:endParaRPr kumimoji="1" lang="ja-JP" altLang="en-US" sz="20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942390" y="5302196"/>
            <a:ext cx="4770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本実験で、ニュートリノ崩壊寿命測定下限値を、</a:t>
            </a:r>
            <a:endParaRPr kumimoji="1" lang="ja-JP" altLang="en-US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9531621" y="5734327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に引き上げる</a:t>
            </a:r>
            <a:endParaRPr kumimoji="1" lang="ja-JP" altLang="en-US" dirty="0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7504" y="5734327"/>
            <a:ext cx="3692324" cy="329098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418944" y="2418666"/>
            <a:ext cx="2379627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 smtClean="0"/>
              <a:t>COBAND</a:t>
            </a:r>
            <a:r>
              <a:rPr kumimoji="1" lang="ja-JP" altLang="en-US" sz="2000" b="1" dirty="0" smtClean="0"/>
              <a:t>実験概要図</a:t>
            </a:r>
            <a:endParaRPr kumimoji="1" lang="ja-JP" altLang="en-US" sz="2000" b="1" dirty="0"/>
          </a:p>
        </p:txBody>
      </p:sp>
      <p:sp>
        <p:nvSpPr>
          <p:cNvPr id="2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22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1967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 smtClean="0"/>
              <a:t>超伝導トンネル接合素子光検出器</a:t>
            </a:r>
            <a:r>
              <a:rPr kumimoji="1" lang="en-US" altLang="ja-JP" dirty="0" smtClean="0"/>
              <a:t>(STJ</a:t>
            </a:r>
            <a:r>
              <a:rPr kumimoji="1" lang="ja-JP" altLang="en-US" dirty="0" smtClean="0"/>
              <a:t>検出器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4396" y="1124816"/>
            <a:ext cx="8678109" cy="461665"/>
          </a:xfrm>
          <a:prstGeom prst="rect">
            <a:avLst/>
          </a:prstGeom>
          <a:noFill/>
          <a:ln w="28575" cmpd="sng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/>
              <a:t>超伝導トンネル接合素子</a:t>
            </a:r>
            <a:r>
              <a:rPr kumimoji="1" lang="en-US" altLang="ja-JP" sz="2400" b="1" dirty="0" smtClean="0"/>
              <a:t> (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S</a:t>
            </a:r>
            <a:r>
              <a:rPr kumimoji="1" lang="en-US" altLang="ja-JP" sz="2400" b="1" dirty="0" smtClean="0"/>
              <a:t>uperconducting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T</a:t>
            </a:r>
            <a:r>
              <a:rPr kumimoji="1" lang="en-US" altLang="ja-JP" sz="2400" b="1" dirty="0" smtClean="0"/>
              <a:t>unnel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J</a:t>
            </a:r>
            <a:r>
              <a:rPr kumimoji="1" lang="en-US" altLang="ja-JP" sz="2400" b="1" dirty="0" smtClean="0"/>
              <a:t>unction : </a:t>
            </a:r>
            <a:r>
              <a:rPr kumimoji="1" lang="en-US" altLang="ja-JP" sz="2400" b="1" dirty="0" smtClean="0">
                <a:solidFill>
                  <a:srgbClr val="FF0000"/>
                </a:solidFill>
              </a:rPr>
              <a:t>STJ</a:t>
            </a:r>
            <a:r>
              <a:rPr kumimoji="1" lang="en-US" altLang="ja-JP" sz="2400" b="1" dirty="0" smtClean="0"/>
              <a:t>)</a:t>
            </a:r>
            <a:endParaRPr kumimoji="1" lang="ja-JP" altLang="en-US" sz="2400" b="1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78" y="1707845"/>
            <a:ext cx="4092531" cy="2008740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361221" y="1649647"/>
            <a:ext cx="2475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Nb/Al - STJ</a:t>
            </a:r>
            <a:r>
              <a:rPr kumimoji="1" lang="ja-JP" altLang="en-US" sz="2400" b="1" dirty="0" smtClean="0"/>
              <a:t>検出器</a:t>
            </a:r>
            <a:endParaRPr kumimoji="1" lang="ja-JP" altLang="en-US" sz="2400" b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49017" y="2174478"/>
            <a:ext cx="748923" cy="132343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 smtClean="0">
                <a:solidFill>
                  <a:srgbClr val="00B050"/>
                </a:solidFill>
              </a:rPr>
              <a:t>Nb</a:t>
            </a:r>
          </a:p>
          <a:p>
            <a:pPr algn="ctr"/>
            <a:r>
              <a:rPr kumimoji="1" lang="en-US" altLang="ja-JP" sz="2000" b="1" dirty="0" smtClean="0">
                <a:solidFill>
                  <a:srgbClr val="FFC000"/>
                </a:solidFill>
              </a:rPr>
              <a:t>Al</a:t>
            </a:r>
          </a:p>
          <a:p>
            <a:pPr algn="ctr"/>
            <a:r>
              <a:rPr kumimoji="1"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</a:t>
            </a:r>
            <a:r>
              <a:rPr kumimoji="1" lang="en-US" altLang="ja-JP" sz="2000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kumimoji="1"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kumimoji="1" lang="en-US" altLang="ja-JP" sz="2000" b="1" baseline="-25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  <a:p>
            <a:pPr algn="ctr"/>
            <a:r>
              <a:rPr kumimoji="1" lang="en-US" altLang="ja-JP" sz="2000" b="1" dirty="0" smtClean="0">
                <a:solidFill>
                  <a:srgbClr val="0070C0"/>
                </a:solidFill>
              </a:rPr>
              <a:t>SiO</a:t>
            </a:r>
            <a:r>
              <a:rPr kumimoji="1" lang="en-US" altLang="ja-JP" sz="2000" b="1" baseline="-25000" dirty="0" smtClean="0">
                <a:solidFill>
                  <a:srgbClr val="0070C0"/>
                </a:solidFill>
              </a:rPr>
              <a:t>2</a:t>
            </a:r>
            <a:endParaRPr kumimoji="1" lang="ja-JP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252232" y="1712813"/>
            <a:ext cx="6655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00B050"/>
                </a:solidFill>
              </a:rPr>
              <a:t>超伝</a:t>
            </a:r>
            <a:r>
              <a:rPr kumimoji="1" lang="ja-JP" altLang="en-US" sz="2400" b="1" dirty="0" smtClean="0">
                <a:solidFill>
                  <a:srgbClr val="FF9300"/>
                </a:solidFill>
              </a:rPr>
              <a:t>導体</a:t>
            </a:r>
            <a:r>
              <a:rPr kumimoji="1" lang="en-US" altLang="ja-JP" sz="2400" b="1" dirty="0" smtClean="0"/>
              <a:t> / </a:t>
            </a:r>
            <a:r>
              <a:rPr kumimoji="1"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絶縁体</a:t>
            </a:r>
            <a:r>
              <a:rPr kumimoji="1" lang="en-US" altLang="ja-JP" sz="2400" b="1" dirty="0" smtClean="0"/>
              <a:t> / </a:t>
            </a:r>
            <a:r>
              <a:rPr kumimoji="1" lang="ja-JP" altLang="en-US" sz="2400" b="1" dirty="0" smtClean="0">
                <a:solidFill>
                  <a:srgbClr val="FF9300"/>
                </a:solidFill>
              </a:rPr>
              <a:t>超伝</a:t>
            </a:r>
            <a:r>
              <a:rPr kumimoji="1" lang="ja-JP" altLang="en-US" sz="2400" b="1" dirty="0" smtClean="0">
                <a:solidFill>
                  <a:srgbClr val="00B050"/>
                </a:solidFill>
              </a:rPr>
              <a:t>導体</a:t>
            </a:r>
            <a:r>
              <a:rPr kumimoji="1" lang="en-US" altLang="ja-JP" sz="2400" b="1" dirty="0" smtClean="0"/>
              <a:t> </a:t>
            </a:r>
            <a:r>
              <a:rPr kumimoji="1" lang="ja-JP" altLang="en-US" sz="2400" dirty="0" smtClean="0"/>
              <a:t>のサンドイッチ構造</a:t>
            </a:r>
            <a:endParaRPr kumimoji="1" lang="ja-JP" altLang="en-US" sz="2400" dirty="0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65386"/>
              </p:ext>
            </p:extLst>
          </p:nvPr>
        </p:nvGraphicFramePr>
        <p:xfrm>
          <a:off x="6110758" y="2282822"/>
          <a:ext cx="523870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93"/>
                <a:gridCol w="883625"/>
                <a:gridCol w="868951"/>
                <a:gridCol w="1073280"/>
                <a:gridCol w="1005353"/>
              </a:tblGrid>
              <a:tr h="429267">
                <a:tc>
                  <a:txBody>
                    <a:bodyPr/>
                    <a:lstStyle/>
                    <a:p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Si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Ge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Nb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Al</a:t>
                      </a:r>
                      <a:endParaRPr kumimoji="1" lang="ja-JP" altLang="en-US" sz="2400" dirty="0"/>
                    </a:p>
                  </a:txBody>
                  <a:tcPr/>
                </a:tc>
              </a:tr>
              <a:tr h="420738"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T</a:t>
                      </a:r>
                      <a:r>
                        <a:rPr kumimoji="1" lang="en-US" altLang="ja-JP" sz="2400" baseline="-25000" dirty="0" smtClean="0"/>
                        <a:t>C</a:t>
                      </a:r>
                      <a:r>
                        <a:rPr kumimoji="1" lang="en-US" altLang="ja-JP" sz="2400" baseline="0" dirty="0" smtClean="0"/>
                        <a:t>[K]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-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-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9.23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1.20</a:t>
                      </a:r>
                      <a:endParaRPr kumimoji="1" lang="ja-JP" altLang="en-US" sz="2400" dirty="0"/>
                    </a:p>
                  </a:txBody>
                  <a:tcPr/>
                </a:tc>
              </a:tr>
              <a:tr h="429267"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Δ[meV]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1100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670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1" dirty="0" smtClean="0">
                          <a:solidFill>
                            <a:srgbClr val="FF0000"/>
                          </a:solidFill>
                        </a:rPr>
                        <a:t>1.550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1" dirty="0" smtClean="0">
                          <a:solidFill>
                            <a:srgbClr val="FF0000"/>
                          </a:solidFill>
                        </a:rPr>
                        <a:t>0.172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5645941" y="408831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動作原理</a:t>
            </a:r>
            <a:endParaRPr kumimoji="1" lang="ja-JP" altLang="en-US" sz="2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011509" y="4548564"/>
            <a:ext cx="54536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ja-JP" altLang="en-US" dirty="0" smtClean="0"/>
              <a:t>入射粒子が超伝導体中のクーパー対を破壊</a:t>
            </a:r>
            <a:endParaRPr kumimoji="1" lang="en-US" altLang="ja-JP" dirty="0" smtClean="0"/>
          </a:p>
          <a:p>
            <a:pPr marL="742950" lvl="1" indent="-285750">
              <a:buFont typeface="Wingdings" charset="2"/>
              <a:buChar char="Ø"/>
            </a:pPr>
            <a:r>
              <a:rPr kumimoji="1" lang="ja-JP" altLang="en-US" dirty="0" smtClean="0"/>
              <a:t>このときに生成される準粒子のトンネル電流を</a:t>
            </a:r>
            <a:r>
              <a:rPr kumimoji="1" lang="en-US" altLang="ja-JP" dirty="0" smtClean="0"/>
              <a:t>STJ</a:t>
            </a:r>
            <a:r>
              <a:rPr kumimoji="1" lang="ja-JP" altLang="en-US" dirty="0" smtClean="0"/>
              <a:t>検出器の信号として観測</a:t>
            </a:r>
            <a:endParaRPr kumimoji="1" lang="en-US" altLang="ja-JP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dirty="0" smtClean="0"/>
              <a:t>クーパー対のトンネル電流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ジョセフソン電流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は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磁場を印加して抑制</a:t>
            </a:r>
            <a:endParaRPr kumimoji="1" lang="en-US" altLang="ja-JP" dirty="0" smtClean="0"/>
          </a:p>
        </p:txBody>
      </p:sp>
      <p:sp>
        <p:nvSpPr>
          <p:cNvPr id="19" name="角丸四角形 18"/>
          <p:cNvSpPr/>
          <p:nvPr/>
        </p:nvSpPr>
        <p:spPr>
          <a:xfrm>
            <a:off x="5486400" y="4088315"/>
            <a:ext cx="6421821" cy="2046267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78" y="3656932"/>
            <a:ext cx="3852641" cy="2572610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837092" y="4041788"/>
            <a:ext cx="227177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solidFill>
                  <a:srgbClr val="FF0000"/>
                </a:solidFill>
              </a:rPr>
              <a:t>磁場</a:t>
            </a:r>
            <a:r>
              <a:rPr kumimoji="1" lang="ja-JP" altLang="en-US" sz="1200" dirty="0" smtClean="0"/>
              <a:t>を印加することで</a:t>
            </a:r>
            <a:endParaRPr kumimoji="1" lang="en-US" altLang="ja-JP" sz="1200" dirty="0" smtClean="0"/>
          </a:p>
          <a:p>
            <a:r>
              <a:rPr kumimoji="1" lang="ja-JP" altLang="en-US" sz="1200" dirty="0" smtClean="0"/>
              <a:t>クーパー対のトンネリングを抑制</a:t>
            </a:r>
            <a:endParaRPr kumimoji="1" lang="ja-JP" altLang="en-US" sz="12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61713" y="3632358"/>
            <a:ext cx="5323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rgbClr val="FF0000"/>
                </a:solidFill>
              </a:rPr>
              <a:t>エネルギーギャップが</a:t>
            </a:r>
            <a:r>
              <a:rPr kumimoji="1" lang="en-US" altLang="ja-JP" dirty="0" smtClean="0">
                <a:solidFill>
                  <a:srgbClr val="FF0000"/>
                </a:solidFill>
              </a:rPr>
              <a:t>Si</a:t>
            </a:r>
            <a:r>
              <a:rPr kumimoji="1" lang="ja-JP" altLang="en-US" dirty="0" smtClean="0">
                <a:solidFill>
                  <a:srgbClr val="FF0000"/>
                </a:solidFill>
              </a:rPr>
              <a:t>や</a:t>
            </a:r>
            <a:r>
              <a:rPr kumimoji="1" lang="en-US" altLang="ja-JP" dirty="0" smtClean="0">
                <a:solidFill>
                  <a:srgbClr val="FF0000"/>
                </a:solidFill>
              </a:rPr>
              <a:t>Ge</a:t>
            </a:r>
            <a:r>
              <a:rPr kumimoji="1" lang="ja-JP" altLang="en-US" dirty="0" smtClean="0">
                <a:solidFill>
                  <a:srgbClr val="FF0000"/>
                </a:solidFill>
              </a:rPr>
              <a:t>に比べて非常に小さい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045158" y="5725190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solidFill>
                  <a:srgbClr val="00B050"/>
                </a:solidFill>
              </a:rPr>
              <a:t>超伝</a:t>
            </a:r>
            <a:r>
              <a:rPr kumimoji="1" lang="ja-JP" altLang="en-US" b="1" dirty="0" smtClean="0">
                <a:solidFill>
                  <a:srgbClr val="FF9300"/>
                </a:solidFill>
              </a:rPr>
              <a:t>導体</a:t>
            </a:r>
            <a:endParaRPr kumimoji="1" lang="ja-JP" altLang="en-US" b="1" dirty="0">
              <a:solidFill>
                <a:srgbClr val="FF9300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949798" y="5725190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9300"/>
                </a:solidFill>
              </a:rPr>
              <a:t>超伝</a:t>
            </a:r>
            <a:r>
              <a:rPr kumimoji="1" lang="ja-JP" altLang="en-US" b="1" dirty="0" smtClean="0">
                <a:solidFill>
                  <a:srgbClr val="00B050"/>
                </a:solidFill>
              </a:rPr>
              <a:t>導体</a:t>
            </a:r>
            <a:endParaRPr kumimoji="1" lang="ja-JP" altLang="en-US" b="1" dirty="0">
              <a:solidFill>
                <a:srgbClr val="00B050"/>
              </a:solidFill>
            </a:endParaRPr>
          </a:p>
        </p:txBody>
      </p:sp>
      <p:sp>
        <p:nvSpPr>
          <p:cNvPr id="21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22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1027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検出器への要求と極低温増幅器の導入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5471" y="1307931"/>
            <a:ext cx="489909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STJ</a:t>
            </a:r>
            <a:r>
              <a:rPr kumimoji="1" lang="ja-JP" altLang="en-US" sz="2400" dirty="0" smtClean="0"/>
              <a:t>検出器への要求</a:t>
            </a:r>
            <a:endParaRPr kumimoji="1" lang="en-US" altLang="ja-JP" sz="2400" dirty="0" smtClean="0"/>
          </a:p>
          <a:p>
            <a:pPr marL="800100" lvl="1" indent="-342900">
              <a:buFont typeface="Wingdings" charset="2"/>
              <a:buChar char="p"/>
            </a:pPr>
            <a:r>
              <a:rPr kumimoji="1" lang="ja-JP" altLang="en-US" sz="2000" dirty="0" smtClean="0"/>
              <a:t>リーク電流</a:t>
            </a:r>
            <a:r>
              <a:rPr kumimoji="1" lang="en-US" altLang="ja-JP" sz="2000" dirty="0" smtClean="0"/>
              <a:t> : &lt; 100 </a:t>
            </a:r>
            <a:r>
              <a:rPr kumimoji="1" lang="en-US" altLang="ja-JP" sz="2000" dirty="0" err="1" smtClean="0"/>
              <a:t>pA</a:t>
            </a:r>
            <a:endParaRPr kumimoji="1" lang="en-US" altLang="ja-JP" sz="2000" dirty="0" smtClean="0"/>
          </a:p>
          <a:p>
            <a:pPr marL="1257300" lvl="2" indent="-342900">
              <a:buFont typeface="Wingdings" charset="2"/>
              <a:buChar char="ü"/>
            </a:pPr>
            <a:r>
              <a:rPr kumimoji="1" lang="ja-JP" altLang="en-US" sz="2000" dirty="0" smtClean="0"/>
              <a:t>現状</a:t>
            </a:r>
            <a:r>
              <a:rPr kumimoji="1" lang="en-US" altLang="ja-JP" sz="2000" dirty="0" smtClean="0"/>
              <a:t> : 50 </a:t>
            </a:r>
            <a:r>
              <a:rPr kumimoji="1" lang="en-US" altLang="ja-JP" sz="2000" dirty="0" err="1" smtClean="0"/>
              <a:t>pA</a:t>
            </a:r>
            <a:r>
              <a:rPr kumimoji="1" lang="en-US" altLang="ja-JP" sz="2000" dirty="0" smtClean="0"/>
              <a:t> (20μm</a:t>
            </a:r>
            <a:r>
              <a:rPr kumimoji="1" lang="ja-JP" altLang="en-US" sz="2000" dirty="0" smtClean="0"/>
              <a:t>□</a:t>
            </a:r>
            <a:r>
              <a:rPr kumimoji="1" lang="en-US" altLang="ja-JP" sz="2000" dirty="0" smtClean="0"/>
              <a:t> Nb/Al-STJ)</a:t>
            </a:r>
          </a:p>
          <a:p>
            <a:pPr marL="1257300" lvl="2" indent="-342900">
              <a:buFont typeface="Wingdings" charset="2"/>
              <a:buChar char="ü"/>
            </a:pPr>
            <a:r>
              <a:rPr kumimoji="1" lang="ja-JP" altLang="en-US" sz="2000" dirty="0" smtClean="0"/>
              <a:t>リーク電流の要求値は達成</a:t>
            </a:r>
            <a:endParaRPr kumimoji="1" lang="ja-JP" altLang="en-US" sz="2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917400" y="1338713"/>
            <a:ext cx="5231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しかし、測定系の雑音により、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遠赤外１光子観測達成には至っていない</a:t>
            </a:r>
            <a:endParaRPr kumimoji="1" lang="en-US" altLang="ja-JP" sz="2000" dirty="0" smtClean="0"/>
          </a:p>
          <a:p>
            <a:pPr marL="285750" indent="-285750">
              <a:buFont typeface="Wingdings" charset="2"/>
              <a:buChar char="Ø"/>
            </a:pPr>
            <a:r>
              <a:rPr kumimoji="1" lang="ja-JP" altLang="en-US" sz="2000" u="sng" dirty="0" smtClean="0"/>
              <a:t>検出器直近</a:t>
            </a:r>
            <a:r>
              <a:rPr kumimoji="1" lang="en-US" altLang="ja-JP" sz="2000" u="sng" dirty="0" smtClean="0"/>
              <a:t>(</a:t>
            </a:r>
            <a:r>
              <a:rPr kumimoji="1" lang="ja-JP" altLang="en-US" sz="2000" u="sng" dirty="0" smtClean="0"/>
              <a:t>冷凍機内部</a:t>
            </a:r>
            <a:r>
              <a:rPr kumimoji="1" lang="en-US" altLang="ja-JP" sz="2000" u="sng" dirty="0" smtClean="0"/>
              <a:t> : &lt; 3K)</a:t>
            </a:r>
            <a:r>
              <a:rPr kumimoji="1" lang="ja-JP" altLang="en-US" sz="2000" u="sng" dirty="0" smtClean="0"/>
              <a:t>に増幅器を設置し、信号に雑音が乗る前に増幅</a:t>
            </a:r>
            <a:endParaRPr kumimoji="1" lang="ja-JP" altLang="en-US" sz="2000" u="sng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212" y="3297806"/>
            <a:ext cx="3629831" cy="2569429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7173322" y="2974673"/>
            <a:ext cx="471956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 smtClean="0"/>
              <a:t>リーク電流の温度依存性　</a:t>
            </a:r>
            <a:r>
              <a:rPr kumimoji="1" lang="ja-JP" altLang="en-US" sz="1400" b="1" dirty="0" smtClean="0"/>
              <a:t>産総研</a:t>
            </a:r>
            <a:r>
              <a:rPr kumimoji="1" lang="en-US" altLang="ja-JP" sz="1400" b="1" dirty="0" smtClean="0"/>
              <a:t> </a:t>
            </a:r>
            <a:r>
              <a:rPr kumimoji="1" lang="ja-JP" altLang="en-US" sz="1400" b="1" dirty="0" smtClean="0"/>
              <a:t>藤井氏による測定</a:t>
            </a:r>
            <a:endParaRPr kumimoji="1" lang="ja-JP" altLang="en-US" sz="1400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420947" y="5899707"/>
            <a:ext cx="42243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 err="1" smtClean="0"/>
              <a:t>M.Ukibe</a:t>
            </a:r>
            <a:r>
              <a:rPr kumimoji="1" lang="en-US" altLang="ja-JP" sz="1100" dirty="0" smtClean="0"/>
              <a:t> et al., </a:t>
            </a:r>
            <a:r>
              <a:rPr kumimoji="1" lang="en-US" altLang="ja-JP" sz="1100" dirty="0" err="1" smtClean="0"/>
              <a:t>Jpn</a:t>
            </a:r>
            <a:r>
              <a:rPr kumimoji="1" lang="en-US" altLang="ja-JP" sz="1100" dirty="0" smtClean="0"/>
              <a:t>. </a:t>
            </a:r>
            <a:r>
              <a:rPr kumimoji="1" lang="en-US" altLang="ja-JP" sz="1100" dirty="0" err="1" smtClean="0"/>
              <a:t>J.Appl</a:t>
            </a:r>
            <a:r>
              <a:rPr kumimoji="1" lang="en-US" altLang="ja-JP" sz="1100" dirty="0" smtClean="0"/>
              <a:t>. Phys. 51, 010115(2012)</a:t>
            </a:r>
          </a:p>
          <a:p>
            <a:r>
              <a:rPr kumimoji="1" lang="en-US" altLang="ja-JP" sz="1100" dirty="0" err="1" smtClean="0"/>
              <a:t>M.Ohkubo</a:t>
            </a:r>
            <a:r>
              <a:rPr kumimoji="1" lang="en-US" altLang="ja-JP" sz="1100" dirty="0" smtClean="0"/>
              <a:t> et al., IEEE Trans. Appl. Super, 24, 2400208(2014)</a:t>
            </a:r>
            <a:endParaRPr kumimoji="1" lang="ja-JP" altLang="en-US" sz="11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5471" y="3159339"/>
            <a:ext cx="3807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u="sng" dirty="0" smtClean="0">
                <a:solidFill>
                  <a:srgbClr val="FF0000"/>
                </a:solidFill>
              </a:rPr>
              <a:t>極低温増幅器に対する要求</a:t>
            </a:r>
            <a:endParaRPr kumimoji="1" lang="ja-JP" altLang="en-US" sz="2400" b="1" u="sng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44600" y="3625229"/>
            <a:ext cx="568316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en-US" altLang="ja-JP" sz="2000" dirty="0" smtClean="0"/>
              <a:t>300mK</a:t>
            </a:r>
            <a:r>
              <a:rPr kumimoji="1" lang="ja-JP" altLang="en-US" sz="2000" dirty="0" smtClean="0"/>
              <a:t>環境下でも動作可能</a:t>
            </a:r>
            <a:endParaRPr kumimoji="1" lang="en-US" altLang="ja-JP" sz="2000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en-US" altLang="ja-JP" sz="2000" dirty="0" smtClean="0"/>
              <a:t>STJ</a:t>
            </a:r>
            <a:r>
              <a:rPr kumimoji="1" lang="ja-JP" altLang="en-US" sz="2000" dirty="0" smtClean="0"/>
              <a:t>検出器の信号増幅が可能</a:t>
            </a:r>
            <a:endParaRPr kumimoji="1" lang="en-US" altLang="ja-JP" sz="2000" dirty="0"/>
          </a:p>
          <a:p>
            <a:pPr marL="742950" lvl="1" indent="-285750">
              <a:buFont typeface="Wingdings" charset="2"/>
              <a:buChar char="Ø"/>
            </a:pPr>
            <a:r>
              <a:rPr kumimoji="1" lang="en-US" altLang="ja-JP" dirty="0" smtClean="0"/>
              <a:t>(※</a:t>
            </a:r>
            <a:r>
              <a:rPr kumimoji="1" lang="ja-JP" altLang="en-US" dirty="0" smtClean="0"/>
              <a:t>信号幅</a:t>
            </a:r>
            <a:r>
              <a:rPr kumimoji="1" lang="en-US" altLang="ja-JP" dirty="0" smtClean="0"/>
              <a:t> : </a:t>
            </a:r>
            <a:r>
              <a:rPr kumimoji="1" lang="ja-JP" altLang="en-US" dirty="0" smtClean="0"/>
              <a:t>数</a:t>
            </a:r>
            <a:r>
              <a:rPr kumimoji="1" lang="en-US" altLang="ja-JP" dirty="0" err="1" smtClean="0"/>
              <a:t>μsec</a:t>
            </a:r>
            <a:r>
              <a:rPr kumimoji="1" lang="en-US" altLang="ja-JP" dirty="0" smtClean="0"/>
              <a:t>)</a:t>
            </a:r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sz="2000" dirty="0" smtClean="0"/>
              <a:t>冷凍機の配線容量負荷</a:t>
            </a:r>
            <a:r>
              <a:rPr kumimoji="1" lang="en-US" altLang="ja-JP" sz="2000" dirty="0" smtClean="0"/>
              <a:t>(〜</a:t>
            </a:r>
            <a:r>
              <a:rPr kumimoji="1" lang="ja-JP" altLang="en-US" sz="2000" dirty="0" smtClean="0"/>
              <a:t>数百</a:t>
            </a:r>
            <a:r>
              <a:rPr kumimoji="1" lang="en-US" altLang="ja-JP" sz="2000" dirty="0" smtClean="0"/>
              <a:t>pF)</a:t>
            </a:r>
            <a:r>
              <a:rPr kumimoji="1" lang="ja-JP" altLang="en-US" sz="2000" dirty="0" smtClean="0"/>
              <a:t>の環境下でも</a:t>
            </a:r>
            <a:r>
              <a:rPr kumimoji="1" lang="en-US" altLang="ja-JP" sz="2000" dirty="0" smtClean="0"/>
              <a:t/>
            </a:r>
            <a:br>
              <a:rPr kumimoji="1" lang="en-US" altLang="ja-JP" sz="2000" dirty="0" smtClean="0"/>
            </a:br>
            <a:r>
              <a:rPr kumimoji="1" lang="ja-JP" altLang="en-US" sz="2000" dirty="0" smtClean="0"/>
              <a:t>信号伝送が可能</a:t>
            </a:r>
            <a:endParaRPr kumimoji="1" lang="en-US" altLang="ja-JP" sz="2000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sz="2000" dirty="0" smtClean="0"/>
              <a:t>低消費電力</a:t>
            </a:r>
            <a:endParaRPr kumimoji="1" lang="en-US" altLang="ja-JP" sz="2000" dirty="0"/>
          </a:p>
          <a:p>
            <a:pPr marL="742950" lvl="1" indent="-285750">
              <a:buFont typeface="Wingdings" charset="2"/>
              <a:buChar char="Ø"/>
            </a:pPr>
            <a:r>
              <a:rPr kumimoji="1" lang="ja-JP" altLang="en-US" dirty="0" smtClean="0"/>
              <a:t>冷凍機の冷却能力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en-US" altLang="ja-JP" dirty="0" smtClean="0"/>
              <a:t>100μW@300mK , 0.25W@4.2K</a:t>
            </a:r>
            <a:endParaRPr kumimoji="1" lang="ja-JP" altLang="en-US" dirty="0"/>
          </a:p>
        </p:txBody>
      </p:sp>
      <p:sp>
        <p:nvSpPr>
          <p:cNvPr id="14" name="右矢印 13"/>
          <p:cNvSpPr/>
          <p:nvPr/>
        </p:nvSpPr>
        <p:spPr>
          <a:xfrm>
            <a:off x="5545836" y="1606269"/>
            <a:ext cx="978408" cy="788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/>
          <p:cNvSpPr/>
          <p:nvPr/>
        </p:nvSpPr>
        <p:spPr>
          <a:xfrm>
            <a:off x="161859" y="1238486"/>
            <a:ext cx="11863887" cy="152388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角丸四角形 15"/>
          <p:cNvSpPr/>
          <p:nvPr/>
        </p:nvSpPr>
        <p:spPr>
          <a:xfrm>
            <a:off x="161859" y="3002370"/>
            <a:ext cx="6444195" cy="318676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16685" y="4476519"/>
            <a:ext cx="1994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Nb/Al-STJ(50μm</a:t>
            </a:r>
            <a:r>
              <a:rPr kumimoji="1" lang="ja-JP" altLang="en-US" dirty="0" smtClean="0"/>
              <a:t>□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17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18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0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FD-SOI-MOSFET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365" y="1160603"/>
            <a:ext cx="4390811" cy="2682777"/>
          </a:xfrm>
          <a:prstGeom prst="rect">
            <a:avLst/>
          </a:prstGeom>
        </p:spPr>
      </p:pic>
      <p:cxnSp>
        <p:nvCxnSpPr>
          <p:cNvPr id="12" name="直線矢印コネクタ 11"/>
          <p:cNvCxnSpPr/>
          <p:nvPr/>
        </p:nvCxnSpPr>
        <p:spPr>
          <a:xfrm>
            <a:off x="8968677" y="2462389"/>
            <a:ext cx="0" cy="28800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8970605" y="2990056"/>
            <a:ext cx="0" cy="216000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8985165" y="2242523"/>
            <a:ext cx="918841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C000"/>
                </a:solidFill>
              </a:rPr>
              <a:t>~50nm</a:t>
            </a:r>
            <a:endParaRPr kumimoji="1" lang="ja-JP" altLang="en-US" sz="2000" b="1" dirty="0">
              <a:solidFill>
                <a:srgbClr val="FFC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61859" y="1321057"/>
            <a:ext cx="808240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0070C0"/>
                </a:solidFill>
              </a:rPr>
              <a:t>FD-SOI</a:t>
            </a:r>
            <a:r>
              <a:rPr kumimoji="1" lang="en-US" altLang="ja-JP" sz="2800" dirty="0" smtClean="0"/>
              <a:t> (</a:t>
            </a:r>
            <a:r>
              <a:rPr kumimoji="1" lang="en-US" altLang="ja-JP" sz="2800" dirty="0" smtClean="0">
                <a:solidFill>
                  <a:srgbClr val="0070C0"/>
                </a:solidFill>
              </a:rPr>
              <a:t>F</a:t>
            </a:r>
            <a:r>
              <a:rPr kumimoji="1" lang="en-US" altLang="ja-JP" sz="2800" dirty="0" smtClean="0"/>
              <a:t>ully </a:t>
            </a:r>
            <a:r>
              <a:rPr kumimoji="1" lang="en-US" altLang="ja-JP" sz="2800" dirty="0" smtClean="0">
                <a:solidFill>
                  <a:srgbClr val="0070C0"/>
                </a:solidFill>
              </a:rPr>
              <a:t>D</a:t>
            </a:r>
            <a:r>
              <a:rPr kumimoji="1" lang="en-US" altLang="ja-JP" sz="2800" dirty="0" smtClean="0"/>
              <a:t>epleted – </a:t>
            </a:r>
            <a:r>
              <a:rPr kumimoji="1" lang="en-US" altLang="ja-JP" sz="2800" dirty="0" smtClean="0">
                <a:solidFill>
                  <a:srgbClr val="0070C0"/>
                </a:solidFill>
              </a:rPr>
              <a:t>S</a:t>
            </a:r>
            <a:r>
              <a:rPr kumimoji="1" lang="en-US" altLang="ja-JP" sz="2800" dirty="0" smtClean="0"/>
              <a:t>ilicon </a:t>
            </a:r>
            <a:r>
              <a:rPr kumimoji="1" lang="en-US" altLang="ja-JP" sz="2800" dirty="0" smtClean="0">
                <a:solidFill>
                  <a:srgbClr val="0070C0"/>
                </a:solidFill>
              </a:rPr>
              <a:t>O</a:t>
            </a:r>
            <a:r>
              <a:rPr kumimoji="1" lang="en-US" altLang="ja-JP" sz="2800" dirty="0" smtClean="0"/>
              <a:t>n </a:t>
            </a:r>
            <a:r>
              <a:rPr kumimoji="1" lang="en-US" altLang="ja-JP" sz="2800" dirty="0" smtClean="0">
                <a:solidFill>
                  <a:srgbClr val="0070C0"/>
                </a:solidFill>
              </a:rPr>
              <a:t>I</a:t>
            </a:r>
            <a:r>
              <a:rPr kumimoji="1" lang="en-US" altLang="ja-JP" sz="2800" dirty="0" smtClean="0"/>
              <a:t>nsulator)-MOSFET</a:t>
            </a:r>
          </a:p>
          <a:p>
            <a:pPr marL="914400" lvl="1" indent="-457200">
              <a:buFont typeface="Wingdings" charset="2"/>
              <a:buChar char="p"/>
            </a:pPr>
            <a:r>
              <a:rPr kumimoji="1" lang="en-US" altLang="ja-JP" sz="2400" dirty="0" smtClean="0"/>
              <a:t>SiO</a:t>
            </a:r>
            <a:r>
              <a:rPr kumimoji="1" lang="en-US" altLang="ja-JP" sz="2400" baseline="-25000" dirty="0" smtClean="0"/>
              <a:t>2</a:t>
            </a:r>
            <a:r>
              <a:rPr kumimoji="1" lang="ja-JP" altLang="en-US" sz="2400" dirty="0" smtClean="0"/>
              <a:t>絶縁膜上に</a:t>
            </a:r>
            <a:r>
              <a:rPr kumimoji="1" lang="en-US" altLang="ja-JP" sz="2400" dirty="0" smtClean="0"/>
              <a:t>MOSFET</a:t>
            </a:r>
            <a:r>
              <a:rPr kumimoji="1" lang="ja-JP" altLang="en-US" sz="2400" dirty="0" smtClean="0"/>
              <a:t>を形成</a:t>
            </a:r>
            <a:endParaRPr kumimoji="1" lang="en-US" altLang="ja-JP" sz="2400" dirty="0" smtClean="0"/>
          </a:p>
          <a:p>
            <a:pPr marL="914400" lvl="1" indent="-457200">
              <a:buFont typeface="Wingdings" charset="2"/>
              <a:buChar char="p"/>
            </a:pPr>
            <a:r>
              <a:rPr kumimoji="1" lang="ja-JP" altLang="en-US" sz="2400" dirty="0" smtClean="0"/>
              <a:t>チャネル層が非常に薄く形成されている</a:t>
            </a:r>
            <a:endParaRPr kumimoji="1" lang="en-US" altLang="ja-JP" sz="2400" dirty="0" smtClean="0"/>
          </a:p>
          <a:p>
            <a:pPr marL="914400" lvl="1" indent="-457200">
              <a:buFont typeface="Wingdings" charset="2"/>
              <a:buChar char="p"/>
            </a:pPr>
            <a:r>
              <a:rPr kumimoji="1" lang="en-US" altLang="ja-JP" sz="2400" dirty="0" smtClean="0"/>
              <a:t>4K</a:t>
            </a:r>
            <a:r>
              <a:rPr kumimoji="1" lang="ja-JP" altLang="en-US" sz="2400" dirty="0" smtClean="0"/>
              <a:t>以下でも動作可能</a:t>
            </a:r>
            <a:endParaRPr kumimoji="1" lang="ja-JP" altLang="en-US" sz="2400" dirty="0"/>
          </a:p>
        </p:txBody>
      </p:sp>
      <p:pic>
        <p:nvPicPr>
          <p:cNvPr id="19" name="図 18" descr="スクリーンショット 2016-02-07 4.40.52（2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64" y="3497323"/>
            <a:ext cx="2890768" cy="2466019"/>
          </a:xfrm>
          <a:prstGeom prst="rect">
            <a:avLst/>
          </a:prstGeom>
        </p:spPr>
      </p:pic>
      <p:pic>
        <p:nvPicPr>
          <p:cNvPr id="20" name="図 19" descr="スクリーンショット 2016-02-07 4.41.39（2）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08" y="3568795"/>
            <a:ext cx="2958386" cy="2502923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 rot="16200000">
            <a:off x="-878830" y="4473115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ドレイン電流</a:t>
            </a:r>
            <a:r>
              <a:rPr kumimoji="1" lang="en-US" altLang="ja-JP" dirty="0" smtClean="0"/>
              <a:t> I</a:t>
            </a:r>
            <a:r>
              <a:rPr kumimoji="1" lang="en-US" altLang="ja-JP" baseline="-25000" dirty="0" smtClean="0"/>
              <a:t>ds</a:t>
            </a:r>
            <a:r>
              <a:rPr kumimoji="1" lang="en-US" altLang="ja-JP" dirty="0" smtClean="0"/>
              <a:t>[mA]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974256" y="5963342"/>
            <a:ext cx="1984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ドレイン電圧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 smtClean="0"/>
              <a:t>ds</a:t>
            </a:r>
            <a:r>
              <a:rPr kumimoji="1" lang="en-US" altLang="ja-JP" dirty="0" smtClean="0"/>
              <a:t>[V]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679542" y="5963342"/>
            <a:ext cx="1816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ゲート電圧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/>
              <a:t>g</a:t>
            </a:r>
            <a:r>
              <a:rPr kumimoji="1" lang="en-US" altLang="ja-JP" baseline="-25000" dirty="0" err="1" smtClean="0"/>
              <a:t>s</a:t>
            </a:r>
            <a:r>
              <a:rPr kumimoji="1" lang="en-US" altLang="ja-JP" dirty="0" smtClean="0"/>
              <a:t>[V]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750746" y="2995200"/>
            <a:ext cx="3667992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/>
              <a:t>FD-SOI-MOSFET</a:t>
            </a:r>
            <a:r>
              <a:rPr kumimoji="1" lang="ja-JP" altLang="en-US" sz="2000" b="1" dirty="0" smtClean="0"/>
              <a:t>の電流電圧特性</a:t>
            </a:r>
            <a:endParaRPr kumimoji="1" lang="ja-JP" altLang="en-US" sz="20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844860" y="4657782"/>
            <a:ext cx="139653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kumimoji="1" lang="ja-JP" altLang="en-US" dirty="0" smtClean="0">
                <a:solidFill>
                  <a:srgbClr val="FF0000"/>
                </a:solidFill>
              </a:rPr>
              <a:t>室温環境</a:t>
            </a:r>
            <a:endParaRPr kumimoji="1" lang="en-US" altLang="ja-JP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charset="2"/>
              <a:buChar char="l"/>
            </a:pPr>
            <a:r>
              <a:rPr kumimoji="1" lang="ja-JP" altLang="en-US" dirty="0" smtClean="0">
                <a:solidFill>
                  <a:srgbClr val="0070C0"/>
                </a:solidFill>
              </a:rPr>
              <a:t>３Ｋ環境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27" name="上矢印 26"/>
          <p:cNvSpPr/>
          <p:nvPr/>
        </p:nvSpPr>
        <p:spPr>
          <a:xfrm>
            <a:off x="2367691" y="3639095"/>
            <a:ext cx="697580" cy="978408"/>
          </a:xfrm>
          <a:prstGeom prst="upArrow">
            <a:avLst/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50000">
                <a:schemeClr val="accent1">
                  <a:lumMod val="45000"/>
                  <a:lumOff val="55000"/>
                  <a:alpha val="50000"/>
                </a:schemeClr>
              </a:gs>
              <a:gs pos="82000">
                <a:srgbClr val="0070C0"/>
              </a:gs>
              <a:gs pos="100000">
                <a:schemeClr val="accent1">
                  <a:lumMod val="30000"/>
                  <a:lumOff val="70000"/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018213" y="4657783"/>
            <a:ext cx="139653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l"/>
            </a:pPr>
            <a:r>
              <a:rPr kumimoji="1" lang="ja-JP" altLang="en-US" dirty="0" smtClean="0">
                <a:solidFill>
                  <a:srgbClr val="FF0000"/>
                </a:solidFill>
              </a:rPr>
              <a:t>室温環境</a:t>
            </a:r>
            <a:endParaRPr kumimoji="1" lang="en-US" altLang="ja-JP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charset="2"/>
              <a:buChar char="l"/>
            </a:pPr>
            <a:r>
              <a:rPr kumimoji="1" lang="ja-JP" altLang="en-US" dirty="0" smtClean="0">
                <a:solidFill>
                  <a:srgbClr val="0070C0"/>
                </a:solidFill>
              </a:rPr>
              <a:t>３Ｋ環境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29" name="上矢印 28"/>
          <p:cNvSpPr/>
          <p:nvPr/>
        </p:nvSpPr>
        <p:spPr>
          <a:xfrm rot="5400000">
            <a:off x="4486534" y="4564619"/>
            <a:ext cx="697580" cy="978408"/>
          </a:xfrm>
          <a:prstGeom prst="upArrow">
            <a:avLst/>
          </a:prstGeom>
          <a:gradFill flip="none" rotWithShape="1">
            <a:gsLst>
              <a:gs pos="0">
                <a:srgbClr val="FF0000">
                  <a:alpha val="50000"/>
                </a:srgbClr>
              </a:gs>
              <a:gs pos="50000">
                <a:schemeClr val="accent1">
                  <a:lumMod val="45000"/>
                  <a:lumOff val="55000"/>
                  <a:alpha val="50000"/>
                </a:schemeClr>
              </a:gs>
              <a:gs pos="82000">
                <a:srgbClr val="0070C0"/>
              </a:gs>
              <a:gs pos="100000">
                <a:schemeClr val="accent1">
                  <a:lumMod val="30000"/>
                  <a:lumOff val="70000"/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761728" y="4180728"/>
            <a:ext cx="307007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u="sng" dirty="0" smtClean="0">
                <a:solidFill>
                  <a:srgbClr val="0070C0"/>
                </a:solidFill>
              </a:rPr>
              <a:t>極低温環境下での特性</a:t>
            </a:r>
            <a:endParaRPr kumimoji="1" lang="en-US" altLang="ja-JP" sz="2000" b="1" u="sng" dirty="0" smtClean="0">
              <a:solidFill>
                <a:srgbClr val="0070C0"/>
              </a:solidFill>
            </a:endParaRPr>
          </a:p>
          <a:p>
            <a:pPr marL="742950" lvl="1" indent="-285750">
              <a:buFont typeface="Wingdings" charset="2"/>
              <a:buChar char="p"/>
            </a:pPr>
            <a:r>
              <a:rPr kumimoji="1" lang="ja-JP" altLang="en-US" dirty="0" smtClean="0"/>
              <a:t>ドレイン電流値の上昇</a:t>
            </a:r>
            <a:endParaRPr kumimoji="1" lang="en-US" altLang="ja-JP" dirty="0" smtClean="0"/>
          </a:p>
          <a:p>
            <a:pPr marL="742950" lvl="1" indent="-285750">
              <a:buFont typeface="Wingdings" charset="2"/>
              <a:buChar char="p"/>
            </a:pPr>
            <a:r>
              <a:rPr kumimoji="1" lang="ja-JP" altLang="en-US" dirty="0" smtClean="0"/>
              <a:t>閾電圧の上昇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110160" y="5374336"/>
            <a:ext cx="50818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冷却中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後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での性能劣化は見られない</a:t>
            </a:r>
            <a:endParaRPr kumimoji="1" lang="en-US" altLang="ja-JP" dirty="0" smtClean="0"/>
          </a:p>
          <a:p>
            <a:r>
              <a:rPr kumimoji="1" lang="ja-JP" altLang="en-US" dirty="0" smtClean="0"/>
              <a:t>特性変動を考慮して電圧をコントロールすれば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極低温環境下でも増幅器として用いることは可能</a:t>
            </a:r>
            <a:endParaRPr kumimoji="1" lang="ja-JP" altLang="en-US" dirty="0"/>
          </a:p>
        </p:txBody>
      </p:sp>
      <p:cxnSp>
        <p:nvCxnSpPr>
          <p:cNvPr id="7" name="直線矢印コネクタ 6"/>
          <p:cNvCxnSpPr/>
          <p:nvPr/>
        </p:nvCxnSpPr>
        <p:spPr>
          <a:xfrm flipV="1">
            <a:off x="8525238" y="2796241"/>
            <a:ext cx="1200150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9192506" y="2990056"/>
            <a:ext cx="1930337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Channel Length : L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cxnSp>
        <p:nvCxnSpPr>
          <p:cNvPr id="32" name="直線矢印コネクタ 31"/>
          <p:cNvCxnSpPr/>
          <p:nvPr/>
        </p:nvCxnSpPr>
        <p:spPr>
          <a:xfrm flipV="1">
            <a:off x="8346673" y="1670323"/>
            <a:ext cx="845833" cy="897305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6530246" y="1927675"/>
            <a:ext cx="198804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smtClean="0">
                <a:solidFill>
                  <a:srgbClr val="FF0000"/>
                </a:solidFill>
              </a:rPr>
              <a:t>Channel Width : W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12622" y="5019206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0.4</a:t>
            </a:r>
            <a:endParaRPr kumimoji="1" lang="ja-JP" altLang="en-US" sz="1400" b="1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19372" y="4495764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0.8</a:t>
            </a:r>
            <a:endParaRPr kumimoji="1" lang="ja-JP" altLang="en-US" sz="1400" b="1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13450" y="3913022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1.2</a:t>
            </a:r>
            <a:endParaRPr kumimoji="1" lang="ja-JP" altLang="en-US" sz="1400" b="1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13450" y="3631032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1.4</a:t>
            </a:r>
            <a:endParaRPr kumimoji="1" lang="ja-JP" altLang="en-US" sz="1400" b="1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52082" y="5584706"/>
            <a:ext cx="27603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0</a:t>
            </a:r>
            <a:endParaRPr kumimoji="1" lang="ja-JP" altLang="en-US" sz="1400" b="1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50746" y="5705144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1.0</a:t>
            </a:r>
            <a:endParaRPr kumimoji="1" lang="ja-JP" altLang="en-US" sz="1400" b="1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2829822" y="5711115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/>
              <a:t>2</a:t>
            </a:r>
            <a:r>
              <a:rPr kumimoji="1" lang="en-US" altLang="ja-JP" sz="1400" b="1" smtClean="0"/>
              <a:t>.0</a:t>
            </a:r>
            <a:endParaRPr kumimoji="1" lang="ja-JP" altLang="en-US" sz="1400" b="1" dirty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355894" y="5706571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1.5</a:t>
            </a:r>
            <a:endParaRPr kumimoji="1" lang="ja-JP" altLang="en-US" sz="1400" b="1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1204855" y="5705143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0.5</a:t>
            </a:r>
            <a:endParaRPr kumimoji="1" lang="ja-JP" altLang="en-US" sz="1400" b="1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84927" y="5763941"/>
            <a:ext cx="276037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0</a:t>
            </a:r>
            <a:endParaRPr kumimoji="1" lang="ja-JP" altLang="en-US" sz="1400" b="1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312621" y="4214305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1.0</a:t>
            </a:r>
            <a:endParaRPr kumimoji="1" lang="ja-JP" altLang="en-US" sz="1400" b="1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12621" y="4743269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0.6</a:t>
            </a:r>
            <a:endParaRPr kumimoji="1" lang="ja-JP" altLang="en-US" sz="1400" b="1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19372" y="5308769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0.2</a:t>
            </a:r>
            <a:endParaRPr kumimoji="1" lang="ja-JP" altLang="en-US" sz="1400" b="1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3694564" y="5425387"/>
            <a:ext cx="57259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 smtClean="0"/>
              <a:t>10</a:t>
            </a:r>
            <a:r>
              <a:rPr kumimoji="1" lang="en-US" altLang="ja-JP" sz="1600" b="1" baseline="30000" dirty="0" smtClean="0"/>
              <a:t>-10</a:t>
            </a:r>
            <a:endParaRPr kumimoji="1" lang="ja-JP" altLang="en-US" sz="1600" b="1" dirty="0"/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758386" y="4923845"/>
            <a:ext cx="50366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smtClean="0"/>
              <a:t>10</a:t>
            </a:r>
            <a:r>
              <a:rPr kumimoji="1" lang="en-US" altLang="ja-JP" sz="1600" b="1" baseline="30000" smtClean="0"/>
              <a:t>-8</a:t>
            </a:r>
            <a:endParaRPr kumimoji="1" lang="ja-JP" altLang="en-US" sz="1600" b="1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758385" y="4406646"/>
            <a:ext cx="5036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smtClean="0"/>
              <a:t>10</a:t>
            </a:r>
            <a:r>
              <a:rPr kumimoji="1" lang="en-US" altLang="ja-JP" sz="1600" b="1" baseline="30000" smtClean="0"/>
              <a:t>-6</a:t>
            </a:r>
            <a:endParaRPr kumimoji="1" lang="ja-JP" altLang="en-US" sz="1600" b="1" dirty="0"/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3767059" y="3880612"/>
            <a:ext cx="5036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smtClean="0"/>
              <a:t>10</a:t>
            </a:r>
            <a:r>
              <a:rPr kumimoji="1" lang="en-US" altLang="ja-JP" sz="1600" b="1" baseline="30000" smtClean="0"/>
              <a:t>-4</a:t>
            </a:r>
            <a:endParaRPr kumimoji="1" lang="ja-JP" altLang="en-US" sz="1600" b="1" dirty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767059" y="3619873"/>
            <a:ext cx="5036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 smtClean="0"/>
              <a:t>10</a:t>
            </a:r>
            <a:r>
              <a:rPr kumimoji="1" lang="en-US" altLang="ja-JP" sz="1600" b="1" baseline="30000" dirty="0" smtClean="0"/>
              <a:t>-3</a:t>
            </a:r>
            <a:endParaRPr kumimoji="1" lang="ja-JP" altLang="en-US" sz="1600" b="1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4749900" y="5705143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0.5</a:t>
            </a:r>
            <a:endParaRPr kumimoji="1" lang="ja-JP" altLang="en-US" sz="1400" b="1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5324528" y="5705143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1.0</a:t>
            </a:r>
            <a:endParaRPr kumimoji="1" lang="ja-JP" altLang="en-US" sz="1400" b="1" dirty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934634" y="5716267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smtClean="0"/>
              <a:t>1.5</a:t>
            </a:r>
            <a:endParaRPr kumimoji="1" lang="ja-JP" altLang="en-US" sz="1400" b="1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482478" y="5705634"/>
            <a:ext cx="4154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 smtClean="0"/>
              <a:t>2.0</a:t>
            </a:r>
            <a:endParaRPr kumimoji="1" lang="ja-JP" altLang="en-US" sz="1400" b="1" dirty="0"/>
          </a:p>
        </p:txBody>
      </p:sp>
      <p:sp>
        <p:nvSpPr>
          <p:cNvPr id="55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56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2439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SOI</a:t>
            </a:r>
            <a:r>
              <a:rPr kumimoji="1" lang="ja-JP" altLang="en-US" dirty="0" smtClean="0"/>
              <a:t>増幅器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回路デザイン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0" y="1592581"/>
            <a:ext cx="4383755" cy="4702464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34397" y="1181694"/>
            <a:ext cx="3508354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/>
              <a:t>SOI - STJ4 (the 4</a:t>
            </a:r>
            <a:r>
              <a:rPr kumimoji="1" lang="en-US" altLang="ja-JP" sz="2000" b="1" baseline="30000" dirty="0" smtClean="0"/>
              <a:t>th</a:t>
            </a:r>
            <a:r>
              <a:rPr kumimoji="1" lang="en-US" altLang="ja-JP" sz="2000" b="1" dirty="0" smtClean="0"/>
              <a:t> prototype)</a:t>
            </a:r>
            <a:endParaRPr kumimoji="1" lang="ja-JP" altLang="en-US" sz="20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743071" y="1244749"/>
            <a:ext cx="5898194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p"/>
            </a:pPr>
            <a:r>
              <a:rPr kumimoji="1" lang="ja-JP" altLang="en-US" sz="2400" b="1" dirty="0" smtClean="0">
                <a:solidFill>
                  <a:srgbClr val="FF0000"/>
                </a:solidFill>
              </a:rPr>
              <a:t>ソース接地増幅回路</a:t>
            </a:r>
            <a:endParaRPr kumimoji="1" lang="en-US" altLang="ja-JP" sz="2400" b="1" dirty="0" smtClean="0">
              <a:solidFill>
                <a:srgbClr val="FF0000"/>
              </a:solidFill>
            </a:endParaRPr>
          </a:p>
          <a:p>
            <a:pPr marL="742950" lvl="1" indent="-285750">
              <a:buFont typeface="Wingdings" charset="2"/>
              <a:buChar char="Ø"/>
            </a:pPr>
            <a:r>
              <a:rPr lang="ja-JP" altLang="en-US" sz="2000" dirty="0" smtClean="0"/>
              <a:t>電流源として</a:t>
            </a:r>
            <a:r>
              <a:rPr lang="en-US" altLang="ja-JP" sz="2000" dirty="0" smtClean="0"/>
              <a:t>MOSFET</a:t>
            </a:r>
            <a:r>
              <a:rPr lang="ja-JP" altLang="en-US" sz="2000" dirty="0" smtClean="0"/>
              <a:t>を使用</a:t>
            </a:r>
            <a:endParaRPr lang="en-US" altLang="ja-JP" sz="2000" dirty="0" smtClean="0"/>
          </a:p>
          <a:p>
            <a:pPr marL="342900" indent="-342900">
              <a:buFont typeface="Wingdings" charset="2"/>
              <a:buChar char="p"/>
            </a:pPr>
            <a:r>
              <a:rPr lang="ja-JP" altLang="en-US" sz="2400" b="1" dirty="0" smtClean="0">
                <a:solidFill>
                  <a:srgbClr val="FF9300"/>
                </a:solidFill>
              </a:rPr>
              <a:t>フィードバック回路</a:t>
            </a:r>
            <a:endParaRPr lang="en-US" altLang="ja-JP" sz="2400" b="1" dirty="0" smtClean="0">
              <a:solidFill>
                <a:srgbClr val="FF9300"/>
              </a:solidFill>
            </a:endParaRPr>
          </a:p>
          <a:p>
            <a:pPr marL="742950" lvl="1" indent="-285750">
              <a:buFont typeface="Wingdings" charset="2"/>
              <a:buChar char="Ø"/>
            </a:pPr>
            <a:r>
              <a:rPr kumimoji="1" lang="ja-JP" altLang="en-US" sz="2000" dirty="0" smtClean="0"/>
              <a:t>自己バイアス電圧を印加可能</a:t>
            </a:r>
            <a:endParaRPr kumimoji="1" lang="en-US" altLang="ja-JP" sz="2000" dirty="0" smtClean="0"/>
          </a:p>
          <a:p>
            <a:pPr marL="285750" indent="-285750">
              <a:buFont typeface="Wingdings" charset="2"/>
              <a:buChar char="p"/>
            </a:pPr>
            <a:r>
              <a:rPr kumimoji="1" lang="ja-JP" altLang="en-US" sz="2400" b="1" dirty="0" smtClean="0">
                <a:solidFill>
                  <a:srgbClr val="0070C0"/>
                </a:solidFill>
              </a:rPr>
              <a:t>ソースフォロア回路</a:t>
            </a:r>
            <a:endParaRPr kumimoji="1" lang="en-US" altLang="ja-JP" sz="2400" b="1" dirty="0" smtClean="0">
              <a:solidFill>
                <a:srgbClr val="0070C0"/>
              </a:solidFill>
            </a:endParaRPr>
          </a:p>
          <a:p>
            <a:pPr marL="742950" lvl="1" indent="-285750">
              <a:buFont typeface="Wingdings" charset="2"/>
              <a:buChar char="Ø"/>
            </a:pPr>
            <a:r>
              <a:rPr kumimoji="1" lang="ja-JP" altLang="en-US" sz="2000" dirty="0" smtClean="0"/>
              <a:t>アウトプットインピーダンスの低下</a:t>
            </a:r>
            <a:endParaRPr kumimoji="1" lang="en-US" altLang="ja-JP" sz="2000" dirty="0" smtClean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326185"/>
              </p:ext>
            </p:extLst>
          </p:nvPr>
        </p:nvGraphicFramePr>
        <p:xfrm>
          <a:off x="5594216" y="3368407"/>
          <a:ext cx="5531836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731"/>
                <a:gridCol w="2027793"/>
                <a:gridCol w="1244009"/>
                <a:gridCol w="1280303"/>
              </a:tblGrid>
              <a:tr h="378440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Type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W [</a:t>
                      </a:r>
                      <a:r>
                        <a:rPr kumimoji="1" lang="en-US" altLang="ja-JP" sz="2000" err="1" smtClean="0"/>
                        <a:t>μm</a:t>
                      </a:r>
                      <a:r>
                        <a:rPr kumimoji="1" lang="en-US" altLang="ja-JP" sz="2000" smtClean="0"/>
                        <a:t>]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L [</a:t>
                      </a:r>
                      <a:r>
                        <a:rPr kumimoji="1" lang="en-US" altLang="ja-JP" sz="2000" dirty="0" err="1" smtClean="0"/>
                        <a:t>μm</a:t>
                      </a:r>
                      <a:r>
                        <a:rPr kumimoji="1" lang="en-US" altLang="ja-JP" sz="2000" dirty="0" smtClean="0"/>
                        <a:t>]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M1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Nch</a:t>
                      </a:r>
                      <a:r>
                        <a:rPr kumimoji="1" lang="en-US" altLang="ja-JP" sz="2000" dirty="0" smtClean="0"/>
                        <a:t>-source</a:t>
                      </a:r>
                      <a:r>
                        <a:rPr kumimoji="1" lang="en-US" altLang="ja-JP" sz="2000" baseline="0" dirty="0" smtClean="0"/>
                        <a:t> tie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40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1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M2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Pch</a:t>
                      </a:r>
                      <a:r>
                        <a:rPr kumimoji="1" lang="en-US" altLang="ja-JP" sz="2000" dirty="0" smtClean="0"/>
                        <a:t>-source</a:t>
                      </a:r>
                      <a:r>
                        <a:rPr kumimoji="1" lang="en-US" altLang="ja-JP" sz="2000" baseline="0" dirty="0" smtClean="0"/>
                        <a:t> tie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1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10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M3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Nch</a:t>
                      </a:r>
                      <a:r>
                        <a:rPr kumimoji="1" lang="en-US" altLang="ja-JP" sz="2000" dirty="0" smtClean="0"/>
                        <a:t>-body</a:t>
                      </a:r>
                      <a:r>
                        <a:rPr kumimoji="1" lang="en-US" altLang="ja-JP" sz="2000" baseline="0" dirty="0" smtClean="0"/>
                        <a:t> tie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1.6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10</a:t>
                      </a:r>
                      <a:endParaRPr kumimoji="1" lang="ja-JP" altLang="en-US" sz="200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M4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Nch</a:t>
                      </a:r>
                      <a:r>
                        <a:rPr kumimoji="1" lang="en-US" altLang="ja-JP" sz="2000" dirty="0" smtClean="0"/>
                        <a:t>-source</a:t>
                      </a:r>
                      <a:r>
                        <a:rPr kumimoji="1" lang="en-US" altLang="ja-JP" sz="2000" baseline="0" dirty="0" smtClean="0"/>
                        <a:t> tie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70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1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M5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Nch</a:t>
                      </a:r>
                      <a:r>
                        <a:rPr kumimoji="1" lang="en-US" altLang="ja-JP" sz="2000" dirty="0" smtClean="0"/>
                        <a:t>-source</a:t>
                      </a:r>
                      <a:r>
                        <a:rPr kumimoji="1" lang="en-US" altLang="ja-JP" sz="2000" baseline="0" dirty="0" smtClean="0"/>
                        <a:t> tie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60</a:t>
                      </a:r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1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C1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smtClean="0"/>
                        <a:t>MIM cap.</a:t>
                      </a:r>
                      <a:endParaRPr kumimoji="1" lang="ja-JP" altLang="en-US" sz="20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100</a:t>
                      </a:r>
                      <a:r>
                        <a:rPr kumimoji="1" lang="en-US" altLang="ja-JP" sz="2000" baseline="0" dirty="0" smtClean="0"/>
                        <a:t> </a:t>
                      </a:r>
                      <a:r>
                        <a:rPr kumimoji="1" lang="en-US" altLang="ja-JP" sz="2000" baseline="0" dirty="0" err="1" smtClean="0"/>
                        <a:t>fF</a:t>
                      </a:r>
                      <a:endParaRPr kumimoji="1" lang="ja-JP" alt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339702" y="5922335"/>
            <a:ext cx="3285461" cy="37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372139" y="4568892"/>
            <a:ext cx="967563" cy="37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4437346" y="3757458"/>
            <a:ext cx="641658" cy="37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862351" y="5826207"/>
            <a:ext cx="478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err="1" smtClean="0"/>
              <a:t>V</a:t>
            </a:r>
            <a:r>
              <a:rPr kumimoji="1" lang="en-US" altLang="ja-JP" sz="2400" b="1" baseline="-25000" dirty="0" err="1" smtClean="0"/>
              <a:t>b</a:t>
            </a:r>
            <a:endParaRPr kumimoji="1" lang="ja-JP" altLang="en-US" sz="2400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660192" y="5844157"/>
            <a:ext cx="673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smtClean="0"/>
              <a:t>V</a:t>
            </a:r>
            <a:r>
              <a:rPr kumimoji="1" lang="en-US" altLang="ja-JP" sz="2400" b="1" baseline="-25000" smtClean="0"/>
              <a:t>ss</a:t>
            </a:r>
            <a:r>
              <a:rPr kumimoji="1" lang="en-US" altLang="ja-JP" sz="2400" b="1" smtClean="0"/>
              <a:t>1</a:t>
            </a:r>
            <a:endParaRPr kumimoji="1" lang="ja-JP" altLang="en-US" sz="2400" b="1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317772" y="5826207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V</a:t>
            </a:r>
            <a:r>
              <a:rPr kumimoji="1" lang="en-US" altLang="ja-JP" sz="2400" b="1" dirty="0"/>
              <a:t>5</a:t>
            </a:r>
            <a:endParaRPr kumimoji="1" lang="ja-JP" altLang="en-US" sz="2400" b="1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736710" y="5826206"/>
            <a:ext cx="673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smtClean="0"/>
              <a:t>V</a:t>
            </a:r>
            <a:r>
              <a:rPr kumimoji="1" lang="en-US" altLang="ja-JP" sz="2400" b="1" baseline="-25000" smtClean="0"/>
              <a:t>ss</a:t>
            </a:r>
            <a:r>
              <a:rPr kumimoji="1" lang="en-US" altLang="ja-JP" sz="2400" b="1" smtClean="0"/>
              <a:t>2</a:t>
            </a:r>
            <a:endParaRPr kumimoji="1" lang="ja-JP" altLang="en-US" sz="2400" b="1" dirty="0"/>
          </a:p>
        </p:txBody>
      </p:sp>
      <p:sp>
        <p:nvSpPr>
          <p:cNvPr id="17" name="正方形/長方形 16"/>
          <p:cNvSpPr/>
          <p:nvPr/>
        </p:nvSpPr>
        <p:spPr>
          <a:xfrm>
            <a:off x="1988574" y="1635400"/>
            <a:ext cx="3285461" cy="37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804548" y="1551223"/>
            <a:ext cx="730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V</a:t>
            </a:r>
            <a:r>
              <a:rPr kumimoji="1" lang="en-US" altLang="ja-JP" sz="2400" b="1" baseline="-25000" dirty="0" smtClean="0"/>
              <a:t>dd</a:t>
            </a:r>
            <a:r>
              <a:rPr kumimoji="1" lang="en-US" altLang="ja-JP" sz="2400" b="1" dirty="0" smtClean="0"/>
              <a:t>1</a:t>
            </a:r>
            <a:endParaRPr kumimoji="1" lang="ja-JP" altLang="en-US" sz="2400" b="1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674123" y="1555905"/>
            <a:ext cx="730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V</a:t>
            </a:r>
            <a:r>
              <a:rPr kumimoji="1" lang="en-US" altLang="ja-JP" sz="2400" b="1" baseline="-25000" dirty="0" smtClean="0"/>
              <a:t>dd</a:t>
            </a:r>
            <a:r>
              <a:rPr kumimoji="1" lang="en-US" altLang="ja-JP" sz="2400" b="1" dirty="0"/>
              <a:t>2</a:t>
            </a:r>
            <a:endParaRPr kumimoji="1" lang="ja-JP" altLang="en-US" sz="2400" b="1" dirty="0"/>
          </a:p>
        </p:txBody>
      </p:sp>
      <p:sp>
        <p:nvSpPr>
          <p:cNvPr id="20" name="正方形/長方形 19"/>
          <p:cNvSpPr/>
          <p:nvPr/>
        </p:nvSpPr>
        <p:spPr>
          <a:xfrm>
            <a:off x="500443" y="2306578"/>
            <a:ext cx="710953" cy="32417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52649" y="2528285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V2</a:t>
            </a:r>
            <a:endParaRPr kumimoji="1" lang="ja-JP" altLang="en-US" sz="24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52649" y="3777413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/>
              <a:t>V3</a:t>
            </a:r>
            <a:endParaRPr kumimoji="1" lang="ja-JP" altLang="en-US" sz="2400" b="1" dirty="0"/>
          </a:p>
        </p:txBody>
      </p:sp>
      <p:sp>
        <p:nvSpPr>
          <p:cNvPr id="25" name="ホームベース 24"/>
          <p:cNvSpPr/>
          <p:nvPr/>
        </p:nvSpPr>
        <p:spPr>
          <a:xfrm>
            <a:off x="361294" y="4590071"/>
            <a:ext cx="978408" cy="307564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INPUT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8" name="ホームベース 27"/>
          <p:cNvSpPr/>
          <p:nvPr/>
        </p:nvSpPr>
        <p:spPr>
          <a:xfrm rot="10800000">
            <a:off x="4417159" y="3871869"/>
            <a:ext cx="978408" cy="307564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510885" y="3859159"/>
            <a:ext cx="904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OUTPUT</a:t>
            </a:r>
            <a:endParaRPr kumimoji="1" lang="ja-JP" altLang="en-US" sz="1600" b="1" dirty="0"/>
          </a:p>
        </p:txBody>
      </p:sp>
      <p:sp>
        <p:nvSpPr>
          <p:cNvPr id="26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27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96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測定項目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50918" y="2048701"/>
            <a:ext cx="8208815" cy="2965290"/>
          </a:xfrm>
        </p:spPr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kumimoji="1" lang="en-US" altLang="ja-JP" sz="3200" b="1" dirty="0" smtClean="0">
                <a:solidFill>
                  <a:srgbClr val="0070C0"/>
                </a:solidFill>
              </a:rPr>
              <a:t>SOI</a:t>
            </a:r>
            <a:r>
              <a:rPr kumimoji="1" lang="ja-JP" altLang="en-US" sz="3200" b="1" dirty="0" smtClean="0">
                <a:solidFill>
                  <a:srgbClr val="0070C0"/>
                </a:solidFill>
              </a:rPr>
              <a:t>増幅器を用いた正弦波増幅試験</a:t>
            </a:r>
            <a:endParaRPr kumimoji="1" lang="en-US" altLang="ja-JP" sz="3200" b="1" dirty="0" smtClean="0">
              <a:solidFill>
                <a:srgbClr val="0070C0"/>
              </a:solidFill>
            </a:endParaRPr>
          </a:p>
          <a:p>
            <a:pPr marL="806958" lvl="1" indent="-514350">
              <a:buClr>
                <a:schemeClr val="tx1"/>
              </a:buClr>
              <a:buFont typeface="Wingdings" charset="2"/>
              <a:buChar char="Ø"/>
            </a:pPr>
            <a:r>
              <a:rPr lang="en-US" altLang="ja-JP" sz="2400" dirty="0" smtClean="0">
                <a:solidFill>
                  <a:schemeClr val="tx1"/>
                </a:solidFill>
              </a:rPr>
              <a:t>STJ</a:t>
            </a:r>
            <a:r>
              <a:rPr lang="ja-JP" altLang="en-US" sz="2400" dirty="0" smtClean="0">
                <a:solidFill>
                  <a:schemeClr val="tx1"/>
                </a:solidFill>
              </a:rPr>
              <a:t>検出器信号速度</a:t>
            </a:r>
            <a:r>
              <a:rPr lang="en-US" altLang="ja-JP" sz="2400" dirty="0">
                <a:solidFill>
                  <a:schemeClr val="tx1"/>
                </a:solidFill>
              </a:rPr>
              <a:t> </a:t>
            </a:r>
            <a:r>
              <a:rPr lang="en-US" altLang="ja-JP" sz="2400" dirty="0" smtClean="0">
                <a:solidFill>
                  <a:schemeClr val="tx1"/>
                </a:solidFill>
              </a:rPr>
              <a:t>: 〜1μsec(1MHz)</a:t>
            </a:r>
            <a:r>
              <a:rPr lang="en-US" altLang="ja-JP" sz="2400" dirty="0">
                <a:solidFill>
                  <a:schemeClr val="tx1"/>
                </a:solidFill>
              </a:rPr>
              <a:t/>
            </a:r>
            <a:br>
              <a:rPr lang="en-US" altLang="ja-JP" sz="2400" dirty="0">
                <a:solidFill>
                  <a:schemeClr val="tx1"/>
                </a:solidFill>
              </a:rPr>
            </a:br>
            <a:r>
              <a:rPr lang="ja-JP" altLang="en-US" sz="2400" dirty="0" smtClean="0">
                <a:solidFill>
                  <a:schemeClr val="tx1"/>
                </a:solidFill>
              </a:rPr>
              <a:t>非常に速い信号に対しても十分増幅可能であるかを検証</a:t>
            </a:r>
            <a:endParaRPr kumimoji="1" lang="en-US" altLang="ja-JP" sz="2400" dirty="0" smtClean="0">
              <a:solidFill>
                <a:schemeClr val="tx1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kumimoji="1" lang="en-US" altLang="ja-JP" sz="3200" b="1" dirty="0" smtClean="0">
                <a:solidFill>
                  <a:srgbClr val="0070C0"/>
                </a:solidFill>
              </a:rPr>
              <a:t>Nb/Al-STJ</a:t>
            </a:r>
            <a:r>
              <a:rPr kumimoji="1" lang="ja-JP" altLang="en-US" sz="3200" b="1" dirty="0" smtClean="0">
                <a:solidFill>
                  <a:srgbClr val="0070C0"/>
                </a:solidFill>
              </a:rPr>
              <a:t>検出器の電流電圧特性</a:t>
            </a:r>
            <a:endParaRPr kumimoji="1" lang="en-US" altLang="ja-JP" sz="3200" b="1" dirty="0" smtClean="0">
              <a:solidFill>
                <a:srgbClr val="0070C0"/>
              </a:solidFill>
            </a:endParaRPr>
          </a:p>
          <a:p>
            <a:pPr marL="806958" lvl="1" indent="-514350">
              <a:buClr>
                <a:schemeClr val="tx1"/>
              </a:buClr>
              <a:buFont typeface="Wingdings" charset="2"/>
              <a:buChar char="Ø"/>
            </a:pPr>
            <a:r>
              <a:rPr lang="en-US" altLang="ja-JP" sz="2400" dirty="0" smtClean="0">
                <a:solidFill>
                  <a:schemeClr val="tx1"/>
                </a:solidFill>
              </a:rPr>
              <a:t>STJ</a:t>
            </a:r>
            <a:r>
              <a:rPr lang="ja-JP" altLang="en-US" sz="2400" dirty="0" smtClean="0">
                <a:solidFill>
                  <a:schemeClr val="tx1"/>
                </a:solidFill>
              </a:rPr>
              <a:t>信号増幅の際に</a:t>
            </a:r>
            <a:r>
              <a:rPr lang="en-US" altLang="ja-JP" sz="2400" dirty="0" smtClean="0">
                <a:solidFill>
                  <a:schemeClr val="tx1"/>
                </a:solidFill>
              </a:rPr>
              <a:t>Nb/Al-STJ</a:t>
            </a:r>
            <a:r>
              <a:rPr lang="ja-JP" altLang="en-US" sz="2400" dirty="0" smtClean="0">
                <a:solidFill>
                  <a:schemeClr val="tx1"/>
                </a:solidFill>
              </a:rPr>
              <a:t>の動作電流の決定</a:t>
            </a:r>
            <a:endParaRPr lang="en-US" altLang="ja-JP" sz="2400" dirty="0">
              <a:solidFill>
                <a:schemeClr val="tx1"/>
              </a:solidFill>
            </a:endParaRP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en-US" altLang="ja-JP" sz="3200" b="1" dirty="0" smtClean="0">
                <a:solidFill>
                  <a:srgbClr val="0070C0"/>
                </a:solidFill>
              </a:rPr>
              <a:t>SOI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増幅器を用いた</a:t>
            </a:r>
            <a:r>
              <a:rPr lang="en-US" altLang="ja-JP" sz="3200" b="1" dirty="0" smtClean="0">
                <a:solidFill>
                  <a:srgbClr val="0070C0"/>
                </a:solidFill>
              </a:rPr>
              <a:t>STJ</a:t>
            </a:r>
            <a:r>
              <a:rPr lang="ja-JP" altLang="en-US" sz="3200" b="1" dirty="0" smtClean="0">
                <a:solidFill>
                  <a:srgbClr val="0070C0"/>
                </a:solidFill>
              </a:rPr>
              <a:t>信号増幅試験</a:t>
            </a:r>
            <a:endParaRPr kumimoji="1" lang="en-US" altLang="ja-JP" sz="3200" b="1" dirty="0" smtClean="0">
              <a:solidFill>
                <a:srgbClr val="0070C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730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正弦波増幅試験</a:t>
            </a:r>
            <a:r>
              <a:rPr kumimoji="1" lang="en-US" altLang="ja-JP" dirty="0" smtClean="0"/>
              <a:t>@300mK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3" name="図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" y="1235900"/>
            <a:ext cx="6331352" cy="3842959"/>
          </a:xfrm>
          <a:prstGeom prst="rect">
            <a:avLst/>
          </a:prstGeom>
        </p:spPr>
      </p:pic>
      <p:pic>
        <p:nvPicPr>
          <p:cNvPr id="88" name="図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512" y="3776443"/>
            <a:ext cx="3950029" cy="2442041"/>
          </a:xfrm>
          <a:prstGeom prst="rect">
            <a:avLst/>
          </a:prstGeom>
        </p:spPr>
      </p:pic>
      <p:sp>
        <p:nvSpPr>
          <p:cNvPr id="105" name="テキスト ボックス 104"/>
          <p:cNvSpPr txBox="1"/>
          <p:nvPr/>
        </p:nvSpPr>
        <p:spPr>
          <a:xfrm>
            <a:off x="7563534" y="3386326"/>
            <a:ext cx="3449983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1MHz</a:t>
            </a:r>
            <a:r>
              <a:rPr kumimoji="1" lang="ja-JP" altLang="en-US" dirty="0" smtClean="0"/>
              <a:t>正弦波に対する入出力波形</a:t>
            </a:r>
            <a:endParaRPr kumimoji="1" lang="ja-JP" altLang="en-US" dirty="0"/>
          </a:p>
        </p:txBody>
      </p:sp>
      <p:cxnSp>
        <p:nvCxnSpPr>
          <p:cNvPr id="107" name="直線コネクタ 106"/>
          <p:cNvCxnSpPr/>
          <p:nvPr/>
        </p:nvCxnSpPr>
        <p:spPr>
          <a:xfrm>
            <a:off x="7313512" y="4189664"/>
            <a:ext cx="395002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/>
          <p:cNvCxnSpPr/>
          <p:nvPr/>
        </p:nvCxnSpPr>
        <p:spPr>
          <a:xfrm>
            <a:off x="7313512" y="4446236"/>
            <a:ext cx="395002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正方形/長方形 108"/>
          <p:cNvSpPr/>
          <p:nvPr/>
        </p:nvSpPr>
        <p:spPr>
          <a:xfrm>
            <a:off x="7277375" y="3811168"/>
            <a:ext cx="3125165" cy="26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テキスト ボックス 109"/>
          <p:cNvSpPr txBox="1"/>
          <p:nvPr/>
        </p:nvSpPr>
        <p:spPr>
          <a:xfrm>
            <a:off x="7277375" y="38099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9300"/>
                </a:solidFill>
              </a:rPr>
              <a:t>入力波形</a:t>
            </a:r>
            <a:endParaRPr kumimoji="1" lang="ja-JP" altLang="en-US" b="1" dirty="0">
              <a:solidFill>
                <a:srgbClr val="FF9300"/>
              </a:solidFill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7328413" y="4737769"/>
            <a:ext cx="1650440" cy="194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7277375" y="458914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solidFill>
                  <a:srgbClr val="0070C0"/>
                </a:solidFill>
              </a:rPr>
              <a:t>出力波形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cxnSp>
        <p:nvCxnSpPr>
          <p:cNvPr id="114" name="直線矢印コネクタ 113"/>
          <p:cNvCxnSpPr/>
          <p:nvPr/>
        </p:nvCxnSpPr>
        <p:spPr>
          <a:xfrm>
            <a:off x="11013517" y="3942543"/>
            <a:ext cx="0" cy="24712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矢印コネクタ 114"/>
          <p:cNvCxnSpPr/>
          <p:nvPr/>
        </p:nvCxnSpPr>
        <p:spPr>
          <a:xfrm flipH="1" flipV="1">
            <a:off x="11013517" y="4427140"/>
            <a:ext cx="551" cy="2470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テキスト ボックス 116"/>
          <p:cNvSpPr txBox="1"/>
          <p:nvPr/>
        </p:nvSpPr>
        <p:spPr>
          <a:xfrm>
            <a:off x="11336436" y="4089015"/>
            <a:ext cx="772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FF9300"/>
                </a:solidFill>
              </a:rPr>
              <a:t>1mV</a:t>
            </a:r>
            <a:endParaRPr kumimoji="1" lang="ja-JP" altLang="en-US" sz="2400" b="1" dirty="0">
              <a:solidFill>
                <a:srgbClr val="FF9300"/>
              </a:solidFill>
            </a:endParaRPr>
          </a:p>
        </p:txBody>
      </p:sp>
      <p:cxnSp>
        <p:nvCxnSpPr>
          <p:cNvPr id="118" name="直線コネクタ 117"/>
          <p:cNvCxnSpPr/>
          <p:nvPr/>
        </p:nvCxnSpPr>
        <p:spPr>
          <a:xfrm>
            <a:off x="7313512" y="5043763"/>
            <a:ext cx="395002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>
            <a:off x="7315437" y="5682300"/>
            <a:ext cx="395002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テキスト ボックス 119"/>
          <p:cNvSpPr txBox="1"/>
          <p:nvPr/>
        </p:nvSpPr>
        <p:spPr>
          <a:xfrm>
            <a:off x="11263541" y="5129051"/>
            <a:ext cx="928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dirty="0" smtClean="0">
                <a:solidFill>
                  <a:srgbClr val="0070C0"/>
                </a:solidFill>
              </a:rPr>
              <a:t>25mV</a:t>
            </a:r>
            <a:endParaRPr kumimoji="1" lang="ja-JP" altLang="en-US" sz="2400" b="1" dirty="0">
              <a:solidFill>
                <a:srgbClr val="0070C0"/>
              </a:solidFill>
            </a:endParaRPr>
          </a:p>
        </p:txBody>
      </p:sp>
      <p:sp>
        <p:nvSpPr>
          <p:cNvPr id="127" name="テキスト ボックス 126"/>
          <p:cNvSpPr txBox="1"/>
          <p:nvPr/>
        </p:nvSpPr>
        <p:spPr>
          <a:xfrm>
            <a:off x="234397" y="5265014"/>
            <a:ext cx="61287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STJ</a:t>
            </a:r>
            <a:r>
              <a:rPr kumimoji="1" lang="ja-JP" altLang="en-US" sz="2000" dirty="0" smtClean="0"/>
              <a:t>の信号速度</a:t>
            </a:r>
            <a:r>
              <a:rPr kumimoji="1" lang="en-US" altLang="ja-JP" sz="2000" dirty="0" smtClean="0"/>
              <a:t>(~1MHz)</a:t>
            </a:r>
            <a:r>
              <a:rPr kumimoji="1" lang="ja-JP" altLang="en-US" sz="2000" dirty="0" smtClean="0"/>
              <a:t>のような高速な信号に対しても、</a:t>
            </a:r>
            <a:endParaRPr kumimoji="1" lang="en-US" altLang="ja-JP" sz="2000" dirty="0" smtClean="0"/>
          </a:p>
          <a:p>
            <a:r>
              <a:rPr kumimoji="1" lang="en-US" altLang="ja-JP" sz="2000" dirty="0" smtClean="0"/>
              <a:t>300mK</a:t>
            </a:r>
            <a:r>
              <a:rPr kumimoji="1" lang="ja-JP" altLang="en-US" sz="2000" dirty="0" smtClean="0"/>
              <a:t>環境下において増幅可能！</a:t>
            </a:r>
            <a:endParaRPr kumimoji="1" lang="en-US" altLang="ja-JP" sz="2000" dirty="0" smtClean="0"/>
          </a:p>
          <a:p>
            <a:pPr lvl="1"/>
            <a:r>
              <a:rPr kumimoji="1" lang="ja-JP" altLang="en-US" sz="1600" b="1" dirty="0" smtClean="0"/>
              <a:t>冷凍機配線容量負荷</a:t>
            </a:r>
            <a:r>
              <a:rPr kumimoji="1" lang="en-US" altLang="ja-JP" sz="1600" b="1" dirty="0"/>
              <a:t> </a:t>
            </a:r>
            <a:r>
              <a:rPr kumimoji="1" lang="en-US" altLang="ja-JP" sz="1600" b="1" dirty="0" smtClean="0"/>
              <a:t>: </a:t>
            </a:r>
            <a:r>
              <a:rPr kumimoji="1" lang="en-US" altLang="ja-JP" sz="1600" b="1" dirty="0" smtClean="0">
                <a:solidFill>
                  <a:srgbClr val="FF0000"/>
                </a:solidFill>
              </a:rPr>
              <a:t>0.5 nF</a:t>
            </a:r>
          </a:p>
        </p:txBody>
      </p:sp>
      <p:sp>
        <p:nvSpPr>
          <p:cNvPr id="130" name="角丸四角形 129"/>
          <p:cNvSpPr/>
          <p:nvPr/>
        </p:nvSpPr>
        <p:spPr>
          <a:xfrm>
            <a:off x="161859" y="5245053"/>
            <a:ext cx="6234260" cy="100852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34396" y="3822319"/>
            <a:ext cx="142295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1501" y="3787860"/>
            <a:ext cx="1217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75.5 Gauss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 flipV="1">
            <a:off x="8500073" y="6032907"/>
            <a:ext cx="78845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V="1">
            <a:off x="8508675" y="5764072"/>
            <a:ext cx="0" cy="2880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V="1">
            <a:off x="8500073" y="4965564"/>
            <a:ext cx="788454" cy="0"/>
          </a:xfrm>
          <a:prstGeom prst="straightConnector1">
            <a:avLst/>
          </a:prstGeom>
          <a:ln w="38100">
            <a:solidFill>
              <a:srgbClr val="FF9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V="1">
            <a:off x="8508675" y="4696729"/>
            <a:ext cx="0" cy="288000"/>
          </a:xfrm>
          <a:prstGeom prst="straightConnector1">
            <a:avLst/>
          </a:prstGeom>
          <a:ln w="38100">
            <a:solidFill>
              <a:srgbClr val="FF9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8622489" y="459889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9300"/>
                </a:solidFill>
              </a:rPr>
              <a:t>0.4μs</a:t>
            </a:r>
            <a:endParaRPr kumimoji="1" lang="ja-JP" altLang="en-US" b="1" dirty="0">
              <a:solidFill>
                <a:srgbClr val="FF93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 rot="16200000">
            <a:off x="8032925" y="4518756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9300"/>
                </a:solidFill>
              </a:rPr>
              <a:t>1mV</a:t>
            </a:r>
            <a:endParaRPr kumimoji="1" lang="ja-JP" altLang="en-US" b="1" dirty="0">
              <a:solidFill>
                <a:srgbClr val="FF9300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8627945" y="5682300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70C0"/>
                </a:solidFill>
              </a:rPr>
              <a:t>0.4μs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 rot="16200000">
            <a:off x="7971498" y="5801433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70C0"/>
                </a:solidFill>
              </a:rPr>
              <a:t>10mV</a:t>
            </a:r>
            <a:endParaRPr kumimoji="1" lang="ja-JP" altLang="en-US" b="1" dirty="0">
              <a:solidFill>
                <a:srgbClr val="0070C0"/>
              </a:solidFill>
            </a:endParaRPr>
          </a:p>
        </p:txBody>
      </p:sp>
      <p:grpSp>
        <p:nvGrpSpPr>
          <p:cNvPr id="53" name="図形グループ 52"/>
          <p:cNvGrpSpPr/>
          <p:nvPr/>
        </p:nvGrpSpPr>
        <p:grpSpPr>
          <a:xfrm>
            <a:off x="7219925" y="809955"/>
            <a:ext cx="4307511" cy="2382852"/>
            <a:chOff x="3978512" y="1512000"/>
            <a:chExt cx="4718888" cy="2513637"/>
          </a:xfrm>
          <a:solidFill>
            <a:schemeClr val="bg1"/>
          </a:solidFill>
        </p:grpSpPr>
        <p:pic>
          <p:nvPicPr>
            <p:cNvPr id="54" name="図 53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duotone>
                <a:prstClr val="black"/>
                <a:schemeClr val="bg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9" t="5633" r="270" b="26804"/>
            <a:stretch/>
          </p:blipFill>
          <p:spPr>
            <a:xfrm>
              <a:off x="3978512" y="1512000"/>
              <a:ext cx="4718888" cy="2410185"/>
            </a:xfrm>
            <a:prstGeom prst="rect">
              <a:avLst/>
            </a:prstGeom>
            <a:grpFill/>
          </p:spPr>
        </p:pic>
        <p:sp>
          <p:nvSpPr>
            <p:cNvPr id="55" name="テキスト ボックス 54"/>
            <p:cNvSpPr txBox="1"/>
            <p:nvPr/>
          </p:nvSpPr>
          <p:spPr>
            <a:xfrm>
              <a:off x="4016733" y="1546031"/>
              <a:ext cx="3649140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chemeClr val="accent2"/>
                  </a:solidFill>
                </a:rPr>
                <a:t>INPUT (</a:t>
              </a:r>
              <a:r>
                <a:rPr kumimoji="1" lang="en-US" altLang="ja-JP" b="1" dirty="0" err="1" smtClean="0">
                  <a:solidFill>
                    <a:schemeClr val="accent2"/>
                  </a:solidFill>
                </a:rPr>
                <a:t>Vpp</a:t>
              </a:r>
              <a:r>
                <a:rPr kumimoji="1" lang="en-US" altLang="ja-JP" b="1" dirty="0" smtClean="0">
                  <a:solidFill>
                    <a:schemeClr val="accent2"/>
                  </a:solidFill>
                </a:rPr>
                <a:t> = 1mV , 100Hz)  512Ave.</a:t>
              </a:r>
              <a:endParaRPr kumimoji="1" lang="ja-JP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56" name="テキスト ボックス 55"/>
            <p:cNvSpPr txBox="1"/>
            <p:nvPr/>
          </p:nvSpPr>
          <p:spPr>
            <a:xfrm>
              <a:off x="4016733" y="2591004"/>
              <a:ext cx="186666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smtClean="0">
                  <a:solidFill>
                    <a:schemeClr val="accent5"/>
                  </a:solidFill>
                </a:rPr>
                <a:t>OUTPUT  512Ave.</a:t>
              </a:r>
              <a:endParaRPr kumimoji="1" lang="ja-JP" altLang="en-US" b="1">
                <a:solidFill>
                  <a:schemeClr val="accent5"/>
                </a:solidFill>
              </a:endParaRPr>
            </a:p>
          </p:txBody>
        </p:sp>
        <p:cxnSp>
          <p:nvCxnSpPr>
            <p:cNvPr id="57" name="直線矢印コネクタ 56"/>
            <p:cNvCxnSpPr/>
            <p:nvPr/>
          </p:nvCxnSpPr>
          <p:spPr>
            <a:xfrm flipH="1">
              <a:off x="6333100" y="1989437"/>
              <a:ext cx="0" cy="362750"/>
            </a:xfrm>
            <a:prstGeom prst="straightConnector1">
              <a:avLst/>
            </a:prstGeom>
            <a:grpFill/>
            <a:ln w="38100">
              <a:solidFill>
                <a:schemeClr val="accent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57"/>
            <p:cNvSpPr txBox="1"/>
            <p:nvPr/>
          </p:nvSpPr>
          <p:spPr>
            <a:xfrm>
              <a:off x="6456375" y="2252210"/>
              <a:ext cx="62549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smtClean="0">
                  <a:solidFill>
                    <a:schemeClr val="accent2"/>
                  </a:solidFill>
                </a:rPr>
                <a:t>1mV</a:t>
              </a:r>
              <a:endParaRPr kumimoji="1" lang="ja-JP" altLang="en-US" b="1" dirty="0">
                <a:solidFill>
                  <a:schemeClr val="accent2"/>
                </a:solidFill>
              </a:endParaRPr>
            </a:p>
          </p:txBody>
        </p:sp>
        <p:cxnSp>
          <p:nvCxnSpPr>
            <p:cNvPr id="59" name="直線矢印コネクタ 58"/>
            <p:cNvCxnSpPr/>
            <p:nvPr/>
          </p:nvCxnSpPr>
          <p:spPr>
            <a:xfrm flipH="1">
              <a:off x="6456375" y="3113903"/>
              <a:ext cx="0" cy="540000"/>
            </a:xfrm>
            <a:prstGeom prst="straightConnector1">
              <a:avLst/>
            </a:prstGeom>
            <a:grpFill/>
            <a:ln w="38100">
              <a:solidFill>
                <a:schemeClr val="accent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テキスト ボックス 59"/>
            <p:cNvSpPr txBox="1"/>
            <p:nvPr/>
          </p:nvSpPr>
          <p:spPr>
            <a:xfrm>
              <a:off x="6656109" y="3656305"/>
              <a:ext cx="85151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smtClean="0">
                  <a:solidFill>
                    <a:schemeClr val="accent5"/>
                  </a:solidFill>
                </a:rPr>
                <a:t>100mV</a:t>
              </a:r>
              <a:endParaRPr kumimoji="1" lang="ja-JP" altLang="en-US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61" name="テキスト ボックス 60"/>
          <p:cNvSpPr txBox="1"/>
          <p:nvPr/>
        </p:nvSpPr>
        <p:spPr>
          <a:xfrm>
            <a:off x="7563534" y="452098"/>
            <a:ext cx="3486852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100Hz</a:t>
            </a:r>
            <a:r>
              <a:rPr kumimoji="1" lang="ja-JP" altLang="en-US" dirty="0" smtClean="0"/>
              <a:t>正弦波に対する入出力波形</a:t>
            </a:r>
            <a:endParaRPr kumimoji="1" lang="ja-JP" altLang="en-US" dirty="0"/>
          </a:p>
        </p:txBody>
      </p:sp>
      <p:sp>
        <p:nvSpPr>
          <p:cNvPr id="42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234397" y="6434687"/>
            <a:ext cx="2729520" cy="365125"/>
          </a:xfrm>
        </p:spPr>
        <p:txBody>
          <a:bodyPr/>
          <a:lstStyle/>
          <a:p>
            <a:fld id="{B07454A3-5080-6949-B37B-906A02550F52}" type="datetime2">
              <a:rPr lang="ja-JP" altLang="en-US" sz="2000" smtClean="0"/>
              <a:pPr/>
              <a:t>2017年3月13日(月)</a:t>
            </a:fld>
            <a:endParaRPr lang="en-US" sz="2000" dirty="0"/>
          </a:p>
        </p:txBody>
      </p:sp>
      <p:sp>
        <p:nvSpPr>
          <p:cNvPr id="4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609090" y="6459785"/>
            <a:ext cx="6851900" cy="365125"/>
          </a:xfrm>
        </p:spPr>
        <p:txBody>
          <a:bodyPr/>
          <a:lstStyle/>
          <a:p>
            <a:r>
              <a:rPr lang="ja-JP" altLang="en-US" sz="2000" dirty="0" smtClean="0"/>
              <a:t>日本物理学会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第７２回年次大会</a:t>
            </a:r>
            <a:r>
              <a:rPr lang="en-US" altLang="ja-JP" sz="2000" dirty="0" smtClean="0"/>
              <a:t>@</a:t>
            </a:r>
            <a:r>
              <a:rPr lang="ja-JP" altLang="en-US" sz="2000" dirty="0" smtClean="0"/>
              <a:t>大阪大学豊中キャンパス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797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レトロスペクト">
  <a:themeElements>
    <a:clrScheme name="レトロスペクト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レトロスペク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9712</TotalTime>
  <Words>1971</Words>
  <Application>Microsoft Macintosh PowerPoint</Application>
  <PresentationFormat>ワイド画面</PresentationFormat>
  <Paragraphs>497</Paragraphs>
  <Slides>25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3" baseType="lpstr">
      <vt:lpstr>Calibri</vt:lpstr>
      <vt:lpstr>Calibri Light</vt:lpstr>
      <vt:lpstr>ＭＳ Ｐゴシック</vt:lpstr>
      <vt:lpstr>Wingdings</vt:lpstr>
      <vt:lpstr>Yu Gothic</vt:lpstr>
      <vt:lpstr>Arial</vt:lpstr>
      <vt:lpstr>レトロスペクト</vt:lpstr>
      <vt:lpstr>数式</vt:lpstr>
      <vt:lpstr>COBAND実験のためのSOI−STJの研究開発 I</vt:lpstr>
      <vt:lpstr>ニュートリノ崩壊</vt:lpstr>
      <vt:lpstr>COBAND実験 (COsmic BAckground Neutrino Decay Search)</vt:lpstr>
      <vt:lpstr>超伝導トンネル接合素子光検出器(STJ検出器)</vt:lpstr>
      <vt:lpstr>検出器への要求と極低温増幅器の導入</vt:lpstr>
      <vt:lpstr>FD-SOI-MOSFET</vt:lpstr>
      <vt:lpstr>SOI増幅器 回路デザイン</vt:lpstr>
      <vt:lpstr>測定項目</vt:lpstr>
      <vt:lpstr>正弦波増幅試験@300mK</vt:lpstr>
      <vt:lpstr>正弦波増幅試験@300mK</vt:lpstr>
      <vt:lpstr>SOI増幅器を用いたSTJ光応答信号増幅試験 @300mK</vt:lpstr>
      <vt:lpstr>Flaser pulse=20kHzに対するSOI増幅器の応答</vt:lpstr>
      <vt:lpstr>まとめ</vt:lpstr>
      <vt:lpstr>BACKUP</vt:lpstr>
      <vt:lpstr>STJ エネルギー分解能</vt:lpstr>
      <vt:lpstr>Nb/Al-STJ 準粒子生成個数の計算</vt:lpstr>
      <vt:lpstr>バックトンネリング効果</vt:lpstr>
      <vt:lpstr>Nb/Al-STJ検出器 信号幅</vt:lpstr>
      <vt:lpstr>SOI増幅回路一体型STJ検出器(SOI-STJ)</vt:lpstr>
      <vt:lpstr>SOISTJ4 擬似パルス応答試験</vt:lpstr>
      <vt:lpstr>SOI-STJ4 消費電力</vt:lpstr>
      <vt:lpstr>STJ検出器の動作原理 (拡大図)</vt:lpstr>
      <vt:lpstr>SOISTJ4 レイアウト</vt:lpstr>
      <vt:lpstr>測定環境(冷凍機)</vt:lpstr>
      <vt:lpstr>Nb/Al-STJ検出器の電流電圧特性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八木俊輔</dc:creator>
  <cp:lastModifiedBy>八木俊輔</cp:lastModifiedBy>
  <cp:revision>133</cp:revision>
  <cp:lastPrinted>2017-02-16T23:17:07Z</cp:lastPrinted>
  <dcterms:created xsi:type="dcterms:W3CDTF">2017-02-06T12:27:45Z</dcterms:created>
  <dcterms:modified xsi:type="dcterms:W3CDTF">2017-03-13T23:35:38Z</dcterms:modified>
</cp:coreProperties>
</file>