
<file path=[Content_Types].xml><?xml version="1.0" encoding="utf-8"?>
<Types xmlns="http://schemas.openxmlformats.org/package/2006/content-types"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78" r:id="rId3"/>
    <p:sldId id="331" r:id="rId4"/>
    <p:sldId id="306" r:id="rId5"/>
    <p:sldId id="317" r:id="rId6"/>
    <p:sldId id="309" r:id="rId7"/>
    <p:sldId id="324" r:id="rId8"/>
    <p:sldId id="326" r:id="rId9"/>
    <p:sldId id="325" r:id="rId10"/>
    <p:sldId id="335" r:id="rId11"/>
    <p:sldId id="336" r:id="rId12"/>
    <p:sldId id="318" r:id="rId13"/>
    <p:sldId id="337" r:id="rId14"/>
    <p:sldId id="338" r:id="rId15"/>
    <p:sldId id="339" r:id="rId16"/>
    <p:sldId id="340" r:id="rId17"/>
    <p:sldId id="351" r:id="rId18"/>
    <p:sldId id="352" r:id="rId19"/>
    <p:sldId id="344" r:id="rId20"/>
    <p:sldId id="349" r:id="rId21"/>
    <p:sldId id="347" r:id="rId22"/>
    <p:sldId id="350" r:id="rId23"/>
    <p:sldId id="313" r:id="rId24"/>
    <p:sldId id="311" r:id="rId25"/>
    <p:sldId id="332" r:id="rId26"/>
    <p:sldId id="334" r:id="rId27"/>
    <p:sldId id="298" r:id="rId28"/>
    <p:sldId id="342" r:id="rId29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62" autoAdjust="0"/>
    <p:restoredTop sz="92520" autoAdjust="0"/>
  </p:normalViewPr>
  <p:slideViewPr>
    <p:cSldViewPr>
      <p:cViewPr varScale="1">
        <p:scale>
          <a:sx n="60" d="100"/>
          <a:sy n="60" d="100"/>
        </p:scale>
        <p:origin x="-5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8B8993-DD20-46A0-B3E6-B04E004B5E2F}" type="datetimeFigureOut">
              <a:rPr kumimoji="1" lang="ja-JP" altLang="en-US" smtClean="0"/>
              <a:t>2013/12/16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EF5296-DD1D-4CEB-A196-92ABF5C80F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4214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5296-DD1D-4CEB-A196-92ABF5C80FB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83616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0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920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920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920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920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fld id="{F8A4C58A-8F07-4130-B14A-D28C621C9DEE}" type="slidenum">
              <a:rPr lang="en-US" altLang="ja-JP" sz="1200">
                <a:latin typeface="Times" pitchFamily="18" charset="0"/>
                <a:ea typeface="Osaka" charset="-128"/>
              </a:rPr>
              <a:pPr eaLnBrk="1" hangingPunct="1"/>
              <a:t>9</a:t>
            </a:fld>
            <a:endParaRPr lang="en-US" altLang="ja-JP" sz="1200">
              <a:latin typeface="Times" pitchFamily="18" charset="0"/>
              <a:ea typeface="Osaka" charset="-128"/>
            </a:endParaRPr>
          </a:p>
        </p:txBody>
      </p:sp>
      <p:sp>
        <p:nvSpPr>
          <p:cNvPr id="54275" name="Text Box 1"/>
          <p:cNvSpPr txBox="1">
            <a:spLocks noChangeArrowheads="1"/>
          </p:cNvSpPr>
          <p:nvPr/>
        </p:nvSpPr>
        <p:spPr bwMode="auto">
          <a:xfrm>
            <a:off x="3880947" y="8686800"/>
            <a:ext cx="2970620" cy="4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r" eaLnBrk="1" hangingPunct="1">
              <a:lnSpc>
                <a:spcPct val="95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fld id="{9364FBCE-CE54-4B71-90DA-A0E4CA96C9CA}" type="slidenum">
              <a:rPr kumimoji="0" lang="en-GB" altLang="ja-JP" sz="1400">
                <a:solidFill>
                  <a:srgbClr val="333333"/>
                </a:solidFill>
                <a:latin typeface="Times New Roman" pitchFamily="18" charset="0"/>
              </a:rPr>
              <a:pPr algn="r" eaLnBrk="1" hangingPunct="1">
                <a:lnSpc>
                  <a:spcPct val="95000"/>
                </a:lnSpc>
                <a:buClr>
                  <a:srgbClr val="FFFFFF"/>
                </a:buClr>
                <a:buSzPct val="100000"/>
                <a:buFont typeface="Tahoma" pitchFamily="34" charset="0"/>
                <a:buNone/>
              </a:pPr>
              <a:t>9</a:t>
            </a:fld>
            <a:endParaRPr kumimoji="0" lang="en-GB" altLang="ja-JP" sz="1400">
              <a:solidFill>
                <a:srgbClr val="333333"/>
              </a:solidFill>
              <a:latin typeface="Times New Roman" pitchFamily="18" charset="0"/>
            </a:endParaRPr>
          </a:p>
        </p:txBody>
      </p:sp>
      <p:sp>
        <p:nvSpPr>
          <p:cNvPr id="54276" name="Text Box 2"/>
          <p:cNvSpPr txBox="1">
            <a:spLocks noChangeArrowheads="1"/>
          </p:cNvSpPr>
          <p:nvPr/>
        </p:nvSpPr>
        <p:spPr bwMode="auto">
          <a:xfrm>
            <a:off x="1141928" y="696058"/>
            <a:ext cx="4566103" cy="34231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103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endParaRPr kumimoji="0" lang="ja-JP" altLang="ja-JP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54277" name="Rectangle 3"/>
          <p:cNvSpPr>
            <a:spLocks noGrp="1" noChangeArrowheads="1"/>
          </p:cNvSpPr>
          <p:nvPr>
            <p:ph type="body"/>
          </p:nvPr>
        </p:nvSpPr>
        <p:spPr>
          <a:xfrm>
            <a:off x="1059902" y="4349262"/>
            <a:ext cx="4741413" cy="351399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 anchor="ctr"/>
          <a:lstStyle/>
          <a:p>
            <a:pPr eaLnBrk="1" hangingPunct="1">
              <a:spcBef>
                <a:spcPct val="0"/>
              </a:spcBef>
            </a:pPr>
            <a:endParaRPr lang="ja-JP" altLang="ja-JP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C045E-322F-479E-8E3A-01B9B24D5476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28874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5296-DD1D-4CEB-A196-92ABF5C80FB9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66387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C045E-322F-479E-8E3A-01B9B24D5476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13703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A1CF3-C7E4-46CB-8FFD-E9B0014EE50C}" type="datetime1">
              <a:rPr kumimoji="1" lang="ja-JP" altLang="en-US" smtClean="0"/>
              <a:t>2013/12/16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A0062-E614-44AE-BBC0-C623FD2D6330}" type="datetime1">
              <a:rPr kumimoji="1" lang="ja-JP" altLang="en-US" smtClean="0"/>
              <a:t>2013/12/16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ACDB-684C-4BAF-8B3C-419824B21E84}" type="datetime1">
              <a:rPr kumimoji="1" lang="ja-JP" altLang="en-US" smtClean="0"/>
              <a:t>2013/12/16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BB0F4-E4C6-4BF5-BA3A-FFE84EB21D15}" type="datetime1">
              <a:rPr kumimoji="1" lang="ja-JP" altLang="en-US" smtClean="0"/>
              <a:t>2013/12/16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50990-86E7-46C4-B9D5-F749BCEF3311}" type="datetime1">
              <a:rPr kumimoji="1" lang="ja-JP" altLang="en-US" smtClean="0"/>
              <a:t>2013/12/16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E5C57-8F44-44BD-8542-D942A811F66F}" type="datetime1">
              <a:rPr kumimoji="1" lang="ja-JP" altLang="en-US" smtClean="0"/>
              <a:t>2013/12/16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18B27-0EBC-438C-8C24-13C6EA4BE12A}" type="datetime1">
              <a:rPr kumimoji="1" lang="ja-JP" altLang="en-US" smtClean="0"/>
              <a:t>2013/12/16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81DAB-D9FD-4A2D-8D52-BF5A76416775}" type="datetime1">
              <a:rPr kumimoji="1" lang="ja-JP" altLang="en-US" smtClean="0"/>
              <a:t>2013/12/16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6C0A6-1B8E-45F3-80A3-293BD241DB14}" type="datetime1">
              <a:rPr kumimoji="1" lang="ja-JP" altLang="en-US" smtClean="0"/>
              <a:t>2013/12/16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4ADD8-0411-499E-B106-C754E734504F}" type="datetime1">
              <a:rPr kumimoji="1" lang="ja-JP" altLang="en-US" smtClean="0"/>
              <a:t>2013/12/16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9D482-CDAC-4F12-B376-EC0B2DFAECBB}" type="datetime1">
              <a:rPr kumimoji="1" lang="ja-JP" altLang="en-US" smtClean="0"/>
              <a:t>2013/12/16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3306AB-7FF2-4361-9A9C-03B442ACE131}" type="datetime1">
              <a:rPr kumimoji="1" lang="ja-JP" altLang="en-US" smtClean="0"/>
              <a:t>2013/12/16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4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7.png"/><Relationship Id="rId7" Type="http://schemas.openxmlformats.org/officeDocument/2006/relationships/image" Target="../media/image70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59.gi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png"/><Relationship Id="rId5" Type="http://schemas.openxmlformats.org/officeDocument/2006/relationships/image" Target="../media/image71.png"/><Relationship Id="rId4" Type="http://schemas.openxmlformats.org/officeDocument/2006/relationships/image" Target="../media/image6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gif"/><Relationship Id="rId2" Type="http://schemas.openxmlformats.org/officeDocument/2006/relationships/image" Target="../media/image65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3" Type="http://schemas.openxmlformats.org/officeDocument/2006/relationships/image" Target="../media/image80.png"/><Relationship Id="rId7" Type="http://schemas.openxmlformats.org/officeDocument/2006/relationships/image" Target="../media/image8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png"/><Relationship Id="rId5" Type="http://schemas.microsoft.com/office/2007/relationships/hdphoto" Target="../media/hdphoto3.wdp"/><Relationship Id="rId4" Type="http://schemas.openxmlformats.org/officeDocument/2006/relationships/image" Target="../media/image81.png"/><Relationship Id="rId9" Type="http://schemas.openxmlformats.org/officeDocument/2006/relationships/image" Target="../media/image8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8.png"/><Relationship Id="rId4" Type="http://schemas.openxmlformats.org/officeDocument/2006/relationships/image" Target="../media/image9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0.png"/><Relationship Id="rId2" Type="http://schemas.openxmlformats.org/officeDocument/2006/relationships/image" Target="../media/image89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10.png"/><Relationship Id="rId4" Type="http://schemas.openxmlformats.org/officeDocument/2006/relationships/image" Target="../media/image400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3" Type="http://schemas.openxmlformats.org/officeDocument/2006/relationships/image" Target="../media/image91.png"/><Relationship Id="rId7" Type="http://schemas.openxmlformats.org/officeDocument/2006/relationships/image" Target="../media/image62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0.png"/><Relationship Id="rId5" Type="http://schemas.openxmlformats.org/officeDocument/2006/relationships/image" Target="../media/image92.jpeg"/><Relationship Id="rId4" Type="http://schemas.openxmlformats.org/officeDocument/2006/relationships/image" Target="../media/image31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0.png"/><Relationship Id="rId13" Type="http://schemas.openxmlformats.org/officeDocument/2006/relationships/image" Target="../media/image11.png"/><Relationship Id="rId18" Type="http://schemas.openxmlformats.org/officeDocument/2006/relationships/image" Target="../media/image2.png"/><Relationship Id="rId26" Type="http://schemas.openxmlformats.org/officeDocument/2006/relationships/image" Target="../media/image24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6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1.pn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5" Type="http://schemas.openxmlformats.org/officeDocument/2006/relationships/image" Target="../media/image39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10" Type="http://schemas.openxmlformats.org/officeDocument/2006/relationships/image" Target="../media/image82.png"/><Relationship Id="rId19" Type="http://schemas.openxmlformats.org/officeDocument/2006/relationships/image" Target="../media/image17.png"/><Relationship Id="rId4" Type="http://schemas.openxmlformats.org/officeDocument/2006/relationships/image" Target="../media/image210.png"/><Relationship Id="rId9" Type="http://schemas.openxmlformats.org/officeDocument/2006/relationships/image" Target="../media/image72.png"/><Relationship Id="rId14" Type="http://schemas.openxmlformats.org/officeDocument/2006/relationships/image" Target="../media/image12.png"/><Relationship Id="rId22" Type="http://schemas.openxmlformats.org/officeDocument/2006/relationships/image" Target="../media/image3.png"/><Relationship Id="rId27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26.png"/><Relationship Id="rId3" Type="http://schemas.openxmlformats.org/officeDocument/2006/relationships/image" Target="../media/image5.png"/><Relationship Id="rId7" Type="http://schemas.openxmlformats.org/officeDocument/2006/relationships/image" Target="../media/image31.png"/><Relationship Id="rId12" Type="http://schemas.openxmlformats.org/officeDocument/2006/relationships/image" Target="../media/image2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png"/><Relationship Id="rId11" Type="http://schemas.openxmlformats.org/officeDocument/2006/relationships/image" Target="../media/image16.png"/><Relationship Id="rId5" Type="http://schemas.openxmlformats.org/officeDocument/2006/relationships/image" Target="../media/image29.png"/><Relationship Id="rId10" Type="http://schemas.openxmlformats.org/officeDocument/2006/relationships/image" Target="../media/image8.png"/><Relationship Id="rId4" Type="http://schemas.openxmlformats.org/officeDocument/2006/relationships/image" Target="../media/image280.png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63" Type="http://schemas.openxmlformats.org/officeDocument/2006/relationships/image" Target="../media/image34.png"/><Relationship Id="rId7" Type="http://schemas.openxmlformats.org/officeDocument/2006/relationships/image" Target="../media/image33.png"/><Relationship Id="rId67" Type="http://schemas.openxmlformats.org/officeDocument/2006/relationships/image" Target="../media/image38.png"/><Relationship Id="rId2" Type="http://schemas.openxmlformats.org/officeDocument/2006/relationships/image" Target="../media/image27.png"/><Relationship Id="rId6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66" Type="http://schemas.openxmlformats.org/officeDocument/2006/relationships/image" Target="../media/image37.png"/><Relationship Id="rId5" Type="http://schemas.openxmlformats.org/officeDocument/2006/relationships/image" Target="../media/image74.png"/><Relationship Id="rId65" Type="http://schemas.openxmlformats.org/officeDocument/2006/relationships/image" Target="../media/image36.png"/><Relationship Id="rId4" Type="http://schemas.openxmlformats.org/officeDocument/2006/relationships/image" Target="../media/image39.png"/><Relationship Id="rId64" Type="http://schemas.openxmlformats.org/officeDocument/2006/relationships/image" Target="../media/image3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1902073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STJ development for cosmic background </a:t>
            </a:r>
            <a:r>
              <a:rPr lang="en-US" altLang="ja-JP" dirty="0" smtClean="0"/>
              <a:t>neutrino </a:t>
            </a:r>
            <a:r>
              <a:rPr lang="en-US" altLang="ja-JP" dirty="0"/>
              <a:t>decay search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75656" y="2852936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kumimoji="1" lang="en-US" altLang="ja-JP" dirty="0" smtClean="0">
                <a:solidFill>
                  <a:schemeClr val="tx1"/>
                </a:solidFill>
              </a:rPr>
              <a:t>Yuji Takeuchi (Univ. of Tsukuba)</a:t>
            </a:r>
          </a:p>
          <a:p>
            <a:pPr algn="r"/>
            <a:r>
              <a:rPr lang="en-US" altLang="ja-JP" sz="2800" dirty="0" smtClean="0">
                <a:solidFill>
                  <a:schemeClr val="tx1"/>
                </a:solidFill>
              </a:rPr>
              <a:t>for SCD/Neutrino Decay Group</a:t>
            </a:r>
            <a:endParaRPr kumimoji="1" lang="en-US" altLang="ja-JP" sz="2800" dirty="0" smtClean="0">
              <a:solidFill>
                <a:schemeClr val="tx1"/>
              </a:solidFill>
            </a:endParaRPr>
          </a:p>
          <a:p>
            <a:r>
              <a:rPr lang="en-US" altLang="ja-JP" dirty="0" smtClean="0">
                <a:solidFill>
                  <a:schemeClr val="tx1"/>
                </a:solidFill>
              </a:rPr>
              <a:t>Dec. 10, 2013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DTP International Review @KEK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104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kumimoji="1" lang="en-US" altLang="ja-JP" sz="36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Hf</a:t>
            </a:r>
            <a:r>
              <a:rPr kumimoji="1"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-STJ development</a:t>
            </a:r>
            <a:endParaRPr kumimoji="1" lang="ja-JP" altLang="en-US" sz="3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79404" y="1121331"/>
            <a:ext cx="6080033" cy="1195931"/>
          </a:xfrm>
        </p:spPr>
        <p:txBody>
          <a:bodyPr>
            <a:normAutofit fontScale="92500"/>
          </a:bodyPr>
          <a:lstStyle/>
          <a:p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We </a:t>
            </a:r>
            <a:r>
              <a:rPr lang="en-US" altLang="ja-JP" sz="2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succeeded in observation of Josephson current by </a:t>
            </a:r>
            <a:r>
              <a:rPr lang="en-US" altLang="ja-JP" sz="24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Hf-HfOx-Hf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barrier layer </a:t>
            </a:r>
            <a:r>
              <a:rPr lang="en-US" altLang="ja-JP" sz="2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for the first time in the 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world </a:t>
            </a:r>
            <a:r>
              <a:rPr lang="en-US" altLang="ja-JP" sz="24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 2010</a:t>
            </a:r>
            <a:endParaRPr lang="en-US" altLang="ja-JP" sz="24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0" indent="0">
              <a:buNone/>
            </a:pPr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コンテンツ プレースホルダー 2"/>
              <p:cNvSpPr txBox="1">
                <a:spLocks/>
              </p:cNvSpPr>
              <p:nvPr/>
            </p:nvSpPr>
            <p:spPr>
              <a:xfrm>
                <a:off x="469218" y="5517232"/>
                <a:ext cx="8280920" cy="100811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However, to </a:t>
                </a: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use 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this </a:t>
                </a: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as a detector,  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much improvement in leak current is required. 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b="0" i="1" smtClean="0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sz="2400" b="0" i="1" smtClean="0">
                            <a:latin typeface="Cambria Math"/>
                          </a:rPr>
                          <m:t>leak</m:t>
                        </m:r>
                      </m:sub>
                    </m:sSub>
                  </m:oMath>
                </a14:m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is required to be at </a:t>
                </a:r>
                <a:r>
                  <a:rPr lang="en-US" altLang="ja-JP" sz="24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pA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level or less)</a:t>
                </a:r>
                <a:endParaRPr lang="ja-JP" altLang="en-US" sz="24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7" name="コンテンツ プレースホルダー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218" y="5517232"/>
                <a:ext cx="8280920" cy="1008111"/>
              </a:xfrm>
              <a:prstGeom prst="rect">
                <a:avLst/>
              </a:prstGeom>
              <a:blipFill rotWithShape="1">
                <a:blip r:embed="rId2"/>
                <a:stretch>
                  <a:fillRect l="-957" t="-363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スライド番号プレースホルダー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10</a:t>
            </a:fld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54" y="2725243"/>
            <a:ext cx="3058364" cy="2863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4178" y="2717407"/>
            <a:ext cx="2713966" cy="2724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6" name="直線矢印コネクタ 25"/>
          <p:cNvCxnSpPr/>
          <p:nvPr/>
        </p:nvCxnSpPr>
        <p:spPr>
          <a:xfrm>
            <a:off x="2700801" y="3939379"/>
            <a:ext cx="629694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3330495" y="2862344"/>
            <a:ext cx="1460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B=10 Gauss</a:t>
            </a: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221470" y="2876062"/>
            <a:ext cx="1332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B=0 Gauss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6375932" y="2779269"/>
            <a:ext cx="2278581" cy="79374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dirty="0" err="1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HfOx</a:t>
            </a:r>
            <a:r>
              <a:rPr lang="ja-JP" altLang="en-US" sz="16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：</a:t>
            </a:r>
            <a:r>
              <a:rPr lang="en-US" altLang="ja-JP" sz="16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20Torr,1hour</a:t>
            </a:r>
          </a:p>
          <a:p>
            <a:pPr algn="ctr"/>
            <a:r>
              <a:rPr lang="en-US" altLang="ja-JP" sz="16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anodic oxidation</a:t>
            </a:r>
            <a:r>
              <a:rPr lang="ja-JP" altLang="en-US" sz="16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：</a:t>
            </a:r>
            <a:r>
              <a:rPr lang="en-US" altLang="ja-JP" sz="16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45nm</a:t>
            </a:r>
            <a:endParaRPr kumimoji="1" lang="en-US" altLang="ja-JP" sz="1600" dirty="0" smtClean="0">
              <a:solidFill>
                <a:schemeClr val="tx1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50" name="グループ化 49"/>
          <p:cNvGrpSpPr/>
          <p:nvPr/>
        </p:nvGrpSpPr>
        <p:grpSpPr>
          <a:xfrm>
            <a:off x="5868144" y="1268612"/>
            <a:ext cx="3052082" cy="1394750"/>
            <a:chOff x="5921604" y="941897"/>
            <a:chExt cx="3052082" cy="1394750"/>
          </a:xfrm>
        </p:grpSpPr>
        <p:cxnSp>
          <p:nvCxnSpPr>
            <p:cNvPr id="11" name="直線コネクタ 10"/>
            <p:cNvCxnSpPr/>
            <p:nvPr/>
          </p:nvCxnSpPr>
          <p:spPr>
            <a:xfrm flipH="1">
              <a:off x="8602305" y="1253563"/>
              <a:ext cx="105668" cy="534218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/>
            <p:cNvCxnSpPr/>
            <p:nvPr/>
          </p:nvCxnSpPr>
          <p:spPr>
            <a:xfrm flipH="1">
              <a:off x="8662408" y="1253563"/>
              <a:ext cx="235696" cy="538766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 flipH="1">
              <a:off x="7817823" y="941897"/>
              <a:ext cx="376487" cy="333698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/>
            <p:cNvCxnSpPr/>
            <p:nvPr/>
          </p:nvCxnSpPr>
          <p:spPr>
            <a:xfrm flipH="1">
              <a:off x="7865165" y="946510"/>
              <a:ext cx="658292" cy="310688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" name="グループ化 29"/>
            <p:cNvGrpSpPr/>
            <p:nvPr/>
          </p:nvGrpSpPr>
          <p:grpSpPr>
            <a:xfrm>
              <a:off x="5921604" y="1277091"/>
              <a:ext cx="3052082" cy="1059556"/>
              <a:chOff x="3606397" y="2379611"/>
              <a:chExt cx="4093428" cy="1479613"/>
            </a:xfrm>
          </p:grpSpPr>
          <p:grpSp>
            <p:nvGrpSpPr>
              <p:cNvPr id="34" name="グループ化 33"/>
              <p:cNvGrpSpPr/>
              <p:nvPr/>
            </p:nvGrpSpPr>
            <p:grpSpPr>
              <a:xfrm>
                <a:off x="3606397" y="2379611"/>
                <a:ext cx="4093428" cy="1479613"/>
                <a:chOff x="3665198" y="2816636"/>
                <a:chExt cx="3817528" cy="1479613"/>
              </a:xfrm>
            </p:grpSpPr>
            <p:grpSp>
              <p:nvGrpSpPr>
                <p:cNvPr id="37" name="グループ化 36"/>
                <p:cNvGrpSpPr/>
                <p:nvPr/>
              </p:nvGrpSpPr>
              <p:grpSpPr>
                <a:xfrm>
                  <a:off x="3665198" y="2816636"/>
                  <a:ext cx="3817528" cy="1479613"/>
                  <a:chOff x="2546405" y="4581128"/>
                  <a:chExt cx="4384394" cy="1213284"/>
                </a:xfrm>
              </p:grpSpPr>
              <p:sp>
                <p:nvSpPr>
                  <p:cNvPr id="40" name="1 つの角を丸めた四角形 39"/>
                  <p:cNvSpPr/>
                  <p:nvPr/>
                </p:nvSpPr>
                <p:spPr>
                  <a:xfrm>
                    <a:off x="2546405" y="5157192"/>
                    <a:ext cx="4384394" cy="410344"/>
                  </a:xfrm>
                  <a:prstGeom prst="round1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tIns="0" rtlCol="0" anchor="ctr"/>
                  <a:lstStyle/>
                  <a:p>
                    <a:pPr algn="ctr"/>
                    <a:r>
                      <a:rPr lang="en-US" altLang="ja-JP" dirty="0" err="1" smtClean="0">
                        <a:solidFill>
                          <a:schemeClr val="tx1"/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rPr>
                      <a:t>Hf</a:t>
                    </a:r>
                    <a:r>
                      <a:rPr kumimoji="1" lang="en-US" altLang="ja-JP" dirty="0" smtClean="0">
                        <a:solidFill>
                          <a:schemeClr val="tx1"/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rPr>
                      <a:t>(350nm)</a:t>
                    </a:r>
                    <a:endParaRPr kumimoji="1" lang="ja-JP" altLang="en-US" dirty="0"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endParaRPr>
                  </a:p>
                </p:txBody>
              </p:sp>
              <p:sp>
                <p:nvSpPr>
                  <p:cNvPr id="41" name="正方形/長方形 40"/>
                  <p:cNvSpPr/>
                  <p:nvPr/>
                </p:nvSpPr>
                <p:spPr>
                  <a:xfrm>
                    <a:off x="3275855" y="4581128"/>
                    <a:ext cx="2520280" cy="55436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tIns="0" rtlCol="0" anchor="ctr"/>
                  <a:lstStyle/>
                  <a:p>
                    <a:pPr algn="ctr"/>
                    <a:r>
                      <a:rPr lang="en-US" altLang="ja-JP" dirty="0" err="1" smtClean="0">
                        <a:solidFill>
                          <a:schemeClr val="tx1"/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rPr>
                      <a:t>Hf</a:t>
                    </a:r>
                    <a:r>
                      <a:rPr lang="en-US" altLang="ja-JP" dirty="0" smtClean="0">
                        <a:solidFill>
                          <a:schemeClr val="tx1"/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rPr>
                      <a:t>(25</a:t>
                    </a:r>
                    <a:r>
                      <a:rPr kumimoji="1" lang="en-US" altLang="ja-JP" dirty="0" smtClean="0">
                        <a:solidFill>
                          <a:schemeClr val="tx1"/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rPr>
                      <a:t>0nm)</a:t>
                    </a:r>
                    <a:endParaRPr kumimoji="1" lang="ja-JP" altLang="en-US" dirty="0">
                      <a:solidFill>
                        <a:schemeClr val="tx1"/>
                      </a:solidFill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endParaRPr>
                  </a:p>
                </p:txBody>
              </p:sp>
              <p:sp>
                <p:nvSpPr>
                  <p:cNvPr id="42" name="1 つの角を丸めた四角形 41"/>
                  <p:cNvSpPr/>
                  <p:nvPr/>
                </p:nvSpPr>
                <p:spPr>
                  <a:xfrm>
                    <a:off x="2546405" y="5589240"/>
                    <a:ext cx="4384394" cy="205172"/>
                  </a:xfrm>
                  <a:prstGeom prst="round1Rect">
                    <a:avLst>
                      <a:gd name="adj" fmla="val 0"/>
                    </a:avLst>
                  </a:prstGeom>
                  <a:solidFill>
                    <a:srgbClr val="FFC000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altLang="ja-JP" dirty="0" smtClean="0">
                        <a:solidFill>
                          <a:schemeClr val="tx1"/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rPr>
                      <a:t>Si wafer</a:t>
                    </a:r>
                    <a:endParaRPr kumimoji="1" lang="ja-JP" altLang="en-US" dirty="0">
                      <a:solidFill>
                        <a:schemeClr val="tx1"/>
                      </a:solidFill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endParaRPr>
                  </a:p>
                </p:txBody>
              </p:sp>
            </p:grpSp>
            <p:cxnSp>
              <p:nvCxnSpPr>
                <p:cNvPr id="38" name="直線コネクタ 37"/>
                <p:cNvCxnSpPr/>
                <p:nvPr/>
              </p:nvCxnSpPr>
              <p:spPr>
                <a:xfrm flipV="1">
                  <a:off x="4293775" y="3338689"/>
                  <a:ext cx="2207549" cy="8816"/>
                </a:xfrm>
                <a:prstGeom prst="line">
                  <a:avLst/>
                </a:prstGeom>
                <a:ln w="31750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5" name="直線コネクタ 34"/>
              <p:cNvCxnSpPr/>
              <p:nvPr/>
            </p:nvCxnSpPr>
            <p:spPr>
              <a:xfrm flipV="1">
                <a:off x="6640462" y="3111082"/>
                <a:ext cx="246168" cy="11166"/>
              </a:xfrm>
              <a:prstGeom prst="line">
                <a:avLst/>
              </a:prstGeom>
              <a:ln w="762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線コネクタ 35"/>
              <p:cNvCxnSpPr/>
              <p:nvPr/>
            </p:nvCxnSpPr>
            <p:spPr>
              <a:xfrm>
                <a:off x="3606397" y="3082130"/>
                <a:ext cx="711387" cy="0"/>
              </a:xfrm>
              <a:prstGeom prst="line">
                <a:avLst/>
              </a:prstGeom>
              <a:ln w="762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1" name="直線コネクタ 30"/>
            <p:cNvCxnSpPr/>
            <p:nvPr/>
          </p:nvCxnSpPr>
          <p:spPr>
            <a:xfrm flipV="1">
              <a:off x="8189062" y="1253563"/>
              <a:ext cx="5248" cy="526604"/>
            </a:xfrm>
            <a:prstGeom prst="line">
              <a:avLst/>
            </a:prstGeom>
            <a:ln w="762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/>
            <p:cNvCxnSpPr/>
            <p:nvPr/>
          </p:nvCxnSpPr>
          <p:spPr>
            <a:xfrm flipV="1">
              <a:off x="6428645" y="1257197"/>
              <a:ext cx="0" cy="564949"/>
            </a:xfrm>
            <a:prstGeom prst="line">
              <a:avLst/>
            </a:prstGeom>
            <a:ln w="762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線コネクタ 44"/>
            <p:cNvCxnSpPr/>
            <p:nvPr/>
          </p:nvCxnSpPr>
          <p:spPr>
            <a:xfrm>
              <a:off x="8820472" y="1772816"/>
              <a:ext cx="152400" cy="1954"/>
            </a:xfrm>
            <a:prstGeom prst="line">
              <a:avLst/>
            </a:prstGeom>
            <a:ln w="762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テキスト ボックス 50"/>
          <p:cNvSpPr txBox="1"/>
          <p:nvPr/>
        </p:nvSpPr>
        <p:spPr>
          <a:xfrm>
            <a:off x="78063" y="2493012"/>
            <a:ext cx="21707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 sample in 2012</a:t>
            </a: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5868144" y="3717032"/>
            <a:ext cx="294393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200×200μm</a:t>
            </a:r>
            <a:r>
              <a:rPr lang="en-US" altLang="ja-JP" sz="2400" baseline="30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endParaRPr kumimoji="1" lang="en-US" altLang="ja-JP" sz="24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algn="ctr"/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T=80~177mK</a:t>
            </a:r>
            <a:endParaRPr kumimoji="1" lang="en-US" altLang="ja-JP" sz="24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algn="ctr"/>
            <a:r>
              <a:rPr kumimoji="1"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</a:t>
            </a:r>
            <a:r>
              <a:rPr kumimoji="1" lang="en-US" altLang="ja-JP" sz="2000" baseline="-25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=60μA</a:t>
            </a:r>
          </a:p>
          <a:p>
            <a:pPr algn="ctr"/>
            <a:r>
              <a:rPr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</a:t>
            </a:r>
            <a:r>
              <a:rPr lang="en-US" altLang="ja-JP" sz="2000" baseline="-25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leak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=50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A@V</a:t>
            </a:r>
            <a:r>
              <a:rPr lang="en-US" altLang="ja-JP" sz="2000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bias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=10V</a:t>
            </a:r>
            <a:endParaRPr lang="en-US" altLang="ja-JP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algn="ctr"/>
            <a:r>
              <a:rPr kumimoji="1"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</a:t>
            </a:r>
            <a:r>
              <a:rPr kumimoji="1" lang="en-US" altLang="ja-JP" sz="2000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</a:t>
            </a:r>
            <a:r>
              <a:rPr kumimoji="1"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=0.2Ω</a:t>
            </a:r>
            <a:endParaRPr kumimoji="1" lang="ja-JP" altLang="en-US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6795838" y="28713"/>
            <a:ext cx="22406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By </a:t>
            </a:r>
            <a:r>
              <a:rPr lang="en-US" altLang="ja-JP" sz="16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</a:t>
            </a:r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 Nagata</a:t>
            </a:r>
            <a:endParaRPr kumimoji="1" lang="en-US" altLang="ja-JP" sz="16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62880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コンテンツ プレースホルダー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20" t="34505" r="49015" b="25840"/>
          <a:stretch/>
        </p:blipFill>
        <p:spPr>
          <a:xfrm>
            <a:off x="676351" y="1391213"/>
            <a:ext cx="7975389" cy="4843693"/>
          </a:xfrm>
        </p:spPr>
      </p:pic>
      <p:pic>
        <p:nvPicPr>
          <p:cNvPr id="8" name="図 7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35" t="34740" r="49234" b="25876"/>
          <a:stretch/>
        </p:blipFill>
        <p:spPr>
          <a:xfrm>
            <a:off x="683568" y="1402892"/>
            <a:ext cx="7939573" cy="4821803"/>
          </a:xfrm>
          <a:prstGeom prst="rect">
            <a:avLst/>
          </a:prstGeom>
        </p:spPr>
      </p:pic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67544"/>
          </a:xfrm>
        </p:spPr>
        <p:txBody>
          <a:bodyPr/>
          <a:lstStyle/>
          <a:p>
            <a:r>
              <a:rPr kumimoji="1" lang="en-US" altLang="ja-JP" sz="32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Hf</a:t>
            </a:r>
            <a:r>
              <a:rPr kumimoji="1" lang="en-US" altLang="ja-JP" sz="3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-STJ Response to DC-like VIS light</a:t>
            </a:r>
            <a:endParaRPr kumimoji="1" lang="ja-JP" altLang="en-US" sz="32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5" name="直線矢印コネクタ 4"/>
          <p:cNvCxnSpPr/>
          <p:nvPr/>
        </p:nvCxnSpPr>
        <p:spPr>
          <a:xfrm flipV="1">
            <a:off x="5489302" y="4668061"/>
            <a:ext cx="0" cy="74570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/>
          <p:cNvCxnSpPr/>
          <p:nvPr/>
        </p:nvCxnSpPr>
        <p:spPr>
          <a:xfrm>
            <a:off x="5489302" y="5413766"/>
            <a:ext cx="810890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正方形/長方形 8"/>
          <p:cNvSpPr/>
          <p:nvPr/>
        </p:nvSpPr>
        <p:spPr>
          <a:xfrm>
            <a:off x="5417841" y="5539104"/>
            <a:ext cx="1530423" cy="410176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24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20μV/DIV</a:t>
            </a:r>
            <a:endParaRPr kumimoji="1" lang="ja-JP" altLang="en-US" sz="2400" dirty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 rot="5400000">
            <a:off x="4345322" y="5076322"/>
            <a:ext cx="1688763" cy="41034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24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5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0μA/DIV</a:t>
            </a:r>
            <a:endParaRPr kumimoji="1" lang="ja-JP" altLang="en-US" sz="2400" dirty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13" name="直線矢印コネクタ 12"/>
          <p:cNvCxnSpPr>
            <a:stCxn id="17" idx="1"/>
          </p:cNvCxnSpPr>
          <p:nvPr/>
        </p:nvCxnSpPr>
        <p:spPr bwMode="auto">
          <a:xfrm flipH="1">
            <a:off x="5709802" y="1211561"/>
            <a:ext cx="590390" cy="142535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テキスト ボックス 16"/>
          <p:cNvSpPr txBox="1"/>
          <p:nvPr/>
        </p:nvSpPr>
        <p:spPr>
          <a:xfrm>
            <a:off x="6300192" y="980728"/>
            <a:ext cx="1502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solidFill>
                  <a:schemeClr val="accent6">
                    <a:lumMod val="7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L</a:t>
            </a:r>
            <a:r>
              <a:rPr lang="en-US" altLang="ja-JP" sz="2400" dirty="0" smtClean="0">
                <a:solidFill>
                  <a:schemeClr val="accent6">
                    <a:lumMod val="7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aser ON</a:t>
            </a:r>
            <a:endParaRPr kumimoji="1" lang="ja-JP" altLang="en-US" sz="2400" dirty="0">
              <a:solidFill>
                <a:schemeClr val="accent6">
                  <a:lumMod val="75000"/>
                </a:schemeClr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6484161" y="3140968"/>
            <a:ext cx="16546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solidFill>
                  <a:schemeClr val="tx2">
                    <a:lumMod val="7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L</a:t>
            </a:r>
            <a:r>
              <a:rPr lang="en-US" altLang="ja-JP" sz="2400" dirty="0" smtClean="0">
                <a:solidFill>
                  <a:schemeClr val="tx2">
                    <a:lumMod val="7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aser OFF</a:t>
            </a:r>
            <a:endParaRPr kumimoji="1" lang="ja-JP" altLang="en-US" sz="2400" dirty="0">
              <a:solidFill>
                <a:schemeClr val="tx2">
                  <a:lumMod val="75000"/>
                </a:schemeClr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20" name="直線矢印コネクタ 19"/>
          <p:cNvCxnSpPr/>
          <p:nvPr/>
        </p:nvCxnSpPr>
        <p:spPr bwMode="auto">
          <a:xfrm flipH="1" flipV="1">
            <a:off x="6183052" y="2996952"/>
            <a:ext cx="405172" cy="374848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テキスト ボックス 14"/>
          <p:cNvSpPr txBox="1"/>
          <p:nvPr/>
        </p:nvSpPr>
        <p:spPr>
          <a:xfrm>
            <a:off x="161571" y="1395253"/>
            <a:ext cx="35463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Oxidation on 30 </a:t>
            </a:r>
            <a:r>
              <a:rPr lang="en-US" altLang="ja-JP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Torr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1 hour</a:t>
            </a:r>
          </a:p>
          <a:p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Laser: 465nm, 100kHz</a:t>
            </a:r>
          </a:p>
          <a:p>
            <a:pPr marL="285750" indent="-285750">
              <a:buFont typeface="Arial" pitchFamily="34" charset="0"/>
              <a:buChar char="•"/>
            </a:pPr>
            <a:endParaRPr lang="en-US" altLang="ja-JP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16" name="グループ化 15"/>
          <p:cNvGrpSpPr/>
          <p:nvPr/>
        </p:nvGrpSpPr>
        <p:grpSpPr>
          <a:xfrm>
            <a:off x="161571" y="2040121"/>
            <a:ext cx="3402317" cy="3231305"/>
            <a:chOff x="1547664" y="382748"/>
            <a:chExt cx="3046270" cy="2893155"/>
          </a:xfrm>
        </p:grpSpPr>
        <p:sp>
          <p:nvSpPr>
            <p:cNvPr id="22" name="正方形/長方形 21"/>
            <p:cNvSpPr/>
            <p:nvPr/>
          </p:nvSpPr>
          <p:spPr>
            <a:xfrm>
              <a:off x="1547664" y="413744"/>
              <a:ext cx="3046270" cy="2862159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pic>
          <p:nvPicPr>
            <p:cNvPr id="19" name="コンテンツ プレースホルダー 6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035" t="44703" r="65941" b="42738"/>
            <a:stretch/>
          </p:blipFill>
          <p:spPr>
            <a:xfrm>
              <a:off x="1547664" y="382748"/>
              <a:ext cx="3046270" cy="2862159"/>
            </a:xfrm>
            <a:prstGeom prst="rect">
              <a:avLst/>
            </a:prstGeom>
          </p:spPr>
        </p:pic>
        <p:pic>
          <p:nvPicPr>
            <p:cNvPr id="21" name="図 20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053" t="44819" r="65946" b="42651"/>
            <a:stretch/>
          </p:blipFill>
          <p:spPr>
            <a:xfrm>
              <a:off x="1547664" y="413744"/>
              <a:ext cx="3046270" cy="2862159"/>
            </a:xfrm>
            <a:prstGeom prst="rect">
              <a:avLst/>
            </a:prstGeom>
          </p:spPr>
        </p:pic>
      </p:grpSp>
      <p:sp>
        <p:nvSpPr>
          <p:cNvPr id="2" name="正方形/長方形 1"/>
          <p:cNvSpPr/>
          <p:nvPr/>
        </p:nvSpPr>
        <p:spPr>
          <a:xfrm>
            <a:off x="4427984" y="2780928"/>
            <a:ext cx="1281818" cy="129614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12" name="直線コネクタ 11"/>
          <p:cNvCxnSpPr/>
          <p:nvPr/>
        </p:nvCxnSpPr>
        <p:spPr>
          <a:xfrm flipH="1" flipV="1">
            <a:off x="3563888" y="2074740"/>
            <a:ext cx="864096" cy="7061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 flipH="1">
            <a:off x="3563888" y="4077072"/>
            <a:ext cx="864096" cy="119435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/>
          <p:nvPr/>
        </p:nvCxnSpPr>
        <p:spPr>
          <a:xfrm flipV="1">
            <a:off x="2689776" y="3315728"/>
            <a:ext cx="0" cy="74570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/>
          <p:cNvCxnSpPr/>
          <p:nvPr/>
        </p:nvCxnSpPr>
        <p:spPr>
          <a:xfrm>
            <a:off x="2689776" y="2272089"/>
            <a:ext cx="0" cy="82238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/>
          <p:cNvSpPr txBox="1"/>
          <p:nvPr/>
        </p:nvSpPr>
        <p:spPr>
          <a:xfrm>
            <a:off x="472629" y="4912162"/>
            <a:ext cx="3244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10uA/100kHz=6.2×10</a:t>
            </a:r>
            <a:r>
              <a:rPr lang="en-US" altLang="ja-JP" baseline="30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8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e/pulse</a:t>
            </a:r>
            <a:endParaRPr kumimoji="1" lang="en-US" altLang="ja-JP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723457" y="6224695"/>
            <a:ext cx="47884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We observed </a:t>
            </a:r>
            <a:r>
              <a:rPr lang="en-US" altLang="ja-JP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Hf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-STJ response to visible light</a:t>
            </a:r>
            <a:endParaRPr kumimoji="1" lang="en-US" altLang="ja-JP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5" name="スライド番号プレースホルダー 2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11</a:t>
            </a:fld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6795838" y="28713"/>
            <a:ext cx="22406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By </a:t>
            </a:r>
            <a:r>
              <a:rPr lang="en-US" altLang="ja-JP" sz="16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</a:t>
            </a:r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 Nagata</a:t>
            </a:r>
            <a:endParaRPr kumimoji="1" lang="en-US" altLang="ja-JP" sz="16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7" name="正方形/長方形 36"/>
          <p:cNvSpPr/>
          <p:nvPr/>
        </p:nvSpPr>
        <p:spPr>
          <a:xfrm rot="16200000">
            <a:off x="1874971" y="2432554"/>
            <a:ext cx="1188270" cy="410344"/>
          </a:xfrm>
          <a:prstGeom prst="rect">
            <a:avLst/>
          </a:prstGeom>
          <a:noFill/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24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~1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0μA</a:t>
            </a:r>
            <a:endParaRPr kumimoji="1" lang="ja-JP" altLang="en-US" sz="2400" dirty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8105747" y="3828019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V</a:t>
            </a:r>
            <a:endParaRPr kumimoji="1" lang="ja-JP" altLang="en-US" sz="28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4285958" y="1402892"/>
            <a:ext cx="2840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endParaRPr kumimoji="1" lang="ja-JP" altLang="en-US" sz="28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8343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正方形/長方形 30"/>
          <p:cNvSpPr/>
          <p:nvPr/>
        </p:nvSpPr>
        <p:spPr bwMode="auto">
          <a:xfrm rot="20096978">
            <a:off x="1455068" y="4572647"/>
            <a:ext cx="614310" cy="654590"/>
          </a:xfrm>
          <a:prstGeom prst="rect">
            <a:avLst/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12000000" lon="9600000" rev="15600000"/>
            </a:camera>
            <a:lightRig rig="threePt" dir="t"/>
          </a:scene3d>
          <a:sp3d extrusionH="76200" contourW="25400">
            <a:bevelT w="25400" h="12700"/>
            <a:bevelB w="25400" h="12700"/>
            <a:extrusionClr>
              <a:schemeClr val="tx1">
                <a:lumMod val="65000"/>
                <a:lumOff val="35000"/>
              </a:schemeClr>
            </a:extrusionClr>
            <a:contourClr>
              <a:schemeClr val="accent5">
                <a:lumMod val="25000"/>
              </a:schemeClr>
            </a:contourClr>
          </a:sp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6" name="Freeform 82"/>
          <p:cNvSpPr>
            <a:spLocks/>
          </p:cNvSpPr>
          <p:nvPr/>
        </p:nvSpPr>
        <p:spPr bwMode="auto">
          <a:xfrm rot="8834368">
            <a:off x="1855998" y="4319650"/>
            <a:ext cx="1384528" cy="190478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  <a:gd name="connsiteX0" fmla="*/ 0 w 9167"/>
              <a:gd name="connsiteY0" fmla="*/ 10000 h 10000"/>
              <a:gd name="connsiteX1" fmla="*/ 833 w 9167"/>
              <a:gd name="connsiteY1" fmla="*/ 0 h 10000"/>
              <a:gd name="connsiteX2" fmla="*/ 1667 w 9167"/>
              <a:gd name="connsiteY2" fmla="*/ 10000 h 10000"/>
              <a:gd name="connsiteX3" fmla="*/ 2500 w 9167"/>
              <a:gd name="connsiteY3" fmla="*/ 0 h 10000"/>
              <a:gd name="connsiteX4" fmla="*/ 3333 w 9167"/>
              <a:gd name="connsiteY4" fmla="*/ 10000 h 10000"/>
              <a:gd name="connsiteX5" fmla="*/ 4167 w 9167"/>
              <a:gd name="connsiteY5" fmla="*/ 0 h 10000"/>
              <a:gd name="connsiteX6" fmla="*/ 5000 w 9167"/>
              <a:gd name="connsiteY6" fmla="*/ 10000 h 10000"/>
              <a:gd name="connsiteX7" fmla="*/ 5833 w 9167"/>
              <a:gd name="connsiteY7" fmla="*/ 0 h 10000"/>
              <a:gd name="connsiteX8" fmla="*/ 6667 w 9167"/>
              <a:gd name="connsiteY8" fmla="*/ 10000 h 10000"/>
              <a:gd name="connsiteX9" fmla="*/ 7500 w 9167"/>
              <a:gd name="connsiteY9" fmla="*/ 0 h 10000"/>
              <a:gd name="connsiteX10" fmla="*/ 8333 w 9167"/>
              <a:gd name="connsiteY10" fmla="*/ 10000 h 10000"/>
              <a:gd name="connsiteX11" fmla="*/ 9167 w 9167"/>
              <a:gd name="connsiteY11" fmla="*/ 0 h 10000"/>
              <a:gd name="connsiteX0" fmla="*/ 0 w 9090"/>
              <a:gd name="connsiteY0" fmla="*/ 10000 h 10000"/>
              <a:gd name="connsiteX1" fmla="*/ 909 w 9090"/>
              <a:gd name="connsiteY1" fmla="*/ 0 h 10000"/>
              <a:gd name="connsiteX2" fmla="*/ 1818 w 9090"/>
              <a:gd name="connsiteY2" fmla="*/ 10000 h 10000"/>
              <a:gd name="connsiteX3" fmla="*/ 2727 w 9090"/>
              <a:gd name="connsiteY3" fmla="*/ 0 h 10000"/>
              <a:gd name="connsiteX4" fmla="*/ 3636 w 9090"/>
              <a:gd name="connsiteY4" fmla="*/ 10000 h 10000"/>
              <a:gd name="connsiteX5" fmla="*/ 4546 w 9090"/>
              <a:gd name="connsiteY5" fmla="*/ 0 h 10000"/>
              <a:gd name="connsiteX6" fmla="*/ 5454 w 9090"/>
              <a:gd name="connsiteY6" fmla="*/ 10000 h 10000"/>
              <a:gd name="connsiteX7" fmla="*/ 6363 w 9090"/>
              <a:gd name="connsiteY7" fmla="*/ 0 h 10000"/>
              <a:gd name="connsiteX8" fmla="*/ 7273 w 9090"/>
              <a:gd name="connsiteY8" fmla="*/ 10000 h 10000"/>
              <a:gd name="connsiteX9" fmla="*/ 8182 w 9090"/>
              <a:gd name="connsiteY9" fmla="*/ 0 h 10000"/>
              <a:gd name="connsiteX10" fmla="*/ 9090 w 9090"/>
              <a:gd name="connsiteY10" fmla="*/ 10000 h 10000"/>
              <a:gd name="connsiteX0" fmla="*/ 0 w 9001"/>
              <a:gd name="connsiteY0" fmla="*/ 10000 h 10000"/>
              <a:gd name="connsiteX1" fmla="*/ 1000 w 9001"/>
              <a:gd name="connsiteY1" fmla="*/ 0 h 10000"/>
              <a:gd name="connsiteX2" fmla="*/ 2000 w 9001"/>
              <a:gd name="connsiteY2" fmla="*/ 10000 h 10000"/>
              <a:gd name="connsiteX3" fmla="*/ 3000 w 9001"/>
              <a:gd name="connsiteY3" fmla="*/ 0 h 10000"/>
              <a:gd name="connsiteX4" fmla="*/ 4000 w 9001"/>
              <a:gd name="connsiteY4" fmla="*/ 10000 h 10000"/>
              <a:gd name="connsiteX5" fmla="*/ 5001 w 9001"/>
              <a:gd name="connsiteY5" fmla="*/ 0 h 10000"/>
              <a:gd name="connsiteX6" fmla="*/ 6000 w 9001"/>
              <a:gd name="connsiteY6" fmla="*/ 10000 h 10000"/>
              <a:gd name="connsiteX7" fmla="*/ 7000 w 9001"/>
              <a:gd name="connsiteY7" fmla="*/ 0 h 10000"/>
              <a:gd name="connsiteX8" fmla="*/ 8001 w 9001"/>
              <a:gd name="connsiteY8" fmla="*/ 10000 h 10000"/>
              <a:gd name="connsiteX9" fmla="*/ 9001 w 9001"/>
              <a:gd name="connsiteY9" fmla="*/ 0 h 10000"/>
              <a:gd name="connsiteX0" fmla="*/ 0 w 8889"/>
              <a:gd name="connsiteY0" fmla="*/ 10000 h 10000"/>
              <a:gd name="connsiteX1" fmla="*/ 1111 w 8889"/>
              <a:gd name="connsiteY1" fmla="*/ 0 h 10000"/>
              <a:gd name="connsiteX2" fmla="*/ 2222 w 8889"/>
              <a:gd name="connsiteY2" fmla="*/ 10000 h 10000"/>
              <a:gd name="connsiteX3" fmla="*/ 3333 w 8889"/>
              <a:gd name="connsiteY3" fmla="*/ 0 h 10000"/>
              <a:gd name="connsiteX4" fmla="*/ 4444 w 8889"/>
              <a:gd name="connsiteY4" fmla="*/ 10000 h 10000"/>
              <a:gd name="connsiteX5" fmla="*/ 5556 w 8889"/>
              <a:gd name="connsiteY5" fmla="*/ 0 h 10000"/>
              <a:gd name="connsiteX6" fmla="*/ 6666 w 8889"/>
              <a:gd name="connsiteY6" fmla="*/ 10000 h 10000"/>
              <a:gd name="connsiteX7" fmla="*/ 7777 w 8889"/>
              <a:gd name="connsiteY7" fmla="*/ 0 h 10000"/>
              <a:gd name="connsiteX8" fmla="*/ 8889 w 8889"/>
              <a:gd name="connsiteY8" fmla="*/ 10000 h 10000"/>
              <a:gd name="connsiteX0" fmla="*/ 0 w 8749"/>
              <a:gd name="connsiteY0" fmla="*/ 10000 h 10000"/>
              <a:gd name="connsiteX1" fmla="*/ 1250 w 8749"/>
              <a:gd name="connsiteY1" fmla="*/ 0 h 10000"/>
              <a:gd name="connsiteX2" fmla="*/ 2500 w 8749"/>
              <a:gd name="connsiteY2" fmla="*/ 10000 h 10000"/>
              <a:gd name="connsiteX3" fmla="*/ 3750 w 8749"/>
              <a:gd name="connsiteY3" fmla="*/ 0 h 10000"/>
              <a:gd name="connsiteX4" fmla="*/ 4999 w 8749"/>
              <a:gd name="connsiteY4" fmla="*/ 10000 h 10000"/>
              <a:gd name="connsiteX5" fmla="*/ 6250 w 8749"/>
              <a:gd name="connsiteY5" fmla="*/ 0 h 10000"/>
              <a:gd name="connsiteX6" fmla="*/ 7499 w 8749"/>
              <a:gd name="connsiteY6" fmla="*/ 10000 h 10000"/>
              <a:gd name="connsiteX7" fmla="*/ 8749 w 8749"/>
              <a:gd name="connsiteY7" fmla="*/ 0 h 10000"/>
              <a:gd name="connsiteX0" fmla="*/ 0 w 8571"/>
              <a:gd name="connsiteY0" fmla="*/ 10000 h 10000"/>
              <a:gd name="connsiteX1" fmla="*/ 1429 w 8571"/>
              <a:gd name="connsiteY1" fmla="*/ 0 h 10000"/>
              <a:gd name="connsiteX2" fmla="*/ 2857 w 8571"/>
              <a:gd name="connsiteY2" fmla="*/ 10000 h 10000"/>
              <a:gd name="connsiteX3" fmla="*/ 4286 w 8571"/>
              <a:gd name="connsiteY3" fmla="*/ 0 h 10000"/>
              <a:gd name="connsiteX4" fmla="*/ 5714 w 8571"/>
              <a:gd name="connsiteY4" fmla="*/ 10000 h 10000"/>
              <a:gd name="connsiteX5" fmla="*/ 7144 w 8571"/>
              <a:gd name="connsiteY5" fmla="*/ 0 h 10000"/>
              <a:gd name="connsiteX6" fmla="*/ 8571 w 8571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71" h="10000">
                <a:moveTo>
                  <a:pt x="0" y="10000"/>
                </a:moveTo>
                <a:cubicBezTo>
                  <a:pt x="475" y="5000"/>
                  <a:pt x="954" y="0"/>
                  <a:pt x="1429" y="0"/>
                </a:cubicBezTo>
                <a:cubicBezTo>
                  <a:pt x="1904" y="0"/>
                  <a:pt x="2381" y="10000"/>
                  <a:pt x="2857" y="10000"/>
                </a:cubicBezTo>
                <a:cubicBezTo>
                  <a:pt x="3333" y="10000"/>
                  <a:pt x="3810" y="0"/>
                  <a:pt x="4286" y="0"/>
                </a:cubicBezTo>
                <a:cubicBezTo>
                  <a:pt x="4762" y="0"/>
                  <a:pt x="5239" y="10000"/>
                  <a:pt x="5714" y="10000"/>
                </a:cubicBezTo>
                <a:cubicBezTo>
                  <a:pt x="6190" y="10000"/>
                  <a:pt x="6667" y="0"/>
                  <a:pt x="7144" y="0"/>
                </a:cubicBezTo>
                <a:cubicBezTo>
                  <a:pt x="7619" y="0"/>
                  <a:pt x="8096" y="10000"/>
                  <a:pt x="8571" y="10000"/>
                </a:cubicBezTo>
              </a:path>
            </a:pathLst>
          </a:custGeom>
          <a:noFill/>
          <a:ln w="28575" cmpd="sng">
            <a:solidFill>
              <a:schemeClr val="bg1">
                <a:lumMod val="50000"/>
              </a:schemeClr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4" name="正方形/長方形 23"/>
          <p:cNvSpPr/>
          <p:nvPr/>
        </p:nvSpPr>
        <p:spPr bwMode="auto">
          <a:xfrm>
            <a:off x="1678670" y="6334352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 bwMode="auto">
          <a:xfrm>
            <a:off x="2083969" y="6222202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6" name="正方形/長方形 25"/>
          <p:cNvSpPr/>
          <p:nvPr/>
        </p:nvSpPr>
        <p:spPr bwMode="auto">
          <a:xfrm>
            <a:off x="2462229" y="6105080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 bwMode="auto">
          <a:xfrm>
            <a:off x="2876057" y="5962684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8" name="正方形/長方形 27"/>
          <p:cNvSpPr/>
          <p:nvPr/>
        </p:nvSpPr>
        <p:spPr bwMode="auto">
          <a:xfrm>
            <a:off x="3262991" y="5848715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9" name="正方形/長方形 28"/>
          <p:cNvSpPr/>
          <p:nvPr/>
        </p:nvSpPr>
        <p:spPr bwMode="auto">
          <a:xfrm>
            <a:off x="3654698" y="5716614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0" name="正方形/長方形 29"/>
          <p:cNvSpPr/>
          <p:nvPr/>
        </p:nvSpPr>
        <p:spPr bwMode="auto">
          <a:xfrm>
            <a:off x="4059852" y="5587577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7" name="正方形/長方形 16"/>
          <p:cNvSpPr/>
          <p:nvPr/>
        </p:nvSpPr>
        <p:spPr bwMode="auto">
          <a:xfrm>
            <a:off x="1511226" y="6118328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 bwMode="auto">
          <a:xfrm>
            <a:off x="1916525" y="6006178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 bwMode="auto">
          <a:xfrm>
            <a:off x="2294785" y="5889056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 bwMode="auto">
          <a:xfrm>
            <a:off x="2708613" y="5746660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 bwMode="auto">
          <a:xfrm>
            <a:off x="3095547" y="5632691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2" name="正方形/長方形 21"/>
          <p:cNvSpPr/>
          <p:nvPr/>
        </p:nvSpPr>
        <p:spPr bwMode="auto">
          <a:xfrm>
            <a:off x="3487254" y="5500590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 bwMode="auto">
          <a:xfrm>
            <a:off x="3892408" y="5371553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 bwMode="auto">
          <a:xfrm>
            <a:off x="1345379" y="5898864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 bwMode="auto">
          <a:xfrm>
            <a:off x="1750678" y="5786714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 bwMode="auto">
          <a:xfrm>
            <a:off x="2128938" y="5669592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 bwMode="auto">
          <a:xfrm>
            <a:off x="2542766" y="5527196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 bwMode="auto">
          <a:xfrm>
            <a:off x="2929700" y="5413227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 bwMode="auto">
          <a:xfrm>
            <a:off x="3321407" y="5281126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 bwMode="auto">
          <a:xfrm>
            <a:off x="3726561" y="5152089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タイトル 1"/>
          <p:cNvSpPr txBox="1">
            <a:spLocks/>
          </p:cNvSpPr>
          <p:nvPr/>
        </p:nvSpPr>
        <p:spPr bwMode="auto">
          <a:xfrm>
            <a:off x="78477" y="155772"/>
            <a:ext cx="8952738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FIR single photon spectroscopy</a:t>
            </a:r>
          </a:p>
          <a:p>
            <a:pPr algn="ctr" eaLnBrk="1" hangingPunct="1"/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with diffraction grating + </a:t>
            </a:r>
            <a:r>
              <a:rPr lang="en-US" altLang="ja-JP" sz="2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Nb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/Al-STJ array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3"/>
              <p:cNvSpPr txBox="1">
                <a:spLocks noChangeArrowheads="1"/>
              </p:cNvSpPr>
              <p:nvPr/>
            </p:nvSpPr>
            <p:spPr>
              <a:xfrm>
                <a:off x="78478" y="765821"/>
                <a:ext cx="8952737" cy="3576234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75000"/>
                  <a:buFont typeface="Wingdings" pitchFamily="2" charset="2"/>
                  <a:buChar char="n"/>
                  <a:defRPr kumimoji="1"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Font typeface="Wingdings" pitchFamily="2" charset="2"/>
                  <a:buChar char="¨"/>
                  <a:defRPr kumimoji="1" sz="28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65000"/>
                  <a:buFont typeface="Wingdings" pitchFamily="2" charset="2"/>
                  <a:buChar char="n"/>
                  <a:defRPr kumimoji="1" sz="24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itchFamily="2" charset="2"/>
                  <a:buChar char="¨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9pPr>
              </a:lstStyle>
              <a:p>
                <a:pPr marL="342900" lvl="1" indent="-342900" eaLnBrk="1" hangingPunct="1">
                  <a:lnSpc>
                    <a:spcPct val="90000"/>
                  </a:lnSpc>
                  <a:buClr>
                    <a:schemeClr val="bg2"/>
                  </a:buClr>
                  <a:buSzPct val="75000"/>
                  <a:buFont typeface="Wingdings" pitchFamily="2" charset="2"/>
                  <a:buChar char="n"/>
                </a:pP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Diffraction grating </a:t>
                </a:r>
                <a:r>
                  <a:rPr lang="en-US" altLang="ja-JP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covering </a:t>
                </a:r>
                <a14:m>
                  <m:oMath xmlns:m="http://schemas.openxmlformats.org/officeDocument/2006/math">
                    <m:r>
                      <a:rPr lang="en-US" altLang="ja-JP" sz="2000" i="1" dirty="0">
                        <a:latin typeface="Cambria Math"/>
                      </a:rPr>
                      <m:t>𝜆</m:t>
                    </m:r>
                    <m:r>
                      <a:rPr lang="en-US" altLang="ja-JP" sz="2000" i="1" dirty="0">
                        <a:latin typeface="Cambria Math"/>
                      </a:rPr>
                      <m:t>=40</m:t>
                    </m:r>
                    <m:r>
                      <m:rPr>
                        <m:lit/>
                      </m:rPr>
                      <a:rPr lang="en-US" altLang="ja-JP" sz="2000" i="1" dirty="0">
                        <a:latin typeface="Cambria Math"/>
                      </a:rPr>
                      <m:t>−</m:t>
                    </m:r>
                    <m:r>
                      <a:rPr lang="en-US" altLang="ja-JP" sz="2000" i="1" dirty="0">
                        <a:latin typeface="Cambria Math"/>
                      </a:rPr>
                      <m:t>80</m:t>
                    </m:r>
                    <m:r>
                      <a:rPr lang="en-US" altLang="ja-JP" sz="2000" i="1" dirty="0">
                        <a:latin typeface="Cambria Math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ja-JP" sz="2000" i="1" dirty="0">
                        <a:latin typeface="Cambria Math"/>
                      </a:rPr>
                      <m:t>m</m:t>
                    </m:r>
                  </m:oMath>
                </a14:m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(16-31meV)</a:t>
                </a:r>
                <a:endPara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eaLnBrk="1" hangingPunct="1">
                  <a:lnSpc>
                    <a:spcPct val="90000"/>
                  </a:lnSpc>
                </a:pP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Array of </a:t>
                </a:r>
                <a:r>
                  <a:rPr lang="en-US" altLang="ja-JP" sz="2000" dirty="0" err="1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Nb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/Al-STJ</a:t>
                </a: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pixels: 50(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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)x8(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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</a:t>
                </a:r>
              </a:p>
              <a:p>
                <a:pPr lvl="1" eaLnBrk="1" hangingPunct="1">
                  <a:lnSpc>
                    <a:spcPct val="90000"/>
                  </a:lnSpc>
                </a:pP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We use each </a:t>
                </a:r>
                <a:r>
                  <a:rPr lang="en-US" altLang="ja-JP" sz="1800" dirty="0" err="1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Nb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/Al-STJ cell as </a:t>
                </a:r>
                <a:r>
                  <a:rPr lang="en-US" altLang="ja-JP" sz="1800" b="1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 single-photon counting detector 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with best S/N for FIR photon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1800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altLang="ja-JP" sz="1800" b="0" i="1" smtClean="0">
                            <a:latin typeface="Cambria Math"/>
                          </a:rPr>
                          <m:t>𝛾</m:t>
                        </m:r>
                      </m:sub>
                    </m:sSub>
                    <m:r>
                      <a:rPr lang="en-US" altLang="ja-JP" sz="1800" b="0" i="1" smtClean="0">
                        <a:latin typeface="Cambria Math"/>
                      </a:rPr>
                      <m:t>=16~31</m:t>
                    </m:r>
                    <m:r>
                      <m:rPr>
                        <m:sty m:val="p"/>
                      </m:rPr>
                      <a:rPr lang="en-US" altLang="ja-JP" sz="1800" b="0" i="1" smtClean="0">
                        <a:latin typeface="Cambria Math"/>
                      </a:rPr>
                      <m:t>meV</m:t>
                    </m:r>
                  </m:oMath>
                </a14:m>
                <a:endParaRPr lang="en-US" altLang="ja-JP" sz="18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lvl="1" eaLnBrk="1" hangingPunct="1">
                  <a:lnSpc>
                    <a:spcPct val="900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800" b="0" i="0" smtClean="0">
                        <a:latin typeface="Cambria Math"/>
                      </a:rPr>
                      <m:t>Δ</m:t>
                    </m:r>
                    <m:r>
                      <a:rPr lang="en-US" altLang="ja-JP" sz="1800" b="0" i="1" smtClean="0">
                        <a:latin typeface="Cambria Math"/>
                      </a:rPr>
                      <m:t>=1.5 </m:t>
                    </m:r>
                    <m:r>
                      <m:rPr>
                        <m:sty m:val="p"/>
                      </m:rPr>
                      <a:rPr lang="en-US" altLang="ja-JP" sz="1800" b="0" i="1" smtClean="0">
                        <a:latin typeface="Cambria Math"/>
                      </a:rPr>
                      <m:t>meV</m:t>
                    </m:r>
                  </m:oMath>
                </a14:m>
                <a:r>
                  <a:rPr lang="ja-JP" altLang="en-US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for </a:t>
                </a:r>
                <a:r>
                  <a:rPr lang="en-US" altLang="ja-JP" sz="1800" dirty="0" err="1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Nb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1800" i="1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sz="1800" i="1">
                            <a:latin typeface="Cambria Math"/>
                          </a:rPr>
                          <m:t>q</m:t>
                        </m:r>
                        <m:r>
                          <a:rPr lang="en-US" altLang="ja-JP" sz="1800" i="1">
                            <a:latin typeface="Cambria Math"/>
                          </a:rPr>
                          <m:t>.</m:t>
                        </m:r>
                        <m:r>
                          <m:rPr>
                            <m:sty m:val="p"/>
                          </m:rPr>
                          <a:rPr lang="en-US" altLang="ja-JP" sz="1800" i="1">
                            <a:latin typeface="Cambria Math"/>
                          </a:rPr>
                          <m:t>p</m:t>
                        </m:r>
                        <m:r>
                          <a:rPr lang="en-US" altLang="ja-JP" sz="1800" i="1">
                            <a:latin typeface="Cambria Math"/>
                          </a:rPr>
                          <m:t>.</m:t>
                        </m:r>
                      </m:sub>
                    </m:sSub>
                    <m:r>
                      <a:rPr lang="en-US" altLang="ja-JP" sz="1800" b="0" i="1" smtClean="0">
                        <a:latin typeface="Cambria Math"/>
                      </a:rPr>
                      <m:t>=60~120</m:t>
                    </m:r>
                  </m:oMath>
                </a14:m>
                <a:r>
                  <a:rPr lang="ja-JP" altLang="en-US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if consider factor 10 by back-tunneling</a:t>
                </a:r>
              </a:p>
              <a:p>
                <a:pPr lvl="1" eaLnBrk="1" hangingPunct="1">
                  <a:lnSpc>
                    <a:spcPct val="90000"/>
                  </a:lnSpc>
                </a:pP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Expected average rate of photon detection is </a:t>
                </a:r>
                <a:r>
                  <a:rPr lang="en-US" altLang="ja-JP" sz="18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~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350Hz for a single pixel</a:t>
                </a:r>
                <a:endParaRPr lang="ja-JP" altLang="en-US" sz="18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eaLnBrk="1" hangingPunct="1">
                  <a:lnSpc>
                    <a:spcPct val="90000"/>
                  </a:lnSpc>
                </a:pP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Need to develop ultra-low temperature (&lt;2K) preamplifier</a:t>
                </a:r>
              </a:p>
              <a:p>
                <a:pPr lvl="1" eaLnBrk="1" hangingPunct="1">
                  <a:lnSpc>
                    <a:spcPct val="90000"/>
                  </a:lnSpc>
                </a:pP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In collaboration with </a:t>
                </a:r>
                <a:r>
                  <a:rPr lang="en-US" altLang="ja-JP" sz="1800" dirty="0" err="1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Fermilab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en-US" altLang="ja-JP" sz="1800" dirty="0" err="1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M</a:t>
                </a:r>
                <a:r>
                  <a:rPr lang="en-US" altLang="ja-JP" sz="1800" dirty="0" err="1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illi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-Kelvin Facility group (Japan-US collaboration: </a:t>
                </a:r>
                <a:r>
                  <a:rPr lang="en-US" altLang="ja-JP" sz="18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Search for Neutrino Decay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</a:t>
                </a:r>
              </a:p>
              <a:p>
                <a:pPr lvl="1" eaLnBrk="1" hangingPunct="1">
                  <a:lnSpc>
                    <a:spcPct val="90000"/>
                  </a:lnSpc>
                </a:pPr>
                <a:r>
                  <a:rPr lang="en-US" altLang="ja-JP" sz="1800" b="1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SOI-STJ in development with KEK</a:t>
                </a:r>
                <a:endParaRPr lang="ja-JP" altLang="en-US" sz="1800" b="1" dirty="0" smtClean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78" y="765821"/>
                <a:ext cx="8952737" cy="3576234"/>
              </a:xfrm>
              <a:prstGeom prst="rect">
                <a:avLst/>
              </a:prstGeom>
              <a:blipFill rotWithShape="1">
                <a:blip r:embed="rId2"/>
                <a:stretch>
                  <a:fillRect l="-204" t="-1706" r="-102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Freeform 82"/>
          <p:cNvSpPr>
            <a:spLocks/>
          </p:cNvSpPr>
          <p:nvPr/>
        </p:nvSpPr>
        <p:spPr bwMode="auto">
          <a:xfrm rot="1801589">
            <a:off x="2028654" y="5139540"/>
            <a:ext cx="1995182" cy="187451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  <a:gd name="connsiteX0" fmla="*/ 0 w 9167"/>
              <a:gd name="connsiteY0" fmla="*/ 10000 h 10000"/>
              <a:gd name="connsiteX1" fmla="*/ 833 w 9167"/>
              <a:gd name="connsiteY1" fmla="*/ 0 h 10000"/>
              <a:gd name="connsiteX2" fmla="*/ 1667 w 9167"/>
              <a:gd name="connsiteY2" fmla="*/ 10000 h 10000"/>
              <a:gd name="connsiteX3" fmla="*/ 2500 w 9167"/>
              <a:gd name="connsiteY3" fmla="*/ 0 h 10000"/>
              <a:gd name="connsiteX4" fmla="*/ 3333 w 9167"/>
              <a:gd name="connsiteY4" fmla="*/ 10000 h 10000"/>
              <a:gd name="connsiteX5" fmla="*/ 4167 w 9167"/>
              <a:gd name="connsiteY5" fmla="*/ 0 h 10000"/>
              <a:gd name="connsiteX6" fmla="*/ 5000 w 9167"/>
              <a:gd name="connsiteY6" fmla="*/ 10000 h 10000"/>
              <a:gd name="connsiteX7" fmla="*/ 5833 w 9167"/>
              <a:gd name="connsiteY7" fmla="*/ 0 h 10000"/>
              <a:gd name="connsiteX8" fmla="*/ 6667 w 9167"/>
              <a:gd name="connsiteY8" fmla="*/ 10000 h 10000"/>
              <a:gd name="connsiteX9" fmla="*/ 7500 w 9167"/>
              <a:gd name="connsiteY9" fmla="*/ 0 h 10000"/>
              <a:gd name="connsiteX10" fmla="*/ 8333 w 9167"/>
              <a:gd name="connsiteY10" fmla="*/ 10000 h 10000"/>
              <a:gd name="connsiteX11" fmla="*/ 9167 w 9167"/>
              <a:gd name="connsiteY11" fmla="*/ 0 h 10000"/>
              <a:gd name="connsiteX0" fmla="*/ 0 w 9090"/>
              <a:gd name="connsiteY0" fmla="*/ 10000 h 10000"/>
              <a:gd name="connsiteX1" fmla="*/ 909 w 9090"/>
              <a:gd name="connsiteY1" fmla="*/ 0 h 10000"/>
              <a:gd name="connsiteX2" fmla="*/ 1818 w 9090"/>
              <a:gd name="connsiteY2" fmla="*/ 10000 h 10000"/>
              <a:gd name="connsiteX3" fmla="*/ 2727 w 9090"/>
              <a:gd name="connsiteY3" fmla="*/ 0 h 10000"/>
              <a:gd name="connsiteX4" fmla="*/ 3636 w 9090"/>
              <a:gd name="connsiteY4" fmla="*/ 10000 h 10000"/>
              <a:gd name="connsiteX5" fmla="*/ 4546 w 9090"/>
              <a:gd name="connsiteY5" fmla="*/ 0 h 10000"/>
              <a:gd name="connsiteX6" fmla="*/ 5454 w 9090"/>
              <a:gd name="connsiteY6" fmla="*/ 10000 h 10000"/>
              <a:gd name="connsiteX7" fmla="*/ 6363 w 9090"/>
              <a:gd name="connsiteY7" fmla="*/ 0 h 10000"/>
              <a:gd name="connsiteX8" fmla="*/ 7273 w 9090"/>
              <a:gd name="connsiteY8" fmla="*/ 10000 h 10000"/>
              <a:gd name="connsiteX9" fmla="*/ 8182 w 9090"/>
              <a:gd name="connsiteY9" fmla="*/ 0 h 10000"/>
              <a:gd name="connsiteX10" fmla="*/ 9090 w 9090"/>
              <a:gd name="connsiteY10" fmla="*/ 10000 h 10000"/>
              <a:gd name="connsiteX0" fmla="*/ 0 w 9001"/>
              <a:gd name="connsiteY0" fmla="*/ 10000 h 10000"/>
              <a:gd name="connsiteX1" fmla="*/ 1000 w 9001"/>
              <a:gd name="connsiteY1" fmla="*/ 0 h 10000"/>
              <a:gd name="connsiteX2" fmla="*/ 2000 w 9001"/>
              <a:gd name="connsiteY2" fmla="*/ 10000 h 10000"/>
              <a:gd name="connsiteX3" fmla="*/ 3000 w 9001"/>
              <a:gd name="connsiteY3" fmla="*/ 0 h 10000"/>
              <a:gd name="connsiteX4" fmla="*/ 4000 w 9001"/>
              <a:gd name="connsiteY4" fmla="*/ 10000 h 10000"/>
              <a:gd name="connsiteX5" fmla="*/ 5001 w 9001"/>
              <a:gd name="connsiteY5" fmla="*/ 0 h 10000"/>
              <a:gd name="connsiteX6" fmla="*/ 6000 w 9001"/>
              <a:gd name="connsiteY6" fmla="*/ 10000 h 10000"/>
              <a:gd name="connsiteX7" fmla="*/ 7000 w 9001"/>
              <a:gd name="connsiteY7" fmla="*/ 0 h 10000"/>
              <a:gd name="connsiteX8" fmla="*/ 8001 w 9001"/>
              <a:gd name="connsiteY8" fmla="*/ 10000 h 10000"/>
              <a:gd name="connsiteX9" fmla="*/ 9001 w 9001"/>
              <a:gd name="connsiteY9" fmla="*/ 0 h 10000"/>
              <a:gd name="connsiteX0" fmla="*/ 0 w 8889"/>
              <a:gd name="connsiteY0" fmla="*/ 10000 h 10000"/>
              <a:gd name="connsiteX1" fmla="*/ 1111 w 8889"/>
              <a:gd name="connsiteY1" fmla="*/ 0 h 10000"/>
              <a:gd name="connsiteX2" fmla="*/ 2222 w 8889"/>
              <a:gd name="connsiteY2" fmla="*/ 10000 h 10000"/>
              <a:gd name="connsiteX3" fmla="*/ 3333 w 8889"/>
              <a:gd name="connsiteY3" fmla="*/ 0 h 10000"/>
              <a:gd name="connsiteX4" fmla="*/ 4444 w 8889"/>
              <a:gd name="connsiteY4" fmla="*/ 10000 h 10000"/>
              <a:gd name="connsiteX5" fmla="*/ 5556 w 8889"/>
              <a:gd name="connsiteY5" fmla="*/ 0 h 10000"/>
              <a:gd name="connsiteX6" fmla="*/ 6666 w 8889"/>
              <a:gd name="connsiteY6" fmla="*/ 10000 h 10000"/>
              <a:gd name="connsiteX7" fmla="*/ 7777 w 8889"/>
              <a:gd name="connsiteY7" fmla="*/ 0 h 10000"/>
              <a:gd name="connsiteX8" fmla="*/ 8889 w 8889"/>
              <a:gd name="connsiteY8" fmla="*/ 10000 h 10000"/>
              <a:gd name="connsiteX0" fmla="*/ 0 w 8749"/>
              <a:gd name="connsiteY0" fmla="*/ 10000 h 10000"/>
              <a:gd name="connsiteX1" fmla="*/ 1250 w 8749"/>
              <a:gd name="connsiteY1" fmla="*/ 0 h 10000"/>
              <a:gd name="connsiteX2" fmla="*/ 2500 w 8749"/>
              <a:gd name="connsiteY2" fmla="*/ 10000 h 10000"/>
              <a:gd name="connsiteX3" fmla="*/ 3750 w 8749"/>
              <a:gd name="connsiteY3" fmla="*/ 0 h 10000"/>
              <a:gd name="connsiteX4" fmla="*/ 4999 w 8749"/>
              <a:gd name="connsiteY4" fmla="*/ 10000 h 10000"/>
              <a:gd name="connsiteX5" fmla="*/ 6250 w 8749"/>
              <a:gd name="connsiteY5" fmla="*/ 0 h 10000"/>
              <a:gd name="connsiteX6" fmla="*/ 7499 w 8749"/>
              <a:gd name="connsiteY6" fmla="*/ 10000 h 10000"/>
              <a:gd name="connsiteX7" fmla="*/ 8749 w 8749"/>
              <a:gd name="connsiteY7" fmla="*/ 0 h 10000"/>
              <a:gd name="connsiteX0" fmla="*/ 0 w 8571"/>
              <a:gd name="connsiteY0" fmla="*/ 10000 h 10000"/>
              <a:gd name="connsiteX1" fmla="*/ 1429 w 8571"/>
              <a:gd name="connsiteY1" fmla="*/ 0 h 10000"/>
              <a:gd name="connsiteX2" fmla="*/ 2857 w 8571"/>
              <a:gd name="connsiteY2" fmla="*/ 10000 h 10000"/>
              <a:gd name="connsiteX3" fmla="*/ 4286 w 8571"/>
              <a:gd name="connsiteY3" fmla="*/ 0 h 10000"/>
              <a:gd name="connsiteX4" fmla="*/ 5714 w 8571"/>
              <a:gd name="connsiteY4" fmla="*/ 10000 h 10000"/>
              <a:gd name="connsiteX5" fmla="*/ 7144 w 8571"/>
              <a:gd name="connsiteY5" fmla="*/ 0 h 10000"/>
              <a:gd name="connsiteX6" fmla="*/ 8571 w 8571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71" h="10000">
                <a:moveTo>
                  <a:pt x="0" y="10000"/>
                </a:moveTo>
                <a:cubicBezTo>
                  <a:pt x="475" y="5000"/>
                  <a:pt x="954" y="0"/>
                  <a:pt x="1429" y="0"/>
                </a:cubicBezTo>
                <a:cubicBezTo>
                  <a:pt x="1904" y="0"/>
                  <a:pt x="2381" y="10000"/>
                  <a:pt x="2857" y="10000"/>
                </a:cubicBezTo>
                <a:cubicBezTo>
                  <a:pt x="3333" y="10000"/>
                  <a:pt x="3810" y="0"/>
                  <a:pt x="4286" y="0"/>
                </a:cubicBezTo>
                <a:cubicBezTo>
                  <a:pt x="4762" y="0"/>
                  <a:pt x="5239" y="10000"/>
                  <a:pt x="5714" y="10000"/>
                </a:cubicBezTo>
                <a:cubicBezTo>
                  <a:pt x="6190" y="10000"/>
                  <a:pt x="6667" y="0"/>
                  <a:pt x="7144" y="0"/>
                </a:cubicBezTo>
                <a:cubicBezTo>
                  <a:pt x="7619" y="0"/>
                  <a:pt x="8096" y="10000"/>
                  <a:pt x="8571" y="10000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9" name="Freeform 82"/>
          <p:cNvSpPr>
            <a:spLocks/>
          </p:cNvSpPr>
          <p:nvPr/>
        </p:nvSpPr>
        <p:spPr bwMode="auto">
          <a:xfrm rot="3642240">
            <a:off x="1432560" y="5309289"/>
            <a:ext cx="1166050" cy="142204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  <a:gd name="connsiteX0" fmla="*/ 0 w 9167"/>
              <a:gd name="connsiteY0" fmla="*/ 10000 h 10000"/>
              <a:gd name="connsiteX1" fmla="*/ 833 w 9167"/>
              <a:gd name="connsiteY1" fmla="*/ 0 h 10000"/>
              <a:gd name="connsiteX2" fmla="*/ 1667 w 9167"/>
              <a:gd name="connsiteY2" fmla="*/ 10000 h 10000"/>
              <a:gd name="connsiteX3" fmla="*/ 2500 w 9167"/>
              <a:gd name="connsiteY3" fmla="*/ 0 h 10000"/>
              <a:gd name="connsiteX4" fmla="*/ 3333 w 9167"/>
              <a:gd name="connsiteY4" fmla="*/ 10000 h 10000"/>
              <a:gd name="connsiteX5" fmla="*/ 4167 w 9167"/>
              <a:gd name="connsiteY5" fmla="*/ 0 h 10000"/>
              <a:gd name="connsiteX6" fmla="*/ 5000 w 9167"/>
              <a:gd name="connsiteY6" fmla="*/ 10000 h 10000"/>
              <a:gd name="connsiteX7" fmla="*/ 5833 w 9167"/>
              <a:gd name="connsiteY7" fmla="*/ 0 h 10000"/>
              <a:gd name="connsiteX8" fmla="*/ 6667 w 9167"/>
              <a:gd name="connsiteY8" fmla="*/ 10000 h 10000"/>
              <a:gd name="connsiteX9" fmla="*/ 7500 w 9167"/>
              <a:gd name="connsiteY9" fmla="*/ 0 h 10000"/>
              <a:gd name="connsiteX10" fmla="*/ 8333 w 9167"/>
              <a:gd name="connsiteY10" fmla="*/ 10000 h 10000"/>
              <a:gd name="connsiteX11" fmla="*/ 9167 w 9167"/>
              <a:gd name="connsiteY11" fmla="*/ 0 h 10000"/>
              <a:gd name="connsiteX0" fmla="*/ 0 w 9090"/>
              <a:gd name="connsiteY0" fmla="*/ 10000 h 10000"/>
              <a:gd name="connsiteX1" fmla="*/ 909 w 9090"/>
              <a:gd name="connsiteY1" fmla="*/ 0 h 10000"/>
              <a:gd name="connsiteX2" fmla="*/ 1818 w 9090"/>
              <a:gd name="connsiteY2" fmla="*/ 10000 h 10000"/>
              <a:gd name="connsiteX3" fmla="*/ 2727 w 9090"/>
              <a:gd name="connsiteY3" fmla="*/ 0 h 10000"/>
              <a:gd name="connsiteX4" fmla="*/ 3636 w 9090"/>
              <a:gd name="connsiteY4" fmla="*/ 10000 h 10000"/>
              <a:gd name="connsiteX5" fmla="*/ 4546 w 9090"/>
              <a:gd name="connsiteY5" fmla="*/ 0 h 10000"/>
              <a:gd name="connsiteX6" fmla="*/ 5454 w 9090"/>
              <a:gd name="connsiteY6" fmla="*/ 10000 h 10000"/>
              <a:gd name="connsiteX7" fmla="*/ 6363 w 9090"/>
              <a:gd name="connsiteY7" fmla="*/ 0 h 10000"/>
              <a:gd name="connsiteX8" fmla="*/ 7273 w 9090"/>
              <a:gd name="connsiteY8" fmla="*/ 10000 h 10000"/>
              <a:gd name="connsiteX9" fmla="*/ 8182 w 9090"/>
              <a:gd name="connsiteY9" fmla="*/ 0 h 10000"/>
              <a:gd name="connsiteX10" fmla="*/ 9090 w 9090"/>
              <a:gd name="connsiteY10" fmla="*/ 10000 h 10000"/>
              <a:gd name="connsiteX0" fmla="*/ 0 w 9001"/>
              <a:gd name="connsiteY0" fmla="*/ 10000 h 10000"/>
              <a:gd name="connsiteX1" fmla="*/ 1000 w 9001"/>
              <a:gd name="connsiteY1" fmla="*/ 0 h 10000"/>
              <a:gd name="connsiteX2" fmla="*/ 2000 w 9001"/>
              <a:gd name="connsiteY2" fmla="*/ 10000 h 10000"/>
              <a:gd name="connsiteX3" fmla="*/ 3000 w 9001"/>
              <a:gd name="connsiteY3" fmla="*/ 0 h 10000"/>
              <a:gd name="connsiteX4" fmla="*/ 4000 w 9001"/>
              <a:gd name="connsiteY4" fmla="*/ 10000 h 10000"/>
              <a:gd name="connsiteX5" fmla="*/ 5001 w 9001"/>
              <a:gd name="connsiteY5" fmla="*/ 0 h 10000"/>
              <a:gd name="connsiteX6" fmla="*/ 6000 w 9001"/>
              <a:gd name="connsiteY6" fmla="*/ 10000 h 10000"/>
              <a:gd name="connsiteX7" fmla="*/ 7000 w 9001"/>
              <a:gd name="connsiteY7" fmla="*/ 0 h 10000"/>
              <a:gd name="connsiteX8" fmla="*/ 8001 w 9001"/>
              <a:gd name="connsiteY8" fmla="*/ 10000 h 10000"/>
              <a:gd name="connsiteX9" fmla="*/ 9001 w 9001"/>
              <a:gd name="connsiteY9" fmla="*/ 0 h 10000"/>
              <a:gd name="connsiteX0" fmla="*/ 0 w 8889"/>
              <a:gd name="connsiteY0" fmla="*/ 10000 h 10000"/>
              <a:gd name="connsiteX1" fmla="*/ 1111 w 8889"/>
              <a:gd name="connsiteY1" fmla="*/ 0 h 10000"/>
              <a:gd name="connsiteX2" fmla="*/ 2222 w 8889"/>
              <a:gd name="connsiteY2" fmla="*/ 10000 h 10000"/>
              <a:gd name="connsiteX3" fmla="*/ 3333 w 8889"/>
              <a:gd name="connsiteY3" fmla="*/ 0 h 10000"/>
              <a:gd name="connsiteX4" fmla="*/ 4444 w 8889"/>
              <a:gd name="connsiteY4" fmla="*/ 10000 h 10000"/>
              <a:gd name="connsiteX5" fmla="*/ 5556 w 8889"/>
              <a:gd name="connsiteY5" fmla="*/ 0 h 10000"/>
              <a:gd name="connsiteX6" fmla="*/ 6666 w 8889"/>
              <a:gd name="connsiteY6" fmla="*/ 10000 h 10000"/>
              <a:gd name="connsiteX7" fmla="*/ 7777 w 8889"/>
              <a:gd name="connsiteY7" fmla="*/ 0 h 10000"/>
              <a:gd name="connsiteX8" fmla="*/ 8889 w 8889"/>
              <a:gd name="connsiteY8" fmla="*/ 10000 h 10000"/>
              <a:gd name="connsiteX0" fmla="*/ 0 w 8749"/>
              <a:gd name="connsiteY0" fmla="*/ 10000 h 10000"/>
              <a:gd name="connsiteX1" fmla="*/ 1250 w 8749"/>
              <a:gd name="connsiteY1" fmla="*/ 0 h 10000"/>
              <a:gd name="connsiteX2" fmla="*/ 2500 w 8749"/>
              <a:gd name="connsiteY2" fmla="*/ 10000 h 10000"/>
              <a:gd name="connsiteX3" fmla="*/ 3750 w 8749"/>
              <a:gd name="connsiteY3" fmla="*/ 0 h 10000"/>
              <a:gd name="connsiteX4" fmla="*/ 4999 w 8749"/>
              <a:gd name="connsiteY4" fmla="*/ 10000 h 10000"/>
              <a:gd name="connsiteX5" fmla="*/ 6250 w 8749"/>
              <a:gd name="connsiteY5" fmla="*/ 0 h 10000"/>
              <a:gd name="connsiteX6" fmla="*/ 7499 w 8749"/>
              <a:gd name="connsiteY6" fmla="*/ 10000 h 10000"/>
              <a:gd name="connsiteX7" fmla="*/ 8749 w 8749"/>
              <a:gd name="connsiteY7" fmla="*/ 0 h 10000"/>
              <a:gd name="connsiteX0" fmla="*/ 0 w 8571"/>
              <a:gd name="connsiteY0" fmla="*/ 10000 h 10000"/>
              <a:gd name="connsiteX1" fmla="*/ 1429 w 8571"/>
              <a:gd name="connsiteY1" fmla="*/ 0 h 10000"/>
              <a:gd name="connsiteX2" fmla="*/ 2857 w 8571"/>
              <a:gd name="connsiteY2" fmla="*/ 10000 h 10000"/>
              <a:gd name="connsiteX3" fmla="*/ 4286 w 8571"/>
              <a:gd name="connsiteY3" fmla="*/ 0 h 10000"/>
              <a:gd name="connsiteX4" fmla="*/ 5714 w 8571"/>
              <a:gd name="connsiteY4" fmla="*/ 10000 h 10000"/>
              <a:gd name="connsiteX5" fmla="*/ 7144 w 8571"/>
              <a:gd name="connsiteY5" fmla="*/ 0 h 10000"/>
              <a:gd name="connsiteX6" fmla="*/ 8571 w 8571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71" h="10000">
                <a:moveTo>
                  <a:pt x="0" y="10000"/>
                </a:moveTo>
                <a:cubicBezTo>
                  <a:pt x="475" y="5000"/>
                  <a:pt x="954" y="0"/>
                  <a:pt x="1429" y="0"/>
                </a:cubicBezTo>
                <a:cubicBezTo>
                  <a:pt x="1904" y="0"/>
                  <a:pt x="2381" y="10000"/>
                  <a:pt x="2857" y="10000"/>
                </a:cubicBezTo>
                <a:cubicBezTo>
                  <a:pt x="3333" y="10000"/>
                  <a:pt x="3810" y="0"/>
                  <a:pt x="4286" y="0"/>
                </a:cubicBezTo>
                <a:cubicBezTo>
                  <a:pt x="4762" y="0"/>
                  <a:pt x="5239" y="10000"/>
                  <a:pt x="5714" y="10000"/>
                </a:cubicBezTo>
                <a:cubicBezTo>
                  <a:pt x="6190" y="10000"/>
                  <a:pt x="6667" y="0"/>
                  <a:pt x="7144" y="0"/>
                </a:cubicBezTo>
                <a:cubicBezTo>
                  <a:pt x="7619" y="0"/>
                  <a:pt x="8096" y="10000"/>
                  <a:pt x="8571" y="10000"/>
                </a:cubicBezTo>
              </a:path>
            </a:pathLst>
          </a:custGeom>
          <a:noFill/>
          <a:ln w="28575" cmpd="sng">
            <a:solidFill>
              <a:srgbClr val="00B05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8" name="Freeform 82"/>
          <p:cNvSpPr>
            <a:spLocks/>
          </p:cNvSpPr>
          <p:nvPr/>
        </p:nvSpPr>
        <p:spPr bwMode="auto">
          <a:xfrm rot="5193685">
            <a:off x="1095682" y="5453651"/>
            <a:ext cx="1003688" cy="146400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  <a:gd name="connsiteX0" fmla="*/ 0 w 9167"/>
              <a:gd name="connsiteY0" fmla="*/ 10000 h 10000"/>
              <a:gd name="connsiteX1" fmla="*/ 833 w 9167"/>
              <a:gd name="connsiteY1" fmla="*/ 0 h 10000"/>
              <a:gd name="connsiteX2" fmla="*/ 1667 w 9167"/>
              <a:gd name="connsiteY2" fmla="*/ 10000 h 10000"/>
              <a:gd name="connsiteX3" fmla="*/ 2500 w 9167"/>
              <a:gd name="connsiteY3" fmla="*/ 0 h 10000"/>
              <a:gd name="connsiteX4" fmla="*/ 3333 w 9167"/>
              <a:gd name="connsiteY4" fmla="*/ 10000 h 10000"/>
              <a:gd name="connsiteX5" fmla="*/ 4167 w 9167"/>
              <a:gd name="connsiteY5" fmla="*/ 0 h 10000"/>
              <a:gd name="connsiteX6" fmla="*/ 5000 w 9167"/>
              <a:gd name="connsiteY6" fmla="*/ 10000 h 10000"/>
              <a:gd name="connsiteX7" fmla="*/ 5833 w 9167"/>
              <a:gd name="connsiteY7" fmla="*/ 0 h 10000"/>
              <a:gd name="connsiteX8" fmla="*/ 6667 w 9167"/>
              <a:gd name="connsiteY8" fmla="*/ 10000 h 10000"/>
              <a:gd name="connsiteX9" fmla="*/ 7500 w 9167"/>
              <a:gd name="connsiteY9" fmla="*/ 0 h 10000"/>
              <a:gd name="connsiteX10" fmla="*/ 8333 w 9167"/>
              <a:gd name="connsiteY10" fmla="*/ 10000 h 10000"/>
              <a:gd name="connsiteX11" fmla="*/ 9167 w 9167"/>
              <a:gd name="connsiteY11" fmla="*/ 0 h 10000"/>
              <a:gd name="connsiteX0" fmla="*/ 0 w 9090"/>
              <a:gd name="connsiteY0" fmla="*/ 10000 h 10000"/>
              <a:gd name="connsiteX1" fmla="*/ 909 w 9090"/>
              <a:gd name="connsiteY1" fmla="*/ 0 h 10000"/>
              <a:gd name="connsiteX2" fmla="*/ 1818 w 9090"/>
              <a:gd name="connsiteY2" fmla="*/ 10000 h 10000"/>
              <a:gd name="connsiteX3" fmla="*/ 2727 w 9090"/>
              <a:gd name="connsiteY3" fmla="*/ 0 h 10000"/>
              <a:gd name="connsiteX4" fmla="*/ 3636 w 9090"/>
              <a:gd name="connsiteY4" fmla="*/ 10000 h 10000"/>
              <a:gd name="connsiteX5" fmla="*/ 4546 w 9090"/>
              <a:gd name="connsiteY5" fmla="*/ 0 h 10000"/>
              <a:gd name="connsiteX6" fmla="*/ 5454 w 9090"/>
              <a:gd name="connsiteY6" fmla="*/ 10000 h 10000"/>
              <a:gd name="connsiteX7" fmla="*/ 6363 w 9090"/>
              <a:gd name="connsiteY7" fmla="*/ 0 h 10000"/>
              <a:gd name="connsiteX8" fmla="*/ 7273 w 9090"/>
              <a:gd name="connsiteY8" fmla="*/ 10000 h 10000"/>
              <a:gd name="connsiteX9" fmla="*/ 8182 w 9090"/>
              <a:gd name="connsiteY9" fmla="*/ 0 h 10000"/>
              <a:gd name="connsiteX10" fmla="*/ 9090 w 9090"/>
              <a:gd name="connsiteY10" fmla="*/ 10000 h 10000"/>
              <a:gd name="connsiteX0" fmla="*/ 0 w 9001"/>
              <a:gd name="connsiteY0" fmla="*/ 10000 h 10000"/>
              <a:gd name="connsiteX1" fmla="*/ 1000 w 9001"/>
              <a:gd name="connsiteY1" fmla="*/ 0 h 10000"/>
              <a:gd name="connsiteX2" fmla="*/ 2000 w 9001"/>
              <a:gd name="connsiteY2" fmla="*/ 10000 h 10000"/>
              <a:gd name="connsiteX3" fmla="*/ 3000 w 9001"/>
              <a:gd name="connsiteY3" fmla="*/ 0 h 10000"/>
              <a:gd name="connsiteX4" fmla="*/ 4000 w 9001"/>
              <a:gd name="connsiteY4" fmla="*/ 10000 h 10000"/>
              <a:gd name="connsiteX5" fmla="*/ 5001 w 9001"/>
              <a:gd name="connsiteY5" fmla="*/ 0 h 10000"/>
              <a:gd name="connsiteX6" fmla="*/ 6000 w 9001"/>
              <a:gd name="connsiteY6" fmla="*/ 10000 h 10000"/>
              <a:gd name="connsiteX7" fmla="*/ 7000 w 9001"/>
              <a:gd name="connsiteY7" fmla="*/ 0 h 10000"/>
              <a:gd name="connsiteX8" fmla="*/ 8001 w 9001"/>
              <a:gd name="connsiteY8" fmla="*/ 10000 h 10000"/>
              <a:gd name="connsiteX9" fmla="*/ 9001 w 9001"/>
              <a:gd name="connsiteY9" fmla="*/ 0 h 10000"/>
              <a:gd name="connsiteX0" fmla="*/ 0 w 8889"/>
              <a:gd name="connsiteY0" fmla="*/ 10000 h 10000"/>
              <a:gd name="connsiteX1" fmla="*/ 1111 w 8889"/>
              <a:gd name="connsiteY1" fmla="*/ 0 h 10000"/>
              <a:gd name="connsiteX2" fmla="*/ 2222 w 8889"/>
              <a:gd name="connsiteY2" fmla="*/ 10000 h 10000"/>
              <a:gd name="connsiteX3" fmla="*/ 3333 w 8889"/>
              <a:gd name="connsiteY3" fmla="*/ 0 h 10000"/>
              <a:gd name="connsiteX4" fmla="*/ 4444 w 8889"/>
              <a:gd name="connsiteY4" fmla="*/ 10000 h 10000"/>
              <a:gd name="connsiteX5" fmla="*/ 5556 w 8889"/>
              <a:gd name="connsiteY5" fmla="*/ 0 h 10000"/>
              <a:gd name="connsiteX6" fmla="*/ 6666 w 8889"/>
              <a:gd name="connsiteY6" fmla="*/ 10000 h 10000"/>
              <a:gd name="connsiteX7" fmla="*/ 7777 w 8889"/>
              <a:gd name="connsiteY7" fmla="*/ 0 h 10000"/>
              <a:gd name="connsiteX8" fmla="*/ 8889 w 8889"/>
              <a:gd name="connsiteY8" fmla="*/ 10000 h 10000"/>
              <a:gd name="connsiteX0" fmla="*/ 0 w 8749"/>
              <a:gd name="connsiteY0" fmla="*/ 10000 h 10000"/>
              <a:gd name="connsiteX1" fmla="*/ 1250 w 8749"/>
              <a:gd name="connsiteY1" fmla="*/ 0 h 10000"/>
              <a:gd name="connsiteX2" fmla="*/ 2500 w 8749"/>
              <a:gd name="connsiteY2" fmla="*/ 10000 h 10000"/>
              <a:gd name="connsiteX3" fmla="*/ 3750 w 8749"/>
              <a:gd name="connsiteY3" fmla="*/ 0 h 10000"/>
              <a:gd name="connsiteX4" fmla="*/ 4999 w 8749"/>
              <a:gd name="connsiteY4" fmla="*/ 10000 h 10000"/>
              <a:gd name="connsiteX5" fmla="*/ 6250 w 8749"/>
              <a:gd name="connsiteY5" fmla="*/ 0 h 10000"/>
              <a:gd name="connsiteX6" fmla="*/ 7499 w 8749"/>
              <a:gd name="connsiteY6" fmla="*/ 10000 h 10000"/>
              <a:gd name="connsiteX7" fmla="*/ 8749 w 8749"/>
              <a:gd name="connsiteY7" fmla="*/ 0 h 10000"/>
              <a:gd name="connsiteX0" fmla="*/ 0 w 8571"/>
              <a:gd name="connsiteY0" fmla="*/ 10000 h 10000"/>
              <a:gd name="connsiteX1" fmla="*/ 1429 w 8571"/>
              <a:gd name="connsiteY1" fmla="*/ 0 h 10000"/>
              <a:gd name="connsiteX2" fmla="*/ 2857 w 8571"/>
              <a:gd name="connsiteY2" fmla="*/ 10000 h 10000"/>
              <a:gd name="connsiteX3" fmla="*/ 4286 w 8571"/>
              <a:gd name="connsiteY3" fmla="*/ 0 h 10000"/>
              <a:gd name="connsiteX4" fmla="*/ 5714 w 8571"/>
              <a:gd name="connsiteY4" fmla="*/ 10000 h 10000"/>
              <a:gd name="connsiteX5" fmla="*/ 7144 w 8571"/>
              <a:gd name="connsiteY5" fmla="*/ 0 h 10000"/>
              <a:gd name="connsiteX6" fmla="*/ 8571 w 8571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71" h="10000">
                <a:moveTo>
                  <a:pt x="0" y="10000"/>
                </a:moveTo>
                <a:cubicBezTo>
                  <a:pt x="475" y="5000"/>
                  <a:pt x="954" y="0"/>
                  <a:pt x="1429" y="0"/>
                </a:cubicBezTo>
                <a:cubicBezTo>
                  <a:pt x="1904" y="0"/>
                  <a:pt x="2381" y="10000"/>
                  <a:pt x="2857" y="10000"/>
                </a:cubicBezTo>
                <a:cubicBezTo>
                  <a:pt x="3333" y="10000"/>
                  <a:pt x="3810" y="0"/>
                  <a:pt x="4286" y="0"/>
                </a:cubicBezTo>
                <a:cubicBezTo>
                  <a:pt x="4762" y="0"/>
                  <a:pt x="5239" y="10000"/>
                  <a:pt x="5714" y="10000"/>
                </a:cubicBezTo>
                <a:cubicBezTo>
                  <a:pt x="6190" y="10000"/>
                  <a:pt x="6667" y="0"/>
                  <a:pt x="7144" y="0"/>
                </a:cubicBezTo>
                <a:cubicBezTo>
                  <a:pt x="7619" y="0"/>
                  <a:pt x="8096" y="10000"/>
                  <a:pt x="8571" y="10000"/>
                </a:cubicBezTo>
              </a:path>
            </a:pathLst>
          </a:custGeom>
          <a:noFill/>
          <a:ln w="28575" cmpd="sng">
            <a:solidFill>
              <a:srgbClr val="0070C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FFFF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32" name="直線矢印コネクタ 31"/>
          <p:cNvCxnSpPr/>
          <p:nvPr/>
        </p:nvCxnSpPr>
        <p:spPr bwMode="auto">
          <a:xfrm flipH="1">
            <a:off x="4180440" y="4445456"/>
            <a:ext cx="311460" cy="623096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" name="テキスト ボックス 34"/>
          <p:cNvSpPr txBox="1"/>
          <p:nvPr/>
        </p:nvSpPr>
        <p:spPr>
          <a:xfrm>
            <a:off x="3507528" y="4157389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Nb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/Al-STJ array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テキスト ボックス 35"/>
              <p:cNvSpPr txBox="1"/>
              <p:nvPr/>
            </p:nvSpPr>
            <p:spPr>
              <a:xfrm>
                <a:off x="3836944" y="6000094"/>
                <a:ext cx="2171135" cy="6685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ja-JP" i="1" dirty="0">
                        <a:latin typeface="Cambria Math"/>
                      </a:rPr>
                      <m:t>𝜆</m:t>
                    </m:r>
                    <m:r>
                      <a:rPr lang="en-US" altLang="ja-JP" i="1" dirty="0">
                        <a:latin typeface="Cambria Math"/>
                      </a:rPr>
                      <m:t>=40</m:t>
                    </m:r>
                    <m:r>
                      <m:rPr>
                        <m:lit/>
                      </m:rPr>
                      <a:rPr lang="en-US" altLang="ja-JP" i="1" dirty="0">
                        <a:latin typeface="Cambria Math"/>
                      </a:rPr>
                      <m:t>−</m:t>
                    </m:r>
                    <m:r>
                      <a:rPr lang="en-US" altLang="ja-JP" i="1" dirty="0">
                        <a:latin typeface="Cambria Math"/>
                      </a:rPr>
                      <m:t>80</m:t>
                    </m:r>
                    <m:r>
                      <a:rPr lang="en-US" altLang="ja-JP" i="1" dirty="0">
                        <a:latin typeface="Cambria Math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ja-JP" i="1" dirty="0">
                        <a:latin typeface="Cambria Math"/>
                      </a:rPr>
                      <m:t>m</m:t>
                    </m:r>
                  </m:oMath>
                </a14:m>
                <a:r>
                  <a:rPr lang="en-US" altLang="ja-JP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kumimoji="1" lang="en-US" altLang="ja-JP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kumimoji="1" lang="en-US" altLang="ja-JP" b="0" i="1" smtClean="0">
                            <a:latin typeface="Cambria Math"/>
                          </a:rPr>
                          <m:t>𝛾</m:t>
                        </m:r>
                      </m:sub>
                    </m:sSub>
                    <m:r>
                      <a:rPr kumimoji="1" lang="en-US" altLang="ja-JP" b="0" i="1" smtClean="0">
                        <a:latin typeface="Cambria Math"/>
                      </a:rPr>
                      <m:t>=16~31</m:t>
                    </m:r>
                    <m:r>
                      <m:rPr>
                        <m:sty m:val="p"/>
                      </m:rPr>
                      <a:rPr kumimoji="1" lang="en-US" altLang="ja-JP" b="0" i="1" smtClean="0">
                        <a:latin typeface="Cambria Math"/>
                      </a:rPr>
                      <m:t>meV</m:t>
                    </m:r>
                  </m:oMath>
                </a14:m>
                <a:endParaRPr kumimoji="1" lang="ja-JP" altLang="en-US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36" name="テキスト ボックス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6944" y="6000094"/>
                <a:ext cx="2171135" cy="668516"/>
              </a:xfrm>
              <a:prstGeom prst="rect">
                <a:avLst/>
              </a:prstGeom>
              <a:blipFill rotWithShape="1">
                <a:blip r:embed="rId3"/>
                <a:stretch>
                  <a:fillRect b="-90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7" name="直線矢印コネクタ 36"/>
          <p:cNvCxnSpPr/>
          <p:nvPr/>
        </p:nvCxnSpPr>
        <p:spPr bwMode="auto">
          <a:xfrm flipH="1">
            <a:off x="2263336" y="5904035"/>
            <a:ext cx="2084548" cy="637946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8" name="Freeform 82"/>
          <p:cNvSpPr>
            <a:spLocks/>
          </p:cNvSpPr>
          <p:nvPr/>
        </p:nvSpPr>
        <p:spPr bwMode="auto">
          <a:xfrm rot="9685105">
            <a:off x="1902111" y="4557684"/>
            <a:ext cx="1384528" cy="190478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  <a:gd name="connsiteX0" fmla="*/ 0 w 9167"/>
              <a:gd name="connsiteY0" fmla="*/ 10000 h 10000"/>
              <a:gd name="connsiteX1" fmla="*/ 833 w 9167"/>
              <a:gd name="connsiteY1" fmla="*/ 0 h 10000"/>
              <a:gd name="connsiteX2" fmla="*/ 1667 w 9167"/>
              <a:gd name="connsiteY2" fmla="*/ 10000 h 10000"/>
              <a:gd name="connsiteX3" fmla="*/ 2500 w 9167"/>
              <a:gd name="connsiteY3" fmla="*/ 0 h 10000"/>
              <a:gd name="connsiteX4" fmla="*/ 3333 w 9167"/>
              <a:gd name="connsiteY4" fmla="*/ 10000 h 10000"/>
              <a:gd name="connsiteX5" fmla="*/ 4167 w 9167"/>
              <a:gd name="connsiteY5" fmla="*/ 0 h 10000"/>
              <a:gd name="connsiteX6" fmla="*/ 5000 w 9167"/>
              <a:gd name="connsiteY6" fmla="*/ 10000 h 10000"/>
              <a:gd name="connsiteX7" fmla="*/ 5833 w 9167"/>
              <a:gd name="connsiteY7" fmla="*/ 0 h 10000"/>
              <a:gd name="connsiteX8" fmla="*/ 6667 w 9167"/>
              <a:gd name="connsiteY8" fmla="*/ 10000 h 10000"/>
              <a:gd name="connsiteX9" fmla="*/ 7500 w 9167"/>
              <a:gd name="connsiteY9" fmla="*/ 0 h 10000"/>
              <a:gd name="connsiteX10" fmla="*/ 8333 w 9167"/>
              <a:gd name="connsiteY10" fmla="*/ 10000 h 10000"/>
              <a:gd name="connsiteX11" fmla="*/ 9167 w 9167"/>
              <a:gd name="connsiteY11" fmla="*/ 0 h 10000"/>
              <a:gd name="connsiteX0" fmla="*/ 0 w 9090"/>
              <a:gd name="connsiteY0" fmla="*/ 10000 h 10000"/>
              <a:gd name="connsiteX1" fmla="*/ 909 w 9090"/>
              <a:gd name="connsiteY1" fmla="*/ 0 h 10000"/>
              <a:gd name="connsiteX2" fmla="*/ 1818 w 9090"/>
              <a:gd name="connsiteY2" fmla="*/ 10000 h 10000"/>
              <a:gd name="connsiteX3" fmla="*/ 2727 w 9090"/>
              <a:gd name="connsiteY3" fmla="*/ 0 h 10000"/>
              <a:gd name="connsiteX4" fmla="*/ 3636 w 9090"/>
              <a:gd name="connsiteY4" fmla="*/ 10000 h 10000"/>
              <a:gd name="connsiteX5" fmla="*/ 4546 w 9090"/>
              <a:gd name="connsiteY5" fmla="*/ 0 h 10000"/>
              <a:gd name="connsiteX6" fmla="*/ 5454 w 9090"/>
              <a:gd name="connsiteY6" fmla="*/ 10000 h 10000"/>
              <a:gd name="connsiteX7" fmla="*/ 6363 w 9090"/>
              <a:gd name="connsiteY7" fmla="*/ 0 h 10000"/>
              <a:gd name="connsiteX8" fmla="*/ 7273 w 9090"/>
              <a:gd name="connsiteY8" fmla="*/ 10000 h 10000"/>
              <a:gd name="connsiteX9" fmla="*/ 8182 w 9090"/>
              <a:gd name="connsiteY9" fmla="*/ 0 h 10000"/>
              <a:gd name="connsiteX10" fmla="*/ 9090 w 9090"/>
              <a:gd name="connsiteY10" fmla="*/ 10000 h 10000"/>
              <a:gd name="connsiteX0" fmla="*/ 0 w 9001"/>
              <a:gd name="connsiteY0" fmla="*/ 10000 h 10000"/>
              <a:gd name="connsiteX1" fmla="*/ 1000 w 9001"/>
              <a:gd name="connsiteY1" fmla="*/ 0 h 10000"/>
              <a:gd name="connsiteX2" fmla="*/ 2000 w 9001"/>
              <a:gd name="connsiteY2" fmla="*/ 10000 h 10000"/>
              <a:gd name="connsiteX3" fmla="*/ 3000 w 9001"/>
              <a:gd name="connsiteY3" fmla="*/ 0 h 10000"/>
              <a:gd name="connsiteX4" fmla="*/ 4000 w 9001"/>
              <a:gd name="connsiteY4" fmla="*/ 10000 h 10000"/>
              <a:gd name="connsiteX5" fmla="*/ 5001 w 9001"/>
              <a:gd name="connsiteY5" fmla="*/ 0 h 10000"/>
              <a:gd name="connsiteX6" fmla="*/ 6000 w 9001"/>
              <a:gd name="connsiteY6" fmla="*/ 10000 h 10000"/>
              <a:gd name="connsiteX7" fmla="*/ 7000 w 9001"/>
              <a:gd name="connsiteY7" fmla="*/ 0 h 10000"/>
              <a:gd name="connsiteX8" fmla="*/ 8001 w 9001"/>
              <a:gd name="connsiteY8" fmla="*/ 10000 h 10000"/>
              <a:gd name="connsiteX9" fmla="*/ 9001 w 9001"/>
              <a:gd name="connsiteY9" fmla="*/ 0 h 10000"/>
              <a:gd name="connsiteX0" fmla="*/ 0 w 8889"/>
              <a:gd name="connsiteY0" fmla="*/ 10000 h 10000"/>
              <a:gd name="connsiteX1" fmla="*/ 1111 w 8889"/>
              <a:gd name="connsiteY1" fmla="*/ 0 h 10000"/>
              <a:gd name="connsiteX2" fmla="*/ 2222 w 8889"/>
              <a:gd name="connsiteY2" fmla="*/ 10000 h 10000"/>
              <a:gd name="connsiteX3" fmla="*/ 3333 w 8889"/>
              <a:gd name="connsiteY3" fmla="*/ 0 h 10000"/>
              <a:gd name="connsiteX4" fmla="*/ 4444 w 8889"/>
              <a:gd name="connsiteY4" fmla="*/ 10000 h 10000"/>
              <a:gd name="connsiteX5" fmla="*/ 5556 w 8889"/>
              <a:gd name="connsiteY5" fmla="*/ 0 h 10000"/>
              <a:gd name="connsiteX6" fmla="*/ 6666 w 8889"/>
              <a:gd name="connsiteY6" fmla="*/ 10000 h 10000"/>
              <a:gd name="connsiteX7" fmla="*/ 7777 w 8889"/>
              <a:gd name="connsiteY7" fmla="*/ 0 h 10000"/>
              <a:gd name="connsiteX8" fmla="*/ 8889 w 8889"/>
              <a:gd name="connsiteY8" fmla="*/ 10000 h 10000"/>
              <a:gd name="connsiteX0" fmla="*/ 0 w 8749"/>
              <a:gd name="connsiteY0" fmla="*/ 10000 h 10000"/>
              <a:gd name="connsiteX1" fmla="*/ 1250 w 8749"/>
              <a:gd name="connsiteY1" fmla="*/ 0 h 10000"/>
              <a:gd name="connsiteX2" fmla="*/ 2500 w 8749"/>
              <a:gd name="connsiteY2" fmla="*/ 10000 h 10000"/>
              <a:gd name="connsiteX3" fmla="*/ 3750 w 8749"/>
              <a:gd name="connsiteY3" fmla="*/ 0 h 10000"/>
              <a:gd name="connsiteX4" fmla="*/ 4999 w 8749"/>
              <a:gd name="connsiteY4" fmla="*/ 10000 h 10000"/>
              <a:gd name="connsiteX5" fmla="*/ 6250 w 8749"/>
              <a:gd name="connsiteY5" fmla="*/ 0 h 10000"/>
              <a:gd name="connsiteX6" fmla="*/ 7499 w 8749"/>
              <a:gd name="connsiteY6" fmla="*/ 10000 h 10000"/>
              <a:gd name="connsiteX7" fmla="*/ 8749 w 8749"/>
              <a:gd name="connsiteY7" fmla="*/ 0 h 10000"/>
              <a:gd name="connsiteX0" fmla="*/ 0 w 8571"/>
              <a:gd name="connsiteY0" fmla="*/ 10000 h 10000"/>
              <a:gd name="connsiteX1" fmla="*/ 1429 w 8571"/>
              <a:gd name="connsiteY1" fmla="*/ 0 h 10000"/>
              <a:gd name="connsiteX2" fmla="*/ 2857 w 8571"/>
              <a:gd name="connsiteY2" fmla="*/ 10000 h 10000"/>
              <a:gd name="connsiteX3" fmla="*/ 4286 w 8571"/>
              <a:gd name="connsiteY3" fmla="*/ 0 h 10000"/>
              <a:gd name="connsiteX4" fmla="*/ 5714 w 8571"/>
              <a:gd name="connsiteY4" fmla="*/ 10000 h 10000"/>
              <a:gd name="connsiteX5" fmla="*/ 7144 w 8571"/>
              <a:gd name="connsiteY5" fmla="*/ 0 h 10000"/>
              <a:gd name="connsiteX6" fmla="*/ 8571 w 8571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71" h="10000">
                <a:moveTo>
                  <a:pt x="0" y="10000"/>
                </a:moveTo>
                <a:cubicBezTo>
                  <a:pt x="475" y="5000"/>
                  <a:pt x="954" y="0"/>
                  <a:pt x="1429" y="0"/>
                </a:cubicBezTo>
                <a:cubicBezTo>
                  <a:pt x="1904" y="0"/>
                  <a:pt x="2381" y="10000"/>
                  <a:pt x="2857" y="10000"/>
                </a:cubicBezTo>
                <a:cubicBezTo>
                  <a:pt x="3333" y="10000"/>
                  <a:pt x="3810" y="0"/>
                  <a:pt x="4286" y="0"/>
                </a:cubicBezTo>
                <a:cubicBezTo>
                  <a:pt x="4762" y="0"/>
                  <a:pt x="5239" y="10000"/>
                  <a:pt x="5714" y="10000"/>
                </a:cubicBezTo>
                <a:cubicBezTo>
                  <a:pt x="6190" y="10000"/>
                  <a:pt x="6667" y="0"/>
                  <a:pt x="7144" y="0"/>
                </a:cubicBezTo>
                <a:cubicBezTo>
                  <a:pt x="7619" y="0"/>
                  <a:pt x="8096" y="10000"/>
                  <a:pt x="8571" y="10000"/>
                </a:cubicBezTo>
              </a:path>
            </a:pathLst>
          </a:custGeom>
          <a:noFill/>
          <a:ln w="28575" cmpd="sng">
            <a:solidFill>
              <a:schemeClr val="bg1">
                <a:lumMod val="50000"/>
              </a:schemeClr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40" name="Freeform 82"/>
          <p:cNvSpPr>
            <a:spLocks/>
          </p:cNvSpPr>
          <p:nvPr/>
        </p:nvSpPr>
        <p:spPr bwMode="auto">
          <a:xfrm rot="4239930">
            <a:off x="1118088" y="5503823"/>
            <a:ext cx="1332524" cy="167509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  <a:gd name="connsiteX0" fmla="*/ 0 w 9167"/>
              <a:gd name="connsiteY0" fmla="*/ 10000 h 10000"/>
              <a:gd name="connsiteX1" fmla="*/ 833 w 9167"/>
              <a:gd name="connsiteY1" fmla="*/ 0 h 10000"/>
              <a:gd name="connsiteX2" fmla="*/ 1667 w 9167"/>
              <a:gd name="connsiteY2" fmla="*/ 10000 h 10000"/>
              <a:gd name="connsiteX3" fmla="*/ 2500 w 9167"/>
              <a:gd name="connsiteY3" fmla="*/ 0 h 10000"/>
              <a:gd name="connsiteX4" fmla="*/ 3333 w 9167"/>
              <a:gd name="connsiteY4" fmla="*/ 10000 h 10000"/>
              <a:gd name="connsiteX5" fmla="*/ 4167 w 9167"/>
              <a:gd name="connsiteY5" fmla="*/ 0 h 10000"/>
              <a:gd name="connsiteX6" fmla="*/ 5000 w 9167"/>
              <a:gd name="connsiteY6" fmla="*/ 10000 h 10000"/>
              <a:gd name="connsiteX7" fmla="*/ 5833 w 9167"/>
              <a:gd name="connsiteY7" fmla="*/ 0 h 10000"/>
              <a:gd name="connsiteX8" fmla="*/ 6667 w 9167"/>
              <a:gd name="connsiteY8" fmla="*/ 10000 h 10000"/>
              <a:gd name="connsiteX9" fmla="*/ 7500 w 9167"/>
              <a:gd name="connsiteY9" fmla="*/ 0 h 10000"/>
              <a:gd name="connsiteX10" fmla="*/ 8333 w 9167"/>
              <a:gd name="connsiteY10" fmla="*/ 10000 h 10000"/>
              <a:gd name="connsiteX11" fmla="*/ 9167 w 9167"/>
              <a:gd name="connsiteY11" fmla="*/ 0 h 10000"/>
              <a:gd name="connsiteX0" fmla="*/ 0 w 9090"/>
              <a:gd name="connsiteY0" fmla="*/ 10000 h 10000"/>
              <a:gd name="connsiteX1" fmla="*/ 909 w 9090"/>
              <a:gd name="connsiteY1" fmla="*/ 0 h 10000"/>
              <a:gd name="connsiteX2" fmla="*/ 1818 w 9090"/>
              <a:gd name="connsiteY2" fmla="*/ 10000 h 10000"/>
              <a:gd name="connsiteX3" fmla="*/ 2727 w 9090"/>
              <a:gd name="connsiteY3" fmla="*/ 0 h 10000"/>
              <a:gd name="connsiteX4" fmla="*/ 3636 w 9090"/>
              <a:gd name="connsiteY4" fmla="*/ 10000 h 10000"/>
              <a:gd name="connsiteX5" fmla="*/ 4546 w 9090"/>
              <a:gd name="connsiteY5" fmla="*/ 0 h 10000"/>
              <a:gd name="connsiteX6" fmla="*/ 5454 w 9090"/>
              <a:gd name="connsiteY6" fmla="*/ 10000 h 10000"/>
              <a:gd name="connsiteX7" fmla="*/ 6363 w 9090"/>
              <a:gd name="connsiteY7" fmla="*/ 0 h 10000"/>
              <a:gd name="connsiteX8" fmla="*/ 7273 w 9090"/>
              <a:gd name="connsiteY8" fmla="*/ 10000 h 10000"/>
              <a:gd name="connsiteX9" fmla="*/ 8182 w 9090"/>
              <a:gd name="connsiteY9" fmla="*/ 0 h 10000"/>
              <a:gd name="connsiteX10" fmla="*/ 9090 w 9090"/>
              <a:gd name="connsiteY10" fmla="*/ 10000 h 10000"/>
              <a:gd name="connsiteX0" fmla="*/ 0 w 9001"/>
              <a:gd name="connsiteY0" fmla="*/ 10000 h 10000"/>
              <a:gd name="connsiteX1" fmla="*/ 1000 w 9001"/>
              <a:gd name="connsiteY1" fmla="*/ 0 h 10000"/>
              <a:gd name="connsiteX2" fmla="*/ 2000 w 9001"/>
              <a:gd name="connsiteY2" fmla="*/ 10000 h 10000"/>
              <a:gd name="connsiteX3" fmla="*/ 3000 w 9001"/>
              <a:gd name="connsiteY3" fmla="*/ 0 h 10000"/>
              <a:gd name="connsiteX4" fmla="*/ 4000 w 9001"/>
              <a:gd name="connsiteY4" fmla="*/ 10000 h 10000"/>
              <a:gd name="connsiteX5" fmla="*/ 5001 w 9001"/>
              <a:gd name="connsiteY5" fmla="*/ 0 h 10000"/>
              <a:gd name="connsiteX6" fmla="*/ 6000 w 9001"/>
              <a:gd name="connsiteY6" fmla="*/ 10000 h 10000"/>
              <a:gd name="connsiteX7" fmla="*/ 7000 w 9001"/>
              <a:gd name="connsiteY7" fmla="*/ 0 h 10000"/>
              <a:gd name="connsiteX8" fmla="*/ 8001 w 9001"/>
              <a:gd name="connsiteY8" fmla="*/ 10000 h 10000"/>
              <a:gd name="connsiteX9" fmla="*/ 9001 w 9001"/>
              <a:gd name="connsiteY9" fmla="*/ 0 h 10000"/>
              <a:gd name="connsiteX0" fmla="*/ 0 w 8889"/>
              <a:gd name="connsiteY0" fmla="*/ 10000 h 10000"/>
              <a:gd name="connsiteX1" fmla="*/ 1111 w 8889"/>
              <a:gd name="connsiteY1" fmla="*/ 0 h 10000"/>
              <a:gd name="connsiteX2" fmla="*/ 2222 w 8889"/>
              <a:gd name="connsiteY2" fmla="*/ 10000 h 10000"/>
              <a:gd name="connsiteX3" fmla="*/ 3333 w 8889"/>
              <a:gd name="connsiteY3" fmla="*/ 0 h 10000"/>
              <a:gd name="connsiteX4" fmla="*/ 4444 w 8889"/>
              <a:gd name="connsiteY4" fmla="*/ 10000 h 10000"/>
              <a:gd name="connsiteX5" fmla="*/ 5556 w 8889"/>
              <a:gd name="connsiteY5" fmla="*/ 0 h 10000"/>
              <a:gd name="connsiteX6" fmla="*/ 6666 w 8889"/>
              <a:gd name="connsiteY6" fmla="*/ 10000 h 10000"/>
              <a:gd name="connsiteX7" fmla="*/ 7777 w 8889"/>
              <a:gd name="connsiteY7" fmla="*/ 0 h 10000"/>
              <a:gd name="connsiteX8" fmla="*/ 8889 w 8889"/>
              <a:gd name="connsiteY8" fmla="*/ 10000 h 10000"/>
              <a:gd name="connsiteX0" fmla="*/ 0 w 8749"/>
              <a:gd name="connsiteY0" fmla="*/ 10000 h 10000"/>
              <a:gd name="connsiteX1" fmla="*/ 1250 w 8749"/>
              <a:gd name="connsiteY1" fmla="*/ 0 h 10000"/>
              <a:gd name="connsiteX2" fmla="*/ 2500 w 8749"/>
              <a:gd name="connsiteY2" fmla="*/ 10000 h 10000"/>
              <a:gd name="connsiteX3" fmla="*/ 3750 w 8749"/>
              <a:gd name="connsiteY3" fmla="*/ 0 h 10000"/>
              <a:gd name="connsiteX4" fmla="*/ 4999 w 8749"/>
              <a:gd name="connsiteY4" fmla="*/ 10000 h 10000"/>
              <a:gd name="connsiteX5" fmla="*/ 6250 w 8749"/>
              <a:gd name="connsiteY5" fmla="*/ 0 h 10000"/>
              <a:gd name="connsiteX6" fmla="*/ 7499 w 8749"/>
              <a:gd name="connsiteY6" fmla="*/ 10000 h 10000"/>
              <a:gd name="connsiteX7" fmla="*/ 8749 w 8749"/>
              <a:gd name="connsiteY7" fmla="*/ 0 h 10000"/>
              <a:gd name="connsiteX0" fmla="*/ 0 w 8571"/>
              <a:gd name="connsiteY0" fmla="*/ 10000 h 10000"/>
              <a:gd name="connsiteX1" fmla="*/ 1429 w 8571"/>
              <a:gd name="connsiteY1" fmla="*/ 0 h 10000"/>
              <a:gd name="connsiteX2" fmla="*/ 2857 w 8571"/>
              <a:gd name="connsiteY2" fmla="*/ 10000 h 10000"/>
              <a:gd name="connsiteX3" fmla="*/ 4286 w 8571"/>
              <a:gd name="connsiteY3" fmla="*/ 0 h 10000"/>
              <a:gd name="connsiteX4" fmla="*/ 5714 w 8571"/>
              <a:gd name="connsiteY4" fmla="*/ 10000 h 10000"/>
              <a:gd name="connsiteX5" fmla="*/ 7144 w 8571"/>
              <a:gd name="connsiteY5" fmla="*/ 0 h 10000"/>
              <a:gd name="connsiteX6" fmla="*/ 8571 w 8571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71" h="10000">
                <a:moveTo>
                  <a:pt x="0" y="10000"/>
                </a:moveTo>
                <a:cubicBezTo>
                  <a:pt x="475" y="5000"/>
                  <a:pt x="954" y="0"/>
                  <a:pt x="1429" y="0"/>
                </a:cubicBezTo>
                <a:cubicBezTo>
                  <a:pt x="1904" y="0"/>
                  <a:pt x="2381" y="10000"/>
                  <a:pt x="2857" y="10000"/>
                </a:cubicBezTo>
                <a:cubicBezTo>
                  <a:pt x="3333" y="10000"/>
                  <a:pt x="3810" y="0"/>
                  <a:pt x="4286" y="0"/>
                </a:cubicBezTo>
                <a:cubicBezTo>
                  <a:pt x="4762" y="0"/>
                  <a:pt x="5239" y="10000"/>
                  <a:pt x="5714" y="10000"/>
                </a:cubicBezTo>
                <a:cubicBezTo>
                  <a:pt x="6190" y="10000"/>
                  <a:pt x="6667" y="0"/>
                  <a:pt x="7144" y="0"/>
                </a:cubicBezTo>
                <a:cubicBezTo>
                  <a:pt x="7619" y="0"/>
                  <a:pt x="8096" y="10000"/>
                  <a:pt x="8571" y="10000"/>
                </a:cubicBezTo>
              </a:path>
            </a:pathLst>
          </a:custGeom>
          <a:noFill/>
          <a:ln w="28575" cmpd="sng">
            <a:solidFill>
              <a:srgbClr val="0070C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FFFF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41" name="Freeform 82"/>
          <p:cNvSpPr>
            <a:spLocks/>
          </p:cNvSpPr>
          <p:nvPr/>
        </p:nvSpPr>
        <p:spPr bwMode="auto">
          <a:xfrm rot="3098568">
            <a:off x="1515517" y="5379096"/>
            <a:ext cx="1717422" cy="218700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  <a:gd name="connsiteX0" fmla="*/ 0 w 9167"/>
              <a:gd name="connsiteY0" fmla="*/ 10000 h 10000"/>
              <a:gd name="connsiteX1" fmla="*/ 833 w 9167"/>
              <a:gd name="connsiteY1" fmla="*/ 0 h 10000"/>
              <a:gd name="connsiteX2" fmla="*/ 1667 w 9167"/>
              <a:gd name="connsiteY2" fmla="*/ 10000 h 10000"/>
              <a:gd name="connsiteX3" fmla="*/ 2500 w 9167"/>
              <a:gd name="connsiteY3" fmla="*/ 0 h 10000"/>
              <a:gd name="connsiteX4" fmla="*/ 3333 w 9167"/>
              <a:gd name="connsiteY4" fmla="*/ 10000 h 10000"/>
              <a:gd name="connsiteX5" fmla="*/ 4167 w 9167"/>
              <a:gd name="connsiteY5" fmla="*/ 0 h 10000"/>
              <a:gd name="connsiteX6" fmla="*/ 5000 w 9167"/>
              <a:gd name="connsiteY6" fmla="*/ 10000 h 10000"/>
              <a:gd name="connsiteX7" fmla="*/ 5833 w 9167"/>
              <a:gd name="connsiteY7" fmla="*/ 0 h 10000"/>
              <a:gd name="connsiteX8" fmla="*/ 6667 w 9167"/>
              <a:gd name="connsiteY8" fmla="*/ 10000 h 10000"/>
              <a:gd name="connsiteX9" fmla="*/ 7500 w 9167"/>
              <a:gd name="connsiteY9" fmla="*/ 0 h 10000"/>
              <a:gd name="connsiteX10" fmla="*/ 8333 w 9167"/>
              <a:gd name="connsiteY10" fmla="*/ 10000 h 10000"/>
              <a:gd name="connsiteX11" fmla="*/ 9167 w 9167"/>
              <a:gd name="connsiteY11" fmla="*/ 0 h 10000"/>
              <a:gd name="connsiteX0" fmla="*/ 0 w 9090"/>
              <a:gd name="connsiteY0" fmla="*/ 10000 h 10000"/>
              <a:gd name="connsiteX1" fmla="*/ 909 w 9090"/>
              <a:gd name="connsiteY1" fmla="*/ 0 h 10000"/>
              <a:gd name="connsiteX2" fmla="*/ 1818 w 9090"/>
              <a:gd name="connsiteY2" fmla="*/ 10000 h 10000"/>
              <a:gd name="connsiteX3" fmla="*/ 2727 w 9090"/>
              <a:gd name="connsiteY3" fmla="*/ 0 h 10000"/>
              <a:gd name="connsiteX4" fmla="*/ 3636 w 9090"/>
              <a:gd name="connsiteY4" fmla="*/ 10000 h 10000"/>
              <a:gd name="connsiteX5" fmla="*/ 4546 w 9090"/>
              <a:gd name="connsiteY5" fmla="*/ 0 h 10000"/>
              <a:gd name="connsiteX6" fmla="*/ 5454 w 9090"/>
              <a:gd name="connsiteY6" fmla="*/ 10000 h 10000"/>
              <a:gd name="connsiteX7" fmla="*/ 6363 w 9090"/>
              <a:gd name="connsiteY7" fmla="*/ 0 h 10000"/>
              <a:gd name="connsiteX8" fmla="*/ 7273 w 9090"/>
              <a:gd name="connsiteY8" fmla="*/ 10000 h 10000"/>
              <a:gd name="connsiteX9" fmla="*/ 8182 w 9090"/>
              <a:gd name="connsiteY9" fmla="*/ 0 h 10000"/>
              <a:gd name="connsiteX10" fmla="*/ 9090 w 9090"/>
              <a:gd name="connsiteY10" fmla="*/ 10000 h 10000"/>
              <a:gd name="connsiteX0" fmla="*/ 0 w 9001"/>
              <a:gd name="connsiteY0" fmla="*/ 10000 h 10000"/>
              <a:gd name="connsiteX1" fmla="*/ 1000 w 9001"/>
              <a:gd name="connsiteY1" fmla="*/ 0 h 10000"/>
              <a:gd name="connsiteX2" fmla="*/ 2000 w 9001"/>
              <a:gd name="connsiteY2" fmla="*/ 10000 h 10000"/>
              <a:gd name="connsiteX3" fmla="*/ 3000 w 9001"/>
              <a:gd name="connsiteY3" fmla="*/ 0 h 10000"/>
              <a:gd name="connsiteX4" fmla="*/ 4000 w 9001"/>
              <a:gd name="connsiteY4" fmla="*/ 10000 h 10000"/>
              <a:gd name="connsiteX5" fmla="*/ 5001 w 9001"/>
              <a:gd name="connsiteY5" fmla="*/ 0 h 10000"/>
              <a:gd name="connsiteX6" fmla="*/ 6000 w 9001"/>
              <a:gd name="connsiteY6" fmla="*/ 10000 h 10000"/>
              <a:gd name="connsiteX7" fmla="*/ 7000 w 9001"/>
              <a:gd name="connsiteY7" fmla="*/ 0 h 10000"/>
              <a:gd name="connsiteX8" fmla="*/ 8001 w 9001"/>
              <a:gd name="connsiteY8" fmla="*/ 10000 h 10000"/>
              <a:gd name="connsiteX9" fmla="*/ 9001 w 9001"/>
              <a:gd name="connsiteY9" fmla="*/ 0 h 10000"/>
              <a:gd name="connsiteX0" fmla="*/ 0 w 8889"/>
              <a:gd name="connsiteY0" fmla="*/ 10000 h 10000"/>
              <a:gd name="connsiteX1" fmla="*/ 1111 w 8889"/>
              <a:gd name="connsiteY1" fmla="*/ 0 h 10000"/>
              <a:gd name="connsiteX2" fmla="*/ 2222 w 8889"/>
              <a:gd name="connsiteY2" fmla="*/ 10000 h 10000"/>
              <a:gd name="connsiteX3" fmla="*/ 3333 w 8889"/>
              <a:gd name="connsiteY3" fmla="*/ 0 h 10000"/>
              <a:gd name="connsiteX4" fmla="*/ 4444 w 8889"/>
              <a:gd name="connsiteY4" fmla="*/ 10000 h 10000"/>
              <a:gd name="connsiteX5" fmla="*/ 5556 w 8889"/>
              <a:gd name="connsiteY5" fmla="*/ 0 h 10000"/>
              <a:gd name="connsiteX6" fmla="*/ 6666 w 8889"/>
              <a:gd name="connsiteY6" fmla="*/ 10000 h 10000"/>
              <a:gd name="connsiteX7" fmla="*/ 7777 w 8889"/>
              <a:gd name="connsiteY7" fmla="*/ 0 h 10000"/>
              <a:gd name="connsiteX8" fmla="*/ 8889 w 8889"/>
              <a:gd name="connsiteY8" fmla="*/ 10000 h 10000"/>
              <a:gd name="connsiteX0" fmla="*/ 0 w 8749"/>
              <a:gd name="connsiteY0" fmla="*/ 10000 h 10000"/>
              <a:gd name="connsiteX1" fmla="*/ 1250 w 8749"/>
              <a:gd name="connsiteY1" fmla="*/ 0 h 10000"/>
              <a:gd name="connsiteX2" fmla="*/ 2500 w 8749"/>
              <a:gd name="connsiteY2" fmla="*/ 10000 h 10000"/>
              <a:gd name="connsiteX3" fmla="*/ 3750 w 8749"/>
              <a:gd name="connsiteY3" fmla="*/ 0 h 10000"/>
              <a:gd name="connsiteX4" fmla="*/ 4999 w 8749"/>
              <a:gd name="connsiteY4" fmla="*/ 10000 h 10000"/>
              <a:gd name="connsiteX5" fmla="*/ 6250 w 8749"/>
              <a:gd name="connsiteY5" fmla="*/ 0 h 10000"/>
              <a:gd name="connsiteX6" fmla="*/ 7499 w 8749"/>
              <a:gd name="connsiteY6" fmla="*/ 10000 h 10000"/>
              <a:gd name="connsiteX7" fmla="*/ 8749 w 8749"/>
              <a:gd name="connsiteY7" fmla="*/ 0 h 10000"/>
              <a:gd name="connsiteX0" fmla="*/ 0 w 8571"/>
              <a:gd name="connsiteY0" fmla="*/ 10000 h 10000"/>
              <a:gd name="connsiteX1" fmla="*/ 1429 w 8571"/>
              <a:gd name="connsiteY1" fmla="*/ 0 h 10000"/>
              <a:gd name="connsiteX2" fmla="*/ 2857 w 8571"/>
              <a:gd name="connsiteY2" fmla="*/ 10000 h 10000"/>
              <a:gd name="connsiteX3" fmla="*/ 4286 w 8571"/>
              <a:gd name="connsiteY3" fmla="*/ 0 h 10000"/>
              <a:gd name="connsiteX4" fmla="*/ 5714 w 8571"/>
              <a:gd name="connsiteY4" fmla="*/ 10000 h 10000"/>
              <a:gd name="connsiteX5" fmla="*/ 7144 w 8571"/>
              <a:gd name="connsiteY5" fmla="*/ 0 h 10000"/>
              <a:gd name="connsiteX6" fmla="*/ 8571 w 8571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71" h="10000">
                <a:moveTo>
                  <a:pt x="0" y="10000"/>
                </a:moveTo>
                <a:cubicBezTo>
                  <a:pt x="475" y="5000"/>
                  <a:pt x="954" y="0"/>
                  <a:pt x="1429" y="0"/>
                </a:cubicBezTo>
                <a:cubicBezTo>
                  <a:pt x="1904" y="0"/>
                  <a:pt x="2381" y="10000"/>
                  <a:pt x="2857" y="10000"/>
                </a:cubicBezTo>
                <a:cubicBezTo>
                  <a:pt x="3333" y="10000"/>
                  <a:pt x="3810" y="0"/>
                  <a:pt x="4286" y="0"/>
                </a:cubicBezTo>
                <a:cubicBezTo>
                  <a:pt x="4762" y="0"/>
                  <a:pt x="5239" y="10000"/>
                  <a:pt x="5714" y="10000"/>
                </a:cubicBezTo>
                <a:cubicBezTo>
                  <a:pt x="6190" y="10000"/>
                  <a:pt x="6667" y="0"/>
                  <a:pt x="7144" y="0"/>
                </a:cubicBezTo>
                <a:cubicBezTo>
                  <a:pt x="7619" y="0"/>
                  <a:pt x="8096" y="10000"/>
                  <a:pt x="8571" y="10000"/>
                </a:cubicBezTo>
              </a:path>
            </a:pathLst>
          </a:custGeom>
          <a:noFill/>
          <a:ln w="28575" cmpd="sng">
            <a:solidFill>
              <a:srgbClr val="00B05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42" name="Freeform 82"/>
          <p:cNvSpPr>
            <a:spLocks/>
          </p:cNvSpPr>
          <p:nvPr/>
        </p:nvSpPr>
        <p:spPr bwMode="auto">
          <a:xfrm rot="1951799">
            <a:off x="1988374" y="5004699"/>
            <a:ext cx="1335531" cy="204747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  <a:gd name="connsiteX0" fmla="*/ 0 w 9167"/>
              <a:gd name="connsiteY0" fmla="*/ 10000 h 10000"/>
              <a:gd name="connsiteX1" fmla="*/ 833 w 9167"/>
              <a:gd name="connsiteY1" fmla="*/ 0 h 10000"/>
              <a:gd name="connsiteX2" fmla="*/ 1667 w 9167"/>
              <a:gd name="connsiteY2" fmla="*/ 10000 h 10000"/>
              <a:gd name="connsiteX3" fmla="*/ 2500 w 9167"/>
              <a:gd name="connsiteY3" fmla="*/ 0 h 10000"/>
              <a:gd name="connsiteX4" fmla="*/ 3333 w 9167"/>
              <a:gd name="connsiteY4" fmla="*/ 10000 h 10000"/>
              <a:gd name="connsiteX5" fmla="*/ 4167 w 9167"/>
              <a:gd name="connsiteY5" fmla="*/ 0 h 10000"/>
              <a:gd name="connsiteX6" fmla="*/ 5000 w 9167"/>
              <a:gd name="connsiteY6" fmla="*/ 10000 h 10000"/>
              <a:gd name="connsiteX7" fmla="*/ 5833 w 9167"/>
              <a:gd name="connsiteY7" fmla="*/ 0 h 10000"/>
              <a:gd name="connsiteX8" fmla="*/ 6667 w 9167"/>
              <a:gd name="connsiteY8" fmla="*/ 10000 h 10000"/>
              <a:gd name="connsiteX9" fmla="*/ 7500 w 9167"/>
              <a:gd name="connsiteY9" fmla="*/ 0 h 10000"/>
              <a:gd name="connsiteX10" fmla="*/ 8333 w 9167"/>
              <a:gd name="connsiteY10" fmla="*/ 10000 h 10000"/>
              <a:gd name="connsiteX11" fmla="*/ 9167 w 9167"/>
              <a:gd name="connsiteY11" fmla="*/ 0 h 10000"/>
              <a:gd name="connsiteX0" fmla="*/ 0 w 9090"/>
              <a:gd name="connsiteY0" fmla="*/ 10000 h 10000"/>
              <a:gd name="connsiteX1" fmla="*/ 909 w 9090"/>
              <a:gd name="connsiteY1" fmla="*/ 0 h 10000"/>
              <a:gd name="connsiteX2" fmla="*/ 1818 w 9090"/>
              <a:gd name="connsiteY2" fmla="*/ 10000 h 10000"/>
              <a:gd name="connsiteX3" fmla="*/ 2727 w 9090"/>
              <a:gd name="connsiteY3" fmla="*/ 0 h 10000"/>
              <a:gd name="connsiteX4" fmla="*/ 3636 w 9090"/>
              <a:gd name="connsiteY4" fmla="*/ 10000 h 10000"/>
              <a:gd name="connsiteX5" fmla="*/ 4546 w 9090"/>
              <a:gd name="connsiteY5" fmla="*/ 0 h 10000"/>
              <a:gd name="connsiteX6" fmla="*/ 5454 w 9090"/>
              <a:gd name="connsiteY6" fmla="*/ 10000 h 10000"/>
              <a:gd name="connsiteX7" fmla="*/ 6363 w 9090"/>
              <a:gd name="connsiteY7" fmla="*/ 0 h 10000"/>
              <a:gd name="connsiteX8" fmla="*/ 7273 w 9090"/>
              <a:gd name="connsiteY8" fmla="*/ 10000 h 10000"/>
              <a:gd name="connsiteX9" fmla="*/ 8182 w 9090"/>
              <a:gd name="connsiteY9" fmla="*/ 0 h 10000"/>
              <a:gd name="connsiteX10" fmla="*/ 9090 w 9090"/>
              <a:gd name="connsiteY10" fmla="*/ 10000 h 10000"/>
              <a:gd name="connsiteX0" fmla="*/ 0 w 9001"/>
              <a:gd name="connsiteY0" fmla="*/ 10000 h 10000"/>
              <a:gd name="connsiteX1" fmla="*/ 1000 w 9001"/>
              <a:gd name="connsiteY1" fmla="*/ 0 h 10000"/>
              <a:gd name="connsiteX2" fmla="*/ 2000 w 9001"/>
              <a:gd name="connsiteY2" fmla="*/ 10000 h 10000"/>
              <a:gd name="connsiteX3" fmla="*/ 3000 w 9001"/>
              <a:gd name="connsiteY3" fmla="*/ 0 h 10000"/>
              <a:gd name="connsiteX4" fmla="*/ 4000 w 9001"/>
              <a:gd name="connsiteY4" fmla="*/ 10000 h 10000"/>
              <a:gd name="connsiteX5" fmla="*/ 5001 w 9001"/>
              <a:gd name="connsiteY5" fmla="*/ 0 h 10000"/>
              <a:gd name="connsiteX6" fmla="*/ 6000 w 9001"/>
              <a:gd name="connsiteY6" fmla="*/ 10000 h 10000"/>
              <a:gd name="connsiteX7" fmla="*/ 7000 w 9001"/>
              <a:gd name="connsiteY7" fmla="*/ 0 h 10000"/>
              <a:gd name="connsiteX8" fmla="*/ 8001 w 9001"/>
              <a:gd name="connsiteY8" fmla="*/ 10000 h 10000"/>
              <a:gd name="connsiteX9" fmla="*/ 9001 w 9001"/>
              <a:gd name="connsiteY9" fmla="*/ 0 h 10000"/>
              <a:gd name="connsiteX0" fmla="*/ 0 w 8889"/>
              <a:gd name="connsiteY0" fmla="*/ 10000 h 10000"/>
              <a:gd name="connsiteX1" fmla="*/ 1111 w 8889"/>
              <a:gd name="connsiteY1" fmla="*/ 0 h 10000"/>
              <a:gd name="connsiteX2" fmla="*/ 2222 w 8889"/>
              <a:gd name="connsiteY2" fmla="*/ 10000 h 10000"/>
              <a:gd name="connsiteX3" fmla="*/ 3333 w 8889"/>
              <a:gd name="connsiteY3" fmla="*/ 0 h 10000"/>
              <a:gd name="connsiteX4" fmla="*/ 4444 w 8889"/>
              <a:gd name="connsiteY4" fmla="*/ 10000 h 10000"/>
              <a:gd name="connsiteX5" fmla="*/ 5556 w 8889"/>
              <a:gd name="connsiteY5" fmla="*/ 0 h 10000"/>
              <a:gd name="connsiteX6" fmla="*/ 6666 w 8889"/>
              <a:gd name="connsiteY6" fmla="*/ 10000 h 10000"/>
              <a:gd name="connsiteX7" fmla="*/ 7777 w 8889"/>
              <a:gd name="connsiteY7" fmla="*/ 0 h 10000"/>
              <a:gd name="connsiteX8" fmla="*/ 8889 w 8889"/>
              <a:gd name="connsiteY8" fmla="*/ 10000 h 10000"/>
              <a:gd name="connsiteX0" fmla="*/ 0 w 8749"/>
              <a:gd name="connsiteY0" fmla="*/ 10000 h 10000"/>
              <a:gd name="connsiteX1" fmla="*/ 1250 w 8749"/>
              <a:gd name="connsiteY1" fmla="*/ 0 h 10000"/>
              <a:gd name="connsiteX2" fmla="*/ 2500 w 8749"/>
              <a:gd name="connsiteY2" fmla="*/ 10000 h 10000"/>
              <a:gd name="connsiteX3" fmla="*/ 3750 w 8749"/>
              <a:gd name="connsiteY3" fmla="*/ 0 h 10000"/>
              <a:gd name="connsiteX4" fmla="*/ 4999 w 8749"/>
              <a:gd name="connsiteY4" fmla="*/ 10000 h 10000"/>
              <a:gd name="connsiteX5" fmla="*/ 6250 w 8749"/>
              <a:gd name="connsiteY5" fmla="*/ 0 h 10000"/>
              <a:gd name="connsiteX6" fmla="*/ 7499 w 8749"/>
              <a:gd name="connsiteY6" fmla="*/ 10000 h 10000"/>
              <a:gd name="connsiteX7" fmla="*/ 8749 w 8749"/>
              <a:gd name="connsiteY7" fmla="*/ 0 h 10000"/>
              <a:gd name="connsiteX0" fmla="*/ 0 w 8571"/>
              <a:gd name="connsiteY0" fmla="*/ 10000 h 10000"/>
              <a:gd name="connsiteX1" fmla="*/ 1429 w 8571"/>
              <a:gd name="connsiteY1" fmla="*/ 0 h 10000"/>
              <a:gd name="connsiteX2" fmla="*/ 2857 w 8571"/>
              <a:gd name="connsiteY2" fmla="*/ 10000 h 10000"/>
              <a:gd name="connsiteX3" fmla="*/ 4286 w 8571"/>
              <a:gd name="connsiteY3" fmla="*/ 0 h 10000"/>
              <a:gd name="connsiteX4" fmla="*/ 5714 w 8571"/>
              <a:gd name="connsiteY4" fmla="*/ 10000 h 10000"/>
              <a:gd name="connsiteX5" fmla="*/ 7144 w 8571"/>
              <a:gd name="connsiteY5" fmla="*/ 0 h 10000"/>
              <a:gd name="connsiteX6" fmla="*/ 8571 w 8571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71" h="10000">
                <a:moveTo>
                  <a:pt x="0" y="10000"/>
                </a:moveTo>
                <a:cubicBezTo>
                  <a:pt x="475" y="5000"/>
                  <a:pt x="954" y="0"/>
                  <a:pt x="1429" y="0"/>
                </a:cubicBezTo>
                <a:cubicBezTo>
                  <a:pt x="1904" y="0"/>
                  <a:pt x="2381" y="10000"/>
                  <a:pt x="2857" y="10000"/>
                </a:cubicBezTo>
                <a:cubicBezTo>
                  <a:pt x="3333" y="10000"/>
                  <a:pt x="3810" y="0"/>
                  <a:pt x="4286" y="0"/>
                </a:cubicBezTo>
                <a:cubicBezTo>
                  <a:pt x="4762" y="0"/>
                  <a:pt x="5239" y="10000"/>
                  <a:pt x="5714" y="10000"/>
                </a:cubicBezTo>
                <a:cubicBezTo>
                  <a:pt x="6190" y="10000"/>
                  <a:pt x="6667" y="0"/>
                  <a:pt x="7144" y="0"/>
                </a:cubicBezTo>
                <a:cubicBezTo>
                  <a:pt x="7619" y="0"/>
                  <a:pt x="8096" y="10000"/>
                  <a:pt x="8571" y="10000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44" name="直線矢印コネクタ 43"/>
          <p:cNvCxnSpPr/>
          <p:nvPr/>
        </p:nvCxnSpPr>
        <p:spPr bwMode="auto">
          <a:xfrm>
            <a:off x="1129368" y="6125917"/>
            <a:ext cx="403702" cy="52751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テキスト ボックス 44"/>
              <p:cNvSpPr txBox="1"/>
              <p:nvPr/>
            </p:nvSpPr>
            <p:spPr>
              <a:xfrm>
                <a:off x="323107" y="6015912"/>
                <a:ext cx="100811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1" lang="en-US" altLang="ja-JP" b="0" i="0" smtClean="0">
                          <a:latin typeface="Cambria Math"/>
                        </a:rPr>
                        <m:t>Δ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𝜃</m:t>
                      </m:r>
                    </m:oMath>
                  </m:oMathPara>
                </a14:m>
                <a:endParaRPr kumimoji="1" lang="ja-JP" altLang="en-US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45" name="テキスト ボックス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107" y="6015912"/>
                <a:ext cx="1008112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テキスト ボックス 42"/>
              <p:cNvSpPr txBox="1"/>
              <p:nvPr/>
            </p:nvSpPr>
            <p:spPr>
              <a:xfrm>
                <a:off x="5335224" y="3603391"/>
                <a:ext cx="3695990" cy="923330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altLang="ja-JP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Assuming </a:t>
                </a:r>
                <a14:m>
                  <m:oMath xmlns:m="http://schemas.openxmlformats.org/officeDocument/2006/math">
                    <m:r>
                      <a:rPr lang="en-US" altLang="ja-JP" b="0" i="1">
                        <a:latin typeface="Cambria Math"/>
                      </a:rPr>
                      <m:t>1</m:t>
                    </m:r>
                    <m:r>
                      <a:rPr lang="en-US" altLang="ja-JP" b="0" i="1">
                        <a:latin typeface="Cambria Math"/>
                      </a:rPr>
                      <m:t>𝜇</m:t>
                    </m:r>
                    <m:r>
                      <a:rPr lang="en-US" altLang="ja-JP" b="0" i="1">
                        <a:latin typeface="Cambria Math"/>
                      </a:rPr>
                      <m:t>𝑠</m:t>
                    </m:r>
                  </m:oMath>
                </a14:m>
                <a:r>
                  <a:rPr lang="en-US" altLang="ja-JP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for STJ response time, requirements for STJ</a:t>
                </a:r>
                <a:endParaRPr kumimoji="1" lang="en-US" altLang="ja-JP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altLang="ja-JP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Leak current &lt;0.1nA</a:t>
                </a:r>
              </a:p>
            </p:txBody>
          </p:sp>
        </mc:Choice>
        <mc:Fallback xmlns="">
          <p:sp>
            <p:nvSpPr>
              <p:cNvPr id="43" name="テキスト ボックス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5224" y="3603391"/>
                <a:ext cx="3695990" cy="923330"/>
              </a:xfrm>
              <a:prstGeom prst="rect">
                <a:avLst/>
              </a:prstGeom>
              <a:blipFill rotWithShape="1">
                <a:blip r:embed="rId5"/>
                <a:stretch>
                  <a:fillRect l="-984" t="-1923" b="-769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12</a:t>
            </a:fld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テキスト ボックス 45"/>
              <p:cNvSpPr txBox="1"/>
              <p:nvPr/>
            </p:nvSpPr>
            <p:spPr>
              <a:xfrm>
                <a:off x="2646586" y="6265763"/>
                <a:ext cx="100811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1" lang="en-US" altLang="ja-JP" b="0" i="0" smtClean="0">
                          <a:latin typeface="Cambria Math"/>
                        </a:rPr>
                        <m:t>Δ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𝜆</m:t>
                      </m:r>
                    </m:oMath>
                  </m:oMathPara>
                </a14:m>
                <a:endParaRPr kumimoji="1" lang="ja-JP" altLang="en-US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46" name="テキスト ボックス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6586" y="6265763"/>
                <a:ext cx="1008112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テキスト ボックス 52"/>
          <p:cNvSpPr txBox="1"/>
          <p:nvPr/>
        </p:nvSpPr>
        <p:spPr>
          <a:xfrm>
            <a:off x="5120970" y="4815304"/>
            <a:ext cx="39102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Need T&lt;0.9K for detector operation</a:t>
            </a:r>
          </a:p>
          <a:p>
            <a:r>
              <a:rPr lang="en-US" altLang="ja-JP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/>
              </a:rPr>
              <a:t> Need to </a:t>
            </a:r>
            <a:r>
              <a:rPr lang="en-US" altLang="ja-JP" baseline="30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/>
              </a:rPr>
              <a:t>3</a:t>
            </a:r>
            <a:r>
              <a:rPr lang="en-US" altLang="ja-JP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/>
              </a:rPr>
              <a:t>He sorption or ADR for the operation</a:t>
            </a:r>
            <a:endParaRPr lang="en-US" altLang="ja-JP" sz="1600" dirty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3159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4" name="Picture 6" descr="C:\Users\kanai\AppData\Local\Temp\TvsI-1.pn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3F3F3"/>
              </a:clrFrom>
              <a:clrTo>
                <a:srgbClr val="F3F3F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82" r="7758"/>
          <a:stretch/>
        </p:blipFill>
        <p:spPr bwMode="auto">
          <a:xfrm>
            <a:off x="320825" y="2522147"/>
            <a:ext cx="4195697" cy="2835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5489" y="1214783"/>
            <a:ext cx="3602631" cy="3726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6874" y="188640"/>
            <a:ext cx="8579296" cy="706090"/>
          </a:xfrm>
        </p:spPr>
        <p:txBody>
          <a:bodyPr>
            <a:noAutofit/>
          </a:bodyPr>
          <a:lstStyle/>
          <a:p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Temperature dependence of </a:t>
            </a:r>
            <a:r>
              <a:rPr lang="en-US" altLang="ja-JP" sz="28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Nb</a:t>
            </a:r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/Al-STJ leak current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20825" y="2204864"/>
            <a:ext cx="314322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Temperature dependence</a:t>
            </a:r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403648" y="4457397"/>
            <a:ext cx="2736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 10nA at T=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0.9K</a:t>
            </a:r>
            <a:endParaRPr lang="en-US" altLang="ja-JP" sz="1400" dirty="0" smtClean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テキスト ボックス 6"/>
              <p:cNvSpPr txBox="1"/>
              <p:nvPr/>
            </p:nvSpPr>
            <p:spPr>
              <a:xfrm>
                <a:off x="5281736" y="1353763"/>
                <a:ext cx="1936359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T=0.8K</a:t>
                </a:r>
              </a:p>
              <a:p>
                <a:r>
                  <a:rPr lang="en-US" altLang="ja-JP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B=</a:t>
                </a:r>
                <a:r>
                  <a:rPr kumimoji="1" lang="en-US" altLang="ja-JP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40 Gauss</a:t>
                </a:r>
              </a:p>
              <a:p>
                <a:r>
                  <a:rPr lang="en-US" altLang="ja-JP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R</a:t>
                </a:r>
                <a:r>
                  <a:rPr lang="en-US" altLang="ja-JP" baseline="-25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ref</a:t>
                </a:r>
                <a:r>
                  <a:rPr lang="en-US" altLang="ja-JP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=</a:t>
                </a:r>
                <a14:m>
                  <m:oMath xmlns:m="http://schemas.openxmlformats.org/officeDocument/2006/math">
                    <m:r>
                      <a:rPr lang="en-US" altLang="ja-JP" i="1">
                        <a:latin typeface="Cambria Math"/>
                      </a:rPr>
                      <m:t>1</m:t>
                    </m:r>
                    <m:r>
                      <a:rPr lang="en-US" altLang="ja-JP" i="1">
                        <a:latin typeface="Cambria Math"/>
                      </a:rPr>
                      <m:t>𝑀</m:t>
                    </m:r>
                    <m:r>
                      <m:rPr>
                        <m:sty m:val="p"/>
                      </m:rPr>
                      <a:rPr lang="en-US" altLang="ja-JP">
                        <a:latin typeface="Cambria Math"/>
                      </a:rPr>
                      <m:t>Ω</m:t>
                    </m:r>
                  </m:oMath>
                </a14:m>
                <a:endParaRPr lang="en-US" altLang="ja-JP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7" name="テキスト ボックス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1736" y="1353763"/>
                <a:ext cx="1936359" cy="923330"/>
              </a:xfrm>
              <a:prstGeom prst="rect">
                <a:avLst/>
              </a:prstGeom>
              <a:blipFill rotWithShape="1">
                <a:blip r:embed="rId4"/>
                <a:stretch>
                  <a:fillRect l="-2516" t="-3289" b="-921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テキスト ボックス 10"/>
              <p:cNvSpPr txBox="1"/>
              <p:nvPr/>
            </p:nvSpPr>
            <p:spPr>
              <a:xfrm>
                <a:off x="4788026" y="5347804"/>
                <a:ext cx="4248472" cy="9610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If assume leak current is proportional to junction size, </a:t>
                </a:r>
                <a:r>
                  <a:rPr lang="en-US" altLang="ja-JP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can achieve 0.1n</a:t>
                </a:r>
                <a:r>
                  <a:rPr kumimoji="1" lang="en-US" altLang="ja-JP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 leak current </a:t>
                </a:r>
                <a:r>
                  <a:rPr lang="en-US" altLang="ja-JP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to</a:t>
                </a:r>
                <a:r>
                  <a:rPr lang="ja-JP" altLang="en-US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~100</a:t>
                </a:r>
                <a14:m>
                  <m:oMath xmlns:m="http://schemas.openxmlformats.org/officeDocument/2006/math">
                    <m:r>
                      <a:rPr lang="en-US" altLang="ja-JP" sz="2000" b="1" i="1">
                        <a:solidFill>
                          <a:srgbClr val="FF0000"/>
                        </a:solidFill>
                        <a:latin typeface="Cambria Math"/>
                      </a:rPr>
                      <m:t>𝝁</m:t>
                    </m:r>
                    <m:sSup>
                      <m:sSupPr>
                        <m:ctrlPr>
                          <a:rPr lang="en-US" altLang="ja-JP" sz="20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20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𝒎</m:t>
                        </m:r>
                      </m:e>
                      <m:sup>
                        <m:r>
                          <a:rPr lang="en-US" altLang="ja-JP" sz="20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kumimoji="1" lang="en-US" altLang="ja-JP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junction size</a:t>
                </a:r>
              </a:p>
            </p:txBody>
          </p:sp>
        </mc:Choice>
        <mc:Fallback xmlns="">
          <p:sp>
            <p:nvSpPr>
              <p:cNvPr id="11" name="テキスト ボックス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8026" y="5347804"/>
                <a:ext cx="4248472" cy="961097"/>
              </a:xfrm>
              <a:prstGeom prst="rect">
                <a:avLst/>
              </a:prstGeom>
              <a:blipFill rotWithShape="1">
                <a:blip r:embed="rId5"/>
                <a:stretch>
                  <a:fillRect l="-1148" t="-3165" r="-1291" b="-1012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直線矢印コネクタ 13"/>
          <p:cNvCxnSpPr/>
          <p:nvPr/>
        </p:nvCxnSpPr>
        <p:spPr>
          <a:xfrm>
            <a:off x="7699006" y="4095103"/>
            <a:ext cx="319034" cy="0"/>
          </a:xfrm>
          <a:prstGeom prst="straightConnector1">
            <a:avLst/>
          </a:prstGeom>
          <a:ln w="31750"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テキスト ボックス 14"/>
              <p:cNvSpPr txBox="1"/>
              <p:nvPr/>
            </p:nvSpPr>
            <p:spPr>
              <a:xfrm>
                <a:off x="7670432" y="4127768"/>
                <a:ext cx="9117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0" smtClean="0">
                          <a:solidFill>
                            <a:schemeClr val="accent1"/>
                          </a:solidFill>
                          <a:latin typeface="Cambria Math"/>
                        </a:rPr>
                        <m:t>200</m:t>
                      </m:r>
                      <m:r>
                        <m:rPr>
                          <m:sty m:val="p"/>
                        </m:rPr>
                        <a:rPr kumimoji="1" lang="en-US" altLang="ja-JP" b="0" i="0" smtClean="0">
                          <a:solidFill>
                            <a:schemeClr val="accent1"/>
                          </a:solidFill>
                          <a:latin typeface="Cambria Math"/>
                        </a:rPr>
                        <m:t>μV</m:t>
                      </m:r>
                    </m:oMath>
                  </m:oMathPara>
                </a14:m>
                <a:endParaRPr kumimoji="1" lang="ja-JP" altLang="en-US" dirty="0">
                  <a:solidFill>
                    <a:schemeClr val="accent1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15" name="テキスト ボックス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0432" y="4127768"/>
                <a:ext cx="911724" cy="369332"/>
              </a:xfrm>
              <a:prstGeom prst="rect">
                <a:avLst/>
              </a:prstGeom>
              <a:blipFill rotWithShape="1">
                <a:blip r:embed="rId6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直線矢印コネクタ 16"/>
          <p:cNvCxnSpPr/>
          <p:nvPr/>
        </p:nvCxnSpPr>
        <p:spPr>
          <a:xfrm flipV="1">
            <a:off x="7699006" y="3735063"/>
            <a:ext cx="0" cy="360040"/>
          </a:xfrm>
          <a:prstGeom prst="straightConnector1">
            <a:avLst/>
          </a:prstGeom>
          <a:ln w="31750">
            <a:solidFill>
              <a:srgbClr val="C0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テキスト ボックス 17"/>
              <p:cNvSpPr txBox="1"/>
              <p:nvPr/>
            </p:nvSpPr>
            <p:spPr>
              <a:xfrm>
                <a:off x="7032966" y="3787326"/>
                <a:ext cx="64953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0" smtClean="0">
                          <a:solidFill>
                            <a:srgbClr val="C00000"/>
                          </a:solidFill>
                          <a:latin typeface="Cambria Math"/>
                        </a:rPr>
                        <m:t>5</m:t>
                      </m:r>
                      <m:r>
                        <m:rPr>
                          <m:sty m:val="p"/>
                        </m:rPr>
                        <a:rPr kumimoji="1" lang="en-US" altLang="ja-JP" b="0" i="0" smtClean="0">
                          <a:solidFill>
                            <a:srgbClr val="C00000"/>
                          </a:solidFill>
                          <a:latin typeface="Cambria Math"/>
                        </a:rPr>
                        <m:t>nA</m:t>
                      </m:r>
                    </m:oMath>
                  </m:oMathPara>
                </a14:m>
                <a:endParaRPr kumimoji="1" lang="ja-JP" altLang="en-US" dirty="0">
                  <a:solidFill>
                    <a:srgbClr val="C0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18" name="テキスト ボックス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2966" y="3787326"/>
                <a:ext cx="649537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6" name="直線コネクタ 35"/>
          <p:cNvCxnSpPr/>
          <p:nvPr/>
        </p:nvCxnSpPr>
        <p:spPr>
          <a:xfrm flipV="1">
            <a:off x="7845336" y="2438919"/>
            <a:ext cx="0" cy="63905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/>
          <p:cNvCxnSpPr/>
          <p:nvPr/>
        </p:nvCxnSpPr>
        <p:spPr>
          <a:xfrm>
            <a:off x="7009928" y="2438919"/>
            <a:ext cx="835408" cy="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正方形/長方形 40"/>
          <p:cNvSpPr/>
          <p:nvPr/>
        </p:nvSpPr>
        <p:spPr>
          <a:xfrm>
            <a:off x="5395160" y="2254253"/>
            <a:ext cx="17524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10nA @0.5mV</a:t>
            </a:r>
            <a:endParaRPr lang="en-US" altLang="ja-JP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67543" y="5226619"/>
            <a:ext cx="404897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Need T&lt;0.9K for detector operation</a:t>
            </a:r>
          </a:p>
          <a:p>
            <a:r>
              <a:rPr lang="en-US" altLang="ja-JP" sz="2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/>
              </a:rPr>
              <a:t> Need to </a:t>
            </a:r>
            <a:r>
              <a:rPr lang="en-US" altLang="ja-JP" sz="2000" baseline="30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/>
              </a:rPr>
              <a:t>3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/>
              </a:rPr>
              <a:t>He sorption or ADR for the operation</a:t>
            </a:r>
            <a:endParaRPr lang="en-US" altLang="ja-JP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844480" y="2509556"/>
            <a:ext cx="36720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Junction size: 100x100um</a:t>
            </a:r>
            <a:r>
              <a:rPr kumimoji="1" lang="en-US" altLang="ja-JP" sz="2000" b="1" baseline="30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</a:t>
            </a:r>
            <a:endParaRPr kumimoji="1" lang="ja-JP" altLang="en-US" sz="2000" b="1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13</a:t>
            </a:fld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2" name="スライド番号プレースホルダ 4"/>
          <p:cNvSpPr txBox="1">
            <a:spLocks/>
          </p:cNvSpPr>
          <p:nvPr/>
        </p:nvSpPr>
        <p:spPr>
          <a:xfrm>
            <a:off x="35496" y="1151992"/>
            <a:ext cx="533400" cy="244476"/>
          </a:xfrm>
          <a:prstGeom prst="rect">
            <a:avLst/>
          </a:prstGeom>
        </p:spPr>
        <p:txBody>
          <a:bodyPr vert="horz" anchor="ctr" anchorCtr="0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1" lang="ja-JP" alt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23" name="コンテンツ プレースホルダ 6" descr="LA07v1.2STJ.png"/>
          <p:cNvPicPr>
            <a:picLocks noChangeAspect="1"/>
          </p:cNvPicPr>
          <p:nvPr/>
        </p:nvPicPr>
        <p:blipFill>
          <a:blip r:embed="rId8" cstate="print"/>
          <a:srcRect r="921" b="50679"/>
          <a:stretch>
            <a:fillRect/>
          </a:stretch>
        </p:blipFill>
        <p:spPr>
          <a:xfrm>
            <a:off x="131765" y="825646"/>
            <a:ext cx="1349378" cy="1307210"/>
          </a:xfrm>
          <a:prstGeom prst="rect">
            <a:avLst/>
          </a:prstGeom>
        </p:spPr>
      </p:pic>
      <p:sp>
        <p:nvSpPr>
          <p:cNvPr id="24" name="円/楕円 23"/>
          <p:cNvSpPr/>
          <p:nvPr/>
        </p:nvSpPr>
        <p:spPr>
          <a:xfrm>
            <a:off x="583676" y="1723308"/>
            <a:ext cx="66729" cy="120020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25" name="直線矢印コネクタ 24"/>
          <p:cNvCxnSpPr/>
          <p:nvPr/>
        </p:nvCxnSpPr>
        <p:spPr>
          <a:xfrm flipH="1">
            <a:off x="663999" y="1518442"/>
            <a:ext cx="789956" cy="2048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6" name="テキスト ボックス 25"/>
          <p:cNvSpPr txBox="1"/>
          <p:nvPr/>
        </p:nvSpPr>
        <p:spPr>
          <a:xfrm>
            <a:off x="1514085" y="971419"/>
            <a:ext cx="32739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This </a:t>
            </a:r>
            <a:r>
              <a:rPr kumimoji="1"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Nb</a:t>
            </a:r>
            <a:r>
              <a:rPr kumimoji="1"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/Al-STJ is provided by S. </a:t>
            </a:r>
            <a:r>
              <a:rPr kumimoji="1"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Mima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kumimoji="1"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(Riken)</a:t>
            </a:r>
            <a:endParaRPr kumimoji="1" lang="ja-JP" altLang="en-US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5121838" y="875782"/>
            <a:ext cx="36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100x100um</a:t>
            </a:r>
            <a:r>
              <a:rPr kumimoji="1" lang="en-US" altLang="ja-JP" baseline="30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</a:t>
            </a:r>
            <a:r>
              <a:rPr kumimoji="1"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kumimoji="1" lang="en-US" altLang="ja-JP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Nb</a:t>
            </a:r>
            <a:r>
              <a:rPr kumimoji="1"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/Al-STJ I-V curve</a:t>
            </a:r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52204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図 56" descr="noiseandsignal_2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7591" y="3803028"/>
            <a:ext cx="3576343" cy="2682257"/>
          </a:xfrm>
          <a:prstGeom prst="rect">
            <a:avLst/>
          </a:prstGeom>
        </p:spPr>
      </p:pic>
      <p:pic>
        <p:nvPicPr>
          <p:cNvPr id="15362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1850" y="765175"/>
            <a:ext cx="3875088" cy="268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タイトル 1"/>
          <p:cNvSpPr>
            <a:spLocks noGrp="1"/>
          </p:cNvSpPr>
          <p:nvPr>
            <p:ph type="title"/>
          </p:nvPr>
        </p:nvSpPr>
        <p:spPr>
          <a:xfrm>
            <a:off x="68442" y="221005"/>
            <a:ext cx="8872249" cy="574675"/>
          </a:xfrm>
        </p:spPr>
        <p:txBody>
          <a:bodyPr>
            <a:noAutofit/>
          </a:bodyPr>
          <a:lstStyle/>
          <a:p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100x100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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</a:t>
            </a:r>
            <a:r>
              <a:rPr lang="en-US" altLang="ja-JP" sz="2400" baseline="30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4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Nb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/Al-STJ response to NIR</a:t>
            </a:r>
            <a:r>
              <a:rPr lang="ja-JP" altLang="en-US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multi-photons</a:t>
            </a:r>
            <a:endParaRPr lang="ja-JP" altLang="en-US" sz="24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1259632" y="1105167"/>
            <a:ext cx="333776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10 laser pulses in 200ns (each laser pulse has 56ps width</a:t>
            </a:r>
            <a:endParaRPr lang="ja-JP" altLang="en-US" sz="18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68441" y="2960110"/>
            <a:ext cx="1908176" cy="1015663"/>
          </a:xfrm>
          <a:prstGeom prst="rect">
            <a:avLst/>
          </a:prstGeom>
          <a:noFill/>
        </p:spPr>
        <p:txBody>
          <a:bodyPr vert="horz" wrap="square">
            <a:spAutoFit/>
          </a:bodyPr>
          <a:lstStyle/>
          <a:p>
            <a:pPr>
              <a:defRPr/>
            </a:pPr>
            <a:r>
              <a:rPr lang="en-US" altLang="ja-JP" sz="2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NIR laser through optical fiber</a:t>
            </a:r>
            <a:r>
              <a:rPr lang="ja-JP" altLang="en-US" sz="2000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　</a:t>
            </a:r>
            <a:endParaRPr lang="en-US" altLang="ja-JP" sz="2000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73513" y="5000472"/>
            <a:ext cx="499568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We observed a response to NIR photons</a:t>
            </a:r>
            <a:endParaRPr lang="en-US" altLang="ja-JP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Response time ~1μs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Corresponding to 40 photons (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ssuming incident photon statistics)</a:t>
            </a:r>
          </a:p>
        </p:txBody>
      </p:sp>
      <p:cxnSp>
        <p:nvCxnSpPr>
          <p:cNvPr id="3" name="直線矢印コネクタ 2"/>
          <p:cNvCxnSpPr/>
          <p:nvPr/>
        </p:nvCxnSpPr>
        <p:spPr bwMode="auto">
          <a:xfrm>
            <a:off x="4114800" y="1428332"/>
            <a:ext cx="2473325" cy="1122781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/>
          </a:ln>
          <a:ex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矢印コネクタ 48"/>
          <p:cNvCxnSpPr/>
          <p:nvPr/>
        </p:nvCxnSpPr>
        <p:spPr>
          <a:xfrm flipV="1">
            <a:off x="5422900" y="2643188"/>
            <a:ext cx="0" cy="2952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直線矢印コネクタ 49"/>
          <p:cNvCxnSpPr/>
          <p:nvPr/>
        </p:nvCxnSpPr>
        <p:spPr>
          <a:xfrm>
            <a:off x="5429250" y="2905125"/>
            <a:ext cx="3175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374" name="テキスト ボックス 50"/>
          <p:cNvSpPr txBox="1">
            <a:spLocks noChangeArrowheads="1"/>
          </p:cNvSpPr>
          <p:nvPr/>
        </p:nvSpPr>
        <p:spPr bwMode="auto">
          <a:xfrm rot="-5400000">
            <a:off x="4698206" y="2412207"/>
            <a:ext cx="10699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60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50μV/DIV</a:t>
            </a:r>
            <a:endParaRPr lang="ja-JP" altLang="en-US" sz="160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375" name="テキスト ボックス 51"/>
          <p:cNvSpPr txBox="1">
            <a:spLocks noChangeArrowheads="1"/>
          </p:cNvSpPr>
          <p:nvPr/>
        </p:nvSpPr>
        <p:spPr bwMode="auto">
          <a:xfrm>
            <a:off x="5221288" y="2947988"/>
            <a:ext cx="108555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60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0.8μs/DIV</a:t>
            </a:r>
            <a:endParaRPr lang="ja-JP" altLang="en-US" sz="160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55" name="直線矢印コネクタ 54"/>
          <p:cNvCxnSpPr/>
          <p:nvPr/>
        </p:nvCxnSpPr>
        <p:spPr>
          <a:xfrm>
            <a:off x="7232650" y="1757363"/>
            <a:ext cx="0" cy="123190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377" name="テキスト ボックス 55"/>
          <p:cNvSpPr txBox="1">
            <a:spLocks noChangeArrowheads="1"/>
          </p:cNvSpPr>
          <p:nvPr/>
        </p:nvSpPr>
        <p:spPr bwMode="auto">
          <a:xfrm>
            <a:off x="6220475" y="2989263"/>
            <a:ext cx="307007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6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Observe voltage drop by 250μV</a:t>
            </a:r>
            <a:endParaRPr lang="ja-JP" altLang="en-US" sz="1600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378" name="テキスト ボックス 1"/>
          <p:cNvSpPr txBox="1">
            <a:spLocks noChangeArrowheads="1"/>
          </p:cNvSpPr>
          <p:nvPr/>
        </p:nvSpPr>
        <p:spPr bwMode="auto">
          <a:xfrm>
            <a:off x="4006328" y="765175"/>
            <a:ext cx="4934364" cy="40011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2000" b="1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Response to NIR laser pulse</a:t>
            </a:r>
            <a:r>
              <a:rPr lang="ja-JP" altLang="en-US" sz="2000" b="1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（</a:t>
            </a:r>
            <a:r>
              <a:rPr lang="en-US" altLang="ja-JP" sz="2000" b="1" dirty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λ=1.31μm</a:t>
            </a:r>
            <a:r>
              <a:rPr lang="en-US" altLang="ja-JP" sz="2000" b="1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</a:t>
            </a:r>
            <a:endParaRPr lang="en-US" altLang="ja-JP" sz="2000" b="1" dirty="0">
              <a:solidFill>
                <a:schemeClr val="accent2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380" name="テキスト ボックス 55"/>
          <p:cNvSpPr txBox="1">
            <a:spLocks noChangeArrowheads="1"/>
          </p:cNvSpPr>
          <p:nvPr/>
        </p:nvSpPr>
        <p:spPr bwMode="auto">
          <a:xfrm>
            <a:off x="4748265" y="3610801"/>
            <a:ext cx="3801146" cy="40011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ctr" eaLnBrk="1" hangingPunct="1"/>
            <a:r>
              <a:rPr lang="en-US" altLang="ja-JP" sz="2000" b="1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Signal pulse height distribution</a:t>
            </a:r>
            <a:endParaRPr lang="ja-JP" altLang="en-US" sz="2000" b="1" dirty="0">
              <a:solidFill>
                <a:schemeClr val="accent2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381" name="テキスト ボックス 55"/>
          <p:cNvSpPr txBox="1">
            <a:spLocks noChangeArrowheads="1"/>
          </p:cNvSpPr>
          <p:nvPr/>
        </p:nvSpPr>
        <p:spPr bwMode="auto">
          <a:xfrm>
            <a:off x="7421562" y="5129213"/>
            <a:ext cx="1095376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600" b="1" dirty="0" smtClean="0">
                <a:solidFill>
                  <a:srgbClr val="00206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Pedestal</a:t>
            </a:r>
            <a:endParaRPr lang="en-US" altLang="ja-JP" sz="1600" b="1" dirty="0">
              <a:solidFill>
                <a:srgbClr val="00206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382" name="テキスト ボックス 55"/>
          <p:cNvSpPr txBox="1">
            <a:spLocks noChangeArrowheads="1"/>
          </p:cNvSpPr>
          <p:nvPr/>
        </p:nvSpPr>
        <p:spPr bwMode="auto">
          <a:xfrm>
            <a:off x="5233192" y="4115352"/>
            <a:ext cx="331621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600" b="1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Pulse height dispersion is consistent with ~40 photons</a:t>
            </a:r>
            <a:endParaRPr lang="en-US" altLang="ja-JP" sz="1600" b="1" dirty="0">
              <a:solidFill>
                <a:schemeClr val="accent2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383" name="テキスト ボックス 55"/>
          <p:cNvSpPr txBox="1">
            <a:spLocks noChangeArrowheads="1"/>
          </p:cNvSpPr>
          <p:nvPr/>
        </p:nvSpPr>
        <p:spPr bwMode="auto">
          <a:xfrm>
            <a:off x="5764065" y="6316008"/>
            <a:ext cx="2368043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ctr" eaLnBrk="1" hangingPunct="1"/>
            <a:r>
              <a:rPr lang="en-US" altLang="ja-JP" sz="1600" b="1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Pulse height (</a:t>
            </a:r>
            <a:r>
              <a:rPr lang="en-US" altLang="ja-JP" sz="1600" b="1" dirty="0" err="1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a.u</a:t>
            </a:r>
            <a:r>
              <a:rPr lang="en-US" altLang="ja-JP" sz="1600" b="1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.)</a:t>
            </a:r>
            <a:endParaRPr lang="ja-JP" altLang="en-US" sz="1600" b="1" dirty="0">
              <a:solidFill>
                <a:schemeClr val="accent2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8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14</a:t>
            </a:fld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25" name="グループ化 24"/>
          <p:cNvGrpSpPr/>
          <p:nvPr/>
        </p:nvGrpSpPr>
        <p:grpSpPr>
          <a:xfrm>
            <a:off x="504865" y="1916833"/>
            <a:ext cx="3556083" cy="2849050"/>
            <a:chOff x="504865" y="1916833"/>
            <a:chExt cx="3556083" cy="2849050"/>
          </a:xfrm>
        </p:grpSpPr>
        <p:sp>
          <p:nvSpPr>
            <p:cNvPr id="66" name="角丸四角形 65"/>
            <p:cNvSpPr/>
            <p:nvPr/>
          </p:nvSpPr>
          <p:spPr bwMode="auto">
            <a:xfrm>
              <a:off x="1967034" y="3286458"/>
              <a:ext cx="965200" cy="123031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>
                <a:defRPr/>
              </a:pPr>
              <a:endParaRPr lang="ja-JP" altLang="en-US" sz="12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5385" name="テキスト ボックス 110"/>
            <p:cNvSpPr txBox="1">
              <a:spLocks noChangeArrowheads="1"/>
            </p:cNvSpPr>
            <p:nvPr/>
          </p:nvSpPr>
          <p:spPr bwMode="auto">
            <a:xfrm>
              <a:off x="2676684" y="3745978"/>
              <a:ext cx="50366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400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STJ</a:t>
              </a:r>
              <a:endParaRPr lang="ja-JP" altLang="en-US" sz="14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68" name="グループ化 67"/>
            <p:cNvGrpSpPr/>
            <p:nvPr/>
          </p:nvGrpSpPr>
          <p:grpSpPr bwMode="auto">
            <a:xfrm rot="16200000">
              <a:off x="2248362" y="3727406"/>
              <a:ext cx="518124" cy="283871"/>
              <a:chOff x="6012160" y="2708920"/>
              <a:chExt cx="576065" cy="360040"/>
            </a:xfrm>
            <a:scene3d>
              <a:camera prst="orthographicFront">
                <a:rot lat="0" lon="0" rev="0"/>
              </a:camera>
              <a:lightRig rig="threePt" dir="t"/>
            </a:scene3d>
          </p:grpSpPr>
          <p:sp>
            <p:nvSpPr>
              <p:cNvPr id="125" name="円/楕円 124"/>
              <p:cNvSpPr/>
              <p:nvPr/>
            </p:nvSpPr>
            <p:spPr>
              <a:xfrm>
                <a:off x="6012160" y="2708920"/>
                <a:ext cx="360040" cy="360040"/>
              </a:xfrm>
              <a:prstGeom prst="ellipse">
                <a:avLst/>
              </a:prstGeom>
              <a:noFill/>
              <a:ln w="31750">
                <a:solidFill>
                  <a:srgbClr val="C0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ja-JP" altLang="en-US" sz="12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26" name="円/楕円 125"/>
              <p:cNvSpPr/>
              <p:nvPr/>
            </p:nvSpPr>
            <p:spPr>
              <a:xfrm>
                <a:off x="6228185" y="2708920"/>
                <a:ext cx="360040" cy="360040"/>
              </a:xfrm>
              <a:prstGeom prst="ellipse">
                <a:avLst/>
              </a:prstGeom>
              <a:noFill/>
              <a:ln w="31750">
                <a:solidFill>
                  <a:srgbClr val="C0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ja-JP" altLang="en-US" sz="12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cxnSp>
          <p:nvCxnSpPr>
            <p:cNvPr id="69" name="直線コネクタ 68"/>
            <p:cNvCxnSpPr/>
            <p:nvPr/>
          </p:nvCxnSpPr>
          <p:spPr bwMode="auto">
            <a:xfrm flipH="1">
              <a:off x="2483768" y="4137358"/>
              <a:ext cx="3966" cy="49676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0" name="直線コネクタ 69"/>
            <p:cNvCxnSpPr/>
            <p:nvPr/>
          </p:nvCxnSpPr>
          <p:spPr bwMode="auto">
            <a:xfrm>
              <a:off x="2478209" y="2790825"/>
              <a:ext cx="0" cy="81948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1" name="直線コネクタ 70"/>
            <p:cNvCxnSpPr/>
            <p:nvPr/>
          </p:nvCxnSpPr>
          <p:spPr bwMode="auto">
            <a:xfrm>
              <a:off x="2487734" y="3553158"/>
              <a:ext cx="84613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2" name="直線コネクタ 71"/>
            <p:cNvCxnSpPr/>
            <p:nvPr/>
          </p:nvCxnSpPr>
          <p:spPr bwMode="auto">
            <a:xfrm>
              <a:off x="2487734" y="4137358"/>
              <a:ext cx="85248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0" name="直線コネクタ 119"/>
            <p:cNvCxnSpPr/>
            <p:nvPr/>
          </p:nvCxnSpPr>
          <p:spPr bwMode="auto">
            <a:xfrm>
              <a:off x="504865" y="1934379"/>
              <a:ext cx="396875" cy="1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2" name="直線コネクタ 81"/>
            <p:cNvCxnSpPr/>
            <p:nvPr/>
          </p:nvCxnSpPr>
          <p:spPr bwMode="auto">
            <a:xfrm flipH="1" flipV="1">
              <a:off x="682299" y="1934378"/>
              <a:ext cx="21003" cy="85644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15394" name="グループ化 59"/>
            <p:cNvGrpSpPr>
              <a:grpSpLocks/>
            </p:cNvGrpSpPr>
            <p:nvPr/>
          </p:nvGrpSpPr>
          <p:grpSpPr bwMode="auto">
            <a:xfrm>
              <a:off x="2289024" y="4636352"/>
              <a:ext cx="397419" cy="129531"/>
              <a:chOff x="6876256" y="6381328"/>
              <a:chExt cx="504056" cy="144016"/>
            </a:xfrm>
          </p:grpSpPr>
          <p:cxnSp>
            <p:nvCxnSpPr>
              <p:cNvPr id="111" name="直線コネクタ 110"/>
              <p:cNvCxnSpPr/>
              <p:nvPr/>
            </p:nvCxnSpPr>
            <p:spPr>
              <a:xfrm>
                <a:off x="6875945" y="6378846"/>
                <a:ext cx="503366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2" name="直線コネクタ 111"/>
              <p:cNvCxnSpPr/>
              <p:nvPr/>
            </p:nvCxnSpPr>
            <p:spPr>
              <a:xfrm flipH="1">
                <a:off x="6875945" y="6378846"/>
                <a:ext cx="142957" cy="14649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4" name="直線コネクタ 113"/>
              <p:cNvCxnSpPr/>
              <p:nvPr/>
            </p:nvCxnSpPr>
            <p:spPr>
              <a:xfrm flipH="1">
                <a:off x="7018902" y="6378846"/>
                <a:ext cx="142955" cy="14649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9" name="直線コネクタ 118"/>
              <p:cNvCxnSpPr/>
              <p:nvPr/>
            </p:nvCxnSpPr>
            <p:spPr>
              <a:xfrm flipH="1">
                <a:off x="7161857" y="6378846"/>
                <a:ext cx="144969" cy="14649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86" name="二等辺三角形 85"/>
            <p:cNvSpPr/>
            <p:nvPr/>
          </p:nvSpPr>
          <p:spPr bwMode="auto">
            <a:xfrm rot="5400000">
              <a:off x="3201316" y="3617451"/>
              <a:ext cx="711200" cy="455613"/>
            </a:xfrm>
            <a:prstGeom prst="triangl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ja-JP" altLang="en-US" sz="12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87" name="直線コネクタ 86"/>
            <p:cNvCxnSpPr/>
            <p:nvPr/>
          </p:nvCxnSpPr>
          <p:spPr bwMode="auto">
            <a:xfrm>
              <a:off x="682299" y="2790825"/>
              <a:ext cx="577333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8" name="直線コネクタ 87"/>
            <p:cNvCxnSpPr/>
            <p:nvPr/>
          </p:nvCxnSpPr>
          <p:spPr bwMode="auto">
            <a:xfrm>
              <a:off x="1259632" y="2107406"/>
              <a:ext cx="2071018" cy="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9" name="二等辺三角形 88"/>
            <p:cNvSpPr/>
            <p:nvPr/>
          </p:nvSpPr>
          <p:spPr bwMode="auto">
            <a:xfrm rot="5400000">
              <a:off x="3193378" y="2046214"/>
              <a:ext cx="712788" cy="454025"/>
            </a:xfrm>
            <a:prstGeom prst="triangl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ja-JP" altLang="en-US" sz="12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5402" name="テキスト ボックス 132"/>
            <p:cNvSpPr txBox="1">
              <a:spLocks noChangeArrowheads="1"/>
            </p:cNvSpPr>
            <p:nvPr/>
          </p:nvSpPr>
          <p:spPr bwMode="auto">
            <a:xfrm>
              <a:off x="3330650" y="2046814"/>
              <a:ext cx="25519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I</a:t>
              </a:r>
              <a:endParaRPr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5403" name="テキスト ボックス 133"/>
            <p:cNvSpPr txBox="1">
              <a:spLocks noChangeArrowheads="1"/>
            </p:cNvSpPr>
            <p:nvPr/>
          </p:nvSpPr>
          <p:spPr bwMode="auto">
            <a:xfrm>
              <a:off x="3285658" y="3610801"/>
              <a:ext cx="35618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20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V</a:t>
              </a:r>
              <a:endParaRPr lang="ja-JP" altLang="en-US" sz="20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101" name="直線矢印コネクタ 100"/>
            <p:cNvCxnSpPr/>
            <p:nvPr/>
          </p:nvCxnSpPr>
          <p:spPr bwMode="auto">
            <a:xfrm>
              <a:off x="3776785" y="3833777"/>
              <a:ext cx="28416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8" name="直線矢印コネクタ 107"/>
            <p:cNvCxnSpPr/>
            <p:nvPr/>
          </p:nvCxnSpPr>
          <p:spPr bwMode="auto">
            <a:xfrm>
              <a:off x="3776623" y="2260111"/>
              <a:ext cx="28416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1" name="直線矢印コネクタ 60"/>
            <p:cNvCxnSpPr/>
            <p:nvPr/>
          </p:nvCxnSpPr>
          <p:spPr>
            <a:xfrm>
              <a:off x="1112209" y="3688730"/>
              <a:ext cx="1217613" cy="211137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Freeform 11"/>
            <p:cNvSpPr>
              <a:spLocks/>
            </p:cNvSpPr>
            <p:nvPr/>
          </p:nvSpPr>
          <p:spPr bwMode="auto">
            <a:xfrm>
              <a:off x="1259632" y="2638616"/>
              <a:ext cx="884989" cy="265303"/>
            </a:xfrm>
            <a:custGeom>
              <a:avLst/>
              <a:gdLst>
                <a:gd name="T0" fmla="*/ 0 w 1410"/>
                <a:gd name="T1" fmla="*/ 258 h 456"/>
                <a:gd name="T2" fmla="*/ 222 w 1410"/>
                <a:gd name="T3" fmla="*/ 258 h 456"/>
                <a:gd name="T4" fmla="*/ 318 w 1410"/>
                <a:gd name="T5" fmla="*/ 30 h 456"/>
                <a:gd name="T6" fmla="*/ 468 w 1410"/>
                <a:gd name="T7" fmla="*/ 456 h 456"/>
                <a:gd name="T8" fmla="*/ 672 w 1410"/>
                <a:gd name="T9" fmla="*/ 12 h 456"/>
                <a:gd name="T10" fmla="*/ 858 w 1410"/>
                <a:gd name="T11" fmla="*/ 450 h 456"/>
                <a:gd name="T12" fmla="*/ 1020 w 1410"/>
                <a:gd name="T13" fmla="*/ 0 h 456"/>
                <a:gd name="T14" fmla="*/ 1176 w 1410"/>
                <a:gd name="T15" fmla="*/ 246 h 456"/>
                <a:gd name="T16" fmla="*/ 1410 w 1410"/>
                <a:gd name="T17" fmla="*/ 246 h 456"/>
                <a:gd name="connsiteX0" fmla="*/ 0 w 10000"/>
                <a:gd name="connsiteY0" fmla="*/ 5658 h 10000"/>
                <a:gd name="connsiteX1" fmla="*/ 1574 w 10000"/>
                <a:gd name="connsiteY1" fmla="*/ 5658 h 10000"/>
                <a:gd name="connsiteX2" fmla="*/ 2255 w 10000"/>
                <a:gd name="connsiteY2" fmla="*/ 658 h 10000"/>
                <a:gd name="connsiteX3" fmla="*/ 3319 w 10000"/>
                <a:gd name="connsiteY3" fmla="*/ 10000 h 10000"/>
                <a:gd name="connsiteX4" fmla="*/ 4766 w 10000"/>
                <a:gd name="connsiteY4" fmla="*/ 263 h 10000"/>
                <a:gd name="connsiteX5" fmla="*/ 6085 w 10000"/>
                <a:gd name="connsiteY5" fmla="*/ 9868 h 10000"/>
                <a:gd name="connsiteX6" fmla="*/ 7234 w 10000"/>
                <a:gd name="connsiteY6" fmla="*/ 0 h 10000"/>
                <a:gd name="connsiteX7" fmla="*/ 9171 w 10000"/>
                <a:gd name="connsiteY7" fmla="*/ 9677 h 10000"/>
                <a:gd name="connsiteX8" fmla="*/ 10000 w 10000"/>
                <a:gd name="connsiteY8" fmla="*/ 5395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9171 w 11592"/>
                <a:gd name="connsiteY7" fmla="*/ 9677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9171 w 11592"/>
                <a:gd name="connsiteY7" fmla="*/ 9677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4539 h 10000"/>
                <a:gd name="connsiteX0" fmla="*/ 0 w 11631"/>
                <a:gd name="connsiteY0" fmla="*/ 5658 h 10000"/>
                <a:gd name="connsiteX1" fmla="*/ 1574 w 11631"/>
                <a:gd name="connsiteY1" fmla="*/ 5658 h 10000"/>
                <a:gd name="connsiteX2" fmla="*/ 2255 w 11631"/>
                <a:gd name="connsiteY2" fmla="*/ 658 h 10000"/>
                <a:gd name="connsiteX3" fmla="*/ 3319 w 11631"/>
                <a:gd name="connsiteY3" fmla="*/ 10000 h 10000"/>
                <a:gd name="connsiteX4" fmla="*/ 4766 w 11631"/>
                <a:gd name="connsiteY4" fmla="*/ 263 h 10000"/>
                <a:gd name="connsiteX5" fmla="*/ 6085 w 11631"/>
                <a:gd name="connsiteY5" fmla="*/ 9868 h 10000"/>
                <a:gd name="connsiteX6" fmla="*/ 7234 w 11631"/>
                <a:gd name="connsiteY6" fmla="*/ 0 h 10000"/>
                <a:gd name="connsiteX7" fmla="*/ 8548 w 11631"/>
                <a:gd name="connsiteY7" fmla="*/ 9463 h 10000"/>
                <a:gd name="connsiteX8" fmla="*/ 10065 w 11631"/>
                <a:gd name="connsiteY8" fmla="*/ 5087 h 10000"/>
                <a:gd name="connsiteX9" fmla="*/ 11592 w 11631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463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463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463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463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180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78 w 11607"/>
                <a:gd name="connsiteY7" fmla="*/ 9746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78 w 11607"/>
                <a:gd name="connsiteY7" fmla="*/ 9746 h 10000"/>
                <a:gd name="connsiteX8" fmla="*/ 10065 w 11607"/>
                <a:gd name="connsiteY8" fmla="*/ 5087 h 10000"/>
                <a:gd name="connsiteX9" fmla="*/ 11592 w 11607"/>
                <a:gd name="connsiteY9" fmla="*/ 5010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78 w 11592"/>
                <a:gd name="connsiteY7" fmla="*/ 9746 h 10000"/>
                <a:gd name="connsiteX8" fmla="*/ 10065 w 11592"/>
                <a:gd name="connsiteY8" fmla="*/ 5087 h 10000"/>
                <a:gd name="connsiteX9" fmla="*/ 11592 w 11592"/>
                <a:gd name="connsiteY9" fmla="*/ 5010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78 w 11592"/>
                <a:gd name="connsiteY7" fmla="*/ 9746 h 10000"/>
                <a:gd name="connsiteX8" fmla="*/ 9577 w 11592"/>
                <a:gd name="connsiteY8" fmla="*/ 5464 h 10000"/>
                <a:gd name="connsiteX9" fmla="*/ 11592 w 11592"/>
                <a:gd name="connsiteY9" fmla="*/ 5010 h 10000"/>
                <a:gd name="connsiteX0" fmla="*/ 0 w 12933"/>
                <a:gd name="connsiteY0" fmla="*/ 2924 h 10000"/>
                <a:gd name="connsiteX1" fmla="*/ 2915 w 12933"/>
                <a:gd name="connsiteY1" fmla="*/ 5658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2924 h 10000"/>
                <a:gd name="connsiteX1" fmla="*/ 2915 w 12933"/>
                <a:gd name="connsiteY1" fmla="*/ 5658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2924 h 10000"/>
                <a:gd name="connsiteX1" fmla="*/ 1543 w 12933"/>
                <a:gd name="connsiteY1" fmla="*/ 3113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2924 h 10000"/>
                <a:gd name="connsiteX1" fmla="*/ 1543 w 12933"/>
                <a:gd name="connsiteY1" fmla="*/ 3113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2924 h 10000"/>
                <a:gd name="connsiteX1" fmla="*/ 1543 w 12933"/>
                <a:gd name="connsiteY1" fmla="*/ 3113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10184 h 17260"/>
                <a:gd name="connsiteX1" fmla="*/ 1543 w 12933"/>
                <a:gd name="connsiteY1" fmla="*/ 10373 h 17260"/>
                <a:gd name="connsiteX2" fmla="*/ 3230 w 12933"/>
                <a:gd name="connsiteY2" fmla="*/ 0 h 17260"/>
                <a:gd name="connsiteX3" fmla="*/ 4660 w 12933"/>
                <a:gd name="connsiteY3" fmla="*/ 17260 h 17260"/>
                <a:gd name="connsiteX4" fmla="*/ 6107 w 12933"/>
                <a:gd name="connsiteY4" fmla="*/ 7523 h 17260"/>
                <a:gd name="connsiteX5" fmla="*/ 7426 w 12933"/>
                <a:gd name="connsiteY5" fmla="*/ 17128 h 17260"/>
                <a:gd name="connsiteX6" fmla="*/ 8575 w 12933"/>
                <a:gd name="connsiteY6" fmla="*/ 7260 h 17260"/>
                <a:gd name="connsiteX7" fmla="*/ 9919 w 12933"/>
                <a:gd name="connsiteY7" fmla="*/ 17006 h 17260"/>
                <a:gd name="connsiteX8" fmla="*/ 10918 w 12933"/>
                <a:gd name="connsiteY8" fmla="*/ 12724 h 17260"/>
                <a:gd name="connsiteX9" fmla="*/ 12933 w 12933"/>
                <a:gd name="connsiteY9" fmla="*/ 12270 h 17260"/>
                <a:gd name="connsiteX0" fmla="*/ 0 w 12933"/>
                <a:gd name="connsiteY0" fmla="*/ 10184 h 17260"/>
                <a:gd name="connsiteX1" fmla="*/ 1543 w 12933"/>
                <a:gd name="connsiteY1" fmla="*/ 10373 h 17260"/>
                <a:gd name="connsiteX2" fmla="*/ 3230 w 12933"/>
                <a:gd name="connsiteY2" fmla="*/ 0 h 17260"/>
                <a:gd name="connsiteX3" fmla="*/ 4660 w 12933"/>
                <a:gd name="connsiteY3" fmla="*/ 17260 h 17260"/>
                <a:gd name="connsiteX4" fmla="*/ 6107 w 12933"/>
                <a:gd name="connsiteY4" fmla="*/ 7523 h 17260"/>
                <a:gd name="connsiteX5" fmla="*/ 7426 w 12933"/>
                <a:gd name="connsiteY5" fmla="*/ 17128 h 17260"/>
                <a:gd name="connsiteX6" fmla="*/ 8575 w 12933"/>
                <a:gd name="connsiteY6" fmla="*/ 7260 h 17260"/>
                <a:gd name="connsiteX7" fmla="*/ 9919 w 12933"/>
                <a:gd name="connsiteY7" fmla="*/ 17006 h 17260"/>
                <a:gd name="connsiteX8" fmla="*/ 10918 w 12933"/>
                <a:gd name="connsiteY8" fmla="*/ 12724 h 17260"/>
                <a:gd name="connsiteX9" fmla="*/ 12933 w 12933"/>
                <a:gd name="connsiteY9" fmla="*/ 12270 h 17260"/>
                <a:gd name="connsiteX0" fmla="*/ 0 w 12933"/>
                <a:gd name="connsiteY0" fmla="*/ 10184 h 17260"/>
                <a:gd name="connsiteX1" fmla="*/ 1543 w 12933"/>
                <a:gd name="connsiteY1" fmla="*/ 10373 h 17260"/>
                <a:gd name="connsiteX2" fmla="*/ 3230 w 12933"/>
                <a:gd name="connsiteY2" fmla="*/ 0 h 17260"/>
                <a:gd name="connsiteX3" fmla="*/ 4660 w 12933"/>
                <a:gd name="connsiteY3" fmla="*/ 17260 h 17260"/>
                <a:gd name="connsiteX4" fmla="*/ 6107 w 12933"/>
                <a:gd name="connsiteY4" fmla="*/ 7523 h 17260"/>
                <a:gd name="connsiteX5" fmla="*/ 7426 w 12933"/>
                <a:gd name="connsiteY5" fmla="*/ 17128 h 17260"/>
                <a:gd name="connsiteX6" fmla="*/ 8575 w 12933"/>
                <a:gd name="connsiteY6" fmla="*/ 7260 h 17260"/>
                <a:gd name="connsiteX7" fmla="*/ 9919 w 12933"/>
                <a:gd name="connsiteY7" fmla="*/ 17006 h 17260"/>
                <a:gd name="connsiteX8" fmla="*/ 10918 w 12933"/>
                <a:gd name="connsiteY8" fmla="*/ 12724 h 17260"/>
                <a:gd name="connsiteX9" fmla="*/ 12933 w 12933"/>
                <a:gd name="connsiteY9" fmla="*/ 12270 h 17260"/>
                <a:gd name="connsiteX0" fmla="*/ 0 w 12933"/>
                <a:gd name="connsiteY0" fmla="*/ 10184 h 20256"/>
                <a:gd name="connsiteX1" fmla="*/ 1543 w 12933"/>
                <a:gd name="connsiteY1" fmla="*/ 10373 h 20256"/>
                <a:gd name="connsiteX2" fmla="*/ 3230 w 12933"/>
                <a:gd name="connsiteY2" fmla="*/ 0 h 20256"/>
                <a:gd name="connsiteX3" fmla="*/ 4660 w 12933"/>
                <a:gd name="connsiteY3" fmla="*/ 17260 h 20256"/>
                <a:gd name="connsiteX4" fmla="*/ 6469 w 12933"/>
                <a:gd name="connsiteY4" fmla="*/ 20252 h 20256"/>
                <a:gd name="connsiteX5" fmla="*/ 6107 w 12933"/>
                <a:gd name="connsiteY5" fmla="*/ 7523 h 20256"/>
                <a:gd name="connsiteX6" fmla="*/ 7426 w 12933"/>
                <a:gd name="connsiteY6" fmla="*/ 17128 h 20256"/>
                <a:gd name="connsiteX7" fmla="*/ 8575 w 12933"/>
                <a:gd name="connsiteY7" fmla="*/ 7260 h 20256"/>
                <a:gd name="connsiteX8" fmla="*/ 9919 w 12933"/>
                <a:gd name="connsiteY8" fmla="*/ 17006 h 20256"/>
                <a:gd name="connsiteX9" fmla="*/ 10918 w 12933"/>
                <a:gd name="connsiteY9" fmla="*/ 12724 h 20256"/>
                <a:gd name="connsiteX10" fmla="*/ 12933 w 12933"/>
                <a:gd name="connsiteY10" fmla="*/ 12270 h 20256"/>
                <a:gd name="connsiteX0" fmla="*/ 0 w 12933"/>
                <a:gd name="connsiteY0" fmla="*/ 10184 h 20252"/>
                <a:gd name="connsiteX1" fmla="*/ 1543 w 12933"/>
                <a:gd name="connsiteY1" fmla="*/ 10373 h 20252"/>
                <a:gd name="connsiteX2" fmla="*/ 3230 w 12933"/>
                <a:gd name="connsiteY2" fmla="*/ 0 h 20252"/>
                <a:gd name="connsiteX3" fmla="*/ 6469 w 12933"/>
                <a:gd name="connsiteY3" fmla="*/ 20252 h 20252"/>
                <a:gd name="connsiteX4" fmla="*/ 6107 w 12933"/>
                <a:gd name="connsiteY4" fmla="*/ 7523 h 20252"/>
                <a:gd name="connsiteX5" fmla="*/ 7426 w 12933"/>
                <a:gd name="connsiteY5" fmla="*/ 17128 h 20252"/>
                <a:gd name="connsiteX6" fmla="*/ 8575 w 12933"/>
                <a:gd name="connsiteY6" fmla="*/ 7260 h 20252"/>
                <a:gd name="connsiteX7" fmla="*/ 9919 w 12933"/>
                <a:gd name="connsiteY7" fmla="*/ 17006 h 20252"/>
                <a:gd name="connsiteX8" fmla="*/ 10918 w 12933"/>
                <a:gd name="connsiteY8" fmla="*/ 12724 h 20252"/>
                <a:gd name="connsiteX9" fmla="*/ 12933 w 12933"/>
                <a:gd name="connsiteY9" fmla="*/ 12270 h 20252"/>
                <a:gd name="connsiteX0" fmla="*/ 0 w 12933"/>
                <a:gd name="connsiteY0" fmla="*/ 10184 h 20252"/>
                <a:gd name="connsiteX1" fmla="*/ 1543 w 12933"/>
                <a:gd name="connsiteY1" fmla="*/ 10373 h 20252"/>
                <a:gd name="connsiteX2" fmla="*/ 3230 w 12933"/>
                <a:gd name="connsiteY2" fmla="*/ 0 h 20252"/>
                <a:gd name="connsiteX3" fmla="*/ 6469 w 12933"/>
                <a:gd name="connsiteY3" fmla="*/ 20252 h 20252"/>
                <a:gd name="connsiteX4" fmla="*/ 6107 w 12933"/>
                <a:gd name="connsiteY4" fmla="*/ 7523 h 20252"/>
                <a:gd name="connsiteX5" fmla="*/ 7426 w 12933"/>
                <a:gd name="connsiteY5" fmla="*/ 17128 h 20252"/>
                <a:gd name="connsiteX6" fmla="*/ 8575 w 12933"/>
                <a:gd name="connsiteY6" fmla="*/ 7260 h 20252"/>
                <a:gd name="connsiteX7" fmla="*/ 9919 w 12933"/>
                <a:gd name="connsiteY7" fmla="*/ 17006 h 20252"/>
                <a:gd name="connsiteX8" fmla="*/ 10918 w 12933"/>
                <a:gd name="connsiteY8" fmla="*/ 12724 h 20252"/>
                <a:gd name="connsiteX9" fmla="*/ 12933 w 12933"/>
                <a:gd name="connsiteY9" fmla="*/ 12270 h 20252"/>
                <a:gd name="connsiteX0" fmla="*/ 0 w 12933"/>
                <a:gd name="connsiteY0" fmla="*/ 10184 h 20252"/>
                <a:gd name="connsiteX1" fmla="*/ 1543 w 12933"/>
                <a:gd name="connsiteY1" fmla="*/ 10373 h 20252"/>
                <a:gd name="connsiteX2" fmla="*/ 3230 w 12933"/>
                <a:gd name="connsiteY2" fmla="*/ 0 h 20252"/>
                <a:gd name="connsiteX3" fmla="*/ 6469 w 12933"/>
                <a:gd name="connsiteY3" fmla="*/ 20252 h 20252"/>
                <a:gd name="connsiteX4" fmla="*/ 6107 w 12933"/>
                <a:gd name="connsiteY4" fmla="*/ 7523 h 20252"/>
                <a:gd name="connsiteX5" fmla="*/ 7426 w 12933"/>
                <a:gd name="connsiteY5" fmla="*/ 17128 h 20252"/>
                <a:gd name="connsiteX6" fmla="*/ 8575 w 12933"/>
                <a:gd name="connsiteY6" fmla="*/ 7260 h 20252"/>
                <a:gd name="connsiteX7" fmla="*/ 9919 w 12933"/>
                <a:gd name="connsiteY7" fmla="*/ 17006 h 20252"/>
                <a:gd name="connsiteX8" fmla="*/ 10918 w 12933"/>
                <a:gd name="connsiteY8" fmla="*/ 12724 h 20252"/>
                <a:gd name="connsiteX9" fmla="*/ 12933 w 12933"/>
                <a:gd name="connsiteY9" fmla="*/ 12270 h 20252"/>
                <a:gd name="connsiteX0" fmla="*/ 0 w 12933"/>
                <a:gd name="connsiteY0" fmla="*/ 10202 h 20270"/>
                <a:gd name="connsiteX1" fmla="*/ 1543 w 12933"/>
                <a:gd name="connsiteY1" fmla="*/ 10391 h 20270"/>
                <a:gd name="connsiteX2" fmla="*/ 3230 w 12933"/>
                <a:gd name="connsiteY2" fmla="*/ 18 h 20270"/>
                <a:gd name="connsiteX3" fmla="*/ 6469 w 12933"/>
                <a:gd name="connsiteY3" fmla="*/ 20270 h 20270"/>
                <a:gd name="connsiteX4" fmla="*/ 9735 w 12933"/>
                <a:gd name="connsiteY4" fmla="*/ 0 h 20270"/>
                <a:gd name="connsiteX5" fmla="*/ 7426 w 12933"/>
                <a:gd name="connsiteY5" fmla="*/ 17146 h 20270"/>
                <a:gd name="connsiteX6" fmla="*/ 8575 w 12933"/>
                <a:gd name="connsiteY6" fmla="*/ 7278 h 20270"/>
                <a:gd name="connsiteX7" fmla="*/ 9919 w 12933"/>
                <a:gd name="connsiteY7" fmla="*/ 17024 h 20270"/>
                <a:gd name="connsiteX8" fmla="*/ 10918 w 12933"/>
                <a:gd name="connsiteY8" fmla="*/ 12742 h 20270"/>
                <a:gd name="connsiteX9" fmla="*/ 12933 w 12933"/>
                <a:gd name="connsiteY9" fmla="*/ 12288 h 20270"/>
                <a:gd name="connsiteX0" fmla="*/ 0 w 12933"/>
                <a:gd name="connsiteY0" fmla="*/ 10202 h 20270"/>
                <a:gd name="connsiteX1" fmla="*/ 1543 w 12933"/>
                <a:gd name="connsiteY1" fmla="*/ 10391 h 20270"/>
                <a:gd name="connsiteX2" fmla="*/ 3230 w 12933"/>
                <a:gd name="connsiteY2" fmla="*/ 18 h 20270"/>
                <a:gd name="connsiteX3" fmla="*/ 6469 w 12933"/>
                <a:gd name="connsiteY3" fmla="*/ 20270 h 20270"/>
                <a:gd name="connsiteX4" fmla="*/ 9735 w 12933"/>
                <a:gd name="connsiteY4" fmla="*/ 0 h 20270"/>
                <a:gd name="connsiteX5" fmla="*/ 7426 w 12933"/>
                <a:gd name="connsiteY5" fmla="*/ 17146 h 20270"/>
                <a:gd name="connsiteX6" fmla="*/ 8575 w 12933"/>
                <a:gd name="connsiteY6" fmla="*/ 7278 h 20270"/>
                <a:gd name="connsiteX7" fmla="*/ 9919 w 12933"/>
                <a:gd name="connsiteY7" fmla="*/ 17024 h 20270"/>
                <a:gd name="connsiteX8" fmla="*/ 10918 w 12933"/>
                <a:gd name="connsiteY8" fmla="*/ 12742 h 20270"/>
                <a:gd name="connsiteX9" fmla="*/ 12933 w 12933"/>
                <a:gd name="connsiteY9" fmla="*/ 12288 h 20270"/>
                <a:gd name="connsiteX0" fmla="*/ 0 w 12933"/>
                <a:gd name="connsiteY0" fmla="*/ 10202 h 20270"/>
                <a:gd name="connsiteX1" fmla="*/ 1543 w 12933"/>
                <a:gd name="connsiteY1" fmla="*/ 10391 h 20270"/>
                <a:gd name="connsiteX2" fmla="*/ 3230 w 12933"/>
                <a:gd name="connsiteY2" fmla="*/ 18 h 20270"/>
                <a:gd name="connsiteX3" fmla="*/ 6469 w 12933"/>
                <a:gd name="connsiteY3" fmla="*/ 20270 h 20270"/>
                <a:gd name="connsiteX4" fmla="*/ 9735 w 12933"/>
                <a:gd name="connsiteY4" fmla="*/ 0 h 20270"/>
                <a:gd name="connsiteX5" fmla="*/ 7426 w 12933"/>
                <a:gd name="connsiteY5" fmla="*/ 17146 h 20270"/>
                <a:gd name="connsiteX6" fmla="*/ 8575 w 12933"/>
                <a:gd name="connsiteY6" fmla="*/ 7278 h 20270"/>
                <a:gd name="connsiteX7" fmla="*/ 9919 w 12933"/>
                <a:gd name="connsiteY7" fmla="*/ 17024 h 20270"/>
                <a:gd name="connsiteX8" fmla="*/ 10918 w 12933"/>
                <a:gd name="connsiteY8" fmla="*/ 12742 h 20270"/>
                <a:gd name="connsiteX9" fmla="*/ 12933 w 12933"/>
                <a:gd name="connsiteY9" fmla="*/ 12288 h 20270"/>
                <a:gd name="connsiteX0" fmla="*/ 0 w 16195"/>
                <a:gd name="connsiteY0" fmla="*/ 10202 h 20270"/>
                <a:gd name="connsiteX1" fmla="*/ 1543 w 16195"/>
                <a:gd name="connsiteY1" fmla="*/ 10391 h 20270"/>
                <a:gd name="connsiteX2" fmla="*/ 3230 w 16195"/>
                <a:gd name="connsiteY2" fmla="*/ 18 h 20270"/>
                <a:gd name="connsiteX3" fmla="*/ 6469 w 16195"/>
                <a:gd name="connsiteY3" fmla="*/ 20270 h 20270"/>
                <a:gd name="connsiteX4" fmla="*/ 9735 w 16195"/>
                <a:gd name="connsiteY4" fmla="*/ 0 h 20270"/>
                <a:gd name="connsiteX5" fmla="*/ 7426 w 16195"/>
                <a:gd name="connsiteY5" fmla="*/ 17146 h 20270"/>
                <a:gd name="connsiteX6" fmla="*/ 8575 w 16195"/>
                <a:gd name="connsiteY6" fmla="*/ 7278 h 20270"/>
                <a:gd name="connsiteX7" fmla="*/ 9919 w 16195"/>
                <a:gd name="connsiteY7" fmla="*/ 17024 h 20270"/>
                <a:gd name="connsiteX8" fmla="*/ 10918 w 16195"/>
                <a:gd name="connsiteY8" fmla="*/ 12742 h 20270"/>
                <a:gd name="connsiteX9" fmla="*/ 16195 w 16195"/>
                <a:gd name="connsiteY9" fmla="*/ 10214 h 20270"/>
                <a:gd name="connsiteX0" fmla="*/ 0 w 16195"/>
                <a:gd name="connsiteY0" fmla="*/ 10202 h 20270"/>
                <a:gd name="connsiteX1" fmla="*/ 1543 w 16195"/>
                <a:gd name="connsiteY1" fmla="*/ 10391 h 20270"/>
                <a:gd name="connsiteX2" fmla="*/ 3230 w 16195"/>
                <a:gd name="connsiteY2" fmla="*/ 18 h 20270"/>
                <a:gd name="connsiteX3" fmla="*/ 6469 w 16195"/>
                <a:gd name="connsiteY3" fmla="*/ 20270 h 20270"/>
                <a:gd name="connsiteX4" fmla="*/ 9735 w 16195"/>
                <a:gd name="connsiteY4" fmla="*/ 0 h 20270"/>
                <a:gd name="connsiteX5" fmla="*/ 7426 w 16195"/>
                <a:gd name="connsiteY5" fmla="*/ 17146 h 20270"/>
                <a:gd name="connsiteX6" fmla="*/ 8575 w 16195"/>
                <a:gd name="connsiteY6" fmla="*/ 7278 h 20270"/>
                <a:gd name="connsiteX7" fmla="*/ 9919 w 16195"/>
                <a:gd name="connsiteY7" fmla="*/ 17024 h 20270"/>
                <a:gd name="connsiteX8" fmla="*/ 12961 w 16195"/>
                <a:gd name="connsiteY8" fmla="*/ 10103 h 20270"/>
                <a:gd name="connsiteX9" fmla="*/ 16195 w 16195"/>
                <a:gd name="connsiteY9" fmla="*/ 10214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7426 w 19335"/>
                <a:gd name="connsiteY5" fmla="*/ 17146 h 20270"/>
                <a:gd name="connsiteX6" fmla="*/ 8575 w 19335"/>
                <a:gd name="connsiteY6" fmla="*/ 7278 h 20270"/>
                <a:gd name="connsiteX7" fmla="*/ 9919 w 19335"/>
                <a:gd name="connsiteY7" fmla="*/ 17024 h 20270"/>
                <a:gd name="connsiteX8" fmla="*/ 12961 w 19335"/>
                <a:gd name="connsiteY8" fmla="*/ 10103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7426 w 19335"/>
                <a:gd name="connsiteY5" fmla="*/ 17146 h 20270"/>
                <a:gd name="connsiteX6" fmla="*/ 8575 w 19335"/>
                <a:gd name="connsiteY6" fmla="*/ 7278 h 20270"/>
                <a:gd name="connsiteX7" fmla="*/ 9919 w 19335"/>
                <a:gd name="connsiteY7" fmla="*/ 17024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7426 w 19335"/>
                <a:gd name="connsiteY5" fmla="*/ 17146 h 20270"/>
                <a:gd name="connsiteX6" fmla="*/ 8575 w 19335"/>
                <a:gd name="connsiteY6" fmla="*/ 7278 h 20270"/>
                <a:gd name="connsiteX7" fmla="*/ 16108 w 19335"/>
                <a:gd name="connsiteY7" fmla="*/ 20229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7426 w 19335"/>
                <a:gd name="connsiteY5" fmla="*/ 17146 h 20270"/>
                <a:gd name="connsiteX6" fmla="*/ 12934 w 19335"/>
                <a:gd name="connsiteY6" fmla="*/ 397 h 20270"/>
                <a:gd name="connsiteX7" fmla="*/ 16108 w 19335"/>
                <a:gd name="connsiteY7" fmla="*/ 20229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12944 w 19335"/>
                <a:gd name="connsiteY5" fmla="*/ 20162 h 20270"/>
                <a:gd name="connsiteX6" fmla="*/ 12934 w 19335"/>
                <a:gd name="connsiteY6" fmla="*/ 397 h 20270"/>
                <a:gd name="connsiteX7" fmla="*/ 16108 w 19335"/>
                <a:gd name="connsiteY7" fmla="*/ 20229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12944 w 19335"/>
                <a:gd name="connsiteY5" fmla="*/ 20162 h 20270"/>
                <a:gd name="connsiteX6" fmla="*/ 16165 w 19335"/>
                <a:gd name="connsiteY6" fmla="*/ 208 h 20270"/>
                <a:gd name="connsiteX7" fmla="*/ 16108 w 19335"/>
                <a:gd name="connsiteY7" fmla="*/ 20229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323"/>
                <a:gd name="connsiteX1" fmla="*/ 1543 w 19335"/>
                <a:gd name="connsiteY1" fmla="*/ 10391 h 20323"/>
                <a:gd name="connsiteX2" fmla="*/ 3230 w 19335"/>
                <a:gd name="connsiteY2" fmla="*/ 18 h 20323"/>
                <a:gd name="connsiteX3" fmla="*/ 6469 w 19335"/>
                <a:gd name="connsiteY3" fmla="*/ 20270 h 20323"/>
                <a:gd name="connsiteX4" fmla="*/ 9735 w 19335"/>
                <a:gd name="connsiteY4" fmla="*/ 0 h 20323"/>
                <a:gd name="connsiteX5" fmla="*/ 12944 w 19335"/>
                <a:gd name="connsiteY5" fmla="*/ 20162 h 20323"/>
                <a:gd name="connsiteX6" fmla="*/ 16165 w 19335"/>
                <a:gd name="connsiteY6" fmla="*/ 208 h 20323"/>
                <a:gd name="connsiteX7" fmla="*/ 19309 w 19335"/>
                <a:gd name="connsiteY7" fmla="*/ 20323 h 20323"/>
                <a:gd name="connsiteX8" fmla="*/ 17900 w 19335"/>
                <a:gd name="connsiteY8" fmla="*/ 10386 h 20323"/>
                <a:gd name="connsiteX9" fmla="*/ 19335 w 19335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17900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567" h="20323">
                  <a:moveTo>
                    <a:pt x="0" y="10202"/>
                  </a:moveTo>
                  <a:cubicBezTo>
                    <a:pt x="27" y="10170"/>
                    <a:pt x="1486" y="10328"/>
                    <a:pt x="1543" y="10391"/>
                  </a:cubicBezTo>
                  <a:cubicBezTo>
                    <a:pt x="1526" y="10139"/>
                    <a:pt x="3202" y="68"/>
                    <a:pt x="3230" y="18"/>
                  </a:cubicBezTo>
                  <a:cubicBezTo>
                    <a:pt x="3258" y="-32"/>
                    <a:pt x="6447" y="20430"/>
                    <a:pt x="6469" y="20270"/>
                  </a:cubicBezTo>
                  <a:cubicBezTo>
                    <a:pt x="6439" y="20269"/>
                    <a:pt x="9734" y="190"/>
                    <a:pt x="9735" y="0"/>
                  </a:cubicBezTo>
                  <a:cubicBezTo>
                    <a:pt x="9738" y="122"/>
                    <a:pt x="12911" y="19851"/>
                    <a:pt x="12944" y="20162"/>
                  </a:cubicBezTo>
                  <a:cubicBezTo>
                    <a:pt x="12911" y="19890"/>
                    <a:pt x="16138" y="386"/>
                    <a:pt x="16165" y="208"/>
                  </a:cubicBezTo>
                  <a:cubicBezTo>
                    <a:pt x="16146" y="440"/>
                    <a:pt x="19364" y="20354"/>
                    <a:pt x="19309" y="20323"/>
                  </a:cubicBezTo>
                  <a:cubicBezTo>
                    <a:pt x="19419" y="20430"/>
                    <a:pt x="20927" y="10030"/>
                    <a:pt x="20949" y="10386"/>
                  </a:cubicBezTo>
                  <a:cubicBezTo>
                    <a:pt x="20902" y="10100"/>
                    <a:pt x="22580" y="10210"/>
                    <a:pt x="22567" y="10308"/>
                  </a:cubicBezTo>
                </a:path>
              </a:pathLst>
            </a:custGeom>
            <a:noFill/>
            <a:ln w="31750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60" name="直線コネクタ 59"/>
            <p:cNvCxnSpPr/>
            <p:nvPr/>
          </p:nvCxnSpPr>
          <p:spPr bwMode="auto">
            <a:xfrm>
              <a:off x="2144621" y="2771267"/>
              <a:ext cx="343113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テキスト ボックス 9"/>
            <p:cNvSpPr txBox="1"/>
            <p:nvPr/>
          </p:nvSpPr>
          <p:spPr>
            <a:xfrm>
              <a:off x="1486265" y="2252771"/>
              <a:ext cx="45557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1k</a:t>
              </a:r>
              <a:endParaRPr kumimoji="1"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73" name="直線コネクタ 72"/>
            <p:cNvCxnSpPr/>
            <p:nvPr/>
          </p:nvCxnSpPr>
          <p:spPr bwMode="auto">
            <a:xfrm flipV="1">
              <a:off x="1259632" y="2107408"/>
              <a:ext cx="0" cy="66385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4" name="直線コネクタ 73"/>
            <p:cNvCxnSpPr/>
            <p:nvPr/>
          </p:nvCxnSpPr>
          <p:spPr bwMode="auto">
            <a:xfrm>
              <a:off x="2144621" y="2373313"/>
              <a:ext cx="1186029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8" name="直線コネクタ 77"/>
            <p:cNvCxnSpPr/>
            <p:nvPr/>
          </p:nvCxnSpPr>
          <p:spPr bwMode="auto">
            <a:xfrm flipV="1">
              <a:off x="2144621" y="2373314"/>
              <a:ext cx="0" cy="39795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5368" name="テキスト ボックス 121"/>
          <p:cNvSpPr txBox="1">
            <a:spLocks noChangeArrowheads="1"/>
          </p:cNvSpPr>
          <p:nvPr/>
        </p:nvSpPr>
        <p:spPr bwMode="auto">
          <a:xfrm>
            <a:off x="2727225" y="4200858"/>
            <a:ext cx="219803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T=1.8K </a:t>
            </a:r>
          </a:p>
          <a:p>
            <a:pPr eaLnBrk="1" hangingPunct="1"/>
            <a:r>
              <a:rPr lang="en-US" altLang="ja-JP" sz="1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</a:t>
            </a:r>
            <a:r>
              <a:rPr lang="en-US" altLang="ja-JP" sz="18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Depressuring</a:t>
            </a:r>
            <a:r>
              <a:rPr lang="en-US" altLang="ja-JP" sz="1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18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LHe</a:t>
            </a:r>
            <a:r>
              <a:rPr lang="en-US" altLang="ja-JP" sz="1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</a:t>
            </a:r>
            <a:endParaRPr lang="ja-JP" altLang="en-US" sz="18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83" name="テキスト ボックス 55"/>
          <p:cNvSpPr txBox="1">
            <a:spLocks noChangeArrowheads="1"/>
          </p:cNvSpPr>
          <p:nvPr/>
        </p:nvSpPr>
        <p:spPr bwMode="auto">
          <a:xfrm>
            <a:off x="6144814" y="5169019"/>
            <a:ext cx="100804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600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Signal</a:t>
            </a: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6795838" y="28713"/>
            <a:ext cx="22406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By T. </a:t>
            </a:r>
            <a:r>
              <a:rPr lang="en-US" altLang="ja-JP" sz="16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Okudaira</a:t>
            </a:r>
            <a:endParaRPr kumimoji="1" lang="en-US" altLang="ja-JP" sz="16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0944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88250"/>
            <a:ext cx="8229600" cy="990600"/>
          </a:xfrm>
        </p:spPr>
        <p:txBody>
          <a:bodyPr>
            <a:normAutofit/>
          </a:bodyPr>
          <a:lstStyle/>
          <a:p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4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m</a:t>
            </a:r>
            <a:r>
              <a:rPr lang="en-US" altLang="ja-JP" sz="2400" baseline="30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2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</a:t>
            </a:r>
            <a:r>
              <a:rPr lang="en-US" altLang="ja-JP" sz="2400" dirty="0" err="1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Nb</a:t>
            </a:r>
            <a:r>
              <a:rPr lang="en-US" altLang="ja-JP" sz="2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/Al-STJ response to 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VIS</a:t>
            </a:r>
            <a:r>
              <a:rPr lang="ja-JP" altLang="en-US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light at single photon level</a:t>
            </a:r>
            <a:endParaRPr kumimoji="1" lang="ja-JP" altLang="en-US" sz="2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pic>
        <p:nvPicPr>
          <p:cNvPr id="4" name="図 3" descr="fitnasi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248" y="2160187"/>
            <a:ext cx="5770965" cy="3908379"/>
          </a:xfrm>
          <a:prstGeom prst="rect">
            <a:avLst/>
          </a:prstGeom>
        </p:spPr>
      </p:pic>
      <p:cxnSp>
        <p:nvCxnSpPr>
          <p:cNvPr id="7" name="直線矢印コネクタ 6"/>
          <p:cNvCxnSpPr/>
          <p:nvPr/>
        </p:nvCxnSpPr>
        <p:spPr>
          <a:xfrm flipH="1">
            <a:off x="3612445" y="3494064"/>
            <a:ext cx="592667" cy="381000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3922890" y="3090964"/>
            <a:ext cx="787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signal</a:t>
            </a:r>
            <a:endParaRPr kumimoji="1" lang="ja-JP" altLang="en-US" b="1" dirty="0">
              <a:solidFill>
                <a:srgbClr val="0070C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11" name="直線矢印コネクタ 10"/>
          <p:cNvCxnSpPr/>
          <p:nvPr/>
        </p:nvCxnSpPr>
        <p:spPr>
          <a:xfrm>
            <a:off x="2356556" y="4865284"/>
            <a:ext cx="536222" cy="392668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1397000" y="4495952"/>
            <a:ext cx="10573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pedesta</a:t>
            </a:r>
            <a:r>
              <a:rPr kumimoji="1" lang="en-US" altLang="ja-JP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l</a:t>
            </a:r>
            <a:endParaRPr kumimoji="1" lang="ja-JP" altLang="en-US" dirty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 rot="16200000">
            <a:off x="47435" y="2716289"/>
            <a:ext cx="749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event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6372200" y="5807708"/>
            <a:ext cx="20954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/>
              </a:rPr>
              <a:t> </a:t>
            </a:r>
            <a:r>
              <a:rPr kumimoji="1" lang="en-US" altLang="ja-JP" sz="2000" dirty="0" err="1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</a:t>
            </a:r>
            <a:r>
              <a:rPr kumimoji="1" lang="en-US" altLang="ja-JP" sz="2000" baseline="-25000" dirty="0" err="1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γ</a:t>
            </a:r>
            <a:r>
              <a:rPr kumimoji="1" lang="en-US" altLang="ja-JP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=1.16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±0.33</a:t>
            </a:r>
            <a:endParaRPr kumimoji="1" lang="ja-JP" altLang="en-US" sz="2000" dirty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4068302" y="5853875"/>
            <a:ext cx="16412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pulse height(</a:t>
            </a:r>
            <a:r>
              <a:rPr lang="en-US" altLang="ja-JP" sz="1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a.u</a:t>
            </a:r>
            <a:r>
              <a:rPr lang="en-US" altLang="ja-JP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.)</a:t>
            </a:r>
            <a:endParaRPr kumimoji="1" lang="ja-JP" altLang="en-US" sz="1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94673-0A81-CF4B-827F-A30F7C2971DA}" type="slidenum">
              <a:rPr kumimoji="1" lang="ja-JP" altLang="en-US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15</a:t>
            </a:fld>
            <a:endParaRPr kumimoji="1"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237442" y="1144524"/>
            <a:ext cx="890655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4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m</a:t>
            </a:r>
            <a:r>
              <a:rPr lang="en-US" altLang="ja-JP" sz="2000" baseline="30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2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</a:t>
            </a:r>
            <a:r>
              <a:rPr lang="en-US" altLang="ja-JP" sz="20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Nb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/Al-STJ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response to two laser pulses (465nm)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Corresponding to </a:t>
            </a:r>
            <a:r>
              <a:rPr lang="en-US" altLang="ja-JP" sz="20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1.16±0.33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photons (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ssuming incident photon statistics)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6795838" y="28713"/>
            <a:ext cx="22406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By T. </a:t>
            </a:r>
            <a:r>
              <a:rPr lang="en-US" altLang="ja-JP" sz="16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Okudaira</a:t>
            </a:r>
            <a:endParaRPr kumimoji="1" lang="en-US" altLang="ja-JP" sz="16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テキスト ボックス 36"/>
              <p:cNvSpPr txBox="1"/>
              <p:nvPr/>
            </p:nvSpPr>
            <p:spPr>
              <a:xfrm>
                <a:off x="5967495" y="2031418"/>
                <a:ext cx="3176504" cy="368729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Assuming photon statistics only</a:t>
                </a:r>
              </a:p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ja-JP" sz="2000" b="0" i="1" smtClean="0">
                              <a:latin typeface="Cambria Math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</a:rPr>
                          </m:ctrlPr>
                        </m:sSupPr>
                        <m:e>
                          <m:r>
                            <a:rPr lang="en-US" altLang="ja-JP" sz="2000" b="0" i="1" smtClean="0">
                              <a:latin typeface="Cambria Math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</a:rPr>
                            <m:t>𝜎</m:t>
                          </m:r>
                        </m:e>
                        <m:sup>
                          <m:r>
                            <a:rPr lang="en-US" altLang="ja-JP" sz="2000" b="0" i="1" smtClean="0">
                              <a:latin typeface="Cambria Math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</a:rPr>
                            <m:t>2</m:t>
                          </m:r>
                        </m:sup>
                      </m:sSup>
                      <m:r>
                        <a:rPr lang="en-US" altLang="ja-JP" sz="2000" i="1">
                          <a:latin typeface="Cambria Math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m:t>=</m:t>
                      </m:r>
                      <m:sSup>
                        <m:sSupPr>
                          <m:ctrlPr>
                            <a:rPr lang="en-US" altLang="ja-JP" sz="2000" b="0" i="1" smtClean="0">
                              <a:latin typeface="Cambria Math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ja-JP" sz="2000" i="1">
                                  <a:latin typeface="Cambria Math"/>
                                  <a:ea typeface="Arial Unicode MS" panose="020B0604020202020204" pitchFamily="50" charset="-128"/>
                                  <a:cs typeface="Arial Unicode MS" panose="020B0604020202020204" pitchFamily="50" charset="-128"/>
                                </a:rPr>
                              </m:ctrlPr>
                            </m:dPr>
                            <m:e>
                              <m:r>
                                <a:rPr lang="en-US" altLang="ja-JP" sz="2000" i="1">
                                  <a:latin typeface="Cambria Math"/>
                                  <a:ea typeface="Arial Unicode MS" panose="020B0604020202020204" pitchFamily="50" charset="-128"/>
                                  <a:cs typeface="Arial Unicode MS" panose="020B0604020202020204" pitchFamily="50" charset="-128"/>
                                </a:rPr>
                                <m:t>𝐺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altLang="ja-JP" sz="2000" i="1">
                                      <a:latin typeface="Cambria Math"/>
                                      <a:ea typeface="Arial Unicode MS" panose="020B0604020202020204" pitchFamily="50" charset="-128"/>
                                      <a:cs typeface="Arial Unicode MS" panose="020B0604020202020204" pitchFamily="50" charset="-128"/>
                                    </a:rPr>
                                  </m:ctrlPr>
                                </m:radPr>
                                <m:deg/>
                                <m:e>
                                  <m:sSub>
                                    <m:sSubPr>
                                      <m:ctrlPr>
                                        <a:rPr lang="en-US" altLang="ja-JP" sz="2000" i="1">
                                          <a:latin typeface="Cambria Math"/>
                                          <a:ea typeface="Arial Unicode MS" panose="020B0604020202020204" pitchFamily="50" charset="-128"/>
                                          <a:cs typeface="Arial Unicode MS" panose="020B0604020202020204" pitchFamily="50" charset="-128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sz="2000" i="1">
                                          <a:latin typeface="Cambria Math"/>
                                          <a:ea typeface="Arial Unicode MS" panose="020B0604020202020204" pitchFamily="50" charset="-128"/>
                                          <a:cs typeface="Arial Unicode MS" panose="020B0604020202020204" pitchFamily="50" charset="-128"/>
                                        </a:rPr>
                                        <m:t>𝑁</m:t>
                                      </m:r>
                                    </m:e>
                                    <m:sub>
                                      <m:r>
                                        <a:rPr lang="en-US" altLang="ja-JP" sz="2000" i="1">
                                          <a:latin typeface="Cambria Math"/>
                                          <a:ea typeface="Arial Unicode MS" panose="020B0604020202020204" pitchFamily="50" charset="-128"/>
                                          <a:cs typeface="Arial Unicode MS" panose="020B0604020202020204" pitchFamily="50" charset="-128"/>
                                        </a:rPr>
                                        <m:t>𝛾</m:t>
                                      </m:r>
                                    </m:sub>
                                  </m:sSub>
                                </m:e>
                              </m:rad>
                            </m:e>
                          </m:d>
                        </m:e>
                        <m:sup>
                          <m:r>
                            <a:rPr lang="en-US" altLang="ja-JP" sz="2000" b="0" i="1" smtClean="0">
                              <a:latin typeface="Cambria Math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</a:rPr>
                            <m:t>2</m:t>
                          </m:r>
                        </m:sup>
                      </m:sSup>
                      <m:r>
                        <a:rPr lang="en-US" altLang="ja-JP" sz="2000" b="0" i="1" smtClean="0">
                          <a:latin typeface="Cambria Math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m:t>+</m:t>
                      </m:r>
                      <m:sSubSup>
                        <m:sSubSupPr>
                          <m:ctrlPr>
                            <a:rPr lang="en-US" altLang="ja-JP" sz="2000" b="0" i="1" smtClean="0">
                              <a:latin typeface="Cambria Math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</a:rPr>
                          </m:ctrlPr>
                        </m:sSubSupPr>
                        <m:e>
                          <m:r>
                            <a:rPr lang="en-US" altLang="ja-JP" sz="2000" b="0" i="1" smtClean="0">
                              <a:latin typeface="Cambria Math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</a:rPr>
                            <m:t>𝜎</m:t>
                          </m:r>
                        </m:e>
                        <m:sub>
                          <m:r>
                            <a:rPr lang="en-US" altLang="ja-JP" sz="2000" b="0" i="1" smtClean="0">
                              <a:latin typeface="Cambria Math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</a:rPr>
                            <m:t>𝑝</m:t>
                          </m:r>
                        </m:sub>
                        <m:sup>
                          <m:r>
                            <a:rPr lang="en-US" altLang="ja-JP" sz="2000" b="0" i="1" smtClean="0">
                              <a:latin typeface="Cambria Math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altLang="ja-JP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2000" b="0" i="1" smtClean="0">
                          <a:latin typeface="Cambria Math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m:t>𝐺</m:t>
                      </m:r>
                      <m:r>
                        <a:rPr lang="en-US" altLang="ja-JP" sz="2000" b="0" i="1" smtClean="0">
                          <a:latin typeface="Cambria Math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m:t>=</m:t>
                      </m:r>
                      <m:f>
                        <m:fPr>
                          <m:type m:val="lin"/>
                          <m:ctrlPr>
                            <a:rPr lang="en-US" altLang="ja-JP" sz="2000" b="0" i="1" smtClean="0">
                              <a:latin typeface="Cambria Math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</a:rPr>
                          </m:ctrlPr>
                        </m:fPr>
                        <m:num>
                          <m:r>
                            <a:rPr lang="en-US" altLang="ja-JP" sz="2000" b="0" i="1" smtClean="0">
                              <a:latin typeface="Cambria Math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</a:rPr>
                            <m:t>𝑀</m:t>
                          </m:r>
                        </m:num>
                        <m:den>
                          <m:sSub>
                            <m:sSubPr>
                              <m:ctrlPr>
                                <a:rPr lang="en-US" altLang="ja-JP" sz="2000" b="0" i="1" smtClean="0">
                                  <a:latin typeface="Cambria Math"/>
                                  <a:ea typeface="Arial Unicode MS" panose="020B0604020202020204" pitchFamily="50" charset="-128"/>
                                  <a:cs typeface="Arial Unicode MS" panose="020B0604020202020204" pitchFamily="50" charset="-128"/>
                                </a:rPr>
                              </m:ctrlPr>
                            </m:sSubPr>
                            <m:e>
                              <m:r>
                                <a:rPr lang="en-US" altLang="ja-JP" sz="2000" b="0" i="1" smtClean="0">
                                  <a:latin typeface="Cambria Math"/>
                                  <a:ea typeface="Arial Unicode MS" panose="020B0604020202020204" pitchFamily="50" charset="-128"/>
                                  <a:cs typeface="Arial Unicode MS" panose="020B0604020202020204" pitchFamily="50" charset="-128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altLang="ja-JP" sz="2000" b="0" i="1" smtClean="0">
                                  <a:latin typeface="Cambria Math"/>
                                  <a:ea typeface="Arial Unicode MS" panose="020B0604020202020204" pitchFamily="50" charset="-128"/>
                                  <a:cs typeface="Arial Unicode MS" panose="020B0604020202020204" pitchFamily="50" charset="-128"/>
                                </a:rPr>
                                <m:t>𝛾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altLang="ja-JP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>
                  <a:defRPr/>
                </a:pP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where</a:t>
                </a:r>
              </a:p>
              <a:p>
                <a:pPr>
                  <a:defRPr/>
                </a:pP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sz="20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𝑀</m:t>
                    </m:r>
                  </m:oMath>
                </a14:m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: mean of signal</a:t>
                </a:r>
              </a:p>
              <a:p>
                <a:pPr>
                  <a:defRPr/>
                </a:pPr>
                <a:r>
                  <a:rPr lang="en-US" altLang="ja-JP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𝑁</m:t>
                        </m:r>
                      </m:e>
                      <m:sub>
                        <m:r>
                          <a:rPr lang="en-US" altLang="ja-JP" sz="2000" b="0" i="1" smtClean="0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𝛾</m:t>
                        </m:r>
                      </m:sub>
                    </m:sSub>
                  </m:oMath>
                </a14:m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: number of photons</a:t>
                </a:r>
              </a:p>
              <a:p>
                <a:pPr>
                  <a:defRPr/>
                </a:pPr>
                <a:r>
                  <a:rPr lang="en-US" altLang="ja-JP" sz="2000" b="0" dirty="0" smtClean="0"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sz="20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𝐺</m:t>
                    </m:r>
                  </m:oMath>
                </a14:m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: Gain (</a:t>
                </a:r>
                <a:r>
                  <a:rPr lang="en-US" altLang="ja-JP" sz="2000" dirty="0" err="1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Vsig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/N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)</a:t>
                </a:r>
              </a:p>
              <a:p>
                <a:pPr>
                  <a:defRPr/>
                </a:pPr>
                <a:r>
                  <a:rPr lang="en-US" altLang="ja-JP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/>
                          </a:rPr>
                          <m:t>𝜎</m:t>
                        </m:r>
                      </m:e>
                      <m:sub>
                        <m:r>
                          <a:rPr lang="en-US" altLang="ja-JP" sz="2000" b="0" i="1" smtClean="0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: sigma of pedestal</a:t>
                </a:r>
              </a:p>
              <a:p>
                <a:pPr>
                  <a:defRPr/>
                </a:pPr>
                <a:r>
                  <a:rPr lang="en-US" altLang="ja-JP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sz="20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𝜎</m:t>
                    </m:r>
                  </m:oMath>
                </a14:m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: sigma of signal</a:t>
                </a:r>
                <a:endPara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37" name="テキスト ボックス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7495" y="2031418"/>
                <a:ext cx="3176504" cy="3687291"/>
              </a:xfrm>
              <a:prstGeom prst="rect">
                <a:avLst/>
              </a:prstGeom>
              <a:blipFill rotWithShape="1">
                <a:blip r:embed="rId3"/>
                <a:stretch>
                  <a:fillRect l="-2111" t="-826" b="-198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10494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69214" y="222942"/>
            <a:ext cx="8229600" cy="990600"/>
          </a:xfrm>
        </p:spPr>
        <p:txBody>
          <a:bodyPr>
            <a:normAutofit/>
          </a:bodyPr>
          <a:lstStyle/>
          <a:p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4</a:t>
            </a:r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m</a:t>
            </a:r>
            <a:r>
              <a:rPr lang="en-US" altLang="ja-JP" sz="2400" baseline="30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2</a:t>
            </a:r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</a:t>
            </a:r>
            <a:r>
              <a:rPr lang="en-US" altLang="ja-JP" sz="2400" dirty="0" err="1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Nb</a:t>
            </a:r>
            <a:r>
              <a:rPr lang="en-US" altLang="ja-JP" sz="2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/Al-STJ response to VIS</a:t>
            </a:r>
            <a:r>
              <a:rPr lang="ja-JP" altLang="en-US" sz="2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light at single photon level</a:t>
            </a:r>
            <a:endParaRPr kumimoji="1" lang="ja-JP" altLang="en-US" sz="2400" dirty="0"/>
          </a:p>
        </p:txBody>
      </p:sp>
      <p:grpSp>
        <p:nvGrpSpPr>
          <p:cNvPr id="4" name="図形グループ 3"/>
          <p:cNvGrpSpPr/>
          <p:nvPr/>
        </p:nvGrpSpPr>
        <p:grpSpPr>
          <a:xfrm>
            <a:off x="119860" y="2328198"/>
            <a:ext cx="5316041" cy="3813965"/>
            <a:chOff x="0" y="2229212"/>
            <a:chExt cx="5495666" cy="3942833"/>
          </a:xfrm>
        </p:grpSpPr>
        <p:pic>
          <p:nvPicPr>
            <p:cNvPr id="8" name="図 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" y="2385682"/>
              <a:ext cx="5038466" cy="3786363"/>
            </a:xfrm>
            <a:prstGeom prst="rect">
              <a:avLst/>
            </a:prstGeom>
          </p:spPr>
        </p:pic>
        <p:sp>
          <p:nvSpPr>
            <p:cNvPr id="17" name="テキスト ボックス 16"/>
            <p:cNvSpPr txBox="1"/>
            <p:nvPr/>
          </p:nvSpPr>
          <p:spPr>
            <a:xfrm>
              <a:off x="3662382" y="2661695"/>
              <a:ext cx="1449359" cy="3818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/>
                <a:t>Best fit f(x;</a:t>
              </a:r>
              <a:r>
                <a:rPr lang="en-US" altLang="ja-JP" dirty="0" smtClean="0">
                  <a:sym typeface="Symbol"/>
                </a:rPr>
                <a:t>)</a:t>
              </a:r>
              <a:endParaRPr kumimoji="1" lang="ja-JP" altLang="en-US" dirty="0"/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4347312" y="2589069"/>
              <a:ext cx="190973" cy="3818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kumimoji="1" lang="ja-JP" altLang="en-US" dirty="0"/>
            </a:p>
          </p:txBody>
        </p:sp>
        <p:cxnSp>
          <p:nvCxnSpPr>
            <p:cNvPr id="33" name="直線矢印コネクタ 32"/>
            <p:cNvCxnSpPr/>
            <p:nvPr/>
          </p:nvCxnSpPr>
          <p:spPr>
            <a:xfrm flipH="1">
              <a:off x="3273778" y="2958401"/>
              <a:ext cx="813071" cy="504007"/>
            </a:xfrm>
            <a:prstGeom prst="straightConnector1">
              <a:avLst/>
            </a:prstGeom>
            <a:ln>
              <a:solidFill>
                <a:srgbClr val="3366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矢印コネクタ 33"/>
            <p:cNvCxnSpPr>
              <a:stCxn id="35" idx="2"/>
            </p:cNvCxnSpPr>
            <p:nvPr/>
          </p:nvCxnSpPr>
          <p:spPr>
            <a:xfrm flipH="1">
              <a:off x="3323716" y="3987488"/>
              <a:ext cx="814723" cy="942712"/>
            </a:xfrm>
            <a:prstGeom prst="straightConnector1">
              <a:avLst/>
            </a:prstGeom>
            <a:ln>
              <a:solidFill>
                <a:srgbClr val="3366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テキスト ボックス 34"/>
            <p:cNvSpPr txBox="1"/>
            <p:nvPr/>
          </p:nvSpPr>
          <p:spPr>
            <a:xfrm>
              <a:off x="3721617" y="3679710"/>
              <a:ext cx="8336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/>
                <a:t>1</a:t>
              </a:r>
              <a:r>
                <a:rPr kumimoji="1" lang="en-US" altLang="ja-JP" sz="1400" dirty="0" smtClean="0"/>
                <a:t>photon</a:t>
              </a:r>
              <a:endParaRPr kumimoji="1" lang="ja-JP" altLang="en-US" sz="1400" dirty="0"/>
            </a:p>
          </p:txBody>
        </p:sp>
        <p:cxnSp>
          <p:nvCxnSpPr>
            <p:cNvPr id="39" name="直線矢印コネクタ 38"/>
            <p:cNvCxnSpPr>
              <a:stCxn id="40" idx="2"/>
            </p:cNvCxnSpPr>
            <p:nvPr/>
          </p:nvCxnSpPr>
          <p:spPr>
            <a:xfrm flipH="1">
              <a:off x="3188194" y="4593625"/>
              <a:ext cx="1081405" cy="714657"/>
            </a:xfrm>
            <a:prstGeom prst="straightConnector1">
              <a:avLst/>
            </a:prstGeom>
            <a:ln>
              <a:solidFill>
                <a:srgbClr val="3366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テキスト ボックス 39"/>
            <p:cNvSpPr txBox="1"/>
            <p:nvPr/>
          </p:nvSpPr>
          <p:spPr>
            <a:xfrm>
              <a:off x="3852776" y="4285847"/>
              <a:ext cx="8336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 smtClean="0"/>
                <a:t>2photon</a:t>
              </a:r>
              <a:endParaRPr kumimoji="1" lang="ja-JP" altLang="en-US" sz="1400" dirty="0"/>
            </a:p>
          </p:txBody>
        </p:sp>
        <p:cxnSp>
          <p:nvCxnSpPr>
            <p:cNvPr id="41" name="直線矢印コネクタ 40"/>
            <p:cNvCxnSpPr>
              <a:stCxn id="42" idx="2"/>
            </p:cNvCxnSpPr>
            <p:nvPr/>
          </p:nvCxnSpPr>
          <p:spPr>
            <a:xfrm flipH="1">
              <a:off x="3411518" y="5195366"/>
              <a:ext cx="858080" cy="433824"/>
            </a:xfrm>
            <a:prstGeom prst="straightConnector1">
              <a:avLst/>
            </a:prstGeom>
            <a:ln>
              <a:solidFill>
                <a:srgbClr val="3366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テキスト ボックス 41"/>
            <p:cNvSpPr txBox="1"/>
            <p:nvPr/>
          </p:nvSpPr>
          <p:spPr>
            <a:xfrm>
              <a:off x="3852776" y="4887589"/>
              <a:ext cx="8336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/>
                <a:t>3</a:t>
              </a:r>
              <a:r>
                <a:rPr lang="en-US" altLang="ja-JP" sz="1400" dirty="0" smtClean="0"/>
                <a:t>photon</a:t>
              </a:r>
              <a:endParaRPr kumimoji="1" lang="ja-JP" altLang="en-US" sz="1400" dirty="0"/>
            </a:p>
          </p:txBody>
        </p:sp>
        <p:cxnSp>
          <p:nvCxnSpPr>
            <p:cNvPr id="43" name="直線矢印コネクタ 42"/>
            <p:cNvCxnSpPr>
              <a:stCxn id="44" idx="2"/>
            </p:cNvCxnSpPr>
            <p:nvPr/>
          </p:nvCxnSpPr>
          <p:spPr>
            <a:xfrm>
              <a:off x="2126186" y="4295265"/>
              <a:ext cx="850246" cy="405543"/>
            </a:xfrm>
            <a:prstGeom prst="straightConnector1">
              <a:avLst/>
            </a:prstGeom>
            <a:ln>
              <a:solidFill>
                <a:srgbClr val="3366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テキスト ボックス 43"/>
            <p:cNvSpPr txBox="1"/>
            <p:nvPr/>
          </p:nvSpPr>
          <p:spPr>
            <a:xfrm>
              <a:off x="1709364" y="3987488"/>
              <a:ext cx="8336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/>
                <a:t>0photon</a:t>
              </a:r>
              <a:endParaRPr kumimoji="1" lang="ja-JP" altLang="en-US" sz="1400" dirty="0"/>
            </a:p>
          </p:txBody>
        </p:sp>
        <p:sp>
          <p:nvSpPr>
            <p:cNvPr id="47" name="テキスト ボックス 46"/>
            <p:cNvSpPr txBox="1"/>
            <p:nvPr/>
          </p:nvSpPr>
          <p:spPr>
            <a:xfrm>
              <a:off x="0" y="2229212"/>
              <a:ext cx="749349" cy="369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event</a:t>
              </a:r>
              <a:endParaRPr kumimoji="1" lang="ja-JP" altLang="en-US" dirty="0"/>
            </a:p>
          </p:txBody>
        </p:sp>
      </p:grpSp>
      <p:grpSp>
        <p:nvGrpSpPr>
          <p:cNvPr id="5" name="図形グループ 4"/>
          <p:cNvGrpSpPr/>
          <p:nvPr/>
        </p:nvGrpSpPr>
        <p:grpSpPr>
          <a:xfrm>
            <a:off x="5444187" y="2643798"/>
            <a:ext cx="3585229" cy="2662833"/>
            <a:chOff x="5444187" y="2225450"/>
            <a:chExt cx="3585229" cy="2662833"/>
          </a:xfrm>
        </p:grpSpPr>
        <p:pic>
          <p:nvPicPr>
            <p:cNvPr id="20" name="図 19" descr="chi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1607" y="2225450"/>
              <a:ext cx="3497809" cy="2575535"/>
            </a:xfrm>
            <a:prstGeom prst="rect">
              <a:avLst/>
            </a:prstGeom>
          </p:spPr>
        </p:pic>
        <p:sp>
          <p:nvSpPr>
            <p:cNvPr id="52" name="テキスト ボックス 51"/>
            <p:cNvSpPr txBox="1"/>
            <p:nvPr/>
          </p:nvSpPr>
          <p:spPr>
            <a:xfrm>
              <a:off x="8686800" y="4518951"/>
              <a:ext cx="3176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μ</a:t>
              </a:r>
              <a:endParaRPr kumimoji="1" lang="ja-JP" altLang="en-US" dirty="0"/>
            </a:p>
          </p:txBody>
        </p:sp>
        <p:sp>
          <p:nvSpPr>
            <p:cNvPr id="53" name="テキスト ボックス 52"/>
            <p:cNvSpPr txBox="1"/>
            <p:nvPr/>
          </p:nvSpPr>
          <p:spPr>
            <a:xfrm>
              <a:off x="5444187" y="2328198"/>
              <a:ext cx="3856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x</a:t>
              </a:r>
              <a:r>
                <a:rPr kumimoji="1" lang="en-US" altLang="ja-JP" baseline="30000" dirty="0" smtClean="0"/>
                <a:t>2</a:t>
              </a:r>
              <a:endParaRPr kumimoji="1" lang="ja-JP" altLang="en-US" dirty="0"/>
            </a:p>
          </p:txBody>
        </p:sp>
        <p:cxnSp>
          <p:nvCxnSpPr>
            <p:cNvPr id="55" name="直線矢印コネクタ 54"/>
            <p:cNvCxnSpPr/>
            <p:nvPr/>
          </p:nvCxnSpPr>
          <p:spPr>
            <a:xfrm flipH="1" flipV="1">
              <a:off x="6731001" y="3922892"/>
              <a:ext cx="465666" cy="30344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テキスト ボックス 55"/>
                <p:cNvSpPr txBox="1"/>
                <p:nvPr/>
              </p:nvSpPr>
              <p:spPr>
                <a:xfrm>
                  <a:off x="6046544" y="4184004"/>
                  <a:ext cx="208813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p>
                        <m:sSupPr>
                          <m:ctrlPr>
                            <a:rPr kumimoji="1" lang="en-US" altLang="ja-JP" sz="1600" b="0" i="1" smtClean="0">
                              <a:solidFill>
                                <a:srgbClr val="FF66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kumimoji="1" lang="en-US" altLang="ja-JP" sz="1600" b="0" i="1" smtClean="0">
                              <a:solidFill>
                                <a:srgbClr val="FF6600"/>
                              </a:solidFill>
                              <a:latin typeface="Cambria Math"/>
                            </a:rPr>
                            <m:t>𝜒</m:t>
                          </m:r>
                        </m:e>
                        <m:sup>
                          <m:r>
                            <a:rPr kumimoji="1" lang="en-US" altLang="ja-JP" sz="1600" b="0" i="1" smtClean="0">
                              <a:solidFill>
                                <a:srgbClr val="FF66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a14:m>
                  <a:r>
                    <a:rPr kumimoji="1" lang="en-US" altLang="ja-JP" sz="1600" dirty="0" smtClean="0">
                      <a:solidFill>
                        <a:srgbClr val="FF6600"/>
                      </a:solidFill>
                    </a:rPr>
                    <a:t> minimum at μ=0.93</a:t>
                  </a:r>
                  <a:endParaRPr kumimoji="1" lang="ja-JP" altLang="en-US" sz="1600" dirty="0">
                    <a:solidFill>
                      <a:srgbClr val="FF6600"/>
                    </a:solidFill>
                  </a:endParaRPr>
                </a:p>
              </p:txBody>
            </p:sp>
          </mc:Choice>
          <mc:Fallback xmlns="">
            <p:sp>
              <p:nvSpPr>
                <p:cNvPr id="56" name="テキスト ボックス 5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46544" y="4184004"/>
                  <a:ext cx="2088136" cy="338554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t="-5357" r="-292" b="-21429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" name="テキスト ボックス 2"/>
            <p:cNvSpPr txBox="1"/>
            <p:nvPr/>
          </p:nvSpPr>
          <p:spPr>
            <a:xfrm>
              <a:off x="8034648" y="2458000"/>
              <a:ext cx="8179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err="1" smtClean="0"/>
                <a:t>ndf</a:t>
              </a:r>
              <a:r>
                <a:rPr kumimoji="1" lang="en-US" altLang="ja-JP" sz="1600" dirty="0" smtClean="0"/>
                <a:t>=85</a:t>
              </a:r>
              <a:endParaRPr kumimoji="1" lang="ja-JP" altLang="en-US" sz="1600" dirty="0"/>
            </a:p>
          </p:txBody>
        </p:sp>
      </p:grp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94673-0A81-CF4B-827F-A30F7C2971DA}" type="slidenum">
              <a:rPr kumimoji="1" lang="ja-JP" altLang="en-US" smtClean="0"/>
              <a:t>16</a:t>
            </a:fld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138286" y="5828960"/>
            <a:ext cx="159881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pulse </a:t>
            </a:r>
            <a:r>
              <a:rPr lang="en-US" altLang="ja-JP" sz="1600" dirty="0" err="1" smtClean="0"/>
              <a:t>hight</a:t>
            </a:r>
            <a:r>
              <a:rPr lang="en-US" altLang="ja-JP" sz="1600" dirty="0" smtClean="0"/>
              <a:t>(AU)</a:t>
            </a:r>
            <a:endParaRPr lang="ja-JP" altLang="en-US" sz="1600" dirty="0"/>
          </a:p>
          <a:p>
            <a:endParaRPr lang="ja-JP" alt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テキスト ボックス 12"/>
              <p:cNvSpPr txBox="1"/>
              <p:nvPr/>
            </p:nvSpPr>
            <p:spPr>
              <a:xfrm>
                <a:off x="302552" y="898719"/>
                <a:ext cx="8161280" cy="16548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000" b="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Assuming a Poisson distribution 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convoluted with Gaussian which has same sigma as pedestal noise:</a:t>
                </a:r>
                <a:endParaRPr kumimoji="1" lang="en-US" altLang="ja-JP" sz="2000" b="0" i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kumimoji="1" lang="en-US" altLang="ja-JP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𝑥</m:t>
                          </m:r>
                          <m:r>
                            <a:rPr kumimoji="1" lang="en-US" altLang="ja-JP" b="0" i="1" smtClean="0">
                              <a:latin typeface="Cambria Math"/>
                            </a:rPr>
                            <m:t>;</m:t>
                          </m:r>
                          <m:r>
                            <a:rPr kumimoji="1" lang="en-US" altLang="ja-JP" b="0" i="1" smtClean="0">
                              <a:latin typeface="Cambria Math"/>
                            </a:rPr>
                            <m:t>𝜇</m:t>
                          </m:r>
                        </m:e>
                      </m:d>
                      <m:r>
                        <a:rPr kumimoji="1" lang="en-US" altLang="ja-JP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kumimoji="1" lang="en-US" altLang="ja-JP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b="0" i="1" smtClean="0">
                              <a:latin typeface="Cambria Math"/>
                            </a:rPr>
                            <m:t>tot</m:t>
                          </m:r>
                        </m:sub>
                      </m:sSub>
                      <m:nary>
                        <m:naryPr>
                          <m:chr m:val="∑"/>
                          <m:supHide m:val="on"/>
                          <m:ctrlPr>
                            <a:rPr kumimoji="1" lang="en-US" altLang="ja-JP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kumimoji="1" lang="en-US" altLang="ja-JP" b="0" i="1" smtClean="0">
                              <a:latin typeface="Cambria Math"/>
                            </a:rPr>
                            <m:t>𝑛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kumimoji="1" lang="en-US" altLang="ja-JP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kumimoji="1" lang="en-US" altLang="ja-JP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kumimoji="1" lang="en-US" altLang="ja-JP" b="0" i="1" smtClean="0">
                                      <a:latin typeface="Cambria Math"/>
                                    </a:rPr>
                                    <m:t>𝜇</m:t>
                                  </m:r>
                                </m:e>
                                <m:sup>
                                  <m:r>
                                    <a:rPr kumimoji="1" lang="en-US" altLang="ja-JP" b="0" i="1" smtClean="0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kumimoji="1" lang="en-US" altLang="ja-JP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kumimoji="1" lang="en-US" altLang="ja-JP" b="0" i="1" smtClean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kumimoji="1" lang="en-US" altLang="ja-JP" b="0" i="1" smtClean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kumimoji="1" lang="en-US" altLang="ja-JP" b="0" i="1" smtClean="0">
                                      <a:latin typeface="Cambria Math"/>
                                    </a:rPr>
                                    <m:t>𝜇</m:t>
                                  </m:r>
                                </m:sup>
                              </m:sSup>
                            </m:num>
                            <m:den>
                              <m:r>
                                <a:rPr kumimoji="1" lang="en-US" altLang="ja-JP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kumimoji="1" lang="en-US" altLang="ja-JP" b="0" i="1" smtClean="0">
                                  <a:latin typeface="Cambria Math"/>
                                </a:rPr>
                                <m:t>!</m:t>
                              </m:r>
                            </m:den>
                          </m:f>
                          <m:r>
                            <a:rPr kumimoji="1" lang="en-US" altLang="ja-JP" b="0" i="1" smtClean="0">
                              <a:latin typeface="Cambria Math"/>
                            </a:rPr>
                            <m:t>⋅</m:t>
                          </m:r>
                          <m:f>
                            <m:fPr>
                              <m:ctrlPr>
                                <a:rPr kumimoji="1" lang="en-US" altLang="ja-JP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kumimoji="1" lang="en-US" altLang="ja-JP" b="0" i="0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kumimoji="1" lang="en-US" altLang="ja-JP" b="0" i="1" smtClean="0"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kumimoji="1" lang="en-US" altLang="ja-JP" b="0" i="1" smtClean="0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kumimoji="1" lang="en-US" altLang="ja-JP" b="0" i="1" smtClean="0">
                                      <a:latin typeface="Cambria Math"/>
                                    </a:rPr>
                                    <m:t>𝜋</m:t>
                                  </m:r>
                                </m:e>
                              </m:rad>
                              <m:sSub>
                                <m:sSubPr>
                                  <m:ctrlPr>
                                    <a:rPr kumimoji="1" lang="en-US" altLang="ja-JP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b="0" i="1" smtClean="0">
                                      <a:latin typeface="Cambria Math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kumimoji="1" lang="en-US" altLang="ja-JP" b="0" i="1" smtClean="0">
                                      <a:latin typeface="Cambria Math"/>
                                    </a:rPr>
                                    <m:t>𝑝</m:t>
                                  </m:r>
                                </m:sub>
                              </m:sSub>
                            </m:den>
                          </m:f>
                          <m:func>
                            <m:funcPr>
                              <m:ctrlPr>
                                <a:rPr kumimoji="1" lang="en-US" altLang="ja-JP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kumimoji="1" lang="en-US" altLang="ja-JP" b="0" i="0" smtClean="0">
                                  <a:latin typeface="Cambria Math"/>
                                </a:rPr>
                                <m:t>exp</m:t>
                              </m:r>
                            </m:fName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kumimoji="1" lang="en-US" altLang="ja-JP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kumimoji="1" lang="en-US" altLang="ja-JP" b="0" i="1" smtClean="0">
                                      <a:latin typeface="Cambria Math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kumimoji="1" lang="en-US" altLang="ja-JP" b="0" i="1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sSup>
                                        <m:sSupPr>
                                          <m:ctrlPr>
                                            <a:rPr kumimoji="1" lang="en-US" altLang="ja-JP" b="0" i="1" smtClean="0">
                                              <a:latin typeface="Cambria Math"/>
                                            </a:rPr>
                                          </m:ctrlPr>
                                        </m:sSupPr>
                                        <m:e>
                                          <m:d>
                                            <m:dPr>
                                              <m:begChr m:val="{"/>
                                              <m:endChr m:val="}"/>
                                              <m:ctrlPr>
                                                <a:rPr kumimoji="1" lang="en-US" altLang="ja-JP" b="0" i="1" smtClean="0">
                                                  <a:latin typeface="Cambria Math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kumimoji="1" lang="en-US" altLang="ja-JP" b="0" i="1" smtClean="0">
                                                  <a:latin typeface="Cambria Math"/>
                                                </a:rPr>
                                                <m:t>𝑥</m:t>
                                              </m:r>
                                              <m:r>
                                                <a:rPr kumimoji="1" lang="en-US" altLang="ja-JP" b="0" i="1" smtClean="0">
                                                  <a:latin typeface="Cambria Math"/>
                                                </a:rPr>
                                                <m:t>−</m:t>
                                              </m:r>
                                              <m:r>
                                                <a:rPr kumimoji="1" lang="en-US" altLang="ja-JP" b="0" i="1" smtClean="0">
                                                  <a:latin typeface="Cambria Math"/>
                                                </a:rPr>
                                                <m:t>𝑛</m:t>
                                              </m:r>
                                              <m:d>
                                                <m:dPr>
                                                  <m:ctrlPr>
                                                    <a:rPr kumimoji="1" lang="en-US" altLang="ja-JP" b="0" i="1" smtClean="0">
                                                      <a:latin typeface="Cambria Math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f>
                                                    <m:fPr>
                                                      <m:ctrlPr>
                                                        <a:rPr kumimoji="1" lang="en-US" altLang="ja-JP" b="0" i="1" smtClean="0">
                                                          <a:latin typeface="Cambria Math"/>
                                                        </a:rPr>
                                                      </m:ctrlPr>
                                                    </m:fPr>
                                                    <m:num>
                                                      <m:r>
                                                        <a:rPr kumimoji="1" lang="en-US" altLang="ja-JP" b="0" i="1" smtClean="0">
                                                          <a:latin typeface="Cambria Math"/>
                                                        </a:rPr>
                                                        <m:t>𝑀</m:t>
                                                      </m:r>
                                                    </m:num>
                                                    <m:den>
                                                      <m:r>
                                                        <a:rPr kumimoji="1" lang="en-US" altLang="ja-JP" b="0" i="1" smtClean="0">
                                                          <a:latin typeface="Cambria Math"/>
                                                        </a:rPr>
                                                        <m:t>𝜇</m:t>
                                                      </m:r>
                                                    </m:den>
                                                  </m:f>
                                                </m:e>
                                              </m:d>
                                            </m:e>
                                          </m:d>
                                        </m:e>
                                        <m:sup>
                                          <m:r>
                                            <a:rPr kumimoji="1" lang="en-US" altLang="ja-JP" b="0" i="1" smtClean="0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num>
                                    <m:den>
                                      <m:r>
                                        <a:rPr kumimoji="1" lang="en-US" altLang="ja-JP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  <m:sSubSup>
                                        <m:sSubSupPr>
                                          <m:ctrlPr>
                                            <a:rPr kumimoji="1" lang="en-US" altLang="ja-JP" b="0" i="1" smtClean="0">
                                              <a:latin typeface="Cambria Math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kumimoji="1" lang="en-US" altLang="ja-JP" b="0" i="1" smtClean="0">
                                              <a:latin typeface="Cambria Math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kumimoji="1" lang="en-US" altLang="ja-JP" b="0" i="1" smtClean="0">
                                              <a:latin typeface="Cambria Math"/>
                                            </a:rPr>
                                            <m:t>𝑝</m:t>
                                          </m:r>
                                        </m:sub>
                                        <m:sup>
                                          <m:r>
                                            <a:rPr kumimoji="1" lang="en-US" altLang="ja-JP" b="0" i="1" smtClean="0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</m:den>
                                  </m:f>
                                </m:e>
                              </m:d>
                            </m:e>
                          </m:func>
                        </m:e>
                      </m:nary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3" name="テキスト ボックス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552" y="898719"/>
                <a:ext cx="8161280" cy="1654877"/>
              </a:xfrm>
              <a:prstGeom prst="rect">
                <a:avLst/>
              </a:prstGeom>
              <a:blipFill rotWithShape="1">
                <a:blip r:embed="rId5"/>
                <a:stretch>
                  <a:fillRect l="-822" t="-183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テキスト ボックス 45"/>
              <p:cNvSpPr txBox="1"/>
              <p:nvPr/>
            </p:nvSpPr>
            <p:spPr>
              <a:xfrm>
                <a:off x="6139881" y="5322129"/>
                <a:ext cx="1694310" cy="4022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𝑁</m:t>
                          </m:r>
                        </m:e>
                        <m:sub>
                          <m:r>
                            <a:rPr kumimoji="1" lang="en-US" altLang="ja-JP" b="0" i="1" smtClean="0"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kumimoji="1" lang="en-US" altLang="ja-JP" b="0" i="1" smtClean="0">
                          <a:latin typeface="Cambria Math"/>
                        </a:rPr>
                        <m:t>=</m:t>
                      </m:r>
                      <m:sSubSup>
                        <m:sSubSupPr>
                          <m:ctrlPr>
                            <a:rPr kumimoji="1" lang="en-US" altLang="ja-JP" b="0" i="1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0.93</m:t>
                          </m:r>
                        </m:e>
                        <m:sub>
                          <m:r>
                            <a:rPr kumimoji="1" lang="en-US" altLang="ja-JP" b="0" i="1" smtClean="0">
                              <a:latin typeface="Cambria Math"/>
                            </a:rPr>
                            <m:t>−0.14</m:t>
                          </m:r>
                        </m:sub>
                        <m:sup>
                          <m:r>
                            <a:rPr kumimoji="1" lang="en-US" altLang="ja-JP" b="0" i="1" smtClean="0">
                              <a:latin typeface="Cambria Math"/>
                            </a:rPr>
                            <m:t>+0.19</m:t>
                          </m:r>
                        </m:sup>
                      </m:sSubSup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46" name="テキスト ボックス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9881" y="5322129"/>
                <a:ext cx="1694310" cy="402226"/>
              </a:xfrm>
              <a:prstGeom prst="rect">
                <a:avLst/>
              </a:prstGeom>
              <a:blipFill rotWithShape="1">
                <a:blip r:embed="rId6"/>
                <a:stretch>
                  <a:fillRect b="-151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0" name="テキスト ボックス 59"/>
          <p:cNvSpPr txBox="1"/>
          <p:nvPr/>
        </p:nvSpPr>
        <p:spPr>
          <a:xfrm>
            <a:off x="6795838" y="28713"/>
            <a:ext cx="22406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By T. </a:t>
            </a:r>
            <a:r>
              <a:rPr lang="en-US" altLang="ja-JP" sz="16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Okudaira</a:t>
            </a:r>
            <a:endParaRPr kumimoji="1" lang="en-US" altLang="ja-JP" sz="16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214793" y="6059793"/>
            <a:ext cx="8161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Currently, readout noise is dominated, but we are detecting VIS light at single photon level  </a:t>
            </a:r>
            <a:endParaRPr kumimoji="1" lang="en-US" altLang="ja-JP" sz="2000" b="0" i="1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84628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光なしあべ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090" y="1688562"/>
            <a:ext cx="4536348" cy="424341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090" y="1688562"/>
            <a:ext cx="4615343" cy="4230033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1537313" y="5276620"/>
            <a:ext cx="143981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0.5mV</a:t>
            </a:r>
            <a:r>
              <a:rPr kumimoji="1" lang="en-US" altLang="ja-JP" sz="2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/div</a:t>
            </a:r>
            <a:endParaRPr kumimoji="1" lang="ja-JP" altLang="en-US" sz="22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11" name="直線矢印コネクタ 10"/>
          <p:cNvCxnSpPr/>
          <p:nvPr/>
        </p:nvCxnSpPr>
        <p:spPr bwMode="auto">
          <a:xfrm flipV="1">
            <a:off x="1061466" y="5093145"/>
            <a:ext cx="0" cy="480502"/>
          </a:xfrm>
          <a:prstGeom prst="straightConnector1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直線矢印コネクタ 11"/>
          <p:cNvCxnSpPr/>
          <p:nvPr/>
        </p:nvCxnSpPr>
        <p:spPr bwMode="auto">
          <a:xfrm flipV="1">
            <a:off x="1049766" y="5560902"/>
            <a:ext cx="487547" cy="1"/>
          </a:xfrm>
          <a:prstGeom prst="straightConnector1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テキスト ボックス 12"/>
          <p:cNvSpPr txBox="1"/>
          <p:nvPr/>
        </p:nvSpPr>
        <p:spPr>
          <a:xfrm>
            <a:off x="1032496" y="4758236"/>
            <a:ext cx="12827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20nA</a:t>
            </a:r>
            <a:r>
              <a:rPr kumimoji="1" lang="en-US" altLang="ja-JP" sz="2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/div</a:t>
            </a:r>
            <a:endParaRPr kumimoji="1" lang="ja-JP" altLang="en-US" sz="22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173803" y="1988586"/>
            <a:ext cx="2840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endParaRPr kumimoji="1" lang="ja-JP" altLang="en-US" sz="28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183652" y="395451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V</a:t>
            </a:r>
            <a:endParaRPr kumimoji="1" lang="ja-JP" altLang="en-US" sz="28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16090" y="1017331"/>
            <a:ext cx="73805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VIS laser pulse </a:t>
            </a:r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(465nm) 20MHz illuminated on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4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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</a:t>
            </a:r>
            <a:r>
              <a:rPr lang="en-US" altLang="ja-JP" sz="2000" baseline="30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0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Nb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/Al-STJ</a:t>
            </a:r>
            <a:endParaRPr kumimoji="1" lang="ja-JP" altLang="en-US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 rot="16200000">
            <a:off x="3392734" y="2508174"/>
            <a:ext cx="857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~10nA</a:t>
            </a:r>
            <a:endParaRPr kumimoji="1" lang="ja-JP" altLang="en-US" b="1" dirty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097613" y="2065530"/>
            <a:ext cx="4004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10nA/20MHz=0.5×10</a:t>
            </a:r>
            <a:r>
              <a:rPr lang="en-US" altLang="ja-JP" baseline="30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-15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C =3.1×10</a:t>
            </a:r>
            <a:r>
              <a:rPr lang="en-US" altLang="ja-JP" baseline="30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3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e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5112881" y="2681292"/>
            <a:ext cx="37795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0.45 photons/laser pulse is given 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in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previous slide 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3" name="直線矢印コネクタ 2"/>
          <p:cNvCxnSpPr>
            <a:stCxn id="5" idx="2"/>
          </p:cNvCxnSpPr>
          <p:nvPr/>
        </p:nvCxnSpPr>
        <p:spPr>
          <a:xfrm>
            <a:off x="1041127" y="3189125"/>
            <a:ext cx="336299" cy="76539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/>
          <p:cNvSpPr txBox="1"/>
          <p:nvPr/>
        </p:nvSpPr>
        <p:spPr>
          <a:xfrm>
            <a:off x="397361" y="2819793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Laser OFF</a:t>
            </a:r>
            <a:endParaRPr kumimoji="1" lang="ja-JP" altLang="en-US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23" name="直線矢印コネクタ 22"/>
          <p:cNvCxnSpPr>
            <a:stCxn id="16" idx="2"/>
          </p:cNvCxnSpPr>
          <p:nvPr/>
        </p:nvCxnSpPr>
        <p:spPr>
          <a:xfrm flipH="1">
            <a:off x="2173803" y="3135856"/>
            <a:ext cx="259046" cy="81866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1846791" y="2766524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Laser ON</a:t>
            </a:r>
            <a:endParaRPr kumimoji="1" lang="ja-JP" altLang="en-US" b="1" dirty="0">
              <a:solidFill>
                <a:srgbClr val="0070C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1" name="タイトル 1"/>
          <p:cNvSpPr>
            <a:spLocks noGrp="1"/>
          </p:cNvSpPr>
          <p:nvPr>
            <p:ph type="title"/>
          </p:nvPr>
        </p:nvSpPr>
        <p:spPr>
          <a:xfrm>
            <a:off x="457200" y="43901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4</a:t>
            </a:r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m</a:t>
            </a:r>
            <a:r>
              <a:rPr lang="en-US" altLang="ja-JP" sz="2400" baseline="30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2</a:t>
            </a:r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</a:t>
            </a:r>
            <a:r>
              <a:rPr lang="en-US" altLang="ja-JP" sz="2400" dirty="0" err="1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Nb</a:t>
            </a:r>
            <a:r>
              <a:rPr lang="en-US" altLang="ja-JP" sz="2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/Al-STJ response to 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DC-like VIS</a:t>
            </a:r>
            <a:r>
              <a:rPr lang="ja-JP" altLang="en-US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light</a:t>
            </a:r>
            <a:endParaRPr kumimoji="1" lang="ja-JP" altLang="en-US" sz="2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2" name="右矢印 31"/>
          <p:cNvSpPr/>
          <p:nvPr/>
        </p:nvSpPr>
        <p:spPr>
          <a:xfrm rot="5400000">
            <a:off x="6636537" y="3582229"/>
            <a:ext cx="433907" cy="24417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94673-0A81-CF4B-827F-A30F7C2971DA}" type="slidenum">
              <a:rPr kumimoji="1" lang="ja-JP" altLang="en-US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17</a:t>
            </a:fld>
            <a:endParaRPr kumimoji="1"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089485" y="3985584"/>
            <a:ext cx="37721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Gain from Back-tunneling effect</a:t>
            </a:r>
          </a:p>
          <a:p>
            <a:pPr algn="ctr"/>
            <a:r>
              <a:rPr kumimoji="1" lang="en-US" altLang="ja-JP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G</a:t>
            </a:r>
            <a:r>
              <a:rPr kumimoji="1" lang="en-US" altLang="ja-JP" sz="2000" baseline="-25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al</a:t>
            </a:r>
            <a:r>
              <a:rPr kumimoji="1" lang="en-US" altLang="ja-JP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=6.7</a:t>
            </a:r>
            <a:endParaRPr kumimoji="1" lang="ja-JP" altLang="en-US" sz="2000" dirty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29" name="直線矢印コネクタ 28"/>
          <p:cNvCxnSpPr/>
          <p:nvPr/>
        </p:nvCxnSpPr>
        <p:spPr>
          <a:xfrm>
            <a:off x="4057581" y="2330122"/>
            <a:ext cx="0" cy="80101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/>
          <p:nvPr/>
        </p:nvCxnSpPr>
        <p:spPr>
          <a:xfrm flipV="1">
            <a:off x="4057581" y="3302870"/>
            <a:ext cx="0" cy="80289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5409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kumimoji="1"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Development of SOI-STJ</a:t>
            </a:r>
            <a:endParaRPr kumimoji="1" lang="ja-JP" altLang="en-US" sz="32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61845" y="917359"/>
            <a:ext cx="8640960" cy="2291842"/>
          </a:xfrm>
        </p:spPr>
        <p:txBody>
          <a:bodyPr>
            <a:normAutofit fontScale="92500"/>
          </a:bodyPr>
          <a:lstStyle/>
          <a:p>
            <a:r>
              <a:rPr kumimoji="1"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SOI: Silicon-on-insulator</a:t>
            </a:r>
          </a:p>
          <a:p>
            <a:pPr lvl="1"/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CMOS in SOI is reported to work at 4.2K by T. Wada (JAXA), et al.  </a:t>
            </a:r>
            <a:endParaRPr kumimoji="1" lang="en-US" altLang="ja-JP" sz="20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sz="2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</a:t>
            </a:r>
            <a:r>
              <a:rPr kumimoji="1"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development</a:t>
            </a:r>
            <a:r>
              <a:rPr kumimoji="1"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of SOI-STJ for our application with Y. Arai (KEK)</a:t>
            </a:r>
          </a:p>
          <a:p>
            <a:pPr lvl="1"/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STJ layer sputtered directly on SOI pre-amplifier</a:t>
            </a:r>
          </a:p>
          <a:p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Started test with </a:t>
            </a:r>
            <a:r>
              <a:rPr lang="en-US" altLang="ja-JP" sz="24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Nb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/Al-STJ on SOI with p-MOS and n-MOS FET(</a:t>
            </a:r>
            <a:r>
              <a:rPr lang="en-US" altLang="ja-JP" sz="2400" dirty="0"/>
              <a:t>w=1000um,L=1um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</a:t>
            </a:r>
          </a:p>
        </p:txBody>
      </p:sp>
      <p:grpSp>
        <p:nvGrpSpPr>
          <p:cNvPr id="45" name="グループ化 44"/>
          <p:cNvGrpSpPr/>
          <p:nvPr/>
        </p:nvGrpSpPr>
        <p:grpSpPr>
          <a:xfrm>
            <a:off x="428722" y="3246562"/>
            <a:ext cx="3582108" cy="1017609"/>
            <a:chOff x="5287309" y="1229105"/>
            <a:chExt cx="3582108" cy="1017609"/>
          </a:xfrm>
        </p:grpSpPr>
        <p:sp>
          <p:nvSpPr>
            <p:cNvPr id="4" name="正方形/長方形 3"/>
            <p:cNvSpPr/>
            <p:nvPr/>
          </p:nvSpPr>
          <p:spPr bwMode="auto">
            <a:xfrm>
              <a:off x="5287309" y="1586561"/>
              <a:ext cx="2633428" cy="106907"/>
            </a:xfrm>
            <a:prstGeom prst="rect">
              <a:avLst/>
            </a:prstGeom>
            <a:solidFill>
              <a:srgbClr val="FFFF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5" name="正方形/長方形 4"/>
            <p:cNvSpPr/>
            <p:nvPr/>
          </p:nvSpPr>
          <p:spPr bwMode="auto">
            <a:xfrm>
              <a:off x="5729033" y="1310823"/>
              <a:ext cx="1070054" cy="395617"/>
            </a:xfrm>
            <a:prstGeom prst="rect">
              <a:avLst/>
            </a:prstGeom>
            <a:solidFill>
              <a:srgbClr val="FFFF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44" name="正方形/長方形 43"/>
            <p:cNvSpPr/>
            <p:nvPr/>
          </p:nvSpPr>
          <p:spPr bwMode="auto">
            <a:xfrm>
              <a:off x="5830472" y="1576376"/>
              <a:ext cx="887559" cy="47517"/>
            </a:xfrm>
            <a:prstGeom prst="rect">
              <a:avLst/>
            </a:prstGeom>
            <a:gradFill>
              <a:gsLst>
                <a:gs pos="0">
                  <a:srgbClr val="00B050"/>
                </a:gs>
                <a:gs pos="80000">
                  <a:srgbClr val="6CB018"/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</a:gradFill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6" name="正方形/長方形 5"/>
            <p:cNvSpPr/>
            <p:nvPr/>
          </p:nvSpPr>
          <p:spPr bwMode="auto">
            <a:xfrm>
              <a:off x="5287309" y="1804402"/>
              <a:ext cx="2633429" cy="442312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SOI</a:t>
              </a:r>
              <a:endParaRPr kumimoji="1" lang="ja-JP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7" name="正方形/長方形 6"/>
            <p:cNvSpPr/>
            <p:nvPr/>
          </p:nvSpPr>
          <p:spPr bwMode="auto">
            <a:xfrm>
              <a:off x="5287309" y="1695030"/>
              <a:ext cx="2633428" cy="67847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8" name="正方形/長方形 7"/>
            <p:cNvSpPr/>
            <p:nvPr/>
          </p:nvSpPr>
          <p:spPr bwMode="auto">
            <a:xfrm>
              <a:off x="5287309" y="1775472"/>
              <a:ext cx="2633428" cy="67847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9" name="正方形/長方形 8"/>
            <p:cNvSpPr/>
            <p:nvPr/>
          </p:nvSpPr>
          <p:spPr bwMode="auto">
            <a:xfrm flipV="1">
              <a:off x="5532462" y="1693468"/>
              <a:ext cx="298010" cy="42182"/>
            </a:xfrm>
            <a:prstGeom prst="rect">
              <a:avLst/>
            </a:prstGeom>
            <a:gradFill>
              <a:gsLst>
                <a:gs pos="0">
                  <a:srgbClr val="FF0000"/>
                </a:gs>
                <a:gs pos="80000">
                  <a:srgbClr val="FF3300"/>
                </a:gs>
                <a:gs pos="100000">
                  <a:srgbClr val="FFC000"/>
                </a:gs>
              </a:gsLst>
            </a:gradFill>
            <a:ln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0" name="正方形/長方形 9"/>
            <p:cNvSpPr/>
            <p:nvPr/>
          </p:nvSpPr>
          <p:spPr bwMode="auto">
            <a:xfrm flipV="1">
              <a:off x="7044240" y="1693468"/>
              <a:ext cx="286012" cy="42182"/>
            </a:xfrm>
            <a:prstGeom prst="rect">
              <a:avLst/>
            </a:prstGeom>
            <a:gradFill>
              <a:gsLst>
                <a:gs pos="0">
                  <a:srgbClr val="FF0000"/>
                </a:gs>
                <a:gs pos="80000">
                  <a:srgbClr val="FF3300"/>
                </a:gs>
                <a:gs pos="100000">
                  <a:srgbClr val="FFC000"/>
                </a:gs>
              </a:gsLst>
            </a:gradFill>
            <a:ln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1" name="正方形/長方形 10"/>
            <p:cNvSpPr/>
            <p:nvPr/>
          </p:nvSpPr>
          <p:spPr bwMode="auto">
            <a:xfrm>
              <a:off x="5532462" y="1618544"/>
              <a:ext cx="1184907" cy="74926"/>
            </a:xfrm>
            <a:prstGeom prst="rect">
              <a:avLst/>
            </a:prstGeom>
            <a:gradFill>
              <a:gsLst>
                <a:gs pos="0">
                  <a:srgbClr val="00B050"/>
                </a:gs>
                <a:gs pos="80000">
                  <a:srgbClr val="6CB018"/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</a:gradFill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2" name="正方形/長方形 11"/>
            <p:cNvSpPr/>
            <p:nvPr/>
          </p:nvSpPr>
          <p:spPr bwMode="auto">
            <a:xfrm>
              <a:off x="5850568" y="1514456"/>
              <a:ext cx="852822" cy="48786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3" name="正方形/長方形 12"/>
            <p:cNvSpPr/>
            <p:nvPr/>
          </p:nvSpPr>
          <p:spPr bwMode="auto">
            <a:xfrm>
              <a:off x="5830472" y="1376962"/>
              <a:ext cx="887559" cy="137494"/>
            </a:xfrm>
            <a:prstGeom prst="rect">
              <a:avLst/>
            </a:prstGeom>
            <a:gradFill>
              <a:gsLst>
                <a:gs pos="0">
                  <a:srgbClr val="00B050"/>
                </a:gs>
                <a:gs pos="80000">
                  <a:srgbClr val="6CB018"/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</a:gradFill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4" name="正方形/長方形 13"/>
            <p:cNvSpPr/>
            <p:nvPr/>
          </p:nvSpPr>
          <p:spPr bwMode="auto">
            <a:xfrm>
              <a:off x="6472216" y="1229105"/>
              <a:ext cx="131807" cy="147857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5" name="正方形/長方形 14"/>
            <p:cNvSpPr/>
            <p:nvPr/>
          </p:nvSpPr>
          <p:spPr bwMode="auto">
            <a:xfrm>
              <a:off x="6567502" y="1229105"/>
              <a:ext cx="231585" cy="73928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6" name="正方形/長方形 15"/>
            <p:cNvSpPr/>
            <p:nvPr/>
          </p:nvSpPr>
          <p:spPr bwMode="auto">
            <a:xfrm>
              <a:off x="6795837" y="1229105"/>
              <a:ext cx="88121" cy="395617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7" name="正方形/長方形 16"/>
            <p:cNvSpPr/>
            <p:nvPr/>
          </p:nvSpPr>
          <p:spPr bwMode="auto">
            <a:xfrm>
              <a:off x="6838439" y="1544616"/>
              <a:ext cx="408637" cy="8389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8" name="正方形/長方形 17"/>
            <p:cNvSpPr/>
            <p:nvPr/>
          </p:nvSpPr>
          <p:spPr bwMode="auto">
            <a:xfrm>
              <a:off x="7115270" y="1544616"/>
              <a:ext cx="131807" cy="147857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5887592" y="1268760"/>
              <a:ext cx="8226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STJ</a:t>
              </a:r>
              <a:endParaRPr kumimoji="1" lang="ja-JP" altLang="en-US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6883957" y="1229105"/>
              <a:ext cx="51328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err="1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Nb</a:t>
              </a:r>
              <a:endParaRPr kumimoji="1"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21" name="直線矢印コネクタ 20"/>
            <p:cNvCxnSpPr/>
            <p:nvPr/>
          </p:nvCxnSpPr>
          <p:spPr bwMode="auto">
            <a:xfrm flipH="1">
              <a:off x="7330252" y="1555314"/>
              <a:ext cx="326871" cy="137159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" name="テキスト ボックス 21"/>
            <p:cNvSpPr txBox="1"/>
            <p:nvPr/>
          </p:nvSpPr>
          <p:spPr>
            <a:xfrm>
              <a:off x="7559443" y="1352775"/>
              <a:ext cx="130997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metal pad</a:t>
              </a:r>
              <a:endParaRPr kumimoji="1"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  <p:sp>
        <p:nvSpPr>
          <p:cNvPr id="43" name="テキスト ボックス 42"/>
          <p:cNvSpPr txBox="1"/>
          <p:nvPr/>
        </p:nvSpPr>
        <p:spPr>
          <a:xfrm>
            <a:off x="6795838" y="28713"/>
            <a:ext cx="22406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By K. </a:t>
            </a:r>
            <a:r>
              <a:rPr lang="en-US" altLang="ja-JP" sz="16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Kasahara</a:t>
            </a:r>
            <a:endParaRPr kumimoji="1" lang="en-US" altLang="ja-JP" sz="16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18</a:t>
            </a:fld>
            <a:endParaRPr kumimoji="1"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37" name="図 36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62"/>
          <a:stretch/>
        </p:blipFill>
        <p:spPr>
          <a:xfrm>
            <a:off x="399009" y="4972788"/>
            <a:ext cx="3161685" cy="1825586"/>
          </a:xfrm>
          <a:prstGeom prst="rect">
            <a:avLst/>
          </a:prstGeom>
        </p:spPr>
      </p:pic>
      <p:cxnSp>
        <p:nvCxnSpPr>
          <p:cNvPr id="38" name="直線矢印コネクタ 37"/>
          <p:cNvCxnSpPr>
            <a:endCxn id="9" idx="0"/>
          </p:cNvCxnSpPr>
          <p:nvPr/>
        </p:nvCxnSpPr>
        <p:spPr>
          <a:xfrm flipV="1">
            <a:off x="625801" y="3753107"/>
            <a:ext cx="197079" cy="61199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テキスト ボックス 41"/>
          <p:cNvSpPr txBox="1"/>
          <p:nvPr/>
        </p:nvSpPr>
        <p:spPr>
          <a:xfrm>
            <a:off x="100042" y="4329478"/>
            <a:ext cx="3460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STJ lower layer  </a:t>
            </a: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has electrical contact with SOI circuit</a:t>
            </a:r>
            <a:endParaRPr kumimoji="1" lang="en-US" altLang="ja-JP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48" name="図 4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3059" y="3209201"/>
            <a:ext cx="2152858" cy="2084622"/>
          </a:xfrm>
          <a:prstGeom prst="rect">
            <a:avLst/>
          </a:prstGeom>
        </p:spPr>
      </p:pic>
      <p:sp>
        <p:nvSpPr>
          <p:cNvPr id="49" name="正方形/長方形 48"/>
          <p:cNvSpPr/>
          <p:nvPr/>
        </p:nvSpPr>
        <p:spPr>
          <a:xfrm>
            <a:off x="7414774" y="4251512"/>
            <a:ext cx="501394" cy="506027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51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>
            <a:off x="4355976" y="3360566"/>
            <a:ext cx="1851622" cy="1830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2" name="正方形/長方形 51"/>
          <p:cNvSpPr/>
          <p:nvPr/>
        </p:nvSpPr>
        <p:spPr>
          <a:xfrm>
            <a:off x="4453888" y="3369348"/>
            <a:ext cx="587822" cy="37480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4189894" y="2996952"/>
            <a:ext cx="5848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STJ</a:t>
            </a:r>
            <a:endParaRPr kumimoji="1" lang="en-US" altLang="ja-JP" sz="24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55" name="グループ化 54"/>
          <p:cNvGrpSpPr/>
          <p:nvPr/>
        </p:nvGrpSpPr>
        <p:grpSpPr>
          <a:xfrm>
            <a:off x="4937721" y="5324110"/>
            <a:ext cx="2824698" cy="1365321"/>
            <a:chOff x="6525076" y="4729441"/>
            <a:chExt cx="2824698" cy="1365321"/>
          </a:xfrm>
        </p:grpSpPr>
        <p:pic>
          <p:nvPicPr>
            <p:cNvPr id="56" name="Picture 3" descr="C:\Users\Kota Kasahara\Desktop\soi-stj_systematic.pn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884640" y="4838290"/>
              <a:ext cx="1763961" cy="1256472"/>
            </a:xfrm>
            <a:prstGeom prst="rect">
              <a:avLst/>
            </a:prstGeom>
            <a:noFill/>
          </p:spPr>
        </p:pic>
        <p:sp>
          <p:nvSpPr>
            <p:cNvPr id="57" name="テキスト ボックス 56"/>
            <p:cNvSpPr txBox="1"/>
            <p:nvPr/>
          </p:nvSpPr>
          <p:spPr>
            <a:xfrm>
              <a:off x="6884640" y="4807644"/>
              <a:ext cx="102642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24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Gate</a:t>
              </a:r>
              <a:endParaRPr kumimoji="1"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58" name="テキスト ボックス 57"/>
            <p:cNvSpPr txBox="1"/>
            <p:nvPr/>
          </p:nvSpPr>
          <p:spPr>
            <a:xfrm>
              <a:off x="7899690" y="4729441"/>
              <a:ext cx="103274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24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Drain</a:t>
              </a:r>
              <a:endParaRPr kumimoji="1"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59" name="テキスト ボックス 58"/>
            <p:cNvSpPr txBox="1"/>
            <p:nvPr/>
          </p:nvSpPr>
          <p:spPr>
            <a:xfrm>
              <a:off x="7964725" y="5534989"/>
              <a:ext cx="1385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24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Source</a:t>
              </a:r>
              <a:endParaRPr kumimoji="1"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60" name="テキスト ボックス 59"/>
            <p:cNvSpPr txBox="1"/>
            <p:nvPr/>
          </p:nvSpPr>
          <p:spPr>
            <a:xfrm>
              <a:off x="6525076" y="5319654"/>
              <a:ext cx="87277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24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STJ</a:t>
              </a:r>
              <a:endParaRPr kumimoji="1"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  <p:cxnSp>
        <p:nvCxnSpPr>
          <p:cNvPr id="41" name="直線コネクタ 40"/>
          <p:cNvCxnSpPr/>
          <p:nvPr/>
        </p:nvCxnSpPr>
        <p:spPr>
          <a:xfrm flipH="1" flipV="1">
            <a:off x="6242891" y="3370232"/>
            <a:ext cx="1171883" cy="88128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コネクタ 60"/>
          <p:cNvCxnSpPr/>
          <p:nvPr/>
        </p:nvCxnSpPr>
        <p:spPr>
          <a:xfrm flipH="1">
            <a:off x="6207599" y="4757539"/>
            <a:ext cx="1207175" cy="43368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1"/>
          <p:cNvSpPr>
            <a:spLocks noChangeArrowheads="1"/>
          </p:cNvSpPr>
          <p:nvPr/>
        </p:nvSpPr>
        <p:spPr bwMode="auto">
          <a:xfrm>
            <a:off x="6899603" y="1268760"/>
            <a:ext cx="1704845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Phys. 167, 602 (2012)</a:t>
            </a:r>
            <a:r>
              <a:rPr kumimoji="1" lang="ja-JP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endParaRPr kumimoji="1" lang="ja-JP" altLang="ja-JP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28964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>
          <a:xfrm>
            <a:off x="7086600" y="6568790"/>
            <a:ext cx="2057400" cy="365125"/>
          </a:xfrm>
        </p:spPr>
        <p:txBody>
          <a:bodyPr/>
          <a:lstStyle/>
          <a:p>
            <a:fld id="{5395C145-D62E-4F86-9376-746E2166365B}" type="slidenum">
              <a:rPr kumimoji="1" lang="ja-JP" altLang="en-US" smtClean="0">
                <a:solidFill>
                  <a:schemeClr val="bg1"/>
                </a:solidFill>
              </a:rPr>
              <a:t>19</a:t>
            </a:fld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0" y="190500"/>
            <a:ext cx="90152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>
                <a:solidFill>
                  <a:schemeClr val="bg1"/>
                </a:solidFill>
                <a:latin typeface="Lucida Sans" panose="020B0602040502020204" pitchFamily="34" charset="0"/>
                <a:cs typeface="Lucida Sans" panose="020B0602040502020204" pitchFamily="34" charset="0"/>
              </a:rPr>
              <a:t>KEK </a:t>
            </a:r>
            <a:r>
              <a:rPr kumimoji="1" lang="ja-JP" altLang="en-US" sz="3200" dirty="0" smtClean="0">
                <a:solidFill>
                  <a:schemeClr val="bg1"/>
                </a:solidFill>
                <a:latin typeface="Lucida Sans" panose="020B0602040502020204" pitchFamily="34" charset="0"/>
                <a:cs typeface="Lucida Sans" panose="020B0602040502020204" pitchFamily="34" charset="0"/>
              </a:rPr>
              <a:t>超伝導検出器開発システム</a:t>
            </a:r>
            <a:endParaRPr kumimoji="1" lang="ja-JP" altLang="en-US" sz="3200" dirty="0">
              <a:solidFill>
                <a:schemeClr val="bg1"/>
              </a:solidFill>
              <a:latin typeface="Lucida Sans" panose="020B0602040502020204" pitchFamily="34" charset="0"/>
              <a:cs typeface="Lucida Sans" panose="020B0602040502020204" pitchFamily="34" charset="0"/>
            </a:endParaRPr>
          </a:p>
        </p:txBody>
      </p:sp>
      <p:pic>
        <p:nvPicPr>
          <p:cNvPr id="6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153" y="1334772"/>
            <a:ext cx="7590288" cy="5284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" name="Picture 5" descr="CIMG9723 (Small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817" y="4149624"/>
            <a:ext cx="3282268" cy="2461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" name="Text Box 7"/>
          <p:cNvSpPr txBox="1">
            <a:spLocks noChangeArrowheads="1"/>
          </p:cNvSpPr>
          <p:nvPr/>
        </p:nvSpPr>
        <p:spPr bwMode="auto">
          <a:xfrm>
            <a:off x="868817" y="6241993"/>
            <a:ext cx="1614259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1800" dirty="0" smtClean="0"/>
              <a:t>Aligner</a:t>
            </a:r>
            <a:endParaRPr lang="ja-JP" altLang="en-US" sz="18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0" y="775275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smtClean="0"/>
              <a:t>SOI wafer is manufactured by Lapis Semiconductor and STJ on SOI </a:t>
            </a:r>
            <a:r>
              <a:rPr lang="en-US" altLang="ja-JP" sz="2000" b="1" dirty="0" smtClean="0"/>
              <a:t>is formed at KEK cleanroom</a:t>
            </a:r>
            <a:endParaRPr kumimoji="1" lang="ja-JP" altLang="en-US" sz="2000" b="1" dirty="0"/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457200" y="93838"/>
            <a:ext cx="8229600" cy="778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20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Development of SOI-STJ</a:t>
            </a:r>
            <a:endParaRPr lang="ja-JP" altLang="en-US" sz="32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2" name="スライド番号プレースホルダー 22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2D8002D-B5B0-4BAC-B1F6-782DDCCE6D9C}" type="slidenum">
              <a:rPr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pPr/>
              <a:t>19</a:t>
            </a:fld>
            <a:endParaRPr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74859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260350"/>
            <a:ext cx="8640763" cy="515938"/>
          </a:xfrm>
        </p:spPr>
        <p:txBody>
          <a:bodyPr>
            <a:noAutofit/>
          </a:bodyPr>
          <a:lstStyle/>
          <a:p>
            <a:r>
              <a:rPr lang="en-US" altLang="ja-JP" sz="2800" dirty="0" smtClean="0"/>
              <a:t>Neutrino Decay Collaboration Members</a:t>
            </a:r>
            <a:endParaRPr lang="en-US" altLang="ja-JP" sz="2400" dirty="0" smtClean="0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7544" y="897357"/>
            <a:ext cx="6983412" cy="443411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As of Dec. 2013</a:t>
            </a:r>
          </a:p>
        </p:txBody>
      </p:sp>
      <p:sp>
        <p:nvSpPr>
          <p:cNvPr id="49156" name="Rectangle 5"/>
          <p:cNvSpPr>
            <a:spLocks noChangeArrowheads="1"/>
          </p:cNvSpPr>
          <p:nvPr/>
        </p:nvSpPr>
        <p:spPr bwMode="auto">
          <a:xfrm>
            <a:off x="251520" y="1196752"/>
            <a:ext cx="8712968" cy="5324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</a:rPr>
              <a:t>Japan Group</a:t>
            </a:r>
          </a:p>
          <a:p>
            <a:pPr algn="l"/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</a:rPr>
              <a:t>  Shin-Hong Kim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, Yuji Takeuchi, 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Kenji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Kiuchi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, </a:t>
            </a:r>
            <a:r>
              <a:rPr lang="en-US" altLang="ja-JP" sz="2000" b="1" dirty="0" err="1">
                <a:solidFill>
                  <a:schemeClr val="accent2"/>
                </a:solidFill>
                <a:latin typeface="Times New Roman" pitchFamily="18" charset="0"/>
              </a:rPr>
              <a:t>Kazuki</a:t>
            </a:r>
            <a:r>
              <a:rPr lang="en-US" altLang="ja-JP" sz="2000" dirty="0">
                <a:solidFill>
                  <a:srgbClr val="FF3300"/>
                </a:solidFill>
                <a:latin typeface="Times New Roman" pitchFamily="18" charset="0"/>
              </a:rPr>
              <a:t> 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Nagata,</a:t>
            </a:r>
          </a:p>
          <a:p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Kota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Kasahara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, Tatsuya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Ichimura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, Takuya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Okudaira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, 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Masahiro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Kanamaru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,</a:t>
            </a:r>
          </a:p>
          <a:p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Kouya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Moriuchi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,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Ren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Senzaki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(University </a:t>
            </a:r>
            <a:r>
              <a:rPr lang="en-US" altLang="ja-JP" sz="2000" b="1" dirty="0">
                <a:solidFill>
                  <a:srgbClr val="6CB018"/>
                </a:solidFill>
                <a:latin typeface="Times New Roman" pitchFamily="18" charset="0"/>
              </a:rPr>
              <a:t>of Tsukuba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)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,</a:t>
            </a:r>
            <a:endParaRPr lang="en-US" altLang="ja-JP" sz="2000" b="1" dirty="0">
              <a:solidFill>
                <a:schemeClr val="accent2"/>
              </a:solidFill>
              <a:latin typeface="Times New Roman" pitchFamily="18" charset="0"/>
            </a:endParaRPr>
          </a:p>
          <a:p>
            <a:pPr algn="l"/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 </a:t>
            </a:r>
            <a:r>
              <a:rPr lang="en-US" altLang="ja-JP" sz="2000" b="1" dirty="0" err="1">
                <a:solidFill>
                  <a:schemeClr val="accent2"/>
                </a:solidFill>
                <a:latin typeface="Times New Roman" pitchFamily="18" charset="0"/>
              </a:rPr>
              <a:t>Hirokazu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Ikeda,  </a:t>
            </a:r>
            <a:r>
              <a:rPr lang="en-US" altLang="ja-JP" sz="2000" b="1" dirty="0" err="1">
                <a:solidFill>
                  <a:schemeClr val="accent2"/>
                </a:solidFill>
                <a:latin typeface="Times New Roman" pitchFamily="18" charset="0"/>
              </a:rPr>
              <a:t>Shuji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Matsuura,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Takehiko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Wada </a:t>
            </a:r>
            <a:r>
              <a:rPr lang="en-US" altLang="ja-JP" sz="2000" b="1" dirty="0">
                <a:solidFill>
                  <a:srgbClr val="6CB018"/>
                </a:solidFill>
                <a:latin typeface="Times New Roman" pitchFamily="18" charset="0"/>
              </a:rPr>
              <a:t>(JAXA/ISAS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)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,</a:t>
            </a:r>
            <a:endParaRPr lang="en-US" altLang="ja-JP" sz="2000" b="1" dirty="0">
              <a:solidFill>
                <a:schemeClr val="accent2"/>
              </a:solidFill>
              <a:latin typeface="Times New Roman" pitchFamily="18" charset="0"/>
            </a:endParaRPr>
          </a:p>
          <a:p>
            <a:pPr algn="l"/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 </a:t>
            </a:r>
            <a:r>
              <a:rPr lang="en-US" altLang="ja-JP" sz="2000" b="1" dirty="0" err="1">
                <a:solidFill>
                  <a:schemeClr val="accent2"/>
                </a:solidFill>
                <a:latin typeface="Times New Roman" pitchFamily="18" charset="0"/>
              </a:rPr>
              <a:t>Hirokazu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altLang="ja-JP" sz="2000" b="1" dirty="0" err="1">
                <a:solidFill>
                  <a:schemeClr val="accent2"/>
                </a:solidFill>
                <a:latin typeface="Times New Roman" pitchFamily="18" charset="0"/>
              </a:rPr>
              <a:t>Ishino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, Atsuko </a:t>
            </a:r>
            <a:r>
              <a:rPr lang="en-US" altLang="ja-JP" sz="2000" b="1" dirty="0" err="1">
                <a:solidFill>
                  <a:schemeClr val="accent2"/>
                </a:solidFill>
                <a:latin typeface="Times New Roman" pitchFamily="18" charset="0"/>
              </a:rPr>
              <a:t>Kibayashi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,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Yasuki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Yuasa</a:t>
            </a:r>
            <a:r>
              <a:rPr lang="en-US" altLang="ja-JP" sz="2000" b="1" dirty="0">
                <a:solidFill>
                  <a:srgbClr val="6CB018"/>
                </a:solidFill>
                <a:latin typeface="Times New Roman" pitchFamily="18" charset="0"/>
              </a:rPr>
              <a:t>(Okayama University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)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, </a:t>
            </a:r>
            <a:endParaRPr lang="en-US" altLang="ja-JP" sz="2000" b="1" dirty="0">
              <a:solidFill>
                <a:schemeClr val="accent2"/>
              </a:solidFill>
              <a:latin typeface="Times New Roman" pitchFamily="18" charset="0"/>
            </a:endParaRPr>
          </a:p>
          <a:p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Takuo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Yoshida,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Shota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Komura,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Ryuta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Hirose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(Fukui </a:t>
            </a:r>
            <a:r>
              <a:rPr lang="en-US" altLang="ja-JP" sz="2000" b="1" dirty="0">
                <a:solidFill>
                  <a:srgbClr val="6CB018"/>
                </a:solidFill>
                <a:latin typeface="Times New Roman" pitchFamily="18" charset="0"/>
              </a:rPr>
              <a:t>University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)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,</a:t>
            </a:r>
            <a:endParaRPr lang="en-US" altLang="ja-JP" sz="2000" b="1" dirty="0">
              <a:solidFill>
                <a:schemeClr val="accent2"/>
              </a:solidFill>
              <a:latin typeface="Times New Roman" pitchFamily="18" charset="0"/>
            </a:endParaRPr>
          </a:p>
          <a:p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 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Satoshi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Mima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altLang="ja-JP" sz="2000" b="1" dirty="0" smtClean="0">
                <a:solidFill>
                  <a:srgbClr val="92D050"/>
                </a:solidFill>
                <a:latin typeface="Times New Roman" pitchFamily="18" charset="0"/>
              </a:rPr>
              <a:t>(RIKEN)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, </a:t>
            </a:r>
          </a:p>
          <a:p>
            <a:pPr algn="l"/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 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Yukihiro Kato </a:t>
            </a:r>
            <a:r>
              <a:rPr lang="en-US" altLang="ja-JP" sz="2000" b="1" dirty="0">
                <a:solidFill>
                  <a:srgbClr val="6CB018"/>
                </a:solidFill>
                <a:latin typeface="Times New Roman" pitchFamily="18" charset="0"/>
              </a:rPr>
              <a:t>(Kinki University)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, </a:t>
            </a:r>
          </a:p>
          <a:p>
            <a:pPr algn="l"/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 Masashi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Hazumi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,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Yasuo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Arai 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(KEK</a:t>
            </a:r>
            <a:r>
              <a:rPr lang="en-US" altLang="ja-JP" sz="2000" b="1" dirty="0">
                <a:solidFill>
                  <a:srgbClr val="6CB018"/>
                </a:solidFill>
                <a:latin typeface="Times New Roman" pitchFamily="18" charset="0"/>
              </a:rPr>
              <a:t>)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</a:p>
          <a:p>
            <a:pPr algn="l"/>
            <a:endParaRPr lang="en-US" altLang="ja-JP" sz="2000" b="1" dirty="0">
              <a:solidFill>
                <a:schemeClr val="accent2"/>
              </a:solidFill>
              <a:latin typeface="Times New Roman" pitchFamily="18" charset="0"/>
            </a:endParaRPr>
          </a:p>
          <a:p>
            <a:pPr algn="l"/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US Group </a:t>
            </a:r>
          </a:p>
          <a:p>
            <a:pPr algn="l"/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 Erik </a:t>
            </a:r>
            <a:r>
              <a:rPr lang="en-US" altLang="ja-JP" sz="2000" b="1" dirty="0" err="1">
                <a:solidFill>
                  <a:schemeClr val="accent2"/>
                </a:solidFill>
                <a:latin typeface="Times New Roman" pitchFamily="18" charset="0"/>
              </a:rPr>
              <a:t>Ramberg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, 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Mark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Kozlovsky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, Paul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Rubinov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, Dmitri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Sergatskov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, </a:t>
            </a:r>
          </a:p>
          <a:p>
            <a:pPr algn="l"/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Jonghee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Yoo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(</a:t>
            </a:r>
            <a:r>
              <a:rPr lang="en-US" altLang="ja-JP" sz="2000" b="1" dirty="0" err="1" smtClean="0">
                <a:solidFill>
                  <a:srgbClr val="6CB018"/>
                </a:solidFill>
                <a:latin typeface="Times New Roman" pitchFamily="18" charset="0"/>
              </a:rPr>
              <a:t>Fermilab</a:t>
            </a:r>
            <a:r>
              <a:rPr lang="en-US" altLang="ja-JP" sz="2000" b="1" dirty="0">
                <a:solidFill>
                  <a:srgbClr val="6CB018"/>
                </a:solidFill>
                <a:latin typeface="Times New Roman" pitchFamily="18" charset="0"/>
              </a:rPr>
              <a:t>)</a:t>
            </a:r>
          </a:p>
          <a:p>
            <a:pPr algn="l"/>
            <a:endParaRPr lang="en-US" altLang="ja-JP" sz="2000" b="1" dirty="0">
              <a:solidFill>
                <a:srgbClr val="6CB018"/>
              </a:solidFill>
              <a:latin typeface="Times New Roman" pitchFamily="18" charset="0"/>
            </a:endParaRPr>
          </a:p>
          <a:p>
            <a:pPr algn="l"/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Korea Group</a:t>
            </a:r>
          </a:p>
          <a:p>
            <a:pPr algn="l"/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 </a:t>
            </a:r>
            <a:r>
              <a:rPr lang="en-US" altLang="ja-JP" sz="2000" b="1" dirty="0" err="1">
                <a:solidFill>
                  <a:schemeClr val="accent2"/>
                </a:solidFill>
                <a:latin typeface="Times New Roman" pitchFamily="18" charset="0"/>
              </a:rPr>
              <a:t>Soo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-Bong Kim </a:t>
            </a:r>
            <a:r>
              <a:rPr lang="en-US" altLang="ja-JP" sz="2000" b="1" dirty="0">
                <a:solidFill>
                  <a:srgbClr val="6CB018"/>
                </a:solidFill>
                <a:latin typeface="Times New Roman" pitchFamily="18" charset="0"/>
              </a:rPr>
              <a:t>(Seoul National University)</a:t>
            </a:r>
          </a:p>
        </p:txBody>
      </p:sp>
      <p:sp>
        <p:nvSpPr>
          <p:cNvPr id="5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984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図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14" y="908720"/>
            <a:ext cx="2329758" cy="2334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3" name="図 4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49717" y="2302326"/>
            <a:ext cx="1340963" cy="139458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1784" y="55208"/>
            <a:ext cx="7886700" cy="630917"/>
          </a:xfrm>
        </p:spPr>
        <p:txBody>
          <a:bodyPr>
            <a:normAutofit fontScale="90000"/>
          </a:bodyPr>
          <a:lstStyle/>
          <a:p>
            <a:r>
              <a:rPr lang="en-US" altLang="ja-JP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Development of SOI-STJ</a:t>
            </a:r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3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20</a:t>
            </a:fld>
            <a:endParaRPr kumimoji="1"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7040566" y="20950"/>
            <a:ext cx="21324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by K. </a:t>
            </a:r>
            <a:r>
              <a:rPr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Kasahara</a:t>
            </a:r>
            <a:endParaRPr kumimoji="1" lang="en-US" altLang="ja-JP" sz="16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26" name="図 2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91880" y="855224"/>
            <a:ext cx="2389075" cy="23938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7" name="右矢印 26"/>
          <p:cNvSpPr/>
          <p:nvPr/>
        </p:nvSpPr>
        <p:spPr>
          <a:xfrm>
            <a:off x="2690680" y="1841197"/>
            <a:ext cx="585176" cy="421888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29" name="直線矢印コネクタ 28"/>
          <p:cNvCxnSpPr/>
          <p:nvPr/>
        </p:nvCxnSpPr>
        <p:spPr>
          <a:xfrm>
            <a:off x="413577" y="1355258"/>
            <a:ext cx="468000" cy="1489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/>
          <p:nvPr/>
        </p:nvCxnSpPr>
        <p:spPr>
          <a:xfrm flipH="1" flipV="1">
            <a:off x="416642" y="934637"/>
            <a:ext cx="1713" cy="44767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/>
          <p:cNvSpPr txBox="1"/>
          <p:nvPr/>
        </p:nvSpPr>
        <p:spPr>
          <a:xfrm>
            <a:off x="413577" y="1380163"/>
            <a:ext cx="1204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2mV /DIV</a:t>
            </a:r>
            <a:endParaRPr kumimoji="1" lang="ja-JP" altLang="en-US" b="1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22196" y="941091"/>
            <a:ext cx="1362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chemeClr val="accent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 mA /DIV</a:t>
            </a:r>
            <a:endParaRPr kumimoji="1" lang="ja-JP" altLang="en-US" b="1" dirty="0">
              <a:solidFill>
                <a:schemeClr val="accent1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33" name="図 3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11932" y="2548238"/>
            <a:ext cx="1010831" cy="10059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4" name="テキスト ボックス 33"/>
          <p:cNvSpPr txBox="1"/>
          <p:nvPr/>
        </p:nvSpPr>
        <p:spPr>
          <a:xfrm>
            <a:off x="5258700" y="3249058"/>
            <a:ext cx="1545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500uV /DIV</a:t>
            </a:r>
            <a:endParaRPr kumimoji="1" lang="ja-JP" altLang="en-US" b="1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258701" y="3051212"/>
            <a:ext cx="1305437" cy="376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chemeClr val="accent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10 </a:t>
            </a:r>
            <a:r>
              <a:rPr lang="en-US" altLang="ja-JP" b="1" dirty="0" err="1" smtClean="0">
                <a:solidFill>
                  <a:schemeClr val="accent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nA</a:t>
            </a:r>
            <a:r>
              <a:rPr lang="en-US" altLang="ja-JP" b="1" dirty="0" smtClean="0">
                <a:solidFill>
                  <a:schemeClr val="accent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/DIV</a:t>
            </a:r>
            <a:endParaRPr kumimoji="1" lang="ja-JP" altLang="en-US" b="1" dirty="0">
              <a:solidFill>
                <a:schemeClr val="accent1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2068073" y="3284984"/>
            <a:ext cx="1342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2mV /DIV</a:t>
            </a:r>
            <a:endParaRPr kumimoji="1" lang="ja-JP" altLang="en-US" b="1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2051720" y="3068960"/>
            <a:ext cx="1265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chemeClr val="accent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50uA /DIV</a:t>
            </a:r>
            <a:endParaRPr kumimoji="1" lang="ja-JP" altLang="en-US" b="1" dirty="0">
              <a:solidFill>
                <a:schemeClr val="accent1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39" name="直線矢印コネクタ 38"/>
          <p:cNvCxnSpPr/>
          <p:nvPr/>
        </p:nvCxnSpPr>
        <p:spPr>
          <a:xfrm>
            <a:off x="3696965" y="1324445"/>
            <a:ext cx="468000" cy="1489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矢印コネクタ 39"/>
          <p:cNvCxnSpPr/>
          <p:nvPr/>
        </p:nvCxnSpPr>
        <p:spPr>
          <a:xfrm flipH="1" flipV="1">
            <a:off x="3700030" y="903824"/>
            <a:ext cx="1713" cy="44767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ボックス 40"/>
          <p:cNvSpPr txBox="1"/>
          <p:nvPr/>
        </p:nvSpPr>
        <p:spPr>
          <a:xfrm>
            <a:off x="3696964" y="1349350"/>
            <a:ext cx="1371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2mV /DIV</a:t>
            </a:r>
            <a:endParaRPr kumimoji="1" lang="ja-JP" altLang="en-US" b="1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3705584" y="910278"/>
            <a:ext cx="1362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chemeClr val="accent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 mA /DIV</a:t>
            </a:r>
            <a:endParaRPr kumimoji="1" lang="ja-JP" altLang="en-US" b="1" dirty="0">
              <a:solidFill>
                <a:schemeClr val="accent1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47" name="Picture 5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3861048"/>
            <a:ext cx="3165414" cy="256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8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0320" y="3858979"/>
            <a:ext cx="3114564" cy="2523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" name="テキスト ボックス 48"/>
          <p:cNvSpPr txBox="1"/>
          <p:nvPr/>
        </p:nvSpPr>
        <p:spPr>
          <a:xfrm>
            <a:off x="6209629" y="1082645"/>
            <a:ext cx="277180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  <a:defRPr/>
            </a:pP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We formed </a:t>
            </a:r>
            <a:r>
              <a:rPr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Nb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/Al-STJ on SOI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Josephson current observed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Leak current is 6nA @</a:t>
            </a:r>
            <a:r>
              <a:rPr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V</a:t>
            </a:r>
            <a:r>
              <a:rPr lang="en-US" altLang="ja-JP" sz="2000" baseline="-25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bias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=0.5mV, T=700mK</a:t>
            </a: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306278" y="2759739"/>
            <a:ext cx="935509" cy="479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B=0</a:t>
            </a:r>
            <a:endParaRPr lang="en-US" altLang="ja-JP" b="1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3410824" y="2853516"/>
            <a:ext cx="18170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B=150 gauss</a:t>
            </a:r>
            <a:endParaRPr lang="en-US" altLang="ja-JP" sz="1600" b="1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774033" y="4905445"/>
            <a:ext cx="13861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n-MOS</a:t>
            </a:r>
            <a:endParaRPr lang="en-US" altLang="ja-JP" b="1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4666500" y="4914492"/>
            <a:ext cx="13861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</a:t>
            </a:r>
            <a:r>
              <a:rPr lang="en-US" altLang="ja-JP" sz="24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-MOS</a:t>
            </a:r>
            <a:endParaRPr lang="en-US" altLang="ja-JP" b="1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6325865" y="3782061"/>
            <a:ext cx="2818135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  <a:defRPr/>
            </a:pP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n-MOS and p-MOS in SOI on which STJ is formed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Both n-MOS and p-MOS works at T=750~960mK</a:t>
            </a: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5074856" y="6207834"/>
            <a:ext cx="1161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V</a:t>
            </a:r>
            <a:r>
              <a:rPr lang="en-US" altLang="ja-JP" sz="2400" b="1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GS</a:t>
            </a:r>
            <a:r>
              <a:rPr lang="en-US" altLang="ja-JP" sz="24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[V]</a:t>
            </a:r>
            <a:endParaRPr lang="en-US" altLang="ja-JP" b="1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2160200" y="6237312"/>
            <a:ext cx="1161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0.7V</a:t>
            </a:r>
            <a:endParaRPr lang="en-US" altLang="ja-JP" b="1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2771800" y="4473258"/>
            <a:ext cx="0" cy="1764054"/>
          </a:xfrm>
          <a:prstGeom prst="straightConnector1">
            <a:avLst/>
          </a:prstGeom>
          <a:ln w="254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矢印コネクタ 65"/>
          <p:cNvCxnSpPr/>
          <p:nvPr/>
        </p:nvCxnSpPr>
        <p:spPr>
          <a:xfrm flipV="1">
            <a:off x="4011434" y="4625658"/>
            <a:ext cx="0" cy="1582176"/>
          </a:xfrm>
          <a:prstGeom prst="straightConnector1">
            <a:avLst/>
          </a:prstGeom>
          <a:ln w="254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テキスト ボックス 67"/>
          <p:cNvSpPr txBox="1"/>
          <p:nvPr/>
        </p:nvSpPr>
        <p:spPr>
          <a:xfrm>
            <a:off x="3410824" y="6237312"/>
            <a:ext cx="1161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-0.7V</a:t>
            </a:r>
            <a:endParaRPr lang="en-US" altLang="ja-JP" b="1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 rot="16200000">
            <a:off x="-314259" y="4131816"/>
            <a:ext cx="1161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</a:t>
            </a:r>
            <a:r>
              <a:rPr lang="en-US" altLang="ja-JP" sz="2400" b="1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DS</a:t>
            </a:r>
            <a:r>
              <a:rPr lang="en-US" altLang="ja-JP" sz="24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[A]</a:t>
            </a:r>
            <a:endParaRPr lang="en-US" altLang="ja-JP" b="1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01939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図 4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040" y="2753277"/>
            <a:ext cx="4117566" cy="27687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テキスト ボックス 2"/>
          <p:cNvSpPr txBox="1"/>
          <p:nvPr/>
        </p:nvSpPr>
        <p:spPr>
          <a:xfrm>
            <a:off x="0" y="190500"/>
            <a:ext cx="90152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>
                <a:solidFill>
                  <a:schemeClr val="bg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SOI</a:t>
            </a:r>
            <a:r>
              <a:rPr kumimoji="1" lang="ja-JP" altLang="en-US" sz="3200" dirty="0" smtClean="0">
                <a:solidFill>
                  <a:schemeClr val="bg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上の</a:t>
            </a:r>
            <a:r>
              <a:rPr kumimoji="1" lang="en-US" altLang="ja-JP" sz="3200" dirty="0" smtClean="0">
                <a:solidFill>
                  <a:schemeClr val="bg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Nb/Al-STJ</a:t>
            </a:r>
            <a:r>
              <a:rPr kumimoji="1" lang="ja-JP" altLang="en-US" sz="3200" dirty="0" smtClean="0">
                <a:solidFill>
                  <a:schemeClr val="bg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の光応答信号</a:t>
            </a:r>
            <a:endParaRPr kumimoji="1" lang="ja-JP" altLang="en-US" sz="3200" dirty="0">
              <a:solidFill>
                <a:schemeClr val="bg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183425" y="4009949"/>
            <a:ext cx="1339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FF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</a:t>
            </a:r>
            <a:r>
              <a:rPr kumimoji="1" lang="en-US" altLang="ja-JP" dirty="0" smtClean="0">
                <a:solidFill>
                  <a:srgbClr val="FF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edestal</a:t>
            </a:r>
            <a:endParaRPr kumimoji="1" lang="ja-JP" altLang="en-US" dirty="0">
              <a:solidFill>
                <a:srgbClr val="FF00FF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911207" y="3998604"/>
            <a:ext cx="1339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00B05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Signal</a:t>
            </a:r>
            <a:endParaRPr kumimoji="1" lang="ja-JP" altLang="en-US" dirty="0">
              <a:solidFill>
                <a:srgbClr val="00B05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71784" y="695228"/>
            <a:ext cx="88434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Iluminate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20 laser pulses (465nm, 50MHz) on</a:t>
            </a:r>
            <a:r>
              <a:rPr lang="ja-JP" altLang="en-US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50x50um</a:t>
            </a:r>
            <a:r>
              <a:rPr kumimoji="1" lang="en-US" altLang="ja-JP" baseline="30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</a:t>
            </a:r>
            <a:r>
              <a:rPr lang="ja-JP" altLang="en-US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STJ which is formed on SOI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05647" y="1082780"/>
            <a:ext cx="57897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Estimated number of photons from 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output signal pulse height distribution 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assuming photon statistics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テキスト ボックス 21"/>
              <p:cNvSpPr txBox="1"/>
              <p:nvPr/>
            </p:nvSpPr>
            <p:spPr>
              <a:xfrm>
                <a:off x="6212849" y="1082780"/>
                <a:ext cx="2569120" cy="54861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kumimoji="1"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Nγ =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1" lang="en-US" altLang="ja-JP" sz="200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kumimoji="1" lang="en-US" altLang="ja-JP" sz="20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p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kumimoji="1" lang="en-US" altLang="ja-JP" sz="200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ja-JP" sz="2000" i="1">
                                <a:latin typeface="Cambria Math" panose="02040503050406030204" pitchFamily="18" charset="0"/>
                              </a:rPr>
                              <m:t>σ</m:t>
                            </m:r>
                          </m:e>
                          <m:sup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kumimoji="1" lang="en-US" altLang="ja-JP" sz="2000" b="0" i="1" smtClean="0">
                                <a:latin typeface="Cambria Math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kumimoji="1" lang="en-US" altLang="ja-JP" sz="20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ja-JP" sz="2000" i="1">
                                    <a:latin typeface="Cambria Math" panose="02040503050406030204" pitchFamily="18" charset="0"/>
                                  </a:rPr>
                                  <m:t>σ</m:t>
                                </m:r>
                              </m:e>
                              <m:sub>
                                <m:r>
                                  <a:rPr kumimoji="1" lang="en-US" altLang="ja-JP" sz="2000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sub>
                            </m:sSub>
                          </m:e>
                          <m:sup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~ </a:t>
                </a:r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206±112</a:t>
                </a:r>
                <a:endParaRPr kumimoji="1" lang="ja-JP" altLang="en-US" sz="2000" dirty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22" name="テキスト ボックス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2849" y="1082780"/>
                <a:ext cx="2569120" cy="548612"/>
              </a:xfrm>
              <a:prstGeom prst="rect">
                <a:avLst/>
              </a:prstGeom>
              <a:blipFill rotWithShape="1">
                <a:blip r:embed="rId4"/>
                <a:stretch>
                  <a:fillRect l="-5924" r="-5687" b="-222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グループ化 17"/>
          <p:cNvGrpSpPr/>
          <p:nvPr/>
        </p:nvGrpSpPr>
        <p:grpSpPr>
          <a:xfrm>
            <a:off x="4635171" y="2753236"/>
            <a:ext cx="4169466" cy="3124036"/>
            <a:chOff x="5041161" y="2780928"/>
            <a:chExt cx="3763476" cy="2819842"/>
          </a:xfrm>
        </p:grpSpPr>
        <p:pic>
          <p:nvPicPr>
            <p:cNvPr id="7" name="図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041161" y="2780928"/>
              <a:ext cx="3763476" cy="2819842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cxnSp>
          <p:nvCxnSpPr>
            <p:cNvPr id="10" name="直線矢印コネクタ 9"/>
            <p:cNvCxnSpPr/>
            <p:nvPr/>
          </p:nvCxnSpPr>
          <p:spPr>
            <a:xfrm flipV="1">
              <a:off x="5195707" y="4632571"/>
              <a:ext cx="0" cy="399245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矢印コネクタ 11"/>
            <p:cNvCxnSpPr/>
            <p:nvPr/>
          </p:nvCxnSpPr>
          <p:spPr>
            <a:xfrm>
              <a:off x="5195707" y="5031816"/>
              <a:ext cx="373487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テキスト ボックス 12"/>
            <p:cNvSpPr txBox="1"/>
            <p:nvPr/>
          </p:nvSpPr>
          <p:spPr>
            <a:xfrm>
              <a:off x="5041161" y="4371989"/>
              <a:ext cx="16613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dirty="0" smtClean="0">
                  <a:solidFill>
                    <a:srgbClr val="0070C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500uV /DIV.</a:t>
              </a:r>
              <a:endParaRPr kumimoji="1" lang="ja-JP" altLang="en-US" b="1" dirty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5569194" y="4847150"/>
              <a:ext cx="16613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b="1" dirty="0" smtClean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1uS</a:t>
              </a:r>
              <a:r>
                <a:rPr kumimoji="1" lang="en-US" altLang="ja-JP" b="1" dirty="0" smtClean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 /DIV.</a:t>
              </a:r>
              <a:endParaRPr kumimoji="1" lang="ja-JP" altLang="en-US" b="1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24" name="直線コネクタ 23"/>
            <p:cNvCxnSpPr/>
            <p:nvPr/>
          </p:nvCxnSpPr>
          <p:spPr>
            <a:xfrm>
              <a:off x="6212849" y="2932498"/>
              <a:ext cx="0" cy="972534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/>
            <p:cNvCxnSpPr/>
            <p:nvPr/>
          </p:nvCxnSpPr>
          <p:spPr>
            <a:xfrm>
              <a:off x="6941518" y="2932498"/>
              <a:ext cx="0" cy="972534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コネクタ 32"/>
            <p:cNvCxnSpPr/>
            <p:nvPr/>
          </p:nvCxnSpPr>
          <p:spPr>
            <a:xfrm>
              <a:off x="7689231" y="2932498"/>
              <a:ext cx="0" cy="972534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矢印コネクタ 34"/>
            <p:cNvCxnSpPr/>
            <p:nvPr/>
          </p:nvCxnSpPr>
          <p:spPr>
            <a:xfrm>
              <a:off x="6212849" y="3493891"/>
              <a:ext cx="738195" cy="0"/>
            </a:xfrm>
            <a:prstGeom prst="straightConnector1">
              <a:avLst/>
            </a:prstGeom>
            <a:ln w="28575">
              <a:solidFill>
                <a:srgbClr val="C0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コネクタ 36"/>
            <p:cNvCxnSpPr/>
            <p:nvPr/>
          </p:nvCxnSpPr>
          <p:spPr>
            <a:xfrm>
              <a:off x="6970088" y="2932498"/>
              <a:ext cx="0" cy="972534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矢印コネクタ 35"/>
            <p:cNvCxnSpPr/>
            <p:nvPr/>
          </p:nvCxnSpPr>
          <p:spPr>
            <a:xfrm>
              <a:off x="6955799" y="3493891"/>
              <a:ext cx="738195" cy="0"/>
            </a:xfrm>
            <a:prstGeom prst="straightConnector1">
              <a:avLst/>
            </a:prstGeom>
            <a:ln w="28575">
              <a:solidFill>
                <a:srgbClr val="00B0F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テキスト ボックス 37"/>
            <p:cNvSpPr txBox="1"/>
            <p:nvPr/>
          </p:nvSpPr>
          <p:spPr>
            <a:xfrm>
              <a:off x="6219595" y="3415687"/>
              <a:ext cx="71521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600" dirty="0" smtClean="0">
                  <a:solidFill>
                    <a:srgbClr val="C0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Noise</a:t>
              </a:r>
            </a:p>
          </p:txBody>
        </p:sp>
        <p:sp>
          <p:nvSpPr>
            <p:cNvPr id="39" name="テキスト ボックス 38"/>
            <p:cNvSpPr txBox="1"/>
            <p:nvPr/>
          </p:nvSpPr>
          <p:spPr>
            <a:xfrm>
              <a:off x="6962545" y="3427267"/>
              <a:ext cx="92182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600" dirty="0" smtClean="0">
                  <a:solidFill>
                    <a:srgbClr val="00B0F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Signal</a:t>
              </a:r>
            </a:p>
          </p:txBody>
        </p:sp>
      </p:grpSp>
      <p:sp>
        <p:nvSpPr>
          <p:cNvPr id="44" name="テキスト ボックス 43"/>
          <p:cNvSpPr txBox="1"/>
          <p:nvPr/>
        </p:nvSpPr>
        <p:spPr>
          <a:xfrm>
            <a:off x="6642030" y="1670641"/>
            <a:ext cx="21095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 : Mean</a:t>
            </a:r>
          </a:p>
          <a:p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σ : signal RMS</a:t>
            </a:r>
          </a:p>
          <a:p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σ</a:t>
            </a:r>
            <a:r>
              <a:rPr lang="en-US" altLang="ja-JP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: pedestal RMS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080435" y="6006800"/>
            <a:ext cx="6616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Confirmed STJ formed on SOI responds to VIS laser pulse</a:t>
            </a:r>
            <a:r>
              <a:rPr lang="en-US" altLang="ja-JP" b="1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</a:t>
            </a:r>
            <a:endParaRPr lang="en-US" altLang="ja-JP" b="1" dirty="0" smtClean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42" name="タイトル 1"/>
          <p:cNvSpPr txBox="1">
            <a:spLocks/>
          </p:cNvSpPr>
          <p:nvPr/>
        </p:nvSpPr>
        <p:spPr>
          <a:xfrm>
            <a:off x="171784" y="55208"/>
            <a:ext cx="7886700" cy="6309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STJ on SOI response to laser pulse</a:t>
            </a:r>
            <a:endParaRPr lang="ja-JP" altLang="en-US" sz="32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5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21</a:t>
            </a:fld>
            <a:endParaRPr kumimoji="1"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03757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107504" y="1124744"/>
                <a:ext cx="8856984" cy="5040560"/>
              </a:xfrm>
            </p:spPr>
            <p:txBody>
              <a:bodyPr>
                <a:noAutofit/>
              </a:bodyPr>
              <a:lstStyle/>
              <a:p>
                <a:r>
                  <a:rPr kumimoji="1"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We propose an experiment to search for neutrino radiative decay in cosmic neutrino background</a:t>
                </a:r>
              </a:p>
              <a:p>
                <a:r>
                  <a:rPr kumimoji="1"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We are developing a detector to measure single photon energy with &lt;2% resolution </a:t>
                </a:r>
                <a:r>
                  <a:rPr kumimoji="1" lang="en-US" altLang="ja-JP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for </a:t>
                </a:r>
                <a:r>
                  <a:rPr lang="en-US" altLang="ja-JP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0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altLang="ja-JP" sz="20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𝛾</m:t>
                        </m:r>
                      </m:sub>
                    </m:sSub>
                    <m:r>
                      <a:rPr lang="en-US" altLang="ja-JP" sz="2000" i="1">
                        <a:solidFill>
                          <a:schemeClr val="tx1"/>
                        </a:solidFill>
                        <a:latin typeface="Cambria Math"/>
                      </a:rPr>
                      <m:t>=25</m:t>
                    </m:r>
                    <m:r>
                      <m:rPr>
                        <m:sty m:val="p"/>
                      </m:rPr>
                      <a:rPr lang="en-US" altLang="ja-JP" sz="2000" i="1">
                        <a:solidFill>
                          <a:schemeClr val="tx1"/>
                        </a:solidFill>
                        <a:latin typeface="Cambria Math"/>
                      </a:rPr>
                      <m:t>meV</m:t>
                    </m:r>
                  </m:oMath>
                </a14:m>
                <a:r>
                  <a:rPr kumimoji="1"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.</a:t>
                </a:r>
              </a:p>
              <a:p>
                <a:pPr lvl="1"/>
                <a:r>
                  <a:rPr lang="en-US" altLang="ja-JP" sz="20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Nb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/Al-STJ array with grating and </a:t>
                </a:r>
                <a:r>
                  <a:rPr lang="en-US" altLang="ja-JP" sz="20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Hf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-STJ are being considered</a:t>
                </a:r>
              </a:p>
              <a:p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We’ve confirmed to SIS structure in our </a:t>
                </a:r>
                <a:r>
                  <a:rPr lang="en-US" altLang="ja-JP" sz="20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Hf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-STJ prototypes</a:t>
                </a:r>
              </a:p>
              <a:p>
                <a:pPr lvl="1"/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Much improvement in leakage current is required</a:t>
                </a: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for a practical use</a:t>
                </a:r>
              </a:p>
              <a:p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We observed </a:t>
                </a:r>
                <a:r>
                  <a:rPr lang="en-US" altLang="ja-JP" sz="20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Nb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/Al-STJ response to VIS light at single photon level, but readout noise is currently dominated.</a:t>
                </a:r>
              </a:p>
              <a:p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Development of readout electronics for </a:t>
                </a:r>
                <a:r>
                  <a:rPr lang="en-US" altLang="ja-JP" sz="20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Nb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/Al-STJ is underway</a:t>
                </a:r>
              </a:p>
              <a:p>
                <a:pPr lvl="1"/>
                <a:r>
                  <a:rPr kumimoji="1"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As 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the first milestone, a</a:t>
                </a:r>
                <a:r>
                  <a:rPr kumimoji="1"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iming to single VIS/NIR photon counting</a:t>
                </a:r>
              </a:p>
              <a:p>
                <a:pPr lvl="1"/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Several ultra low temperature amplifier candidates are under development.</a:t>
                </a:r>
                <a:r>
                  <a:rPr lang="en-US" altLang="ja-JP" sz="16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SOI-STJ is one of promising candidates</a:t>
                </a:r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504" y="1124744"/>
                <a:ext cx="8856984" cy="5040560"/>
              </a:xfrm>
              <a:blipFill rotWithShape="1">
                <a:blip r:embed="rId2"/>
                <a:stretch>
                  <a:fillRect l="-619" t="-60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5697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2924944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Backup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4891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67544"/>
          </a:xfrm>
        </p:spPr>
        <p:txBody>
          <a:bodyPr/>
          <a:lstStyle/>
          <a:p>
            <a:r>
              <a:rPr kumimoji="1" lang="en-US" altLang="ja-JP" sz="2800" dirty="0" smtClean="0"/>
              <a:t>Energy/Wavelength/</a:t>
            </a:r>
            <a:r>
              <a:rPr lang="en-US" altLang="ja-JP" sz="2800" dirty="0" smtClean="0"/>
              <a:t>Frequency</a:t>
            </a:r>
            <a:endParaRPr kumimoji="1" lang="ja-JP" altLang="en-US" sz="2800" dirty="0"/>
          </a:p>
        </p:txBody>
      </p:sp>
      <p:pic>
        <p:nvPicPr>
          <p:cNvPr id="3083" name="Picture 11" descr="C:\Users\yuji\Desktop\axis2.gif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586"/>
          <a:stretch/>
        </p:blipFill>
        <p:spPr bwMode="auto">
          <a:xfrm>
            <a:off x="460375" y="980728"/>
            <a:ext cx="7984430" cy="3596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直線コネクタ 9"/>
          <p:cNvCxnSpPr/>
          <p:nvPr/>
        </p:nvCxnSpPr>
        <p:spPr bwMode="auto">
          <a:xfrm flipV="1">
            <a:off x="4608004" y="1268760"/>
            <a:ext cx="0" cy="2952328"/>
          </a:xfrm>
          <a:prstGeom prst="lin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テキスト ボックス 13"/>
              <p:cNvSpPr txBox="1"/>
              <p:nvPr/>
            </p:nvSpPr>
            <p:spPr>
              <a:xfrm>
                <a:off x="3302980" y="4407590"/>
                <a:ext cx="2299219" cy="5575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kumimoji="1" lang="en-US" altLang="ja-JP" b="0" i="1" smtClean="0"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kumimoji="1" lang="en-US" altLang="ja-JP" b="0" i="1" smtClean="0">
                          <a:latin typeface="Cambria Math"/>
                        </a:rPr>
                        <m:t>=25 </m:t>
                      </m:r>
                      <m:r>
                        <m:rPr>
                          <m:sty m:val="p"/>
                        </m:rPr>
                        <a:rPr kumimoji="1" lang="en-US" altLang="ja-JP" b="0" i="1" smtClean="0">
                          <a:latin typeface="Cambria Math"/>
                        </a:rPr>
                        <m:t>meV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4" name="テキスト ボックス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2980" y="4407590"/>
                <a:ext cx="2299219" cy="55758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テキスト ボックス 14"/>
              <p:cNvSpPr txBox="1"/>
              <p:nvPr/>
            </p:nvSpPr>
            <p:spPr>
              <a:xfrm>
                <a:off x="3380548" y="5117579"/>
                <a:ext cx="184544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/>
                        </a:rPr>
                        <m:t>𝜈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=6 </m:t>
                      </m:r>
                      <m:r>
                        <m:rPr>
                          <m:sty m:val="p"/>
                        </m:rPr>
                        <a:rPr kumimoji="1" lang="en-US" altLang="ja-JP" b="0" i="1" smtClean="0">
                          <a:latin typeface="Cambria Math"/>
                        </a:rPr>
                        <m:t>THz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5" name="テキスト ボックス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0548" y="5117579"/>
                <a:ext cx="1845441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テキスト ボックス 15"/>
              <p:cNvSpPr txBox="1"/>
              <p:nvPr/>
            </p:nvSpPr>
            <p:spPr>
              <a:xfrm>
                <a:off x="3470275" y="5767489"/>
                <a:ext cx="184563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/>
                        </a:rPr>
                        <m:t>𝜆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=50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𝜇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𝑚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6" name="テキスト ボックス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0275" y="5767489"/>
                <a:ext cx="1845633" cy="5232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24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5038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US" altLang="ja-JP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Cosmic neutrino background (C</a:t>
                </a:r>
                <a14:m>
                  <m:oMath xmlns:m="http://schemas.openxmlformats.org/officeDocument/2006/math">
                    <m:r>
                      <a:rPr lang="en-US" altLang="ja-JP" i="1"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B)</a:t>
                </a:r>
                <a:endParaRPr kumimoji="1" lang="ja-JP" altLang="en-US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2" name="タイトル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l="-1852" r="-1926" b="-319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25</a:t>
            </a:fld>
            <a:endParaRPr kumimoji="1"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5" name="グループ化 4"/>
          <p:cNvGrpSpPr/>
          <p:nvPr/>
        </p:nvGrpSpPr>
        <p:grpSpPr>
          <a:xfrm>
            <a:off x="107501" y="1484782"/>
            <a:ext cx="6075332" cy="4032447"/>
            <a:chOff x="12961342" y="7056761"/>
            <a:chExt cx="7965847" cy="5046980"/>
          </a:xfrm>
        </p:grpSpPr>
        <p:pic>
          <p:nvPicPr>
            <p:cNvPr id="6" name="Picture 3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61342" y="7056761"/>
              <a:ext cx="5472112" cy="4556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Line 11"/>
            <p:cNvSpPr>
              <a:spLocks noChangeShapeType="1"/>
            </p:cNvSpPr>
            <p:nvPr/>
          </p:nvSpPr>
          <p:spPr bwMode="auto">
            <a:xfrm flipH="1">
              <a:off x="16676752" y="7991798"/>
              <a:ext cx="1949512" cy="345703"/>
            </a:xfrm>
            <a:prstGeom prst="line">
              <a:avLst/>
            </a:prstGeom>
            <a:noFill/>
            <a:ln w="50800">
              <a:solidFill>
                <a:srgbClr val="FF33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4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18289072" y="8164649"/>
                  <a:ext cx="2638117" cy="149437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altLang="ja-JP" sz="2800" b="1" dirty="0" smtClean="0">
                      <a:solidFill>
                        <a:srgbClr val="FF0000"/>
                      </a:solidFill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rPr>
                    <a:t>CMB</a:t>
                  </a:r>
                  <a:endParaRPr lang="ja-JP" altLang="en-US" sz="20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ja-JP" sz="200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𝛾</m:t>
                            </m:r>
                          </m:sub>
                        </m:sSub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=411/</m:t>
                        </m:r>
                        <m:sSup>
                          <m:sSupPr>
                            <m:ctrlPr>
                              <a:rPr lang="en-US" altLang="ja-JP" sz="200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ja-JP" sz="2000" b="0" i="0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cm</m:t>
                            </m:r>
                          </m:e>
                          <m:sup>
                            <m: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oMath>
                    </m:oMathPara>
                  </a14:m>
                  <a:endPara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ja-JP" sz="200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𝛾</m:t>
                            </m:r>
                          </m:sub>
                        </m:sSub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=2.73 </m:t>
                        </m:r>
                        <m:r>
                          <m:rPr>
                            <m:sty m:val="p"/>
                          </m:rP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K</m:t>
                        </m:r>
                      </m:oMath>
                    </m:oMathPara>
                  </a14:m>
                  <a:endParaRPr lang="en-US" altLang="ja-JP" sz="2000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8" name="Text 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8289072" y="8164649"/>
                  <a:ext cx="2638117" cy="1494378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t="-5102" b="-1020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9" name="Picture 15" descr="新規ビットマップ イメージ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626263" y="7076715"/>
              <a:ext cx="1963737" cy="1139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正方形/長方形 9"/>
            <p:cNvSpPr/>
            <p:nvPr/>
          </p:nvSpPr>
          <p:spPr>
            <a:xfrm>
              <a:off x="18818739" y="10294265"/>
              <a:ext cx="242215" cy="5007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ja-JP" altLang="en-US" sz="2000" dirty="0">
                <a:solidFill>
                  <a:srgbClr val="0070C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テキスト ボックス 10"/>
                <p:cNvSpPr txBox="1"/>
                <p:nvPr/>
              </p:nvSpPr>
              <p:spPr>
                <a:xfrm rot="20141907">
                  <a:off x="14972517" y="7577595"/>
                  <a:ext cx="1794369" cy="5007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0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𝑘𝑇</m:t>
                        </m:r>
                        <m:r>
                          <a:rPr kumimoji="1" lang="en-US" altLang="ja-JP" sz="20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~1</m:t>
                        </m:r>
                        <m:r>
                          <m:rPr>
                            <m:sty m:val="p"/>
                          </m:rPr>
                          <a:rPr kumimoji="1" lang="en-US" altLang="ja-JP" sz="20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MeV</m:t>
                        </m:r>
                      </m:oMath>
                    </m:oMathPara>
                  </a14:m>
                  <a:endParaRPr kumimoji="1" lang="ja-JP" altLang="en-US" sz="2000" dirty="0">
                    <a:solidFill>
                      <a:srgbClr val="FFFF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1" name="テキスト ボックス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20141907">
                  <a:off x="14972517" y="7577595"/>
                  <a:ext cx="1794369" cy="500774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Line 17"/>
            <p:cNvSpPr>
              <a:spLocks noChangeShapeType="1"/>
            </p:cNvSpPr>
            <p:nvPr/>
          </p:nvSpPr>
          <p:spPr bwMode="auto">
            <a:xfrm flipH="1" flipV="1">
              <a:off x="15869702" y="9940746"/>
              <a:ext cx="1245916" cy="2162995"/>
            </a:xfrm>
            <a:prstGeom prst="line">
              <a:avLst/>
            </a:prstGeom>
            <a:noFill/>
            <a:ln w="50800">
              <a:solidFill>
                <a:srgbClr val="FFC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 Box 13"/>
              <p:cNvSpPr txBox="1">
                <a:spLocks noChangeArrowheads="1"/>
              </p:cNvSpPr>
              <p:nvPr/>
            </p:nvSpPr>
            <p:spPr bwMode="auto">
              <a:xfrm>
                <a:off x="229418" y="5376248"/>
                <a:ext cx="7798966" cy="12693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ja-JP" sz="2800" b="1" dirty="0" smtClean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</a:t>
                </a:r>
                <a:r>
                  <a:rPr lang="en-US" altLang="ja-JP" sz="2800" b="1" dirty="0" smtClean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/>
                  </a:rPr>
                  <a:t></a:t>
                </a:r>
                <a:r>
                  <a:rPr lang="en-US" altLang="ja-JP" sz="2800" b="1" dirty="0" smtClean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</a:t>
                </a: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altLang="ja-JP" sz="24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𝜈</m:t>
                        </m:r>
                      </m:sub>
                    </m:sSub>
                    <m:r>
                      <a:rPr lang="en-US" altLang="ja-JP" sz="2400" i="1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ja-JP" sz="2400" i="1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𝑛</m:t>
                        </m:r>
                      </m:e>
                      <m:sub>
                        <m:acc>
                          <m:accPr>
                            <m:chr m:val="̅"/>
                            <m:ctrlPr>
                              <a:rPr lang="en-US" altLang="ja-JP" sz="24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altLang="ja-JP" sz="24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</m:acc>
                      </m:sub>
                    </m:sSub>
                    <m:r>
                      <a:rPr lang="en-US" altLang="ja-JP" sz="2400" i="1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altLang="ja-JP" sz="2400" i="1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US" altLang="ja-JP" sz="24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altLang="ja-JP" sz="240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ja-JP" sz="240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4</m:t>
                            </m:r>
                          </m:den>
                        </m:f>
                        <m:d>
                          <m:dPr>
                            <m:ctrlPr>
                              <a:rPr lang="en-US" altLang="ja-JP" sz="24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ja-JP" sz="2400" i="1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ja-JP" sz="2400" i="1">
                                        <a:solidFill>
                                          <a:srgbClr val="0070C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solidFill>
                                          <a:srgbClr val="0070C0"/>
                                        </a:solidFill>
                                        <a:latin typeface="Cambria Math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solidFill>
                                          <a:srgbClr val="0070C0"/>
                                        </a:solidFill>
                                        <a:latin typeface="Cambria Math"/>
                                      </a:rPr>
                                      <m:t>𝜈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altLang="ja-JP" sz="2400" i="1">
                                        <a:solidFill>
                                          <a:srgbClr val="0070C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solidFill>
                                          <a:srgbClr val="0070C0"/>
                                        </a:solidFill>
                                        <a:latin typeface="Cambria Math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solidFill>
                                          <a:srgbClr val="0070C0"/>
                                        </a:solidFill>
                                        <a:latin typeface="Cambria Math"/>
                                      </a:rPr>
                                      <m:t>𝛾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ja-JP" sz="24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3</m:t>
                        </m:r>
                      </m:sup>
                    </m:sSup>
                    <m:f>
                      <m:fPr>
                        <m:ctrlPr>
                          <a:rPr lang="en-US" altLang="ja-JP" sz="2400" i="1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ja-JP" sz="24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ja-JP" sz="24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ja-JP" sz="24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𝛾</m:t>
                            </m:r>
                          </m:sub>
                        </m:sSub>
                      </m:num>
                      <m:den>
                        <m:r>
                          <a:rPr lang="en-US" altLang="ja-JP" sz="24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altLang="ja-JP" sz="2400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altLang="ja-JP" sz="24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ja-JP" sz="24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56</m:t>
                        </m:r>
                      </m:num>
                      <m:den>
                        <m:sSup>
                          <m:sSupPr>
                            <m:ctrlPr>
                              <a:rPr lang="en-US" altLang="ja-JP" sz="24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ja-JP" sz="2400" b="0" i="0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cm</m:t>
                            </m:r>
                          </m:e>
                          <m:sup>
                            <m:r>
                              <a:rPr lang="en-US" altLang="ja-JP" sz="24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ja-JP" sz="2400" b="1" dirty="0" smtClean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altLang="ja-JP" sz="24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𝜈</m:t>
                        </m:r>
                      </m:sub>
                    </m:sSub>
                    <m:r>
                      <a:rPr lang="en-US" altLang="ja-JP" sz="2400" i="1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altLang="ja-JP" sz="2400" i="1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ja-JP" sz="24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ja-JP" sz="2400" i="1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altLang="ja-JP" sz="2400" i="1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4</m:t>
                                </m:r>
                              </m:num>
                              <m:den>
                                <m:r>
                                  <a:rPr lang="en-US" altLang="ja-JP" sz="2400" i="1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11</m:t>
                                </m:r>
                              </m:den>
                            </m:f>
                          </m:e>
                        </m:d>
                      </m:e>
                      <m:sup>
                        <m:f>
                          <m:fPr>
                            <m:ctrlPr>
                              <a:rPr lang="en-US" altLang="ja-JP" sz="24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altLang="ja-JP" sz="240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ja-JP" sz="240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3</m:t>
                            </m:r>
                          </m:den>
                        </m:f>
                      </m:sup>
                    </m:sSup>
                    <m:sSub>
                      <m:sSubPr>
                        <m:ctrlPr>
                          <a:rPr lang="en-US" altLang="ja-JP" sz="24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altLang="ja-JP" sz="24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𝛾</m:t>
                        </m:r>
                      </m:sub>
                    </m:sSub>
                    <m:r>
                      <a:rPr lang="en-US" altLang="ja-JP" sz="2400">
                        <a:solidFill>
                          <a:srgbClr val="0070C0"/>
                        </a:solidFill>
                        <a:latin typeface="Cambria Math"/>
                      </a:rPr>
                      <m:t>=1.95</m:t>
                    </m:r>
                    <m:r>
                      <m:rPr>
                        <m:sty m:val="p"/>
                      </m:rPr>
                      <a:rPr lang="en-US" altLang="ja-JP" sz="2400">
                        <a:solidFill>
                          <a:srgbClr val="0070C0"/>
                        </a:solidFill>
                        <a:latin typeface="Cambria Math"/>
                      </a:rPr>
                      <m:t>K</m:t>
                    </m:r>
                  </m:oMath>
                </a14:m>
                <a:endParaRPr lang="ja-JP" altLang="en-US" sz="2000" dirty="0">
                  <a:solidFill>
                    <a:srgbClr val="0070C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14" name="Text 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9418" y="5376248"/>
                <a:ext cx="7798966" cy="1269386"/>
              </a:xfrm>
              <a:prstGeom prst="rect">
                <a:avLst/>
              </a:prstGeom>
              <a:blipFill rotWithShape="1">
                <a:blip r:embed="rId7"/>
                <a:stretch>
                  <a:fillRect t="-528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円弧 14"/>
          <p:cNvSpPr/>
          <p:nvPr/>
        </p:nvSpPr>
        <p:spPr>
          <a:xfrm>
            <a:off x="1540841" y="2106581"/>
            <a:ext cx="864736" cy="2010929"/>
          </a:xfrm>
          <a:prstGeom prst="arc">
            <a:avLst>
              <a:gd name="adj1" fmla="val 17258220"/>
              <a:gd name="adj2" fmla="val 4416483"/>
            </a:avLst>
          </a:prstGeom>
          <a:ln w="50800" cmpd="sng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sz="140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6" name="円弧 15"/>
          <p:cNvSpPr/>
          <p:nvPr/>
        </p:nvSpPr>
        <p:spPr>
          <a:xfrm>
            <a:off x="1718211" y="1754395"/>
            <a:ext cx="1222935" cy="2706778"/>
          </a:xfrm>
          <a:prstGeom prst="arc">
            <a:avLst>
              <a:gd name="adj1" fmla="val 17427132"/>
              <a:gd name="adj2" fmla="val 4232032"/>
            </a:avLst>
          </a:prstGeom>
          <a:ln w="4445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sz="140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5672" y="1297313"/>
            <a:ext cx="3218328" cy="4577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円/楕円 2"/>
          <p:cNvSpPr/>
          <p:nvPr/>
        </p:nvSpPr>
        <p:spPr>
          <a:xfrm>
            <a:off x="7565832" y="1686345"/>
            <a:ext cx="1224136" cy="477465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761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5" name="直線コネクタ 104"/>
          <p:cNvCxnSpPr/>
          <p:nvPr/>
        </p:nvCxnSpPr>
        <p:spPr bwMode="auto">
          <a:xfrm>
            <a:off x="5045875" y="5661248"/>
            <a:ext cx="1692678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556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667544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ja-JP" sz="3600" dirty="0" smtClean="0"/>
              <a:t>STJ back tunneling effect</a:t>
            </a:r>
            <a:endParaRPr lang="ja-JP" altLang="en-US" sz="3600" dirty="0" smtClean="0"/>
          </a:p>
        </p:txBody>
      </p:sp>
      <p:cxnSp>
        <p:nvCxnSpPr>
          <p:cNvPr id="18" name="直線コネクタ 17"/>
          <p:cNvCxnSpPr/>
          <p:nvPr/>
        </p:nvCxnSpPr>
        <p:spPr bwMode="auto">
          <a:xfrm>
            <a:off x="755576" y="5589240"/>
            <a:ext cx="1692678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正方形/長方形 9"/>
          <p:cNvSpPr/>
          <p:nvPr/>
        </p:nvSpPr>
        <p:spPr bwMode="auto">
          <a:xfrm>
            <a:off x="2448254" y="4307905"/>
            <a:ext cx="144016" cy="1572125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5" name="円/楕円 24"/>
          <p:cNvSpPr/>
          <p:nvPr/>
        </p:nvSpPr>
        <p:spPr bwMode="auto">
          <a:xfrm>
            <a:off x="2059299" y="4609790"/>
            <a:ext cx="144016" cy="144016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grpSp>
        <p:nvGrpSpPr>
          <p:cNvPr id="21" name="グループ化 20"/>
          <p:cNvGrpSpPr/>
          <p:nvPr/>
        </p:nvGrpSpPr>
        <p:grpSpPr>
          <a:xfrm>
            <a:off x="1755794" y="5445224"/>
            <a:ext cx="448816" cy="288032"/>
            <a:chOff x="2483768" y="4725144"/>
            <a:chExt cx="448816" cy="288032"/>
          </a:xfrm>
        </p:grpSpPr>
        <p:sp>
          <p:nvSpPr>
            <p:cNvPr id="19" name="円/楕円 18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0070C0"/>
            </a:solidFill>
            <a:ln w="952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24" name="円/楕円 23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0070C0"/>
            </a:solidFill>
            <a:ln w="952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20" name="円/楕円 19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19050" cap="flat" cmpd="sng" algn="ctr">
              <a:solidFill>
                <a:srgbClr val="0070C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sp>
        <p:nvSpPr>
          <p:cNvPr id="28" name="円/楕円 27"/>
          <p:cNvSpPr/>
          <p:nvPr/>
        </p:nvSpPr>
        <p:spPr bwMode="auto">
          <a:xfrm>
            <a:off x="1806696" y="4628931"/>
            <a:ext cx="144016" cy="144016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23" name="直線矢印コネクタ 22"/>
          <p:cNvCxnSpPr>
            <a:stCxn id="24" idx="0"/>
            <a:endCxn id="25" idx="4"/>
          </p:cNvCxnSpPr>
          <p:nvPr/>
        </p:nvCxnSpPr>
        <p:spPr bwMode="auto">
          <a:xfrm flipV="1">
            <a:off x="2052210" y="4753806"/>
            <a:ext cx="79097" cy="763426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直線矢印コネクタ 31"/>
          <p:cNvCxnSpPr>
            <a:stCxn id="19" idx="0"/>
            <a:endCxn id="28" idx="4"/>
          </p:cNvCxnSpPr>
          <p:nvPr/>
        </p:nvCxnSpPr>
        <p:spPr bwMode="auto">
          <a:xfrm flipH="1" flipV="1">
            <a:off x="1878704" y="4772947"/>
            <a:ext cx="21106" cy="744285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直線コネクタ 35"/>
          <p:cNvCxnSpPr/>
          <p:nvPr/>
        </p:nvCxnSpPr>
        <p:spPr bwMode="auto">
          <a:xfrm flipV="1">
            <a:off x="2592270" y="5790454"/>
            <a:ext cx="1716034" cy="1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8" name="グループ化 37"/>
          <p:cNvGrpSpPr/>
          <p:nvPr/>
        </p:nvGrpSpPr>
        <p:grpSpPr>
          <a:xfrm>
            <a:off x="3347864" y="5661248"/>
            <a:ext cx="448816" cy="288032"/>
            <a:chOff x="2483768" y="4725144"/>
            <a:chExt cx="448816" cy="288032"/>
          </a:xfrm>
        </p:grpSpPr>
        <p:sp>
          <p:nvSpPr>
            <p:cNvPr id="39" name="円/楕円 38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40" name="円/楕円 39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41" name="円/楕円 40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sp>
        <p:nvSpPr>
          <p:cNvPr id="42" name="円/楕円 41"/>
          <p:cNvSpPr/>
          <p:nvPr/>
        </p:nvSpPr>
        <p:spPr bwMode="auto">
          <a:xfrm>
            <a:off x="3016057" y="5013072"/>
            <a:ext cx="144016" cy="144016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48" name="直線矢印コネクタ 47"/>
          <p:cNvCxnSpPr>
            <a:stCxn id="25" idx="6"/>
            <a:endCxn id="42" idx="1"/>
          </p:cNvCxnSpPr>
          <p:nvPr/>
        </p:nvCxnSpPr>
        <p:spPr bwMode="auto">
          <a:xfrm>
            <a:off x="2203315" y="4681798"/>
            <a:ext cx="833833" cy="352365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3" name="正方形/長方形 52"/>
          <p:cNvSpPr/>
          <p:nvPr/>
        </p:nvSpPr>
        <p:spPr bwMode="auto">
          <a:xfrm>
            <a:off x="6732240" y="4365104"/>
            <a:ext cx="144016" cy="1572125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grpSp>
        <p:nvGrpSpPr>
          <p:cNvPr id="55" name="グループ化 54"/>
          <p:cNvGrpSpPr/>
          <p:nvPr/>
        </p:nvGrpSpPr>
        <p:grpSpPr>
          <a:xfrm>
            <a:off x="5923384" y="5517232"/>
            <a:ext cx="448816" cy="288032"/>
            <a:chOff x="2483768" y="4725144"/>
            <a:chExt cx="448816" cy="288032"/>
          </a:xfrm>
        </p:grpSpPr>
        <p:sp>
          <p:nvSpPr>
            <p:cNvPr id="56" name="円/楕円 55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57" name="円/楕円 56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58" name="円/楕円 57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sp>
        <p:nvSpPr>
          <p:cNvPr id="59" name="円/楕円 58"/>
          <p:cNvSpPr/>
          <p:nvPr/>
        </p:nvSpPr>
        <p:spPr bwMode="auto">
          <a:xfrm>
            <a:off x="7304962" y="5085080"/>
            <a:ext cx="144016" cy="144016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64" name="直線コネクタ 63"/>
          <p:cNvCxnSpPr/>
          <p:nvPr/>
        </p:nvCxnSpPr>
        <p:spPr bwMode="auto">
          <a:xfrm>
            <a:off x="6876256" y="5877272"/>
            <a:ext cx="1716034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9" name="円/楕円 68"/>
          <p:cNvSpPr/>
          <p:nvPr/>
        </p:nvSpPr>
        <p:spPr bwMode="auto">
          <a:xfrm>
            <a:off x="6139408" y="4708861"/>
            <a:ext cx="144016" cy="144016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70" name="直線矢印コネクタ 69"/>
          <p:cNvCxnSpPr>
            <a:stCxn id="59" idx="3"/>
            <a:endCxn id="75" idx="7"/>
          </p:cNvCxnSpPr>
          <p:nvPr/>
        </p:nvCxnSpPr>
        <p:spPr bwMode="auto">
          <a:xfrm>
            <a:off x="7326053" y="5208005"/>
            <a:ext cx="126596" cy="61835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73" name="グループ化 72"/>
          <p:cNvGrpSpPr/>
          <p:nvPr/>
        </p:nvGrpSpPr>
        <p:grpSpPr>
          <a:xfrm>
            <a:off x="7105316" y="5733256"/>
            <a:ext cx="448816" cy="288032"/>
            <a:chOff x="2483768" y="4725144"/>
            <a:chExt cx="448816" cy="288032"/>
          </a:xfrm>
        </p:grpSpPr>
        <p:sp>
          <p:nvSpPr>
            <p:cNvPr id="74" name="円/楕円 73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75" name="円/楕円 74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76" name="円/楕円 75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cxnSp>
        <p:nvCxnSpPr>
          <p:cNvPr id="77" name="直線矢印コネクタ 76"/>
          <p:cNvCxnSpPr>
            <a:stCxn id="56" idx="0"/>
            <a:endCxn id="69" idx="4"/>
          </p:cNvCxnSpPr>
          <p:nvPr/>
        </p:nvCxnSpPr>
        <p:spPr bwMode="auto">
          <a:xfrm flipV="1">
            <a:off x="6067400" y="4852877"/>
            <a:ext cx="144016" cy="736363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8" name="直線矢印コネクタ 77"/>
          <p:cNvCxnSpPr>
            <a:stCxn id="57" idx="6"/>
            <a:endCxn id="74" idx="2"/>
          </p:cNvCxnSpPr>
          <p:nvPr/>
        </p:nvCxnSpPr>
        <p:spPr bwMode="auto">
          <a:xfrm>
            <a:off x="6291808" y="5661248"/>
            <a:ext cx="885516" cy="216024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9" name="正方形/長方形 88"/>
          <p:cNvSpPr/>
          <p:nvPr/>
        </p:nvSpPr>
        <p:spPr>
          <a:xfrm>
            <a:off x="265890" y="4087202"/>
            <a:ext cx="8797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/>
              <a:t>P</a:t>
            </a:r>
            <a:r>
              <a:rPr lang="en-US" altLang="ja-JP" b="1" dirty="0" smtClean="0"/>
              <a:t>hoton</a:t>
            </a:r>
            <a:endParaRPr lang="ja-JP" altLang="en-US" sz="1800" dirty="0"/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240764" y="1268760"/>
            <a:ext cx="8649277" cy="1872208"/>
          </a:xfrm>
        </p:spPr>
        <p:txBody>
          <a:bodyPr>
            <a:normAutofit fontScale="92500" lnSpcReduction="20000"/>
          </a:bodyPr>
          <a:lstStyle/>
          <a:p>
            <a:r>
              <a:rPr lang="en-US" altLang="ja-JP" sz="2400" dirty="0" smtClean="0"/>
              <a:t>Quasi-particles near the barrier can mediate Cooper pairs, resulting in true signal gain</a:t>
            </a:r>
            <a:endParaRPr kumimoji="1" lang="en-US" altLang="ja-JP" sz="2400" dirty="0" smtClean="0"/>
          </a:p>
          <a:p>
            <a:pPr lvl="1"/>
            <a:r>
              <a:rPr lang="en-US" altLang="ja-JP" sz="2000" dirty="0" smtClean="0"/>
              <a:t>Bi-layer fabricated with superconductors of different gaps </a:t>
            </a:r>
            <a:r>
              <a:rPr lang="en-US" altLang="ja-JP" sz="2000" dirty="0" smtClean="0">
                <a:sym typeface="Symbol"/>
              </a:rPr>
              <a:t></a:t>
            </a:r>
            <a:r>
              <a:rPr lang="en-US" altLang="ja-JP" sz="2000" baseline="-25000" dirty="0" err="1" smtClean="0">
                <a:sym typeface="Symbol"/>
              </a:rPr>
              <a:t>Nb</a:t>
            </a:r>
            <a:r>
              <a:rPr lang="en-US" altLang="ja-JP" sz="2000" dirty="0" smtClean="0">
                <a:sym typeface="Symbol"/>
              </a:rPr>
              <a:t>&gt;</a:t>
            </a:r>
            <a:r>
              <a:rPr lang="en-US" altLang="ja-JP" sz="2000" baseline="-25000" dirty="0" smtClean="0">
                <a:sym typeface="Symbol"/>
              </a:rPr>
              <a:t>Al</a:t>
            </a:r>
            <a:r>
              <a:rPr lang="en-US" altLang="ja-JP" sz="2000" dirty="0" smtClean="0">
                <a:sym typeface="Symbol"/>
              </a:rPr>
              <a:t> to enhance quasi-particle density near the barrier</a:t>
            </a:r>
            <a:endParaRPr lang="en-US" altLang="ja-JP" sz="2000" dirty="0" smtClean="0"/>
          </a:p>
          <a:p>
            <a:pPr lvl="1"/>
            <a:r>
              <a:rPr lang="en-US" altLang="ja-JP" sz="2000" dirty="0" err="1" smtClean="0">
                <a:sym typeface="Wingdings"/>
              </a:rPr>
              <a:t>Nb</a:t>
            </a:r>
            <a:r>
              <a:rPr lang="en-US" altLang="ja-JP" sz="2000" dirty="0" smtClean="0">
                <a:sym typeface="Wingdings"/>
              </a:rPr>
              <a:t>/Al-STJ   </a:t>
            </a:r>
            <a:r>
              <a:rPr lang="en-US" altLang="ja-JP" sz="2000" dirty="0" err="1" smtClean="0">
                <a:sym typeface="Wingdings"/>
              </a:rPr>
              <a:t>Nb</a:t>
            </a:r>
            <a:r>
              <a:rPr lang="en-US" altLang="ja-JP" sz="2000" dirty="0" smtClean="0">
                <a:sym typeface="Wingdings"/>
              </a:rPr>
              <a:t>(200nm)/Al(10nm)/</a:t>
            </a:r>
            <a:r>
              <a:rPr lang="en-US" altLang="ja-JP" sz="2000" dirty="0" err="1" smtClean="0">
                <a:sym typeface="Wingdings"/>
              </a:rPr>
              <a:t>AlOx</a:t>
            </a:r>
            <a:r>
              <a:rPr lang="en-US" altLang="ja-JP" sz="2000" dirty="0" smtClean="0">
                <a:sym typeface="Wingdings"/>
              </a:rPr>
              <a:t>/Al(10nm)/</a:t>
            </a:r>
            <a:r>
              <a:rPr lang="en-US" altLang="ja-JP" sz="2000" dirty="0" err="1" smtClean="0">
                <a:sym typeface="Wingdings"/>
              </a:rPr>
              <a:t>Nb</a:t>
            </a:r>
            <a:r>
              <a:rPr lang="en-US" altLang="ja-JP" sz="2000" dirty="0" smtClean="0">
                <a:sym typeface="Wingdings"/>
              </a:rPr>
              <a:t>(100nm)</a:t>
            </a:r>
          </a:p>
          <a:p>
            <a:r>
              <a:rPr lang="en-US" altLang="ja-JP" sz="2400" dirty="0" smtClean="0"/>
              <a:t>Gain:</a:t>
            </a:r>
            <a:r>
              <a:rPr lang="ja-JP" altLang="en-US" sz="2400" dirty="0" smtClean="0"/>
              <a:t> </a:t>
            </a:r>
            <a:r>
              <a:rPr lang="en-US" altLang="ja-JP" sz="2400" dirty="0"/>
              <a:t>2</a:t>
            </a:r>
            <a:r>
              <a:rPr lang="ja-JP" altLang="en-US" sz="2400" dirty="0" smtClean="0"/>
              <a:t>～</a:t>
            </a:r>
            <a:r>
              <a:rPr lang="en-US" altLang="ja-JP" sz="2400" dirty="0" smtClean="0"/>
              <a:t>200</a:t>
            </a:r>
            <a:endParaRPr kumimoji="1" lang="en-US" altLang="ja-JP" sz="2400" dirty="0" smtClean="0"/>
          </a:p>
        </p:txBody>
      </p:sp>
      <p:grpSp>
        <p:nvGrpSpPr>
          <p:cNvPr id="83" name="グループ化 82"/>
          <p:cNvGrpSpPr/>
          <p:nvPr/>
        </p:nvGrpSpPr>
        <p:grpSpPr>
          <a:xfrm>
            <a:off x="1178576" y="5445224"/>
            <a:ext cx="448816" cy="288032"/>
            <a:chOff x="2483768" y="4725144"/>
            <a:chExt cx="448816" cy="288032"/>
          </a:xfrm>
        </p:grpSpPr>
        <p:sp>
          <p:nvSpPr>
            <p:cNvPr id="84" name="円/楕円 83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85" name="円/楕円 84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86" name="円/楕円 85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sp>
        <p:nvSpPr>
          <p:cNvPr id="87" name="円/楕円 86"/>
          <p:cNvSpPr/>
          <p:nvPr/>
        </p:nvSpPr>
        <p:spPr bwMode="auto">
          <a:xfrm>
            <a:off x="6535241" y="4713964"/>
            <a:ext cx="144016" cy="144016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grpSp>
        <p:nvGrpSpPr>
          <p:cNvPr id="92" name="グループ化 91"/>
          <p:cNvGrpSpPr/>
          <p:nvPr/>
        </p:nvGrpSpPr>
        <p:grpSpPr>
          <a:xfrm>
            <a:off x="7795592" y="5733256"/>
            <a:ext cx="448816" cy="288032"/>
            <a:chOff x="2483768" y="4725144"/>
            <a:chExt cx="448816" cy="288032"/>
          </a:xfrm>
        </p:grpSpPr>
        <p:sp>
          <p:nvSpPr>
            <p:cNvPr id="93" name="円/楕円 92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94" name="円/楕円 93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95" name="円/楕円 94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grpSp>
        <p:nvGrpSpPr>
          <p:cNvPr id="45" name="グループ化 44"/>
          <p:cNvGrpSpPr/>
          <p:nvPr/>
        </p:nvGrpSpPr>
        <p:grpSpPr>
          <a:xfrm>
            <a:off x="755576" y="4883969"/>
            <a:ext cx="1716034" cy="253716"/>
            <a:chOff x="755576" y="4883969"/>
            <a:chExt cx="1716034" cy="253716"/>
          </a:xfrm>
        </p:grpSpPr>
        <p:cxnSp>
          <p:nvCxnSpPr>
            <p:cNvPr id="9" name="直線コネクタ 8"/>
            <p:cNvCxnSpPr/>
            <p:nvPr/>
          </p:nvCxnSpPr>
          <p:spPr bwMode="auto">
            <a:xfrm>
              <a:off x="755576" y="4883969"/>
              <a:ext cx="1000218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6" name="直線コネクタ 95"/>
            <p:cNvCxnSpPr/>
            <p:nvPr/>
          </p:nvCxnSpPr>
          <p:spPr bwMode="auto">
            <a:xfrm>
              <a:off x="1755794" y="4883969"/>
              <a:ext cx="0" cy="2537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7" name="直線コネクタ 96"/>
            <p:cNvCxnSpPr/>
            <p:nvPr/>
          </p:nvCxnSpPr>
          <p:spPr bwMode="auto">
            <a:xfrm>
              <a:off x="1755794" y="5125220"/>
              <a:ext cx="71581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34" name="グループ化 33"/>
          <p:cNvGrpSpPr/>
          <p:nvPr/>
        </p:nvGrpSpPr>
        <p:grpSpPr>
          <a:xfrm flipH="1">
            <a:off x="2592270" y="5085184"/>
            <a:ext cx="1716034" cy="253716"/>
            <a:chOff x="1169430" y="6177769"/>
            <a:chExt cx="1716034" cy="253716"/>
          </a:xfrm>
        </p:grpSpPr>
        <p:cxnSp>
          <p:nvCxnSpPr>
            <p:cNvPr id="98" name="直線コネクタ 97"/>
            <p:cNvCxnSpPr/>
            <p:nvPr/>
          </p:nvCxnSpPr>
          <p:spPr bwMode="auto">
            <a:xfrm flipH="1">
              <a:off x="1169430" y="6177769"/>
              <a:ext cx="1000218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9" name="直線コネクタ 98"/>
            <p:cNvCxnSpPr/>
            <p:nvPr/>
          </p:nvCxnSpPr>
          <p:spPr bwMode="auto">
            <a:xfrm flipH="1">
              <a:off x="2169648" y="6177769"/>
              <a:ext cx="0" cy="2537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0" name="直線コネクタ 99"/>
            <p:cNvCxnSpPr/>
            <p:nvPr/>
          </p:nvCxnSpPr>
          <p:spPr bwMode="auto">
            <a:xfrm flipH="1">
              <a:off x="2169648" y="6431485"/>
              <a:ext cx="71581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71" name="稲妻 70"/>
          <p:cNvSpPr/>
          <p:nvPr/>
        </p:nvSpPr>
        <p:spPr bwMode="auto">
          <a:xfrm>
            <a:off x="974857" y="4458816"/>
            <a:ext cx="914400" cy="914400"/>
          </a:xfrm>
          <a:prstGeom prst="lightningBol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grpSp>
        <p:nvGrpSpPr>
          <p:cNvPr id="101" name="グループ化 100"/>
          <p:cNvGrpSpPr/>
          <p:nvPr/>
        </p:nvGrpSpPr>
        <p:grpSpPr>
          <a:xfrm>
            <a:off x="5012064" y="4946340"/>
            <a:ext cx="1716034" cy="253716"/>
            <a:chOff x="755576" y="4883969"/>
            <a:chExt cx="1716034" cy="253716"/>
          </a:xfrm>
        </p:grpSpPr>
        <p:cxnSp>
          <p:nvCxnSpPr>
            <p:cNvPr id="102" name="直線コネクタ 101"/>
            <p:cNvCxnSpPr/>
            <p:nvPr/>
          </p:nvCxnSpPr>
          <p:spPr bwMode="auto">
            <a:xfrm>
              <a:off x="755576" y="4883969"/>
              <a:ext cx="1000218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3" name="直線コネクタ 102"/>
            <p:cNvCxnSpPr/>
            <p:nvPr/>
          </p:nvCxnSpPr>
          <p:spPr bwMode="auto">
            <a:xfrm>
              <a:off x="1755794" y="4883969"/>
              <a:ext cx="0" cy="2537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4" name="直線コネクタ 103"/>
            <p:cNvCxnSpPr/>
            <p:nvPr/>
          </p:nvCxnSpPr>
          <p:spPr bwMode="auto">
            <a:xfrm>
              <a:off x="1755794" y="5125220"/>
              <a:ext cx="71581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14" name="グループ化 113"/>
          <p:cNvGrpSpPr/>
          <p:nvPr/>
        </p:nvGrpSpPr>
        <p:grpSpPr>
          <a:xfrm flipH="1">
            <a:off x="6876256" y="5125220"/>
            <a:ext cx="1716034" cy="253716"/>
            <a:chOff x="1169430" y="6177769"/>
            <a:chExt cx="1716034" cy="253716"/>
          </a:xfrm>
        </p:grpSpPr>
        <p:cxnSp>
          <p:nvCxnSpPr>
            <p:cNvPr id="115" name="直線コネクタ 114"/>
            <p:cNvCxnSpPr/>
            <p:nvPr/>
          </p:nvCxnSpPr>
          <p:spPr bwMode="auto">
            <a:xfrm flipH="1">
              <a:off x="1169430" y="6177769"/>
              <a:ext cx="1000218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6" name="直線コネクタ 115"/>
            <p:cNvCxnSpPr/>
            <p:nvPr/>
          </p:nvCxnSpPr>
          <p:spPr bwMode="auto">
            <a:xfrm flipH="1">
              <a:off x="2169648" y="6177769"/>
              <a:ext cx="0" cy="2537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7" name="直線コネクタ 116"/>
            <p:cNvCxnSpPr/>
            <p:nvPr/>
          </p:nvCxnSpPr>
          <p:spPr bwMode="auto">
            <a:xfrm flipH="1">
              <a:off x="2169648" y="6431485"/>
              <a:ext cx="71581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18" name="テキスト ボックス 117"/>
          <p:cNvSpPr txBox="1"/>
          <p:nvPr/>
        </p:nvSpPr>
        <p:spPr>
          <a:xfrm>
            <a:off x="827154" y="6021288"/>
            <a:ext cx="6447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Nb</a:t>
            </a:r>
            <a:endParaRPr kumimoji="1" lang="ja-JP" altLang="en-US" dirty="0"/>
          </a:p>
        </p:txBody>
      </p:sp>
      <p:sp>
        <p:nvSpPr>
          <p:cNvPr id="121" name="テキスト ボックス 120"/>
          <p:cNvSpPr txBox="1"/>
          <p:nvPr/>
        </p:nvSpPr>
        <p:spPr>
          <a:xfrm>
            <a:off x="1806696" y="6021288"/>
            <a:ext cx="5036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Al</a:t>
            </a:r>
            <a:endParaRPr kumimoji="1" lang="ja-JP" altLang="en-US" dirty="0"/>
          </a:p>
        </p:txBody>
      </p:sp>
      <p:sp>
        <p:nvSpPr>
          <p:cNvPr id="122" name="テキスト ボックス 121"/>
          <p:cNvSpPr txBox="1"/>
          <p:nvPr/>
        </p:nvSpPr>
        <p:spPr>
          <a:xfrm>
            <a:off x="3532486" y="6002124"/>
            <a:ext cx="6447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Nb</a:t>
            </a:r>
            <a:endParaRPr kumimoji="1" lang="ja-JP" altLang="en-US" dirty="0"/>
          </a:p>
        </p:txBody>
      </p:sp>
      <p:sp>
        <p:nvSpPr>
          <p:cNvPr id="123" name="テキスト ボックス 122"/>
          <p:cNvSpPr txBox="1"/>
          <p:nvPr/>
        </p:nvSpPr>
        <p:spPr>
          <a:xfrm>
            <a:off x="2764225" y="6010251"/>
            <a:ext cx="5036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Al</a:t>
            </a:r>
            <a:endParaRPr kumimoji="1" lang="ja-JP" altLang="en-US" dirty="0"/>
          </a:p>
        </p:txBody>
      </p:sp>
      <p:sp>
        <p:nvSpPr>
          <p:cNvPr id="68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26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2502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4848" y="274638"/>
            <a:ext cx="8229600" cy="634082"/>
          </a:xfrm>
        </p:spPr>
        <p:txBody>
          <a:bodyPr>
            <a:noAutofit/>
          </a:bodyPr>
          <a:lstStyle/>
          <a:p>
            <a:r>
              <a:rPr kumimoji="1" lang="en-US" altLang="ja-JP" sz="2800" dirty="0" smtClean="0"/>
              <a:t>Feasibility of VIS/NIR single photon detection</a:t>
            </a:r>
            <a:endParaRPr kumimoji="1" lang="ja-JP" alt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980728"/>
                <a:ext cx="8964488" cy="5256584"/>
              </a:xfrm>
            </p:spPr>
            <p:txBody>
              <a:bodyPr>
                <a:noAutofit/>
              </a:bodyPr>
              <a:lstStyle/>
              <a:p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Assume typical time constant </a:t>
                </a: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from STJ response to pulsed light  is ~1μs</a:t>
                </a:r>
              </a:p>
              <a:p>
                <a:r>
                  <a:rPr lang="en-US" altLang="ja-JP" sz="2400" b="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Assume leakage is 160nA</a:t>
                </a:r>
              </a:p>
              <a:p>
                <a:pPr marL="0" indent="0">
                  <a:buNone/>
                </a:pPr>
                <a:r>
                  <a:rPr lang="en-US" altLang="ja-JP" sz="2400" dirty="0">
                    <a:ea typeface="Arial Unicode MS" pitchFamily="50" charset="-128"/>
                    <a:cs typeface="Arial Unicode MS" pitchFamily="50" charset="-128"/>
                  </a:rPr>
                  <a:t>	</a:t>
                </a:r>
                <a:r>
                  <a:rPr lang="en-US" altLang="ja-JP" sz="2400" dirty="0" smtClean="0">
                    <a:ea typeface="Arial Unicode MS" pitchFamily="50" charset="-128"/>
                    <a:cs typeface="Arial Unicode MS" pitchFamily="50" charset="-128"/>
                  </a:rPr>
                  <a:t>	</a:t>
                </a:r>
                <a14:m>
                  <m:oMath xmlns:m="http://schemas.openxmlformats.org/officeDocument/2006/math"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160</m:t>
                    </m:r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𝑛𝐴</m:t>
                    </m:r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𝑒</m:t>
                    </m:r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×</m:t>
                    </m:r>
                    <m:f>
                      <m:fPr>
                        <m:type m:val="lin"/>
                        <m:ctrlP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</m:ctrlPr>
                          </m:sSupPr>
                          <m:e>
                            <m: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12</m:t>
                            </m:r>
                          </m:sup>
                        </m:sSup>
                      </m:num>
                      <m:den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𝑠</m:t>
                        </m:r>
                      </m:den>
                    </m:f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𝑒</m:t>
                    </m:r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×</m:t>
                    </m:r>
                    <m:f>
                      <m:fPr>
                        <m:type m:val="lin"/>
                        <m:ctrlP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</m:ctrlPr>
                          </m:sSupPr>
                          <m:e>
                            <m: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6</m:t>
                            </m:r>
                          </m:sup>
                        </m:sSup>
                      </m:num>
                      <m:den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𝜇</m:t>
                        </m:r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𝑠</m:t>
                        </m:r>
                      </m:den>
                    </m:f>
                  </m:oMath>
                </a14:m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</a:p>
              <a:p>
                <a:pPr marL="0" indent="0">
                  <a:buNone/>
                </a:pP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Fluctuation from electron statistics in 1μs is</a:t>
                </a:r>
              </a:p>
              <a:p>
                <a:pPr marL="0" indent="0">
                  <a:buNone/>
                </a:pP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</a:t>
                </a:r>
                <a14:m>
                  <m:oMath xmlns:m="http://schemas.openxmlformats.org/officeDocument/2006/math"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𝑒</m:t>
                    </m:r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×</m:t>
                    </m:r>
                    <m:f>
                      <m:fPr>
                        <m:type m:val="lin"/>
                        <m:ctrlP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altLang="ja-JP" sz="2400" b="0" i="1" smtClean="0">
                                    <a:latin typeface="Cambria Math"/>
                                    <a:ea typeface="Arial Unicode MS" pitchFamily="50" charset="-128"/>
                                    <a:cs typeface="Arial Unicode MS" pitchFamily="50" charset="-128"/>
                                  </a:rPr>
                                </m:ctrlPr>
                              </m:sSupPr>
                              <m:e>
                                <m:r>
                                  <a:rPr lang="en-US" altLang="ja-JP" sz="2400" b="0" i="1" smtClean="0">
                                    <a:latin typeface="Cambria Math"/>
                                    <a:ea typeface="Arial Unicode MS" pitchFamily="50" charset="-128"/>
                                    <a:cs typeface="Arial Unicode MS" pitchFamily="50" charset="-128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altLang="ja-JP" sz="2400" b="0" i="1" smtClean="0">
                                    <a:latin typeface="Cambria Math"/>
                                    <a:ea typeface="Arial Unicode MS" pitchFamily="50" charset="-128"/>
                                    <a:cs typeface="Arial Unicode MS" pitchFamily="50" charset="-128"/>
                                  </a:rPr>
                                  <m:t>6</m:t>
                                </m:r>
                              </m:sup>
                            </m:sSup>
                          </m:e>
                        </m:rad>
                      </m:num>
                      <m:den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𝜇</m:t>
                        </m:r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𝑠</m:t>
                        </m:r>
                      </m:den>
                    </m:f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</m:ctrlPr>
                          </m:sSupPr>
                          <m:e>
                            <m: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3</m:t>
                            </m:r>
                          </m:sup>
                        </m:sSup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𝑒</m:t>
                        </m:r>
                      </m:num>
                      <m:den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𝜇</m:t>
                        </m:r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𝑠</m:t>
                        </m:r>
                      </m:den>
                    </m:f>
                  </m:oMath>
                </a14:m>
                <a:endParaRPr lang="en-US" altLang="ja-JP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0" indent="0">
                  <a:buNone/>
                </a:pP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While expected signal for 1eV are </a:t>
                </a:r>
              </a:p>
              <a:p>
                <a:pPr marL="0" indent="0">
                  <a:buNone/>
                </a:pP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	(Assume back tunneling gain x10)</a:t>
                </a:r>
              </a:p>
              <a:p>
                <a:pPr marL="400050" lvl="1" indent="0">
                  <a:buNone/>
                </a:pP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	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𝑒𝑉</m:t>
                        </m:r>
                      </m:num>
                      <m:den>
                        <m:r>
                          <a:rPr lang="en-US" altLang="ja-JP" sz="240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1.7</m:t>
                        </m:r>
                        <m:r>
                          <m:rPr>
                            <m:sty m:val="p"/>
                          </m:rPr>
                          <a:rPr lang="en-US" altLang="ja-JP" sz="240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Δ</m:t>
                        </m:r>
                      </m:den>
                    </m:f>
                    <m: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×10</m:t>
                    </m:r>
                    <m: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𝑒</m:t>
                    </m:r>
                    <m: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f>
                      <m:fPr>
                        <m:ctrlP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𝑒𝑉</m:t>
                        </m:r>
                      </m:num>
                      <m:den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1.7×1.5</m:t>
                        </m:r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𝑚𝑒𝑉</m:t>
                        </m:r>
                      </m:den>
                    </m:f>
                    <m: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×10=</m:t>
                    </m:r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4</m:t>
                    </m:r>
                    <m: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×</m:t>
                    </m:r>
                    <m:sSup>
                      <m:sSupPr>
                        <m:ctrlP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pPr>
                      <m:e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10</m:t>
                        </m:r>
                      </m:e>
                      <m:sup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</m:sup>
                    </m:sSup>
                    <m: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𝑒</m:t>
                    </m:r>
                  </m:oMath>
                </a14:m>
                <a:endParaRPr lang="en-US" altLang="ja-JP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400050" lvl="1" indent="0">
                  <a:buNone/>
                </a:pP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More than </a:t>
                </a: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3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sigma away from leakage fluctuation</a:t>
                </a:r>
                <a:endParaRPr lang="en-US" altLang="ja-JP" sz="24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400050" lvl="1" indent="0">
                  <a:buNone/>
                </a:pPr>
                <a:r>
                  <a:rPr lang="en-US" altLang="ja-JP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</a:t>
                </a:r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980728"/>
                <a:ext cx="8964488" cy="5256584"/>
              </a:xfrm>
              <a:blipFill rotWithShape="1">
                <a:blip r:embed="rId2"/>
                <a:stretch>
                  <a:fillRect l="-884" t="-81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4743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4848" y="274638"/>
            <a:ext cx="8229600" cy="634082"/>
          </a:xfrm>
        </p:spPr>
        <p:txBody>
          <a:bodyPr>
            <a:noAutofit/>
          </a:bodyPr>
          <a:lstStyle/>
          <a:p>
            <a:r>
              <a:rPr kumimoji="1" lang="en-US" altLang="ja-JP" sz="2800" dirty="0" smtClean="0"/>
              <a:t>Feasibility of </a:t>
            </a:r>
            <a:r>
              <a:rPr lang="en-US" altLang="ja-JP" sz="2800" dirty="0"/>
              <a:t>F</a:t>
            </a:r>
            <a:r>
              <a:rPr kumimoji="1" lang="en-US" altLang="ja-JP" sz="2800" dirty="0" smtClean="0"/>
              <a:t>IR single photon detection</a:t>
            </a:r>
            <a:endParaRPr kumimoji="1" lang="ja-JP" alt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980728"/>
                <a:ext cx="8712968" cy="5256584"/>
              </a:xfrm>
            </p:spPr>
            <p:txBody>
              <a:bodyPr>
                <a:noAutofit/>
              </a:bodyPr>
              <a:lstStyle/>
              <a:p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Assume typical time constant </a:t>
                </a: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from STJ response to pulsed light  is ~1μs</a:t>
                </a:r>
              </a:p>
              <a:p>
                <a:r>
                  <a:rPr lang="en-US" altLang="ja-JP" sz="2000" b="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Assume leak current is 0.1nA</a:t>
                </a:r>
              </a:p>
              <a:p>
                <a:pPr marL="0" indent="0">
                  <a:buNone/>
                </a:pPr>
                <a:r>
                  <a:rPr lang="en-US" altLang="ja-JP" sz="2000" dirty="0">
                    <a:ea typeface="Arial Unicode MS" pitchFamily="50" charset="-128"/>
                    <a:cs typeface="Arial Unicode MS" pitchFamily="50" charset="-128"/>
                  </a:rPr>
                  <a:t>	</a:t>
                </a:r>
                <a:r>
                  <a:rPr lang="en-US" altLang="ja-JP" sz="2000" dirty="0" smtClean="0">
                    <a:ea typeface="Arial Unicode MS" pitchFamily="50" charset="-128"/>
                    <a:cs typeface="Arial Unicode MS" pitchFamily="50" charset="-128"/>
                  </a:rPr>
                  <a:t>	</a:t>
                </a:r>
                <a14:m>
                  <m:oMath xmlns:m="http://schemas.openxmlformats.org/officeDocument/2006/math">
                    <m:r>
                      <a:rPr lang="en-US" altLang="ja-JP" sz="2000" b="0" i="0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0.</m:t>
                    </m:r>
                    <m:r>
                      <a:rPr lang="en-US" altLang="ja-JP" sz="20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1</m:t>
                    </m:r>
                    <m:r>
                      <a:rPr lang="en-US" altLang="ja-JP" sz="20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𝑛𝐴</m:t>
                    </m:r>
                    <m:r>
                      <a:rPr lang="en-US" altLang="ja-JP" sz="20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=6.25×</m:t>
                    </m:r>
                    <m:f>
                      <m:fPr>
                        <m:type m:val="lin"/>
                        <m:ctrlP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ja-JP" sz="20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</m:ctrlPr>
                          </m:sSupPr>
                          <m:e>
                            <m:r>
                              <a:rPr lang="en-US" altLang="ja-JP" sz="20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ja-JP" sz="20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8</m:t>
                            </m:r>
                          </m:sup>
                        </m:sSup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𝑒</m:t>
                        </m:r>
                      </m:num>
                      <m:den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𝑠</m:t>
                        </m:r>
                      </m:den>
                    </m:f>
                    <m:r>
                      <a:rPr lang="en-US" altLang="ja-JP" sz="20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=6.25×</m:t>
                    </m:r>
                    <m:f>
                      <m:fPr>
                        <m:type m:val="lin"/>
                        <m:ctrlP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ja-JP" sz="20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</m:ctrlPr>
                          </m:sSupPr>
                          <m:e>
                            <m:r>
                              <a:rPr lang="en-US" altLang="ja-JP" sz="20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ja-JP" sz="20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2</m:t>
                            </m:r>
                          </m:sup>
                        </m:sSup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𝑒</m:t>
                        </m:r>
                      </m:num>
                      <m:den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𝜇</m:t>
                        </m:r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𝑠</m:t>
                        </m:r>
                      </m:den>
                    </m:f>
                  </m:oMath>
                </a14:m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</a:p>
              <a:p>
                <a:pPr marL="0" indent="0">
                  <a:buNone/>
                </a:pP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Fluctuation due to electron statistics in 1μs is</a:t>
                </a:r>
              </a:p>
              <a:p>
                <a:pPr marL="0" indent="0">
                  <a:buNone/>
                </a:pP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ja-JP" sz="20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altLang="ja-JP" sz="2000" b="0" i="1" smtClean="0">
                                    <a:latin typeface="Cambria Math"/>
                                    <a:ea typeface="Arial Unicode MS" pitchFamily="50" charset="-128"/>
                                    <a:cs typeface="Arial Unicode MS" pitchFamily="50" charset="-128"/>
                                  </a:rPr>
                                </m:ctrlPr>
                              </m:sSupPr>
                              <m:e>
                                <m:r>
                                  <a:rPr lang="en-US" altLang="ja-JP" sz="2000" b="0" i="1" smtClean="0">
                                    <a:latin typeface="Cambria Math"/>
                                    <a:ea typeface="Arial Unicode MS" pitchFamily="50" charset="-128"/>
                                    <a:cs typeface="Arial Unicode MS" pitchFamily="50" charset="-128"/>
                                  </a:rPr>
                                  <m:t>6.25×10</m:t>
                                </m:r>
                              </m:e>
                              <m:sup>
                                <m:r>
                                  <a:rPr lang="en-US" altLang="ja-JP" sz="2000" b="0" i="1" smtClean="0">
                                    <a:latin typeface="Cambria Math"/>
                                    <a:ea typeface="Arial Unicode MS" pitchFamily="50" charset="-128"/>
                                    <a:cs typeface="Arial Unicode MS" pitchFamily="50" charset="-128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𝑒</m:t>
                        </m:r>
                      </m:num>
                      <m:den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𝜇</m:t>
                        </m:r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𝑠</m:t>
                        </m:r>
                      </m:den>
                    </m:f>
                    <m:r>
                      <a:rPr lang="en-US" altLang="ja-JP" sz="20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=25</m:t>
                    </m:r>
                    <m:f>
                      <m:fPr>
                        <m:type m:val="lin"/>
                        <m:ctrlP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𝑒</m:t>
                        </m:r>
                      </m:num>
                      <m:den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𝜇</m:t>
                        </m:r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𝑠</m:t>
                        </m:r>
                      </m:den>
                    </m:f>
                  </m:oMath>
                </a14:m>
                <a:endParaRPr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0" indent="0">
                  <a:buNone/>
                </a:pP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While expected signal charge for 25meV are </a:t>
                </a:r>
              </a:p>
              <a:p>
                <a:pPr marL="0" indent="0">
                  <a:buNone/>
                </a:pP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	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25</m:t>
                        </m:r>
                        <m:r>
                          <m:rPr>
                            <m:sty m:val="p"/>
                          </m:rP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meV</m:t>
                        </m:r>
                      </m:num>
                      <m:den>
                        <m:r>
                          <a:rPr lang="en-US" altLang="ja-JP" sz="200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1.7</m:t>
                        </m:r>
                        <m:r>
                          <m:rPr>
                            <m:sty m:val="p"/>
                          </m:rPr>
                          <a:rPr lang="en-US" altLang="ja-JP" sz="200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Δ</m:t>
                        </m:r>
                      </m:den>
                    </m:f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×10</m:t>
                    </m:r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𝑒</m:t>
                    </m:r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f>
                      <m:fPr>
                        <m:ctrlP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25</m:t>
                        </m:r>
                        <m:r>
                          <m:rPr>
                            <m:sty m:val="p"/>
                          </m:rP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meV</m:t>
                        </m:r>
                      </m:num>
                      <m:den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1.7×1.5</m:t>
                        </m:r>
                        <m:r>
                          <m:rPr>
                            <m:sty m:val="p"/>
                          </m:rP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meV</m:t>
                        </m:r>
                      </m:den>
                    </m:f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×10</m:t>
                    </m:r>
                    <m:r>
                      <a:rPr lang="en-US" altLang="ja-JP" sz="20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𝑒</m:t>
                    </m:r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r>
                      <a:rPr lang="en-US" altLang="ja-JP" sz="20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98</m:t>
                    </m:r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𝑒</m:t>
                    </m:r>
                  </m:oMath>
                </a14:m>
                <a:endParaRPr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0" indent="0">
                  <a:buNone/>
                </a:pP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		(</a:t>
                </a: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Assume back tunneling gain x10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</a:p>
              <a:p>
                <a:pPr marL="400050" lvl="1" indent="0">
                  <a:buNone/>
                </a:pP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More than </a:t>
                </a: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3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sigma away from leakage fluctuation</a:t>
                </a:r>
                <a:endPara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0" indent="-400050"/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Requirement for amplifier</a:t>
                </a:r>
                <a:endParaRPr lang="en-US" altLang="ja-JP" sz="2000" i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marL="742950" lvl="2" indent="-342900"/>
                <a:r>
                  <a:rPr lang="en-US" altLang="ja-JP" sz="2000" dirty="0" smtClean="0">
                    <a:latin typeface="Cambria Math"/>
                    <a:ea typeface="Arial Unicode MS" pitchFamily="50" charset="-128"/>
                    <a:cs typeface="Arial Unicode MS" pitchFamily="50" charset="-128"/>
                  </a:rPr>
                  <a:t>Noise&lt;16e</a:t>
                </a:r>
              </a:p>
              <a:p>
                <a:pPr marL="742950" lvl="2" indent="-342900"/>
                <a:r>
                  <a:rPr lang="en-US" altLang="ja-JP" sz="2000" dirty="0" smtClean="0">
                    <a:ea typeface="Arial Unicode MS" pitchFamily="50" charset="-128"/>
                    <a:cs typeface="Arial Unicode MS" pitchFamily="50" charset="-128"/>
                  </a:rPr>
                  <a:t>Gain: 1V/</a:t>
                </a:r>
                <a:r>
                  <a:rPr lang="en-US" altLang="ja-JP" sz="2000" dirty="0" err="1" smtClean="0">
                    <a:ea typeface="Arial Unicode MS" pitchFamily="50" charset="-128"/>
                    <a:cs typeface="Arial Unicode MS" pitchFamily="50" charset="-128"/>
                  </a:rPr>
                  <a:t>fC</a:t>
                </a: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/>
                  </a:rPr>
                  <a:t>  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/>
                  </a:rPr>
                  <a:t>V=16mV</a:t>
                </a:r>
                <a:endPara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980728"/>
                <a:ext cx="8712968" cy="5256584"/>
              </a:xfrm>
              <a:blipFill rotWithShape="1">
                <a:blip r:embed="rId2"/>
                <a:stretch>
                  <a:fillRect l="-559" t="-580" r="-42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8337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Motivation of </a:t>
            </a:r>
            <a:r>
              <a:rPr kumimoji="1"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</a:t>
            </a:r>
            <a:r>
              <a:rPr kumimoji="1"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-decay search in C</a:t>
            </a:r>
            <a:r>
              <a:rPr kumimoji="1"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B</a:t>
            </a:r>
            <a:endParaRPr kumimoji="1" lang="ja-JP" altLang="en-US" sz="32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コンテンツ プレースホルダー 4"/>
              <p:cNvSpPr>
                <a:spLocks noGrp="1"/>
              </p:cNvSpPr>
              <p:nvPr>
                <p:ph idx="1"/>
              </p:nvPr>
            </p:nvSpPr>
            <p:spPr>
              <a:xfrm>
                <a:off x="27495" y="1151396"/>
                <a:ext cx="8992729" cy="3303860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Search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US" altLang="ja-JP" sz="2400" i="1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altLang="ja-JP" sz="2400" i="1">
                        <a:latin typeface="Cambria Math"/>
                      </a:rPr>
                      <m:t>→</m:t>
                    </m:r>
                    <m:sSub>
                      <m:sSubPr>
                        <m:ctrlPr>
                          <a:rPr lang="en-US" altLang="ja-JP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US" altLang="ja-JP" sz="2400" i="1">
                            <a:latin typeface="Cambria Math"/>
                          </a:rPr>
                          <m:t>1,2</m:t>
                        </m:r>
                      </m:sub>
                    </m:sSub>
                    <m:r>
                      <a:rPr lang="en-US" altLang="ja-JP" sz="2400" i="1">
                        <a:latin typeface="Cambria Math"/>
                      </a:rPr>
                      <m:t>+</m:t>
                    </m:r>
                    <m:r>
                      <a:rPr lang="en-US" altLang="ja-JP" sz="2400" i="1">
                        <a:latin typeface="Cambria Math"/>
                      </a:rPr>
                      <m:t>𝛾</m:t>
                    </m:r>
                  </m:oMath>
                </a14:m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in cosmic neutrino background (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</a:t>
                </a:r>
                <a14:m>
                  <m:oMath xmlns:m="http://schemas.openxmlformats.org/officeDocument/2006/math">
                    <m:r>
                      <a:rPr lang="en-US" altLang="ja-JP" sz="2400" b="0" i="1" smtClean="0"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</a:t>
                </a: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</a:p>
              <a:p>
                <a:pPr lvl="1"/>
                <a:r>
                  <a:rPr lang="en-US" altLang="ja-JP" sz="2000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Direct detection of </a:t>
                </a:r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</a:t>
                </a:r>
                <a14:m>
                  <m:oMath xmlns:m="http://schemas.openxmlformats.org/officeDocument/2006/math"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</a:t>
                </a:r>
              </a:p>
              <a:p>
                <a:pPr lvl="1"/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Direct detection of neutrino magnetic dipole moment</a:t>
                </a:r>
                <a:endParaRPr lang="en-US" altLang="ja-JP" sz="20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r>
                  <a:rPr lang="en-US" altLang="ja-JP" sz="2000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Direct measurement of neutrino </a:t>
                </a:r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mass: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altLang="ja-JP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ja-JP" altLang="en-US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altLang="ja-JP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3</m:t>
                                </m:r>
                              </m:sub>
                              <m:sup>
                                <m:r>
                                  <a:rPr lang="en-US" altLang="ja-JP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altLang="ja-JP" sz="20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en-US" altLang="ja-JP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ja-JP" altLang="en-US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altLang="ja-JP" sz="2000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1,2</m:t>
                                </m:r>
                              </m:sub>
                              <m:sup>
                                <m:r>
                                  <a:rPr lang="en-US" altLang="ja-JP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bSup>
                          </m:e>
                        </m:d>
                      </m:num>
                      <m:den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  <m:sSub>
                          <m:sSubPr>
                            <m:ctrlP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𝛾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endParaRPr lang="en-US" altLang="ja-JP" sz="20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r>
                  <a:rPr lang="en-US" altLang="ja-JP" sz="2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Aiming at </a:t>
                </a:r>
                <a:r>
                  <a:rPr lang="en-US" altLang="ja-JP" sz="2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sensitivity of detecting </a:t>
                </a:r>
                <a14:m>
                  <m:oMath xmlns:m="http://schemas.openxmlformats.org/officeDocument/2006/math">
                    <m:r>
                      <a:rPr lang="en-US" altLang="ja-JP" sz="2200" i="1">
                        <a:latin typeface="Cambria Math"/>
                      </a:rPr>
                      <m:t>𝛾</m:t>
                    </m:r>
                  </m:oMath>
                </a14:m>
                <a:r>
                  <a:rPr lang="en-US" altLang="ja-JP" sz="2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from </a:t>
                </a:r>
                <a14:m>
                  <m:oMath xmlns:m="http://schemas.openxmlformats.org/officeDocument/2006/math">
                    <m:r>
                      <a:rPr lang="en-US" altLang="ja-JP" sz="2200" i="1"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sz="2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decay for </a:t>
                </a:r>
                <a14:m>
                  <m:oMath xmlns:m="http://schemas.openxmlformats.org/officeDocument/2006/math">
                    <m:r>
                      <a:rPr lang="en-US" altLang="ja-JP" sz="2000" i="1">
                        <a:latin typeface="Cambria Math"/>
                      </a:rPr>
                      <m:t>𝜏</m:t>
                    </m:r>
                    <m:d>
                      <m:dPr>
                        <m:ctrlPr>
                          <a:rPr lang="en-US" altLang="ja-JP" sz="20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ja-JP" sz="2000" i="1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ja-JP" sz="2000" i="1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e>
                    </m:d>
                    <m:r>
                      <a:rPr lang="en-US" altLang="ja-JP" sz="2000" b="0" i="1" smtClean="0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n-US" altLang="ja-JP" sz="2000">
                        <a:latin typeface="Cambria Math"/>
                      </a:rPr>
                      <m:t>Ο</m:t>
                    </m:r>
                    <m:d>
                      <m:dPr>
                        <m:ctrlPr>
                          <a:rPr lang="en-US" altLang="ja-JP" sz="20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ja-JP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ja-JP" sz="2000" i="1">
                                <a:latin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ja-JP" sz="2000" i="1">
                                <a:latin typeface="Cambria Math"/>
                              </a:rPr>
                              <m:t>17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n-US" altLang="ja-JP" sz="2000" i="1">
                            <a:latin typeface="Cambria Math"/>
                          </a:rPr>
                          <m:t>yr</m:t>
                        </m:r>
                      </m:e>
                    </m:d>
                  </m:oMath>
                </a14:m>
                <a:r>
                  <a:rPr lang="en-US" altLang="ja-JP" sz="2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</a:p>
              <a:p>
                <a:pPr lvl="1"/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SM expectation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2000" i="1">
                            <a:latin typeface="Cambria Math"/>
                          </a:rPr>
                          <m:t>𝜏</m:t>
                        </m:r>
                        <m:r>
                          <a:rPr lang="en-US" altLang="ja-JP" sz="2000" i="1">
                            <a:latin typeface="Cambria Math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n-US" altLang="ja-JP" sz="2000">
                            <a:latin typeface="Cambria Math"/>
                          </a:rPr>
                          <m:t>Ο</m:t>
                        </m:r>
                        <m:r>
                          <a:rPr lang="en-US" altLang="ja-JP" sz="2000" i="1">
                            <a:latin typeface="Cambria Math"/>
                          </a:rPr>
                          <m:t>(10</m:t>
                        </m:r>
                      </m:e>
                      <m:sup>
                        <m:r>
                          <a:rPr lang="en-US" altLang="ja-JP" sz="2000" i="1">
                            <a:latin typeface="Cambria Math"/>
                          </a:rPr>
                          <m:t>43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000" i="1">
                        <a:latin typeface="Cambria Math"/>
                      </a:rPr>
                      <m:t>yr</m:t>
                    </m:r>
                    <m:r>
                      <a:rPr lang="en-US" altLang="ja-JP" sz="2000" i="1">
                        <a:latin typeface="Cambria Math"/>
                      </a:rPr>
                      <m:t>)</m:t>
                    </m:r>
                  </m:oMath>
                </a14:m>
                <a:endParaRPr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Current experimental lower limit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2000" i="1">
                            <a:latin typeface="Cambria Math"/>
                          </a:rPr>
                          <m:t>𝜏</m:t>
                        </m:r>
                        <m:r>
                          <a:rPr lang="en-US" altLang="ja-JP" sz="2000" i="1">
                            <a:latin typeface="Cambria Math"/>
                          </a:rPr>
                          <m:t>&gt;</m:t>
                        </m:r>
                        <m:r>
                          <m:rPr>
                            <m:sty m:val="p"/>
                          </m:rPr>
                          <a:rPr lang="en-US" altLang="ja-JP" sz="2000">
                            <a:latin typeface="Cambria Math"/>
                          </a:rPr>
                          <m:t>Ο</m:t>
                        </m:r>
                        <m:r>
                          <a:rPr lang="en-US" altLang="ja-JP" sz="2000" i="1">
                            <a:latin typeface="Cambria Math"/>
                          </a:rPr>
                          <m:t>(10</m:t>
                        </m:r>
                      </m:e>
                      <m:sup>
                        <m:r>
                          <a:rPr lang="en-US" altLang="ja-JP" sz="2000" i="1">
                            <a:latin typeface="Cambria Math"/>
                          </a:rPr>
                          <m:t>12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000" i="1">
                        <a:latin typeface="Cambria Math"/>
                      </a:rPr>
                      <m:t>yr</m:t>
                    </m:r>
                    <m:r>
                      <a:rPr lang="en-US" altLang="ja-JP" sz="2000" i="1">
                        <a:latin typeface="Cambria Math"/>
                      </a:rPr>
                      <m:t>)</m:t>
                    </m:r>
                  </m:oMath>
                </a14:m>
                <a:endPara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L-R symmetric model 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(for Dirac neutrino) predicts down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2000" i="1">
                            <a:latin typeface="Cambria Math"/>
                          </a:rPr>
                          <m:t>𝜏</m:t>
                        </m:r>
                        <m:r>
                          <a:rPr lang="en-US" altLang="ja-JP" sz="2000" b="0" i="1" smtClean="0">
                            <a:latin typeface="Cambria Math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n-US" altLang="ja-JP" sz="2000">
                            <a:latin typeface="Cambria Math"/>
                          </a:rPr>
                          <m:t>Ο</m:t>
                        </m:r>
                        <m:r>
                          <a:rPr lang="en-US" altLang="ja-JP" sz="2000" i="1">
                            <a:latin typeface="Cambria Math"/>
                          </a:rPr>
                          <m:t>(10</m:t>
                        </m:r>
                      </m:e>
                      <m:sup>
                        <m:r>
                          <a:rPr lang="en-US" altLang="ja-JP" sz="2000" i="1">
                            <a:latin typeface="Cambria Math"/>
                          </a:rPr>
                          <m:t>17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000" i="1">
                        <a:latin typeface="Cambria Math"/>
                      </a:rPr>
                      <m:t>yr</m:t>
                    </m:r>
                    <m:r>
                      <a:rPr lang="en-US" altLang="ja-JP" sz="2000" i="1">
                        <a:latin typeface="Cambria Math"/>
                      </a:rPr>
                      <m:t>)</m:t>
                    </m:r>
                  </m:oMath>
                </a14:m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𝑊</m:t>
                        </m:r>
                      </m:e>
                      <m:sub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 dirty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i="1" dirty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𝑊</m:t>
                        </m:r>
                      </m:e>
                      <m:sub>
                        <m:r>
                          <a:rPr lang="en-US" altLang="ja-JP" sz="2000" i="1" dirty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𝑅</m:t>
                        </m:r>
                      </m:sub>
                    </m:sSub>
                  </m:oMath>
                </a14:m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mixing angle </a:t>
                </a:r>
                <a14:m>
                  <m:oMath xmlns:m="http://schemas.openxmlformats.org/officeDocument/2006/math"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𝜁</m:t>
                    </m:r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&lt;0.02</m:t>
                    </m:r>
                  </m:oMath>
                </a14:m>
                <a:endPara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endPara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5" name="コンテンツ プレースホルダー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7495" y="1151396"/>
                <a:ext cx="8992729" cy="3303860"/>
              </a:xfrm>
              <a:blipFill rotWithShape="1">
                <a:blip r:embed="rId3"/>
                <a:stretch>
                  <a:fillRect l="-949" t="-239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正方形/長方形 44"/>
          <p:cNvSpPr/>
          <p:nvPr/>
        </p:nvSpPr>
        <p:spPr>
          <a:xfrm>
            <a:off x="4845717" y="4351901"/>
            <a:ext cx="33121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</a:t>
            </a:r>
            <a:r>
              <a:rPr lang="en-US" altLang="ja-JP" b="1" dirty="0" smtClean="0">
                <a:solidFill>
                  <a:srgbClr val="0070C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</a:t>
            </a:r>
            <a:r>
              <a:rPr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S: </a:t>
            </a:r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SU(2)</a:t>
            </a:r>
            <a:r>
              <a:rPr lang="en-US" altLang="ja-JP" b="1" baseline="-25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</a:t>
            </a:r>
            <a:r>
              <a:rPr lang="ja-JP" altLang="en-US" b="1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ｘ</a:t>
            </a:r>
            <a:r>
              <a:rPr lang="en-US" altLang="ja-JP" b="1" dirty="0" smtClean="0">
                <a:solidFill>
                  <a:srgbClr val="0070C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SU(2)</a:t>
            </a:r>
            <a:r>
              <a:rPr lang="en-US" altLang="ja-JP" b="1" baseline="-25000" dirty="0" smtClean="0">
                <a:solidFill>
                  <a:srgbClr val="0070C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</a:t>
            </a:r>
            <a:r>
              <a:rPr lang="ja-JP" altLang="en-US" b="1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ｘ</a:t>
            </a:r>
            <a:r>
              <a:rPr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U(1)</a:t>
            </a:r>
            <a:r>
              <a:rPr lang="en-US" altLang="ja-JP" b="1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B-L</a:t>
            </a:r>
            <a:endParaRPr lang="ja-JP" altLang="en-US" b="1" baseline="-25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6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3</a:t>
            </a:fld>
            <a:endParaRPr kumimoji="1"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2332902" y="4765261"/>
            <a:ext cx="2574025" cy="1419430"/>
            <a:chOff x="1316887" y="4581128"/>
            <a:chExt cx="2574025" cy="1419430"/>
          </a:xfrm>
        </p:grpSpPr>
        <p:sp>
          <p:nvSpPr>
            <p:cNvPr id="48" name="Freeform 82"/>
            <p:cNvSpPr>
              <a:spLocks/>
            </p:cNvSpPr>
            <p:nvPr/>
          </p:nvSpPr>
          <p:spPr bwMode="auto">
            <a:xfrm>
              <a:off x="1316887" y="5057619"/>
              <a:ext cx="705926" cy="128772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49" name="フリーフォーム 48"/>
            <p:cNvSpPr/>
            <p:nvPr/>
          </p:nvSpPr>
          <p:spPr bwMode="auto">
            <a:xfrm rot="16200000">
              <a:off x="1821039" y="5020353"/>
              <a:ext cx="629339" cy="286487"/>
            </a:xfrm>
            <a:custGeom>
              <a:avLst/>
              <a:gdLst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5052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2004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0932 w 4111216"/>
                <a:gd name="connsiteY0" fmla="*/ 1676400 h 1676400"/>
                <a:gd name="connsiteX1" fmla="*/ 5652 w 4111216"/>
                <a:gd name="connsiteY1" fmla="*/ 1249680 h 1676400"/>
                <a:gd name="connsiteX2" fmla="*/ 584772 w 4111216"/>
                <a:gd name="connsiteY2" fmla="*/ 1234440 h 1676400"/>
                <a:gd name="connsiteX3" fmla="*/ 386652 w 4111216"/>
                <a:gd name="connsiteY3" fmla="*/ 701040 h 1676400"/>
                <a:gd name="connsiteX4" fmla="*/ 935292 w 4111216"/>
                <a:gd name="connsiteY4" fmla="*/ 899160 h 1676400"/>
                <a:gd name="connsiteX5" fmla="*/ 843852 w 4111216"/>
                <a:gd name="connsiteY5" fmla="*/ 320040 h 1676400"/>
                <a:gd name="connsiteX6" fmla="*/ 1392492 w 4111216"/>
                <a:gd name="connsiteY6" fmla="*/ 624840 h 1676400"/>
                <a:gd name="connsiteX7" fmla="*/ 1468692 w 4111216"/>
                <a:gd name="connsiteY7" fmla="*/ 91440 h 1676400"/>
                <a:gd name="connsiteX8" fmla="*/ 1803972 w 4111216"/>
                <a:gd name="connsiteY8" fmla="*/ 533400 h 1676400"/>
                <a:gd name="connsiteX9" fmla="*/ 2017332 w 4111216"/>
                <a:gd name="connsiteY9" fmla="*/ 0 h 1676400"/>
                <a:gd name="connsiteX10" fmla="*/ 2352612 w 4111216"/>
                <a:gd name="connsiteY10" fmla="*/ 533400 h 1676400"/>
                <a:gd name="connsiteX11" fmla="*/ 2703132 w 4111216"/>
                <a:gd name="connsiteY11" fmla="*/ 76200 h 1676400"/>
                <a:gd name="connsiteX12" fmla="*/ 2779332 w 4111216"/>
                <a:gd name="connsiteY12" fmla="*/ 640080 h 1676400"/>
                <a:gd name="connsiteX13" fmla="*/ 3251772 w 4111216"/>
                <a:gd name="connsiteY13" fmla="*/ 320040 h 1676400"/>
                <a:gd name="connsiteX14" fmla="*/ 3221292 w 4111216"/>
                <a:gd name="connsiteY14" fmla="*/ 899160 h 1676400"/>
                <a:gd name="connsiteX15" fmla="*/ 3769932 w 4111216"/>
                <a:gd name="connsiteY15" fmla="*/ 685800 h 1676400"/>
                <a:gd name="connsiteX16" fmla="*/ 3556572 w 4111216"/>
                <a:gd name="connsiteY16" fmla="*/ 1219200 h 1676400"/>
                <a:gd name="connsiteX17" fmla="*/ 4105212 w 4111216"/>
                <a:gd name="connsiteY17" fmla="*/ 1127760 h 1676400"/>
                <a:gd name="connsiteX18" fmla="*/ 3800412 w 4111216"/>
                <a:gd name="connsiteY18" fmla="*/ 163068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111216" h="1676400">
                  <a:moveTo>
                    <a:pt x="340932" y="1676400"/>
                  </a:moveTo>
                  <a:cubicBezTo>
                    <a:pt x="150432" y="1499870"/>
                    <a:pt x="-34988" y="1323340"/>
                    <a:pt x="5652" y="1249680"/>
                  </a:cubicBezTo>
                  <a:cubicBezTo>
                    <a:pt x="46292" y="1176020"/>
                    <a:pt x="521272" y="1325880"/>
                    <a:pt x="584772" y="1234440"/>
                  </a:cubicBezTo>
                  <a:cubicBezTo>
                    <a:pt x="648272" y="1143000"/>
                    <a:pt x="328232" y="756920"/>
                    <a:pt x="386652" y="701040"/>
                  </a:cubicBezTo>
                  <a:cubicBezTo>
                    <a:pt x="445072" y="645160"/>
                    <a:pt x="859092" y="962660"/>
                    <a:pt x="935292" y="899160"/>
                  </a:cubicBezTo>
                  <a:cubicBezTo>
                    <a:pt x="1011492" y="835660"/>
                    <a:pt x="767652" y="365760"/>
                    <a:pt x="843852" y="320040"/>
                  </a:cubicBezTo>
                  <a:cubicBezTo>
                    <a:pt x="920052" y="274320"/>
                    <a:pt x="1288352" y="662940"/>
                    <a:pt x="1392492" y="624840"/>
                  </a:cubicBezTo>
                  <a:cubicBezTo>
                    <a:pt x="1496632" y="586740"/>
                    <a:pt x="1400112" y="106680"/>
                    <a:pt x="1468692" y="91440"/>
                  </a:cubicBezTo>
                  <a:cubicBezTo>
                    <a:pt x="1537272" y="76200"/>
                    <a:pt x="1712532" y="548640"/>
                    <a:pt x="1803972" y="533400"/>
                  </a:cubicBezTo>
                  <a:cubicBezTo>
                    <a:pt x="1895412" y="518160"/>
                    <a:pt x="1925892" y="0"/>
                    <a:pt x="2017332" y="0"/>
                  </a:cubicBezTo>
                  <a:cubicBezTo>
                    <a:pt x="2108772" y="0"/>
                    <a:pt x="2238312" y="520700"/>
                    <a:pt x="2352612" y="533400"/>
                  </a:cubicBezTo>
                  <a:cubicBezTo>
                    <a:pt x="2466912" y="546100"/>
                    <a:pt x="2632012" y="58420"/>
                    <a:pt x="2703132" y="76200"/>
                  </a:cubicBezTo>
                  <a:cubicBezTo>
                    <a:pt x="2774252" y="93980"/>
                    <a:pt x="2687892" y="599440"/>
                    <a:pt x="2779332" y="640080"/>
                  </a:cubicBezTo>
                  <a:cubicBezTo>
                    <a:pt x="2870772" y="680720"/>
                    <a:pt x="3178112" y="276860"/>
                    <a:pt x="3251772" y="320040"/>
                  </a:cubicBezTo>
                  <a:cubicBezTo>
                    <a:pt x="3325432" y="363220"/>
                    <a:pt x="3134932" y="838200"/>
                    <a:pt x="3221292" y="899160"/>
                  </a:cubicBezTo>
                  <a:cubicBezTo>
                    <a:pt x="3307652" y="960120"/>
                    <a:pt x="3714052" y="632460"/>
                    <a:pt x="3769932" y="685800"/>
                  </a:cubicBezTo>
                  <a:cubicBezTo>
                    <a:pt x="3825812" y="739140"/>
                    <a:pt x="3500692" y="1145540"/>
                    <a:pt x="3556572" y="1219200"/>
                  </a:cubicBezTo>
                  <a:cubicBezTo>
                    <a:pt x="3612452" y="1292860"/>
                    <a:pt x="4064572" y="1059180"/>
                    <a:pt x="4105212" y="1127760"/>
                  </a:cubicBezTo>
                  <a:cubicBezTo>
                    <a:pt x="4145852" y="1196340"/>
                    <a:pt x="3973132" y="1413510"/>
                    <a:pt x="3800412" y="1630680"/>
                  </a:cubicBez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テキスト ボックス 49"/>
                <p:cNvSpPr txBox="1"/>
                <p:nvPr/>
              </p:nvSpPr>
              <p:spPr>
                <a:xfrm>
                  <a:off x="1698155" y="5272368"/>
                  <a:ext cx="543162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𝑊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0" name="テキスト ボックス 4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98155" y="5272368"/>
                  <a:ext cx="531940" cy="369332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テキスト ボックス 50"/>
                <p:cNvSpPr txBox="1"/>
                <p:nvPr/>
              </p:nvSpPr>
              <p:spPr>
                <a:xfrm>
                  <a:off x="2291925" y="5241076"/>
                  <a:ext cx="526041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𝑖𝐿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1" name="テキスト ボックス 5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91925" y="5241076"/>
                  <a:ext cx="514820" cy="369332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テキスト ボックス 51"/>
                <p:cNvSpPr txBox="1"/>
                <p:nvPr/>
              </p:nvSpPr>
              <p:spPr>
                <a:xfrm>
                  <a:off x="1573115" y="4733387"/>
                  <a:ext cx="365805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b="0" i="1" smtClean="0">
                            <a:latin typeface="Cambria Math"/>
                          </a:rPr>
                          <m:t>γ</m:t>
                        </m:r>
                      </m:oMath>
                    </m:oMathPara>
                  </a14:m>
                  <a:endParaRPr kumimoji="1" lang="en-US" altLang="ja-JP" b="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2" name="テキスト ボックス 5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73115" y="4733387"/>
                  <a:ext cx="354584" cy="369332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b="-5000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3" name="Line 4"/>
            <p:cNvSpPr>
              <a:spLocks noChangeShapeType="1"/>
            </p:cNvSpPr>
            <p:nvPr/>
          </p:nvSpPr>
          <p:spPr bwMode="auto">
            <a:xfrm rot="12740918" flipV="1">
              <a:off x="2497722" y="5695051"/>
              <a:ext cx="335738" cy="5038"/>
            </a:xfrm>
            <a:prstGeom prst="line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54" name="Line 3"/>
            <p:cNvSpPr>
              <a:spLocks noChangeShapeType="1"/>
            </p:cNvSpPr>
            <p:nvPr/>
          </p:nvSpPr>
          <p:spPr bwMode="auto">
            <a:xfrm rot="12740918" flipV="1">
              <a:off x="2567790" y="5720187"/>
              <a:ext cx="259906" cy="4807"/>
            </a:xfrm>
            <a:prstGeom prst="line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55" name="Group 5"/>
            <p:cNvGrpSpPr>
              <a:grpSpLocks/>
            </p:cNvGrpSpPr>
            <p:nvPr/>
          </p:nvGrpSpPr>
          <p:grpSpPr bwMode="auto">
            <a:xfrm rot="19002571" flipV="1">
              <a:off x="2188515" y="4673563"/>
              <a:ext cx="639065" cy="5846"/>
              <a:chOff x="1392" y="-19990"/>
              <a:chExt cx="1584" cy="21478"/>
            </a:xfrm>
          </p:grpSpPr>
          <p:sp>
            <p:nvSpPr>
              <p:cNvPr id="65" name="Line 4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66" name="Line 3"/>
              <p:cNvSpPr>
                <a:spLocks noChangeShapeType="1"/>
              </p:cNvSpPr>
              <p:nvPr/>
            </p:nvSpPr>
            <p:spPr bwMode="auto">
              <a:xfrm flipV="1">
                <a:off x="1392" y="-19990"/>
                <a:ext cx="807" cy="21478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sp>
          <p:nvSpPr>
            <p:cNvPr id="56" name="Line 4"/>
            <p:cNvSpPr>
              <a:spLocks noChangeShapeType="1"/>
            </p:cNvSpPr>
            <p:nvPr/>
          </p:nvSpPr>
          <p:spPr bwMode="auto">
            <a:xfrm rot="16200000">
              <a:off x="2002544" y="5174899"/>
              <a:ext cx="542014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テキスト ボックス 56"/>
                <p:cNvSpPr txBox="1"/>
                <p:nvPr/>
              </p:nvSpPr>
              <p:spPr>
                <a:xfrm>
                  <a:off x="2297462" y="4996368"/>
                  <a:ext cx="1593450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ℓ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  <m: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=</m:t>
                        </m:r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𝑒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  <m: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𝜇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  <m: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𝜏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7" name="テキスト ボックス 5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97462" y="4996368"/>
                  <a:ext cx="1593450" cy="369332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b="-5000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テキスト ボックス 57"/>
                <p:cNvSpPr txBox="1"/>
                <p:nvPr/>
              </p:nvSpPr>
              <p:spPr>
                <a:xfrm>
                  <a:off x="2619117" y="4581128"/>
                  <a:ext cx="524759" cy="391646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𝑗𝐿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8" name="テキスト ボックス 5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19117" y="4581128"/>
                  <a:ext cx="513539" cy="391646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b="-7813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テキスト ボックス 58"/>
                <p:cNvSpPr txBox="1"/>
                <p:nvPr/>
              </p:nvSpPr>
              <p:spPr>
                <a:xfrm>
                  <a:off x="2652967" y="5400748"/>
                  <a:ext cx="545855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𝑖𝑅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9" name="テキスト ボックス 5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52967" y="5400748"/>
                  <a:ext cx="534634" cy="369332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0" name="Line 4"/>
            <p:cNvSpPr>
              <a:spLocks noChangeShapeType="1"/>
            </p:cNvSpPr>
            <p:nvPr/>
          </p:nvSpPr>
          <p:spPr bwMode="auto">
            <a:xfrm rot="12740918">
              <a:off x="2242645" y="5520355"/>
              <a:ext cx="304358" cy="877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61" name="グループ化 60"/>
            <p:cNvGrpSpPr/>
            <p:nvPr/>
          </p:nvGrpSpPr>
          <p:grpSpPr>
            <a:xfrm rot="21030663">
              <a:off x="2467327" y="5550693"/>
              <a:ext cx="110674" cy="115944"/>
              <a:chOff x="10911491" y="2464014"/>
              <a:chExt cx="393668" cy="393668"/>
            </a:xfrm>
          </p:grpSpPr>
          <p:cxnSp>
            <p:nvCxnSpPr>
              <p:cNvPr id="63" name="直線コネクタ 62"/>
              <p:cNvCxnSpPr/>
              <p:nvPr/>
            </p:nvCxnSpPr>
            <p:spPr>
              <a:xfrm>
                <a:off x="10911491" y="2655943"/>
                <a:ext cx="39366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線コネクタ 63"/>
              <p:cNvCxnSpPr/>
              <p:nvPr/>
            </p:nvCxnSpPr>
            <p:spPr>
              <a:xfrm rot="5400000">
                <a:off x="10908064" y="2660848"/>
                <a:ext cx="39366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2" name="テキスト ボックス 61"/>
                <p:cNvSpPr txBox="1"/>
                <p:nvPr/>
              </p:nvSpPr>
              <p:spPr>
                <a:xfrm>
                  <a:off x="2202885" y="5604039"/>
                  <a:ext cx="607089" cy="396519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sSub>
                              <m:sSubPr>
                                <m:ctrlPr>
                                  <a:rPr kumimoji="1" lang="en-US" altLang="ja-JP" b="0" i="1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ja-JP" b="0" i="1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𝜈</m:t>
                                </m:r>
                              </m:e>
                              <m:sub>
                                <m:r>
                                  <a:rPr kumimoji="1" lang="en-US" altLang="ja-JP" b="0" i="1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62" name="テキスト ボックス 6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02885" y="5604039"/>
                  <a:ext cx="595868" cy="396519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 b="-1538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88" name="グループ化 87"/>
          <p:cNvGrpSpPr/>
          <p:nvPr/>
        </p:nvGrpSpPr>
        <p:grpSpPr>
          <a:xfrm>
            <a:off x="5287607" y="4737400"/>
            <a:ext cx="1849411" cy="1247591"/>
            <a:chOff x="5414463" y="4737400"/>
            <a:chExt cx="1849411" cy="1247591"/>
          </a:xfrm>
        </p:grpSpPr>
        <p:sp>
          <p:nvSpPr>
            <p:cNvPr id="68" name="Freeform 82"/>
            <p:cNvSpPr>
              <a:spLocks/>
            </p:cNvSpPr>
            <p:nvPr/>
          </p:nvSpPr>
          <p:spPr bwMode="auto">
            <a:xfrm>
              <a:off x="5414463" y="5304040"/>
              <a:ext cx="683008" cy="124591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69" name="フリーフォーム 68"/>
            <p:cNvSpPr/>
            <p:nvPr/>
          </p:nvSpPr>
          <p:spPr bwMode="auto">
            <a:xfrm rot="16200000">
              <a:off x="5902249" y="5267983"/>
              <a:ext cx="608906" cy="277187"/>
            </a:xfrm>
            <a:custGeom>
              <a:avLst/>
              <a:gdLst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5052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2004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0932 w 4111216"/>
                <a:gd name="connsiteY0" fmla="*/ 1676400 h 1676400"/>
                <a:gd name="connsiteX1" fmla="*/ 5652 w 4111216"/>
                <a:gd name="connsiteY1" fmla="*/ 1249680 h 1676400"/>
                <a:gd name="connsiteX2" fmla="*/ 584772 w 4111216"/>
                <a:gd name="connsiteY2" fmla="*/ 1234440 h 1676400"/>
                <a:gd name="connsiteX3" fmla="*/ 386652 w 4111216"/>
                <a:gd name="connsiteY3" fmla="*/ 701040 h 1676400"/>
                <a:gd name="connsiteX4" fmla="*/ 935292 w 4111216"/>
                <a:gd name="connsiteY4" fmla="*/ 899160 h 1676400"/>
                <a:gd name="connsiteX5" fmla="*/ 843852 w 4111216"/>
                <a:gd name="connsiteY5" fmla="*/ 320040 h 1676400"/>
                <a:gd name="connsiteX6" fmla="*/ 1392492 w 4111216"/>
                <a:gd name="connsiteY6" fmla="*/ 624840 h 1676400"/>
                <a:gd name="connsiteX7" fmla="*/ 1468692 w 4111216"/>
                <a:gd name="connsiteY7" fmla="*/ 91440 h 1676400"/>
                <a:gd name="connsiteX8" fmla="*/ 1803972 w 4111216"/>
                <a:gd name="connsiteY8" fmla="*/ 533400 h 1676400"/>
                <a:gd name="connsiteX9" fmla="*/ 2017332 w 4111216"/>
                <a:gd name="connsiteY9" fmla="*/ 0 h 1676400"/>
                <a:gd name="connsiteX10" fmla="*/ 2352612 w 4111216"/>
                <a:gd name="connsiteY10" fmla="*/ 533400 h 1676400"/>
                <a:gd name="connsiteX11" fmla="*/ 2703132 w 4111216"/>
                <a:gd name="connsiteY11" fmla="*/ 76200 h 1676400"/>
                <a:gd name="connsiteX12" fmla="*/ 2779332 w 4111216"/>
                <a:gd name="connsiteY12" fmla="*/ 640080 h 1676400"/>
                <a:gd name="connsiteX13" fmla="*/ 3251772 w 4111216"/>
                <a:gd name="connsiteY13" fmla="*/ 320040 h 1676400"/>
                <a:gd name="connsiteX14" fmla="*/ 3221292 w 4111216"/>
                <a:gd name="connsiteY14" fmla="*/ 899160 h 1676400"/>
                <a:gd name="connsiteX15" fmla="*/ 3769932 w 4111216"/>
                <a:gd name="connsiteY15" fmla="*/ 685800 h 1676400"/>
                <a:gd name="connsiteX16" fmla="*/ 3556572 w 4111216"/>
                <a:gd name="connsiteY16" fmla="*/ 1219200 h 1676400"/>
                <a:gd name="connsiteX17" fmla="*/ 4105212 w 4111216"/>
                <a:gd name="connsiteY17" fmla="*/ 1127760 h 1676400"/>
                <a:gd name="connsiteX18" fmla="*/ 3800412 w 4111216"/>
                <a:gd name="connsiteY18" fmla="*/ 163068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111216" h="1676400">
                  <a:moveTo>
                    <a:pt x="340932" y="1676400"/>
                  </a:moveTo>
                  <a:cubicBezTo>
                    <a:pt x="150432" y="1499870"/>
                    <a:pt x="-34988" y="1323340"/>
                    <a:pt x="5652" y="1249680"/>
                  </a:cubicBezTo>
                  <a:cubicBezTo>
                    <a:pt x="46292" y="1176020"/>
                    <a:pt x="521272" y="1325880"/>
                    <a:pt x="584772" y="1234440"/>
                  </a:cubicBezTo>
                  <a:cubicBezTo>
                    <a:pt x="648272" y="1143000"/>
                    <a:pt x="328232" y="756920"/>
                    <a:pt x="386652" y="701040"/>
                  </a:cubicBezTo>
                  <a:cubicBezTo>
                    <a:pt x="445072" y="645160"/>
                    <a:pt x="859092" y="962660"/>
                    <a:pt x="935292" y="899160"/>
                  </a:cubicBezTo>
                  <a:cubicBezTo>
                    <a:pt x="1011492" y="835660"/>
                    <a:pt x="767652" y="365760"/>
                    <a:pt x="843852" y="320040"/>
                  </a:cubicBezTo>
                  <a:cubicBezTo>
                    <a:pt x="920052" y="274320"/>
                    <a:pt x="1288352" y="662940"/>
                    <a:pt x="1392492" y="624840"/>
                  </a:cubicBezTo>
                  <a:cubicBezTo>
                    <a:pt x="1496632" y="586740"/>
                    <a:pt x="1400112" y="106680"/>
                    <a:pt x="1468692" y="91440"/>
                  </a:cubicBezTo>
                  <a:cubicBezTo>
                    <a:pt x="1537272" y="76200"/>
                    <a:pt x="1712532" y="548640"/>
                    <a:pt x="1803972" y="533400"/>
                  </a:cubicBezTo>
                  <a:cubicBezTo>
                    <a:pt x="1895412" y="518160"/>
                    <a:pt x="1925892" y="0"/>
                    <a:pt x="2017332" y="0"/>
                  </a:cubicBezTo>
                  <a:cubicBezTo>
                    <a:pt x="2108772" y="0"/>
                    <a:pt x="2238312" y="520700"/>
                    <a:pt x="2352612" y="533400"/>
                  </a:cubicBezTo>
                  <a:cubicBezTo>
                    <a:pt x="2466912" y="546100"/>
                    <a:pt x="2632012" y="58420"/>
                    <a:pt x="2703132" y="76200"/>
                  </a:cubicBezTo>
                  <a:cubicBezTo>
                    <a:pt x="2774252" y="93980"/>
                    <a:pt x="2687892" y="599440"/>
                    <a:pt x="2779332" y="640080"/>
                  </a:cubicBezTo>
                  <a:cubicBezTo>
                    <a:pt x="2870772" y="680720"/>
                    <a:pt x="3178112" y="276860"/>
                    <a:pt x="3251772" y="320040"/>
                  </a:cubicBezTo>
                  <a:cubicBezTo>
                    <a:pt x="3325432" y="363220"/>
                    <a:pt x="3134932" y="838200"/>
                    <a:pt x="3221292" y="899160"/>
                  </a:cubicBezTo>
                  <a:cubicBezTo>
                    <a:pt x="3307652" y="960120"/>
                    <a:pt x="3714052" y="632460"/>
                    <a:pt x="3769932" y="685800"/>
                  </a:cubicBezTo>
                  <a:cubicBezTo>
                    <a:pt x="3825812" y="739140"/>
                    <a:pt x="3500692" y="1145540"/>
                    <a:pt x="3556572" y="1219200"/>
                  </a:cubicBezTo>
                  <a:cubicBezTo>
                    <a:pt x="3612452" y="1292860"/>
                    <a:pt x="4064572" y="1059180"/>
                    <a:pt x="4105212" y="1127760"/>
                  </a:cubicBezTo>
                  <a:cubicBezTo>
                    <a:pt x="4145852" y="1196340"/>
                    <a:pt x="3973132" y="1413510"/>
                    <a:pt x="3800412" y="1630680"/>
                  </a:cubicBezTo>
                </a:path>
              </a:pathLst>
            </a:custGeom>
            <a:noFill/>
            <a:ln w="38100" cap="flat" cmpd="sng" algn="ctr">
              <a:gradFill>
                <a:gsLst>
                  <a:gs pos="0">
                    <a:srgbClr val="0070C0">
                      <a:lumMod val="100000"/>
                    </a:srgbClr>
                  </a:gs>
                  <a:gs pos="50000">
                    <a:srgbClr val="FF0000"/>
                  </a:gs>
                  <a:gs pos="100000">
                    <a:srgbClr val="0070C0"/>
                  </a:gs>
                </a:gsLst>
                <a:lin ang="5400000" scaled="0"/>
              </a:gra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b="0" i="0" u="none" strike="noStrike" cap="none" normalizeH="0" baseline="0" smtClean="0">
                <a:ln>
                  <a:noFill/>
                </a:ln>
                <a:solidFill>
                  <a:srgbClr val="7030A0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0" name="テキスト ボックス 69"/>
                <p:cNvSpPr txBox="1"/>
                <p:nvPr/>
              </p:nvSpPr>
              <p:spPr>
                <a:xfrm>
                  <a:off x="5679763" y="5524210"/>
                  <a:ext cx="539763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𝑊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kumimoji="1" lang="en-US" altLang="ja-JP" b="0" i="1" dirty="0" smtClean="0">
                    <a:solidFill>
                      <a:srgbClr val="7030A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0" name="テキスト ボックス 6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79763" y="5524210"/>
                  <a:ext cx="539763" cy="369332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1" name="テキスト ボックス 70"/>
                <p:cNvSpPr txBox="1"/>
                <p:nvPr/>
              </p:nvSpPr>
              <p:spPr>
                <a:xfrm>
                  <a:off x="6718019" y="5615659"/>
                  <a:ext cx="545855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𝑖𝑅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1" name="テキスト ボックス 7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18019" y="5615659"/>
                  <a:ext cx="534634" cy="369332"/>
                </a:xfrm>
                <a:prstGeom prst="rect">
                  <a:avLst/>
                </a:prstGeom>
                <a:blipFill rotWithShape="1">
                  <a:blip r:embed="rId12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2" name="テキスト ボックス 71"/>
                <p:cNvSpPr txBox="1"/>
                <p:nvPr/>
              </p:nvSpPr>
              <p:spPr>
                <a:xfrm>
                  <a:off x="6573361" y="4737400"/>
                  <a:ext cx="524759" cy="391646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𝑗𝐿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2" name="テキスト ボックス 7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73361" y="4737400"/>
                  <a:ext cx="524759" cy="391646"/>
                </a:xfrm>
                <a:prstGeom prst="rect">
                  <a:avLst/>
                </a:prstGeom>
                <a:blipFill rotWithShape="1">
                  <a:blip r:embed="rId13"/>
                  <a:stretch>
                    <a:fillRect b="-7813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3" name="テキスト ボックス 72"/>
                <p:cNvSpPr txBox="1"/>
                <p:nvPr/>
              </p:nvSpPr>
              <p:spPr>
                <a:xfrm>
                  <a:off x="6338064" y="5073385"/>
                  <a:ext cx="474425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ℓ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3" name="テキスト ボックス 7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38064" y="5073385"/>
                  <a:ext cx="463204" cy="369332"/>
                </a:xfrm>
                <a:prstGeom prst="rect">
                  <a:avLst/>
                </a:prstGeom>
                <a:blipFill rotWithShape="1">
                  <a:blip r:embed="rId14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4" name="テキスト ボックス 73"/>
                <p:cNvSpPr txBox="1"/>
                <p:nvPr/>
              </p:nvSpPr>
              <p:spPr>
                <a:xfrm>
                  <a:off x="5653476" y="4994265"/>
                  <a:ext cx="365805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b="0" i="1" smtClean="0">
                            <a:latin typeface="Cambria Math"/>
                          </a:rPr>
                          <m:t>γ</m:t>
                        </m:r>
                      </m:oMath>
                    </m:oMathPara>
                  </a14:m>
                  <a:endParaRPr kumimoji="1" lang="en-US" altLang="ja-JP" b="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4" name="テキスト ボックス 7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53476" y="4994265"/>
                  <a:ext cx="354584" cy="369332"/>
                </a:xfrm>
                <a:prstGeom prst="rect">
                  <a:avLst/>
                </a:prstGeom>
                <a:blipFill rotWithShape="1">
                  <a:blip r:embed="rId15"/>
                  <a:stretch>
                    <a:fillRect b="-3279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75" name="Group 5"/>
            <p:cNvGrpSpPr>
              <a:grpSpLocks/>
            </p:cNvGrpSpPr>
            <p:nvPr/>
          </p:nvGrpSpPr>
          <p:grpSpPr bwMode="auto">
            <a:xfrm rot="12740918" flipV="1">
              <a:off x="6279481" y="5840186"/>
              <a:ext cx="618318" cy="31642"/>
              <a:chOff x="1392" y="1488"/>
              <a:chExt cx="1584" cy="0"/>
            </a:xfrm>
          </p:grpSpPr>
          <p:sp>
            <p:nvSpPr>
              <p:cNvPr id="86" name="Line 4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38100">
                <a:solidFill>
                  <a:srgbClr val="0070C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87" name="Line 3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38100">
                <a:solidFill>
                  <a:srgbClr val="0070C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grpSp>
          <p:nvGrpSpPr>
            <p:cNvPr id="76" name="Group 5"/>
            <p:cNvGrpSpPr>
              <a:grpSpLocks/>
            </p:cNvGrpSpPr>
            <p:nvPr/>
          </p:nvGrpSpPr>
          <p:grpSpPr bwMode="auto">
            <a:xfrm rot="19002571" flipV="1">
              <a:off x="6245588" y="4905886"/>
              <a:ext cx="618318" cy="31642"/>
              <a:chOff x="1392" y="1488"/>
              <a:chExt cx="1584" cy="0"/>
            </a:xfrm>
          </p:grpSpPr>
          <p:sp>
            <p:nvSpPr>
              <p:cNvPr id="84" name="Line 4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85" name="Line 3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sp>
          <p:nvSpPr>
            <p:cNvPr id="77" name="Line 4"/>
            <p:cNvSpPr>
              <a:spLocks noChangeShapeType="1"/>
            </p:cNvSpPr>
            <p:nvPr/>
          </p:nvSpPr>
          <p:spPr bwMode="auto">
            <a:xfrm rot="16200000">
              <a:off x="6213244" y="5551073"/>
              <a:ext cx="255474" cy="1822"/>
            </a:xfrm>
            <a:prstGeom prst="line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8" name="テキスト ボックス 77"/>
                <p:cNvSpPr txBox="1"/>
                <p:nvPr/>
              </p:nvSpPr>
              <p:spPr>
                <a:xfrm>
                  <a:off x="6314363" y="5438261"/>
                  <a:ext cx="494238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ℓ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𝑅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8" name="テキスト ボックス 7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14363" y="5438261"/>
                  <a:ext cx="483016" cy="369332"/>
                </a:xfrm>
                <a:prstGeom prst="rect">
                  <a:avLst/>
                </a:prstGeom>
                <a:blipFill rotWithShape="1">
                  <a:blip r:embed="rId16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9" name="Line 4"/>
            <p:cNvSpPr>
              <a:spLocks noChangeShapeType="1"/>
            </p:cNvSpPr>
            <p:nvPr/>
          </p:nvSpPr>
          <p:spPr bwMode="auto">
            <a:xfrm rot="16200000">
              <a:off x="6199236" y="5278188"/>
              <a:ext cx="288717" cy="3403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80" name="グループ化 79"/>
            <p:cNvGrpSpPr/>
            <p:nvPr/>
          </p:nvGrpSpPr>
          <p:grpSpPr>
            <a:xfrm rot="19047103">
              <a:off x="6289037" y="5366662"/>
              <a:ext cx="107082" cy="112179"/>
              <a:chOff x="10922224" y="2473868"/>
              <a:chExt cx="393668" cy="393668"/>
            </a:xfrm>
          </p:grpSpPr>
          <p:cxnSp>
            <p:nvCxnSpPr>
              <p:cNvPr id="82" name="直線コネクタ 81"/>
              <p:cNvCxnSpPr/>
              <p:nvPr/>
            </p:nvCxnSpPr>
            <p:spPr>
              <a:xfrm>
                <a:off x="10922224" y="2665796"/>
                <a:ext cx="39366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線コネクタ 82"/>
              <p:cNvCxnSpPr/>
              <p:nvPr/>
            </p:nvCxnSpPr>
            <p:spPr>
              <a:xfrm rot="5400000">
                <a:off x="10918801" y="2670702"/>
                <a:ext cx="39366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1" name="テキスト ボックス 80"/>
                <p:cNvSpPr txBox="1"/>
                <p:nvPr/>
              </p:nvSpPr>
              <p:spPr>
                <a:xfrm>
                  <a:off x="6427507" y="5254031"/>
                  <a:ext cx="540853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𝜏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81" name="テキスト ボックス 8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27507" y="5254031"/>
                  <a:ext cx="540853" cy="369332"/>
                </a:xfrm>
                <a:prstGeom prst="rect">
                  <a:avLst/>
                </a:prstGeom>
                <a:blipFill rotWithShape="1">
                  <a:blip r:embed="rId17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9" name="テキスト ボックス 88"/>
              <p:cNvSpPr txBox="1"/>
              <p:nvPr/>
            </p:nvSpPr>
            <p:spPr>
              <a:xfrm>
                <a:off x="5580112" y="5857712"/>
                <a:ext cx="105439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1200" b="0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≃</m:t>
                      </m:r>
                      <m:sSub>
                        <m:sSubPr>
                          <m:ctrlPr>
                            <a:rPr lang="en-US" altLang="ja-JP" sz="1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sz="1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𝑊</m:t>
                          </m:r>
                        </m:e>
                        <m:sub>
                          <m:r>
                            <a:rPr lang="en-US" altLang="ja-JP" sz="1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𝐿</m:t>
                          </m:r>
                        </m:sub>
                      </m:sSub>
                      <m:r>
                        <a:rPr lang="en-US" altLang="ja-JP" sz="1200" i="1">
                          <a:solidFill>
                            <a:srgbClr val="7030A0"/>
                          </a:solidFill>
                          <a:latin typeface="Cambria Math"/>
                        </a:rPr>
                        <m:t>−</m:t>
                      </m:r>
                      <m:r>
                        <a:rPr lang="en-US" altLang="ja-JP" sz="1200" i="1">
                          <a:solidFill>
                            <a:srgbClr val="7030A0"/>
                          </a:solidFill>
                          <a:latin typeface="Cambria Math"/>
                        </a:rPr>
                        <m:t>𝜁</m:t>
                      </m:r>
                      <m:sSub>
                        <m:sSubPr>
                          <m:ctrlPr>
                            <a:rPr lang="en-US" altLang="ja-JP" sz="12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sz="12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𝑊</m:t>
                          </m:r>
                        </m:e>
                        <m:sub>
                          <m:r>
                            <a:rPr lang="en-US" altLang="ja-JP" sz="12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𝑅</m:t>
                          </m:r>
                        </m:sub>
                      </m:sSub>
                    </m:oMath>
                  </m:oMathPara>
                </a14:m>
                <a:endParaRPr kumimoji="1" lang="ja-JP" altLang="en-US" sz="12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89" name="テキスト ボックス 8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0112" y="5857712"/>
                <a:ext cx="1054391" cy="276999"/>
              </a:xfrm>
              <a:prstGeom prst="rect">
                <a:avLst/>
              </a:prstGeom>
              <a:blipFill rotWithShape="1">
                <a:blip r:embed="rId18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1" name="正方形/長方形 90"/>
          <p:cNvSpPr/>
          <p:nvPr/>
        </p:nvSpPr>
        <p:spPr>
          <a:xfrm>
            <a:off x="2313358" y="4351901"/>
            <a:ext cx="21932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SM: </a:t>
            </a:r>
            <a:r>
              <a:rPr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SU(2)</a:t>
            </a:r>
            <a:r>
              <a:rPr lang="en-US" altLang="ja-JP" b="1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</a:t>
            </a:r>
            <a:r>
              <a:rPr lang="ja-JP" altLang="en-US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ｘ </a:t>
            </a:r>
            <a:r>
              <a:rPr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U(1)</a:t>
            </a:r>
            <a:r>
              <a:rPr lang="en-US" altLang="ja-JP" b="1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Y</a:t>
            </a:r>
            <a:endParaRPr lang="ja-JP" altLang="en-US" b="1" baseline="-25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2" name="正方形/長方形 91"/>
              <p:cNvSpPr/>
              <p:nvPr/>
            </p:nvSpPr>
            <p:spPr>
              <a:xfrm>
                <a:off x="2488597" y="6385526"/>
                <a:ext cx="2103525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1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Suppressed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1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1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US" altLang="ja-JP" sz="1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, GIM</a:t>
                </a:r>
                <a:endParaRPr lang="en-US" altLang="ja-JP" sz="14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2" name="正方形/長方形 9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8597" y="6385526"/>
                <a:ext cx="2103525" cy="307777"/>
              </a:xfrm>
              <a:prstGeom prst="rect">
                <a:avLst/>
              </a:prstGeom>
              <a:blipFill rotWithShape="1">
                <a:blip r:embed="rId19"/>
                <a:stretch>
                  <a:fillRect l="-580" t="-1961" r="-290" b="-1764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3" name="正方形/長方形 92"/>
              <p:cNvSpPr/>
              <p:nvPr/>
            </p:nvSpPr>
            <p:spPr>
              <a:xfrm>
                <a:off x="2373483" y="6081167"/>
                <a:ext cx="1518418" cy="4251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-1324422">
                  <a:spcBef>
                    <a:spcPts val="24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ja-JP" sz="1600" b="1" i="0" smtClean="0">
                          <a:solidFill>
                            <a:schemeClr val="tx1"/>
                          </a:solidFill>
                          <a:latin typeface="Cambria Math"/>
                        </a:rPr>
                        <m:t>𝚪</m:t>
                      </m:r>
                      <m:r>
                        <a:rPr lang="en-US" altLang="ja-JP" sz="16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~</m:t>
                      </m:r>
                      <m:sSup>
                        <m:sSupPr>
                          <m:ctrlPr>
                            <a:rPr lang="en-US" altLang="ja-JP" sz="16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ja-JP" sz="16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ja-JP" sz="16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ja-JP" sz="16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𝟏𝟎</m:t>
                                  </m:r>
                                </m:e>
                                <m:sup>
                                  <m:r>
                                    <a:rPr lang="en-US" altLang="ja-JP" sz="16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𝟒𝟑</m:t>
                                  </m:r>
                                </m:sup>
                              </m:sSup>
                              <m:r>
                                <a:rPr lang="en-US" altLang="ja-JP" sz="16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altLang="ja-JP" sz="16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𝒚𝒓</m:t>
                              </m:r>
                            </m:e>
                          </m:d>
                        </m:e>
                        <m:sup>
                          <m:r>
                            <a:rPr lang="en-US" altLang="ja-JP" sz="16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altLang="ja-JP" sz="16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</m:t>
                          </m:r>
                        </m:sup>
                      </m:sSup>
                    </m:oMath>
                  </m:oMathPara>
                </a14:m>
                <a:endParaRPr lang="en-US" altLang="ja-JP" sz="1600" b="1" dirty="0">
                  <a:solidFill>
                    <a:srgbClr val="0070C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3" name="正方形/長方形 9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3483" y="6081167"/>
                <a:ext cx="1518418" cy="425181"/>
              </a:xfrm>
              <a:prstGeom prst="rect">
                <a:avLst/>
              </a:prstGeom>
              <a:blipFill rotWithShape="1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4" name="正方形/長方形 93"/>
              <p:cNvSpPr/>
              <p:nvPr/>
            </p:nvSpPr>
            <p:spPr>
              <a:xfrm>
                <a:off x="5112055" y="6081167"/>
                <a:ext cx="1609223" cy="42518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indent="-1324422">
                  <a:spcBef>
                    <a:spcPts val="24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1600" b="1" i="0" smtClean="0">
                          <a:solidFill>
                            <a:schemeClr val="tx1"/>
                          </a:solidFill>
                          <a:latin typeface="Cambria Math"/>
                        </a:rPr>
                        <m:t>𝚪</m:t>
                      </m:r>
                      <m:r>
                        <a:rPr lang="en-US" altLang="ja-JP" sz="16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~</m:t>
                      </m:r>
                      <m:sSup>
                        <m:sSupPr>
                          <m:ctrlPr>
                            <a:rPr lang="en-US" altLang="ja-JP" sz="16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ja-JP" sz="16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ja-JP" sz="16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ja-JP" sz="16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𝟏𝟎</m:t>
                                  </m:r>
                                </m:e>
                                <m:sup>
                                  <m:r>
                                    <a:rPr lang="en-US" altLang="ja-JP" sz="16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𝟏𝟕</m:t>
                                  </m:r>
                                </m:sup>
                              </m:sSup>
                              <m:r>
                                <a:rPr lang="en-US" altLang="ja-JP" sz="16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altLang="ja-JP" sz="16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𝒚𝒓</m:t>
                              </m:r>
                            </m:e>
                          </m:d>
                        </m:e>
                        <m:sup>
                          <m:r>
                            <a:rPr lang="en-US" altLang="ja-JP" sz="16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altLang="ja-JP" sz="16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</m:t>
                          </m:r>
                        </m:sup>
                      </m:sSup>
                    </m:oMath>
                  </m:oMathPara>
                </a14:m>
                <a:endParaRPr lang="en-US" altLang="ja-JP" sz="1600" b="1" dirty="0">
                  <a:solidFill>
                    <a:schemeClr val="tx1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4" name="正方形/長方形 9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2055" y="6081167"/>
                <a:ext cx="1609223" cy="425181"/>
              </a:xfrm>
              <a:prstGeom prst="rect">
                <a:avLst/>
              </a:prstGeom>
              <a:blipFill rotWithShape="1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5" name="正方形/長方形 94"/>
              <p:cNvSpPr/>
              <p:nvPr/>
            </p:nvSpPr>
            <p:spPr>
              <a:xfrm>
                <a:off x="5178052" y="6385526"/>
                <a:ext cx="2362122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1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Suppressed </a:t>
                </a:r>
                <a:r>
                  <a:rPr lang="en-US" altLang="ja-JP" sz="1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only </a:t>
                </a:r>
                <a:r>
                  <a:rPr lang="en-US" altLang="ja-JP" sz="1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by </a:t>
                </a:r>
                <a14:m>
                  <m:oMath xmlns:m="http://schemas.openxmlformats.org/officeDocument/2006/math">
                    <m:r>
                      <a:rPr lang="en-US" altLang="ja-JP" sz="1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𝜁</m:t>
                    </m:r>
                    <m:r>
                      <a:rPr lang="en-US" altLang="ja-JP" sz="1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~0.02</m:t>
                    </m:r>
                  </m:oMath>
                </a14:m>
                <a:endParaRPr lang="en-US" altLang="ja-JP" sz="14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5" name="正方形/長方形 9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8052" y="6385526"/>
                <a:ext cx="2362122" cy="307777"/>
              </a:xfrm>
              <a:prstGeom prst="rect">
                <a:avLst/>
              </a:prstGeom>
              <a:blipFill rotWithShape="1">
                <a:blip r:embed="rId22"/>
                <a:stretch>
                  <a:fillRect l="-515" t="-1961" b="-1764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6" name="正方形/長方形 95"/>
          <p:cNvSpPr/>
          <p:nvPr/>
        </p:nvSpPr>
        <p:spPr>
          <a:xfrm>
            <a:off x="7054851" y="5447478"/>
            <a:ext cx="18511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1324422" algn="ctr">
              <a:spcBef>
                <a:spcPts val="2400"/>
              </a:spcBef>
            </a:pPr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10</a:t>
            </a:r>
            <a:r>
              <a:rPr lang="en-US" altLang="ja-JP" b="1" baseline="30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26</a:t>
            </a:r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enhancement to SM</a:t>
            </a:r>
            <a:endParaRPr lang="en-US" altLang="ja-JP" b="1" baseline="30000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7" name="正方形/長方形 96"/>
              <p:cNvSpPr/>
              <p:nvPr/>
            </p:nvSpPr>
            <p:spPr>
              <a:xfrm>
                <a:off x="179512" y="4469154"/>
                <a:ext cx="2016224" cy="983859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en-US" altLang="ja-JP" sz="16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</a:t>
                </a:r>
                <a:r>
                  <a:rPr lang="en-US" altLang="ja-JP" sz="16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eutrino magnetic </a:t>
                </a:r>
                <a:r>
                  <a:rPr lang="en-US" altLang="ja-JP" sz="16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moment </a:t>
                </a:r>
                <a:r>
                  <a:rPr lang="en-US" altLang="ja-JP" sz="16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term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ja-JP" sz="24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altLang="ja-JP" sz="24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n-US" altLang="ja-JP" sz="2400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𝑗𝐿</m:t>
                        </m:r>
                      </m:sub>
                    </m:sSub>
                    <m:sSub>
                      <m:sSubPr>
                        <m:ctrlPr>
                          <a:rPr lang="en-US" altLang="ja-JP" sz="24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i="1" dirty="0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US" altLang="ja-JP" sz="2400" i="1" dirty="0">
                            <a:latin typeface="Cambria Math"/>
                          </a:rPr>
                          <m:t>𝜇𝜈</m:t>
                        </m:r>
                      </m:sub>
                    </m:sSub>
                    <m:sSub>
                      <m:sSubPr>
                        <m:ctrlPr>
                          <a:rPr lang="en-US" altLang="ja-JP" sz="2400" i="1" dirty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i="1" dirty="0">
                            <a:solidFill>
                              <a:srgbClr val="0070C0"/>
                            </a:solidFill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US" altLang="ja-JP" sz="2400" i="1" dirty="0">
                            <a:solidFill>
                              <a:srgbClr val="0070C0"/>
                            </a:solidFill>
                            <a:latin typeface="Cambria Math"/>
                          </a:rPr>
                          <m:t>𝑖𝑅</m:t>
                        </m:r>
                      </m:sub>
                    </m:sSub>
                  </m:oMath>
                </a14:m>
                <a:endParaRPr lang="ja-JP" altLang="en-US" sz="16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7" name="正方形/長方形 9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4469154"/>
                <a:ext cx="2016224" cy="983859"/>
              </a:xfrm>
              <a:prstGeom prst="rect">
                <a:avLst/>
              </a:prstGeom>
              <a:blipFill rotWithShape="1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8" name="正方形/長方形 97"/>
          <p:cNvSpPr/>
          <p:nvPr/>
        </p:nvSpPr>
        <p:spPr>
          <a:xfrm>
            <a:off x="6814199" y="4680068"/>
            <a:ext cx="224933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ja-JP" sz="9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PRL </a:t>
            </a:r>
            <a:r>
              <a:rPr lang="en-US" altLang="ja-JP" sz="9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38,(1977)1252, </a:t>
            </a:r>
            <a:r>
              <a:rPr lang="en-US" altLang="ja-JP" sz="9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PRD </a:t>
            </a:r>
            <a:r>
              <a:rPr lang="en-US" altLang="ja-JP" sz="9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17(1978)1395</a:t>
            </a:r>
            <a:endParaRPr lang="en-US" altLang="ja-JP" sz="9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9" name="正方形/長方形 98"/>
              <p:cNvSpPr/>
              <p:nvPr/>
            </p:nvSpPr>
            <p:spPr>
              <a:xfrm>
                <a:off x="6858481" y="4937398"/>
                <a:ext cx="2285520" cy="43511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altLang="ja-JP" sz="12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altLang="ja-JP" sz="1200" i="1">
                                  <a:latin typeface="Cambria Math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altLang="ja-JP" sz="12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200" i="1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altLang="ja-JP" sz="1200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altLang="ja-JP" sz="12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200" i="1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altLang="ja-JP" sz="1200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  <m:r>
                        <a:rPr lang="en-US" altLang="ja-JP" sz="1200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altLang="ja-JP" sz="1200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ja-JP" sz="1200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sty m:val="p"/>
                                    <m:brk m:alnAt="7"/>
                                  </m:rPr>
                                  <a:rPr lang="en-US" altLang="ja-JP" sz="1200" i="1">
                                    <a:latin typeface="Cambria Math"/>
                                  </a:rPr>
                                  <m:t>c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ja-JP" sz="1200" i="1">
                                    <a:latin typeface="Cambria Math"/>
                                  </a:rPr>
                                  <m:t>os</m:t>
                                </m:r>
                                <m:r>
                                  <a:rPr lang="en-US" altLang="ja-JP" sz="1200" i="1">
                                    <a:latin typeface="Cambria Math"/>
                                  </a:rPr>
                                  <m:t>𝜁</m:t>
                                </m:r>
                              </m:e>
                              <m:e>
                                <m:r>
                                  <a:rPr lang="en-US" altLang="ja-JP" sz="1200" i="1">
                                    <a:latin typeface="Cambria Math"/>
                                  </a:rPr>
                                  <m:t>−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ja-JP" sz="1200" i="1">
                                    <a:latin typeface="Cambria Math"/>
                                  </a:rPr>
                                  <m:t>sin</m:t>
                                </m:r>
                                <m:r>
                                  <a:rPr lang="en-US" altLang="ja-JP" sz="1200" i="1">
                                    <a:latin typeface="Cambria Math"/>
                                  </a:rPr>
                                  <m:t>𝜁</m:t>
                                </m:r>
                              </m:e>
                            </m:mr>
                            <m:m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ja-JP" sz="1200" i="1">
                                    <a:latin typeface="Cambria Math"/>
                                  </a:rPr>
                                  <m:t>sin</m:t>
                                </m:r>
                                <m:r>
                                  <a:rPr lang="en-US" altLang="ja-JP" sz="1200" i="1">
                                    <a:latin typeface="Cambria Math"/>
                                  </a:rPr>
                                  <m:t>𝜁</m:t>
                                </m:r>
                              </m:e>
                              <m:e>
                                <m:r>
                                  <m:rPr>
                                    <m:sty m:val="p"/>
                                  </m:rPr>
                                  <a:rPr lang="en-US" altLang="ja-JP" sz="1200" i="1">
                                    <a:latin typeface="Cambria Math"/>
                                  </a:rPr>
                                  <m:t>cos</m:t>
                                </m:r>
                                <m:r>
                                  <a:rPr lang="en-US" altLang="ja-JP" sz="1200" i="1">
                                    <a:latin typeface="Cambria Math"/>
                                  </a:rPr>
                                  <m:t>𝜁</m:t>
                                </m:r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en-US" altLang="ja-JP" sz="12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altLang="ja-JP" sz="1200" i="1">
                                  <a:latin typeface="Cambria Math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altLang="ja-JP" sz="12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200" i="1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altLang="ja-JP" sz="1200" i="1">
                                      <a:latin typeface="Cambria Math"/>
                                    </a:rPr>
                                    <m:t>𝐿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altLang="ja-JP" sz="12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200" i="1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altLang="ja-JP" sz="1200" i="1">
                                      <a:latin typeface="Cambria Math"/>
                                    </a:rPr>
                                    <m:t>𝑅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ja-JP" altLang="en-US" sz="105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9" name="正方形/長方形 9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481" y="4937398"/>
                <a:ext cx="2285520" cy="435119"/>
              </a:xfrm>
              <a:prstGeom prst="rect">
                <a:avLst/>
              </a:prstGeom>
              <a:blipFill rotWithShape="1">
                <a:blip r:embed="rId24"/>
                <a:stretch>
                  <a:fillRect b="-563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2" name="グループ化 111"/>
          <p:cNvGrpSpPr/>
          <p:nvPr/>
        </p:nvGrpSpPr>
        <p:grpSpPr>
          <a:xfrm>
            <a:off x="402566" y="5466576"/>
            <a:ext cx="1507929" cy="1076855"/>
            <a:chOff x="-254869" y="4909197"/>
            <a:chExt cx="2839958" cy="2028092"/>
          </a:xfrm>
        </p:grpSpPr>
        <p:sp>
          <p:nvSpPr>
            <p:cNvPr id="101" name="Freeform 82"/>
            <p:cNvSpPr>
              <a:spLocks/>
            </p:cNvSpPr>
            <p:nvPr/>
          </p:nvSpPr>
          <p:spPr bwMode="auto">
            <a:xfrm>
              <a:off x="-254869" y="5801849"/>
              <a:ext cx="1111926" cy="146683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102" name="グループ化 101"/>
            <p:cNvGrpSpPr/>
            <p:nvPr/>
          </p:nvGrpSpPr>
          <p:grpSpPr>
            <a:xfrm rot="18866562">
              <a:off x="931203" y="5388727"/>
              <a:ext cx="918503" cy="14314"/>
              <a:chOff x="2196371" y="3537583"/>
              <a:chExt cx="1127250" cy="19697"/>
            </a:xfrm>
          </p:grpSpPr>
          <p:sp>
            <p:nvSpPr>
              <p:cNvPr id="109" name="Line 4"/>
              <p:cNvSpPr>
                <a:spLocks noChangeShapeType="1"/>
              </p:cNvSpPr>
              <p:nvPr/>
            </p:nvSpPr>
            <p:spPr bwMode="auto">
              <a:xfrm rot="20688" flipV="1">
                <a:off x="2196371" y="3539744"/>
                <a:ext cx="1127250" cy="679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10" name="Line 3"/>
              <p:cNvSpPr>
                <a:spLocks noChangeShapeType="1"/>
              </p:cNvSpPr>
              <p:nvPr/>
            </p:nvSpPr>
            <p:spPr bwMode="auto">
              <a:xfrm rot="20688">
                <a:off x="2505265" y="3537583"/>
                <a:ext cx="536280" cy="19697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grpSp>
          <p:nvGrpSpPr>
            <p:cNvPr id="103" name="グループ化 102"/>
            <p:cNvGrpSpPr/>
            <p:nvPr/>
          </p:nvGrpSpPr>
          <p:grpSpPr>
            <a:xfrm rot="13405480">
              <a:off x="920995" y="6513645"/>
              <a:ext cx="1175987" cy="10775"/>
              <a:chOff x="4124974" y="4366486"/>
              <a:chExt cx="1618327" cy="13224"/>
            </a:xfrm>
          </p:grpSpPr>
          <p:sp>
            <p:nvSpPr>
              <p:cNvPr id="107" name="Line 4"/>
              <p:cNvSpPr>
                <a:spLocks noChangeShapeType="1"/>
              </p:cNvSpPr>
              <p:nvPr/>
            </p:nvSpPr>
            <p:spPr bwMode="auto">
              <a:xfrm rot="20688">
                <a:off x="4124974" y="4366486"/>
                <a:ext cx="1618327" cy="13224"/>
              </a:xfrm>
              <a:prstGeom prst="line">
                <a:avLst/>
              </a:prstGeom>
              <a:noFill/>
              <a:ln w="28575">
                <a:solidFill>
                  <a:srgbClr val="0070C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08" name="Line 3"/>
              <p:cNvSpPr>
                <a:spLocks noChangeShapeType="1"/>
              </p:cNvSpPr>
              <p:nvPr/>
            </p:nvSpPr>
            <p:spPr bwMode="auto">
              <a:xfrm rot="20688" flipV="1">
                <a:off x="4734514" y="4370338"/>
                <a:ext cx="399248" cy="5524"/>
              </a:xfrm>
              <a:prstGeom prst="line">
                <a:avLst/>
              </a:prstGeom>
              <a:noFill/>
              <a:ln w="28575">
                <a:solidFill>
                  <a:srgbClr val="0070C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4" name="テキスト ボックス 103"/>
                <p:cNvSpPr txBox="1"/>
                <p:nvPr/>
              </p:nvSpPr>
              <p:spPr>
                <a:xfrm>
                  <a:off x="1557053" y="6241709"/>
                  <a:ext cx="1028036" cy="69558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𝑖𝑅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04" name="テキスト ボックス 10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57053" y="6241709"/>
                  <a:ext cx="1028036" cy="695580"/>
                </a:xfrm>
                <a:prstGeom prst="rect">
                  <a:avLst/>
                </a:prstGeom>
                <a:blipFill rotWithShape="1">
                  <a:blip r:embed="rId25"/>
                  <a:stretch>
                    <a:fillRect b="-3333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5" name="テキスト ボックス 104"/>
                <p:cNvSpPr txBox="1"/>
                <p:nvPr/>
              </p:nvSpPr>
              <p:spPr>
                <a:xfrm>
                  <a:off x="1508988" y="4909197"/>
                  <a:ext cx="988305" cy="73760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𝑗𝐿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05" name="テキスト ボックス 10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08988" y="4909197"/>
                  <a:ext cx="988305" cy="737605"/>
                </a:xfrm>
                <a:prstGeom prst="rect">
                  <a:avLst/>
                </a:prstGeom>
                <a:blipFill rotWithShape="1">
                  <a:blip r:embed="rId26"/>
                  <a:stretch>
                    <a:fillRect b="-7813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6" name="テキスト ボックス 105"/>
                <p:cNvSpPr txBox="1"/>
                <p:nvPr/>
              </p:nvSpPr>
              <p:spPr>
                <a:xfrm>
                  <a:off x="42853" y="5198133"/>
                  <a:ext cx="412382" cy="6955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b="0" i="1" smtClean="0">
                            <a:latin typeface="Cambria Math"/>
                          </a:rPr>
                          <m:t>γ</m:t>
                        </m:r>
                      </m:oMath>
                    </m:oMathPara>
                  </a14:m>
                  <a:endParaRPr kumimoji="1" lang="en-US" altLang="ja-JP" b="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06" name="テキスト ボックス 10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852" y="5198133"/>
                  <a:ext cx="412383" cy="523220"/>
                </a:xfrm>
                <a:prstGeom prst="rect">
                  <a:avLst/>
                </a:prstGeom>
                <a:blipFill rotWithShape="1">
                  <a:blip r:embed="rId27"/>
                  <a:stretch>
                    <a:fillRect r="-30556" b="-40000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1" name="円/楕円 110"/>
            <p:cNvSpPr/>
            <p:nvPr/>
          </p:nvSpPr>
          <p:spPr bwMode="auto">
            <a:xfrm>
              <a:off x="611559" y="5538085"/>
              <a:ext cx="627525" cy="629443"/>
            </a:xfrm>
            <a:prstGeom prst="ellipse">
              <a:avLst/>
            </a:prstGeom>
            <a:solidFill>
              <a:srgbClr val="00B05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80947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050"/>
          <p:cNvSpPr>
            <a:spLocks noGrp="1" noChangeArrowheads="1"/>
          </p:cNvSpPr>
          <p:nvPr>
            <p:ph type="title"/>
          </p:nvPr>
        </p:nvSpPr>
        <p:spPr>
          <a:xfrm>
            <a:off x="323528" y="233372"/>
            <a:ext cx="8282233" cy="685800"/>
          </a:xfrm>
          <a:noFill/>
        </p:spPr>
        <p:txBody>
          <a:bodyPr>
            <a:normAutofit/>
          </a:bodyPr>
          <a:lstStyle/>
          <a:p>
            <a:pPr eaLnBrk="1" hangingPunct="1"/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Photon </a:t>
            </a:r>
            <a:r>
              <a:rPr lang="en-US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</a:t>
            </a:r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nergy in Neutrino Decay</a:t>
            </a:r>
            <a:endParaRPr lang="ja-JP" altLang="en-US" sz="28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6391" name="Line 2054"/>
          <p:cNvSpPr>
            <a:spLocks noChangeShapeType="1"/>
          </p:cNvSpPr>
          <p:nvPr/>
        </p:nvSpPr>
        <p:spPr bwMode="auto">
          <a:xfrm>
            <a:off x="1847528" y="4355866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392" name="Line 2055"/>
          <p:cNvSpPr>
            <a:spLocks noChangeShapeType="1"/>
          </p:cNvSpPr>
          <p:nvPr/>
        </p:nvSpPr>
        <p:spPr bwMode="auto">
          <a:xfrm>
            <a:off x="1923728" y="6184666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393" name="Line 2056"/>
          <p:cNvSpPr>
            <a:spLocks noChangeShapeType="1"/>
          </p:cNvSpPr>
          <p:nvPr/>
        </p:nvSpPr>
        <p:spPr bwMode="auto">
          <a:xfrm>
            <a:off x="1923728" y="6641866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394" name="Text Box 2057"/>
          <p:cNvSpPr txBox="1">
            <a:spLocks noChangeArrowheads="1"/>
          </p:cNvSpPr>
          <p:nvPr/>
        </p:nvSpPr>
        <p:spPr bwMode="auto">
          <a:xfrm>
            <a:off x="323528" y="4127266"/>
            <a:ext cx="145424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</a:t>
            </a:r>
            <a:r>
              <a:rPr lang="en-US" altLang="ja-JP" sz="20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3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=50meV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395" name="Text Box 2058"/>
          <p:cNvSpPr txBox="1">
            <a:spLocks noChangeArrowheads="1"/>
          </p:cNvSpPr>
          <p:nvPr/>
        </p:nvSpPr>
        <p:spPr bwMode="auto">
          <a:xfrm>
            <a:off x="371648" y="6378371"/>
            <a:ext cx="131157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</a:t>
            </a:r>
            <a:r>
              <a:rPr lang="en-US" altLang="ja-JP" sz="20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=1meV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396" name="Text Box 2059"/>
          <p:cNvSpPr txBox="1">
            <a:spLocks noChangeArrowheads="1"/>
          </p:cNvSpPr>
          <p:nvPr/>
        </p:nvSpPr>
        <p:spPr bwMode="auto">
          <a:xfrm>
            <a:off x="265049" y="5842912"/>
            <a:ext cx="152477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</a:t>
            </a:r>
            <a:r>
              <a:rPr lang="en-US" altLang="ja-JP" sz="20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=8.7meV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397" name="Line 2060"/>
          <p:cNvSpPr>
            <a:spLocks noChangeShapeType="1"/>
          </p:cNvSpPr>
          <p:nvPr/>
        </p:nvSpPr>
        <p:spPr bwMode="auto">
          <a:xfrm>
            <a:off x="2457128" y="4355866"/>
            <a:ext cx="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398" name="Line 2061"/>
          <p:cNvSpPr>
            <a:spLocks noChangeShapeType="1"/>
          </p:cNvSpPr>
          <p:nvPr/>
        </p:nvSpPr>
        <p:spPr bwMode="auto">
          <a:xfrm>
            <a:off x="3066728" y="6184666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400" name="Text Box 2063"/>
          <p:cNvSpPr txBox="1">
            <a:spLocks noChangeArrowheads="1"/>
          </p:cNvSpPr>
          <p:nvPr/>
        </p:nvSpPr>
        <p:spPr bwMode="auto">
          <a:xfrm>
            <a:off x="3219128" y="6178316"/>
            <a:ext cx="150714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</a:t>
            </a:r>
            <a:r>
              <a:rPr lang="en-US" altLang="ja-JP" sz="2000" baseline="-25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</a:t>
            </a:r>
            <a:r>
              <a:rPr lang="en-US" altLang="ja-JP" sz="20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=4.4meV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408" name="Line 2084"/>
          <p:cNvSpPr>
            <a:spLocks noChangeShapeType="1"/>
          </p:cNvSpPr>
          <p:nvPr/>
        </p:nvSpPr>
        <p:spPr bwMode="auto">
          <a:xfrm>
            <a:off x="2290441" y="4363804"/>
            <a:ext cx="0" cy="2305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テキスト ボックス 1"/>
              <p:cNvSpPr txBox="1"/>
              <p:nvPr/>
            </p:nvSpPr>
            <p:spPr>
              <a:xfrm>
                <a:off x="453741" y="1049560"/>
                <a:ext cx="1973425" cy="4778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ja-JP" sz="2400" i="1" smtClean="0">
                              <a:latin typeface="Cambria Math"/>
                            </a:rPr>
                            <m:t>ν</m:t>
                          </m:r>
                        </m:e>
                        <m:sub>
                          <m:r>
                            <a:rPr lang="en-US" altLang="ja-JP" sz="2400" b="0" i="0" smtClean="0"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lang="en-US" altLang="ja-JP" sz="2400" b="0" i="0" smtClean="0">
                          <a:latin typeface="Cambria Math"/>
                        </a:rPr>
                        <m:t>→</m:t>
                      </m:r>
                      <m:sSub>
                        <m:sSubPr>
                          <m:ctrlPr>
                            <a:rPr lang="en-US" altLang="ja-JP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sz="2400" b="0" i="1" smtClean="0">
                              <a:latin typeface="Cambria Math"/>
                            </a:rPr>
                            <m:t>𝜈</m:t>
                          </m:r>
                        </m:e>
                        <m:sub>
                          <m:r>
                            <a:rPr lang="en-US" altLang="ja-JP" sz="2400" b="0" i="1" smtClean="0">
                              <a:latin typeface="Cambria Math"/>
                            </a:rPr>
                            <m:t>1,2</m:t>
                          </m:r>
                        </m:sub>
                      </m:sSub>
                      <m:r>
                        <a:rPr lang="en-US" altLang="ja-JP" sz="2400" b="0" i="1" smtClean="0">
                          <a:latin typeface="Cambria Math"/>
                        </a:rPr>
                        <m:t>+</m:t>
                      </m:r>
                      <m:r>
                        <a:rPr lang="en-US" altLang="ja-JP" sz="2400" b="0" i="1" smtClean="0">
                          <a:latin typeface="Cambria Math"/>
                        </a:rPr>
                        <m:t>𝛾</m:t>
                      </m:r>
                    </m:oMath>
                  </m:oMathPara>
                </a14:m>
                <a:endParaRPr lang="en-US" altLang="ja-JP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2" name="テキスト ボックス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741" y="1049560"/>
                <a:ext cx="1973425" cy="477888"/>
              </a:xfrm>
              <a:prstGeom prst="rect">
                <a:avLst/>
              </a:prstGeom>
              <a:blipFill rotWithShape="1">
                <a:blip r:embed="rId2"/>
                <a:stretch>
                  <a:fillRect b="-506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テキスト ボックス 2"/>
              <p:cNvSpPr txBox="1"/>
              <p:nvPr/>
            </p:nvSpPr>
            <p:spPr>
              <a:xfrm>
                <a:off x="3191940" y="955321"/>
                <a:ext cx="1983941" cy="7691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0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sz="2000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kumimoji="1" lang="en-US" altLang="ja-JP" sz="2000" b="0" i="1" smtClean="0"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kumimoji="1" lang="en-US" altLang="ja-JP" sz="20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kumimoji="1" lang="en-US" altLang="ja-JP" sz="2000" b="0" i="1" smtClean="0">
                              <a:latin typeface="Cambria Math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altLang="ja-JP" sz="2000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altLang="ja-JP" sz="2000" i="1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ja-JP" sz="2000" i="1">
                                  <a:latin typeface="Cambria Math"/>
                                </a:rPr>
                                <m:t>3</m:t>
                              </m:r>
                            </m:sub>
                            <m:sup>
                              <m:r>
                                <a:rPr lang="en-US" altLang="ja-JP" sz="2000" i="1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altLang="ja-JP" sz="2000" i="1">
                              <a:latin typeface="Cambria Math"/>
                            </a:rPr>
                            <m:t>−</m:t>
                          </m:r>
                          <m:sSubSup>
                            <m:sSubSupPr>
                              <m:ctrlPr>
                                <a:rPr kumimoji="1" lang="en-US" altLang="ja-JP" sz="2000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kumimoji="1" lang="en-US" altLang="ja-JP" sz="2000" b="0" i="1" smtClean="0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1" lang="en-US" altLang="ja-JP" sz="2000" b="0" i="1" smtClean="0">
                                  <a:latin typeface="Cambria Math"/>
                                </a:rPr>
                                <m:t>1,2</m:t>
                              </m:r>
                            </m:sub>
                            <m:sup>
                              <m:r>
                                <a:rPr kumimoji="1" lang="en-US" altLang="ja-JP" sz="20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kumimoji="1" lang="en-US" altLang="ja-JP" sz="2000" b="0" i="1" smtClean="0">
                              <a:latin typeface="Cambria Math"/>
                            </a:rPr>
                            <m:t>2</m:t>
                          </m:r>
                          <m:sSub>
                            <m:sSubPr>
                              <m:ctrlPr>
                                <a:rPr kumimoji="1" lang="en-US" altLang="ja-JP" sz="20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000" b="0" i="1" smtClean="0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1" lang="en-US" altLang="ja-JP" sz="2000" b="0" i="1" smtClean="0">
                                  <a:latin typeface="Cambria Math"/>
                                </a:rPr>
                                <m:t>3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kumimoji="1" lang="ja-JP" altLang="en-US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3" name="テキスト ボックス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1940" y="955321"/>
                <a:ext cx="1983941" cy="76912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95" name="Text Box 2062"/>
          <p:cNvSpPr txBox="1">
            <a:spLocks noChangeArrowheads="1"/>
          </p:cNvSpPr>
          <p:nvPr/>
        </p:nvSpPr>
        <p:spPr bwMode="auto">
          <a:xfrm>
            <a:off x="2573759" y="5070211"/>
            <a:ext cx="147187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</a:t>
            </a:r>
            <a:r>
              <a:rPr lang="en-US" altLang="ja-JP" sz="20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</a:t>
            </a:r>
            <a:r>
              <a:rPr lang="en-US" altLang="ja-JP" sz="20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=24meV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9" name="グループ化 8"/>
          <p:cNvGrpSpPr/>
          <p:nvPr/>
        </p:nvGrpSpPr>
        <p:grpSpPr>
          <a:xfrm>
            <a:off x="6057509" y="893462"/>
            <a:ext cx="2366523" cy="1676827"/>
            <a:chOff x="5503188" y="1200517"/>
            <a:chExt cx="2366523" cy="1676827"/>
          </a:xfrm>
        </p:grpSpPr>
        <p:sp>
          <p:nvSpPr>
            <p:cNvPr id="16388" name="Line 2051"/>
            <p:cNvSpPr>
              <a:spLocks noChangeShapeType="1"/>
            </p:cNvSpPr>
            <p:nvPr/>
          </p:nvSpPr>
          <p:spPr bwMode="auto">
            <a:xfrm flipV="1">
              <a:off x="6576144" y="1505744"/>
              <a:ext cx="762000" cy="685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6389" name="Line 2052"/>
            <p:cNvSpPr>
              <a:spLocks noChangeShapeType="1"/>
            </p:cNvSpPr>
            <p:nvPr/>
          </p:nvSpPr>
          <p:spPr bwMode="auto">
            <a:xfrm flipH="1">
              <a:off x="5814144" y="2191544"/>
              <a:ext cx="762000" cy="685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6390" name="Oval 2053"/>
            <p:cNvSpPr>
              <a:spLocks noChangeArrowheads="1"/>
            </p:cNvSpPr>
            <p:nvPr/>
          </p:nvSpPr>
          <p:spPr bwMode="auto">
            <a:xfrm>
              <a:off x="6478489" y="2159242"/>
              <a:ext cx="129459" cy="14030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テキスト ボックス 4"/>
                <p:cNvSpPr txBox="1"/>
                <p:nvPr/>
              </p:nvSpPr>
              <p:spPr>
                <a:xfrm>
                  <a:off x="6086021" y="1757586"/>
                  <a:ext cx="499688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sz="2000" b="0" i="1" smtClean="0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sz="2000" b="0" i="1" smtClean="0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" name="テキスト ボックス 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86021" y="1757586"/>
                  <a:ext cx="499688" cy="400110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b="-1515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テキスト ボックス 5"/>
                <p:cNvSpPr txBox="1"/>
                <p:nvPr/>
              </p:nvSpPr>
              <p:spPr>
                <a:xfrm>
                  <a:off x="7375601" y="1223986"/>
                  <a:ext cx="494110" cy="39151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𝛾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6" name="テキスト ボックス 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75601" y="1223986"/>
                  <a:ext cx="494110" cy="391517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b="-3125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テキスト ボックス 6"/>
                <p:cNvSpPr txBox="1"/>
                <p:nvPr/>
              </p:nvSpPr>
              <p:spPr>
                <a:xfrm>
                  <a:off x="6972531" y="1200517"/>
                  <a:ext cx="37683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b="0" i="1" smtClean="0">
                            <a:latin typeface="Cambria Math"/>
                          </a:rPr>
                          <m:t>𝛾</m:t>
                        </m:r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" name="テキスト ボックス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72531" y="1200517"/>
                  <a:ext cx="376833" cy="369332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b="-6667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01" name="テキスト ボックス 1000"/>
                <p:cNvSpPr txBox="1"/>
                <p:nvPr/>
              </p:nvSpPr>
              <p:spPr>
                <a:xfrm>
                  <a:off x="5503188" y="2379593"/>
                  <a:ext cx="46865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001" name="テキスト ボックス 100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03188" y="2379593"/>
                  <a:ext cx="468653" cy="369332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6837" y="3284984"/>
            <a:ext cx="3893635" cy="2727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Line 5"/>
          <p:cNvSpPr>
            <a:spLocks noChangeShapeType="1"/>
          </p:cNvSpPr>
          <p:nvPr/>
        </p:nvSpPr>
        <p:spPr bwMode="auto">
          <a:xfrm flipH="1" flipV="1">
            <a:off x="7324891" y="3933210"/>
            <a:ext cx="292155" cy="222342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0" name="Line 6"/>
          <p:cNvSpPr>
            <a:spLocks noChangeShapeType="1"/>
          </p:cNvSpPr>
          <p:nvPr/>
        </p:nvSpPr>
        <p:spPr bwMode="auto">
          <a:xfrm flipV="1">
            <a:off x="6275064" y="3987875"/>
            <a:ext cx="54390" cy="335355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1" name="Text Box 7"/>
          <p:cNvSpPr txBox="1">
            <a:spLocks noChangeArrowheads="1"/>
          </p:cNvSpPr>
          <p:nvPr/>
        </p:nvSpPr>
        <p:spPr bwMode="auto">
          <a:xfrm>
            <a:off x="7338144" y="4206115"/>
            <a:ext cx="153378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Sharp Edge with 1.9K smearing</a:t>
            </a:r>
            <a:endParaRPr lang="en-US" altLang="ja-JP" sz="14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2" name="Text Box 8"/>
          <p:cNvSpPr txBox="1">
            <a:spLocks noChangeArrowheads="1"/>
          </p:cNvSpPr>
          <p:nvPr/>
        </p:nvSpPr>
        <p:spPr bwMode="auto">
          <a:xfrm>
            <a:off x="5503189" y="4393549"/>
            <a:ext cx="1588866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6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Red Shift effect</a:t>
            </a:r>
            <a:endParaRPr lang="en-US" altLang="ja-JP" sz="16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 rot="16200000">
            <a:off x="4312669" y="4032905"/>
            <a:ext cx="1566454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dN</a:t>
            </a:r>
            <a:r>
              <a:rPr kumimoji="1"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</a:t>
            </a:r>
            <a:r>
              <a:rPr kumimoji="1"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</a:t>
            </a:r>
            <a:r>
              <a:rPr kumimoji="1"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(A.U.)</a:t>
            </a:r>
            <a:endParaRPr kumimoji="1" lang="ja-JP" altLang="en-US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テキスト ボックス 33"/>
              <p:cNvSpPr txBox="1"/>
              <p:nvPr/>
            </p:nvSpPr>
            <p:spPr>
              <a:xfrm>
                <a:off x="6225372" y="6012190"/>
                <a:ext cx="2185214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1" lang="en-US" altLang="ja-JP" sz="2400" b="0" i="1" smtClean="0">
                        <a:latin typeface="Cambria Math"/>
                      </a:rPr>
                      <m:t>25</m:t>
                    </m:r>
                    <m:r>
                      <m:rPr>
                        <m:sty m:val="p"/>
                      </m:rPr>
                      <a:rPr kumimoji="1" lang="en-US" altLang="ja-JP" sz="2400" b="0" i="1" smtClean="0">
                        <a:latin typeface="Cambria Math"/>
                      </a:rPr>
                      <m:t>meV</m:t>
                    </m:r>
                  </m:oMath>
                </a14:m>
                <a:r>
                  <a:rPr kumimoji="1" lang="ja-JP" altLang="en-US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kumimoji="1"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(50</a:t>
                </a:r>
                <a:r>
                  <a:rPr kumimoji="1"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/>
                  </a:rPr>
                  <a:t></a:t>
                </a:r>
                <a:r>
                  <a:rPr kumimoji="1"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m)</a:t>
                </a:r>
                <a:endParaRPr kumimoji="1" lang="ja-JP" altLang="en-US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34" name="テキスト ボックス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5372" y="6012190"/>
                <a:ext cx="2185214" cy="461665"/>
              </a:xfrm>
              <a:prstGeom prst="rect">
                <a:avLst/>
              </a:prstGeom>
              <a:blipFill rotWithShape="1">
                <a:blip r:embed="rId9"/>
                <a:stretch>
                  <a:fillRect l="-836" t="-11842" r="-3900" b="-3026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Line 6"/>
          <p:cNvSpPr>
            <a:spLocks noChangeShapeType="1"/>
          </p:cNvSpPr>
          <p:nvPr/>
        </p:nvSpPr>
        <p:spPr bwMode="auto">
          <a:xfrm flipV="1">
            <a:off x="7324892" y="5643990"/>
            <a:ext cx="0" cy="335355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テキスト ボックス 36"/>
              <p:cNvSpPr txBox="1"/>
              <p:nvPr/>
            </p:nvSpPr>
            <p:spPr>
              <a:xfrm>
                <a:off x="5067527" y="2972065"/>
                <a:ext cx="4049057" cy="49116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kumimoji="1"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𝐸</m:t>
                        </m:r>
                      </m:e>
                      <m:sub>
                        <m:r>
                          <a:rPr kumimoji="1"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𝛾</m:t>
                        </m:r>
                      </m:sub>
                    </m:sSub>
                  </m:oMath>
                </a14:m>
                <a:r>
                  <a:rPr kumimoji="1" lang="ja-JP" altLang="en-US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kumimoji="1"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distribution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ja-JP" sz="2400" i="1"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altLang="ja-JP" sz="240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altLang="ja-JP" sz="2400">
                        <a:latin typeface="Cambria Math"/>
                      </a:rPr>
                      <m:t>→</m:t>
                    </m:r>
                    <m:sSub>
                      <m:sSubPr>
                        <m:ctrlPr>
                          <a:rPr lang="en-US" altLang="ja-JP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US" altLang="ja-JP" sz="24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altLang="ja-JP" sz="2400" i="1">
                        <a:latin typeface="Cambria Math"/>
                      </a:rPr>
                      <m:t>+</m:t>
                    </m:r>
                    <m:r>
                      <a:rPr lang="en-US" altLang="ja-JP" sz="2400" i="1">
                        <a:latin typeface="Cambria Math"/>
                      </a:rPr>
                      <m:t>𝛾</m:t>
                    </m:r>
                  </m:oMath>
                </a14:m>
                <a:endParaRPr lang="en-US" altLang="ja-JP" sz="24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37" name="テキスト ボックス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7527" y="2972065"/>
                <a:ext cx="4049057" cy="491160"/>
              </a:xfrm>
              <a:prstGeom prst="rect">
                <a:avLst/>
              </a:prstGeom>
              <a:blipFill rotWithShape="1">
                <a:blip r:embed="rId10"/>
                <a:stretch>
                  <a:fillRect l="-301" t="-8750" b="-2375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正方形/長方形 3"/>
              <p:cNvSpPr/>
              <p:nvPr/>
            </p:nvSpPr>
            <p:spPr>
              <a:xfrm>
                <a:off x="7778717" y="5714330"/>
                <a:ext cx="1337867" cy="4911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altLang="ja-JP" sz="2400" i="1">
                            <a:latin typeface="Cambria Math"/>
                          </a:rPr>
                          <m:t>𝛾</m:t>
                        </m:r>
                      </m:sub>
                    </m:sSub>
                    <m:r>
                      <a:rPr lang="en-US" altLang="ja-JP" sz="2400" b="0" i="0" smtClean="0">
                        <a:latin typeface="Cambria Math"/>
                      </a:rPr>
                      <m:t>[</m:t>
                    </m:r>
                  </m:oMath>
                </a14:m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meV]</a:t>
                </a:r>
                <a:endParaRPr lang="ja-JP" altLang="en-US" sz="24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4" name="正方形/長方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78717" y="5714330"/>
                <a:ext cx="1337867" cy="491160"/>
              </a:xfrm>
              <a:prstGeom prst="rect">
                <a:avLst/>
              </a:prstGeom>
              <a:blipFill rotWithShape="1">
                <a:blip r:embed="rId11"/>
                <a:stretch>
                  <a:fillRect l="-909" t="-8642" r="-6364" b="-2222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4</a:t>
            </a:fld>
            <a:endParaRPr kumimoji="1"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コンテンツ プレースホルダー 4"/>
              <p:cNvSpPr txBox="1">
                <a:spLocks/>
              </p:cNvSpPr>
              <p:nvPr/>
            </p:nvSpPr>
            <p:spPr>
              <a:xfrm>
                <a:off x="129751" y="1640942"/>
                <a:ext cx="4888015" cy="2346933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ja-JP" sz="1800" b="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From neutrino oscillation</a:t>
                </a: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600" b="0" i="0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Δ</m:t>
                    </m:r>
                    <m:sSubSup>
                      <m:sSubSupPr>
                        <m:ctrlP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SupPr>
                      <m:e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23</m:t>
                        </m:r>
                      </m:sub>
                      <m:sup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</m:t>
                        </m:r>
                      </m:sup>
                    </m:sSubSup>
                    <m: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sSubSup>
                      <m:sSubSupPr>
                        <m:ctrlP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SupPr>
                      <m:e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|</m:t>
                        </m:r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</m:sub>
                      <m:sup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</m:t>
                        </m:r>
                      </m:sup>
                    </m:sSubSup>
                    <m: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−</m:t>
                    </m:r>
                    <m:sSubSup>
                      <m:sSubSupPr>
                        <m:ctrlP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SupPr>
                      <m:e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</m:t>
                        </m:r>
                      </m:sub>
                      <m:sup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</m:t>
                        </m:r>
                      </m:sup>
                    </m:sSubSup>
                    <m: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|=2.4</m:t>
                    </m:r>
                    <m:r>
                      <a:rPr lang="en-US" altLang="ja-JP" sz="1600" i="1">
                        <a:latin typeface="Cambria Math"/>
                      </a:rPr>
                      <m:t>×</m:t>
                    </m:r>
                    <m:sSup>
                      <m:sSupPr>
                        <m:ctrlPr>
                          <a:rPr lang="en-US" altLang="ja-JP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1600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altLang="ja-JP" sz="1600" i="1">
                            <a:latin typeface="Cambria Math"/>
                          </a:rPr>
                          <m:t>−3</m:t>
                        </m:r>
                      </m:sup>
                    </m:sSup>
                    <m:r>
                      <a:rPr lang="en-US" altLang="ja-JP" sz="1600" i="1">
                        <a:latin typeface="Cambria Math"/>
                      </a:rPr>
                      <m:t> </m:t>
                    </m:r>
                    <m:r>
                      <a:rPr lang="en-US" altLang="ja-JP" sz="1600" i="1">
                        <a:latin typeface="Cambria Math"/>
                      </a:rPr>
                      <m:t>𝑒</m:t>
                    </m:r>
                    <m:sSup>
                      <m:sSupPr>
                        <m:ctrlPr>
                          <a:rPr lang="en-US" altLang="ja-JP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1600" i="1">
                            <a:latin typeface="Cambria Math"/>
                          </a:rPr>
                          <m:t>𝑉</m:t>
                        </m:r>
                      </m:e>
                      <m:sup>
                        <m:r>
                          <a:rPr lang="en-US" altLang="ja-JP" sz="16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altLang="ja-JP" sz="16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600">
                        <a:latin typeface="Cambria Math"/>
                      </a:rPr>
                      <m:t>Δ</m:t>
                    </m:r>
                    <m:sSubSup>
                      <m:sSubSupPr>
                        <m:ctrlPr>
                          <a:rPr lang="en-US" altLang="ja-JP" sz="16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altLang="ja-JP" sz="1600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altLang="ja-JP" sz="1600" i="1">
                            <a:latin typeface="Cambria Math"/>
                          </a:rPr>
                          <m:t>12</m:t>
                        </m:r>
                      </m:sub>
                      <m:sup>
                        <m:r>
                          <a:rPr lang="en-US" altLang="ja-JP" sz="1600" i="1">
                            <a:latin typeface="Cambria Math"/>
                          </a:rPr>
                          <m:t>2</m:t>
                        </m:r>
                      </m:sup>
                    </m:sSubSup>
                    <m:r>
                      <a:rPr lang="en-US" altLang="ja-JP" sz="1600" i="1">
                        <a:latin typeface="Cambria Math"/>
                      </a:rPr>
                      <m:t>=7.65×</m:t>
                    </m:r>
                    <m:sSup>
                      <m:sSupPr>
                        <m:ctrlPr>
                          <a:rPr lang="en-US" altLang="ja-JP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1600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altLang="ja-JP" sz="1600" i="1">
                            <a:latin typeface="Cambria Math"/>
                          </a:rPr>
                          <m:t>−5</m:t>
                        </m:r>
                      </m:sup>
                    </m:sSup>
                    <m:r>
                      <a:rPr lang="en-US" altLang="ja-JP" sz="1600" i="1">
                        <a:latin typeface="Cambria Math"/>
                      </a:rPr>
                      <m:t> </m:t>
                    </m:r>
                    <m:r>
                      <a:rPr lang="en-US" altLang="ja-JP" sz="1600" i="1">
                        <a:latin typeface="Cambria Math"/>
                      </a:rPr>
                      <m:t>𝑒</m:t>
                    </m:r>
                    <m:sSup>
                      <m:sSupPr>
                        <m:ctrlPr>
                          <a:rPr lang="en-US" altLang="ja-JP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1600" i="1">
                            <a:latin typeface="Cambria Math"/>
                          </a:rPr>
                          <m:t>𝑉</m:t>
                        </m:r>
                      </m:e>
                      <m:sup>
                        <m:r>
                          <a:rPr lang="en-US" altLang="ja-JP" sz="16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altLang="ja-JP" sz="16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From </a:t>
                </a:r>
                <a:r>
                  <a:rPr lang="en-US" altLang="ja-JP" sz="18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Planck+WP+highL+BAO</a:t>
                </a:r>
                <a:endParaRPr lang="en-US" altLang="ja-JP" sz="18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∑</m:t>
                    </m:r>
                    <m:sSub>
                      <m:sSubPr>
                        <m:ctrlP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𝑖</m:t>
                        </m:r>
                      </m:sub>
                    </m:sSub>
                    <m: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&lt;0.23 </m:t>
                    </m:r>
                    <m:r>
                      <m:rPr>
                        <m:sty m:val="p"/>
                      </m:rP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eV</m:t>
                    </m:r>
                  </m:oMath>
                </a14:m>
                <a:endParaRPr lang="en-US" altLang="ja-JP" sz="16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>
                  <a:buFont typeface="Wingdings" pitchFamily="2" charset="2"/>
                  <a:buChar char="è"/>
                </a:pPr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50meV&lt;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&lt;87meV,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𝑬</m:t>
                        </m:r>
                      </m:e>
                      <m:sub>
                        <m: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𝜸</m:t>
                        </m:r>
                      </m:sub>
                    </m:sSub>
                    <m:r>
                      <a:rPr lang="en-US" altLang="ja-JP" sz="2000" b="1" i="1" smtClean="0">
                        <a:solidFill>
                          <a:srgbClr val="FF0000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</m:oMath>
                </a14:m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14~24meV</a:t>
                </a:r>
              </a:p>
              <a:p>
                <a:pPr marL="0" indent="0">
                  <a:buNone/>
                </a:pPr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𝝀</m:t>
                        </m:r>
                      </m:e>
                      <m:sub>
                        <m: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𝜸</m:t>
                        </m:r>
                      </m:sub>
                    </m:sSub>
                    <m:r>
                      <a:rPr lang="en-US" altLang="ja-JP" sz="2000" b="1" i="1" smtClean="0">
                        <a:solidFill>
                          <a:srgbClr val="FF0000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</m:oMath>
                </a14:m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51~89</a:t>
                </a:r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/>
                  </a:rPr>
                  <a:t>m</a:t>
                </a:r>
                <a:endParaRPr lang="en-US" altLang="ja-JP" sz="2000" b="1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38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751" y="1640942"/>
                <a:ext cx="4888015" cy="2346933"/>
              </a:xfrm>
              <a:prstGeom prst="rect">
                <a:avLst/>
              </a:prstGeom>
              <a:blipFill rotWithShape="1">
                <a:blip r:embed="rId12"/>
                <a:stretch>
                  <a:fillRect l="-998" t="-1299" b="-467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テキスト ボックス 7"/>
              <p:cNvSpPr txBox="1"/>
              <p:nvPr/>
            </p:nvSpPr>
            <p:spPr>
              <a:xfrm>
                <a:off x="7407689" y="3377103"/>
                <a:ext cx="159203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𝑚</m:t>
                          </m:r>
                        </m:e>
                        <m:sub>
                          <m:r>
                            <a:rPr kumimoji="1" lang="en-US" altLang="ja-JP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kumimoji="1" lang="en-US" altLang="ja-JP" b="0" i="1" smtClean="0">
                          <a:latin typeface="Cambria Math"/>
                        </a:rPr>
                        <m:t>=50 </m:t>
                      </m:r>
                      <m:r>
                        <m:rPr>
                          <m:sty m:val="p"/>
                        </m:rPr>
                        <a:rPr kumimoji="1" lang="en-US" altLang="ja-JP" b="0" i="1" smtClean="0">
                          <a:latin typeface="Cambria Math"/>
                        </a:rPr>
                        <m:t>meV</m:t>
                      </m:r>
                    </m:oMath>
                  </m:oMathPara>
                </a14:m>
                <a:endParaRPr kumimoji="1" lang="ja-JP" altLang="en-US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8" name="テキスト ボックス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07689" y="3377103"/>
                <a:ext cx="1592038" cy="3693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Text Box 2062"/>
          <p:cNvSpPr txBox="1">
            <a:spLocks noChangeArrowheads="1"/>
          </p:cNvSpPr>
          <p:nvPr/>
        </p:nvSpPr>
        <p:spPr bwMode="auto">
          <a:xfrm>
            <a:off x="704514" y="4882491"/>
            <a:ext cx="164981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</a:t>
            </a:r>
            <a:r>
              <a:rPr lang="en-US" altLang="ja-JP" sz="20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</a:t>
            </a:r>
            <a:r>
              <a:rPr lang="en-US" altLang="ja-JP" sz="20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=24.8meV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9094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グループ化 82"/>
          <p:cNvGrpSpPr/>
          <p:nvPr/>
        </p:nvGrpSpPr>
        <p:grpSpPr>
          <a:xfrm>
            <a:off x="154893" y="764704"/>
            <a:ext cx="4605010" cy="3690338"/>
            <a:chOff x="107504" y="1485565"/>
            <a:chExt cx="6508521" cy="5215764"/>
          </a:xfrm>
        </p:grpSpPr>
        <p:pic>
          <p:nvPicPr>
            <p:cNvPr id="84" name="Picture 13" descr="CIB_all_nW_wide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1485565"/>
              <a:ext cx="6431756" cy="44110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5" name="Line 5"/>
            <p:cNvSpPr>
              <a:spLocks noChangeShapeType="1"/>
            </p:cNvSpPr>
            <p:nvPr/>
          </p:nvSpPr>
          <p:spPr bwMode="auto">
            <a:xfrm flipH="1">
              <a:off x="4695516" y="1920082"/>
              <a:ext cx="473075" cy="1535112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600"/>
            </a:p>
          </p:txBody>
        </p:sp>
        <p:sp>
          <p:nvSpPr>
            <p:cNvPr id="86" name="Text Box 6"/>
            <p:cNvSpPr txBox="1">
              <a:spLocks noChangeArrowheads="1"/>
            </p:cNvSpPr>
            <p:nvPr/>
          </p:nvSpPr>
          <p:spPr bwMode="auto">
            <a:xfrm>
              <a:off x="4949902" y="1597371"/>
              <a:ext cx="1128731" cy="4784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600" dirty="0">
                  <a:solidFill>
                    <a:srgbClr val="FF33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AKARI</a:t>
              </a:r>
            </a:p>
          </p:txBody>
        </p:sp>
        <p:sp>
          <p:nvSpPr>
            <p:cNvPr id="87" name="Line 7"/>
            <p:cNvSpPr>
              <a:spLocks noChangeShapeType="1"/>
            </p:cNvSpPr>
            <p:nvPr/>
          </p:nvSpPr>
          <p:spPr bwMode="auto">
            <a:xfrm flipH="1">
              <a:off x="4952479" y="2304673"/>
              <a:ext cx="790575" cy="1189038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600"/>
            </a:p>
          </p:txBody>
        </p:sp>
        <p:sp>
          <p:nvSpPr>
            <p:cNvPr id="88" name="Text Box 8"/>
            <p:cNvSpPr txBox="1">
              <a:spLocks noChangeArrowheads="1"/>
            </p:cNvSpPr>
            <p:nvPr/>
          </p:nvSpPr>
          <p:spPr bwMode="auto">
            <a:xfrm>
              <a:off x="5534874" y="1996896"/>
              <a:ext cx="1081151" cy="4784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600" dirty="0">
                  <a:solidFill>
                    <a:srgbClr val="0070C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COBE</a:t>
              </a:r>
              <a:endParaRPr lang="ja-JP" altLang="en-US" sz="1600" dirty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pic>
          <p:nvPicPr>
            <p:cNvPr id="90" name="Picture 2" descr="\\130.158.105.2\Linux\yuji\wShare\tmp\c1.gif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939" b="33437"/>
            <a:stretch/>
          </p:blipFill>
          <p:spPr bwMode="auto">
            <a:xfrm>
              <a:off x="1637923" y="5873714"/>
              <a:ext cx="4857419" cy="5173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1" name="テキスト ボックス 90"/>
            <p:cNvSpPr txBox="1"/>
            <p:nvPr/>
          </p:nvSpPr>
          <p:spPr>
            <a:xfrm>
              <a:off x="1357159" y="1996896"/>
              <a:ext cx="1609040" cy="391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Zodiacal Light</a:t>
              </a:r>
              <a:endParaRPr kumimoji="1" lang="ja-JP" altLang="en-US" sz="12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92" name="テキスト ボックス 91"/>
            <p:cNvSpPr txBox="1"/>
            <p:nvPr/>
          </p:nvSpPr>
          <p:spPr>
            <a:xfrm>
              <a:off x="3056926" y="1689119"/>
              <a:ext cx="2019115" cy="391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Zodiacal Emission</a:t>
              </a:r>
              <a:endParaRPr kumimoji="1" lang="ja-JP" altLang="en-US" sz="12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93" name="テキスト ボックス 92"/>
            <p:cNvSpPr txBox="1"/>
            <p:nvPr/>
          </p:nvSpPr>
          <p:spPr>
            <a:xfrm>
              <a:off x="2363721" y="3040956"/>
              <a:ext cx="2513020" cy="391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G</a:t>
              </a:r>
              <a:r>
                <a:rPr lang="en-US" altLang="ja-JP" sz="12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alaxy evolution model</a:t>
              </a:r>
              <a:endParaRPr kumimoji="1" lang="ja-JP" altLang="en-US" sz="12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94" name="直線矢印コネクタ 93"/>
            <p:cNvCxnSpPr/>
            <p:nvPr/>
          </p:nvCxnSpPr>
          <p:spPr>
            <a:xfrm>
              <a:off x="3386598" y="3348732"/>
              <a:ext cx="833474" cy="65633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テキスト ボックス 94"/>
            <p:cNvSpPr txBox="1"/>
            <p:nvPr/>
          </p:nvSpPr>
          <p:spPr>
            <a:xfrm>
              <a:off x="3053039" y="4606279"/>
              <a:ext cx="2431458" cy="391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Galactic dust emission</a:t>
              </a:r>
              <a:endParaRPr kumimoji="1" lang="ja-JP" altLang="en-US" sz="12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96" name="直線矢印コネクタ 95"/>
            <p:cNvCxnSpPr/>
            <p:nvPr/>
          </p:nvCxnSpPr>
          <p:spPr>
            <a:xfrm>
              <a:off x="4351206" y="2059781"/>
              <a:ext cx="0" cy="3950974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線矢印コネクタ 96"/>
            <p:cNvCxnSpPr>
              <a:stCxn id="95" idx="0"/>
            </p:cNvCxnSpPr>
            <p:nvPr/>
          </p:nvCxnSpPr>
          <p:spPr>
            <a:xfrm flipH="1" flipV="1">
              <a:off x="3573516" y="4005066"/>
              <a:ext cx="695253" cy="60121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テキスト ボックス 97"/>
            <p:cNvSpPr txBox="1"/>
            <p:nvPr/>
          </p:nvSpPr>
          <p:spPr>
            <a:xfrm>
              <a:off x="1350376" y="4914055"/>
              <a:ext cx="3518952" cy="391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Integrated flux from galaxy counts</a:t>
              </a:r>
              <a:endParaRPr kumimoji="1" lang="ja-JP" altLang="en-US" sz="12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99" name="直線矢印コネクタ 98"/>
            <p:cNvCxnSpPr>
              <a:stCxn id="98" idx="0"/>
            </p:cNvCxnSpPr>
            <p:nvPr/>
          </p:nvCxnSpPr>
          <p:spPr>
            <a:xfrm flipH="1" flipV="1">
              <a:off x="1845325" y="4005066"/>
              <a:ext cx="1264527" cy="90898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0" name="テキスト ボックス 99"/>
                <p:cNvSpPr txBox="1"/>
                <p:nvPr/>
              </p:nvSpPr>
              <p:spPr>
                <a:xfrm>
                  <a:off x="3566550" y="6195100"/>
                  <a:ext cx="2176503" cy="50622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6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sz="1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kumimoji="1" lang="en-US" altLang="ja-JP" sz="1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kumimoji="1" lang="en-US" altLang="ja-JP" sz="16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=25</m:t>
                      </m:r>
                      <m:r>
                        <m:rPr>
                          <m:sty m:val="p"/>
                        </m:rPr>
                        <a:rPr kumimoji="1" lang="en-US" altLang="ja-JP" sz="1600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meV</m:t>
                      </m:r>
                    </m:oMath>
                  </a14:m>
                  <a:r>
                    <a:rPr kumimoji="1" lang="ja-JP" altLang="en-US" sz="1600" dirty="0" smtClean="0">
                      <a:solidFill>
                        <a:srgbClr val="FF0000"/>
                      </a:solidFill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rPr>
                    <a:t> </a:t>
                  </a:r>
                  <a:endParaRPr kumimoji="1" lang="ja-JP" altLang="en-US" sz="2000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00" name="テキスト ボックス 9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66550" y="6195100"/>
                  <a:ext cx="2176503" cy="506229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b="-1695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4" name="テキスト ボックス 103"/>
            <p:cNvSpPr txBox="1"/>
            <p:nvPr/>
          </p:nvSpPr>
          <p:spPr>
            <a:xfrm>
              <a:off x="5696497" y="2956351"/>
              <a:ext cx="743575" cy="391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CMB</a:t>
              </a:r>
              <a:endParaRPr kumimoji="1" lang="ja-JP" altLang="en-US" sz="12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/>
              <p:cNvSpPr>
                <a:spLocks noGrp="1"/>
              </p:cNvSpPr>
              <p:nvPr>
                <p:ph type="title"/>
              </p:nvPr>
            </p:nvSpPr>
            <p:spPr>
              <a:xfrm>
                <a:off x="200820" y="60809"/>
                <a:ext cx="8808320" cy="971327"/>
              </a:xfrm>
            </p:spPr>
            <p:txBody>
              <a:bodyPr>
                <a:noAutofit/>
              </a:bodyPr>
              <a:lstStyle/>
              <a:p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CIB and ZE Backgrounds to C</a:t>
                </a:r>
                <a14:m>
                  <m:oMath xmlns:m="http://schemas.openxmlformats.org/officeDocument/2006/math">
                    <m:r>
                      <a:rPr lang="en-US" altLang="ja-JP" sz="3200" b="0" i="1" smtClean="0"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 decay</a:t>
                </a:r>
                <a:endParaRPr kumimoji="1" lang="ja-JP" altLang="en-US" sz="32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2" name="タイトル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00820" y="60809"/>
                <a:ext cx="8808320" cy="971327"/>
              </a:xfrm>
              <a:blipFill rotWithShape="1">
                <a:blip r:embed="rId5"/>
                <a:stretch>
                  <a:fillRect b="-62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5</a:t>
            </a:fld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70" name="グループ化 69"/>
          <p:cNvGrpSpPr/>
          <p:nvPr/>
        </p:nvGrpSpPr>
        <p:grpSpPr>
          <a:xfrm>
            <a:off x="4705589" y="1069291"/>
            <a:ext cx="4310961" cy="3291746"/>
            <a:chOff x="2093751" y="2006684"/>
            <a:chExt cx="4310961" cy="2977520"/>
          </a:xfrm>
        </p:grpSpPr>
        <p:pic>
          <p:nvPicPr>
            <p:cNvPr id="71" name="Picture 2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93751" y="2555705"/>
              <a:ext cx="4310961" cy="24284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2" name="Line 5"/>
            <p:cNvSpPr>
              <a:spLocks noChangeShapeType="1"/>
            </p:cNvSpPr>
            <p:nvPr/>
          </p:nvSpPr>
          <p:spPr bwMode="auto">
            <a:xfrm flipH="1">
              <a:off x="4336248" y="3812319"/>
              <a:ext cx="0" cy="300604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 sz="14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73" name="Line 6"/>
            <p:cNvSpPr>
              <a:spLocks noChangeShapeType="1"/>
            </p:cNvSpPr>
            <p:nvPr/>
          </p:nvSpPr>
          <p:spPr bwMode="auto">
            <a:xfrm flipH="1" flipV="1">
              <a:off x="3299807" y="3962621"/>
              <a:ext cx="48665" cy="238458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 sz="14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74" name="Text Box 7"/>
            <p:cNvSpPr txBox="1">
              <a:spLocks noChangeArrowheads="1"/>
            </p:cNvSpPr>
            <p:nvPr/>
          </p:nvSpPr>
          <p:spPr bwMode="auto">
            <a:xfrm>
              <a:off x="2985872" y="3338133"/>
              <a:ext cx="3112228" cy="4175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2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Sharp edge with </a:t>
              </a:r>
              <a:r>
                <a:rPr lang="en-US" altLang="ja-JP" sz="12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1.9K smearing and energy resolution of a detector(0%-5%)</a:t>
              </a:r>
              <a:endParaRPr lang="en-US" altLang="ja-JP" sz="12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75" name="Text Box 8"/>
            <p:cNvSpPr txBox="1">
              <a:spLocks noChangeArrowheads="1"/>
            </p:cNvSpPr>
            <p:nvPr/>
          </p:nvSpPr>
          <p:spPr bwMode="auto">
            <a:xfrm>
              <a:off x="2794699" y="4201078"/>
              <a:ext cx="1454532" cy="2783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4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Red shift effect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6" name="テキスト ボックス 75"/>
                <p:cNvSpPr txBox="1"/>
                <p:nvPr/>
              </p:nvSpPr>
              <p:spPr>
                <a:xfrm>
                  <a:off x="4591727" y="4274991"/>
                  <a:ext cx="1312232" cy="32398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sz="1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kumimoji="1" lang="en-US" altLang="ja-JP" sz="1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kumimoji="1" lang="en-US" altLang="ja-JP" sz="16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=25</m:t>
                      </m:r>
                      <m:r>
                        <m:rPr>
                          <m:sty m:val="p"/>
                        </m:rPr>
                        <a:rPr kumimoji="1" lang="en-US" altLang="ja-JP" sz="16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meV</m:t>
                      </m:r>
                    </m:oMath>
                  </a14:m>
                  <a:r>
                    <a:rPr kumimoji="1" lang="ja-JP" altLang="en-US" sz="1600" dirty="0" smtClean="0">
                      <a:solidFill>
                        <a:srgbClr val="FF0000"/>
                      </a:solidFill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rPr>
                    <a:t> </a:t>
                  </a:r>
                  <a:endParaRPr kumimoji="1" lang="ja-JP" altLang="en-US" sz="1600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6" name="テキスト ボックス 7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91727" y="4274991"/>
                  <a:ext cx="1312232" cy="323984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b="-1695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7" name="テキスト ボックス 76"/>
                <p:cNvSpPr txBox="1"/>
                <p:nvPr/>
              </p:nvSpPr>
              <p:spPr>
                <a:xfrm>
                  <a:off x="2466697" y="2006684"/>
                  <a:ext cx="3650005" cy="577152"/>
                </a:xfrm>
                <a:prstGeom prst="rect">
                  <a:avLst/>
                </a:prstGeom>
              </p:spPr>
              <p:style>
                <a:lnRef idx="2">
                  <a:schemeClr val="accent5"/>
                </a:lnRef>
                <a:fillRef idx="1">
                  <a:schemeClr val="lt1"/>
                </a:fillRef>
                <a:effectRef idx="0">
                  <a:schemeClr val="accent5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r>
                    <a:rPr kumimoji="1" lang="en-US" altLang="ja-JP" b="1" dirty="0" smtClean="0"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rPr>
                    <a:t>Expected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b="1" i="1" smtClean="0">
                              <a:latin typeface="Cambria Math"/>
                            </a:rPr>
                            <m:t>𝑬</m:t>
                          </m:r>
                        </m:e>
                        <m:sub>
                          <m:r>
                            <a:rPr kumimoji="1" lang="en-US" altLang="ja-JP" b="1" i="1" smtClean="0">
                              <a:latin typeface="Cambria Math"/>
                            </a:rPr>
                            <m:t>𝜸</m:t>
                          </m:r>
                        </m:sub>
                      </m:sSub>
                    </m:oMath>
                  </a14:m>
                  <a:r>
                    <a:rPr kumimoji="1" lang="en-US" altLang="ja-JP" b="1" dirty="0" smtClean="0"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rPr>
                    <a:t>spectrum</a:t>
                  </a:r>
                </a:p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sz="1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𝑚</m:t>
                          </m:r>
                        </m:e>
                        <m:sub>
                          <m:r>
                            <a:rPr kumimoji="1" lang="en-US" altLang="ja-JP" sz="1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kumimoji="1" lang="en-US" altLang="ja-JP" sz="16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=50</m:t>
                      </m:r>
                      <m:r>
                        <m:rPr>
                          <m:sty m:val="p"/>
                        </m:rPr>
                        <a:rPr kumimoji="1" lang="en-US" altLang="ja-JP" sz="16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meV</m:t>
                      </m:r>
                    </m:oMath>
                  </a14:m>
                  <a:r>
                    <a:rPr kumimoji="1" lang="en-US" altLang="ja-JP" sz="1600" dirty="0" smtClean="0">
                      <a:solidFill>
                        <a:srgbClr val="FF0000"/>
                      </a:solidFill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rPr>
                    <a:t>, </a:t>
                  </a:r>
                  <a14:m>
                    <m:oMath xmlns:m="http://schemas.openxmlformats.org/officeDocument/2006/math">
                      <m:r>
                        <a:rPr lang="en-US" altLang="ja-JP" sz="1600" i="1" dirty="0" smtClean="0">
                          <a:solidFill>
                            <a:srgbClr val="FF0000"/>
                          </a:solidFill>
                          <a:latin typeface="Cambria Math"/>
                          <a:ea typeface="Arial Unicode MS" pitchFamily="50" charset="-128"/>
                          <a:cs typeface="Arial Unicode MS" pitchFamily="50" charset="-128"/>
                        </a:rPr>
                        <m:t>𝜏</m:t>
                      </m:r>
                      <m:r>
                        <a:rPr kumimoji="1" lang="en-US" altLang="ja-JP" sz="1600" b="0" i="1" smtClean="0">
                          <a:solidFill>
                            <a:srgbClr val="FF0000"/>
                          </a:solidFill>
                          <a:latin typeface="Cambria Math"/>
                          <a:ea typeface="Arial Unicode MS" pitchFamily="50" charset="-128"/>
                          <a:cs typeface="Arial Unicode MS" pitchFamily="50" charset="-128"/>
                        </a:rPr>
                        <m:t>(</m:t>
                      </m:r>
                      <m:sSub>
                        <m:sSubPr>
                          <m:ctrlPr>
                            <a:rPr kumimoji="1" lang="en-US" altLang="ja-JP" sz="1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Arial Unicode MS" pitchFamily="50" charset="-128"/>
                              <a:cs typeface="Arial Unicode MS" pitchFamily="50" charset="-128"/>
                            </a:rPr>
                          </m:ctrlPr>
                        </m:sSubPr>
                        <m:e>
                          <m:r>
                            <a:rPr kumimoji="1" lang="en-US" altLang="ja-JP" sz="1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Arial Unicode MS" pitchFamily="50" charset="-128"/>
                              <a:cs typeface="Arial Unicode MS" pitchFamily="50" charset="-128"/>
                            </a:rPr>
                            <m:t>𝜈</m:t>
                          </m:r>
                        </m:e>
                        <m:sub>
                          <m:r>
                            <a:rPr kumimoji="1" lang="en-US" altLang="ja-JP" sz="1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Arial Unicode MS" pitchFamily="50" charset="-128"/>
                              <a:cs typeface="Arial Unicode MS" pitchFamily="50" charset="-128"/>
                            </a:rPr>
                            <m:t>3</m:t>
                          </m:r>
                        </m:sub>
                      </m:sSub>
                      <m:r>
                        <a:rPr kumimoji="1" lang="en-US" altLang="ja-JP" sz="1600" b="0" i="1" smtClean="0">
                          <a:solidFill>
                            <a:srgbClr val="FF0000"/>
                          </a:solidFill>
                          <a:latin typeface="Cambria Math"/>
                          <a:ea typeface="Arial Unicode MS" pitchFamily="50" charset="-128"/>
                          <a:cs typeface="Arial Unicode MS" pitchFamily="50" charset="-128"/>
                        </a:rPr>
                        <m:t>)=</m:t>
                      </m:r>
                      <m:sSup>
                        <m:sSupPr>
                          <m:ctrlPr>
                            <a:rPr kumimoji="1" lang="en-US" altLang="ja-JP" sz="1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Arial Unicode MS" pitchFamily="50" charset="-128"/>
                              <a:cs typeface="Arial Unicode MS" pitchFamily="50" charset="-128"/>
                            </a:rPr>
                          </m:ctrlPr>
                        </m:sSupPr>
                        <m:e>
                          <m:r>
                            <a:rPr kumimoji="1" lang="en-US" altLang="ja-JP" sz="1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Arial Unicode MS" pitchFamily="50" charset="-128"/>
                              <a:cs typeface="Arial Unicode MS" pitchFamily="50" charset="-128"/>
                            </a:rPr>
                            <m:t>1.5×10</m:t>
                          </m:r>
                        </m:e>
                        <m:sup>
                          <m:r>
                            <a:rPr kumimoji="1" lang="en-US" altLang="ja-JP" sz="1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Arial Unicode MS" pitchFamily="50" charset="-128"/>
                              <a:cs typeface="Arial Unicode MS" pitchFamily="50" charset="-128"/>
                            </a:rPr>
                            <m:t>17</m:t>
                          </m:r>
                        </m:sup>
                      </m:sSup>
                      <m:r>
                        <m:rPr>
                          <m:sty m:val="p"/>
                        </m:rPr>
                        <a:rPr kumimoji="1" lang="en-US" altLang="ja-JP" sz="1600" b="0" i="1" smtClean="0">
                          <a:solidFill>
                            <a:srgbClr val="FF0000"/>
                          </a:solidFill>
                          <a:latin typeface="Cambria Math"/>
                          <a:ea typeface="Arial Unicode MS" pitchFamily="50" charset="-128"/>
                          <a:cs typeface="Arial Unicode MS" pitchFamily="50" charset="-128"/>
                        </a:rPr>
                        <m:t>yr</m:t>
                      </m:r>
                    </m:oMath>
                  </a14:m>
                  <a:endParaRPr kumimoji="1" lang="ja-JP" altLang="en-US" sz="1600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7" name="テキスト ボックス 7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66697" y="2006684"/>
                  <a:ext cx="3650005" cy="577152"/>
                </a:xfrm>
                <a:prstGeom prst="rect">
                  <a:avLst/>
                </a:prstGeom>
                <a:blipFill rotWithShape="1">
                  <a:blip r:embed="rId62"/>
                  <a:stretch>
                    <a:fillRect l="-995" t="-2752" b="-9174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8" name="Line 6"/>
            <p:cNvSpPr>
              <a:spLocks noChangeShapeType="1"/>
            </p:cNvSpPr>
            <p:nvPr/>
          </p:nvSpPr>
          <p:spPr bwMode="auto">
            <a:xfrm flipH="1">
              <a:off x="4336248" y="4451712"/>
              <a:ext cx="265273" cy="266767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 sz="14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79" name="Text Box 7"/>
            <p:cNvSpPr txBox="1">
              <a:spLocks noChangeArrowheads="1"/>
            </p:cNvSpPr>
            <p:nvPr/>
          </p:nvSpPr>
          <p:spPr bwMode="auto">
            <a:xfrm>
              <a:off x="4161682" y="2827356"/>
              <a:ext cx="1978354" cy="2505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200" dirty="0" smtClean="0">
                  <a:solidFill>
                    <a:schemeClr val="tx1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CIB (fit from COBE data)</a:t>
              </a:r>
              <a:endParaRPr lang="en-US" altLang="ja-JP" sz="1200" dirty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80" name="Text Box 7"/>
            <p:cNvSpPr txBox="1">
              <a:spLocks noChangeArrowheads="1"/>
            </p:cNvSpPr>
            <p:nvPr/>
          </p:nvSpPr>
          <p:spPr bwMode="auto">
            <a:xfrm>
              <a:off x="3291742" y="3755659"/>
              <a:ext cx="1013284" cy="2505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200" dirty="0" smtClean="0">
                  <a:solidFill>
                    <a:schemeClr val="tx1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C</a:t>
              </a:r>
              <a:r>
                <a:rPr lang="en-US" altLang="ja-JP" sz="1200" dirty="0" smtClean="0">
                  <a:solidFill>
                    <a:schemeClr val="tx1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/>
                </a:rPr>
                <a:t></a:t>
              </a:r>
              <a:r>
                <a:rPr lang="en-US" altLang="ja-JP" sz="1200" dirty="0" smtClean="0">
                  <a:solidFill>
                    <a:schemeClr val="tx1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B decay</a:t>
              </a:r>
              <a:endParaRPr lang="en-US" altLang="ja-JP" sz="1200" dirty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  <p:sp>
        <p:nvSpPr>
          <p:cNvPr id="82" name="テキスト ボックス 81"/>
          <p:cNvSpPr txBox="1"/>
          <p:nvPr/>
        </p:nvSpPr>
        <p:spPr>
          <a:xfrm rot="16200000">
            <a:off x="4229907" y="1726606"/>
            <a:ext cx="129073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dN</a:t>
            </a:r>
            <a:r>
              <a:rPr kumimoji="1"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</a:t>
            </a:r>
            <a:r>
              <a:rPr kumimoji="1" lang="en-US" altLang="ja-JP" sz="16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</a:t>
            </a:r>
            <a:r>
              <a:rPr kumimoji="1"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(A.U.)</a:t>
            </a:r>
            <a:endParaRPr kumimoji="1" lang="ja-JP" altLang="en-US" sz="1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5" name="Line 7"/>
          <p:cNvSpPr>
            <a:spLocks noChangeShapeType="1"/>
          </p:cNvSpPr>
          <p:nvPr/>
        </p:nvSpPr>
        <p:spPr bwMode="auto">
          <a:xfrm>
            <a:off x="4372357" y="1403488"/>
            <a:ext cx="2215866" cy="911662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600"/>
          </a:p>
        </p:txBody>
      </p:sp>
      <p:sp>
        <p:nvSpPr>
          <p:cNvPr id="3" name="正方形/長方形 2"/>
          <p:cNvSpPr/>
          <p:nvPr/>
        </p:nvSpPr>
        <p:spPr>
          <a:xfrm>
            <a:off x="2602291" y="843811"/>
            <a:ext cx="1444192" cy="3122625"/>
          </a:xfrm>
          <a:prstGeom prst="rect">
            <a:avLst/>
          </a:prstGeom>
          <a:gradFill flip="none" rotWithShape="1">
            <a:gsLst>
              <a:gs pos="37000">
                <a:srgbClr val="A5BDE7">
                  <a:alpha val="25000"/>
                </a:srgbClr>
              </a:gs>
              <a:gs pos="0">
                <a:schemeClr val="accent1">
                  <a:lumMod val="20000"/>
                  <a:lumOff val="80000"/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 Box 5"/>
              <p:cNvSpPr txBox="1">
                <a:spLocks noChangeArrowheads="1"/>
              </p:cNvSpPr>
              <p:nvPr/>
            </p:nvSpPr>
            <p:spPr bwMode="auto">
              <a:xfrm>
                <a:off x="251520" y="4631257"/>
                <a:ext cx="3193080" cy="42460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None/>
                </a:pP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0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altLang="ja-JP" sz="20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𝛾</m:t>
                        </m:r>
                      </m:sub>
                    </m:sSub>
                    <m:r>
                      <a:rPr lang="en-US" altLang="ja-JP" sz="2000" i="1">
                        <a:solidFill>
                          <a:schemeClr val="tx1"/>
                        </a:solidFill>
                        <a:latin typeface="Cambria Math"/>
                      </a:rPr>
                      <m:t>=25</m:t>
                    </m:r>
                    <m:r>
                      <m:rPr>
                        <m:sty m:val="p"/>
                      </m:rPr>
                      <a:rPr lang="en-US" altLang="ja-JP" sz="2000">
                        <a:solidFill>
                          <a:schemeClr val="tx1"/>
                        </a:solidFill>
                        <a:latin typeface="Cambria Math"/>
                      </a:rPr>
                      <m:t>meV</m:t>
                    </m:r>
                  </m:oMath>
                </a14:m>
                <a:r>
                  <a:rPr lang="ja-JP" altLang="en-US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(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λ</a:t>
                </a: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＝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50μm)</a:t>
                </a:r>
                <a:endPara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37" name="Text 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1520" y="4631257"/>
                <a:ext cx="3193080" cy="424603"/>
              </a:xfrm>
              <a:prstGeom prst="rect">
                <a:avLst/>
              </a:prstGeom>
              <a:blipFill rotWithShape="1">
                <a:blip r:embed="rId63"/>
                <a:stretch>
                  <a:fillRect l="-1908" t="-7246" b="-2029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コンテンツ プレースホルダー 4"/>
              <p:cNvSpPr txBox="1">
                <a:spLocks/>
              </p:cNvSpPr>
              <p:nvPr/>
            </p:nvSpPr>
            <p:spPr>
              <a:xfrm>
                <a:off x="268744" y="5080518"/>
                <a:ext cx="2629516" cy="858631"/>
              </a:xfrm>
              <a:prstGeom prst="rect">
                <a:avLst/>
              </a:prstGeom>
              <a:gradFill>
                <a:gsLst>
                  <a:gs pos="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accent1">
                      <a:lumMod val="40000"/>
                      <a:lumOff val="60000"/>
                    </a:schemeClr>
                  </a:gs>
                </a:gsLst>
                <a:lin ang="0" scaled="1"/>
              </a:gradFill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Zodiacal Emission</a:t>
                </a:r>
                <a:endParaRPr lang="en-US" altLang="ja-JP" sz="2000" b="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𝜆</m:t>
                        </m:r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𝐼</m:t>
                        </m:r>
                      </m:e>
                      <m:sub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𝜆</m:t>
                        </m:r>
                      </m:sub>
                    </m:sSub>
                  </m:oMath>
                </a14:m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~500nW/m</a:t>
                </a:r>
                <a:r>
                  <a:rPr lang="en-US" altLang="ja-JP" sz="2000" baseline="30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2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/sr</a:t>
                </a:r>
              </a:p>
            </p:txBody>
          </p:sp>
        </mc:Choice>
        <mc:Fallback xmlns="">
          <p:sp>
            <p:nvSpPr>
              <p:cNvPr id="38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744" y="5080518"/>
                <a:ext cx="2629516" cy="858631"/>
              </a:xfrm>
              <a:prstGeom prst="rect">
                <a:avLst/>
              </a:prstGeom>
              <a:blipFill rotWithShape="1">
                <a:blip r:embed="rId64"/>
                <a:stretch>
                  <a:fillRect t="-3546" b="-141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コンテンツ プレースホルダー 4"/>
              <p:cNvSpPr txBox="1">
                <a:spLocks/>
              </p:cNvSpPr>
              <p:nvPr/>
            </p:nvSpPr>
            <p:spPr>
              <a:xfrm>
                <a:off x="2853178" y="5090650"/>
                <a:ext cx="2386611" cy="848500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100000">
                    <a:schemeClr val="accent3">
                      <a:lumMod val="40000"/>
                      <a:lumOff val="60000"/>
                    </a:schemeClr>
                  </a:gs>
                </a:gsLst>
                <a:lin ang="0" scaled="1"/>
              </a:gradFill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CIB (COBE)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𝜆</m:t>
                        </m:r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𝐼</m:t>
                        </m:r>
                      </m:e>
                      <m:sub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𝜆</m:t>
                        </m:r>
                      </m:sub>
                    </m:sSub>
                  </m:oMath>
                </a14:m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~3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0nW/m</a:t>
                </a:r>
                <a:r>
                  <a:rPr lang="en-US" altLang="ja-JP" sz="2000" baseline="30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2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/s</a:t>
                </a:r>
                <a:endPara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39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3178" y="5090650"/>
                <a:ext cx="2386611" cy="848500"/>
              </a:xfrm>
              <a:prstGeom prst="rect">
                <a:avLst/>
              </a:prstGeom>
              <a:blipFill rotWithShape="1">
                <a:blip r:embed="rId65"/>
                <a:stretch>
                  <a:fillRect t="-3597" b="-287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コンテンツ プレースホルダー 4"/>
              <p:cNvSpPr txBox="1">
                <a:spLocks/>
              </p:cNvSpPr>
              <p:nvPr/>
            </p:nvSpPr>
            <p:spPr>
              <a:xfrm>
                <a:off x="5201085" y="4619053"/>
                <a:ext cx="3016379" cy="873613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40000"/>
                      <a:lumOff val="60000"/>
                    </a:schemeClr>
                  </a:gs>
                  <a:gs pos="100000">
                    <a:schemeClr val="accent6">
                      <a:lumMod val="40000"/>
                      <a:lumOff val="60000"/>
                    </a:schemeClr>
                  </a:gs>
                </a:gsLst>
                <a:lin ang="0" scaled="1"/>
              </a:gradFill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/>
                  </a:rPr>
                  <a:t>-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decay</a:t>
                </a: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ja-JP" sz="2000" i="1" dirty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𝜏</m:t>
                    </m:r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sSup>
                      <m:sSupPr>
                        <m:ctrlP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pPr>
                      <m:e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5×10</m:t>
                        </m:r>
                      </m:e>
                      <m:sup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yr</m:t>
                    </m:r>
                  </m:oMath>
                </a14:m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𝜆</m:t>
                        </m:r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𝐼</m:t>
                        </m:r>
                      </m:e>
                      <m:sub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𝜆</m:t>
                        </m:r>
                      </m:sub>
                    </m:sSub>
                  </m:oMath>
                </a14:m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~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30nW/m</a:t>
                </a:r>
                <a:r>
                  <a:rPr lang="en-US" altLang="ja-JP" sz="2000" baseline="30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2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/s</a:t>
                </a:r>
              </a:p>
            </p:txBody>
          </p:sp>
        </mc:Choice>
        <mc:Fallback xmlns="">
          <p:sp>
            <p:nvSpPr>
              <p:cNvPr id="41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1085" y="4619053"/>
                <a:ext cx="3016379" cy="873613"/>
              </a:xfrm>
              <a:prstGeom prst="rect">
                <a:avLst/>
              </a:prstGeom>
              <a:blipFill rotWithShape="1">
                <a:blip r:embed="rId66"/>
                <a:stretch>
                  <a:fillRect l="-808" t="-4196" r="-101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コンテンツ プレースホルダー 4"/>
              <p:cNvSpPr txBox="1">
                <a:spLocks/>
              </p:cNvSpPr>
              <p:nvPr/>
            </p:nvSpPr>
            <p:spPr>
              <a:xfrm>
                <a:off x="5201085" y="5492666"/>
                <a:ext cx="3016379" cy="873613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40000"/>
                      <a:lumOff val="60000"/>
                    </a:schemeClr>
                  </a:gs>
                  <a:gs pos="100000">
                    <a:schemeClr val="accent6">
                      <a:lumMod val="40000"/>
                      <a:lumOff val="60000"/>
                    </a:schemeClr>
                  </a:gs>
                </a:gsLst>
                <a:lin ang="0" scaled="1"/>
              </a:gradFill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/>
                  </a:rPr>
                  <a:t>-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decay</a:t>
                </a: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ja-JP" sz="2000" i="1" dirty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𝜏</m:t>
                    </m:r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sSup>
                      <m:sSupPr>
                        <m:ctrlP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pPr>
                      <m:e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5×10</m:t>
                        </m:r>
                      </m:e>
                      <m:sup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7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yr</m:t>
                    </m:r>
                  </m:oMath>
                </a14:m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𝜆</m:t>
                        </m:r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𝐼</m:t>
                        </m:r>
                      </m:e>
                      <m:sub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𝜆</m:t>
                        </m:r>
                      </m:sub>
                    </m:sSub>
                  </m:oMath>
                </a14:m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~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1pW/m</a:t>
                </a:r>
                <a:r>
                  <a:rPr lang="en-US" altLang="ja-JP" sz="2000" baseline="30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2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/s</a:t>
                </a:r>
              </a:p>
            </p:txBody>
          </p:sp>
        </mc:Choice>
        <mc:Fallback xmlns="">
          <p:sp>
            <p:nvSpPr>
              <p:cNvPr id="42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1085" y="5492666"/>
                <a:ext cx="3016379" cy="873613"/>
              </a:xfrm>
              <a:prstGeom prst="rect">
                <a:avLst/>
              </a:prstGeom>
              <a:blipFill rotWithShape="1">
                <a:blip r:embed="rId67"/>
                <a:stretch>
                  <a:fillRect l="-808" t="-4196" r="-101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18498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78098"/>
          </a:xfrm>
        </p:spPr>
        <p:txBody>
          <a:bodyPr>
            <a:normAutofit/>
          </a:bodyPr>
          <a:lstStyle/>
          <a:p>
            <a:r>
              <a:rPr kumimoji="1"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Detector requirements</a:t>
            </a:r>
            <a:endParaRPr kumimoji="1" lang="ja-JP" altLang="en-US" sz="3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26926" y="908720"/>
                <a:ext cx="8964488" cy="5424844"/>
              </a:xfrm>
            </p:spPr>
            <p:txBody>
              <a:bodyPr>
                <a:noAutofit/>
              </a:bodyPr>
              <a:lstStyle/>
              <a:p>
                <a:r>
                  <a:rPr lang="en-US" altLang="ja-JP" sz="2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Requirements for detector</a:t>
                </a:r>
              </a:p>
              <a:p>
                <a:pPr lvl="1"/>
                <a:r>
                  <a:rPr lang="en-US" altLang="ja-JP" sz="2000" dirty="0" smtClean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Continuous spectrum of photon energy around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solidFill>
                              <a:srgbClr val="00206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solidFill>
                              <a:srgbClr val="00206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𝐸</m:t>
                        </m:r>
                      </m:e>
                      <m:sub>
                        <m:r>
                          <a:rPr lang="en-US" altLang="ja-JP" sz="2000" b="0" i="1" smtClean="0">
                            <a:solidFill>
                              <a:srgbClr val="00206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𝛾</m:t>
                        </m:r>
                      </m:sub>
                    </m:sSub>
                    <m:r>
                      <a:rPr lang="en-US" altLang="ja-JP" sz="2000" b="0" i="1" smtClean="0">
                        <a:solidFill>
                          <a:srgbClr val="002060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~25 </m:t>
                    </m:r>
                    <m:r>
                      <m:rPr>
                        <m:sty m:val="p"/>
                      </m:rPr>
                      <a:rPr lang="en-US" altLang="ja-JP" sz="2000" b="0" i="1" smtClean="0">
                        <a:solidFill>
                          <a:srgbClr val="002060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meV</m:t>
                    </m:r>
                  </m:oMath>
                </a14:m>
                <a:r>
                  <a:rPr lang="en-US" altLang="ja-JP" sz="2000" dirty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ja-JP" sz="2000" i="1" dirty="0">
                        <a:solidFill>
                          <a:srgbClr val="002060"/>
                        </a:solidFill>
                        <a:latin typeface="Cambria Math"/>
                      </a:rPr>
                      <m:t>𝜆</m:t>
                    </m:r>
                    <m:r>
                      <a:rPr lang="en-US" altLang="ja-JP" sz="2000" i="1" dirty="0">
                        <a:solidFill>
                          <a:srgbClr val="002060"/>
                        </a:solidFill>
                        <a:latin typeface="Cambria Math"/>
                      </a:rPr>
                      <m:t>=50</m:t>
                    </m:r>
                    <m:r>
                      <a:rPr lang="en-US" altLang="ja-JP" sz="2000" i="1" dirty="0">
                        <a:solidFill>
                          <a:srgbClr val="002060"/>
                        </a:solidFill>
                        <a:latin typeface="Cambria Math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ja-JP" sz="2000" i="1" dirty="0">
                        <a:solidFill>
                          <a:srgbClr val="002060"/>
                        </a:solidFill>
                        <a:latin typeface="Cambria Math"/>
                      </a:rPr>
                      <m:t>m</m:t>
                    </m:r>
                  </m:oMath>
                </a14:m>
                <a:r>
                  <a:rPr lang="en-US" altLang="ja-JP" sz="2000" dirty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, far infrared photon</a:t>
                </a:r>
                <a:r>
                  <a:rPr lang="en-US" altLang="ja-JP" sz="2000" dirty="0" smtClean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</a:p>
              <a:p>
                <a:pPr lvl="1"/>
                <a:r>
                  <a:rPr lang="en-US" altLang="ja-JP" sz="2000" dirty="0" smtClean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Energy </a:t>
                </a:r>
                <a:r>
                  <a:rPr lang="en-US" altLang="ja-JP" sz="2000" dirty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measurement for single photon with better than 2% resolution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000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altLang="ja-JP" sz="2000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𝛾</m:t>
                        </m:r>
                      </m:sub>
                    </m:sSub>
                    <m:r>
                      <a:rPr lang="en-US" altLang="ja-JP" sz="2000" i="1">
                        <a:solidFill>
                          <a:srgbClr val="002060"/>
                        </a:solidFill>
                        <a:latin typeface="Cambria Math"/>
                      </a:rPr>
                      <m:t>=25</m:t>
                    </m:r>
                    <m:r>
                      <m:rPr>
                        <m:sty m:val="p"/>
                      </m:rPr>
                      <a:rPr lang="en-US" altLang="ja-JP" sz="2000" i="1">
                        <a:solidFill>
                          <a:srgbClr val="002060"/>
                        </a:solidFill>
                        <a:latin typeface="Cambria Math"/>
                      </a:rPr>
                      <m:t>meV</m:t>
                    </m:r>
                  </m:oMath>
                </a14:m>
                <a:r>
                  <a:rPr lang="en-US" altLang="ja-JP" sz="2000" dirty="0" smtClean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to identify the edge in the spectrum</a:t>
                </a:r>
              </a:p>
              <a:p>
                <a:pPr lvl="1"/>
                <a:r>
                  <a:rPr lang="en-US" altLang="ja-JP" sz="2000" dirty="0" smtClean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Rocket </a:t>
                </a:r>
                <a:r>
                  <a:rPr lang="en-US" altLang="ja-JP" sz="2000" dirty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and satellite experiment with this </a:t>
                </a:r>
                <a:r>
                  <a:rPr lang="en-US" altLang="ja-JP" sz="2000" dirty="0" smtClean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detector</a:t>
                </a:r>
              </a:p>
              <a:p>
                <a:pPr marL="0" indent="0">
                  <a:buNone/>
                </a:pPr>
                <a:endParaRPr lang="en-US" altLang="ja-JP" sz="2400" dirty="0">
                  <a:solidFill>
                    <a:srgbClr val="00206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r>
                  <a:rPr lang="en-US" altLang="ja-JP" sz="2000" b="1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Superconducting Tunneling Junction (STJ) detectors in development</a:t>
                </a:r>
              </a:p>
              <a:p>
                <a:pPr lvl="1"/>
                <a:r>
                  <a:rPr lang="en-US" altLang="ja-JP" sz="18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Array of 50 </a:t>
                </a:r>
                <a:r>
                  <a:rPr lang="en-US" altLang="ja-JP" sz="1800" dirty="0" err="1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Nb</a:t>
                </a:r>
                <a:r>
                  <a:rPr lang="en-US" altLang="ja-JP" sz="18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/Al-STJ </a:t>
                </a:r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pixels </a:t>
                </a:r>
                <a:r>
                  <a:rPr lang="en-US" altLang="ja-JP" sz="18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with diffraction grating  covering </a:t>
                </a:r>
                <a14:m>
                  <m:oMath xmlns:m="http://schemas.openxmlformats.org/officeDocument/2006/math">
                    <m:r>
                      <a:rPr lang="en-US" altLang="ja-JP" sz="1800" i="1" dirty="0">
                        <a:latin typeface="Cambria Math"/>
                      </a:rPr>
                      <m:t>𝜆</m:t>
                    </m:r>
                    <m:r>
                      <a:rPr lang="en-US" altLang="ja-JP" sz="1800" i="1" dirty="0">
                        <a:latin typeface="Cambria Math"/>
                      </a:rPr>
                      <m:t>=40</m:t>
                    </m:r>
                    <m:r>
                      <m:rPr>
                        <m:lit/>
                      </m:rPr>
                      <a:rPr lang="en-US" altLang="ja-JP" sz="1800" i="1" dirty="0">
                        <a:latin typeface="Cambria Math"/>
                      </a:rPr>
                      <m:t>−</m:t>
                    </m:r>
                    <m:r>
                      <a:rPr lang="en-US" altLang="ja-JP" sz="1800" i="1" dirty="0">
                        <a:latin typeface="Cambria Math"/>
                      </a:rPr>
                      <m:t>80</m:t>
                    </m:r>
                    <m:r>
                      <a:rPr lang="en-US" altLang="ja-JP" sz="1800" i="1" dirty="0">
                        <a:latin typeface="Cambria Math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ja-JP" sz="1800" i="1" dirty="0">
                        <a:latin typeface="Cambria Math"/>
                      </a:rPr>
                      <m:t>m</m:t>
                    </m:r>
                  </m:oMath>
                </a14:m>
                <a:endParaRPr lang="en-US" altLang="ja-JP" sz="18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2"/>
                <a:r>
                  <a:rPr lang="en-US" altLang="ja-JP" sz="20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For rocket experiment aimed at launching in </a:t>
                </a:r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2016</a:t>
                </a:r>
                <a:r>
                  <a:rPr lang="ja-JP" altLang="en-US" sz="20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in </a:t>
                </a:r>
                <a:r>
                  <a:rPr lang="en-US" altLang="ja-JP" sz="20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earliest, aiming at improvement of lower limit for </a:t>
                </a:r>
                <a14:m>
                  <m:oMath xmlns:m="http://schemas.openxmlformats.org/officeDocument/2006/math">
                    <m:r>
                      <a:rPr lang="en-US" altLang="ja-JP" sz="2000" b="1" i="1">
                        <a:solidFill>
                          <a:srgbClr val="FF0000"/>
                        </a:solidFill>
                        <a:latin typeface="Cambria Math"/>
                      </a:rPr>
                      <m:t>𝝉</m:t>
                    </m:r>
                    <m:r>
                      <a:rPr lang="en-US" altLang="ja-JP" sz="2000" b="1" i="1">
                        <a:solidFill>
                          <a:srgbClr val="FF0000"/>
                        </a:solidFill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altLang="ja-JP" sz="20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0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𝝂</m:t>
                        </m:r>
                      </m:e>
                      <m:sub>
                        <m:r>
                          <a:rPr lang="en-US" altLang="ja-JP" sz="20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𝟑</m:t>
                        </m:r>
                      </m:sub>
                    </m:sSub>
                    <m:r>
                      <a:rPr lang="en-US" altLang="ja-JP" sz="2000" b="1" i="1">
                        <a:solidFill>
                          <a:srgbClr val="FF0000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altLang="ja-JP" sz="20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 by </a:t>
                </a:r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2 order </a:t>
                </a:r>
                <a:endParaRPr lang="en-US" altLang="ja-JP" sz="2000" b="1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STJ using Hafnium: </a:t>
                </a:r>
                <a:r>
                  <a:rPr lang="en-US" altLang="ja-JP" sz="2000" dirty="0" err="1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Hf</a:t>
                </a: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-STJ for satellite experiment (after 2020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</a:p>
              <a:p>
                <a:pPr lvl="2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800" b="0" i="0" smtClean="0">
                        <a:latin typeface="Cambria Math"/>
                      </a:rPr>
                      <m:t>Δ</m:t>
                    </m:r>
                    <m:r>
                      <a:rPr lang="en-US" altLang="ja-JP" sz="1800" b="0" i="0" smtClean="0">
                        <a:latin typeface="Cambria Math"/>
                      </a:rPr>
                      <m:t>=20</m:t>
                    </m:r>
                    <m:r>
                      <a:rPr lang="en-US" altLang="ja-JP" sz="1800" b="0" i="1" smtClean="0">
                        <a:latin typeface="Cambria Math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ja-JP" sz="1800" b="0" i="1" smtClean="0">
                        <a:latin typeface="Cambria Math"/>
                      </a:rPr>
                      <m:t>eV</m:t>
                    </m:r>
                  </m:oMath>
                </a14:m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: Superconducting gap energy for Hafnium</a:t>
                </a: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1800" b="0" i="1" smtClean="0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sz="1800" b="0" i="1" smtClean="0">
                            <a:latin typeface="Cambria Math"/>
                          </a:rPr>
                          <m:t>q</m:t>
                        </m:r>
                        <m:r>
                          <a:rPr lang="en-US" altLang="ja-JP" sz="1800" b="0" i="1" smtClean="0">
                            <a:latin typeface="Cambria Math"/>
                          </a:rPr>
                          <m:t>.</m:t>
                        </m:r>
                        <m:r>
                          <m:rPr>
                            <m:sty m:val="p"/>
                          </m:rPr>
                          <a:rPr lang="en-US" altLang="ja-JP" sz="1800" b="0" i="1" smtClean="0">
                            <a:latin typeface="Cambria Math"/>
                          </a:rPr>
                          <m:t>p</m:t>
                        </m:r>
                        <m:r>
                          <a:rPr lang="en-US" altLang="ja-JP" sz="1800" b="0" i="1" smtClean="0">
                            <a:latin typeface="Cambria Math"/>
                          </a:rPr>
                          <m:t>.</m:t>
                        </m:r>
                      </m:sub>
                    </m:sSub>
                    <m:r>
                      <a:rPr lang="en-US" altLang="ja-JP" sz="1800" b="0" i="1" smtClean="0">
                        <a:latin typeface="Cambria Math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altLang="ja-JP" sz="18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ja-JP" sz="1800" b="0" i="1" smtClean="0">
                            <a:latin typeface="Cambria Math"/>
                          </a:rPr>
                          <m:t>25</m:t>
                        </m:r>
                        <m:r>
                          <m:rPr>
                            <m:sty m:val="p"/>
                          </m:rPr>
                          <a:rPr lang="en-US" altLang="ja-JP" sz="1800" b="0" i="1" smtClean="0">
                            <a:latin typeface="Cambria Math"/>
                          </a:rPr>
                          <m:t>meV</m:t>
                        </m:r>
                      </m:num>
                      <m:den>
                        <m:r>
                          <a:rPr lang="en-US" altLang="ja-JP" sz="1800" b="0" i="0" smtClean="0">
                            <a:latin typeface="Cambria Math"/>
                          </a:rPr>
                          <m:t>1.7</m:t>
                        </m:r>
                        <m:r>
                          <m:rPr>
                            <m:sty m:val="p"/>
                          </m:rPr>
                          <a:rPr lang="en-US" altLang="ja-JP" sz="1800" b="0" i="0" smtClean="0">
                            <a:latin typeface="Cambria Math"/>
                          </a:rPr>
                          <m:t>Δ</m:t>
                        </m:r>
                      </m:den>
                    </m:f>
                    <m:r>
                      <a:rPr lang="en-US" altLang="ja-JP" sz="1800" b="0" i="1" smtClean="0">
                        <a:latin typeface="Cambria Math"/>
                      </a:rPr>
                      <m:t>=735</m:t>
                    </m:r>
                  </m:oMath>
                </a14:m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for 25meV photon: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altLang="ja-JP" sz="18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ja-JP" sz="1800" b="0" i="0" smtClean="0">
                            <a:latin typeface="Cambria Math"/>
                          </a:rPr>
                          <m:t>Δ</m:t>
                        </m:r>
                        <m:r>
                          <a:rPr lang="en-US" altLang="ja-JP" sz="1800" b="0" i="1" smtClean="0">
                            <a:latin typeface="Cambria Math"/>
                          </a:rPr>
                          <m:t>𝐸</m:t>
                        </m:r>
                      </m:num>
                      <m:den>
                        <m:r>
                          <a:rPr lang="en-US" altLang="ja-JP" sz="1800" b="0" i="1" smtClean="0">
                            <a:latin typeface="Cambria Math"/>
                          </a:rPr>
                          <m:t>𝐸</m:t>
                        </m:r>
                      </m:den>
                    </m:f>
                    <m:r>
                      <a:rPr lang="en-US" altLang="ja-JP" sz="1800" b="0" i="1" smtClean="0">
                        <a:latin typeface="Cambria Math"/>
                      </a:rPr>
                      <m:t>&lt;2%</m:t>
                    </m:r>
                  </m:oMath>
                </a14:m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if </a:t>
                </a:r>
                <a:r>
                  <a:rPr lang="en-US" altLang="ja-JP" sz="18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Fano</a:t>
                </a:r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-factor is less than 0.3</a:t>
                </a:r>
                <a:endParaRPr lang="en-US" altLang="ja-JP" sz="18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6926" y="908720"/>
                <a:ext cx="8964488" cy="5424844"/>
              </a:xfrm>
              <a:blipFill rotWithShape="1">
                <a:blip r:embed="rId2"/>
                <a:stretch>
                  <a:fillRect l="-1156" t="-1124" b="-640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6</a:t>
            </a:fld>
            <a:endParaRPr kumimoji="1"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2274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04813"/>
            <a:ext cx="7920037" cy="5746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STJ(Superconducting Tunnel Junction</a:t>
            </a:r>
            <a:r>
              <a:rPr lang="ja-JP" altLang="en-US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）</a:t>
            </a:r>
            <a:r>
              <a:rPr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Detector</a:t>
            </a:r>
            <a:endParaRPr lang="ja-JP" altLang="en-US" sz="28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0484" name="Text Box 3"/>
          <p:cNvSpPr txBox="1">
            <a:spLocks noChangeArrowheads="1"/>
          </p:cNvSpPr>
          <p:nvPr/>
        </p:nvSpPr>
        <p:spPr bwMode="auto">
          <a:xfrm>
            <a:off x="319492" y="5257949"/>
            <a:ext cx="8284956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 bias voltage V is applied across the junction. </a:t>
            </a:r>
          </a:p>
          <a:p>
            <a:pPr eaLnBrk="1" hangingPunct="1"/>
            <a:r>
              <a:rPr lang="en-US" altLang="ja-JP" sz="1800" dirty="0" smtClean="0"/>
              <a:t>A </a:t>
            </a:r>
            <a:r>
              <a:rPr lang="en-US" altLang="ja-JP" sz="1800" dirty="0"/>
              <a:t>photon absorbed in the superconductor breaks Cooper pairs and </a:t>
            </a:r>
            <a:r>
              <a:rPr lang="en-US" altLang="ja-JP" sz="1800" dirty="0" smtClean="0"/>
              <a:t>creates tunneling current of </a:t>
            </a:r>
            <a:r>
              <a:rPr lang="en-US" altLang="ja-JP" sz="1800" dirty="0" err="1" smtClean="0"/>
              <a:t>quasiparticles</a:t>
            </a:r>
            <a:r>
              <a:rPr lang="en-US" altLang="ja-JP" sz="1800" dirty="0" smtClean="0"/>
              <a:t> proportional to the photon energy.</a:t>
            </a:r>
            <a:endParaRPr lang="ja-JP" altLang="en-US" sz="18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0485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68313" y="981075"/>
            <a:ext cx="7772400" cy="935038"/>
          </a:xfrm>
          <a:noFill/>
        </p:spPr>
        <p:txBody>
          <a:bodyPr/>
          <a:lstStyle/>
          <a:p>
            <a:pPr eaLnBrk="1" hangingPunct="1"/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Superconducting</a:t>
            </a:r>
            <a:r>
              <a:rPr lang="ja-JP" altLang="en-US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/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400" dirty="0" smtClean="0">
                <a:solidFill>
                  <a:srgbClr val="FF33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Insulator</a:t>
            </a:r>
            <a:r>
              <a:rPr lang="ja-JP" altLang="en-US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/Superconducting Josephson junction device</a:t>
            </a:r>
            <a:endParaRPr lang="ja-JP" altLang="en-US" sz="24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pic>
        <p:nvPicPr>
          <p:cNvPr id="2048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274" y="2014840"/>
            <a:ext cx="3733800" cy="306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2" name="直線コネクタ 61"/>
          <p:cNvCxnSpPr/>
          <p:nvPr/>
        </p:nvCxnSpPr>
        <p:spPr bwMode="auto">
          <a:xfrm>
            <a:off x="5673824" y="2666716"/>
            <a:ext cx="936104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3" name="直線コネクタ 62"/>
          <p:cNvCxnSpPr/>
          <p:nvPr/>
        </p:nvCxnSpPr>
        <p:spPr bwMode="auto">
          <a:xfrm>
            <a:off x="5673824" y="3242780"/>
            <a:ext cx="936104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4" name="正方形/長方形 63"/>
          <p:cNvSpPr/>
          <p:nvPr/>
        </p:nvSpPr>
        <p:spPr bwMode="auto">
          <a:xfrm>
            <a:off x="6609928" y="2090652"/>
            <a:ext cx="144016" cy="1572125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65" name="円/楕円 64"/>
          <p:cNvSpPr/>
          <p:nvPr/>
        </p:nvSpPr>
        <p:spPr bwMode="auto">
          <a:xfrm>
            <a:off x="6177880" y="2450692"/>
            <a:ext cx="144016" cy="144016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66" name="グループ化 65"/>
          <p:cNvGrpSpPr/>
          <p:nvPr/>
        </p:nvGrpSpPr>
        <p:grpSpPr>
          <a:xfrm>
            <a:off x="5917468" y="3098764"/>
            <a:ext cx="448816" cy="288032"/>
            <a:chOff x="2483768" y="4725144"/>
            <a:chExt cx="448816" cy="288032"/>
          </a:xfrm>
        </p:grpSpPr>
        <p:sp>
          <p:nvSpPr>
            <p:cNvPr id="67" name="円/楕円 66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68" name="円/楕円 67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69" name="円/楕円 68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  <p:sp>
        <p:nvSpPr>
          <p:cNvPr id="70" name="円/楕円 69"/>
          <p:cNvSpPr/>
          <p:nvPr/>
        </p:nvSpPr>
        <p:spPr bwMode="auto">
          <a:xfrm>
            <a:off x="6033864" y="2450692"/>
            <a:ext cx="144016" cy="144016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71" name="直線矢印コネクタ 70"/>
          <p:cNvCxnSpPr/>
          <p:nvPr/>
        </p:nvCxnSpPr>
        <p:spPr bwMode="auto">
          <a:xfrm flipV="1">
            <a:off x="6221752" y="2624512"/>
            <a:ext cx="0" cy="504056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2" name="直線矢印コネクタ 71"/>
          <p:cNvCxnSpPr/>
          <p:nvPr/>
        </p:nvCxnSpPr>
        <p:spPr bwMode="auto">
          <a:xfrm flipV="1">
            <a:off x="6077736" y="2624512"/>
            <a:ext cx="0" cy="504056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3" name="稲妻 72"/>
          <p:cNvSpPr/>
          <p:nvPr/>
        </p:nvSpPr>
        <p:spPr bwMode="auto">
          <a:xfrm>
            <a:off x="5205649" y="2256372"/>
            <a:ext cx="914400" cy="914400"/>
          </a:xfrm>
          <a:prstGeom prst="lightningBol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74" name="直線コネクタ 73"/>
          <p:cNvCxnSpPr/>
          <p:nvPr/>
        </p:nvCxnSpPr>
        <p:spPr bwMode="auto">
          <a:xfrm>
            <a:off x="6747867" y="3026756"/>
            <a:ext cx="936104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5" name="直線コネクタ 74"/>
          <p:cNvCxnSpPr/>
          <p:nvPr/>
        </p:nvCxnSpPr>
        <p:spPr bwMode="auto">
          <a:xfrm>
            <a:off x="6753944" y="3602820"/>
            <a:ext cx="936104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76" name="グループ化 75"/>
          <p:cNvGrpSpPr/>
          <p:nvPr/>
        </p:nvGrpSpPr>
        <p:grpSpPr>
          <a:xfrm>
            <a:off x="7033715" y="3458804"/>
            <a:ext cx="448816" cy="288032"/>
            <a:chOff x="2483768" y="4725144"/>
            <a:chExt cx="448816" cy="288032"/>
          </a:xfrm>
        </p:grpSpPr>
        <p:sp>
          <p:nvSpPr>
            <p:cNvPr id="77" name="円/楕円 76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78" name="円/楕円 77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79" name="円/楕円 78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  <p:sp>
        <p:nvSpPr>
          <p:cNvPr id="80" name="円/楕円 79"/>
          <p:cNvSpPr/>
          <p:nvPr/>
        </p:nvSpPr>
        <p:spPr bwMode="auto">
          <a:xfrm>
            <a:off x="7215919" y="2932616"/>
            <a:ext cx="144016" cy="144016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81" name="直線矢印コネクタ 80"/>
          <p:cNvCxnSpPr/>
          <p:nvPr/>
        </p:nvCxnSpPr>
        <p:spPr bwMode="auto">
          <a:xfrm>
            <a:off x="6364100" y="2514668"/>
            <a:ext cx="813631" cy="417948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テキスト ボックス 2"/>
              <p:cNvSpPr txBox="1"/>
              <p:nvPr/>
            </p:nvSpPr>
            <p:spPr>
              <a:xfrm>
                <a:off x="7758564" y="3053178"/>
                <a:ext cx="5148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/>
                        </a:rPr>
                        <m:t>2</m:t>
                      </m:r>
                      <m:r>
                        <m:rPr>
                          <m:sty m:val="p"/>
                        </m:rPr>
                        <a:rPr kumimoji="1" lang="en-US" altLang="ja-JP" b="0" i="0" smtClean="0">
                          <a:latin typeface="Cambria Math"/>
                        </a:rPr>
                        <m:t>Δ</m:t>
                      </m:r>
                    </m:oMath>
                  </m:oMathPara>
                </a14:m>
                <a:endParaRPr kumimoji="1" lang="ja-JP" altLang="en-US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3" name="テキスト ボックス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8564" y="3053178"/>
                <a:ext cx="514885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7</a:t>
            </a:fld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587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643"/>
          <a:stretch/>
        </p:blipFill>
        <p:spPr bwMode="auto">
          <a:xfrm>
            <a:off x="2688762" y="2341565"/>
            <a:ext cx="3672408" cy="3615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Rectangle 3"/>
          <p:cNvSpPr>
            <a:spLocks noGrp="1" noChangeArrowheads="1"/>
          </p:cNvSpPr>
          <p:nvPr>
            <p:ph type="title"/>
          </p:nvPr>
        </p:nvSpPr>
        <p:spPr>
          <a:xfrm>
            <a:off x="459463" y="188640"/>
            <a:ext cx="8229600" cy="720080"/>
          </a:xfrm>
        </p:spPr>
        <p:txBody>
          <a:bodyPr/>
          <a:lstStyle/>
          <a:p>
            <a:pPr eaLnBrk="1" hangingPunct="1"/>
            <a:r>
              <a:rPr lang="en-US" altLang="ja-JP" sz="4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STJ I-V curve</a:t>
            </a:r>
            <a:endParaRPr lang="ja-JP" altLang="en-US" sz="40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3557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91881" y="908720"/>
            <a:ext cx="7992888" cy="165618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ja-JP" sz="2400" dirty="0"/>
              <a:t>Sketch of a current-voltage (I-V) curve for </a:t>
            </a:r>
            <a:r>
              <a:rPr lang="en-US" altLang="ja-JP" sz="2400" dirty="0" smtClean="0"/>
              <a:t>STJ</a:t>
            </a:r>
            <a:endParaRPr lang="ja-JP" altLang="en-US" sz="24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>
              <a:lnSpc>
                <a:spcPct val="90000"/>
              </a:lnSpc>
              <a:buFont typeface="Wingdings" pitchFamily="2" charset="2"/>
              <a:buChar char="è"/>
            </a:pPr>
            <a:r>
              <a:rPr lang="en-US" altLang="ja-JP" sz="2000" dirty="0"/>
              <a:t>The Cooper pair tunneling </a:t>
            </a:r>
            <a:r>
              <a:rPr lang="en-US" altLang="ja-JP" sz="2000" dirty="0" smtClean="0"/>
              <a:t>current (DC Josephson current) is </a:t>
            </a:r>
            <a:r>
              <a:rPr lang="en-US" altLang="ja-JP" sz="2000" dirty="0"/>
              <a:t>seen at V = 0, and the </a:t>
            </a:r>
            <a:r>
              <a:rPr lang="en-US" altLang="ja-JP" sz="2000" dirty="0" smtClean="0"/>
              <a:t>quasi-particle </a:t>
            </a:r>
            <a:r>
              <a:rPr lang="en-US" altLang="ja-JP" sz="2000" dirty="0"/>
              <a:t>tunneling current is seen for </a:t>
            </a:r>
            <a:r>
              <a:rPr lang="en-US" altLang="ja-JP" sz="2000" dirty="0" smtClean="0"/>
              <a:t>|V|&gt;2</a:t>
            </a:r>
            <a:r>
              <a:rPr lang="en-US" altLang="ja-JP" sz="2000" dirty="0" smtClean="0">
                <a:sym typeface="Symbol"/>
              </a:rPr>
              <a:t></a:t>
            </a:r>
            <a:endParaRPr lang="ja-JP" altLang="en-US" sz="20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7" name="グループ化 6"/>
          <p:cNvGrpSpPr/>
          <p:nvPr/>
        </p:nvGrpSpPr>
        <p:grpSpPr>
          <a:xfrm>
            <a:off x="6368545" y="2060848"/>
            <a:ext cx="2016224" cy="1656184"/>
            <a:chOff x="2015839" y="4725144"/>
            <a:chExt cx="2016224" cy="1656184"/>
          </a:xfrm>
        </p:grpSpPr>
        <p:cxnSp>
          <p:nvCxnSpPr>
            <p:cNvPr id="80" name="直線コネクタ 79"/>
            <p:cNvCxnSpPr/>
            <p:nvPr/>
          </p:nvCxnSpPr>
          <p:spPr bwMode="auto">
            <a:xfrm>
              <a:off x="2015839" y="4911364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1" name="直線コネクタ 80"/>
            <p:cNvCxnSpPr/>
            <p:nvPr/>
          </p:nvCxnSpPr>
          <p:spPr bwMode="auto">
            <a:xfrm>
              <a:off x="2015839" y="5487428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82" name="正方形/長方形 81"/>
            <p:cNvSpPr/>
            <p:nvPr/>
          </p:nvSpPr>
          <p:spPr bwMode="auto">
            <a:xfrm>
              <a:off x="2951943" y="4725144"/>
              <a:ext cx="144016" cy="1572125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83" name="円/楕円 82"/>
            <p:cNvSpPr/>
            <p:nvPr/>
          </p:nvSpPr>
          <p:spPr bwMode="auto">
            <a:xfrm>
              <a:off x="3464260" y="5511032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grpSp>
          <p:nvGrpSpPr>
            <p:cNvPr id="84" name="グループ化 83"/>
            <p:cNvGrpSpPr/>
            <p:nvPr/>
          </p:nvGrpSpPr>
          <p:grpSpPr>
            <a:xfrm>
              <a:off x="2259483" y="5343412"/>
              <a:ext cx="448816" cy="288032"/>
              <a:chOff x="2483768" y="4725144"/>
              <a:chExt cx="448816" cy="288032"/>
            </a:xfrm>
          </p:grpSpPr>
          <p:sp>
            <p:nvSpPr>
              <p:cNvPr id="85" name="円/楕円 84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86" name="円/楕円 85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87" name="円/楕円 86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  <p:cxnSp>
          <p:nvCxnSpPr>
            <p:cNvPr id="92" name="直線コネクタ 91"/>
            <p:cNvCxnSpPr/>
            <p:nvPr/>
          </p:nvCxnSpPr>
          <p:spPr bwMode="auto">
            <a:xfrm>
              <a:off x="3089882" y="5661248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3" name="直線コネクタ 92"/>
            <p:cNvCxnSpPr/>
            <p:nvPr/>
          </p:nvCxnSpPr>
          <p:spPr bwMode="auto">
            <a:xfrm>
              <a:off x="3095959" y="6237312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94" name="グループ化 93"/>
            <p:cNvGrpSpPr/>
            <p:nvPr/>
          </p:nvGrpSpPr>
          <p:grpSpPr>
            <a:xfrm>
              <a:off x="3375730" y="6093296"/>
              <a:ext cx="448816" cy="288032"/>
              <a:chOff x="2483768" y="4725144"/>
              <a:chExt cx="448816" cy="288032"/>
            </a:xfrm>
          </p:grpSpPr>
          <p:sp>
            <p:nvSpPr>
              <p:cNvPr id="95" name="円/楕円 94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96" name="円/楕円 95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97" name="円/楕円 96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  <p:sp>
          <p:nvSpPr>
            <p:cNvPr id="98" name="円/楕円 97"/>
            <p:cNvSpPr/>
            <p:nvPr/>
          </p:nvSpPr>
          <p:spPr bwMode="auto">
            <a:xfrm>
              <a:off x="3657548" y="5508719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99" name="直線矢印コネクタ 98"/>
            <p:cNvCxnSpPr/>
            <p:nvPr/>
          </p:nvCxnSpPr>
          <p:spPr bwMode="auto">
            <a:xfrm>
              <a:off x="2663911" y="5440374"/>
              <a:ext cx="783827" cy="94108"/>
            </a:xfrm>
            <a:prstGeom prst="straightConnector1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6" name="グループ化 5"/>
          <p:cNvGrpSpPr/>
          <p:nvPr/>
        </p:nvGrpSpPr>
        <p:grpSpPr>
          <a:xfrm>
            <a:off x="1319525" y="2341565"/>
            <a:ext cx="2016224" cy="1572125"/>
            <a:chOff x="3095959" y="2978246"/>
            <a:chExt cx="2016224" cy="1572125"/>
          </a:xfrm>
        </p:grpSpPr>
        <p:cxnSp>
          <p:nvCxnSpPr>
            <p:cNvPr id="71" name="直線コネクタ 70"/>
            <p:cNvCxnSpPr/>
            <p:nvPr/>
          </p:nvCxnSpPr>
          <p:spPr bwMode="auto">
            <a:xfrm>
              <a:off x="3095959" y="3645024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2" name="直線コネクタ 71"/>
            <p:cNvCxnSpPr/>
            <p:nvPr/>
          </p:nvCxnSpPr>
          <p:spPr bwMode="auto">
            <a:xfrm>
              <a:off x="3095959" y="4221088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9" name="正方形/長方形 78"/>
            <p:cNvSpPr/>
            <p:nvPr/>
          </p:nvSpPr>
          <p:spPr bwMode="auto">
            <a:xfrm>
              <a:off x="4032063" y="2978246"/>
              <a:ext cx="144016" cy="1572125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grpSp>
          <p:nvGrpSpPr>
            <p:cNvPr id="88" name="グループ化 87"/>
            <p:cNvGrpSpPr/>
            <p:nvPr/>
          </p:nvGrpSpPr>
          <p:grpSpPr>
            <a:xfrm>
              <a:off x="3339603" y="4077072"/>
              <a:ext cx="448816" cy="288032"/>
              <a:chOff x="2483768" y="4725144"/>
              <a:chExt cx="448816" cy="288032"/>
            </a:xfrm>
          </p:grpSpPr>
          <p:sp>
            <p:nvSpPr>
              <p:cNvPr id="89" name="円/楕円 88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90" name="円/楕円 89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91" name="円/楕円 90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  <p:cxnSp>
          <p:nvCxnSpPr>
            <p:cNvPr id="100" name="直線コネクタ 99"/>
            <p:cNvCxnSpPr/>
            <p:nvPr/>
          </p:nvCxnSpPr>
          <p:spPr bwMode="auto">
            <a:xfrm>
              <a:off x="4170002" y="3645024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1" name="直線コネクタ 100"/>
            <p:cNvCxnSpPr/>
            <p:nvPr/>
          </p:nvCxnSpPr>
          <p:spPr bwMode="auto">
            <a:xfrm>
              <a:off x="4176079" y="4221088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02" name="グループ化 101"/>
            <p:cNvGrpSpPr/>
            <p:nvPr/>
          </p:nvGrpSpPr>
          <p:grpSpPr>
            <a:xfrm>
              <a:off x="4455850" y="4077072"/>
              <a:ext cx="448816" cy="288032"/>
              <a:chOff x="2483768" y="4725144"/>
              <a:chExt cx="448816" cy="288032"/>
            </a:xfrm>
          </p:grpSpPr>
          <p:sp>
            <p:nvSpPr>
              <p:cNvPr id="103" name="円/楕円 102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04" name="円/楕円 103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05" name="円/楕円 104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  <p:cxnSp>
          <p:nvCxnSpPr>
            <p:cNvPr id="106" name="直線矢印コネクタ 105"/>
            <p:cNvCxnSpPr/>
            <p:nvPr/>
          </p:nvCxnSpPr>
          <p:spPr bwMode="auto">
            <a:xfrm>
              <a:off x="3807778" y="4141652"/>
              <a:ext cx="648072" cy="0"/>
            </a:xfrm>
            <a:prstGeom prst="straightConnector1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arrow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8" name="右矢印 7"/>
          <p:cNvSpPr/>
          <p:nvPr/>
        </p:nvSpPr>
        <p:spPr bwMode="auto">
          <a:xfrm rot="1268261">
            <a:off x="3340448" y="3268921"/>
            <a:ext cx="978408" cy="242316"/>
          </a:xfrm>
          <a:prstGeom prst="right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08" name="右矢印 107"/>
          <p:cNvSpPr/>
          <p:nvPr/>
        </p:nvSpPr>
        <p:spPr bwMode="auto">
          <a:xfrm rot="11409327">
            <a:off x="5819372" y="3006469"/>
            <a:ext cx="978408" cy="242316"/>
          </a:xfrm>
          <a:prstGeom prst="right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109" name="グループ化 108"/>
          <p:cNvGrpSpPr/>
          <p:nvPr/>
        </p:nvGrpSpPr>
        <p:grpSpPr>
          <a:xfrm>
            <a:off x="555057" y="4477535"/>
            <a:ext cx="2016224" cy="1572125"/>
            <a:chOff x="3095959" y="2978246"/>
            <a:chExt cx="2016224" cy="1572125"/>
          </a:xfrm>
        </p:grpSpPr>
        <p:cxnSp>
          <p:nvCxnSpPr>
            <p:cNvPr id="110" name="直線コネクタ 109"/>
            <p:cNvCxnSpPr/>
            <p:nvPr/>
          </p:nvCxnSpPr>
          <p:spPr bwMode="auto">
            <a:xfrm>
              <a:off x="3095959" y="3645024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1" name="直線コネクタ 110"/>
            <p:cNvCxnSpPr/>
            <p:nvPr/>
          </p:nvCxnSpPr>
          <p:spPr bwMode="auto">
            <a:xfrm>
              <a:off x="3095959" y="4221088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2" name="正方形/長方形 111"/>
            <p:cNvSpPr/>
            <p:nvPr/>
          </p:nvSpPr>
          <p:spPr bwMode="auto">
            <a:xfrm>
              <a:off x="4032063" y="2978246"/>
              <a:ext cx="144016" cy="1572125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grpSp>
          <p:nvGrpSpPr>
            <p:cNvPr id="113" name="グループ化 112"/>
            <p:cNvGrpSpPr/>
            <p:nvPr/>
          </p:nvGrpSpPr>
          <p:grpSpPr>
            <a:xfrm>
              <a:off x="3339603" y="4077072"/>
              <a:ext cx="448816" cy="288032"/>
              <a:chOff x="2483768" y="4725144"/>
              <a:chExt cx="448816" cy="288032"/>
            </a:xfrm>
          </p:grpSpPr>
          <p:sp>
            <p:nvSpPr>
              <p:cNvPr id="121" name="円/楕円 120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22" name="円/楕円 121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23" name="円/楕円 122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  <p:cxnSp>
          <p:nvCxnSpPr>
            <p:cNvPr id="114" name="直線コネクタ 113"/>
            <p:cNvCxnSpPr/>
            <p:nvPr/>
          </p:nvCxnSpPr>
          <p:spPr bwMode="auto">
            <a:xfrm>
              <a:off x="4170002" y="3645024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5" name="直線コネクタ 114"/>
            <p:cNvCxnSpPr/>
            <p:nvPr/>
          </p:nvCxnSpPr>
          <p:spPr bwMode="auto">
            <a:xfrm>
              <a:off x="4176079" y="4221088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16" name="グループ化 115"/>
            <p:cNvGrpSpPr/>
            <p:nvPr/>
          </p:nvGrpSpPr>
          <p:grpSpPr>
            <a:xfrm>
              <a:off x="4455850" y="4077072"/>
              <a:ext cx="448816" cy="288032"/>
              <a:chOff x="2483768" y="4725144"/>
              <a:chExt cx="448816" cy="288032"/>
            </a:xfrm>
          </p:grpSpPr>
          <p:sp>
            <p:nvSpPr>
              <p:cNvPr id="118" name="円/楕円 117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19" name="円/楕円 118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20" name="円/楕円 119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</p:grpSp>
      <p:sp>
        <p:nvSpPr>
          <p:cNvPr id="11" name="円弧 10"/>
          <p:cNvSpPr/>
          <p:nvPr/>
        </p:nvSpPr>
        <p:spPr bwMode="auto">
          <a:xfrm>
            <a:off x="1259632" y="4215812"/>
            <a:ext cx="315652" cy="2124236"/>
          </a:xfrm>
          <a:prstGeom prst="arc">
            <a:avLst>
              <a:gd name="adj1" fmla="val 16200000"/>
              <a:gd name="adj2" fmla="val 5356906"/>
            </a:avLst>
          </a:prstGeom>
          <a:noFill/>
          <a:ln w="25400" cap="flat" cmpd="sng" algn="ctr">
            <a:solidFill>
              <a:srgbClr val="FFC000"/>
            </a:solidFill>
            <a:prstDash val="solid"/>
            <a:round/>
            <a:headEnd type="stealth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24" name="円弧 123"/>
          <p:cNvSpPr/>
          <p:nvPr/>
        </p:nvSpPr>
        <p:spPr bwMode="auto">
          <a:xfrm flipH="1">
            <a:off x="1547664" y="4200092"/>
            <a:ext cx="239913" cy="2139956"/>
          </a:xfrm>
          <a:prstGeom prst="arc">
            <a:avLst>
              <a:gd name="adj1" fmla="val 16200000"/>
              <a:gd name="adj2" fmla="val 5356906"/>
            </a:avLst>
          </a:prstGeom>
          <a:noFill/>
          <a:ln w="25400" cap="flat" cmpd="sng" algn="ctr">
            <a:solidFill>
              <a:srgbClr val="FFC000"/>
            </a:solidFill>
            <a:prstDash val="solid"/>
            <a:round/>
            <a:headEnd type="stealth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25" name="円弧 124"/>
          <p:cNvSpPr/>
          <p:nvPr/>
        </p:nvSpPr>
        <p:spPr bwMode="auto">
          <a:xfrm>
            <a:off x="1517450" y="4193618"/>
            <a:ext cx="57834" cy="2302735"/>
          </a:xfrm>
          <a:prstGeom prst="arc">
            <a:avLst>
              <a:gd name="adj1" fmla="val 16200000"/>
              <a:gd name="adj2" fmla="val 5356906"/>
            </a:avLst>
          </a:prstGeom>
          <a:noFill/>
          <a:ln w="25400" cap="flat" cmpd="sng" algn="ctr">
            <a:solidFill>
              <a:srgbClr val="FFC000"/>
            </a:solidFill>
            <a:prstDash val="solid"/>
            <a:round/>
            <a:headEnd type="stealth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26" name="Rectangle 4"/>
          <p:cNvSpPr txBox="1">
            <a:spLocks noChangeArrowheads="1"/>
          </p:cNvSpPr>
          <p:nvPr/>
        </p:nvSpPr>
        <p:spPr bwMode="auto">
          <a:xfrm>
            <a:off x="429189" y="6145039"/>
            <a:ext cx="5939356" cy="390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lnSpc>
                <a:spcPct val="90000"/>
              </a:lnSpc>
              <a:buClrTx/>
              <a:buNone/>
            </a:pPr>
            <a:r>
              <a:rPr lang="en-US" altLang="ja-JP" sz="2000" kern="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Josephson current is suppressed by magnetic field</a:t>
            </a:r>
            <a:endParaRPr lang="ja-JP" altLang="en-US" sz="2000" kern="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74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8</a:t>
            </a:fld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テキスト ボックス 57"/>
              <p:cNvSpPr txBox="1"/>
              <p:nvPr/>
            </p:nvSpPr>
            <p:spPr>
              <a:xfrm>
                <a:off x="8127326" y="3071059"/>
                <a:ext cx="5148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/>
                        </a:rPr>
                        <m:t>2</m:t>
                      </m:r>
                      <m:r>
                        <m:rPr>
                          <m:sty m:val="p"/>
                        </m:rPr>
                        <a:rPr kumimoji="1" lang="en-US" altLang="ja-JP" b="0" i="0" smtClean="0">
                          <a:latin typeface="Cambria Math"/>
                        </a:rPr>
                        <m:t>Δ</m:t>
                      </m:r>
                    </m:oMath>
                  </m:oMathPara>
                </a14:m>
                <a:endParaRPr kumimoji="1" lang="ja-JP" altLang="en-US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58" name="テキスト ボックス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27326" y="3071059"/>
                <a:ext cx="514885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直線矢印コネクタ 14"/>
          <p:cNvCxnSpPr/>
          <p:nvPr/>
        </p:nvCxnSpPr>
        <p:spPr>
          <a:xfrm flipV="1">
            <a:off x="5066040" y="4215812"/>
            <a:ext cx="0" cy="56477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線矢印コネクタ 72"/>
          <p:cNvCxnSpPr/>
          <p:nvPr/>
        </p:nvCxnSpPr>
        <p:spPr>
          <a:xfrm>
            <a:off x="5066040" y="3663969"/>
            <a:ext cx="0" cy="516211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4952780" y="4756502"/>
            <a:ext cx="1354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Leak current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621534" y="4131186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B field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2012382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 Box 1"/>
          <p:cNvSpPr txBox="1">
            <a:spLocks noChangeArrowheads="1"/>
          </p:cNvSpPr>
          <p:nvPr/>
        </p:nvSpPr>
        <p:spPr bwMode="auto">
          <a:xfrm>
            <a:off x="457200" y="214313"/>
            <a:ext cx="8229600" cy="766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lnSpc>
                <a:spcPct val="98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r>
              <a:rPr kumimoji="0" lang="en-GB" altLang="ja-JP" sz="40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STJ energy resolution</a:t>
            </a:r>
            <a:endParaRPr kumimoji="0" lang="ja-JP" altLang="en-US" sz="4000" dirty="0">
              <a:solidFill>
                <a:srgbClr val="00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1508" name="Line 31"/>
          <p:cNvSpPr>
            <a:spLocks noChangeShapeType="1"/>
          </p:cNvSpPr>
          <p:nvPr/>
        </p:nvSpPr>
        <p:spPr bwMode="auto">
          <a:xfrm>
            <a:off x="6072188" y="1998663"/>
            <a:ext cx="1587" cy="140811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1509" name="Text Box 44"/>
          <p:cNvSpPr txBox="1">
            <a:spLocks noChangeArrowheads="1"/>
          </p:cNvSpPr>
          <p:nvPr/>
        </p:nvSpPr>
        <p:spPr bwMode="auto">
          <a:xfrm>
            <a:off x="357188" y="1020591"/>
            <a:ext cx="8667807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102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r>
              <a:rPr kumimoji="0" lang="en-US" altLang="ja-JP" sz="20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Statistical fluctuation of number of </a:t>
            </a:r>
            <a:r>
              <a:rPr kumimoji="0" lang="en-US" altLang="ja-JP" sz="2000" dirty="0" err="1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quasiparticles</a:t>
            </a:r>
            <a:r>
              <a:rPr kumimoji="0" lang="en-US" altLang="ja-JP" sz="2000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kumimoji="0" lang="en-US" altLang="ja-JP" sz="20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is related to STJ energy resolution.</a:t>
            </a:r>
            <a:endParaRPr kumimoji="0" lang="ja-JP" altLang="en-US" sz="2000" dirty="0">
              <a:solidFill>
                <a:srgbClr val="00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eaLnBrk="1" hangingPunct="1">
              <a:lnSpc>
                <a:spcPct val="102000"/>
              </a:lnSpc>
              <a:buClr>
                <a:schemeClr val="hlink"/>
              </a:buClr>
              <a:buSzPct val="125000"/>
              <a:buFont typeface="Wingdings" pitchFamily="2" charset="2"/>
              <a:buChar char="è"/>
            </a:pPr>
            <a:r>
              <a:rPr kumimoji="0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Smaller superconducting gap energy </a:t>
            </a:r>
            <a:r>
              <a:rPr kumimoji="0" lang="en-GB" altLang="ja-JP" sz="20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Δ yields better energy resolution</a:t>
            </a:r>
            <a:endParaRPr kumimoji="0" lang="ja-JP" altLang="en-GB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aphicFrame>
        <p:nvGraphicFramePr>
          <p:cNvPr id="532485" name="Group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4202093"/>
              </p:ext>
            </p:extLst>
          </p:nvPr>
        </p:nvGraphicFramePr>
        <p:xfrm>
          <a:off x="343373" y="3406775"/>
          <a:ext cx="5153025" cy="1325208"/>
        </p:xfrm>
        <a:graphic>
          <a:graphicData uri="http://schemas.openxmlformats.org/drawingml/2006/table">
            <a:tbl>
              <a:tblPr/>
              <a:tblGrid>
                <a:gridCol w="1238672"/>
                <a:gridCol w="821903"/>
                <a:gridCol w="1031875"/>
                <a:gridCol w="1030288"/>
                <a:gridCol w="1030287"/>
              </a:tblGrid>
              <a:tr h="441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ja-JP" altLang="ja-JP" sz="2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HG-MinchoL-Sun" pitchFamily="17" charset="-128"/>
                        <a:ea typeface="ＭＳ Ｐゴシック" pitchFamily="50" charset="-128"/>
                      </a:endParaRP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Si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Nb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Al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Hf</a:t>
                      </a:r>
                      <a:endParaRPr kumimoji="1" lang="en-US" altLang="ja-JP" sz="2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HG-MinchoL-Sun" pitchFamily="17" charset="-128"/>
                        <a:ea typeface="ＭＳ Ｐゴシック" pitchFamily="50" charset="-128"/>
                      </a:endParaRP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41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Tc[K]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ja-JP" altLang="ja-JP" sz="2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G-MinchoL-Sun" pitchFamily="17" charset="-128"/>
                        <a:ea typeface="ＭＳ Ｐゴシック" pitchFamily="50" charset="-128"/>
                      </a:endParaRP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9.23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1.20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0.165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441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Δ[meV]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1100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1.550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0.172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0.020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</a:tbl>
          </a:graphicData>
        </a:graphic>
      </p:graphicFrame>
      <p:sp>
        <p:nvSpPr>
          <p:cNvPr id="21542" name="Rectangle 34"/>
          <p:cNvSpPr>
            <a:spLocks noChangeArrowheads="1"/>
          </p:cNvSpPr>
          <p:nvPr/>
        </p:nvSpPr>
        <p:spPr bwMode="auto">
          <a:xfrm>
            <a:off x="3922189" y="2189180"/>
            <a:ext cx="4546848" cy="1027077"/>
          </a:xfrm>
          <a:prstGeom prst="rect">
            <a:avLst/>
          </a:prstGeom>
          <a:noFill/>
          <a:ln w="9360">
            <a:solidFill>
              <a:srgbClr val="2525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6800" rIns="90000" bIns="46800">
            <a:spAutoFit/>
          </a:bodyPr>
          <a:lstStyle/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000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Δ: </a:t>
            </a:r>
            <a:r>
              <a:rPr kumimoji="0" lang="en-GB" altLang="ja-JP" sz="20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Superconducting gap energy</a:t>
            </a:r>
            <a:endParaRPr kumimoji="0" lang="ja-JP" altLang="en-GB" sz="2000" dirty="0">
              <a:solidFill>
                <a:srgbClr val="00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000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F: </a:t>
            </a:r>
            <a:r>
              <a:rPr kumimoji="0" lang="en-GB" altLang="ja-JP" sz="2000" dirty="0" err="1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fano</a:t>
            </a:r>
            <a:r>
              <a:rPr kumimoji="0" lang="en-GB" altLang="ja-JP" sz="2000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factor</a:t>
            </a: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000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E: </a:t>
            </a:r>
            <a:r>
              <a:rPr kumimoji="0" lang="en-GB" altLang="ja-JP" sz="20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Photon energy</a:t>
            </a:r>
            <a:endParaRPr kumimoji="0" lang="ja-JP" altLang="en-GB" sz="2000" dirty="0">
              <a:solidFill>
                <a:srgbClr val="00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1544" name="AutoShape 41"/>
          <p:cNvSpPr>
            <a:spLocks noChangeArrowheads="1"/>
          </p:cNvSpPr>
          <p:nvPr/>
        </p:nvSpPr>
        <p:spPr bwMode="auto">
          <a:xfrm>
            <a:off x="3880519" y="4859718"/>
            <a:ext cx="5245083" cy="1245685"/>
          </a:xfrm>
          <a:prstGeom prst="roundRect">
            <a:avLst>
              <a:gd name="adj" fmla="val 44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 anchor="ctr" anchorCtr="1"/>
          <a:lstStyle/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100" b="1" dirty="0" err="1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Hf</a:t>
            </a:r>
            <a:endParaRPr kumimoji="0" lang="en-GB" altLang="ja-JP" sz="2100" b="1" dirty="0" smtClean="0">
              <a:solidFill>
                <a:srgbClr val="0000FF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Hf</a:t>
            </a:r>
            <a:r>
              <a:rPr kumimoji="0" lang="en-GB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-STJ as a photon detector is not established</a:t>
            </a: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100" dirty="0" err="1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</a:t>
            </a:r>
            <a:r>
              <a:rPr kumimoji="0" lang="en-GB" altLang="ja-JP" sz="2100" baseline="-25000" dirty="0" err="1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q.p</a:t>
            </a:r>
            <a:r>
              <a:rPr kumimoji="0" lang="en-GB" altLang="ja-JP" sz="2100" baseline="-25000" dirty="0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</a:t>
            </a:r>
            <a:r>
              <a:rPr kumimoji="0" lang="en-GB" altLang="ja-JP" sz="2100" dirty="0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=25meV/1.7Δ=735</a:t>
            </a:r>
            <a:endParaRPr kumimoji="0" lang="ja-JP" altLang="en-US" sz="2100" dirty="0">
              <a:solidFill>
                <a:srgbClr val="0000FF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marL="0" lvl="1"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US" altLang="ja-JP" sz="16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2% energy resolution is achievable if </a:t>
            </a:r>
            <a:r>
              <a:rPr kumimoji="0" lang="en-US" altLang="ja-JP" sz="1600" dirty="0" err="1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Fano</a:t>
            </a:r>
            <a:r>
              <a:rPr kumimoji="0" lang="en-US" altLang="ja-JP" sz="16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factor &lt;0.3</a:t>
            </a:r>
          </a:p>
        </p:txBody>
      </p:sp>
      <p:sp>
        <p:nvSpPr>
          <p:cNvPr id="14377" name="Rectangle 42"/>
          <p:cNvSpPr>
            <a:spLocks noChangeArrowheads="1"/>
          </p:cNvSpPr>
          <p:nvPr/>
        </p:nvSpPr>
        <p:spPr bwMode="auto">
          <a:xfrm>
            <a:off x="5612507" y="3741671"/>
            <a:ext cx="3237294" cy="1061317"/>
          </a:xfrm>
          <a:prstGeom prst="rect">
            <a:avLst/>
          </a:prstGeom>
          <a:noFill/>
          <a:ln w="9360">
            <a:solidFill>
              <a:srgbClr val="2525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6800" rIns="90000" bIns="46800">
            <a:spAutoFit/>
          </a:bodyPr>
          <a:lstStyle/>
          <a:p>
            <a:pPr defTabSz="449263">
              <a:lnSpc>
                <a:spcPct val="103000"/>
              </a:lnSpc>
              <a:spcBef>
                <a:spcPct val="20000"/>
              </a:spcBef>
              <a:buClr>
                <a:srgbClr val="FFFFFF"/>
              </a:buClr>
              <a:buSzPct val="100000"/>
              <a:defRPr/>
            </a:pPr>
            <a:r>
              <a:rPr kumimoji="0" lang="en-GB" altLang="ja-JP" sz="1800" b="1" dirty="0" err="1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Tc</a:t>
            </a:r>
            <a:r>
              <a:rPr kumimoji="0" lang="en-GB" altLang="ja-JP" sz="1800" b="1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kumimoji="0" lang="en-GB" altLang="ja-JP" sz="1800" b="1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:</a:t>
            </a:r>
            <a:r>
              <a:rPr kumimoji="0" lang="en-US" altLang="ja-JP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SC critical temperature</a:t>
            </a:r>
            <a:endParaRPr kumimoji="0" lang="en-US" altLang="ja-JP" sz="1800" b="1" dirty="0">
              <a:solidFill>
                <a:srgbClr val="00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defTabSz="449263">
              <a:lnSpc>
                <a:spcPct val="103000"/>
              </a:lnSpc>
              <a:spcBef>
                <a:spcPct val="20000"/>
              </a:spcBef>
              <a:buClr>
                <a:srgbClr val="FFFFFF"/>
              </a:buClr>
              <a:buSzPct val="100000"/>
              <a:defRPr/>
            </a:pPr>
            <a:r>
              <a:rPr kumimoji="0" lang="en-US" altLang="ja-JP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kumimoji="0" lang="en-US" altLang="ja-JP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kumimoji="0" lang="en-US" altLang="ja-JP" sz="18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Need ~1/10Tc for practical </a:t>
            </a:r>
          </a:p>
          <a:p>
            <a:pPr defTabSz="449263">
              <a:lnSpc>
                <a:spcPct val="103000"/>
              </a:lnSpc>
              <a:spcBef>
                <a:spcPct val="20000"/>
              </a:spcBef>
              <a:buClr>
                <a:srgbClr val="FFFFFF"/>
              </a:buClr>
              <a:buSzPct val="100000"/>
              <a:defRPr/>
            </a:pPr>
            <a:r>
              <a:rPr kumimoji="0" lang="en-US" altLang="ja-JP" sz="18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 operation</a:t>
            </a:r>
          </a:p>
        </p:txBody>
      </p:sp>
      <p:sp>
        <p:nvSpPr>
          <p:cNvPr id="14" name="AutoShape 41"/>
          <p:cNvSpPr>
            <a:spLocks noChangeArrowheads="1"/>
          </p:cNvSpPr>
          <p:nvPr/>
        </p:nvSpPr>
        <p:spPr bwMode="auto">
          <a:xfrm>
            <a:off x="357188" y="4797152"/>
            <a:ext cx="3422724" cy="1800200"/>
          </a:xfrm>
          <a:prstGeom prst="roundRect">
            <a:avLst>
              <a:gd name="adj" fmla="val 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 anchor="ctr" anchorCtr="1"/>
          <a:lstStyle/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100" b="1" dirty="0" err="1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Nb</a:t>
            </a:r>
            <a:endParaRPr kumimoji="0" lang="en-GB" altLang="ja-JP" sz="2100" b="1" dirty="0" smtClean="0">
              <a:solidFill>
                <a:srgbClr val="0000FF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Well-established as </a:t>
            </a:r>
            <a:r>
              <a:rPr kumimoji="0" lang="en-GB" altLang="ja-JP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Nb</a:t>
            </a:r>
            <a:r>
              <a:rPr kumimoji="0" lang="en-GB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/Al-STJ</a:t>
            </a: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(back-</a:t>
            </a:r>
            <a:r>
              <a:rPr kumimoji="0" lang="en-GB" altLang="ja-JP" sz="16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tunneling</a:t>
            </a:r>
            <a:r>
              <a:rPr kumimoji="0" lang="en-GB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gain from Al-layer)</a:t>
            </a: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100" dirty="0" err="1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</a:t>
            </a:r>
            <a:r>
              <a:rPr kumimoji="0" lang="en-GB" altLang="ja-JP" sz="2100" baseline="-25000" dirty="0" err="1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q.p</a:t>
            </a:r>
            <a:r>
              <a:rPr kumimoji="0" lang="en-GB" altLang="ja-JP" sz="2100" baseline="-25000" dirty="0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</a:t>
            </a:r>
            <a:r>
              <a:rPr kumimoji="0" lang="en-GB" altLang="ja-JP" sz="2100" dirty="0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=25meV/1.7Δ=9.5</a:t>
            </a:r>
            <a:endParaRPr kumimoji="0" lang="en-US" altLang="ja-JP" sz="2100" dirty="0" smtClean="0">
              <a:solidFill>
                <a:srgbClr val="0000FF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Poor energy resolution, but photon counting is possible</a:t>
            </a:r>
            <a:endParaRPr kumimoji="0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テキスト ボックス 3"/>
              <p:cNvSpPr txBox="1"/>
              <p:nvPr/>
            </p:nvSpPr>
            <p:spPr>
              <a:xfrm>
                <a:off x="755574" y="2325050"/>
                <a:ext cx="2819746" cy="6141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8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sz="2800" b="0" i="1" smtClean="0"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kumimoji="1" lang="en-US" altLang="ja-JP" sz="2800" b="0" i="1" smtClean="0">
                              <a:latin typeface="Cambria Math"/>
                            </a:rPr>
                            <m:t>𝐸</m:t>
                          </m:r>
                        </m:sub>
                      </m:sSub>
                      <m:r>
                        <a:rPr kumimoji="1" lang="en-US" altLang="ja-JP" sz="2800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kumimoji="1" lang="en-US" altLang="ja-JP" sz="28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d>
                            <m:dPr>
                              <m:ctrlPr>
                                <a:rPr kumimoji="1" lang="en-US" altLang="ja-JP" sz="28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kumimoji="1" lang="en-US" altLang="ja-JP" sz="2800" b="0" i="1" smtClean="0">
                                  <a:latin typeface="Cambria Math"/>
                                </a:rPr>
                                <m:t>1.7</m:t>
                              </m:r>
                              <m:r>
                                <m:rPr>
                                  <m:sty m:val="p"/>
                                </m:rPr>
                                <a:rPr kumimoji="1" lang="en-US" altLang="ja-JP" sz="2800" b="0" i="0" smtClean="0">
                                  <a:latin typeface="Cambria Math"/>
                                </a:rPr>
                                <m:t>Δ</m:t>
                              </m:r>
                            </m:e>
                          </m:d>
                          <m:r>
                            <a:rPr lang="en-US" altLang="ja-JP" sz="2800" i="1">
                              <a:latin typeface="Cambria Math"/>
                            </a:rPr>
                            <m:t>𝐹𝐸</m:t>
                          </m:r>
                        </m:e>
                      </m:rad>
                    </m:oMath>
                  </m:oMathPara>
                </a14:m>
                <a:endParaRPr kumimoji="1" lang="ja-JP" altLang="en-US" sz="28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4" name="テキスト ボックス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4" y="2325050"/>
                <a:ext cx="2819746" cy="61414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正方形/長方形 55"/>
          <p:cNvSpPr>
            <a:spLocks noChangeArrowheads="1"/>
          </p:cNvSpPr>
          <p:nvPr/>
        </p:nvSpPr>
        <p:spPr bwMode="auto">
          <a:xfrm>
            <a:off x="2411760" y="3406775"/>
            <a:ext cx="1000696" cy="1390377"/>
          </a:xfrm>
          <a:prstGeom prst="rect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449263">
              <a:lnSpc>
                <a:spcPct val="103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endParaRPr kumimoji="0" lang="ja-JP" altLang="ja-JP" sz="2000">
              <a:solidFill>
                <a:srgbClr val="FFFFFF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8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9</a:t>
            </a:fld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" name="正方形/長方形 55"/>
          <p:cNvSpPr>
            <a:spLocks noChangeArrowheads="1"/>
          </p:cNvSpPr>
          <p:nvPr/>
        </p:nvSpPr>
        <p:spPr bwMode="auto">
          <a:xfrm>
            <a:off x="4476110" y="3406775"/>
            <a:ext cx="1000696" cy="1390377"/>
          </a:xfrm>
          <a:prstGeom prst="rect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449263">
              <a:lnSpc>
                <a:spcPct val="103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endParaRPr kumimoji="0" lang="ja-JP" altLang="ja-JP" sz="2000">
              <a:solidFill>
                <a:srgbClr val="FFFFFF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001603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16676</TotalTime>
  <Words>2692</Words>
  <Application>Microsoft Office PowerPoint</Application>
  <PresentationFormat>画面に合わせる (4:3)</PresentationFormat>
  <Paragraphs>456</Paragraphs>
  <Slides>28</Slides>
  <Notes>5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28</vt:i4>
      </vt:variant>
    </vt:vector>
  </HeadingPairs>
  <TitlesOfParts>
    <vt:vector size="29" baseType="lpstr">
      <vt:lpstr>Office テーマ</vt:lpstr>
      <vt:lpstr>STJ development for cosmic background neutrino decay search</vt:lpstr>
      <vt:lpstr>Neutrino Decay Collaboration Members</vt:lpstr>
      <vt:lpstr>Motivation of -decay search in CB</vt:lpstr>
      <vt:lpstr>Photon Energy in Neutrino Decay</vt:lpstr>
      <vt:lpstr>CIB and ZE Backgrounds to CνB decay</vt:lpstr>
      <vt:lpstr>Detector requirements</vt:lpstr>
      <vt:lpstr>STJ(Superconducting Tunnel Junction）Detector</vt:lpstr>
      <vt:lpstr>STJ I-V curve</vt:lpstr>
      <vt:lpstr>PowerPoint プレゼンテーション</vt:lpstr>
      <vt:lpstr>Hf-STJ development</vt:lpstr>
      <vt:lpstr>Hf-STJ Response to DC-like VIS light</vt:lpstr>
      <vt:lpstr>PowerPoint プレゼンテーション</vt:lpstr>
      <vt:lpstr>Temperature dependence of Nb/Al-STJ leak current</vt:lpstr>
      <vt:lpstr>100x100m2 Nb/Al-STJ response to NIR multi-photons</vt:lpstr>
      <vt:lpstr>4m2 Nb/Al-STJ response to VIS light at single photon level</vt:lpstr>
      <vt:lpstr>4m2 Nb/Al-STJ response to VIS light at single photon level</vt:lpstr>
      <vt:lpstr>4m2 Nb/Al-STJ response to DC-like VIS light</vt:lpstr>
      <vt:lpstr>Development of SOI-STJ</vt:lpstr>
      <vt:lpstr>PowerPoint プレゼンテーション</vt:lpstr>
      <vt:lpstr>Development of SOI-STJ</vt:lpstr>
      <vt:lpstr>PowerPoint プレゼンテーション</vt:lpstr>
      <vt:lpstr>Summary</vt:lpstr>
      <vt:lpstr>Backup</vt:lpstr>
      <vt:lpstr>Energy/Wavelength/Frequency</vt:lpstr>
      <vt:lpstr>Cosmic neutrino background (CνB)</vt:lpstr>
      <vt:lpstr>STJ back tunneling effect</vt:lpstr>
      <vt:lpstr>Feasibility of VIS/NIR single photon detection</vt:lpstr>
      <vt:lpstr>Feasibility of FIR single photon detection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yuji</dc:creator>
  <cp:lastModifiedBy>yuji</cp:lastModifiedBy>
  <cp:revision>388</cp:revision>
  <dcterms:created xsi:type="dcterms:W3CDTF">2012-12-07T05:48:16Z</dcterms:created>
  <dcterms:modified xsi:type="dcterms:W3CDTF">2013-12-16T04:39:57Z</dcterms:modified>
</cp:coreProperties>
</file>