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464" r:id="rId3"/>
    <p:sldId id="471" r:id="rId4"/>
    <p:sldId id="409" r:id="rId5"/>
    <p:sldId id="470" r:id="rId6"/>
    <p:sldId id="474" r:id="rId7"/>
    <p:sldId id="421" r:id="rId8"/>
    <p:sldId id="478" r:id="rId9"/>
    <p:sldId id="425" r:id="rId10"/>
    <p:sldId id="482" r:id="rId11"/>
    <p:sldId id="483" r:id="rId12"/>
    <p:sldId id="433" r:id="rId13"/>
    <p:sldId id="313" r:id="rId14"/>
    <p:sldId id="465" r:id="rId15"/>
    <p:sldId id="466" r:id="rId16"/>
    <p:sldId id="437" r:id="rId17"/>
    <p:sldId id="469" r:id="rId18"/>
    <p:sldId id="472" r:id="rId19"/>
    <p:sldId id="467" r:id="rId20"/>
    <p:sldId id="468" r:id="rId21"/>
    <p:sldId id="475" r:id="rId22"/>
    <p:sldId id="476" r:id="rId23"/>
    <p:sldId id="477" r:id="rId24"/>
    <p:sldId id="439" r:id="rId25"/>
    <p:sldId id="440" r:id="rId26"/>
    <p:sldId id="479" r:id="rId27"/>
    <p:sldId id="480" r:id="rId28"/>
    <p:sldId id="458" r:id="rId29"/>
    <p:sldId id="459" r:id="rId30"/>
    <p:sldId id="460" r:id="rId31"/>
    <p:sldId id="481" r:id="rId32"/>
    <p:sldId id="484" r:id="rId33"/>
    <p:sldId id="473" r:id="rId3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AD10"/>
    <a:srgbClr val="FF9966"/>
    <a:srgbClr val="FF0000"/>
    <a:srgbClr val="CCCC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8" autoAdjust="0"/>
    <p:restoredTop sz="92520" autoAdjust="0"/>
  </p:normalViewPr>
  <p:slideViewPr>
    <p:cSldViewPr>
      <p:cViewPr>
        <p:scale>
          <a:sx n="60" d="100"/>
          <a:sy n="60" d="100"/>
        </p:scale>
        <p:origin x="1626" y="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8B8993-DD20-46A0-B3E6-B04E004B5E2F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F5296-DD1D-4CEB-A196-92ABF5C80F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4214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5749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777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12905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fld id="{F8A4C58A-8F07-4130-B14A-D28C621C9DEE}" type="slidenum">
              <a:rPr lang="en-US" altLang="ja-JP" sz="1200">
                <a:latin typeface="Times" pitchFamily="18" charset="0"/>
                <a:ea typeface="Osaka" charset="-128"/>
              </a:rPr>
              <a:pPr eaLnBrk="1" hangingPunct="1"/>
              <a:t>23</a:t>
            </a:fld>
            <a:endParaRPr lang="en-US" altLang="ja-JP" sz="1200">
              <a:latin typeface="Times" pitchFamily="18" charset="0"/>
              <a:ea typeface="Osaka" charset="-128"/>
            </a:endParaRPr>
          </a:p>
        </p:txBody>
      </p:sp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3880947" y="8686800"/>
            <a:ext cx="2970620" cy="4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lnSpc>
                <a:spcPct val="95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fld id="{9364FBCE-CE54-4B71-90DA-A0E4CA96C9CA}" type="slidenum">
              <a:rPr kumimoji="0" lang="en-GB" altLang="ja-JP" sz="1400">
                <a:solidFill>
                  <a:srgbClr val="333333"/>
                </a:solidFill>
                <a:latin typeface="Times New Roman" pitchFamily="18" charset="0"/>
              </a:rPr>
              <a:pPr algn="r" eaLnBrk="1" hangingPunct="1">
                <a:lnSpc>
                  <a:spcPct val="95000"/>
                </a:lnSpc>
                <a:buClr>
                  <a:srgbClr val="FFFFFF"/>
                </a:buClr>
                <a:buSzPct val="100000"/>
                <a:buFont typeface="Tahoma" pitchFamily="34" charset="0"/>
                <a:buNone/>
              </a:pPr>
              <a:t>23</a:t>
            </a:fld>
            <a:endParaRPr kumimoji="0" lang="en-GB" altLang="ja-JP" sz="1400">
              <a:solidFill>
                <a:srgbClr val="333333"/>
              </a:solidFill>
              <a:latin typeface="Times New Roman" pitchFamily="18" charset="0"/>
            </a:endParaRPr>
          </a:p>
        </p:txBody>
      </p:sp>
      <p:sp>
        <p:nvSpPr>
          <p:cNvPr id="54276" name="Text Box 2"/>
          <p:cNvSpPr txBox="1">
            <a:spLocks noChangeArrowheads="1"/>
          </p:cNvSpPr>
          <p:nvPr/>
        </p:nvSpPr>
        <p:spPr bwMode="auto">
          <a:xfrm>
            <a:off x="1141928" y="696058"/>
            <a:ext cx="4566103" cy="34231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lnSpc>
                <a:spcPct val="103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endParaRPr kumimoji="0" lang="ja-JP" altLang="ja-JP" sz="180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body"/>
          </p:nvPr>
        </p:nvSpPr>
        <p:spPr>
          <a:xfrm>
            <a:off x="1059902" y="4349262"/>
            <a:ext cx="4741413" cy="351399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ctr"/>
          <a:lstStyle/>
          <a:p>
            <a:pPr eaLnBrk="1" hangingPunct="1">
              <a:spcBef>
                <a:spcPct val="0"/>
              </a:spcBef>
            </a:pPr>
            <a:endParaRPr lang="ja-JP" altLang="ja-JP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441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24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86172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60458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266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9178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6194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252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9243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56808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91049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E05F-2A1B-4178-A00C-B931C6E04BAE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B84C-CDB8-45C8-9047-874DAA77DB46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4BE9-BADD-4D4F-85E2-C7434F9BDD00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0130-8766-4ADC-AE0F-95716DFF211A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93E1D-F857-4AD4-A0A6-B003A398CC8C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DEFEC-BE2E-45FF-A2DF-B7B7F787A2CE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F937-0514-4E14-8DED-A2E8E8358537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C486-C9D9-4553-8EB6-91EBF7703670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EF0BC-67CB-4B95-93C8-6BAA83B954BE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640F-9553-4726-AD9D-5E7DD7AB73B4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E126-2673-4773-AAC4-4ED91C61DE77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2E3BD-FDCD-457A-A5AA-A88FD1B38139}" type="datetime1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400.png"/><Relationship Id="rId7" Type="http://schemas.openxmlformats.org/officeDocument/2006/relationships/image" Target="../media/image100.png"/><Relationship Id="rId12" Type="http://schemas.openxmlformats.org/officeDocument/2006/relationships/image" Target="../media/image150.png"/><Relationship Id="rId2" Type="http://schemas.openxmlformats.org/officeDocument/2006/relationships/image" Target="../media/image2.png"/><Relationship Id="rId29" Type="http://schemas.openxmlformats.org/officeDocument/2006/relationships/image" Target="../media/image3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42.png"/><Relationship Id="rId5" Type="http://schemas.openxmlformats.org/officeDocument/2006/relationships/image" Target="../media/image82.png"/><Relationship Id="rId10" Type="http://schemas.openxmlformats.org/officeDocument/2006/relationships/image" Target="../media/image130.png"/><Relationship Id="rId4" Type="http://schemas.openxmlformats.org/officeDocument/2006/relationships/image" Target="../media/image70.png"/><Relationship Id="rId9" Type="http://schemas.openxmlformats.org/officeDocument/2006/relationships/image" Target="../media/image5.png"/><Relationship Id="rId30" Type="http://schemas.openxmlformats.org/officeDocument/2006/relationships/image" Target="../media/image1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7" Type="http://schemas.openxmlformats.org/officeDocument/2006/relationships/image" Target="../media/image20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173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160.png"/><Relationship Id="rId7" Type="http://schemas.openxmlformats.org/officeDocument/2006/relationships/image" Target="../media/image2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270.png"/><Relationship Id="rId5" Type="http://schemas.openxmlformats.org/officeDocument/2006/relationships/image" Target="../media/image45.png"/><Relationship Id="rId10" Type="http://schemas.openxmlformats.org/officeDocument/2006/relationships/image" Target="../media/image260.png"/><Relationship Id="rId4" Type="http://schemas.openxmlformats.org/officeDocument/2006/relationships/image" Target="../media/image170.png"/><Relationship Id="rId9" Type="http://schemas.openxmlformats.org/officeDocument/2006/relationships/image" Target="../media/image2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0.png"/><Relationship Id="rId4" Type="http://schemas.openxmlformats.org/officeDocument/2006/relationships/image" Target="../media/image17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79.png"/><Relationship Id="rId7" Type="http://schemas.openxmlformats.org/officeDocument/2006/relationships/image" Target="../media/image2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84.png"/><Relationship Id="rId9" Type="http://schemas.openxmlformats.org/officeDocument/2006/relationships/image" Target="../media/image2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1.wdp"/><Relationship Id="rId18" Type="http://schemas.openxmlformats.org/officeDocument/2006/relationships/image" Target="../media/image24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12" Type="http://schemas.openxmlformats.org/officeDocument/2006/relationships/image" Target="../media/image7.png"/><Relationship Id="rId17" Type="http://schemas.openxmlformats.org/officeDocument/2006/relationships/image" Target="../media/image23.png"/><Relationship Id="rId2" Type="http://schemas.openxmlformats.org/officeDocument/2006/relationships/image" Target="../media/image4.png"/><Relationship Id="rId16" Type="http://schemas.openxmlformats.org/officeDocument/2006/relationships/image" Target="../media/image22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6.png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19" Type="http://schemas.openxmlformats.org/officeDocument/2006/relationships/image" Target="../media/image25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2.png"/><Relationship Id="rId4" Type="http://schemas.openxmlformats.org/officeDocument/2006/relationships/image" Target="../media/image1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106844"/>
            <a:ext cx="8892480" cy="1490538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Development of STJ with FD-SOI cryogenic amplifier as a far-infrared single photon detector for COBAND experiment</a:t>
            </a:r>
            <a:endParaRPr kumimoji="1"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6754" y="2938634"/>
            <a:ext cx="9036496" cy="3758448"/>
          </a:xfrm>
        </p:spPr>
        <p:txBody>
          <a:bodyPr>
            <a:noAutofit/>
          </a:bodyPr>
          <a:lstStyle/>
          <a:p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17</a:t>
            </a:r>
            <a:r>
              <a:rPr lang="en-US" altLang="ja-JP" sz="2400" baseline="300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International workshop on Low Temperature d</a:t>
            </a:r>
          </a:p>
          <a:p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Detectors (LTD17)</a:t>
            </a:r>
          </a:p>
          <a:p>
            <a:r>
              <a:rPr lang="en-US" altLang="ja-JP" sz="20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Jul. 17-21, 2017 / </a:t>
            </a:r>
            <a:r>
              <a:rPr lang="it-IT" altLang="ja-JP" sz="20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Kurume City Plaza, Kurume</a:t>
            </a:r>
            <a:endParaRPr lang="en-US" altLang="ja-JP" sz="20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Yuji Takeuchi (Univ. of Tsukuba)</a:t>
            </a:r>
            <a:endParaRPr lang="en-US" altLang="ja-JP" sz="18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S.-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H.Kim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T.Iida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K.Takemasa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K.Nagata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C.Asano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S.Yagi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R.Wakasa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(U of Tsukuba),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H.Ikeda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T.Wada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K.Nagase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(ISAS/JAXA),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S.Matsuura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Kwansei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gakuin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U),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Y.Arai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I.Kurachi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M.Hazumi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(KEK),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T.Yoshida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ja-JP" altLang="en-US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T.Nakamura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M.Sakai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W.Nishimura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(U of Fukui),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S.Mima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K.Kiuchi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(RIKEN),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H.Ishino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A.Kibayashi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(Okayama U),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Y.Kato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Kindai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U),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G.Fujii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S.Shiki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M.Ukibe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M.Ohkubo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(AIST),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S.Kawahito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(Shizuoka U),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E.Ramberg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P.Rubinov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D.Sergatskov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(FNAL), S.-</a:t>
            </a:r>
            <a:r>
              <a:rPr lang="en-US" altLang="ja-JP" sz="1800" dirty="0" err="1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B.Kim</a:t>
            </a:r>
            <a:r>
              <a:rPr lang="en-US" altLang="ja-JP" sz="1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(Seoul National U)</a:t>
            </a:r>
          </a:p>
          <a:p>
            <a:r>
              <a:rPr lang="en-US" altLang="ja-JP" sz="1800" b="1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COBAND collaboration</a:t>
            </a:r>
          </a:p>
        </p:txBody>
      </p:sp>
      <p:pic>
        <p:nvPicPr>
          <p:cNvPr id="1030" name="Picture 6" descr="http://www.kokuren.tsukuba.ac.jp/TGSW2015/j/images/logo_07_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381" y="1580954"/>
            <a:ext cx="1167478" cy="126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hep.px.tsukuba.ac.jp/coband/Images/coband-logo-v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951" y="1280401"/>
            <a:ext cx="2453075" cy="175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  <p:pic>
        <p:nvPicPr>
          <p:cNvPr id="10" name="Picture 2" descr="http://hep.px.tsukuba.ac.jp/CiRfSE/ws2015/CiRfSE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3" y="1706968"/>
            <a:ext cx="959073" cy="75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10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95"/>
    </mc:Choice>
    <mc:Fallback xmlns="">
      <p:transition spd="slow" advTm="11295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タイトル 1"/>
          <p:cNvSpPr>
            <a:spLocks noGrp="1"/>
          </p:cNvSpPr>
          <p:nvPr>
            <p:ph type="title"/>
          </p:nvPr>
        </p:nvSpPr>
        <p:spPr>
          <a:xfrm>
            <a:off x="242842" y="21845"/>
            <a:ext cx="8872249" cy="574675"/>
          </a:xfrm>
        </p:spPr>
        <p:txBody>
          <a:bodyPr>
            <a:no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response to laser pulse amplified by Cold amplifier</a:t>
            </a:r>
            <a:endParaRPr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99" name="コンテンツ プレースホルダー 1"/>
          <p:cNvSpPr txBox="1">
            <a:spLocks/>
          </p:cNvSpPr>
          <p:nvPr/>
        </p:nvSpPr>
        <p:spPr>
          <a:xfrm>
            <a:off x="748303" y="5125181"/>
            <a:ext cx="8140041" cy="78833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We connect 20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m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sq. Nb/Al-STJ and SOI amplifier on the cold stage through a capacitance </a:t>
            </a:r>
          </a:p>
        </p:txBody>
      </p:sp>
      <p:grpSp>
        <p:nvGrpSpPr>
          <p:cNvPr id="2" name="グループ化 1"/>
          <p:cNvGrpSpPr/>
          <p:nvPr/>
        </p:nvGrpSpPr>
        <p:grpSpPr>
          <a:xfrm>
            <a:off x="81158" y="853389"/>
            <a:ext cx="6343593" cy="3770415"/>
            <a:chOff x="1347691" y="1075831"/>
            <a:chExt cx="6343593" cy="3770415"/>
          </a:xfrm>
        </p:grpSpPr>
        <p:sp>
          <p:nvSpPr>
            <p:cNvPr id="66" name="角丸四角形 65"/>
            <p:cNvSpPr/>
            <p:nvPr/>
          </p:nvSpPr>
          <p:spPr bwMode="auto">
            <a:xfrm>
              <a:off x="3312056" y="2244789"/>
              <a:ext cx="2824934" cy="150390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5385" name="テキスト ボックス 110"/>
            <p:cNvSpPr txBox="1">
              <a:spLocks noChangeArrowheads="1"/>
            </p:cNvSpPr>
            <p:nvPr/>
          </p:nvSpPr>
          <p:spPr bwMode="auto">
            <a:xfrm>
              <a:off x="3256955" y="3169882"/>
              <a:ext cx="64152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2000" b="1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STJ</a:t>
              </a:r>
              <a:endParaRPr lang="ja-JP" altLang="en-US" sz="20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68" name="グループ化 67"/>
            <p:cNvGrpSpPr/>
            <p:nvPr/>
          </p:nvGrpSpPr>
          <p:grpSpPr bwMode="auto">
            <a:xfrm rot="16200000">
              <a:off x="3730861" y="3024607"/>
              <a:ext cx="518124" cy="283871"/>
              <a:chOff x="6012160" y="2708920"/>
              <a:chExt cx="576065" cy="360040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125" name="円/楕円 124"/>
              <p:cNvSpPr/>
              <p:nvPr/>
            </p:nvSpPr>
            <p:spPr>
              <a:xfrm>
                <a:off x="6012160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126" name="円/楕円 125"/>
              <p:cNvSpPr/>
              <p:nvPr/>
            </p:nvSpPr>
            <p:spPr>
              <a:xfrm>
                <a:off x="6228185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cxnSp>
          <p:nvCxnSpPr>
            <p:cNvPr id="69" name="直線コネクタ 68"/>
            <p:cNvCxnSpPr/>
            <p:nvPr/>
          </p:nvCxnSpPr>
          <p:spPr bwMode="auto">
            <a:xfrm flipH="1">
              <a:off x="3990814" y="3429054"/>
              <a:ext cx="3966" cy="496762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5394" name="グループ化 59"/>
            <p:cNvGrpSpPr>
              <a:grpSpLocks/>
            </p:cNvGrpSpPr>
            <p:nvPr/>
          </p:nvGrpSpPr>
          <p:grpSpPr bwMode="auto">
            <a:xfrm>
              <a:off x="3791213" y="3931712"/>
              <a:ext cx="397419" cy="129531"/>
              <a:chOff x="6876256" y="6381328"/>
              <a:chExt cx="504056" cy="144016"/>
            </a:xfrm>
          </p:grpSpPr>
          <p:cxnSp>
            <p:nvCxnSpPr>
              <p:cNvPr id="111" name="直線コネクタ 110"/>
              <p:cNvCxnSpPr/>
              <p:nvPr/>
            </p:nvCxnSpPr>
            <p:spPr>
              <a:xfrm>
                <a:off x="6875945" y="6378846"/>
                <a:ext cx="50336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直線コネクタ 111"/>
              <p:cNvCxnSpPr/>
              <p:nvPr/>
            </p:nvCxnSpPr>
            <p:spPr>
              <a:xfrm flipH="1">
                <a:off x="6875945" y="6378846"/>
                <a:ext cx="142957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直線コネクタ 113"/>
              <p:cNvCxnSpPr/>
              <p:nvPr/>
            </p:nvCxnSpPr>
            <p:spPr>
              <a:xfrm flipH="1">
                <a:off x="7018902" y="6378846"/>
                <a:ext cx="142955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9" name="直線コネクタ 118"/>
              <p:cNvCxnSpPr/>
              <p:nvPr/>
            </p:nvCxnSpPr>
            <p:spPr>
              <a:xfrm flipH="1">
                <a:off x="7161857" y="6378846"/>
                <a:ext cx="144969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6" name="二等辺三角形 85"/>
            <p:cNvSpPr/>
            <p:nvPr/>
          </p:nvSpPr>
          <p:spPr bwMode="auto">
            <a:xfrm rot="5400000">
              <a:off x="5265513" y="2618511"/>
              <a:ext cx="444827" cy="379285"/>
            </a:xfrm>
            <a:prstGeom prst="triangl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01" name="直線矢印コネクタ 100"/>
            <p:cNvCxnSpPr/>
            <p:nvPr/>
          </p:nvCxnSpPr>
          <p:spPr bwMode="auto">
            <a:xfrm>
              <a:off x="6764670" y="2877568"/>
              <a:ext cx="28416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テキスト ボックス 9"/>
            <p:cNvSpPr txBox="1"/>
            <p:nvPr/>
          </p:nvSpPr>
          <p:spPr>
            <a:xfrm>
              <a:off x="2932314" y="1255667"/>
              <a:ext cx="6832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10M</a:t>
              </a:r>
              <a:endParaRPr kumimoji="1"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5368" name="テキスト ボックス 121"/>
            <p:cNvSpPr txBox="1">
              <a:spLocks noChangeArrowheads="1"/>
            </p:cNvSpPr>
            <p:nvPr/>
          </p:nvSpPr>
          <p:spPr bwMode="auto">
            <a:xfrm>
              <a:off x="5945498" y="1450750"/>
              <a:ext cx="144943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baseline="30000" dirty="0">
                  <a:solidFill>
                    <a:srgbClr val="0070C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3</a:t>
              </a:r>
              <a:r>
                <a:rPr lang="en-US" altLang="ja-JP" sz="1800" dirty="0">
                  <a:solidFill>
                    <a:srgbClr val="0070C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He sorption</a:t>
              </a:r>
            </a:p>
            <a:p>
              <a:pPr eaLnBrk="1" hangingPunct="1"/>
              <a:r>
                <a:rPr lang="en-US" altLang="ja-JP" sz="1800" dirty="0">
                  <a:solidFill>
                    <a:srgbClr val="0070C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cold stage</a:t>
              </a:r>
            </a:p>
            <a:p>
              <a:pPr eaLnBrk="1" hangingPunct="1"/>
              <a:r>
                <a:rPr lang="en-US" altLang="ja-JP" sz="1800" dirty="0">
                  <a:solidFill>
                    <a:srgbClr val="0070C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T~350mK </a:t>
              </a:r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4575272" y="2629164"/>
              <a:ext cx="116328" cy="379012"/>
              <a:chOff x="2753209" y="1267867"/>
              <a:chExt cx="116328" cy="379012"/>
            </a:xfrm>
          </p:grpSpPr>
          <p:cxnSp>
            <p:nvCxnSpPr>
              <p:cNvPr id="72" name="直線コネクタ 71"/>
              <p:cNvCxnSpPr/>
              <p:nvPr/>
            </p:nvCxnSpPr>
            <p:spPr bwMode="auto">
              <a:xfrm>
                <a:off x="2753209" y="1267867"/>
                <a:ext cx="0" cy="379012"/>
              </a:xfrm>
              <a:prstGeom prst="line">
                <a:avLst/>
              </a:prstGeom>
              <a:ln w="317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直線コネクタ 62"/>
              <p:cNvCxnSpPr/>
              <p:nvPr/>
            </p:nvCxnSpPr>
            <p:spPr bwMode="auto">
              <a:xfrm>
                <a:off x="2869537" y="1267867"/>
                <a:ext cx="0" cy="379012"/>
              </a:xfrm>
              <a:prstGeom prst="line">
                <a:avLst/>
              </a:prstGeom>
              <a:ln w="317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5" name="直線コネクタ 64"/>
            <p:cNvCxnSpPr>
              <a:cxnSpLocks/>
              <a:endCxn id="86" idx="3"/>
            </p:cNvCxnSpPr>
            <p:nvPr/>
          </p:nvCxnSpPr>
          <p:spPr bwMode="auto">
            <a:xfrm>
              <a:off x="4695210" y="2808154"/>
              <a:ext cx="603074" cy="0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直線コネクタ 74"/>
            <p:cNvCxnSpPr>
              <a:cxnSpLocks/>
            </p:cNvCxnSpPr>
            <p:nvPr/>
          </p:nvCxnSpPr>
          <p:spPr bwMode="auto">
            <a:xfrm>
              <a:off x="5689322" y="2802091"/>
              <a:ext cx="707815" cy="3588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8" name="グループ化 7"/>
            <p:cNvGrpSpPr/>
            <p:nvPr/>
          </p:nvGrpSpPr>
          <p:grpSpPr>
            <a:xfrm>
              <a:off x="2128674" y="1445607"/>
              <a:ext cx="404669" cy="119470"/>
              <a:chOff x="183038" y="1097835"/>
              <a:chExt cx="404669" cy="119470"/>
            </a:xfrm>
          </p:grpSpPr>
          <p:cxnSp>
            <p:nvCxnSpPr>
              <p:cNvPr id="120" name="直線コネクタ 119"/>
              <p:cNvCxnSpPr/>
              <p:nvPr/>
            </p:nvCxnSpPr>
            <p:spPr bwMode="auto">
              <a:xfrm flipV="1">
                <a:off x="183038" y="1097835"/>
                <a:ext cx="404669" cy="3033"/>
              </a:xfrm>
              <a:prstGeom prst="line">
                <a:avLst/>
              </a:prstGeom>
              <a:ln w="317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直線コネクタ 43"/>
              <p:cNvCxnSpPr/>
              <p:nvPr/>
            </p:nvCxnSpPr>
            <p:spPr bwMode="auto">
              <a:xfrm>
                <a:off x="259471" y="1217305"/>
                <a:ext cx="252000" cy="0"/>
              </a:xfrm>
              <a:prstGeom prst="line">
                <a:avLst/>
              </a:prstGeom>
              <a:ln w="508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グループ化 59"/>
            <p:cNvGrpSpPr>
              <a:grpSpLocks/>
            </p:cNvGrpSpPr>
            <p:nvPr/>
          </p:nvGrpSpPr>
          <p:grpSpPr bwMode="auto">
            <a:xfrm>
              <a:off x="2147047" y="2020563"/>
              <a:ext cx="397419" cy="129531"/>
              <a:chOff x="6876256" y="6381328"/>
              <a:chExt cx="504056" cy="144016"/>
            </a:xfrm>
          </p:grpSpPr>
          <p:cxnSp>
            <p:nvCxnSpPr>
              <p:cNvPr id="52" name="直線コネクタ 51"/>
              <p:cNvCxnSpPr/>
              <p:nvPr/>
            </p:nvCxnSpPr>
            <p:spPr>
              <a:xfrm>
                <a:off x="6875945" y="6378846"/>
                <a:ext cx="50336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/>
              <p:cNvCxnSpPr/>
              <p:nvPr/>
            </p:nvCxnSpPr>
            <p:spPr>
              <a:xfrm flipH="1">
                <a:off x="6875945" y="6378846"/>
                <a:ext cx="142957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コネクタ 54"/>
              <p:cNvCxnSpPr/>
              <p:nvPr/>
            </p:nvCxnSpPr>
            <p:spPr>
              <a:xfrm flipH="1">
                <a:off x="7018902" y="6378846"/>
                <a:ext cx="142955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/>
              <p:cNvCxnSpPr/>
              <p:nvPr/>
            </p:nvCxnSpPr>
            <p:spPr>
              <a:xfrm flipH="1">
                <a:off x="7161857" y="6378846"/>
                <a:ext cx="144969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7" name="直線コネクタ 56"/>
            <p:cNvCxnSpPr/>
            <p:nvPr/>
          </p:nvCxnSpPr>
          <p:spPr bwMode="auto">
            <a:xfrm flipV="1">
              <a:off x="2345757" y="1550885"/>
              <a:ext cx="834" cy="478606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フリーフォーム: 図形 8"/>
            <p:cNvSpPr/>
            <p:nvPr/>
          </p:nvSpPr>
          <p:spPr>
            <a:xfrm>
              <a:off x="2337843" y="1185347"/>
              <a:ext cx="556133" cy="265369"/>
            </a:xfrm>
            <a:custGeom>
              <a:avLst/>
              <a:gdLst>
                <a:gd name="connsiteX0" fmla="*/ 0 w 652006"/>
                <a:gd name="connsiteY0" fmla="*/ 190831 h 190831"/>
                <a:gd name="connsiteX1" fmla="*/ 7951 w 652006"/>
                <a:gd name="connsiteY1" fmla="*/ 0 h 190831"/>
                <a:gd name="connsiteX2" fmla="*/ 652006 w 652006"/>
                <a:gd name="connsiteY2" fmla="*/ 7951 h 190831"/>
                <a:gd name="connsiteX0" fmla="*/ 23593 w 675599"/>
                <a:gd name="connsiteY0" fmla="*/ 197851 h 197851"/>
                <a:gd name="connsiteX1" fmla="*/ 0 w 675599"/>
                <a:gd name="connsiteY1" fmla="*/ 0 h 197851"/>
                <a:gd name="connsiteX2" fmla="*/ 675599 w 675599"/>
                <a:gd name="connsiteY2" fmla="*/ 14971 h 197851"/>
                <a:gd name="connsiteX0" fmla="*/ 0 w 683496"/>
                <a:gd name="connsiteY0" fmla="*/ 200654 h 200654"/>
                <a:gd name="connsiteX1" fmla="*/ 7897 w 683496"/>
                <a:gd name="connsiteY1" fmla="*/ 0 h 200654"/>
                <a:gd name="connsiteX2" fmla="*/ 683496 w 683496"/>
                <a:gd name="connsiteY2" fmla="*/ 14971 h 200654"/>
                <a:gd name="connsiteX0" fmla="*/ 17295 w 675599"/>
                <a:gd name="connsiteY0" fmla="*/ 234292 h 234292"/>
                <a:gd name="connsiteX1" fmla="*/ 0 w 675599"/>
                <a:gd name="connsiteY1" fmla="*/ 0 h 234292"/>
                <a:gd name="connsiteX2" fmla="*/ 675599 w 675599"/>
                <a:gd name="connsiteY2" fmla="*/ 14971 h 234292"/>
                <a:gd name="connsiteX0" fmla="*/ 0 w 658304"/>
                <a:gd name="connsiteY0" fmla="*/ 234292 h 234292"/>
                <a:gd name="connsiteX1" fmla="*/ 1599 w 658304"/>
                <a:gd name="connsiteY1" fmla="*/ 0 h 234292"/>
                <a:gd name="connsiteX2" fmla="*/ 658304 w 658304"/>
                <a:gd name="connsiteY2" fmla="*/ 14971 h 234292"/>
                <a:gd name="connsiteX0" fmla="*/ 1550 w 659854"/>
                <a:gd name="connsiteY0" fmla="*/ 234292 h 234292"/>
                <a:gd name="connsiteX1" fmla="*/ 0 w 659854"/>
                <a:gd name="connsiteY1" fmla="*/ 0 h 234292"/>
                <a:gd name="connsiteX2" fmla="*/ 659854 w 659854"/>
                <a:gd name="connsiteY2" fmla="*/ 14971 h 234292"/>
                <a:gd name="connsiteX0" fmla="*/ 1550 w 659854"/>
                <a:gd name="connsiteY0" fmla="*/ 234292 h 234292"/>
                <a:gd name="connsiteX1" fmla="*/ 0 w 659854"/>
                <a:gd name="connsiteY1" fmla="*/ 0 h 234292"/>
                <a:gd name="connsiteX2" fmla="*/ 659854 w 659854"/>
                <a:gd name="connsiteY2" fmla="*/ 955 h 234292"/>
                <a:gd name="connsiteX0" fmla="*/ 1550 w 659854"/>
                <a:gd name="connsiteY0" fmla="*/ 234292 h 234292"/>
                <a:gd name="connsiteX1" fmla="*/ 0 w 659854"/>
                <a:gd name="connsiteY1" fmla="*/ 0 h 234292"/>
                <a:gd name="connsiteX2" fmla="*/ 659854 w 659854"/>
                <a:gd name="connsiteY2" fmla="*/ 3758 h 234292"/>
                <a:gd name="connsiteX0" fmla="*/ 1550 w 551568"/>
                <a:gd name="connsiteY0" fmla="*/ 234292 h 234292"/>
                <a:gd name="connsiteX1" fmla="*/ 0 w 551568"/>
                <a:gd name="connsiteY1" fmla="*/ 0 h 234292"/>
                <a:gd name="connsiteX2" fmla="*/ 551568 w 551568"/>
                <a:gd name="connsiteY2" fmla="*/ 3758 h 23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1568" h="234292">
                  <a:moveTo>
                    <a:pt x="1550" y="234292"/>
                  </a:moveTo>
                  <a:cubicBezTo>
                    <a:pt x="1033" y="156195"/>
                    <a:pt x="517" y="78097"/>
                    <a:pt x="0" y="0"/>
                  </a:cubicBezTo>
                  <a:lnTo>
                    <a:pt x="551568" y="3758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2893976" y="1075831"/>
              <a:ext cx="722734" cy="216662"/>
            </a:xfrm>
            <a:custGeom>
              <a:avLst/>
              <a:gdLst>
                <a:gd name="T0" fmla="*/ 0 w 1410"/>
                <a:gd name="T1" fmla="*/ 258 h 456"/>
                <a:gd name="T2" fmla="*/ 222 w 1410"/>
                <a:gd name="T3" fmla="*/ 258 h 456"/>
                <a:gd name="T4" fmla="*/ 318 w 1410"/>
                <a:gd name="T5" fmla="*/ 30 h 456"/>
                <a:gd name="T6" fmla="*/ 468 w 1410"/>
                <a:gd name="T7" fmla="*/ 456 h 456"/>
                <a:gd name="T8" fmla="*/ 672 w 1410"/>
                <a:gd name="T9" fmla="*/ 12 h 456"/>
                <a:gd name="T10" fmla="*/ 858 w 1410"/>
                <a:gd name="T11" fmla="*/ 450 h 456"/>
                <a:gd name="T12" fmla="*/ 1020 w 1410"/>
                <a:gd name="T13" fmla="*/ 0 h 456"/>
                <a:gd name="T14" fmla="*/ 1176 w 1410"/>
                <a:gd name="T15" fmla="*/ 246 h 456"/>
                <a:gd name="T16" fmla="*/ 1410 w 1410"/>
                <a:gd name="T17" fmla="*/ 246 h 456"/>
                <a:gd name="connsiteX0" fmla="*/ 0 w 10000"/>
                <a:gd name="connsiteY0" fmla="*/ 5658 h 10000"/>
                <a:gd name="connsiteX1" fmla="*/ 1574 w 10000"/>
                <a:gd name="connsiteY1" fmla="*/ 5658 h 10000"/>
                <a:gd name="connsiteX2" fmla="*/ 2255 w 10000"/>
                <a:gd name="connsiteY2" fmla="*/ 658 h 10000"/>
                <a:gd name="connsiteX3" fmla="*/ 3319 w 10000"/>
                <a:gd name="connsiteY3" fmla="*/ 10000 h 10000"/>
                <a:gd name="connsiteX4" fmla="*/ 4766 w 10000"/>
                <a:gd name="connsiteY4" fmla="*/ 263 h 10000"/>
                <a:gd name="connsiteX5" fmla="*/ 6085 w 10000"/>
                <a:gd name="connsiteY5" fmla="*/ 9868 h 10000"/>
                <a:gd name="connsiteX6" fmla="*/ 7234 w 10000"/>
                <a:gd name="connsiteY6" fmla="*/ 0 h 10000"/>
                <a:gd name="connsiteX7" fmla="*/ 9171 w 10000"/>
                <a:gd name="connsiteY7" fmla="*/ 9677 h 10000"/>
                <a:gd name="connsiteX8" fmla="*/ 10000 w 10000"/>
                <a:gd name="connsiteY8" fmla="*/ 5395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4539 h 10000"/>
                <a:gd name="connsiteX0" fmla="*/ 0 w 11631"/>
                <a:gd name="connsiteY0" fmla="*/ 5658 h 10000"/>
                <a:gd name="connsiteX1" fmla="*/ 1574 w 11631"/>
                <a:gd name="connsiteY1" fmla="*/ 5658 h 10000"/>
                <a:gd name="connsiteX2" fmla="*/ 2255 w 11631"/>
                <a:gd name="connsiteY2" fmla="*/ 658 h 10000"/>
                <a:gd name="connsiteX3" fmla="*/ 3319 w 11631"/>
                <a:gd name="connsiteY3" fmla="*/ 10000 h 10000"/>
                <a:gd name="connsiteX4" fmla="*/ 4766 w 11631"/>
                <a:gd name="connsiteY4" fmla="*/ 263 h 10000"/>
                <a:gd name="connsiteX5" fmla="*/ 6085 w 11631"/>
                <a:gd name="connsiteY5" fmla="*/ 9868 h 10000"/>
                <a:gd name="connsiteX6" fmla="*/ 7234 w 11631"/>
                <a:gd name="connsiteY6" fmla="*/ 0 h 10000"/>
                <a:gd name="connsiteX7" fmla="*/ 8548 w 11631"/>
                <a:gd name="connsiteY7" fmla="*/ 9463 h 10000"/>
                <a:gd name="connsiteX8" fmla="*/ 10065 w 11631"/>
                <a:gd name="connsiteY8" fmla="*/ 5087 h 10000"/>
                <a:gd name="connsiteX9" fmla="*/ 11592 w 11631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180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10065 w 11592"/>
                <a:gd name="connsiteY8" fmla="*/ 5087 h 10000"/>
                <a:gd name="connsiteX9" fmla="*/ 11592 w 11592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9577 w 11592"/>
                <a:gd name="connsiteY8" fmla="*/ 5464 h 10000"/>
                <a:gd name="connsiteX9" fmla="*/ 11592 w 11592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20256"/>
                <a:gd name="connsiteX1" fmla="*/ 1543 w 12933"/>
                <a:gd name="connsiteY1" fmla="*/ 10373 h 20256"/>
                <a:gd name="connsiteX2" fmla="*/ 3230 w 12933"/>
                <a:gd name="connsiteY2" fmla="*/ 0 h 20256"/>
                <a:gd name="connsiteX3" fmla="*/ 4660 w 12933"/>
                <a:gd name="connsiteY3" fmla="*/ 17260 h 20256"/>
                <a:gd name="connsiteX4" fmla="*/ 6469 w 12933"/>
                <a:gd name="connsiteY4" fmla="*/ 20252 h 20256"/>
                <a:gd name="connsiteX5" fmla="*/ 6107 w 12933"/>
                <a:gd name="connsiteY5" fmla="*/ 7523 h 20256"/>
                <a:gd name="connsiteX6" fmla="*/ 7426 w 12933"/>
                <a:gd name="connsiteY6" fmla="*/ 17128 h 20256"/>
                <a:gd name="connsiteX7" fmla="*/ 8575 w 12933"/>
                <a:gd name="connsiteY7" fmla="*/ 7260 h 20256"/>
                <a:gd name="connsiteX8" fmla="*/ 9919 w 12933"/>
                <a:gd name="connsiteY8" fmla="*/ 17006 h 20256"/>
                <a:gd name="connsiteX9" fmla="*/ 10918 w 12933"/>
                <a:gd name="connsiteY9" fmla="*/ 12724 h 20256"/>
                <a:gd name="connsiteX10" fmla="*/ 12933 w 12933"/>
                <a:gd name="connsiteY10" fmla="*/ 12270 h 20256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0918 w 16195"/>
                <a:gd name="connsiteY8" fmla="*/ 12742 h 20270"/>
                <a:gd name="connsiteX9" fmla="*/ 16195 w 16195"/>
                <a:gd name="connsiteY9" fmla="*/ 10214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2961 w 16195"/>
                <a:gd name="connsiteY8" fmla="*/ 10103 h 20270"/>
                <a:gd name="connsiteX9" fmla="*/ 16195 w 16195"/>
                <a:gd name="connsiteY9" fmla="*/ 10214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2961 w 19335"/>
                <a:gd name="connsiteY8" fmla="*/ 10103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6165 w 19335"/>
                <a:gd name="connsiteY6" fmla="*/ 20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323"/>
                <a:gd name="connsiteX1" fmla="*/ 1543 w 19335"/>
                <a:gd name="connsiteY1" fmla="*/ 10391 h 20323"/>
                <a:gd name="connsiteX2" fmla="*/ 3230 w 19335"/>
                <a:gd name="connsiteY2" fmla="*/ 18 h 20323"/>
                <a:gd name="connsiteX3" fmla="*/ 6469 w 19335"/>
                <a:gd name="connsiteY3" fmla="*/ 20270 h 20323"/>
                <a:gd name="connsiteX4" fmla="*/ 9735 w 19335"/>
                <a:gd name="connsiteY4" fmla="*/ 0 h 20323"/>
                <a:gd name="connsiteX5" fmla="*/ 12944 w 19335"/>
                <a:gd name="connsiteY5" fmla="*/ 20162 h 20323"/>
                <a:gd name="connsiteX6" fmla="*/ 16165 w 19335"/>
                <a:gd name="connsiteY6" fmla="*/ 208 h 20323"/>
                <a:gd name="connsiteX7" fmla="*/ 19309 w 19335"/>
                <a:gd name="connsiteY7" fmla="*/ 20323 h 20323"/>
                <a:gd name="connsiteX8" fmla="*/ 17900 w 19335"/>
                <a:gd name="connsiteY8" fmla="*/ 10386 h 20323"/>
                <a:gd name="connsiteX9" fmla="*/ 19335 w 19335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17900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67" h="20323">
                  <a:moveTo>
                    <a:pt x="0" y="10202"/>
                  </a:moveTo>
                  <a:cubicBezTo>
                    <a:pt x="27" y="10170"/>
                    <a:pt x="1486" y="10328"/>
                    <a:pt x="1543" y="10391"/>
                  </a:cubicBezTo>
                  <a:cubicBezTo>
                    <a:pt x="1526" y="10139"/>
                    <a:pt x="3202" y="68"/>
                    <a:pt x="3230" y="18"/>
                  </a:cubicBezTo>
                  <a:cubicBezTo>
                    <a:pt x="3258" y="-32"/>
                    <a:pt x="6447" y="20430"/>
                    <a:pt x="6469" y="20270"/>
                  </a:cubicBezTo>
                  <a:cubicBezTo>
                    <a:pt x="6439" y="20269"/>
                    <a:pt x="9734" y="190"/>
                    <a:pt x="9735" y="0"/>
                  </a:cubicBezTo>
                  <a:cubicBezTo>
                    <a:pt x="9738" y="122"/>
                    <a:pt x="12911" y="19851"/>
                    <a:pt x="12944" y="20162"/>
                  </a:cubicBezTo>
                  <a:cubicBezTo>
                    <a:pt x="12911" y="19890"/>
                    <a:pt x="16138" y="386"/>
                    <a:pt x="16165" y="208"/>
                  </a:cubicBezTo>
                  <a:cubicBezTo>
                    <a:pt x="16146" y="440"/>
                    <a:pt x="19364" y="20354"/>
                    <a:pt x="19309" y="20323"/>
                  </a:cubicBezTo>
                  <a:cubicBezTo>
                    <a:pt x="19419" y="20430"/>
                    <a:pt x="20927" y="10030"/>
                    <a:pt x="20949" y="10386"/>
                  </a:cubicBezTo>
                  <a:cubicBezTo>
                    <a:pt x="20902" y="10100"/>
                    <a:pt x="22580" y="10210"/>
                    <a:pt x="22567" y="1030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1" name="フリーフォーム: 図形 10"/>
            <p:cNvSpPr/>
            <p:nvPr/>
          </p:nvSpPr>
          <p:spPr>
            <a:xfrm>
              <a:off x="3623531" y="1188813"/>
              <a:ext cx="371475" cy="1704975"/>
            </a:xfrm>
            <a:custGeom>
              <a:avLst/>
              <a:gdLst>
                <a:gd name="connsiteX0" fmla="*/ 0 w 371475"/>
                <a:gd name="connsiteY0" fmla="*/ 0 h 1704975"/>
                <a:gd name="connsiteX1" fmla="*/ 371475 w 371475"/>
                <a:gd name="connsiteY1" fmla="*/ 0 h 1704975"/>
                <a:gd name="connsiteX2" fmla="*/ 371475 w 371475"/>
                <a:gd name="connsiteY2" fmla="*/ 1704975 h 170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1475" h="1704975">
                  <a:moveTo>
                    <a:pt x="0" y="0"/>
                  </a:moveTo>
                  <a:lnTo>
                    <a:pt x="371475" y="0"/>
                  </a:lnTo>
                  <a:lnTo>
                    <a:pt x="371475" y="1704975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楕円 14"/>
            <p:cNvSpPr/>
            <p:nvPr/>
          </p:nvSpPr>
          <p:spPr>
            <a:xfrm>
              <a:off x="3956230" y="2773752"/>
              <a:ext cx="79852" cy="7315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フリーフォーム: 図形 15"/>
            <p:cNvSpPr/>
            <p:nvPr/>
          </p:nvSpPr>
          <p:spPr>
            <a:xfrm>
              <a:off x="5447967" y="2946767"/>
              <a:ext cx="938440" cy="665504"/>
            </a:xfrm>
            <a:custGeom>
              <a:avLst/>
              <a:gdLst>
                <a:gd name="connsiteX0" fmla="*/ 0 w 752168"/>
                <a:gd name="connsiteY0" fmla="*/ 1327355 h 1327355"/>
                <a:gd name="connsiteX1" fmla="*/ 294968 w 752168"/>
                <a:gd name="connsiteY1" fmla="*/ 1327355 h 1327355"/>
                <a:gd name="connsiteX2" fmla="*/ 294968 w 752168"/>
                <a:gd name="connsiteY2" fmla="*/ 0 h 1327355"/>
                <a:gd name="connsiteX3" fmla="*/ 752168 w 752168"/>
                <a:gd name="connsiteY3" fmla="*/ 0 h 1327355"/>
                <a:gd name="connsiteX0" fmla="*/ 0 w 943756"/>
                <a:gd name="connsiteY0" fmla="*/ 639378 h 1327355"/>
                <a:gd name="connsiteX1" fmla="*/ 486556 w 943756"/>
                <a:gd name="connsiteY1" fmla="*/ 1327355 h 1327355"/>
                <a:gd name="connsiteX2" fmla="*/ 486556 w 943756"/>
                <a:gd name="connsiteY2" fmla="*/ 0 h 1327355"/>
                <a:gd name="connsiteX3" fmla="*/ 943756 w 943756"/>
                <a:gd name="connsiteY3" fmla="*/ 0 h 1327355"/>
                <a:gd name="connsiteX0" fmla="*/ 0 w 943756"/>
                <a:gd name="connsiteY0" fmla="*/ 639378 h 665504"/>
                <a:gd name="connsiteX1" fmla="*/ 495264 w 943756"/>
                <a:gd name="connsiteY1" fmla="*/ 665504 h 665504"/>
                <a:gd name="connsiteX2" fmla="*/ 486556 w 943756"/>
                <a:gd name="connsiteY2" fmla="*/ 0 h 665504"/>
                <a:gd name="connsiteX3" fmla="*/ 943756 w 943756"/>
                <a:gd name="connsiteY3" fmla="*/ 0 h 665504"/>
                <a:gd name="connsiteX0" fmla="*/ 0 w 938440"/>
                <a:gd name="connsiteY0" fmla="*/ 671275 h 671275"/>
                <a:gd name="connsiteX1" fmla="*/ 489948 w 938440"/>
                <a:gd name="connsiteY1" fmla="*/ 665504 h 671275"/>
                <a:gd name="connsiteX2" fmla="*/ 481240 w 938440"/>
                <a:gd name="connsiteY2" fmla="*/ 0 h 671275"/>
                <a:gd name="connsiteX3" fmla="*/ 938440 w 938440"/>
                <a:gd name="connsiteY3" fmla="*/ 0 h 671275"/>
                <a:gd name="connsiteX0" fmla="*/ 0 w 938440"/>
                <a:gd name="connsiteY0" fmla="*/ 655327 h 665504"/>
                <a:gd name="connsiteX1" fmla="*/ 489948 w 938440"/>
                <a:gd name="connsiteY1" fmla="*/ 665504 h 665504"/>
                <a:gd name="connsiteX2" fmla="*/ 481240 w 938440"/>
                <a:gd name="connsiteY2" fmla="*/ 0 h 665504"/>
                <a:gd name="connsiteX3" fmla="*/ 938440 w 938440"/>
                <a:gd name="connsiteY3" fmla="*/ 0 h 665504"/>
                <a:gd name="connsiteX0" fmla="*/ 0 w 938440"/>
                <a:gd name="connsiteY0" fmla="*/ 655327 h 665504"/>
                <a:gd name="connsiteX1" fmla="*/ 489948 w 938440"/>
                <a:gd name="connsiteY1" fmla="*/ 665504 h 665504"/>
                <a:gd name="connsiteX2" fmla="*/ 481240 w 938440"/>
                <a:gd name="connsiteY2" fmla="*/ 0 h 665504"/>
                <a:gd name="connsiteX3" fmla="*/ 938440 w 938440"/>
                <a:gd name="connsiteY3" fmla="*/ 0 h 66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8440" h="665504">
                  <a:moveTo>
                    <a:pt x="0" y="655327"/>
                  </a:moveTo>
                  <a:lnTo>
                    <a:pt x="489948" y="665504"/>
                  </a:lnTo>
                  <a:lnTo>
                    <a:pt x="481240" y="0"/>
                  </a:lnTo>
                  <a:lnTo>
                    <a:pt x="93844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フリーフォーム: 図形 18"/>
            <p:cNvSpPr/>
            <p:nvPr/>
          </p:nvSpPr>
          <p:spPr>
            <a:xfrm flipV="1">
              <a:off x="1784919" y="3057392"/>
              <a:ext cx="1969455" cy="409758"/>
            </a:xfrm>
            <a:custGeom>
              <a:avLst/>
              <a:gdLst>
                <a:gd name="connsiteX0" fmla="*/ 0 w 1636294"/>
                <a:gd name="connsiteY0" fmla="*/ 737929 h 1328119"/>
                <a:gd name="connsiteX1" fmla="*/ 625642 w 1636294"/>
                <a:gd name="connsiteY1" fmla="*/ 593550 h 1328119"/>
                <a:gd name="connsiteX2" fmla="*/ 1010652 w 1636294"/>
                <a:gd name="connsiteY2" fmla="*/ 76193 h 1328119"/>
                <a:gd name="connsiteX3" fmla="*/ 1263315 w 1636294"/>
                <a:gd name="connsiteY3" fmla="*/ 40098 h 1328119"/>
                <a:gd name="connsiteX4" fmla="*/ 1335505 w 1636294"/>
                <a:gd name="connsiteY4" fmla="*/ 437140 h 1328119"/>
                <a:gd name="connsiteX5" fmla="*/ 1335505 w 1636294"/>
                <a:gd name="connsiteY5" fmla="*/ 870277 h 1328119"/>
                <a:gd name="connsiteX6" fmla="*/ 1335505 w 1636294"/>
                <a:gd name="connsiteY6" fmla="*/ 1255287 h 1328119"/>
                <a:gd name="connsiteX7" fmla="*/ 1636294 w 1636294"/>
                <a:gd name="connsiteY7" fmla="*/ 1327477 h 1328119"/>
                <a:gd name="connsiteX0" fmla="*/ 0 w 1636294"/>
                <a:gd name="connsiteY0" fmla="*/ 737929 h 1328119"/>
                <a:gd name="connsiteX1" fmla="*/ 625642 w 1636294"/>
                <a:gd name="connsiteY1" fmla="*/ 593550 h 1328119"/>
                <a:gd name="connsiteX2" fmla="*/ 1010652 w 1636294"/>
                <a:gd name="connsiteY2" fmla="*/ 76193 h 1328119"/>
                <a:gd name="connsiteX3" fmla="*/ 1263315 w 1636294"/>
                <a:gd name="connsiteY3" fmla="*/ 40098 h 1328119"/>
                <a:gd name="connsiteX4" fmla="*/ 1335505 w 1636294"/>
                <a:gd name="connsiteY4" fmla="*/ 437140 h 1328119"/>
                <a:gd name="connsiteX5" fmla="*/ 1281240 w 1636294"/>
                <a:gd name="connsiteY5" fmla="*/ 814344 h 1328119"/>
                <a:gd name="connsiteX6" fmla="*/ 1335505 w 1636294"/>
                <a:gd name="connsiteY6" fmla="*/ 1255287 h 1328119"/>
                <a:gd name="connsiteX7" fmla="*/ 1636294 w 1636294"/>
                <a:gd name="connsiteY7" fmla="*/ 1327477 h 1328119"/>
                <a:gd name="connsiteX0" fmla="*/ 0 w 1636294"/>
                <a:gd name="connsiteY0" fmla="*/ 663560 h 1253750"/>
                <a:gd name="connsiteX1" fmla="*/ 625642 w 1636294"/>
                <a:gd name="connsiteY1" fmla="*/ 519181 h 1253750"/>
                <a:gd name="connsiteX2" fmla="*/ 1010652 w 1636294"/>
                <a:gd name="connsiteY2" fmla="*/ 1824 h 1253750"/>
                <a:gd name="connsiteX3" fmla="*/ 774926 w 1636294"/>
                <a:gd name="connsiteY3" fmla="*/ 720812 h 1253750"/>
                <a:gd name="connsiteX4" fmla="*/ 1335505 w 1636294"/>
                <a:gd name="connsiteY4" fmla="*/ 362771 h 1253750"/>
                <a:gd name="connsiteX5" fmla="*/ 1281240 w 1636294"/>
                <a:gd name="connsiteY5" fmla="*/ 739975 h 1253750"/>
                <a:gd name="connsiteX6" fmla="*/ 1335505 w 1636294"/>
                <a:gd name="connsiteY6" fmla="*/ 1180918 h 1253750"/>
                <a:gd name="connsiteX7" fmla="*/ 1636294 w 1636294"/>
                <a:gd name="connsiteY7" fmla="*/ 1253108 h 1253750"/>
                <a:gd name="connsiteX0" fmla="*/ 0 w 1636294"/>
                <a:gd name="connsiteY0" fmla="*/ 688845 h 1482732"/>
                <a:gd name="connsiteX1" fmla="*/ 625642 w 1636294"/>
                <a:gd name="connsiteY1" fmla="*/ 544466 h 1482732"/>
                <a:gd name="connsiteX2" fmla="*/ 1010652 w 1636294"/>
                <a:gd name="connsiteY2" fmla="*/ 27109 h 1482732"/>
                <a:gd name="connsiteX3" fmla="*/ 608738 w 1636294"/>
                <a:gd name="connsiteY3" fmla="*/ 1480206 h 1482732"/>
                <a:gd name="connsiteX4" fmla="*/ 1335505 w 1636294"/>
                <a:gd name="connsiteY4" fmla="*/ 388056 h 1482732"/>
                <a:gd name="connsiteX5" fmla="*/ 1281240 w 1636294"/>
                <a:gd name="connsiteY5" fmla="*/ 765260 h 1482732"/>
                <a:gd name="connsiteX6" fmla="*/ 1335505 w 1636294"/>
                <a:gd name="connsiteY6" fmla="*/ 1206203 h 1482732"/>
                <a:gd name="connsiteX7" fmla="*/ 1636294 w 1636294"/>
                <a:gd name="connsiteY7" fmla="*/ 1278393 h 1482732"/>
                <a:gd name="connsiteX0" fmla="*/ 0 w 1636294"/>
                <a:gd name="connsiteY0" fmla="*/ 688845 h 1558910"/>
                <a:gd name="connsiteX1" fmla="*/ 625642 w 1636294"/>
                <a:gd name="connsiteY1" fmla="*/ 544466 h 1558910"/>
                <a:gd name="connsiteX2" fmla="*/ 1010652 w 1636294"/>
                <a:gd name="connsiteY2" fmla="*/ 27109 h 1558910"/>
                <a:gd name="connsiteX3" fmla="*/ 608738 w 1636294"/>
                <a:gd name="connsiteY3" fmla="*/ 1480206 h 1558910"/>
                <a:gd name="connsiteX4" fmla="*/ 892337 w 1636294"/>
                <a:gd name="connsiteY4" fmla="*/ 1301615 h 1558910"/>
                <a:gd name="connsiteX5" fmla="*/ 1281240 w 1636294"/>
                <a:gd name="connsiteY5" fmla="*/ 765260 h 1558910"/>
                <a:gd name="connsiteX6" fmla="*/ 1335505 w 1636294"/>
                <a:gd name="connsiteY6" fmla="*/ 1206203 h 1558910"/>
                <a:gd name="connsiteX7" fmla="*/ 1636294 w 1636294"/>
                <a:gd name="connsiteY7" fmla="*/ 1278393 h 1558910"/>
                <a:gd name="connsiteX0" fmla="*/ 0 w 1636294"/>
                <a:gd name="connsiteY0" fmla="*/ 688845 h 1545476"/>
                <a:gd name="connsiteX1" fmla="*/ 625642 w 1636294"/>
                <a:gd name="connsiteY1" fmla="*/ 544466 h 1545476"/>
                <a:gd name="connsiteX2" fmla="*/ 1010652 w 1636294"/>
                <a:gd name="connsiteY2" fmla="*/ 27109 h 1545476"/>
                <a:gd name="connsiteX3" fmla="*/ 608738 w 1636294"/>
                <a:gd name="connsiteY3" fmla="*/ 1480206 h 1545476"/>
                <a:gd name="connsiteX4" fmla="*/ 892337 w 1636294"/>
                <a:gd name="connsiteY4" fmla="*/ 1301615 h 1545476"/>
                <a:gd name="connsiteX5" fmla="*/ 1130880 w 1636294"/>
                <a:gd name="connsiteY5" fmla="*/ 1368861 h 1545476"/>
                <a:gd name="connsiteX6" fmla="*/ 1335505 w 1636294"/>
                <a:gd name="connsiteY6" fmla="*/ 1206203 h 1545476"/>
                <a:gd name="connsiteX7" fmla="*/ 1636294 w 1636294"/>
                <a:gd name="connsiteY7" fmla="*/ 1278393 h 1545476"/>
                <a:gd name="connsiteX0" fmla="*/ 0 w 1636294"/>
                <a:gd name="connsiteY0" fmla="*/ 688845 h 1545474"/>
                <a:gd name="connsiteX1" fmla="*/ 625642 w 1636294"/>
                <a:gd name="connsiteY1" fmla="*/ 544466 h 1545474"/>
                <a:gd name="connsiteX2" fmla="*/ 1010652 w 1636294"/>
                <a:gd name="connsiteY2" fmla="*/ 27109 h 1545474"/>
                <a:gd name="connsiteX3" fmla="*/ 608738 w 1636294"/>
                <a:gd name="connsiteY3" fmla="*/ 1480206 h 1545474"/>
                <a:gd name="connsiteX4" fmla="*/ 892337 w 1636294"/>
                <a:gd name="connsiteY4" fmla="*/ 1301615 h 1545474"/>
                <a:gd name="connsiteX5" fmla="*/ 1130880 w 1636294"/>
                <a:gd name="connsiteY5" fmla="*/ 1368861 h 1545474"/>
                <a:gd name="connsiteX6" fmla="*/ 1359246 w 1636294"/>
                <a:gd name="connsiteY6" fmla="*/ 1255145 h 1545474"/>
                <a:gd name="connsiteX7" fmla="*/ 1636294 w 1636294"/>
                <a:gd name="connsiteY7" fmla="*/ 1278393 h 1545474"/>
                <a:gd name="connsiteX0" fmla="*/ 0 w 1636294"/>
                <a:gd name="connsiteY0" fmla="*/ 159957 h 954569"/>
                <a:gd name="connsiteX1" fmla="*/ 625642 w 1636294"/>
                <a:gd name="connsiteY1" fmla="*/ 15578 h 954569"/>
                <a:gd name="connsiteX2" fmla="*/ 575398 w 1636294"/>
                <a:gd name="connsiteY2" fmla="*/ 591228 h 954569"/>
                <a:gd name="connsiteX3" fmla="*/ 608738 w 1636294"/>
                <a:gd name="connsiteY3" fmla="*/ 951318 h 954569"/>
                <a:gd name="connsiteX4" fmla="*/ 892337 w 1636294"/>
                <a:gd name="connsiteY4" fmla="*/ 772727 h 954569"/>
                <a:gd name="connsiteX5" fmla="*/ 1130880 w 1636294"/>
                <a:gd name="connsiteY5" fmla="*/ 839973 h 954569"/>
                <a:gd name="connsiteX6" fmla="*/ 1359246 w 1636294"/>
                <a:gd name="connsiteY6" fmla="*/ 726257 h 954569"/>
                <a:gd name="connsiteX7" fmla="*/ 1636294 w 1636294"/>
                <a:gd name="connsiteY7" fmla="*/ 749505 h 954569"/>
                <a:gd name="connsiteX0" fmla="*/ 0 w 1636294"/>
                <a:gd name="connsiteY0" fmla="*/ 34426 h 829038"/>
                <a:gd name="connsiteX1" fmla="*/ 467368 w 1636294"/>
                <a:gd name="connsiteY1" fmla="*/ 36870 h 829038"/>
                <a:gd name="connsiteX2" fmla="*/ 575398 w 1636294"/>
                <a:gd name="connsiteY2" fmla="*/ 465697 h 829038"/>
                <a:gd name="connsiteX3" fmla="*/ 608738 w 1636294"/>
                <a:gd name="connsiteY3" fmla="*/ 825787 h 829038"/>
                <a:gd name="connsiteX4" fmla="*/ 892337 w 1636294"/>
                <a:gd name="connsiteY4" fmla="*/ 647196 h 829038"/>
                <a:gd name="connsiteX5" fmla="*/ 1130880 w 1636294"/>
                <a:gd name="connsiteY5" fmla="*/ 714442 h 829038"/>
                <a:gd name="connsiteX6" fmla="*/ 1359246 w 1636294"/>
                <a:gd name="connsiteY6" fmla="*/ 600726 h 829038"/>
                <a:gd name="connsiteX7" fmla="*/ 1636294 w 1636294"/>
                <a:gd name="connsiteY7" fmla="*/ 623974 h 829038"/>
                <a:gd name="connsiteX0" fmla="*/ 0 w 1636294"/>
                <a:gd name="connsiteY0" fmla="*/ 27330 h 825506"/>
                <a:gd name="connsiteX1" fmla="*/ 467368 w 1636294"/>
                <a:gd name="connsiteY1" fmla="*/ 29774 h 825506"/>
                <a:gd name="connsiteX2" fmla="*/ 575398 w 1636294"/>
                <a:gd name="connsiteY2" fmla="*/ 360720 h 825506"/>
                <a:gd name="connsiteX3" fmla="*/ 608738 w 1636294"/>
                <a:gd name="connsiteY3" fmla="*/ 818691 h 825506"/>
                <a:gd name="connsiteX4" fmla="*/ 892337 w 1636294"/>
                <a:gd name="connsiteY4" fmla="*/ 640100 h 825506"/>
                <a:gd name="connsiteX5" fmla="*/ 1130880 w 1636294"/>
                <a:gd name="connsiteY5" fmla="*/ 707346 h 825506"/>
                <a:gd name="connsiteX6" fmla="*/ 1359246 w 1636294"/>
                <a:gd name="connsiteY6" fmla="*/ 593630 h 825506"/>
                <a:gd name="connsiteX7" fmla="*/ 1636294 w 1636294"/>
                <a:gd name="connsiteY7" fmla="*/ 616878 h 825506"/>
                <a:gd name="connsiteX0" fmla="*/ 0 w 1636294"/>
                <a:gd name="connsiteY0" fmla="*/ 27330 h 709897"/>
                <a:gd name="connsiteX1" fmla="*/ 467368 w 1636294"/>
                <a:gd name="connsiteY1" fmla="*/ 29774 h 709897"/>
                <a:gd name="connsiteX2" fmla="*/ 575398 w 1636294"/>
                <a:gd name="connsiteY2" fmla="*/ 360720 h 709897"/>
                <a:gd name="connsiteX3" fmla="*/ 751185 w 1636294"/>
                <a:gd name="connsiteY3" fmla="*/ 296658 h 709897"/>
                <a:gd name="connsiteX4" fmla="*/ 892337 w 1636294"/>
                <a:gd name="connsiteY4" fmla="*/ 640100 h 709897"/>
                <a:gd name="connsiteX5" fmla="*/ 1130880 w 1636294"/>
                <a:gd name="connsiteY5" fmla="*/ 707346 h 709897"/>
                <a:gd name="connsiteX6" fmla="*/ 1359246 w 1636294"/>
                <a:gd name="connsiteY6" fmla="*/ 593630 h 709897"/>
                <a:gd name="connsiteX7" fmla="*/ 1636294 w 1636294"/>
                <a:gd name="connsiteY7" fmla="*/ 616878 h 709897"/>
                <a:gd name="connsiteX0" fmla="*/ 0 w 1636294"/>
                <a:gd name="connsiteY0" fmla="*/ 27330 h 709897"/>
                <a:gd name="connsiteX1" fmla="*/ 317007 w 1636294"/>
                <a:gd name="connsiteY1" fmla="*/ 29774 h 709897"/>
                <a:gd name="connsiteX2" fmla="*/ 575398 w 1636294"/>
                <a:gd name="connsiteY2" fmla="*/ 360720 h 709897"/>
                <a:gd name="connsiteX3" fmla="*/ 751185 w 1636294"/>
                <a:gd name="connsiteY3" fmla="*/ 296658 h 709897"/>
                <a:gd name="connsiteX4" fmla="*/ 892337 w 1636294"/>
                <a:gd name="connsiteY4" fmla="*/ 640100 h 709897"/>
                <a:gd name="connsiteX5" fmla="*/ 1130880 w 1636294"/>
                <a:gd name="connsiteY5" fmla="*/ 707346 h 709897"/>
                <a:gd name="connsiteX6" fmla="*/ 1359246 w 1636294"/>
                <a:gd name="connsiteY6" fmla="*/ 593630 h 709897"/>
                <a:gd name="connsiteX7" fmla="*/ 1636294 w 1636294"/>
                <a:gd name="connsiteY7" fmla="*/ 616878 h 709897"/>
                <a:gd name="connsiteX0" fmla="*/ 0 w 1636294"/>
                <a:gd name="connsiteY0" fmla="*/ 27330 h 707616"/>
                <a:gd name="connsiteX1" fmla="*/ 317007 w 1636294"/>
                <a:gd name="connsiteY1" fmla="*/ 29774 h 707616"/>
                <a:gd name="connsiteX2" fmla="*/ 575398 w 1636294"/>
                <a:gd name="connsiteY2" fmla="*/ 360720 h 707616"/>
                <a:gd name="connsiteX3" fmla="*/ 751185 w 1636294"/>
                <a:gd name="connsiteY3" fmla="*/ 296658 h 707616"/>
                <a:gd name="connsiteX4" fmla="*/ 939819 w 1636294"/>
                <a:gd name="connsiteY4" fmla="*/ 542219 h 707616"/>
                <a:gd name="connsiteX5" fmla="*/ 1130880 w 1636294"/>
                <a:gd name="connsiteY5" fmla="*/ 707346 h 707616"/>
                <a:gd name="connsiteX6" fmla="*/ 1359246 w 1636294"/>
                <a:gd name="connsiteY6" fmla="*/ 593630 h 707616"/>
                <a:gd name="connsiteX7" fmla="*/ 1636294 w 1636294"/>
                <a:gd name="connsiteY7" fmla="*/ 616878 h 707616"/>
                <a:gd name="connsiteX0" fmla="*/ 0 w 1636294"/>
                <a:gd name="connsiteY0" fmla="*/ 21510 h 701796"/>
                <a:gd name="connsiteX1" fmla="*/ 317007 w 1636294"/>
                <a:gd name="connsiteY1" fmla="*/ 23954 h 701796"/>
                <a:gd name="connsiteX2" fmla="*/ 527916 w 1636294"/>
                <a:gd name="connsiteY2" fmla="*/ 273333 h 701796"/>
                <a:gd name="connsiteX3" fmla="*/ 751185 w 1636294"/>
                <a:gd name="connsiteY3" fmla="*/ 290838 h 701796"/>
                <a:gd name="connsiteX4" fmla="*/ 939819 w 1636294"/>
                <a:gd name="connsiteY4" fmla="*/ 536399 h 701796"/>
                <a:gd name="connsiteX5" fmla="*/ 1130880 w 1636294"/>
                <a:gd name="connsiteY5" fmla="*/ 701526 h 701796"/>
                <a:gd name="connsiteX6" fmla="*/ 1359246 w 1636294"/>
                <a:gd name="connsiteY6" fmla="*/ 587810 h 701796"/>
                <a:gd name="connsiteX7" fmla="*/ 1636294 w 1636294"/>
                <a:gd name="connsiteY7" fmla="*/ 611058 h 701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36294" h="701796">
                  <a:moveTo>
                    <a:pt x="0" y="21510"/>
                  </a:moveTo>
                  <a:cubicBezTo>
                    <a:pt x="228600" y="4465"/>
                    <a:pt x="229021" y="-18017"/>
                    <a:pt x="317007" y="23954"/>
                  </a:cubicBezTo>
                  <a:cubicBezTo>
                    <a:pt x="404993" y="65925"/>
                    <a:pt x="455553" y="228852"/>
                    <a:pt x="527916" y="273333"/>
                  </a:cubicBezTo>
                  <a:cubicBezTo>
                    <a:pt x="600279" y="317814"/>
                    <a:pt x="682535" y="246994"/>
                    <a:pt x="751185" y="290838"/>
                  </a:cubicBezTo>
                  <a:cubicBezTo>
                    <a:pt x="819835" y="334682"/>
                    <a:pt x="876537" y="467951"/>
                    <a:pt x="939819" y="536399"/>
                  </a:cubicBezTo>
                  <a:cubicBezTo>
                    <a:pt x="1003102" y="604847"/>
                    <a:pt x="1060976" y="692958"/>
                    <a:pt x="1130880" y="701526"/>
                  </a:cubicBezTo>
                  <a:cubicBezTo>
                    <a:pt x="1200784" y="710094"/>
                    <a:pt x="1309115" y="511610"/>
                    <a:pt x="1359246" y="587810"/>
                  </a:cubicBezTo>
                  <a:cubicBezTo>
                    <a:pt x="1409377" y="664010"/>
                    <a:pt x="1510965" y="613063"/>
                    <a:pt x="1636294" y="611058"/>
                  </a:cubicBezTo>
                </a:path>
              </a:pathLst>
            </a:custGeom>
            <a:noFill/>
            <a:ln w="44450">
              <a:solidFill>
                <a:srgbClr val="FCAD10"/>
              </a:solidFill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テキスト ボックス 76"/>
            <p:cNvSpPr txBox="1"/>
            <p:nvPr/>
          </p:nvSpPr>
          <p:spPr>
            <a:xfrm>
              <a:off x="1347691" y="2426829"/>
              <a:ext cx="1623315" cy="92333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ja-JP" dirty="0">
                  <a:solidFill>
                    <a:schemeClr val="accent6">
                      <a:lumMod val="75000"/>
                    </a:schemeClr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465nm laser pulse through optical fiber</a:t>
              </a:r>
              <a:r>
                <a:rPr lang="ja-JP" altLang="en-US" dirty="0">
                  <a:solidFill>
                    <a:schemeClr val="accent6">
                      <a:lumMod val="75000"/>
                    </a:schemeClr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　</a:t>
              </a:r>
              <a:endParaRPr lang="en-US" altLang="ja-JP" dirty="0">
                <a:solidFill>
                  <a:schemeClr val="accent6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54" name="直線コネクタ 53"/>
            <p:cNvCxnSpPr>
              <a:cxnSpLocks/>
            </p:cNvCxnSpPr>
            <p:nvPr/>
          </p:nvCxnSpPr>
          <p:spPr bwMode="auto">
            <a:xfrm flipV="1">
              <a:off x="4016393" y="2802091"/>
              <a:ext cx="564976" cy="8239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楕円 63"/>
            <p:cNvSpPr/>
            <p:nvPr/>
          </p:nvSpPr>
          <p:spPr>
            <a:xfrm>
              <a:off x="3959332" y="3562979"/>
              <a:ext cx="79852" cy="7315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フリーフォーム: 図形 21"/>
            <p:cNvSpPr/>
            <p:nvPr/>
          </p:nvSpPr>
          <p:spPr>
            <a:xfrm>
              <a:off x="5122766" y="2812689"/>
              <a:ext cx="8709" cy="1297578"/>
            </a:xfrm>
            <a:custGeom>
              <a:avLst/>
              <a:gdLst>
                <a:gd name="connsiteX0" fmla="*/ 0 w 8709"/>
                <a:gd name="connsiteY0" fmla="*/ 0 h 1297578"/>
                <a:gd name="connsiteX1" fmla="*/ 8709 w 8709"/>
                <a:gd name="connsiteY1" fmla="*/ 1297578 h 129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09" h="1297578">
                  <a:moveTo>
                    <a:pt x="0" y="0"/>
                  </a:moveTo>
                  <a:lnTo>
                    <a:pt x="8709" y="1297578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フリーフォーム: 図形 22"/>
            <p:cNvSpPr/>
            <p:nvPr/>
          </p:nvSpPr>
          <p:spPr>
            <a:xfrm>
              <a:off x="3999360" y="3596461"/>
              <a:ext cx="992777" cy="513806"/>
            </a:xfrm>
            <a:custGeom>
              <a:avLst/>
              <a:gdLst>
                <a:gd name="connsiteX0" fmla="*/ 0 w 992777"/>
                <a:gd name="connsiteY0" fmla="*/ 8708 h 513806"/>
                <a:gd name="connsiteX1" fmla="*/ 984069 w 992777"/>
                <a:gd name="connsiteY1" fmla="*/ 0 h 513806"/>
                <a:gd name="connsiteX2" fmla="*/ 992777 w 992777"/>
                <a:gd name="connsiteY2" fmla="*/ 513806 h 513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2777" h="513806">
                  <a:moveTo>
                    <a:pt x="0" y="8708"/>
                  </a:moveTo>
                  <a:lnTo>
                    <a:pt x="984069" y="0"/>
                  </a:lnTo>
                  <a:lnTo>
                    <a:pt x="992777" y="513806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二等辺三角形 70"/>
            <p:cNvSpPr/>
            <p:nvPr/>
          </p:nvSpPr>
          <p:spPr bwMode="auto">
            <a:xfrm rot="10800000">
              <a:off x="4850928" y="4112316"/>
              <a:ext cx="444827" cy="37928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76" name="直線矢印コネクタ 75"/>
            <p:cNvCxnSpPr>
              <a:cxnSpLocks/>
            </p:cNvCxnSpPr>
            <p:nvPr/>
          </p:nvCxnSpPr>
          <p:spPr bwMode="auto">
            <a:xfrm>
              <a:off x="5070410" y="4491601"/>
              <a:ext cx="2931" cy="250781"/>
            </a:xfrm>
            <a:prstGeom prst="straightConnector1">
              <a:avLst/>
            </a:prstGeom>
            <a:ln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82" name="楕円 81"/>
            <p:cNvSpPr/>
            <p:nvPr/>
          </p:nvSpPr>
          <p:spPr>
            <a:xfrm>
              <a:off x="4947886" y="3558859"/>
              <a:ext cx="79852" cy="7315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フリーフォーム: 図形 24"/>
            <p:cNvSpPr/>
            <p:nvPr/>
          </p:nvSpPr>
          <p:spPr>
            <a:xfrm>
              <a:off x="4983429" y="2952027"/>
              <a:ext cx="461554" cy="653142"/>
            </a:xfrm>
            <a:custGeom>
              <a:avLst/>
              <a:gdLst>
                <a:gd name="connsiteX0" fmla="*/ 461554 w 461554"/>
                <a:gd name="connsiteY0" fmla="*/ 0 h 653142"/>
                <a:gd name="connsiteX1" fmla="*/ 461554 w 461554"/>
                <a:gd name="connsiteY1" fmla="*/ 653142 h 653142"/>
                <a:gd name="connsiteX2" fmla="*/ 0 w 461554"/>
                <a:gd name="connsiteY2" fmla="*/ 653142 h 65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1554" h="653142">
                  <a:moveTo>
                    <a:pt x="461554" y="0"/>
                  </a:moveTo>
                  <a:lnTo>
                    <a:pt x="461554" y="653142"/>
                  </a:lnTo>
                  <a:lnTo>
                    <a:pt x="0" y="653142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テキスト ボックス 110"/>
            <p:cNvSpPr txBox="1">
              <a:spLocks noChangeArrowheads="1"/>
            </p:cNvSpPr>
            <p:nvPr/>
          </p:nvSpPr>
          <p:spPr bwMode="auto">
            <a:xfrm>
              <a:off x="4693647" y="3374056"/>
              <a:ext cx="50107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0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GND</a:t>
              </a:r>
              <a:endParaRPr lang="ja-JP" altLang="en-US" sz="10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91" name="直線矢印コネクタ 90"/>
            <p:cNvCxnSpPr>
              <a:cxnSpLocks/>
            </p:cNvCxnSpPr>
            <p:nvPr/>
          </p:nvCxnSpPr>
          <p:spPr bwMode="auto">
            <a:xfrm flipH="1">
              <a:off x="5511379" y="2901117"/>
              <a:ext cx="6354" cy="186419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92" name="テキスト ボックス 110"/>
            <p:cNvSpPr txBox="1">
              <a:spLocks noChangeArrowheads="1"/>
            </p:cNvSpPr>
            <p:nvPr/>
          </p:nvSpPr>
          <p:spPr bwMode="auto">
            <a:xfrm rot="16200000">
              <a:off x="5407916" y="3063731"/>
              <a:ext cx="40775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000" b="1" dirty="0" err="1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Vss</a:t>
              </a:r>
              <a:endParaRPr lang="ja-JP" altLang="en-US" sz="10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93" name="直線矢印コネクタ 92"/>
            <p:cNvCxnSpPr>
              <a:cxnSpLocks/>
              <a:stCxn id="86" idx="1"/>
            </p:cNvCxnSpPr>
            <p:nvPr/>
          </p:nvCxnSpPr>
          <p:spPr bwMode="auto">
            <a:xfrm flipV="1">
              <a:off x="5487926" y="1184162"/>
              <a:ext cx="1" cy="151278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94" name="テキスト ボックス 110"/>
            <p:cNvSpPr txBox="1">
              <a:spLocks noChangeArrowheads="1"/>
            </p:cNvSpPr>
            <p:nvPr/>
          </p:nvSpPr>
          <p:spPr bwMode="auto">
            <a:xfrm rot="16200000">
              <a:off x="5354761" y="2327267"/>
              <a:ext cx="51255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000" b="1" dirty="0" err="1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Vdd</a:t>
              </a:r>
              <a:endParaRPr lang="ja-JP" altLang="en-US" sz="10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5" name="テキスト ボックス 110"/>
            <p:cNvSpPr txBox="1">
              <a:spLocks noChangeArrowheads="1"/>
            </p:cNvSpPr>
            <p:nvPr/>
          </p:nvSpPr>
          <p:spPr bwMode="auto">
            <a:xfrm>
              <a:off x="4325180" y="2284809"/>
              <a:ext cx="64633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4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4.7</a:t>
              </a:r>
              <a:r>
                <a:rPr lang="en-US" altLang="ja-JP" sz="14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  <a:sym typeface="Symbol" panose="05050102010706020507" pitchFamily="18" charset="2"/>
                </a:rPr>
                <a:t>F</a:t>
              </a:r>
              <a:endParaRPr lang="ja-JP" altLang="en-US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6" name="楕円 95"/>
            <p:cNvSpPr/>
            <p:nvPr/>
          </p:nvSpPr>
          <p:spPr>
            <a:xfrm>
              <a:off x="5074891" y="2769714"/>
              <a:ext cx="79852" cy="7315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二等辺三角形 96"/>
            <p:cNvSpPr/>
            <p:nvPr/>
          </p:nvSpPr>
          <p:spPr bwMode="auto">
            <a:xfrm rot="5400000">
              <a:off x="6352614" y="2689721"/>
              <a:ext cx="444827" cy="37928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8" name="楕円 97"/>
            <p:cNvSpPr/>
            <p:nvPr/>
          </p:nvSpPr>
          <p:spPr>
            <a:xfrm>
              <a:off x="5398329" y="3562816"/>
              <a:ext cx="79852" cy="7315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00" name="直線矢印コネクタ 99"/>
            <p:cNvCxnSpPr>
              <a:cxnSpLocks/>
              <a:stCxn id="15" idx="2"/>
            </p:cNvCxnSpPr>
            <p:nvPr/>
          </p:nvCxnSpPr>
          <p:spPr bwMode="auto">
            <a:xfrm flipH="1">
              <a:off x="3034626" y="2810330"/>
              <a:ext cx="921604" cy="834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2" name="直線矢印コネクタ 101"/>
            <p:cNvCxnSpPr>
              <a:cxnSpLocks/>
            </p:cNvCxnSpPr>
            <p:nvPr/>
          </p:nvCxnSpPr>
          <p:spPr bwMode="auto">
            <a:xfrm flipH="1">
              <a:off x="3042863" y="3600999"/>
              <a:ext cx="921604" cy="834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03" name="テキスト ボックス 121"/>
            <p:cNvSpPr txBox="1">
              <a:spLocks noChangeArrowheads="1"/>
            </p:cNvSpPr>
            <p:nvPr/>
          </p:nvSpPr>
          <p:spPr bwMode="auto">
            <a:xfrm>
              <a:off x="3591496" y="4199915"/>
              <a:ext cx="155830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Cold amp. input monitor</a:t>
              </a:r>
              <a:endParaRPr lang="ja-JP" altLang="en-US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04" name="テキスト ボックス 121"/>
            <p:cNvSpPr txBox="1">
              <a:spLocks noChangeArrowheads="1"/>
            </p:cNvSpPr>
            <p:nvPr/>
          </p:nvSpPr>
          <p:spPr bwMode="auto">
            <a:xfrm>
              <a:off x="6419605" y="3003577"/>
              <a:ext cx="127167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Cold amp. output </a:t>
              </a:r>
              <a:endParaRPr lang="ja-JP" altLang="en-US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6521280" y="853389"/>
            <a:ext cx="2367064" cy="3580943"/>
            <a:chOff x="6521280" y="853389"/>
            <a:chExt cx="2367064" cy="3580943"/>
          </a:xfrm>
        </p:grpSpPr>
        <p:pic>
          <p:nvPicPr>
            <p:cNvPr id="67" name="図 6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21280" y="853389"/>
              <a:ext cx="2367064" cy="3580943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</p:pic>
        <p:sp>
          <p:nvSpPr>
            <p:cNvPr id="3" name="テキスト ボックス 2"/>
            <p:cNvSpPr txBox="1"/>
            <p:nvPr/>
          </p:nvSpPr>
          <p:spPr>
            <a:xfrm>
              <a:off x="7060057" y="2171120"/>
              <a:ext cx="6559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solidFill>
                    <a:srgbClr val="FF99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STJ</a:t>
              </a:r>
              <a:endParaRPr kumimoji="1" lang="ja-JP" altLang="en-US" sz="2000" b="1" dirty="0">
                <a:solidFill>
                  <a:srgbClr val="FF99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テキスト ボックス 69"/>
            <p:cNvSpPr txBox="1"/>
            <p:nvPr/>
          </p:nvSpPr>
          <p:spPr>
            <a:xfrm>
              <a:off x="7578351" y="2163243"/>
              <a:ext cx="625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SOI</a:t>
              </a:r>
              <a:endParaRPr kumimoji="1" lang="ja-JP" altLang="en-US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テキスト ボックス 72"/>
            <p:cNvSpPr txBox="1"/>
            <p:nvPr/>
          </p:nvSpPr>
          <p:spPr>
            <a:xfrm>
              <a:off x="7340751" y="3372995"/>
              <a:ext cx="8451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4.7</a:t>
              </a:r>
              <a:r>
                <a:rPr lang="en-US" altLang="ja-JP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F</a:t>
              </a:r>
              <a:endParaRPr kumimoji="1" lang="ja-JP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6916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74638"/>
            <a:ext cx="8949010" cy="449582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response to laser pulse amplified by Cold amplifier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179512" y="908720"/>
            <a:ext cx="8769498" cy="4193268"/>
            <a:chOff x="174539" y="1742520"/>
            <a:chExt cx="8043758" cy="3846244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798" y="1742520"/>
              <a:ext cx="7266008" cy="3751571"/>
            </a:xfrm>
            <a:prstGeom prst="rect">
              <a:avLst/>
            </a:prstGeom>
          </p:spPr>
        </p:pic>
        <p:sp>
          <p:nvSpPr>
            <p:cNvPr id="9" name="テキスト ボックス 8"/>
            <p:cNvSpPr txBox="1"/>
            <p:nvPr/>
          </p:nvSpPr>
          <p:spPr>
            <a:xfrm rot="16200000">
              <a:off x="-321198" y="2472534"/>
              <a:ext cx="1519177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5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Amp.IN</a:t>
              </a:r>
              <a:r>
                <a:rPr lang="en-US" altLang="ja-JP" sz="15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[</a:t>
              </a:r>
              <a:r>
                <a:rPr lang="en-US" altLang="ja-JP" sz="15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μV</a:t>
              </a:r>
              <a:r>
                <a:rPr lang="en-US" altLang="ja-JP" sz="15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]</a:t>
              </a:r>
              <a:endParaRPr lang="ja-JP" altLang="en-US" sz="1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 rot="16200000">
              <a:off x="-423467" y="4398497"/>
              <a:ext cx="1519177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5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Amp.OUT</a:t>
              </a:r>
              <a:r>
                <a:rPr lang="en-US" altLang="ja-JP" sz="15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[</a:t>
              </a:r>
              <a:r>
                <a:rPr lang="en-US" altLang="ja-JP" sz="1500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μV</a:t>
              </a:r>
              <a:r>
                <a:rPr lang="en-US" altLang="ja-JP" sz="15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]</a:t>
              </a:r>
              <a:endParaRPr lang="ja-JP" alt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6794190" y="3341306"/>
              <a:ext cx="140294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time [</a:t>
              </a:r>
              <a:r>
                <a:rPr lang="en-US" altLang="ja-JP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μsec</a:t>
              </a:r>
              <a:r>
                <a:rPr lang="en-US" altLang="ja-JP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]</a:t>
              </a:r>
              <a:endParaRPr lang="ja-JP" alt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6815349" y="5206707"/>
              <a:ext cx="140294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time [</a:t>
              </a:r>
              <a:r>
                <a:rPr lang="en-US" altLang="ja-JP" b="1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μsec</a:t>
              </a:r>
              <a:r>
                <a:rPr lang="en-US" altLang="ja-JP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]</a:t>
              </a:r>
              <a:endParaRPr lang="ja-JP" alt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1807510" y="1742520"/>
              <a:ext cx="4006978" cy="366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Input signal to SOI amp. from STJ</a:t>
              </a:r>
              <a:endParaRPr lang="ja-JP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1917802" y="3661990"/>
              <a:ext cx="3782015" cy="366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Output signal from SOI amplifier</a:t>
              </a:r>
              <a:endParaRPr lang="ja-JP" alt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614138" y="1970611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614138" y="2281312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lang="en-US" altLang="ja-JP" sz="1350" b="1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614138" y="2647903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altLang="ja-JP" sz="1350" b="1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614138" y="3014493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489619" y="3698277"/>
              <a:ext cx="207247" cy="10138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398477" y="3890081"/>
              <a:ext cx="569387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latin typeface="Arial" panose="020B0604020202020204" pitchFamily="34" charset="0"/>
                  <a:cs typeface="Arial" panose="020B0604020202020204" pitchFamily="34" charset="0"/>
                </a:rPr>
                <a:t>1600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398476" y="4194653"/>
              <a:ext cx="569387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latin typeface="Arial" panose="020B0604020202020204" pitchFamily="34" charset="0"/>
                  <a:cs typeface="Arial" panose="020B0604020202020204" pitchFamily="34" charset="0"/>
                </a:rPr>
                <a:t>1200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490448" y="4488670"/>
              <a:ext cx="47320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latin typeface="Arial" panose="020B0604020202020204" pitchFamily="34" charset="0"/>
                  <a:cs typeface="Arial" panose="020B0604020202020204" pitchFamily="34" charset="0"/>
                </a:rPr>
                <a:t>800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490448" y="4780549"/>
              <a:ext cx="47320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latin typeface="Arial" panose="020B0604020202020204" pitchFamily="34" charset="0"/>
                  <a:cs typeface="Arial" panose="020B0604020202020204" pitchFamily="34" charset="0"/>
                </a:rPr>
                <a:t>400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694197" y="5075893"/>
              <a:ext cx="28084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13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645057" y="3407986"/>
              <a:ext cx="53091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-100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1285659" y="3407986"/>
              <a:ext cx="434735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-80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3668379" y="3407986"/>
              <a:ext cx="28084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1857311" y="3407986"/>
              <a:ext cx="434735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-40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2409198" y="3407986"/>
              <a:ext cx="434735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-40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2968217" y="3405364"/>
              <a:ext cx="434735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-20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4197647" y="3412483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4749961" y="3412599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5280822" y="3412599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5895078" y="3412483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6377849" y="3405364"/>
              <a:ext cx="47320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13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654609" y="5284069"/>
              <a:ext cx="53091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-100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1295211" y="5284069"/>
              <a:ext cx="434735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-80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3677930" y="5284069"/>
              <a:ext cx="28084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1866862" y="5284069"/>
              <a:ext cx="434735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-40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2418750" y="5284069"/>
              <a:ext cx="434735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-40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2977768" y="5281447"/>
              <a:ext cx="434735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-20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4207199" y="5288566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4759512" y="5288682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テキスト ボックス 44"/>
            <p:cNvSpPr txBox="1"/>
            <p:nvPr/>
          </p:nvSpPr>
          <p:spPr>
            <a:xfrm>
              <a:off x="5290373" y="5288682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5904629" y="5288566"/>
              <a:ext cx="37702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6387400" y="5281447"/>
              <a:ext cx="473206" cy="30008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5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en-US" sz="135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9" name="直線コネクタ 48"/>
            <p:cNvCxnSpPr/>
            <p:nvPr/>
          </p:nvCxnSpPr>
          <p:spPr>
            <a:xfrm>
              <a:off x="969216" y="3118269"/>
              <a:ext cx="565478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矢印コネクタ 50"/>
            <p:cNvCxnSpPr/>
            <p:nvPr/>
          </p:nvCxnSpPr>
          <p:spPr>
            <a:xfrm>
              <a:off x="6780147" y="2523786"/>
              <a:ext cx="0" cy="55995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テキスト ボックス 51"/>
            <p:cNvSpPr txBox="1"/>
            <p:nvPr/>
          </p:nvSpPr>
          <p:spPr>
            <a:xfrm>
              <a:off x="6824900" y="2631225"/>
              <a:ext cx="7280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18μV</a:t>
              </a:r>
              <a:endParaRPr lang="ja-JP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直線コネクタ 52"/>
            <p:cNvCxnSpPr/>
            <p:nvPr/>
          </p:nvCxnSpPr>
          <p:spPr>
            <a:xfrm>
              <a:off x="959665" y="4035055"/>
              <a:ext cx="5654787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矢印コネクタ 53"/>
            <p:cNvCxnSpPr/>
            <p:nvPr/>
          </p:nvCxnSpPr>
          <p:spPr>
            <a:xfrm flipH="1">
              <a:off x="5478886" y="4028581"/>
              <a:ext cx="276" cy="972000"/>
            </a:xfrm>
            <a:prstGeom prst="straightConnector1">
              <a:avLst/>
            </a:prstGeom>
            <a:ln w="38100">
              <a:solidFill>
                <a:srgbClr val="0070C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テキスト ボックス 55"/>
            <p:cNvSpPr txBox="1"/>
            <p:nvPr/>
          </p:nvSpPr>
          <p:spPr>
            <a:xfrm>
              <a:off x="5492496" y="4171569"/>
              <a:ext cx="8643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1.2mV</a:t>
              </a:r>
              <a:endParaRPr lang="ja-JP" alt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テキスト ボックス 57"/>
          <p:cNvSpPr txBox="1"/>
          <p:nvPr/>
        </p:nvSpPr>
        <p:spPr>
          <a:xfrm>
            <a:off x="7731795" y="3016019"/>
            <a:ext cx="1322371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512x averaged</a:t>
            </a:r>
            <a:endParaRPr lang="en-US" altLang="ja-JP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コンテンツ プレースホルダー 2"/>
          <p:cNvSpPr txBox="1">
            <a:spLocks/>
          </p:cNvSpPr>
          <p:nvPr/>
        </p:nvSpPr>
        <p:spPr>
          <a:xfrm>
            <a:off x="194567" y="5359223"/>
            <a:ext cx="8742067" cy="75730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We observe 20m sq. Nb/Al-STJ responses to laser pulses of =465nm amplified by SOI amplifier situated at T=350mK</a:t>
            </a: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7354360" y="790637"/>
            <a:ext cx="1594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T~350mK </a:t>
            </a:r>
          </a:p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PW~230μW</a:t>
            </a:r>
          </a:p>
        </p:txBody>
      </p:sp>
    </p:spTree>
    <p:extLst>
      <p:ext uri="{BB962C8B-B14F-4D97-AF65-F5344CB8AC3E}">
        <p14:creationId xmlns:p14="http://schemas.microsoft.com/office/powerpoint/2010/main" val="1957707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11560" y="36213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8305" y="690296"/>
            <a:ext cx="8794441" cy="5184576"/>
          </a:xfrm>
        </p:spPr>
        <p:txBody>
          <a:bodyPr>
            <a:noAutofit/>
          </a:bodyPr>
          <a:lstStyle/>
          <a:p>
            <a:r>
              <a:rPr kumimoji="1"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We propose COBAND experiment to search for neutrino radiative decay in cosmic neutrino background</a:t>
            </a: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  <a:endParaRPr kumimoji="1" lang="en-US" altLang="ja-JP" sz="22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Requirements for the detector is a photo-detector with NEP~10</a:t>
            </a:r>
            <a:r>
              <a:rPr lang="en-US" altLang="ja-JP" sz="22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-19</a:t>
            </a: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W/</a:t>
            </a: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Hz.</a:t>
            </a: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Nb/Al-STJ array with a diffractive for the sounding rocket experiment.</a:t>
            </a:r>
          </a:p>
          <a:p>
            <a:pPr lvl="1"/>
            <a:r>
              <a:rPr lang="en-US" altLang="ja-JP" sz="22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Nb/Al-STJs fabricated at CRAVITY satisfy our requirements.</a:t>
            </a:r>
          </a:p>
          <a:p>
            <a:pPr lvl="1"/>
            <a:r>
              <a:rPr lang="en-US" altLang="ja-JP" sz="22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Cryogenic FD-SOI amplifiers are under development and we demonstrated STJ signal amplification by a prototype SOI amplifier at T~350mK.</a:t>
            </a:r>
          </a:p>
          <a:p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Improvement of the neutrino lifetime lower limit up to O(10</a:t>
            </a:r>
            <a:r>
              <a:rPr lang="en-US" altLang="ja-JP" sz="22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14</a:t>
            </a: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yrs) is feasible for 200-sec measurement in a rocket-borne experiment with the detector.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732AF5A-CA61-454B-9C1C-0C8F7E5AB1DC}"/>
              </a:ext>
            </a:extLst>
          </p:cNvPr>
          <p:cNvSpPr/>
          <p:nvPr/>
        </p:nvSpPr>
        <p:spPr>
          <a:xfrm>
            <a:off x="129974" y="6140044"/>
            <a:ext cx="87927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* SOI design in this work is supported by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VDEC, the U. Tokyo in collaboration with Synopsys, Inc., Cadence Design Systems, Inc., and Mentor Graphics, Inc.</a:t>
            </a:r>
          </a:p>
        </p:txBody>
      </p:sp>
    </p:spTree>
    <p:extLst>
      <p:ext uri="{BB962C8B-B14F-4D97-AF65-F5344CB8AC3E}">
        <p14:creationId xmlns:p14="http://schemas.microsoft.com/office/powerpoint/2010/main" val="122553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770"/>
    </mc:Choice>
    <mc:Fallback xmlns="">
      <p:transition spd="slow" advTm="2977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Backup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4891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43608" y="217022"/>
            <a:ext cx="5976664" cy="871870"/>
          </a:xfrm>
        </p:spPr>
        <p:txBody>
          <a:bodyPr>
            <a:normAutofit fontScale="90000"/>
          </a:bodyPr>
          <a:lstStyle/>
          <a:p>
            <a:r>
              <a:rPr lang="en-US" altLang="ja-JP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COBAND </a:t>
            </a:r>
            <a:r>
              <a:rPr lang="en-US" altLang="ja-JP" sz="31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</a:t>
            </a:r>
            <a:r>
              <a:rPr lang="en-US" altLang="ja-JP" sz="31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</a:t>
            </a:r>
            <a:r>
              <a:rPr lang="en-US" altLang="ja-JP" sz="31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smic</a:t>
            </a:r>
            <a:r>
              <a:rPr lang="en-US" altLang="ja-JP" sz="31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31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BA</a:t>
            </a:r>
            <a:r>
              <a:rPr lang="en-US" altLang="ja-JP" sz="31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ckground</a:t>
            </a:r>
            <a:r>
              <a:rPr lang="en-US" altLang="ja-JP" sz="31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31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</a:t>
            </a:r>
            <a:r>
              <a:rPr lang="en-US" altLang="ja-JP" sz="31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eutrino </a:t>
            </a:r>
            <a:r>
              <a:rPr lang="en-US" altLang="ja-JP" sz="31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</a:t>
            </a:r>
            <a:r>
              <a:rPr lang="en-US" altLang="ja-JP" sz="31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ecay)</a:t>
            </a:r>
            <a:r>
              <a:rPr lang="ja-JP" altLang="en-US" sz="31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　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5" name="Picture 2" descr="http://hep.px.tsukuba.ac.jp/coband/Images/coband-logo-v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917" y="19472"/>
            <a:ext cx="1660987" cy="118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コンテンツ プレースホルダー 2"/>
              <p:cNvSpPr txBox="1">
                <a:spLocks/>
              </p:cNvSpPr>
              <p:nvPr/>
            </p:nvSpPr>
            <p:spPr bwMode="auto">
              <a:xfrm>
                <a:off x="251520" y="1204830"/>
                <a:ext cx="8672896" cy="49909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kumimoji="1"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>
                  <a:buClrTx/>
                  <a:buFont typeface="Wingdings" pitchFamily="2" charset="2"/>
                  <a:buChar char="p"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Heavier neutrinos in mass-eigenstate (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</a:t>
                </a:r>
                <a:r>
                  <a:rPr lang="en-US" altLang="ja-JP" sz="2400" b="1" baseline="-250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2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, </a:t>
                </a:r>
                <a:r>
                  <a:rPr lang="en-US" altLang="ja-JP" sz="2400" b="1" baseline="-250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3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are not stable</a:t>
                </a:r>
              </a:p>
              <a:p>
                <a:pPr lvl="1">
                  <a:buFont typeface="Arial Unicode MS" panose="020B0604020202020204" pitchFamily="50" charset="-128"/>
                  <a:buChar char="─"/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Neutrino can decay through the loop diagrams</a:t>
                </a:r>
              </a:p>
              <a:p>
                <a:pPr lvl="1">
                  <a:buFont typeface="Arial Unicode MS" panose="020B0604020202020204" pitchFamily="50" charset="-128"/>
                  <a:buChar char="─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𝝂</m:t>
                        </m:r>
                      </m:e>
                      <m:sub>
                        <m:r>
                          <a:rPr lang="en-US" altLang="ja-JP" b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ja-JP" b="1">
                        <a:ln w="9525">
                          <a:solidFill>
                            <a:srgbClr val="00B050"/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139700" dist="165100" dir="16440000" sx="95000" sy="95000" kx="-1800000" algn="bl" rotWithShape="0">
                            <a:srgbClr val="00B050">
                              <a:alpha val="18000"/>
                            </a:srgbClr>
                          </a:outerShdw>
                        </a:effectLst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1</m:t>
                        </m:r>
                        <m: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,</m:t>
                        </m:r>
                        <m: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ja-JP" b="1" i="1">
                        <a:ln w="9525">
                          <a:solidFill>
                            <a:srgbClr val="00B050"/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139700" dist="165100" dir="16440000" sx="95000" sy="95000" kx="-1800000" algn="bl" rotWithShape="0">
                            <a:srgbClr val="00B050">
                              <a:alpha val="18000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n-US" altLang="ja-JP" b="1" i="1">
                        <a:ln w="9525">
                          <a:solidFill>
                            <a:srgbClr val="00B050"/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139700" dist="165100" dir="16440000" sx="95000" sy="95000" kx="-1800000" algn="bl" rotWithShape="0">
                            <a:srgbClr val="00B050">
                              <a:alpha val="18000"/>
                            </a:srgbClr>
                          </a:outerShdw>
                        </a:effectLst>
                        <a:latin typeface="Cambria Math"/>
                      </a:rPr>
                      <m:t>𝛾</m:t>
                    </m:r>
                  </m:oMath>
                </a14:m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457200" lvl="1" indent="0">
                  <a:buNone/>
                </a:pPr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457200" lvl="1" indent="0">
                  <a:buNone/>
                </a:pPr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457200" lvl="1" indent="0">
                  <a:buNone/>
                </a:pPr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>
                  <a:buClrTx/>
                  <a:buFont typeface="Wingdings" pitchFamily="2" charset="2"/>
                  <a:buChar char="ü"/>
                </a:pP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However, the lifetime is expected to be much longer than the age of the universe</a:t>
                </a:r>
                <a:endParaRPr lang="en-US" altLang="ja-JP" sz="2400" kern="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>
                  <a:buClrTx/>
                  <a:buFont typeface="Wingdings" panose="05000000000000000000" pitchFamily="2" charset="2"/>
                  <a:buChar char="è"/>
                </a:pPr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We search for neutrino decay using Cosmic Background Neutrino (C</a:t>
                </a:r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B</a:t>
                </a:r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as the neutrino source</a:t>
                </a:r>
              </a:p>
            </p:txBody>
          </p:sp>
        </mc:Choice>
        <mc:Fallback xmlns="">
          <p:sp>
            <p:nvSpPr>
              <p:cNvPr id="6" name="コンテンツ プレースホルダー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520" y="1204830"/>
                <a:ext cx="8672896" cy="4990991"/>
              </a:xfrm>
              <a:prstGeom prst="rect">
                <a:avLst/>
              </a:prstGeom>
              <a:blipFill>
                <a:blip r:embed="rId3"/>
                <a:stretch>
                  <a:fillRect l="-422" t="-11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グループ化 6"/>
          <p:cNvGrpSpPr/>
          <p:nvPr/>
        </p:nvGrpSpPr>
        <p:grpSpPr>
          <a:xfrm rot="5400000">
            <a:off x="5890143" y="1185338"/>
            <a:ext cx="2315168" cy="3403936"/>
            <a:chOff x="1150880" y="4267557"/>
            <a:chExt cx="1666588" cy="1675780"/>
          </a:xfrm>
        </p:grpSpPr>
        <p:sp>
          <p:nvSpPr>
            <p:cNvPr id="8" name="Freeform 82"/>
            <p:cNvSpPr>
              <a:spLocks/>
            </p:cNvSpPr>
            <p:nvPr/>
          </p:nvSpPr>
          <p:spPr bwMode="auto">
            <a:xfrm rot="13316270">
              <a:off x="1150880" y="4948960"/>
              <a:ext cx="917922" cy="84356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" name="フリーフォーム 8"/>
            <p:cNvSpPr/>
            <p:nvPr/>
          </p:nvSpPr>
          <p:spPr bwMode="auto">
            <a:xfrm rot="16200000">
              <a:off x="1821039" y="5020353"/>
              <a:ext cx="629339" cy="286487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2400" b="0" i="0" u="none" strike="noStrike" cap="none" normalizeH="0" baseline="0">
                <a:ln>
                  <a:noFill/>
                </a:ln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/>
                <p:cNvSpPr txBox="1"/>
                <p:nvPr/>
              </p:nvSpPr>
              <p:spPr>
                <a:xfrm rot="16200000">
                  <a:off x="1834857" y="5137707"/>
                  <a:ext cx="282301" cy="485939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𝑊</m:t>
                        </m:r>
                      </m:oMath>
                    </m:oMathPara>
                  </a14:m>
                  <a:endParaRPr kumimoji="1" lang="ja-JP" altLang="en-US" sz="24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834857" y="5137707"/>
                  <a:ext cx="282301" cy="48593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/>
                <p:cNvSpPr txBox="1"/>
                <p:nvPr/>
              </p:nvSpPr>
              <p:spPr>
                <a:xfrm rot="16200000">
                  <a:off x="2183366" y="5600685"/>
                  <a:ext cx="308660" cy="376643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183366" y="5600685"/>
                  <a:ext cx="308660" cy="37664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/>
                <p:cNvSpPr txBox="1"/>
                <p:nvPr/>
              </p:nvSpPr>
              <p:spPr>
                <a:xfrm rot="16200000">
                  <a:off x="1410910" y="4538216"/>
                  <a:ext cx="200469" cy="420954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sz="3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kumimoji="1" lang="en-US" altLang="ja-JP" sz="3200" b="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2" name="テキスト ボックス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410910" y="4538216"/>
                  <a:ext cx="200469" cy="42095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Line 3"/>
            <p:cNvSpPr>
              <a:spLocks noChangeShapeType="1"/>
            </p:cNvSpPr>
            <p:nvPr/>
          </p:nvSpPr>
          <p:spPr bwMode="auto">
            <a:xfrm rot="12740918">
              <a:off x="2308803" y="5628545"/>
              <a:ext cx="464609" cy="1348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14" name="Group 5"/>
            <p:cNvGrpSpPr>
              <a:grpSpLocks/>
            </p:cNvGrpSpPr>
            <p:nvPr/>
          </p:nvGrpSpPr>
          <p:grpSpPr bwMode="auto">
            <a:xfrm rot="19002571" flipV="1">
              <a:off x="2084399" y="4545790"/>
              <a:ext cx="733069" cy="212511"/>
              <a:chOff x="1214" y="-190400"/>
              <a:chExt cx="1817" cy="780765"/>
            </a:xfrm>
          </p:grpSpPr>
          <p:sp>
            <p:nvSpPr>
              <p:cNvPr id="19" name="Line 4"/>
              <p:cNvSpPr>
                <a:spLocks noChangeShapeType="1"/>
              </p:cNvSpPr>
              <p:nvPr/>
            </p:nvSpPr>
            <p:spPr bwMode="auto">
              <a:xfrm>
                <a:off x="1221" y="-180545"/>
                <a:ext cx="1810" cy="7709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4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20" name="Line 3"/>
              <p:cNvSpPr>
                <a:spLocks noChangeShapeType="1"/>
              </p:cNvSpPr>
              <p:nvPr/>
            </p:nvSpPr>
            <p:spPr bwMode="auto">
              <a:xfrm>
                <a:off x="1214" y="-190400"/>
                <a:ext cx="1100" cy="47074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4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sp>
          <p:nvSpPr>
            <p:cNvPr id="15" name="Line 4"/>
            <p:cNvSpPr>
              <a:spLocks noChangeShapeType="1"/>
            </p:cNvSpPr>
            <p:nvPr/>
          </p:nvSpPr>
          <p:spPr bwMode="auto">
            <a:xfrm rot="16200000">
              <a:off x="2002544" y="5174899"/>
              <a:ext cx="5420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/>
                <p:cNvSpPr txBox="1"/>
                <p:nvPr/>
              </p:nvSpPr>
              <p:spPr>
                <a:xfrm rot="16200000">
                  <a:off x="2205158" y="4914190"/>
                  <a:ext cx="478615" cy="48594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e</m:t>
                        </m:r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𝜇</m:t>
                        </m:r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𝜏</m:t>
                        </m:r>
                      </m:oMath>
                    </m:oMathPara>
                  </a14:m>
                  <a:endParaRPr kumimoji="1" lang="ja-JP" altLang="en-US" sz="24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205158" y="4914190"/>
                  <a:ext cx="478615" cy="48594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/>
                <p:cNvSpPr txBox="1"/>
                <p:nvPr/>
              </p:nvSpPr>
              <p:spPr>
                <a:xfrm rot="16200000">
                  <a:off x="2102875" y="4275622"/>
                  <a:ext cx="406390" cy="39026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8" name="テキスト ボックス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102875" y="4275622"/>
                  <a:ext cx="406390" cy="39026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Line 4"/>
            <p:cNvSpPr>
              <a:spLocks noChangeShapeType="1"/>
            </p:cNvSpPr>
            <p:nvPr/>
          </p:nvSpPr>
          <p:spPr bwMode="auto">
            <a:xfrm rot="12740918">
              <a:off x="2158417" y="5552292"/>
              <a:ext cx="649555" cy="17927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</p:grpSp>
      <p:grpSp>
        <p:nvGrpSpPr>
          <p:cNvPr id="21" name="グループ化 20"/>
          <p:cNvGrpSpPr/>
          <p:nvPr/>
        </p:nvGrpSpPr>
        <p:grpSpPr>
          <a:xfrm rot="642430">
            <a:off x="2348752" y="2011384"/>
            <a:ext cx="2483120" cy="2109551"/>
            <a:chOff x="210830" y="1617377"/>
            <a:chExt cx="2293879" cy="2109551"/>
          </a:xfrm>
        </p:grpSpPr>
        <p:pic>
          <p:nvPicPr>
            <p:cNvPr id="22" name="Picture 114"/>
            <p:cNvPicPr>
              <a:picLocks noChangeAspect="1" noChangeArrowheads="1"/>
            </p:cNvPicPr>
            <p:nvPr/>
          </p:nvPicPr>
          <p:blipFill>
            <a:blip r:embed="rId9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26" y="3212975"/>
              <a:ext cx="515683" cy="513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テキスト ボックス 22"/>
                <p:cNvSpPr txBox="1"/>
                <p:nvPr/>
              </p:nvSpPr>
              <p:spPr>
                <a:xfrm>
                  <a:off x="210830" y="3136122"/>
                  <a:ext cx="68591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27" name="テキスト ボックス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0830" y="3136122"/>
                  <a:ext cx="685914" cy="461665"/>
                </a:xfrm>
                <a:prstGeom prst="rect">
                  <a:avLst/>
                </a:prstGeom>
                <a:blipFill>
                  <a:blip r:embed="rId10"/>
                  <a:stretch>
                    <a:fillRect b="-266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4" name="Picture 18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1678401"/>
              <a:ext cx="452989" cy="400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p:sp>
          <p:nvSpPr>
            <p:cNvPr id="25" name="Line 2052"/>
            <p:cNvSpPr>
              <a:spLocks noChangeShapeType="1"/>
            </p:cNvSpPr>
            <p:nvPr/>
          </p:nvSpPr>
          <p:spPr bwMode="auto">
            <a:xfrm flipH="1">
              <a:off x="664846" y="2631958"/>
              <a:ext cx="762000" cy="685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6" name="Line 2051"/>
            <p:cNvSpPr>
              <a:spLocks noChangeShapeType="1"/>
            </p:cNvSpPr>
            <p:nvPr/>
          </p:nvSpPr>
          <p:spPr bwMode="auto">
            <a:xfrm flipV="1">
              <a:off x="1426846" y="1946158"/>
              <a:ext cx="762000" cy="685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pic>
          <p:nvPicPr>
            <p:cNvPr id="27" name="Picture 114"/>
            <p:cNvPicPr>
              <a:picLocks noChangeAspect="1" noChangeArrowheads="1"/>
            </p:cNvPicPr>
            <p:nvPr/>
          </p:nvPicPr>
          <p:blipFill>
            <a:blip r:embed="rId9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8380" y="2133680"/>
              <a:ext cx="812786" cy="810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/>
                <p:cNvSpPr txBox="1"/>
                <p:nvPr/>
              </p:nvSpPr>
              <p:spPr>
                <a:xfrm>
                  <a:off x="1174293" y="2124245"/>
                  <a:ext cx="64998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3200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3200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32" name="テキスト ボックス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4293" y="2124245"/>
                  <a:ext cx="649986" cy="584775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テキスト ボックス 28"/>
                <p:cNvSpPr txBox="1"/>
                <p:nvPr/>
              </p:nvSpPr>
              <p:spPr>
                <a:xfrm>
                  <a:off x="2064909" y="1617377"/>
                  <a:ext cx="43980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latin typeface="Cambria Math"/>
                          </a:rPr>
                          <m:t>𝛾</m:t>
                        </m:r>
                      </m:oMath>
                    </m:oMathPara>
                  </a14:m>
                  <a:endParaRPr kumimoji="1" lang="ja-JP" altLang="en-US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58" name="テキスト ボックス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64909" y="1617377"/>
                  <a:ext cx="439800" cy="461665"/>
                </a:xfrm>
                <a:prstGeom prst="rect">
                  <a:avLst/>
                </a:prstGeom>
                <a:blipFill rotWithShape="1">
                  <a:blip r:embed="rId29"/>
                  <a:stretch>
                    <a:fillRect b="-921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14</a:t>
            </a:fld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 Box 13"/>
              <p:cNvSpPr txBox="1">
                <a:spLocks noChangeArrowheads="1"/>
              </p:cNvSpPr>
              <p:nvPr/>
            </p:nvSpPr>
            <p:spPr bwMode="auto">
              <a:xfrm>
                <a:off x="2098920" y="5754148"/>
                <a:ext cx="3749284" cy="5329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𝝆</m:t>
                          </m:r>
                          <m: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𝝂</m:t>
                          </m:r>
                        </m:e>
                        <m:sub>
                          <m: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  <m:r>
                        <a:rPr lang="en-US" altLang="ja-JP" sz="2800" b="1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en-US" altLang="ja-JP" sz="2800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sz="2800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𝝂</m:t>
                              </m:r>
                            </m:e>
                          </m:acc>
                        </m:e>
                        <m:sub>
                          <m: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  <m:r>
                        <a:rPr lang="en-US" altLang="ja-JP" sz="28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altLang="ja-JP" sz="2800" b="1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~</m:t>
                      </m:r>
                      <m:f>
                        <m:fPr>
                          <m:type m:val="lin"/>
                          <m:ctrlP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 sz="28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𝟏𝟏𝟎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ja-JP" sz="2800" b="1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2800" b="1" i="0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𝐜𝐦</m:t>
                              </m:r>
                            </m:e>
                            <m:sup>
                              <m:r>
                                <a:rPr lang="en-US" altLang="ja-JP" sz="2800" b="1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ja-JP" altLang="en-US" sz="2400" b="1" dirty="0">
                  <a:solidFill>
                    <a:srgbClr val="00B05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30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8920" y="5754148"/>
                <a:ext cx="3749284" cy="532966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476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11"/>
    </mc:Choice>
    <mc:Fallback xmlns="">
      <p:transition spd="slow" advTm="8671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タイトル 1"/>
              <p:cNvSpPr>
                <a:spLocks noGrp="1"/>
              </p:cNvSpPr>
              <p:nvPr>
                <p:ph type="title"/>
              </p:nvPr>
            </p:nvSpPr>
            <p:spPr>
              <a:xfrm>
                <a:off x="459976" y="135990"/>
                <a:ext cx="8229600" cy="706090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36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Cosmic background neutrino (C</a:t>
                </a:r>
                <a14:m>
                  <m:oMath xmlns:m="http://schemas.openxmlformats.org/officeDocument/2006/math">
                    <m:r>
                      <a:rPr lang="en-US" altLang="ja-JP" sz="3600" i="1">
                        <a:latin typeface="Cambria Math"/>
                      </a:rPr>
                      <m:t>𝜈</m:t>
                    </m:r>
                  </m:oMath>
                </a14:m>
                <a:r>
                  <a:rPr lang="en-US" altLang="ja-JP" sz="36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B)</a:t>
                </a:r>
                <a:endParaRPr kumimoji="1" lang="ja-JP" altLang="en-US" sz="36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2" name="タイトル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9976" y="135990"/>
                <a:ext cx="8229600" cy="706090"/>
              </a:xfrm>
              <a:blipFill>
                <a:blip r:embed="rId3"/>
                <a:stretch>
                  <a:fillRect t="-8621" b="-284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グループ化 4"/>
          <p:cNvGrpSpPr/>
          <p:nvPr/>
        </p:nvGrpSpPr>
        <p:grpSpPr>
          <a:xfrm>
            <a:off x="251520" y="797670"/>
            <a:ext cx="8712966" cy="5133756"/>
            <a:chOff x="12961342" y="7056761"/>
            <a:chExt cx="8454973" cy="4755347"/>
          </a:xfrm>
        </p:grpSpPr>
        <p:pic>
          <p:nvPicPr>
            <p:cNvPr id="6" name="Picture 3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1342" y="7056761"/>
              <a:ext cx="5472112" cy="4556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Line 11"/>
            <p:cNvSpPr>
              <a:spLocks noChangeShapeType="1"/>
            </p:cNvSpPr>
            <p:nvPr/>
          </p:nvSpPr>
          <p:spPr bwMode="auto">
            <a:xfrm flipH="1">
              <a:off x="16676752" y="7991798"/>
              <a:ext cx="1949512" cy="345703"/>
            </a:xfrm>
            <a:prstGeom prst="line">
              <a:avLst/>
            </a:prstGeom>
            <a:noFill/>
            <a:ln w="63500">
              <a:solidFill>
                <a:srgbClr val="00B0F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8401272" y="8768197"/>
                  <a:ext cx="3015043" cy="232330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ja-JP" sz="3200" b="1" dirty="0">
                      <a:solidFill>
                        <a:srgbClr val="0070C0"/>
                      </a:solidFill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rPr>
                    <a:t>CMB</a:t>
                  </a:r>
                  <a:endParaRPr lang="en-US" altLang="ja-JP" sz="1600" b="1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  <a:p>
                  <a:pPr algn="ctr"/>
                  <a:r>
                    <a:rPr lang="en-US" altLang="ja-JP" sz="2400" b="1" dirty="0">
                      <a:solidFill>
                        <a:srgbClr val="0070C0"/>
                      </a:solidFill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rPr>
                    <a:t>(=Photon decoupling)</a:t>
                  </a:r>
                  <a:endParaRPr lang="ja-JP" altLang="en-US" sz="2400" b="1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𝒏</m:t>
                            </m:r>
                          </m:e>
                          <m:sub>
                            <m:r>
                              <a:rPr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𝜸</m:t>
                            </m:r>
                          </m:sub>
                        </m:sSub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𝟒𝟏𝟏</m:t>
                        </m:r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/</m:t>
                        </m:r>
                        <m:sSup>
                          <m:sSupPr>
                            <m:ctrlPr>
                              <a:rPr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0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𝐜𝐦</m:t>
                            </m:r>
                          </m:e>
                          <m:sup>
                            <m:r>
                              <a:rPr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oMath>
                    </m:oMathPara>
                  </a14:m>
                  <a:endParaRPr lang="en-US" altLang="ja-JP" sz="2400" b="1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𝑻</m:t>
                            </m:r>
                          </m:e>
                          <m:sub>
                            <m:r>
                              <a:rPr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𝜸</m:t>
                            </m:r>
                          </m:sub>
                        </m:sSub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𝟕𝟑</m:t>
                        </m:r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altLang="ja-JP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𝑲</m:t>
                        </m:r>
                      </m:oMath>
                    </m:oMathPara>
                  </a14:m>
                  <a:endParaRPr lang="en-US" altLang="ja-JP" sz="2400" b="1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  <a:p>
                  <a:pPr algn="ctr"/>
                  <a:r>
                    <a:rPr lang="en-US" altLang="ja-JP" sz="2400" b="1" dirty="0">
                      <a:solidFill>
                        <a:srgbClr val="0070C0"/>
                      </a:solidFill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rPr>
                    <a:t>~380,000yrs after the Big Bang</a:t>
                  </a:r>
                </a:p>
              </p:txBody>
            </p:sp>
          </mc:Choice>
          <mc:Fallback xmlns="">
            <p:sp>
              <p:nvSpPr>
                <p:cNvPr id="8" name="Text 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8401272" y="8768197"/>
                  <a:ext cx="3015043" cy="2323309"/>
                </a:xfrm>
                <a:prstGeom prst="rect">
                  <a:avLst/>
                </a:prstGeom>
                <a:blipFill>
                  <a:blip r:embed="rId5"/>
                  <a:stretch>
                    <a:fillRect l="-3137" t="-3163" r="-4706" b="-4866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9" name="Picture 15" descr="新規ビットマップ イメージ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4663" y="7628372"/>
              <a:ext cx="1963737" cy="1139825"/>
            </a:xfrm>
            <a:prstGeom prst="rect">
              <a:avLst/>
            </a:prstGeom>
            <a:noFill/>
            <a:ln w="6350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正方形/長方形 9"/>
            <p:cNvSpPr/>
            <p:nvPr/>
          </p:nvSpPr>
          <p:spPr>
            <a:xfrm>
              <a:off x="18818739" y="10294265"/>
              <a:ext cx="242215" cy="500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ja-JP" altLang="en-US" sz="2000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/>
                <p:cNvSpPr txBox="1"/>
                <p:nvPr/>
              </p:nvSpPr>
              <p:spPr>
                <a:xfrm rot="20141907">
                  <a:off x="15014485" y="7686608"/>
                  <a:ext cx="1559271" cy="4276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𝑘𝑇</m:t>
                        </m:r>
                        <m:r>
                          <a:rPr kumimoji="1" lang="en-US" altLang="ja-JP" sz="2400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~1</m:t>
                        </m:r>
                        <m:r>
                          <m:rPr>
                            <m:sty m:val="p"/>
                          </m:rPr>
                          <a:rPr kumimoji="1" lang="en-US" altLang="ja-JP" sz="2400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MeV</m:t>
                        </m:r>
                      </m:oMath>
                    </m:oMathPara>
                  </a14:m>
                  <a:endParaRPr kumimoji="1" lang="ja-JP" altLang="en-US" sz="2400" dirty="0">
                    <a:solidFill>
                      <a:srgbClr val="FFFF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0141907">
                  <a:off x="15014485" y="7686608"/>
                  <a:ext cx="1559271" cy="427636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Line 17"/>
            <p:cNvSpPr>
              <a:spLocks noChangeShapeType="1"/>
            </p:cNvSpPr>
            <p:nvPr/>
          </p:nvSpPr>
          <p:spPr bwMode="auto">
            <a:xfrm flipH="1" flipV="1">
              <a:off x="15826250" y="10094439"/>
              <a:ext cx="770608" cy="1717669"/>
            </a:xfrm>
            <a:prstGeom prst="line">
              <a:avLst/>
            </a:prstGeom>
            <a:noFill/>
            <a:ln w="63500">
              <a:solidFill>
                <a:srgbClr val="FFC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15" name="円弧 14"/>
          <p:cNvSpPr/>
          <p:nvPr/>
        </p:nvSpPr>
        <p:spPr>
          <a:xfrm>
            <a:off x="2187159" y="1626323"/>
            <a:ext cx="1168421" cy="2717143"/>
          </a:xfrm>
          <a:prstGeom prst="arc">
            <a:avLst>
              <a:gd name="adj1" fmla="val 17258220"/>
              <a:gd name="adj2" fmla="val 4416483"/>
            </a:avLst>
          </a:prstGeom>
          <a:ln w="101600" cmpd="sng">
            <a:solidFill>
              <a:srgbClr val="FFFF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" name="円弧 15"/>
          <p:cNvSpPr/>
          <p:nvPr/>
        </p:nvSpPr>
        <p:spPr>
          <a:xfrm>
            <a:off x="2435811" y="1149384"/>
            <a:ext cx="1652415" cy="3657366"/>
          </a:xfrm>
          <a:prstGeom prst="arc">
            <a:avLst>
              <a:gd name="adj1" fmla="val 17427132"/>
              <a:gd name="adj2" fmla="val 4232032"/>
            </a:avLst>
          </a:prstGeom>
          <a:ln w="101600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037956" y="5679035"/>
            <a:ext cx="4748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</a:t>
            </a:r>
            <a:r>
              <a:rPr lang="en-US" altLang="ja-JP" sz="28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</a:t>
            </a:r>
            <a:r>
              <a:rPr lang="en-US" altLang="ja-JP" sz="28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 (=neutrino decoupling)</a:t>
            </a:r>
            <a:endParaRPr lang="ja-JP" altLang="en-US" sz="2800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4060749" y="6153175"/>
            <a:ext cx="4284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~1sec after the big bang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258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タイトル 1"/>
              <p:cNvSpPr>
                <a:spLocks noGrp="1"/>
              </p:cNvSpPr>
              <p:nvPr>
                <p:ph type="title"/>
              </p:nvPr>
            </p:nvSpPr>
            <p:spPr>
              <a:xfrm>
                <a:off x="459976" y="135990"/>
                <a:ext cx="8229600" cy="706090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36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Cosmic background neutrino (C</a:t>
                </a:r>
                <a14:m>
                  <m:oMath xmlns:m="http://schemas.openxmlformats.org/officeDocument/2006/math">
                    <m:r>
                      <a:rPr lang="en-US" altLang="ja-JP" sz="3600" i="1">
                        <a:latin typeface="Cambria Math"/>
                      </a:rPr>
                      <m:t>𝜈</m:t>
                    </m:r>
                  </m:oMath>
                </a14:m>
                <a:r>
                  <a:rPr lang="en-US" altLang="ja-JP" sz="36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B)</a:t>
                </a:r>
                <a:endParaRPr kumimoji="1" lang="ja-JP" altLang="en-US" sz="36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2" name="タイトル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9976" y="135990"/>
                <a:ext cx="8229600" cy="706090"/>
              </a:xfrm>
              <a:blipFill>
                <a:blip r:embed="rId3"/>
                <a:stretch>
                  <a:fillRect t="-8621" b="-284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4643512" y="2447234"/>
                <a:ext cx="4369835" cy="15854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lang="en-US" altLang="ja-JP" sz="2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𝑛</m:t>
                          </m:r>
                        </m:e>
                        <m:sub>
                          <m:acc>
                            <m:accPr>
                              <m:chr m:val="̅"/>
                              <m:ctrlPr>
                                <a:rPr lang="en-US" altLang="ja-JP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acc>
                        </m:sub>
                      </m:sSub>
                      <m:r>
                        <a:rPr lang="en-US" altLang="ja-JP" sz="28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>
                            <m:fPr>
                              <m:ctrlPr>
                                <a:rPr lang="en-US" altLang="ja-JP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ja-JP" sz="280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altLang="ja-JP" sz="280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en-US" altLang="ja-JP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ja-JP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𝜈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𝛾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sSub>
                        <m:sSubPr>
                          <m:ctrlP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𝛾</m:t>
                          </m:r>
                        </m:sub>
                      </m:sSub>
                    </m:oMath>
                  </m:oMathPara>
                </a14:m>
                <a:endParaRPr lang="en-US" altLang="ja-JP" sz="2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ja-JP" altLang="en-US" sz="2800" dirty="0"/>
                  <a:t>　　　</a:t>
                </a:r>
                <a14:m>
                  <m:oMath xmlns:m="http://schemas.openxmlformats.org/officeDocument/2006/math">
                    <m:r>
                      <a:rPr lang="en-US" altLang="ja-JP" sz="2800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altLang="ja-JP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110</m:t>
                        </m:r>
                      </m:num>
                      <m:den>
                        <m:sSup>
                          <m:sSupPr>
                            <m:ctrlPr>
                              <a:rPr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ja-JP" sz="28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ja-JP" sz="24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/generation</a:t>
                </a:r>
                <a:endParaRPr lang="ja-JP" altLang="en-US" sz="2400" dirty="0">
                  <a:solidFill>
                    <a:schemeClr val="tx1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14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43512" y="2447234"/>
                <a:ext cx="4369835" cy="1585499"/>
              </a:xfrm>
              <a:prstGeom prst="rect">
                <a:avLst/>
              </a:prstGeom>
              <a:blipFill>
                <a:blip r:embed="rId4"/>
                <a:stretch>
                  <a:fillRect b="-766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41"/>
          <a:stretch/>
        </p:blipFill>
        <p:spPr bwMode="auto">
          <a:xfrm>
            <a:off x="1331640" y="1195874"/>
            <a:ext cx="3888432" cy="5113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円/楕円 2"/>
          <p:cNvSpPr/>
          <p:nvPr/>
        </p:nvSpPr>
        <p:spPr>
          <a:xfrm>
            <a:off x="3419376" y="1287150"/>
            <a:ext cx="1224136" cy="4774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 Box 13"/>
              <p:cNvSpPr txBox="1">
                <a:spLocks noChangeArrowheads="1"/>
              </p:cNvSpPr>
              <p:nvPr/>
            </p:nvSpPr>
            <p:spPr bwMode="auto">
              <a:xfrm>
                <a:off x="5126781" y="4024174"/>
                <a:ext cx="3979857" cy="11468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lang="en-US" altLang="ja-JP" sz="2800" i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altLang="ja-JP" sz="2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ja-JP" sz="28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ja-JP" sz="28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ja-JP" sz="28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ja-JP" sz="28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/>
                                    </a:rPr>
                                    <m:t>11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en-US" altLang="ja-JP" sz="28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ja-JP" sz="280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ja-JP" sz="280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sSub>
                        <m:sSubPr>
                          <m:ctrlP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  <m:t>𝛾</m:t>
                          </m:r>
                        </m:sub>
                      </m:sSub>
                      <m:r>
                        <a:rPr lang="en-US" altLang="ja-JP" sz="2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/>
                        </a:rPr>
                        <m:t>=1.95</m:t>
                      </m:r>
                      <m:r>
                        <m:rPr>
                          <m:sty m:val="p"/>
                        </m:rPr>
                        <a:rPr lang="en-US" altLang="ja-JP" sz="28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/>
                        </a:rPr>
                        <m:t>K</m:t>
                      </m:r>
                    </m:oMath>
                  </m:oMathPara>
                </a14:m>
                <a:endParaRPr lang="ja-JP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19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26781" y="4024174"/>
                <a:ext cx="3979857" cy="114685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 Box 13"/>
              <p:cNvSpPr txBox="1">
                <a:spLocks noChangeArrowheads="1"/>
              </p:cNvSpPr>
              <p:nvPr/>
            </p:nvSpPr>
            <p:spPr bwMode="auto">
              <a:xfrm>
                <a:off x="5928435" y="5348063"/>
                <a:ext cx="282560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altLang="ja-JP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ja-JP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ja-JP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ja-JP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ja-JP" sz="28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0.5</m:t>
                      </m:r>
                      <m:r>
                        <m:rPr>
                          <m:sty m:val="p"/>
                        </m:rPr>
                        <a:rPr lang="en-US" altLang="ja-JP" sz="28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meV</m:t>
                      </m:r>
                      <m:r>
                        <a:rPr lang="en-US" altLang="ja-JP" sz="28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ja-JP" sz="28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c</m:t>
                      </m:r>
                    </m:oMath>
                  </m:oMathPara>
                </a14:m>
                <a:endParaRPr lang="ja-JP" altLang="en-US" sz="2400" dirty="0">
                  <a:solidFill>
                    <a:schemeClr val="tx1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20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28435" y="5348063"/>
                <a:ext cx="2825605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テキスト ボックス 22"/>
          <p:cNvSpPr txBox="1"/>
          <p:nvPr/>
        </p:nvSpPr>
        <p:spPr>
          <a:xfrm rot="16200000">
            <a:off x="268810" y="3081455"/>
            <a:ext cx="245450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Density (cm</a:t>
            </a:r>
            <a:r>
              <a:rPr kumimoji="1" lang="en-US" altLang="ja-JP" sz="2800" b="1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-3</a:t>
            </a:r>
            <a:r>
              <a:rPr kumimoji="1" lang="en-US" altLang="ja-JP" sz="2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</a:t>
            </a:r>
            <a:endParaRPr kumimoji="1"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/>
              <p:cNvSpPr txBox="1"/>
              <p:nvPr/>
            </p:nvSpPr>
            <p:spPr>
              <a:xfrm>
                <a:off x="1518448" y="5198113"/>
                <a:ext cx="691767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−7</m:t>
                          </m:r>
                        </m:sup>
                      </m:sSup>
                    </m:oMath>
                  </m:oMathPara>
                </a14:m>
                <a:endParaRPr kumimoji="1" lang="ja-JP" altLang="en-US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テキスト ボックス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448" y="5198113"/>
                <a:ext cx="691767" cy="461665"/>
              </a:xfrm>
              <a:prstGeom prst="rect">
                <a:avLst/>
              </a:prstGeom>
              <a:blipFill>
                <a:blip r:embed="rId9"/>
                <a:stretch>
                  <a:fillRect l="-1754" r="-1491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/>
              <p:cNvSpPr txBox="1"/>
              <p:nvPr/>
            </p:nvSpPr>
            <p:spPr>
              <a:xfrm>
                <a:off x="1579287" y="1645313"/>
                <a:ext cx="59320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kumimoji="1" lang="ja-JP" altLang="en-US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5" name="テキスト ボックス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9287" y="1645313"/>
                <a:ext cx="593202" cy="461665"/>
              </a:xfrm>
              <a:prstGeom prst="rect">
                <a:avLst/>
              </a:prstGeom>
              <a:blipFill>
                <a:blip r:embed="rId10"/>
                <a:stretch>
                  <a:fillRect l="-2062" r="-721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左矢印吹き出し 21"/>
          <p:cNvSpPr/>
          <p:nvPr/>
        </p:nvSpPr>
        <p:spPr>
          <a:xfrm>
            <a:off x="4748857" y="713460"/>
            <a:ext cx="4005183" cy="1653157"/>
          </a:xfrm>
          <a:prstGeom prst="leftArrowCallout">
            <a:avLst>
              <a:gd name="adj1" fmla="val 16490"/>
              <a:gd name="adj2" fmla="val 25000"/>
              <a:gd name="adj3" fmla="val 25000"/>
              <a:gd name="adj4" fmla="val 86743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universe is filled with neutrinos.</a:t>
            </a:r>
          </a:p>
          <a:p>
            <a:pPr algn="ctr"/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However, they have not been  detected yet!</a:t>
            </a:r>
            <a:endParaRPr lang="ja-JP" altLang="en-US" sz="24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テキスト ボックス 27"/>
              <p:cNvSpPr txBox="1"/>
              <p:nvPr/>
            </p:nvSpPr>
            <p:spPr>
              <a:xfrm>
                <a:off x="3225558" y="1845232"/>
                <a:ext cx="2011189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~</m:t>
                      </m:r>
                      <m:r>
                        <a:rPr lang="en-US" altLang="ja-JP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𝟑𝟎</m:t>
                      </m:r>
                      <m:sSup>
                        <m:sSupPr>
                          <m:ctrlP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∕</m:t>
                          </m:r>
                          <m:r>
                            <a:rPr lang="en-US" altLang="ja-JP" sz="2400" b="1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𝐜𝐦</m:t>
                          </m:r>
                        </m:e>
                        <m:sup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altLang="ja-JP" sz="2400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ja-JP" altLang="en-US" sz="2400" dirty="0"/>
              </a:p>
            </p:txBody>
          </p:sp>
        </mc:Choice>
        <mc:Fallback xmlns="">
          <p:sp>
            <p:nvSpPr>
              <p:cNvPr id="28" name="テキスト ボックス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5558" y="1845232"/>
                <a:ext cx="2011189" cy="470000"/>
              </a:xfrm>
              <a:prstGeom prst="rect">
                <a:avLst/>
              </a:prstGeom>
              <a:blipFill>
                <a:blip r:embed="rId11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34555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2871" y="63017"/>
            <a:ext cx="8784976" cy="6858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2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Expected photon wavelength spectrum from C</a:t>
            </a:r>
            <a:r>
              <a:rPr lang="en-US" altLang="ja-JP" sz="2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</a:t>
            </a:r>
            <a:r>
              <a:rPr lang="en-US" altLang="ja-JP" sz="2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B decays</a:t>
            </a:r>
            <a:endParaRPr lang="ja-JP" altLang="en-US" sz="28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pSp>
        <p:nvGrpSpPr>
          <p:cNvPr id="6" name="グループ化 5"/>
          <p:cNvGrpSpPr/>
          <p:nvPr/>
        </p:nvGrpSpPr>
        <p:grpSpPr>
          <a:xfrm>
            <a:off x="889778" y="1258608"/>
            <a:ext cx="6520160" cy="4499352"/>
            <a:chOff x="1563361" y="1340768"/>
            <a:chExt cx="7525832" cy="5193334"/>
          </a:xfrm>
        </p:grpSpPr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95531" y="2236694"/>
              <a:ext cx="2973147" cy="2554488"/>
            </a:xfrm>
            <a:custGeom>
              <a:avLst/>
              <a:gdLst>
                <a:gd name="T0" fmla="*/ 3 w 3982"/>
                <a:gd name="T1" fmla="*/ 2907 h 3424"/>
                <a:gd name="T2" fmla="*/ 14 w 3982"/>
                <a:gd name="T3" fmla="*/ 2253 h 3424"/>
                <a:gd name="T4" fmla="*/ 18 w 3982"/>
                <a:gd name="T5" fmla="*/ 1684 h 3424"/>
                <a:gd name="T6" fmla="*/ 22 w 3982"/>
                <a:gd name="T7" fmla="*/ 1506 h 3424"/>
                <a:gd name="T8" fmla="*/ 20 w 3982"/>
                <a:gd name="T9" fmla="*/ 1137 h 3424"/>
                <a:gd name="T10" fmla="*/ 31 w 3982"/>
                <a:gd name="T11" fmla="*/ 966 h 3424"/>
                <a:gd name="T12" fmla="*/ 26 w 3982"/>
                <a:gd name="T13" fmla="*/ 947 h 3424"/>
                <a:gd name="T14" fmla="*/ 39 w 3982"/>
                <a:gd name="T15" fmla="*/ 551 h 3424"/>
                <a:gd name="T16" fmla="*/ 36 w 3982"/>
                <a:gd name="T17" fmla="*/ 448 h 3424"/>
                <a:gd name="T18" fmla="*/ 37 w 3982"/>
                <a:gd name="T19" fmla="*/ 311 h 3424"/>
                <a:gd name="T20" fmla="*/ 46 w 3982"/>
                <a:gd name="T21" fmla="*/ 76 h 3424"/>
                <a:gd name="T22" fmla="*/ 74 w 3982"/>
                <a:gd name="T23" fmla="*/ 5 h 3424"/>
                <a:gd name="T24" fmla="*/ 159 w 3982"/>
                <a:gd name="T25" fmla="*/ 9 h 3424"/>
                <a:gd name="T26" fmla="*/ 224 w 3982"/>
                <a:gd name="T27" fmla="*/ 29 h 3424"/>
                <a:gd name="T28" fmla="*/ 425 w 3982"/>
                <a:gd name="T29" fmla="*/ 80 h 3424"/>
                <a:gd name="T30" fmla="*/ 540 w 3982"/>
                <a:gd name="T31" fmla="*/ 105 h 3424"/>
                <a:gd name="T32" fmla="*/ 637 w 3982"/>
                <a:gd name="T33" fmla="*/ 138 h 3424"/>
                <a:gd name="T34" fmla="*/ 774 w 3982"/>
                <a:gd name="T35" fmla="*/ 185 h 3424"/>
                <a:gd name="T36" fmla="*/ 906 w 3982"/>
                <a:gd name="T37" fmla="*/ 230 h 3424"/>
                <a:gd name="T38" fmla="*/ 1019 w 3982"/>
                <a:gd name="T39" fmla="*/ 274 h 3424"/>
                <a:gd name="T40" fmla="*/ 1139 w 3982"/>
                <a:gd name="T41" fmla="*/ 326 h 3424"/>
                <a:gd name="T42" fmla="*/ 1219 w 3982"/>
                <a:gd name="T43" fmla="*/ 361 h 3424"/>
                <a:gd name="T44" fmla="*/ 1307 w 3982"/>
                <a:gd name="T45" fmla="*/ 399 h 3424"/>
                <a:gd name="T46" fmla="*/ 1413 w 3982"/>
                <a:gd name="T47" fmla="*/ 450 h 3424"/>
                <a:gd name="T48" fmla="*/ 1520 w 3982"/>
                <a:gd name="T49" fmla="*/ 499 h 3424"/>
                <a:gd name="T50" fmla="*/ 1632 w 3982"/>
                <a:gd name="T51" fmla="*/ 556 h 3424"/>
                <a:gd name="T52" fmla="*/ 1751 w 3982"/>
                <a:gd name="T53" fmla="*/ 616 h 3424"/>
                <a:gd name="T54" fmla="*/ 1883 w 3982"/>
                <a:gd name="T55" fmla="*/ 686 h 3424"/>
                <a:gd name="T56" fmla="*/ 1984 w 3982"/>
                <a:gd name="T57" fmla="*/ 739 h 3424"/>
                <a:gd name="T58" fmla="*/ 2108 w 3982"/>
                <a:gd name="T59" fmla="*/ 808 h 3424"/>
                <a:gd name="T60" fmla="*/ 2171 w 3982"/>
                <a:gd name="T61" fmla="*/ 841 h 3424"/>
                <a:gd name="T62" fmla="*/ 2276 w 3982"/>
                <a:gd name="T63" fmla="*/ 901 h 3424"/>
                <a:gd name="T64" fmla="*/ 2366 w 3982"/>
                <a:gd name="T65" fmla="*/ 945 h 3424"/>
                <a:gd name="T66" fmla="*/ 2462 w 3982"/>
                <a:gd name="T67" fmla="*/ 1000 h 3424"/>
                <a:gd name="T68" fmla="*/ 2570 w 3982"/>
                <a:gd name="T69" fmla="*/ 1062 h 3424"/>
                <a:gd name="T70" fmla="*/ 2641 w 3982"/>
                <a:gd name="T71" fmla="*/ 1099 h 3424"/>
                <a:gd name="T72" fmla="*/ 2702 w 3982"/>
                <a:gd name="T73" fmla="*/ 1136 h 3424"/>
                <a:gd name="T74" fmla="*/ 2794 w 3982"/>
                <a:gd name="T75" fmla="*/ 1189 h 3424"/>
                <a:gd name="T76" fmla="*/ 2896 w 3982"/>
                <a:gd name="T77" fmla="*/ 1243 h 3424"/>
                <a:gd name="T78" fmla="*/ 2974 w 3982"/>
                <a:gd name="T79" fmla="*/ 1287 h 3424"/>
                <a:gd name="T80" fmla="*/ 3027 w 3982"/>
                <a:gd name="T81" fmla="*/ 1321 h 3424"/>
                <a:gd name="T82" fmla="*/ 3123 w 3982"/>
                <a:gd name="T83" fmla="*/ 1372 h 3424"/>
                <a:gd name="T84" fmla="*/ 3252 w 3982"/>
                <a:gd name="T85" fmla="*/ 1445 h 3424"/>
                <a:gd name="T86" fmla="*/ 3306 w 3982"/>
                <a:gd name="T87" fmla="*/ 1478 h 3424"/>
                <a:gd name="T88" fmla="*/ 3371 w 3982"/>
                <a:gd name="T89" fmla="*/ 1515 h 3424"/>
                <a:gd name="T90" fmla="*/ 3427 w 3982"/>
                <a:gd name="T91" fmla="*/ 1549 h 3424"/>
                <a:gd name="T92" fmla="*/ 3502 w 3982"/>
                <a:gd name="T93" fmla="*/ 1591 h 3424"/>
                <a:gd name="T94" fmla="*/ 3554 w 3982"/>
                <a:gd name="T95" fmla="*/ 1619 h 3424"/>
                <a:gd name="T96" fmla="*/ 3597 w 3982"/>
                <a:gd name="T97" fmla="*/ 1644 h 3424"/>
                <a:gd name="T98" fmla="*/ 3629 w 3982"/>
                <a:gd name="T99" fmla="*/ 1663 h 3424"/>
                <a:gd name="T100" fmla="*/ 3703 w 3982"/>
                <a:gd name="T101" fmla="*/ 1705 h 3424"/>
                <a:gd name="T102" fmla="*/ 3796 w 3982"/>
                <a:gd name="T103" fmla="*/ 1759 h 3424"/>
                <a:gd name="T104" fmla="*/ 3885 w 3982"/>
                <a:gd name="T105" fmla="*/ 1808 h 3424"/>
                <a:gd name="T106" fmla="*/ 3946 w 3982"/>
                <a:gd name="T107" fmla="*/ 1842 h 3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2" h="3424">
                  <a:moveTo>
                    <a:pt x="3982" y="3424"/>
                  </a:moveTo>
                  <a:lnTo>
                    <a:pt x="0" y="3424"/>
                  </a:lnTo>
                  <a:lnTo>
                    <a:pt x="3" y="2907"/>
                  </a:lnTo>
                  <a:lnTo>
                    <a:pt x="4" y="2388"/>
                  </a:lnTo>
                  <a:lnTo>
                    <a:pt x="7" y="2342"/>
                  </a:lnTo>
                  <a:lnTo>
                    <a:pt x="14" y="2253"/>
                  </a:lnTo>
                  <a:lnTo>
                    <a:pt x="12" y="2202"/>
                  </a:lnTo>
                  <a:lnTo>
                    <a:pt x="12" y="1706"/>
                  </a:lnTo>
                  <a:lnTo>
                    <a:pt x="18" y="1684"/>
                  </a:lnTo>
                  <a:lnTo>
                    <a:pt x="23" y="1609"/>
                  </a:lnTo>
                  <a:lnTo>
                    <a:pt x="23" y="1535"/>
                  </a:lnTo>
                  <a:lnTo>
                    <a:pt x="22" y="1506"/>
                  </a:lnTo>
                  <a:lnTo>
                    <a:pt x="21" y="1507"/>
                  </a:lnTo>
                  <a:lnTo>
                    <a:pt x="20" y="1516"/>
                  </a:lnTo>
                  <a:lnTo>
                    <a:pt x="20" y="1137"/>
                  </a:lnTo>
                  <a:lnTo>
                    <a:pt x="25" y="1114"/>
                  </a:lnTo>
                  <a:lnTo>
                    <a:pt x="31" y="1039"/>
                  </a:lnTo>
                  <a:lnTo>
                    <a:pt x="31" y="966"/>
                  </a:lnTo>
                  <a:lnTo>
                    <a:pt x="28" y="936"/>
                  </a:lnTo>
                  <a:lnTo>
                    <a:pt x="27" y="936"/>
                  </a:lnTo>
                  <a:lnTo>
                    <a:pt x="26" y="947"/>
                  </a:lnTo>
                  <a:lnTo>
                    <a:pt x="26" y="649"/>
                  </a:lnTo>
                  <a:lnTo>
                    <a:pt x="32" y="626"/>
                  </a:lnTo>
                  <a:lnTo>
                    <a:pt x="39" y="551"/>
                  </a:lnTo>
                  <a:lnTo>
                    <a:pt x="40" y="478"/>
                  </a:lnTo>
                  <a:lnTo>
                    <a:pt x="37" y="448"/>
                  </a:lnTo>
                  <a:lnTo>
                    <a:pt x="36" y="448"/>
                  </a:lnTo>
                  <a:lnTo>
                    <a:pt x="35" y="459"/>
                  </a:lnTo>
                  <a:lnTo>
                    <a:pt x="33" y="408"/>
                  </a:lnTo>
                  <a:lnTo>
                    <a:pt x="37" y="311"/>
                  </a:lnTo>
                  <a:lnTo>
                    <a:pt x="42" y="265"/>
                  </a:lnTo>
                  <a:lnTo>
                    <a:pt x="41" y="201"/>
                  </a:lnTo>
                  <a:lnTo>
                    <a:pt x="46" y="76"/>
                  </a:lnTo>
                  <a:lnTo>
                    <a:pt x="53" y="19"/>
                  </a:lnTo>
                  <a:lnTo>
                    <a:pt x="58" y="13"/>
                  </a:lnTo>
                  <a:lnTo>
                    <a:pt x="74" y="5"/>
                  </a:lnTo>
                  <a:lnTo>
                    <a:pt x="105" y="0"/>
                  </a:lnTo>
                  <a:lnTo>
                    <a:pt x="145" y="4"/>
                  </a:lnTo>
                  <a:lnTo>
                    <a:pt x="159" y="9"/>
                  </a:lnTo>
                  <a:lnTo>
                    <a:pt x="157" y="11"/>
                  </a:lnTo>
                  <a:lnTo>
                    <a:pt x="150" y="13"/>
                  </a:lnTo>
                  <a:lnTo>
                    <a:pt x="224" y="29"/>
                  </a:lnTo>
                  <a:lnTo>
                    <a:pt x="297" y="46"/>
                  </a:lnTo>
                  <a:lnTo>
                    <a:pt x="363" y="60"/>
                  </a:lnTo>
                  <a:lnTo>
                    <a:pt x="425" y="80"/>
                  </a:lnTo>
                  <a:lnTo>
                    <a:pt x="455" y="84"/>
                  </a:lnTo>
                  <a:lnTo>
                    <a:pt x="509" y="102"/>
                  </a:lnTo>
                  <a:lnTo>
                    <a:pt x="540" y="105"/>
                  </a:lnTo>
                  <a:lnTo>
                    <a:pt x="562" y="117"/>
                  </a:lnTo>
                  <a:lnTo>
                    <a:pt x="614" y="129"/>
                  </a:lnTo>
                  <a:lnTo>
                    <a:pt x="637" y="138"/>
                  </a:lnTo>
                  <a:lnTo>
                    <a:pt x="693" y="156"/>
                  </a:lnTo>
                  <a:lnTo>
                    <a:pt x="750" y="173"/>
                  </a:lnTo>
                  <a:lnTo>
                    <a:pt x="774" y="185"/>
                  </a:lnTo>
                  <a:lnTo>
                    <a:pt x="831" y="202"/>
                  </a:lnTo>
                  <a:lnTo>
                    <a:pt x="856" y="215"/>
                  </a:lnTo>
                  <a:lnTo>
                    <a:pt x="906" y="230"/>
                  </a:lnTo>
                  <a:lnTo>
                    <a:pt x="952" y="251"/>
                  </a:lnTo>
                  <a:lnTo>
                    <a:pt x="985" y="263"/>
                  </a:lnTo>
                  <a:lnTo>
                    <a:pt x="1019" y="274"/>
                  </a:lnTo>
                  <a:lnTo>
                    <a:pt x="1069" y="297"/>
                  </a:lnTo>
                  <a:lnTo>
                    <a:pt x="1122" y="315"/>
                  </a:lnTo>
                  <a:lnTo>
                    <a:pt x="1139" y="326"/>
                  </a:lnTo>
                  <a:lnTo>
                    <a:pt x="1181" y="342"/>
                  </a:lnTo>
                  <a:lnTo>
                    <a:pt x="1196" y="353"/>
                  </a:lnTo>
                  <a:lnTo>
                    <a:pt x="1219" y="361"/>
                  </a:lnTo>
                  <a:lnTo>
                    <a:pt x="1261" y="380"/>
                  </a:lnTo>
                  <a:lnTo>
                    <a:pt x="1279" y="391"/>
                  </a:lnTo>
                  <a:lnTo>
                    <a:pt x="1307" y="399"/>
                  </a:lnTo>
                  <a:lnTo>
                    <a:pt x="1352" y="422"/>
                  </a:lnTo>
                  <a:lnTo>
                    <a:pt x="1376" y="432"/>
                  </a:lnTo>
                  <a:lnTo>
                    <a:pt x="1413" y="450"/>
                  </a:lnTo>
                  <a:lnTo>
                    <a:pt x="1444" y="466"/>
                  </a:lnTo>
                  <a:lnTo>
                    <a:pt x="1482" y="483"/>
                  </a:lnTo>
                  <a:lnTo>
                    <a:pt x="1520" y="499"/>
                  </a:lnTo>
                  <a:lnTo>
                    <a:pt x="1551" y="517"/>
                  </a:lnTo>
                  <a:lnTo>
                    <a:pt x="1587" y="534"/>
                  </a:lnTo>
                  <a:lnTo>
                    <a:pt x="1632" y="556"/>
                  </a:lnTo>
                  <a:lnTo>
                    <a:pt x="1678" y="578"/>
                  </a:lnTo>
                  <a:lnTo>
                    <a:pt x="1714" y="597"/>
                  </a:lnTo>
                  <a:lnTo>
                    <a:pt x="1751" y="616"/>
                  </a:lnTo>
                  <a:lnTo>
                    <a:pt x="1794" y="639"/>
                  </a:lnTo>
                  <a:lnTo>
                    <a:pt x="1838" y="661"/>
                  </a:lnTo>
                  <a:lnTo>
                    <a:pt x="1883" y="686"/>
                  </a:lnTo>
                  <a:lnTo>
                    <a:pt x="1924" y="706"/>
                  </a:lnTo>
                  <a:lnTo>
                    <a:pt x="1952" y="723"/>
                  </a:lnTo>
                  <a:lnTo>
                    <a:pt x="1984" y="739"/>
                  </a:lnTo>
                  <a:lnTo>
                    <a:pt x="2030" y="761"/>
                  </a:lnTo>
                  <a:lnTo>
                    <a:pt x="2070" y="788"/>
                  </a:lnTo>
                  <a:lnTo>
                    <a:pt x="2108" y="808"/>
                  </a:lnTo>
                  <a:lnTo>
                    <a:pt x="2118" y="814"/>
                  </a:lnTo>
                  <a:lnTo>
                    <a:pt x="2139" y="821"/>
                  </a:lnTo>
                  <a:lnTo>
                    <a:pt x="2171" y="841"/>
                  </a:lnTo>
                  <a:lnTo>
                    <a:pt x="2190" y="849"/>
                  </a:lnTo>
                  <a:lnTo>
                    <a:pt x="2234" y="874"/>
                  </a:lnTo>
                  <a:lnTo>
                    <a:pt x="2276" y="901"/>
                  </a:lnTo>
                  <a:lnTo>
                    <a:pt x="2300" y="910"/>
                  </a:lnTo>
                  <a:lnTo>
                    <a:pt x="2343" y="935"/>
                  </a:lnTo>
                  <a:lnTo>
                    <a:pt x="2366" y="945"/>
                  </a:lnTo>
                  <a:lnTo>
                    <a:pt x="2415" y="976"/>
                  </a:lnTo>
                  <a:lnTo>
                    <a:pt x="2422" y="976"/>
                  </a:lnTo>
                  <a:lnTo>
                    <a:pt x="2462" y="1000"/>
                  </a:lnTo>
                  <a:lnTo>
                    <a:pt x="2495" y="1016"/>
                  </a:lnTo>
                  <a:lnTo>
                    <a:pt x="2535" y="1041"/>
                  </a:lnTo>
                  <a:lnTo>
                    <a:pt x="2570" y="1062"/>
                  </a:lnTo>
                  <a:lnTo>
                    <a:pt x="2591" y="1071"/>
                  </a:lnTo>
                  <a:lnTo>
                    <a:pt x="2614" y="1084"/>
                  </a:lnTo>
                  <a:lnTo>
                    <a:pt x="2641" y="1099"/>
                  </a:lnTo>
                  <a:lnTo>
                    <a:pt x="2667" y="1118"/>
                  </a:lnTo>
                  <a:lnTo>
                    <a:pt x="2686" y="1124"/>
                  </a:lnTo>
                  <a:lnTo>
                    <a:pt x="2702" y="1136"/>
                  </a:lnTo>
                  <a:lnTo>
                    <a:pt x="2719" y="1145"/>
                  </a:lnTo>
                  <a:lnTo>
                    <a:pt x="2759" y="1164"/>
                  </a:lnTo>
                  <a:lnTo>
                    <a:pt x="2794" y="1189"/>
                  </a:lnTo>
                  <a:lnTo>
                    <a:pt x="2834" y="1207"/>
                  </a:lnTo>
                  <a:lnTo>
                    <a:pt x="2866" y="1227"/>
                  </a:lnTo>
                  <a:lnTo>
                    <a:pt x="2896" y="1243"/>
                  </a:lnTo>
                  <a:lnTo>
                    <a:pt x="2918" y="1257"/>
                  </a:lnTo>
                  <a:lnTo>
                    <a:pt x="2944" y="1273"/>
                  </a:lnTo>
                  <a:lnTo>
                    <a:pt x="2974" y="1287"/>
                  </a:lnTo>
                  <a:lnTo>
                    <a:pt x="2981" y="1293"/>
                  </a:lnTo>
                  <a:lnTo>
                    <a:pt x="3014" y="1310"/>
                  </a:lnTo>
                  <a:lnTo>
                    <a:pt x="3027" y="1321"/>
                  </a:lnTo>
                  <a:lnTo>
                    <a:pt x="3066" y="1339"/>
                  </a:lnTo>
                  <a:lnTo>
                    <a:pt x="3094" y="1358"/>
                  </a:lnTo>
                  <a:lnTo>
                    <a:pt x="3123" y="1372"/>
                  </a:lnTo>
                  <a:lnTo>
                    <a:pt x="3146" y="1389"/>
                  </a:lnTo>
                  <a:lnTo>
                    <a:pt x="3198" y="1417"/>
                  </a:lnTo>
                  <a:lnTo>
                    <a:pt x="3252" y="1445"/>
                  </a:lnTo>
                  <a:lnTo>
                    <a:pt x="3272" y="1460"/>
                  </a:lnTo>
                  <a:lnTo>
                    <a:pt x="3292" y="1466"/>
                  </a:lnTo>
                  <a:lnTo>
                    <a:pt x="3306" y="1478"/>
                  </a:lnTo>
                  <a:lnTo>
                    <a:pt x="3339" y="1494"/>
                  </a:lnTo>
                  <a:lnTo>
                    <a:pt x="3346" y="1501"/>
                  </a:lnTo>
                  <a:lnTo>
                    <a:pt x="3371" y="1515"/>
                  </a:lnTo>
                  <a:lnTo>
                    <a:pt x="3390" y="1527"/>
                  </a:lnTo>
                  <a:lnTo>
                    <a:pt x="3421" y="1545"/>
                  </a:lnTo>
                  <a:lnTo>
                    <a:pt x="3427" y="1549"/>
                  </a:lnTo>
                  <a:lnTo>
                    <a:pt x="3459" y="1563"/>
                  </a:lnTo>
                  <a:lnTo>
                    <a:pt x="3492" y="1583"/>
                  </a:lnTo>
                  <a:lnTo>
                    <a:pt x="3502" y="1591"/>
                  </a:lnTo>
                  <a:lnTo>
                    <a:pt x="3526" y="1602"/>
                  </a:lnTo>
                  <a:lnTo>
                    <a:pt x="3540" y="1614"/>
                  </a:lnTo>
                  <a:lnTo>
                    <a:pt x="3554" y="1619"/>
                  </a:lnTo>
                  <a:lnTo>
                    <a:pt x="3578" y="1634"/>
                  </a:lnTo>
                  <a:lnTo>
                    <a:pt x="3590" y="1635"/>
                  </a:lnTo>
                  <a:lnTo>
                    <a:pt x="3597" y="1644"/>
                  </a:lnTo>
                  <a:lnTo>
                    <a:pt x="3628" y="1658"/>
                  </a:lnTo>
                  <a:lnTo>
                    <a:pt x="3619" y="1654"/>
                  </a:lnTo>
                  <a:lnTo>
                    <a:pt x="3629" y="1663"/>
                  </a:lnTo>
                  <a:lnTo>
                    <a:pt x="3662" y="1680"/>
                  </a:lnTo>
                  <a:lnTo>
                    <a:pt x="3671" y="1689"/>
                  </a:lnTo>
                  <a:lnTo>
                    <a:pt x="3703" y="1705"/>
                  </a:lnTo>
                  <a:lnTo>
                    <a:pt x="3728" y="1719"/>
                  </a:lnTo>
                  <a:lnTo>
                    <a:pt x="3756" y="1734"/>
                  </a:lnTo>
                  <a:lnTo>
                    <a:pt x="3796" y="1759"/>
                  </a:lnTo>
                  <a:lnTo>
                    <a:pt x="3829" y="1775"/>
                  </a:lnTo>
                  <a:lnTo>
                    <a:pt x="3848" y="1790"/>
                  </a:lnTo>
                  <a:lnTo>
                    <a:pt x="3885" y="1808"/>
                  </a:lnTo>
                  <a:lnTo>
                    <a:pt x="3909" y="1823"/>
                  </a:lnTo>
                  <a:lnTo>
                    <a:pt x="3928" y="1835"/>
                  </a:lnTo>
                  <a:lnTo>
                    <a:pt x="3946" y="1842"/>
                  </a:lnTo>
                  <a:lnTo>
                    <a:pt x="3966" y="1856"/>
                  </a:lnTo>
                  <a:lnTo>
                    <a:pt x="3982" y="18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395531" y="2236694"/>
              <a:ext cx="2973147" cy="2554488"/>
            </a:xfrm>
            <a:custGeom>
              <a:avLst/>
              <a:gdLst>
                <a:gd name="T0" fmla="*/ 3 w 3982"/>
                <a:gd name="T1" fmla="*/ 2907 h 3424"/>
                <a:gd name="T2" fmla="*/ 14 w 3982"/>
                <a:gd name="T3" fmla="*/ 2253 h 3424"/>
                <a:gd name="T4" fmla="*/ 18 w 3982"/>
                <a:gd name="T5" fmla="*/ 1684 h 3424"/>
                <a:gd name="T6" fmla="*/ 22 w 3982"/>
                <a:gd name="T7" fmla="*/ 1506 h 3424"/>
                <a:gd name="T8" fmla="*/ 20 w 3982"/>
                <a:gd name="T9" fmla="*/ 1137 h 3424"/>
                <a:gd name="T10" fmla="*/ 31 w 3982"/>
                <a:gd name="T11" fmla="*/ 966 h 3424"/>
                <a:gd name="T12" fmla="*/ 26 w 3982"/>
                <a:gd name="T13" fmla="*/ 947 h 3424"/>
                <a:gd name="T14" fmla="*/ 39 w 3982"/>
                <a:gd name="T15" fmla="*/ 551 h 3424"/>
                <a:gd name="T16" fmla="*/ 36 w 3982"/>
                <a:gd name="T17" fmla="*/ 448 h 3424"/>
                <a:gd name="T18" fmla="*/ 37 w 3982"/>
                <a:gd name="T19" fmla="*/ 311 h 3424"/>
                <a:gd name="T20" fmla="*/ 46 w 3982"/>
                <a:gd name="T21" fmla="*/ 76 h 3424"/>
                <a:gd name="T22" fmla="*/ 74 w 3982"/>
                <a:gd name="T23" fmla="*/ 5 h 3424"/>
                <a:gd name="T24" fmla="*/ 159 w 3982"/>
                <a:gd name="T25" fmla="*/ 9 h 3424"/>
                <a:gd name="T26" fmla="*/ 224 w 3982"/>
                <a:gd name="T27" fmla="*/ 29 h 3424"/>
                <a:gd name="T28" fmla="*/ 425 w 3982"/>
                <a:gd name="T29" fmla="*/ 80 h 3424"/>
                <a:gd name="T30" fmla="*/ 540 w 3982"/>
                <a:gd name="T31" fmla="*/ 105 h 3424"/>
                <a:gd name="T32" fmla="*/ 637 w 3982"/>
                <a:gd name="T33" fmla="*/ 138 h 3424"/>
                <a:gd name="T34" fmla="*/ 774 w 3982"/>
                <a:gd name="T35" fmla="*/ 185 h 3424"/>
                <a:gd name="T36" fmla="*/ 906 w 3982"/>
                <a:gd name="T37" fmla="*/ 230 h 3424"/>
                <a:gd name="T38" fmla="*/ 1019 w 3982"/>
                <a:gd name="T39" fmla="*/ 274 h 3424"/>
                <a:gd name="T40" fmla="*/ 1139 w 3982"/>
                <a:gd name="T41" fmla="*/ 326 h 3424"/>
                <a:gd name="T42" fmla="*/ 1219 w 3982"/>
                <a:gd name="T43" fmla="*/ 361 h 3424"/>
                <a:gd name="T44" fmla="*/ 1307 w 3982"/>
                <a:gd name="T45" fmla="*/ 399 h 3424"/>
                <a:gd name="T46" fmla="*/ 1413 w 3982"/>
                <a:gd name="T47" fmla="*/ 450 h 3424"/>
                <a:gd name="T48" fmla="*/ 1520 w 3982"/>
                <a:gd name="T49" fmla="*/ 499 h 3424"/>
                <a:gd name="T50" fmla="*/ 1632 w 3982"/>
                <a:gd name="T51" fmla="*/ 556 h 3424"/>
                <a:gd name="T52" fmla="*/ 1751 w 3982"/>
                <a:gd name="T53" fmla="*/ 616 h 3424"/>
                <a:gd name="T54" fmla="*/ 1883 w 3982"/>
                <a:gd name="T55" fmla="*/ 686 h 3424"/>
                <a:gd name="T56" fmla="*/ 1984 w 3982"/>
                <a:gd name="T57" fmla="*/ 739 h 3424"/>
                <a:gd name="T58" fmla="*/ 2108 w 3982"/>
                <a:gd name="T59" fmla="*/ 808 h 3424"/>
                <a:gd name="T60" fmla="*/ 2171 w 3982"/>
                <a:gd name="T61" fmla="*/ 841 h 3424"/>
                <a:gd name="T62" fmla="*/ 2276 w 3982"/>
                <a:gd name="T63" fmla="*/ 901 h 3424"/>
                <a:gd name="T64" fmla="*/ 2366 w 3982"/>
                <a:gd name="T65" fmla="*/ 945 h 3424"/>
                <a:gd name="T66" fmla="*/ 2462 w 3982"/>
                <a:gd name="T67" fmla="*/ 1000 h 3424"/>
                <a:gd name="T68" fmla="*/ 2570 w 3982"/>
                <a:gd name="T69" fmla="*/ 1062 h 3424"/>
                <a:gd name="T70" fmla="*/ 2641 w 3982"/>
                <a:gd name="T71" fmla="*/ 1099 h 3424"/>
                <a:gd name="T72" fmla="*/ 2702 w 3982"/>
                <a:gd name="T73" fmla="*/ 1136 h 3424"/>
                <a:gd name="T74" fmla="*/ 2794 w 3982"/>
                <a:gd name="T75" fmla="*/ 1189 h 3424"/>
                <a:gd name="T76" fmla="*/ 2896 w 3982"/>
                <a:gd name="T77" fmla="*/ 1243 h 3424"/>
                <a:gd name="T78" fmla="*/ 2974 w 3982"/>
                <a:gd name="T79" fmla="*/ 1287 h 3424"/>
                <a:gd name="T80" fmla="*/ 3027 w 3982"/>
                <a:gd name="T81" fmla="*/ 1321 h 3424"/>
                <a:gd name="T82" fmla="*/ 3123 w 3982"/>
                <a:gd name="T83" fmla="*/ 1372 h 3424"/>
                <a:gd name="T84" fmla="*/ 3252 w 3982"/>
                <a:gd name="T85" fmla="*/ 1445 h 3424"/>
                <a:gd name="T86" fmla="*/ 3306 w 3982"/>
                <a:gd name="T87" fmla="*/ 1478 h 3424"/>
                <a:gd name="T88" fmla="*/ 3371 w 3982"/>
                <a:gd name="T89" fmla="*/ 1515 h 3424"/>
                <a:gd name="T90" fmla="*/ 3427 w 3982"/>
                <a:gd name="T91" fmla="*/ 1549 h 3424"/>
                <a:gd name="T92" fmla="*/ 3502 w 3982"/>
                <a:gd name="T93" fmla="*/ 1591 h 3424"/>
                <a:gd name="T94" fmla="*/ 3554 w 3982"/>
                <a:gd name="T95" fmla="*/ 1619 h 3424"/>
                <a:gd name="T96" fmla="*/ 3597 w 3982"/>
                <a:gd name="T97" fmla="*/ 1644 h 3424"/>
                <a:gd name="T98" fmla="*/ 3629 w 3982"/>
                <a:gd name="T99" fmla="*/ 1663 h 3424"/>
                <a:gd name="T100" fmla="*/ 3703 w 3982"/>
                <a:gd name="T101" fmla="*/ 1705 h 3424"/>
                <a:gd name="T102" fmla="*/ 3796 w 3982"/>
                <a:gd name="T103" fmla="*/ 1759 h 3424"/>
                <a:gd name="T104" fmla="*/ 3885 w 3982"/>
                <a:gd name="T105" fmla="*/ 1808 h 3424"/>
                <a:gd name="T106" fmla="*/ 3946 w 3982"/>
                <a:gd name="T107" fmla="*/ 1842 h 3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2" h="3424">
                  <a:moveTo>
                    <a:pt x="3982" y="3424"/>
                  </a:moveTo>
                  <a:lnTo>
                    <a:pt x="0" y="3424"/>
                  </a:lnTo>
                  <a:lnTo>
                    <a:pt x="3" y="2907"/>
                  </a:lnTo>
                  <a:lnTo>
                    <a:pt x="4" y="2388"/>
                  </a:lnTo>
                  <a:lnTo>
                    <a:pt x="7" y="2342"/>
                  </a:lnTo>
                  <a:lnTo>
                    <a:pt x="14" y="2253"/>
                  </a:lnTo>
                  <a:lnTo>
                    <a:pt x="12" y="2202"/>
                  </a:lnTo>
                  <a:lnTo>
                    <a:pt x="12" y="1706"/>
                  </a:lnTo>
                  <a:lnTo>
                    <a:pt x="18" y="1684"/>
                  </a:lnTo>
                  <a:lnTo>
                    <a:pt x="23" y="1609"/>
                  </a:lnTo>
                  <a:lnTo>
                    <a:pt x="23" y="1535"/>
                  </a:lnTo>
                  <a:lnTo>
                    <a:pt x="22" y="1506"/>
                  </a:lnTo>
                  <a:lnTo>
                    <a:pt x="21" y="1507"/>
                  </a:lnTo>
                  <a:lnTo>
                    <a:pt x="20" y="1516"/>
                  </a:lnTo>
                  <a:lnTo>
                    <a:pt x="20" y="1137"/>
                  </a:lnTo>
                  <a:lnTo>
                    <a:pt x="25" y="1114"/>
                  </a:lnTo>
                  <a:lnTo>
                    <a:pt x="31" y="1039"/>
                  </a:lnTo>
                  <a:lnTo>
                    <a:pt x="31" y="966"/>
                  </a:lnTo>
                  <a:lnTo>
                    <a:pt x="28" y="936"/>
                  </a:lnTo>
                  <a:lnTo>
                    <a:pt x="27" y="936"/>
                  </a:lnTo>
                  <a:lnTo>
                    <a:pt x="26" y="947"/>
                  </a:lnTo>
                  <a:lnTo>
                    <a:pt x="26" y="649"/>
                  </a:lnTo>
                  <a:lnTo>
                    <a:pt x="32" y="626"/>
                  </a:lnTo>
                  <a:lnTo>
                    <a:pt x="39" y="551"/>
                  </a:lnTo>
                  <a:lnTo>
                    <a:pt x="40" y="478"/>
                  </a:lnTo>
                  <a:lnTo>
                    <a:pt x="37" y="448"/>
                  </a:lnTo>
                  <a:lnTo>
                    <a:pt x="36" y="448"/>
                  </a:lnTo>
                  <a:lnTo>
                    <a:pt x="35" y="459"/>
                  </a:lnTo>
                  <a:lnTo>
                    <a:pt x="33" y="408"/>
                  </a:lnTo>
                  <a:lnTo>
                    <a:pt x="37" y="311"/>
                  </a:lnTo>
                  <a:lnTo>
                    <a:pt x="42" y="265"/>
                  </a:lnTo>
                  <a:lnTo>
                    <a:pt x="41" y="201"/>
                  </a:lnTo>
                  <a:lnTo>
                    <a:pt x="46" y="76"/>
                  </a:lnTo>
                  <a:lnTo>
                    <a:pt x="53" y="19"/>
                  </a:lnTo>
                  <a:lnTo>
                    <a:pt x="58" y="13"/>
                  </a:lnTo>
                  <a:lnTo>
                    <a:pt x="74" y="5"/>
                  </a:lnTo>
                  <a:lnTo>
                    <a:pt x="105" y="0"/>
                  </a:lnTo>
                  <a:lnTo>
                    <a:pt x="145" y="4"/>
                  </a:lnTo>
                  <a:lnTo>
                    <a:pt x="159" y="9"/>
                  </a:lnTo>
                  <a:lnTo>
                    <a:pt x="157" y="11"/>
                  </a:lnTo>
                  <a:lnTo>
                    <a:pt x="150" y="13"/>
                  </a:lnTo>
                  <a:lnTo>
                    <a:pt x="224" y="29"/>
                  </a:lnTo>
                  <a:lnTo>
                    <a:pt x="297" y="46"/>
                  </a:lnTo>
                  <a:lnTo>
                    <a:pt x="363" y="60"/>
                  </a:lnTo>
                  <a:lnTo>
                    <a:pt x="425" y="80"/>
                  </a:lnTo>
                  <a:lnTo>
                    <a:pt x="455" y="84"/>
                  </a:lnTo>
                  <a:lnTo>
                    <a:pt x="509" y="102"/>
                  </a:lnTo>
                  <a:lnTo>
                    <a:pt x="540" y="105"/>
                  </a:lnTo>
                  <a:lnTo>
                    <a:pt x="562" y="117"/>
                  </a:lnTo>
                  <a:lnTo>
                    <a:pt x="614" y="129"/>
                  </a:lnTo>
                  <a:lnTo>
                    <a:pt x="637" y="138"/>
                  </a:lnTo>
                  <a:lnTo>
                    <a:pt x="693" y="156"/>
                  </a:lnTo>
                  <a:lnTo>
                    <a:pt x="750" y="173"/>
                  </a:lnTo>
                  <a:lnTo>
                    <a:pt x="774" y="185"/>
                  </a:lnTo>
                  <a:lnTo>
                    <a:pt x="831" y="202"/>
                  </a:lnTo>
                  <a:lnTo>
                    <a:pt x="856" y="215"/>
                  </a:lnTo>
                  <a:lnTo>
                    <a:pt x="906" y="230"/>
                  </a:lnTo>
                  <a:lnTo>
                    <a:pt x="952" y="251"/>
                  </a:lnTo>
                  <a:lnTo>
                    <a:pt x="985" y="263"/>
                  </a:lnTo>
                  <a:lnTo>
                    <a:pt x="1019" y="274"/>
                  </a:lnTo>
                  <a:lnTo>
                    <a:pt x="1069" y="297"/>
                  </a:lnTo>
                  <a:lnTo>
                    <a:pt x="1122" y="315"/>
                  </a:lnTo>
                  <a:lnTo>
                    <a:pt x="1139" y="326"/>
                  </a:lnTo>
                  <a:lnTo>
                    <a:pt x="1181" y="342"/>
                  </a:lnTo>
                  <a:lnTo>
                    <a:pt x="1196" y="353"/>
                  </a:lnTo>
                  <a:lnTo>
                    <a:pt x="1219" y="361"/>
                  </a:lnTo>
                  <a:lnTo>
                    <a:pt x="1261" y="380"/>
                  </a:lnTo>
                  <a:lnTo>
                    <a:pt x="1279" y="391"/>
                  </a:lnTo>
                  <a:lnTo>
                    <a:pt x="1307" y="399"/>
                  </a:lnTo>
                  <a:lnTo>
                    <a:pt x="1352" y="422"/>
                  </a:lnTo>
                  <a:lnTo>
                    <a:pt x="1376" y="432"/>
                  </a:lnTo>
                  <a:lnTo>
                    <a:pt x="1413" y="450"/>
                  </a:lnTo>
                  <a:lnTo>
                    <a:pt x="1444" y="466"/>
                  </a:lnTo>
                  <a:lnTo>
                    <a:pt x="1482" y="483"/>
                  </a:lnTo>
                  <a:lnTo>
                    <a:pt x="1520" y="499"/>
                  </a:lnTo>
                  <a:lnTo>
                    <a:pt x="1551" y="517"/>
                  </a:lnTo>
                  <a:lnTo>
                    <a:pt x="1587" y="534"/>
                  </a:lnTo>
                  <a:lnTo>
                    <a:pt x="1632" y="556"/>
                  </a:lnTo>
                  <a:lnTo>
                    <a:pt x="1678" y="578"/>
                  </a:lnTo>
                  <a:lnTo>
                    <a:pt x="1714" y="597"/>
                  </a:lnTo>
                  <a:lnTo>
                    <a:pt x="1751" y="616"/>
                  </a:lnTo>
                  <a:lnTo>
                    <a:pt x="1794" y="639"/>
                  </a:lnTo>
                  <a:lnTo>
                    <a:pt x="1838" y="661"/>
                  </a:lnTo>
                  <a:lnTo>
                    <a:pt x="1883" y="686"/>
                  </a:lnTo>
                  <a:lnTo>
                    <a:pt x="1924" y="706"/>
                  </a:lnTo>
                  <a:lnTo>
                    <a:pt x="1952" y="723"/>
                  </a:lnTo>
                  <a:lnTo>
                    <a:pt x="1984" y="739"/>
                  </a:lnTo>
                  <a:lnTo>
                    <a:pt x="2030" y="761"/>
                  </a:lnTo>
                  <a:lnTo>
                    <a:pt x="2070" y="788"/>
                  </a:lnTo>
                  <a:lnTo>
                    <a:pt x="2108" y="808"/>
                  </a:lnTo>
                  <a:lnTo>
                    <a:pt x="2118" y="814"/>
                  </a:lnTo>
                  <a:lnTo>
                    <a:pt x="2139" y="821"/>
                  </a:lnTo>
                  <a:lnTo>
                    <a:pt x="2171" y="841"/>
                  </a:lnTo>
                  <a:lnTo>
                    <a:pt x="2190" y="849"/>
                  </a:lnTo>
                  <a:lnTo>
                    <a:pt x="2234" y="874"/>
                  </a:lnTo>
                  <a:lnTo>
                    <a:pt x="2276" y="901"/>
                  </a:lnTo>
                  <a:lnTo>
                    <a:pt x="2300" y="910"/>
                  </a:lnTo>
                  <a:lnTo>
                    <a:pt x="2343" y="935"/>
                  </a:lnTo>
                  <a:lnTo>
                    <a:pt x="2366" y="945"/>
                  </a:lnTo>
                  <a:lnTo>
                    <a:pt x="2415" y="976"/>
                  </a:lnTo>
                  <a:lnTo>
                    <a:pt x="2422" y="976"/>
                  </a:lnTo>
                  <a:lnTo>
                    <a:pt x="2462" y="1000"/>
                  </a:lnTo>
                  <a:lnTo>
                    <a:pt x="2495" y="1016"/>
                  </a:lnTo>
                  <a:lnTo>
                    <a:pt x="2535" y="1041"/>
                  </a:lnTo>
                  <a:lnTo>
                    <a:pt x="2570" y="1062"/>
                  </a:lnTo>
                  <a:lnTo>
                    <a:pt x="2591" y="1071"/>
                  </a:lnTo>
                  <a:lnTo>
                    <a:pt x="2614" y="1084"/>
                  </a:lnTo>
                  <a:lnTo>
                    <a:pt x="2641" y="1099"/>
                  </a:lnTo>
                  <a:lnTo>
                    <a:pt x="2667" y="1118"/>
                  </a:lnTo>
                  <a:lnTo>
                    <a:pt x="2686" y="1124"/>
                  </a:lnTo>
                  <a:lnTo>
                    <a:pt x="2702" y="1136"/>
                  </a:lnTo>
                  <a:lnTo>
                    <a:pt x="2719" y="1145"/>
                  </a:lnTo>
                  <a:lnTo>
                    <a:pt x="2759" y="1164"/>
                  </a:lnTo>
                  <a:lnTo>
                    <a:pt x="2794" y="1189"/>
                  </a:lnTo>
                  <a:lnTo>
                    <a:pt x="2834" y="1207"/>
                  </a:lnTo>
                  <a:lnTo>
                    <a:pt x="2866" y="1227"/>
                  </a:lnTo>
                  <a:lnTo>
                    <a:pt x="2896" y="1243"/>
                  </a:lnTo>
                  <a:lnTo>
                    <a:pt x="2918" y="1257"/>
                  </a:lnTo>
                  <a:lnTo>
                    <a:pt x="2944" y="1273"/>
                  </a:lnTo>
                  <a:lnTo>
                    <a:pt x="2974" y="1287"/>
                  </a:lnTo>
                  <a:lnTo>
                    <a:pt x="2981" y="1293"/>
                  </a:lnTo>
                  <a:lnTo>
                    <a:pt x="3014" y="1310"/>
                  </a:lnTo>
                  <a:lnTo>
                    <a:pt x="3027" y="1321"/>
                  </a:lnTo>
                  <a:lnTo>
                    <a:pt x="3066" y="1339"/>
                  </a:lnTo>
                  <a:lnTo>
                    <a:pt x="3094" y="1358"/>
                  </a:lnTo>
                  <a:lnTo>
                    <a:pt x="3123" y="1372"/>
                  </a:lnTo>
                  <a:lnTo>
                    <a:pt x="3146" y="1389"/>
                  </a:lnTo>
                  <a:lnTo>
                    <a:pt x="3198" y="1417"/>
                  </a:lnTo>
                  <a:lnTo>
                    <a:pt x="3252" y="1445"/>
                  </a:lnTo>
                  <a:lnTo>
                    <a:pt x="3272" y="1460"/>
                  </a:lnTo>
                  <a:lnTo>
                    <a:pt x="3292" y="1466"/>
                  </a:lnTo>
                  <a:lnTo>
                    <a:pt x="3306" y="1478"/>
                  </a:lnTo>
                  <a:lnTo>
                    <a:pt x="3339" y="1494"/>
                  </a:lnTo>
                  <a:lnTo>
                    <a:pt x="3346" y="1501"/>
                  </a:lnTo>
                  <a:lnTo>
                    <a:pt x="3371" y="1515"/>
                  </a:lnTo>
                  <a:lnTo>
                    <a:pt x="3390" y="1527"/>
                  </a:lnTo>
                  <a:lnTo>
                    <a:pt x="3421" y="1545"/>
                  </a:lnTo>
                  <a:lnTo>
                    <a:pt x="3427" y="1549"/>
                  </a:lnTo>
                  <a:lnTo>
                    <a:pt x="3459" y="1563"/>
                  </a:lnTo>
                  <a:lnTo>
                    <a:pt x="3492" y="1583"/>
                  </a:lnTo>
                  <a:lnTo>
                    <a:pt x="3502" y="1591"/>
                  </a:lnTo>
                  <a:lnTo>
                    <a:pt x="3526" y="1602"/>
                  </a:lnTo>
                  <a:lnTo>
                    <a:pt x="3540" y="1614"/>
                  </a:lnTo>
                  <a:lnTo>
                    <a:pt x="3554" y="1619"/>
                  </a:lnTo>
                  <a:lnTo>
                    <a:pt x="3578" y="1634"/>
                  </a:lnTo>
                  <a:lnTo>
                    <a:pt x="3590" y="1635"/>
                  </a:lnTo>
                  <a:lnTo>
                    <a:pt x="3597" y="1644"/>
                  </a:lnTo>
                  <a:lnTo>
                    <a:pt x="3628" y="1658"/>
                  </a:lnTo>
                  <a:lnTo>
                    <a:pt x="3619" y="1654"/>
                  </a:lnTo>
                  <a:lnTo>
                    <a:pt x="3629" y="1663"/>
                  </a:lnTo>
                  <a:lnTo>
                    <a:pt x="3662" y="1680"/>
                  </a:lnTo>
                  <a:lnTo>
                    <a:pt x="3671" y="1689"/>
                  </a:lnTo>
                  <a:lnTo>
                    <a:pt x="3703" y="1705"/>
                  </a:lnTo>
                  <a:lnTo>
                    <a:pt x="3728" y="1719"/>
                  </a:lnTo>
                  <a:lnTo>
                    <a:pt x="3756" y="1734"/>
                  </a:lnTo>
                  <a:lnTo>
                    <a:pt x="3796" y="1759"/>
                  </a:lnTo>
                  <a:lnTo>
                    <a:pt x="3829" y="1775"/>
                  </a:lnTo>
                  <a:lnTo>
                    <a:pt x="3848" y="1790"/>
                  </a:lnTo>
                  <a:lnTo>
                    <a:pt x="3885" y="1808"/>
                  </a:lnTo>
                  <a:lnTo>
                    <a:pt x="3909" y="1823"/>
                  </a:lnTo>
                  <a:lnTo>
                    <a:pt x="3928" y="1835"/>
                  </a:lnTo>
                  <a:lnTo>
                    <a:pt x="3946" y="1842"/>
                  </a:lnTo>
                  <a:lnTo>
                    <a:pt x="3966" y="1856"/>
                  </a:lnTo>
                  <a:lnTo>
                    <a:pt x="3982" y="1864"/>
                  </a:lnTo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100000">
                  <a:srgbClr val="FF0000"/>
                </a:gs>
              </a:gsLst>
              <a:lin ang="0" scaled="1"/>
              <a:tileRect/>
            </a:gradFill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2293283" y="1350124"/>
              <a:ext cx="5075395" cy="3441059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Line 55"/>
            <p:cNvSpPr>
              <a:spLocks noChangeShapeType="1"/>
            </p:cNvSpPr>
            <p:nvPr/>
          </p:nvSpPr>
          <p:spPr bwMode="auto">
            <a:xfrm>
              <a:off x="2293283" y="4791182"/>
              <a:ext cx="5075395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Line 56"/>
            <p:cNvSpPr>
              <a:spLocks noChangeShapeType="1"/>
            </p:cNvSpPr>
            <p:nvPr/>
          </p:nvSpPr>
          <p:spPr bwMode="auto">
            <a:xfrm>
              <a:off x="3191049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Line 57"/>
            <p:cNvSpPr>
              <a:spLocks noChangeShapeType="1"/>
            </p:cNvSpPr>
            <p:nvPr/>
          </p:nvSpPr>
          <p:spPr bwMode="auto">
            <a:xfrm>
              <a:off x="3717169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Line 58"/>
            <p:cNvSpPr>
              <a:spLocks noChangeShapeType="1"/>
            </p:cNvSpPr>
            <p:nvPr/>
          </p:nvSpPr>
          <p:spPr bwMode="auto">
            <a:xfrm>
              <a:off x="4091052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Line 59"/>
            <p:cNvSpPr>
              <a:spLocks noChangeShapeType="1"/>
            </p:cNvSpPr>
            <p:nvPr/>
          </p:nvSpPr>
          <p:spPr bwMode="auto">
            <a:xfrm>
              <a:off x="4379859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>
              <a:off x="4617173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Line 61"/>
            <p:cNvSpPr>
              <a:spLocks noChangeShapeType="1"/>
            </p:cNvSpPr>
            <p:nvPr/>
          </p:nvSpPr>
          <p:spPr bwMode="auto">
            <a:xfrm>
              <a:off x="4816428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>
              <a:off x="4988816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Line 63"/>
            <p:cNvSpPr>
              <a:spLocks noChangeShapeType="1"/>
            </p:cNvSpPr>
            <p:nvPr/>
          </p:nvSpPr>
          <p:spPr bwMode="auto">
            <a:xfrm>
              <a:off x="5143295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Line 64"/>
            <p:cNvSpPr>
              <a:spLocks noChangeShapeType="1"/>
            </p:cNvSpPr>
            <p:nvPr/>
          </p:nvSpPr>
          <p:spPr bwMode="auto">
            <a:xfrm>
              <a:off x="5282102" y="4688196"/>
              <a:ext cx="0" cy="10298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Line 65"/>
            <p:cNvSpPr>
              <a:spLocks noChangeShapeType="1"/>
            </p:cNvSpPr>
            <p:nvPr/>
          </p:nvSpPr>
          <p:spPr bwMode="auto">
            <a:xfrm>
              <a:off x="6179866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Line 66"/>
            <p:cNvSpPr>
              <a:spLocks noChangeShapeType="1"/>
            </p:cNvSpPr>
            <p:nvPr/>
          </p:nvSpPr>
          <p:spPr bwMode="auto">
            <a:xfrm>
              <a:off x="6705988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>
              <a:off x="7077632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Line 68"/>
            <p:cNvSpPr>
              <a:spLocks noChangeShapeType="1"/>
            </p:cNvSpPr>
            <p:nvPr/>
          </p:nvSpPr>
          <p:spPr bwMode="auto">
            <a:xfrm flipV="1">
              <a:off x="2293283" y="1350124"/>
              <a:ext cx="0" cy="3441059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Line 69"/>
            <p:cNvSpPr>
              <a:spLocks noChangeShapeType="1"/>
            </p:cNvSpPr>
            <p:nvPr/>
          </p:nvSpPr>
          <p:spPr bwMode="auto">
            <a:xfrm flipH="1">
              <a:off x="2293283" y="4791182"/>
              <a:ext cx="150001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Line 70"/>
            <p:cNvSpPr>
              <a:spLocks noChangeShapeType="1"/>
            </p:cNvSpPr>
            <p:nvPr/>
          </p:nvSpPr>
          <p:spPr bwMode="auto">
            <a:xfrm flipH="1">
              <a:off x="2293283" y="4446404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 flipH="1">
              <a:off x="2293283" y="4247150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Line 72"/>
            <p:cNvSpPr>
              <a:spLocks noChangeShapeType="1"/>
            </p:cNvSpPr>
            <p:nvPr/>
          </p:nvSpPr>
          <p:spPr bwMode="auto">
            <a:xfrm flipH="1">
              <a:off x="2293283" y="4099388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Line 73"/>
            <p:cNvSpPr>
              <a:spLocks noChangeShapeType="1"/>
            </p:cNvSpPr>
            <p:nvPr/>
          </p:nvSpPr>
          <p:spPr bwMode="auto">
            <a:xfrm flipH="1">
              <a:off x="2293283" y="3991925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Line 74"/>
            <p:cNvSpPr>
              <a:spLocks noChangeShapeType="1"/>
            </p:cNvSpPr>
            <p:nvPr/>
          </p:nvSpPr>
          <p:spPr bwMode="auto">
            <a:xfrm flipH="1">
              <a:off x="2293283" y="3900133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H="1">
              <a:off x="2293283" y="3824014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H="1">
              <a:off x="2293283" y="3756849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H="1">
              <a:off x="2293283" y="369640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Line 78"/>
            <p:cNvSpPr>
              <a:spLocks noChangeShapeType="1"/>
            </p:cNvSpPr>
            <p:nvPr/>
          </p:nvSpPr>
          <p:spPr bwMode="auto">
            <a:xfrm flipH="1">
              <a:off x="2293283" y="3644908"/>
              <a:ext cx="150001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Line 79"/>
            <p:cNvSpPr>
              <a:spLocks noChangeShapeType="1"/>
            </p:cNvSpPr>
            <p:nvPr/>
          </p:nvSpPr>
          <p:spPr bwMode="auto">
            <a:xfrm flipH="1">
              <a:off x="2293283" y="3300131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Line 80"/>
            <p:cNvSpPr>
              <a:spLocks noChangeShapeType="1"/>
            </p:cNvSpPr>
            <p:nvPr/>
          </p:nvSpPr>
          <p:spPr bwMode="auto">
            <a:xfrm flipH="1">
              <a:off x="2293283" y="3094160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Line 81"/>
            <p:cNvSpPr>
              <a:spLocks noChangeShapeType="1"/>
            </p:cNvSpPr>
            <p:nvPr/>
          </p:nvSpPr>
          <p:spPr bwMode="auto">
            <a:xfrm flipH="1">
              <a:off x="2293283" y="2953115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Line 82"/>
            <p:cNvSpPr>
              <a:spLocks noChangeShapeType="1"/>
            </p:cNvSpPr>
            <p:nvPr/>
          </p:nvSpPr>
          <p:spPr bwMode="auto">
            <a:xfrm flipH="1">
              <a:off x="2293283" y="2841174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Line 83"/>
            <p:cNvSpPr>
              <a:spLocks noChangeShapeType="1"/>
            </p:cNvSpPr>
            <p:nvPr/>
          </p:nvSpPr>
          <p:spPr bwMode="auto">
            <a:xfrm flipH="1">
              <a:off x="2293283" y="275162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Line 84"/>
            <p:cNvSpPr>
              <a:spLocks noChangeShapeType="1"/>
            </p:cNvSpPr>
            <p:nvPr/>
          </p:nvSpPr>
          <p:spPr bwMode="auto">
            <a:xfrm flipH="1">
              <a:off x="2293283" y="267550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Line 85"/>
            <p:cNvSpPr>
              <a:spLocks noChangeShapeType="1"/>
            </p:cNvSpPr>
            <p:nvPr/>
          </p:nvSpPr>
          <p:spPr bwMode="auto">
            <a:xfrm flipH="1">
              <a:off x="2293283" y="2608338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Line 86"/>
            <p:cNvSpPr>
              <a:spLocks noChangeShapeType="1"/>
            </p:cNvSpPr>
            <p:nvPr/>
          </p:nvSpPr>
          <p:spPr bwMode="auto">
            <a:xfrm flipH="1">
              <a:off x="2293283" y="2550129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Line 87"/>
            <p:cNvSpPr>
              <a:spLocks noChangeShapeType="1"/>
            </p:cNvSpPr>
            <p:nvPr/>
          </p:nvSpPr>
          <p:spPr bwMode="auto">
            <a:xfrm flipH="1">
              <a:off x="2293283" y="2496397"/>
              <a:ext cx="150001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Line 88"/>
            <p:cNvSpPr>
              <a:spLocks noChangeShapeType="1"/>
            </p:cNvSpPr>
            <p:nvPr/>
          </p:nvSpPr>
          <p:spPr bwMode="auto">
            <a:xfrm flipH="1">
              <a:off x="2293283" y="2151620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Line 89"/>
            <p:cNvSpPr>
              <a:spLocks noChangeShapeType="1"/>
            </p:cNvSpPr>
            <p:nvPr/>
          </p:nvSpPr>
          <p:spPr bwMode="auto">
            <a:xfrm flipH="1">
              <a:off x="2293283" y="1947887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Line 90"/>
            <p:cNvSpPr>
              <a:spLocks noChangeShapeType="1"/>
            </p:cNvSpPr>
            <p:nvPr/>
          </p:nvSpPr>
          <p:spPr bwMode="auto">
            <a:xfrm flipH="1">
              <a:off x="2293283" y="180460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Line 91"/>
            <p:cNvSpPr>
              <a:spLocks noChangeShapeType="1"/>
            </p:cNvSpPr>
            <p:nvPr/>
          </p:nvSpPr>
          <p:spPr bwMode="auto">
            <a:xfrm flipH="1">
              <a:off x="2293283" y="169266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Line 92"/>
            <p:cNvSpPr>
              <a:spLocks noChangeShapeType="1"/>
            </p:cNvSpPr>
            <p:nvPr/>
          </p:nvSpPr>
          <p:spPr bwMode="auto">
            <a:xfrm flipH="1">
              <a:off x="2293283" y="1605349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Line 93"/>
            <p:cNvSpPr>
              <a:spLocks noChangeShapeType="1"/>
            </p:cNvSpPr>
            <p:nvPr/>
          </p:nvSpPr>
          <p:spPr bwMode="auto">
            <a:xfrm flipH="1">
              <a:off x="2293283" y="1524751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Line 94"/>
            <p:cNvSpPr>
              <a:spLocks noChangeShapeType="1"/>
            </p:cNvSpPr>
            <p:nvPr/>
          </p:nvSpPr>
          <p:spPr bwMode="auto">
            <a:xfrm flipH="1">
              <a:off x="2293283" y="1462065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Line 95"/>
            <p:cNvSpPr>
              <a:spLocks noChangeShapeType="1"/>
            </p:cNvSpPr>
            <p:nvPr/>
          </p:nvSpPr>
          <p:spPr bwMode="auto">
            <a:xfrm flipH="1">
              <a:off x="2293283" y="1401616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テキスト ボックス 95"/>
                <p:cNvSpPr txBox="1"/>
                <p:nvPr/>
              </p:nvSpPr>
              <p:spPr>
                <a:xfrm>
                  <a:off x="3111341" y="5930180"/>
                  <a:ext cx="2967875" cy="60392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50</m:t>
                        </m:r>
                        <m: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𝜇</m:t>
                        </m:r>
                        <m: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kumimoji="1" lang="en-US" altLang="ja-JP" sz="2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25</m:t>
                        </m:r>
                        <m:r>
                          <m:rPr>
                            <m:sty m:val="p"/>
                          </m:rP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meV</m:t>
                        </m:r>
                        <m:r>
                          <a:rPr kumimoji="1" lang="en-US" altLang="ja-JP" sz="2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kumimoji="1" lang="ja-JP" altLang="en-US" sz="20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96" name="テキスト ボックス 9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1341" y="5930180"/>
                  <a:ext cx="2967875" cy="60392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7" name="Line 6"/>
            <p:cNvSpPr>
              <a:spLocks noChangeShapeType="1"/>
            </p:cNvSpPr>
            <p:nvPr/>
          </p:nvSpPr>
          <p:spPr bwMode="auto">
            <a:xfrm flipV="1">
              <a:off x="4373611" y="4835311"/>
              <a:ext cx="1735" cy="1169136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ja-JP" altLang="en-US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8" name="テキスト ボックス 97"/>
            <p:cNvSpPr txBox="1"/>
            <p:nvPr/>
          </p:nvSpPr>
          <p:spPr>
            <a:xfrm rot="16200000">
              <a:off x="629724" y="2610599"/>
              <a:ext cx="2400145" cy="532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</a:t>
              </a:r>
              <a:r>
                <a:rPr kumimoji="1" lang="en-US" altLang="ja-JP" sz="2400" dirty="0" err="1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dN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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/d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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(</a:t>
              </a:r>
              <a:r>
                <a:rPr kumimoji="1" lang="en-US" altLang="ja-JP" sz="2400" dirty="0" err="1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a.u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.)</a:t>
              </a:r>
              <a:endParaRPr kumimoji="1" lang="ja-JP" altLang="en-US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9" name="正方形/長方形 98"/>
            <p:cNvSpPr/>
            <p:nvPr/>
          </p:nvSpPr>
          <p:spPr>
            <a:xfrm>
              <a:off x="7834352" y="4688196"/>
              <a:ext cx="1254841" cy="603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800" b="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[</a:t>
              </a:r>
              <a:r>
                <a:rPr lang="en-US" altLang="ja-JP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</a:t>
              </a:r>
              <a:r>
                <a:rPr lang="en-US" altLang="ja-JP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m]</a:t>
              </a:r>
              <a:endParaRPr lang="ja-JP" altLang="en-US" sz="28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0" name="正方形/長方形 99"/>
            <p:cNvSpPr/>
            <p:nvPr/>
          </p:nvSpPr>
          <p:spPr>
            <a:xfrm>
              <a:off x="4827775" y="4739688"/>
              <a:ext cx="807079" cy="532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100</a:t>
              </a:r>
              <a:endParaRPr lang="ja-JP" altLang="en-US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1" name="正方形/長方形 100"/>
            <p:cNvSpPr/>
            <p:nvPr/>
          </p:nvSpPr>
          <p:spPr>
            <a:xfrm>
              <a:off x="6928585" y="4745993"/>
              <a:ext cx="807079" cy="532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500</a:t>
              </a:r>
              <a:endParaRPr lang="ja-JP" altLang="en-US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2" name="正方形/長方形 101"/>
            <p:cNvSpPr/>
            <p:nvPr/>
          </p:nvSpPr>
          <p:spPr>
            <a:xfrm>
              <a:off x="1939491" y="4739688"/>
              <a:ext cx="609103" cy="532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10</a:t>
              </a:r>
              <a:endParaRPr lang="ja-JP" altLang="en-US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3" name="Text Box 8"/>
            <p:cNvSpPr txBox="1">
              <a:spLocks noChangeArrowheads="1"/>
            </p:cNvSpPr>
            <p:nvPr/>
          </p:nvSpPr>
          <p:spPr bwMode="auto">
            <a:xfrm>
              <a:off x="5164877" y="2018942"/>
              <a:ext cx="2624059" cy="426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Red Shift effect</a:t>
              </a:r>
            </a:p>
          </p:txBody>
        </p:sp>
        <p:sp>
          <p:nvSpPr>
            <p:cNvPr id="104" name="Line 6"/>
            <p:cNvSpPr>
              <a:spLocks noChangeShapeType="1"/>
            </p:cNvSpPr>
            <p:nvPr/>
          </p:nvSpPr>
          <p:spPr bwMode="auto">
            <a:xfrm flipH="1">
              <a:off x="6365122" y="2432870"/>
              <a:ext cx="60174" cy="53402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ja-JP" altLang="en-US" sz="200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5" name="Text Box 7"/>
            <p:cNvSpPr txBox="1">
              <a:spLocks noChangeArrowheads="1"/>
            </p:cNvSpPr>
            <p:nvPr/>
          </p:nvSpPr>
          <p:spPr bwMode="auto">
            <a:xfrm>
              <a:off x="2427670" y="1481848"/>
              <a:ext cx="2331024" cy="6749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Sharp Edge with 1.9K smearing</a:t>
              </a:r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>
              <a:off x="3971589" y="2151621"/>
              <a:ext cx="327665" cy="600002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ja-JP" altLang="en-US" sz="200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テキスト ボックス 106"/>
                <p:cNvSpPr txBox="1"/>
                <p:nvPr/>
              </p:nvSpPr>
              <p:spPr>
                <a:xfrm>
                  <a:off x="4597460" y="1340768"/>
                  <a:ext cx="2521521" cy="53287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𝒎</m:t>
                            </m:r>
                          </m:e>
                          <m:sub>
                            <m:r>
                              <a:rPr kumimoji="1"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  <m:r>
                          <a:rPr kumimoji="1" lang="en-US" altLang="ja-JP" sz="2400" b="1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=</m:t>
                        </m:r>
                        <m:r>
                          <a:rPr kumimoji="1" lang="en-US" altLang="ja-JP" sz="2400" b="1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𝟓𝟎</m:t>
                        </m:r>
                        <m:r>
                          <a:rPr kumimoji="1" lang="en-US" altLang="ja-JP" sz="2400" b="1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kumimoji="1" lang="en-US" altLang="ja-JP" sz="2400" b="1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𝐦𝐞𝐕</m:t>
                        </m:r>
                      </m:oMath>
                    </m:oMathPara>
                  </a14:m>
                  <a:endParaRPr kumimoji="1" lang="ja-JP" altLang="en-US" sz="2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07" name="テキスト ボックス 10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97460" y="1340768"/>
                  <a:ext cx="2521521" cy="532872"/>
                </a:xfrm>
                <a:prstGeom prst="rect">
                  <a:avLst/>
                </a:prstGeom>
                <a:blipFill>
                  <a:blip r:embed="rId3"/>
                  <a:stretch>
                    <a:fillRect b="-394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7" name="テキスト ボックス 186"/>
            <p:cNvSpPr txBox="1"/>
            <p:nvPr/>
          </p:nvSpPr>
          <p:spPr>
            <a:xfrm>
              <a:off x="7077633" y="5542781"/>
              <a:ext cx="1451435" cy="461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E</a:t>
              </a:r>
              <a:r>
                <a:rPr lang="en-US" altLang="ja-JP" sz="2000" baseline="-25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</a:t>
              </a:r>
              <a:r>
                <a:rPr lang="en-US" altLang="ja-JP" sz="2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 [</a:t>
              </a:r>
              <a:r>
                <a:rPr lang="en-US" altLang="ja-JP" sz="2000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meV</a:t>
              </a:r>
              <a:r>
                <a:rPr lang="en-US" altLang="ja-JP" sz="2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]</a:t>
              </a:r>
              <a:endParaRPr kumimoji="1" lang="ja-JP" altLang="en-US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2192527" y="5369570"/>
              <a:ext cx="5165050" cy="507860"/>
              <a:chOff x="2168023" y="6138949"/>
              <a:chExt cx="5165050" cy="507860"/>
            </a:xfrm>
          </p:grpSpPr>
          <p:sp>
            <p:nvSpPr>
              <p:cNvPr id="118" name="Line 112"/>
              <p:cNvSpPr>
                <a:spLocks noChangeShapeType="1"/>
              </p:cNvSpPr>
              <p:nvPr/>
            </p:nvSpPr>
            <p:spPr bwMode="auto">
              <a:xfrm>
                <a:off x="2272197" y="6232612"/>
                <a:ext cx="506087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Line 158"/>
              <p:cNvSpPr>
                <a:spLocks noChangeShapeType="1"/>
              </p:cNvSpPr>
              <p:nvPr/>
            </p:nvSpPr>
            <p:spPr bwMode="auto">
              <a:xfrm flipV="1">
                <a:off x="2310981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Line 159"/>
              <p:cNvSpPr>
                <a:spLocks noChangeShapeType="1"/>
              </p:cNvSpPr>
              <p:nvPr/>
            </p:nvSpPr>
            <p:spPr bwMode="auto">
              <a:xfrm flipV="1">
                <a:off x="2423458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Line 161"/>
              <p:cNvSpPr>
                <a:spLocks noChangeShapeType="1"/>
              </p:cNvSpPr>
              <p:nvPr/>
            </p:nvSpPr>
            <p:spPr bwMode="auto">
              <a:xfrm flipV="1">
                <a:off x="2548092" y="6138949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Line 168"/>
              <p:cNvSpPr>
                <a:spLocks noChangeShapeType="1"/>
              </p:cNvSpPr>
              <p:nvPr/>
            </p:nvSpPr>
            <p:spPr bwMode="auto">
              <a:xfrm flipV="1">
                <a:off x="2684888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Line 169"/>
              <p:cNvSpPr>
                <a:spLocks noChangeShapeType="1"/>
              </p:cNvSpPr>
              <p:nvPr/>
            </p:nvSpPr>
            <p:spPr bwMode="auto">
              <a:xfrm flipV="1">
                <a:off x="2836882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Line 171"/>
              <p:cNvSpPr>
                <a:spLocks noChangeShapeType="1"/>
              </p:cNvSpPr>
              <p:nvPr/>
            </p:nvSpPr>
            <p:spPr bwMode="auto">
              <a:xfrm flipV="1">
                <a:off x="3007115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Line 173"/>
              <p:cNvSpPr>
                <a:spLocks noChangeShapeType="1"/>
              </p:cNvSpPr>
              <p:nvPr/>
            </p:nvSpPr>
            <p:spPr bwMode="auto">
              <a:xfrm flipV="1">
                <a:off x="3204707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Line 174"/>
              <p:cNvSpPr>
                <a:spLocks noChangeShapeType="1"/>
              </p:cNvSpPr>
              <p:nvPr/>
            </p:nvSpPr>
            <p:spPr bwMode="auto">
              <a:xfrm flipV="1">
                <a:off x="3444858" y="6138949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Line 180"/>
              <p:cNvSpPr>
                <a:spLocks noChangeShapeType="1"/>
              </p:cNvSpPr>
              <p:nvPr/>
            </p:nvSpPr>
            <p:spPr bwMode="auto">
              <a:xfrm flipV="1">
                <a:off x="3736687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Line 182"/>
              <p:cNvSpPr>
                <a:spLocks noChangeShapeType="1"/>
              </p:cNvSpPr>
              <p:nvPr/>
            </p:nvSpPr>
            <p:spPr bwMode="auto">
              <a:xfrm flipV="1">
                <a:off x="4107553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Line 183"/>
              <p:cNvSpPr>
                <a:spLocks noChangeShapeType="1"/>
              </p:cNvSpPr>
              <p:nvPr/>
            </p:nvSpPr>
            <p:spPr bwMode="auto">
              <a:xfrm flipV="1">
                <a:off x="4633451" y="6138949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Line 189"/>
              <p:cNvSpPr>
                <a:spLocks noChangeShapeType="1"/>
              </p:cNvSpPr>
              <p:nvPr/>
            </p:nvSpPr>
            <p:spPr bwMode="auto">
              <a:xfrm flipV="1">
                <a:off x="4700329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Line 191"/>
              <p:cNvSpPr>
                <a:spLocks noChangeShapeType="1"/>
              </p:cNvSpPr>
              <p:nvPr/>
            </p:nvSpPr>
            <p:spPr bwMode="auto">
              <a:xfrm flipV="1">
                <a:off x="4773286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Line 192"/>
              <p:cNvSpPr>
                <a:spLocks noChangeShapeType="1"/>
              </p:cNvSpPr>
              <p:nvPr/>
            </p:nvSpPr>
            <p:spPr bwMode="auto">
              <a:xfrm flipV="1">
                <a:off x="4843204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Line 194"/>
              <p:cNvSpPr>
                <a:spLocks noChangeShapeType="1"/>
              </p:cNvSpPr>
              <p:nvPr/>
            </p:nvSpPr>
            <p:spPr bwMode="auto">
              <a:xfrm flipV="1">
                <a:off x="4922241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Line 196"/>
              <p:cNvSpPr>
                <a:spLocks noChangeShapeType="1"/>
              </p:cNvSpPr>
              <p:nvPr/>
            </p:nvSpPr>
            <p:spPr bwMode="auto">
              <a:xfrm flipV="1">
                <a:off x="5010397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Line 197"/>
              <p:cNvSpPr>
                <a:spLocks noChangeShapeType="1"/>
              </p:cNvSpPr>
              <p:nvPr/>
            </p:nvSpPr>
            <p:spPr bwMode="auto">
              <a:xfrm flipV="1">
                <a:off x="5098554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Line 199"/>
              <p:cNvSpPr>
                <a:spLocks noChangeShapeType="1"/>
              </p:cNvSpPr>
              <p:nvPr/>
            </p:nvSpPr>
            <p:spPr bwMode="auto">
              <a:xfrm flipV="1">
                <a:off x="5195830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Line 201"/>
              <p:cNvSpPr>
                <a:spLocks noChangeShapeType="1"/>
              </p:cNvSpPr>
              <p:nvPr/>
            </p:nvSpPr>
            <p:spPr bwMode="auto">
              <a:xfrm flipV="1">
                <a:off x="5299186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Line 202"/>
              <p:cNvSpPr>
                <a:spLocks noChangeShapeType="1"/>
              </p:cNvSpPr>
              <p:nvPr/>
            </p:nvSpPr>
            <p:spPr bwMode="auto">
              <a:xfrm flipV="1">
                <a:off x="5411661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Line 204"/>
              <p:cNvSpPr>
                <a:spLocks noChangeShapeType="1"/>
              </p:cNvSpPr>
              <p:nvPr/>
            </p:nvSpPr>
            <p:spPr bwMode="auto">
              <a:xfrm flipV="1">
                <a:off x="5533256" y="6138949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Line 211"/>
              <p:cNvSpPr>
                <a:spLocks noChangeShapeType="1"/>
              </p:cNvSpPr>
              <p:nvPr/>
            </p:nvSpPr>
            <p:spPr bwMode="auto">
              <a:xfrm flipV="1">
                <a:off x="5667013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Line 212"/>
              <p:cNvSpPr>
                <a:spLocks noChangeShapeType="1"/>
              </p:cNvSpPr>
              <p:nvPr/>
            </p:nvSpPr>
            <p:spPr bwMode="auto">
              <a:xfrm flipV="1">
                <a:off x="5822046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Line 214"/>
              <p:cNvSpPr>
                <a:spLocks noChangeShapeType="1"/>
              </p:cNvSpPr>
              <p:nvPr/>
            </p:nvSpPr>
            <p:spPr bwMode="auto">
              <a:xfrm flipV="1">
                <a:off x="5995320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Line 216"/>
              <p:cNvSpPr>
                <a:spLocks noChangeShapeType="1"/>
              </p:cNvSpPr>
              <p:nvPr/>
            </p:nvSpPr>
            <p:spPr bwMode="auto">
              <a:xfrm flipV="1">
                <a:off x="6192912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Line 217"/>
              <p:cNvSpPr>
                <a:spLocks noChangeShapeType="1"/>
              </p:cNvSpPr>
              <p:nvPr/>
            </p:nvSpPr>
            <p:spPr bwMode="auto">
              <a:xfrm flipV="1">
                <a:off x="6430022" y="6138950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Line 222"/>
              <p:cNvSpPr>
                <a:spLocks noChangeShapeType="1"/>
              </p:cNvSpPr>
              <p:nvPr/>
            </p:nvSpPr>
            <p:spPr bwMode="auto">
              <a:xfrm flipV="1">
                <a:off x="6718812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Line 224"/>
              <p:cNvSpPr>
                <a:spLocks noChangeShapeType="1"/>
              </p:cNvSpPr>
              <p:nvPr/>
            </p:nvSpPr>
            <p:spPr bwMode="auto">
              <a:xfrm flipV="1">
                <a:off x="7095758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正方形/長方形 188"/>
              <p:cNvSpPr/>
              <p:nvPr/>
            </p:nvSpPr>
            <p:spPr>
              <a:xfrm>
                <a:off x="2168023" y="6177943"/>
                <a:ext cx="707166" cy="461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100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0" name="正方形/長方形 189"/>
              <p:cNvSpPr/>
              <p:nvPr/>
            </p:nvSpPr>
            <p:spPr>
              <a:xfrm>
                <a:off x="3102727" y="6184986"/>
                <a:ext cx="542493" cy="461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50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1" name="正方形/長方形 190"/>
              <p:cNvSpPr/>
              <p:nvPr/>
            </p:nvSpPr>
            <p:spPr>
              <a:xfrm>
                <a:off x="4361983" y="6184986"/>
                <a:ext cx="542493" cy="461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20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2" name="正方形/長方形 191"/>
              <p:cNvSpPr/>
              <p:nvPr/>
            </p:nvSpPr>
            <p:spPr>
              <a:xfrm>
                <a:off x="5278588" y="6175874"/>
                <a:ext cx="542493" cy="461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10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3" name="正方形/長方形 192"/>
              <p:cNvSpPr/>
              <p:nvPr/>
            </p:nvSpPr>
            <p:spPr>
              <a:xfrm>
                <a:off x="6251928" y="6170593"/>
                <a:ext cx="377822" cy="461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5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8" name="テキスト ボックス 207"/>
              <p:cNvSpPr txBox="1"/>
              <p:nvPr/>
            </p:nvSpPr>
            <p:spPr>
              <a:xfrm>
                <a:off x="1494226" y="742718"/>
                <a:ext cx="401635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</a:t>
                </a:r>
                <a:r>
                  <a:rPr kumimoji="1" lang="en-US" altLang="ja-JP" sz="2400" baseline="-25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</a:t>
                </a:r>
                <a:r>
                  <a:rPr lang="ja-JP" altLang="en-US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 </a:t>
                </a:r>
                <a:r>
                  <a:rPr kumimoji="1"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distribution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ja-JP" sz="2400" i="1">
                            <a:latin typeface="Cambria Math"/>
                          </a:rPr>
                          <m:t>ν</m:t>
                        </m:r>
                      </m:e>
                      <m:sub>
                        <m:r>
                          <a:rPr lang="en-US" altLang="ja-JP" sz="240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ja-JP" sz="2400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altLang="ja-JP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ja-JP" sz="2400" i="1">
                        <a:latin typeface="Cambria Math"/>
                      </a:rPr>
                      <m:t>+</m:t>
                    </m:r>
                    <m:r>
                      <a:rPr lang="en-US" altLang="ja-JP" sz="2400" i="1">
                        <a:latin typeface="Cambria Math"/>
                      </a:rPr>
                      <m:t>𝛾</m:t>
                    </m:r>
                  </m:oMath>
                </a14:m>
                <a:endParaRPr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8" name="テキスト ボックス 2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4226" y="742718"/>
                <a:ext cx="4016356" cy="461665"/>
              </a:xfrm>
              <a:prstGeom prst="rect">
                <a:avLst/>
              </a:prstGeom>
              <a:blipFill>
                <a:blip r:embed="rId4"/>
                <a:stretch>
                  <a:fillRect l="-2276" t="-10526" b="-30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" name="テキスト ボックス 107"/>
          <p:cNvSpPr txBox="1"/>
          <p:nvPr/>
        </p:nvSpPr>
        <p:spPr>
          <a:xfrm>
            <a:off x="446241" y="5833839"/>
            <a:ext cx="7571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No other source has such a sharp edge structure!!</a:t>
            </a:r>
            <a:endParaRPr lang="en-US" altLang="ja-JP" sz="2400" b="1" dirty="0">
              <a:solidFill>
                <a:srgbClr val="002060"/>
              </a:solidFill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6177121" y="831058"/>
                <a:ext cx="2750475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If assume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1</m:t>
                        </m:r>
                      </m:sub>
                    </m:sSub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≪</m:t>
                    </m:r>
                    <m:sSub>
                      <m:sSubPr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2</m:t>
                        </m:r>
                      </m:sub>
                    </m:sSub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&lt;</m:t>
                    </m:r>
                    <m:sSub>
                      <m:sSubPr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,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3</m:t>
                        </m:r>
                      </m:sub>
                    </m:sSub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~50</m:t>
                    </m:r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𝑚𝑒𝑉</m:t>
                    </m:r>
                  </m:oMath>
                </a14:m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from neutrino oscillation measurements</a:t>
                </a:r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121" y="831058"/>
                <a:ext cx="2750475" cy="1938992"/>
              </a:xfrm>
              <a:prstGeom prst="rect">
                <a:avLst/>
              </a:prstGeom>
              <a:blipFill>
                <a:blip r:embed="rId5"/>
                <a:stretch>
                  <a:fillRect l="-3319" t="-2201" r="-5088" b="-660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088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6"/>
    </mc:Choice>
    <mc:Fallback xmlns="">
      <p:transition spd="slow" advTm="1926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9" name="グループ化 2978"/>
          <p:cNvGrpSpPr/>
          <p:nvPr/>
        </p:nvGrpSpPr>
        <p:grpSpPr>
          <a:xfrm>
            <a:off x="107449" y="821685"/>
            <a:ext cx="5732659" cy="4499015"/>
            <a:chOff x="107449" y="821685"/>
            <a:chExt cx="5732659" cy="4499015"/>
          </a:xfrm>
        </p:grpSpPr>
        <p:sp>
          <p:nvSpPr>
            <p:cNvPr id="2980" name="正方形/長方形 2979"/>
            <p:cNvSpPr/>
            <p:nvPr/>
          </p:nvSpPr>
          <p:spPr>
            <a:xfrm>
              <a:off x="3347864" y="1014933"/>
              <a:ext cx="599101" cy="3873718"/>
            </a:xfrm>
            <a:prstGeom prst="rect">
              <a:avLst/>
            </a:prstGeom>
            <a:gradFill flip="none" rotWithShape="1">
              <a:gsLst>
                <a:gs pos="37000">
                  <a:srgbClr val="A5BDE7">
                    <a:alpha val="50000"/>
                  </a:srgb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1" name="Line 7"/>
            <p:cNvSpPr>
              <a:spLocks noChangeShapeType="1"/>
            </p:cNvSpPr>
            <p:nvPr/>
          </p:nvSpPr>
          <p:spPr bwMode="auto">
            <a:xfrm flipV="1">
              <a:off x="912519" y="1006797"/>
              <a:ext cx="0" cy="342729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2" name="Line 8"/>
            <p:cNvSpPr>
              <a:spLocks noChangeShapeType="1"/>
            </p:cNvSpPr>
            <p:nvPr/>
          </p:nvSpPr>
          <p:spPr bwMode="auto">
            <a:xfrm>
              <a:off x="912519" y="1006797"/>
              <a:ext cx="46419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3" name="Line 9"/>
            <p:cNvSpPr>
              <a:spLocks noChangeShapeType="1"/>
            </p:cNvSpPr>
            <p:nvPr/>
          </p:nvSpPr>
          <p:spPr bwMode="auto">
            <a:xfrm>
              <a:off x="5554453" y="1006797"/>
              <a:ext cx="0" cy="342729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4" name="Line 10"/>
            <p:cNvSpPr>
              <a:spLocks noChangeShapeType="1"/>
            </p:cNvSpPr>
            <p:nvPr/>
          </p:nvSpPr>
          <p:spPr bwMode="auto">
            <a:xfrm flipH="1">
              <a:off x="912519" y="4434088"/>
              <a:ext cx="46419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5" name="Freeform 11"/>
            <p:cNvSpPr>
              <a:spLocks/>
            </p:cNvSpPr>
            <p:nvPr/>
          </p:nvSpPr>
          <p:spPr bwMode="auto">
            <a:xfrm>
              <a:off x="1149382" y="2943584"/>
              <a:ext cx="687480" cy="361071"/>
            </a:xfrm>
            <a:custGeom>
              <a:avLst/>
              <a:gdLst>
                <a:gd name="T0" fmla="*/ 27 w 476"/>
                <a:gd name="T1" fmla="*/ 0 h 250"/>
                <a:gd name="T2" fmla="*/ 59 w 476"/>
                <a:gd name="T3" fmla="*/ 4 h 250"/>
                <a:gd name="T4" fmla="*/ 112 w 476"/>
                <a:gd name="T5" fmla="*/ 25 h 250"/>
                <a:gd name="T6" fmla="*/ 139 w 476"/>
                <a:gd name="T7" fmla="*/ 47 h 250"/>
                <a:gd name="T8" fmla="*/ 160 w 476"/>
                <a:gd name="T9" fmla="*/ 52 h 250"/>
                <a:gd name="T10" fmla="*/ 187 w 476"/>
                <a:gd name="T11" fmla="*/ 64 h 250"/>
                <a:gd name="T12" fmla="*/ 220 w 476"/>
                <a:gd name="T13" fmla="*/ 84 h 250"/>
                <a:gd name="T14" fmla="*/ 252 w 476"/>
                <a:gd name="T15" fmla="*/ 111 h 250"/>
                <a:gd name="T16" fmla="*/ 273 w 476"/>
                <a:gd name="T17" fmla="*/ 111 h 250"/>
                <a:gd name="T18" fmla="*/ 326 w 476"/>
                <a:gd name="T19" fmla="*/ 116 h 250"/>
                <a:gd name="T20" fmla="*/ 358 w 476"/>
                <a:gd name="T21" fmla="*/ 111 h 250"/>
                <a:gd name="T22" fmla="*/ 379 w 476"/>
                <a:gd name="T23" fmla="*/ 128 h 250"/>
                <a:gd name="T24" fmla="*/ 401 w 476"/>
                <a:gd name="T25" fmla="*/ 138 h 250"/>
                <a:gd name="T26" fmla="*/ 422 w 476"/>
                <a:gd name="T27" fmla="*/ 116 h 250"/>
                <a:gd name="T28" fmla="*/ 454 w 476"/>
                <a:gd name="T29" fmla="*/ 106 h 250"/>
                <a:gd name="T30" fmla="*/ 476 w 476"/>
                <a:gd name="T31" fmla="*/ 84 h 250"/>
                <a:gd name="T32" fmla="*/ 476 w 476"/>
                <a:gd name="T33" fmla="*/ 192 h 250"/>
                <a:gd name="T34" fmla="*/ 459 w 476"/>
                <a:gd name="T35" fmla="*/ 224 h 250"/>
                <a:gd name="T36" fmla="*/ 443 w 476"/>
                <a:gd name="T37" fmla="*/ 250 h 250"/>
                <a:gd name="T38" fmla="*/ 422 w 476"/>
                <a:gd name="T39" fmla="*/ 235 h 250"/>
                <a:gd name="T40" fmla="*/ 390 w 476"/>
                <a:gd name="T41" fmla="*/ 244 h 250"/>
                <a:gd name="T42" fmla="*/ 375 w 476"/>
                <a:gd name="T43" fmla="*/ 206 h 250"/>
                <a:gd name="T44" fmla="*/ 346 w 476"/>
                <a:gd name="T45" fmla="*/ 181 h 250"/>
                <a:gd name="T46" fmla="*/ 316 w 476"/>
                <a:gd name="T47" fmla="*/ 176 h 250"/>
                <a:gd name="T48" fmla="*/ 278 w 476"/>
                <a:gd name="T49" fmla="*/ 176 h 250"/>
                <a:gd name="T50" fmla="*/ 252 w 476"/>
                <a:gd name="T51" fmla="*/ 192 h 250"/>
                <a:gd name="T52" fmla="*/ 235 w 476"/>
                <a:gd name="T53" fmla="*/ 192 h 250"/>
                <a:gd name="T54" fmla="*/ 176 w 476"/>
                <a:gd name="T55" fmla="*/ 133 h 250"/>
                <a:gd name="T56" fmla="*/ 150 w 476"/>
                <a:gd name="T57" fmla="*/ 121 h 250"/>
                <a:gd name="T58" fmla="*/ 112 w 476"/>
                <a:gd name="T59" fmla="*/ 96 h 250"/>
                <a:gd name="T60" fmla="*/ 69 w 476"/>
                <a:gd name="T61" fmla="*/ 70 h 250"/>
                <a:gd name="T62" fmla="*/ 27 w 476"/>
                <a:gd name="T63" fmla="*/ 70 h 250"/>
                <a:gd name="T64" fmla="*/ 0 w 476"/>
                <a:gd name="T65" fmla="*/ 84 h 250"/>
                <a:gd name="T66" fmla="*/ 0 w 476"/>
                <a:gd name="T67" fmla="*/ 15 h 250"/>
                <a:gd name="T68" fmla="*/ 27 w 476"/>
                <a:gd name="T6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6" h="250">
                  <a:moveTo>
                    <a:pt x="27" y="0"/>
                  </a:moveTo>
                  <a:lnTo>
                    <a:pt x="59" y="4"/>
                  </a:lnTo>
                  <a:lnTo>
                    <a:pt x="112" y="25"/>
                  </a:lnTo>
                  <a:lnTo>
                    <a:pt x="139" y="47"/>
                  </a:lnTo>
                  <a:lnTo>
                    <a:pt x="160" y="52"/>
                  </a:lnTo>
                  <a:lnTo>
                    <a:pt x="187" y="64"/>
                  </a:lnTo>
                  <a:lnTo>
                    <a:pt x="220" y="84"/>
                  </a:lnTo>
                  <a:lnTo>
                    <a:pt x="252" y="111"/>
                  </a:lnTo>
                  <a:lnTo>
                    <a:pt x="273" y="111"/>
                  </a:lnTo>
                  <a:lnTo>
                    <a:pt x="326" y="116"/>
                  </a:lnTo>
                  <a:lnTo>
                    <a:pt x="358" y="111"/>
                  </a:lnTo>
                  <a:lnTo>
                    <a:pt x="379" y="128"/>
                  </a:lnTo>
                  <a:lnTo>
                    <a:pt x="401" y="138"/>
                  </a:lnTo>
                  <a:lnTo>
                    <a:pt x="422" y="116"/>
                  </a:lnTo>
                  <a:lnTo>
                    <a:pt x="454" y="106"/>
                  </a:lnTo>
                  <a:lnTo>
                    <a:pt x="476" y="84"/>
                  </a:lnTo>
                  <a:lnTo>
                    <a:pt x="476" y="192"/>
                  </a:lnTo>
                  <a:lnTo>
                    <a:pt x="459" y="224"/>
                  </a:lnTo>
                  <a:lnTo>
                    <a:pt x="443" y="250"/>
                  </a:lnTo>
                  <a:lnTo>
                    <a:pt x="422" y="235"/>
                  </a:lnTo>
                  <a:lnTo>
                    <a:pt x="390" y="244"/>
                  </a:lnTo>
                  <a:lnTo>
                    <a:pt x="375" y="206"/>
                  </a:lnTo>
                  <a:lnTo>
                    <a:pt x="346" y="181"/>
                  </a:lnTo>
                  <a:lnTo>
                    <a:pt x="316" y="176"/>
                  </a:lnTo>
                  <a:lnTo>
                    <a:pt x="278" y="176"/>
                  </a:lnTo>
                  <a:lnTo>
                    <a:pt x="252" y="192"/>
                  </a:lnTo>
                  <a:lnTo>
                    <a:pt x="235" y="192"/>
                  </a:lnTo>
                  <a:lnTo>
                    <a:pt x="176" y="133"/>
                  </a:lnTo>
                  <a:lnTo>
                    <a:pt x="150" y="121"/>
                  </a:lnTo>
                  <a:lnTo>
                    <a:pt x="112" y="96"/>
                  </a:lnTo>
                  <a:lnTo>
                    <a:pt x="69" y="70"/>
                  </a:lnTo>
                  <a:lnTo>
                    <a:pt x="27" y="70"/>
                  </a:lnTo>
                  <a:lnTo>
                    <a:pt x="0" y="84"/>
                  </a:lnTo>
                  <a:lnTo>
                    <a:pt x="0" y="1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BCBCBC"/>
            </a:solidFill>
            <a:ln w="0">
              <a:solidFill>
                <a:srgbClr val="BCBCB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6" name="Freeform 12"/>
            <p:cNvSpPr>
              <a:spLocks/>
            </p:cNvSpPr>
            <p:nvPr/>
          </p:nvSpPr>
          <p:spPr bwMode="auto">
            <a:xfrm>
              <a:off x="4149164" y="2061125"/>
              <a:ext cx="1350408" cy="641263"/>
            </a:xfrm>
            <a:custGeom>
              <a:avLst/>
              <a:gdLst>
                <a:gd name="T0" fmla="*/ 225 w 935"/>
                <a:gd name="T1" fmla="*/ 0 h 444"/>
                <a:gd name="T2" fmla="*/ 300 w 935"/>
                <a:gd name="T3" fmla="*/ 7 h 444"/>
                <a:gd name="T4" fmla="*/ 370 w 935"/>
                <a:gd name="T5" fmla="*/ 33 h 444"/>
                <a:gd name="T6" fmla="*/ 439 w 935"/>
                <a:gd name="T7" fmla="*/ 54 h 444"/>
                <a:gd name="T8" fmla="*/ 525 w 935"/>
                <a:gd name="T9" fmla="*/ 96 h 444"/>
                <a:gd name="T10" fmla="*/ 621 w 935"/>
                <a:gd name="T11" fmla="*/ 157 h 444"/>
                <a:gd name="T12" fmla="*/ 733 w 935"/>
                <a:gd name="T13" fmla="*/ 232 h 444"/>
                <a:gd name="T14" fmla="*/ 844 w 935"/>
                <a:gd name="T15" fmla="*/ 322 h 444"/>
                <a:gd name="T16" fmla="*/ 930 w 935"/>
                <a:gd name="T17" fmla="*/ 380 h 444"/>
                <a:gd name="T18" fmla="*/ 935 w 935"/>
                <a:gd name="T19" fmla="*/ 444 h 444"/>
                <a:gd name="T20" fmla="*/ 803 w 935"/>
                <a:gd name="T21" fmla="*/ 348 h 444"/>
                <a:gd name="T22" fmla="*/ 663 w 935"/>
                <a:gd name="T23" fmla="*/ 269 h 444"/>
                <a:gd name="T24" fmla="*/ 557 w 935"/>
                <a:gd name="T25" fmla="*/ 215 h 444"/>
                <a:gd name="T26" fmla="*/ 448 w 935"/>
                <a:gd name="T27" fmla="*/ 173 h 444"/>
                <a:gd name="T28" fmla="*/ 338 w 935"/>
                <a:gd name="T29" fmla="*/ 161 h 444"/>
                <a:gd name="T30" fmla="*/ 236 w 935"/>
                <a:gd name="T31" fmla="*/ 167 h 444"/>
                <a:gd name="T32" fmla="*/ 129 w 935"/>
                <a:gd name="T33" fmla="*/ 215 h 444"/>
                <a:gd name="T34" fmla="*/ 6 w 935"/>
                <a:gd name="T35" fmla="*/ 315 h 444"/>
                <a:gd name="T36" fmla="*/ 0 w 935"/>
                <a:gd name="T37" fmla="*/ 81 h 444"/>
                <a:gd name="T38" fmla="*/ 38 w 935"/>
                <a:gd name="T39" fmla="*/ 64 h 444"/>
                <a:gd name="T40" fmla="*/ 96 w 935"/>
                <a:gd name="T41" fmla="*/ 33 h 444"/>
                <a:gd name="T42" fmla="*/ 151 w 935"/>
                <a:gd name="T43" fmla="*/ 13 h 444"/>
                <a:gd name="T44" fmla="*/ 225 w 935"/>
                <a:gd name="T4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5" h="444">
                  <a:moveTo>
                    <a:pt x="225" y="0"/>
                  </a:moveTo>
                  <a:lnTo>
                    <a:pt x="300" y="7"/>
                  </a:lnTo>
                  <a:lnTo>
                    <a:pt x="370" y="33"/>
                  </a:lnTo>
                  <a:lnTo>
                    <a:pt x="439" y="54"/>
                  </a:lnTo>
                  <a:lnTo>
                    <a:pt x="525" y="96"/>
                  </a:lnTo>
                  <a:lnTo>
                    <a:pt x="621" y="157"/>
                  </a:lnTo>
                  <a:lnTo>
                    <a:pt x="733" y="232"/>
                  </a:lnTo>
                  <a:lnTo>
                    <a:pt x="844" y="322"/>
                  </a:lnTo>
                  <a:lnTo>
                    <a:pt x="930" y="380"/>
                  </a:lnTo>
                  <a:lnTo>
                    <a:pt x="935" y="444"/>
                  </a:lnTo>
                  <a:lnTo>
                    <a:pt x="803" y="348"/>
                  </a:lnTo>
                  <a:lnTo>
                    <a:pt x="663" y="269"/>
                  </a:lnTo>
                  <a:lnTo>
                    <a:pt x="557" y="215"/>
                  </a:lnTo>
                  <a:lnTo>
                    <a:pt x="448" y="173"/>
                  </a:lnTo>
                  <a:lnTo>
                    <a:pt x="338" y="161"/>
                  </a:lnTo>
                  <a:lnTo>
                    <a:pt x="236" y="167"/>
                  </a:lnTo>
                  <a:lnTo>
                    <a:pt x="129" y="215"/>
                  </a:lnTo>
                  <a:lnTo>
                    <a:pt x="6" y="315"/>
                  </a:lnTo>
                  <a:lnTo>
                    <a:pt x="0" y="81"/>
                  </a:lnTo>
                  <a:lnTo>
                    <a:pt x="38" y="64"/>
                  </a:lnTo>
                  <a:lnTo>
                    <a:pt x="96" y="33"/>
                  </a:lnTo>
                  <a:lnTo>
                    <a:pt x="151" y="1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BCBCBC"/>
            </a:solidFill>
            <a:ln w="0">
              <a:solidFill>
                <a:srgbClr val="BCBCB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7" name="Freeform 13"/>
            <p:cNvSpPr>
              <a:spLocks/>
            </p:cNvSpPr>
            <p:nvPr/>
          </p:nvSpPr>
          <p:spPr bwMode="auto">
            <a:xfrm>
              <a:off x="4149164" y="2178113"/>
              <a:ext cx="10110" cy="342296"/>
            </a:xfrm>
            <a:custGeom>
              <a:avLst/>
              <a:gdLst>
                <a:gd name="T0" fmla="*/ 0 w 7"/>
                <a:gd name="T1" fmla="*/ 0 h 237"/>
                <a:gd name="T2" fmla="*/ 1 w 7"/>
                <a:gd name="T3" fmla="*/ 0 h 237"/>
                <a:gd name="T4" fmla="*/ 7 w 7"/>
                <a:gd name="T5" fmla="*/ 234 h 237"/>
                <a:gd name="T6" fmla="*/ 7 w 7"/>
                <a:gd name="T7" fmla="*/ 237 h 237"/>
                <a:gd name="T8" fmla="*/ 6 w 7"/>
                <a:gd name="T9" fmla="*/ 237 h 237"/>
                <a:gd name="T10" fmla="*/ 0 w 7"/>
                <a:gd name="T11" fmla="*/ 2 h 237"/>
                <a:gd name="T12" fmla="*/ 0 w 7"/>
                <a:gd name="T1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7">
                  <a:moveTo>
                    <a:pt x="0" y="0"/>
                  </a:moveTo>
                  <a:lnTo>
                    <a:pt x="1" y="0"/>
                  </a:lnTo>
                  <a:lnTo>
                    <a:pt x="7" y="234"/>
                  </a:lnTo>
                  <a:lnTo>
                    <a:pt x="7" y="237"/>
                  </a:lnTo>
                  <a:lnTo>
                    <a:pt x="6" y="23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8" name="Freeform 14"/>
            <p:cNvSpPr>
              <a:spLocks/>
            </p:cNvSpPr>
            <p:nvPr/>
          </p:nvSpPr>
          <p:spPr bwMode="auto">
            <a:xfrm>
              <a:off x="4157829" y="2371647"/>
              <a:ext cx="179091" cy="148762"/>
            </a:xfrm>
            <a:custGeom>
              <a:avLst/>
              <a:gdLst>
                <a:gd name="T0" fmla="*/ 123 w 124"/>
                <a:gd name="T1" fmla="*/ 0 h 103"/>
                <a:gd name="T2" fmla="*/ 124 w 124"/>
                <a:gd name="T3" fmla="*/ 0 h 103"/>
                <a:gd name="T4" fmla="*/ 124 w 124"/>
                <a:gd name="T5" fmla="*/ 1 h 103"/>
                <a:gd name="T6" fmla="*/ 1 w 124"/>
                <a:gd name="T7" fmla="*/ 103 h 103"/>
                <a:gd name="T8" fmla="*/ 0 w 124"/>
                <a:gd name="T9" fmla="*/ 103 h 103"/>
                <a:gd name="T10" fmla="*/ 0 w 124"/>
                <a:gd name="T11" fmla="*/ 100 h 103"/>
                <a:gd name="T12" fmla="*/ 123 w 124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3">
                  <a:moveTo>
                    <a:pt x="123" y="0"/>
                  </a:moveTo>
                  <a:lnTo>
                    <a:pt x="124" y="0"/>
                  </a:lnTo>
                  <a:lnTo>
                    <a:pt x="124" y="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9" name="Freeform 15"/>
            <p:cNvSpPr>
              <a:spLocks/>
            </p:cNvSpPr>
            <p:nvPr/>
          </p:nvSpPr>
          <p:spPr bwMode="auto">
            <a:xfrm>
              <a:off x="4335476" y="2302322"/>
              <a:ext cx="155983" cy="70770"/>
            </a:xfrm>
            <a:custGeom>
              <a:avLst/>
              <a:gdLst>
                <a:gd name="T0" fmla="*/ 107 w 108"/>
                <a:gd name="T1" fmla="*/ 0 h 49"/>
                <a:gd name="T2" fmla="*/ 108 w 108"/>
                <a:gd name="T3" fmla="*/ 0 h 49"/>
                <a:gd name="T4" fmla="*/ 108 w 108"/>
                <a:gd name="T5" fmla="*/ 1 h 49"/>
                <a:gd name="T6" fmla="*/ 1 w 108"/>
                <a:gd name="T7" fmla="*/ 49 h 49"/>
                <a:gd name="T8" fmla="*/ 0 w 108"/>
                <a:gd name="T9" fmla="*/ 49 h 49"/>
                <a:gd name="T10" fmla="*/ 0 w 108"/>
                <a:gd name="T11" fmla="*/ 48 h 49"/>
                <a:gd name="T12" fmla="*/ 107 w 10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49">
                  <a:moveTo>
                    <a:pt x="107" y="0"/>
                  </a:moveTo>
                  <a:lnTo>
                    <a:pt x="108" y="0"/>
                  </a:lnTo>
                  <a:lnTo>
                    <a:pt x="108" y="1"/>
                  </a:lnTo>
                  <a:lnTo>
                    <a:pt x="1" y="49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0" name="Freeform 16"/>
            <p:cNvSpPr>
              <a:spLocks/>
            </p:cNvSpPr>
            <p:nvPr/>
          </p:nvSpPr>
          <p:spPr bwMode="auto">
            <a:xfrm>
              <a:off x="4490015" y="2293656"/>
              <a:ext cx="148762" cy="10110"/>
            </a:xfrm>
            <a:custGeom>
              <a:avLst/>
              <a:gdLst>
                <a:gd name="T0" fmla="*/ 102 w 103"/>
                <a:gd name="T1" fmla="*/ 0 h 7"/>
                <a:gd name="T2" fmla="*/ 103 w 103"/>
                <a:gd name="T3" fmla="*/ 0 h 7"/>
                <a:gd name="T4" fmla="*/ 103 w 103"/>
                <a:gd name="T5" fmla="*/ 3 h 7"/>
                <a:gd name="T6" fmla="*/ 1 w 103"/>
                <a:gd name="T7" fmla="*/ 7 h 7"/>
                <a:gd name="T8" fmla="*/ 0 w 103"/>
                <a:gd name="T9" fmla="*/ 7 h 7"/>
                <a:gd name="T10" fmla="*/ 0 w 103"/>
                <a:gd name="T11" fmla="*/ 6 h 7"/>
                <a:gd name="T12" fmla="*/ 102 w 10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7">
                  <a:moveTo>
                    <a:pt x="102" y="0"/>
                  </a:moveTo>
                  <a:lnTo>
                    <a:pt x="103" y="0"/>
                  </a:lnTo>
                  <a:lnTo>
                    <a:pt x="103" y="3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1" name="Freeform 17"/>
            <p:cNvSpPr>
              <a:spLocks/>
            </p:cNvSpPr>
            <p:nvPr/>
          </p:nvSpPr>
          <p:spPr bwMode="auto">
            <a:xfrm>
              <a:off x="4637332" y="2293656"/>
              <a:ext cx="163205" cy="18776"/>
            </a:xfrm>
            <a:custGeom>
              <a:avLst/>
              <a:gdLst>
                <a:gd name="T0" fmla="*/ 0 w 113"/>
                <a:gd name="T1" fmla="*/ 0 h 13"/>
                <a:gd name="T2" fmla="*/ 1 w 113"/>
                <a:gd name="T3" fmla="*/ 0 h 13"/>
                <a:gd name="T4" fmla="*/ 113 w 113"/>
                <a:gd name="T5" fmla="*/ 12 h 13"/>
                <a:gd name="T6" fmla="*/ 113 w 113"/>
                <a:gd name="T7" fmla="*/ 13 h 13"/>
                <a:gd name="T8" fmla="*/ 110 w 113"/>
                <a:gd name="T9" fmla="*/ 13 h 13"/>
                <a:gd name="T10" fmla="*/ 0 w 113"/>
                <a:gd name="T11" fmla="*/ 3 h 13"/>
                <a:gd name="T12" fmla="*/ 0 w 1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3">
                  <a:moveTo>
                    <a:pt x="0" y="0"/>
                  </a:moveTo>
                  <a:lnTo>
                    <a:pt x="1" y="0"/>
                  </a:lnTo>
                  <a:lnTo>
                    <a:pt x="113" y="12"/>
                  </a:lnTo>
                  <a:lnTo>
                    <a:pt x="113" y="13"/>
                  </a:lnTo>
                  <a:lnTo>
                    <a:pt x="110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2" name="Freeform 18"/>
            <p:cNvSpPr>
              <a:spLocks/>
            </p:cNvSpPr>
            <p:nvPr/>
          </p:nvSpPr>
          <p:spPr bwMode="auto">
            <a:xfrm>
              <a:off x="4796204" y="2310987"/>
              <a:ext cx="158871" cy="62105"/>
            </a:xfrm>
            <a:custGeom>
              <a:avLst/>
              <a:gdLst>
                <a:gd name="T0" fmla="*/ 0 w 110"/>
                <a:gd name="T1" fmla="*/ 0 h 43"/>
                <a:gd name="T2" fmla="*/ 3 w 110"/>
                <a:gd name="T3" fmla="*/ 0 h 43"/>
                <a:gd name="T4" fmla="*/ 110 w 110"/>
                <a:gd name="T5" fmla="*/ 42 h 43"/>
                <a:gd name="T6" fmla="*/ 110 w 110"/>
                <a:gd name="T7" fmla="*/ 43 h 43"/>
                <a:gd name="T8" fmla="*/ 109 w 110"/>
                <a:gd name="T9" fmla="*/ 43 h 43"/>
                <a:gd name="T10" fmla="*/ 0 w 110"/>
                <a:gd name="T11" fmla="*/ 1 h 43"/>
                <a:gd name="T12" fmla="*/ 0 w 110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3">
                  <a:moveTo>
                    <a:pt x="0" y="0"/>
                  </a:moveTo>
                  <a:lnTo>
                    <a:pt x="3" y="0"/>
                  </a:lnTo>
                  <a:lnTo>
                    <a:pt x="110" y="42"/>
                  </a:lnTo>
                  <a:lnTo>
                    <a:pt x="110" y="43"/>
                  </a:lnTo>
                  <a:lnTo>
                    <a:pt x="109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3" name="Freeform 19"/>
            <p:cNvSpPr>
              <a:spLocks/>
            </p:cNvSpPr>
            <p:nvPr/>
          </p:nvSpPr>
          <p:spPr bwMode="auto">
            <a:xfrm>
              <a:off x="4953630" y="2371647"/>
              <a:ext cx="154539" cy="79436"/>
            </a:xfrm>
            <a:custGeom>
              <a:avLst/>
              <a:gdLst>
                <a:gd name="T0" fmla="*/ 0 w 107"/>
                <a:gd name="T1" fmla="*/ 0 h 55"/>
                <a:gd name="T2" fmla="*/ 1 w 107"/>
                <a:gd name="T3" fmla="*/ 0 h 55"/>
                <a:gd name="T4" fmla="*/ 107 w 107"/>
                <a:gd name="T5" fmla="*/ 54 h 55"/>
                <a:gd name="T6" fmla="*/ 107 w 107"/>
                <a:gd name="T7" fmla="*/ 55 h 55"/>
                <a:gd name="T8" fmla="*/ 106 w 107"/>
                <a:gd name="T9" fmla="*/ 55 h 55"/>
                <a:gd name="T10" fmla="*/ 0 w 107"/>
                <a:gd name="T11" fmla="*/ 1 h 55"/>
                <a:gd name="T12" fmla="*/ 0 w 107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5">
                  <a:moveTo>
                    <a:pt x="0" y="0"/>
                  </a:moveTo>
                  <a:lnTo>
                    <a:pt x="1" y="0"/>
                  </a:lnTo>
                  <a:lnTo>
                    <a:pt x="107" y="54"/>
                  </a:lnTo>
                  <a:lnTo>
                    <a:pt x="107" y="55"/>
                  </a:lnTo>
                  <a:lnTo>
                    <a:pt x="106" y="5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4" name="Freeform 20"/>
            <p:cNvSpPr>
              <a:spLocks/>
            </p:cNvSpPr>
            <p:nvPr/>
          </p:nvSpPr>
          <p:spPr bwMode="auto">
            <a:xfrm>
              <a:off x="5106725" y="2449639"/>
              <a:ext cx="202200" cy="116988"/>
            </a:xfrm>
            <a:custGeom>
              <a:avLst/>
              <a:gdLst>
                <a:gd name="T0" fmla="*/ 0 w 140"/>
                <a:gd name="T1" fmla="*/ 0 h 81"/>
                <a:gd name="T2" fmla="*/ 1 w 140"/>
                <a:gd name="T3" fmla="*/ 0 h 81"/>
                <a:gd name="T4" fmla="*/ 140 w 140"/>
                <a:gd name="T5" fmla="*/ 79 h 81"/>
                <a:gd name="T6" fmla="*/ 140 w 140"/>
                <a:gd name="T7" fmla="*/ 81 h 81"/>
                <a:gd name="T8" fmla="*/ 140 w 140"/>
                <a:gd name="T9" fmla="*/ 81 h 81"/>
                <a:gd name="T10" fmla="*/ 0 w 140"/>
                <a:gd name="T11" fmla="*/ 1 h 81"/>
                <a:gd name="T12" fmla="*/ 0 w 14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1">
                  <a:moveTo>
                    <a:pt x="0" y="0"/>
                  </a:moveTo>
                  <a:lnTo>
                    <a:pt x="1" y="0"/>
                  </a:lnTo>
                  <a:lnTo>
                    <a:pt x="140" y="79"/>
                  </a:lnTo>
                  <a:lnTo>
                    <a:pt x="140" y="81"/>
                  </a:lnTo>
                  <a:lnTo>
                    <a:pt x="140" y="8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5" name="Freeform 21"/>
            <p:cNvSpPr>
              <a:spLocks/>
            </p:cNvSpPr>
            <p:nvPr/>
          </p:nvSpPr>
          <p:spPr bwMode="auto">
            <a:xfrm>
              <a:off x="5308925" y="2563737"/>
              <a:ext cx="192090" cy="140096"/>
            </a:xfrm>
            <a:custGeom>
              <a:avLst/>
              <a:gdLst>
                <a:gd name="T0" fmla="*/ 0 w 133"/>
                <a:gd name="T1" fmla="*/ 0 h 97"/>
                <a:gd name="T2" fmla="*/ 0 w 133"/>
                <a:gd name="T3" fmla="*/ 0 h 97"/>
                <a:gd name="T4" fmla="*/ 133 w 133"/>
                <a:gd name="T5" fmla="*/ 96 h 97"/>
                <a:gd name="T6" fmla="*/ 133 w 133"/>
                <a:gd name="T7" fmla="*/ 97 h 97"/>
                <a:gd name="T8" fmla="*/ 132 w 133"/>
                <a:gd name="T9" fmla="*/ 97 h 97"/>
                <a:gd name="T10" fmla="*/ 0 w 133"/>
                <a:gd name="T11" fmla="*/ 2 h 97"/>
                <a:gd name="T12" fmla="*/ 0 w 133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97">
                  <a:moveTo>
                    <a:pt x="0" y="0"/>
                  </a:moveTo>
                  <a:lnTo>
                    <a:pt x="0" y="0"/>
                  </a:lnTo>
                  <a:lnTo>
                    <a:pt x="133" y="96"/>
                  </a:lnTo>
                  <a:lnTo>
                    <a:pt x="133" y="97"/>
                  </a:lnTo>
                  <a:lnTo>
                    <a:pt x="132" y="9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6" name="Freeform 22"/>
            <p:cNvSpPr>
              <a:spLocks/>
            </p:cNvSpPr>
            <p:nvPr/>
          </p:nvSpPr>
          <p:spPr bwMode="auto">
            <a:xfrm>
              <a:off x="5492349" y="2609954"/>
              <a:ext cx="8666" cy="93879"/>
            </a:xfrm>
            <a:custGeom>
              <a:avLst/>
              <a:gdLst>
                <a:gd name="T0" fmla="*/ 0 w 6"/>
                <a:gd name="T1" fmla="*/ 0 h 65"/>
                <a:gd name="T2" fmla="*/ 1 w 6"/>
                <a:gd name="T3" fmla="*/ 0 h 65"/>
                <a:gd name="T4" fmla="*/ 6 w 6"/>
                <a:gd name="T5" fmla="*/ 64 h 65"/>
                <a:gd name="T6" fmla="*/ 6 w 6"/>
                <a:gd name="T7" fmla="*/ 65 h 65"/>
                <a:gd name="T8" fmla="*/ 5 w 6"/>
                <a:gd name="T9" fmla="*/ 65 h 65"/>
                <a:gd name="T10" fmla="*/ 0 w 6"/>
                <a:gd name="T11" fmla="*/ 2 h 65"/>
                <a:gd name="T12" fmla="*/ 0 w 6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5">
                  <a:moveTo>
                    <a:pt x="0" y="0"/>
                  </a:moveTo>
                  <a:lnTo>
                    <a:pt x="1" y="0"/>
                  </a:lnTo>
                  <a:lnTo>
                    <a:pt x="6" y="64"/>
                  </a:lnTo>
                  <a:lnTo>
                    <a:pt x="6" y="65"/>
                  </a:lnTo>
                  <a:lnTo>
                    <a:pt x="5" y="6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7" name="Freeform 23"/>
            <p:cNvSpPr>
              <a:spLocks/>
            </p:cNvSpPr>
            <p:nvPr/>
          </p:nvSpPr>
          <p:spPr bwMode="auto">
            <a:xfrm>
              <a:off x="5368141" y="2526185"/>
              <a:ext cx="125653" cy="86657"/>
            </a:xfrm>
            <a:custGeom>
              <a:avLst/>
              <a:gdLst>
                <a:gd name="T0" fmla="*/ 0 w 87"/>
                <a:gd name="T1" fmla="*/ 0 h 60"/>
                <a:gd name="T2" fmla="*/ 3 w 87"/>
                <a:gd name="T3" fmla="*/ 0 h 60"/>
                <a:gd name="T4" fmla="*/ 87 w 87"/>
                <a:gd name="T5" fmla="*/ 58 h 60"/>
                <a:gd name="T6" fmla="*/ 87 w 87"/>
                <a:gd name="T7" fmla="*/ 60 h 60"/>
                <a:gd name="T8" fmla="*/ 86 w 87"/>
                <a:gd name="T9" fmla="*/ 60 h 60"/>
                <a:gd name="T10" fmla="*/ 0 w 87"/>
                <a:gd name="T11" fmla="*/ 2 h 60"/>
                <a:gd name="T12" fmla="*/ 0 w 87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0">
                  <a:moveTo>
                    <a:pt x="0" y="0"/>
                  </a:moveTo>
                  <a:lnTo>
                    <a:pt x="3" y="0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8" name="Freeform 24"/>
            <p:cNvSpPr>
              <a:spLocks/>
            </p:cNvSpPr>
            <p:nvPr/>
          </p:nvSpPr>
          <p:spPr bwMode="auto">
            <a:xfrm>
              <a:off x="5207825" y="2396200"/>
              <a:ext cx="164649" cy="132874"/>
            </a:xfrm>
            <a:custGeom>
              <a:avLst/>
              <a:gdLst>
                <a:gd name="T0" fmla="*/ 0 w 114"/>
                <a:gd name="T1" fmla="*/ 0 h 92"/>
                <a:gd name="T2" fmla="*/ 1 w 114"/>
                <a:gd name="T3" fmla="*/ 0 h 92"/>
                <a:gd name="T4" fmla="*/ 114 w 114"/>
                <a:gd name="T5" fmla="*/ 90 h 92"/>
                <a:gd name="T6" fmla="*/ 114 w 114"/>
                <a:gd name="T7" fmla="*/ 92 h 92"/>
                <a:gd name="T8" fmla="*/ 111 w 114"/>
                <a:gd name="T9" fmla="*/ 92 h 92"/>
                <a:gd name="T10" fmla="*/ 0 w 114"/>
                <a:gd name="T11" fmla="*/ 0 h 92"/>
                <a:gd name="T12" fmla="*/ 0 w 114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2">
                  <a:moveTo>
                    <a:pt x="0" y="0"/>
                  </a:moveTo>
                  <a:lnTo>
                    <a:pt x="1" y="0"/>
                  </a:lnTo>
                  <a:lnTo>
                    <a:pt x="114" y="90"/>
                  </a:lnTo>
                  <a:lnTo>
                    <a:pt x="114" y="92"/>
                  </a:lnTo>
                  <a:lnTo>
                    <a:pt x="111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9" name="Freeform 25"/>
            <p:cNvSpPr>
              <a:spLocks/>
            </p:cNvSpPr>
            <p:nvPr/>
          </p:nvSpPr>
          <p:spPr bwMode="auto">
            <a:xfrm>
              <a:off x="5046065" y="2287879"/>
              <a:ext cx="163205" cy="108322"/>
            </a:xfrm>
            <a:custGeom>
              <a:avLst/>
              <a:gdLst>
                <a:gd name="T0" fmla="*/ 0 w 113"/>
                <a:gd name="T1" fmla="*/ 0 h 75"/>
                <a:gd name="T2" fmla="*/ 1 w 113"/>
                <a:gd name="T3" fmla="*/ 0 h 75"/>
                <a:gd name="T4" fmla="*/ 113 w 113"/>
                <a:gd name="T5" fmla="*/ 75 h 75"/>
                <a:gd name="T6" fmla="*/ 113 w 113"/>
                <a:gd name="T7" fmla="*/ 75 h 75"/>
                <a:gd name="T8" fmla="*/ 112 w 113"/>
                <a:gd name="T9" fmla="*/ 75 h 75"/>
                <a:gd name="T10" fmla="*/ 0 w 113"/>
                <a:gd name="T11" fmla="*/ 0 h 75"/>
                <a:gd name="T12" fmla="*/ 0 w 113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5">
                  <a:moveTo>
                    <a:pt x="0" y="0"/>
                  </a:moveTo>
                  <a:lnTo>
                    <a:pt x="1" y="0"/>
                  </a:lnTo>
                  <a:lnTo>
                    <a:pt x="113" y="75"/>
                  </a:lnTo>
                  <a:lnTo>
                    <a:pt x="113" y="75"/>
                  </a:lnTo>
                  <a:lnTo>
                    <a:pt x="112" y="7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0" name="Freeform 26"/>
            <p:cNvSpPr>
              <a:spLocks/>
            </p:cNvSpPr>
            <p:nvPr/>
          </p:nvSpPr>
          <p:spPr bwMode="auto">
            <a:xfrm>
              <a:off x="4907413" y="2199777"/>
              <a:ext cx="140096" cy="88102"/>
            </a:xfrm>
            <a:custGeom>
              <a:avLst/>
              <a:gdLst>
                <a:gd name="T0" fmla="*/ 0 w 97"/>
                <a:gd name="T1" fmla="*/ 0 h 61"/>
                <a:gd name="T2" fmla="*/ 1 w 97"/>
                <a:gd name="T3" fmla="*/ 0 h 61"/>
                <a:gd name="T4" fmla="*/ 97 w 97"/>
                <a:gd name="T5" fmla="*/ 61 h 61"/>
                <a:gd name="T6" fmla="*/ 97 w 97"/>
                <a:gd name="T7" fmla="*/ 61 h 61"/>
                <a:gd name="T8" fmla="*/ 96 w 97"/>
                <a:gd name="T9" fmla="*/ 61 h 61"/>
                <a:gd name="T10" fmla="*/ 0 w 97"/>
                <a:gd name="T11" fmla="*/ 3 h 61"/>
                <a:gd name="T12" fmla="*/ 0 w 97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1">
                  <a:moveTo>
                    <a:pt x="0" y="0"/>
                  </a:moveTo>
                  <a:lnTo>
                    <a:pt x="1" y="0"/>
                  </a:lnTo>
                  <a:lnTo>
                    <a:pt x="97" y="61"/>
                  </a:lnTo>
                  <a:lnTo>
                    <a:pt x="97" y="61"/>
                  </a:lnTo>
                  <a:lnTo>
                    <a:pt x="96" y="61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1" name="Freeform 27"/>
            <p:cNvSpPr>
              <a:spLocks/>
            </p:cNvSpPr>
            <p:nvPr/>
          </p:nvSpPr>
          <p:spPr bwMode="auto">
            <a:xfrm>
              <a:off x="4783205" y="2139117"/>
              <a:ext cx="125653" cy="64993"/>
            </a:xfrm>
            <a:custGeom>
              <a:avLst/>
              <a:gdLst>
                <a:gd name="T0" fmla="*/ 0 w 87"/>
                <a:gd name="T1" fmla="*/ 0 h 45"/>
                <a:gd name="T2" fmla="*/ 2 w 87"/>
                <a:gd name="T3" fmla="*/ 0 h 45"/>
                <a:gd name="T4" fmla="*/ 87 w 87"/>
                <a:gd name="T5" fmla="*/ 42 h 45"/>
                <a:gd name="T6" fmla="*/ 87 w 87"/>
                <a:gd name="T7" fmla="*/ 45 h 45"/>
                <a:gd name="T8" fmla="*/ 86 w 87"/>
                <a:gd name="T9" fmla="*/ 45 h 45"/>
                <a:gd name="T10" fmla="*/ 0 w 87"/>
                <a:gd name="T11" fmla="*/ 1 h 45"/>
                <a:gd name="T12" fmla="*/ 0 w 87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5">
                  <a:moveTo>
                    <a:pt x="0" y="0"/>
                  </a:moveTo>
                  <a:lnTo>
                    <a:pt x="2" y="0"/>
                  </a:lnTo>
                  <a:lnTo>
                    <a:pt x="87" y="42"/>
                  </a:lnTo>
                  <a:lnTo>
                    <a:pt x="87" y="45"/>
                  </a:lnTo>
                  <a:lnTo>
                    <a:pt x="86" y="4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2" name="Freeform 28"/>
            <p:cNvSpPr>
              <a:spLocks/>
            </p:cNvSpPr>
            <p:nvPr/>
          </p:nvSpPr>
          <p:spPr bwMode="auto">
            <a:xfrm>
              <a:off x="4683549" y="2108787"/>
              <a:ext cx="102545" cy="31774"/>
            </a:xfrm>
            <a:custGeom>
              <a:avLst/>
              <a:gdLst>
                <a:gd name="T0" fmla="*/ 0 w 71"/>
                <a:gd name="T1" fmla="*/ 0 h 22"/>
                <a:gd name="T2" fmla="*/ 1 w 71"/>
                <a:gd name="T3" fmla="*/ 0 h 22"/>
                <a:gd name="T4" fmla="*/ 71 w 71"/>
                <a:gd name="T5" fmla="*/ 21 h 22"/>
                <a:gd name="T6" fmla="*/ 71 w 71"/>
                <a:gd name="T7" fmla="*/ 22 h 22"/>
                <a:gd name="T8" fmla="*/ 69 w 71"/>
                <a:gd name="T9" fmla="*/ 22 h 22"/>
                <a:gd name="T10" fmla="*/ 0 w 71"/>
                <a:gd name="T11" fmla="*/ 0 h 22"/>
                <a:gd name="T12" fmla="*/ 0 w 7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2">
                  <a:moveTo>
                    <a:pt x="0" y="0"/>
                  </a:moveTo>
                  <a:lnTo>
                    <a:pt x="1" y="0"/>
                  </a:lnTo>
                  <a:lnTo>
                    <a:pt x="71" y="21"/>
                  </a:lnTo>
                  <a:lnTo>
                    <a:pt x="71" y="22"/>
                  </a:lnTo>
                  <a:lnTo>
                    <a:pt x="69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3" name="Freeform 29"/>
            <p:cNvSpPr>
              <a:spLocks/>
            </p:cNvSpPr>
            <p:nvPr/>
          </p:nvSpPr>
          <p:spPr bwMode="auto">
            <a:xfrm>
              <a:off x="4582449" y="2071236"/>
              <a:ext cx="102545" cy="37551"/>
            </a:xfrm>
            <a:custGeom>
              <a:avLst/>
              <a:gdLst>
                <a:gd name="T0" fmla="*/ 0 w 71"/>
                <a:gd name="T1" fmla="*/ 0 h 26"/>
                <a:gd name="T2" fmla="*/ 1 w 71"/>
                <a:gd name="T3" fmla="*/ 0 h 26"/>
                <a:gd name="T4" fmla="*/ 71 w 71"/>
                <a:gd name="T5" fmla="*/ 26 h 26"/>
                <a:gd name="T6" fmla="*/ 71 w 71"/>
                <a:gd name="T7" fmla="*/ 26 h 26"/>
                <a:gd name="T8" fmla="*/ 70 w 71"/>
                <a:gd name="T9" fmla="*/ 26 h 26"/>
                <a:gd name="T10" fmla="*/ 0 w 71"/>
                <a:gd name="T11" fmla="*/ 0 h 26"/>
                <a:gd name="T12" fmla="*/ 0 w 7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6">
                  <a:moveTo>
                    <a:pt x="0" y="0"/>
                  </a:moveTo>
                  <a:lnTo>
                    <a:pt x="1" y="0"/>
                  </a:lnTo>
                  <a:lnTo>
                    <a:pt x="71" y="26"/>
                  </a:lnTo>
                  <a:lnTo>
                    <a:pt x="71" y="26"/>
                  </a:lnTo>
                  <a:lnTo>
                    <a:pt x="70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4" name="Freeform 30"/>
            <p:cNvSpPr>
              <a:spLocks/>
            </p:cNvSpPr>
            <p:nvPr/>
          </p:nvSpPr>
          <p:spPr bwMode="auto">
            <a:xfrm>
              <a:off x="4474127" y="2061125"/>
              <a:ext cx="109766" cy="10110"/>
            </a:xfrm>
            <a:custGeom>
              <a:avLst/>
              <a:gdLst>
                <a:gd name="T0" fmla="*/ 0 w 76"/>
                <a:gd name="T1" fmla="*/ 0 h 7"/>
                <a:gd name="T2" fmla="*/ 1 w 76"/>
                <a:gd name="T3" fmla="*/ 0 h 7"/>
                <a:gd name="T4" fmla="*/ 76 w 76"/>
                <a:gd name="T5" fmla="*/ 7 h 7"/>
                <a:gd name="T6" fmla="*/ 76 w 76"/>
                <a:gd name="T7" fmla="*/ 7 h 7"/>
                <a:gd name="T8" fmla="*/ 75 w 76"/>
                <a:gd name="T9" fmla="*/ 7 h 7"/>
                <a:gd name="T10" fmla="*/ 0 w 76"/>
                <a:gd name="T11" fmla="*/ 3 h 7"/>
                <a:gd name="T12" fmla="*/ 0 w 7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">
                  <a:moveTo>
                    <a:pt x="0" y="0"/>
                  </a:moveTo>
                  <a:lnTo>
                    <a:pt x="1" y="0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5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5" name="Freeform 31"/>
            <p:cNvSpPr>
              <a:spLocks/>
            </p:cNvSpPr>
            <p:nvPr/>
          </p:nvSpPr>
          <p:spPr bwMode="auto">
            <a:xfrm>
              <a:off x="4367250" y="2061125"/>
              <a:ext cx="108322" cy="20220"/>
            </a:xfrm>
            <a:custGeom>
              <a:avLst/>
              <a:gdLst>
                <a:gd name="T0" fmla="*/ 74 w 75"/>
                <a:gd name="T1" fmla="*/ 0 h 14"/>
                <a:gd name="T2" fmla="*/ 75 w 75"/>
                <a:gd name="T3" fmla="*/ 0 h 14"/>
                <a:gd name="T4" fmla="*/ 75 w 75"/>
                <a:gd name="T5" fmla="*/ 3 h 14"/>
                <a:gd name="T6" fmla="*/ 1 w 75"/>
                <a:gd name="T7" fmla="*/ 14 h 14"/>
                <a:gd name="T8" fmla="*/ 0 w 75"/>
                <a:gd name="T9" fmla="*/ 14 h 14"/>
                <a:gd name="T10" fmla="*/ 0 w 75"/>
                <a:gd name="T11" fmla="*/ 13 h 14"/>
                <a:gd name="T12" fmla="*/ 74 w 7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4">
                  <a:moveTo>
                    <a:pt x="74" y="0"/>
                  </a:moveTo>
                  <a:lnTo>
                    <a:pt x="75" y="0"/>
                  </a:lnTo>
                  <a:lnTo>
                    <a:pt x="75" y="3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6" name="Freeform 32"/>
            <p:cNvSpPr>
              <a:spLocks/>
            </p:cNvSpPr>
            <p:nvPr/>
          </p:nvSpPr>
          <p:spPr bwMode="auto">
            <a:xfrm>
              <a:off x="4287815" y="2079901"/>
              <a:ext cx="80880" cy="28886"/>
            </a:xfrm>
            <a:custGeom>
              <a:avLst/>
              <a:gdLst>
                <a:gd name="T0" fmla="*/ 55 w 56"/>
                <a:gd name="T1" fmla="*/ 0 h 20"/>
                <a:gd name="T2" fmla="*/ 56 w 56"/>
                <a:gd name="T3" fmla="*/ 0 h 20"/>
                <a:gd name="T4" fmla="*/ 56 w 56"/>
                <a:gd name="T5" fmla="*/ 1 h 20"/>
                <a:gd name="T6" fmla="*/ 2 w 56"/>
                <a:gd name="T7" fmla="*/ 20 h 20"/>
                <a:gd name="T8" fmla="*/ 0 w 56"/>
                <a:gd name="T9" fmla="*/ 20 h 20"/>
                <a:gd name="T10" fmla="*/ 0 w 56"/>
                <a:gd name="T11" fmla="*/ 20 h 20"/>
                <a:gd name="T12" fmla="*/ 55 w 5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0">
                  <a:moveTo>
                    <a:pt x="55" y="0"/>
                  </a:moveTo>
                  <a:lnTo>
                    <a:pt x="56" y="0"/>
                  </a:lnTo>
                  <a:lnTo>
                    <a:pt x="56" y="1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7" name="Freeform 33"/>
            <p:cNvSpPr>
              <a:spLocks/>
            </p:cNvSpPr>
            <p:nvPr/>
          </p:nvSpPr>
          <p:spPr bwMode="auto">
            <a:xfrm>
              <a:off x="4204046" y="2108787"/>
              <a:ext cx="86657" cy="49106"/>
            </a:xfrm>
            <a:custGeom>
              <a:avLst/>
              <a:gdLst>
                <a:gd name="T0" fmla="*/ 58 w 60"/>
                <a:gd name="T1" fmla="*/ 0 h 34"/>
                <a:gd name="T2" fmla="*/ 60 w 60"/>
                <a:gd name="T3" fmla="*/ 0 h 34"/>
                <a:gd name="T4" fmla="*/ 60 w 60"/>
                <a:gd name="T5" fmla="*/ 0 h 34"/>
                <a:gd name="T6" fmla="*/ 0 w 60"/>
                <a:gd name="T7" fmla="*/ 34 h 34"/>
                <a:gd name="T8" fmla="*/ 0 w 60"/>
                <a:gd name="T9" fmla="*/ 34 h 34"/>
                <a:gd name="T10" fmla="*/ 0 w 60"/>
                <a:gd name="T11" fmla="*/ 31 h 34"/>
                <a:gd name="T12" fmla="*/ 58 w 60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4">
                  <a:moveTo>
                    <a:pt x="58" y="0"/>
                  </a:moveTo>
                  <a:lnTo>
                    <a:pt x="60" y="0"/>
                  </a:lnTo>
                  <a:lnTo>
                    <a:pt x="6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8" name="Freeform 34"/>
            <p:cNvSpPr>
              <a:spLocks/>
            </p:cNvSpPr>
            <p:nvPr/>
          </p:nvSpPr>
          <p:spPr bwMode="auto">
            <a:xfrm>
              <a:off x="4149164" y="2153560"/>
              <a:ext cx="54883" cy="27442"/>
            </a:xfrm>
            <a:custGeom>
              <a:avLst/>
              <a:gdLst>
                <a:gd name="T0" fmla="*/ 38 w 38"/>
                <a:gd name="T1" fmla="*/ 0 h 19"/>
                <a:gd name="T2" fmla="*/ 38 w 38"/>
                <a:gd name="T3" fmla="*/ 0 h 19"/>
                <a:gd name="T4" fmla="*/ 38 w 38"/>
                <a:gd name="T5" fmla="*/ 3 h 19"/>
                <a:gd name="T6" fmla="*/ 1 w 38"/>
                <a:gd name="T7" fmla="*/ 19 h 19"/>
                <a:gd name="T8" fmla="*/ 0 w 38"/>
                <a:gd name="T9" fmla="*/ 19 h 19"/>
                <a:gd name="T10" fmla="*/ 0 w 38"/>
                <a:gd name="T11" fmla="*/ 17 h 19"/>
                <a:gd name="T12" fmla="*/ 38 w 3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9">
                  <a:moveTo>
                    <a:pt x="38" y="0"/>
                  </a:moveTo>
                  <a:lnTo>
                    <a:pt x="38" y="0"/>
                  </a:lnTo>
                  <a:lnTo>
                    <a:pt x="38" y="3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9" name="Freeform 35"/>
            <p:cNvSpPr>
              <a:spLocks/>
            </p:cNvSpPr>
            <p:nvPr/>
          </p:nvSpPr>
          <p:spPr bwMode="auto">
            <a:xfrm>
              <a:off x="1887412" y="4309879"/>
              <a:ext cx="31774" cy="124209"/>
            </a:xfrm>
            <a:custGeom>
              <a:avLst/>
              <a:gdLst>
                <a:gd name="T0" fmla="*/ 20 w 22"/>
                <a:gd name="T1" fmla="*/ 0 h 86"/>
                <a:gd name="T2" fmla="*/ 22 w 22"/>
                <a:gd name="T3" fmla="*/ 0 h 86"/>
                <a:gd name="T4" fmla="*/ 22 w 22"/>
                <a:gd name="T5" fmla="*/ 2 h 86"/>
                <a:gd name="T6" fmla="*/ 2 w 22"/>
                <a:gd name="T7" fmla="*/ 86 h 86"/>
                <a:gd name="T8" fmla="*/ 0 w 22"/>
                <a:gd name="T9" fmla="*/ 86 h 86"/>
                <a:gd name="T10" fmla="*/ 0 w 22"/>
                <a:gd name="T11" fmla="*/ 83 h 86"/>
                <a:gd name="T12" fmla="*/ 20 w 22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6">
                  <a:moveTo>
                    <a:pt x="20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" y="86"/>
                  </a:lnTo>
                  <a:lnTo>
                    <a:pt x="0" y="86"/>
                  </a:lnTo>
                  <a:lnTo>
                    <a:pt x="0" y="8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0" name="Freeform 36"/>
            <p:cNvSpPr>
              <a:spLocks/>
            </p:cNvSpPr>
            <p:nvPr/>
          </p:nvSpPr>
          <p:spPr bwMode="auto">
            <a:xfrm>
              <a:off x="1933629" y="4234776"/>
              <a:ext cx="8666" cy="24553"/>
            </a:xfrm>
            <a:custGeom>
              <a:avLst/>
              <a:gdLst>
                <a:gd name="T0" fmla="*/ 5 w 6"/>
                <a:gd name="T1" fmla="*/ 0 h 17"/>
                <a:gd name="T2" fmla="*/ 6 w 6"/>
                <a:gd name="T3" fmla="*/ 0 h 17"/>
                <a:gd name="T4" fmla="*/ 6 w 6"/>
                <a:gd name="T5" fmla="*/ 2 h 17"/>
                <a:gd name="T6" fmla="*/ 2 w 6"/>
                <a:gd name="T7" fmla="*/ 17 h 17"/>
                <a:gd name="T8" fmla="*/ 0 w 6"/>
                <a:gd name="T9" fmla="*/ 17 h 17"/>
                <a:gd name="T10" fmla="*/ 0 w 6"/>
                <a:gd name="T11" fmla="*/ 14 h 17"/>
                <a:gd name="T12" fmla="*/ 5 w 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5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1" name="Freeform 37"/>
            <p:cNvSpPr>
              <a:spLocks/>
            </p:cNvSpPr>
            <p:nvPr/>
          </p:nvSpPr>
          <p:spPr bwMode="auto">
            <a:xfrm>
              <a:off x="1958182" y="4091791"/>
              <a:ext cx="36108" cy="96768"/>
            </a:xfrm>
            <a:custGeom>
              <a:avLst/>
              <a:gdLst>
                <a:gd name="T0" fmla="*/ 23 w 25"/>
                <a:gd name="T1" fmla="*/ 0 h 67"/>
                <a:gd name="T2" fmla="*/ 25 w 25"/>
                <a:gd name="T3" fmla="*/ 0 h 67"/>
                <a:gd name="T4" fmla="*/ 25 w 25"/>
                <a:gd name="T5" fmla="*/ 3 h 67"/>
                <a:gd name="T6" fmla="*/ 3 w 25"/>
                <a:gd name="T7" fmla="*/ 67 h 67"/>
                <a:gd name="T8" fmla="*/ 0 w 25"/>
                <a:gd name="T9" fmla="*/ 67 h 67"/>
                <a:gd name="T10" fmla="*/ 0 w 25"/>
                <a:gd name="T11" fmla="*/ 64 h 67"/>
                <a:gd name="T12" fmla="*/ 23 w 25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7">
                  <a:moveTo>
                    <a:pt x="23" y="0"/>
                  </a:moveTo>
                  <a:lnTo>
                    <a:pt x="25" y="0"/>
                  </a:lnTo>
                  <a:lnTo>
                    <a:pt x="25" y="3"/>
                  </a:lnTo>
                  <a:lnTo>
                    <a:pt x="3" y="67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2" name="Freeform 38"/>
            <p:cNvSpPr>
              <a:spLocks/>
            </p:cNvSpPr>
            <p:nvPr/>
          </p:nvSpPr>
          <p:spPr bwMode="auto">
            <a:xfrm>
              <a:off x="1991401" y="4062906"/>
              <a:ext cx="15888" cy="33219"/>
            </a:xfrm>
            <a:custGeom>
              <a:avLst/>
              <a:gdLst>
                <a:gd name="T0" fmla="*/ 8 w 11"/>
                <a:gd name="T1" fmla="*/ 0 h 23"/>
                <a:gd name="T2" fmla="*/ 11 w 11"/>
                <a:gd name="T3" fmla="*/ 0 h 23"/>
                <a:gd name="T4" fmla="*/ 11 w 11"/>
                <a:gd name="T5" fmla="*/ 2 h 23"/>
                <a:gd name="T6" fmla="*/ 2 w 11"/>
                <a:gd name="T7" fmla="*/ 23 h 23"/>
                <a:gd name="T8" fmla="*/ 0 w 11"/>
                <a:gd name="T9" fmla="*/ 23 h 23"/>
                <a:gd name="T10" fmla="*/ 0 w 11"/>
                <a:gd name="T11" fmla="*/ 20 h 23"/>
                <a:gd name="T12" fmla="*/ 8 w 1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3" name="Freeform 39"/>
            <p:cNvSpPr>
              <a:spLocks/>
            </p:cNvSpPr>
            <p:nvPr/>
          </p:nvSpPr>
          <p:spPr bwMode="auto">
            <a:xfrm>
              <a:off x="2027507" y="3987803"/>
              <a:ext cx="12999" cy="27442"/>
            </a:xfrm>
            <a:custGeom>
              <a:avLst/>
              <a:gdLst>
                <a:gd name="T0" fmla="*/ 5 w 9"/>
                <a:gd name="T1" fmla="*/ 0 h 19"/>
                <a:gd name="T2" fmla="*/ 9 w 9"/>
                <a:gd name="T3" fmla="*/ 0 h 19"/>
                <a:gd name="T4" fmla="*/ 9 w 9"/>
                <a:gd name="T5" fmla="*/ 3 h 19"/>
                <a:gd name="T6" fmla="*/ 2 w 9"/>
                <a:gd name="T7" fmla="*/ 19 h 19"/>
                <a:gd name="T8" fmla="*/ 0 w 9"/>
                <a:gd name="T9" fmla="*/ 19 h 19"/>
                <a:gd name="T10" fmla="*/ 0 w 9"/>
                <a:gd name="T11" fmla="*/ 16 h 19"/>
                <a:gd name="T12" fmla="*/ 5 w 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5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4" name="Freeform 40"/>
            <p:cNvSpPr>
              <a:spLocks/>
            </p:cNvSpPr>
            <p:nvPr/>
          </p:nvSpPr>
          <p:spPr bwMode="auto">
            <a:xfrm>
              <a:off x="2059282" y="3820266"/>
              <a:ext cx="57771" cy="119876"/>
            </a:xfrm>
            <a:custGeom>
              <a:avLst/>
              <a:gdLst>
                <a:gd name="T0" fmla="*/ 38 w 40"/>
                <a:gd name="T1" fmla="*/ 0 h 83"/>
                <a:gd name="T2" fmla="*/ 40 w 40"/>
                <a:gd name="T3" fmla="*/ 0 h 83"/>
                <a:gd name="T4" fmla="*/ 40 w 40"/>
                <a:gd name="T5" fmla="*/ 2 h 83"/>
                <a:gd name="T6" fmla="*/ 4 w 40"/>
                <a:gd name="T7" fmla="*/ 83 h 83"/>
                <a:gd name="T8" fmla="*/ 0 w 40"/>
                <a:gd name="T9" fmla="*/ 83 h 83"/>
                <a:gd name="T10" fmla="*/ 0 w 40"/>
                <a:gd name="T11" fmla="*/ 81 h 83"/>
                <a:gd name="T12" fmla="*/ 38 w 40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3">
                  <a:moveTo>
                    <a:pt x="38" y="0"/>
                  </a:moveTo>
                  <a:lnTo>
                    <a:pt x="40" y="0"/>
                  </a:lnTo>
                  <a:lnTo>
                    <a:pt x="40" y="2"/>
                  </a:lnTo>
                  <a:lnTo>
                    <a:pt x="4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5" name="Freeform 41"/>
            <p:cNvSpPr>
              <a:spLocks/>
            </p:cNvSpPr>
            <p:nvPr/>
          </p:nvSpPr>
          <p:spPr bwMode="auto">
            <a:xfrm>
              <a:off x="2122830" y="3740830"/>
              <a:ext cx="5777" cy="28886"/>
            </a:xfrm>
            <a:custGeom>
              <a:avLst/>
              <a:gdLst>
                <a:gd name="T0" fmla="*/ 1 w 4"/>
                <a:gd name="T1" fmla="*/ 0 h 20"/>
                <a:gd name="T2" fmla="*/ 4 w 4"/>
                <a:gd name="T3" fmla="*/ 0 h 20"/>
                <a:gd name="T4" fmla="*/ 4 w 4"/>
                <a:gd name="T5" fmla="*/ 3 h 20"/>
                <a:gd name="T6" fmla="*/ 1 w 4"/>
                <a:gd name="T7" fmla="*/ 20 h 20"/>
                <a:gd name="T8" fmla="*/ 0 w 4"/>
                <a:gd name="T9" fmla="*/ 20 h 20"/>
                <a:gd name="T10" fmla="*/ 0 w 4"/>
                <a:gd name="T11" fmla="*/ 17 h 20"/>
                <a:gd name="T12" fmla="*/ 1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6" name="Freeform 42"/>
            <p:cNvSpPr>
              <a:spLocks/>
            </p:cNvSpPr>
            <p:nvPr/>
          </p:nvSpPr>
          <p:spPr bwMode="auto">
            <a:xfrm>
              <a:off x="2127164" y="3576182"/>
              <a:ext cx="5777" cy="118431"/>
            </a:xfrm>
            <a:custGeom>
              <a:avLst/>
              <a:gdLst>
                <a:gd name="T0" fmla="*/ 1 w 4"/>
                <a:gd name="T1" fmla="*/ 0 h 82"/>
                <a:gd name="T2" fmla="*/ 4 w 4"/>
                <a:gd name="T3" fmla="*/ 0 h 82"/>
                <a:gd name="T4" fmla="*/ 4 w 4"/>
                <a:gd name="T5" fmla="*/ 2 h 82"/>
                <a:gd name="T6" fmla="*/ 2 w 4"/>
                <a:gd name="T7" fmla="*/ 82 h 82"/>
                <a:gd name="T8" fmla="*/ 0 w 4"/>
                <a:gd name="T9" fmla="*/ 82 h 82"/>
                <a:gd name="T10" fmla="*/ 0 w 4"/>
                <a:gd name="T11" fmla="*/ 80 h 82"/>
                <a:gd name="T12" fmla="*/ 1 w 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7" name="Line 43"/>
            <p:cNvSpPr>
              <a:spLocks noChangeShapeType="1"/>
            </p:cNvSpPr>
            <p:nvPr/>
          </p:nvSpPr>
          <p:spPr bwMode="auto">
            <a:xfrm>
              <a:off x="2132941" y="3499634"/>
              <a:ext cx="0" cy="2744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8" name="Freeform 44"/>
            <p:cNvSpPr>
              <a:spLocks/>
            </p:cNvSpPr>
            <p:nvPr/>
          </p:nvSpPr>
          <p:spPr bwMode="auto">
            <a:xfrm>
              <a:off x="2132941" y="3327765"/>
              <a:ext cx="5777" cy="119876"/>
            </a:xfrm>
            <a:custGeom>
              <a:avLst/>
              <a:gdLst>
                <a:gd name="T0" fmla="*/ 2 w 4"/>
                <a:gd name="T1" fmla="*/ 0 h 83"/>
                <a:gd name="T2" fmla="*/ 4 w 4"/>
                <a:gd name="T3" fmla="*/ 0 h 83"/>
                <a:gd name="T4" fmla="*/ 4 w 4"/>
                <a:gd name="T5" fmla="*/ 3 h 83"/>
                <a:gd name="T6" fmla="*/ 2 w 4"/>
                <a:gd name="T7" fmla="*/ 83 h 83"/>
                <a:gd name="T8" fmla="*/ 0 w 4"/>
                <a:gd name="T9" fmla="*/ 83 h 83"/>
                <a:gd name="T10" fmla="*/ 0 w 4"/>
                <a:gd name="T11" fmla="*/ 81 h 83"/>
                <a:gd name="T12" fmla="*/ 2 w 4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3">
                  <a:moveTo>
                    <a:pt x="2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9" name="Line 45"/>
            <p:cNvSpPr>
              <a:spLocks noChangeShapeType="1"/>
            </p:cNvSpPr>
            <p:nvPr/>
          </p:nvSpPr>
          <p:spPr bwMode="auto">
            <a:xfrm>
              <a:off x="2138718" y="3319099"/>
              <a:ext cx="0" cy="2599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0" name="Freeform 46"/>
            <p:cNvSpPr>
              <a:spLocks/>
            </p:cNvSpPr>
            <p:nvPr/>
          </p:nvSpPr>
          <p:spPr bwMode="auto">
            <a:xfrm>
              <a:off x="2138718" y="3395646"/>
              <a:ext cx="5777" cy="118431"/>
            </a:xfrm>
            <a:custGeom>
              <a:avLst/>
              <a:gdLst>
                <a:gd name="T0" fmla="*/ 0 w 4"/>
                <a:gd name="T1" fmla="*/ 0 h 82"/>
                <a:gd name="T2" fmla="*/ 2 w 4"/>
                <a:gd name="T3" fmla="*/ 0 h 82"/>
                <a:gd name="T4" fmla="*/ 4 w 4"/>
                <a:gd name="T5" fmla="*/ 80 h 82"/>
                <a:gd name="T6" fmla="*/ 4 w 4"/>
                <a:gd name="T7" fmla="*/ 82 h 82"/>
                <a:gd name="T8" fmla="*/ 0 w 4"/>
                <a:gd name="T9" fmla="*/ 82 h 82"/>
                <a:gd name="T10" fmla="*/ 0 w 4"/>
                <a:gd name="T11" fmla="*/ 2 h 82"/>
                <a:gd name="T12" fmla="*/ 0 w 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0" y="0"/>
                  </a:moveTo>
                  <a:lnTo>
                    <a:pt x="2" y="0"/>
                  </a:lnTo>
                  <a:lnTo>
                    <a:pt x="4" y="80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1" name="Line 47"/>
            <p:cNvSpPr>
              <a:spLocks noChangeShapeType="1"/>
            </p:cNvSpPr>
            <p:nvPr/>
          </p:nvSpPr>
          <p:spPr bwMode="auto">
            <a:xfrm>
              <a:off x="2144495" y="3563183"/>
              <a:ext cx="0" cy="2744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2" name="Freeform 48"/>
            <p:cNvSpPr>
              <a:spLocks/>
            </p:cNvSpPr>
            <p:nvPr/>
          </p:nvSpPr>
          <p:spPr bwMode="auto">
            <a:xfrm>
              <a:off x="2144495" y="3641174"/>
              <a:ext cx="4333" cy="124209"/>
            </a:xfrm>
            <a:custGeom>
              <a:avLst/>
              <a:gdLst>
                <a:gd name="T0" fmla="*/ 0 w 3"/>
                <a:gd name="T1" fmla="*/ 0 h 86"/>
                <a:gd name="T2" fmla="*/ 2 w 3"/>
                <a:gd name="T3" fmla="*/ 0 h 86"/>
                <a:gd name="T4" fmla="*/ 3 w 3"/>
                <a:gd name="T5" fmla="*/ 85 h 86"/>
                <a:gd name="T6" fmla="*/ 3 w 3"/>
                <a:gd name="T7" fmla="*/ 86 h 86"/>
                <a:gd name="T8" fmla="*/ 1 w 3"/>
                <a:gd name="T9" fmla="*/ 86 h 86"/>
                <a:gd name="T10" fmla="*/ 0 w 3"/>
                <a:gd name="T11" fmla="*/ 3 h 86"/>
                <a:gd name="T12" fmla="*/ 0 w 3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6">
                  <a:moveTo>
                    <a:pt x="0" y="0"/>
                  </a:moveTo>
                  <a:lnTo>
                    <a:pt x="2" y="0"/>
                  </a:lnTo>
                  <a:lnTo>
                    <a:pt x="3" y="85"/>
                  </a:lnTo>
                  <a:lnTo>
                    <a:pt x="3" y="86"/>
                  </a:lnTo>
                  <a:lnTo>
                    <a:pt x="1" y="8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3" name="Freeform 49"/>
            <p:cNvSpPr>
              <a:spLocks/>
            </p:cNvSpPr>
            <p:nvPr/>
          </p:nvSpPr>
          <p:spPr bwMode="auto">
            <a:xfrm>
              <a:off x="2183490" y="3690280"/>
              <a:ext cx="21665" cy="24553"/>
            </a:xfrm>
            <a:custGeom>
              <a:avLst/>
              <a:gdLst>
                <a:gd name="T0" fmla="*/ 13 w 15"/>
                <a:gd name="T1" fmla="*/ 0 h 17"/>
                <a:gd name="T2" fmla="*/ 15 w 15"/>
                <a:gd name="T3" fmla="*/ 0 h 17"/>
                <a:gd name="T4" fmla="*/ 15 w 15"/>
                <a:gd name="T5" fmla="*/ 1 h 17"/>
                <a:gd name="T6" fmla="*/ 3 w 15"/>
                <a:gd name="T7" fmla="*/ 17 h 17"/>
                <a:gd name="T8" fmla="*/ 0 w 15"/>
                <a:gd name="T9" fmla="*/ 17 h 17"/>
                <a:gd name="T10" fmla="*/ 0 w 15"/>
                <a:gd name="T11" fmla="*/ 15 h 17"/>
                <a:gd name="T12" fmla="*/ 13 w 1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4" name="Freeform 50"/>
            <p:cNvSpPr>
              <a:spLocks/>
            </p:cNvSpPr>
            <p:nvPr/>
          </p:nvSpPr>
          <p:spPr bwMode="auto">
            <a:xfrm>
              <a:off x="2236929" y="3596402"/>
              <a:ext cx="30330" cy="46217"/>
            </a:xfrm>
            <a:custGeom>
              <a:avLst/>
              <a:gdLst>
                <a:gd name="T0" fmla="*/ 19 w 21"/>
                <a:gd name="T1" fmla="*/ 0 h 32"/>
                <a:gd name="T2" fmla="*/ 21 w 21"/>
                <a:gd name="T3" fmla="*/ 0 h 32"/>
                <a:gd name="T4" fmla="*/ 21 w 21"/>
                <a:gd name="T5" fmla="*/ 1 h 32"/>
                <a:gd name="T6" fmla="*/ 2 w 21"/>
                <a:gd name="T7" fmla="*/ 32 h 32"/>
                <a:gd name="T8" fmla="*/ 0 w 21"/>
                <a:gd name="T9" fmla="*/ 32 h 32"/>
                <a:gd name="T10" fmla="*/ 0 w 21"/>
                <a:gd name="T11" fmla="*/ 30 h 32"/>
                <a:gd name="T12" fmla="*/ 19 w 21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2">
                  <a:moveTo>
                    <a:pt x="19" y="0"/>
                  </a:moveTo>
                  <a:lnTo>
                    <a:pt x="21" y="0"/>
                  </a:lnTo>
                  <a:lnTo>
                    <a:pt x="21" y="1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5" name="Freeform 51"/>
            <p:cNvSpPr>
              <a:spLocks noEditPoints="1"/>
            </p:cNvSpPr>
            <p:nvPr/>
          </p:nvSpPr>
          <p:spPr bwMode="auto">
            <a:xfrm>
              <a:off x="3516566" y="2318208"/>
              <a:ext cx="2042220" cy="2115879"/>
            </a:xfrm>
            <a:custGeom>
              <a:avLst/>
              <a:gdLst>
                <a:gd name="T0" fmla="*/ 1 w 1414"/>
                <a:gd name="T1" fmla="*/ 1325 h 1465"/>
                <a:gd name="T2" fmla="*/ 3 w 1414"/>
                <a:gd name="T3" fmla="*/ 1168 h 1465"/>
                <a:gd name="T4" fmla="*/ 3 w 1414"/>
                <a:gd name="T5" fmla="*/ 1018 h 1465"/>
                <a:gd name="T6" fmla="*/ 15 w 1414"/>
                <a:gd name="T7" fmla="*/ 869 h 1465"/>
                <a:gd name="T8" fmla="*/ 17 w 1414"/>
                <a:gd name="T9" fmla="*/ 711 h 1465"/>
                <a:gd name="T10" fmla="*/ 1390 w 1414"/>
                <a:gd name="T11" fmla="*/ 650 h 1465"/>
                <a:gd name="T12" fmla="*/ 1375 w 1414"/>
                <a:gd name="T13" fmla="*/ 647 h 1465"/>
                <a:gd name="T14" fmla="*/ 1346 w 1414"/>
                <a:gd name="T15" fmla="*/ 621 h 1465"/>
                <a:gd name="T16" fmla="*/ 1334 w 1414"/>
                <a:gd name="T17" fmla="*/ 619 h 1465"/>
                <a:gd name="T18" fmla="*/ 1314 w 1414"/>
                <a:gd name="T19" fmla="*/ 612 h 1465"/>
                <a:gd name="T20" fmla="*/ 1299 w 1414"/>
                <a:gd name="T21" fmla="*/ 603 h 1465"/>
                <a:gd name="T22" fmla="*/ 1282 w 1414"/>
                <a:gd name="T23" fmla="*/ 585 h 1465"/>
                <a:gd name="T24" fmla="*/ 19 w 1414"/>
                <a:gd name="T25" fmla="*/ 594 h 1465"/>
                <a:gd name="T26" fmla="*/ 1238 w 1414"/>
                <a:gd name="T27" fmla="*/ 573 h 1465"/>
                <a:gd name="T28" fmla="*/ 1204 w 1414"/>
                <a:gd name="T29" fmla="*/ 546 h 1465"/>
                <a:gd name="T30" fmla="*/ 1182 w 1414"/>
                <a:gd name="T31" fmla="*/ 547 h 1465"/>
                <a:gd name="T32" fmla="*/ 1172 w 1414"/>
                <a:gd name="T33" fmla="*/ 533 h 1465"/>
                <a:gd name="T34" fmla="*/ 1157 w 1414"/>
                <a:gd name="T35" fmla="*/ 522 h 1465"/>
                <a:gd name="T36" fmla="*/ 1126 w 1414"/>
                <a:gd name="T37" fmla="*/ 498 h 1465"/>
                <a:gd name="T38" fmla="*/ 10 w 1414"/>
                <a:gd name="T39" fmla="*/ 495 h 1465"/>
                <a:gd name="T40" fmla="*/ 1080 w 1414"/>
                <a:gd name="T41" fmla="*/ 474 h 1465"/>
                <a:gd name="T42" fmla="*/ 1063 w 1414"/>
                <a:gd name="T43" fmla="*/ 472 h 1465"/>
                <a:gd name="T44" fmla="*/ 1048 w 1414"/>
                <a:gd name="T45" fmla="*/ 456 h 1465"/>
                <a:gd name="T46" fmla="*/ 1027 w 1414"/>
                <a:gd name="T47" fmla="*/ 449 h 1465"/>
                <a:gd name="T48" fmla="*/ 1004 w 1414"/>
                <a:gd name="T49" fmla="*/ 430 h 1465"/>
                <a:gd name="T50" fmla="*/ 972 w 1414"/>
                <a:gd name="T51" fmla="*/ 414 h 1465"/>
                <a:gd name="T52" fmla="*/ 955 w 1414"/>
                <a:gd name="T53" fmla="*/ 406 h 1465"/>
                <a:gd name="T54" fmla="*/ 937 w 1414"/>
                <a:gd name="T55" fmla="*/ 393 h 1465"/>
                <a:gd name="T56" fmla="*/ 912 w 1414"/>
                <a:gd name="T57" fmla="*/ 392 h 1465"/>
                <a:gd name="T58" fmla="*/ 892 w 1414"/>
                <a:gd name="T59" fmla="*/ 383 h 1465"/>
                <a:gd name="T60" fmla="*/ 863 w 1414"/>
                <a:gd name="T61" fmla="*/ 371 h 1465"/>
                <a:gd name="T62" fmla="*/ 844 w 1414"/>
                <a:gd name="T63" fmla="*/ 355 h 1465"/>
                <a:gd name="T64" fmla="*/ 803 w 1414"/>
                <a:gd name="T65" fmla="*/ 326 h 1465"/>
                <a:gd name="T66" fmla="*/ 797 w 1414"/>
                <a:gd name="T67" fmla="*/ 330 h 1465"/>
                <a:gd name="T68" fmla="*/ 766 w 1414"/>
                <a:gd name="T69" fmla="*/ 318 h 1465"/>
                <a:gd name="T70" fmla="*/ 735 w 1414"/>
                <a:gd name="T71" fmla="*/ 302 h 1465"/>
                <a:gd name="T72" fmla="*/ 715 w 1414"/>
                <a:gd name="T73" fmla="*/ 278 h 1465"/>
                <a:gd name="T74" fmla="*/ 694 w 1414"/>
                <a:gd name="T75" fmla="*/ 271 h 1465"/>
                <a:gd name="T76" fmla="*/ 681 w 1414"/>
                <a:gd name="T77" fmla="*/ 263 h 1465"/>
                <a:gd name="T78" fmla="*/ 664 w 1414"/>
                <a:gd name="T79" fmla="*/ 250 h 1465"/>
                <a:gd name="T80" fmla="*/ 628 w 1414"/>
                <a:gd name="T81" fmla="*/ 243 h 1465"/>
                <a:gd name="T82" fmla="*/ 613 w 1414"/>
                <a:gd name="T83" fmla="*/ 218 h 1465"/>
                <a:gd name="T84" fmla="*/ 585 w 1414"/>
                <a:gd name="T85" fmla="*/ 207 h 1465"/>
                <a:gd name="T86" fmla="*/ 564 w 1414"/>
                <a:gd name="T87" fmla="*/ 201 h 1465"/>
                <a:gd name="T88" fmla="*/ 17 w 1414"/>
                <a:gd name="T89" fmla="*/ 196 h 1465"/>
                <a:gd name="T90" fmla="*/ 527 w 1414"/>
                <a:gd name="T91" fmla="*/ 182 h 1465"/>
                <a:gd name="T92" fmla="*/ 501 w 1414"/>
                <a:gd name="T93" fmla="*/ 164 h 1465"/>
                <a:gd name="T94" fmla="*/ 23 w 1414"/>
                <a:gd name="T95" fmla="*/ 148 h 1465"/>
                <a:gd name="T96" fmla="*/ 446 w 1414"/>
                <a:gd name="T97" fmla="*/ 151 h 1465"/>
                <a:gd name="T98" fmla="*/ 418 w 1414"/>
                <a:gd name="T99" fmla="*/ 126 h 1465"/>
                <a:gd name="T100" fmla="*/ 24 w 1414"/>
                <a:gd name="T101" fmla="*/ 109 h 1465"/>
                <a:gd name="T102" fmla="*/ 363 w 1414"/>
                <a:gd name="T103" fmla="*/ 105 h 1465"/>
                <a:gd name="T104" fmla="*/ 335 w 1414"/>
                <a:gd name="T105" fmla="*/ 89 h 1465"/>
                <a:gd name="T106" fmla="*/ 26 w 1414"/>
                <a:gd name="T107" fmla="*/ 71 h 1465"/>
                <a:gd name="T108" fmla="*/ 261 w 1414"/>
                <a:gd name="T109" fmla="*/ 59 h 1465"/>
                <a:gd name="T110" fmla="*/ 238 w 1414"/>
                <a:gd name="T111" fmla="*/ 48 h 1465"/>
                <a:gd name="T112" fmla="*/ 205 w 1414"/>
                <a:gd name="T113" fmla="*/ 51 h 1465"/>
                <a:gd name="T114" fmla="*/ 175 w 1414"/>
                <a:gd name="T115" fmla="*/ 41 h 1465"/>
                <a:gd name="T116" fmla="*/ 126 w 1414"/>
                <a:gd name="T117" fmla="*/ 30 h 1465"/>
                <a:gd name="T118" fmla="*/ 60 w 1414"/>
                <a:gd name="T119" fmla="*/ 15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14" h="1465">
                  <a:moveTo>
                    <a:pt x="0" y="1445"/>
                  </a:moveTo>
                  <a:lnTo>
                    <a:pt x="10" y="1445"/>
                  </a:lnTo>
                  <a:lnTo>
                    <a:pt x="10" y="1465"/>
                  </a:lnTo>
                  <a:lnTo>
                    <a:pt x="0" y="1465"/>
                  </a:lnTo>
                  <a:lnTo>
                    <a:pt x="0" y="1445"/>
                  </a:lnTo>
                  <a:close/>
                  <a:moveTo>
                    <a:pt x="0" y="1404"/>
                  </a:moveTo>
                  <a:lnTo>
                    <a:pt x="10" y="1404"/>
                  </a:lnTo>
                  <a:lnTo>
                    <a:pt x="10" y="1425"/>
                  </a:lnTo>
                  <a:lnTo>
                    <a:pt x="0" y="1425"/>
                  </a:lnTo>
                  <a:lnTo>
                    <a:pt x="0" y="1404"/>
                  </a:lnTo>
                  <a:close/>
                  <a:moveTo>
                    <a:pt x="1" y="1365"/>
                  </a:moveTo>
                  <a:lnTo>
                    <a:pt x="11" y="1365"/>
                  </a:lnTo>
                  <a:lnTo>
                    <a:pt x="11" y="1386"/>
                  </a:lnTo>
                  <a:lnTo>
                    <a:pt x="1" y="1386"/>
                  </a:lnTo>
                  <a:lnTo>
                    <a:pt x="1" y="1365"/>
                  </a:lnTo>
                  <a:close/>
                  <a:moveTo>
                    <a:pt x="1" y="1325"/>
                  </a:moveTo>
                  <a:lnTo>
                    <a:pt x="11" y="1325"/>
                  </a:lnTo>
                  <a:lnTo>
                    <a:pt x="11" y="1346"/>
                  </a:lnTo>
                  <a:lnTo>
                    <a:pt x="1" y="1346"/>
                  </a:lnTo>
                  <a:lnTo>
                    <a:pt x="1" y="1325"/>
                  </a:lnTo>
                  <a:close/>
                  <a:moveTo>
                    <a:pt x="1" y="1285"/>
                  </a:moveTo>
                  <a:lnTo>
                    <a:pt x="11" y="1285"/>
                  </a:lnTo>
                  <a:lnTo>
                    <a:pt x="11" y="1306"/>
                  </a:lnTo>
                  <a:lnTo>
                    <a:pt x="1" y="1306"/>
                  </a:lnTo>
                  <a:lnTo>
                    <a:pt x="1" y="1285"/>
                  </a:lnTo>
                  <a:close/>
                  <a:moveTo>
                    <a:pt x="1" y="1246"/>
                  </a:moveTo>
                  <a:lnTo>
                    <a:pt x="11" y="1246"/>
                  </a:lnTo>
                  <a:lnTo>
                    <a:pt x="11" y="1266"/>
                  </a:lnTo>
                  <a:lnTo>
                    <a:pt x="1" y="1266"/>
                  </a:lnTo>
                  <a:lnTo>
                    <a:pt x="1" y="1246"/>
                  </a:lnTo>
                  <a:close/>
                  <a:moveTo>
                    <a:pt x="1" y="1206"/>
                  </a:moveTo>
                  <a:lnTo>
                    <a:pt x="11" y="1206"/>
                  </a:lnTo>
                  <a:lnTo>
                    <a:pt x="11" y="1226"/>
                  </a:lnTo>
                  <a:lnTo>
                    <a:pt x="1" y="1226"/>
                  </a:lnTo>
                  <a:lnTo>
                    <a:pt x="1" y="1206"/>
                  </a:lnTo>
                  <a:close/>
                  <a:moveTo>
                    <a:pt x="3" y="1168"/>
                  </a:moveTo>
                  <a:lnTo>
                    <a:pt x="14" y="1168"/>
                  </a:lnTo>
                  <a:lnTo>
                    <a:pt x="14" y="1188"/>
                  </a:lnTo>
                  <a:lnTo>
                    <a:pt x="3" y="1188"/>
                  </a:lnTo>
                  <a:lnTo>
                    <a:pt x="3" y="1168"/>
                  </a:lnTo>
                  <a:close/>
                  <a:moveTo>
                    <a:pt x="3" y="1128"/>
                  </a:moveTo>
                  <a:lnTo>
                    <a:pt x="14" y="1128"/>
                  </a:lnTo>
                  <a:lnTo>
                    <a:pt x="14" y="1148"/>
                  </a:lnTo>
                  <a:lnTo>
                    <a:pt x="3" y="1148"/>
                  </a:lnTo>
                  <a:lnTo>
                    <a:pt x="3" y="1128"/>
                  </a:lnTo>
                  <a:close/>
                  <a:moveTo>
                    <a:pt x="3" y="1088"/>
                  </a:moveTo>
                  <a:lnTo>
                    <a:pt x="14" y="1088"/>
                  </a:lnTo>
                  <a:lnTo>
                    <a:pt x="14" y="1109"/>
                  </a:lnTo>
                  <a:lnTo>
                    <a:pt x="3" y="1109"/>
                  </a:lnTo>
                  <a:lnTo>
                    <a:pt x="3" y="1088"/>
                  </a:lnTo>
                  <a:close/>
                  <a:moveTo>
                    <a:pt x="3" y="1048"/>
                  </a:moveTo>
                  <a:lnTo>
                    <a:pt x="14" y="1048"/>
                  </a:lnTo>
                  <a:lnTo>
                    <a:pt x="14" y="1069"/>
                  </a:lnTo>
                  <a:lnTo>
                    <a:pt x="3" y="1069"/>
                  </a:lnTo>
                  <a:lnTo>
                    <a:pt x="3" y="1048"/>
                  </a:lnTo>
                  <a:close/>
                  <a:moveTo>
                    <a:pt x="5" y="1009"/>
                  </a:moveTo>
                  <a:lnTo>
                    <a:pt x="15" y="1009"/>
                  </a:lnTo>
                  <a:lnTo>
                    <a:pt x="15" y="1029"/>
                  </a:lnTo>
                  <a:lnTo>
                    <a:pt x="3" y="1029"/>
                  </a:lnTo>
                  <a:lnTo>
                    <a:pt x="3" y="1018"/>
                  </a:lnTo>
                  <a:lnTo>
                    <a:pt x="5" y="1018"/>
                  </a:lnTo>
                  <a:lnTo>
                    <a:pt x="5" y="1009"/>
                  </a:lnTo>
                  <a:close/>
                  <a:moveTo>
                    <a:pt x="5" y="969"/>
                  </a:moveTo>
                  <a:lnTo>
                    <a:pt x="15" y="969"/>
                  </a:lnTo>
                  <a:lnTo>
                    <a:pt x="15" y="989"/>
                  </a:lnTo>
                  <a:lnTo>
                    <a:pt x="5" y="989"/>
                  </a:lnTo>
                  <a:lnTo>
                    <a:pt x="5" y="969"/>
                  </a:lnTo>
                  <a:close/>
                  <a:moveTo>
                    <a:pt x="5" y="929"/>
                  </a:moveTo>
                  <a:lnTo>
                    <a:pt x="15" y="929"/>
                  </a:lnTo>
                  <a:lnTo>
                    <a:pt x="15" y="949"/>
                  </a:lnTo>
                  <a:lnTo>
                    <a:pt x="5" y="949"/>
                  </a:lnTo>
                  <a:lnTo>
                    <a:pt x="5" y="929"/>
                  </a:lnTo>
                  <a:close/>
                  <a:moveTo>
                    <a:pt x="5" y="889"/>
                  </a:moveTo>
                  <a:lnTo>
                    <a:pt x="15" y="889"/>
                  </a:lnTo>
                  <a:lnTo>
                    <a:pt x="15" y="909"/>
                  </a:lnTo>
                  <a:lnTo>
                    <a:pt x="5" y="909"/>
                  </a:lnTo>
                  <a:lnTo>
                    <a:pt x="5" y="889"/>
                  </a:lnTo>
                  <a:close/>
                  <a:moveTo>
                    <a:pt x="5" y="849"/>
                  </a:moveTo>
                  <a:lnTo>
                    <a:pt x="15" y="849"/>
                  </a:lnTo>
                  <a:lnTo>
                    <a:pt x="15" y="869"/>
                  </a:lnTo>
                  <a:lnTo>
                    <a:pt x="5" y="869"/>
                  </a:lnTo>
                  <a:lnTo>
                    <a:pt x="5" y="849"/>
                  </a:lnTo>
                  <a:close/>
                  <a:moveTo>
                    <a:pt x="7" y="812"/>
                  </a:moveTo>
                  <a:lnTo>
                    <a:pt x="17" y="812"/>
                  </a:lnTo>
                  <a:lnTo>
                    <a:pt x="17" y="831"/>
                  </a:lnTo>
                  <a:lnTo>
                    <a:pt x="7" y="831"/>
                  </a:lnTo>
                  <a:lnTo>
                    <a:pt x="7" y="812"/>
                  </a:lnTo>
                  <a:close/>
                  <a:moveTo>
                    <a:pt x="7" y="772"/>
                  </a:moveTo>
                  <a:lnTo>
                    <a:pt x="17" y="772"/>
                  </a:lnTo>
                  <a:lnTo>
                    <a:pt x="17" y="791"/>
                  </a:lnTo>
                  <a:lnTo>
                    <a:pt x="7" y="791"/>
                  </a:lnTo>
                  <a:lnTo>
                    <a:pt x="7" y="772"/>
                  </a:lnTo>
                  <a:close/>
                  <a:moveTo>
                    <a:pt x="7" y="732"/>
                  </a:moveTo>
                  <a:lnTo>
                    <a:pt x="17" y="732"/>
                  </a:lnTo>
                  <a:lnTo>
                    <a:pt x="17" y="751"/>
                  </a:lnTo>
                  <a:lnTo>
                    <a:pt x="7" y="751"/>
                  </a:lnTo>
                  <a:lnTo>
                    <a:pt x="7" y="732"/>
                  </a:lnTo>
                  <a:close/>
                  <a:moveTo>
                    <a:pt x="7" y="692"/>
                  </a:moveTo>
                  <a:lnTo>
                    <a:pt x="17" y="692"/>
                  </a:lnTo>
                  <a:lnTo>
                    <a:pt x="17" y="711"/>
                  </a:lnTo>
                  <a:lnTo>
                    <a:pt x="7" y="711"/>
                  </a:lnTo>
                  <a:lnTo>
                    <a:pt x="7" y="692"/>
                  </a:lnTo>
                  <a:close/>
                  <a:moveTo>
                    <a:pt x="9" y="654"/>
                  </a:moveTo>
                  <a:lnTo>
                    <a:pt x="19" y="654"/>
                  </a:lnTo>
                  <a:lnTo>
                    <a:pt x="19" y="668"/>
                  </a:lnTo>
                  <a:lnTo>
                    <a:pt x="17" y="668"/>
                  </a:lnTo>
                  <a:lnTo>
                    <a:pt x="17" y="671"/>
                  </a:lnTo>
                  <a:lnTo>
                    <a:pt x="7" y="671"/>
                  </a:lnTo>
                  <a:lnTo>
                    <a:pt x="7" y="658"/>
                  </a:lnTo>
                  <a:lnTo>
                    <a:pt x="9" y="658"/>
                  </a:lnTo>
                  <a:lnTo>
                    <a:pt x="9" y="654"/>
                  </a:lnTo>
                  <a:close/>
                  <a:moveTo>
                    <a:pt x="1378" y="643"/>
                  </a:moveTo>
                  <a:lnTo>
                    <a:pt x="1385" y="643"/>
                  </a:lnTo>
                  <a:lnTo>
                    <a:pt x="1385" y="644"/>
                  </a:lnTo>
                  <a:lnTo>
                    <a:pt x="1388" y="644"/>
                  </a:lnTo>
                  <a:lnTo>
                    <a:pt x="1388" y="651"/>
                  </a:lnTo>
                  <a:lnTo>
                    <a:pt x="1386" y="651"/>
                  </a:lnTo>
                  <a:lnTo>
                    <a:pt x="1386" y="652"/>
                  </a:lnTo>
                  <a:lnTo>
                    <a:pt x="1390" y="652"/>
                  </a:lnTo>
                  <a:lnTo>
                    <a:pt x="1390" y="650"/>
                  </a:lnTo>
                  <a:lnTo>
                    <a:pt x="1399" y="650"/>
                  </a:lnTo>
                  <a:lnTo>
                    <a:pt x="1399" y="652"/>
                  </a:lnTo>
                  <a:lnTo>
                    <a:pt x="1403" y="652"/>
                  </a:lnTo>
                  <a:lnTo>
                    <a:pt x="1403" y="658"/>
                  </a:lnTo>
                  <a:lnTo>
                    <a:pt x="1414" y="658"/>
                  </a:lnTo>
                  <a:lnTo>
                    <a:pt x="1414" y="665"/>
                  </a:lnTo>
                  <a:lnTo>
                    <a:pt x="1408" y="665"/>
                  </a:lnTo>
                  <a:lnTo>
                    <a:pt x="1408" y="668"/>
                  </a:lnTo>
                  <a:lnTo>
                    <a:pt x="1400" y="668"/>
                  </a:lnTo>
                  <a:lnTo>
                    <a:pt x="1400" y="660"/>
                  </a:lnTo>
                  <a:lnTo>
                    <a:pt x="1401" y="660"/>
                  </a:lnTo>
                  <a:lnTo>
                    <a:pt x="1401" y="659"/>
                  </a:lnTo>
                  <a:lnTo>
                    <a:pt x="1398" y="659"/>
                  </a:lnTo>
                  <a:lnTo>
                    <a:pt x="1398" y="662"/>
                  </a:lnTo>
                  <a:lnTo>
                    <a:pt x="1388" y="662"/>
                  </a:lnTo>
                  <a:lnTo>
                    <a:pt x="1388" y="660"/>
                  </a:lnTo>
                  <a:lnTo>
                    <a:pt x="1385" y="660"/>
                  </a:lnTo>
                  <a:lnTo>
                    <a:pt x="1385" y="654"/>
                  </a:lnTo>
                  <a:lnTo>
                    <a:pt x="1375" y="654"/>
                  </a:lnTo>
                  <a:lnTo>
                    <a:pt x="1375" y="647"/>
                  </a:lnTo>
                  <a:lnTo>
                    <a:pt x="1378" y="647"/>
                  </a:lnTo>
                  <a:lnTo>
                    <a:pt x="1378" y="643"/>
                  </a:lnTo>
                  <a:close/>
                  <a:moveTo>
                    <a:pt x="1363" y="635"/>
                  </a:moveTo>
                  <a:lnTo>
                    <a:pt x="1373" y="635"/>
                  </a:lnTo>
                  <a:lnTo>
                    <a:pt x="1373" y="636"/>
                  </a:lnTo>
                  <a:lnTo>
                    <a:pt x="1376" y="636"/>
                  </a:lnTo>
                  <a:lnTo>
                    <a:pt x="1376" y="643"/>
                  </a:lnTo>
                  <a:lnTo>
                    <a:pt x="1371" y="643"/>
                  </a:lnTo>
                  <a:lnTo>
                    <a:pt x="1371" y="649"/>
                  </a:lnTo>
                  <a:lnTo>
                    <a:pt x="1366" y="649"/>
                  </a:lnTo>
                  <a:lnTo>
                    <a:pt x="1366" y="646"/>
                  </a:lnTo>
                  <a:lnTo>
                    <a:pt x="1362" y="646"/>
                  </a:lnTo>
                  <a:lnTo>
                    <a:pt x="1362" y="645"/>
                  </a:lnTo>
                  <a:lnTo>
                    <a:pt x="1359" y="645"/>
                  </a:lnTo>
                  <a:lnTo>
                    <a:pt x="1359" y="638"/>
                  </a:lnTo>
                  <a:lnTo>
                    <a:pt x="1363" y="638"/>
                  </a:lnTo>
                  <a:lnTo>
                    <a:pt x="1363" y="635"/>
                  </a:lnTo>
                  <a:close/>
                  <a:moveTo>
                    <a:pt x="1334" y="619"/>
                  </a:moveTo>
                  <a:lnTo>
                    <a:pt x="1346" y="619"/>
                  </a:lnTo>
                  <a:lnTo>
                    <a:pt x="1346" y="621"/>
                  </a:lnTo>
                  <a:lnTo>
                    <a:pt x="1349" y="621"/>
                  </a:lnTo>
                  <a:lnTo>
                    <a:pt x="1349" y="627"/>
                  </a:lnTo>
                  <a:lnTo>
                    <a:pt x="1359" y="627"/>
                  </a:lnTo>
                  <a:lnTo>
                    <a:pt x="1359" y="634"/>
                  </a:lnTo>
                  <a:lnTo>
                    <a:pt x="1357" y="634"/>
                  </a:lnTo>
                  <a:lnTo>
                    <a:pt x="1357" y="639"/>
                  </a:lnTo>
                  <a:lnTo>
                    <a:pt x="1349" y="639"/>
                  </a:lnTo>
                  <a:lnTo>
                    <a:pt x="1349" y="637"/>
                  </a:lnTo>
                  <a:lnTo>
                    <a:pt x="1344" y="637"/>
                  </a:lnTo>
                  <a:lnTo>
                    <a:pt x="1344" y="629"/>
                  </a:lnTo>
                  <a:lnTo>
                    <a:pt x="1349" y="629"/>
                  </a:lnTo>
                  <a:lnTo>
                    <a:pt x="1349" y="628"/>
                  </a:lnTo>
                  <a:lnTo>
                    <a:pt x="1343" y="628"/>
                  </a:lnTo>
                  <a:lnTo>
                    <a:pt x="1343" y="632"/>
                  </a:lnTo>
                  <a:lnTo>
                    <a:pt x="1336" y="632"/>
                  </a:lnTo>
                  <a:lnTo>
                    <a:pt x="1336" y="629"/>
                  </a:lnTo>
                  <a:lnTo>
                    <a:pt x="1333" y="629"/>
                  </a:lnTo>
                  <a:lnTo>
                    <a:pt x="1333" y="622"/>
                  </a:lnTo>
                  <a:lnTo>
                    <a:pt x="1334" y="622"/>
                  </a:lnTo>
                  <a:lnTo>
                    <a:pt x="1334" y="619"/>
                  </a:lnTo>
                  <a:close/>
                  <a:moveTo>
                    <a:pt x="9" y="614"/>
                  </a:moveTo>
                  <a:lnTo>
                    <a:pt x="19" y="614"/>
                  </a:lnTo>
                  <a:lnTo>
                    <a:pt x="19" y="634"/>
                  </a:lnTo>
                  <a:lnTo>
                    <a:pt x="9" y="634"/>
                  </a:lnTo>
                  <a:lnTo>
                    <a:pt x="9" y="614"/>
                  </a:lnTo>
                  <a:close/>
                  <a:moveTo>
                    <a:pt x="1319" y="608"/>
                  </a:moveTo>
                  <a:lnTo>
                    <a:pt x="1325" y="608"/>
                  </a:lnTo>
                  <a:lnTo>
                    <a:pt x="1325" y="610"/>
                  </a:lnTo>
                  <a:lnTo>
                    <a:pt x="1328" y="610"/>
                  </a:lnTo>
                  <a:lnTo>
                    <a:pt x="1328" y="611"/>
                  </a:lnTo>
                  <a:lnTo>
                    <a:pt x="1331" y="611"/>
                  </a:lnTo>
                  <a:lnTo>
                    <a:pt x="1331" y="618"/>
                  </a:lnTo>
                  <a:lnTo>
                    <a:pt x="1328" y="618"/>
                  </a:lnTo>
                  <a:lnTo>
                    <a:pt x="1328" y="624"/>
                  </a:lnTo>
                  <a:lnTo>
                    <a:pt x="1321" y="624"/>
                  </a:lnTo>
                  <a:lnTo>
                    <a:pt x="1321" y="621"/>
                  </a:lnTo>
                  <a:lnTo>
                    <a:pt x="1318" y="621"/>
                  </a:lnTo>
                  <a:lnTo>
                    <a:pt x="1318" y="620"/>
                  </a:lnTo>
                  <a:lnTo>
                    <a:pt x="1314" y="620"/>
                  </a:lnTo>
                  <a:lnTo>
                    <a:pt x="1314" y="612"/>
                  </a:lnTo>
                  <a:lnTo>
                    <a:pt x="1319" y="612"/>
                  </a:lnTo>
                  <a:lnTo>
                    <a:pt x="1319" y="608"/>
                  </a:lnTo>
                  <a:close/>
                  <a:moveTo>
                    <a:pt x="1289" y="592"/>
                  </a:moveTo>
                  <a:lnTo>
                    <a:pt x="1296" y="592"/>
                  </a:lnTo>
                  <a:lnTo>
                    <a:pt x="1296" y="594"/>
                  </a:lnTo>
                  <a:lnTo>
                    <a:pt x="1299" y="594"/>
                  </a:lnTo>
                  <a:lnTo>
                    <a:pt x="1299" y="598"/>
                  </a:lnTo>
                  <a:lnTo>
                    <a:pt x="1307" y="598"/>
                  </a:lnTo>
                  <a:lnTo>
                    <a:pt x="1307" y="600"/>
                  </a:lnTo>
                  <a:lnTo>
                    <a:pt x="1311" y="600"/>
                  </a:lnTo>
                  <a:lnTo>
                    <a:pt x="1311" y="602"/>
                  </a:lnTo>
                  <a:lnTo>
                    <a:pt x="1314" y="602"/>
                  </a:lnTo>
                  <a:lnTo>
                    <a:pt x="1314" y="609"/>
                  </a:lnTo>
                  <a:lnTo>
                    <a:pt x="1309" y="609"/>
                  </a:lnTo>
                  <a:lnTo>
                    <a:pt x="1309" y="612"/>
                  </a:lnTo>
                  <a:lnTo>
                    <a:pt x="1301" y="612"/>
                  </a:lnTo>
                  <a:lnTo>
                    <a:pt x="1301" y="610"/>
                  </a:lnTo>
                  <a:lnTo>
                    <a:pt x="1297" y="610"/>
                  </a:lnTo>
                  <a:lnTo>
                    <a:pt x="1297" y="603"/>
                  </a:lnTo>
                  <a:lnTo>
                    <a:pt x="1299" y="603"/>
                  </a:lnTo>
                  <a:lnTo>
                    <a:pt x="1299" y="601"/>
                  </a:lnTo>
                  <a:lnTo>
                    <a:pt x="1294" y="601"/>
                  </a:lnTo>
                  <a:lnTo>
                    <a:pt x="1294" y="604"/>
                  </a:lnTo>
                  <a:lnTo>
                    <a:pt x="1286" y="604"/>
                  </a:lnTo>
                  <a:lnTo>
                    <a:pt x="1286" y="596"/>
                  </a:lnTo>
                  <a:lnTo>
                    <a:pt x="1289" y="596"/>
                  </a:lnTo>
                  <a:lnTo>
                    <a:pt x="1289" y="592"/>
                  </a:lnTo>
                  <a:close/>
                  <a:moveTo>
                    <a:pt x="1270" y="585"/>
                  </a:moveTo>
                  <a:lnTo>
                    <a:pt x="1270" y="587"/>
                  </a:lnTo>
                  <a:lnTo>
                    <a:pt x="1271" y="587"/>
                  </a:lnTo>
                  <a:lnTo>
                    <a:pt x="1271" y="585"/>
                  </a:lnTo>
                  <a:lnTo>
                    <a:pt x="1270" y="585"/>
                  </a:lnTo>
                  <a:close/>
                  <a:moveTo>
                    <a:pt x="1261" y="577"/>
                  </a:moveTo>
                  <a:lnTo>
                    <a:pt x="1269" y="577"/>
                  </a:lnTo>
                  <a:lnTo>
                    <a:pt x="1269" y="579"/>
                  </a:lnTo>
                  <a:lnTo>
                    <a:pt x="1273" y="579"/>
                  </a:lnTo>
                  <a:lnTo>
                    <a:pt x="1273" y="582"/>
                  </a:lnTo>
                  <a:lnTo>
                    <a:pt x="1279" y="582"/>
                  </a:lnTo>
                  <a:lnTo>
                    <a:pt x="1279" y="585"/>
                  </a:lnTo>
                  <a:lnTo>
                    <a:pt x="1282" y="585"/>
                  </a:lnTo>
                  <a:lnTo>
                    <a:pt x="1282" y="586"/>
                  </a:lnTo>
                  <a:lnTo>
                    <a:pt x="1286" y="586"/>
                  </a:lnTo>
                  <a:lnTo>
                    <a:pt x="1286" y="593"/>
                  </a:lnTo>
                  <a:lnTo>
                    <a:pt x="1284" y="593"/>
                  </a:lnTo>
                  <a:lnTo>
                    <a:pt x="1284" y="598"/>
                  </a:lnTo>
                  <a:lnTo>
                    <a:pt x="1276" y="598"/>
                  </a:lnTo>
                  <a:lnTo>
                    <a:pt x="1276" y="596"/>
                  </a:lnTo>
                  <a:lnTo>
                    <a:pt x="1272" y="596"/>
                  </a:lnTo>
                  <a:lnTo>
                    <a:pt x="1272" y="595"/>
                  </a:lnTo>
                  <a:lnTo>
                    <a:pt x="1269" y="595"/>
                  </a:lnTo>
                  <a:lnTo>
                    <a:pt x="1269" y="589"/>
                  </a:lnTo>
                  <a:lnTo>
                    <a:pt x="1258" y="589"/>
                  </a:lnTo>
                  <a:lnTo>
                    <a:pt x="1258" y="587"/>
                  </a:lnTo>
                  <a:lnTo>
                    <a:pt x="1256" y="587"/>
                  </a:lnTo>
                  <a:lnTo>
                    <a:pt x="1256" y="580"/>
                  </a:lnTo>
                  <a:lnTo>
                    <a:pt x="1261" y="580"/>
                  </a:lnTo>
                  <a:lnTo>
                    <a:pt x="1261" y="577"/>
                  </a:lnTo>
                  <a:close/>
                  <a:moveTo>
                    <a:pt x="9" y="573"/>
                  </a:moveTo>
                  <a:lnTo>
                    <a:pt x="19" y="573"/>
                  </a:lnTo>
                  <a:lnTo>
                    <a:pt x="19" y="594"/>
                  </a:lnTo>
                  <a:lnTo>
                    <a:pt x="9" y="594"/>
                  </a:lnTo>
                  <a:lnTo>
                    <a:pt x="9" y="573"/>
                  </a:lnTo>
                  <a:close/>
                  <a:moveTo>
                    <a:pt x="1248" y="569"/>
                  </a:moveTo>
                  <a:lnTo>
                    <a:pt x="1256" y="569"/>
                  </a:lnTo>
                  <a:lnTo>
                    <a:pt x="1256" y="571"/>
                  </a:lnTo>
                  <a:lnTo>
                    <a:pt x="1260" y="571"/>
                  </a:lnTo>
                  <a:lnTo>
                    <a:pt x="1260" y="578"/>
                  </a:lnTo>
                  <a:lnTo>
                    <a:pt x="1254" y="578"/>
                  </a:lnTo>
                  <a:lnTo>
                    <a:pt x="1254" y="581"/>
                  </a:lnTo>
                  <a:lnTo>
                    <a:pt x="1246" y="581"/>
                  </a:lnTo>
                  <a:lnTo>
                    <a:pt x="1246" y="573"/>
                  </a:lnTo>
                  <a:lnTo>
                    <a:pt x="1248" y="573"/>
                  </a:lnTo>
                  <a:lnTo>
                    <a:pt x="1248" y="569"/>
                  </a:lnTo>
                  <a:close/>
                  <a:moveTo>
                    <a:pt x="1231" y="560"/>
                  </a:moveTo>
                  <a:lnTo>
                    <a:pt x="1238" y="560"/>
                  </a:lnTo>
                  <a:lnTo>
                    <a:pt x="1238" y="562"/>
                  </a:lnTo>
                  <a:lnTo>
                    <a:pt x="1241" y="562"/>
                  </a:lnTo>
                  <a:lnTo>
                    <a:pt x="1241" y="568"/>
                  </a:lnTo>
                  <a:lnTo>
                    <a:pt x="1238" y="568"/>
                  </a:lnTo>
                  <a:lnTo>
                    <a:pt x="1238" y="573"/>
                  </a:lnTo>
                  <a:lnTo>
                    <a:pt x="1231" y="573"/>
                  </a:lnTo>
                  <a:lnTo>
                    <a:pt x="1231" y="572"/>
                  </a:lnTo>
                  <a:lnTo>
                    <a:pt x="1228" y="572"/>
                  </a:lnTo>
                  <a:lnTo>
                    <a:pt x="1228" y="564"/>
                  </a:lnTo>
                  <a:lnTo>
                    <a:pt x="1231" y="564"/>
                  </a:lnTo>
                  <a:lnTo>
                    <a:pt x="1231" y="560"/>
                  </a:lnTo>
                  <a:close/>
                  <a:moveTo>
                    <a:pt x="1217" y="552"/>
                  </a:moveTo>
                  <a:lnTo>
                    <a:pt x="1224" y="552"/>
                  </a:lnTo>
                  <a:lnTo>
                    <a:pt x="1224" y="554"/>
                  </a:lnTo>
                  <a:lnTo>
                    <a:pt x="1228" y="554"/>
                  </a:lnTo>
                  <a:lnTo>
                    <a:pt x="1228" y="560"/>
                  </a:lnTo>
                  <a:lnTo>
                    <a:pt x="1224" y="560"/>
                  </a:lnTo>
                  <a:lnTo>
                    <a:pt x="1224" y="565"/>
                  </a:lnTo>
                  <a:lnTo>
                    <a:pt x="1217" y="565"/>
                  </a:lnTo>
                  <a:lnTo>
                    <a:pt x="1217" y="564"/>
                  </a:lnTo>
                  <a:lnTo>
                    <a:pt x="1214" y="564"/>
                  </a:lnTo>
                  <a:lnTo>
                    <a:pt x="1214" y="556"/>
                  </a:lnTo>
                  <a:lnTo>
                    <a:pt x="1217" y="556"/>
                  </a:lnTo>
                  <a:lnTo>
                    <a:pt x="1217" y="552"/>
                  </a:lnTo>
                  <a:close/>
                  <a:moveTo>
                    <a:pt x="1204" y="546"/>
                  </a:moveTo>
                  <a:lnTo>
                    <a:pt x="1213" y="546"/>
                  </a:lnTo>
                  <a:lnTo>
                    <a:pt x="1213" y="553"/>
                  </a:lnTo>
                  <a:lnTo>
                    <a:pt x="1207" y="553"/>
                  </a:lnTo>
                  <a:lnTo>
                    <a:pt x="1207" y="556"/>
                  </a:lnTo>
                  <a:lnTo>
                    <a:pt x="1199" y="556"/>
                  </a:lnTo>
                  <a:lnTo>
                    <a:pt x="1199" y="548"/>
                  </a:lnTo>
                  <a:lnTo>
                    <a:pt x="1204" y="548"/>
                  </a:lnTo>
                  <a:lnTo>
                    <a:pt x="1204" y="546"/>
                  </a:lnTo>
                  <a:close/>
                  <a:moveTo>
                    <a:pt x="1183" y="535"/>
                  </a:moveTo>
                  <a:lnTo>
                    <a:pt x="1192" y="535"/>
                  </a:lnTo>
                  <a:lnTo>
                    <a:pt x="1192" y="537"/>
                  </a:lnTo>
                  <a:lnTo>
                    <a:pt x="1196" y="537"/>
                  </a:lnTo>
                  <a:lnTo>
                    <a:pt x="1196" y="538"/>
                  </a:lnTo>
                  <a:lnTo>
                    <a:pt x="1199" y="538"/>
                  </a:lnTo>
                  <a:lnTo>
                    <a:pt x="1199" y="545"/>
                  </a:lnTo>
                  <a:lnTo>
                    <a:pt x="1193" y="545"/>
                  </a:lnTo>
                  <a:lnTo>
                    <a:pt x="1193" y="548"/>
                  </a:lnTo>
                  <a:lnTo>
                    <a:pt x="1185" y="548"/>
                  </a:lnTo>
                  <a:lnTo>
                    <a:pt x="1185" y="547"/>
                  </a:lnTo>
                  <a:lnTo>
                    <a:pt x="1182" y="547"/>
                  </a:lnTo>
                  <a:lnTo>
                    <a:pt x="1182" y="545"/>
                  </a:lnTo>
                  <a:lnTo>
                    <a:pt x="1179" y="545"/>
                  </a:lnTo>
                  <a:lnTo>
                    <a:pt x="1179" y="537"/>
                  </a:lnTo>
                  <a:lnTo>
                    <a:pt x="1183" y="537"/>
                  </a:lnTo>
                  <a:lnTo>
                    <a:pt x="1183" y="535"/>
                  </a:lnTo>
                  <a:close/>
                  <a:moveTo>
                    <a:pt x="9" y="533"/>
                  </a:moveTo>
                  <a:lnTo>
                    <a:pt x="19" y="533"/>
                  </a:lnTo>
                  <a:lnTo>
                    <a:pt x="19" y="554"/>
                  </a:lnTo>
                  <a:lnTo>
                    <a:pt x="9" y="554"/>
                  </a:lnTo>
                  <a:lnTo>
                    <a:pt x="9" y="533"/>
                  </a:lnTo>
                  <a:close/>
                  <a:moveTo>
                    <a:pt x="1159" y="521"/>
                  </a:moveTo>
                  <a:lnTo>
                    <a:pt x="1167" y="521"/>
                  </a:lnTo>
                  <a:lnTo>
                    <a:pt x="1167" y="523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74" y="525"/>
                  </a:lnTo>
                  <a:lnTo>
                    <a:pt x="1174" y="527"/>
                  </a:lnTo>
                  <a:lnTo>
                    <a:pt x="1177" y="527"/>
                  </a:lnTo>
                  <a:lnTo>
                    <a:pt x="1177" y="533"/>
                  </a:lnTo>
                  <a:lnTo>
                    <a:pt x="1172" y="533"/>
                  </a:lnTo>
                  <a:lnTo>
                    <a:pt x="1172" y="537"/>
                  </a:lnTo>
                  <a:lnTo>
                    <a:pt x="1164" y="537"/>
                  </a:lnTo>
                  <a:lnTo>
                    <a:pt x="1164" y="536"/>
                  </a:lnTo>
                  <a:lnTo>
                    <a:pt x="1160" y="536"/>
                  </a:lnTo>
                  <a:lnTo>
                    <a:pt x="1160" y="533"/>
                  </a:lnTo>
                  <a:lnTo>
                    <a:pt x="1157" y="533"/>
                  </a:lnTo>
                  <a:lnTo>
                    <a:pt x="1157" y="525"/>
                  </a:lnTo>
                  <a:lnTo>
                    <a:pt x="1159" y="525"/>
                  </a:lnTo>
                  <a:lnTo>
                    <a:pt x="1159" y="521"/>
                  </a:lnTo>
                  <a:close/>
                  <a:moveTo>
                    <a:pt x="1134" y="505"/>
                  </a:moveTo>
                  <a:lnTo>
                    <a:pt x="1141" y="505"/>
                  </a:lnTo>
                  <a:lnTo>
                    <a:pt x="1141" y="507"/>
                  </a:lnTo>
                  <a:lnTo>
                    <a:pt x="1144" y="507"/>
                  </a:lnTo>
                  <a:lnTo>
                    <a:pt x="1144" y="509"/>
                  </a:lnTo>
                  <a:lnTo>
                    <a:pt x="1145" y="509"/>
                  </a:lnTo>
                  <a:lnTo>
                    <a:pt x="1145" y="513"/>
                  </a:lnTo>
                  <a:lnTo>
                    <a:pt x="1155" y="513"/>
                  </a:lnTo>
                  <a:lnTo>
                    <a:pt x="1155" y="515"/>
                  </a:lnTo>
                  <a:lnTo>
                    <a:pt x="1157" y="515"/>
                  </a:lnTo>
                  <a:lnTo>
                    <a:pt x="1157" y="522"/>
                  </a:lnTo>
                  <a:lnTo>
                    <a:pt x="1152" y="522"/>
                  </a:lnTo>
                  <a:lnTo>
                    <a:pt x="1152" y="528"/>
                  </a:lnTo>
                  <a:lnTo>
                    <a:pt x="1147" y="528"/>
                  </a:lnTo>
                  <a:lnTo>
                    <a:pt x="1147" y="525"/>
                  </a:lnTo>
                  <a:lnTo>
                    <a:pt x="1144" y="525"/>
                  </a:lnTo>
                  <a:lnTo>
                    <a:pt x="1144" y="519"/>
                  </a:lnTo>
                  <a:lnTo>
                    <a:pt x="1142" y="519"/>
                  </a:lnTo>
                  <a:lnTo>
                    <a:pt x="1142" y="514"/>
                  </a:lnTo>
                  <a:lnTo>
                    <a:pt x="1140" y="514"/>
                  </a:lnTo>
                  <a:lnTo>
                    <a:pt x="1140" y="520"/>
                  </a:lnTo>
                  <a:lnTo>
                    <a:pt x="1134" y="520"/>
                  </a:lnTo>
                  <a:lnTo>
                    <a:pt x="1134" y="517"/>
                  </a:lnTo>
                  <a:lnTo>
                    <a:pt x="1131" y="517"/>
                  </a:lnTo>
                  <a:lnTo>
                    <a:pt x="1131" y="509"/>
                  </a:lnTo>
                  <a:lnTo>
                    <a:pt x="1134" y="509"/>
                  </a:lnTo>
                  <a:lnTo>
                    <a:pt x="1134" y="505"/>
                  </a:lnTo>
                  <a:close/>
                  <a:moveTo>
                    <a:pt x="1114" y="496"/>
                  </a:moveTo>
                  <a:lnTo>
                    <a:pt x="1123" y="496"/>
                  </a:lnTo>
                  <a:lnTo>
                    <a:pt x="1123" y="498"/>
                  </a:lnTo>
                  <a:lnTo>
                    <a:pt x="1126" y="498"/>
                  </a:lnTo>
                  <a:lnTo>
                    <a:pt x="1126" y="499"/>
                  </a:lnTo>
                  <a:lnTo>
                    <a:pt x="1130" y="499"/>
                  </a:lnTo>
                  <a:lnTo>
                    <a:pt x="1130" y="504"/>
                  </a:lnTo>
                  <a:lnTo>
                    <a:pt x="1124" y="504"/>
                  </a:lnTo>
                  <a:lnTo>
                    <a:pt x="1124" y="509"/>
                  </a:lnTo>
                  <a:lnTo>
                    <a:pt x="1116" y="509"/>
                  </a:lnTo>
                  <a:lnTo>
                    <a:pt x="1116" y="508"/>
                  </a:lnTo>
                  <a:lnTo>
                    <a:pt x="1112" y="508"/>
                  </a:lnTo>
                  <a:lnTo>
                    <a:pt x="1112" y="500"/>
                  </a:lnTo>
                  <a:lnTo>
                    <a:pt x="1114" y="500"/>
                  </a:lnTo>
                  <a:lnTo>
                    <a:pt x="1114" y="496"/>
                  </a:lnTo>
                  <a:close/>
                  <a:moveTo>
                    <a:pt x="10" y="495"/>
                  </a:moveTo>
                  <a:lnTo>
                    <a:pt x="21" y="495"/>
                  </a:lnTo>
                  <a:lnTo>
                    <a:pt x="21" y="512"/>
                  </a:lnTo>
                  <a:lnTo>
                    <a:pt x="19" y="512"/>
                  </a:lnTo>
                  <a:lnTo>
                    <a:pt x="19" y="514"/>
                  </a:lnTo>
                  <a:lnTo>
                    <a:pt x="9" y="514"/>
                  </a:lnTo>
                  <a:lnTo>
                    <a:pt x="9" y="501"/>
                  </a:lnTo>
                  <a:lnTo>
                    <a:pt x="10" y="501"/>
                  </a:lnTo>
                  <a:lnTo>
                    <a:pt x="10" y="495"/>
                  </a:lnTo>
                  <a:close/>
                  <a:moveTo>
                    <a:pt x="1094" y="484"/>
                  </a:moveTo>
                  <a:lnTo>
                    <a:pt x="1101" y="484"/>
                  </a:lnTo>
                  <a:lnTo>
                    <a:pt x="1101" y="487"/>
                  </a:lnTo>
                  <a:lnTo>
                    <a:pt x="1106" y="487"/>
                  </a:lnTo>
                  <a:lnTo>
                    <a:pt x="1106" y="488"/>
                  </a:lnTo>
                  <a:lnTo>
                    <a:pt x="1109" y="488"/>
                  </a:lnTo>
                  <a:lnTo>
                    <a:pt x="1109" y="495"/>
                  </a:lnTo>
                  <a:lnTo>
                    <a:pt x="1104" y="495"/>
                  </a:lnTo>
                  <a:lnTo>
                    <a:pt x="1104" y="500"/>
                  </a:lnTo>
                  <a:lnTo>
                    <a:pt x="1099" y="500"/>
                  </a:lnTo>
                  <a:lnTo>
                    <a:pt x="1099" y="498"/>
                  </a:lnTo>
                  <a:lnTo>
                    <a:pt x="1095" y="498"/>
                  </a:lnTo>
                  <a:lnTo>
                    <a:pt x="1095" y="497"/>
                  </a:lnTo>
                  <a:lnTo>
                    <a:pt x="1091" y="497"/>
                  </a:lnTo>
                  <a:lnTo>
                    <a:pt x="1091" y="489"/>
                  </a:lnTo>
                  <a:lnTo>
                    <a:pt x="1094" y="489"/>
                  </a:lnTo>
                  <a:lnTo>
                    <a:pt x="1094" y="484"/>
                  </a:lnTo>
                  <a:close/>
                  <a:moveTo>
                    <a:pt x="1072" y="473"/>
                  </a:moveTo>
                  <a:lnTo>
                    <a:pt x="1080" y="473"/>
                  </a:lnTo>
                  <a:lnTo>
                    <a:pt x="1080" y="474"/>
                  </a:lnTo>
                  <a:lnTo>
                    <a:pt x="1084" y="474"/>
                  </a:lnTo>
                  <a:lnTo>
                    <a:pt x="1084" y="476"/>
                  </a:lnTo>
                  <a:lnTo>
                    <a:pt x="1087" y="476"/>
                  </a:lnTo>
                  <a:lnTo>
                    <a:pt x="1087" y="483"/>
                  </a:lnTo>
                  <a:lnTo>
                    <a:pt x="1083" y="483"/>
                  </a:lnTo>
                  <a:lnTo>
                    <a:pt x="1083" y="489"/>
                  </a:lnTo>
                  <a:lnTo>
                    <a:pt x="1077" y="489"/>
                  </a:lnTo>
                  <a:lnTo>
                    <a:pt x="1077" y="487"/>
                  </a:lnTo>
                  <a:lnTo>
                    <a:pt x="1074" y="487"/>
                  </a:lnTo>
                  <a:lnTo>
                    <a:pt x="1074" y="484"/>
                  </a:lnTo>
                  <a:lnTo>
                    <a:pt x="1070" y="484"/>
                  </a:lnTo>
                  <a:lnTo>
                    <a:pt x="1070" y="477"/>
                  </a:lnTo>
                  <a:lnTo>
                    <a:pt x="1072" y="477"/>
                  </a:lnTo>
                  <a:lnTo>
                    <a:pt x="1072" y="473"/>
                  </a:lnTo>
                  <a:close/>
                  <a:moveTo>
                    <a:pt x="1053" y="463"/>
                  </a:moveTo>
                  <a:lnTo>
                    <a:pt x="1062" y="463"/>
                  </a:lnTo>
                  <a:lnTo>
                    <a:pt x="1062" y="465"/>
                  </a:lnTo>
                  <a:lnTo>
                    <a:pt x="1066" y="465"/>
                  </a:lnTo>
                  <a:lnTo>
                    <a:pt x="1066" y="472"/>
                  </a:lnTo>
                  <a:lnTo>
                    <a:pt x="1063" y="472"/>
                  </a:lnTo>
                  <a:lnTo>
                    <a:pt x="1063" y="477"/>
                  </a:lnTo>
                  <a:lnTo>
                    <a:pt x="1055" y="477"/>
                  </a:lnTo>
                  <a:lnTo>
                    <a:pt x="1055" y="475"/>
                  </a:lnTo>
                  <a:lnTo>
                    <a:pt x="1052" y="475"/>
                  </a:lnTo>
                  <a:lnTo>
                    <a:pt x="1052" y="473"/>
                  </a:lnTo>
                  <a:lnTo>
                    <a:pt x="1048" y="473"/>
                  </a:lnTo>
                  <a:lnTo>
                    <a:pt x="1048" y="466"/>
                  </a:lnTo>
                  <a:lnTo>
                    <a:pt x="1053" y="466"/>
                  </a:lnTo>
                  <a:lnTo>
                    <a:pt x="1053" y="463"/>
                  </a:lnTo>
                  <a:close/>
                  <a:moveTo>
                    <a:pt x="10" y="455"/>
                  </a:moveTo>
                  <a:lnTo>
                    <a:pt x="21" y="455"/>
                  </a:lnTo>
                  <a:lnTo>
                    <a:pt x="21" y="475"/>
                  </a:lnTo>
                  <a:lnTo>
                    <a:pt x="10" y="475"/>
                  </a:lnTo>
                  <a:lnTo>
                    <a:pt x="10" y="455"/>
                  </a:lnTo>
                  <a:close/>
                  <a:moveTo>
                    <a:pt x="1031" y="451"/>
                  </a:moveTo>
                  <a:lnTo>
                    <a:pt x="1043" y="451"/>
                  </a:lnTo>
                  <a:lnTo>
                    <a:pt x="1043" y="453"/>
                  </a:lnTo>
                  <a:lnTo>
                    <a:pt x="1045" y="453"/>
                  </a:lnTo>
                  <a:lnTo>
                    <a:pt x="1045" y="456"/>
                  </a:lnTo>
                  <a:lnTo>
                    <a:pt x="1048" y="456"/>
                  </a:lnTo>
                  <a:lnTo>
                    <a:pt x="1048" y="461"/>
                  </a:lnTo>
                  <a:lnTo>
                    <a:pt x="1044" y="461"/>
                  </a:lnTo>
                  <a:lnTo>
                    <a:pt x="1044" y="467"/>
                  </a:lnTo>
                  <a:lnTo>
                    <a:pt x="1038" y="467"/>
                  </a:lnTo>
                  <a:lnTo>
                    <a:pt x="1038" y="466"/>
                  </a:lnTo>
                  <a:lnTo>
                    <a:pt x="1035" y="466"/>
                  </a:lnTo>
                  <a:lnTo>
                    <a:pt x="1035" y="464"/>
                  </a:lnTo>
                  <a:lnTo>
                    <a:pt x="1033" y="464"/>
                  </a:lnTo>
                  <a:lnTo>
                    <a:pt x="1033" y="458"/>
                  </a:lnTo>
                  <a:lnTo>
                    <a:pt x="1031" y="458"/>
                  </a:lnTo>
                  <a:lnTo>
                    <a:pt x="1031" y="451"/>
                  </a:lnTo>
                  <a:close/>
                  <a:moveTo>
                    <a:pt x="1009" y="437"/>
                  </a:moveTo>
                  <a:lnTo>
                    <a:pt x="1018" y="437"/>
                  </a:lnTo>
                  <a:lnTo>
                    <a:pt x="1018" y="440"/>
                  </a:lnTo>
                  <a:lnTo>
                    <a:pt x="1022" y="440"/>
                  </a:lnTo>
                  <a:lnTo>
                    <a:pt x="1022" y="442"/>
                  </a:lnTo>
                  <a:lnTo>
                    <a:pt x="1026" y="442"/>
                  </a:lnTo>
                  <a:lnTo>
                    <a:pt x="1026" y="444"/>
                  </a:lnTo>
                  <a:lnTo>
                    <a:pt x="1027" y="444"/>
                  </a:lnTo>
                  <a:lnTo>
                    <a:pt x="1027" y="449"/>
                  </a:lnTo>
                  <a:lnTo>
                    <a:pt x="1021" y="449"/>
                  </a:lnTo>
                  <a:lnTo>
                    <a:pt x="1021" y="455"/>
                  </a:lnTo>
                  <a:lnTo>
                    <a:pt x="1015" y="455"/>
                  </a:lnTo>
                  <a:lnTo>
                    <a:pt x="1015" y="452"/>
                  </a:lnTo>
                  <a:lnTo>
                    <a:pt x="1012" y="452"/>
                  </a:lnTo>
                  <a:lnTo>
                    <a:pt x="1012" y="450"/>
                  </a:lnTo>
                  <a:lnTo>
                    <a:pt x="1007" y="450"/>
                  </a:lnTo>
                  <a:lnTo>
                    <a:pt x="1007" y="448"/>
                  </a:lnTo>
                  <a:lnTo>
                    <a:pt x="1004" y="448"/>
                  </a:lnTo>
                  <a:lnTo>
                    <a:pt x="1004" y="442"/>
                  </a:lnTo>
                  <a:lnTo>
                    <a:pt x="1009" y="442"/>
                  </a:lnTo>
                  <a:lnTo>
                    <a:pt x="1009" y="437"/>
                  </a:lnTo>
                  <a:close/>
                  <a:moveTo>
                    <a:pt x="985" y="425"/>
                  </a:moveTo>
                  <a:lnTo>
                    <a:pt x="994" y="425"/>
                  </a:lnTo>
                  <a:lnTo>
                    <a:pt x="994" y="426"/>
                  </a:lnTo>
                  <a:lnTo>
                    <a:pt x="997" y="426"/>
                  </a:lnTo>
                  <a:lnTo>
                    <a:pt x="997" y="428"/>
                  </a:lnTo>
                  <a:lnTo>
                    <a:pt x="1001" y="428"/>
                  </a:lnTo>
                  <a:lnTo>
                    <a:pt x="1001" y="430"/>
                  </a:lnTo>
                  <a:lnTo>
                    <a:pt x="1004" y="430"/>
                  </a:lnTo>
                  <a:lnTo>
                    <a:pt x="1004" y="434"/>
                  </a:lnTo>
                  <a:lnTo>
                    <a:pt x="998" y="434"/>
                  </a:lnTo>
                  <a:lnTo>
                    <a:pt x="998" y="440"/>
                  </a:lnTo>
                  <a:lnTo>
                    <a:pt x="990" y="440"/>
                  </a:lnTo>
                  <a:lnTo>
                    <a:pt x="990" y="439"/>
                  </a:lnTo>
                  <a:lnTo>
                    <a:pt x="987" y="439"/>
                  </a:lnTo>
                  <a:lnTo>
                    <a:pt x="987" y="436"/>
                  </a:lnTo>
                  <a:lnTo>
                    <a:pt x="983" y="436"/>
                  </a:lnTo>
                  <a:lnTo>
                    <a:pt x="983" y="435"/>
                  </a:lnTo>
                  <a:lnTo>
                    <a:pt x="980" y="435"/>
                  </a:lnTo>
                  <a:lnTo>
                    <a:pt x="980" y="428"/>
                  </a:lnTo>
                  <a:lnTo>
                    <a:pt x="985" y="428"/>
                  </a:lnTo>
                  <a:lnTo>
                    <a:pt x="985" y="425"/>
                  </a:lnTo>
                  <a:close/>
                  <a:moveTo>
                    <a:pt x="10" y="415"/>
                  </a:moveTo>
                  <a:lnTo>
                    <a:pt x="21" y="415"/>
                  </a:lnTo>
                  <a:lnTo>
                    <a:pt x="21" y="435"/>
                  </a:lnTo>
                  <a:lnTo>
                    <a:pt x="10" y="435"/>
                  </a:lnTo>
                  <a:lnTo>
                    <a:pt x="10" y="415"/>
                  </a:lnTo>
                  <a:close/>
                  <a:moveTo>
                    <a:pt x="966" y="414"/>
                  </a:moveTo>
                  <a:lnTo>
                    <a:pt x="972" y="414"/>
                  </a:lnTo>
                  <a:lnTo>
                    <a:pt x="972" y="415"/>
                  </a:lnTo>
                  <a:lnTo>
                    <a:pt x="975" y="415"/>
                  </a:lnTo>
                  <a:lnTo>
                    <a:pt x="975" y="417"/>
                  </a:lnTo>
                  <a:lnTo>
                    <a:pt x="979" y="417"/>
                  </a:lnTo>
                  <a:lnTo>
                    <a:pt x="979" y="423"/>
                  </a:lnTo>
                  <a:lnTo>
                    <a:pt x="974" y="423"/>
                  </a:lnTo>
                  <a:lnTo>
                    <a:pt x="974" y="428"/>
                  </a:lnTo>
                  <a:lnTo>
                    <a:pt x="969" y="428"/>
                  </a:lnTo>
                  <a:lnTo>
                    <a:pt x="969" y="427"/>
                  </a:lnTo>
                  <a:lnTo>
                    <a:pt x="965" y="427"/>
                  </a:lnTo>
                  <a:lnTo>
                    <a:pt x="965" y="425"/>
                  </a:lnTo>
                  <a:lnTo>
                    <a:pt x="962" y="425"/>
                  </a:lnTo>
                  <a:lnTo>
                    <a:pt x="962" y="418"/>
                  </a:lnTo>
                  <a:lnTo>
                    <a:pt x="966" y="418"/>
                  </a:lnTo>
                  <a:lnTo>
                    <a:pt x="966" y="414"/>
                  </a:lnTo>
                  <a:close/>
                  <a:moveTo>
                    <a:pt x="942" y="401"/>
                  </a:moveTo>
                  <a:lnTo>
                    <a:pt x="950" y="401"/>
                  </a:lnTo>
                  <a:lnTo>
                    <a:pt x="950" y="403"/>
                  </a:lnTo>
                  <a:lnTo>
                    <a:pt x="955" y="403"/>
                  </a:lnTo>
                  <a:lnTo>
                    <a:pt x="955" y="406"/>
                  </a:lnTo>
                  <a:lnTo>
                    <a:pt x="958" y="406"/>
                  </a:lnTo>
                  <a:lnTo>
                    <a:pt x="958" y="407"/>
                  </a:lnTo>
                  <a:lnTo>
                    <a:pt x="962" y="407"/>
                  </a:lnTo>
                  <a:lnTo>
                    <a:pt x="962" y="412"/>
                  </a:lnTo>
                  <a:lnTo>
                    <a:pt x="956" y="412"/>
                  </a:lnTo>
                  <a:lnTo>
                    <a:pt x="956" y="417"/>
                  </a:lnTo>
                  <a:lnTo>
                    <a:pt x="948" y="417"/>
                  </a:lnTo>
                  <a:lnTo>
                    <a:pt x="948" y="416"/>
                  </a:lnTo>
                  <a:lnTo>
                    <a:pt x="945" y="416"/>
                  </a:lnTo>
                  <a:lnTo>
                    <a:pt x="945" y="414"/>
                  </a:lnTo>
                  <a:lnTo>
                    <a:pt x="940" y="414"/>
                  </a:lnTo>
                  <a:lnTo>
                    <a:pt x="940" y="406"/>
                  </a:lnTo>
                  <a:lnTo>
                    <a:pt x="942" y="406"/>
                  </a:lnTo>
                  <a:lnTo>
                    <a:pt x="942" y="401"/>
                  </a:lnTo>
                  <a:close/>
                  <a:moveTo>
                    <a:pt x="923" y="390"/>
                  </a:moveTo>
                  <a:lnTo>
                    <a:pt x="930" y="390"/>
                  </a:lnTo>
                  <a:lnTo>
                    <a:pt x="930" y="392"/>
                  </a:lnTo>
                  <a:lnTo>
                    <a:pt x="933" y="392"/>
                  </a:lnTo>
                  <a:lnTo>
                    <a:pt x="933" y="393"/>
                  </a:lnTo>
                  <a:lnTo>
                    <a:pt x="937" y="393"/>
                  </a:lnTo>
                  <a:lnTo>
                    <a:pt x="937" y="400"/>
                  </a:lnTo>
                  <a:lnTo>
                    <a:pt x="933" y="400"/>
                  </a:lnTo>
                  <a:lnTo>
                    <a:pt x="933" y="406"/>
                  </a:lnTo>
                  <a:lnTo>
                    <a:pt x="926" y="406"/>
                  </a:lnTo>
                  <a:lnTo>
                    <a:pt x="926" y="403"/>
                  </a:lnTo>
                  <a:lnTo>
                    <a:pt x="923" y="403"/>
                  </a:lnTo>
                  <a:lnTo>
                    <a:pt x="923" y="402"/>
                  </a:lnTo>
                  <a:lnTo>
                    <a:pt x="920" y="402"/>
                  </a:lnTo>
                  <a:lnTo>
                    <a:pt x="920" y="394"/>
                  </a:lnTo>
                  <a:lnTo>
                    <a:pt x="923" y="394"/>
                  </a:lnTo>
                  <a:lnTo>
                    <a:pt x="923" y="390"/>
                  </a:lnTo>
                  <a:close/>
                  <a:moveTo>
                    <a:pt x="898" y="378"/>
                  </a:moveTo>
                  <a:lnTo>
                    <a:pt x="910" y="378"/>
                  </a:lnTo>
                  <a:lnTo>
                    <a:pt x="910" y="380"/>
                  </a:lnTo>
                  <a:lnTo>
                    <a:pt x="912" y="380"/>
                  </a:lnTo>
                  <a:lnTo>
                    <a:pt x="912" y="382"/>
                  </a:lnTo>
                  <a:lnTo>
                    <a:pt x="915" y="382"/>
                  </a:lnTo>
                  <a:lnTo>
                    <a:pt x="915" y="388"/>
                  </a:lnTo>
                  <a:lnTo>
                    <a:pt x="912" y="388"/>
                  </a:lnTo>
                  <a:lnTo>
                    <a:pt x="912" y="392"/>
                  </a:lnTo>
                  <a:lnTo>
                    <a:pt x="901" y="392"/>
                  </a:lnTo>
                  <a:lnTo>
                    <a:pt x="901" y="391"/>
                  </a:lnTo>
                  <a:lnTo>
                    <a:pt x="900" y="391"/>
                  </a:lnTo>
                  <a:lnTo>
                    <a:pt x="900" y="384"/>
                  </a:lnTo>
                  <a:lnTo>
                    <a:pt x="898" y="384"/>
                  </a:lnTo>
                  <a:lnTo>
                    <a:pt x="898" y="378"/>
                  </a:lnTo>
                  <a:close/>
                  <a:moveTo>
                    <a:pt x="10" y="375"/>
                  </a:moveTo>
                  <a:lnTo>
                    <a:pt x="21" y="375"/>
                  </a:lnTo>
                  <a:lnTo>
                    <a:pt x="21" y="395"/>
                  </a:lnTo>
                  <a:lnTo>
                    <a:pt x="10" y="395"/>
                  </a:lnTo>
                  <a:lnTo>
                    <a:pt x="10" y="375"/>
                  </a:lnTo>
                  <a:close/>
                  <a:moveTo>
                    <a:pt x="882" y="367"/>
                  </a:moveTo>
                  <a:lnTo>
                    <a:pt x="889" y="367"/>
                  </a:lnTo>
                  <a:lnTo>
                    <a:pt x="889" y="368"/>
                  </a:lnTo>
                  <a:lnTo>
                    <a:pt x="891" y="368"/>
                  </a:lnTo>
                  <a:lnTo>
                    <a:pt x="891" y="370"/>
                  </a:lnTo>
                  <a:lnTo>
                    <a:pt x="894" y="370"/>
                  </a:lnTo>
                  <a:lnTo>
                    <a:pt x="894" y="377"/>
                  </a:lnTo>
                  <a:lnTo>
                    <a:pt x="892" y="377"/>
                  </a:lnTo>
                  <a:lnTo>
                    <a:pt x="892" y="383"/>
                  </a:lnTo>
                  <a:lnTo>
                    <a:pt x="884" y="383"/>
                  </a:lnTo>
                  <a:lnTo>
                    <a:pt x="884" y="380"/>
                  </a:lnTo>
                  <a:lnTo>
                    <a:pt x="881" y="380"/>
                  </a:lnTo>
                  <a:lnTo>
                    <a:pt x="881" y="378"/>
                  </a:lnTo>
                  <a:lnTo>
                    <a:pt x="879" y="378"/>
                  </a:lnTo>
                  <a:lnTo>
                    <a:pt x="879" y="371"/>
                  </a:lnTo>
                  <a:lnTo>
                    <a:pt x="882" y="371"/>
                  </a:lnTo>
                  <a:lnTo>
                    <a:pt x="882" y="367"/>
                  </a:lnTo>
                  <a:close/>
                  <a:moveTo>
                    <a:pt x="856" y="353"/>
                  </a:moveTo>
                  <a:lnTo>
                    <a:pt x="863" y="353"/>
                  </a:lnTo>
                  <a:lnTo>
                    <a:pt x="863" y="355"/>
                  </a:lnTo>
                  <a:lnTo>
                    <a:pt x="866" y="355"/>
                  </a:lnTo>
                  <a:lnTo>
                    <a:pt x="866" y="358"/>
                  </a:lnTo>
                  <a:lnTo>
                    <a:pt x="869" y="358"/>
                  </a:lnTo>
                  <a:lnTo>
                    <a:pt x="869" y="359"/>
                  </a:lnTo>
                  <a:lnTo>
                    <a:pt x="873" y="359"/>
                  </a:lnTo>
                  <a:lnTo>
                    <a:pt x="873" y="366"/>
                  </a:lnTo>
                  <a:lnTo>
                    <a:pt x="867" y="366"/>
                  </a:lnTo>
                  <a:lnTo>
                    <a:pt x="867" y="371"/>
                  </a:lnTo>
                  <a:lnTo>
                    <a:pt x="863" y="371"/>
                  </a:lnTo>
                  <a:lnTo>
                    <a:pt x="863" y="369"/>
                  </a:lnTo>
                  <a:lnTo>
                    <a:pt x="859" y="369"/>
                  </a:lnTo>
                  <a:lnTo>
                    <a:pt x="859" y="368"/>
                  </a:lnTo>
                  <a:lnTo>
                    <a:pt x="856" y="368"/>
                  </a:lnTo>
                  <a:lnTo>
                    <a:pt x="856" y="366"/>
                  </a:lnTo>
                  <a:lnTo>
                    <a:pt x="852" y="366"/>
                  </a:lnTo>
                  <a:lnTo>
                    <a:pt x="852" y="358"/>
                  </a:lnTo>
                  <a:lnTo>
                    <a:pt x="856" y="358"/>
                  </a:lnTo>
                  <a:lnTo>
                    <a:pt x="856" y="353"/>
                  </a:lnTo>
                  <a:close/>
                  <a:moveTo>
                    <a:pt x="832" y="339"/>
                  </a:moveTo>
                  <a:lnTo>
                    <a:pt x="840" y="339"/>
                  </a:lnTo>
                  <a:lnTo>
                    <a:pt x="840" y="342"/>
                  </a:lnTo>
                  <a:lnTo>
                    <a:pt x="843" y="342"/>
                  </a:lnTo>
                  <a:lnTo>
                    <a:pt x="843" y="344"/>
                  </a:lnTo>
                  <a:lnTo>
                    <a:pt x="847" y="344"/>
                  </a:lnTo>
                  <a:lnTo>
                    <a:pt x="847" y="345"/>
                  </a:lnTo>
                  <a:lnTo>
                    <a:pt x="850" y="345"/>
                  </a:lnTo>
                  <a:lnTo>
                    <a:pt x="850" y="351"/>
                  </a:lnTo>
                  <a:lnTo>
                    <a:pt x="844" y="351"/>
                  </a:lnTo>
                  <a:lnTo>
                    <a:pt x="844" y="355"/>
                  </a:lnTo>
                  <a:lnTo>
                    <a:pt x="836" y="355"/>
                  </a:lnTo>
                  <a:lnTo>
                    <a:pt x="836" y="354"/>
                  </a:lnTo>
                  <a:lnTo>
                    <a:pt x="833" y="354"/>
                  </a:lnTo>
                  <a:lnTo>
                    <a:pt x="833" y="352"/>
                  </a:lnTo>
                  <a:lnTo>
                    <a:pt x="829" y="352"/>
                  </a:lnTo>
                  <a:lnTo>
                    <a:pt x="829" y="344"/>
                  </a:lnTo>
                  <a:lnTo>
                    <a:pt x="832" y="344"/>
                  </a:lnTo>
                  <a:lnTo>
                    <a:pt x="832" y="339"/>
                  </a:lnTo>
                  <a:close/>
                  <a:moveTo>
                    <a:pt x="13" y="337"/>
                  </a:moveTo>
                  <a:lnTo>
                    <a:pt x="23" y="337"/>
                  </a:lnTo>
                  <a:lnTo>
                    <a:pt x="23" y="358"/>
                  </a:lnTo>
                  <a:lnTo>
                    <a:pt x="13" y="358"/>
                  </a:lnTo>
                  <a:lnTo>
                    <a:pt x="13" y="337"/>
                  </a:lnTo>
                  <a:close/>
                  <a:moveTo>
                    <a:pt x="787" y="317"/>
                  </a:moveTo>
                  <a:lnTo>
                    <a:pt x="796" y="317"/>
                  </a:lnTo>
                  <a:lnTo>
                    <a:pt x="796" y="319"/>
                  </a:lnTo>
                  <a:lnTo>
                    <a:pt x="801" y="319"/>
                  </a:lnTo>
                  <a:lnTo>
                    <a:pt x="801" y="320"/>
                  </a:lnTo>
                  <a:lnTo>
                    <a:pt x="803" y="320"/>
                  </a:lnTo>
                  <a:lnTo>
                    <a:pt x="803" y="326"/>
                  </a:lnTo>
                  <a:lnTo>
                    <a:pt x="815" y="326"/>
                  </a:lnTo>
                  <a:lnTo>
                    <a:pt x="815" y="328"/>
                  </a:lnTo>
                  <a:lnTo>
                    <a:pt x="818" y="328"/>
                  </a:lnTo>
                  <a:lnTo>
                    <a:pt x="818" y="330"/>
                  </a:lnTo>
                  <a:lnTo>
                    <a:pt x="819" y="330"/>
                  </a:lnTo>
                  <a:lnTo>
                    <a:pt x="819" y="332"/>
                  </a:lnTo>
                  <a:lnTo>
                    <a:pt x="824" y="332"/>
                  </a:lnTo>
                  <a:lnTo>
                    <a:pt x="824" y="337"/>
                  </a:lnTo>
                  <a:lnTo>
                    <a:pt x="818" y="337"/>
                  </a:lnTo>
                  <a:lnTo>
                    <a:pt x="818" y="343"/>
                  </a:lnTo>
                  <a:lnTo>
                    <a:pt x="809" y="343"/>
                  </a:lnTo>
                  <a:lnTo>
                    <a:pt x="809" y="340"/>
                  </a:lnTo>
                  <a:lnTo>
                    <a:pt x="808" y="340"/>
                  </a:lnTo>
                  <a:lnTo>
                    <a:pt x="808" y="338"/>
                  </a:lnTo>
                  <a:lnTo>
                    <a:pt x="804" y="338"/>
                  </a:lnTo>
                  <a:lnTo>
                    <a:pt x="804" y="331"/>
                  </a:lnTo>
                  <a:lnTo>
                    <a:pt x="802" y="331"/>
                  </a:lnTo>
                  <a:lnTo>
                    <a:pt x="802" y="327"/>
                  </a:lnTo>
                  <a:lnTo>
                    <a:pt x="797" y="327"/>
                  </a:lnTo>
                  <a:lnTo>
                    <a:pt x="797" y="330"/>
                  </a:lnTo>
                  <a:lnTo>
                    <a:pt x="791" y="330"/>
                  </a:lnTo>
                  <a:lnTo>
                    <a:pt x="791" y="329"/>
                  </a:lnTo>
                  <a:lnTo>
                    <a:pt x="786" y="329"/>
                  </a:lnTo>
                  <a:lnTo>
                    <a:pt x="786" y="321"/>
                  </a:lnTo>
                  <a:lnTo>
                    <a:pt x="787" y="321"/>
                  </a:lnTo>
                  <a:lnTo>
                    <a:pt x="787" y="317"/>
                  </a:lnTo>
                  <a:close/>
                  <a:moveTo>
                    <a:pt x="761" y="303"/>
                  </a:moveTo>
                  <a:lnTo>
                    <a:pt x="770" y="303"/>
                  </a:lnTo>
                  <a:lnTo>
                    <a:pt x="770" y="305"/>
                  </a:lnTo>
                  <a:lnTo>
                    <a:pt x="776" y="305"/>
                  </a:lnTo>
                  <a:lnTo>
                    <a:pt x="776" y="307"/>
                  </a:lnTo>
                  <a:lnTo>
                    <a:pt x="779" y="307"/>
                  </a:lnTo>
                  <a:lnTo>
                    <a:pt x="779" y="309"/>
                  </a:lnTo>
                  <a:lnTo>
                    <a:pt x="780" y="309"/>
                  </a:lnTo>
                  <a:lnTo>
                    <a:pt x="780" y="314"/>
                  </a:lnTo>
                  <a:lnTo>
                    <a:pt x="775" y="314"/>
                  </a:lnTo>
                  <a:lnTo>
                    <a:pt x="775" y="319"/>
                  </a:lnTo>
                  <a:lnTo>
                    <a:pt x="769" y="319"/>
                  </a:lnTo>
                  <a:lnTo>
                    <a:pt x="769" y="318"/>
                  </a:lnTo>
                  <a:lnTo>
                    <a:pt x="766" y="318"/>
                  </a:lnTo>
                  <a:lnTo>
                    <a:pt x="766" y="315"/>
                  </a:lnTo>
                  <a:lnTo>
                    <a:pt x="760" y="315"/>
                  </a:lnTo>
                  <a:lnTo>
                    <a:pt x="760" y="307"/>
                  </a:lnTo>
                  <a:lnTo>
                    <a:pt x="761" y="307"/>
                  </a:lnTo>
                  <a:lnTo>
                    <a:pt x="761" y="303"/>
                  </a:lnTo>
                  <a:close/>
                  <a:moveTo>
                    <a:pt x="13" y="297"/>
                  </a:moveTo>
                  <a:lnTo>
                    <a:pt x="23" y="297"/>
                  </a:lnTo>
                  <a:lnTo>
                    <a:pt x="23" y="318"/>
                  </a:lnTo>
                  <a:lnTo>
                    <a:pt x="13" y="318"/>
                  </a:lnTo>
                  <a:lnTo>
                    <a:pt x="13" y="297"/>
                  </a:lnTo>
                  <a:close/>
                  <a:moveTo>
                    <a:pt x="739" y="291"/>
                  </a:moveTo>
                  <a:lnTo>
                    <a:pt x="748" y="291"/>
                  </a:lnTo>
                  <a:lnTo>
                    <a:pt x="748" y="294"/>
                  </a:lnTo>
                  <a:lnTo>
                    <a:pt x="754" y="294"/>
                  </a:lnTo>
                  <a:lnTo>
                    <a:pt x="754" y="301"/>
                  </a:lnTo>
                  <a:lnTo>
                    <a:pt x="751" y="301"/>
                  </a:lnTo>
                  <a:lnTo>
                    <a:pt x="751" y="304"/>
                  </a:lnTo>
                  <a:lnTo>
                    <a:pt x="738" y="304"/>
                  </a:lnTo>
                  <a:lnTo>
                    <a:pt x="738" y="302"/>
                  </a:lnTo>
                  <a:lnTo>
                    <a:pt x="735" y="302"/>
                  </a:lnTo>
                  <a:lnTo>
                    <a:pt x="735" y="294"/>
                  </a:lnTo>
                  <a:lnTo>
                    <a:pt x="739" y="294"/>
                  </a:lnTo>
                  <a:lnTo>
                    <a:pt x="739" y="291"/>
                  </a:lnTo>
                  <a:close/>
                  <a:moveTo>
                    <a:pt x="715" y="278"/>
                  </a:moveTo>
                  <a:lnTo>
                    <a:pt x="724" y="278"/>
                  </a:lnTo>
                  <a:lnTo>
                    <a:pt x="724" y="280"/>
                  </a:lnTo>
                  <a:lnTo>
                    <a:pt x="728" y="280"/>
                  </a:lnTo>
                  <a:lnTo>
                    <a:pt x="728" y="282"/>
                  </a:lnTo>
                  <a:lnTo>
                    <a:pt x="731" y="282"/>
                  </a:lnTo>
                  <a:lnTo>
                    <a:pt x="731" y="288"/>
                  </a:lnTo>
                  <a:lnTo>
                    <a:pt x="726" y="288"/>
                  </a:lnTo>
                  <a:lnTo>
                    <a:pt x="726" y="293"/>
                  </a:lnTo>
                  <a:lnTo>
                    <a:pt x="718" y="293"/>
                  </a:lnTo>
                  <a:lnTo>
                    <a:pt x="718" y="290"/>
                  </a:lnTo>
                  <a:lnTo>
                    <a:pt x="714" y="290"/>
                  </a:lnTo>
                  <a:lnTo>
                    <a:pt x="714" y="288"/>
                  </a:lnTo>
                  <a:lnTo>
                    <a:pt x="711" y="288"/>
                  </a:lnTo>
                  <a:lnTo>
                    <a:pt x="711" y="282"/>
                  </a:lnTo>
                  <a:lnTo>
                    <a:pt x="715" y="282"/>
                  </a:lnTo>
                  <a:lnTo>
                    <a:pt x="715" y="278"/>
                  </a:lnTo>
                  <a:close/>
                  <a:moveTo>
                    <a:pt x="694" y="266"/>
                  </a:moveTo>
                  <a:lnTo>
                    <a:pt x="703" y="266"/>
                  </a:lnTo>
                  <a:lnTo>
                    <a:pt x="703" y="269"/>
                  </a:lnTo>
                  <a:lnTo>
                    <a:pt x="706" y="269"/>
                  </a:lnTo>
                  <a:lnTo>
                    <a:pt x="706" y="271"/>
                  </a:lnTo>
                  <a:lnTo>
                    <a:pt x="710" y="271"/>
                  </a:lnTo>
                  <a:lnTo>
                    <a:pt x="710" y="272"/>
                  </a:lnTo>
                  <a:lnTo>
                    <a:pt x="713" y="272"/>
                  </a:lnTo>
                  <a:lnTo>
                    <a:pt x="713" y="277"/>
                  </a:lnTo>
                  <a:lnTo>
                    <a:pt x="707" y="277"/>
                  </a:lnTo>
                  <a:lnTo>
                    <a:pt x="707" y="282"/>
                  </a:lnTo>
                  <a:lnTo>
                    <a:pt x="699" y="282"/>
                  </a:lnTo>
                  <a:lnTo>
                    <a:pt x="699" y="281"/>
                  </a:lnTo>
                  <a:lnTo>
                    <a:pt x="696" y="281"/>
                  </a:lnTo>
                  <a:lnTo>
                    <a:pt x="696" y="279"/>
                  </a:lnTo>
                  <a:lnTo>
                    <a:pt x="693" y="279"/>
                  </a:lnTo>
                  <a:lnTo>
                    <a:pt x="693" y="277"/>
                  </a:lnTo>
                  <a:lnTo>
                    <a:pt x="689" y="277"/>
                  </a:lnTo>
                  <a:lnTo>
                    <a:pt x="689" y="271"/>
                  </a:lnTo>
                  <a:lnTo>
                    <a:pt x="694" y="271"/>
                  </a:lnTo>
                  <a:lnTo>
                    <a:pt x="694" y="266"/>
                  </a:lnTo>
                  <a:close/>
                  <a:moveTo>
                    <a:pt x="14" y="258"/>
                  </a:moveTo>
                  <a:lnTo>
                    <a:pt x="24" y="258"/>
                  </a:lnTo>
                  <a:lnTo>
                    <a:pt x="24" y="282"/>
                  </a:lnTo>
                  <a:lnTo>
                    <a:pt x="17" y="282"/>
                  </a:lnTo>
                  <a:lnTo>
                    <a:pt x="17" y="278"/>
                  </a:lnTo>
                  <a:lnTo>
                    <a:pt x="13" y="278"/>
                  </a:lnTo>
                  <a:lnTo>
                    <a:pt x="13" y="272"/>
                  </a:lnTo>
                  <a:lnTo>
                    <a:pt x="14" y="272"/>
                  </a:lnTo>
                  <a:lnTo>
                    <a:pt x="14" y="258"/>
                  </a:lnTo>
                  <a:close/>
                  <a:moveTo>
                    <a:pt x="669" y="251"/>
                  </a:moveTo>
                  <a:lnTo>
                    <a:pt x="674" y="251"/>
                  </a:lnTo>
                  <a:lnTo>
                    <a:pt x="674" y="253"/>
                  </a:lnTo>
                  <a:lnTo>
                    <a:pt x="678" y="253"/>
                  </a:lnTo>
                  <a:lnTo>
                    <a:pt x="678" y="255"/>
                  </a:lnTo>
                  <a:lnTo>
                    <a:pt x="681" y="255"/>
                  </a:lnTo>
                  <a:lnTo>
                    <a:pt x="681" y="256"/>
                  </a:lnTo>
                  <a:lnTo>
                    <a:pt x="685" y="256"/>
                  </a:lnTo>
                  <a:lnTo>
                    <a:pt x="685" y="263"/>
                  </a:lnTo>
                  <a:lnTo>
                    <a:pt x="681" y="263"/>
                  </a:lnTo>
                  <a:lnTo>
                    <a:pt x="681" y="269"/>
                  </a:lnTo>
                  <a:lnTo>
                    <a:pt x="674" y="269"/>
                  </a:lnTo>
                  <a:lnTo>
                    <a:pt x="674" y="266"/>
                  </a:lnTo>
                  <a:lnTo>
                    <a:pt x="671" y="266"/>
                  </a:lnTo>
                  <a:lnTo>
                    <a:pt x="671" y="265"/>
                  </a:lnTo>
                  <a:lnTo>
                    <a:pt x="667" y="265"/>
                  </a:lnTo>
                  <a:lnTo>
                    <a:pt x="667" y="263"/>
                  </a:lnTo>
                  <a:lnTo>
                    <a:pt x="664" y="263"/>
                  </a:lnTo>
                  <a:lnTo>
                    <a:pt x="664" y="256"/>
                  </a:lnTo>
                  <a:lnTo>
                    <a:pt x="669" y="256"/>
                  </a:lnTo>
                  <a:lnTo>
                    <a:pt x="669" y="251"/>
                  </a:lnTo>
                  <a:close/>
                  <a:moveTo>
                    <a:pt x="646" y="239"/>
                  </a:moveTo>
                  <a:lnTo>
                    <a:pt x="653" y="239"/>
                  </a:lnTo>
                  <a:lnTo>
                    <a:pt x="653" y="241"/>
                  </a:lnTo>
                  <a:lnTo>
                    <a:pt x="657" y="241"/>
                  </a:lnTo>
                  <a:lnTo>
                    <a:pt x="657" y="243"/>
                  </a:lnTo>
                  <a:lnTo>
                    <a:pt x="661" y="243"/>
                  </a:lnTo>
                  <a:lnTo>
                    <a:pt x="661" y="245"/>
                  </a:lnTo>
                  <a:lnTo>
                    <a:pt x="664" y="245"/>
                  </a:lnTo>
                  <a:lnTo>
                    <a:pt x="664" y="250"/>
                  </a:lnTo>
                  <a:lnTo>
                    <a:pt x="658" y="250"/>
                  </a:lnTo>
                  <a:lnTo>
                    <a:pt x="658" y="255"/>
                  </a:lnTo>
                  <a:lnTo>
                    <a:pt x="650" y="255"/>
                  </a:lnTo>
                  <a:lnTo>
                    <a:pt x="650" y="254"/>
                  </a:lnTo>
                  <a:lnTo>
                    <a:pt x="647" y="254"/>
                  </a:lnTo>
                  <a:lnTo>
                    <a:pt x="647" y="251"/>
                  </a:lnTo>
                  <a:lnTo>
                    <a:pt x="642" y="251"/>
                  </a:lnTo>
                  <a:lnTo>
                    <a:pt x="642" y="243"/>
                  </a:lnTo>
                  <a:lnTo>
                    <a:pt x="646" y="243"/>
                  </a:lnTo>
                  <a:lnTo>
                    <a:pt x="646" y="239"/>
                  </a:lnTo>
                  <a:close/>
                  <a:moveTo>
                    <a:pt x="626" y="230"/>
                  </a:moveTo>
                  <a:lnTo>
                    <a:pt x="635" y="230"/>
                  </a:lnTo>
                  <a:lnTo>
                    <a:pt x="635" y="231"/>
                  </a:lnTo>
                  <a:lnTo>
                    <a:pt x="638" y="231"/>
                  </a:lnTo>
                  <a:lnTo>
                    <a:pt x="638" y="233"/>
                  </a:lnTo>
                  <a:lnTo>
                    <a:pt x="642" y="233"/>
                  </a:lnTo>
                  <a:lnTo>
                    <a:pt x="642" y="239"/>
                  </a:lnTo>
                  <a:lnTo>
                    <a:pt x="637" y="239"/>
                  </a:lnTo>
                  <a:lnTo>
                    <a:pt x="637" y="243"/>
                  </a:lnTo>
                  <a:lnTo>
                    <a:pt x="628" y="243"/>
                  </a:lnTo>
                  <a:lnTo>
                    <a:pt x="628" y="241"/>
                  </a:lnTo>
                  <a:lnTo>
                    <a:pt x="625" y="241"/>
                  </a:lnTo>
                  <a:lnTo>
                    <a:pt x="625" y="240"/>
                  </a:lnTo>
                  <a:lnTo>
                    <a:pt x="622" y="240"/>
                  </a:lnTo>
                  <a:lnTo>
                    <a:pt x="622" y="233"/>
                  </a:lnTo>
                  <a:lnTo>
                    <a:pt x="626" y="233"/>
                  </a:lnTo>
                  <a:lnTo>
                    <a:pt x="626" y="230"/>
                  </a:lnTo>
                  <a:close/>
                  <a:moveTo>
                    <a:pt x="16" y="221"/>
                  </a:moveTo>
                  <a:lnTo>
                    <a:pt x="26" y="221"/>
                  </a:lnTo>
                  <a:lnTo>
                    <a:pt x="26" y="234"/>
                  </a:lnTo>
                  <a:lnTo>
                    <a:pt x="24" y="234"/>
                  </a:lnTo>
                  <a:lnTo>
                    <a:pt x="24" y="239"/>
                  </a:lnTo>
                  <a:lnTo>
                    <a:pt x="14" y="239"/>
                  </a:lnTo>
                  <a:lnTo>
                    <a:pt x="14" y="224"/>
                  </a:lnTo>
                  <a:lnTo>
                    <a:pt x="16" y="224"/>
                  </a:lnTo>
                  <a:lnTo>
                    <a:pt x="16" y="221"/>
                  </a:lnTo>
                  <a:close/>
                  <a:moveTo>
                    <a:pt x="600" y="216"/>
                  </a:moveTo>
                  <a:lnTo>
                    <a:pt x="609" y="216"/>
                  </a:lnTo>
                  <a:lnTo>
                    <a:pt x="609" y="218"/>
                  </a:lnTo>
                  <a:lnTo>
                    <a:pt x="613" y="218"/>
                  </a:lnTo>
                  <a:lnTo>
                    <a:pt x="613" y="221"/>
                  </a:lnTo>
                  <a:lnTo>
                    <a:pt x="616" y="221"/>
                  </a:lnTo>
                  <a:lnTo>
                    <a:pt x="616" y="226"/>
                  </a:lnTo>
                  <a:lnTo>
                    <a:pt x="614" y="226"/>
                  </a:lnTo>
                  <a:lnTo>
                    <a:pt x="614" y="232"/>
                  </a:lnTo>
                  <a:lnTo>
                    <a:pt x="606" y="232"/>
                  </a:lnTo>
                  <a:lnTo>
                    <a:pt x="606" y="231"/>
                  </a:lnTo>
                  <a:lnTo>
                    <a:pt x="602" y="231"/>
                  </a:lnTo>
                  <a:lnTo>
                    <a:pt x="602" y="229"/>
                  </a:lnTo>
                  <a:lnTo>
                    <a:pt x="599" y="229"/>
                  </a:lnTo>
                  <a:lnTo>
                    <a:pt x="599" y="226"/>
                  </a:lnTo>
                  <a:lnTo>
                    <a:pt x="596" y="226"/>
                  </a:lnTo>
                  <a:lnTo>
                    <a:pt x="596" y="220"/>
                  </a:lnTo>
                  <a:lnTo>
                    <a:pt x="600" y="220"/>
                  </a:lnTo>
                  <a:lnTo>
                    <a:pt x="600" y="216"/>
                  </a:lnTo>
                  <a:close/>
                  <a:moveTo>
                    <a:pt x="573" y="202"/>
                  </a:moveTo>
                  <a:lnTo>
                    <a:pt x="583" y="202"/>
                  </a:lnTo>
                  <a:lnTo>
                    <a:pt x="583" y="205"/>
                  </a:lnTo>
                  <a:lnTo>
                    <a:pt x="585" y="205"/>
                  </a:lnTo>
                  <a:lnTo>
                    <a:pt x="585" y="207"/>
                  </a:lnTo>
                  <a:lnTo>
                    <a:pt x="590" y="207"/>
                  </a:lnTo>
                  <a:lnTo>
                    <a:pt x="590" y="213"/>
                  </a:lnTo>
                  <a:lnTo>
                    <a:pt x="588" y="213"/>
                  </a:lnTo>
                  <a:lnTo>
                    <a:pt x="588" y="218"/>
                  </a:lnTo>
                  <a:lnTo>
                    <a:pt x="580" y="218"/>
                  </a:lnTo>
                  <a:lnTo>
                    <a:pt x="580" y="217"/>
                  </a:lnTo>
                  <a:lnTo>
                    <a:pt x="575" y="217"/>
                  </a:lnTo>
                  <a:lnTo>
                    <a:pt x="575" y="215"/>
                  </a:lnTo>
                  <a:lnTo>
                    <a:pt x="573" y="215"/>
                  </a:lnTo>
                  <a:lnTo>
                    <a:pt x="573" y="202"/>
                  </a:lnTo>
                  <a:close/>
                  <a:moveTo>
                    <a:pt x="550" y="190"/>
                  </a:moveTo>
                  <a:lnTo>
                    <a:pt x="558" y="190"/>
                  </a:lnTo>
                  <a:lnTo>
                    <a:pt x="558" y="191"/>
                  </a:lnTo>
                  <a:lnTo>
                    <a:pt x="559" y="191"/>
                  </a:lnTo>
                  <a:lnTo>
                    <a:pt x="559" y="193"/>
                  </a:lnTo>
                  <a:lnTo>
                    <a:pt x="565" y="193"/>
                  </a:lnTo>
                  <a:lnTo>
                    <a:pt x="565" y="196"/>
                  </a:lnTo>
                  <a:lnTo>
                    <a:pt x="568" y="196"/>
                  </a:lnTo>
                  <a:lnTo>
                    <a:pt x="568" y="201"/>
                  </a:lnTo>
                  <a:lnTo>
                    <a:pt x="564" y="201"/>
                  </a:lnTo>
                  <a:lnTo>
                    <a:pt x="564" y="207"/>
                  </a:lnTo>
                  <a:lnTo>
                    <a:pt x="558" y="207"/>
                  </a:lnTo>
                  <a:lnTo>
                    <a:pt x="558" y="206"/>
                  </a:lnTo>
                  <a:lnTo>
                    <a:pt x="554" y="206"/>
                  </a:lnTo>
                  <a:lnTo>
                    <a:pt x="554" y="204"/>
                  </a:lnTo>
                  <a:lnTo>
                    <a:pt x="549" y="204"/>
                  </a:lnTo>
                  <a:lnTo>
                    <a:pt x="549" y="201"/>
                  </a:lnTo>
                  <a:lnTo>
                    <a:pt x="548" y="201"/>
                  </a:lnTo>
                  <a:lnTo>
                    <a:pt x="548" y="194"/>
                  </a:lnTo>
                  <a:lnTo>
                    <a:pt x="550" y="194"/>
                  </a:lnTo>
                  <a:lnTo>
                    <a:pt x="550" y="190"/>
                  </a:lnTo>
                  <a:close/>
                  <a:moveTo>
                    <a:pt x="19" y="185"/>
                  </a:moveTo>
                  <a:lnTo>
                    <a:pt x="31" y="185"/>
                  </a:lnTo>
                  <a:lnTo>
                    <a:pt x="31" y="196"/>
                  </a:lnTo>
                  <a:lnTo>
                    <a:pt x="30" y="196"/>
                  </a:lnTo>
                  <a:lnTo>
                    <a:pt x="30" y="206"/>
                  </a:lnTo>
                  <a:lnTo>
                    <a:pt x="22" y="206"/>
                  </a:lnTo>
                  <a:lnTo>
                    <a:pt x="22" y="201"/>
                  </a:lnTo>
                  <a:lnTo>
                    <a:pt x="17" y="201"/>
                  </a:lnTo>
                  <a:lnTo>
                    <a:pt x="17" y="196"/>
                  </a:lnTo>
                  <a:lnTo>
                    <a:pt x="19" y="196"/>
                  </a:lnTo>
                  <a:lnTo>
                    <a:pt x="19" y="185"/>
                  </a:lnTo>
                  <a:close/>
                  <a:moveTo>
                    <a:pt x="527" y="177"/>
                  </a:moveTo>
                  <a:lnTo>
                    <a:pt x="534" y="177"/>
                  </a:lnTo>
                  <a:lnTo>
                    <a:pt x="534" y="180"/>
                  </a:lnTo>
                  <a:lnTo>
                    <a:pt x="537" y="180"/>
                  </a:lnTo>
                  <a:lnTo>
                    <a:pt x="537" y="182"/>
                  </a:lnTo>
                  <a:lnTo>
                    <a:pt x="542" y="182"/>
                  </a:lnTo>
                  <a:lnTo>
                    <a:pt x="542" y="183"/>
                  </a:lnTo>
                  <a:lnTo>
                    <a:pt x="545" y="183"/>
                  </a:lnTo>
                  <a:lnTo>
                    <a:pt x="545" y="189"/>
                  </a:lnTo>
                  <a:lnTo>
                    <a:pt x="540" y="189"/>
                  </a:lnTo>
                  <a:lnTo>
                    <a:pt x="540" y="193"/>
                  </a:lnTo>
                  <a:lnTo>
                    <a:pt x="532" y="193"/>
                  </a:lnTo>
                  <a:lnTo>
                    <a:pt x="532" y="192"/>
                  </a:lnTo>
                  <a:lnTo>
                    <a:pt x="527" y="192"/>
                  </a:lnTo>
                  <a:lnTo>
                    <a:pt x="527" y="190"/>
                  </a:lnTo>
                  <a:lnTo>
                    <a:pt x="524" y="190"/>
                  </a:lnTo>
                  <a:lnTo>
                    <a:pt x="524" y="182"/>
                  </a:lnTo>
                  <a:lnTo>
                    <a:pt x="527" y="182"/>
                  </a:lnTo>
                  <a:lnTo>
                    <a:pt x="527" y="177"/>
                  </a:lnTo>
                  <a:close/>
                  <a:moveTo>
                    <a:pt x="501" y="164"/>
                  </a:moveTo>
                  <a:lnTo>
                    <a:pt x="508" y="164"/>
                  </a:lnTo>
                  <a:lnTo>
                    <a:pt x="508" y="166"/>
                  </a:lnTo>
                  <a:lnTo>
                    <a:pt x="511" y="166"/>
                  </a:lnTo>
                  <a:lnTo>
                    <a:pt x="511" y="168"/>
                  </a:lnTo>
                  <a:lnTo>
                    <a:pt x="515" y="168"/>
                  </a:lnTo>
                  <a:lnTo>
                    <a:pt x="515" y="170"/>
                  </a:lnTo>
                  <a:lnTo>
                    <a:pt x="519" y="170"/>
                  </a:lnTo>
                  <a:lnTo>
                    <a:pt x="519" y="175"/>
                  </a:lnTo>
                  <a:lnTo>
                    <a:pt x="513" y="175"/>
                  </a:lnTo>
                  <a:lnTo>
                    <a:pt x="513" y="181"/>
                  </a:lnTo>
                  <a:lnTo>
                    <a:pt x="504" y="181"/>
                  </a:lnTo>
                  <a:lnTo>
                    <a:pt x="504" y="178"/>
                  </a:lnTo>
                  <a:lnTo>
                    <a:pt x="501" y="178"/>
                  </a:lnTo>
                  <a:lnTo>
                    <a:pt x="501" y="176"/>
                  </a:lnTo>
                  <a:lnTo>
                    <a:pt x="497" y="176"/>
                  </a:lnTo>
                  <a:lnTo>
                    <a:pt x="497" y="168"/>
                  </a:lnTo>
                  <a:lnTo>
                    <a:pt x="501" y="168"/>
                  </a:lnTo>
                  <a:lnTo>
                    <a:pt x="501" y="164"/>
                  </a:lnTo>
                  <a:close/>
                  <a:moveTo>
                    <a:pt x="473" y="152"/>
                  </a:moveTo>
                  <a:lnTo>
                    <a:pt x="485" y="152"/>
                  </a:lnTo>
                  <a:lnTo>
                    <a:pt x="485" y="154"/>
                  </a:lnTo>
                  <a:lnTo>
                    <a:pt x="488" y="154"/>
                  </a:lnTo>
                  <a:lnTo>
                    <a:pt x="488" y="157"/>
                  </a:lnTo>
                  <a:lnTo>
                    <a:pt x="492" y="157"/>
                  </a:lnTo>
                  <a:lnTo>
                    <a:pt x="492" y="162"/>
                  </a:lnTo>
                  <a:lnTo>
                    <a:pt x="486" y="162"/>
                  </a:lnTo>
                  <a:lnTo>
                    <a:pt x="486" y="168"/>
                  </a:lnTo>
                  <a:lnTo>
                    <a:pt x="481" y="168"/>
                  </a:lnTo>
                  <a:lnTo>
                    <a:pt x="481" y="167"/>
                  </a:lnTo>
                  <a:lnTo>
                    <a:pt x="478" y="167"/>
                  </a:lnTo>
                  <a:lnTo>
                    <a:pt x="478" y="165"/>
                  </a:lnTo>
                  <a:lnTo>
                    <a:pt x="475" y="165"/>
                  </a:lnTo>
                  <a:lnTo>
                    <a:pt x="475" y="162"/>
                  </a:lnTo>
                  <a:lnTo>
                    <a:pt x="469" y="162"/>
                  </a:lnTo>
                  <a:lnTo>
                    <a:pt x="469" y="156"/>
                  </a:lnTo>
                  <a:lnTo>
                    <a:pt x="473" y="156"/>
                  </a:lnTo>
                  <a:lnTo>
                    <a:pt x="473" y="152"/>
                  </a:lnTo>
                  <a:close/>
                  <a:moveTo>
                    <a:pt x="23" y="148"/>
                  </a:moveTo>
                  <a:lnTo>
                    <a:pt x="33" y="148"/>
                  </a:lnTo>
                  <a:lnTo>
                    <a:pt x="33" y="167"/>
                  </a:lnTo>
                  <a:lnTo>
                    <a:pt x="23" y="167"/>
                  </a:lnTo>
                  <a:lnTo>
                    <a:pt x="23" y="148"/>
                  </a:lnTo>
                  <a:close/>
                  <a:moveTo>
                    <a:pt x="446" y="137"/>
                  </a:moveTo>
                  <a:lnTo>
                    <a:pt x="453" y="137"/>
                  </a:lnTo>
                  <a:lnTo>
                    <a:pt x="453" y="140"/>
                  </a:lnTo>
                  <a:lnTo>
                    <a:pt x="456" y="140"/>
                  </a:lnTo>
                  <a:lnTo>
                    <a:pt x="456" y="141"/>
                  </a:lnTo>
                  <a:lnTo>
                    <a:pt x="460" y="141"/>
                  </a:lnTo>
                  <a:lnTo>
                    <a:pt x="460" y="143"/>
                  </a:lnTo>
                  <a:lnTo>
                    <a:pt x="463" y="143"/>
                  </a:lnTo>
                  <a:lnTo>
                    <a:pt x="463" y="150"/>
                  </a:lnTo>
                  <a:lnTo>
                    <a:pt x="459" y="150"/>
                  </a:lnTo>
                  <a:lnTo>
                    <a:pt x="459" y="156"/>
                  </a:lnTo>
                  <a:lnTo>
                    <a:pt x="453" y="156"/>
                  </a:lnTo>
                  <a:lnTo>
                    <a:pt x="453" y="153"/>
                  </a:lnTo>
                  <a:lnTo>
                    <a:pt x="450" y="153"/>
                  </a:lnTo>
                  <a:lnTo>
                    <a:pt x="450" y="151"/>
                  </a:lnTo>
                  <a:lnTo>
                    <a:pt x="446" y="151"/>
                  </a:lnTo>
                  <a:lnTo>
                    <a:pt x="446" y="150"/>
                  </a:lnTo>
                  <a:lnTo>
                    <a:pt x="443" y="150"/>
                  </a:lnTo>
                  <a:lnTo>
                    <a:pt x="443" y="142"/>
                  </a:lnTo>
                  <a:lnTo>
                    <a:pt x="446" y="142"/>
                  </a:lnTo>
                  <a:lnTo>
                    <a:pt x="446" y="137"/>
                  </a:lnTo>
                  <a:close/>
                  <a:moveTo>
                    <a:pt x="418" y="126"/>
                  </a:moveTo>
                  <a:lnTo>
                    <a:pt x="428" y="126"/>
                  </a:lnTo>
                  <a:lnTo>
                    <a:pt x="428" y="127"/>
                  </a:lnTo>
                  <a:lnTo>
                    <a:pt x="431" y="127"/>
                  </a:lnTo>
                  <a:lnTo>
                    <a:pt x="431" y="129"/>
                  </a:lnTo>
                  <a:lnTo>
                    <a:pt x="435" y="129"/>
                  </a:lnTo>
                  <a:lnTo>
                    <a:pt x="435" y="136"/>
                  </a:lnTo>
                  <a:lnTo>
                    <a:pt x="432" y="136"/>
                  </a:lnTo>
                  <a:lnTo>
                    <a:pt x="432" y="142"/>
                  </a:lnTo>
                  <a:lnTo>
                    <a:pt x="424" y="142"/>
                  </a:lnTo>
                  <a:lnTo>
                    <a:pt x="424" y="140"/>
                  </a:lnTo>
                  <a:lnTo>
                    <a:pt x="421" y="140"/>
                  </a:lnTo>
                  <a:lnTo>
                    <a:pt x="421" y="137"/>
                  </a:lnTo>
                  <a:lnTo>
                    <a:pt x="418" y="137"/>
                  </a:lnTo>
                  <a:lnTo>
                    <a:pt x="418" y="126"/>
                  </a:lnTo>
                  <a:close/>
                  <a:moveTo>
                    <a:pt x="391" y="112"/>
                  </a:moveTo>
                  <a:lnTo>
                    <a:pt x="398" y="112"/>
                  </a:lnTo>
                  <a:lnTo>
                    <a:pt x="398" y="115"/>
                  </a:lnTo>
                  <a:lnTo>
                    <a:pt x="402" y="115"/>
                  </a:lnTo>
                  <a:lnTo>
                    <a:pt x="402" y="116"/>
                  </a:lnTo>
                  <a:lnTo>
                    <a:pt x="407" y="116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11" y="124"/>
                  </a:lnTo>
                  <a:lnTo>
                    <a:pt x="405" y="124"/>
                  </a:lnTo>
                  <a:lnTo>
                    <a:pt x="405" y="128"/>
                  </a:lnTo>
                  <a:lnTo>
                    <a:pt x="397" y="128"/>
                  </a:lnTo>
                  <a:lnTo>
                    <a:pt x="397" y="126"/>
                  </a:lnTo>
                  <a:lnTo>
                    <a:pt x="391" y="126"/>
                  </a:lnTo>
                  <a:lnTo>
                    <a:pt x="391" y="125"/>
                  </a:lnTo>
                  <a:lnTo>
                    <a:pt x="388" y="125"/>
                  </a:lnTo>
                  <a:lnTo>
                    <a:pt x="388" y="117"/>
                  </a:lnTo>
                  <a:lnTo>
                    <a:pt x="391" y="117"/>
                  </a:lnTo>
                  <a:lnTo>
                    <a:pt x="391" y="112"/>
                  </a:lnTo>
                  <a:close/>
                  <a:moveTo>
                    <a:pt x="24" y="109"/>
                  </a:moveTo>
                  <a:lnTo>
                    <a:pt x="34" y="109"/>
                  </a:lnTo>
                  <a:lnTo>
                    <a:pt x="34" y="128"/>
                  </a:lnTo>
                  <a:lnTo>
                    <a:pt x="24" y="128"/>
                  </a:lnTo>
                  <a:lnTo>
                    <a:pt x="24" y="109"/>
                  </a:lnTo>
                  <a:close/>
                  <a:moveTo>
                    <a:pt x="363" y="101"/>
                  </a:moveTo>
                  <a:lnTo>
                    <a:pt x="372" y="101"/>
                  </a:lnTo>
                  <a:lnTo>
                    <a:pt x="372" y="102"/>
                  </a:lnTo>
                  <a:lnTo>
                    <a:pt x="377" y="102"/>
                  </a:lnTo>
                  <a:lnTo>
                    <a:pt x="377" y="104"/>
                  </a:lnTo>
                  <a:lnTo>
                    <a:pt x="381" y="104"/>
                  </a:lnTo>
                  <a:lnTo>
                    <a:pt x="381" y="111"/>
                  </a:lnTo>
                  <a:lnTo>
                    <a:pt x="378" y="111"/>
                  </a:lnTo>
                  <a:lnTo>
                    <a:pt x="378" y="117"/>
                  </a:lnTo>
                  <a:lnTo>
                    <a:pt x="371" y="117"/>
                  </a:lnTo>
                  <a:lnTo>
                    <a:pt x="371" y="115"/>
                  </a:lnTo>
                  <a:lnTo>
                    <a:pt x="366" y="115"/>
                  </a:lnTo>
                  <a:lnTo>
                    <a:pt x="366" y="112"/>
                  </a:lnTo>
                  <a:lnTo>
                    <a:pt x="362" y="112"/>
                  </a:lnTo>
                  <a:lnTo>
                    <a:pt x="362" y="105"/>
                  </a:lnTo>
                  <a:lnTo>
                    <a:pt x="363" y="105"/>
                  </a:lnTo>
                  <a:lnTo>
                    <a:pt x="363" y="101"/>
                  </a:lnTo>
                  <a:close/>
                  <a:moveTo>
                    <a:pt x="335" y="89"/>
                  </a:moveTo>
                  <a:lnTo>
                    <a:pt x="345" y="89"/>
                  </a:lnTo>
                  <a:lnTo>
                    <a:pt x="345" y="91"/>
                  </a:lnTo>
                  <a:lnTo>
                    <a:pt x="350" y="91"/>
                  </a:lnTo>
                  <a:lnTo>
                    <a:pt x="350" y="93"/>
                  </a:lnTo>
                  <a:lnTo>
                    <a:pt x="354" y="93"/>
                  </a:lnTo>
                  <a:lnTo>
                    <a:pt x="354" y="99"/>
                  </a:lnTo>
                  <a:lnTo>
                    <a:pt x="350" y="99"/>
                  </a:lnTo>
                  <a:lnTo>
                    <a:pt x="350" y="104"/>
                  </a:lnTo>
                  <a:lnTo>
                    <a:pt x="343" y="104"/>
                  </a:lnTo>
                  <a:lnTo>
                    <a:pt x="343" y="103"/>
                  </a:lnTo>
                  <a:lnTo>
                    <a:pt x="340" y="103"/>
                  </a:lnTo>
                  <a:lnTo>
                    <a:pt x="340" y="101"/>
                  </a:lnTo>
                  <a:lnTo>
                    <a:pt x="334" y="101"/>
                  </a:lnTo>
                  <a:lnTo>
                    <a:pt x="334" y="100"/>
                  </a:lnTo>
                  <a:lnTo>
                    <a:pt x="331" y="100"/>
                  </a:lnTo>
                  <a:lnTo>
                    <a:pt x="331" y="93"/>
                  </a:lnTo>
                  <a:lnTo>
                    <a:pt x="335" y="93"/>
                  </a:lnTo>
                  <a:lnTo>
                    <a:pt x="335" y="89"/>
                  </a:lnTo>
                  <a:close/>
                  <a:moveTo>
                    <a:pt x="306" y="78"/>
                  </a:moveTo>
                  <a:lnTo>
                    <a:pt x="318" y="78"/>
                  </a:lnTo>
                  <a:lnTo>
                    <a:pt x="318" y="79"/>
                  </a:lnTo>
                  <a:lnTo>
                    <a:pt x="322" y="79"/>
                  </a:lnTo>
                  <a:lnTo>
                    <a:pt x="322" y="81"/>
                  </a:lnTo>
                  <a:lnTo>
                    <a:pt x="327" y="81"/>
                  </a:lnTo>
                  <a:lnTo>
                    <a:pt x="327" y="87"/>
                  </a:lnTo>
                  <a:lnTo>
                    <a:pt x="322" y="87"/>
                  </a:lnTo>
                  <a:lnTo>
                    <a:pt x="322" y="92"/>
                  </a:lnTo>
                  <a:lnTo>
                    <a:pt x="311" y="92"/>
                  </a:lnTo>
                  <a:lnTo>
                    <a:pt x="311" y="89"/>
                  </a:lnTo>
                  <a:lnTo>
                    <a:pt x="305" y="89"/>
                  </a:lnTo>
                  <a:lnTo>
                    <a:pt x="305" y="83"/>
                  </a:lnTo>
                  <a:lnTo>
                    <a:pt x="306" y="83"/>
                  </a:lnTo>
                  <a:lnTo>
                    <a:pt x="306" y="78"/>
                  </a:lnTo>
                  <a:close/>
                  <a:moveTo>
                    <a:pt x="26" y="71"/>
                  </a:moveTo>
                  <a:lnTo>
                    <a:pt x="37" y="71"/>
                  </a:lnTo>
                  <a:lnTo>
                    <a:pt x="37" y="91"/>
                  </a:lnTo>
                  <a:lnTo>
                    <a:pt x="26" y="91"/>
                  </a:lnTo>
                  <a:lnTo>
                    <a:pt x="26" y="71"/>
                  </a:lnTo>
                  <a:close/>
                  <a:moveTo>
                    <a:pt x="281" y="65"/>
                  </a:moveTo>
                  <a:lnTo>
                    <a:pt x="289" y="65"/>
                  </a:lnTo>
                  <a:lnTo>
                    <a:pt x="289" y="68"/>
                  </a:lnTo>
                  <a:lnTo>
                    <a:pt x="292" y="68"/>
                  </a:lnTo>
                  <a:lnTo>
                    <a:pt x="292" y="70"/>
                  </a:lnTo>
                  <a:lnTo>
                    <a:pt x="298" y="70"/>
                  </a:lnTo>
                  <a:lnTo>
                    <a:pt x="298" y="76"/>
                  </a:lnTo>
                  <a:lnTo>
                    <a:pt x="294" y="76"/>
                  </a:lnTo>
                  <a:lnTo>
                    <a:pt x="294" y="81"/>
                  </a:lnTo>
                  <a:lnTo>
                    <a:pt x="288" y="81"/>
                  </a:lnTo>
                  <a:lnTo>
                    <a:pt x="288" y="80"/>
                  </a:lnTo>
                  <a:lnTo>
                    <a:pt x="282" y="80"/>
                  </a:lnTo>
                  <a:lnTo>
                    <a:pt x="282" y="78"/>
                  </a:lnTo>
                  <a:lnTo>
                    <a:pt x="278" y="78"/>
                  </a:lnTo>
                  <a:lnTo>
                    <a:pt x="278" y="70"/>
                  </a:lnTo>
                  <a:lnTo>
                    <a:pt x="281" y="70"/>
                  </a:lnTo>
                  <a:lnTo>
                    <a:pt x="281" y="65"/>
                  </a:lnTo>
                  <a:close/>
                  <a:moveTo>
                    <a:pt x="251" y="56"/>
                  </a:moveTo>
                  <a:lnTo>
                    <a:pt x="261" y="56"/>
                  </a:lnTo>
                  <a:lnTo>
                    <a:pt x="261" y="59"/>
                  </a:lnTo>
                  <a:lnTo>
                    <a:pt x="267" y="59"/>
                  </a:lnTo>
                  <a:lnTo>
                    <a:pt x="267" y="60"/>
                  </a:lnTo>
                  <a:lnTo>
                    <a:pt x="272" y="60"/>
                  </a:lnTo>
                  <a:lnTo>
                    <a:pt x="272" y="64"/>
                  </a:lnTo>
                  <a:lnTo>
                    <a:pt x="266" y="64"/>
                  </a:lnTo>
                  <a:lnTo>
                    <a:pt x="266" y="70"/>
                  </a:lnTo>
                  <a:lnTo>
                    <a:pt x="257" y="70"/>
                  </a:lnTo>
                  <a:lnTo>
                    <a:pt x="257" y="69"/>
                  </a:lnTo>
                  <a:lnTo>
                    <a:pt x="251" y="69"/>
                  </a:lnTo>
                  <a:lnTo>
                    <a:pt x="251" y="67"/>
                  </a:lnTo>
                  <a:lnTo>
                    <a:pt x="246" y="67"/>
                  </a:lnTo>
                  <a:lnTo>
                    <a:pt x="246" y="60"/>
                  </a:lnTo>
                  <a:lnTo>
                    <a:pt x="251" y="60"/>
                  </a:lnTo>
                  <a:lnTo>
                    <a:pt x="251" y="56"/>
                  </a:lnTo>
                  <a:close/>
                  <a:moveTo>
                    <a:pt x="221" y="45"/>
                  </a:moveTo>
                  <a:lnTo>
                    <a:pt x="228" y="45"/>
                  </a:lnTo>
                  <a:lnTo>
                    <a:pt x="228" y="46"/>
                  </a:lnTo>
                  <a:lnTo>
                    <a:pt x="235" y="46"/>
                  </a:lnTo>
                  <a:lnTo>
                    <a:pt x="235" y="48"/>
                  </a:lnTo>
                  <a:lnTo>
                    <a:pt x="238" y="48"/>
                  </a:lnTo>
                  <a:lnTo>
                    <a:pt x="238" y="55"/>
                  </a:lnTo>
                  <a:lnTo>
                    <a:pt x="235" y="55"/>
                  </a:lnTo>
                  <a:lnTo>
                    <a:pt x="235" y="61"/>
                  </a:lnTo>
                  <a:lnTo>
                    <a:pt x="228" y="61"/>
                  </a:lnTo>
                  <a:lnTo>
                    <a:pt x="228" y="59"/>
                  </a:lnTo>
                  <a:lnTo>
                    <a:pt x="225" y="59"/>
                  </a:lnTo>
                  <a:lnTo>
                    <a:pt x="225" y="56"/>
                  </a:lnTo>
                  <a:lnTo>
                    <a:pt x="218" y="56"/>
                  </a:lnTo>
                  <a:lnTo>
                    <a:pt x="218" y="49"/>
                  </a:lnTo>
                  <a:lnTo>
                    <a:pt x="221" y="49"/>
                  </a:lnTo>
                  <a:lnTo>
                    <a:pt x="221" y="45"/>
                  </a:lnTo>
                  <a:close/>
                  <a:moveTo>
                    <a:pt x="191" y="35"/>
                  </a:moveTo>
                  <a:lnTo>
                    <a:pt x="197" y="35"/>
                  </a:lnTo>
                  <a:lnTo>
                    <a:pt x="197" y="37"/>
                  </a:lnTo>
                  <a:lnTo>
                    <a:pt x="205" y="37"/>
                  </a:lnTo>
                  <a:lnTo>
                    <a:pt x="205" y="39"/>
                  </a:lnTo>
                  <a:lnTo>
                    <a:pt x="210" y="39"/>
                  </a:lnTo>
                  <a:lnTo>
                    <a:pt x="210" y="45"/>
                  </a:lnTo>
                  <a:lnTo>
                    <a:pt x="205" y="45"/>
                  </a:lnTo>
                  <a:lnTo>
                    <a:pt x="205" y="51"/>
                  </a:lnTo>
                  <a:lnTo>
                    <a:pt x="200" y="51"/>
                  </a:lnTo>
                  <a:lnTo>
                    <a:pt x="200" y="49"/>
                  </a:lnTo>
                  <a:lnTo>
                    <a:pt x="195" y="49"/>
                  </a:lnTo>
                  <a:lnTo>
                    <a:pt x="195" y="47"/>
                  </a:lnTo>
                  <a:lnTo>
                    <a:pt x="187" y="47"/>
                  </a:lnTo>
                  <a:lnTo>
                    <a:pt x="187" y="39"/>
                  </a:lnTo>
                  <a:lnTo>
                    <a:pt x="191" y="39"/>
                  </a:lnTo>
                  <a:lnTo>
                    <a:pt x="191" y="35"/>
                  </a:lnTo>
                  <a:close/>
                  <a:moveTo>
                    <a:pt x="27" y="32"/>
                  </a:moveTo>
                  <a:lnTo>
                    <a:pt x="38" y="32"/>
                  </a:lnTo>
                  <a:lnTo>
                    <a:pt x="38" y="52"/>
                  </a:lnTo>
                  <a:lnTo>
                    <a:pt x="27" y="52"/>
                  </a:lnTo>
                  <a:lnTo>
                    <a:pt x="27" y="32"/>
                  </a:lnTo>
                  <a:close/>
                  <a:moveTo>
                    <a:pt x="159" y="28"/>
                  </a:moveTo>
                  <a:lnTo>
                    <a:pt x="173" y="28"/>
                  </a:lnTo>
                  <a:lnTo>
                    <a:pt x="173" y="29"/>
                  </a:lnTo>
                  <a:lnTo>
                    <a:pt x="179" y="29"/>
                  </a:lnTo>
                  <a:lnTo>
                    <a:pt x="179" y="36"/>
                  </a:lnTo>
                  <a:lnTo>
                    <a:pt x="175" y="36"/>
                  </a:lnTo>
                  <a:lnTo>
                    <a:pt x="175" y="41"/>
                  </a:lnTo>
                  <a:lnTo>
                    <a:pt x="169" y="41"/>
                  </a:lnTo>
                  <a:lnTo>
                    <a:pt x="169" y="39"/>
                  </a:lnTo>
                  <a:lnTo>
                    <a:pt x="163" y="39"/>
                  </a:lnTo>
                  <a:lnTo>
                    <a:pt x="163" y="38"/>
                  </a:lnTo>
                  <a:lnTo>
                    <a:pt x="154" y="38"/>
                  </a:lnTo>
                  <a:lnTo>
                    <a:pt x="154" y="31"/>
                  </a:lnTo>
                  <a:lnTo>
                    <a:pt x="159" y="31"/>
                  </a:lnTo>
                  <a:lnTo>
                    <a:pt x="159" y="28"/>
                  </a:lnTo>
                  <a:close/>
                  <a:moveTo>
                    <a:pt x="128" y="18"/>
                  </a:moveTo>
                  <a:lnTo>
                    <a:pt x="136" y="18"/>
                  </a:lnTo>
                  <a:lnTo>
                    <a:pt x="136" y="20"/>
                  </a:lnTo>
                  <a:lnTo>
                    <a:pt x="143" y="20"/>
                  </a:lnTo>
                  <a:lnTo>
                    <a:pt x="143" y="21"/>
                  </a:lnTo>
                  <a:lnTo>
                    <a:pt x="149" y="21"/>
                  </a:lnTo>
                  <a:lnTo>
                    <a:pt x="149" y="27"/>
                  </a:lnTo>
                  <a:lnTo>
                    <a:pt x="144" y="27"/>
                  </a:lnTo>
                  <a:lnTo>
                    <a:pt x="144" y="31"/>
                  </a:lnTo>
                  <a:lnTo>
                    <a:pt x="132" y="31"/>
                  </a:lnTo>
                  <a:lnTo>
                    <a:pt x="132" y="30"/>
                  </a:lnTo>
                  <a:lnTo>
                    <a:pt x="126" y="30"/>
                  </a:lnTo>
                  <a:lnTo>
                    <a:pt x="126" y="22"/>
                  </a:lnTo>
                  <a:lnTo>
                    <a:pt x="128" y="22"/>
                  </a:lnTo>
                  <a:lnTo>
                    <a:pt x="128" y="18"/>
                  </a:lnTo>
                  <a:close/>
                  <a:moveTo>
                    <a:pt x="96" y="12"/>
                  </a:moveTo>
                  <a:lnTo>
                    <a:pt x="113" y="12"/>
                  </a:lnTo>
                  <a:lnTo>
                    <a:pt x="113" y="23"/>
                  </a:lnTo>
                  <a:lnTo>
                    <a:pt x="103" y="23"/>
                  </a:lnTo>
                  <a:lnTo>
                    <a:pt x="103" y="22"/>
                  </a:lnTo>
                  <a:lnTo>
                    <a:pt x="91" y="22"/>
                  </a:lnTo>
                  <a:lnTo>
                    <a:pt x="91" y="14"/>
                  </a:lnTo>
                  <a:lnTo>
                    <a:pt x="96" y="14"/>
                  </a:lnTo>
                  <a:lnTo>
                    <a:pt x="96" y="12"/>
                  </a:lnTo>
                  <a:close/>
                  <a:moveTo>
                    <a:pt x="60" y="5"/>
                  </a:moveTo>
                  <a:lnTo>
                    <a:pt x="78" y="5"/>
                  </a:lnTo>
                  <a:lnTo>
                    <a:pt x="78" y="6"/>
                  </a:lnTo>
                  <a:lnTo>
                    <a:pt x="79" y="6"/>
                  </a:lnTo>
                  <a:lnTo>
                    <a:pt x="79" y="16"/>
                  </a:lnTo>
                  <a:lnTo>
                    <a:pt x="67" y="16"/>
                  </a:lnTo>
                  <a:lnTo>
                    <a:pt x="67" y="15"/>
                  </a:lnTo>
                  <a:lnTo>
                    <a:pt x="60" y="15"/>
                  </a:lnTo>
                  <a:lnTo>
                    <a:pt x="60" y="5"/>
                  </a:lnTo>
                  <a:close/>
                  <a:moveTo>
                    <a:pt x="33" y="0"/>
                  </a:moveTo>
                  <a:lnTo>
                    <a:pt x="44" y="0"/>
                  </a:lnTo>
                  <a:lnTo>
                    <a:pt x="44" y="11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2" y="13"/>
                  </a:lnTo>
                  <a:lnTo>
                    <a:pt x="42" y="19"/>
                  </a:lnTo>
                  <a:lnTo>
                    <a:pt x="34" y="19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2" y="3"/>
                  </a:lnTo>
                  <a:lnTo>
                    <a:pt x="33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6" name="Freeform 52"/>
            <p:cNvSpPr>
              <a:spLocks/>
            </p:cNvSpPr>
            <p:nvPr/>
          </p:nvSpPr>
          <p:spPr bwMode="auto">
            <a:xfrm>
              <a:off x="3523787" y="3062016"/>
              <a:ext cx="2039331" cy="1372072"/>
            </a:xfrm>
            <a:custGeom>
              <a:avLst/>
              <a:gdLst>
                <a:gd name="T0" fmla="*/ 139 w 1412"/>
                <a:gd name="T1" fmla="*/ 22 h 950"/>
                <a:gd name="T2" fmla="*/ 220 w 1412"/>
                <a:gd name="T3" fmla="*/ 42 h 950"/>
                <a:gd name="T4" fmla="*/ 278 w 1412"/>
                <a:gd name="T5" fmla="*/ 65 h 950"/>
                <a:gd name="T6" fmla="*/ 336 w 1412"/>
                <a:gd name="T7" fmla="*/ 87 h 950"/>
                <a:gd name="T8" fmla="*/ 386 w 1412"/>
                <a:gd name="T9" fmla="*/ 110 h 950"/>
                <a:gd name="T10" fmla="*/ 435 w 1412"/>
                <a:gd name="T11" fmla="*/ 131 h 950"/>
                <a:gd name="T12" fmla="*/ 480 w 1412"/>
                <a:gd name="T13" fmla="*/ 154 h 950"/>
                <a:gd name="T14" fmla="*/ 527 w 1412"/>
                <a:gd name="T15" fmla="*/ 176 h 950"/>
                <a:gd name="T16" fmla="*/ 569 w 1412"/>
                <a:gd name="T17" fmla="*/ 199 h 950"/>
                <a:gd name="T18" fmla="*/ 611 w 1412"/>
                <a:gd name="T19" fmla="*/ 220 h 950"/>
                <a:gd name="T20" fmla="*/ 652 w 1412"/>
                <a:gd name="T21" fmla="*/ 243 h 950"/>
                <a:gd name="T22" fmla="*/ 696 w 1412"/>
                <a:gd name="T23" fmla="*/ 265 h 950"/>
                <a:gd name="T24" fmla="*/ 734 w 1412"/>
                <a:gd name="T25" fmla="*/ 288 h 950"/>
                <a:gd name="T26" fmla="*/ 778 w 1412"/>
                <a:gd name="T27" fmla="*/ 308 h 950"/>
                <a:gd name="T28" fmla="*/ 816 w 1412"/>
                <a:gd name="T29" fmla="*/ 332 h 950"/>
                <a:gd name="T30" fmla="*/ 859 w 1412"/>
                <a:gd name="T31" fmla="*/ 353 h 950"/>
                <a:gd name="T32" fmla="*/ 897 w 1412"/>
                <a:gd name="T33" fmla="*/ 376 h 950"/>
                <a:gd name="T34" fmla="*/ 939 w 1412"/>
                <a:gd name="T35" fmla="*/ 397 h 950"/>
                <a:gd name="T36" fmla="*/ 977 w 1412"/>
                <a:gd name="T37" fmla="*/ 420 h 950"/>
                <a:gd name="T38" fmla="*/ 1021 w 1412"/>
                <a:gd name="T39" fmla="*/ 442 h 950"/>
                <a:gd name="T40" fmla="*/ 1059 w 1412"/>
                <a:gd name="T41" fmla="*/ 465 h 950"/>
                <a:gd name="T42" fmla="*/ 1101 w 1412"/>
                <a:gd name="T43" fmla="*/ 486 h 950"/>
                <a:gd name="T44" fmla="*/ 1139 w 1412"/>
                <a:gd name="T45" fmla="*/ 509 h 950"/>
                <a:gd name="T46" fmla="*/ 1182 w 1412"/>
                <a:gd name="T47" fmla="*/ 531 h 950"/>
                <a:gd name="T48" fmla="*/ 1219 w 1412"/>
                <a:gd name="T49" fmla="*/ 554 h 950"/>
                <a:gd name="T50" fmla="*/ 1261 w 1412"/>
                <a:gd name="T51" fmla="*/ 574 h 950"/>
                <a:gd name="T52" fmla="*/ 1300 w 1412"/>
                <a:gd name="T53" fmla="*/ 598 h 950"/>
                <a:gd name="T54" fmla="*/ 1341 w 1412"/>
                <a:gd name="T55" fmla="*/ 619 h 950"/>
                <a:gd name="T56" fmla="*/ 1378 w 1412"/>
                <a:gd name="T57" fmla="*/ 643 h 950"/>
                <a:gd name="T58" fmla="*/ 1398 w 1412"/>
                <a:gd name="T59" fmla="*/ 670 h 950"/>
                <a:gd name="T60" fmla="*/ 1361 w 1412"/>
                <a:gd name="T61" fmla="*/ 647 h 950"/>
                <a:gd name="T62" fmla="*/ 1320 w 1412"/>
                <a:gd name="T63" fmla="*/ 626 h 950"/>
                <a:gd name="T64" fmla="*/ 1281 w 1412"/>
                <a:gd name="T65" fmla="*/ 603 h 950"/>
                <a:gd name="T66" fmla="*/ 1241 w 1412"/>
                <a:gd name="T67" fmla="*/ 581 h 950"/>
                <a:gd name="T68" fmla="*/ 1203 w 1412"/>
                <a:gd name="T69" fmla="*/ 558 h 950"/>
                <a:gd name="T70" fmla="*/ 1161 w 1412"/>
                <a:gd name="T71" fmla="*/ 536 h 950"/>
                <a:gd name="T72" fmla="*/ 1121 w 1412"/>
                <a:gd name="T73" fmla="*/ 514 h 950"/>
                <a:gd name="T74" fmla="*/ 1081 w 1412"/>
                <a:gd name="T75" fmla="*/ 492 h 950"/>
                <a:gd name="T76" fmla="*/ 1042 w 1412"/>
                <a:gd name="T77" fmla="*/ 469 h 950"/>
                <a:gd name="T78" fmla="*/ 999 w 1412"/>
                <a:gd name="T79" fmla="*/ 449 h 950"/>
                <a:gd name="T80" fmla="*/ 960 w 1412"/>
                <a:gd name="T81" fmla="*/ 426 h 950"/>
                <a:gd name="T82" fmla="*/ 919 w 1412"/>
                <a:gd name="T83" fmla="*/ 404 h 950"/>
                <a:gd name="T84" fmla="*/ 880 w 1412"/>
                <a:gd name="T85" fmla="*/ 380 h 950"/>
                <a:gd name="T86" fmla="*/ 838 w 1412"/>
                <a:gd name="T87" fmla="*/ 360 h 950"/>
                <a:gd name="T88" fmla="*/ 799 w 1412"/>
                <a:gd name="T89" fmla="*/ 337 h 950"/>
                <a:gd name="T90" fmla="*/ 756 w 1412"/>
                <a:gd name="T91" fmla="*/ 315 h 950"/>
                <a:gd name="T92" fmla="*/ 718 w 1412"/>
                <a:gd name="T93" fmla="*/ 292 h 950"/>
                <a:gd name="T94" fmla="*/ 675 w 1412"/>
                <a:gd name="T95" fmla="*/ 271 h 950"/>
                <a:gd name="T96" fmla="*/ 635 w 1412"/>
                <a:gd name="T97" fmla="*/ 248 h 950"/>
                <a:gd name="T98" fmla="*/ 591 w 1412"/>
                <a:gd name="T99" fmla="*/ 226 h 950"/>
                <a:gd name="T100" fmla="*/ 549 w 1412"/>
                <a:gd name="T101" fmla="*/ 203 h 950"/>
                <a:gd name="T102" fmla="*/ 505 w 1412"/>
                <a:gd name="T103" fmla="*/ 183 h 950"/>
                <a:gd name="T104" fmla="*/ 460 w 1412"/>
                <a:gd name="T105" fmla="*/ 159 h 950"/>
                <a:gd name="T106" fmla="*/ 413 w 1412"/>
                <a:gd name="T107" fmla="*/ 138 h 950"/>
                <a:gd name="T108" fmla="*/ 367 w 1412"/>
                <a:gd name="T109" fmla="*/ 114 h 950"/>
                <a:gd name="T110" fmla="*/ 312 w 1412"/>
                <a:gd name="T111" fmla="*/ 94 h 950"/>
                <a:gd name="T112" fmla="*/ 256 w 1412"/>
                <a:gd name="T113" fmla="*/ 71 h 950"/>
                <a:gd name="T114" fmla="*/ 190 w 1412"/>
                <a:gd name="T115" fmla="*/ 49 h 950"/>
                <a:gd name="T116" fmla="*/ 114 w 1412"/>
                <a:gd name="T117" fmla="*/ 25 h 950"/>
                <a:gd name="T118" fmla="*/ 33 w 1412"/>
                <a:gd name="T119" fmla="*/ 32 h 950"/>
                <a:gd name="T120" fmla="*/ 14 w 1412"/>
                <a:gd name="T121" fmla="*/ 668 h 950"/>
                <a:gd name="T122" fmla="*/ 16 w 1412"/>
                <a:gd name="T123" fmla="*/ 18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2" h="950">
                  <a:moveTo>
                    <a:pt x="28" y="0"/>
                  </a:moveTo>
                  <a:lnTo>
                    <a:pt x="53" y="0"/>
                  </a:lnTo>
                  <a:lnTo>
                    <a:pt x="53" y="2"/>
                  </a:lnTo>
                  <a:lnTo>
                    <a:pt x="61" y="2"/>
                  </a:lnTo>
                  <a:lnTo>
                    <a:pt x="61" y="4"/>
                  </a:lnTo>
                  <a:lnTo>
                    <a:pt x="73" y="4"/>
                  </a:lnTo>
                  <a:lnTo>
                    <a:pt x="73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92" y="8"/>
                  </a:lnTo>
                  <a:lnTo>
                    <a:pt x="92" y="10"/>
                  </a:lnTo>
                  <a:lnTo>
                    <a:pt x="99" y="10"/>
                  </a:lnTo>
                  <a:lnTo>
                    <a:pt x="99" y="12"/>
                  </a:lnTo>
                  <a:lnTo>
                    <a:pt x="109" y="12"/>
                  </a:lnTo>
                  <a:lnTo>
                    <a:pt x="109" y="14"/>
                  </a:lnTo>
                  <a:lnTo>
                    <a:pt x="118" y="14"/>
                  </a:lnTo>
                  <a:lnTo>
                    <a:pt x="118" y="15"/>
                  </a:lnTo>
                  <a:lnTo>
                    <a:pt x="124" y="15"/>
                  </a:lnTo>
                  <a:lnTo>
                    <a:pt x="124" y="17"/>
                  </a:lnTo>
                  <a:lnTo>
                    <a:pt x="134" y="17"/>
                  </a:lnTo>
                  <a:lnTo>
                    <a:pt x="134" y="20"/>
                  </a:lnTo>
                  <a:lnTo>
                    <a:pt x="139" y="20"/>
                  </a:lnTo>
                  <a:lnTo>
                    <a:pt x="139" y="22"/>
                  </a:lnTo>
                  <a:lnTo>
                    <a:pt x="147" y="22"/>
                  </a:lnTo>
                  <a:lnTo>
                    <a:pt x="147" y="23"/>
                  </a:lnTo>
                  <a:lnTo>
                    <a:pt x="156" y="23"/>
                  </a:lnTo>
                  <a:lnTo>
                    <a:pt x="156" y="25"/>
                  </a:lnTo>
                  <a:lnTo>
                    <a:pt x="159" y="25"/>
                  </a:lnTo>
                  <a:lnTo>
                    <a:pt x="159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5" y="29"/>
                  </a:lnTo>
                  <a:lnTo>
                    <a:pt x="175" y="31"/>
                  </a:lnTo>
                  <a:lnTo>
                    <a:pt x="182" y="31"/>
                  </a:lnTo>
                  <a:lnTo>
                    <a:pt x="182" y="33"/>
                  </a:lnTo>
                  <a:lnTo>
                    <a:pt x="188" y="33"/>
                  </a:lnTo>
                  <a:lnTo>
                    <a:pt x="188" y="35"/>
                  </a:lnTo>
                  <a:lnTo>
                    <a:pt x="195" y="35"/>
                  </a:lnTo>
                  <a:lnTo>
                    <a:pt x="195" y="37"/>
                  </a:lnTo>
                  <a:lnTo>
                    <a:pt x="200" y="37"/>
                  </a:lnTo>
                  <a:lnTo>
                    <a:pt x="200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12" y="40"/>
                  </a:lnTo>
                  <a:lnTo>
                    <a:pt x="212" y="42"/>
                  </a:lnTo>
                  <a:lnTo>
                    <a:pt x="220" y="42"/>
                  </a:lnTo>
                  <a:lnTo>
                    <a:pt x="220" y="45"/>
                  </a:lnTo>
                  <a:lnTo>
                    <a:pt x="224" y="45"/>
                  </a:lnTo>
                  <a:lnTo>
                    <a:pt x="224" y="47"/>
                  </a:lnTo>
                  <a:lnTo>
                    <a:pt x="230" y="47"/>
                  </a:lnTo>
                  <a:lnTo>
                    <a:pt x="230" y="48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43" y="50"/>
                  </a:lnTo>
                  <a:lnTo>
                    <a:pt x="243" y="53"/>
                  </a:lnTo>
                  <a:lnTo>
                    <a:pt x="248" y="53"/>
                  </a:lnTo>
                  <a:lnTo>
                    <a:pt x="248" y="54"/>
                  </a:lnTo>
                  <a:lnTo>
                    <a:pt x="253" y="54"/>
                  </a:lnTo>
                  <a:lnTo>
                    <a:pt x="253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63" y="58"/>
                  </a:lnTo>
                  <a:lnTo>
                    <a:pt x="263" y="61"/>
                  </a:lnTo>
                  <a:lnTo>
                    <a:pt x="267" y="61"/>
                  </a:lnTo>
                  <a:lnTo>
                    <a:pt x="267" y="62"/>
                  </a:lnTo>
                  <a:lnTo>
                    <a:pt x="272" y="62"/>
                  </a:lnTo>
                  <a:lnTo>
                    <a:pt x="272" y="64"/>
                  </a:lnTo>
                  <a:lnTo>
                    <a:pt x="278" y="64"/>
                  </a:lnTo>
                  <a:lnTo>
                    <a:pt x="278" y="65"/>
                  </a:lnTo>
                  <a:lnTo>
                    <a:pt x="284" y="65"/>
                  </a:lnTo>
                  <a:lnTo>
                    <a:pt x="284" y="67"/>
                  </a:lnTo>
                  <a:lnTo>
                    <a:pt x="288" y="67"/>
                  </a:lnTo>
                  <a:lnTo>
                    <a:pt x="288" y="70"/>
                  </a:lnTo>
                  <a:lnTo>
                    <a:pt x="294" y="70"/>
                  </a:lnTo>
                  <a:lnTo>
                    <a:pt x="294" y="71"/>
                  </a:lnTo>
                  <a:lnTo>
                    <a:pt x="298" y="71"/>
                  </a:lnTo>
                  <a:lnTo>
                    <a:pt x="298" y="73"/>
                  </a:lnTo>
                  <a:lnTo>
                    <a:pt x="303" y="73"/>
                  </a:lnTo>
                  <a:lnTo>
                    <a:pt x="303" y="75"/>
                  </a:lnTo>
                  <a:lnTo>
                    <a:pt x="308" y="75"/>
                  </a:lnTo>
                  <a:lnTo>
                    <a:pt x="308" y="77"/>
                  </a:lnTo>
                  <a:lnTo>
                    <a:pt x="313" y="77"/>
                  </a:lnTo>
                  <a:lnTo>
                    <a:pt x="313" y="79"/>
                  </a:lnTo>
                  <a:lnTo>
                    <a:pt x="319" y="79"/>
                  </a:lnTo>
                  <a:lnTo>
                    <a:pt x="319" y="81"/>
                  </a:lnTo>
                  <a:lnTo>
                    <a:pt x="322" y="81"/>
                  </a:lnTo>
                  <a:lnTo>
                    <a:pt x="322" y="83"/>
                  </a:lnTo>
                  <a:lnTo>
                    <a:pt x="327" y="83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336" y="87"/>
                  </a:lnTo>
                  <a:lnTo>
                    <a:pt x="336" y="89"/>
                  </a:lnTo>
                  <a:lnTo>
                    <a:pt x="342" y="89"/>
                  </a:lnTo>
                  <a:lnTo>
                    <a:pt x="342" y="91"/>
                  </a:lnTo>
                  <a:lnTo>
                    <a:pt x="345" y="91"/>
                  </a:lnTo>
                  <a:lnTo>
                    <a:pt x="345" y="93"/>
                  </a:lnTo>
                  <a:lnTo>
                    <a:pt x="351" y="93"/>
                  </a:lnTo>
                  <a:lnTo>
                    <a:pt x="351" y="95"/>
                  </a:lnTo>
                  <a:lnTo>
                    <a:pt x="354" y="95"/>
                  </a:lnTo>
                  <a:lnTo>
                    <a:pt x="354" y="96"/>
                  </a:lnTo>
                  <a:lnTo>
                    <a:pt x="359" y="96"/>
                  </a:lnTo>
                  <a:lnTo>
                    <a:pt x="359" y="98"/>
                  </a:lnTo>
                  <a:lnTo>
                    <a:pt x="365" y="98"/>
                  </a:lnTo>
                  <a:lnTo>
                    <a:pt x="365" y="101"/>
                  </a:lnTo>
                  <a:lnTo>
                    <a:pt x="368" y="101"/>
                  </a:lnTo>
                  <a:lnTo>
                    <a:pt x="368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7" y="104"/>
                  </a:lnTo>
                  <a:lnTo>
                    <a:pt x="377" y="106"/>
                  </a:lnTo>
                  <a:lnTo>
                    <a:pt x="381" y="106"/>
                  </a:lnTo>
                  <a:lnTo>
                    <a:pt x="381" y="109"/>
                  </a:lnTo>
                  <a:lnTo>
                    <a:pt x="386" y="109"/>
                  </a:lnTo>
                  <a:lnTo>
                    <a:pt x="386" y="110"/>
                  </a:lnTo>
                  <a:lnTo>
                    <a:pt x="390" y="110"/>
                  </a:lnTo>
                  <a:lnTo>
                    <a:pt x="390" y="112"/>
                  </a:lnTo>
                  <a:lnTo>
                    <a:pt x="394" y="112"/>
                  </a:lnTo>
                  <a:lnTo>
                    <a:pt x="394" y="114"/>
                  </a:lnTo>
                  <a:lnTo>
                    <a:pt x="399" y="114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2" y="118"/>
                  </a:lnTo>
                  <a:lnTo>
                    <a:pt x="408" y="118"/>
                  </a:lnTo>
                  <a:lnTo>
                    <a:pt x="408" y="120"/>
                  </a:lnTo>
                  <a:lnTo>
                    <a:pt x="410" y="120"/>
                  </a:lnTo>
                  <a:lnTo>
                    <a:pt x="410" y="121"/>
                  </a:lnTo>
                  <a:lnTo>
                    <a:pt x="414" y="121"/>
                  </a:lnTo>
                  <a:lnTo>
                    <a:pt x="414" y="123"/>
                  </a:lnTo>
                  <a:lnTo>
                    <a:pt x="419" y="123"/>
                  </a:lnTo>
                  <a:lnTo>
                    <a:pt x="419" y="126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6" y="128"/>
                  </a:lnTo>
                  <a:lnTo>
                    <a:pt x="426" y="129"/>
                  </a:lnTo>
                  <a:lnTo>
                    <a:pt x="432" y="129"/>
                  </a:lnTo>
                  <a:lnTo>
                    <a:pt x="432" y="131"/>
                  </a:lnTo>
                  <a:lnTo>
                    <a:pt x="435" y="131"/>
                  </a:lnTo>
                  <a:lnTo>
                    <a:pt x="435" y="132"/>
                  </a:lnTo>
                  <a:lnTo>
                    <a:pt x="441" y="132"/>
                  </a:lnTo>
                  <a:lnTo>
                    <a:pt x="441" y="135"/>
                  </a:lnTo>
                  <a:lnTo>
                    <a:pt x="445" y="135"/>
                  </a:lnTo>
                  <a:lnTo>
                    <a:pt x="445" y="137"/>
                  </a:lnTo>
                  <a:lnTo>
                    <a:pt x="448" y="137"/>
                  </a:lnTo>
                  <a:lnTo>
                    <a:pt x="448" y="139"/>
                  </a:lnTo>
                  <a:lnTo>
                    <a:pt x="451" y="139"/>
                  </a:lnTo>
                  <a:lnTo>
                    <a:pt x="451" y="140"/>
                  </a:lnTo>
                  <a:lnTo>
                    <a:pt x="455" y="140"/>
                  </a:lnTo>
                  <a:lnTo>
                    <a:pt x="455" y="143"/>
                  </a:lnTo>
                  <a:lnTo>
                    <a:pt x="460" y="143"/>
                  </a:lnTo>
                  <a:lnTo>
                    <a:pt x="460" y="145"/>
                  </a:lnTo>
                  <a:lnTo>
                    <a:pt x="464" y="145"/>
                  </a:lnTo>
                  <a:lnTo>
                    <a:pt x="464" y="146"/>
                  </a:lnTo>
                  <a:lnTo>
                    <a:pt x="467" y="146"/>
                  </a:lnTo>
                  <a:lnTo>
                    <a:pt x="467" y="148"/>
                  </a:lnTo>
                  <a:lnTo>
                    <a:pt x="471" y="148"/>
                  </a:lnTo>
                  <a:lnTo>
                    <a:pt x="471" y="151"/>
                  </a:lnTo>
                  <a:lnTo>
                    <a:pt x="474" y="151"/>
                  </a:lnTo>
                  <a:lnTo>
                    <a:pt x="474" y="152"/>
                  </a:lnTo>
                  <a:lnTo>
                    <a:pt x="480" y="152"/>
                  </a:lnTo>
                  <a:lnTo>
                    <a:pt x="480" y="154"/>
                  </a:lnTo>
                  <a:lnTo>
                    <a:pt x="483" y="154"/>
                  </a:lnTo>
                  <a:lnTo>
                    <a:pt x="483" y="156"/>
                  </a:lnTo>
                  <a:lnTo>
                    <a:pt x="487" y="156"/>
                  </a:lnTo>
                  <a:lnTo>
                    <a:pt x="487" y="158"/>
                  </a:lnTo>
                  <a:lnTo>
                    <a:pt x="492" y="158"/>
                  </a:lnTo>
                  <a:lnTo>
                    <a:pt x="492" y="160"/>
                  </a:lnTo>
                  <a:lnTo>
                    <a:pt x="495" y="160"/>
                  </a:lnTo>
                  <a:lnTo>
                    <a:pt x="495" y="162"/>
                  </a:lnTo>
                  <a:lnTo>
                    <a:pt x="499" y="162"/>
                  </a:lnTo>
                  <a:lnTo>
                    <a:pt x="499" y="164"/>
                  </a:lnTo>
                  <a:lnTo>
                    <a:pt x="503" y="164"/>
                  </a:lnTo>
                  <a:lnTo>
                    <a:pt x="503" y="166"/>
                  </a:lnTo>
                  <a:lnTo>
                    <a:pt x="506" y="166"/>
                  </a:lnTo>
                  <a:lnTo>
                    <a:pt x="506" y="168"/>
                  </a:lnTo>
                  <a:lnTo>
                    <a:pt x="512" y="168"/>
                  </a:lnTo>
                  <a:lnTo>
                    <a:pt x="512" y="170"/>
                  </a:lnTo>
                  <a:lnTo>
                    <a:pt x="515" y="170"/>
                  </a:lnTo>
                  <a:lnTo>
                    <a:pt x="515" y="172"/>
                  </a:lnTo>
                  <a:lnTo>
                    <a:pt x="519" y="172"/>
                  </a:lnTo>
                  <a:lnTo>
                    <a:pt x="519" y="174"/>
                  </a:lnTo>
                  <a:lnTo>
                    <a:pt x="522" y="174"/>
                  </a:lnTo>
                  <a:lnTo>
                    <a:pt x="522" y="176"/>
                  </a:lnTo>
                  <a:lnTo>
                    <a:pt x="527" y="176"/>
                  </a:lnTo>
                  <a:lnTo>
                    <a:pt x="527" y="177"/>
                  </a:lnTo>
                  <a:lnTo>
                    <a:pt x="529" y="177"/>
                  </a:lnTo>
                  <a:lnTo>
                    <a:pt x="529" y="179"/>
                  </a:lnTo>
                  <a:lnTo>
                    <a:pt x="532" y="179"/>
                  </a:lnTo>
                  <a:lnTo>
                    <a:pt x="532" y="182"/>
                  </a:lnTo>
                  <a:lnTo>
                    <a:pt x="537" y="182"/>
                  </a:lnTo>
                  <a:lnTo>
                    <a:pt x="537" y="184"/>
                  </a:lnTo>
                  <a:lnTo>
                    <a:pt x="541" y="184"/>
                  </a:lnTo>
                  <a:lnTo>
                    <a:pt x="541" y="185"/>
                  </a:lnTo>
                  <a:lnTo>
                    <a:pt x="545" y="185"/>
                  </a:lnTo>
                  <a:lnTo>
                    <a:pt x="545" y="187"/>
                  </a:lnTo>
                  <a:lnTo>
                    <a:pt x="549" y="187"/>
                  </a:lnTo>
                  <a:lnTo>
                    <a:pt x="549" y="190"/>
                  </a:lnTo>
                  <a:lnTo>
                    <a:pt x="553" y="190"/>
                  </a:lnTo>
                  <a:lnTo>
                    <a:pt x="553" y="191"/>
                  </a:lnTo>
                  <a:lnTo>
                    <a:pt x="556" y="191"/>
                  </a:lnTo>
                  <a:lnTo>
                    <a:pt x="556" y="193"/>
                  </a:lnTo>
                  <a:lnTo>
                    <a:pt x="560" y="193"/>
                  </a:lnTo>
                  <a:lnTo>
                    <a:pt x="560" y="195"/>
                  </a:lnTo>
                  <a:lnTo>
                    <a:pt x="563" y="195"/>
                  </a:lnTo>
                  <a:lnTo>
                    <a:pt x="563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72" y="199"/>
                  </a:lnTo>
                  <a:lnTo>
                    <a:pt x="572" y="201"/>
                  </a:lnTo>
                  <a:lnTo>
                    <a:pt x="576" y="201"/>
                  </a:lnTo>
                  <a:lnTo>
                    <a:pt x="576" y="202"/>
                  </a:lnTo>
                  <a:lnTo>
                    <a:pt x="578" y="202"/>
                  </a:lnTo>
                  <a:lnTo>
                    <a:pt x="578" y="204"/>
                  </a:lnTo>
                  <a:lnTo>
                    <a:pt x="583" y="204"/>
                  </a:lnTo>
                  <a:lnTo>
                    <a:pt x="583" y="207"/>
                  </a:lnTo>
                  <a:lnTo>
                    <a:pt x="586" y="207"/>
                  </a:lnTo>
                  <a:lnTo>
                    <a:pt x="586" y="208"/>
                  </a:lnTo>
                  <a:lnTo>
                    <a:pt x="589" y="208"/>
                  </a:lnTo>
                  <a:lnTo>
                    <a:pt x="589" y="210"/>
                  </a:lnTo>
                  <a:lnTo>
                    <a:pt x="593" y="210"/>
                  </a:lnTo>
                  <a:lnTo>
                    <a:pt x="593" y="212"/>
                  </a:lnTo>
                  <a:lnTo>
                    <a:pt x="596" y="212"/>
                  </a:lnTo>
                  <a:lnTo>
                    <a:pt x="596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604" y="216"/>
                  </a:lnTo>
                  <a:lnTo>
                    <a:pt x="604" y="218"/>
                  </a:lnTo>
                  <a:lnTo>
                    <a:pt x="608" y="218"/>
                  </a:lnTo>
                  <a:lnTo>
                    <a:pt x="608" y="220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6" y="222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6"/>
                  </a:lnTo>
                  <a:lnTo>
                    <a:pt x="624" y="226"/>
                  </a:lnTo>
                  <a:lnTo>
                    <a:pt x="624" y="227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30" y="229"/>
                  </a:lnTo>
                  <a:lnTo>
                    <a:pt x="630" y="232"/>
                  </a:lnTo>
                  <a:lnTo>
                    <a:pt x="634" y="232"/>
                  </a:lnTo>
                  <a:lnTo>
                    <a:pt x="634" y="233"/>
                  </a:lnTo>
                  <a:lnTo>
                    <a:pt x="637" y="233"/>
                  </a:lnTo>
                  <a:lnTo>
                    <a:pt x="637" y="235"/>
                  </a:lnTo>
                  <a:lnTo>
                    <a:pt x="642" y="235"/>
                  </a:lnTo>
                  <a:lnTo>
                    <a:pt x="642" y="237"/>
                  </a:lnTo>
                  <a:lnTo>
                    <a:pt x="645" y="237"/>
                  </a:lnTo>
                  <a:lnTo>
                    <a:pt x="645" y="239"/>
                  </a:lnTo>
                  <a:lnTo>
                    <a:pt x="648" y="239"/>
                  </a:lnTo>
                  <a:lnTo>
                    <a:pt x="648" y="241"/>
                  </a:lnTo>
                  <a:lnTo>
                    <a:pt x="652" y="241"/>
                  </a:lnTo>
                  <a:lnTo>
                    <a:pt x="652" y="243"/>
                  </a:lnTo>
                  <a:lnTo>
                    <a:pt x="656" y="243"/>
                  </a:lnTo>
                  <a:lnTo>
                    <a:pt x="656" y="245"/>
                  </a:lnTo>
                  <a:lnTo>
                    <a:pt x="659" y="245"/>
                  </a:lnTo>
                  <a:lnTo>
                    <a:pt x="659" y="247"/>
                  </a:lnTo>
                  <a:lnTo>
                    <a:pt x="662" y="247"/>
                  </a:lnTo>
                  <a:lnTo>
                    <a:pt x="662" y="249"/>
                  </a:lnTo>
                  <a:lnTo>
                    <a:pt x="666" y="249"/>
                  </a:lnTo>
                  <a:lnTo>
                    <a:pt x="666" y="251"/>
                  </a:lnTo>
                  <a:lnTo>
                    <a:pt x="672" y="251"/>
                  </a:lnTo>
                  <a:lnTo>
                    <a:pt x="672" y="253"/>
                  </a:lnTo>
                  <a:lnTo>
                    <a:pt x="673" y="253"/>
                  </a:lnTo>
                  <a:lnTo>
                    <a:pt x="673" y="255"/>
                  </a:lnTo>
                  <a:lnTo>
                    <a:pt x="676" y="255"/>
                  </a:lnTo>
                  <a:lnTo>
                    <a:pt x="676" y="257"/>
                  </a:lnTo>
                  <a:lnTo>
                    <a:pt x="682" y="257"/>
                  </a:lnTo>
                  <a:lnTo>
                    <a:pt x="682" y="258"/>
                  </a:lnTo>
                  <a:lnTo>
                    <a:pt x="685" y="258"/>
                  </a:lnTo>
                  <a:lnTo>
                    <a:pt x="685" y="260"/>
                  </a:lnTo>
                  <a:lnTo>
                    <a:pt x="689" y="260"/>
                  </a:lnTo>
                  <a:lnTo>
                    <a:pt x="689" y="261"/>
                  </a:lnTo>
                  <a:lnTo>
                    <a:pt x="692" y="261"/>
                  </a:lnTo>
                  <a:lnTo>
                    <a:pt x="692" y="265"/>
                  </a:lnTo>
                  <a:lnTo>
                    <a:pt x="696" y="265"/>
                  </a:lnTo>
                  <a:lnTo>
                    <a:pt x="696" y="266"/>
                  </a:lnTo>
                  <a:lnTo>
                    <a:pt x="699" y="266"/>
                  </a:lnTo>
                  <a:lnTo>
                    <a:pt x="699" y="268"/>
                  </a:lnTo>
                  <a:lnTo>
                    <a:pt x="704" y="268"/>
                  </a:lnTo>
                  <a:lnTo>
                    <a:pt x="704" y="271"/>
                  </a:lnTo>
                  <a:lnTo>
                    <a:pt x="707" y="271"/>
                  </a:lnTo>
                  <a:lnTo>
                    <a:pt x="707" y="272"/>
                  </a:lnTo>
                  <a:lnTo>
                    <a:pt x="708" y="272"/>
                  </a:lnTo>
                  <a:lnTo>
                    <a:pt x="708" y="274"/>
                  </a:lnTo>
                  <a:lnTo>
                    <a:pt x="714" y="274"/>
                  </a:lnTo>
                  <a:lnTo>
                    <a:pt x="714" y="276"/>
                  </a:lnTo>
                  <a:lnTo>
                    <a:pt x="717" y="276"/>
                  </a:lnTo>
                  <a:lnTo>
                    <a:pt x="717" y="279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9" y="282"/>
                  </a:lnTo>
                  <a:lnTo>
                    <a:pt x="729" y="283"/>
                  </a:lnTo>
                  <a:lnTo>
                    <a:pt x="731" y="283"/>
                  </a:lnTo>
                  <a:lnTo>
                    <a:pt x="731" y="285"/>
                  </a:lnTo>
                  <a:lnTo>
                    <a:pt x="734" y="285"/>
                  </a:lnTo>
                  <a:lnTo>
                    <a:pt x="734" y="288"/>
                  </a:lnTo>
                  <a:lnTo>
                    <a:pt x="739" y="288"/>
                  </a:lnTo>
                  <a:lnTo>
                    <a:pt x="739" y="289"/>
                  </a:lnTo>
                  <a:lnTo>
                    <a:pt x="742" y="289"/>
                  </a:lnTo>
                  <a:lnTo>
                    <a:pt x="742" y="291"/>
                  </a:lnTo>
                  <a:lnTo>
                    <a:pt x="746" y="291"/>
                  </a:lnTo>
                  <a:lnTo>
                    <a:pt x="746" y="293"/>
                  </a:lnTo>
                  <a:lnTo>
                    <a:pt x="749" y="293"/>
                  </a:lnTo>
                  <a:lnTo>
                    <a:pt x="749" y="295"/>
                  </a:lnTo>
                  <a:lnTo>
                    <a:pt x="753" y="295"/>
                  </a:lnTo>
                  <a:lnTo>
                    <a:pt x="753" y="297"/>
                  </a:lnTo>
                  <a:lnTo>
                    <a:pt x="756" y="297"/>
                  </a:lnTo>
                  <a:lnTo>
                    <a:pt x="756" y="299"/>
                  </a:lnTo>
                  <a:lnTo>
                    <a:pt x="761" y="299"/>
                  </a:lnTo>
                  <a:lnTo>
                    <a:pt x="761" y="301"/>
                  </a:lnTo>
                  <a:lnTo>
                    <a:pt x="763" y="301"/>
                  </a:lnTo>
                  <a:lnTo>
                    <a:pt x="763" y="303"/>
                  </a:lnTo>
                  <a:lnTo>
                    <a:pt x="766" y="303"/>
                  </a:lnTo>
                  <a:lnTo>
                    <a:pt x="766" y="305"/>
                  </a:lnTo>
                  <a:lnTo>
                    <a:pt x="771" y="305"/>
                  </a:lnTo>
                  <a:lnTo>
                    <a:pt x="771" y="307"/>
                  </a:lnTo>
                  <a:lnTo>
                    <a:pt x="774" y="307"/>
                  </a:lnTo>
                  <a:lnTo>
                    <a:pt x="774" y="308"/>
                  </a:lnTo>
                  <a:lnTo>
                    <a:pt x="778" y="308"/>
                  </a:lnTo>
                  <a:lnTo>
                    <a:pt x="778" y="311"/>
                  </a:lnTo>
                  <a:lnTo>
                    <a:pt x="781" y="311"/>
                  </a:lnTo>
                  <a:lnTo>
                    <a:pt x="781" y="313"/>
                  </a:lnTo>
                  <a:lnTo>
                    <a:pt x="785" y="313"/>
                  </a:lnTo>
                  <a:lnTo>
                    <a:pt x="785" y="314"/>
                  </a:lnTo>
                  <a:lnTo>
                    <a:pt x="788" y="314"/>
                  </a:lnTo>
                  <a:lnTo>
                    <a:pt x="788" y="316"/>
                  </a:lnTo>
                  <a:lnTo>
                    <a:pt x="791" y="316"/>
                  </a:lnTo>
                  <a:lnTo>
                    <a:pt x="791" y="319"/>
                  </a:lnTo>
                  <a:lnTo>
                    <a:pt x="796" y="319"/>
                  </a:lnTo>
                  <a:lnTo>
                    <a:pt x="796" y="320"/>
                  </a:lnTo>
                  <a:lnTo>
                    <a:pt x="798" y="320"/>
                  </a:lnTo>
                  <a:lnTo>
                    <a:pt x="798" y="322"/>
                  </a:lnTo>
                  <a:lnTo>
                    <a:pt x="803" y="322"/>
                  </a:lnTo>
                  <a:lnTo>
                    <a:pt x="803" y="324"/>
                  </a:lnTo>
                  <a:lnTo>
                    <a:pt x="806" y="324"/>
                  </a:lnTo>
                  <a:lnTo>
                    <a:pt x="806" y="326"/>
                  </a:lnTo>
                  <a:lnTo>
                    <a:pt x="810" y="326"/>
                  </a:lnTo>
                  <a:lnTo>
                    <a:pt x="810" y="328"/>
                  </a:lnTo>
                  <a:lnTo>
                    <a:pt x="813" y="328"/>
                  </a:lnTo>
                  <a:lnTo>
                    <a:pt x="813" y="330"/>
                  </a:lnTo>
                  <a:lnTo>
                    <a:pt x="816" y="330"/>
                  </a:lnTo>
                  <a:lnTo>
                    <a:pt x="816" y="332"/>
                  </a:lnTo>
                  <a:lnTo>
                    <a:pt x="820" y="332"/>
                  </a:lnTo>
                  <a:lnTo>
                    <a:pt x="820" y="334"/>
                  </a:lnTo>
                  <a:lnTo>
                    <a:pt x="823" y="334"/>
                  </a:lnTo>
                  <a:lnTo>
                    <a:pt x="823" y="336"/>
                  </a:lnTo>
                  <a:lnTo>
                    <a:pt x="827" y="336"/>
                  </a:lnTo>
                  <a:lnTo>
                    <a:pt x="827" y="338"/>
                  </a:lnTo>
                  <a:lnTo>
                    <a:pt x="830" y="338"/>
                  </a:lnTo>
                  <a:lnTo>
                    <a:pt x="830" y="339"/>
                  </a:lnTo>
                  <a:lnTo>
                    <a:pt x="835" y="339"/>
                  </a:lnTo>
                  <a:lnTo>
                    <a:pt x="835" y="341"/>
                  </a:lnTo>
                  <a:lnTo>
                    <a:pt x="838" y="341"/>
                  </a:lnTo>
                  <a:lnTo>
                    <a:pt x="838" y="344"/>
                  </a:lnTo>
                  <a:lnTo>
                    <a:pt x="842" y="344"/>
                  </a:lnTo>
                  <a:lnTo>
                    <a:pt x="842" y="346"/>
                  </a:lnTo>
                  <a:lnTo>
                    <a:pt x="845" y="346"/>
                  </a:lnTo>
                  <a:lnTo>
                    <a:pt x="845" y="347"/>
                  </a:lnTo>
                  <a:lnTo>
                    <a:pt x="848" y="347"/>
                  </a:lnTo>
                  <a:lnTo>
                    <a:pt x="848" y="349"/>
                  </a:lnTo>
                  <a:lnTo>
                    <a:pt x="852" y="349"/>
                  </a:lnTo>
                  <a:lnTo>
                    <a:pt x="852" y="350"/>
                  </a:lnTo>
                  <a:lnTo>
                    <a:pt x="855" y="350"/>
                  </a:lnTo>
                  <a:lnTo>
                    <a:pt x="855" y="353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7" y="357"/>
                  </a:lnTo>
                  <a:lnTo>
                    <a:pt x="867" y="358"/>
                  </a:lnTo>
                  <a:lnTo>
                    <a:pt x="870" y="358"/>
                  </a:lnTo>
                  <a:lnTo>
                    <a:pt x="870" y="361"/>
                  </a:lnTo>
                  <a:lnTo>
                    <a:pt x="874" y="361"/>
                  </a:lnTo>
                  <a:lnTo>
                    <a:pt x="874" y="363"/>
                  </a:lnTo>
                  <a:lnTo>
                    <a:pt x="877" y="363"/>
                  </a:lnTo>
                  <a:lnTo>
                    <a:pt x="877" y="364"/>
                  </a:lnTo>
                  <a:lnTo>
                    <a:pt x="880" y="364"/>
                  </a:lnTo>
                  <a:lnTo>
                    <a:pt x="880" y="366"/>
                  </a:lnTo>
                  <a:lnTo>
                    <a:pt x="884" y="366"/>
                  </a:lnTo>
                  <a:lnTo>
                    <a:pt x="884" y="369"/>
                  </a:lnTo>
                  <a:lnTo>
                    <a:pt x="887" y="369"/>
                  </a:lnTo>
                  <a:lnTo>
                    <a:pt x="887" y="370"/>
                  </a:lnTo>
                  <a:lnTo>
                    <a:pt x="891" y="370"/>
                  </a:lnTo>
                  <a:lnTo>
                    <a:pt x="891" y="372"/>
                  </a:lnTo>
                  <a:lnTo>
                    <a:pt x="894" y="372"/>
                  </a:lnTo>
                  <a:lnTo>
                    <a:pt x="894" y="374"/>
                  </a:lnTo>
                  <a:lnTo>
                    <a:pt x="897" y="374"/>
                  </a:lnTo>
                  <a:lnTo>
                    <a:pt x="897" y="376"/>
                  </a:lnTo>
                  <a:lnTo>
                    <a:pt x="902" y="376"/>
                  </a:lnTo>
                  <a:lnTo>
                    <a:pt x="902" y="378"/>
                  </a:lnTo>
                  <a:lnTo>
                    <a:pt x="905" y="378"/>
                  </a:lnTo>
                  <a:lnTo>
                    <a:pt x="905" y="380"/>
                  </a:lnTo>
                  <a:lnTo>
                    <a:pt x="909" y="380"/>
                  </a:lnTo>
                  <a:lnTo>
                    <a:pt x="909" y="382"/>
                  </a:lnTo>
                  <a:lnTo>
                    <a:pt x="912" y="382"/>
                  </a:lnTo>
                  <a:lnTo>
                    <a:pt x="912" y="384"/>
                  </a:lnTo>
                  <a:lnTo>
                    <a:pt x="916" y="384"/>
                  </a:lnTo>
                  <a:lnTo>
                    <a:pt x="916" y="386"/>
                  </a:lnTo>
                  <a:lnTo>
                    <a:pt x="919" y="386"/>
                  </a:lnTo>
                  <a:lnTo>
                    <a:pt x="919" y="388"/>
                  </a:lnTo>
                  <a:lnTo>
                    <a:pt x="921" y="388"/>
                  </a:lnTo>
                  <a:lnTo>
                    <a:pt x="921" y="389"/>
                  </a:lnTo>
                  <a:lnTo>
                    <a:pt x="926" y="389"/>
                  </a:lnTo>
                  <a:lnTo>
                    <a:pt x="926" y="392"/>
                  </a:lnTo>
                  <a:lnTo>
                    <a:pt x="929" y="392"/>
                  </a:lnTo>
                  <a:lnTo>
                    <a:pt x="929" y="394"/>
                  </a:lnTo>
                  <a:lnTo>
                    <a:pt x="933" y="394"/>
                  </a:lnTo>
                  <a:lnTo>
                    <a:pt x="933" y="395"/>
                  </a:lnTo>
                  <a:lnTo>
                    <a:pt x="935" y="395"/>
                  </a:lnTo>
                  <a:lnTo>
                    <a:pt x="935" y="397"/>
                  </a:lnTo>
                  <a:lnTo>
                    <a:pt x="939" y="397"/>
                  </a:lnTo>
                  <a:lnTo>
                    <a:pt x="939" y="400"/>
                  </a:lnTo>
                  <a:lnTo>
                    <a:pt x="944" y="400"/>
                  </a:lnTo>
                  <a:lnTo>
                    <a:pt x="944" y="401"/>
                  </a:lnTo>
                  <a:lnTo>
                    <a:pt x="945" y="401"/>
                  </a:lnTo>
                  <a:lnTo>
                    <a:pt x="945" y="403"/>
                  </a:lnTo>
                  <a:lnTo>
                    <a:pt x="950" y="403"/>
                  </a:lnTo>
                  <a:lnTo>
                    <a:pt x="950" y="405"/>
                  </a:lnTo>
                  <a:lnTo>
                    <a:pt x="953" y="405"/>
                  </a:lnTo>
                  <a:lnTo>
                    <a:pt x="953" y="408"/>
                  </a:lnTo>
                  <a:lnTo>
                    <a:pt x="957" y="408"/>
                  </a:lnTo>
                  <a:lnTo>
                    <a:pt x="957" y="409"/>
                  </a:lnTo>
                  <a:lnTo>
                    <a:pt x="960" y="409"/>
                  </a:lnTo>
                  <a:lnTo>
                    <a:pt x="960" y="411"/>
                  </a:lnTo>
                  <a:lnTo>
                    <a:pt x="964" y="411"/>
                  </a:lnTo>
                  <a:lnTo>
                    <a:pt x="964" y="412"/>
                  </a:lnTo>
                  <a:lnTo>
                    <a:pt x="967" y="412"/>
                  </a:lnTo>
                  <a:lnTo>
                    <a:pt x="967" y="416"/>
                  </a:lnTo>
                  <a:lnTo>
                    <a:pt x="970" y="416"/>
                  </a:lnTo>
                  <a:lnTo>
                    <a:pt x="970" y="417"/>
                  </a:lnTo>
                  <a:lnTo>
                    <a:pt x="974" y="417"/>
                  </a:lnTo>
                  <a:lnTo>
                    <a:pt x="974" y="419"/>
                  </a:lnTo>
                  <a:lnTo>
                    <a:pt x="977" y="419"/>
                  </a:lnTo>
                  <a:lnTo>
                    <a:pt x="977" y="420"/>
                  </a:lnTo>
                  <a:lnTo>
                    <a:pt x="982" y="420"/>
                  </a:lnTo>
                  <a:lnTo>
                    <a:pt x="982" y="422"/>
                  </a:lnTo>
                  <a:lnTo>
                    <a:pt x="985" y="422"/>
                  </a:lnTo>
                  <a:lnTo>
                    <a:pt x="985" y="425"/>
                  </a:lnTo>
                  <a:lnTo>
                    <a:pt x="989" y="425"/>
                  </a:lnTo>
                  <a:lnTo>
                    <a:pt x="989" y="426"/>
                  </a:lnTo>
                  <a:lnTo>
                    <a:pt x="992" y="426"/>
                  </a:lnTo>
                  <a:lnTo>
                    <a:pt x="992" y="428"/>
                  </a:lnTo>
                  <a:lnTo>
                    <a:pt x="996" y="428"/>
                  </a:lnTo>
                  <a:lnTo>
                    <a:pt x="996" y="430"/>
                  </a:lnTo>
                  <a:lnTo>
                    <a:pt x="999" y="430"/>
                  </a:lnTo>
                  <a:lnTo>
                    <a:pt x="999" y="431"/>
                  </a:lnTo>
                  <a:lnTo>
                    <a:pt x="1002" y="431"/>
                  </a:lnTo>
                  <a:lnTo>
                    <a:pt x="1002" y="434"/>
                  </a:lnTo>
                  <a:lnTo>
                    <a:pt x="1006" y="434"/>
                  </a:lnTo>
                  <a:lnTo>
                    <a:pt x="1006" y="436"/>
                  </a:lnTo>
                  <a:lnTo>
                    <a:pt x="1009" y="436"/>
                  </a:lnTo>
                  <a:lnTo>
                    <a:pt x="1009" y="438"/>
                  </a:lnTo>
                  <a:lnTo>
                    <a:pt x="1013" y="438"/>
                  </a:lnTo>
                  <a:lnTo>
                    <a:pt x="1013" y="439"/>
                  </a:lnTo>
                  <a:lnTo>
                    <a:pt x="1017" y="439"/>
                  </a:lnTo>
                  <a:lnTo>
                    <a:pt x="1017" y="442"/>
                  </a:lnTo>
                  <a:lnTo>
                    <a:pt x="1021" y="442"/>
                  </a:lnTo>
                  <a:lnTo>
                    <a:pt x="1021" y="444"/>
                  </a:lnTo>
                  <a:lnTo>
                    <a:pt x="1024" y="444"/>
                  </a:lnTo>
                  <a:lnTo>
                    <a:pt x="1024" y="445"/>
                  </a:lnTo>
                  <a:lnTo>
                    <a:pt x="1028" y="445"/>
                  </a:lnTo>
                  <a:lnTo>
                    <a:pt x="1028" y="447"/>
                  </a:lnTo>
                  <a:lnTo>
                    <a:pt x="1031" y="447"/>
                  </a:lnTo>
                  <a:lnTo>
                    <a:pt x="1031" y="450"/>
                  </a:lnTo>
                  <a:lnTo>
                    <a:pt x="1034" y="450"/>
                  </a:lnTo>
                  <a:lnTo>
                    <a:pt x="1034" y="451"/>
                  </a:lnTo>
                  <a:lnTo>
                    <a:pt x="1038" y="451"/>
                  </a:lnTo>
                  <a:lnTo>
                    <a:pt x="1038" y="453"/>
                  </a:lnTo>
                  <a:lnTo>
                    <a:pt x="1041" y="453"/>
                  </a:lnTo>
                  <a:lnTo>
                    <a:pt x="1041" y="455"/>
                  </a:lnTo>
                  <a:lnTo>
                    <a:pt x="1046" y="455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48" y="459"/>
                  </a:lnTo>
                  <a:lnTo>
                    <a:pt x="1053" y="459"/>
                  </a:lnTo>
                  <a:lnTo>
                    <a:pt x="1053" y="461"/>
                  </a:lnTo>
                  <a:lnTo>
                    <a:pt x="1056" y="461"/>
                  </a:lnTo>
                  <a:lnTo>
                    <a:pt x="1056" y="463"/>
                  </a:lnTo>
                  <a:lnTo>
                    <a:pt x="1059" y="463"/>
                  </a:lnTo>
                  <a:lnTo>
                    <a:pt x="1059" y="465"/>
                  </a:lnTo>
                  <a:lnTo>
                    <a:pt x="1061" y="465"/>
                  </a:lnTo>
                  <a:lnTo>
                    <a:pt x="1061" y="467"/>
                  </a:lnTo>
                  <a:lnTo>
                    <a:pt x="1066" y="467"/>
                  </a:lnTo>
                  <a:lnTo>
                    <a:pt x="1066" y="469"/>
                  </a:lnTo>
                  <a:lnTo>
                    <a:pt x="1070" y="469"/>
                  </a:lnTo>
                  <a:lnTo>
                    <a:pt x="1070" y="470"/>
                  </a:lnTo>
                  <a:lnTo>
                    <a:pt x="1073" y="470"/>
                  </a:lnTo>
                  <a:lnTo>
                    <a:pt x="1073" y="473"/>
                  </a:lnTo>
                  <a:lnTo>
                    <a:pt x="1078" y="473"/>
                  </a:lnTo>
                  <a:lnTo>
                    <a:pt x="1078" y="475"/>
                  </a:lnTo>
                  <a:lnTo>
                    <a:pt x="1080" y="475"/>
                  </a:lnTo>
                  <a:lnTo>
                    <a:pt x="1080" y="476"/>
                  </a:lnTo>
                  <a:lnTo>
                    <a:pt x="1082" y="476"/>
                  </a:lnTo>
                  <a:lnTo>
                    <a:pt x="1082" y="478"/>
                  </a:lnTo>
                  <a:lnTo>
                    <a:pt x="1088" y="478"/>
                  </a:lnTo>
                  <a:lnTo>
                    <a:pt x="1088" y="481"/>
                  </a:lnTo>
                  <a:lnTo>
                    <a:pt x="1091" y="481"/>
                  </a:lnTo>
                  <a:lnTo>
                    <a:pt x="1091" y="482"/>
                  </a:lnTo>
                  <a:lnTo>
                    <a:pt x="1095" y="482"/>
                  </a:lnTo>
                  <a:lnTo>
                    <a:pt x="1095" y="484"/>
                  </a:lnTo>
                  <a:lnTo>
                    <a:pt x="1096" y="484"/>
                  </a:lnTo>
                  <a:lnTo>
                    <a:pt x="1096" y="486"/>
                  </a:lnTo>
                  <a:lnTo>
                    <a:pt x="1101" y="486"/>
                  </a:lnTo>
                  <a:lnTo>
                    <a:pt x="1101" y="487"/>
                  </a:lnTo>
                  <a:lnTo>
                    <a:pt x="1105" y="487"/>
                  </a:lnTo>
                  <a:lnTo>
                    <a:pt x="1105" y="490"/>
                  </a:lnTo>
                  <a:lnTo>
                    <a:pt x="1110" y="490"/>
                  </a:lnTo>
                  <a:lnTo>
                    <a:pt x="1110" y="492"/>
                  </a:lnTo>
                  <a:lnTo>
                    <a:pt x="1113" y="492"/>
                  </a:lnTo>
                  <a:lnTo>
                    <a:pt x="1113" y="493"/>
                  </a:lnTo>
                  <a:lnTo>
                    <a:pt x="1114" y="493"/>
                  </a:lnTo>
                  <a:lnTo>
                    <a:pt x="1114" y="497"/>
                  </a:lnTo>
                  <a:lnTo>
                    <a:pt x="1118" y="497"/>
                  </a:lnTo>
                  <a:lnTo>
                    <a:pt x="1118" y="498"/>
                  </a:lnTo>
                  <a:lnTo>
                    <a:pt x="1121" y="498"/>
                  </a:lnTo>
                  <a:lnTo>
                    <a:pt x="1121" y="500"/>
                  </a:lnTo>
                  <a:lnTo>
                    <a:pt x="1125" y="500"/>
                  </a:lnTo>
                  <a:lnTo>
                    <a:pt x="1125" y="501"/>
                  </a:lnTo>
                  <a:lnTo>
                    <a:pt x="1128" y="501"/>
                  </a:lnTo>
                  <a:lnTo>
                    <a:pt x="1128" y="503"/>
                  </a:lnTo>
                  <a:lnTo>
                    <a:pt x="1131" y="503"/>
                  </a:lnTo>
                  <a:lnTo>
                    <a:pt x="1131" y="506"/>
                  </a:lnTo>
                  <a:lnTo>
                    <a:pt x="1136" y="506"/>
                  </a:lnTo>
                  <a:lnTo>
                    <a:pt x="1136" y="507"/>
                  </a:lnTo>
                  <a:lnTo>
                    <a:pt x="1139" y="507"/>
                  </a:lnTo>
                  <a:lnTo>
                    <a:pt x="1139" y="509"/>
                  </a:lnTo>
                  <a:lnTo>
                    <a:pt x="1143" y="509"/>
                  </a:lnTo>
                  <a:lnTo>
                    <a:pt x="1143" y="511"/>
                  </a:lnTo>
                  <a:lnTo>
                    <a:pt x="1146" y="511"/>
                  </a:lnTo>
                  <a:lnTo>
                    <a:pt x="1146" y="513"/>
                  </a:lnTo>
                  <a:lnTo>
                    <a:pt x="1150" y="513"/>
                  </a:lnTo>
                  <a:lnTo>
                    <a:pt x="1150" y="515"/>
                  </a:lnTo>
                  <a:lnTo>
                    <a:pt x="1153" y="515"/>
                  </a:lnTo>
                  <a:lnTo>
                    <a:pt x="1153" y="517"/>
                  </a:lnTo>
                  <a:lnTo>
                    <a:pt x="1156" y="517"/>
                  </a:lnTo>
                  <a:lnTo>
                    <a:pt x="1156" y="519"/>
                  </a:lnTo>
                  <a:lnTo>
                    <a:pt x="1160" y="519"/>
                  </a:lnTo>
                  <a:lnTo>
                    <a:pt x="1160" y="521"/>
                  </a:lnTo>
                  <a:lnTo>
                    <a:pt x="1163" y="521"/>
                  </a:lnTo>
                  <a:lnTo>
                    <a:pt x="1163" y="523"/>
                  </a:lnTo>
                  <a:lnTo>
                    <a:pt x="1166" y="523"/>
                  </a:lnTo>
                  <a:lnTo>
                    <a:pt x="1166" y="525"/>
                  </a:lnTo>
                  <a:lnTo>
                    <a:pt x="1171" y="525"/>
                  </a:lnTo>
                  <a:lnTo>
                    <a:pt x="1171" y="526"/>
                  </a:lnTo>
                  <a:lnTo>
                    <a:pt x="1175" y="526"/>
                  </a:lnTo>
                  <a:lnTo>
                    <a:pt x="1175" y="528"/>
                  </a:lnTo>
                  <a:lnTo>
                    <a:pt x="1178" y="528"/>
                  </a:lnTo>
                  <a:lnTo>
                    <a:pt x="1178" y="531"/>
                  </a:lnTo>
                  <a:lnTo>
                    <a:pt x="1182" y="531"/>
                  </a:lnTo>
                  <a:lnTo>
                    <a:pt x="1182" y="532"/>
                  </a:lnTo>
                  <a:lnTo>
                    <a:pt x="1185" y="532"/>
                  </a:lnTo>
                  <a:lnTo>
                    <a:pt x="1185" y="534"/>
                  </a:lnTo>
                  <a:lnTo>
                    <a:pt x="1188" y="534"/>
                  </a:lnTo>
                  <a:lnTo>
                    <a:pt x="1188" y="536"/>
                  </a:lnTo>
                  <a:lnTo>
                    <a:pt x="1192" y="536"/>
                  </a:lnTo>
                  <a:lnTo>
                    <a:pt x="1192" y="538"/>
                  </a:lnTo>
                  <a:lnTo>
                    <a:pt x="1196" y="538"/>
                  </a:lnTo>
                  <a:lnTo>
                    <a:pt x="1196" y="540"/>
                  </a:lnTo>
                  <a:lnTo>
                    <a:pt x="1199" y="540"/>
                  </a:lnTo>
                  <a:lnTo>
                    <a:pt x="1199" y="542"/>
                  </a:lnTo>
                  <a:lnTo>
                    <a:pt x="1201" y="542"/>
                  </a:lnTo>
                  <a:lnTo>
                    <a:pt x="1201" y="544"/>
                  </a:lnTo>
                  <a:lnTo>
                    <a:pt x="1204" y="544"/>
                  </a:lnTo>
                  <a:lnTo>
                    <a:pt x="1204" y="546"/>
                  </a:lnTo>
                  <a:lnTo>
                    <a:pt x="1210" y="546"/>
                  </a:lnTo>
                  <a:lnTo>
                    <a:pt x="1210" y="548"/>
                  </a:lnTo>
                  <a:lnTo>
                    <a:pt x="1213" y="548"/>
                  </a:lnTo>
                  <a:lnTo>
                    <a:pt x="1213" y="550"/>
                  </a:lnTo>
                  <a:lnTo>
                    <a:pt x="1216" y="550"/>
                  </a:lnTo>
                  <a:lnTo>
                    <a:pt x="1216" y="551"/>
                  </a:lnTo>
                  <a:lnTo>
                    <a:pt x="1219" y="551"/>
                  </a:lnTo>
                  <a:lnTo>
                    <a:pt x="1219" y="554"/>
                  </a:lnTo>
                  <a:lnTo>
                    <a:pt x="1224" y="554"/>
                  </a:lnTo>
                  <a:lnTo>
                    <a:pt x="1224" y="556"/>
                  </a:lnTo>
                  <a:lnTo>
                    <a:pt x="1226" y="556"/>
                  </a:lnTo>
                  <a:lnTo>
                    <a:pt x="1226" y="557"/>
                  </a:lnTo>
                  <a:lnTo>
                    <a:pt x="1229" y="557"/>
                  </a:lnTo>
                  <a:lnTo>
                    <a:pt x="1229" y="559"/>
                  </a:lnTo>
                  <a:lnTo>
                    <a:pt x="1234" y="559"/>
                  </a:lnTo>
                  <a:lnTo>
                    <a:pt x="1234" y="562"/>
                  </a:lnTo>
                  <a:lnTo>
                    <a:pt x="1239" y="562"/>
                  </a:lnTo>
                  <a:lnTo>
                    <a:pt x="1239" y="563"/>
                  </a:lnTo>
                  <a:lnTo>
                    <a:pt x="1240" y="563"/>
                  </a:lnTo>
                  <a:lnTo>
                    <a:pt x="1240" y="565"/>
                  </a:lnTo>
                  <a:lnTo>
                    <a:pt x="1243" y="565"/>
                  </a:lnTo>
                  <a:lnTo>
                    <a:pt x="1243" y="567"/>
                  </a:lnTo>
                  <a:lnTo>
                    <a:pt x="1248" y="567"/>
                  </a:lnTo>
                  <a:lnTo>
                    <a:pt x="1248" y="568"/>
                  </a:lnTo>
                  <a:lnTo>
                    <a:pt x="1251" y="568"/>
                  </a:lnTo>
                  <a:lnTo>
                    <a:pt x="1251" y="571"/>
                  </a:lnTo>
                  <a:lnTo>
                    <a:pt x="1255" y="571"/>
                  </a:lnTo>
                  <a:lnTo>
                    <a:pt x="1255" y="573"/>
                  </a:lnTo>
                  <a:lnTo>
                    <a:pt x="1258" y="573"/>
                  </a:lnTo>
                  <a:lnTo>
                    <a:pt x="1258" y="574"/>
                  </a:lnTo>
                  <a:lnTo>
                    <a:pt x="1261" y="574"/>
                  </a:lnTo>
                  <a:lnTo>
                    <a:pt x="1261" y="576"/>
                  </a:lnTo>
                  <a:lnTo>
                    <a:pt x="1265" y="576"/>
                  </a:lnTo>
                  <a:lnTo>
                    <a:pt x="1265" y="579"/>
                  </a:lnTo>
                  <a:lnTo>
                    <a:pt x="1268" y="579"/>
                  </a:lnTo>
                  <a:lnTo>
                    <a:pt x="1268" y="581"/>
                  </a:lnTo>
                  <a:lnTo>
                    <a:pt x="1272" y="581"/>
                  </a:lnTo>
                  <a:lnTo>
                    <a:pt x="1272" y="582"/>
                  </a:lnTo>
                  <a:lnTo>
                    <a:pt x="1274" y="582"/>
                  </a:lnTo>
                  <a:lnTo>
                    <a:pt x="1274" y="584"/>
                  </a:lnTo>
                  <a:lnTo>
                    <a:pt x="1280" y="584"/>
                  </a:lnTo>
                  <a:lnTo>
                    <a:pt x="1280" y="587"/>
                  </a:lnTo>
                  <a:lnTo>
                    <a:pt x="1281" y="587"/>
                  </a:lnTo>
                  <a:lnTo>
                    <a:pt x="1281" y="588"/>
                  </a:lnTo>
                  <a:lnTo>
                    <a:pt x="1284" y="588"/>
                  </a:lnTo>
                  <a:lnTo>
                    <a:pt x="1284" y="590"/>
                  </a:lnTo>
                  <a:lnTo>
                    <a:pt x="1288" y="590"/>
                  </a:lnTo>
                  <a:lnTo>
                    <a:pt x="1288" y="592"/>
                  </a:lnTo>
                  <a:lnTo>
                    <a:pt x="1291" y="592"/>
                  </a:lnTo>
                  <a:lnTo>
                    <a:pt x="1291" y="594"/>
                  </a:lnTo>
                  <a:lnTo>
                    <a:pt x="1297" y="594"/>
                  </a:lnTo>
                  <a:lnTo>
                    <a:pt x="1297" y="596"/>
                  </a:lnTo>
                  <a:lnTo>
                    <a:pt x="1300" y="596"/>
                  </a:lnTo>
                  <a:lnTo>
                    <a:pt x="1300" y="598"/>
                  </a:lnTo>
                  <a:lnTo>
                    <a:pt x="1302" y="598"/>
                  </a:lnTo>
                  <a:lnTo>
                    <a:pt x="1302" y="600"/>
                  </a:lnTo>
                  <a:lnTo>
                    <a:pt x="1306" y="600"/>
                  </a:lnTo>
                  <a:lnTo>
                    <a:pt x="1306" y="602"/>
                  </a:lnTo>
                  <a:lnTo>
                    <a:pt x="1309" y="602"/>
                  </a:lnTo>
                  <a:lnTo>
                    <a:pt x="1309" y="604"/>
                  </a:lnTo>
                  <a:lnTo>
                    <a:pt x="1313" y="604"/>
                  </a:lnTo>
                  <a:lnTo>
                    <a:pt x="1313" y="606"/>
                  </a:lnTo>
                  <a:lnTo>
                    <a:pt x="1316" y="606"/>
                  </a:lnTo>
                  <a:lnTo>
                    <a:pt x="1316" y="607"/>
                  </a:lnTo>
                  <a:lnTo>
                    <a:pt x="1320" y="607"/>
                  </a:lnTo>
                  <a:lnTo>
                    <a:pt x="1320" y="610"/>
                  </a:lnTo>
                  <a:lnTo>
                    <a:pt x="1323" y="610"/>
                  </a:lnTo>
                  <a:lnTo>
                    <a:pt x="1323" y="612"/>
                  </a:lnTo>
                  <a:lnTo>
                    <a:pt x="1326" y="612"/>
                  </a:lnTo>
                  <a:lnTo>
                    <a:pt x="1326" y="613"/>
                  </a:lnTo>
                  <a:lnTo>
                    <a:pt x="1330" y="613"/>
                  </a:lnTo>
                  <a:lnTo>
                    <a:pt x="1330" y="615"/>
                  </a:lnTo>
                  <a:lnTo>
                    <a:pt x="1334" y="615"/>
                  </a:lnTo>
                  <a:lnTo>
                    <a:pt x="1334" y="618"/>
                  </a:lnTo>
                  <a:lnTo>
                    <a:pt x="1338" y="618"/>
                  </a:lnTo>
                  <a:lnTo>
                    <a:pt x="1338" y="619"/>
                  </a:lnTo>
                  <a:lnTo>
                    <a:pt x="1341" y="619"/>
                  </a:lnTo>
                  <a:lnTo>
                    <a:pt x="1341" y="621"/>
                  </a:lnTo>
                  <a:lnTo>
                    <a:pt x="1345" y="621"/>
                  </a:lnTo>
                  <a:lnTo>
                    <a:pt x="1345" y="623"/>
                  </a:lnTo>
                  <a:lnTo>
                    <a:pt x="1348" y="623"/>
                  </a:lnTo>
                  <a:lnTo>
                    <a:pt x="1348" y="626"/>
                  </a:lnTo>
                  <a:lnTo>
                    <a:pt x="1352" y="626"/>
                  </a:lnTo>
                  <a:lnTo>
                    <a:pt x="1352" y="627"/>
                  </a:lnTo>
                  <a:lnTo>
                    <a:pt x="1354" y="627"/>
                  </a:lnTo>
                  <a:lnTo>
                    <a:pt x="1354" y="629"/>
                  </a:lnTo>
                  <a:lnTo>
                    <a:pt x="1357" y="629"/>
                  </a:lnTo>
                  <a:lnTo>
                    <a:pt x="1357" y="630"/>
                  </a:lnTo>
                  <a:lnTo>
                    <a:pt x="1361" y="630"/>
                  </a:lnTo>
                  <a:lnTo>
                    <a:pt x="1361" y="632"/>
                  </a:lnTo>
                  <a:lnTo>
                    <a:pt x="1364" y="632"/>
                  </a:lnTo>
                  <a:lnTo>
                    <a:pt x="1364" y="635"/>
                  </a:lnTo>
                  <a:lnTo>
                    <a:pt x="1368" y="635"/>
                  </a:lnTo>
                  <a:lnTo>
                    <a:pt x="1368" y="637"/>
                  </a:lnTo>
                  <a:lnTo>
                    <a:pt x="1371" y="637"/>
                  </a:lnTo>
                  <a:lnTo>
                    <a:pt x="1371" y="638"/>
                  </a:lnTo>
                  <a:lnTo>
                    <a:pt x="1374" y="638"/>
                  </a:lnTo>
                  <a:lnTo>
                    <a:pt x="1374" y="640"/>
                  </a:lnTo>
                  <a:lnTo>
                    <a:pt x="1378" y="640"/>
                  </a:lnTo>
                  <a:lnTo>
                    <a:pt x="1378" y="643"/>
                  </a:lnTo>
                  <a:lnTo>
                    <a:pt x="1381" y="643"/>
                  </a:lnTo>
                  <a:lnTo>
                    <a:pt x="1381" y="644"/>
                  </a:lnTo>
                  <a:lnTo>
                    <a:pt x="1386" y="644"/>
                  </a:lnTo>
                  <a:lnTo>
                    <a:pt x="1386" y="646"/>
                  </a:lnTo>
                  <a:lnTo>
                    <a:pt x="1389" y="646"/>
                  </a:lnTo>
                  <a:lnTo>
                    <a:pt x="1389" y="648"/>
                  </a:lnTo>
                  <a:lnTo>
                    <a:pt x="1393" y="648"/>
                  </a:lnTo>
                  <a:lnTo>
                    <a:pt x="1393" y="649"/>
                  </a:lnTo>
                  <a:lnTo>
                    <a:pt x="1394" y="649"/>
                  </a:lnTo>
                  <a:lnTo>
                    <a:pt x="1394" y="652"/>
                  </a:lnTo>
                  <a:lnTo>
                    <a:pt x="1398" y="652"/>
                  </a:lnTo>
                  <a:lnTo>
                    <a:pt x="1398" y="654"/>
                  </a:lnTo>
                  <a:lnTo>
                    <a:pt x="1401" y="654"/>
                  </a:lnTo>
                  <a:lnTo>
                    <a:pt x="1401" y="655"/>
                  </a:lnTo>
                  <a:lnTo>
                    <a:pt x="1405" y="655"/>
                  </a:lnTo>
                  <a:lnTo>
                    <a:pt x="1405" y="657"/>
                  </a:lnTo>
                  <a:lnTo>
                    <a:pt x="1409" y="657"/>
                  </a:lnTo>
                  <a:lnTo>
                    <a:pt x="1409" y="660"/>
                  </a:lnTo>
                  <a:lnTo>
                    <a:pt x="1412" y="660"/>
                  </a:lnTo>
                  <a:lnTo>
                    <a:pt x="1412" y="667"/>
                  </a:lnTo>
                  <a:lnTo>
                    <a:pt x="1406" y="667"/>
                  </a:lnTo>
                  <a:lnTo>
                    <a:pt x="1406" y="670"/>
                  </a:lnTo>
                  <a:lnTo>
                    <a:pt x="1398" y="670"/>
                  </a:lnTo>
                  <a:lnTo>
                    <a:pt x="1398" y="668"/>
                  </a:lnTo>
                  <a:lnTo>
                    <a:pt x="1395" y="668"/>
                  </a:lnTo>
                  <a:lnTo>
                    <a:pt x="1395" y="665"/>
                  </a:lnTo>
                  <a:lnTo>
                    <a:pt x="1390" y="665"/>
                  </a:lnTo>
                  <a:lnTo>
                    <a:pt x="1390" y="664"/>
                  </a:lnTo>
                  <a:lnTo>
                    <a:pt x="1388" y="664"/>
                  </a:lnTo>
                  <a:lnTo>
                    <a:pt x="1388" y="662"/>
                  </a:lnTo>
                  <a:lnTo>
                    <a:pt x="1383" y="662"/>
                  </a:lnTo>
                  <a:lnTo>
                    <a:pt x="1383" y="660"/>
                  </a:lnTo>
                  <a:lnTo>
                    <a:pt x="1382" y="660"/>
                  </a:lnTo>
                  <a:lnTo>
                    <a:pt x="1382" y="659"/>
                  </a:lnTo>
                  <a:lnTo>
                    <a:pt x="1379" y="659"/>
                  </a:lnTo>
                  <a:lnTo>
                    <a:pt x="1379" y="656"/>
                  </a:lnTo>
                  <a:lnTo>
                    <a:pt x="1376" y="656"/>
                  </a:lnTo>
                  <a:lnTo>
                    <a:pt x="1376" y="654"/>
                  </a:lnTo>
                  <a:lnTo>
                    <a:pt x="1371" y="654"/>
                  </a:lnTo>
                  <a:lnTo>
                    <a:pt x="1371" y="653"/>
                  </a:lnTo>
                  <a:lnTo>
                    <a:pt x="1368" y="653"/>
                  </a:lnTo>
                  <a:lnTo>
                    <a:pt x="1368" y="651"/>
                  </a:lnTo>
                  <a:lnTo>
                    <a:pt x="1364" y="651"/>
                  </a:lnTo>
                  <a:lnTo>
                    <a:pt x="1364" y="648"/>
                  </a:lnTo>
                  <a:lnTo>
                    <a:pt x="1361" y="648"/>
                  </a:lnTo>
                  <a:lnTo>
                    <a:pt x="1361" y="647"/>
                  </a:lnTo>
                  <a:lnTo>
                    <a:pt x="1357" y="647"/>
                  </a:lnTo>
                  <a:lnTo>
                    <a:pt x="1357" y="645"/>
                  </a:lnTo>
                  <a:lnTo>
                    <a:pt x="1354" y="645"/>
                  </a:lnTo>
                  <a:lnTo>
                    <a:pt x="1354" y="643"/>
                  </a:lnTo>
                  <a:lnTo>
                    <a:pt x="1350" y="643"/>
                  </a:lnTo>
                  <a:lnTo>
                    <a:pt x="1350" y="640"/>
                  </a:lnTo>
                  <a:lnTo>
                    <a:pt x="1347" y="640"/>
                  </a:lnTo>
                  <a:lnTo>
                    <a:pt x="1347" y="639"/>
                  </a:lnTo>
                  <a:lnTo>
                    <a:pt x="1344" y="639"/>
                  </a:lnTo>
                  <a:lnTo>
                    <a:pt x="1344" y="637"/>
                  </a:lnTo>
                  <a:lnTo>
                    <a:pt x="1341" y="637"/>
                  </a:lnTo>
                  <a:lnTo>
                    <a:pt x="1341" y="636"/>
                  </a:lnTo>
                  <a:lnTo>
                    <a:pt x="1338" y="636"/>
                  </a:lnTo>
                  <a:lnTo>
                    <a:pt x="1338" y="633"/>
                  </a:lnTo>
                  <a:lnTo>
                    <a:pt x="1334" y="633"/>
                  </a:lnTo>
                  <a:lnTo>
                    <a:pt x="1334" y="631"/>
                  </a:lnTo>
                  <a:lnTo>
                    <a:pt x="1331" y="631"/>
                  </a:lnTo>
                  <a:lnTo>
                    <a:pt x="1331" y="629"/>
                  </a:lnTo>
                  <a:lnTo>
                    <a:pt x="1328" y="629"/>
                  </a:lnTo>
                  <a:lnTo>
                    <a:pt x="1328" y="628"/>
                  </a:lnTo>
                  <a:lnTo>
                    <a:pt x="1324" y="628"/>
                  </a:lnTo>
                  <a:lnTo>
                    <a:pt x="1324" y="626"/>
                  </a:lnTo>
                  <a:lnTo>
                    <a:pt x="1320" y="626"/>
                  </a:lnTo>
                  <a:lnTo>
                    <a:pt x="1320" y="623"/>
                  </a:lnTo>
                  <a:lnTo>
                    <a:pt x="1316" y="623"/>
                  </a:lnTo>
                  <a:lnTo>
                    <a:pt x="1316" y="622"/>
                  </a:lnTo>
                  <a:lnTo>
                    <a:pt x="1313" y="622"/>
                  </a:lnTo>
                  <a:lnTo>
                    <a:pt x="1313" y="620"/>
                  </a:lnTo>
                  <a:lnTo>
                    <a:pt x="1309" y="620"/>
                  </a:lnTo>
                  <a:lnTo>
                    <a:pt x="1309" y="618"/>
                  </a:lnTo>
                  <a:lnTo>
                    <a:pt x="1306" y="618"/>
                  </a:lnTo>
                  <a:lnTo>
                    <a:pt x="1306" y="616"/>
                  </a:lnTo>
                  <a:lnTo>
                    <a:pt x="1302" y="616"/>
                  </a:lnTo>
                  <a:lnTo>
                    <a:pt x="1302" y="614"/>
                  </a:lnTo>
                  <a:lnTo>
                    <a:pt x="1299" y="614"/>
                  </a:lnTo>
                  <a:lnTo>
                    <a:pt x="1299" y="612"/>
                  </a:lnTo>
                  <a:lnTo>
                    <a:pt x="1296" y="612"/>
                  </a:lnTo>
                  <a:lnTo>
                    <a:pt x="1296" y="611"/>
                  </a:lnTo>
                  <a:lnTo>
                    <a:pt x="1292" y="611"/>
                  </a:lnTo>
                  <a:lnTo>
                    <a:pt x="1292" y="608"/>
                  </a:lnTo>
                  <a:lnTo>
                    <a:pt x="1290" y="608"/>
                  </a:lnTo>
                  <a:lnTo>
                    <a:pt x="1290" y="606"/>
                  </a:lnTo>
                  <a:lnTo>
                    <a:pt x="1287" y="606"/>
                  </a:lnTo>
                  <a:lnTo>
                    <a:pt x="1287" y="604"/>
                  </a:lnTo>
                  <a:lnTo>
                    <a:pt x="1281" y="604"/>
                  </a:lnTo>
                  <a:lnTo>
                    <a:pt x="1281" y="603"/>
                  </a:lnTo>
                  <a:lnTo>
                    <a:pt x="1277" y="603"/>
                  </a:lnTo>
                  <a:lnTo>
                    <a:pt x="1277" y="600"/>
                  </a:lnTo>
                  <a:lnTo>
                    <a:pt x="1274" y="600"/>
                  </a:lnTo>
                  <a:lnTo>
                    <a:pt x="1274" y="598"/>
                  </a:lnTo>
                  <a:lnTo>
                    <a:pt x="1271" y="598"/>
                  </a:lnTo>
                  <a:lnTo>
                    <a:pt x="1271" y="597"/>
                  </a:lnTo>
                  <a:lnTo>
                    <a:pt x="1269" y="597"/>
                  </a:lnTo>
                  <a:lnTo>
                    <a:pt x="1269" y="595"/>
                  </a:lnTo>
                  <a:lnTo>
                    <a:pt x="1264" y="595"/>
                  </a:lnTo>
                  <a:lnTo>
                    <a:pt x="1264" y="592"/>
                  </a:lnTo>
                  <a:lnTo>
                    <a:pt x="1261" y="592"/>
                  </a:lnTo>
                  <a:lnTo>
                    <a:pt x="1261" y="591"/>
                  </a:lnTo>
                  <a:lnTo>
                    <a:pt x="1258" y="591"/>
                  </a:lnTo>
                  <a:lnTo>
                    <a:pt x="1258" y="589"/>
                  </a:lnTo>
                  <a:lnTo>
                    <a:pt x="1255" y="589"/>
                  </a:lnTo>
                  <a:lnTo>
                    <a:pt x="1255" y="587"/>
                  </a:lnTo>
                  <a:lnTo>
                    <a:pt x="1251" y="587"/>
                  </a:lnTo>
                  <a:lnTo>
                    <a:pt x="1251" y="584"/>
                  </a:lnTo>
                  <a:lnTo>
                    <a:pt x="1248" y="584"/>
                  </a:lnTo>
                  <a:lnTo>
                    <a:pt x="1248" y="583"/>
                  </a:lnTo>
                  <a:lnTo>
                    <a:pt x="1244" y="583"/>
                  </a:lnTo>
                  <a:lnTo>
                    <a:pt x="1244" y="581"/>
                  </a:lnTo>
                  <a:lnTo>
                    <a:pt x="1241" y="581"/>
                  </a:lnTo>
                  <a:lnTo>
                    <a:pt x="1241" y="579"/>
                  </a:lnTo>
                  <a:lnTo>
                    <a:pt x="1237" y="579"/>
                  </a:lnTo>
                  <a:lnTo>
                    <a:pt x="1237" y="578"/>
                  </a:lnTo>
                  <a:lnTo>
                    <a:pt x="1233" y="578"/>
                  </a:lnTo>
                  <a:lnTo>
                    <a:pt x="1233" y="575"/>
                  </a:lnTo>
                  <a:lnTo>
                    <a:pt x="1229" y="575"/>
                  </a:lnTo>
                  <a:lnTo>
                    <a:pt x="1229" y="573"/>
                  </a:lnTo>
                  <a:lnTo>
                    <a:pt x="1228" y="573"/>
                  </a:lnTo>
                  <a:lnTo>
                    <a:pt x="1228" y="572"/>
                  </a:lnTo>
                  <a:lnTo>
                    <a:pt x="1224" y="572"/>
                  </a:lnTo>
                  <a:lnTo>
                    <a:pt x="1224" y="570"/>
                  </a:lnTo>
                  <a:lnTo>
                    <a:pt x="1219" y="570"/>
                  </a:lnTo>
                  <a:lnTo>
                    <a:pt x="1219" y="567"/>
                  </a:lnTo>
                  <a:lnTo>
                    <a:pt x="1216" y="567"/>
                  </a:lnTo>
                  <a:lnTo>
                    <a:pt x="1216" y="566"/>
                  </a:lnTo>
                  <a:lnTo>
                    <a:pt x="1213" y="566"/>
                  </a:lnTo>
                  <a:lnTo>
                    <a:pt x="1213" y="564"/>
                  </a:lnTo>
                  <a:lnTo>
                    <a:pt x="1209" y="564"/>
                  </a:lnTo>
                  <a:lnTo>
                    <a:pt x="1209" y="562"/>
                  </a:lnTo>
                  <a:lnTo>
                    <a:pt x="1206" y="562"/>
                  </a:lnTo>
                  <a:lnTo>
                    <a:pt x="1206" y="560"/>
                  </a:lnTo>
                  <a:lnTo>
                    <a:pt x="1203" y="560"/>
                  </a:lnTo>
                  <a:lnTo>
                    <a:pt x="1203" y="558"/>
                  </a:lnTo>
                  <a:lnTo>
                    <a:pt x="1200" y="558"/>
                  </a:lnTo>
                  <a:lnTo>
                    <a:pt x="1200" y="556"/>
                  </a:lnTo>
                  <a:lnTo>
                    <a:pt x="1194" y="556"/>
                  </a:lnTo>
                  <a:lnTo>
                    <a:pt x="1194" y="555"/>
                  </a:lnTo>
                  <a:lnTo>
                    <a:pt x="1191" y="555"/>
                  </a:lnTo>
                  <a:lnTo>
                    <a:pt x="1191" y="552"/>
                  </a:lnTo>
                  <a:lnTo>
                    <a:pt x="1188" y="552"/>
                  </a:lnTo>
                  <a:lnTo>
                    <a:pt x="1188" y="550"/>
                  </a:lnTo>
                  <a:lnTo>
                    <a:pt x="1186" y="550"/>
                  </a:lnTo>
                  <a:lnTo>
                    <a:pt x="1186" y="548"/>
                  </a:lnTo>
                  <a:lnTo>
                    <a:pt x="1182" y="548"/>
                  </a:lnTo>
                  <a:lnTo>
                    <a:pt x="1182" y="547"/>
                  </a:lnTo>
                  <a:lnTo>
                    <a:pt x="1178" y="547"/>
                  </a:lnTo>
                  <a:lnTo>
                    <a:pt x="1178" y="544"/>
                  </a:lnTo>
                  <a:lnTo>
                    <a:pt x="1175" y="544"/>
                  </a:lnTo>
                  <a:lnTo>
                    <a:pt x="1175" y="542"/>
                  </a:lnTo>
                  <a:lnTo>
                    <a:pt x="1171" y="542"/>
                  </a:lnTo>
                  <a:lnTo>
                    <a:pt x="1171" y="541"/>
                  </a:lnTo>
                  <a:lnTo>
                    <a:pt x="1168" y="541"/>
                  </a:lnTo>
                  <a:lnTo>
                    <a:pt x="1168" y="539"/>
                  </a:lnTo>
                  <a:lnTo>
                    <a:pt x="1164" y="539"/>
                  </a:lnTo>
                  <a:lnTo>
                    <a:pt x="1164" y="536"/>
                  </a:lnTo>
                  <a:lnTo>
                    <a:pt x="1161" y="536"/>
                  </a:lnTo>
                  <a:lnTo>
                    <a:pt x="1161" y="535"/>
                  </a:lnTo>
                  <a:lnTo>
                    <a:pt x="1155" y="535"/>
                  </a:lnTo>
                  <a:lnTo>
                    <a:pt x="1155" y="533"/>
                  </a:lnTo>
                  <a:lnTo>
                    <a:pt x="1153" y="533"/>
                  </a:lnTo>
                  <a:lnTo>
                    <a:pt x="1153" y="531"/>
                  </a:lnTo>
                  <a:lnTo>
                    <a:pt x="1150" y="531"/>
                  </a:lnTo>
                  <a:lnTo>
                    <a:pt x="1150" y="530"/>
                  </a:lnTo>
                  <a:lnTo>
                    <a:pt x="1146" y="530"/>
                  </a:lnTo>
                  <a:lnTo>
                    <a:pt x="1146" y="527"/>
                  </a:lnTo>
                  <a:lnTo>
                    <a:pt x="1143" y="527"/>
                  </a:lnTo>
                  <a:lnTo>
                    <a:pt x="1143" y="525"/>
                  </a:lnTo>
                  <a:lnTo>
                    <a:pt x="1139" y="525"/>
                  </a:lnTo>
                  <a:lnTo>
                    <a:pt x="1139" y="523"/>
                  </a:lnTo>
                  <a:lnTo>
                    <a:pt x="1136" y="523"/>
                  </a:lnTo>
                  <a:lnTo>
                    <a:pt x="1136" y="522"/>
                  </a:lnTo>
                  <a:lnTo>
                    <a:pt x="1132" y="522"/>
                  </a:lnTo>
                  <a:lnTo>
                    <a:pt x="1132" y="519"/>
                  </a:lnTo>
                  <a:lnTo>
                    <a:pt x="1129" y="519"/>
                  </a:lnTo>
                  <a:lnTo>
                    <a:pt x="1129" y="517"/>
                  </a:lnTo>
                  <a:lnTo>
                    <a:pt x="1126" y="517"/>
                  </a:lnTo>
                  <a:lnTo>
                    <a:pt x="1126" y="516"/>
                  </a:lnTo>
                  <a:lnTo>
                    <a:pt x="1121" y="516"/>
                  </a:lnTo>
                  <a:lnTo>
                    <a:pt x="1121" y="514"/>
                  </a:lnTo>
                  <a:lnTo>
                    <a:pt x="1118" y="514"/>
                  </a:lnTo>
                  <a:lnTo>
                    <a:pt x="1118" y="511"/>
                  </a:lnTo>
                  <a:lnTo>
                    <a:pt x="1114" y="511"/>
                  </a:lnTo>
                  <a:lnTo>
                    <a:pt x="1114" y="510"/>
                  </a:lnTo>
                  <a:lnTo>
                    <a:pt x="1111" y="510"/>
                  </a:lnTo>
                  <a:lnTo>
                    <a:pt x="1111" y="508"/>
                  </a:lnTo>
                  <a:lnTo>
                    <a:pt x="1107" y="508"/>
                  </a:lnTo>
                  <a:lnTo>
                    <a:pt x="1107" y="507"/>
                  </a:lnTo>
                  <a:lnTo>
                    <a:pt x="1104" y="507"/>
                  </a:lnTo>
                  <a:lnTo>
                    <a:pt x="1104" y="503"/>
                  </a:lnTo>
                  <a:lnTo>
                    <a:pt x="1103" y="503"/>
                  </a:lnTo>
                  <a:lnTo>
                    <a:pt x="1103" y="502"/>
                  </a:lnTo>
                  <a:lnTo>
                    <a:pt x="1099" y="502"/>
                  </a:lnTo>
                  <a:lnTo>
                    <a:pt x="1099" y="500"/>
                  </a:lnTo>
                  <a:lnTo>
                    <a:pt x="1095" y="500"/>
                  </a:lnTo>
                  <a:lnTo>
                    <a:pt x="1095" y="498"/>
                  </a:lnTo>
                  <a:lnTo>
                    <a:pt x="1090" y="498"/>
                  </a:lnTo>
                  <a:lnTo>
                    <a:pt x="1090" y="497"/>
                  </a:lnTo>
                  <a:lnTo>
                    <a:pt x="1086" y="497"/>
                  </a:lnTo>
                  <a:lnTo>
                    <a:pt x="1086" y="494"/>
                  </a:lnTo>
                  <a:lnTo>
                    <a:pt x="1085" y="494"/>
                  </a:lnTo>
                  <a:lnTo>
                    <a:pt x="1085" y="492"/>
                  </a:lnTo>
                  <a:lnTo>
                    <a:pt x="1081" y="492"/>
                  </a:lnTo>
                  <a:lnTo>
                    <a:pt x="1081" y="491"/>
                  </a:lnTo>
                  <a:lnTo>
                    <a:pt x="1078" y="491"/>
                  </a:lnTo>
                  <a:lnTo>
                    <a:pt x="1078" y="489"/>
                  </a:lnTo>
                  <a:lnTo>
                    <a:pt x="1072" y="489"/>
                  </a:lnTo>
                  <a:lnTo>
                    <a:pt x="1072" y="486"/>
                  </a:lnTo>
                  <a:lnTo>
                    <a:pt x="1070" y="486"/>
                  </a:lnTo>
                  <a:lnTo>
                    <a:pt x="1070" y="485"/>
                  </a:lnTo>
                  <a:lnTo>
                    <a:pt x="1067" y="485"/>
                  </a:lnTo>
                  <a:lnTo>
                    <a:pt x="1067" y="483"/>
                  </a:lnTo>
                  <a:lnTo>
                    <a:pt x="1063" y="483"/>
                  </a:lnTo>
                  <a:lnTo>
                    <a:pt x="1063" y="481"/>
                  </a:lnTo>
                  <a:lnTo>
                    <a:pt x="1059" y="481"/>
                  </a:lnTo>
                  <a:lnTo>
                    <a:pt x="1059" y="479"/>
                  </a:lnTo>
                  <a:lnTo>
                    <a:pt x="1056" y="479"/>
                  </a:lnTo>
                  <a:lnTo>
                    <a:pt x="1056" y="477"/>
                  </a:lnTo>
                  <a:lnTo>
                    <a:pt x="1050" y="477"/>
                  </a:lnTo>
                  <a:lnTo>
                    <a:pt x="1050" y="475"/>
                  </a:lnTo>
                  <a:lnTo>
                    <a:pt x="1049" y="475"/>
                  </a:lnTo>
                  <a:lnTo>
                    <a:pt x="1049" y="474"/>
                  </a:lnTo>
                  <a:lnTo>
                    <a:pt x="1046" y="474"/>
                  </a:lnTo>
                  <a:lnTo>
                    <a:pt x="1046" y="471"/>
                  </a:lnTo>
                  <a:lnTo>
                    <a:pt x="1042" y="471"/>
                  </a:lnTo>
                  <a:lnTo>
                    <a:pt x="1042" y="469"/>
                  </a:lnTo>
                  <a:lnTo>
                    <a:pt x="1038" y="469"/>
                  </a:lnTo>
                  <a:lnTo>
                    <a:pt x="1038" y="467"/>
                  </a:lnTo>
                  <a:lnTo>
                    <a:pt x="1036" y="467"/>
                  </a:lnTo>
                  <a:lnTo>
                    <a:pt x="1036" y="466"/>
                  </a:lnTo>
                  <a:lnTo>
                    <a:pt x="1031" y="466"/>
                  </a:lnTo>
                  <a:lnTo>
                    <a:pt x="1031" y="463"/>
                  </a:lnTo>
                  <a:lnTo>
                    <a:pt x="1028" y="463"/>
                  </a:lnTo>
                  <a:lnTo>
                    <a:pt x="1028" y="461"/>
                  </a:lnTo>
                  <a:lnTo>
                    <a:pt x="1024" y="461"/>
                  </a:lnTo>
                  <a:lnTo>
                    <a:pt x="1024" y="460"/>
                  </a:lnTo>
                  <a:lnTo>
                    <a:pt x="1021" y="460"/>
                  </a:lnTo>
                  <a:lnTo>
                    <a:pt x="1021" y="458"/>
                  </a:lnTo>
                  <a:lnTo>
                    <a:pt x="1017" y="458"/>
                  </a:lnTo>
                  <a:lnTo>
                    <a:pt x="1017" y="455"/>
                  </a:lnTo>
                  <a:lnTo>
                    <a:pt x="1014" y="455"/>
                  </a:lnTo>
                  <a:lnTo>
                    <a:pt x="1014" y="454"/>
                  </a:lnTo>
                  <a:lnTo>
                    <a:pt x="1010" y="454"/>
                  </a:lnTo>
                  <a:lnTo>
                    <a:pt x="1010" y="452"/>
                  </a:lnTo>
                  <a:lnTo>
                    <a:pt x="1007" y="452"/>
                  </a:lnTo>
                  <a:lnTo>
                    <a:pt x="1007" y="450"/>
                  </a:lnTo>
                  <a:lnTo>
                    <a:pt x="1002" y="450"/>
                  </a:lnTo>
                  <a:lnTo>
                    <a:pt x="1002" y="449"/>
                  </a:lnTo>
                  <a:lnTo>
                    <a:pt x="999" y="449"/>
                  </a:lnTo>
                  <a:lnTo>
                    <a:pt x="999" y="446"/>
                  </a:lnTo>
                  <a:lnTo>
                    <a:pt x="996" y="446"/>
                  </a:lnTo>
                  <a:lnTo>
                    <a:pt x="996" y="444"/>
                  </a:lnTo>
                  <a:lnTo>
                    <a:pt x="992" y="444"/>
                  </a:lnTo>
                  <a:lnTo>
                    <a:pt x="992" y="442"/>
                  </a:lnTo>
                  <a:lnTo>
                    <a:pt x="989" y="442"/>
                  </a:lnTo>
                  <a:lnTo>
                    <a:pt x="989" y="441"/>
                  </a:lnTo>
                  <a:lnTo>
                    <a:pt x="985" y="441"/>
                  </a:lnTo>
                  <a:lnTo>
                    <a:pt x="985" y="438"/>
                  </a:lnTo>
                  <a:lnTo>
                    <a:pt x="982" y="438"/>
                  </a:lnTo>
                  <a:lnTo>
                    <a:pt x="982" y="436"/>
                  </a:lnTo>
                  <a:lnTo>
                    <a:pt x="978" y="436"/>
                  </a:lnTo>
                  <a:lnTo>
                    <a:pt x="978" y="435"/>
                  </a:lnTo>
                  <a:lnTo>
                    <a:pt x="975" y="435"/>
                  </a:lnTo>
                  <a:lnTo>
                    <a:pt x="975" y="433"/>
                  </a:lnTo>
                  <a:lnTo>
                    <a:pt x="972" y="433"/>
                  </a:lnTo>
                  <a:lnTo>
                    <a:pt x="972" y="430"/>
                  </a:lnTo>
                  <a:lnTo>
                    <a:pt x="967" y="430"/>
                  </a:lnTo>
                  <a:lnTo>
                    <a:pt x="967" y="429"/>
                  </a:lnTo>
                  <a:lnTo>
                    <a:pt x="964" y="429"/>
                  </a:lnTo>
                  <a:lnTo>
                    <a:pt x="964" y="427"/>
                  </a:lnTo>
                  <a:lnTo>
                    <a:pt x="960" y="427"/>
                  </a:lnTo>
                  <a:lnTo>
                    <a:pt x="960" y="426"/>
                  </a:lnTo>
                  <a:lnTo>
                    <a:pt x="957" y="426"/>
                  </a:lnTo>
                  <a:lnTo>
                    <a:pt x="957" y="422"/>
                  </a:lnTo>
                  <a:lnTo>
                    <a:pt x="953" y="422"/>
                  </a:lnTo>
                  <a:lnTo>
                    <a:pt x="953" y="421"/>
                  </a:lnTo>
                  <a:lnTo>
                    <a:pt x="950" y="421"/>
                  </a:lnTo>
                  <a:lnTo>
                    <a:pt x="950" y="419"/>
                  </a:lnTo>
                  <a:lnTo>
                    <a:pt x="947" y="419"/>
                  </a:lnTo>
                  <a:lnTo>
                    <a:pt x="947" y="418"/>
                  </a:lnTo>
                  <a:lnTo>
                    <a:pt x="943" y="418"/>
                  </a:lnTo>
                  <a:lnTo>
                    <a:pt x="943" y="416"/>
                  </a:lnTo>
                  <a:lnTo>
                    <a:pt x="940" y="416"/>
                  </a:lnTo>
                  <a:lnTo>
                    <a:pt x="940" y="413"/>
                  </a:lnTo>
                  <a:lnTo>
                    <a:pt x="935" y="413"/>
                  </a:lnTo>
                  <a:lnTo>
                    <a:pt x="935" y="411"/>
                  </a:lnTo>
                  <a:lnTo>
                    <a:pt x="934" y="411"/>
                  </a:lnTo>
                  <a:lnTo>
                    <a:pt x="934" y="410"/>
                  </a:lnTo>
                  <a:lnTo>
                    <a:pt x="928" y="410"/>
                  </a:lnTo>
                  <a:lnTo>
                    <a:pt x="928" y="408"/>
                  </a:lnTo>
                  <a:lnTo>
                    <a:pt x="925" y="408"/>
                  </a:lnTo>
                  <a:lnTo>
                    <a:pt x="925" y="405"/>
                  </a:lnTo>
                  <a:lnTo>
                    <a:pt x="923" y="405"/>
                  </a:lnTo>
                  <a:lnTo>
                    <a:pt x="923" y="404"/>
                  </a:lnTo>
                  <a:lnTo>
                    <a:pt x="919" y="404"/>
                  </a:lnTo>
                  <a:lnTo>
                    <a:pt x="919" y="402"/>
                  </a:lnTo>
                  <a:lnTo>
                    <a:pt x="916" y="402"/>
                  </a:lnTo>
                  <a:lnTo>
                    <a:pt x="916" y="400"/>
                  </a:lnTo>
                  <a:lnTo>
                    <a:pt x="911" y="400"/>
                  </a:lnTo>
                  <a:lnTo>
                    <a:pt x="911" y="398"/>
                  </a:lnTo>
                  <a:lnTo>
                    <a:pt x="909" y="398"/>
                  </a:lnTo>
                  <a:lnTo>
                    <a:pt x="909" y="396"/>
                  </a:lnTo>
                  <a:lnTo>
                    <a:pt x="905" y="396"/>
                  </a:lnTo>
                  <a:lnTo>
                    <a:pt x="905" y="394"/>
                  </a:lnTo>
                  <a:lnTo>
                    <a:pt x="902" y="394"/>
                  </a:lnTo>
                  <a:lnTo>
                    <a:pt x="902" y="393"/>
                  </a:lnTo>
                  <a:lnTo>
                    <a:pt x="899" y="393"/>
                  </a:lnTo>
                  <a:lnTo>
                    <a:pt x="899" y="390"/>
                  </a:lnTo>
                  <a:lnTo>
                    <a:pt x="895" y="390"/>
                  </a:lnTo>
                  <a:lnTo>
                    <a:pt x="895" y="388"/>
                  </a:lnTo>
                  <a:lnTo>
                    <a:pt x="892" y="388"/>
                  </a:lnTo>
                  <a:lnTo>
                    <a:pt x="892" y="386"/>
                  </a:lnTo>
                  <a:lnTo>
                    <a:pt x="887" y="386"/>
                  </a:lnTo>
                  <a:lnTo>
                    <a:pt x="887" y="385"/>
                  </a:lnTo>
                  <a:lnTo>
                    <a:pt x="884" y="385"/>
                  </a:lnTo>
                  <a:lnTo>
                    <a:pt x="884" y="382"/>
                  </a:lnTo>
                  <a:lnTo>
                    <a:pt x="880" y="382"/>
                  </a:lnTo>
                  <a:lnTo>
                    <a:pt x="880" y="380"/>
                  </a:lnTo>
                  <a:lnTo>
                    <a:pt x="877" y="380"/>
                  </a:lnTo>
                  <a:lnTo>
                    <a:pt x="877" y="379"/>
                  </a:lnTo>
                  <a:lnTo>
                    <a:pt x="874" y="379"/>
                  </a:lnTo>
                  <a:lnTo>
                    <a:pt x="874" y="377"/>
                  </a:lnTo>
                  <a:lnTo>
                    <a:pt x="870" y="377"/>
                  </a:lnTo>
                  <a:lnTo>
                    <a:pt x="870" y="374"/>
                  </a:lnTo>
                  <a:lnTo>
                    <a:pt x="867" y="374"/>
                  </a:lnTo>
                  <a:lnTo>
                    <a:pt x="867" y="373"/>
                  </a:lnTo>
                  <a:lnTo>
                    <a:pt x="863" y="373"/>
                  </a:lnTo>
                  <a:lnTo>
                    <a:pt x="863" y="371"/>
                  </a:lnTo>
                  <a:lnTo>
                    <a:pt x="860" y="371"/>
                  </a:lnTo>
                  <a:lnTo>
                    <a:pt x="860" y="369"/>
                  </a:lnTo>
                  <a:lnTo>
                    <a:pt x="856" y="369"/>
                  </a:lnTo>
                  <a:lnTo>
                    <a:pt x="856" y="368"/>
                  </a:lnTo>
                  <a:lnTo>
                    <a:pt x="852" y="368"/>
                  </a:lnTo>
                  <a:lnTo>
                    <a:pt x="852" y="365"/>
                  </a:lnTo>
                  <a:lnTo>
                    <a:pt x="848" y="365"/>
                  </a:lnTo>
                  <a:lnTo>
                    <a:pt x="848" y="363"/>
                  </a:lnTo>
                  <a:lnTo>
                    <a:pt x="845" y="363"/>
                  </a:lnTo>
                  <a:lnTo>
                    <a:pt x="845" y="361"/>
                  </a:lnTo>
                  <a:lnTo>
                    <a:pt x="842" y="361"/>
                  </a:lnTo>
                  <a:lnTo>
                    <a:pt x="842" y="360"/>
                  </a:lnTo>
                  <a:lnTo>
                    <a:pt x="838" y="360"/>
                  </a:lnTo>
                  <a:lnTo>
                    <a:pt x="838" y="357"/>
                  </a:lnTo>
                  <a:lnTo>
                    <a:pt x="835" y="357"/>
                  </a:lnTo>
                  <a:lnTo>
                    <a:pt x="835" y="356"/>
                  </a:lnTo>
                  <a:lnTo>
                    <a:pt x="831" y="356"/>
                  </a:lnTo>
                  <a:lnTo>
                    <a:pt x="831" y="354"/>
                  </a:lnTo>
                  <a:lnTo>
                    <a:pt x="828" y="354"/>
                  </a:lnTo>
                  <a:lnTo>
                    <a:pt x="828" y="352"/>
                  </a:lnTo>
                  <a:lnTo>
                    <a:pt x="824" y="352"/>
                  </a:lnTo>
                  <a:lnTo>
                    <a:pt x="824" y="349"/>
                  </a:lnTo>
                  <a:lnTo>
                    <a:pt x="820" y="349"/>
                  </a:lnTo>
                  <a:lnTo>
                    <a:pt x="820" y="348"/>
                  </a:lnTo>
                  <a:lnTo>
                    <a:pt x="816" y="348"/>
                  </a:lnTo>
                  <a:lnTo>
                    <a:pt x="816" y="346"/>
                  </a:lnTo>
                  <a:lnTo>
                    <a:pt x="813" y="346"/>
                  </a:lnTo>
                  <a:lnTo>
                    <a:pt x="813" y="345"/>
                  </a:lnTo>
                  <a:lnTo>
                    <a:pt x="810" y="345"/>
                  </a:lnTo>
                  <a:lnTo>
                    <a:pt x="810" y="342"/>
                  </a:lnTo>
                  <a:lnTo>
                    <a:pt x="806" y="342"/>
                  </a:lnTo>
                  <a:lnTo>
                    <a:pt x="806" y="340"/>
                  </a:lnTo>
                  <a:lnTo>
                    <a:pt x="803" y="340"/>
                  </a:lnTo>
                  <a:lnTo>
                    <a:pt x="803" y="338"/>
                  </a:lnTo>
                  <a:lnTo>
                    <a:pt x="799" y="338"/>
                  </a:lnTo>
                  <a:lnTo>
                    <a:pt x="799" y="337"/>
                  </a:lnTo>
                  <a:lnTo>
                    <a:pt x="796" y="337"/>
                  </a:lnTo>
                  <a:lnTo>
                    <a:pt x="796" y="334"/>
                  </a:lnTo>
                  <a:lnTo>
                    <a:pt x="792" y="334"/>
                  </a:lnTo>
                  <a:lnTo>
                    <a:pt x="792" y="332"/>
                  </a:lnTo>
                  <a:lnTo>
                    <a:pt x="788" y="332"/>
                  </a:lnTo>
                  <a:lnTo>
                    <a:pt x="788" y="330"/>
                  </a:lnTo>
                  <a:lnTo>
                    <a:pt x="786" y="330"/>
                  </a:lnTo>
                  <a:lnTo>
                    <a:pt x="786" y="329"/>
                  </a:lnTo>
                  <a:lnTo>
                    <a:pt x="781" y="329"/>
                  </a:lnTo>
                  <a:lnTo>
                    <a:pt x="781" y="326"/>
                  </a:lnTo>
                  <a:lnTo>
                    <a:pt x="778" y="326"/>
                  </a:lnTo>
                  <a:lnTo>
                    <a:pt x="778" y="324"/>
                  </a:lnTo>
                  <a:lnTo>
                    <a:pt x="774" y="324"/>
                  </a:lnTo>
                  <a:lnTo>
                    <a:pt x="774" y="323"/>
                  </a:lnTo>
                  <a:lnTo>
                    <a:pt x="771" y="323"/>
                  </a:lnTo>
                  <a:lnTo>
                    <a:pt x="771" y="321"/>
                  </a:lnTo>
                  <a:lnTo>
                    <a:pt x="767" y="321"/>
                  </a:lnTo>
                  <a:lnTo>
                    <a:pt x="767" y="319"/>
                  </a:lnTo>
                  <a:lnTo>
                    <a:pt x="764" y="319"/>
                  </a:lnTo>
                  <a:lnTo>
                    <a:pt x="764" y="317"/>
                  </a:lnTo>
                  <a:lnTo>
                    <a:pt x="761" y="317"/>
                  </a:lnTo>
                  <a:lnTo>
                    <a:pt x="761" y="315"/>
                  </a:lnTo>
                  <a:lnTo>
                    <a:pt x="756" y="315"/>
                  </a:lnTo>
                  <a:lnTo>
                    <a:pt x="756" y="313"/>
                  </a:lnTo>
                  <a:lnTo>
                    <a:pt x="753" y="313"/>
                  </a:lnTo>
                  <a:lnTo>
                    <a:pt x="753" y="312"/>
                  </a:lnTo>
                  <a:lnTo>
                    <a:pt x="750" y="312"/>
                  </a:lnTo>
                  <a:lnTo>
                    <a:pt x="750" y="309"/>
                  </a:lnTo>
                  <a:lnTo>
                    <a:pt x="746" y="309"/>
                  </a:lnTo>
                  <a:lnTo>
                    <a:pt x="746" y="307"/>
                  </a:lnTo>
                  <a:lnTo>
                    <a:pt x="742" y="307"/>
                  </a:lnTo>
                  <a:lnTo>
                    <a:pt x="742" y="305"/>
                  </a:lnTo>
                  <a:lnTo>
                    <a:pt x="739" y="305"/>
                  </a:lnTo>
                  <a:lnTo>
                    <a:pt x="739" y="304"/>
                  </a:lnTo>
                  <a:lnTo>
                    <a:pt x="735" y="304"/>
                  </a:lnTo>
                  <a:lnTo>
                    <a:pt x="735" y="301"/>
                  </a:lnTo>
                  <a:lnTo>
                    <a:pt x="732" y="301"/>
                  </a:lnTo>
                  <a:lnTo>
                    <a:pt x="732" y="299"/>
                  </a:lnTo>
                  <a:lnTo>
                    <a:pt x="729" y="299"/>
                  </a:lnTo>
                  <a:lnTo>
                    <a:pt x="729" y="298"/>
                  </a:lnTo>
                  <a:lnTo>
                    <a:pt x="724" y="298"/>
                  </a:lnTo>
                  <a:lnTo>
                    <a:pt x="724" y="296"/>
                  </a:lnTo>
                  <a:lnTo>
                    <a:pt x="721" y="296"/>
                  </a:lnTo>
                  <a:lnTo>
                    <a:pt x="721" y="293"/>
                  </a:lnTo>
                  <a:lnTo>
                    <a:pt x="718" y="293"/>
                  </a:lnTo>
                  <a:lnTo>
                    <a:pt x="718" y="292"/>
                  </a:lnTo>
                  <a:lnTo>
                    <a:pt x="714" y="292"/>
                  </a:lnTo>
                  <a:lnTo>
                    <a:pt x="714" y="290"/>
                  </a:lnTo>
                  <a:lnTo>
                    <a:pt x="710" y="290"/>
                  </a:lnTo>
                  <a:lnTo>
                    <a:pt x="710" y="289"/>
                  </a:lnTo>
                  <a:lnTo>
                    <a:pt x="707" y="289"/>
                  </a:lnTo>
                  <a:lnTo>
                    <a:pt x="707" y="287"/>
                  </a:lnTo>
                  <a:lnTo>
                    <a:pt x="704" y="287"/>
                  </a:lnTo>
                  <a:lnTo>
                    <a:pt x="704" y="284"/>
                  </a:lnTo>
                  <a:lnTo>
                    <a:pt x="698" y="284"/>
                  </a:lnTo>
                  <a:lnTo>
                    <a:pt x="698" y="282"/>
                  </a:lnTo>
                  <a:lnTo>
                    <a:pt x="697" y="282"/>
                  </a:lnTo>
                  <a:lnTo>
                    <a:pt x="697" y="281"/>
                  </a:lnTo>
                  <a:lnTo>
                    <a:pt x="693" y="281"/>
                  </a:lnTo>
                  <a:lnTo>
                    <a:pt x="693" y="279"/>
                  </a:lnTo>
                  <a:lnTo>
                    <a:pt x="689" y="279"/>
                  </a:lnTo>
                  <a:lnTo>
                    <a:pt x="689" y="276"/>
                  </a:lnTo>
                  <a:lnTo>
                    <a:pt x="685" y="276"/>
                  </a:lnTo>
                  <a:lnTo>
                    <a:pt x="685" y="275"/>
                  </a:lnTo>
                  <a:lnTo>
                    <a:pt x="682" y="275"/>
                  </a:lnTo>
                  <a:lnTo>
                    <a:pt x="682" y="272"/>
                  </a:lnTo>
                  <a:lnTo>
                    <a:pt x="678" y="272"/>
                  </a:lnTo>
                  <a:lnTo>
                    <a:pt x="678" y="271"/>
                  </a:lnTo>
                  <a:lnTo>
                    <a:pt x="675" y="271"/>
                  </a:lnTo>
                  <a:lnTo>
                    <a:pt x="675" y="268"/>
                  </a:lnTo>
                  <a:lnTo>
                    <a:pt x="672" y="268"/>
                  </a:lnTo>
                  <a:lnTo>
                    <a:pt x="672" y="267"/>
                  </a:lnTo>
                  <a:lnTo>
                    <a:pt x="666" y="267"/>
                  </a:lnTo>
                  <a:lnTo>
                    <a:pt x="666" y="265"/>
                  </a:lnTo>
                  <a:lnTo>
                    <a:pt x="662" y="265"/>
                  </a:lnTo>
                  <a:lnTo>
                    <a:pt x="662" y="264"/>
                  </a:lnTo>
                  <a:lnTo>
                    <a:pt x="661" y="264"/>
                  </a:lnTo>
                  <a:lnTo>
                    <a:pt x="661" y="261"/>
                  </a:lnTo>
                  <a:lnTo>
                    <a:pt x="656" y="261"/>
                  </a:lnTo>
                  <a:lnTo>
                    <a:pt x="656" y="259"/>
                  </a:lnTo>
                  <a:lnTo>
                    <a:pt x="652" y="259"/>
                  </a:lnTo>
                  <a:lnTo>
                    <a:pt x="652" y="257"/>
                  </a:lnTo>
                  <a:lnTo>
                    <a:pt x="649" y="257"/>
                  </a:lnTo>
                  <a:lnTo>
                    <a:pt x="649" y="256"/>
                  </a:lnTo>
                  <a:lnTo>
                    <a:pt x="645" y="256"/>
                  </a:lnTo>
                  <a:lnTo>
                    <a:pt x="645" y="253"/>
                  </a:lnTo>
                  <a:lnTo>
                    <a:pt x="642" y="253"/>
                  </a:lnTo>
                  <a:lnTo>
                    <a:pt x="642" y="251"/>
                  </a:lnTo>
                  <a:lnTo>
                    <a:pt x="637" y="251"/>
                  </a:lnTo>
                  <a:lnTo>
                    <a:pt x="637" y="249"/>
                  </a:lnTo>
                  <a:lnTo>
                    <a:pt x="635" y="249"/>
                  </a:lnTo>
                  <a:lnTo>
                    <a:pt x="635" y="248"/>
                  </a:lnTo>
                  <a:lnTo>
                    <a:pt x="632" y="248"/>
                  </a:lnTo>
                  <a:lnTo>
                    <a:pt x="632" y="245"/>
                  </a:lnTo>
                  <a:lnTo>
                    <a:pt x="627" y="245"/>
                  </a:lnTo>
                  <a:lnTo>
                    <a:pt x="627" y="243"/>
                  </a:lnTo>
                  <a:lnTo>
                    <a:pt x="624" y="243"/>
                  </a:lnTo>
                  <a:lnTo>
                    <a:pt x="624" y="242"/>
                  </a:lnTo>
                  <a:lnTo>
                    <a:pt x="620" y="242"/>
                  </a:lnTo>
                  <a:lnTo>
                    <a:pt x="620" y="240"/>
                  </a:lnTo>
                  <a:lnTo>
                    <a:pt x="617" y="240"/>
                  </a:lnTo>
                  <a:lnTo>
                    <a:pt x="617" y="237"/>
                  </a:lnTo>
                  <a:lnTo>
                    <a:pt x="613" y="237"/>
                  </a:lnTo>
                  <a:lnTo>
                    <a:pt x="613" y="236"/>
                  </a:lnTo>
                  <a:lnTo>
                    <a:pt x="608" y="236"/>
                  </a:lnTo>
                  <a:lnTo>
                    <a:pt x="608" y="234"/>
                  </a:lnTo>
                  <a:lnTo>
                    <a:pt x="605" y="234"/>
                  </a:lnTo>
                  <a:lnTo>
                    <a:pt x="605" y="232"/>
                  </a:lnTo>
                  <a:lnTo>
                    <a:pt x="601" y="232"/>
                  </a:lnTo>
                  <a:lnTo>
                    <a:pt x="601" y="231"/>
                  </a:lnTo>
                  <a:lnTo>
                    <a:pt x="597" y="231"/>
                  </a:lnTo>
                  <a:lnTo>
                    <a:pt x="597" y="228"/>
                  </a:lnTo>
                  <a:lnTo>
                    <a:pt x="594" y="228"/>
                  </a:lnTo>
                  <a:lnTo>
                    <a:pt x="594" y="226"/>
                  </a:lnTo>
                  <a:lnTo>
                    <a:pt x="591" y="226"/>
                  </a:lnTo>
                  <a:lnTo>
                    <a:pt x="591" y="224"/>
                  </a:lnTo>
                  <a:lnTo>
                    <a:pt x="586" y="224"/>
                  </a:lnTo>
                  <a:lnTo>
                    <a:pt x="586" y="223"/>
                  </a:lnTo>
                  <a:lnTo>
                    <a:pt x="583" y="223"/>
                  </a:lnTo>
                  <a:lnTo>
                    <a:pt x="583" y="220"/>
                  </a:lnTo>
                  <a:lnTo>
                    <a:pt x="579" y="220"/>
                  </a:lnTo>
                  <a:lnTo>
                    <a:pt x="579" y="218"/>
                  </a:lnTo>
                  <a:lnTo>
                    <a:pt x="576" y="218"/>
                  </a:lnTo>
                  <a:lnTo>
                    <a:pt x="576" y="217"/>
                  </a:lnTo>
                  <a:lnTo>
                    <a:pt x="572" y="217"/>
                  </a:lnTo>
                  <a:lnTo>
                    <a:pt x="572" y="215"/>
                  </a:lnTo>
                  <a:lnTo>
                    <a:pt x="568" y="215"/>
                  </a:lnTo>
                  <a:lnTo>
                    <a:pt x="568" y="212"/>
                  </a:lnTo>
                  <a:lnTo>
                    <a:pt x="565" y="212"/>
                  </a:lnTo>
                  <a:lnTo>
                    <a:pt x="565" y="211"/>
                  </a:lnTo>
                  <a:lnTo>
                    <a:pt x="562" y="211"/>
                  </a:lnTo>
                  <a:lnTo>
                    <a:pt x="562" y="209"/>
                  </a:lnTo>
                  <a:lnTo>
                    <a:pt x="559" y="209"/>
                  </a:lnTo>
                  <a:lnTo>
                    <a:pt x="559" y="208"/>
                  </a:lnTo>
                  <a:lnTo>
                    <a:pt x="553" y="208"/>
                  </a:lnTo>
                  <a:lnTo>
                    <a:pt x="553" y="206"/>
                  </a:lnTo>
                  <a:lnTo>
                    <a:pt x="549" y="206"/>
                  </a:lnTo>
                  <a:lnTo>
                    <a:pt x="549" y="203"/>
                  </a:lnTo>
                  <a:lnTo>
                    <a:pt x="546" y="203"/>
                  </a:lnTo>
                  <a:lnTo>
                    <a:pt x="546" y="201"/>
                  </a:lnTo>
                  <a:lnTo>
                    <a:pt x="543" y="201"/>
                  </a:lnTo>
                  <a:lnTo>
                    <a:pt x="543" y="200"/>
                  </a:lnTo>
                  <a:lnTo>
                    <a:pt x="539" y="200"/>
                  </a:lnTo>
                  <a:lnTo>
                    <a:pt x="539" y="198"/>
                  </a:lnTo>
                  <a:lnTo>
                    <a:pt x="535" y="198"/>
                  </a:lnTo>
                  <a:lnTo>
                    <a:pt x="535" y="195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2" y="192"/>
                  </a:lnTo>
                  <a:lnTo>
                    <a:pt x="522" y="190"/>
                  </a:lnTo>
                  <a:lnTo>
                    <a:pt x="519" y="190"/>
                  </a:lnTo>
                  <a:lnTo>
                    <a:pt x="519" y="187"/>
                  </a:lnTo>
                  <a:lnTo>
                    <a:pt x="516" y="187"/>
                  </a:lnTo>
                  <a:lnTo>
                    <a:pt x="516" y="186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08" y="184"/>
                  </a:lnTo>
                  <a:lnTo>
                    <a:pt x="508" y="183"/>
                  </a:lnTo>
                  <a:lnTo>
                    <a:pt x="505" y="183"/>
                  </a:lnTo>
                  <a:lnTo>
                    <a:pt x="505" y="180"/>
                  </a:lnTo>
                  <a:lnTo>
                    <a:pt x="502" y="180"/>
                  </a:lnTo>
                  <a:lnTo>
                    <a:pt x="502" y="178"/>
                  </a:lnTo>
                  <a:lnTo>
                    <a:pt x="496" y="178"/>
                  </a:lnTo>
                  <a:lnTo>
                    <a:pt x="496" y="176"/>
                  </a:lnTo>
                  <a:lnTo>
                    <a:pt x="492" y="176"/>
                  </a:lnTo>
                  <a:lnTo>
                    <a:pt x="492" y="175"/>
                  </a:lnTo>
                  <a:lnTo>
                    <a:pt x="489" y="175"/>
                  </a:lnTo>
                  <a:lnTo>
                    <a:pt x="489" y="172"/>
                  </a:lnTo>
                  <a:lnTo>
                    <a:pt x="484" y="172"/>
                  </a:lnTo>
                  <a:lnTo>
                    <a:pt x="484" y="170"/>
                  </a:lnTo>
                  <a:lnTo>
                    <a:pt x="482" y="170"/>
                  </a:lnTo>
                  <a:lnTo>
                    <a:pt x="482" y="168"/>
                  </a:lnTo>
                  <a:lnTo>
                    <a:pt x="476" y="168"/>
                  </a:lnTo>
                  <a:lnTo>
                    <a:pt x="476" y="167"/>
                  </a:lnTo>
                  <a:lnTo>
                    <a:pt x="473" y="167"/>
                  </a:lnTo>
                  <a:lnTo>
                    <a:pt x="473" y="164"/>
                  </a:lnTo>
                  <a:lnTo>
                    <a:pt x="470" y="164"/>
                  </a:lnTo>
                  <a:lnTo>
                    <a:pt x="470" y="162"/>
                  </a:lnTo>
                  <a:lnTo>
                    <a:pt x="464" y="162"/>
                  </a:lnTo>
                  <a:lnTo>
                    <a:pt x="464" y="161"/>
                  </a:lnTo>
                  <a:lnTo>
                    <a:pt x="460" y="161"/>
                  </a:lnTo>
                  <a:lnTo>
                    <a:pt x="460" y="159"/>
                  </a:lnTo>
                  <a:lnTo>
                    <a:pt x="457" y="159"/>
                  </a:lnTo>
                  <a:lnTo>
                    <a:pt x="457" y="156"/>
                  </a:lnTo>
                  <a:lnTo>
                    <a:pt x="454" y="156"/>
                  </a:lnTo>
                  <a:lnTo>
                    <a:pt x="454" y="155"/>
                  </a:lnTo>
                  <a:lnTo>
                    <a:pt x="450" y="155"/>
                  </a:lnTo>
                  <a:lnTo>
                    <a:pt x="450" y="153"/>
                  </a:lnTo>
                  <a:lnTo>
                    <a:pt x="445" y="153"/>
                  </a:lnTo>
                  <a:lnTo>
                    <a:pt x="445" y="151"/>
                  </a:lnTo>
                  <a:lnTo>
                    <a:pt x="441" y="151"/>
                  </a:lnTo>
                  <a:lnTo>
                    <a:pt x="441" y="150"/>
                  </a:lnTo>
                  <a:lnTo>
                    <a:pt x="438" y="150"/>
                  </a:lnTo>
                  <a:lnTo>
                    <a:pt x="438" y="147"/>
                  </a:lnTo>
                  <a:lnTo>
                    <a:pt x="434" y="147"/>
                  </a:lnTo>
                  <a:lnTo>
                    <a:pt x="434" y="145"/>
                  </a:lnTo>
                  <a:lnTo>
                    <a:pt x="431" y="145"/>
                  </a:lnTo>
                  <a:lnTo>
                    <a:pt x="431" y="143"/>
                  </a:lnTo>
                  <a:lnTo>
                    <a:pt x="425" y="143"/>
                  </a:lnTo>
                  <a:lnTo>
                    <a:pt x="425" y="142"/>
                  </a:lnTo>
                  <a:lnTo>
                    <a:pt x="422" y="142"/>
                  </a:lnTo>
                  <a:lnTo>
                    <a:pt x="422" y="139"/>
                  </a:lnTo>
                  <a:lnTo>
                    <a:pt x="416" y="139"/>
                  </a:lnTo>
                  <a:lnTo>
                    <a:pt x="416" y="138"/>
                  </a:lnTo>
                  <a:lnTo>
                    <a:pt x="413" y="138"/>
                  </a:lnTo>
                  <a:lnTo>
                    <a:pt x="413" y="136"/>
                  </a:lnTo>
                  <a:lnTo>
                    <a:pt x="409" y="136"/>
                  </a:lnTo>
                  <a:lnTo>
                    <a:pt x="409" y="134"/>
                  </a:lnTo>
                  <a:lnTo>
                    <a:pt x="403" y="134"/>
                  </a:lnTo>
                  <a:lnTo>
                    <a:pt x="403" y="131"/>
                  </a:lnTo>
                  <a:lnTo>
                    <a:pt x="400" y="131"/>
                  </a:lnTo>
                  <a:lnTo>
                    <a:pt x="400" y="130"/>
                  </a:lnTo>
                  <a:lnTo>
                    <a:pt x="398" y="130"/>
                  </a:lnTo>
                  <a:lnTo>
                    <a:pt x="398" y="128"/>
                  </a:lnTo>
                  <a:lnTo>
                    <a:pt x="392" y="128"/>
                  </a:lnTo>
                  <a:lnTo>
                    <a:pt x="392" y="127"/>
                  </a:lnTo>
                  <a:lnTo>
                    <a:pt x="389" y="127"/>
                  </a:lnTo>
                  <a:lnTo>
                    <a:pt x="389" y="124"/>
                  </a:lnTo>
                  <a:lnTo>
                    <a:pt x="384" y="124"/>
                  </a:lnTo>
                  <a:lnTo>
                    <a:pt x="384" y="122"/>
                  </a:lnTo>
                  <a:lnTo>
                    <a:pt x="379" y="122"/>
                  </a:lnTo>
                  <a:lnTo>
                    <a:pt x="379" y="120"/>
                  </a:lnTo>
                  <a:lnTo>
                    <a:pt x="376" y="120"/>
                  </a:lnTo>
                  <a:lnTo>
                    <a:pt x="376" y="119"/>
                  </a:lnTo>
                  <a:lnTo>
                    <a:pt x="370" y="119"/>
                  </a:lnTo>
                  <a:lnTo>
                    <a:pt x="370" y="117"/>
                  </a:lnTo>
                  <a:lnTo>
                    <a:pt x="367" y="117"/>
                  </a:lnTo>
                  <a:lnTo>
                    <a:pt x="367" y="114"/>
                  </a:lnTo>
                  <a:lnTo>
                    <a:pt x="361" y="114"/>
                  </a:lnTo>
                  <a:lnTo>
                    <a:pt x="361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4" y="111"/>
                  </a:lnTo>
                  <a:lnTo>
                    <a:pt x="354" y="109"/>
                  </a:lnTo>
                  <a:lnTo>
                    <a:pt x="349" y="109"/>
                  </a:lnTo>
                  <a:lnTo>
                    <a:pt x="349" y="106"/>
                  </a:lnTo>
                  <a:lnTo>
                    <a:pt x="344" y="106"/>
                  </a:lnTo>
                  <a:lnTo>
                    <a:pt x="344" y="105"/>
                  </a:lnTo>
                  <a:lnTo>
                    <a:pt x="341" y="105"/>
                  </a:lnTo>
                  <a:lnTo>
                    <a:pt x="341" y="103"/>
                  </a:lnTo>
                  <a:lnTo>
                    <a:pt x="335" y="103"/>
                  </a:lnTo>
                  <a:lnTo>
                    <a:pt x="335" y="102"/>
                  </a:lnTo>
                  <a:lnTo>
                    <a:pt x="332" y="102"/>
                  </a:lnTo>
                  <a:lnTo>
                    <a:pt x="332" y="99"/>
                  </a:lnTo>
                  <a:lnTo>
                    <a:pt x="326" y="99"/>
                  </a:lnTo>
                  <a:lnTo>
                    <a:pt x="326" y="97"/>
                  </a:lnTo>
                  <a:lnTo>
                    <a:pt x="320" y="97"/>
                  </a:lnTo>
                  <a:lnTo>
                    <a:pt x="320" y="95"/>
                  </a:lnTo>
                  <a:lnTo>
                    <a:pt x="317" y="95"/>
                  </a:lnTo>
                  <a:lnTo>
                    <a:pt x="317" y="94"/>
                  </a:lnTo>
                  <a:lnTo>
                    <a:pt x="312" y="94"/>
                  </a:lnTo>
                  <a:lnTo>
                    <a:pt x="312" y="91"/>
                  </a:lnTo>
                  <a:lnTo>
                    <a:pt x="309" y="91"/>
                  </a:lnTo>
                  <a:lnTo>
                    <a:pt x="309" y="89"/>
                  </a:lnTo>
                  <a:lnTo>
                    <a:pt x="303" y="89"/>
                  </a:lnTo>
                  <a:lnTo>
                    <a:pt x="303" y="87"/>
                  </a:lnTo>
                  <a:lnTo>
                    <a:pt x="297" y="87"/>
                  </a:lnTo>
                  <a:lnTo>
                    <a:pt x="297" y="86"/>
                  </a:lnTo>
                  <a:lnTo>
                    <a:pt x="293" y="86"/>
                  </a:lnTo>
                  <a:lnTo>
                    <a:pt x="293" y="83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78" y="80"/>
                  </a:lnTo>
                  <a:lnTo>
                    <a:pt x="278" y="78"/>
                  </a:lnTo>
                  <a:lnTo>
                    <a:pt x="273" y="78"/>
                  </a:lnTo>
                  <a:lnTo>
                    <a:pt x="273" y="75"/>
                  </a:lnTo>
                  <a:lnTo>
                    <a:pt x="268" y="75"/>
                  </a:lnTo>
                  <a:lnTo>
                    <a:pt x="268" y="74"/>
                  </a:lnTo>
                  <a:lnTo>
                    <a:pt x="262" y="74"/>
                  </a:lnTo>
                  <a:lnTo>
                    <a:pt x="262" y="72"/>
                  </a:lnTo>
                  <a:lnTo>
                    <a:pt x="256" y="72"/>
                  </a:lnTo>
                  <a:lnTo>
                    <a:pt x="256" y="71"/>
                  </a:lnTo>
                  <a:lnTo>
                    <a:pt x="253" y="71"/>
                  </a:lnTo>
                  <a:lnTo>
                    <a:pt x="253" y="69"/>
                  </a:lnTo>
                  <a:lnTo>
                    <a:pt x="248" y="69"/>
                  </a:lnTo>
                  <a:lnTo>
                    <a:pt x="248" y="66"/>
                  </a:lnTo>
                  <a:lnTo>
                    <a:pt x="243" y="66"/>
                  </a:lnTo>
                  <a:lnTo>
                    <a:pt x="243" y="64"/>
                  </a:lnTo>
                  <a:lnTo>
                    <a:pt x="238" y="64"/>
                  </a:lnTo>
                  <a:lnTo>
                    <a:pt x="238" y="63"/>
                  </a:lnTo>
                  <a:lnTo>
                    <a:pt x="232" y="63"/>
                  </a:lnTo>
                  <a:lnTo>
                    <a:pt x="232" y="61"/>
                  </a:lnTo>
                  <a:lnTo>
                    <a:pt x="227" y="61"/>
                  </a:lnTo>
                  <a:lnTo>
                    <a:pt x="227" y="58"/>
                  </a:lnTo>
                  <a:lnTo>
                    <a:pt x="220" y="58"/>
                  </a:lnTo>
                  <a:lnTo>
                    <a:pt x="220" y="57"/>
                  </a:lnTo>
                  <a:lnTo>
                    <a:pt x="214" y="57"/>
                  </a:lnTo>
                  <a:lnTo>
                    <a:pt x="214" y="55"/>
                  </a:lnTo>
                  <a:lnTo>
                    <a:pt x="209" y="55"/>
                  </a:lnTo>
                  <a:lnTo>
                    <a:pt x="209" y="53"/>
                  </a:lnTo>
                  <a:lnTo>
                    <a:pt x="202" y="53"/>
                  </a:lnTo>
                  <a:lnTo>
                    <a:pt x="202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0" y="49"/>
                  </a:lnTo>
                  <a:lnTo>
                    <a:pt x="190" y="47"/>
                  </a:lnTo>
                  <a:lnTo>
                    <a:pt x="184" y="47"/>
                  </a:lnTo>
                  <a:lnTo>
                    <a:pt x="184" y="46"/>
                  </a:lnTo>
                  <a:lnTo>
                    <a:pt x="178" y="46"/>
                  </a:lnTo>
                  <a:lnTo>
                    <a:pt x="178" y="43"/>
                  </a:lnTo>
                  <a:lnTo>
                    <a:pt x="172" y="43"/>
                  </a:lnTo>
                  <a:lnTo>
                    <a:pt x="172" y="41"/>
                  </a:lnTo>
                  <a:lnTo>
                    <a:pt x="165" y="41"/>
                  </a:lnTo>
                  <a:lnTo>
                    <a:pt x="165" y="39"/>
                  </a:lnTo>
                  <a:lnTo>
                    <a:pt x="159" y="39"/>
                  </a:lnTo>
                  <a:lnTo>
                    <a:pt x="159" y="38"/>
                  </a:lnTo>
                  <a:lnTo>
                    <a:pt x="149" y="38"/>
                  </a:lnTo>
                  <a:lnTo>
                    <a:pt x="149" y="35"/>
                  </a:lnTo>
                  <a:lnTo>
                    <a:pt x="146" y="35"/>
                  </a:lnTo>
                  <a:lnTo>
                    <a:pt x="146" y="33"/>
                  </a:lnTo>
                  <a:lnTo>
                    <a:pt x="136" y="33"/>
                  </a:lnTo>
                  <a:lnTo>
                    <a:pt x="136" y="32"/>
                  </a:lnTo>
                  <a:lnTo>
                    <a:pt x="128" y="32"/>
                  </a:lnTo>
                  <a:lnTo>
                    <a:pt x="128" y="30"/>
                  </a:lnTo>
                  <a:lnTo>
                    <a:pt x="124" y="30"/>
                  </a:lnTo>
                  <a:lnTo>
                    <a:pt x="124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08" y="25"/>
                  </a:lnTo>
                  <a:lnTo>
                    <a:pt x="108" y="24"/>
                  </a:lnTo>
                  <a:lnTo>
                    <a:pt x="99" y="24"/>
                  </a:lnTo>
                  <a:lnTo>
                    <a:pt x="99" y="22"/>
                  </a:lnTo>
                  <a:lnTo>
                    <a:pt x="89" y="22"/>
                  </a:lnTo>
                  <a:lnTo>
                    <a:pt x="89" y="21"/>
                  </a:lnTo>
                  <a:lnTo>
                    <a:pt x="82" y="21"/>
                  </a:lnTo>
                  <a:lnTo>
                    <a:pt x="82" y="18"/>
                  </a:lnTo>
                  <a:lnTo>
                    <a:pt x="73" y="18"/>
                  </a:lnTo>
                  <a:lnTo>
                    <a:pt x="73" y="16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51" y="14"/>
                  </a:lnTo>
                  <a:lnTo>
                    <a:pt x="51" y="13"/>
                  </a:lnTo>
                  <a:lnTo>
                    <a:pt x="39" y="13"/>
                  </a:lnTo>
                  <a:lnTo>
                    <a:pt x="39" y="10"/>
                  </a:lnTo>
                  <a:lnTo>
                    <a:pt x="38" y="10"/>
                  </a:lnTo>
                  <a:lnTo>
                    <a:pt x="38" y="13"/>
                  </a:lnTo>
                  <a:lnTo>
                    <a:pt x="37" y="13"/>
                  </a:lnTo>
                  <a:lnTo>
                    <a:pt x="37" y="18"/>
                  </a:lnTo>
                  <a:lnTo>
                    <a:pt x="35" y="18"/>
                  </a:lnTo>
                  <a:lnTo>
                    <a:pt x="35" y="32"/>
                  </a:lnTo>
                  <a:lnTo>
                    <a:pt x="33" y="32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2" y="103"/>
                  </a:lnTo>
                  <a:lnTo>
                    <a:pt x="29" y="103"/>
                  </a:lnTo>
                  <a:lnTo>
                    <a:pt x="29" y="150"/>
                  </a:lnTo>
                  <a:lnTo>
                    <a:pt x="28" y="150"/>
                  </a:lnTo>
                  <a:lnTo>
                    <a:pt x="28" y="178"/>
                  </a:lnTo>
                  <a:lnTo>
                    <a:pt x="26" y="178"/>
                  </a:lnTo>
                  <a:lnTo>
                    <a:pt x="26" y="195"/>
                  </a:lnTo>
                  <a:lnTo>
                    <a:pt x="25" y="195"/>
                  </a:lnTo>
                  <a:lnTo>
                    <a:pt x="25" y="203"/>
                  </a:lnTo>
                  <a:lnTo>
                    <a:pt x="22" y="203"/>
                  </a:lnTo>
                  <a:lnTo>
                    <a:pt x="22" y="215"/>
                  </a:lnTo>
                  <a:lnTo>
                    <a:pt x="21" y="215"/>
                  </a:lnTo>
                  <a:lnTo>
                    <a:pt x="21" y="234"/>
                  </a:lnTo>
                  <a:lnTo>
                    <a:pt x="19" y="234"/>
                  </a:lnTo>
                  <a:lnTo>
                    <a:pt x="19" y="282"/>
                  </a:lnTo>
                  <a:lnTo>
                    <a:pt x="18" y="282"/>
                  </a:lnTo>
                  <a:lnTo>
                    <a:pt x="18" y="374"/>
                  </a:lnTo>
                  <a:lnTo>
                    <a:pt x="16" y="374"/>
                  </a:lnTo>
                  <a:lnTo>
                    <a:pt x="16" y="511"/>
                  </a:lnTo>
                  <a:lnTo>
                    <a:pt x="14" y="511"/>
                  </a:lnTo>
                  <a:lnTo>
                    <a:pt x="14" y="668"/>
                  </a:lnTo>
                  <a:lnTo>
                    <a:pt x="12" y="668"/>
                  </a:lnTo>
                  <a:lnTo>
                    <a:pt x="12" y="843"/>
                  </a:lnTo>
                  <a:lnTo>
                    <a:pt x="10" y="843"/>
                  </a:lnTo>
                  <a:lnTo>
                    <a:pt x="10" y="950"/>
                  </a:lnTo>
                  <a:lnTo>
                    <a:pt x="0" y="950"/>
                  </a:lnTo>
                  <a:lnTo>
                    <a:pt x="0" y="833"/>
                  </a:lnTo>
                  <a:lnTo>
                    <a:pt x="2" y="833"/>
                  </a:lnTo>
                  <a:lnTo>
                    <a:pt x="2" y="657"/>
                  </a:lnTo>
                  <a:lnTo>
                    <a:pt x="4" y="657"/>
                  </a:lnTo>
                  <a:lnTo>
                    <a:pt x="4" y="501"/>
                  </a:lnTo>
                  <a:lnTo>
                    <a:pt x="5" y="501"/>
                  </a:lnTo>
                  <a:lnTo>
                    <a:pt x="5" y="364"/>
                  </a:lnTo>
                  <a:lnTo>
                    <a:pt x="8" y="364"/>
                  </a:lnTo>
                  <a:lnTo>
                    <a:pt x="8" y="272"/>
                  </a:lnTo>
                  <a:lnTo>
                    <a:pt x="9" y="272"/>
                  </a:lnTo>
                  <a:lnTo>
                    <a:pt x="9" y="224"/>
                  </a:lnTo>
                  <a:lnTo>
                    <a:pt x="11" y="224"/>
                  </a:lnTo>
                  <a:lnTo>
                    <a:pt x="11" y="204"/>
                  </a:lnTo>
                  <a:lnTo>
                    <a:pt x="12" y="204"/>
                  </a:lnTo>
                  <a:lnTo>
                    <a:pt x="12" y="193"/>
                  </a:lnTo>
                  <a:lnTo>
                    <a:pt x="14" y="193"/>
                  </a:lnTo>
                  <a:lnTo>
                    <a:pt x="14" y="185"/>
                  </a:lnTo>
                  <a:lnTo>
                    <a:pt x="16" y="185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39"/>
                  </a:lnTo>
                  <a:lnTo>
                    <a:pt x="19" y="139"/>
                  </a:lnTo>
                  <a:lnTo>
                    <a:pt x="19" y="93"/>
                  </a:lnTo>
                  <a:lnTo>
                    <a:pt x="21" y="93"/>
                  </a:lnTo>
                  <a:lnTo>
                    <a:pt x="21" y="48"/>
                  </a:lnTo>
                  <a:lnTo>
                    <a:pt x="22" y="48"/>
                  </a:lnTo>
                  <a:lnTo>
                    <a:pt x="22" y="22"/>
                  </a:lnTo>
                  <a:lnTo>
                    <a:pt x="25" y="22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7" name="Freeform 53"/>
            <p:cNvSpPr>
              <a:spLocks/>
            </p:cNvSpPr>
            <p:nvPr/>
          </p:nvSpPr>
          <p:spPr bwMode="auto">
            <a:xfrm>
              <a:off x="2264370" y="3522743"/>
              <a:ext cx="8666" cy="75103"/>
            </a:xfrm>
            <a:custGeom>
              <a:avLst/>
              <a:gdLst>
                <a:gd name="T0" fmla="*/ 2 w 6"/>
                <a:gd name="T1" fmla="*/ 0 h 52"/>
                <a:gd name="T2" fmla="*/ 6 w 6"/>
                <a:gd name="T3" fmla="*/ 0 h 52"/>
                <a:gd name="T4" fmla="*/ 6 w 6"/>
                <a:gd name="T5" fmla="*/ 1 h 52"/>
                <a:gd name="T6" fmla="*/ 2 w 6"/>
                <a:gd name="T7" fmla="*/ 52 h 52"/>
                <a:gd name="T8" fmla="*/ 0 w 6"/>
                <a:gd name="T9" fmla="*/ 52 h 52"/>
                <a:gd name="T10" fmla="*/ 0 w 6"/>
                <a:gd name="T11" fmla="*/ 51 h 52"/>
                <a:gd name="T12" fmla="*/ 2 w 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2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8" name="Freeform 54"/>
            <p:cNvSpPr>
              <a:spLocks/>
            </p:cNvSpPr>
            <p:nvPr/>
          </p:nvSpPr>
          <p:spPr bwMode="auto">
            <a:xfrm>
              <a:off x="2270147" y="3447640"/>
              <a:ext cx="5777" cy="24553"/>
            </a:xfrm>
            <a:custGeom>
              <a:avLst/>
              <a:gdLst>
                <a:gd name="T0" fmla="*/ 2 w 4"/>
                <a:gd name="T1" fmla="*/ 0 h 17"/>
                <a:gd name="T2" fmla="*/ 4 w 4"/>
                <a:gd name="T3" fmla="*/ 0 h 17"/>
                <a:gd name="T4" fmla="*/ 4 w 4"/>
                <a:gd name="T5" fmla="*/ 1 h 17"/>
                <a:gd name="T6" fmla="*/ 2 w 4"/>
                <a:gd name="T7" fmla="*/ 17 h 17"/>
                <a:gd name="T8" fmla="*/ 0 w 4"/>
                <a:gd name="T9" fmla="*/ 17 h 17"/>
                <a:gd name="T10" fmla="*/ 0 w 4"/>
                <a:gd name="T11" fmla="*/ 15 h 17"/>
                <a:gd name="T12" fmla="*/ 2 w 4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9" name="Freeform 55"/>
            <p:cNvSpPr>
              <a:spLocks/>
            </p:cNvSpPr>
            <p:nvPr/>
          </p:nvSpPr>
          <p:spPr bwMode="auto">
            <a:xfrm>
              <a:off x="2273036" y="3274326"/>
              <a:ext cx="8666" cy="122765"/>
            </a:xfrm>
            <a:custGeom>
              <a:avLst/>
              <a:gdLst>
                <a:gd name="T0" fmla="*/ 4 w 6"/>
                <a:gd name="T1" fmla="*/ 0 h 85"/>
                <a:gd name="T2" fmla="*/ 6 w 6"/>
                <a:gd name="T3" fmla="*/ 0 h 85"/>
                <a:gd name="T4" fmla="*/ 6 w 6"/>
                <a:gd name="T5" fmla="*/ 4 h 85"/>
                <a:gd name="T6" fmla="*/ 3 w 6"/>
                <a:gd name="T7" fmla="*/ 85 h 85"/>
                <a:gd name="T8" fmla="*/ 0 w 6"/>
                <a:gd name="T9" fmla="*/ 85 h 85"/>
                <a:gd name="T10" fmla="*/ 0 w 6"/>
                <a:gd name="T11" fmla="*/ 82 h 85"/>
                <a:gd name="T12" fmla="*/ 4 w 6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5">
                  <a:moveTo>
                    <a:pt x="4" y="0"/>
                  </a:moveTo>
                  <a:lnTo>
                    <a:pt x="6" y="0"/>
                  </a:lnTo>
                  <a:lnTo>
                    <a:pt x="6" y="4"/>
                  </a:lnTo>
                  <a:lnTo>
                    <a:pt x="3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0" name="Freeform 56"/>
            <p:cNvSpPr>
              <a:spLocks/>
            </p:cNvSpPr>
            <p:nvPr/>
          </p:nvSpPr>
          <p:spPr bwMode="auto">
            <a:xfrm>
              <a:off x="2281702" y="3264216"/>
              <a:ext cx="5777" cy="27442"/>
            </a:xfrm>
            <a:custGeom>
              <a:avLst/>
              <a:gdLst>
                <a:gd name="T0" fmla="*/ 0 w 4"/>
                <a:gd name="T1" fmla="*/ 0 h 19"/>
                <a:gd name="T2" fmla="*/ 4 w 4"/>
                <a:gd name="T3" fmla="*/ 0 h 19"/>
                <a:gd name="T4" fmla="*/ 4 w 4"/>
                <a:gd name="T5" fmla="*/ 16 h 19"/>
                <a:gd name="T6" fmla="*/ 4 w 4"/>
                <a:gd name="T7" fmla="*/ 19 h 19"/>
                <a:gd name="T8" fmla="*/ 2 w 4"/>
                <a:gd name="T9" fmla="*/ 19 h 19"/>
                <a:gd name="T10" fmla="*/ 0 w 4"/>
                <a:gd name="T11" fmla="*/ 4 h 19"/>
                <a:gd name="T12" fmla="*/ 0 w 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">
                  <a:moveTo>
                    <a:pt x="0" y="0"/>
                  </a:moveTo>
                  <a:lnTo>
                    <a:pt x="4" y="0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1" name="Freeform 57"/>
            <p:cNvSpPr>
              <a:spLocks/>
            </p:cNvSpPr>
            <p:nvPr/>
          </p:nvSpPr>
          <p:spPr bwMode="auto">
            <a:xfrm>
              <a:off x="2287479" y="3339319"/>
              <a:ext cx="14443" cy="122765"/>
            </a:xfrm>
            <a:custGeom>
              <a:avLst/>
              <a:gdLst>
                <a:gd name="T0" fmla="*/ 0 w 10"/>
                <a:gd name="T1" fmla="*/ 0 h 85"/>
                <a:gd name="T2" fmla="*/ 3 w 10"/>
                <a:gd name="T3" fmla="*/ 0 h 85"/>
                <a:gd name="T4" fmla="*/ 10 w 10"/>
                <a:gd name="T5" fmla="*/ 82 h 85"/>
                <a:gd name="T6" fmla="*/ 10 w 10"/>
                <a:gd name="T7" fmla="*/ 85 h 85"/>
                <a:gd name="T8" fmla="*/ 8 w 10"/>
                <a:gd name="T9" fmla="*/ 85 h 85"/>
                <a:gd name="T10" fmla="*/ 0 w 10"/>
                <a:gd name="T11" fmla="*/ 2 h 85"/>
                <a:gd name="T12" fmla="*/ 0 w 10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5">
                  <a:moveTo>
                    <a:pt x="0" y="0"/>
                  </a:moveTo>
                  <a:lnTo>
                    <a:pt x="3" y="0"/>
                  </a:lnTo>
                  <a:lnTo>
                    <a:pt x="10" y="82"/>
                  </a:lnTo>
                  <a:lnTo>
                    <a:pt x="10" y="85"/>
                  </a:lnTo>
                  <a:lnTo>
                    <a:pt x="8" y="8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2" name="Freeform 58"/>
            <p:cNvSpPr>
              <a:spLocks/>
            </p:cNvSpPr>
            <p:nvPr/>
          </p:nvSpPr>
          <p:spPr bwMode="auto">
            <a:xfrm>
              <a:off x="2301922" y="3514077"/>
              <a:ext cx="7222" cy="27442"/>
            </a:xfrm>
            <a:custGeom>
              <a:avLst/>
              <a:gdLst>
                <a:gd name="T0" fmla="*/ 0 w 5"/>
                <a:gd name="T1" fmla="*/ 0 h 19"/>
                <a:gd name="T2" fmla="*/ 4 w 5"/>
                <a:gd name="T3" fmla="*/ 0 h 19"/>
                <a:gd name="T4" fmla="*/ 5 w 5"/>
                <a:gd name="T5" fmla="*/ 16 h 19"/>
                <a:gd name="T6" fmla="*/ 5 w 5"/>
                <a:gd name="T7" fmla="*/ 19 h 19"/>
                <a:gd name="T8" fmla="*/ 1 w 5"/>
                <a:gd name="T9" fmla="*/ 19 h 19"/>
                <a:gd name="T10" fmla="*/ 0 w 5"/>
                <a:gd name="T11" fmla="*/ 2 h 19"/>
                <a:gd name="T12" fmla="*/ 0 w 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">
                  <a:moveTo>
                    <a:pt x="0" y="0"/>
                  </a:moveTo>
                  <a:lnTo>
                    <a:pt x="4" y="0"/>
                  </a:lnTo>
                  <a:lnTo>
                    <a:pt x="5" y="16"/>
                  </a:lnTo>
                  <a:lnTo>
                    <a:pt x="5" y="19"/>
                  </a:lnTo>
                  <a:lnTo>
                    <a:pt x="1" y="1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3" name="Freeform 59"/>
            <p:cNvSpPr>
              <a:spLocks/>
            </p:cNvSpPr>
            <p:nvPr/>
          </p:nvSpPr>
          <p:spPr bwMode="auto">
            <a:xfrm>
              <a:off x="2338029" y="3453417"/>
              <a:ext cx="122765" cy="83769"/>
            </a:xfrm>
            <a:custGeom>
              <a:avLst/>
              <a:gdLst>
                <a:gd name="T0" fmla="*/ 81 w 85"/>
                <a:gd name="T1" fmla="*/ 0 h 58"/>
                <a:gd name="T2" fmla="*/ 85 w 85"/>
                <a:gd name="T3" fmla="*/ 0 h 58"/>
                <a:gd name="T4" fmla="*/ 85 w 85"/>
                <a:gd name="T5" fmla="*/ 2 h 58"/>
                <a:gd name="T6" fmla="*/ 3 w 85"/>
                <a:gd name="T7" fmla="*/ 58 h 58"/>
                <a:gd name="T8" fmla="*/ 0 w 85"/>
                <a:gd name="T9" fmla="*/ 58 h 58"/>
                <a:gd name="T10" fmla="*/ 0 w 85"/>
                <a:gd name="T11" fmla="*/ 54 h 58"/>
                <a:gd name="T12" fmla="*/ 81 w 8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8">
                  <a:moveTo>
                    <a:pt x="81" y="0"/>
                  </a:moveTo>
                  <a:lnTo>
                    <a:pt x="85" y="0"/>
                  </a:lnTo>
                  <a:lnTo>
                    <a:pt x="85" y="2"/>
                  </a:lnTo>
                  <a:lnTo>
                    <a:pt x="3" y="58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4" name="Freeform 60"/>
            <p:cNvSpPr>
              <a:spLocks/>
            </p:cNvSpPr>
            <p:nvPr/>
          </p:nvSpPr>
          <p:spPr bwMode="auto">
            <a:xfrm>
              <a:off x="2512787" y="3427420"/>
              <a:ext cx="10110" cy="8666"/>
            </a:xfrm>
            <a:custGeom>
              <a:avLst/>
              <a:gdLst>
                <a:gd name="T0" fmla="*/ 5 w 7"/>
                <a:gd name="T1" fmla="*/ 0 h 6"/>
                <a:gd name="T2" fmla="*/ 7 w 7"/>
                <a:gd name="T3" fmla="*/ 0 h 6"/>
                <a:gd name="T4" fmla="*/ 7 w 7"/>
                <a:gd name="T5" fmla="*/ 3 h 6"/>
                <a:gd name="T6" fmla="*/ 1 w 7"/>
                <a:gd name="T7" fmla="*/ 6 h 6"/>
                <a:gd name="T8" fmla="*/ 0 w 7"/>
                <a:gd name="T9" fmla="*/ 6 h 6"/>
                <a:gd name="T10" fmla="*/ 0 w 7"/>
                <a:gd name="T11" fmla="*/ 3 h 6"/>
                <a:gd name="T12" fmla="*/ 5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5" name="Line 61"/>
            <p:cNvSpPr>
              <a:spLocks noChangeShapeType="1"/>
            </p:cNvSpPr>
            <p:nvPr/>
          </p:nvSpPr>
          <p:spPr bwMode="auto">
            <a:xfrm>
              <a:off x="2521453" y="3412977"/>
              <a:ext cx="0" cy="1877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6" name="Freeform 62"/>
            <p:cNvSpPr>
              <a:spLocks/>
            </p:cNvSpPr>
            <p:nvPr/>
          </p:nvSpPr>
          <p:spPr bwMode="auto">
            <a:xfrm>
              <a:off x="2522898" y="3248328"/>
              <a:ext cx="8666" cy="118431"/>
            </a:xfrm>
            <a:custGeom>
              <a:avLst/>
              <a:gdLst>
                <a:gd name="T0" fmla="*/ 5 w 6"/>
                <a:gd name="T1" fmla="*/ 0 h 82"/>
                <a:gd name="T2" fmla="*/ 6 w 6"/>
                <a:gd name="T3" fmla="*/ 0 h 82"/>
                <a:gd name="T4" fmla="*/ 6 w 6"/>
                <a:gd name="T5" fmla="*/ 2 h 82"/>
                <a:gd name="T6" fmla="*/ 2 w 6"/>
                <a:gd name="T7" fmla="*/ 82 h 82"/>
                <a:gd name="T8" fmla="*/ 0 w 6"/>
                <a:gd name="T9" fmla="*/ 82 h 82"/>
                <a:gd name="T10" fmla="*/ 0 w 6"/>
                <a:gd name="T11" fmla="*/ 80 h 82"/>
                <a:gd name="T12" fmla="*/ 5 w 6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2">
                  <a:moveTo>
                    <a:pt x="5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7" name="Freeform 63"/>
            <p:cNvSpPr>
              <a:spLocks/>
            </p:cNvSpPr>
            <p:nvPr/>
          </p:nvSpPr>
          <p:spPr bwMode="auto">
            <a:xfrm>
              <a:off x="2530119" y="3170337"/>
              <a:ext cx="5777" cy="28886"/>
            </a:xfrm>
            <a:custGeom>
              <a:avLst/>
              <a:gdLst>
                <a:gd name="T0" fmla="*/ 1 w 4"/>
                <a:gd name="T1" fmla="*/ 0 h 20"/>
                <a:gd name="T2" fmla="*/ 4 w 4"/>
                <a:gd name="T3" fmla="*/ 0 h 20"/>
                <a:gd name="T4" fmla="*/ 4 w 4"/>
                <a:gd name="T5" fmla="*/ 3 h 20"/>
                <a:gd name="T6" fmla="*/ 3 w 4"/>
                <a:gd name="T7" fmla="*/ 20 h 20"/>
                <a:gd name="T8" fmla="*/ 0 w 4"/>
                <a:gd name="T9" fmla="*/ 20 h 20"/>
                <a:gd name="T10" fmla="*/ 0 w 4"/>
                <a:gd name="T11" fmla="*/ 18 h 20"/>
                <a:gd name="T12" fmla="*/ 1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8" name="Freeform 64"/>
            <p:cNvSpPr>
              <a:spLocks/>
            </p:cNvSpPr>
            <p:nvPr/>
          </p:nvSpPr>
          <p:spPr bwMode="auto">
            <a:xfrm>
              <a:off x="2534452" y="3023020"/>
              <a:ext cx="7222" cy="98211"/>
            </a:xfrm>
            <a:custGeom>
              <a:avLst/>
              <a:gdLst>
                <a:gd name="T0" fmla="*/ 1 w 5"/>
                <a:gd name="T1" fmla="*/ 0 h 68"/>
                <a:gd name="T2" fmla="*/ 5 w 5"/>
                <a:gd name="T3" fmla="*/ 0 h 68"/>
                <a:gd name="T4" fmla="*/ 5 w 5"/>
                <a:gd name="T5" fmla="*/ 3 h 68"/>
                <a:gd name="T6" fmla="*/ 1 w 5"/>
                <a:gd name="T7" fmla="*/ 68 h 68"/>
                <a:gd name="T8" fmla="*/ 0 w 5"/>
                <a:gd name="T9" fmla="*/ 68 h 68"/>
                <a:gd name="T10" fmla="*/ 0 w 5"/>
                <a:gd name="T11" fmla="*/ 65 h 68"/>
                <a:gd name="T12" fmla="*/ 1 w 5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8">
                  <a:moveTo>
                    <a:pt x="1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1" y="68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9" name="Freeform 65"/>
            <p:cNvSpPr>
              <a:spLocks/>
            </p:cNvSpPr>
            <p:nvPr/>
          </p:nvSpPr>
          <p:spPr bwMode="auto">
            <a:xfrm>
              <a:off x="2535896" y="3023020"/>
              <a:ext cx="8666" cy="25997"/>
            </a:xfrm>
            <a:custGeom>
              <a:avLst/>
              <a:gdLst>
                <a:gd name="T0" fmla="*/ 0 w 6"/>
                <a:gd name="T1" fmla="*/ 0 h 18"/>
                <a:gd name="T2" fmla="*/ 4 w 6"/>
                <a:gd name="T3" fmla="*/ 0 h 18"/>
                <a:gd name="T4" fmla="*/ 6 w 6"/>
                <a:gd name="T5" fmla="*/ 15 h 18"/>
                <a:gd name="T6" fmla="*/ 6 w 6"/>
                <a:gd name="T7" fmla="*/ 18 h 18"/>
                <a:gd name="T8" fmla="*/ 2 w 6"/>
                <a:gd name="T9" fmla="*/ 18 h 18"/>
                <a:gd name="T10" fmla="*/ 0 w 6"/>
                <a:gd name="T11" fmla="*/ 3 h 18"/>
                <a:gd name="T12" fmla="*/ 0 w 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8">
                  <a:moveTo>
                    <a:pt x="0" y="0"/>
                  </a:moveTo>
                  <a:lnTo>
                    <a:pt x="4" y="0"/>
                  </a:lnTo>
                  <a:lnTo>
                    <a:pt x="6" y="15"/>
                  </a:lnTo>
                  <a:lnTo>
                    <a:pt x="6" y="18"/>
                  </a:lnTo>
                  <a:lnTo>
                    <a:pt x="2" y="1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0" name="Freeform 66"/>
            <p:cNvSpPr>
              <a:spLocks/>
            </p:cNvSpPr>
            <p:nvPr/>
          </p:nvSpPr>
          <p:spPr bwMode="auto">
            <a:xfrm>
              <a:off x="2541673" y="3098123"/>
              <a:ext cx="5777" cy="25997"/>
            </a:xfrm>
            <a:custGeom>
              <a:avLst/>
              <a:gdLst>
                <a:gd name="T0" fmla="*/ 0 w 4"/>
                <a:gd name="T1" fmla="*/ 0 h 18"/>
                <a:gd name="T2" fmla="*/ 2 w 4"/>
                <a:gd name="T3" fmla="*/ 0 h 18"/>
                <a:gd name="T4" fmla="*/ 4 w 4"/>
                <a:gd name="T5" fmla="*/ 16 h 18"/>
                <a:gd name="T6" fmla="*/ 4 w 4"/>
                <a:gd name="T7" fmla="*/ 18 h 18"/>
                <a:gd name="T8" fmla="*/ 2 w 4"/>
                <a:gd name="T9" fmla="*/ 18 h 18"/>
                <a:gd name="T10" fmla="*/ 0 w 4"/>
                <a:gd name="T11" fmla="*/ 2 h 18"/>
                <a:gd name="T12" fmla="*/ 0 w 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0"/>
                  </a:moveTo>
                  <a:lnTo>
                    <a:pt x="2" y="0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1" name="Freeform 67"/>
            <p:cNvSpPr>
              <a:spLocks/>
            </p:cNvSpPr>
            <p:nvPr/>
          </p:nvSpPr>
          <p:spPr bwMode="auto">
            <a:xfrm>
              <a:off x="2544562" y="3174670"/>
              <a:ext cx="10110" cy="119876"/>
            </a:xfrm>
            <a:custGeom>
              <a:avLst/>
              <a:gdLst>
                <a:gd name="T0" fmla="*/ 0 w 7"/>
                <a:gd name="T1" fmla="*/ 0 h 83"/>
                <a:gd name="T2" fmla="*/ 3 w 7"/>
                <a:gd name="T3" fmla="*/ 0 h 83"/>
                <a:gd name="T4" fmla="*/ 7 w 7"/>
                <a:gd name="T5" fmla="*/ 81 h 83"/>
                <a:gd name="T6" fmla="*/ 7 w 7"/>
                <a:gd name="T7" fmla="*/ 83 h 83"/>
                <a:gd name="T8" fmla="*/ 4 w 7"/>
                <a:gd name="T9" fmla="*/ 83 h 83"/>
                <a:gd name="T10" fmla="*/ 0 w 7"/>
                <a:gd name="T11" fmla="*/ 2 h 83"/>
                <a:gd name="T12" fmla="*/ 0 w 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3">
                  <a:moveTo>
                    <a:pt x="0" y="0"/>
                  </a:moveTo>
                  <a:lnTo>
                    <a:pt x="3" y="0"/>
                  </a:lnTo>
                  <a:lnTo>
                    <a:pt x="7" y="81"/>
                  </a:lnTo>
                  <a:lnTo>
                    <a:pt x="7" y="83"/>
                  </a:lnTo>
                  <a:lnTo>
                    <a:pt x="4" y="8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2" name="Freeform 68"/>
            <p:cNvSpPr>
              <a:spLocks/>
            </p:cNvSpPr>
            <p:nvPr/>
          </p:nvSpPr>
          <p:spPr bwMode="auto">
            <a:xfrm>
              <a:off x="2553227" y="3345096"/>
              <a:ext cx="5777" cy="28886"/>
            </a:xfrm>
            <a:custGeom>
              <a:avLst/>
              <a:gdLst>
                <a:gd name="T0" fmla="*/ 0 w 4"/>
                <a:gd name="T1" fmla="*/ 0 h 20"/>
                <a:gd name="T2" fmla="*/ 2 w 4"/>
                <a:gd name="T3" fmla="*/ 0 h 20"/>
                <a:gd name="T4" fmla="*/ 4 w 4"/>
                <a:gd name="T5" fmla="*/ 16 h 20"/>
                <a:gd name="T6" fmla="*/ 4 w 4"/>
                <a:gd name="T7" fmla="*/ 20 h 20"/>
                <a:gd name="T8" fmla="*/ 1 w 4"/>
                <a:gd name="T9" fmla="*/ 20 h 20"/>
                <a:gd name="T10" fmla="*/ 0 w 4"/>
                <a:gd name="T11" fmla="*/ 3 h 20"/>
                <a:gd name="T12" fmla="*/ 0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2" y="0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1" y="2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3" name="Freeform 69"/>
            <p:cNvSpPr>
              <a:spLocks/>
            </p:cNvSpPr>
            <p:nvPr/>
          </p:nvSpPr>
          <p:spPr bwMode="auto">
            <a:xfrm>
              <a:off x="2561893" y="3407200"/>
              <a:ext cx="20220" cy="8666"/>
            </a:xfrm>
            <a:custGeom>
              <a:avLst/>
              <a:gdLst>
                <a:gd name="T0" fmla="*/ 12 w 14"/>
                <a:gd name="T1" fmla="*/ 0 h 6"/>
                <a:gd name="T2" fmla="*/ 14 w 14"/>
                <a:gd name="T3" fmla="*/ 0 h 6"/>
                <a:gd name="T4" fmla="*/ 14 w 14"/>
                <a:gd name="T5" fmla="*/ 2 h 6"/>
                <a:gd name="T6" fmla="*/ 3 w 14"/>
                <a:gd name="T7" fmla="*/ 6 h 6"/>
                <a:gd name="T8" fmla="*/ 0 w 14"/>
                <a:gd name="T9" fmla="*/ 6 h 6"/>
                <a:gd name="T10" fmla="*/ 0 w 14"/>
                <a:gd name="T11" fmla="*/ 4 h 6"/>
                <a:gd name="T12" fmla="*/ 12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12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4" name="Line 70"/>
            <p:cNvSpPr>
              <a:spLocks noChangeShapeType="1"/>
            </p:cNvSpPr>
            <p:nvPr/>
          </p:nvSpPr>
          <p:spPr bwMode="auto">
            <a:xfrm>
              <a:off x="2579225" y="3408645"/>
              <a:ext cx="1039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5" name="Line 71"/>
            <p:cNvSpPr>
              <a:spLocks noChangeShapeType="1"/>
            </p:cNvSpPr>
            <p:nvPr/>
          </p:nvSpPr>
          <p:spPr bwMode="auto">
            <a:xfrm>
              <a:off x="2733764" y="3408645"/>
              <a:ext cx="2744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6" name="Freeform 72"/>
            <p:cNvSpPr>
              <a:spLocks/>
            </p:cNvSpPr>
            <p:nvPr/>
          </p:nvSpPr>
          <p:spPr bwMode="auto">
            <a:xfrm>
              <a:off x="2807422" y="3388425"/>
              <a:ext cx="119876" cy="18776"/>
            </a:xfrm>
            <a:custGeom>
              <a:avLst/>
              <a:gdLst>
                <a:gd name="T0" fmla="*/ 80 w 83"/>
                <a:gd name="T1" fmla="*/ 0 h 13"/>
                <a:gd name="T2" fmla="*/ 83 w 83"/>
                <a:gd name="T3" fmla="*/ 0 h 13"/>
                <a:gd name="T4" fmla="*/ 83 w 83"/>
                <a:gd name="T5" fmla="*/ 1 h 13"/>
                <a:gd name="T6" fmla="*/ 3 w 83"/>
                <a:gd name="T7" fmla="*/ 13 h 13"/>
                <a:gd name="T8" fmla="*/ 0 w 83"/>
                <a:gd name="T9" fmla="*/ 13 h 13"/>
                <a:gd name="T10" fmla="*/ 0 w 83"/>
                <a:gd name="T11" fmla="*/ 9 h 13"/>
                <a:gd name="T12" fmla="*/ 80 w 8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3">
                  <a:moveTo>
                    <a:pt x="80" y="0"/>
                  </a:moveTo>
                  <a:lnTo>
                    <a:pt x="83" y="0"/>
                  </a:lnTo>
                  <a:lnTo>
                    <a:pt x="83" y="1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7" name="Freeform 73"/>
            <p:cNvSpPr>
              <a:spLocks/>
            </p:cNvSpPr>
            <p:nvPr/>
          </p:nvSpPr>
          <p:spPr bwMode="auto">
            <a:xfrm>
              <a:off x="2922965" y="3385536"/>
              <a:ext cx="10110" cy="4333"/>
            </a:xfrm>
            <a:custGeom>
              <a:avLst/>
              <a:gdLst>
                <a:gd name="T0" fmla="*/ 5 w 7"/>
                <a:gd name="T1" fmla="*/ 0 h 3"/>
                <a:gd name="T2" fmla="*/ 7 w 7"/>
                <a:gd name="T3" fmla="*/ 0 h 3"/>
                <a:gd name="T4" fmla="*/ 7 w 7"/>
                <a:gd name="T5" fmla="*/ 3 h 3"/>
                <a:gd name="T6" fmla="*/ 3 w 7"/>
                <a:gd name="T7" fmla="*/ 3 h 3"/>
                <a:gd name="T8" fmla="*/ 0 w 7"/>
                <a:gd name="T9" fmla="*/ 3 h 3"/>
                <a:gd name="T10" fmla="*/ 0 w 7"/>
                <a:gd name="T11" fmla="*/ 2 h 3"/>
                <a:gd name="T12" fmla="*/ 5 w 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8" name="Freeform 74"/>
            <p:cNvSpPr>
              <a:spLocks/>
            </p:cNvSpPr>
            <p:nvPr/>
          </p:nvSpPr>
          <p:spPr bwMode="auto">
            <a:xfrm>
              <a:off x="2980736" y="3366760"/>
              <a:ext cx="25997" cy="8666"/>
            </a:xfrm>
            <a:custGeom>
              <a:avLst/>
              <a:gdLst>
                <a:gd name="T0" fmla="*/ 16 w 18"/>
                <a:gd name="T1" fmla="*/ 0 h 6"/>
                <a:gd name="T2" fmla="*/ 18 w 18"/>
                <a:gd name="T3" fmla="*/ 0 h 6"/>
                <a:gd name="T4" fmla="*/ 18 w 18"/>
                <a:gd name="T5" fmla="*/ 3 h 6"/>
                <a:gd name="T6" fmla="*/ 4 w 18"/>
                <a:gd name="T7" fmla="*/ 6 h 6"/>
                <a:gd name="T8" fmla="*/ 0 w 18"/>
                <a:gd name="T9" fmla="*/ 6 h 6"/>
                <a:gd name="T10" fmla="*/ 0 w 18"/>
                <a:gd name="T11" fmla="*/ 5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9" name="Freeform 75"/>
            <p:cNvSpPr>
              <a:spLocks/>
            </p:cNvSpPr>
            <p:nvPr/>
          </p:nvSpPr>
          <p:spPr bwMode="auto">
            <a:xfrm>
              <a:off x="3052950" y="3350873"/>
              <a:ext cx="23109" cy="5777"/>
            </a:xfrm>
            <a:custGeom>
              <a:avLst/>
              <a:gdLst>
                <a:gd name="T0" fmla="*/ 14 w 16"/>
                <a:gd name="T1" fmla="*/ 0 h 4"/>
                <a:gd name="T2" fmla="*/ 16 w 16"/>
                <a:gd name="T3" fmla="*/ 0 h 4"/>
                <a:gd name="T4" fmla="*/ 16 w 16"/>
                <a:gd name="T5" fmla="*/ 2 h 4"/>
                <a:gd name="T6" fmla="*/ 4 w 16"/>
                <a:gd name="T7" fmla="*/ 4 h 4"/>
                <a:gd name="T8" fmla="*/ 0 w 16"/>
                <a:gd name="T9" fmla="*/ 4 h 4"/>
                <a:gd name="T10" fmla="*/ 0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lnTo>
                    <a:pt x="16" y="0"/>
                  </a:lnTo>
                  <a:lnTo>
                    <a:pt x="16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0" name="Freeform 76"/>
            <p:cNvSpPr>
              <a:spLocks/>
            </p:cNvSpPr>
            <p:nvPr/>
          </p:nvSpPr>
          <p:spPr bwMode="auto">
            <a:xfrm>
              <a:off x="3073170" y="3298879"/>
              <a:ext cx="102545" cy="54883"/>
            </a:xfrm>
            <a:custGeom>
              <a:avLst/>
              <a:gdLst>
                <a:gd name="T0" fmla="*/ 69 w 71"/>
                <a:gd name="T1" fmla="*/ 0 h 38"/>
                <a:gd name="T2" fmla="*/ 71 w 71"/>
                <a:gd name="T3" fmla="*/ 0 h 38"/>
                <a:gd name="T4" fmla="*/ 71 w 71"/>
                <a:gd name="T5" fmla="*/ 2 h 38"/>
                <a:gd name="T6" fmla="*/ 2 w 71"/>
                <a:gd name="T7" fmla="*/ 38 h 38"/>
                <a:gd name="T8" fmla="*/ 0 w 71"/>
                <a:gd name="T9" fmla="*/ 38 h 38"/>
                <a:gd name="T10" fmla="*/ 0 w 71"/>
                <a:gd name="T11" fmla="*/ 36 h 38"/>
                <a:gd name="T12" fmla="*/ 69 w 7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8">
                  <a:moveTo>
                    <a:pt x="69" y="0"/>
                  </a:moveTo>
                  <a:lnTo>
                    <a:pt x="71" y="0"/>
                  </a:lnTo>
                  <a:lnTo>
                    <a:pt x="71" y="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1" name="Freeform 77"/>
            <p:cNvSpPr>
              <a:spLocks/>
            </p:cNvSpPr>
            <p:nvPr/>
          </p:nvSpPr>
          <p:spPr bwMode="auto">
            <a:xfrm>
              <a:off x="3224821" y="3261327"/>
              <a:ext cx="24553" cy="14443"/>
            </a:xfrm>
            <a:custGeom>
              <a:avLst/>
              <a:gdLst>
                <a:gd name="T0" fmla="*/ 15 w 17"/>
                <a:gd name="T1" fmla="*/ 0 h 10"/>
                <a:gd name="T2" fmla="*/ 17 w 17"/>
                <a:gd name="T3" fmla="*/ 0 h 10"/>
                <a:gd name="T4" fmla="*/ 17 w 17"/>
                <a:gd name="T5" fmla="*/ 2 h 10"/>
                <a:gd name="T6" fmla="*/ 2 w 17"/>
                <a:gd name="T7" fmla="*/ 10 h 10"/>
                <a:gd name="T8" fmla="*/ 0 w 17"/>
                <a:gd name="T9" fmla="*/ 10 h 10"/>
                <a:gd name="T10" fmla="*/ 0 w 17"/>
                <a:gd name="T11" fmla="*/ 7 h 10"/>
                <a:gd name="T12" fmla="*/ 15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2" name="Freeform 78"/>
            <p:cNvSpPr>
              <a:spLocks/>
            </p:cNvSpPr>
            <p:nvPr/>
          </p:nvSpPr>
          <p:spPr bwMode="auto">
            <a:xfrm>
              <a:off x="3301367" y="3197779"/>
              <a:ext cx="89546" cy="43329"/>
            </a:xfrm>
            <a:custGeom>
              <a:avLst/>
              <a:gdLst>
                <a:gd name="T0" fmla="*/ 60 w 62"/>
                <a:gd name="T1" fmla="*/ 0 h 30"/>
                <a:gd name="T2" fmla="*/ 62 w 62"/>
                <a:gd name="T3" fmla="*/ 0 h 30"/>
                <a:gd name="T4" fmla="*/ 62 w 62"/>
                <a:gd name="T5" fmla="*/ 2 h 30"/>
                <a:gd name="T6" fmla="*/ 2 w 62"/>
                <a:gd name="T7" fmla="*/ 30 h 30"/>
                <a:gd name="T8" fmla="*/ 0 w 62"/>
                <a:gd name="T9" fmla="*/ 30 h 30"/>
                <a:gd name="T10" fmla="*/ 0 w 62"/>
                <a:gd name="T11" fmla="*/ 27 h 30"/>
                <a:gd name="T12" fmla="*/ 60 w 6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0">
                  <a:moveTo>
                    <a:pt x="6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3" name="Freeform 79"/>
            <p:cNvSpPr>
              <a:spLocks/>
            </p:cNvSpPr>
            <p:nvPr/>
          </p:nvSpPr>
          <p:spPr bwMode="auto">
            <a:xfrm>
              <a:off x="3388025" y="3181891"/>
              <a:ext cx="34663" cy="18776"/>
            </a:xfrm>
            <a:custGeom>
              <a:avLst/>
              <a:gdLst>
                <a:gd name="T0" fmla="*/ 22 w 24"/>
                <a:gd name="T1" fmla="*/ 0 h 13"/>
                <a:gd name="T2" fmla="*/ 24 w 24"/>
                <a:gd name="T3" fmla="*/ 0 h 13"/>
                <a:gd name="T4" fmla="*/ 24 w 24"/>
                <a:gd name="T5" fmla="*/ 3 h 13"/>
                <a:gd name="T6" fmla="*/ 2 w 24"/>
                <a:gd name="T7" fmla="*/ 13 h 13"/>
                <a:gd name="T8" fmla="*/ 0 w 24"/>
                <a:gd name="T9" fmla="*/ 13 h 13"/>
                <a:gd name="T10" fmla="*/ 0 w 24"/>
                <a:gd name="T11" fmla="*/ 11 h 13"/>
                <a:gd name="T12" fmla="*/ 2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2" y="0"/>
                  </a:moveTo>
                  <a:lnTo>
                    <a:pt x="24" y="0"/>
                  </a:lnTo>
                  <a:lnTo>
                    <a:pt x="24" y="3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4" name="Freeform 80"/>
            <p:cNvSpPr>
              <a:spLocks/>
            </p:cNvSpPr>
            <p:nvPr/>
          </p:nvSpPr>
          <p:spPr bwMode="auto">
            <a:xfrm>
              <a:off x="3473238" y="3142896"/>
              <a:ext cx="28886" cy="14443"/>
            </a:xfrm>
            <a:custGeom>
              <a:avLst/>
              <a:gdLst>
                <a:gd name="T0" fmla="*/ 17 w 20"/>
                <a:gd name="T1" fmla="*/ 0 h 10"/>
                <a:gd name="T2" fmla="*/ 20 w 20"/>
                <a:gd name="T3" fmla="*/ 0 h 10"/>
                <a:gd name="T4" fmla="*/ 20 w 20"/>
                <a:gd name="T5" fmla="*/ 2 h 10"/>
                <a:gd name="T6" fmla="*/ 3 w 20"/>
                <a:gd name="T7" fmla="*/ 10 h 10"/>
                <a:gd name="T8" fmla="*/ 0 w 20"/>
                <a:gd name="T9" fmla="*/ 10 h 10"/>
                <a:gd name="T10" fmla="*/ 0 w 20"/>
                <a:gd name="T11" fmla="*/ 9 h 10"/>
                <a:gd name="T12" fmla="*/ 17 w 2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17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3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5" name="Freeform 81"/>
            <p:cNvSpPr>
              <a:spLocks/>
            </p:cNvSpPr>
            <p:nvPr/>
          </p:nvSpPr>
          <p:spPr bwMode="auto">
            <a:xfrm>
              <a:off x="3546896" y="3007133"/>
              <a:ext cx="116988" cy="109766"/>
            </a:xfrm>
            <a:custGeom>
              <a:avLst/>
              <a:gdLst>
                <a:gd name="T0" fmla="*/ 78 w 81"/>
                <a:gd name="T1" fmla="*/ 0 h 76"/>
                <a:gd name="T2" fmla="*/ 81 w 81"/>
                <a:gd name="T3" fmla="*/ 0 h 76"/>
                <a:gd name="T4" fmla="*/ 81 w 81"/>
                <a:gd name="T5" fmla="*/ 3 h 76"/>
                <a:gd name="T6" fmla="*/ 3 w 81"/>
                <a:gd name="T7" fmla="*/ 76 h 76"/>
                <a:gd name="T8" fmla="*/ 0 w 81"/>
                <a:gd name="T9" fmla="*/ 76 h 76"/>
                <a:gd name="T10" fmla="*/ 0 w 81"/>
                <a:gd name="T11" fmla="*/ 73 h 76"/>
                <a:gd name="T12" fmla="*/ 78 w 81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6">
                  <a:moveTo>
                    <a:pt x="78" y="0"/>
                  </a:moveTo>
                  <a:lnTo>
                    <a:pt x="81" y="0"/>
                  </a:lnTo>
                  <a:lnTo>
                    <a:pt x="81" y="3"/>
                  </a:lnTo>
                  <a:lnTo>
                    <a:pt x="3" y="76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6" name="Freeform 82"/>
            <p:cNvSpPr>
              <a:spLocks/>
            </p:cNvSpPr>
            <p:nvPr/>
          </p:nvSpPr>
          <p:spPr bwMode="auto">
            <a:xfrm>
              <a:off x="3659550" y="2999911"/>
              <a:ext cx="10110" cy="11554"/>
            </a:xfrm>
            <a:custGeom>
              <a:avLst/>
              <a:gdLst>
                <a:gd name="T0" fmla="*/ 5 w 7"/>
                <a:gd name="T1" fmla="*/ 0 h 8"/>
                <a:gd name="T2" fmla="*/ 7 w 7"/>
                <a:gd name="T3" fmla="*/ 0 h 8"/>
                <a:gd name="T4" fmla="*/ 7 w 7"/>
                <a:gd name="T5" fmla="*/ 3 h 8"/>
                <a:gd name="T6" fmla="*/ 3 w 7"/>
                <a:gd name="T7" fmla="*/ 8 h 8"/>
                <a:gd name="T8" fmla="*/ 0 w 7"/>
                <a:gd name="T9" fmla="*/ 8 h 8"/>
                <a:gd name="T10" fmla="*/ 0 w 7"/>
                <a:gd name="T11" fmla="*/ 5 h 8"/>
                <a:gd name="T12" fmla="*/ 5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7" name="Freeform 83"/>
            <p:cNvSpPr>
              <a:spLocks/>
            </p:cNvSpPr>
            <p:nvPr/>
          </p:nvSpPr>
          <p:spPr bwMode="auto">
            <a:xfrm>
              <a:off x="3718766" y="2933474"/>
              <a:ext cx="24553" cy="23109"/>
            </a:xfrm>
            <a:custGeom>
              <a:avLst/>
              <a:gdLst>
                <a:gd name="T0" fmla="*/ 15 w 17"/>
                <a:gd name="T1" fmla="*/ 0 h 16"/>
                <a:gd name="T2" fmla="*/ 17 w 17"/>
                <a:gd name="T3" fmla="*/ 0 h 16"/>
                <a:gd name="T4" fmla="*/ 17 w 17"/>
                <a:gd name="T5" fmla="*/ 4 h 16"/>
                <a:gd name="T6" fmla="*/ 3 w 17"/>
                <a:gd name="T7" fmla="*/ 16 h 16"/>
                <a:gd name="T8" fmla="*/ 0 w 17"/>
                <a:gd name="T9" fmla="*/ 16 h 16"/>
                <a:gd name="T10" fmla="*/ 0 w 17"/>
                <a:gd name="T11" fmla="*/ 15 h 16"/>
                <a:gd name="T12" fmla="*/ 15 w 1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5" y="0"/>
                  </a:moveTo>
                  <a:lnTo>
                    <a:pt x="17" y="0"/>
                  </a:lnTo>
                  <a:lnTo>
                    <a:pt x="17" y="4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8" name="Freeform 84"/>
            <p:cNvSpPr>
              <a:spLocks/>
            </p:cNvSpPr>
            <p:nvPr/>
          </p:nvSpPr>
          <p:spPr bwMode="auto">
            <a:xfrm>
              <a:off x="3793869" y="2836707"/>
              <a:ext cx="63549" cy="56328"/>
            </a:xfrm>
            <a:custGeom>
              <a:avLst/>
              <a:gdLst>
                <a:gd name="T0" fmla="*/ 41 w 44"/>
                <a:gd name="T1" fmla="*/ 0 h 39"/>
                <a:gd name="T2" fmla="*/ 44 w 44"/>
                <a:gd name="T3" fmla="*/ 0 h 39"/>
                <a:gd name="T4" fmla="*/ 44 w 44"/>
                <a:gd name="T5" fmla="*/ 2 h 39"/>
                <a:gd name="T6" fmla="*/ 2 w 44"/>
                <a:gd name="T7" fmla="*/ 39 h 39"/>
                <a:gd name="T8" fmla="*/ 0 w 44"/>
                <a:gd name="T9" fmla="*/ 39 h 39"/>
                <a:gd name="T10" fmla="*/ 0 w 44"/>
                <a:gd name="T11" fmla="*/ 37 h 39"/>
                <a:gd name="T12" fmla="*/ 41 w 44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9">
                  <a:moveTo>
                    <a:pt x="41" y="0"/>
                  </a:moveTo>
                  <a:lnTo>
                    <a:pt x="44" y="0"/>
                  </a:lnTo>
                  <a:lnTo>
                    <a:pt x="44" y="2"/>
                  </a:lnTo>
                  <a:lnTo>
                    <a:pt x="2" y="39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9" name="Freeform 85"/>
            <p:cNvSpPr>
              <a:spLocks/>
            </p:cNvSpPr>
            <p:nvPr/>
          </p:nvSpPr>
          <p:spPr bwMode="auto">
            <a:xfrm>
              <a:off x="3853085" y="2777491"/>
              <a:ext cx="37551" cy="62105"/>
            </a:xfrm>
            <a:custGeom>
              <a:avLst/>
              <a:gdLst>
                <a:gd name="T0" fmla="*/ 24 w 26"/>
                <a:gd name="T1" fmla="*/ 0 h 43"/>
                <a:gd name="T2" fmla="*/ 26 w 26"/>
                <a:gd name="T3" fmla="*/ 0 h 43"/>
                <a:gd name="T4" fmla="*/ 26 w 26"/>
                <a:gd name="T5" fmla="*/ 2 h 43"/>
                <a:gd name="T6" fmla="*/ 3 w 26"/>
                <a:gd name="T7" fmla="*/ 43 h 43"/>
                <a:gd name="T8" fmla="*/ 0 w 26"/>
                <a:gd name="T9" fmla="*/ 43 h 43"/>
                <a:gd name="T10" fmla="*/ 0 w 26"/>
                <a:gd name="T11" fmla="*/ 41 h 43"/>
                <a:gd name="T12" fmla="*/ 24 w 2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3">
                  <a:moveTo>
                    <a:pt x="24" y="0"/>
                  </a:moveTo>
                  <a:lnTo>
                    <a:pt x="26" y="0"/>
                  </a:lnTo>
                  <a:lnTo>
                    <a:pt x="26" y="2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0" name="Freeform 86"/>
            <p:cNvSpPr>
              <a:spLocks/>
            </p:cNvSpPr>
            <p:nvPr/>
          </p:nvSpPr>
          <p:spPr bwMode="auto">
            <a:xfrm>
              <a:off x="3916633" y="2702388"/>
              <a:ext cx="17331" cy="24553"/>
            </a:xfrm>
            <a:custGeom>
              <a:avLst/>
              <a:gdLst>
                <a:gd name="T0" fmla="*/ 9 w 12"/>
                <a:gd name="T1" fmla="*/ 0 h 17"/>
                <a:gd name="T2" fmla="*/ 12 w 12"/>
                <a:gd name="T3" fmla="*/ 0 h 17"/>
                <a:gd name="T4" fmla="*/ 12 w 12"/>
                <a:gd name="T5" fmla="*/ 3 h 17"/>
                <a:gd name="T6" fmla="*/ 3 w 12"/>
                <a:gd name="T7" fmla="*/ 17 h 17"/>
                <a:gd name="T8" fmla="*/ 0 w 12"/>
                <a:gd name="T9" fmla="*/ 17 h 17"/>
                <a:gd name="T10" fmla="*/ 0 w 12"/>
                <a:gd name="T11" fmla="*/ 15 h 17"/>
                <a:gd name="T12" fmla="*/ 9 w 1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7">
                  <a:moveTo>
                    <a:pt x="9" y="0"/>
                  </a:moveTo>
                  <a:lnTo>
                    <a:pt x="12" y="0"/>
                  </a:lnTo>
                  <a:lnTo>
                    <a:pt x="12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1" name="Freeform 87"/>
            <p:cNvSpPr>
              <a:spLocks/>
            </p:cNvSpPr>
            <p:nvPr/>
          </p:nvSpPr>
          <p:spPr bwMode="auto">
            <a:xfrm>
              <a:off x="3959962" y="2570959"/>
              <a:ext cx="47662" cy="82325"/>
            </a:xfrm>
            <a:custGeom>
              <a:avLst/>
              <a:gdLst>
                <a:gd name="T0" fmla="*/ 31 w 33"/>
                <a:gd name="T1" fmla="*/ 0 h 57"/>
                <a:gd name="T2" fmla="*/ 33 w 33"/>
                <a:gd name="T3" fmla="*/ 0 h 57"/>
                <a:gd name="T4" fmla="*/ 33 w 33"/>
                <a:gd name="T5" fmla="*/ 2 h 57"/>
                <a:gd name="T6" fmla="*/ 2 w 33"/>
                <a:gd name="T7" fmla="*/ 57 h 57"/>
                <a:gd name="T8" fmla="*/ 0 w 33"/>
                <a:gd name="T9" fmla="*/ 57 h 57"/>
                <a:gd name="T10" fmla="*/ 0 w 33"/>
                <a:gd name="T11" fmla="*/ 55 h 57"/>
                <a:gd name="T12" fmla="*/ 31 w 33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7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2" y="57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2" name="Freeform 88"/>
            <p:cNvSpPr>
              <a:spLocks/>
            </p:cNvSpPr>
            <p:nvPr/>
          </p:nvSpPr>
          <p:spPr bwMode="auto">
            <a:xfrm>
              <a:off x="4004735" y="2533407"/>
              <a:ext cx="40440" cy="40440"/>
            </a:xfrm>
            <a:custGeom>
              <a:avLst/>
              <a:gdLst>
                <a:gd name="T0" fmla="*/ 26 w 28"/>
                <a:gd name="T1" fmla="*/ 0 h 28"/>
                <a:gd name="T2" fmla="*/ 28 w 28"/>
                <a:gd name="T3" fmla="*/ 0 h 28"/>
                <a:gd name="T4" fmla="*/ 28 w 28"/>
                <a:gd name="T5" fmla="*/ 2 h 28"/>
                <a:gd name="T6" fmla="*/ 2 w 28"/>
                <a:gd name="T7" fmla="*/ 28 h 28"/>
                <a:gd name="T8" fmla="*/ 0 w 28"/>
                <a:gd name="T9" fmla="*/ 28 h 28"/>
                <a:gd name="T10" fmla="*/ 0 w 28"/>
                <a:gd name="T11" fmla="*/ 26 h 28"/>
                <a:gd name="T12" fmla="*/ 26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0"/>
                  </a:moveTo>
                  <a:lnTo>
                    <a:pt x="28" y="0"/>
                  </a:lnTo>
                  <a:lnTo>
                    <a:pt x="28" y="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3" name="Freeform 89"/>
            <p:cNvSpPr>
              <a:spLocks/>
            </p:cNvSpPr>
            <p:nvPr/>
          </p:nvSpPr>
          <p:spPr bwMode="auto">
            <a:xfrm>
              <a:off x="4097169" y="2455416"/>
              <a:ext cx="27442" cy="28886"/>
            </a:xfrm>
            <a:custGeom>
              <a:avLst/>
              <a:gdLst>
                <a:gd name="T0" fmla="*/ 18 w 19"/>
                <a:gd name="T1" fmla="*/ 0 h 20"/>
                <a:gd name="T2" fmla="*/ 19 w 19"/>
                <a:gd name="T3" fmla="*/ 0 h 20"/>
                <a:gd name="T4" fmla="*/ 19 w 19"/>
                <a:gd name="T5" fmla="*/ 4 h 20"/>
                <a:gd name="T6" fmla="*/ 3 w 19"/>
                <a:gd name="T7" fmla="*/ 20 h 20"/>
                <a:gd name="T8" fmla="*/ 0 w 19"/>
                <a:gd name="T9" fmla="*/ 20 h 20"/>
                <a:gd name="T10" fmla="*/ 0 w 19"/>
                <a:gd name="T11" fmla="*/ 16 h 20"/>
                <a:gd name="T12" fmla="*/ 18 w 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8" y="0"/>
                  </a:moveTo>
                  <a:lnTo>
                    <a:pt x="19" y="0"/>
                  </a:lnTo>
                  <a:lnTo>
                    <a:pt x="19" y="4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4" name="Freeform 90"/>
            <p:cNvSpPr>
              <a:spLocks/>
            </p:cNvSpPr>
            <p:nvPr/>
          </p:nvSpPr>
          <p:spPr bwMode="auto">
            <a:xfrm>
              <a:off x="4170827" y="2422197"/>
              <a:ext cx="121320" cy="8666"/>
            </a:xfrm>
            <a:custGeom>
              <a:avLst/>
              <a:gdLst>
                <a:gd name="T0" fmla="*/ 81 w 84"/>
                <a:gd name="T1" fmla="*/ 0 h 6"/>
                <a:gd name="T2" fmla="*/ 84 w 84"/>
                <a:gd name="T3" fmla="*/ 0 h 6"/>
                <a:gd name="T4" fmla="*/ 84 w 84"/>
                <a:gd name="T5" fmla="*/ 3 h 6"/>
                <a:gd name="T6" fmla="*/ 2 w 84"/>
                <a:gd name="T7" fmla="*/ 6 h 6"/>
                <a:gd name="T8" fmla="*/ 0 w 84"/>
                <a:gd name="T9" fmla="*/ 6 h 6"/>
                <a:gd name="T10" fmla="*/ 0 w 84"/>
                <a:gd name="T11" fmla="*/ 3 h 6"/>
                <a:gd name="T12" fmla="*/ 81 w 8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6">
                  <a:moveTo>
                    <a:pt x="81" y="0"/>
                  </a:moveTo>
                  <a:lnTo>
                    <a:pt x="84" y="0"/>
                  </a:lnTo>
                  <a:lnTo>
                    <a:pt x="84" y="3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5" name="Freeform 91"/>
            <p:cNvSpPr>
              <a:spLocks/>
            </p:cNvSpPr>
            <p:nvPr/>
          </p:nvSpPr>
          <p:spPr bwMode="auto">
            <a:xfrm>
              <a:off x="4342698" y="2414976"/>
              <a:ext cx="25997" cy="5777"/>
            </a:xfrm>
            <a:custGeom>
              <a:avLst/>
              <a:gdLst>
                <a:gd name="T0" fmla="*/ 16 w 18"/>
                <a:gd name="T1" fmla="*/ 0 h 4"/>
                <a:gd name="T2" fmla="*/ 18 w 18"/>
                <a:gd name="T3" fmla="*/ 0 h 4"/>
                <a:gd name="T4" fmla="*/ 18 w 18"/>
                <a:gd name="T5" fmla="*/ 2 h 4"/>
                <a:gd name="T6" fmla="*/ 2 w 18"/>
                <a:gd name="T7" fmla="*/ 4 h 4"/>
                <a:gd name="T8" fmla="*/ 0 w 18"/>
                <a:gd name="T9" fmla="*/ 4 h 4"/>
                <a:gd name="T10" fmla="*/ 0 w 18"/>
                <a:gd name="T11" fmla="*/ 2 h 4"/>
                <a:gd name="T12" fmla="*/ 16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lnTo>
                    <a:pt x="18" y="0"/>
                  </a:lnTo>
                  <a:lnTo>
                    <a:pt x="18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6" name="Freeform 92"/>
            <p:cNvSpPr>
              <a:spLocks/>
            </p:cNvSpPr>
            <p:nvPr/>
          </p:nvSpPr>
          <p:spPr bwMode="auto">
            <a:xfrm>
              <a:off x="4416356" y="2397644"/>
              <a:ext cx="57771" cy="11554"/>
            </a:xfrm>
            <a:custGeom>
              <a:avLst/>
              <a:gdLst>
                <a:gd name="T0" fmla="*/ 36 w 40"/>
                <a:gd name="T1" fmla="*/ 0 h 8"/>
                <a:gd name="T2" fmla="*/ 40 w 40"/>
                <a:gd name="T3" fmla="*/ 0 h 8"/>
                <a:gd name="T4" fmla="*/ 40 w 40"/>
                <a:gd name="T5" fmla="*/ 4 h 8"/>
                <a:gd name="T6" fmla="*/ 2 w 40"/>
                <a:gd name="T7" fmla="*/ 8 h 8"/>
                <a:gd name="T8" fmla="*/ 0 w 40"/>
                <a:gd name="T9" fmla="*/ 8 h 8"/>
                <a:gd name="T10" fmla="*/ 0 w 40"/>
                <a:gd name="T11" fmla="*/ 6 h 8"/>
                <a:gd name="T12" fmla="*/ 36 w 4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6" y="0"/>
                  </a:moveTo>
                  <a:lnTo>
                    <a:pt x="40" y="0"/>
                  </a:lnTo>
                  <a:lnTo>
                    <a:pt x="40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7" name="Freeform 93"/>
            <p:cNvSpPr>
              <a:spLocks/>
            </p:cNvSpPr>
            <p:nvPr/>
          </p:nvSpPr>
          <p:spPr bwMode="auto">
            <a:xfrm>
              <a:off x="4468350" y="2397644"/>
              <a:ext cx="72214" cy="33219"/>
            </a:xfrm>
            <a:custGeom>
              <a:avLst/>
              <a:gdLst>
                <a:gd name="T0" fmla="*/ 0 w 50"/>
                <a:gd name="T1" fmla="*/ 0 h 23"/>
                <a:gd name="T2" fmla="*/ 4 w 50"/>
                <a:gd name="T3" fmla="*/ 0 h 23"/>
                <a:gd name="T4" fmla="*/ 50 w 50"/>
                <a:gd name="T5" fmla="*/ 20 h 23"/>
                <a:gd name="T6" fmla="*/ 50 w 50"/>
                <a:gd name="T7" fmla="*/ 23 h 23"/>
                <a:gd name="T8" fmla="*/ 47 w 50"/>
                <a:gd name="T9" fmla="*/ 23 h 23"/>
                <a:gd name="T10" fmla="*/ 0 w 50"/>
                <a:gd name="T11" fmla="*/ 4 h 23"/>
                <a:gd name="T12" fmla="*/ 0 w 5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3">
                  <a:moveTo>
                    <a:pt x="0" y="0"/>
                  </a:moveTo>
                  <a:lnTo>
                    <a:pt x="4" y="0"/>
                  </a:lnTo>
                  <a:lnTo>
                    <a:pt x="50" y="20"/>
                  </a:lnTo>
                  <a:lnTo>
                    <a:pt x="50" y="23"/>
                  </a:lnTo>
                  <a:lnTo>
                    <a:pt x="47" y="23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8" name="Freeform 94"/>
            <p:cNvSpPr>
              <a:spLocks/>
            </p:cNvSpPr>
            <p:nvPr/>
          </p:nvSpPr>
          <p:spPr bwMode="auto">
            <a:xfrm>
              <a:off x="4588226" y="2446750"/>
              <a:ext cx="25997" cy="14443"/>
            </a:xfrm>
            <a:custGeom>
              <a:avLst/>
              <a:gdLst>
                <a:gd name="T0" fmla="*/ 0 w 18"/>
                <a:gd name="T1" fmla="*/ 0 h 10"/>
                <a:gd name="T2" fmla="*/ 3 w 18"/>
                <a:gd name="T3" fmla="*/ 0 h 10"/>
                <a:gd name="T4" fmla="*/ 18 w 18"/>
                <a:gd name="T5" fmla="*/ 6 h 10"/>
                <a:gd name="T6" fmla="*/ 18 w 18"/>
                <a:gd name="T7" fmla="*/ 10 h 10"/>
                <a:gd name="T8" fmla="*/ 16 w 18"/>
                <a:gd name="T9" fmla="*/ 10 h 10"/>
                <a:gd name="T10" fmla="*/ 0 w 18"/>
                <a:gd name="T11" fmla="*/ 3 h 10"/>
                <a:gd name="T12" fmla="*/ 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lnTo>
                    <a:pt x="3" y="0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9" name="Freeform 95"/>
            <p:cNvSpPr>
              <a:spLocks/>
            </p:cNvSpPr>
            <p:nvPr/>
          </p:nvSpPr>
          <p:spPr bwMode="auto">
            <a:xfrm>
              <a:off x="4661885" y="2477080"/>
              <a:ext cx="83769" cy="34663"/>
            </a:xfrm>
            <a:custGeom>
              <a:avLst/>
              <a:gdLst>
                <a:gd name="T0" fmla="*/ 0 w 58"/>
                <a:gd name="T1" fmla="*/ 0 h 24"/>
                <a:gd name="T2" fmla="*/ 3 w 58"/>
                <a:gd name="T3" fmla="*/ 0 h 24"/>
                <a:gd name="T4" fmla="*/ 58 w 58"/>
                <a:gd name="T5" fmla="*/ 22 h 24"/>
                <a:gd name="T6" fmla="*/ 58 w 58"/>
                <a:gd name="T7" fmla="*/ 24 h 24"/>
                <a:gd name="T8" fmla="*/ 56 w 58"/>
                <a:gd name="T9" fmla="*/ 24 h 24"/>
                <a:gd name="T10" fmla="*/ 0 w 58"/>
                <a:gd name="T11" fmla="*/ 2 h 24"/>
                <a:gd name="T12" fmla="*/ 0 w 5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4">
                  <a:moveTo>
                    <a:pt x="0" y="0"/>
                  </a:moveTo>
                  <a:lnTo>
                    <a:pt x="3" y="0"/>
                  </a:lnTo>
                  <a:lnTo>
                    <a:pt x="58" y="22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0" name="Freeform 96"/>
            <p:cNvSpPr>
              <a:spLocks/>
            </p:cNvSpPr>
            <p:nvPr/>
          </p:nvSpPr>
          <p:spPr bwMode="auto">
            <a:xfrm>
              <a:off x="4742765" y="2508854"/>
              <a:ext cx="40440" cy="20220"/>
            </a:xfrm>
            <a:custGeom>
              <a:avLst/>
              <a:gdLst>
                <a:gd name="T0" fmla="*/ 0 w 28"/>
                <a:gd name="T1" fmla="*/ 0 h 14"/>
                <a:gd name="T2" fmla="*/ 2 w 28"/>
                <a:gd name="T3" fmla="*/ 0 h 14"/>
                <a:gd name="T4" fmla="*/ 28 w 28"/>
                <a:gd name="T5" fmla="*/ 12 h 14"/>
                <a:gd name="T6" fmla="*/ 28 w 28"/>
                <a:gd name="T7" fmla="*/ 14 h 14"/>
                <a:gd name="T8" fmla="*/ 25 w 28"/>
                <a:gd name="T9" fmla="*/ 14 h 14"/>
                <a:gd name="T10" fmla="*/ 0 w 28"/>
                <a:gd name="T11" fmla="*/ 2 h 14"/>
                <a:gd name="T12" fmla="*/ 0 w 2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0" y="0"/>
                  </a:moveTo>
                  <a:lnTo>
                    <a:pt x="2" y="0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5" y="1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1" name="Freeform 97"/>
            <p:cNvSpPr>
              <a:spLocks/>
            </p:cNvSpPr>
            <p:nvPr/>
          </p:nvSpPr>
          <p:spPr bwMode="auto">
            <a:xfrm>
              <a:off x="4833755" y="2555071"/>
              <a:ext cx="25997" cy="14443"/>
            </a:xfrm>
            <a:custGeom>
              <a:avLst/>
              <a:gdLst>
                <a:gd name="T0" fmla="*/ 0 w 18"/>
                <a:gd name="T1" fmla="*/ 0 h 10"/>
                <a:gd name="T2" fmla="*/ 2 w 18"/>
                <a:gd name="T3" fmla="*/ 0 h 10"/>
                <a:gd name="T4" fmla="*/ 18 w 18"/>
                <a:gd name="T5" fmla="*/ 8 h 10"/>
                <a:gd name="T6" fmla="*/ 18 w 18"/>
                <a:gd name="T7" fmla="*/ 10 h 10"/>
                <a:gd name="T8" fmla="*/ 14 w 18"/>
                <a:gd name="T9" fmla="*/ 10 h 10"/>
                <a:gd name="T10" fmla="*/ 0 w 18"/>
                <a:gd name="T11" fmla="*/ 2 h 10"/>
                <a:gd name="T12" fmla="*/ 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lnTo>
                    <a:pt x="2" y="0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2" name="Freeform 98"/>
            <p:cNvSpPr>
              <a:spLocks/>
            </p:cNvSpPr>
            <p:nvPr/>
          </p:nvSpPr>
          <p:spPr bwMode="auto">
            <a:xfrm>
              <a:off x="4908858" y="2594067"/>
              <a:ext cx="31774" cy="18776"/>
            </a:xfrm>
            <a:custGeom>
              <a:avLst/>
              <a:gdLst>
                <a:gd name="T0" fmla="*/ 0 w 22"/>
                <a:gd name="T1" fmla="*/ 0 h 13"/>
                <a:gd name="T2" fmla="*/ 2 w 22"/>
                <a:gd name="T3" fmla="*/ 0 h 13"/>
                <a:gd name="T4" fmla="*/ 22 w 22"/>
                <a:gd name="T5" fmla="*/ 9 h 13"/>
                <a:gd name="T6" fmla="*/ 22 w 22"/>
                <a:gd name="T7" fmla="*/ 13 h 13"/>
                <a:gd name="T8" fmla="*/ 19 w 22"/>
                <a:gd name="T9" fmla="*/ 13 h 13"/>
                <a:gd name="T10" fmla="*/ 0 w 22"/>
                <a:gd name="T11" fmla="*/ 1 h 13"/>
                <a:gd name="T12" fmla="*/ 0 w 2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3">
                  <a:moveTo>
                    <a:pt x="0" y="0"/>
                  </a:moveTo>
                  <a:lnTo>
                    <a:pt x="2" y="0"/>
                  </a:lnTo>
                  <a:lnTo>
                    <a:pt x="22" y="9"/>
                  </a:lnTo>
                  <a:lnTo>
                    <a:pt x="22" y="13"/>
                  </a:lnTo>
                  <a:lnTo>
                    <a:pt x="19" y="1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3" name="Freeform 99"/>
            <p:cNvSpPr>
              <a:spLocks/>
            </p:cNvSpPr>
            <p:nvPr/>
          </p:nvSpPr>
          <p:spPr bwMode="auto">
            <a:xfrm>
              <a:off x="4936299" y="2607065"/>
              <a:ext cx="93879" cy="46217"/>
            </a:xfrm>
            <a:custGeom>
              <a:avLst/>
              <a:gdLst>
                <a:gd name="T0" fmla="*/ 0 w 65"/>
                <a:gd name="T1" fmla="*/ 0 h 32"/>
                <a:gd name="T2" fmla="*/ 3 w 65"/>
                <a:gd name="T3" fmla="*/ 0 h 32"/>
                <a:gd name="T4" fmla="*/ 65 w 65"/>
                <a:gd name="T5" fmla="*/ 30 h 32"/>
                <a:gd name="T6" fmla="*/ 65 w 65"/>
                <a:gd name="T7" fmla="*/ 32 h 32"/>
                <a:gd name="T8" fmla="*/ 63 w 65"/>
                <a:gd name="T9" fmla="*/ 32 h 32"/>
                <a:gd name="T10" fmla="*/ 0 w 65"/>
                <a:gd name="T11" fmla="*/ 4 h 32"/>
                <a:gd name="T12" fmla="*/ 0 w 65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2">
                  <a:moveTo>
                    <a:pt x="0" y="0"/>
                  </a:moveTo>
                  <a:lnTo>
                    <a:pt x="3" y="0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63" y="3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4" name="Freeform 100"/>
            <p:cNvSpPr>
              <a:spLocks/>
            </p:cNvSpPr>
            <p:nvPr/>
          </p:nvSpPr>
          <p:spPr bwMode="auto">
            <a:xfrm>
              <a:off x="5080727" y="2674947"/>
              <a:ext cx="24553" cy="14443"/>
            </a:xfrm>
            <a:custGeom>
              <a:avLst/>
              <a:gdLst>
                <a:gd name="T0" fmla="*/ 0 w 17"/>
                <a:gd name="T1" fmla="*/ 0 h 10"/>
                <a:gd name="T2" fmla="*/ 1 w 17"/>
                <a:gd name="T3" fmla="*/ 0 h 10"/>
                <a:gd name="T4" fmla="*/ 17 w 17"/>
                <a:gd name="T5" fmla="*/ 8 h 10"/>
                <a:gd name="T6" fmla="*/ 17 w 17"/>
                <a:gd name="T7" fmla="*/ 10 h 10"/>
                <a:gd name="T8" fmla="*/ 15 w 17"/>
                <a:gd name="T9" fmla="*/ 10 h 10"/>
                <a:gd name="T10" fmla="*/ 0 w 17"/>
                <a:gd name="T11" fmla="*/ 2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1" y="0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5" name="Freeform 101"/>
            <p:cNvSpPr>
              <a:spLocks/>
            </p:cNvSpPr>
            <p:nvPr/>
          </p:nvSpPr>
          <p:spPr bwMode="auto">
            <a:xfrm>
              <a:off x="5154386" y="2711054"/>
              <a:ext cx="57771" cy="25997"/>
            </a:xfrm>
            <a:custGeom>
              <a:avLst/>
              <a:gdLst>
                <a:gd name="T0" fmla="*/ 0 w 40"/>
                <a:gd name="T1" fmla="*/ 0 h 18"/>
                <a:gd name="T2" fmla="*/ 3 w 40"/>
                <a:gd name="T3" fmla="*/ 0 h 18"/>
                <a:gd name="T4" fmla="*/ 40 w 40"/>
                <a:gd name="T5" fmla="*/ 16 h 18"/>
                <a:gd name="T6" fmla="*/ 40 w 40"/>
                <a:gd name="T7" fmla="*/ 18 h 18"/>
                <a:gd name="T8" fmla="*/ 38 w 40"/>
                <a:gd name="T9" fmla="*/ 18 h 18"/>
                <a:gd name="T10" fmla="*/ 0 w 40"/>
                <a:gd name="T11" fmla="*/ 1 h 18"/>
                <a:gd name="T12" fmla="*/ 0 w 4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">
                  <a:moveTo>
                    <a:pt x="0" y="0"/>
                  </a:moveTo>
                  <a:lnTo>
                    <a:pt x="3" y="0"/>
                  </a:lnTo>
                  <a:lnTo>
                    <a:pt x="40" y="16"/>
                  </a:lnTo>
                  <a:lnTo>
                    <a:pt x="40" y="18"/>
                  </a:lnTo>
                  <a:lnTo>
                    <a:pt x="38" y="18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6" name="Freeform 102"/>
            <p:cNvSpPr>
              <a:spLocks/>
            </p:cNvSpPr>
            <p:nvPr/>
          </p:nvSpPr>
          <p:spPr bwMode="auto">
            <a:xfrm>
              <a:off x="1543672" y="3798602"/>
              <a:ext cx="106877" cy="635486"/>
            </a:xfrm>
            <a:custGeom>
              <a:avLst/>
              <a:gdLst>
                <a:gd name="T0" fmla="*/ 71 w 74"/>
                <a:gd name="T1" fmla="*/ 0 h 440"/>
                <a:gd name="T2" fmla="*/ 74 w 74"/>
                <a:gd name="T3" fmla="*/ 0 h 440"/>
                <a:gd name="T4" fmla="*/ 74 w 74"/>
                <a:gd name="T5" fmla="*/ 3 h 440"/>
                <a:gd name="T6" fmla="*/ 3 w 74"/>
                <a:gd name="T7" fmla="*/ 440 h 440"/>
                <a:gd name="T8" fmla="*/ 0 w 74"/>
                <a:gd name="T9" fmla="*/ 440 h 440"/>
                <a:gd name="T10" fmla="*/ 0 w 74"/>
                <a:gd name="T11" fmla="*/ 437 h 440"/>
                <a:gd name="T12" fmla="*/ 71 w 74"/>
                <a:gd name="T13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40">
                  <a:moveTo>
                    <a:pt x="71" y="0"/>
                  </a:moveTo>
                  <a:lnTo>
                    <a:pt x="74" y="0"/>
                  </a:lnTo>
                  <a:lnTo>
                    <a:pt x="74" y="3"/>
                  </a:lnTo>
                  <a:lnTo>
                    <a:pt x="3" y="440"/>
                  </a:lnTo>
                  <a:lnTo>
                    <a:pt x="0" y="440"/>
                  </a:lnTo>
                  <a:lnTo>
                    <a:pt x="0" y="43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7" name="Freeform 103"/>
            <p:cNvSpPr>
              <a:spLocks/>
            </p:cNvSpPr>
            <p:nvPr/>
          </p:nvSpPr>
          <p:spPr bwMode="auto">
            <a:xfrm>
              <a:off x="1646216" y="3571848"/>
              <a:ext cx="47662" cy="231086"/>
            </a:xfrm>
            <a:custGeom>
              <a:avLst/>
              <a:gdLst>
                <a:gd name="T0" fmla="*/ 31 w 33"/>
                <a:gd name="T1" fmla="*/ 0 h 160"/>
                <a:gd name="T2" fmla="*/ 33 w 33"/>
                <a:gd name="T3" fmla="*/ 0 h 160"/>
                <a:gd name="T4" fmla="*/ 33 w 33"/>
                <a:gd name="T5" fmla="*/ 2 h 160"/>
                <a:gd name="T6" fmla="*/ 3 w 33"/>
                <a:gd name="T7" fmla="*/ 160 h 160"/>
                <a:gd name="T8" fmla="*/ 0 w 33"/>
                <a:gd name="T9" fmla="*/ 160 h 160"/>
                <a:gd name="T10" fmla="*/ 0 w 33"/>
                <a:gd name="T11" fmla="*/ 157 h 160"/>
                <a:gd name="T12" fmla="*/ 31 w 33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60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3" y="160"/>
                  </a:lnTo>
                  <a:lnTo>
                    <a:pt x="0" y="160"/>
                  </a:lnTo>
                  <a:lnTo>
                    <a:pt x="0" y="15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8" name="Freeform 104"/>
            <p:cNvSpPr>
              <a:spLocks/>
            </p:cNvSpPr>
            <p:nvPr/>
          </p:nvSpPr>
          <p:spPr bwMode="auto">
            <a:xfrm>
              <a:off x="1690989" y="3199223"/>
              <a:ext cx="82325" cy="375514"/>
            </a:xfrm>
            <a:custGeom>
              <a:avLst/>
              <a:gdLst>
                <a:gd name="T0" fmla="*/ 55 w 57"/>
                <a:gd name="T1" fmla="*/ 0 h 260"/>
                <a:gd name="T2" fmla="*/ 57 w 57"/>
                <a:gd name="T3" fmla="*/ 0 h 260"/>
                <a:gd name="T4" fmla="*/ 57 w 57"/>
                <a:gd name="T5" fmla="*/ 2 h 260"/>
                <a:gd name="T6" fmla="*/ 2 w 57"/>
                <a:gd name="T7" fmla="*/ 260 h 260"/>
                <a:gd name="T8" fmla="*/ 0 w 57"/>
                <a:gd name="T9" fmla="*/ 260 h 260"/>
                <a:gd name="T10" fmla="*/ 0 w 57"/>
                <a:gd name="T11" fmla="*/ 258 h 260"/>
                <a:gd name="T12" fmla="*/ 55 w 57"/>
                <a:gd name="T13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60">
                  <a:moveTo>
                    <a:pt x="55" y="0"/>
                  </a:moveTo>
                  <a:lnTo>
                    <a:pt x="57" y="0"/>
                  </a:lnTo>
                  <a:lnTo>
                    <a:pt x="57" y="2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9" name="Freeform 105"/>
            <p:cNvSpPr>
              <a:spLocks/>
            </p:cNvSpPr>
            <p:nvPr/>
          </p:nvSpPr>
          <p:spPr bwMode="auto">
            <a:xfrm>
              <a:off x="1770425" y="2910365"/>
              <a:ext cx="73659" cy="291746"/>
            </a:xfrm>
            <a:custGeom>
              <a:avLst/>
              <a:gdLst>
                <a:gd name="T0" fmla="*/ 49 w 51"/>
                <a:gd name="T1" fmla="*/ 0 h 202"/>
                <a:gd name="T2" fmla="*/ 51 w 51"/>
                <a:gd name="T3" fmla="*/ 0 h 202"/>
                <a:gd name="T4" fmla="*/ 51 w 51"/>
                <a:gd name="T5" fmla="*/ 2 h 202"/>
                <a:gd name="T6" fmla="*/ 2 w 51"/>
                <a:gd name="T7" fmla="*/ 202 h 202"/>
                <a:gd name="T8" fmla="*/ 0 w 51"/>
                <a:gd name="T9" fmla="*/ 202 h 202"/>
                <a:gd name="T10" fmla="*/ 0 w 51"/>
                <a:gd name="T11" fmla="*/ 200 h 202"/>
                <a:gd name="T12" fmla="*/ 49 w 51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2">
                  <a:moveTo>
                    <a:pt x="49" y="0"/>
                  </a:moveTo>
                  <a:lnTo>
                    <a:pt x="51" y="0"/>
                  </a:lnTo>
                  <a:lnTo>
                    <a:pt x="51" y="2"/>
                  </a:lnTo>
                  <a:lnTo>
                    <a:pt x="2" y="202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0" name="Freeform 106"/>
            <p:cNvSpPr>
              <a:spLocks/>
            </p:cNvSpPr>
            <p:nvPr/>
          </p:nvSpPr>
          <p:spPr bwMode="auto">
            <a:xfrm>
              <a:off x="1841195" y="2416420"/>
              <a:ext cx="153094" cy="496834"/>
            </a:xfrm>
            <a:custGeom>
              <a:avLst/>
              <a:gdLst>
                <a:gd name="T0" fmla="*/ 104 w 106"/>
                <a:gd name="T1" fmla="*/ 0 h 344"/>
                <a:gd name="T2" fmla="*/ 106 w 106"/>
                <a:gd name="T3" fmla="*/ 0 h 344"/>
                <a:gd name="T4" fmla="*/ 106 w 106"/>
                <a:gd name="T5" fmla="*/ 2 h 344"/>
                <a:gd name="T6" fmla="*/ 2 w 106"/>
                <a:gd name="T7" fmla="*/ 344 h 344"/>
                <a:gd name="T8" fmla="*/ 0 w 106"/>
                <a:gd name="T9" fmla="*/ 344 h 344"/>
                <a:gd name="T10" fmla="*/ 0 w 106"/>
                <a:gd name="T11" fmla="*/ 342 h 344"/>
                <a:gd name="T12" fmla="*/ 104 w 106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344">
                  <a:moveTo>
                    <a:pt x="104" y="0"/>
                  </a:moveTo>
                  <a:lnTo>
                    <a:pt x="106" y="0"/>
                  </a:lnTo>
                  <a:lnTo>
                    <a:pt x="106" y="2"/>
                  </a:lnTo>
                  <a:lnTo>
                    <a:pt x="2" y="344"/>
                  </a:lnTo>
                  <a:lnTo>
                    <a:pt x="0" y="344"/>
                  </a:lnTo>
                  <a:lnTo>
                    <a:pt x="0" y="34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1" name="Freeform 107"/>
            <p:cNvSpPr>
              <a:spLocks/>
            </p:cNvSpPr>
            <p:nvPr/>
          </p:nvSpPr>
          <p:spPr bwMode="auto">
            <a:xfrm>
              <a:off x="1991401" y="2108787"/>
              <a:ext cx="125653" cy="310522"/>
            </a:xfrm>
            <a:custGeom>
              <a:avLst/>
              <a:gdLst>
                <a:gd name="T0" fmla="*/ 85 w 87"/>
                <a:gd name="T1" fmla="*/ 0 h 215"/>
                <a:gd name="T2" fmla="*/ 87 w 87"/>
                <a:gd name="T3" fmla="*/ 0 h 215"/>
                <a:gd name="T4" fmla="*/ 87 w 87"/>
                <a:gd name="T5" fmla="*/ 4 h 215"/>
                <a:gd name="T6" fmla="*/ 2 w 87"/>
                <a:gd name="T7" fmla="*/ 215 h 215"/>
                <a:gd name="T8" fmla="*/ 0 w 87"/>
                <a:gd name="T9" fmla="*/ 215 h 215"/>
                <a:gd name="T10" fmla="*/ 0 w 87"/>
                <a:gd name="T11" fmla="*/ 213 h 215"/>
                <a:gd name="T12" fmla="*/ 85 w 87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15">
                  <a:moveTo>
                    <a:pt x="85" y="0"/>
                  </a:moveTo>
                  <a:lnTo>
                    <a:pt x="87" y="0"/>
                  </a:lnTo>
                  <a:lnTo>
                    <a:pt x="87" y="4"/>
                  </a:lnTo>
                  <a:lnTo>
                    <a:pt x="2" y="215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2" name="Freeform 108"/>
            <p:cNvSpPr>
              <a:spLocks/>
            </p:cNvSpPr>
            <p:nvPr/>
          </p:nvSpPr>
          <p:spPr bwMode="auto">
            <a:xfrm>
              <a:off x="2114165" y="1770824"/>
              <a:ext cx="196423" cy="343740"/>
            </a:xfrm>
            <a:custGeom>
              <a:avLst/>
              <a:gdLst>
                <a:gd name="T0" fmla="*/ 134 w 136"/>
                <a:gd name="T1" fmla="*/ 0 h 238"/>
                <a:gd name="T2" fmla="*/ 136 w 136"/>
                <a:gd name="T3" fmla="*/ 0 h 238"/>
                <a:gd name="T4" fmla="*/ 136 w 136"/>
                <a:gd name="T5" fmla="*/ 3 h 238"/>
                <a:gd name="T6" fmla="*/ 2 w 136"/>
                <a:gd name="T7" fmla="*/ 238 h 238"/>
                <a:gd name="T8" fmla="*/ 0 w 136"/>
                <a:gd name="T9" fmla="*/ 238 h 238"/>
                <a:gd name="T10" fmla="*/ 0 w 136"/>
                <a:gd name="T11" fmla="*/ 234 h 238"/>
                <a:gd name="T12" fmla="*/ 134 w 136"/>
                <a:gd name="T1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38">
                  <a:moveTo>
                    <a:pt x="134" y="0"/>
                  </a:moveTo>
                  <a:lnTo>
                    <a:pt x="136" y="0"/>
                  </a:lnTo>
                  <a:lnTo>
                    <a:pt x="136" y="3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3" name="Freeform 109"/>
            <p:cNvSpPr>
              <a:spLocks/>
            </p:cNvSpPr>
            <p:nvPr/>
          </p:nvSpPr>
          <p:spPr bwMode="auto">
            <a:xfrm>
              <a:off x="2307699" y="1606176"/>
              <a:ext cx="153094" cy="168982"/>
            </a:xfrm>
            <a:custGeom>
              <a:avLst/>
              <a:gdLst>
                <a:gd name="T0" fmla="*/ 102 w 106"/>
                <a:gd name="T1" fmla="*/ 0 h 117"/>
                <a:gd name="T2" fmla="*/ 106 w 106"/>
                <a:gd name="T3" fmla="*/ 0 h 117"/>
                <a:gd name="T4" fmla="*/ 106 w 106"/>
                <a:gd name="T5" fmla="*/ 3 h 117"/>
                <a:gd name="T6" fmla="*/ 2 w 106"/>
                <a:gd name="T7" fmla="*/ 117 h 117"/>
                <a:gd name="T8" fmla="*/ 0 w 106"/>
                <a:gd name="T9" fmla="*/ 117 h 117"/>
                <a:gd name="T10" fmla="*/ 0 w 106"/>
                <a:gd name="T11" fmla="*/ 114 h 117"/>
                <a:gd name="T12" fmla="*/ 102 w 10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17">
                  <a:moveTo>
                    <a:pt x="102" y="0"/>
                  </a:moveTo>
                  <a:lnTo>
                    <a:pt x="106" y="0"/>
                  </a:lnTo>
                  <a:lnTo>
                    <a:pt x="106" y="3"/>
                  </a:lnTo>
                  <a:lnTo>
                    <a:pt x="2" y="117"/>
                  </a:lnTo>
                  <a:lnTo>
                    <a:pt x="0" y="117"/>
                  </a:lnTo>
                  <a:lnTo>
                    <a:pt x="0" y="11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4" name="Freeform 110"/>
            <p:cNvSpPr>
              <a:spLocks/>
            </p:cNvSpPr>
            <p:nvPr/>
          </p:nvSpPr>
          <p:spPr bwMode="auto">
            <a:xfrm>
              <a:off x="2455016" y="1519519"/>
              <a:ext cx="127097" cy="90990"/>
            </a:xfrm>
            <a:custGeom>
              <a:avLst/>
              <a:gdLst>
                <a:gd name="T0" fmla="*/ 86 w 88"/>
                <a:gd name="T1" fmla="*/ 0 h 63"/>
                <a:gd name="T2" fmla="*/ 88 w 88"/>
                <a:gd name="T3" fmla="*/ 0 h 63"/>
                <a:gd name="T4" fmla="*/ 88 w 88"/>
                <a:gd name="T5" fmla="*/ 2 h 63"/>
                <a:gd name="T6" fmla="*/ 4 w 88"/>
                <a:gd name="T7" fmla="*/ 63 h 63"/>
                <a:gd name="T8" fmla="*/ 0 w 88"/>
                <a:gd name="T9" fmla="*/ 63 h 63"/>
                <a:gd name="T10" fmla="*/ 0 w 88"/>
                <a:gd name="T11" fmla="*/ 60 h 63"/>
                <a:gd name="T12" fmla="*/ 86 w 88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3">
                  <a:moveTo>
                    <a:pt x="86" y="0"/>
                  </a:moveTo>
                  <a:lnTo>
                    <a:pt x="88" y="0"/>
                  </a:lnTo>
                  <a:lnTo>
                    <a:pt x="88" y="2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5" name="Freeform 111"/>
            <p:cNvSpPr>
              <a:spLocks/>
            </p:cNvSpPr>
            <p:nvPr/>
          </p:nvSpPr>
          <p:spPr bwMode="auto">
            <a:xfrm>
              <a:off x="2579225" y="1453081"/>
              <a:ext cx="197868" cy="69326"/>
            </a:xfrm>
            <a:custGeom>
              <a:avLst/>
              <a:gdLst>
                <a:gd name="T0" fmla="*/ 134 w 137"/>
                <a:gd name="T1" fmla="*/ 0 h 48"/>
                <a:gd name="T2" fmla="*/ 137 w 137"/>
                <a:gd name="T3" fmla="*/ 0 h 48"/>
                <a:gd name="T4" fmla="*/ 137 w 137"/>
                <a:gd name="T5" fmla="*/ 3 h 48"/>
                <a:gd name="T6" fmla="*/ 2 w 137"/>
                <a:gd name="T7" fmla="*/ 48 h 48"/>
                <a:gd name="T8" fmla="*/ 0 w 137"/>
                <a:gd name="T9" fmla="*/ 48 h 48"/>
                <a:gd name="T10" fmla="*/ 0 w 137"/>
                <a:gd name="T11" fmla="*/ 46 h 48"/>
                <a:gd name="T12" fmla="*/ 134 w 137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48">
                  <a:moveTo>
                    <a:pt x="134" y="0"/>
                  </a:moveTo>
                  <a:lnTo>
                    <a:pt x="137" y="0"/>
                  </a:lnTo>
                  <a:lnTo>
                    <a:pt x="137" y="3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6" name="Freeform 112"/>
            <p:cNvSpPr>
              <a:spLocks/>
            </p:cNvSpPr>
            <p:nvPr/>
          </p:nvSpPr>
          <p:spPr bwMode="auto">
            <a:xfrm>
              <a:off x="2772759" y="1442971"/>
              <a:ext cx="154539" cy="14443"/>
            </a:xfrm>
            <a:custGeom>
              <a:avLst/>
              <a:gdLst>
                <a:gd name="T0" fmla="*/ 104 w 107"/>
                <a:gd name="T1" fmla="*/ 0 h 10"/>
                <a:gd name="T2" fmla="*/ 107 w 107"/>
                <a:gd name="T3" fmla="*/ 0 h 10"/>
                <a:gd name="T4" fmla="*/ 107 w 107"/>
                <a:gd name="T5" fmla="*/ 4 h 10"/>
                <a:gd name="T6" fmla="*/ 3 w 107"/>
                <a:gd name="T7" fmla="*/ 10 h 10"/>
                <a:gd name="T8" fmla="*/ 0 w 107"/>
                <a:gd name="T9" fmla="*/ 10 h 10"/>
                <a:gd name="T10" fmla="*/ 0 w 107"/>
                <a:gd name="T11" fmla="*/ 7 h 10"/>
                <a:gd name="T12" fmla="*/ 104 w 10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">
                  <a:moveTo>
                    <a:pt x="104" y="0"/>
                  </a:moveTo>
                  <a:lnTo>
                    <a:pt x="107" y="0"/>
                  </a:lnTo>
                  <a:lnTo>
                    <a:pt x="107" y="4"/>
                  </a:lnTo>
                  <a:lnTo>
                    <a:pt x="3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7" name="Freeform 113"/>
            <p:cNvSpPr>
              <a:spLocks/>
            </p:cNvSpPr>
            <p:nvPr/>
          </p:nvSpPr>
          <p:spPr bwMode="auto">
            <a:xfrm>
              <a:off x="2922965" y="1442971"/>
              <a:ext cx="153094" cy="25997"/>
            </a:xfrm>
            <a:custGeom>
              <a:avLst/>
              <a:gdLst>
                <a:gd name="T0" fmla="*/ 0 w 106"/>
                <a:gd name="T1" fmla="*/ 0 h 18"/>
                <a:gd name="T2" fmla="*/ 3 w 106"/>
                <a:gd name="T3" fmla="*/ 0 h 18"/>
                <a:gd name="T4" fmla="*/ 106 w 106"/>
                <a:gd name="T5" fmla="*/ 14 h 18"/>
                <a:gd name="T6" fmla="*/ 106 w 106"/>
                <a:gd name="T7" fmla="*/ 18 h 18"/>
                <a:gd name="T8" fmla="*/ 104 w 106"/>
                <a:gd name="T9" fmla="*/ 18 h 18"/>
                <a:gd name="T10" fmla="*/ 0 w 106"/>
                <a:gd name="T11" fmla="*/ 4 h 18"/>
                <a:gd name="T12" fmla="*/ 0 w 10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8">
                  <a:moveTo>
                    <a:pt x="0" y="0"/>
                  </a:moveTo>
                  <a:lnTo>
                    <a:pt x="3" y="0"/>
                  </a:lnTo>
                  <a:lnTo>
                    <a:pt x="106" y="14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8" name="Freeform 114"/>
            <p:cNvSpPr>
              <a:spLocks/>
            </p:cNvSpPr>
            <p:nvPr/>
          </p:nvSpPr>
          <p:spPr bwMode="auto">
            <a:xfrm>
              <a:off x="3073170" y="1463191"/>
              <a:ext cx="125653" cy="37551"/>
            </a:xfrm>
            <a:custGeom>
              <a:avLst/>
              <a:gdLst>
                <a:gd name="T0" fmla="*/ 0 w 87"/>
                <a:gd name="T1" fmla="*/ 0 h 26"/>
                <a:gd name="T2" fmla="*/ 2 w 87"/>
                <a:gd name="T3" fmla="*/ 0 h 26"/>
                <a:gd name="T4" fmla="*/ 87 w 87"/>
                <a:gd name="T5" fmla="*/ 24 h 26"/>
                <a:gd name="T6" fmla="*/ 87 w 87"/>
                <a:gd name="T7" fmla="*/ 26 h 26"/>
                <a:gd name="T8" fmla="*/ 85 w 87"/>
                <a:gd name="T9" fmla="*/ 26 h 26"/>
                <a:gd name="T10" fmla="*/ 0 w 87"/>
                <a:gd name="T11" fmla="*/ 4 h 26"/>
                <a:gd name="T12" fmla="*/ 0 w 8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6">
                  <a:moveTo>
                    <a:pt x="0" y="0"/>
                  </a:moveTo>
                  <a:lnTo>
                    <a:pt x="2" y="0"/>
                  </a:lnTo>
                  <a:lnTo>
                    <a:pt x="87" y="24"/>
                  </a:lnTo>
                  <a:lnTo>
                    <a:pt x="87" y="26"/>
                  </a:lnTo>
                  <a:lnTo>
                    <a:pt x="85" y="2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9" name="Freeform 115"/>
            <p:cNvSpPr>
              <a:spLocks/>
            </p:cNvSpPr>
            <p:nvPr/>
          </p:nvSpPr>
          <p:spPr bwMode="auto">
            <a:xfrm>
              <a:off x="3195935" y="1497854"/>
              <a:ext cx="194979" cy="76548"/>
            </a:xfrm>
            <a:custGeom>
              <a:avLst/>
              <a:gdLst>
                <a:gd name="T0" fmla="*/ 0 w 135"/>
                <a:gd name="T1" fmla="*/ 0 h 53"/>
                <a:gd name="T2" fmla="*/ 2 w 135"/>
                <a:gd name="T3" fmla="*/ 0 h 53"/>
                <a:gd name="T4" fmla="*/ 135 w 135"/>
                <a:gd name="T5" fmla="*/ 51 h 53"/>
                <a:gd name="T6" fmla="*/ 135 w 135"/>
                <a:gd name="T7" fmla="*/ 53 h 53"/>
                <a:gd name="T8" fmla="*/ 133 w 135"/>
                <a:gd name="T9" fmla="*/ 53 h 53"/>
                <a:gd name="T10" fmla="*/ 0 w 135"/>
                <a:gd name="T11" fmla="*/ 2 h 53"/>
                <a:gd name="T12" fmla="*/ 0 w 135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53">
                  <a:moveTo>
                    <a:pt x="0" y="0"/>
                  </a:moveTo>
                  <a:lnTo>
                    <a:pt x="2" y="0"/>
                  </a:lnTo>
                  <a:lnTo>
                    <a:pt x="135" y="51"/>
                  </a:lnTo>
                  <a:lnTo>
                    <a:pt x="135" y="53"/>
                  </a:lnTo>
                  <a:lnTo>
                    <a:pt x="133" y="5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0" name="Line 116"/>
            <p:cNvSpPr>
              <a:spLocks noChangeShapeType="1"/>
            </p:cNvSpPr>
            <p:nvPr/>
          </p:nvSpPr>
          <p:spPr bwMode="auto">
            <a:xfrm>
              <a:off x="911075" y="4889037"/>
              <a:ext cx="4641934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1" name="Freeform 117"/>
            <p:cNvSpPr>
              <a:spLocks/>
            </p:cNvSpPr>
            <p:nvPr/>
          </p:nvSpPr>
          <p:spPr bwMode="auto">
            <a:xfrm>
              <a:off x="3388025" y="1571513"/>
              <a:ext cx="153094" cy="75103"/>
            </a:xfrm>
            <a:custGeom>
              <a:avLst/>
              <a:gdLst>
                <a:gd name="T0" fmla="*/ 0 w 106"/>
                <a:gd name="T1" fmla="*/ 0 h 52"/>
                <a:gd name="T2" fmla="*/ 2 w 106"/>
                <a:gd name="T3" fmla="*/ 0 h 52"/>
                <a:gd name="T4" fmla="*/ 106 w 106"/>
                <a:gd name="T5" fmla="*/ 48 h 52"/>
                <a:gd name="T6" fmla="*/ 106 w 106"/>
                <a:gd name="T7" fmla="*/ 52 h 52"/>
                <a:gd name="T8" fmla="*/ 103 w 106"/>
                <a:gd name="T9" fmla="*/ 52 h 52"/>
                <a:gd name="T10" fmla="*/ 0 w 106"/>
                <a:gd name="T11" fmla="*/ 2 h 52"/>
                <a:gd name="T12" fmla="*/ 0 w 10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2">
                  <a:moveTo>
                    <a:pt x="0" y="0"/>
                  </a:moveTo>
                  <a:lnTo>
                    <a:pt x="2" y="0"/>
                  </a:lnTo>
                  <a:lnTo>
                    <a:pt x="106" y="48"/>
                  </a:lnTo>
                  <a:lnTo>
                    <a:pt x="106" y="52"/>
                  </a:lnTo>
                  <a:lnTo>
                    <a:pt x="103" y="5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2" name="Freeform 132"/>
            <p:cNvSpPr>
              <a:spLocks/>
            </p:cNvSpPr>
            <p:nvPr/>
          </p:nvSpPr>
          <p:spPr bwMode="auto">
            <a:xfrm>
              <a:off x="3536786" y="1640839"/>
              <a:ext cx="127097" cy="69326"/>
            </a:xfrm>
            <a:custGeom>
              <a:avLst/>
              <a:gdLst>
                <a:gd name="T0" fmla="*/ 0 w 88"/>
                <a:gd name="T1" fmla="*/ 0 h 48"/>
                <a:gd name="T2" fmla="*/ 3 w 88"/>
                <a:gd name="T3" fmla="*/ 0 h 48"/>
                <a:gd name="T4" fmla="*/ 88 w 88"/>
                <a:gd name="T5" fmla="*/ 45 h 48"/>
                <a:gd name="T6" fmla="*/ 88 w 88"/>
                <a:gd name="T7" fmla="*/ 48 h 48"/>
                <a:gd name="T8" fmla="*/ 85 w 88"/>
                <a:gd name="T9" fmla="*/ 48 h 48"/>
                <a:gd name="T10" fmla="*/ 0 w 88"/>
                <a:gd name="T11" fmla="*/ 4 h 48"/>
                <a:gd name="T12" fmla="*/ 0 w 8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8">
                  <a:moveTo>
                    <a:pt x="0" y="0"/>
                  </a:moveTo>
                  <a:lnTo>
                    <a:pt x="3" y="0"/>
                  </a:lnTo>
                  <a:lnTo>
                    <a:pt x="88" y="45"/>
                  </a:lnTo>
                  <a:lnTo>
                    <a:pt x="88" y="48"/>
                  </a:lnTo>
                  <a:lnTo>
                    <a:pt x="85" y="4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3" name="Line 133"/>
            <p:cNvSpPr>
              <a:spLocks noChangeShapeType="1"/>
            </p:cNvSpPr>
            <p:nvPr/>
          </p:nvSpPr>
          <p:spPr bwMode="auto">
            <a:xfrm flipV="1">
              <a:off x="934184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4" name="Line 134"/>
            <p:cNvSpPr>
              <a:spLocks noChangeShapeType="1"/>
            </p:cNvSpPr>
            <p:nvPr/>
          </p:nvSpPr>
          <p:spPr bwMode="auto">
            <a:xfrm flipV="1">
              <a:off x="99339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5" name="Freeform 135"/>
            <p:cNvSpPr>
              <a:spLocks/>
            </p:cNvSpPr>
            <p:nvPr/>
          </p:nvSpPr>
          <p:spPr bwMode="auto">
            <a:xfrm>
              <a:off x="3659550" y="1705831"/>
              <a:ext cx="197868" cy="115543"/>
            </a:xfrm>
            <a:custGeom>
              <a:avLst/>
              <a:gdLst>
                <a:gd name="T0" fmla="*/ 0 w 137"/>
                <a:gd name="T1" fmla="*/ 0 h 80"/>
                <a:gd name="T2" fmla="*/ 3 w 137"/>
                <a:gd name="T3" fmla="*/ 0 h 80"/>
                <a:gd name="T4" fmla="*/ 137 w 137"/>
                <a:gd name="T5" fmla="*/ 77 h 80"/>
                <a:gd name="T6" fmla="*/ 137 w 137"/>
                <a:gd name="T7" fmla="*/ 80 h 80"/>
                <a:gd name="T8" fmla="*/ 134 w 137"/>
                <a:gd name="T9" fmla="*/ 80 h 80"/>
                <a:gd name="T10" fmla="*/ 0 w 137"/>
                <a:gd name="T11" fmla="*/ 3 h 80"/>
                <a:gd name="T12" fmla="*/ 0 w 137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0">
                  <a:moveTo>
                    <a:pt x="0" y="0"/>
                  </a:moveTo>
                  <a:lnTo>
                    <a:pt x="3" y="0"/>
                  </a:lnTo>
                  <a:lnTo>
                    <a:pt x="137" y="77"/>
                  </a:lnTo>
                  <a:lnTo>
                    <a:pt x="137" y="80"/>
                  </a:lnTo>
                  <a:lnTo>
                    <a:pt x="134" y="8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6" name="Line 136"/>
            <p:cNvSpPr>
              <a:spLocks noChangeShapeType="1"/>
            </p:cNvSpPr>
            <p:nvPr/>
          </p:nvSpPr>
          <p:spPr bwMode="auto">
            <a:xfrm flipV="1">
              <a:off x="1056947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7" name="Freeform 137"/>
            <p:cNvSpPr>
              <a:spLocks/>
            </p:cNvSpPr>
            <p:nvPr/>
          </p:nvSpPr>
          <p:spPr bwMode="auto">
            <a:xfrm>
              <a:off x="3853085" y="1817041"/>
              <a:ext cx="154539" cy="99656"/>
            </a:xfrm>
            <a:custGeom>
              <a:avLst/>
              <a:gdLst>
                <a:gd name="T0" fmla="*/ 0 w 107"/>
                <a:gd name="T1" fmla="*/ 0 h 69"/>
                <a:gd name="T2" fmla="*/ 3 w 107"/>
                <a:gd name="T3" fmla="*/ 0 h 69"/>
                <a:gd name="T4" fmla="*/ 107 w 107"/>
                <a:gd name="T5" fmla="*/ 66 h 69"/>
                <a:gd name="T6" fmla="*/ 107 w 107"/>
                <a:gd name="T7" fmla="*/ 69 h 69"/>
                <a:gd name="T8" fmla="*/ 105 w 107"/>
                <a:gd name="T9" fmla="*/ 69 h 69"/>
                <a:gd name="T10" fmla="*/ 0 w 107"/>
                <a:gd name="T11" fmla="*/ 3 h 69"/>
                <a:gd name="T12" fmla="*/ 0 w 107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69">
                  <a:moveTo>
                    <a:pt x="0" y="0"/>
                  </a:moveTo>
                  <a:lnTo>
                    <a:pt x="3" y="0"/>
                  </a:lnTo>
                  <a:lnTo>
                    <a:pt x="107" y="66"/>
                  </a:lnTo>
                  <a:lnTo>
                    <a:pt x="107" y="69"/>
                  </a:lnTo>
                  <a:lnTo>
                    <a:pt x="105" y="6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8" name="Freeform 142"/>
            <p:cNvSpPr>
              <a:spLocks/>
            </p:cNvSpPr>
            <p:nvPr/>
          </p:nvSpPr>
          <p:spPr bwMode="auto">
            <a:xfrm>
              <a:off x="4004735" y="1912364"/>
              <a:ext cx="153094" cy="99656"/>
            </a:xfrm>
            <a:custGeom>
              <a:avLst/>
              <a:gdLst>
                <a:gd name="T0" fmla="*/ 0 w 106"/>
                <a:gd name="T1" fmla="*/ 0 h 69"/>
                <a:gd name="T2" fmla="*/ 2 w 106"/>
                <a:gd name="T3" fmla="*/ 0 h 69"/>
                <a:gd name="T4" fmla="*/ 106 w 106"/>
                <a:gd name="T5" fmla="*/ 67 h 69"/>
                <a:gd name="T6" fmla="*/ 106 w 106"/>
                <a:gd name="T7" fmla="*/ 69 h 69"/>
                <a:gd name="T8" fmla="*/ 104 w 106"/>
                <a:gd name="T9" fmla="*/ 69 h 69"/>
                <a:gd name="T10" fmla="*/ 0 w 106"/>
                <a:gd name="T11" fmla="*/ 3 h 69"/>
                <a:gd name="T12" fmla="*/ 0 w 106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9">
                  <a:moveTo>
                    <a:pt x="0" y="0"/>
                  </a:moveTo>
                  <a:lnTo>
                    <a:pt x="2" y="0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9" name="Line 143"/>
            <p:cNvSpPr>
              <a:spLocks noChangeShapeType="1"/>
            </p:cNvSpPr>
            <p:nvPr/>
          </p:nvSpPr>
          <p:spPr bwMode="auto">
            <a:xfrm flipV="1">
              <a:off x="1127718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0" name="Line 144"/>
            <p:cNvSpPr>
              <a:spLocks noChangeShapeType="1"/>
            </p:cNvSpPr>
            <p:nvPr/>
          </p:nvSpPr>
          <p:spPr bwMode="auto">
            <a:xfrm flipV="1">
              <a:off x="120570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1" name="Freeform 145"/>
            <p:cNvSpPr>
              <a:spLocks/>
            </p:cNvSpPr>
            <p:nvPr/>
          </p:nvSpPr>
          <p:spPr bwMode="auto">
            <a:xfrm>
              <a:off x="4154941" y="2009131"/>
              <a:ext cx="168982" cy="111210"/>
            </a:xfrm>
            <a:custGeom>
              <a:avLst/>
              <a:gdLst>
                <a:gd name="T0" fmla="*/ 0 w 117"/>
                <a:gd name="T1" fmla="*/ 0 h 77"/>
                <a:gd name="T2" fmla="*/ 2 w 117"/>
                <a:gd name="T3" fmla="*/ 0 h 77"/>
                <a:gd name="T4" fmla="*/ 117 w 117"/>
                <a:gd name="T5" fmla="*/ 75 h 77"/>
                <a:gd name="T6" fmla="*/ 117 w 117"/>
                <a:gd name="T7" fmla="*/ 77 h 77"/>
                <a:gd name="T8" fmla="*/ 114 w 117"/>
                <a:gd name="T9" fmla="*/ 77 h 77"/>
                <a:gd name="T10" fmla="*/ 0 w 117"/>
                <a:gd name="T11" fmla="*/ 2 h 77"/>
                <a:gd name="T12" fmla="*/ 0 w 11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77">
                  <a:moveTo>
                    <a:pt x="0" y="0"/>
                  </a:moveTo>
                  <a:lnTo>
                    <a:pt x="2" y="0"/>
                  </a:lnTo>
                  <a:lnTo>
                    <a:pt x="117" y="75"/>
                  </a:lnTo>
                  <a:lnTo>
                    <a:pt x="117" y="77"/>
                  </a:lnTo>
                  <a:lnTo>
                    <a:pt x="114" y="7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2" name="Line 146"/>
            <p:cNvSpPr>
              <a:spLocks noChangeShapeType="1"/>
            </p:cNvSpPr>
            <p:nvPr/>
          </p:nvSpPr>
          <p:spPr bwMode="auto">
            <a:xfrm flipV="1">
              <a:off x="1295255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3" name="Line 147"/>
            <p:cNvSpPr>
              <a:spLocks noChangeShapeType="1"/>
            </p:cNvSpPr>
            <p:nvPr/>
          </p:nvSpPr>
          <p:spPr bwMode="auto">
            <a:xfrm flipV="1">
              <a:off x="1400687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4" name="Freeform 148"/>
            <p:cNvSpPr>
              <a:spLocks/>
            </p:cNvSpPr>
            <p:nvPr/>
          </p:nvSpPr>
          <p:spPr bwMode="auto">
            <a:xfrm>
              <a:off x="4319589" y="2117453"/>
              <a:ext cx="154539" cy="105433"/>
            </a:xfrm>
            <a:custGeom>
              <a:avLst/>
              <a:gdLst>
                <a:gd name="T0" fmla="*/ 0 w 107"/>
                <a:gd name="T1" fmla="*/ 0 h 73"/>
                <a:gd name="T2" fmla="*/ 3 w 107"/>
                <a:gd name="T3" fmla="*/ 0 h 73"/>
                <a:gd name="T4" fmla="*/ 107 w 107"/>
                <a:gd name="T5" fmla="*/ 71 h 73"/>
                <a:gd name="T6" fmla="*/ 107 w 107"/>
                <a:gd name="T7" fmla="*/ 73 h 73"/>
                <a:gd name="T8" fmla="*/ 103 w 107"/>
                <a:gd name="T9" fmla="*/ 73 h 73"/>
                <a:gd name="T10" fmla="*/ 0 w 107"/>
                <a:gd name="T11" fmla="*/ 2 h 73"/>
                <a:gd name="T12" fmla="*/ 0 w 107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3">
                  <a:moveTo>
                    <a:pt x="0" y="0"/>
                  </a:moveTo>
                  <a:lnTo>
                    <a:pt x="3" y="0"/>
                  </a:lnTo>
                  <a:lnTo>
                    <a:pt x="107" y="71"/>
                  </a:lnTo>
                  <a:lnTo>
                    <a:pt x="107" y="73"/>
                  </a:lnTo>
                  <a:lnTo>
                    <a:pt x="103" y="7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5" name="Line 149"/>
            <p:cNvSpPr>
              <a:spLocks noChangeShapeType="1"/>
            </p:cNvSpPr>
            <p:nvPr/>
          </p:nvSpPr>
          <p:spPr bwMode="auto">
            <a:xfrm flipV="1">
              <a:off x="1520564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6" name="Freeform 150"/>
            <p:cNvSpPr>
              <a:spLocks/>
            </p:cNvSpPr>
            <p:nvPr/>
          </p:nvSpPr>
          <p:spPr bwMode="auto">
            <a:xfrm>
              <a:off x="4468350" y="2219997"/>
              <a:ext cx="277303" cy="194979"/>
            </a:xfrm>
            <a:custGeom>
              <a:avLst/>
              <a:gdLst>
                <a:gd name="T0" fmla="*/ 0 w 192"/>
                <a:gd name="T1" fmla="*/ 0 h 135"/>
                <a:gd name="T2" fmla="*/ 4 w 192"/>
                <a:gd name="T3" fmla="*/ 0 h 135"/>
                <a:gd name="T4" fmla="*/ 192 w 192"/>
                <a:gd name="T5" fmla="*/ 131 h 135"/>
                <a:gd name="T6" fmla="*/ 192 w 192"/>
                <a:gd name="T7" fmla="*/ 135 h 135"/>
                <a:gd name="T8" fmla="*/ 190 w 192"/>
                <a:gd name="T9" fmla="*/ 135 h 135"/>
                <a:gd name="T10" fmla="*/ 0 w 192"/>
                <a:gd name="T11" fmla="*/ 2 h 135"/>
                <a:gd name="T12" fmla="*/ 0 w 192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35">
                  <a:moveTo>
                    <a:pt x="0" y="0"/>
                  </a:moveTo>
                  <a:lnTo>
                    <a:pt x="4" y="0"/>
                  </a:lnTo>
                  <a:lnTo>
                    <a:pt x="192" y="131"/>
                  </a:lnTo>
                  <a:lnTo>
                    <a:pt x="192" y="135"/>
                  </a:lnTo>
                  <a:lnTo>
                    <a:pt x="190" y="1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7" name="Freeform 154"/>
            <p:cNvSpPr>
              <a:spLocks/>
            </p:cNvSpPr>
            <p:nvPr/>
          </p:nvSpPr>
          <p:spPr bwMode="auto">
            <a:xfrm>
              <a:off x="4742765" y="2409199"/>
              <a:ext cx="197868" cy="140096"/>
            </a:xfrm>
            <a:custGeom>
              <a:avLst/>
              <a:gdLst>
                <a:gd name="T0" fmla="*/ 0 w 137"/>
                <a:gd name="T1" fmla="*/ 0 h 97"/>
                <a:gd name="T2" fmla="*/ 2 w 137"/>
                <a:gd name="T3" fmla="*/ 0 h 97"/>
                <a:gd name="T4" fmla="*/ 137 w 137"/>
                <a:gd name="T5" fmla="*/ 94 h 97"/>
                <a:gd name="T6" fmla="*/ 137 w 137"/>
                <a:gd name="T7" fmla="*/ 97 h 97"/>
                <a:gd name="T8" fmla="*/ 134 w 137"/>
                <a:gd name="T9" fmla="*/ 97 h 97"/>
                <a:gd name="T10" fmla="*/ 0 w 137"/>
                <a:gd name="T11" fmla="*/ 4 h 97"/>
                <a:gd name="T12" fmla="*/ 0 w 137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7">
                  <a:moveTo>
                    <a:pt x="0" y="0"/>
                  </a:moveTo>
                  <a:lnTo>
                    <a:pt x="2" y="0"/>
                  </a:lnTo>
                  <a:lnTo>
                    <a:pt x="137" y="94"/>
                  </a:lnTo>
                  <a:lnTo>
                    <a:pt x="137" y="97"/>
                  </a:lnTo>
                  <a:lnTo>
                    <a:pt x="134" y="9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8" name="Line 155"/>
            <p:cNvSpPr>
              <a:spLocks noChangeShapeType="1"/>
            </p:cNvSpPr>
            <p:nvPr/>
          </p:nvSpPr>
          <p:spPr bwMode="auto">
            <a:xfrm flipV="1">
              <a:off x="167076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9" name="Line 156"/>
            <p:cNvSpPr>
              <a:spLocks noChangeShapeType="1"/>
            </p:cNvSpPr>
            <p:nvPr/>
          </p:nvSpPr>
          <p:spPr bwMode="auto">
            <a:xfrm flipV="1">
              <a:off x="1864304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0" name="Freeform 157"/>
            <p:cNvSpPr>
              <a:spLocks/>
            </p:cNvSpPr>
            <p:nvPr/>
          </p:nvSpPr>
          <p:spPr bwMode="auto">
            <a:xfrm>
              <a:off x="4936299" y="2544962"/>
              <a:ext cx="275859" cy="199311"/>
            </a:xfrm>
            <a:custGeom>
              <a:avLst/>
              <a:gdLst>
                <a:gd name="T0" fmla="*/ 0 w 191"/>
                <a:gd name="T1" fmla="*/ 0 h 138"/>
                <a:gd name="T2" fmla="*/ 3 w 191"/>
                <a:gd name="T3" fmla="*/ 0 h 138"/>
                <a:gd name="T4" fmla="*/ 191 w 191"/>
                <a:gd name="T5" fmla="*/ 137 h 138"/>
                <a:gd name="T6" fmla="*/ 191 w 191"/>
                <a:gd name="T7" fmla="*/ 138 h 138"/>
                <a:gd name="T8" fmla="*/ 189 w 191"/>
                <a:gd name="T9" fmla="*/ 138 h 138"/>
                <a:gd name="T10" fmla="*/ 0 w 191"/>
                <a:gd name="T11" fmla="*/ 3 h 138"/>
                <a:gd name="T12" fmla="*/ 0 w 191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38">
                  <a:moveTo>
                    <a:pt x="0" y="0"/>
                  </a:moveTo>
                  <a:lnTo>
                    <a:pt x="3" y="0"/>
                  </a:lnTo>
                  <a:lnTo>
                    <a:pt x="191" y="137"/>
                  </a:lnTo>
                  <a:lnTo>
                    <a:pt x="191" y="138"/>
                  </a:lnTo>
                  <a:lnTo>
                    <a:pt x="189" y="13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1" name="Line 158"/>
            <p:cNvSpPr>
              <a:spLocks noChangeShapeType="1"/>
            </p:cNvSpPr>
            <p:nvPr/>
          </p:nvSpPr>
          <p:spPr bwMode="auto">
            <a:xfrm flipV="1">
              <a:off x="2137273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2" name="Freeform 159"/>
            <p:cNvSpPr>
              <a:spLocks/>
            </p:cNvSpPr>
            <p:nvPr/>
          </p:nvSpPr>
          <p:spPr bwMode="auto">
            <a:xfrm>
              <a:off x="5209269" y="2742828"/>
              <a:ext cx="194979" cy="142985"/>
            </a:xfrm>
            <a:custGeom>
              <a:avLst/>
              <a:gdLst>
                <a:gd name="T0" fmla="*/ 0 w 135"/>
                <a:gd name="T1" fmla="*/ 0 h 99"/>
                <a:gd name="T2" fmla="*/ 2 w 135"/>
                <a:gd name="T3" fmla="*/ 0 h 99"/>
                <a:gd name="T4" fmla="*/ 135 w 135"/>
                <a:gd name="T5" fmla="*/ 97 h 99"/>
                <a:gd name="T6" fmla="*/ 135 w 135"/>
                <a:gd name="T7" fmla="*/ 99 h 99"/>
                <a:gd name="T8" fmla="*/ 133 w 135"/>
                <a:gd name="T9" fmla="*/ 99 h 99"/>
                <a:gd name="T10" fmla="*/ 0 w 135"/>
                <a:gd name="T11" fmla="*/ 1 h 99"/>
                <a:gd name="T12" fmla="*/ 0 w 13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9">
                  <a:moveTo>
                    <a:pt x="0" y="0"/>
                  </a:moveTo>
                  <a:lnTo>
                    <a:pt x="2" y="0"/>
                  </a:lnTo>
                  <a:lnTo>
                    <a:pt x="135" y="97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3" name="Freeform 163"/>
            <p:cNvSpPr>
              <a:spLocks/>
            </p:cNvSpPr>
            <p:nvPr/>
          </p:nvSpPr>
          <p:spPr bwMode="auto">
            <a:xfrm>
              <a:off x="5401359" y="2882924"/>
              <a:ext cx="154539" cy="111210"/>
            </a:xfrm>
            <a:custGeom>
              <a:avLst/>
              <a:gdLst>
                <a:gd name="T0" fmla="*/ 0 w 107"/>
                <a:gd name="T1" fmla="*/ 0 h 77"/>
                <a:gd name="T2" fmla="*/ 2 w 107"/>
                <a:gd name="T3" fmla="*/ 0 h 77"/>
                <a:gd name="T4" fmla="*/ 107 w 107"/>
                <a:gd name="T5" fmla="*/ 75 h 77"/>
                <a:gd name="T6" fmla="*/ 107 w 107"/>
                <a:gd name="T7" fmla="*/ 77 h 77"/>
                <a:gd name="T8" fmla="*/ 105 w 107"/>
                <a:gd name="T9" fmla="*/ 77 h 77"/>
                <a:gd name="T10" fmla="*/ 0 w 107"/>
                <a:gd name="T11" fmla="*/ 2 h 77"/>
                <a:gd name="T12" fmla="*/ 0 w 10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7">
                  <a:moveTo>
                    <a:pt x="0" y="0"/>
                  </a:moveTo>
                  <a:lnTo>
                    <a:pt x="2" y="0"/>
                  </a:lnTo>
                  <a:lnTo>
                    <a:pt x="107" y="75"/>
                  </a:lnTo>
                  <a:lnTo>
                    <a:pt x="107" y="77"/>
                  </a:lnTo>
                  <a:lnTo>
                    <a:pt x="105" y="7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4" name="Line 164"/>
            <p:cNvSpPr>
              <a:spLocks noChangeShapeType="1"/>
            </p:cNvSpPr>
            <p:nvPr/>
          </p:nvSpPr>
          <p:spPr bwMode="auto">
            <a:xfrm flipV="1">
              <a:off x="2171936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5" name="Line 165"/>
            <p:cNvSpPr>
              <a:spLocks noChangeShapeType="1"/>
            </p:cNvSpPr>
            <p:nvPr/>
          </p:nvSpPr>
          <p:spPr bwMode="auto">
            <a:xfrm>
              <a:off x="1061281" y="2991245"/>
              <a:ext cx="0" cy="72214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6" name="Line 166"/>
            <p:cNvSpPr>
              <a:spLocks noChangeShapeType="1"/>
            </p:cNvSpPr>
            <p:nvPr/>
          </p:nvSpPr>
          <p:spPr bwMode="auto">
            <a:xfrm flipV="1">
              <a:off x="2209487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7" name="Line 167"/>
            <p:cNvSpPr>
              <a:spLocks noChangeShapeType="1"/>
            </p:cNvSpPr>
            <p:nvPr/>
          </p:nvSpPr>
          <p:spPr bwMode="auto">
            <a:xfrm flipV="1">
              <a:off x="2248484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8" name="Line 168"/>
            <p:cNvSpPr>
              <a:spLocks noChangeShapeType="1"/>
            </p:cNvSpPr>
            <p:nvPr/>
          </p:nvSpPr>
          <p:spPr bwMode="auto">
            <a:xfrm>
              <a:off x="1046838" y="2992690"/>
              <a:ext cx="30330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9" name="Line 169"/>
            <p:cNvSpPr>
              <a:spLocks noChangeShapeType="1"/>
            </p:cNvSpPr>
            <p:nvPr/>
          </p:nvSpPr>
          <p:spPr bwMode="auto">
            <a:xfrm flipV="1">
              <a:off x="228747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0" name="Line 170"/>
            <p:cNvSpPr>
              <a:spLocks noChangeShapeType="1"/>
            </p:cNvSpPr>
            <p:nvPr/>
          </p:nvSpPr>
          <p:spPr bwMode="auto">
            <a:xfrm>
              <a:off x="1061281" y="3062016"/>
              <a:ext cx="0" cy="103989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1" name="Line 171"/>
            <p:cNvSpPr>
              <a:spLocks noChangeShapeType="1"/>
            </p:cNvSpPr>
            <p:nvPr/>
          </p:nvSpPr>
          <p:spPr bwMode="auto">
            <a:xfrm flipV="1">
              <a:off x="2332252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2" name="Line 172"/>
            <p:cNvSpPr>
              <a:spLocks noChangeShapeType="1"/>
            </p:cNvSpPr>
            <p:nvPr/>
          </p:nvSpPr>
          <p:spPr bwMode="auto">
            <a:xfrm flipV="1">
              <a:off x="237846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3" name="Line 173"/>
            <p:cNvSpPr>
              <a:spLocks noChangeShapeType="1"/>
            </p:cNvSpPr>
            <p:nvPr/>
          </p:nvSpPr>
          <p:spPr bwMode="auto">
            <a:xfrm>
              <a:off x="1046838" y="3164560"/>
              <a:ext cx="30330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4" name="Line 174"/>
            <p:cNvSpPr>
              <a:spLocks noChangeShapeType="1"/>
            </p:cNvSpPr>
            <p:nvPr/>
          </p:nvSpPr>
          <p:spPr bwMode="auto">
            <a:xfrm flipV="1">
              <a:off x="2427575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5" name="Line 175"/>
            <p:cNvSpPr>
              <a:spLocks noChangeShapeType="1"/>
            </p:cNvSpPr>
            <p:nvPr/>
          </p:nvSpPr>
          <p:spPr bwMode="auto">
            <a:xfrm>
              <a:off x="1439684" y="3103900"/>
              <a:ext cx="0" cy="57771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6" name="Line 176"/>
            <p:cNvSpPr>
              <a:spLocks noChangeShapeType="1"/>
            </p:cNvSpPr>
            <p:nvPr/>
          </p:nvSpPr>
          <p:spPr bwMode="auto">
            <a:xfrm flipV="1">
              <a:off x="2482458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7" name="Line 177"/>
            <p:cNvSpPr>
              <a:spLocks noChangeShapeType="1"/>
            </p:cNvSpPr>
            <p:nvPr/>
          </p:nvSpPr>
          <p:spPr bwMode="auto">
            <a:xfrm flipV="1">
              <a:off x="2538785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8" name="Line 178"/>
            <p:cNvSpPr>
              <a:spLocks noChangeShapeType="1"/>
            </p:cNvSpPr>
            <p:nvPr/>
          </p:nvSpPr>
          <p:spPr bwMode="auto">
            <a:xfrm>
              <a:off x="1423796" y="3105345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9" name="Line 179"/>
            <p:cNvSpPr>
              <a:spLocks noChangeShapeType="1"/>
            </p:cNvSpPr>
            <p:nvPr/>
          </p:nvSpPr>
          <p:spPr bwMode="auto">
            <a:xfrm flipV="1">
              <a:off x="2603778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0" name="Line 180"/>
            <p:cNvSpPr>
              <a:spLocks noChangeShapeType="1"/>
            </p:cNvSpPr>
            <p:nvPr/>
          </p:nvSpPr>
          <p:spPr bwMode="auto">
            <a:xfrm>
              <a:off x="1439684" y="3158783"/>
              <a:ext cx="0" cy="7510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1" name="Line 184"/>
            <p:cNvSpPr>
              <a:spLocks noChangeShapeType="1"/>
            </p:cNvSpPr>
            <p:nvPr/>
          </p:nvSpPr>
          <p:spPr bwMode="auto">
            <a:xfrm>
              <a:off x="1423796" y="3233886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2" name="Line 185"/>
            <p:cNvSpPr>
              <a:spLocks noChangeShapeType="1"/>
            </p:cNvSpPr>
            <p:nvPr/>
          </p:nvSpPr>
          <p:spPr bwMode="auto">
            <a:xfrm>
              <a:off x="1753093" y="3141451"/>
              <a:ext cx="0" cy="59216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3" name="Line 186"/>
            <p:cNvSpPr>
              <a:spLocks noChangeShapeType="1"/>
            </p:cNvSpPr>
            <p:nvPr/>
          </p:nvSpPr>
          <p:spPr bwMode="auto">
            <a:xfrm flipV="1">
              <a:off x="2675992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4" name="Line 187"/>
            <p:cNvSpPr>
              <a:spLocks noChangeShapeType="1"/>
            </p:cNvSpPr>
            <p:nvPr/>
          </p:nvSpPr>
          <p:spPr bwMode="auto">
            <a:xfrm flipV="1">
              <a:off x="2753984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5" name="Line 188"/>
            <p:cNvSpPr>
              <a:spLocks noChangeShapeType="1"/>
            </p:cNvSpPr>
            <p:nvPr/>
          </p:nvSpPr>
          <p:spPr bwMode="auto">
            <a:xfrm>
              <a:off x="1735762" y="3142896"/>
              <a:ext cx="3466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6" name="Line 189"/>
            <p:cNvSpPr>
              <a:spLocks noChangeShapeType="1"/>
            </p:cNvSpPr>
            <p:nvPr/>
          </p:nvSpPr>
          <p:spPr bwMode="auto">
            <a:xfrm flipV="1">
              <a:off x="2842085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7" name="Line 190"/>
            <p:cNvSpPr>
              <a:spLocks noChangeShapeType="1"/>
            </p:cNvSpPr>
            <p:nvPr/>
          </p:nvSpPr>
          <p:spPr bwMode="auto">
            <a:xfrm>
              <a:off x="1753093" y="3199223"/>
              <a:ext cx="0" cy="7510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8" name="Line 191"/>
            <p:cNvSpPr>
              <a:spLocks noChangeShapeType="1"/>
            </p:cNvSpPr>
            <p:nvPr/>
          </p:nvSpPr>
          <p:spPr bwMode="auto">
            <a:xfrm flipV="1">
              <a:off x="294462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9" name="Line 192"/>
            <p:cNvSpPr>
              <a:spLocks noChangeShapeType="1"/>
            </p:cNvSpPr>
            <p:nvPr/>
          </p:nvSpPr>
          <p:spPr bwMode="auto">
            <a:xfrm flipV="1">
              <a:off x="3068838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0" name="Line 193"/>
            <p:cNvSpPr>
              <a:spLocks noChangeShapeType="1"/>
            </p:cNvSpPr>
            <p:nvPr/>
          </p:nvSpPr>
          <p:spPr bwMode="auto">
            <a:xfrm>
              <a:off x="1735762" y="3272882"/>
              <a:ext cx="3466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1" name="Line 194"/>
            <p:cNvSpPr>
              <a:spLocks noChangeShapeType="1"/>
            </p:cNvSpPr>
            <p:nvPr/>
          </p:nvSpPr>
          <p:spPr bwMode="auto">
            <a:xfrm>
              <a:off x="4232932" y="2049571"/>
              <a:ext cx="0" cy="63549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2" name="Line 197"/>
            <p:cNvSpPr>
              <a:spLocks noChangeShapeType="1"/>
            </p:cNvSpPr>
            <p:nvPr/>
          </p:nvSpPr>
          <p:spPr bwMode="auto">
            <a:xfrm>
              <a:off x="4217045" y="2049571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3" name="Line 198"/>
            <p:cNvSpPr>
              <a:spLocks noChangeShapeType="1"/>
            </p:cNvSpPr>
            <p:nvPr/>
          </p:nvSpPr>
          <p:spPr bwMode="auto">
            <a:xfrm flipV="1">
              <a:off x="3220487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4" name="Line 199"/>
            <p:cNvSpPr>
              <a:spLocks noChangeShapeType="1"/>
            </p:cNvSpPr>
            <p:nvPr/>
          </p:nvSpPr>
          <p:spPr bwMode="auto">
            <a:xfrm>
              <a:off x="4232932" y="2108787"/>
              <a:ext cx="0" cy="8521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5" name="Line 200"/>
            <p:cNvSpPr>
              <a:spLocks noChangeShapeType="1"/>
            </p:cNvSpPr>
            <p:nvPr/>
          </p:nvSpPr>
          <p:spPr bwMode="auto">
            <a:xfrm flipV="1">
              <a:off x="3412578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6" name="Line 201"/>
            <p:cNvSpPr>
              <a:spLocks noChangeShapeType="1"/>
            </p:cNvSpPr>
            <p:nvPr/>
          </p:nvSpPr>
          <p:spPr bwMode="auto">
            <a:xfrm flipV="1">
              <a:off x="3686992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7" name="Line 202"/>
            <p:cNvSpPr>
              <a:spLocks noChangeShapeType="1"/>
            </p:cNvSpPr>
            <p:nvPr/>
          </p:nvSpPr>
          <p:spPr bwMode="auto">
            <a:xfrm>
              <a:off x="4217045" y="2192556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8" name="Line 203"/>
            <p:cNvSpPr>
              <a:spLocks noChangeShapeType="1"/>
            </p:cNvSpPr>
            <p:nvPr/>
          </p:nvSpPr>
          <p:spPr bwMode="auto">
            <a:xfrm>
              <a:off x="4595447" y="2071236"/>
              <a:ext cx="0" cy="49106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9" name="Line 207"/>
            <p:cNvSpPr>
              <a:spLocks noChangeShapeType="1"/>
            </p:cNvSpPr>
            <p:nvPr/>
          </p:nvSpPr>
          <p:spPr bwMode="auto">
            <a:xfrm>
              <a:off x="4579561" y="2071236"/>
              <a:ext cx="31774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0" name="Line 208"/>
            <p:cNvSpPr>
              <a:spLocks noChangeShapeType="1"/>
            </p:cNvSpPr>
            <p:nvPr/>
          </p:nvSpPr>
          <p:spPr bwMode="auto">
            <a:xfrm flipV="1">
              <a:off x="3718766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1" name="Line 209"/>
            <p:cNvSpPr>
              <a:spLocks noChangeShapeType="1"/>
            </p:cNvSpPr>
            <p:nvPr/>
          </p:nvSpPr>
          <p:spPr bwMode="auto">
            <a:xfrm>
              <a:off x="4595447" y="2118898"/>
              <a:ext cx="0" cy="6499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2" name="Line 210"/>
            <p:cNvSpPr>
              <a:spLocks noChangeShapeType="1"/>
            </p:cNvSpPr>
            <p:nvPr/>
          </p:nvSpPr>
          <p:spPr bwMode="auto">
            <a:xfrm flipV="1">
              <a:off x="3754873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3" name="Line 211"/>
            <p:cNvSpPr>
              <a:spLocks noChangeShapeType="1"/>
            </p:cNvSpPr>
            <p:nvPr/>
          </p:nvSpPr>
          <p:spPr bwMode="auto">
            <a:xfrm flipV="1">
              <a:off x="379386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4" name="Line 212"/>
            <p:cNvSpPr>
              <a:spLocks noChangeShapeType="1"/>
            </p:cNvSpPr>
            <p:nvPr/>
          </p:nvSpPr>
          <p:spPr bwMode="auto">
            <a:xfrm>
              <a:off x="4579561" y="2182446"/>
              <a:ext cx="31774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5" name="Line 213"/>
            <p:cNvSpPr>
              <a:spLocks noChangeShapeType="1"/>
            </p:cNvSpPr>
            <p:nvPr/>
          </p:nvSpPr>
          <p:spPr bwMode="auto">
            <a:xfrm flipV="1">
              <a:off x="3835753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6" name="Line 214"/>
            <p:cNvSpPr>
              <a:spLocks noChangeShapeType="1"/>
            </p:cNvSpPr>
            <p:nvPr/>
          </p:nvSpPr>
          <p:spPr bwMode="auto">
            <a:xfrm>
              <a:off x="4007624" y="2108787"/>
              <a:ext cx="0" cy="89546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7" name="Line 215"/>
            <p:cNvSpPr>
              <a:spLocks noChangeShapeType="1"/>
            </p:cNvSpPr>
            <p:nvPr/>
          </p:nvSpPr>
          <p:spPr bwMode="auto">
            <a:xfrm flipV="1">
              <a:off x="3879082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8" name="Line 216"/>
            <p:cNvSpPr>
              <a:spLocks noChangeShapeType="1"/>
            </p:cNvSpPr>
            <p:nvPr/>
          </p:nvSpPr>
          <p:spPr bwMode="auto">
            <a:xfrm flipV="1">
              <a:off x="3926744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9" name="Line 217"/>
            <p:cNvSpPr>
              <a:spLocks noChangeShapeType="1"/>
            </p:cNvSpPr>
            <p:nvPr/>
          </p:nvSpPr>
          <p:spPr bwMode="auto">
            <a:xfrm>
              <a:off x="3991736" y="2108787"/>
              <a:ext cx="31774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0" name="Line 218"/>
            <p:cNvSpPr>
              <a:spLocks noChangeShapeType="1"/>
            </p:cNvSpPr>
            <p:nvPr/>
          </p:nvSpPr>
          <p:spPr bwMode="auto">
            <a:xfrm flipV="1">
              <a:off x="3974405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1" name="Line 219"/>
            <p:cNvSpPr>
              <a:spLocks noChangeShapeType="1"/>
            </p:cNvSpPr>
            <p:nvPr/>
          </p:nvSpPr>
          <p:spPr bwMode="auto">
            <a:xfrm>
              <a:off x="4007624" y="2198333"/>
              <a:ext cx="0" cy="138651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2" name="Line 220"/>
            <p:cNvSpPr>
              <a:spLocks noChangeShapeType="1"/>
            </p:cNvSpPr>
            <p:nvPr/>
          </p:nvSpPr>
          <p:spPr bwMode="auto">
            <a:xfrm flipV="1">
              <a:off x="4030732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3" name="Line 221"/>
            <p:cNvSpPr>
              <a:spLocks noChangeShapeType="1"/>
            </p:cNvSpPr>
            <p:nvPr/>
          </p:nvSpPr>
          <p:spPr bwMode="auto">
            <a:xfrm flipV="1">
              <a:off x="4088504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4" name="Line 222"/>
            <p:cNvSpPr>
              <a:spLocks noChangeShapeType="1"/>
            </p:cNvSpPr>
            <p:nvPr/>
          </p:nvSpPr>
          <p:spPr bwMode="auto">
            <a:xfrm>
              <a:off x="3991736" y="2336984"/>
              <a:ext cx="31774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5" name="Line 223"/>
            <p:cNvSpPr>
              <a:spLocks noChangeShapeType="1"/>
            </p:cNvSpPr>
            <p:nvPr/>
          </p:nvSpPr>
          <p:spPr bwMode="auto">
            <a:xfrm flipV="1">
              <a:off x="4150607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6" name="Line 224"/>
            <p:cNvSpPr>
              <a:spLocks noChangeShapeType="1"/>
            </p:cNvSpPr>
            <p:nvPr/>
          </p:nvSpPr>
          <p:spPr bwMode="auto">
            <a:xfrm>
              <a:off x="3660995" y="2231552"/>
              <a:ext cx="0" cy="6066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7" name="Line 227"/>
            <p:cNvSpPr>
              <a:spLocks noChangeShapeType="1"/>
            </p:cNvSpPr>
            <p:nvPr/>
          </p:nvSpPr>
          <p:spPr bwMode="auto">
            <a:xfrm>
              <a:off x="3646552" y="2231552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8" name="Line 228"/>
            <p:cNvSpPr>
              <a:spLocks noChangeShapeType="1"/>
            </p:cNvSpPr>
            <p:nvPr/>
          </p:nvSpPr>
          <p:spPr bwMode="auto">
            <a:xfrm>
              <a:off x="3660995" y="2292212"/>
              <a:ext cx="0" cy="8088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9" name="Line 229"/>
            <p:cNvSpPr>
              <a:spLocks noChangeShapeType="1"/>
            </p:cNvSpPr>
            <p:nvPr/>
          </p:nvSpPr>
          <p:spPr bwMode="auto">
            <a:xfrm flipV="1">
              <a:off x="4221378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0" name="Line 230"/>
            <p:cNvSpPr>
              <a:spLocks noChangeShapeType="1"/>
            </p:cNvSpPr>
            <p:nvPr/>
          </p:nvSpPr>
          <p:spPr bwMode="auto">
            <a:xfrm flipV="1">
              <a:off x="4300813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1" name="Line 231"/>
            <p:cNvSpPr>
              <a:spLocks noChangeShapeType="1"/>
            </p:cNvSpPr>
            <p:nvPr/>
          </p:nvSpPr>
          <p:spPr bwMode="auto">
            <a:xfrm>
              <a:off x="3646552" y="2373092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2" name="Line 232"/>
            <p:cNvSpPr>
              <a:spLocks noChangeShapeType="1"/>
            </p:cNvSpPr>
            <p:nvPr/>
          </p:nvSpPr>
          <p:spPr bwMode="auto">
            <a:xfrm flipV="1">
              <a:off x="439035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3" name="Freeform 233"/>
            <p:cNvSpPr>
              <a:spLocks/>
            </p:cNvSpPr>
            <p:nvPr/>
          </p:nvSpPr>
          <p:spPr bwMode="auto">
            <a:xfrm>
              <a:off x="2725098" y="3222332"/>
              <a:ext cx="17331" cy="17331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3 h 12"/>
                <a:gd name="T12" fmla="*/ 5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4" name="Line 234"/>
            <p:cNvSpPr>
              <a:spLocks noChangeShapeType="1"/>
            </p:cNvSpPr>
            <p:nvPr/>
          </p:nvSpPr>
          <p:spPr bwMode="auto">
            <a:xfrm flipV="1">
              <a:off x="4491459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5" name="Line 235"/>
            <p:cNvSpPr>
              <a:spLocks noChangeShapeType="1"/>
            </p:cNvSpPr>
            <p:nvPr/>
          </p:nvSpPr>
          <p:spPr bwMode="auto">
            <a:xfrm flipV="1">
              <a:off x="4615667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6" name="Freeform 236"/>
            <p:cNvSpPr>
              <a:spLocks/>
            </p:cNvSpPr>
            <p:nvPr/>
          </p:nvSpPr>
          <p:spPr bwMode="auto">
            <a:xfrm>
              <a:off x="2753984" y="3205001"/>
              <a:ext cx="18776" cy="1588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7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7" name="Freeform 237"/>
            <p:cNvSpPr>
              <a:spLocks/>
            </p:cNvSpPr>
            <p:nvPr/>
          </p:nvSpPr>
          <p:spPr bwMode="auto">
            <a:xfrm>
              <a:off x="2787202" y="3186225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6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8" name="Freeform 239"/>
            <p:cNvSpPr>
              <a:spLocks/>
            </p:cNvSpPr>
            <p:nvPr/>
          </p:nvSpPr>
          <p:spPr bwMode="auto">
            <a:xfrm>
              <a:off x="2816087" y="3167449"/>
              <a:ext cx="20220" cy="17331"/>
            </a:xfrm>
            <a:custGeom>
              <a:avLst/>
              <a:gdLst>
                <a:gd name="T0" fmla="*/ 6 w 14"/>
                <a:gd name="T1" fmla="*/ 0 h 12"/>
                <a:gd name="T2" fmla="*/ 14 w 14"/>
                <a:gd name="T3" fmla="*/ 0 h 12"/>
                <a:gd name="T4" fmla="*/ 14 w 14"/>
                <a:gd name="T5" fmla="*/ 7 h 12"/>
                <a:gd name="T6" fmla="*/ 8 w 14"/>
                <a:gd name="T7" fmla="*/ 12 h 12"/>
                <a:gd name="T8" fmla="*/ 0 w 14"/>
                <a:gd name="T9" fmla="*/ 12 h 12"/>
                <a:gd name="T10" fmla="*/ 0 w 14"/>
                <a:gd name="T11" fmla="*/ 4 h 12"/>
                <a:gd name="T12" fmla="*/ 6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9" name="Line 240"/>
            <p:cNvSpPr>
              <a:spLocks noChangeShapeType="1"/>
            </p:cNvSpPr>
            <p:nvPr/>
          </p:nvSpPr>
          <p:spPr bwMode="auto">
            <a:xfrm flipV="1">
              <a:off x="4765873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0" name="Freeform 241"/>
            <p:cNvSpPr>
              <a:spLocks/>
            </p:cNvSpPr>
            <p:nvPr/>
          </p:nvSpPr>
          <p:spPr bwMode="auto">
            <a:xfrm>
              <a:off x="2846418" y="3147229"/>
              <a:ext cx="18776" cy="18776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1" name="Line 242"/>
            <p:cNvSpPr>
              <a:spLocks noChangeShapeType="1"/>
            </p:cNvSpPr>
            <p:nvPr/>
          </p:nvSpPr>
          <p:spPr bwMode="auto">
            <a:xfrm flipV="1">
              <a:off x="4959407" y="4841376"/>
              <a:ext cx="0" cy="47662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2" name="Freeform 243"/>
            <p:cNvSpPr>
              <a:spLocks/>
            </p:cNvSpPr>
            <p:nvPr/>
          </p:nvSpPr>
          <p:spPr bwMode="auto">
            <a:xfrm>
              <a:off x="2878192" y="3131342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7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3" name="Line 244"/>
            <p:cNvSpPr>
              <a:spLocks noChangeShapeType="1"/>
            </p:cNvSpPr>
            <p:nvPr/>
          </p:nvSpPr>
          <p:spPr bwMode="auto">
            <a:xfrm flipV="1">
              <a:off x="5233822" y="4795159"/>
              <a:ext cx="0" cy="93879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4" name="Freeform 245"/>
            <p:cNvSpPr>
              <a:spLocks/>
            </p:cNvSpPr>
            <p:nvPr/>
          </p:nvSpPr>
          <p:spPr bwMode="auto">
            <a:xfrm>
              <a:off x="2909966" y="3111122"/>
              <a:ext cx="18776" cy="17331"/>
            </a:xfrm>
            <a:custGeom>
              <a:avLst/>
              <a:gdLst>
                <a:gd name="T0" fmla="*/ 5 w 13"/>
                <a:gd name="T1" fmla="*/ 0 h 12"/>
                <a:gd name="T2" fmla="*/ 13 w 13"/>
                <a:gd name="T3" fmla="*/ 0 h 12"/>
                <a:gd name="T4" fmla="*/ 13 w 13"/>
                <a:gd name="T5" fmla="*/ 8 h 12"/>
                <a:gd name="T6" fmla="*/ 7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5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5" name="Freeform 246"/>
            <p:cNvSpPr>
              <a:spLocks/>
            </p:cNvSpPr>
            <p:nvPr/>
          </p:nvSpPr>
          <p:spPr bwMode="auto">
            <a:xfrm>
              <a:off x="2940296" y="3093790"/>
              <a:ext cx="17331" cy="15888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6" name="Freeform 248"/>
            <p:cNvSpPr>
              <a:spLocks/>
            </p:cNvSpPr>
            <p:nvPr/>
          </p:nvSpPr>
          <p:spPr bwMode="auto">
            <a:xfrm>
              <a:off x="2970626" y="3073570"/>
              <a:ext cx="18776" cy="18776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7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7" name="Freeform 249"/>
            <p:cNvSpPr>
              <a:spLocks/>
            </p:cNvSpPr>
            <p:nvPr/>
          </p:nvSpPr>
          <p:spPr bwMode="auto">
            <a:xfrm>
              <a:off x="3000956" y="3057684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8" name="Freeform 250"/>
            <p:cNvSpPr>
              <a:spLocks/>
            </p:cNvSpPr>
            <p:nvPr/>
          </p:nvSpPr>
          <p:spPr bwMode="auto">
            <a:xfrm>
              <a:off x="3032730" y="3037464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5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9" name="Freeform 251"/>
            <p:cNvSpPr>
              <a:spLocks/>
            </p:cNvSpPr>
            <p:nvPr/>
          </p:nvSpPr>
          <p:spPr bwMode="auto">
            <a:xfrm>
              <a:off x="3063061" y="3018687"/>
              <a:ext cx="18776" cy="17331"/>
            </a:xfrm>
            <a:custGeom>
              <a:avLst/>
              <a:gdLst>
                <a:gd name="T0" fmla="*/ 6 w 13"/>
                <a:gd name="T1" fmla="*/ 0 h 12"/>
                <a:gd name="T2" fmla="*/ 13 w 13"/>
                <a:gd name="T3" fmla="*/ 0 h 12"/>
                <a:gd name="T4" fmla="*/ 13 w 13"/>
                <a:gd name="T5" fmla="*/ 7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6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0" name="Freeform 252"/>
            <p:cNvSpPr>
              <a:spLocks/>
            </p:cNvSpPr>
            <p:nvPr/>
          </p:nvSpPr>
          <p:spPr bwMode="auto">
            <a:xfrm>
              <a:off x="3093390" y="2999912"/>
              <a:ext cx="17331" cy="17331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5 h 12"/>
                <a:gd name="T12" fmla="*/ 5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1" name="Freeform 253"/>
            <p:cNvSpPr>
              <a:spLocks/>
            </p:cNvSpPr>
            <p:nvPr/>
          </p:nvSpPr>
          <p:spPr bwMode="auto">
            <a:xfrm>
              <a:off x="3123721" y="2982581"/>
              <a:ext cx="18776" cy="17331"/>
            </a:xfrm>
            <a:custGeom>
              <a:avLst/>
              <a:gdLst>
                <a:gd name="T0" fmla="*/ 6 w 13"/>
                <a:gd name="T1" fmla="*/ 0 h 12"/>
                <a:gd name="T2" fmla="*/ 13 w 13"/>
                <a:gd name="T3" fmla="*/ 0 h 12"/>
                <a:gd name="T4" fmla="*/ 13 w 13"/>
                <a:gd name="T5" fmla="*/ 7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6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2" name="Freeform 254"/>
            <p:cNvSpPr>
              <a:spLocks/>
            </p:cNvSpPr>
            <p:nvPr/>
          </p:nvSpPr>
          <p:spPr bwMode="auto">
            <a:xfrm>
              <a:off x="3155495" y="2963804"/>
              <a:ext cx="20220" cy="15888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3" name="Freeform 255"/>
            <p:cNvSpPr>
              <a:spLocks/>
            </p:cNvSpPr>
            <p:nvPr/>
          </p:nvSpPr>
          <p:spPr bwMode="auto">
            <a:xfrm>
              <a:off x="3185825" y="2945029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4" name="Freeform 256"/>
            <p:cNvSpPr>
              <a:spLocks/>
            </p:cNvSpPr>
            <p:nvPr/>
          </p:nvSpPr>
          <p:spPr bwMode="auto">
            <a:xfrm>
              <a:off x="3216155" y="2924809"/>
              <a:ext cx="18776" cy="18776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10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10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5" name="Freeform 257"/>
            <p:cNvSpPr>
              <a:spLocks/>
            </p:cNvSpPr>
            <p:nvPr/>
          </p:nvSpPr>
          <p:spPr bwMode="auto">
            <a:xfrm>
              <a:off x="3246485" y="2908922"/>
              <a:ext cx="17331" cy="15888"/>
            </a:xfrm>
            <a:custGeom>
              <a:avLst/>
              <a:gdLst>
                <a:gd name="T0" fmla="*/ 6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6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6" name="Freeform 258"/>
            <p:cNvSpPr>
              <a:spLocks/>
            </p:cNvSpPr>
            <p:nvPr/>
          </p:nvSpPr>
          <p:spPr bwMode="auto">
            <a:xfrm>
              <a:off x="3278259" y="2890146"/>
              <a:ext cx="18776" cy="1588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7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7" name="Freeform 259"/>
            <p:cNvSpPr>
              <a:spLocks/>
            </p:cNvSpPr>
            <p:nvPr/>
          </p:nvSpPr>
          <p:spPr bwMode="auto">
            <a:xfrm>
              <a:off x="3308589" y="2871370"/>
              <a:ext cx="20220" cy="15888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3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8" name="Freeform 260"/>
            <p:cNvSpPr>
              <a:spLocks/>
            </p:cNvSpPr>
            <p:nvPr/>
          </p:nvSpPr>
          <p:spPr bwMode="auto">
            <a:xfrm>
              <a:off x="3338919" y="2851150"/>
              <a:ext cx="18776" cy="18776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9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9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9" name="Freeform 261"/>
            <p:cNvSpPr>
              <a:spLocks/>
            </p:cNvSpPr>
            <p:nvPr/>
          </p:nvSpPr>
          <p:spPr bwMode="auto">
            <a:xfrm>
              <a:off x="3372138" y="2835263"/>
              <a:ext cx="15888" cy="15888"/>
            </a:xfrm>
            <a:custGeom>
              <a:avLst/>
              <a:gdLst>
                <a:gd name="T0" fmla="*/ 4 w 11"/>
                <a:gd name="T1" fmla="*/ 0 h 11"/>
                <a:gd name="T2" fmla="*/ 11 w 11"/>
                <a:gd name="T3" fmla="*/ 0 h 11"/>
                <a:gd name="T4" fmla="*/ 11 w 11"/>
                <a:gd name="T5" fmla="*/ 6 h 11"/>
                <a:gd name="T6" fmla="*/ 8 w 11"/>
                <a:gd name="T7" fmla="*/ 11 h 11"/>
                <a:gd name="T8" fmla="*/ 0 w 11"/>
                <a:gd name="T9" fmla="*/ 11 h 11"/>
                <a:gd name="T10" fmla="*/ 0 w 11"/>
                <a:gd name="T11" fmla="*/ 3 h 11"/>
                <a:gd name="T12" fmla="*/ 4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4" y="0"/>
                  </a:moveTo>
                  <a:lnTo>
                    <a:pt x="11" y="0"/>
                  </a:lnTo>
                  <a:lnTo>
                    <a:pt x="11" y="6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0" name="Freeform 262"/>
            <p:cNvSpPr>
              <a:spLocks/>
            </p:cNvSpPr>
            <p:nvPr/>
          </p:nvSpPr>
          <p:spPr bwMode="auto">
            <a:xfrm>
              <a:off x="3402467" y="2816487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7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1" name="Freeform 263"/>
            <p:cNvSpPr>
              <a:spLocks/>
            </p:cNvSpPr>
            <p:nvPr/>
          </p:nvSpPr>
          <p:spPr bwMode="auto">
            <a:xfrm>
              <a:off x="3432798" y="2796267"/>
              <a:ext cx="17331" cy="17331"/>
            </a:xfrm>
            <a:custGeom>
              <a:avLst/>
              <a:gdLst>
                <a:gd name="T0" fmla="*/ 4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4 h 12"/>
                <a:gd name="T12" fmla="*/ 4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2" name="Freeform 264"/>
            <p:cNvSpPr>
              <a:spLocks/>
            </p:cNvSpPr>
            <p:nvPr/>
          </p:nvSpPr>
          <p:spPr bwMode="auto">
            <a:xfrm>
              <a:off x="3461684" y="2778936"/>
              <a:ext cx="20220" cy="15888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3" name="Freeform 265"/>
            <p:cNvSpPr>
              <a:spLocks/>
            </p:cNvSpPr>
            <p:nvPr/>
          </p:nvSpPr>
          <p:spPr bwMode="auto">
            <a:xfrm>
              <a:off x="3494902" y="2760161"/>
              <a:ext cx="18776" cy="1588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4" name="Freeform 266"/>
            <p:cNvSpPr>
              <a:spLocks/>
            </p:cNvSpPr>
            <p:nvPr/>
          </p:nvSpPr>
          <p:spPr bwMode="auto">
            <a:xfrm>
              <a:off x="3525232" y="2742829"/>
              <a:ext cx="17331" cy="12999"/>
            </a:xfrm>
            <a:custGeom>
              <a:avLst/>
              <a:gdLst>
                <a:gd name="T0" fmla="*/ 4 w 12"/>
                <a:gd name="T1" fmla="*/ 0 h 9"/>
                <a:gd name="T2" fmla="*/ 12 w 12"/>
                <a:gd name="T3" fmla="*/ 0 h 9"/>
                <a:gd name="T4" fmla="*/ 12 w 12"/>
                <a:gd name="T5" fmla="*/ 7 h 9"/>
                <a:gd name="T6" fmla="*/ 8 w 12"/>
                <a:gd name="T7" fmla="*/ 9 h 9"/>
                <a:gd name="T8" fmla="*/ 0 w 12"/>
                <a:gd name="T9" fmla="*/ 9 h 9"/>
                <a:gd name="T10" fmla="*/ 0 w 12"/>
                <a:gd name="T11" fmla="*/ 1 h 9"/>
                <a:gd name="T12" fmla="*/ 4 w 1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5" name="Freeform 267"/>
            <p:cNvSpPr>
              <a:spLocks/>
            </p:cNvSpPr>
            <p:nvPr/>
          </p:nvSpPr>
          <p:spPr bwMode="auto">
            <a:xfrm>
              <a:off x="3555562" y="2722609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8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6" name="Freeform 268"/>
            <p:cNvSpPr>
              <a:spLocks/>
            </p:cNvSpPr>
            <p:nvPr/>
          </p:nvSpPr>
          <p:spPr bwMode="auto">
            <a:xfrm>
              <a:off x="3587336" y="2703833"/>
              <a:ext cx="18776" cy="15888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6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7" name="Freeform 269"/>
            <p:cNvSpPr>
              <a:spLocks/>
            </p:cNvSpPr>
            <p:nvPr/>
          </p:nvSpPr>
          <p:spPr bwMode="auto">
            <a:xfrm>
              <a:off x="3617666" y="2686502"/>
              <a:ext cx="17331" cy="14443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6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8" name="Freeform 270"/>
            <p:cNvSpPr>
              <a:spLocks/>
            </p:cNvSpPr>
            <p:nvPr/>
          </p:nvSpPr>
          <p:spPr bwMode="auto">
            <a:xfrm>
              <a:off x="3647996" y="2667726"/>
              <a:ext cx="18776" cy="12999"/>
            </a:xfrm>
            <a:custGeom>
              <a:avLst/>
              <a:gdLst>
                <a:gd name="T0" fmla="*/ 5 w 13"/>
                <a:gd name="T1" fmla="*/ 0 h 9"/>
                <a:gd name="T2" fmla="*/ 13 w 13"/>
                <a:gd name="T3" fmla="*/ 0 h 9"/>
                <a:gd name="T4" fmla="*/ 13 w 13"/>
                <a:gd name="T5" fmla="*/ 7 h 9"/>
                <a:gd name="T6" fmla="*/ 8 w 13"/>
                <a:gd name="T7" fmla="*/ 9 h 9"/>
                <a:gd name="T8" fmla="*/ 0 w 13"/>
                <a:gd name="T9" fmla="*/ 9 h 9"/>
                <a:gd name="T10" fmla="*/ 0 w 13"/>
                <a:gd name="T11" fmla="*/ 1 h 9"/>
                <a:gd name="T12" fmla="*/ 5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9" name="Freeform 271"/>
            <p:cNvSpPr>
              <a:spLocks/>
            </p:cNvSpPr>
            <p:nvPr/>
          </p:nvSpPr>
          <p:spPr bwMode="auto">
            <a:xfrm>
              <a:off x="3678326" y="2644618"/>
              <a:ext cx="17331" cy="17331"/>
            </a:xfrm>
            <a:custGeom>
              <a:avLst/>
              <a:gdLst>
                <a:gd name="T0" fmla="*/ 4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8 w 12"/>
                <a:gd name="T7" fmla="*/ 12 h 12"/>
                <a:gd name="T8" fmla="*/ 0 w 12"/>
                <a:gd name="T9" fmla="*/ 12 h 12"/>
                <a:gd name="T10" fmla="*/ 0 w 12"/>
                <a:gd name="T11" fmla="*/ 4 h 12"/>
                <a:gd name="T12" fmla="*/ 4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0" name="Freeform 272"/>
            <p:cNvSpPr>
              <a:spLocks/>
            </p:cNvSpPr>
            <p:nvPr/>
          </p:nvSpPr>
          <p:spPr bwMode="auto">
            <a:xfrm>
              <a:off x="3708656" y="2620064"/>
              <a:ext cx="18776" cy="18776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5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1" name="Freeform 273"/>
            <p:cNvSpPr>
              <a:spLocks/>
            </p:cNvSpPr>
            <p:nvPr/>
          </p:nvSpPr>
          <p:spPr bwMode="auto">
            <a:xfrm>
              <a:off x="3738986" y="2595512"/>
              <a:ext cx="18776" cy="18776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7 w 13"/>
                <a:gd name="T7" fmla="*/ 13 h 13"/>
                <a:gd name="T8" fmla="*/ 0 w 13"/>
                <a:gd name="T9" fmla="*/ 13 h 13"/>
                <a:gd name="T10" fmla="*/ 0 w 13"/>
                <a:gd name="T11" fmla="*/ 5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2" name="Freeform 274"/>
            <p:cNvSpPr>
              <a:spLocks/>
            </p:cNvSpPr>
            <p:nvPr/>
          </p:nvSpPr>
          <p:spPr bwMode="auto">
            <a:xfrm>
              <a:off x="3770761" y="2572403"/>
              <a:ext cx="18776" cy="17331"/>
            </a:xfrm>
            <a:custGeom>
              <a:avLst/>
              <a:gdLst>
                <a:gd name="T0" fmla="*/ 5 w 13"/>
                <a:gd name="T1" fmla="*/ 0 h 12"/>
                <a:gd name="T2" fmla="*/ 13 w 13"/>
                <a:gd name="T3" fmla="*/ 0 h 12"/>
                <a:gd name="T4" fmla="*/ 13 w 13"/>
                <a:gd name="T5" fmla="*/ 8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5 h 12"/>
                <a:gd name="T12" fmla="*/ 5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3" name="Freeform 275"/>
            <p:cNvSpPr>
              <a:spLocks/>
            </p:cNvSpPr>
            <p:nvPr/>
          </p:nvSpPr>
          <p:spPr bwMode="auto">
            <a:xfrm>
              <a:off x="3801090" y="2549295"/>
              <a:ext cx="20220" cy="17331"/>
            </a:xfrm>
            <a:custGeom>
              <a:avLst/>
              <a:gdLst>
                <a:gd name="T0" fmla="*/ 6 w 14"/>
                <a:gd name="T1" fmla="*/ 0 h 12"/>
                <a:gd name="T2" fmla="*/ 14 w 14"/>
                <a:gd name="T3" fmla="*/ 0 h 12"/>
                <a:gd name="T4" fmla="*/ 14 w 14"/>
                <a:gd name="T5" fmla="*/ 7 h 12"/>
                <a:gd name="T6" fmla="*/ 8 w 14"/>
                <a:gd name="T7" fmla="*/ 12 h 12"/>
                <a:gd name="T8" fmla="*/ 0 w 14"/>
                <a:gd name="T9" fmla="*/ 12 h 12"/>
                <a:gd name="T10" fmla="*/ 0 w 14"/>
                <a:gd name="T11" fmla="*/ 4 h 12"/>
                <a:gd name="T12" fmla="*/ 6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4" name="Freeform 276"/>
            <p:cNvSpPr>
              <a:spLocks/>
            </p:cNvSpPr>
            <p:nvPr/>
          </p:nvSpPr>
          <p:spPr bwMode="auto">
            <a:xfrm>
              <a:off x="3831421" y="2524742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5" name="Freeform 277"/>
            <p:cNvSpPr>
              <a:spLocks/>
            </p:cNvSpPr>
            <p:nvPr/>
          </p:nvSpPr>
          <p:spPr bwMode="auto">
            <a:xfrm>
              <a:off x="3864639" y="2500189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4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6" name="Freeform 278"/>
            <p:cNvSpPr>
              <a:spLocks/>
            </p:cNvSpPr>
            <p:nvPr/>
          </p:nvSpPr>
          <p:spPr bwMode="auto">
            <a:xfrm>
              <a:off x="3894969" y="2477081"/>
              <a:ext cx="17331" cy="15888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5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7" name="Freeform 279"/>
            <p:cNvSpPr>
              <a:spLocks/>
            </p:cNvSpPr>
            <p:nvPr/>
          </p:nvSpPr>
          <p:spPr bwMode="auto">
            <a:xfrm>
              <a:off x="3923855" y="2455416"/>
              <a:ext cx="17331" cy="14443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7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4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8" name="Freeform 280"/>
            <p:cNvSpPr>
              <a:spLocks/>
            </p:cNvSpPr>
            <p:nvPr/>
          </p:nvSpPr>
          <p:spPr bwMode="auto">
            <a:xfrm>
              <a:off x="3954185" y="2429419"/>
              <a:ext cx="21665" cy="17331"/>
            </a:xfrm>
            <a:custGeom>
              <a:avLst/>
              <a:gdLst>
                <a:gd name="T0" fmla="*/ 7 w 15"/>
                <a:gd name="T1" fmla="*/ 0 h 12"/>
                <a:gd name="T2" fmla="*/ 15 w 15"/>
                <a:gd name="T3" fmla="*/ 0 h 12"/>
                <a:gd name="T4" fmla="*/ 15 w 15"/>
                <a:gd name="T5" fmla="*/ 8 h 12"/>
                <a:gd name="T6" fmla="*/ 8 w 15"/>
                <a:gd name="T7" fmla="*/ 12 h 12"/>
                <a:gd name="T8" fmla="*/ 0 w 15"/>
                <a:gd name="T9" fmla="*/ 12 h 12"/>
                <a:gd name="T10" fmla="*/ 0 w 15"/>
                <a:gd name="T11" fmla="*/ 4 h 12"/>
                <a:gd name="T12" fmla="*/ 7 w 1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2">
                  <a:moveTo>
                    <a:pt x="7" y="0"/>
                  </a:moveTo>
                  <a:lnTo>
                    <a:pt x="15" y="0"/>
                  </a:lnTo>
                  <a:lnTo>
                    <a:pt x="15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9" name="Freeform 281"/>
            <p:cNvSpPr>
              <a:spLocks/>
            </p:cNvSpPr>
            <p:nvPr/>
          </p:nvSpPr>
          <p:spPr bwMode="auto">
            <a:xfrm>
              <a:off x="3991736" y="2403422"/>
              <a:ext cx="20220" cy="15888"/>
            </a:xfrm>
            <a:custGeom>
              <a:avLst/>
              <a:gdLst>
                <a:gd name="T0" fmla="*/ 5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6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5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0" name="Freeform 282"/>
            <p:cNvSpPr>
              <a:spLocks/>
            </p:cNvSpPr>
            <p:nvPr/>
          </p:nvSpPr>
          <p:spPr bwMode="auto">
            <a:xfrm>
              <a:off x="4022066" y="2386090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2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1" name="Freeform 283"/>
            <p:cNvSpPr>
              <a:spLocks/>
            </p:cNvSpPr>
            <p:nvPr/>
          </p:nvSpPr>
          <p:spPr bwMode="auto">
            <a:xfrm>
              <a:off x="4050952" y="2368759"/>
              <a:ext cx="18776" cy="1588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9 h 11"/>
                <a:gd name="T6" fmla="*/ 9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9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2" name="Freeform 284"/>
            <p:cNvSpPr>
              <a:spLocks/>
            </p:cNvSpPr>
            <p:nvPr/>
          </p:nvSpPr>
          <p:spPr bwMode="auto">
            <a:xfrm>
              <a:off x="4081282" y="2355761"/>
              <a:ext cx="18776" cy="12999"/>
            </a:xfrm>
            <a:custGeom>
              <a:avLst/>
              <a:gdLst>
                <a:gd name="T0" fmla="*/ 5 w 13"/>
                <a:gd name="T1" fmla="*/ 0 h 9"/>
                <a:gd name="T2" fmla="*/ 13 w 13"/>
                <a:gd name="T3" fmla="*/ 0 h 9"/>
                <a:gd name="T4" fmla="*/ 13 w 13"/>
                <a:gd name="T5" fmla="*/ 7 h 9"/>
                <a:gd name="T6" fmla="*/ 8 w 13"/>
                <a:gd name="T7" fmla="*/ 9 h 9"/>
                <a:gd name="T8" fmla="*/ 0 w 13"/>
                <a:gd name="T9" fmla="*/ 9 h 9"/>
                <a:gd name="T10" fmla="*/ 0 w 13"/>
                <a:gd name="T11" fmla="*/ 2 h 9"/>
                <a:gd name="T12" fmla="*/ 5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3" name="Freeform 285"/>
            <p:cNvSpPr>
              <a:spLocks/>
            </p:cNvSpPr>
            <p:nvPr/>
          </p:nvSpPr>
          <p:spPr bwMode="auto">
            <a:xfrm>
              <a:off x="4111612" y="2336984"/>
              <a:ext cx="17331" cy="14443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3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4" name="Freeform 286"/>
            <p:cNvSpPr>
              <a:spLocks/>
            </p:cNvSpPr>
            <p:nvPr/>
          </p:nvSpPr>
          <p:spPr bwMode="auto">
            <a:xfrm>
              <a:off x="4139053" y="2322542"/>
              <a:ext cx="20220" cy="12999"/>
            </a:xfrm>
            <a:custGeom>
              <a:avLst/>
              <a:gdLst>
                <a:gd name="T0" fmla="*/ 6 w 14"/>
                <a:gd name="T1" fmla="*/ 0 h 9"/>
                <a:gd name="T2" fmla="*/ 14 w 14"/>
                <a:gd name="T3" fmla="*/ 0 h 9"/>
                <a:gd name="T4" fmla="*/ 14 w 14"/>
                <a:gd name="T5" fmla="*/ 7 h 9"/>
                <a:gd name="T6" fmla="*/ 8 w 14"/>
                <a:gd name="T7" fmla="*/ 9 h 9"/>
                <a:gd name="T8" fmla="*/ 0 w 14"/>
                <a:gd name="T9" fmla="*/ 9 h 9"/>
                <a:gd name="T10" fmla="*/ 0 w 14"/>
                <a:gd name="T11" fmla="*/ 1 h 9"/>
                <a:gd name="T12" fmla="*/ 6 w 1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5" name="Freeform 287"/>
            <p:cNvSpPr>
              <a:spLocks/>
            </p:cNvSpPr>
            <p:nvPr/>
          </p:nvSpPr>
          <p:spPr bwMode="auto">
            <a:xfrm>
              <a:off x="4170827" y="2306655"/>
              <a:ext cx="17331" cy="15888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6" name="Freeform 288"/>
            <p:cNvSpPr>
              <a:spLocks/>
            </p:cNvSpPr>
            <p:nvPr/>
          </p:nvSpPr>
          <p:spPr bwMode="auto">
            <a:xfrm>
              <a:off x="4202602" y="2289323"/>
              <a:ext cx="17331" cy="14443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6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7" name="Freeform 289"/>
            <p:cNvSpPr>
              <a:spLocks/>
            </p:cNvSpPr>
            <p:nvPr/>
          </p:nvSpPr>
          <p:spPr bwMode="auto">
            <a:xfrm>
              <a:off x="4232932" y="2271992"/>
              <a:ext cx="18776" cy="15888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6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8" name="Freeform 290"/>
            <p:cNvSpPr>
              <a:spLocks/>
            </p:cNvSpPr>
            <p:nvPr/>
          </p:nvSpPr>
          <p:spPr bwMode="auto">
            <a:xfrm>
              <a:off x="4264706" y="2257549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2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9" name="Freeform 291"/>
            <p:cNvSpPr>
              <a:spLocks/>
            </p:cNvSpPr>
            <p:nvPr/>
          </p:nvSpPr>
          <p:spPr bwMode="auto">
            <a:xfrm>
              <a:off x="4296481" y="2240218"/>
              <a:ext cx="17331" cy="14443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6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0" name="Freeform 292"/>
            <p:cNvSpPr>
              <a:spLocks/>
            </p:cNvSpPr>
            <p:nvPr/>
          </p:nvSpPr>
          <p:spPr bwMode="auto">
            <a:xfrm>
              <a:off x="4325366" y="2222886"/>
              <a:ext cx="20220" cy="14443"/>
            </a:xfrm>
            <a:custGeom>
              <a:avLst/>
              <a:gdLst>
                <a:gd name="T0" fmla="*/ 6 w 14"/>
                <a:gd name="T1" fmla="*/ 0 h 10"/>
                <a:gd name="T2" fmla="*/ 14 w 14"/>
                <a:gd name="T3" fmla="*/ 0 h 10"/>
                <a:gd name="T4" fmla="*/ 14 w 14"/>
                <a:gd name="T5" fmla="*/ 8 h 10"/>
                <a:gd name="T6" fmla="*/ 8 w 14"/>
                <a:gd name="T7" fmla="*/ 10 h 10"/>
                <a:gd name="T8" fmla="*/ 0 w 14"/>
                <a:gd name="T9" fmla="*/ 10 h 10"/>
                <a:gd name="T10" fmla="*/ 0 w 14"/>
                <a:gd name="T11" fmla="*/ 2 h 10"/>
                <a:gd name="T12" fmla="*/ 6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1" name="Line 293"/>
            <p:cNvSpPr>
              <a:spLocks noChangeShapeType="1"/>
            </p:cNvSpPr>
            <p:nvPr/>
          </p:nvSpPr>
          <p:spPr bwMode="auto">
            <a:xfrm>
              <a:off x="4357141" y="2214221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2" name="Line 294"/>
            <p:cNvSpPr>
              <a:spLocks noChangeShapeType="1"/>
            </p:cNvSpPr>
            <p:nvPr/>
          </p:nvSpPr>
          <p:spPr bwMode="auto">
            <a:xfrm>
              <a:off x="4386026" y="2214221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3" name="Line 295"/>
            <p:cNvSpPr>
              <a:spLocks noChangeShapeType="1"/>
            </p:cNvSpPr>
            <p:nvPr/>
          </p:nvSpPr>
          <p:spPr bwMode="auto">
            <a:xfrm>
              <a:off x="4416356" y="2214221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4" name="Line 296"/>
            <p:cNvSpPr>
              <a:spLocks noChangeShapeType="1"/>
            </p:cNvSpPr>
            <p:nvPr/>
          </p:nvSpPr>
          <p:spPr bwMode="auto">
            <a:xfrm>
              <a:off x="4448130" y="2214221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5" name="Line 297"/>
            <p:cNvSpPr>
              <a:spLocks noChangeShapeType="1"/>
            </p:cNvSpPr>
            <p:nvPr/>
          </p:nvSpPr>
          <p:spPr bwMode="auto">
            <a:xfrm>
              <a:off x="4477016" y="2214221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6" name="Line 298"/>
            <p:cNvSpPr>
              <a:spLocks noChangeShapeType="1"/>
            </p:cNvSpPr>
            <p:nvPr/>
          </p:nvSpPr>
          <p:spPr bwMode="auto">
            <a:xfrm>
              <a:off x="4508790" y="2214221"/>
              <a:ext cx="2022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7" name="Line 299"/>
            <p:cNvSpPr>
              <a:spLocks noChangeShapeType="1"/>
            </p:cNvSpPr>
            <p:nvPr/>
          </p:nvSpPr>
          <p:spPr bwMode="auto">
            <a:xfrm>
              <a:off x="4540565" y="2214221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8" name="Line 300"/>
            <p:cNvSpPr>
              <a:spLocks noChangeShapeType="1"/>
            </p:cNvSpPr>
            <p:nvPr/>
          </p:nvSpPr>
          <p:spPr bwMode="auto">
            <a:xfrm>
              <a:off x="4569450" y="2214221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9" name="Line 301"/>
            <p:cNvSpPr>
              <a:spLocks noChangeShapeType="1"/>
            </p:cNvSpPr>
            <p:nvPr/>
          </p:nvSpPr>
          <p:spPr bwMode="auto">
            <a:xfrm>
              <a:off x="4602669" y="2214221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0" name="Line 302"/>
            <p:cNvSpPr>
              <a:spLocks noChangeShapeType="1"/>
            </p:cNvSpPr>
            <p:nvPr/>
          </p:nvSpPr>
          <p:spPr bwMode="auto">
            <a:xfrm>
              <a:off x="4631555" y="2214221"/>
              <a:ext cx="2022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1" name="Line 303"/>
            <p:cNvSpPr>
              <a:spLocks noChangeShapeType="1"/>
            </p:cNvSpPr>
            <p:nvPr/>
          </p:nvSpPr>
          <p:spPr bwMode="auto">
            <a:xfrm>
              <a:off x="4661885" y="2214221"/>
              <a:ext cx="2022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2" name="Line 304"/>
            <p:cNvSpPr>
              <a:spLocks noChangeShapeType="1"/>
            </p:cNvSpPr>
            <p:nvPr/>
          </p:nvSpPr>
          <p:spPr bwMode="auto">
            <a:xfrm>
              <a:off x="4695104" y="2214221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3" name="Line 305"/>
            <p:cNvSpPr>
              <a:spLocks noChangeShapeType="1"/>
            </p:cNvSpPr>
            <p:nvPr/>
          </p:nvSpPr>
          <p:spPr bwMode="auto">
            <a:xfrm>
              <a:off x="4725433" y="2214221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4" name="Line 306"/>
            <p:cNvSpPr>
              <a:spLocks noChangeShapeType="1"/>
            </p:cNvSpPr>
            <p:nvPr/>
          </p:nvSpPr>
          <p:spPr bwMode="auto">
            <a:xfrm>
              <a:off x="4757207" y="2214221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5" name="Line 307"/>
            <p:cNvSpPr>
              <a:spLocks noChangeShapeType="1"/>
            </p:cNvSpPr>
            <p:nvPr/>
          </p:nvSpPr>
          <p:spPr bwMode="auto">
            <a:xfrm>
              <a:off x="4788982" y="2214221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6" name="Line 308"/>
            <p:cNvSpPr>
              <a:spLocks noChangeShapeType="1"/>
            </p:cNvSpPr>
            <p:nvPr/>
          </p:nvSpPr>
          <p:spPr bwMode="auto">
            <a:xfrm>
              <a:off x="4819312" y="2214221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7" name="Freeform 309"/>
            <p:cNvSpPr>
              <a:spLocks/>
            </p:cNvSpPr>
            <p:nvPr/>
          </p:nvSpPr>
          <p:spPr bwMode="auto">
            <a:xfrm>
              <a:off x="4849642" y="2212776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4 h 11"/>
                <a:gd name="T6" fmla="*/ 13 w 13"/>
                <a:gd name="T7" fmla="*/ 11 h 11"/>
                <a:gd name="T8" fmla="*/ 6 w 13"/>
                <a:gd name="T9" fmla="*/ 11 h 11"/>
                <a:gd name="T10" fmla="*/ 0 w 13"/>
                <a:gd name="T11" fmla="*/ 8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6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8" name="Freeform 310"/>
            <p:cNvSpPr>
              <a:spLocks/>
            </p:cNvSpPr>
            <p:nvPr/>
          </p:nvSpPr>
          <p:spPr bwMode="auto">
            <a:xfrm>
              <a:off x="4879972" y="2231552"/>
              <a:ext cx="17331" cy="14443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4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6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4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9" name="Freeform 311"/>
            <p:cNvSpPr>
              <a:spLocks/>
            </p:cNvSpPr>
            <p:nvPr/>
          </p:nvSpPr>
          <p:spPr bwMode="auto">
            <a:xfrm>
              <a:off x="4908858" y="2247439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1 h 11"/>
                <a:gd name="T6" fmla="*/ 13 w 13"/>
                <a:gd name="T7" fmla="*/ 11 h 11"/>
                <a:gd name="T8" fmla="*/ 6 w 13"/>
                <a:gd name="T9" fmla="*/ 11 h 11"/>
                <a:gd name="T10" fmla="*/ 0 w 13"/>
                <a:gd name="T11" fmla="*/ 7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6" y="11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0" name="Freeform 312"/>
            <p:cNvSpPr>
              <a:spLocks/>
            </p:cNvSpPr>
            <p:nvPr/>
          </p:nvSpPr>
          <p:spPr bwMode="auto">
            <a:xfrm>
              <a:off x="4940632" y="2264770"/>
              <a:ext cx="17331" cy="14443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5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5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1" name="Freeform 313"/>
            <p:cNvSpPr>
              <a:spLocks/>
            </p:cNvSpPr>
            <p:nvPr/>
          </p:nvSpPr>
          <p:spPr bwMode="auto">
            <a:xfrm>
              <a:off x="4969518" y="2280658"/>
              <a:ext cx="18776" cy="12999"/>
            </a:xfrm>
            <a:custGeom>
              <a:avLst/>
              <a:gdLst>
                <a:gd name="T0" fmla="*/ 0 w 13"/>
                <a:gd name="T1" fmla="*/ 0 h 9"/>
                <a:gd name="T2" fmla="*/ 8 w 13"/>
                <a:gd name="T3" fmla="*/ 0 h 9"/>
                <a:gd name="T4" fmla="*/ 13 w 13"/>
                <a:gd name="T5" fmla="*/ 2 h 9"/>
                <a:gd name="T6" fmla="*/ 13 w 13"/>
                <a:gd name="T7" fmla="*/ 9 h 9"/>
                <a:gd name="T8" fmla="*/ 6 w 13"/>
                <a:gd name="T9" fmla="*/ 9 h 9"/>
                <a:gd name="T10" fmla="*/ 0 w 13"/>
                <a:gd name="T11" fmla="*/ 8 h 9"/>
                <a:gd name="T12" fmla="*/ 0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0" y="0"/>
                  </a:moveTo>
                  <a:lnTo>
                    <a:pt x="8" y="0"/>
                  </a:lnTo>
                  <a:lnTo>
                    <a:pt x="13" y="2"/>
                  </a:lnTo>
                  <a:lnTo>
                    <a:pt x="13" y="9"/>
                  </a:lnTo>
                  <a:lnTo>
                    <a:pt x="6" y="9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2" name="Freeform 314"/>
            <p:cNvSpPr>
              <a:spLocks/>
            </p:cNvSpPr>
            <p:nvPr/>
          </p:nvSpPr>
          <p:spPr bwMode="auto">
            <a:xfrm>
              <a:off x="5001292" y="2297989"/>
              <a:ext cx="18776" cy="14443"/>
            </a:xfrm>
            <a:custGeom>
              <a:avLst/>
              <a:gdLst>
                <a:gd name="T0" fmla="*/ 0 w 13"/>
                <a:gd name="T1" fmla="*/ 0 h 10"/>
                <a:gd name="T2" fmla="*/ 8 w 13"/>
                <a:gd name="T3" fmla="*/ 0 h 10"/>
                <a:gd name="T4" fmla="*/ 13 w 13"/>
                <a:gd name="T5" fmla="*/ 2 h 10"/>
                <a:gd name="T6" fmla="*/ 13 w 13"/>
                <a:gd name="T7" fmla="*/ 10 h 10"/>
                <a:gd name="T8" fmla="*/ 5 w 13"/>
                <a:gd name="T9" fmla="*/ 10 h 10"/>
                <a:gd name="T10" fmla="*/ 0 w 13"/>
                <a:gd name="T11" fmla="*/ 6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8" y="0"/>
                  </a:lnTo>
                  <a:lnTo>
                    <a:pt x="13" y="2"/>
                  </a:lnTo>
                  <a:lnTo>
                    <a:pt x="13" y="10"/>
                  </a:lnTo>
                  <a:lnTo>
                    <a:pt x="5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3" name="Freeform 315"/>
            <p:cNvSpPr>
              <a:spLocks/>
            </p:cNvSpPr>
            <p:nvPr/>
          </p:nvSpPr>
          <p:spPr bwMode="auto">
            <a:xfrm>
              <a:off x="5033066" y="2313876"/>
              <a:ext cx="17331" cy="14443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5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5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4" name="Freeform 316"/>
            <p:cNvSpPr>
              <a:spLocks/>
            </p:cNvSpPr>
            <p:nvPr/>
          </p:nvSpPr>
          <p:spPr bwMode="auto">
            <a:xfrm>
              <a:off x="5061952" y="2332652"/>
              <a:ext cx="18776" cy="14443"/>
            </a:xfrm>
            <a:custGeom>
              <a:avLst/>
              <a:gdLst>
                <a:gd name="T0" fmla="*/ 0 w 13"/>
                <a:gd name="T1" fmla="*/ 0 h 10"/>
                <a:gd name="T2" fmla="*/ 7 w 13"/>
                <a:gd name="T3" fmla="*/ 0 h 10"/>
                <a:gd name="T4" fmla="*/ 13 w 13"/>
                <a:gd name="T5" fmla="*/ 2 h 10"/>
                <a:gd name="T6" fmla="*/ 13 w 13"/>
                <a:gd name="T7" fmla="*/ 10 h 10"/>
                <a:gd name="T8" fmla="*/ 6 w 13"/>
                <a:gd name="T9" fmla="*/ 10 h 10"/>
                <a:gd name="T10" fmla="*/ 0 w 13"/>
                <a:gd name="T11" fmla="*/ 6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10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5" name="Freeform 317"/>
            <p:cNvSpPr>
              <a:spLocks/>
            </p:cNvSpPr>
            <p:nvPr/>
          </p:nvSpPr>
          <p:spPr bwMode="auto">
            <a:xfrm>
              <a:off x="5093726" y="2347095"/>
              <a:ext cx="17331" cy="14443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3 h 10"/>
                <a:gd name="T6" fmla="*/ 12 w 12"/>
                <a:gd name="T7" fmla="*/ 10 h 10"/>
                <a:gd name="T8" fmla="*/ 6 w 12"/>
                <a:gd name="T9" fmla="*/ 10 h 10"/>
                <a:gd name="T10" fmla="*/ 0 w 12"/>
                <a:gd name="T11" fmla="*/ 8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6" name="Freeform 318"/>
            <p:cNvSpPr>
              <a:spLocks/>
            </p:cNvSpPr>
            <p:nvPr/>
          </p:nvSpPr>
          <p:spPr bwMode="auto">
            <a:xfrm>
              <a:off x="5125501" y="2362982"/>
              <a:ext cx="18776" cy="18776"/>
            </a:xfrm>
            <a:custGeom>
              <a:avLst/>
              <a:gdLst>
                <a:gd name="T0" fmla="*/ 0 w 13"/>
                <a:gd name="T1" fmla="*/ 0 h 13"/>
                <a:gd name="T2" fmla="*/ 8 w 13"/>
                <a:gd name="T3" fmla="*/ 0 h 13"/>
                <a:gd name="T4" fmla="*/ 13 w 13"/>
                <a:gd name="T5" fmla="*/ 4 h 13"/>
                <a:gd name="T6" fmla="*/ 13 w 13"/>
                <a:gd name="T7" fmla="*/ 13 h 13"/>
                <a:gd name="T8" fmla="*/ 5 w 13"/>
                <a:gd name="T9" fmla="*/ 13 h 13"/>
                <a:gd name="T10" fmla="*/ 0 w 13"/>
                <a:gd name="T11" fmla="*/ 8 h 13"/>
                <a:gd name="T12" fmla="*/ 0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3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7" name="Freeform 319"/>
            <p:cNvSpPr>
              <a:spLocks/>
            </p:cNvSpPr>
            <p:nvPr/>
          </p:nvSpPr>
          <p:spPr bwMode="auto">
            <a:xfrm>
              <a:off x="5154386" y="2381758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8 w 13"/>
                <a:gd name="T3" fmla="*/ 0 h 11"/>
                <a:gd name="T4" fmla="*/ 13 w 13"/>
                <a:gd name="T5" fmla="*/ 4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9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8" name="Freeform 320"/>
            <p:cNvSpPr>
              <a:spLocks/>
            </p:cNvSpPr>
            <p:nvPr/>
          </p:nvSpPr>
          <p:spPr bwMode="auto">
            <a:xfrm>
              <a:off x="5186161" y="2400533"/>
              <a:ext cx="17331" cy="15888"/>
            </a:xfrm>
            <a:custGeom>
              <a:avLst/>
              <a:gdLst>
                <a:gd name="T0" fmla="*/ 0 w 12"/>
                <a:gd name="T1" fmla="*/ 0 h 11"/>
                <a:gd name="T2" fmla="*/ 8 w 12"/>
                <a:gd name="T3" fmla="*/ 0 h 11"/>
                <a:gd name="T4" fmla="*/ 12 w 12"/>
                <a:gd name="T5" fmla="*/ 3 h 11"/>
                <a:gd name="T6" fmla="*/ 12 w 12"/>
                <a:gd name="T7" fmla="*/ 11 h 11"/>
                <a:gd name="T8" fmla="*/ 5 w 12"/>
                <a:gd name="T9" fmla="*/ 11 h 11"/>
                <a:gd name="T10" fmla="*/ 0 w 12"/>
                <a:gd name="T11" fmla="*/ 7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9" name="Freeform 321"/>
            <p:cNvSpPr>
              <a:spLocks/>
            </p:cNvSpPr>
            <p:nvPr/>
          </p:nvSpPr>
          <p:spPr bwMode="auto">
            <a:xfrm>
              <a:off x="5215046" y="2417864"/>
              <a:ext cx="20220" cy="14443"/>
            </a:xfrm>
            <a:custGeom>
              <a:avLst/>
              <a:gdLst>
                <a:gd name="T0" fmla="*/ 0 w 14"/>
                <a:gd name="T1" fmla="*/ 0 h 10"/>
                <a:gd name="T2" fmla="*/ 8 w 14"/>
                <a:gd name="T3" fmla="*/ 0 h 10"/>
                <a:gd name="T4" fmla="*/ 14 w 14"/>
                <a:gd name="T5" fmla="*/ 2 h 10"/>
                <a:gd name="T6" fmla="*/ 14 w 14"/>
                <a:gd name="T7" fmla="*/ 10 h 10"/>
                <a:gd name="T8" fmla="*/ 6 w 14"/>
                <a:gd name="T9" fmla="*/ 10 h 10"/>
                <a:gd name="T10" fmla="*/ 0 w 14"/>
                <a:gd name="T11" fmla="*/ 8 h 10"/>
                <a:gd name="T12" fmla="*/ 0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4" y="10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0" name="Freeform 322"/>
            <p:cNvSpPr>
              <a:spLocks/>
            </p:cNvSpPr>
            <p:nvPr/>
          </p:nvSpPr>
          <p:spPr bwMode="auto">
            <a:xfrm>
              <a:off x="5246821" y="2433752"/>
              <a:ext cx="20220" cy="15888"/>
            </a:xfrm>
            <a:custGeom>
              <a:avLst/>
              <a:gdLst>
                <a:gd name="T0" fmla="*/ 0 w 14"/>
                <a:gd name="T1" fmla="*/ 0 h 11"/>
                <a:gd name="T2" fmla="*/ 8 w 14"/>
                <a:gd name="T3" fmla="*/ 0 h 11"/>
                <a:gd name="T4" fmla="*/ 14 w 14"/>
                <a:gd name="T5" fmla="*/ 3 h 11"/>
                <a:gd name="T6" fmla="*/ 14 w 14"/>
                <a:gd name="T7" fmla="*/ 11 h 11"/>
                <a:gd name="T8" fmla="*/ 6 w 14"/>
                <a:gd name="T9" fmla="*/ 11 h 11"/>
                <a:gd name="T10" fmla="*/ 0 w 14"/>
                <a:gd name="T11" fmla="*/ 8 h 11"/>
                <a:gd name="T12" fmla="*/ 0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4" y="11"/>
                  </a:lnTo>
                  <a:lnTo>
                    <a:pt x="6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1" name="Freeform 323"/>
            <p:cNvSpPr>
              <a:spLocks/>
            </p:cNvSpPr>
            <p:nvPr/>
          </p:nvSpPr>
          <p:spPr bwMode="auto">
            <a:xfrm>
              <a:off x="5278595" y="2451083"/>
              <a:ext cx="18776" cy="14443"/>
            </a:xfrm>
            <a:custGeom>
              <a:avLst/>
              <a:gdLst>
                <a:gd name="T0" fmla="*/ 0 w 13"/>
                <a:gd name="T1" fmla="*/ 0 h 10"/>
                <a:gd name="T2" fmla="*/ 8 w 13"/>
                <a:gd name="T3" fmla="*/ 0 h 10"/>
                <a:gd name="T4" fmla="*/ 13 w 13"/>
                <a:gd name="T5" fmla="*/ 3 h 10"/>
                <a:gd name="T6" fmla="*/ 13 w 13"/>
                <a:gd name="T7" fmla="*/ 10 h 10"/>
                <a:gd name="T8" fmla="*/ 5 w 13"/>
                <a:gd name="T9" fmla="*/ 10 h 10"/>
                <a:gd name="T10" fmla="*/ 0 w 13"/>
                <a:gd name="T11" fmla="*/ 8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8" y="0"/>
                  </a:lnTo>
                  <a:lnTo>
                    <a:pt x="13" y="3"/>
                  </a:lnTo>
                  <a:lnTo>
                    <a:pt x="13" y="10"/>
                  </a:lnTo>
                  <a:lnTo>
                    <a:pt x="5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2" name="Freeform 324"/>
            <p:cNvSpPr>
              <a:spLocks/>
            </p:cNvSpPr>
            <p:nvPr/>
          </p:nvSpPr>
          <p:spPr bwMode="auto">
            <a:xfrm>
              <a:off x="5308925" y="2466970"/>
              <a:ext cx="18776" cy="17331"/>
            </a:xfrm>
            <a:custGeom>
              <a:avLst/>
              <a:gdLst>
                <a:gd name="T0" fmla="*/ 0 w 13"/>
                <a:gd name="T1" fmla="*/ 0 h 12"/>
                <a:gd name="T2" fmla="*/ 7 w 13"/>
                <a:gd name="T3" fmla="*/ 0 h 12"/>
                <a:gd name="T4" fmla="*/ 13 w 13"/>
                <a:gd name="T5" fmla="*/ 2 h 12"/>
                <a:gd name="T6" fmla="*/ 13 w 13"/>
                <a:gd name="T7" fmla="*/ 12 h 12"/>
                <a:gd name="T8" fmla="*/ 5 w 13"/>
                <a:gd name="T9" fmla="*/ 12 h 12"/>
                <a:gd name="T10" fmla="*/ 0 w 13"/>
                <a:gd name="T11" fmla="*/ 8 h 12"/>
                <a:gd name="T12" fmla="*/ 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12"/>
                  </a:lnTo>
                  <a:lnTo>
                    <a:pt x="5" y="1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3" name="Freeform 325"/>
            <p:cNvSpPr>
              <a:spLocks/>
            </p:cNvSpPr>
            <p:nvPr/>
          </p:nvSpPr>
          <p:spPr bwMode="auto">
            <a:xfrm>
              <a:off x="5340699" y="2484302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8 w 13"/>
                <a:gd name="T3" fmla="*/ 0 h 11"/>
                <a:gd name="T4" fmla="*/ 13 w 13"/>
                <a:gd name="T5" fmla="*/ 3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8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8" y="0"/>
                  </a:lnTo>
                  <a:lnTo>
                    <a:pt x="13" y="3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4" name="Freeform 326"/>
            <p:cNvSpPr>
              <a:spLocks/>
            </p:cNvSpPr>
            <p:nvPr/>
          </p:nvSpPr>
          <p:spPr bwMode="auto">
            <a:xfrm>
              <a:off x="5372473" y="2500189"/>
              <a:ext cx="17331" cy="15888"/>
            </a:xfrm>
            <a:custGeom>
              <a:avLst/>
              <a:gdLst>
                <a:gd name="T0" fmla="*/ 0 w 12"/>
                <a:gd name="T1" fmla="*/ 0 h 11"/>
                <a:gd name="T2" fmla="*/ 8 w 12"/>
                <a:gd name="T3" fmla="*/ 0 h 11"/>
                <a:gd name="T4" fmla="*/ 12 w 12"/>
                <a:gd name="T5" fmla="*/ 4 h 11"/>
                <a:gd name="T6" fmla="*/ 12 w 12"/>
                <a:gd name="T7" fmla="*/ 11 h 11"/>
                <a:gd name="T8" fmla="*/ 4 w 12"/>
                <a:gd name="T9" fmla="*/ 11 h 11"/>
                <a:gd name="T10" fmla="*/ 0 w 12"/>
                <a:gd name="T11" fmla="*/ 8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8" y="0"/>
                  </a:lnTo>
                  <a:lnTo>
                    <a:pt x="12" y="4"/>
                  </a:lnTo>
                  <a:lnTo>
                    <a:pt x="12" y="11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5" name="Freeform 327"/>
            <p:cNvSpPr>
              <a:spLocks/>
            </p:cNvSpPr>
            <p:nvPr/>
          </p:nvSpPr>
          <p:spPr bwMode="auto">
            <a:xfrm>
              <a:off x="5401359" y="2520409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3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6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3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6" name="Freeform 328"/>
            <p:cNvSpPr>
              <a:spLocks/>
            </p:cNvSpPr>
            <p:nvPr/>
          </p:nvSpPr>
          <p:spPr bwMode="auto">
            <a:xfrm>
              <a:off x="5433133" y="2537741"/>
              <a:ext cx="15888" cy="14443"/>
            </a:xfrm>
            <a:custGeom>
              <a:avLst/>
              <a:gdLst>
                <a:gd name="T0" fmla="*/ 0 w 11"/>
                <a:gd name="T1" fmla="*/ 0 h 10"/>
                <a:gd name="T2" fmla="*/ 7 w 11"/>
                <a:gd name="T3" fmla="*/ 0 h 10"/>
                <a:gd name="T4" fmla="*/ 11 w 11"/>
                <a:gd name="T5" fmla="*/ 2 h 10"/>
                <a:gd name="T6" fmla="*/ 11 w 11"/>
                <a:gd name="T7" fmla="*/ 10 h 10"/>
                <a:gd name="T8" fmla="*/ 3 w 11"/>
                <a:gd name="T9" fmla="*/ 10 h 10"/>
                <a:gd name="T10" fmla="*/ 0 w 11"/>
                <a:gd name="T11" fmla="*/ 8 h 10"/>
                <a:gd name="T12" fmla="*/ 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lnTo>
                    <a:pt x="7" y="0"/>
                  </a:lnTo>
                  <a:lnTo>
                    <a:pt x="11" y="2"/>
                  </a:lnTo>
                  <a:lnTo>
                    <a:pt x="11" y="10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7" name="Line 329"/>
            <p:cNvSpPr>
              <a:spLocks noChangeShapeType="1"/>
            </p:cNvSpPr>
            <p:nvPr/>
          </p:nvSpPr>
          <p:spPr bwMode="auto">
            <a:xfrm>
              <a:off x="4344142" y="2014909"/>
              <a:ext cx="0" cy="11554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8" name="Line 330"/>
            <p:cNvSpPr>
              <a:spLocks noChangeShapeType="1"/>
            </p:cNvSpPr>
            <p:nvPr/>
          </p:nvSpPr>
          <p:spPr bwMode="auto">
            <a:xfrm>
              <a:off x="4325366" y="2017798"/>
              <a:ext cx="346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9" name="Line 331"/>
            <p:cNvSpPr>
              <a:spLocks noChangeShapeType="1"/>
            </p:cNvSpPr>
            <p:nvPr/>
          </p:nvSpPr>
          <p:spPr bwMode="auto">
            <a:xfrm>
              <a:off x="4344142" y="2129007"/>
              <a:ext cx="0" cy="21519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0" name="Line 332"/>
            <p:cNvSpPr>
              <a:spLocks noChangeShapeType="1"/>
            </p:cNvSpPr>
            <p:nvPr/>
          </p:nvSpPr>
          <p:spPr bwMode="auto">
            <a:xfrm>
              <a:off x="4325366" y="2344206"/>
              <a:ext cx="346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1" name="Line 333"/>
            <p:cNvSpPr>
              <a:spLocks noChangeShapeType="1"/>
            </p:cNvSpPr>
            <p:nvPr/>
          </p:nvSpPr>
          <p:spPr bwMode="auto">
            <a:xfrm>
              <a:off x="4622889" y="2188223"/>
              <a:ext cx="0" cy="4477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2" name="Line 334"/>
            <p:cNvSpPr>
              <a:spLocks noChangeShapeType="1"/>
            </p:cNvSpPr>
            <p:nvPr/>
          </p:nvSpPr>
          <p:spPr bwMode="auto">
            <a:xfrm>
              <a:off x="4607002" y="2188223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3" name="Line 335"/>
            <p:cNvSpPr>
              <a:spLocks noChangeShapeType="1"/>
            </p:cNvSpPr>
            <p:nvPr/>
          </p:nvSpPr>
          <p:spPr bwMode="auto">
            <a:xfrm>
              <a:off x="4622889" y="2231552"/>
              <a:ext cx="0" cy="563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4" name="Line 336"/>
            <p:cNvSpPr>
              <a:spLocks noChangeShapeType="1"/>
            </p:cNvSpPr>
            <p:nvPr/>
          </p:nvSpPr>
          <p:spPr bwMode="auto">
            <a:xfrm>
              <a:off x="4607002" y="2286435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5" name="Line 337"/>
            <p:cNvSpPr>
              <a:spLocks noChangeShapeType="1"/>
            </p:cNvSpPr>
            <p:nvPr/>
          </p:nvSpPr>
          <p:spPr bwMode="auto">
            <a:xfrm>
              <a:off x="4848198" y="2237329"/>
              <a:ext cx="0" cy="505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6" name="Line 338"/>
            <p:cNvSpPr>
              <a:spLocks noChangeShapeType="1"/>
            </p:cNvSpPr>
            <p:nvPr/>
          </p:nvSpPr>
          <p:spPr bwMode="auto">
            <a:xfrm>
              <a:off x="4833755" y="2240218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7" name="Line 339"/>
            <p:cNvSpPr>
              <a:spLocks noChangeShapeType="1"/>
            </p:cNvSpPr>
            <p:nvPr/>
          </p:nvSpPr>
          <p:spPr bwMode="auto">
            <a:xfrm>
              <a:off x="4848198" y="2287879"/>
              <a:ext cx="0" cy="592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8" name="Line 340"/>
            <p:cNvSpPr>
              <a:spLocks noChangeShapeType="1"/>
            </p:cNvSpPr>
            <p:nvPr/>
          </p:nvSpPr>
          <p:spPr bwMode="auto">
            <a:xfrm>
              <a:off x="4833755" y="2345650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9" name="Line 341"/>
            <p:cNvSpPr>
              <a:spLocks noChangeShapeType="1"/>
            </p:cNvSpPr>
            <p:nvPr/>
          </p:nvSpPr>
          <p:spPr bwMode="auto">
            <a:xfrm>
              <a:off x="5087949" y="2335541"/>
              <a:ext cx="0" cy="563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0" name="Line 342"/>
            <p:cNvSpPr>
              <a:spLocks noChangeShapeType="1"/>
            </p:cNvSpPr>
            <p:nvPr/>
          </p:nvSpPr>
          <p:spPr bwMode="auto">
            <a:xfrm>
              <a:off x="5072062" y="2335541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1" name="Line 343"/>
            <p:cNvSpPr>
              <a:spLocks noChangeShapeType="1"/>
            </p:cNvSpPr>
            <p:nvPr/>
          </p:nvSpPr>
          <p:spPr bwMode="auto">
            <a:xfrm>
              <a:off x="5087949" y="2388979"/>
              <a:ext cx="0" cy="7365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2" name="Line 344"/>
            <p:cNvSpPr>
              <a:spLocks noChangeShapeType="1"/>
            </p:cNvSpPr>
            <p:nvPr/>
          </p:nvSpPr>
          <p:spPr bwMode="auto">
            <a:xfrm>
              <a:off x="5072062" y="2462638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3" name="Freeform 345"/>
            <p:cNvSpPr>
              <a:spLocks/>
            </p:cNvSpPr>
            <p:nvPr/>
          </p:nvSpPr>
          <p:spPr bwMode="auto">
            <a:xfrm>
              <a:off x="4529010" y="3719167"/>
              <a:ext cx="95323" cy="714922"/>
            </a:xfrm>
            <a:custGeom>
              <a:avLst/>
              <a:gdLst>
                <a:gd name="T0" fmla="*/ 63 w 66"/>
                <a:gd name="T1" fmla="*/ 0 h 495"/>
                <a:gd name="T2" fmla="*/ 66 w 66"/>
                <a:gd name="T3" fmla="*/ 0 h 495"/>
                <a:gd name="T4" fmla="*/ 66 w 66"/>
                <a:gd name="T5" fmla="*/ 4 h 495"/>
                <a:gd name="T6" fmla="*/ 2 w 66"/>
                <a:gd name="T7" fmla="*/ 495 h 495"/>
                <a:gd name="T8" fmla="*/ 0 w 66"/>
                <a:gd name="T9" fmla="*/ 495 h 495"/>
                <a:gd name="T10" fmla="*/ 0 w 66"/>
                <a:gd name="T11" fmla="*/ 492 h 495"/>
                <a:gd name="T12" fmla="*/ 63 w 66"/>
                <a:gd name="T13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95">
                  <a:moveTo>
                    <a:pt x="63" y="0"/>
                  </a:moveTo>
                  <a:lnTo>
                    <a:pt x="66" y="0"/>
                  </a:lnTo>
                  <a:lnTo>
                    <a:pt x="66" y="4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4" name="Freeform 346"/>
            <p:cNvSpPr>
              <a:spLocks/>
            </p:cNvSpPr>
            <p:nvPr/>
          </p:nvSpPr>
          <p:spPr bwMode="auto">
            <a:xfrm>
              <a:off x="4620001" y="2984024"/>
              <a:ext cx="125653" cy="740919"/>
            </a:xfrm>
            <a:custGeom>
              <a:avLst/>
              <a:gdLst>
                <a:gd name="T0" fmla="*/ 85 w 87"/>
                <a:gd name="T1" fmla="*/ 0 h 513"/>
                <a:gd name="T2" fmla="*/ 87 w 87"/>
                <a:gd name="T3" fmla="*/ 0 h 513"/>
                <a:gd name="T4" fmla="*/ 87 w 87"/>
                <a:gd name="T5" fmla="*/ 3 h 513"/>
                <a:gd name="T6" fmla="*/ 3 w 87"/>
                <a:gd name="T7" fmla="*/ 513 h 513"/>
                <a:gd name="T8" fmla="*/ 0 w 87"/>
                <a:gd name="T9" fmla="*/ 513 h 513"/>
                <a:gd name="T10" fmla="*/ 0 w 87"/>
                <a:gd name="T11" fmla="*/ 509 h 513"/>
                <a:gd name="T12" fmla="*/ 85 w 87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13">
                  <a:moveTo>
                    <a:pt x="85" y="0"/>
                  </a:moveTo>
                  <a:lnTo>
                    <a:pt x="87" y="0"/>
                  </a:lnTo>
                  <a:lnTo>
                    <a:pt x="87" y="3"/>
                  </a:lnTo>
                  <a:lnTo>
                    <a:pt x="3" y="513"/>
                  </a:lnTo>
                  <a:lnTo>
                    <a:pt x="0" y="513"/>
                  </a:lnTo>
                  <a:lnTo>
                    <a:pt x="0" y="50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5" name="Freeform 347"/>
            <p:cNvSpPr>
              <a:spLocks/>
            </p:cNvSpPr>
            <p:nvPr/>
          </p:nvSpPr>
          <p:spPr bwMode="auto">
            <a:xfrm>
              <a:off x="4742765" y="2477081"/>
              <a:ext cx="106877" cy="511277"/>
            </a:xfrm>
            <a:custGeom>
              <a:avLst/>
              <a:gdLst>
                <a:gd name="T0" fmla="*/ 71 w 74"/>
                <a:gd name="T1" fmla="*/ 0 h 354"/>
                <a:gd name="T2" fmla="*/ 74 w 74"/>
                <a:gd name="T3" fmla="*/ 0 h 354"/>
                <a:gd name="T4" fmla="*/ 74 w 74"/>
                <a:gd name="T5" fmla="*/ 2 h 354"/>
                <a:gd name="T6" fmla="*/ 2 w 74"/>
                <a:gd name="T7" fmla="*/ 354 h 354"/>
                <a:gd name="T8" fmla="*/ 0 w 74"/>
                <a:gd name="T9" fmla="*/ 354 h 354"/>
                <a:gd name="T10" fmla="*/ 0 w 74"/>
                <a:gd name="T11" fmla="*/ 351 h 354"/>
                <a:gd name="T12" fmla="*/ 71 w 74"/>
                <a:gd name="T1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354">
                  <a:moveTo>
                    <a:pt x="71" y="0"/>
                  </a:moveTo>
                  <a:lnTo>
                    <a:pt x="74" y="0"/>
                  </a:lnTo>
                  <a:lnTo>
                    <a:pt x="74" y="2"/>
                  </a:lnTo>
                  <a:lnTo>
                    <a:pt x="2" y="354"/>
                  </a:lnTo>
                  <a:lnTo>
                    <a:pt x="0" y="354"/>
                  </a:lnTo>
                  <a:lnTo>
                    <a:pt x="0" y="35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6" name="Freeform 348"/>
            <p:cNvSpPr>
              <a:spLocks/>
            </p:cNvSpPr>
            <p:nvPr/>
          </p:nvSpPr>
          <p:spPr bwMode="auto">
            <a:xfrm>
              <a:off x="4845309" y="2108787"/>
              <a:ext cx="95323" cy="371182"/>
            </a:xfrm>
            <a:custGeom>
              <a:avLst/>
              <a:gdLst>
                <a:gd name="T0" fmla="*/ 63 w 66"/>
                <a:gd name="T1" fmla="*/ 0 h 257"/>
                <a:gd name="T2" fmla="*/ 66 w 66"/>
                <a:gd name="T3" fmla="*/ 0 h 257"/>
                <a:gd name="T4" fmla="*/ 66 w 66"/>
                <a:gd name="T5" fmla="*/ 3 h 257"/>
                <a:gd name="T6" fmla="*/ 3 w 66"/>
                <a:gd name="T7" fmla="*/ 257 h 257"/>
                <a:gd name="T8" fmla="*/ 0 w 66"/>
                <a:gd name="T9" fmla="*/ 257 h 257"/>
                <a:gd name="T10" fmla="*/ 0 w 66"/>
                <a:gd name="T11" fmla="*/ 255 h 257"/>
                <a:gd name="T12" fmla="*/ 63 w 66"/>
                <a:gd name="T13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57">
                  <a:moveTo>
                    <a:pt x="63" y="0"/>
                  </a:moveTo>
                  <a:lnTo>
                    <a:pt x="66" y="0"/>
                  </a:lnTo>
                  <a:lnTo>
                    <a:pt x="66" y="3"/>
                  </a:lnTo>
                  <a:lnTo>
                    <a:pt x="3" y="257"/>
                  </a:lnTo>
                  <a:lnTo>
                    <a:pt x="0" y="257"/>
                  </a:lnTo>
                  <a:lnTo>
                    <a:pt x="0" y="25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7" name="Freeform 349"/>
            <p:cNvSpPr>
              <a:spLocks/>
            </p:cNvSpPr>
            <p:nvPr/>
          </p:nvSpPr>
          <p:spPr bwMode="auto">
            <a:xfrm>
              <a:off x="4936299" y="1832929"/>
              <a:ext cx="80880" cy="280191"/>
            </a:xfrm>
            <a:custGeom>
              <a:avLst/>
              <a:gdLst>
                <a:gd name="T0" fmla="*/ 54 w 56"/>
                <a:gd name="T1" fmla="*/ 0 h 194"/>
                <a:gd name="T2" fmla="*/ 56 w 56"/>
                <a:gd name="T3" fmla="*/ 0 h 194"/>
                <a:gd name="T4" fmla="*/ 56 w 56"/>
                <a:gd name="T5" fmla="*/ 3 h 194"/>
                <a:gd name="T6" fmla="*/ 3 w 56"/>
                <a:gd name="T7" fmla="*/ 194 h 194"/>
                <a:gd name="T8" fmla="*/ 0 w 56"/>
                <a:gd name="T9" fmla="*/ 194 h 194"/>
                <a:gd name="T10" fmla="*/ 0 w 56"/>
                <a:gd name="T11" fmla="*/ 191 h 194"/>
                <a:gd name="T12" fmla="*/ 54 w 56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94">
                  <a:moveTo>
                    <a:pt x="54" y="0"/>
                  </a:moveTo>
                  <a:lnTo>
                    <a:pt x="56" y="0"/>
                  </a:lnTo>
                  <a:lnTo>
                    <a:pt x="56" y="3"/>
                  </a:lnTo>
                  <a:lnTo>
                    <a:pt x="3" y="194"/>
                  </a:lnTo>
                  <a:lnTo>
                    <a:pt x="0" y="194"/>
                  </a:lnTo>
                  <a:lnTo>
                    <a:pt x="0" y="19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8" name="Freeform 350"/>
            <p:cNvSpPr>
              <a:spLocks/>
            </p:cNvSpPr>
            <p:nvPr/>
          </p:nvSpPr>
          <p:spPr bwMode="auto">
            <a:xfrm>
              <a:off x="5014290" y="1620619"/>
              <a:ext cx="76548" cy="216643"/>
            </a:xfrm>
            <a:custGeom>
              <a:avLst/>
              <a:gdLst>
                <a:gd name="T0" fmla="*/ 50 w 53"/>
                <a:gd name="T1" fmla="*/ 0 h 150"/>
                <a:gd name="T2" fmla="*/ 53 w 53"/>
                <a:gd name="T3" fmla="*/ 0 h 150"/>
                <a:gd name="T4" fmla="*/ 53 w 53"/>
                <a:gd name="T5" fmla="*/ 2 h 150"/>
                <a:gd name="T6" fmla="*/ 2 w 53"/>
                <a:gd name="T7" fmla="*/ 150 h 150"/>
                <a:gd name="T8" fmla="*/ 0 w 53"/>
                <a:gd name="T9" fmla="*/ 150 h 150"/>
                <a:gd name="T10" fmla="*/ 0 w 53"/>
                <a:gd name="T11" fmla="*/ 147 h 150"/>
                <a:gd name="T12" fmla="*/ 50 w 53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50">
                  <a:moveTo>
                    <a:pt x="50" y="0"/>
                  </a:moveTo>
                  <a:lnTo>
                    <a:pt x="53" y="0"/>
                  </a:lnTo>
                  <a:lnTo>
                    <a:pt x="53" y="2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9" name="Freeform 351"/>
            <p:cNvSpPr>
              <a:spLocks/>
            </p:cNvSpPr>
            <p:nvPr/>
          </p:nvSpPr>
          <p:spPr bwMode="auto">
            <a:xfrm>
              <a:off x="5086505" y="1453081"/>
              <a:ext cx="67882" cy="170426"/>
            </a:xfrm>
            <a:custGeom>
              <a:avLst/>
              <a:gdLst>
                <a:gd name="T0" fmla="*/ 44 w 47"/>
                <a:gd name="T1" fmla="*/ 0 h 118"/>
                <a:gd name="T2" fmla="*/ 47 w 47"/>
                <a:gd name="T3" fmla="*/ 0 h 118"/>
                <a:gd name="T4" fmla="*/ 47 w 47"/>
                <a:gd name="T5" fmla="*/ 3 h 118"/>
                <a:gd name="T6" fmla="*/ 3 w 47"/>
                <a:gd name="T7" fmla="*/ 118 h 118"/>
                <a:gd name="T8" fmla="*/ 0 w 47"/>
                <a:gd name="T9" fmla="*/ 118 h 118"/>
                <a:gd name="T10" fmla="*/ 0 w 47"/>
                <a:gd name="T11" fmla="*/ 116 h 118"/>
                <a:gd name="T12" fmla="*/ 44 w 4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18">
                  <a:moveTo>
                    <a:pt x="44" y="0"/>
                  </a:moveTo>
                  <a:lnTo>
                    <a:pt x="47" y="0"/>
                  </a:lnTo>
                  <a:lnTo>
                    <a:pt x="47" y="3"/>
                  </a:lnTo>
                  <a:lnTo>
                    <a:pt x="3" y="118"/>
                  </a:lnTo>
                  <a:lnTo>
                    <a:pt x="0" y="118"/>
                  </a:lnTo>
                  <a:lnTo>
                    <a:pt x="0" y="11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0" name="Freeform 352"/>
            <p:cNvSpPr>
              <a:spLocks/>
            </p:cNvSpPr>
            <p:nvPr/>
          </p:nvSpPr>
          <p:spPr bwMode="auto">
            <a:xfrm>
              <a:off x="5150053" y="1320207"/>
              <a:ext cx="62105" cy="137208"/>
            </a:xfrm>
            <a:custGeom>
              <a:avLst/>
              <a:gdLst>
                <a:gd name="T0" fmla="*/ 41 w 43"/>
                <a:gd name="T1" fmla="*/ 0 h 95"/>
                <a:gd name="T2" fmla="*/ 43 w 43"/>
                <a:gd name="T3" fmla="*/ 0 h 95"/>
                <a:gd name="T4" fmla="*/ 43 w 43"/>
                <a:gd name="T5" fmla="*/ 2 h 95"/>
                <a:gd name="T6" fmla="*/ 3 w 43"/>
                <a:gd name="T7" fmla="*/ 95 h 95"/>
                <a:gd name="T8" fmla="*/ 0 w 43"/>
                <a:gd name="T9" fmla="*/ 95 h 95"/>
                <a:gd name="T10" fmla="*/ 0 w 43"/>
                <a:gd name="T11" fmla="*/ 92 h 95"/>
                <a:gd name="T12" fmla="*/ 41 w 43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95">
                  <a:moveTo>
                    <a:pt x="41" y="0"/>
                  </a:moveTo>
                  <a:lnTo>
                    <a:pt x="43" y="0"/>
                  </a:lnTo>
                  <a:lnTo>
                    <a:pt x="43" y="2"/>
                  </a:lnTo>
                  <a:lnTo>
                    <a:pt x="3" y="95"/>
                  </a:lnTo>
                  <a:lnTo>
                    <a:pt x="0" y="95"/>
                  </a:lnTo>
                  <a:lnTo>
                    <a:pt x="0" y="9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1" name="Freeform 353"/>
            <p:cNvSpPr>
              <a:spLocks/>
            </p:cNvSpPr>
            <p:nvPr/>
          </p:nvSpPr>
          <p:spPr bwMode="auto">
            <a:xfrm>
              <a:off x="5209269" y="1213330"/>
              <a:ext cx="57771" cy="109766"/>
            </a:xfrm>
            <a:custGeom>
              <a:avLst/>
              <a:gdLst>
                <a:gd name="T0" fmla="*/ 37 w 40"/>
                <a:gd name="T1" fmla="*/ 0 h 76"/>
                <a:gd name="T2" fmla="*/ 40 w 40"/>
                <a:gd name="T3" fmla="*/ 0 h 76"/>
                <a:gd name="T4" fmla="*/ 40 w 40"/>
                <a:gd name="T5" fmla="*/ 2 h 76"/>
                <a:gd name="T6" fmla="*/ 2 w 40"/>
                <a:gd name="T7" fmla="*/ 76 h 76"/>
                <a:gd name="T8" fmla="*/ 0 w 40"/>
                <a:gd name="T9" fmla="*/ 76 h 76"/>
                <a:gd name="T10" fmla="*/ 0 w 40"/>
                <a:gd name="T11" fmla="*/ 74 h 76"/>
                <a:gd name="T12" fmla="*/ 37 w 40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6">
                  <a:moveTo>
                    <a:pt x="37" y="0"/>
                  </a:moveTo>
                  <a:lnTo>
                    <a:pt x="40" y="0"/>
                  </a:lnTo>
                  <a:lnTo>
                    <a:pt x="40" y="2"/>
                  </a:lnTo>
                  <a:lnTo>
                    <a:pt x="2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2" name="Freeform 354"/>
            <p:cNvSpPr>
              <a:spLocks/>
            </p:cNvSpPr>
            <p:nvPr/>
          </p:nvSpPr>
          <p:spPr bwMode="auto">
            <a:xfrm>
              <a:off x="5262707" y="1123784"/>
              <a:ext cx="53439" cy="92434"/>
            </a:xfrm>
            <a:custGeom>
              <a:avLst/>
              <a:gdLst>
                <a:gd name="T0" fmla="*/ 35 w 37"/>
                <a:gd name="T1" fmla="*/ 0 h 64"/>
                <a:gd name="T2" fmla="*/ 37 w 37"/>
                <a:gd name="T3" fmla="*/ 0 h 64"/>
                <a:gd name="T4" fmla="*/ 37 w 37"/>
                <a:gd name="T5" fmla="*/ 2 h 64"/>
                <a:gd name="T6" fmla="*/ 3 w 37"/>
                <a:gd name="T7" fmla="*/ 64 h 64"/>
                <a:gd name="T8" fmla="*/ 0 w 37"/>
                <a:gd name="T9" fmla="*/ 64 h 64"/>
                <a:gd name="T10" fmla="*/ 0 w 37"/>
                <a:gd name="T11" fmla="*/ 62 h 64"/>
                <a:gd name="T12" fmla="*/ 35 w 37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4">
                  <a:moveTo>
                    <a:pt x="35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" y="64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3" name="Freeform 355"/>
            <p:cNvSpPr>
              <a:spLocks/>
            </p:cNvSpPr>
            <p:nvPr/>
          </p:nvSpPr>
          <p:spPr bwMode="auto">
            <a:xfrm>
              <a:off x="5313258" y="1051570"/>
              <a:ext cx="49106" cy="75103"/>
            </a:xfrm>
            <a:custGeom>
              <a:avLst/>
              <a:gdLst>
                <a:gd name="T0" fmla="*/ 32 w 34"/>
                <a:gd name="T1" fmla="*/ 0 h 52"/>
                <a:gd name="T2" fmla="*/ 34 w 34"/>
                <a:gd name="T3" fmla="*/ 0 h 52"/>
                <a:gd name="T4" fmla="*/ 34 w 34"/>
                <a:gd name="T5" fmla="*/ 2 h 52"/>
                <a:gd name="T6" fmla="*/ 2 w 34"/>
                <a:gd name="T7" fmla="*/ 52 h 52"/>
                <a:gd name="T8" fmla="*/ 0 w 34"/>
                <a:gd name="T9" fmla="*/ 52 h 52"/>
                <a:gd name="T10" fmla="*/ 0 w 34"/>
                <a:gd name="T11" fmla="*/ 50 h 52"/>
                <a:gd name="T12" fmla="*/ 32 w 3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32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4" name="Freeform 356"/>
            <p:cNvSpPr>
              <a:spLocks/>
            </p:cNvSpPr>
            <p:nvPr/>
          </p:nvSpPr>
          <p:spPr bwMode="auto">
            <a:xfrm>
              <a:off x="5359475" y="1005353"/>
              <a:ext cx="31774" cy="49106"/>
            </a:xfrm>
            <a:custGeom>
              <a:avLst/>
              <a:gdLst>
                <a:gd name="T0" fmla="*/ 20 w 22"/>
                <a:gd name="T1" fmla="*/ 0 h 34"/>
                <a:gd name="T2" fmla="*/ 22 w 22"/>
                <a:gd name="T3" fmla="*/ 0 h 34"/>
                <a:gd name="T4" fmla="*/ 22 w 22"/>
                <a:gd name="T5" fmla="*/ 2 h 34"/>
                <a:gd name="T6" fmla="*/ 2 w 22"/>
                <a:gd name="T7" fmla="*/ 34 h 34"/>
                <a:gd name="T8" fmla="*/ 0 w 22"/>
                <a:gd name="T9" fmla="*/ 34 h 34"/>
                <a:gd name="T10" fmla="*/ 0 w 22"/>
                <a:gd name="T11" fmla="*/ 32 h 34"/>
                <a:gd name="T12" fmla="*/ 20 w 2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4">
                  <a:moveTo>
                    <a:pt x="20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5" name="Freeform 357"/>
            <p:cNvSpPr>
              <a:spLocks/>
            </p:cNvSpPr>
            <p:nvPr/>
          </p:nvSpPr>
          <p:spPr bwMode="auto">
            <a:xfrm>
              <a:off x="909630" y="2534852"/>
              <a:ext cx="153094" cy="33219"/>
            </a:xfrm>
            <a:custGeom>
              <a:avLst/>
              <a:gdLst>
                <a:gd name="T0" fmla="*/ 0 w 106"/>
                <a:gd name="T1" fmla="*/ 0 h 23"/>
                <a:gd name="T2" fmla="*/ 2 w 106"/>
                <a:gd name="T3" fmla="*/ 0 h 23"/>
                <a:gd name="T4" fmla="*/ 106 w 106"/>
                <a:gd name="T5" fmla="*/ 20 h 23"/>
                <a:gd name="T6" fmla="*/ 106 w 106"/>
                <a:gd name="T7" fmla="*/ 23 h 23"/>
                <a:gd name="T8" fmla="*/ 103 w 106"/>
                <a:gd name="T9" fmla="*/ 23 h 23"/>
                <a:gd name="T10" fmla="*/ 0 w 106"/>
                <a:gd name="T11" fmla="*/ 2 h 23"/>
                <a:gd name="T12" fmla="*/ 0 w 10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3">
                  <a:moveTo>
                    <a:pt x="0" y="0"/>
                  </a:moveTo>
                  <a:lnTo>
                    <a:pt x="2" y="0"/>
                  </a:lnTo>
                  <a:lnTo>
                    <a:pt x="106" y="20"/>
                  </a:lnTo>
                  <a:lnTo>
                    <a:pt x="106" y="23"/>
                  </a:lnTo>
                  <a:lnTo>
                    <a:pt x="103" y="2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6" name="Freeform 358"/>
            <p:cNvSpPr>
              <a:spLocks/>
            </p:cNvSpPr>
            <p:nvPr/>
          </p:nvSpPr>
          <p:spPr bwMode="auto">
            <a:xfrm>
              <a:off x="1058392" y="2563738"/>
              <a:ext cx="189202" cy="64993"/>
            </a:xfrm>
            <a:custGeom>
              <a:avLst/>
              <a:gdLst>
                <a:gd name="T0" fmla="*/ 0 w 131"/>
                <a:gd name="T1" fmla="*/ 0 h 45"/>
                <a:gd name="T2" fmla="*/ 3 w 131"/>
                <a:gd name="T3" fmla="*/ 0 h 45"/>
                <a:gd name="T4" fmla="*/ 131 w 131"/>
                <a:gd name="T5" fmla="*/ 42 h 45"/>
                <a:gd name="T6" fmla="*/ 131 w 131"/>
                <a:gd name="T7" fmla="*/ 45 h 45"/>
                <a:gd name="T8" fmla="*/ 129 w 131"/>
                <a:gd name="T9" fmla="*/ 45 h 45"/>
                <a:gd name="T10" fmla="*/ 0 w 131"/>
                <a:gd name="T11" fmla="*/ 3 h 45"/>
                <a:gd name="T12" fmla="*/ 0 w 131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45">
                  <a:moveTo>
                    <a:pt x="0" y="0"/>
                  </a:moveTo>
                  <a:lnTo>
                    <a:pt x="3" y="0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29" y="4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7" name="Freeform 359"/>
            <p:cNvSpPr>
              <a:spLocks/>
            </p:cNvSpPr>
            <p:nvPr/>
          </p:nvSpPr>
          <p:spPr bwMode="auto">
            <a:xfrm>
              <a:off x="1244705" y="2624398"/>
              <a:ext cx="132874" cy="60660"/>
            </a:xfrm>
            <a:custGeom>
              <a:avLst/>
              <a:gdLst>
                <a:gd name="T0" fmla="*/ 0 w 92"/>
                <a:gd name="T1" fmla="*/ 0 h 42"/>
                <a:gd name="T2" fmla="*/ 2 w 92"/>
                <a:gd name="T3" fmla="*/ 0 h 42"/>
                <a:gd name="T4" fmla="*/ 92 w 92"/>
                <a:gd name="T5" fmla="*/ 39 h 42"/>
                <a:gd name="T6" fmla="*/ 92 w 92"/>
                <a:gd name="T7" fmla="*/ 42 h 42"/>
                <a:gd name="T8" fmla="*/ 90 w 92"/>
                <a:gd name="T9" fmla="*/ 42 h 42"/>
                <a:gd name="T10" fmla="*/ 0 w 92"/>
                <a:gd name="T11" fmla="*/ 3 h 42"/>
                <a:gd name="T12" fmla="*/ 0 w 9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2">
                  <a:moveTo>
                    <a:pt x="0" y="0"/>
                  </a:moveTo>
                  <a:lnTo>
                    <a:pt x="2" y="0"/>
                  </a:lnTo>
                  <a:lnTo>
                    <a:pt x="92" y="39"/>
                  </a:lnTo>
                  <a:lnTo>
                    <a:pt x="92" y="42"/>
                  </a:lnTo>
                  <a:lnTo>
                    <a:pt x="90" y="4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8" name="Freeform 360"/>
            <p:cNvSpPr>
              <a:spLocks/>
            </p:cNvSpPr>
            <p:nvPr/>
          </p:nvSpPr>
          <p:spPr bwMode="auto">
            <a:xfrm>
              <a:off x="1374690" y="2680724"/>
              <a:ext cx="67882" cy="31774"/>
            </a:xfrm>
            <a:custGeom>
              <a:avLst/>
              <a:gdLst>
                <a:gd name="T0" fmla="*/ 0 w 47"/>
                <a:gd name="T1" fmla="*/ 0 h 22"/>
                <a:gd name="T2" fmla="*/ 2 w 47"/>
                <a:gd name="T3" fmla="*/ 0 h 22"/>
                <a:gd name="T4" fmla="*/ 47 w 47"/>
                <a:gd name="T5" fmla="*/ 21 h 22"/>
                <a:gd name="T6" fmla="*/ 47 w 47"/>
                <a:gd name="T7" fmla="*/ 22 h 22"/>
                <a:gd name="T8" fmla="*/ 44 w 47"/>
                <a:gd name="T9" fmla="*/ 22 h 22"/>
                <a:gd name="T10" fmla="*/ 0 w 47"/>
                <a:gd name="T11" fmla="*/ 3 h 22"/>
                <a:gd name="T12" fmla="*/ 0 w 4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0" y="0"/>
                  </a:moveTo>
                  <a:lnTo>
                    <a:pt x="2" y="0"/>
                  </a:lnTo>
                  <a:lnTo>
                    <a:pt x="47" y="21"/>
                  </a:lnTo>
                  <a:lnTo>
                    <a:pt x="47" y="22"/>
                  </a:lnTo>
                  <a:lnTo>
                    <a:pt x="44" y="2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9" name="Freeform 361"/>
            <p:cNvSpPr>
              <a:spLocks/>
            </p:cNvSpPr>
            <p:nvPr/>
          </p:nvSpPr>
          <p:spPr bwMode="auto">
            <a:xfrm>
              <a:off x="1438239" y="2711055"/>
              <a:ext cx="89546" cy="46217"/>
            </a:xfrm>
            <a:custGeom>
              <a:avLst/>
              <a:gdLst>
                <a:gd name="T0" fmla="*/ 0 w 62"/>
                <a:gd name="T1" fmla="*/ 0 h 32"/>
                <a:gd name="T2" fmla="*/ 3 w 62"/>
                <a:gd name="T3" fmla="*/ 0 h 32"/>
                <a:gd name="T4" fmla="*/ 62 w 62"/>
                <a:gd name="T5" fmla="*/ 31 h 32"/>
                <a:gd name="T6" fmla="*/ 62 w 62"/>
                <a:gd name="T7" fmla="*/ 32 h 32"/>
                <a:gd name="T8" fmla="*/ 59 w 62"/>
                <a:gd name="T9" fmla="*/ 32 h 32"/>
                <a:gd name="T10" fmla="*/ 0 w 62"/>
                <a:gd name="T11" fmla="*/ 1 h 32"/>
                <a:gd name="T12" fmla="*/ 0 w 6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2">
                  <a:moveTo>
                    <a:pt x="0" y="0"/>
                  </a:moveTo>
                  <a:lnTo>
                    <a:pt x="3" y="0"/>
                  </a:lnTo>
                  <a:lnTo>
                    <a:pt x="62" y="31"/>
                  </a:lnTo>
                  <a:lnTo>
                    <a:pt x="62" y="32"/>
                  </a:lnTo>
                  <a:lnTo>
                    <a:pt x="59" y="3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0" name="Freeform 362"/>
            <p:cNvSpPr>
              <a:spLocks/>
            </p:cNvSpPr>
            <p:nvPr/>
          </p:nvSpPr>
          <p:spPr bwMode="auto">
            <a:xfrm>
              <a:off x="1523452" y="2755827"/>
              <a:ext cx="127097" cy="69326"/>
            </a:xfrm>
            <a:custGeom>
              <a:avLst/>
              <a:gdLst>
                <a:gd name="T0" fmla="*/ 0 w 88"/>
                <a:gd name="T1" fmla="*/ 0 h 48"/>
                <a:gd name="T2" fmla="*/ 3 w 88"/>
                <a:gd name="T3" fmla="*/ 0 h 48"/>
                <a:gd name="T4" fmla="*/ 88 w 88"/>
                <a:gd name="T5" fmla="*/ 45 h 48"/>
                <a:gd name="T6" fmla="*/ 88 w 88"/>
                <a:gd name="T7" fmla="*/ 48 h 48"/>
                <a:gd name="T8" fmla="*/ 85 w 88"/>
                <a:gd name="T9" fmla="*/ 48 h 48"/>
                <a:gd name="T10" fmla="*/ 0 w 88"/>
                <a:gd name="T11" fmla="*/ 1 h 48"/>
                <a:gd name="T12" fmla="*/ 0 w 8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8">
                  <a:moveTo>
                    <a:pt x="0" y="0"/>
                  </a:moveTo>
                  <a:lnTo>
                    <a:pt x="3" y="0"/>
                  </a:lnTo>
                  <a:lnTo>
                    <a:pt x="88" y="45"/>
                  </a:lnTo>
                  <a:lnTo>
                    <a:pt x="88" y="48"/>
                  </a:lnTo>
                  <a:lnTo>
                    <a:pt x="85" y="48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1" name="Freeform 363"/>
            <p:cNvSpPr>
              <a:spLocks/>
            </p:cNvSpPr>
            <p:nvPr/>
          </p:nvSpPr>
          <p:spPr bwMode="auto">
            <a:xfrm>
              <a:off x="1646216" y="2820821"/>
              <a:ext cx="47662" cy="28886"/>
            </a:xfrm>
            <a:custGeom>
              <a:avLst/>
              <a:gdLst>
                <a:gd name="T0" fmla="*/ 0 w 33"/>
                <a:gd name="T1" fmla="*/ 0 h 20"/>
                <a:gd name="T2" fmla="*/ 3 w 33"/>
                <a:gd name="T3" fmla="*/ 0 h 20"/>
                <a:gd name="T4" fmla="*/ 33 w 33"/>
                <a:gd name="T5" fmla="*/ 16 h 20"/>
                <a:gd name="T6" fmla="*/ 33 w 33"/>
                <a:gd name="T7" fmla="*/ 20 h 20"/>
                <a:gd name="T8" fmla="*/ 31 w 33"/>
                <a:gd name="T9" fmla="*/ 20 h 20"/>
                <a:gd name="T10" fmla="*/ 0 w 33"/>
                <a:gd name="T11" fmla="*/ 3 h 20"/>
                <a:gd name="T12" fmla="*/ 0 w 3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0">
                  <a:moveTo>
                    <a:pt x="0" y="0"/>
                  </a:moveTo>
                  <a:lnTo>
                    <a:pt x="3" y="0"/>
                  </a:lnTo>
                  <a:lnTo>
                    <a:pt x="33" y="16"/>
                  </a:lnTo>
                  <a:lnTo>
                    <a:pt x="33" y="20"/>
                  </a:lnTo>
                  <a:lnTo>
                    <a:pt x="31" y="2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2" name="Freeform 364"/>
            <p:cNvSpPr>
              <a:spLocks/>
            </p:cNvSpPr>
            <p:nvPr/>
          </p:nvSpPr>
          <p:spPr bwMode="auto">
            <a:xfrm>
              <a:off x="1690989" y="2843929"/>
              <a:ext cx="23109" cy="17331"/>
            </a:xfrm>
            <a:custGeom>
              <a:avLst/>
              <a:gdLst>
                <a:gd name="T0" fmla="*/ 0 w 16"/>
                <a:gd name="T1" fmla="*/ 0 h 12"/>
                <a:gd name="T2" fmla="*/ 2 w 16"/>
                <a:gd name="T3" fmla="*/ 0 h 12"/>
                <a:gd name="T4" fmla="*/ 16 w 16"/>
                <a:gd name="T5" fmla="*/ 11 h 12"/>
                <a:gd name="T6" fmla="*/ 16 w 16"/>
                <a:gd name="T7" fmla="*/ 12 h 12"/>
                <a:gd name="T8" fmla="*/ 14 w 16"/>
                <a:gd name="T9" fmla="*/ 12 h 12"/>
                <a:gd name="T10" fmla="*/ 0 w 16"/>
                <a:gd name="T11" fmla="*/ 4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3" name="Freeform 365"/>
            <p:cNvSpPr>
              <a:spLocks/>
            </p:cNvSpPr>
            <p:nvPr/>
          </p:nvSpPr>
          <p:spPr bwMode="auto">
            <a:xfrm>
              <a:off x="1711209" y="2859816"/>
              <a:ext cx="24553" cy="12999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7 h 9"/>
                <a:gd name="T6" fmla="*/ 17 w 17"/>
                <a:gd name="T7" fmla="*/ 9 h 9"/>
                <a:gd name="T8" fmla="*/ 13 w 17"/>
                <a:gd name="T9" fmla="*/ 9 h 9"/>
                <a:gd name="T10" fmla="*/ 0 w 17"/>
                <a:gd name="T11" fmla="*/ 1 h 9"/>
                <a:gd name="T12" fmla="*/ 0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4" name="Freeform 366"/>
            <p:cNvSpPr>
              <a:spLocks/>
            </p:cNvSpPr>
            <p:nvPr/>
          </p:nvSpPr>
          <p:spPr bwMode="auto">
            <a:xfrm>
              <a:off x="1729985" y="2869926"/>
              <a:ext cx="43329" cy="25997"/>
            </a:xfrm>
            <a:custGeom>
              <a:avLst/>
              <a:gdLst>
                <a:gd name="T0" fmla="*/ 0 w 30"/>
                <a:gd name="T1" fmla="*/ 0 h 18"/>
                <a:gd name="T2" fmla="*/ 4 w 30"/>
                <a:gd name="T3" fmla="*/ 0 h 18"/>
                <a:gd name="T4" fmla="*/ 30 w 30"/>
                <a:gd name="T5" fmla="*/ 14 h 18"/>
                <a:gd name="T6" fmla="*/ 30 w 30"/>
                <a:gd name="T7" fmla="*/ 18 h 18"/>
                <a:gd name="T8" fmla="*/ 28 w 30"/>
                <a:gd name="T9" fmla="*/ 18 h 18"/>
                <a:gd name="T10" fmla="*/ 0 w 30"/>
                <a:gd name="T11" fmla="*/ 2 h 18"/>
                <a:gd name="T12" fmla="*/ 0 w 3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4" y="0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5" name="Freeform 367"/>
            <p:cNvSpPr>
              <a:spLocks/>
            </p:cNvSpPr>
            <p:nvPr/>
          </p:nvSpPr>
          <p:spPr bwMode="auto">
            <a:xfrm>
              <a:off x="1770425" y="2890146"/>
              <a:ext cx="73659" cy="50550"/>
            </a:xfrm>
            <a:custGeom>
              <a:avLst/>
              <a:gdLst>
                <a:gd name="T0" fmla="*/ 0 w 51"/>
                <a:gd name="T1" fmla="*/ 0 h 35"/>
                <a:gd name="T2" fmla="*/ 2 w 51"/>
                <a:gd name="T3" fmla="*/ 0 h 35"/>
                <a:gd name="T4" fmla="*/ 51 w 51"/>
                <a:gd name="T5" fmla="*/ 31 h 35"/>
                <a:gd name="T6" fmla="*/ 51 w 51"/>
                <a:gd name="T7" fmla="*/ 35 h 35"/>
                <a:gd name="T8" fmla="*/ 49 w 51"/>
                <a:gd name="T9" fmla="*/ 35 h 35"/>
                <a:gd name="T10" fmla="*/ 0 w 51"/>
                <a:gd name="T11" fmla="*/ 4 h 35"/>
                <a:gd name="T12" fmla="*/ 0 w 5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5">
                  <a:moveTo>
                    <a:pt x="0" y="0"/>
                  </a:moveTo>
                  <a:lnTo>
                    <a:pt x="2" y="0"/>
                  </a:lnTo>
                  <a:lnTo>
                    <a:pt x="51" y="31"/>
                  </a:lnTo>
                  <a:lnTo>
                    <a:pt x="51" y="35"/>
                  </a:lnTo>
                  <a:lnTo>
                    <a:pt x="49" y="3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6" name="Freeform 368"/>
            <p:cNvSpPr>
              <a:spLocks/>
            </p:cNvSpPr>
            <p:nvPr/>
          </p:nvSpPr>
          <p:spPr bwMode="auto">
            <a:xfrm>
              <a:off x="1841195" y="2934919"/>
              <a:ext cx="82325" cy="53439"/>
            </a:xfrm>
            <a:custGeom>
              <a:avLst/>
              <a:gdLst>
                <a:gd name="T0" fmla="*/ 0 w 57"/>
                <a:gd name="T1" fmla="*/ 0 h 37"/>
                <a:gd name="T2" fmla="*/ 2 w 57"/>
                <a:gd name="T3" fmla="*/ 0 h 37"/>
                <a:gd name="T4" fmla="*/ 57 w 57"/>
                <a:gd name="T5" fmla="*/ 34 h 37"/>
                <a:gd name="T6" fmla="*/ 57 w 57"/>
                <a:gd name="T7" fmla="*/ 37 h 37"/>
                <a:gd name="T8" fmla="*/ 54 w 57"/>
                <a:gd name="T9" fmla="*/ 37 h 37"/>
                <a:gd name="T10" fmla="*/ 0 w 57"/>
                <a:gd name="T11" fmla="*/ 4 h 37"/>
                <a:gd name="T12" fmla="*/ 0 w 5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7">
                  <a:moveTo>
                    <a:pt x="0" y="0"/>
                  </a:moveTo>
                  <a:lnTo>
                    <a:pt x="2" y="0"/>
                  </a:lnTo>
                  <a:lnTo>
                    <a:pt x="57" y="34"/>
                  </a:lnTo>
                  <a:lnTo>
                    <a:pt x="57" y="37"/>
                  </a:lnTo>
                  <a:lnTo>
                    <a:pt x="54" y="3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7" name="Freeform 369"/>
            <p:cNvSpPr>
              <a:spLocks/>
            </p:cNvSpPr>
            <p:nvPr/>
          </p:nvSpPr>
          <p:spPr bwMode="auto">
            <a:xfrm>
              <a:off x="1919186" y="2984024"/>
              <a:ext cx="75103" cy="46217"/>
            </a:xfrm>
            <a:custGeom>
              <a:avLst/>
              <a:gdLst>
                <a:gd name="T0" fmla="*/ 0 w 52"/>
                <a:gd name="T1" fmla="*/ 0 h 32"/>
                <a:gd name="T2" fmla="*/ 3 w 52"/>
                <a:gd name="T3" fmla="*/ 0 h 32"/>
                <a:gd name="T4" fmla="*/ 52 w 52"/>
                <a:gd name="T5" fmla="*/ 31 h 32"/>
                <a:gd name="T6" fmla="*/ 52 w 52"/>
                <a:gd name="T7" fmla="*/ 32 h 32"/>
                <a:gd name="T8" fmla="*/ 50 w 52"/>
                <a:gd name="T9" fmla="*/ 32 h 32"/>
                <a:gd name="T10" fmla="*/ 0 w 52"/>
                <a:gd name="T11" fmla="*/ 3 h 32"/>
                <a:gd name="T12" fmla="*/ 0 w 5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2">
                  <a:moveTo>
                    <a:pt x="0" y="0"/>
                  </a:moveTo>
                  <a:lnTo>
                    <a:pt x="3" y="0"/>
                  </a:lnTo>
                  <a:lnTo>
                    <a:pt x="52" y="31"/>
                  </a:lnTo>
                  <a:lnTo>
                    <a:pt x="52" y="32"/>
                  </a:lnTo>
                  <a:lnTo>
                    <a:pt x="50" y="3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8" name="Freeform 370"/>
            <p:cNvSpPr>
              <a:spLocks/>
            </p:cNvSpPr>
            <p:nvPr/>
          </p:nvSpPr>
          <p:spPr bwMode="auto">
            <a:xfrm>
              <a:off x="1991401" y="3028798"/>
              <a:ext cx="125653" cy="82325"/>
            </a:xfrm>
            <a:custGeom>
              <a:avLst/>
              <a:gdLst>
                <a:gd name="T0" fmla="*/ 0 w 87"/>
                <a:gd name="T1" fmla="*/ 0 h 57"/>
                <a:gd name="T2" fmla="*/ 2 w 87"/>
                <a:gd name="T3" fmla="*/ 0 h 57"/>
                <a:gd name="T4" fmla="*/ 87 w 87"/>
                <a:gd name="T5" fmla="*/ 55 h 57"/>
                <a:gd name="T6" fmla="*/ 87 w 87"/>
                <a:gd name="T7" fmla="*/ 57 h 57"/>
                <a:gd name="T8" fmla="*/ 85 w 87"/>
                <a:gd name="T9" fmla="*/ 57 h 57"/>
                <a:gd name="T10" fmla="*/ 0 w 87"/>
                <a:gd name="T11" fmla="*/ 1 h 57"/>
                <a:gd name="T12" fmla="*/ 0 w 87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7">
                  <a:moveTo>
                    <a:pt x="0" y="0"/>
                  </a:moveTo>
                  <a:lnTo>
                    <a:pt x="2" y="0"/>
                  </a:lnTo>
                  <a:lnTo>
                    <a:pt x="87" y="55"/>
                  </a:lnTo>
                  <a:lnTo>
                    <a:pt x="87" y="57"/>
                  </a:lnTo>
                  <a:lnTo>
                    <a:pt x="85" y="57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9" name="Freeform 371"/>
            <p:cNvSpPr>
              <a:spLocks/>
            </p:cNvSpPr>
            <p:nvPr/>
          </p:nvSpPr>
          <p:spPr bwMode="auto">
            <a:xfrm>
              <a:off x="2114165" y="3108233"/>
              <a:ext cx="14443" cy="10110"/>
            </a:xfrm>
            <a:custGeom>
              <a:avLst/>
              <a:gdLst>
                <a:gd name="T0" fmla="*/ 0 w 10"/>
                <a:gd name="T1" fmla="*/ 0 h 7"/>
                <a:gd name="T2" fmla="*/ 2 w 10"/>
                <a:gd name="T3" fmla="*/ 0 h 7"/>
                <a:gd name="T4" fmla="*/ 10 w 10"/>
                <a:gd name="T5" fmla="*/ 5 h 7"/>
                <a:gd name="T6" fmla="*/ 10 w 10"/>
                <a:gd name="T7" fmla="*/ 7 h 7"/>
                <a:gd name="T8" fmla="*/ 7 w 10"/>
                <a:gd name="T9" fmla="*/ 7 h 7"/>
                <a:gd name="T10" fmla="*/ 0 w 10"/>
                <a:gd name="T11" fmla="*/ 2 h 7"/>
                <a:gd name="T12" fmla="*/ 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2" y="0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7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0" name="Freeform 372"/>
            <p:cNvSpPr>
              <a:spLocks/>
            </p:cNvSpPr>
            <p:nvPr/>
          </p:nvSpPr>
          <p:spPr bwMode="auto">
            <a:xfrm>
              <a:off x="2124275" y="3115455"/>
              <a:ext cx="14443" cy="11554"/>
            </a:xfrm>
            <a:custGeom>
              <a:avLst/>
              <a:gdLst>
                <a:gd name="T0" fmla="*/ 0 w 10"/>
                <a:gd name="T1" fmla="*/ 0 h 8"/>
                <a:gd name="T2" fmla="*/ 3 w 10"/>
                <a:gd name="T3" fmla="*/ 0 h 8"/>
                <a:gd name="T4" fmla="*/ 10 w 10"/>
                <a:gd name="T5" fmla="*/ 5 h 8"/>
                <a:gd name="T6" fmla="*/ 10 w 10"/>
                <a:gd name="T7" fmla="*/ 8 h 8"/>
                <a:gd name="T8" fmla="*/ 8 w 10"/>
                <a:gd name="T9" fmla="*/ 8 h 8"/>
                <a:gd name="T10" fmla="*/ 0 w 10"/>
                <a:gd name="T11" fmla="*/ 2 h 8"/>
                <a:gd name="T12" fmla="*/ 0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3" y="0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8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1" name="Freeform 373"/>
            <p:cNvSpPr>
              <a:spLocks/>
            </p:cNvSpPr>
            <p:nvPr/>
          </p:nvSpPr>
          <p:spPr bwMode="auto">
            <a:xfrm>
              <a:off x="2135829" y="3122676"/>
              <a:ext cx="12999" cy="11554"/>
            </a:xfrm>
            <a:custGeom>
              <a:avLst/>
              <a:gdLst>
                <a:gd name="T0" fmla="*/ 0 w 9"/>
                <a:gd name="T1" fmla="*/ 0 h 8"/>
                <a:gd name="T2" fmla="*/ 2 w 9"/>
                <a:gd name="T3" fmla="*/ 0 h 8"/>
                <a:gd name="T4" fmla="*/ 9 w 9"/>
                <a:gd name="T5" fmla="*/ 6 h 8"/>
                <a:gd name="T6" fmla="*/ 9 w 9"/>
                <a:gd name="T7" fmla="*/ 8 h 8"/>
                <a:gd name="T8" fmla="*/ 7 w 9"/>
                <a:gd name="T9" fmla="*/ 8 h 8"/>
                <a:gd name="T10" fmla="*/ 0 w 9"/>
                <a:gd name="T11" fmla="*/ 3 h 8"/>
                <a:gd name="T12" fmla="*/ 0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2" y="0"/>
                  </a:lnTo>
                  <a:lnTo>
                    <a:pt x="9" y="6"/>
                  </a:lnTo>
                  <a:lnTo>
                    <a:pt x="9" y="8"/>
                  </a:lnTo>
                  <a:lnTo>
                    <a:pt x="7" y="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2" name="Freeform 374"/>
            <p:cNvSpPr>
              <a:spLocks/>
            </p:cNvSpPr>
            <p:nvPr/>
          </p:nvSpPr>
          <p:spPr bwMode="auto">
            <a:xfrm>
              <a:off x="2145939" y="3131342"/>
              <a:ext cx="75103" cy="50550"/>
            </a:xfrm>
            <a:custGeom>
              <a:avLst/>
              <a:gdLst>
                <a:gd name="T0" fmla="*/ 0 w 52"/>
                <a:gd name="T1" fmla="*/ 0 h 35"/>
                <a:gd name="T2" fmla="*/ 2 w 52"/>
                <a:gd name="T3" fmla="*/ 0 h 35"/>
                <a:gd name="T4" fmla="*/ 52 w 52"/>
                <a:gd name="T5" fmla="*/ 32 h 35"/>
                <a:gd name="T6" fmla="*/ 52 w 52"/>
                <a:gd name="T7" fmla="*/ 35 h 35"/>
                <a:gd name="T8" fmla="*/ 50 w 52"/>
                <a:gd name="T9" fmla="*/ 35 h 35"/>
                <a:gd name="T10" fmla="*/ 0 w 52"/>
                <a:gd name="T11" fmla="*/ 2 h 35"/>
                <a:gd name="T12" fmla="*/ 0 w 5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2" y="0"/>
                  </a:lnTo>
                  <a:lnTo>
                    <a:pt x="52" y="32"/>
                  </a:lnTo>
                  <a:lnTo>
                    <a:pt x="52" y="35"/>
                  </a:lnTo>
                  <a:lnTo>
                    <a:pt x="50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3" name="Freeform 375"/>
            <p:cNvSpPr>
              <a:spLocks/>
            </p:cNvSpPr>
            <p:nvPr/>
          </p:nvSpPr>
          <p:spPr bwMode="auto">
            <a:xfrm>
              <a:off x="2218153" y="3177559"/>
              <a:ext cx="49106" cy="34663"/>
            </a:xfrm>
            <a:custGeom>
              <a:avLst/>
              <a:gdLst>
                <a:gd name="T0" fmla="*/ 0 w 34"/>
                <a:gd name="T1" fmla="*/ 0 h 24"/>
                <a:gd name="T2" fmla="*/ 2 w 34"/>
                <a:gd name="T3" fmla="*/ 0 h 24"/>
                <a:gd name="T4" fmla="*/ 34 w 34"/>
                <a:gd name="T5" fmla="*/ 22 h 24"/>
                <a:gd name="T6" fmla="*/ 34 w 34"/>
                <a:gd name="T7" fmla="*/ 24 h 24"/>
                <a:gd name="T8" fmla="*/ 32 w 34"/>
                <a:gd name="T9" fmla="*/ 24 h 24"/>
                <a:gd name="T10" fmla="*/ 0 w 34"/>
                <a:gd name="T11" fmla="*/ 3 h 24"/>
                <a:gd name="T12" fmla="*/ 0 w 3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lnTo>
                    <a:pt x="2" y="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2" y="2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4" name="Freeform 376"/>
            <p:cNvSpPr>
              <a:spLocks/>
            </p:cNvSpPr>
            <p:nvPr/>
          </p:nvSpPr>
          <p:spPr bwMode="auto">
            <a:xfrm>
              <a:off x="2264370" y="3209333"/>
              <a:ext cx="20220" cy="15888"/>
            </a:xfrm>
            <a:custGeom>
              <a:avLst/>
              <a:gdLst>
                <a:gd name="T0" fmla="*/ 0 w 14"/>
                <a:gd name="T1" fmla="*/ 0 h 11"/>
                <a:gd name="T2" fmla="*/ 2 w 14"/>
                <a:gd name="T3" fmla="*/ 0 h 11"/>
                <a:gd name="T4" fmla="*/ 14 w 14"/>
                <a:gd name="T5" fmla="*/ 8 h 11"/>
                <a:gd name="T6" fmla="*/ 14 w 14"/>
                <a:gd name="T7" fmla="*/ 11 h 11"/>
                <a:gd name="T8" fmla="*/ 11 w 14"/>
                <a:gd name="T9" fmla="*/ 11 h 11"/>
                <a:gd name="T10" fmla="*/ 0 w 14"/>
                <a:gd name="T11" fmla="*/ 2 h 11"/>
                <a:gd name="T12" fmla="*/ 0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lnTo>
                    <a:pt x="2" y="0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1" y="1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5" name="Freeform 377"/>
            <p:cNvSpPr>
              <a:spLocks/>
            </p:cNvSpPr>
            <p:nvPr/>
          </p:nvSpPr>
          <p:spPr bwMode="auto">
            <a:xfrm>
              <a:off x="2280258" y="3220887"/>
              <a:ext cx="30330" cy="20220"/>
            </a:xfrm>
            <a:custGeom>
              <a:avLst/>
              <a:gdLst>
                <a:gd name="T0" fmla="*/ 0 w 21"/>
                <a:gd name="T1" fmla="*/ 0 h 14"/>
                <a:gd name="T2" fmla="*/ 3 w 21"/>
                <a:gd name="T3" fmla="*/ 0 h 14"/>
                <a:gd name="T4" fmla="*/ 21 w 21"/>
                <a:gd name="T5" fmla="*/ 11 h 14"/>
                <a:gd name="T6" fmla="*/ 21 w 21"/>
                <a:gd name="T7" fmla="*/ 14 h 14"/>
                <a:gd name="T8" fmla="*/ 19 w 21"/>
                <a:gd name="T9" fmla="*/ 14 h 14"/>
                <a:gd name="T10" fmla="*/ 0 w 21"/>
                <a:gd name="T11" fmla="*/ 3 h 14"/>
                <a:gd name="T12" fmla="*/ 0 w 2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4">
                  <a:moveTo>
                    <a:pt x="0" y="0"/>
                  </a:moveTo>
                  <a:lnTo>
                    <a:pt x="3" y="0"/>
                  </a:lnTo>
                  <a:lnTo>
                    <a:pt x="21" y="11"/>
                  </a:lnTo>
                  <a:lnTo>
                    <a:pt x="21" y="14"/>
                  </a:lnTo>
                  <a:lnTo>
                    <a:pt x="19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6" name="Freeform 378"/>
            <p:cNvSpPr>
              <a:spLocks/>
            </p:cNvSpPr>
            <p:nvPr/>
          </p:nvSpPr>
          <p:spPr bwMode="auto">
            <a:xfrm>
              <a:off x="2307699" y="3236775"/>
              <a:ext cx="153094" cy="105433"/>
            </a:xfrm>
            <a:custGeom>
              <a:avLst/>
              <a:gdLst>
                <a:gd name="T0" fmla="*/ 0 w 106"/>
                <a:gd name="T1" fmla="*/ 0 h 73"/>
                <a:gd name="T2" fmla="*/ 2 w 106"/>
                <a:gd name="T3" fmla="*/ 0 h 73"/>
                <a:gd name="T4" fmla="*/ 106 w 106"/>
                <a:gd name="T5" fmla="*/ 71 h 73"/>
                <a:gd name="T6" fmla="*/ 106 w 106"/>
                <a:gd name="T7" fmla="*/ 73 h 73"/>
                <a:gd name="T8" fmla="*/ 102 w 106"/>
                <a:gd name="T9" fmla="*/ 73 h 73"/>
                <a:gd name="T10" fmla="*/ 0 w 106"/>
                <a:gd name="T11" fmla="*/ 3 h 73"/>
                <a:gd name="T12" fmla="*/ 0 w 106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3">
                  <a:moveTo>
                    <a:pt x="0" y="0"/>
                  </a:moveTo>
                  <a:lnTo>
                    <a:pt x="2" y="0"/>
                  </a:lnTo>
                  <a:lnTo>
                    <a:pt x="106" y="71"/>
                  </a:lnTo>
                  <a:lnTo>
                    <a:pt x="106" y="73"/>
                  </a:lnTo>
                  <a:lnTo>
                    <a:pt x="102" y="7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7" name="Freeform 379"/>
            <p:cNvSpPr>
              <a:spLocks/>
            </p:cNvSpPr>
            <p:nvPr/>
          </p:nvSpPr>
          <p:spPr bwMode="auto">
            <a:xfrm>
              <a:off x="2455016" y="3339319"/>
              <a:ext cx="67882" cy="50550"/>
            </a:xfrm>
            <a:custGeom>
              <a:avLst/>
              <a:gdLst>
                <a:gd name="T0" fmla="*/ 0 w 47"/>
                <a:gd name="T1" fmla="*/ 0 h 35"/>
                <a:gd name="T2" fmla="*/ 4 w 47"/>
                <a:gd name="T3" fmla="*/ 0 h 35"/>
                <a:gd name="T4" fmla="*/ 47 w 47"/>
                <a:gd name="T5" fmla="*/ 32 h 35"/>
                <a:gd name="T6" fmla="*/ 47 w 47"/>
                <a:gd name="T7" fmla="*/ 35 h 35"/>
                <a:gd name="T8" fmla="*/ 45 w 47"/>
                <a:gd name="T9" fmla="*/ 35 h 35"/>
                <a:gd name="T10" fmla="*/ 0 w 47"/>
                <a:gd name="T11" fmla="*/ 2 h 35"/>
                <a:gd name="T12" fmla="*/ 0 w 47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5">
                  <a:moveTo>
                    <a:pt x="0" y="0"/>
                  </a:moveTo>
                  <a:lnTo>
                    <a:pt x="4" y="0"/>
                  </a:lnTo>
                  <a:lnTo>
                    <a:pt x="47" y="32"/>
                  </a:lnTo>
                  <a:lnTo>
                    <a:pt x="47" y="35"/>
                  </a:lnTo>
                  <a:lnTo>
                    <a:pt x="45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8" name="Freeform 380"/>
            <p:cNvSpPr>
              <a:spLocks/>
            </p:cNvSpPr>
            <p:nvPr/>
          </p:nvSpPr>
          <p:spPr bwMode="auto">
            <a:xfrm>
              <a:off x="2520009" y="3385536"/>
              <a:ext cx="21665" cy="14443"/>
            </a:xfrm>
            <a:custGeom>
              <a:avLst/>
              <a:gdLst>
                <a:gd name="T0" fmla="*/ 0 w 15"/>
                <a:gd name="T1" fmla="*/ 0 h 10"/>
                <a:gd name="T2" fmla="*/ 2 w 15"/>
                <a:gd name="T3" fmla="*/ 0 h 10"/>
                <a:gd name="T4" fmla="*/ 15 w 15"/>
                <a:gd name="T5" fmla="*/ 8 h 10"/>
                <a:gd name="T6" fmla="*/ 15 w 15"/>
                <a:gd name="T7" fmla="*/ 10 h 10"/>
                <a:gd name="T8" fmla="*/ 11 w 15"/>
                <a:gd name="T9" fmla="*/ 10 h 10"/>
                <a:gd name="T10" fmla="*/ 0 w 15"/>
                <a:gd name="T11" fmla="*/ 3 h 10"/>
                <a:gd name="T12" fmla="*/ 0 w 1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lnTo>
                    <a:pt x="2" y="0"/>
                  </a:lnTo>
                  <a:lnTo>
                    <a:pt x="15" y="8"/>
                  </a:lnTo>
                  <a:lnTo>
                    <a:pt x="15" y="10"/>
                  </a:lnTo>
                  <a:lnTo>
                    <a:pt x="11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9" name="Freeform 381"/>
            <p:cNvSpPr>
              <a:spLocks/>
            </p:cNvSpPr>
            <p:nvPr/>
          </p:nvSpPr>
          <p:spPr bwMode="auto">
            <a:xfrm>
              <a:off x="2535896" y="3397090"/>
              <a:ext cx="23109" cy="15888"/>
            </a:xfrm>
            <a:custGeom>
              <a:avLst/>
              <a:gdLst>
                <a:gd name="T0" fmla="*/ 0 w 16"/>
                <a:gd name="T1" fmla="*/ 0 h 11"/>
                <a:gd name="T2" fmla="*/ 4 w 16"/>
                <a:gd name="T3" fmla="*/ 0 h 11"/>
                <a:gd name="T4" fmla="*/ 16 w 16"/>
                <a:gd name="T5" fmla="*/ 9 h 11"/>
                <a:gd name="T6" fmla="*/ 16 w 16"/>
                <a:gd name="T7" fmla="*/ 11 h 11"/>
                <a:gd name="T8" fmla="*/ 14 w 16"/>
                <a:gd name="T9" fmla="*/ 11 h 11"/>
                <a:gd name="T10" fmla="*/ 0 w 16"/>
                <a:gd name="T11" fmla="*/ 2 h 11"/>
                <a:gd name="T12" fmla="*/ 0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lnTo>
                    <a:pt x="4" y="0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0" name="Freeform 382"/>
            <p:cNvSpPr>
              <a:spLocks/>
            </p:cNvSpPr>
            <p:nvPr/>
          </p:nvSpPr>
          <p:spPr bwMode="auto">
            <a:xfrm>
              <a:off x="2556116" y="3410089"/>
              <a:ext cx="25997" cy="21665"/>
            </a:xfrm>
            <a:custGeom>
              <a:avLst/>
              <a:gdLst>
                <a:gd name="T0" fmla="*/ 0 w 18"/>
                <a:gd name="T1" fmla="*/ 0 h 15"/>
                <a:gd name="T2" fmla="*/ 2 w 18"/>
                <a:gd name="T3" fmla="*/ 0 h 15"/>
                <a:gd name="T4" fmla="*/ 18 w 18"/>
                <a:gd name="T5" fmla="*/ 11 h 15"/>
                <a:gd name="T6" fmla="*/ 18 w 18"/>
                <a:gd name="T7" fmla="*/ 15 h 15"/>
                <a:gd name="T8" fmla="*/ 16 w 18"/>
                <a:gd name="T9" fmla="*/ 15 h 15"/>
                <a:gd name="T10" fmla="*/ 0 w 18"/>
                <a:gd name="T11" fmla="*/ 2 h 15"/>
                <a:gd name="T12" fmla="*/ 0 w 1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2" y="0"/>
                  </a:lnTo>
                  <a:lnTo>
                    <a:pt x="18" y="11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1" name="Freeform 383"/>
            <p:cNvSpPr>
              <a:spLocks/>
            </p:cNvSpPr>
            <p:nvPr/>
          </p:nvSpPr>
          <p:spPr bwMode="auto">
            <a:xfrm>
              <a:off x="2579225" y="3425976"/>
              <a:ext cx="197868" cy="138651"/>
            </a:xfrm>
            <a:custGeom>
              <a:avLst/>
              <a:gdLst>
                <a:gd name="T0" fmla="*/ 0 w 137"/>
                <a:gd name="T1" fmla="*/ 0 h 96"/>
                <a:gd name="T2" fmla="*/ 2 w 137"/>
                <a:gd name="T3" fmla="*/ 0 h 96"/>
                <a:gd name="T4" fmla="*/ 137 w 137"/>
                <a:gd name="T5" fmla="*/ 94 h 96"/>
                <a:gd name="T6" fmla="*/ 137 w 137"/>
                <a:gd name="T7" fmla="*/ 96 h 96"/>
                <a:gd name="T8" fmla="*/ 134 w 137"/>
                <a:gd name="T9" fmla="*/ 96 h 96"/>
                <a:gd name="T10" fmla="*/ 0 w 137"/>
                <a:gd name="T11" fmla="*/ 4 h 96"/>
                <a:gd name="T12" fmla="*/ 0 w 13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6">
                  <a:moveTo>
                    <a:pt x="0" y="0"/>
                  </a:moveTo>
                  <a:lnTo>
                    <a:pt x="2" y="0"/>
                  </a:lnTo>
                  <a:lnTo>
                    <a:pt x="137" y="94"/>
                  </a:lnTo>
                  <a:lnTo>
                    <a:pt x="137" y="96"/>
                  </a:lnTo>
                  <a:lnTo>
                    <a:pt x="134" y="9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2" name="Freeform 384"/>
            <p:cNvSpPr>
              <a:spLocks/>
            </p:cNvSpPr>
            <p:nvPr/>
          </p:nvSpPr>
          <p:spPr bwMode="auto">
            <a:xfrm>
              <a:off x="2772759" y="3561739"/>
              <a:ext cx="154539" cy="109766"/>
            </a:xfrm>
            <a:custGeom>
              <a:avLst/>
              <a:gdLst>
                <a:gd name="T0" fmla="*/ 0 w 107"/>
                <a:gd name="T1" fmla="*/ 0 h 76"/>
                <a:gd name="T2" fmla="*/ 3 w 107"/>
                <a:gd name="T3" fmla="*/ 0 h 76"/>
                <a:gd name="T4" fmla="*/ 107 w 107"/>
                <a:gd name="T5" fmla="*/ 75 h 76"/>
                <a:gd name="T6" fmla="*/ 107 w 107"/>
                <a:gd name="T7" fmla="*/ 76 h 76"/>
                <a:gd name="T8" fmla="*/ 104 w 107"/>
                <a:gd name="T9" fmla="*/ 76 h 76"/>
                <a:gd name="T10" fmla="*/ 0 w 107"/>
                <a:gd name="T11" fmla="*/ 2 h 76"/>
                <a:gd name="T12" fmla="*/ 0 w 107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6">
                  <a:moveTo>
                    <a:pt x="0" y="0"/>
                  </a:moveTo>
                  <a:lnTo>
                    <a:pt x="3" y="0"/>
                  </a:lnTo>
                  <a:lnTo>
                    <a:pt x="107" y="75"/>
                  </a:lnTo>
                  <a:lnTo>
                    <a:pt x="107" y="76"/>
                  </a:lnTo>
                  <a:lnTo>
                    <a:pt x="104" y="7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3" name="Freeform 385"/>
            <p:cNvSpPr>
              <a:spLocks/>
            </p:cNvSpPr>
            <p:nvPr/>
          </p:nvSpPr>
          <p:spPr bwMode="auto">
            <a:xfrm>
              <a:off x="2922965" y="3670061"/>
              <a:ext cx="153094" cy="109766"/>
            </a:xfrm>
            <a:custGeom>
              <a:avLst/>
              <a:gdLst>
                <a:gd name="T0" fmla="*/ 0 w 106"/>
                <a:gd name="T1" fmla="*/ 0 h 76"/>
                <a:gd name="T2" fmla="*/ 3 w 106"/>
                <a:gd name="T3" fmla="*/ 0 h 76"/>
                <a:gd name="T4" fmla="*/ 106 w 106"/>
                <a:gd name="T5" fmla="*/ 74 h 76"/>
                <a:gd name="T6" fmla="*/ 106 w 106"/>
                <a:gd name="T7" fmla="*/ 76 h 76"/>
                <a:gd name="T8" fmla="*/ 104 w 106"/>
                <a:gd name="T9" fmla="*/ 76 h 76"/>
                <a:gd name="T10" fmla="*/ 0 w 106"/>
                <a:gd name="T11" fmla="*/ 1 h 76"/>
                <a:gd name="T12" fmla="*/ 0 w 10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6">
                  <a:moveTo>
                    <a:pt x="0" y="0"/>
                  </a:moveTo>
                  <a:lnTo>
                    <a:pt x="3" y="0"/>
                  </a:lnTo>
                  <a:lnTo>
                    <a:pt x="106" y="74"/>
                  </a:lnTo>
                  <a:lnTo>
                    <a:pt x="106" y="76"/>
                  </a:lnTo>
                  <a:lnTo>
                    <a:pt x="104" y="76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4" name="Freeform 386"/>
            <p:cNvSpPr>
              <a:spLocks/>
            </p:cNvSpPr>
            <p:nvPr/>
          </p:nvSpPr>
          <p:spPr bwMode="auto">
            <a:xfrm>
              <a:off x="3073170" y="3776938"/>
              <a:ext cx="125653" cy="90990"/>
            </a:xfrm>
            <a:custGeom>
              <a:avLst/>
              <a:gdLst>
                <a:gd name="T0" fmla="*/ 0 w 87"/>
                <a:gd name="T1" fmla="*/ 0 h 63"/>
                <a:gd name="T2" fmla="*/ 2 w 87"/>
                <a:gd name="T3" fmla="*/ 0 h 63"/>
                <a:gd name="T4" fmla="*/ 87 w 87"/>
                <a:gd name="T5" fmla="*/ 61 h 63"/>
                <a:gd name="T6" fmla="*/ 87 w 87"/>
                <a:gd name="T7" fmla="*/ 63 h 63"/>
                <a:gd name="T8" fmla="*/ 85 w 87"/>
                <a:gd name="T9" fmla="*/ 63 h 63"/>
                <a:gd name="T10" fmla="*/ 0 w 87"/>
                <a:gd name="T11" fmla="*/ 2 h 63"/>
                <a:gd name="T12" fmla="*/ 0 w 87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3">
                  <a:moveTo>
                    <a:pt x="0" y="0"/>
                  </a:moveTo>
                  <a:lnTo>
                    <a:pt x="2" y="0"/>
                  </a:lnTo>
                  <a:lnTo>
                    <a:pt x="87" y="61"/>
                  </a:lnTo>
                  <a:lnTo>
                    <a:pt x="87" y="63"/>
                  </a:lnTo>
                  <a:lnTo>
                    <a:pt x="85" y="6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5" name="Freeform 387"/>
            <p:cNvSpPr>
              <a:spLocks/>
            </p:cNvSpPr>
            <p:nvPr/>
          </p:nvSpPr>
          <p:spPr bwMode="auto">
            <a:xfrm>
              <a:off x="3195935" y="3865039"/>
              <a:ext cx="194979" cy="142985"/>
            </a:xfrm>
            <a:custGeom>
              <a:avLst/>
              <a:gdLst>
                <a:gd name="T0" fmla="*/ 0 w 135"/>
                <a:gd name="T1" fmla="*/ 0 h 99"/>
                <a:gd name="T2" fmla="*/ 2 w 135"/>
                <a:gd name="T3" fmla="*/ 0 h 99"/>
                <a:gd name="T4" fmla="*/ 135 w 135"/>
                <a:gd name="T5" fmla="*/ 96 h 99"/>
                <a:gd name="T6" fmla="*/ 135 w 135"/>
                <a:gd name="T7" fmla="*/ 99 h 99"/>
                <a:gd name="T8" fmla="*/ 133 w 135"/>
                <a:gd name="T9" fmla="*/ 99 h 99"/>
                <a:gd name="T10" fmla="*/ 0 w 135"/>
                <a:gd name="T11" fmla="*/ 2 h 99"/>
                <a:gd name="T12" fmla="*/ 0 w 13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9">
                  <a:moveTo>
                    <a:pt x="0" y="0"/>
                  </a:moveTo>
                  <a:lnTo>
                    <a:pt x="2" y="0"/>
                  </a:lnTo>
                  <a:lnTo>
                    <a:pt x="135" y="96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6" name="Freeform 388"/>
            <p:cNvSpPr>
              <a:spLocks/>
            </p:cNvSpPr>
            <p:nvPr/>
          </p:nvSpPr>
          <p:spPr bwMode="auto">
            <a:xfrm>
              <a:off x="3388025" y="4003690"/>
              <a:ext cx="153094" cy="114099"/>
            </a:xfrm>
            <a:custGeom>
              <a:avLst/>
              <a:gdLst>
                <a:gd name="T0" fmla="*/ 0 w 106"/>
                <a:gd name="T1" fmla="*/ 0 h 79"/>
                <a:gd name="T2" fmla="*/ 2 w 106"/>
                <a:gd name="T3" fmla="*/ 0 h 79"/>
                <a:gd name="T4" fmla="*/ 106 w 106"/>
                <a:gd name="T5" fmla="*/ 76 h 79"/>
                <a:gd name="T6" fmla="*/ 106 w 106"/>
                <a:gd name="T7" fmla="*/ 79 h 79"/>
                <a:gd name="T8" fmla="*/ 103 w 106"/>
                <a:gd name="T9" fmla="*/ 79 h 79"/>
                <a:gd name="T10" fmla="*/ 0 w 106"/>
                <a:gd name="T11" fmla="*/ 3 h 79"/>
                <a:gd name="T12" fmla="*/ 0 w 106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9">
                  <a:moveTo>
                    <a:pt x="0" y="0"/>
                  </a:moveTo>
                  <a:lnTo>
                    <a:pt x="2" y="0"/>
                  </a:lnTo>
                  <a:lnTo>
                    <a:pt x="106" y="76"/>
                  </a:lnTo>
                  <a:lnTo>
                    <a:pt x="106" y="79"/>
                  </a:lnTo>
                  <a:lnTo>
                    <a:pt x="103" y="7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7" name="Freeform 389"/>
            <p:cNvSpPr>
              <a:spLocks/>
            </p:cNvSpPr>
            <p:nvPr/>
          </p:nvSpPr>
          <p:spPr bwMode="auto">
            <a:xfrm>
              <a:off x="3536786" y="4113456"/>
              <a:ext cx="127097" cy="92434"/>
            </a:xfrm>
            <a:custGeom>
              <a:avLst/>
              <a:gdLst>
                <a:gd name="T0" fmla="*/ 0 w 88"/>
                <a:gd name="T1" fmla="*/ 0 h 64"/>
                <a:gd name="T2" fmla="*/ 3 w 88"/>
                <a:gd name="T3" fmla="*/ 0 h 64"/>
                <a:gd name="T4" fmla="*/ 88 w 88"/>
                <a:gd name="T5" fmla="*/ 61 h 64"/>
                <a:gd name="T6" fmla="*/ 88 w 88"/>
                <a:gd name="T7" fmla="*/ 64 h 64"/>
                <a:gd name="T8" fmla="*/ 85 w 88"/>
                <a:gd name="T9" fmla="*/ 64 h 64"/>
                <a:gd name="T10" fmla="*/ 0 w 88"/>
                <a:gd name="T11" fmla="*/ 3 h 64"/>
                <a:gd name="T12" fmla="*/ 0 w 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4">
                  <a:moveTo>
                    <a:pt x="0" y="0"/>
                  </a:moveTo>
                  <a:lnTo>
                    <a:pt x="3" y="0"/>
                  </a:lnTo>
                  <a:lnTo>
                    <a:pt x="88" y="61"/>
                  </a:lnTo>
                  <a:lnTo>
                    <a:pt x="88" y="64"/>
                  </a:lnTo>
                  <a:lnTo>
                    <a:pt x="85" y="6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8" name="Freeform 390"/>
            <p:cNvSpPr>
              <a:spLocks/>
            </p:cNvSpPr>
            <p:nvPr/>
          </p:nvSpPr>
          <p:spPr bwMode="auto">
            <a:xfrm>
              <a:off x="3659550" y="4201558"/>
              <a:ext cx="197868" cy="144429"/>
            </a:xfrm>
            <a:custGeom>
              <a:avLst/>
              <a:gdLst>
                <a:gd name="T0" fmla="*/ 0 w 137"/>
                <a:gd name="T1" fmla="*/ 0 h 100"/>
                <a:gd name="T2" fmla="*/ 3 w 137"/>
                <a:gd name="T3" fmla="*/ 0 h 100"/>
                <a:gd name="T4" fmla="*/ 137 w 137"/>
                <a:gd name="T5" fmla="*/ 98 h 100"/>
                <a:gd name="T6" fmla="*/ 137 w 137"/>
                <a:gd name="T7" fmla="*/ 100 h 100"/>
                <a:gd name="T8" fmla="*/ 134 w 137"/>
                <a:gd name="T9" fmla="*/ 100 h 100"/>
                <a:gd name="T10" fmla="*/ 0 w 137"/>
                <a:gd name="T11" fmla="*/ 3 h 100"/>
                <a:gd name="T12" fmla="*/ 0 w 137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00">
                  <a:moveTo>
                    <a:pt x="0" y="0"/>
                  </a:moveTo>
                  <a:lnTo>
                    <a:pt x="3" y="0"/>
                  </a:lnTo>
                  <a:lnTo>
                    <a:pt x="137" y="98"/>
                  </a:lnTo>
                  <a:lnTo>
                    <a:pt x="137" y="100"/>
                  </a:lnTo>
                  <a:lnTo>
                    <a:pt x="134" y="10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9" name="Freeform 391"/>
            <p:cNvSpPr>
              <a:spLocks/>
            </p:cNvSpPr>
            <p:nvPr/>
          </p:nvSpPr>
          <p:spPr bwMode="auto">
            <a:xfrm>
              <a:off x="3853085" y="4343098"/>
              <a:ext cx="122765" cy="90990"/>
            </a:xfrm>
            <a:custGeom>
              <a:avLst/>
              <a:gdLst>
                <a:gd name="T0" fmla="*/ 0 w 85"/>
                <a:gd name="T1" fmla="*/ 0 h 63"/>
                <a:gd name="T2" fmla="*/ 3 w 85"/>
                <a:gd name="T3" fmla="*/ 0 h 63"/>
                <a:gd name="T4" fmla="*/ 85 w 85"/>
                <a:gd name="T5" fmla="*/ 60 h 63"/>
                <a:gd name="T6" fmla="*/ 85 w 85"/>
                <a:gd name="T7" fmla="*/ 63 h 63"/>
                <a:gd name="T8" fmla="*/ 82 w 85"/>
                <a:gd name="T9" fmla="*/ 63 h 63"/>
                <a:gd name="T10" fmla="*/ 0 w 85"/>
                <a:gd name="T11" fmla="*/ 2 h 63"/>
                <a:gd name="T12" fmla="*/ 0 w 85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3">
                  <a:moveTo>
                    <a:pt x="0" y="0"/>
                  </a:moveTo>
                  <a:lnTo>
                    <a:pt x="3" y="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2" y="6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0" name="Freeform 392"/>
            <p:cNvSpPr>
              <a:spLocks/>
            </p:cNvSpPr>
            <p:nvPr/>
          </p:nvSpPr>
          <p:spPr bwMode="auto">
            <a:xfrm>
              <a:off x="909630" y="3467861"/>
              <a:ext cx="122765" cy="20220"/>
            </a:xfrm>
            <a:custGeom>
              <a:avLst/>
              <a:gdLst>
                <a:gd name="T0" fmla="*/ 82 w 85"/>
                <a:gd name="T1" fmla="*/ 0 h 14"/>
                <a:gd name="T2" fmla="*/ 85 w 85"/>
                <a:gd name="T3" fmla="*/ 0 h 14"/>
                <a:gd name="T4" fmla="*/ 85 w 85"/>
                <a:gd name="T5" fmla="*/ 2 h 14"/>
                <a:gd name="T6" fmla="*/ 2 w 85"/>
                <a:gd name="T7" fmla="*/ 14 h 14"/>
                <a:gd name="T8" fmla="*/ 0 w 85"/>
                <a:gd name="T9" fmla="*/ 14 h 14"/>
                <a:gd name="T10" fmla="*/ 0 w 85"/>
                <a:gd name="T11" fmla="*/ 11 h 14"/>
                <a:gd name="T12" fmla="*/ 82 w 8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">
                  <a:moveTo>
                    <a:pt x="82" y="0"/>
                  </a:moveTo>
                  <a:lnTo>
                    <a:pt x="85" y="0"/>
                  </a:lnTo>
                  <a:lnTo>
                    <a:pt x="85" y="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1" name="Freeform 393"/>
            <p:cNvSpPr>
              <a:spLocks/>
            </p:cNvSpPr>
            <p:nvPr/>
          </p:nvSpPr>
          <p:spPr bwMode="auto">
            <a:xfrm>
              <a:off x="1081501" y="3464972"/>
              <a:ext cx="25997" cy="5777"/>
            </a:xfrm>
            <a:custGeom>
              <a:avLst/>
              <a:gdLst>
                <a:gd name="T0" fmla="*/ 0 w 18"/>
                <a:gd name="T1" fmla="*/ 0 h 4"/>
                <a:gd name="T2" fmla="*/ 2 w 18"/>
                <a:gd name="T3" fmla="*/ 0 h 4"/>
                <a:gd name="T4" fmla="*/ 18 w 18"/>
                <a:gd name="T5" fmla="*/ 2 h 4"/>
                <a:gd name="T6" fmla="*/ 18 w 18"/>
                <a:gd name="T7" fmla="*/ 4 h 4"/>
                <a:gd name="T8" fmla="*/ 15 w 18"/>
                <a:gd name="T9" fmla="*/ 4 h 4"/>
                <a:gd name="T10" fmla="*/ 0 w 18"/>
                <a:gd name="T11" fmla="*/ 3 h 4"/>
                <a:gd name="T12" fmla="*/ 0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0" y="0"/>
                  </a:moveTo>
                  <a:lnTo>
                    <a:pt x="2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2" name="Freeform 394"/>
            <p:cNvSpPr>
              <a:spLocks/>
            </p:cNvSpPr>
            <p:nvPr/>
          </p:nvSpPr>
          <p:spPr bwMode="auto">
            <a:xfrm>
              <a:off x="1155159" y="3472193"/>
              <a:ext cx="92434" cy="12999"/>
            </a:xfrm>
            <a:custGeom>
              <a:avLst/>
              <a:gdLst>
                <a:gd name="T0" fmla="*/ 0 w 64"/>
                <a:gd name="T1" fmla="*/ 0 h 9"/>
                <a:gd name="T2" fmla="*/ 2 w 64"/>
                <a:gd name="T3" fmla="*/ 0 h 9"/>
                <a:gd name="T4" fmla="*/ 64 w 64"/>
                <a:gd name="T5" fmla="*/ 7 h 9"/>
                <a:gd name="T6" fmla="*/ 64 w 64"/>
                <a:gd name="T7" fmla="*/ 9 h 9"/>
                <a:gd name="T8" fmla="*/ 62 w 64"/>
                <a:gd name="T9" fmla="*/ 9 h 9"/>
                <a:gd name="T10" fmla="*/ 0 w 64"/>
                <a:gd name="T11" fmla="*/ 3 h 9"/>
                <a:gd name="T12" fmla="*/ 0 w 6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">
                  <a:moveTo>
                    <a:pt x="0" y="0"/>
                  </a:moveTo>
                  <a:lnTo>
                    <a:pt x="2" y="0"/>
                  </a:lnTo>
                  <a:lnTo>
                    <a:pt x="64" y="7"/>
                  </a:lnTo>
                  <a:lnTo>
                    <a:pt x="64" y="9"/>
                  </a:lnTo>
                  <a:lnTo>
                    <a:pt x="62" y="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3" name="Freeform 395"/>
            <p:cNvSpPr>
              <a:spLocks/>
            </p:cNvSpPr>
            <p:nvPr/>
          </p:nvSpPr>
          <p:spPr bwMode="auto">
            <a:xfrm>
              <a:off x="1244705" y="3482304"/>
              <a:ext cx="33219" cy="10110"/>
            </a:xfrm>
            <a:custGeom>
              <a:avLst/>
              <a:gdLst>
                <a:gd name="T0" fmla="*/ 0 w 23"/>
                <a:gd name="T1" fmla="*/ 0 h 7"/>
                <a:gd name="T2" fmla="*/ 2 w 23"/>
                <a:gd name="T3" fmla="*/ 0 h 7"/>
                <a:gd name="T4" fmla="*/ 23 w 23"/>
                <a:gd name="T5" fmla="*/ 5 h 7"/>
                <a:gd name="T6" fmla="*/ 23 w 23"/>
                <a:gd name="T7" fmla="*/ 7 h 7"/>
                <a:gd name="T8" fmla="*/ 20 w 23"/>
                <a:gd name="T9" fmla="*/ 7 h 7"/>
                <a:gd name="T10" fmla="*/ 0 w 23"/>
                <a:gd name="T11" fmla="*/ 2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lnTo>
                    <a:pt x="2" y="0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0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4" name="Freeform 396"/>
            <p:cNvSpPr>
              <a:spLocks/>
            </p:cNvSpPr>
            <p:nvPr/>
          </p:nvSpPr>
          <p:spPr bwMode="auto">
            <a:xfrm>
              <a:off x="1328473" y="3505412"/>
              <a:ext cx="25997" cy="8666"/>
            </a:xfrm>
            <a:custGeom>
              <a:avLst/>
              <a:gdLst>
                <a:gd name="T0" fmla="*/ 0 w 18"/>
                <a:gd name="T1" fmla="*/ 0 h 6"/>
                <a:gd name="T2" fmla="*/ 1 w 18"/>
                <a:gd name="T3" fmla="*/ 0 h 6"/>
                <a:gd name="T4" fmla="*/ 18 w 18"/>
                <a:gd name="T5" fmla="*/ 4 h 6"/>
                <a:gd name="T6" fmla="*/ 18 w 18"/>
                <a:gd name="T7" fmla="*/ 6 h 6"/>
                <a:gd name="T8" fmla="*/ 16 w 18"/>
                <a:gd name="T9" fmla="*/ 6 h 6"/>
                <a:gd name="T10" fmla="*/ 0 w 18"/>
                <a:gd name="T11" fmla="*/ 1 h 6"/>
                <a:gd name="T12" fmla="*/ 0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0" y="0"/>
                  </a:moveTo>
                  <a:lnTo>
                    <a:pt x="1" y="0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5" name="Freeform 397"/>
            <p:cNvSpPr>
              <a:spLocks/>
            </p:cNvSpPr>
            <p:nvPr/>
          </p:nvSpPr>
          <p:spPr bwMode="auto">
            <a:xfrm>
              <a:off x="1402132" y="3524187"/>
              <a:ext cx="40440" cy="17331"/>
            </a:xfrm>
            <a:custGeom>
              <a:avLst/>
              <a:gdLst>
                <a:gd name="T0" fmla="*/ 0 w 28"/>
                <a:gd name="T1" fmla="*/ 0 h 12"/>
                <a:gd name="T2" fmla="*/ 1 w 28"/>
                <a:gd name="T3" fmla="*/ 0 h 12"/>
                <a:gd name="T4" fmla="*/ 28 w 28"/>
                <a:gd name="T5" fmla="*/ 9 h 12"/>
                <a:gd name="T6" fmla="*/ 28 w 28"/>
                <a:gd name="T7" fmla="*/ 12 h 12"/>
                <a:gd name="T8" fmla="*/ 25 w 28"/>
                <a:gd name="T9" fmla="*/ 12 h 12"/>
                <a:gd name="T10" fmla="*/ 0 w 28"/>
                <a:gd name="T11" fmla="*/ 3 h 12"/>
                <a:gd name="T12" fmla="*/ 0 w 2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0" y="0"/>
                  </a:moveTo>
                  <a:lnTo>
                    <a:pt x="1" y="0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5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6" name="Freeform 398"/>
            <p:cNvSpPr>
              <a:spLocks/>
            </p:cNvSpPr>
            <p:nvPr/>
          </p:nvSpPr>
          <p:spPr bwMode="auto">
            <a:xfrm>
              <a:off x="1438239" y="3537186"/>
              <a:ext cx="89546" cy="37551"/>
            </a:xfrm>
            <a:custGeom>
              <a:avLst/>
              <a:gdLst>
                <a:gd name="T0" fmla="*/ 0 w 62"/>
                <a:gd name="T1" fmla="*/ 0 h 26"/>
                <a:gd name="T2" fmla="*/ 3 w 62"/>
                <a:gd name="T3" fmla="*/ 0 h 26"/>
                <a:gd name="T4" fmla="*/ 62 w 62"/>
                <a:gd name="T5" fmla="*/ 24 h 26"/>
                <a:gd name="T6" fmla="*/ 62 w 62"/>
                <a:gd name="T7" fmla="*/ 26 h 26"/>
                <a:gd name="T8" fmla="*/ 59 w 62"/>
                <a:gd name="T9" fmla="*/ 26 h 26"/>
                <a:gd name="T10" fmla="*/ 0 w 62"/>
                <a:gd name="T11" fmla="*/ 3 h 26"/>
                <a:gd name="T12" fmla="*/ 0 w 62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6">
                  <a:moveTo>
                    <a:pt x="0" y="0"/>
                  </a:moveTo>
                  <a:lnTo>
                    <a:pt x="3" y="0"/>
                  </a:lnTo>
                  <a:lnTo>
                    <a:pt x="62" y="24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7" name="Freeform 399"/>
            <p:cNvSpPr>
              <a:spLocks/>
            </p:cNvSpPr>
            <p:nvPr/>
          </p:nvSpPr>
          <p:spPr bwMode="auto">
            <a:xfrm>
              <a:off x="1575446" y="3593513"/>
              <a:ext cx="25997" cy="12999"/>
            </a:xfrm>
            <a:custGeom>
              <a:avLst/>
              <a:gdLst>
                <a:gd name="T0" fmla="*/ 0 w 18"/>
                <a:gd name="T1" fmla="*/ 0 h 9"/>
                <a:gd name="T2" fmla="*/ 2 w 18"/>
                <a:gd name="T3" fmla="*/ 0 h 9"/>
                <a:gd name="T4" fmla="*/ 18 w 18"/>
                <a:gd name="T5" fmla="*/ 6 h 9"/>
                <a:gd name="T6" fmla="*/ 18 w 18"/>
                <a:gd name="T7" fmla="*/ 9 h 9"/>
                <a:gd name="T8" fmla="*/ 15 w 18"/>
                <a:gd name="T9" fmla="*/ 9 h 9"/>
                <a:gd name="T10" fmla="*/ 0 w 18"/>
                <a:gd name="T11" fmla="*/ 2 h 9"/>
                <a:gd name="T12" fmla="*/ 0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2" y="0"/>
                  </a:lnTo>
                  <a:lnTo>
                    <a:pt x="18" y="6"/>
                  </a:lnTo>
                  <a:lnTo>
                    <a:pt x="18" y="9"/>
                  </a:lnTo>
                  <a:lnTo>
                    <a:pt x="15" y="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8" name="Freeform 400"/>
            <p:cNvSpPr>
              <a:spLocks/>
            </p:cNvSpPr>
            <p:nvPr/>
          </p:nvSpPr>
          <p:spPr bwMode="auto">
            <a:xfrm>
              <a:off x="1646216" y="3623844"/>
              <a:ext cx="47662" cy="24553"/>
            </a:xfrm>
            <a:custGeom>
              <a:avLst/>
              <a:gdLst>
                <a:gd name="T0" fmla="*/ 0 w 33"/>
                <a:gd name="T1" fmla="*/ 0 h 17"/>
                <a:gd name="T2" fmla="*/ 3 w 33"/>
                <a:gd name="T3" fmla="*/ 0 h 17"/>
                <a:gd name="T4" fmla="*/ 33 w 33"/>
                <a:gd name="T5" fmla="*/ 15 h 17"/>
                <a:gd name="T6" fmla="*/ 33 w 33"/>
                <a:gd name="T7" fmla="*/ 17 h 17"/>
                <a:gd name="T8" fmla="*/ 31 w 33"/>
                <a:gd name="T9" fmla="*/ 17 h 17"/>
                <a:gd name="T10" fmla="*/ 0 w 33"/>
                <a:gd name="T11" fmla="*/ 4 h 17"/>
                <a:gd name="T12" fmla="*/ 0 w 3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lnTo>
                    <a:pt x="3" y="0"/>
                  </a:lnTo>
                  <a:lnTo>
                    <a:pt x="33" y="15"/>
                  </a:lnTo>
                  <a:lnTo>
                    <a:pt x="33" y="17"/>
                  </a:lnTo>
                  <a:lnTo>
                    <a:pt x="31" y="1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9" name="Freeform 401"/>
            <p:cNvSpPr>
              <a:spLocks/>
            </p:cNvSpPr>
            <p:nvPr/>
          </p:nvSpPr>
          <p:spPr bwMode="auto">
            <a:xfrm>
              <a:off x="1690989" y="3645507"/>
              <a:ext cx="23109" cy="14443"/>
            </a:xfrm>
            <a:custGeom>
              <a:avLst/>
              <a:gdLst>
                <a:gd name="T0" fmla="*/ 0 w 16"/>
                <a:gd name="T1" fmla="*/ 0 h 10"/>
                <a:gd name="T2" fmla="*/ 2 w 16"/>
                <a:gd name="T3" fmla="*/ 0 h 10"/>
                <a:gd name="T4" fmla="*/ 16 w 16"/>
                <a:gd name="T5" fmla="*/ 7 h 10"/>
                <a:gd name="T6" fmla="*/ 16 w 16"/>
                <a:gd name="T7" fmla="*/ 10 h 10"/>
                <a:gd name="T8" fmla="*/ 14 w 16"/>
                <a:gd name="T9" fmla="*/ 10 h 10"/>
                <a:gd name="T10" fmla="*/ 0 w 16"/>
                <a:gd name="T11" fmla="*/ 2 h 10"/>
                <a:gd name="T12" fmla="*/ 0 w 1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0" y="0"/>
                  </a:moveTo>
                  <a:lnTo>
                    <a:pt x="2" y="0"/>
                  </a:lnTo>
                  <a:lnTo>
                    <a:pt x="16" y="7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0" name="Freeform 402"/>
            <p:cNvSpPr>
              <a:spLocks/>
            </p:cNvSpPr>
            <p:nvPr/>
          </p:nvSpPr>
          <p:spPr bwMode="auto">
            <a:xfrm>
              <a:off x="1711209" y="3655618"/>
              <a:ext cx="24553" cy="14443"/>
            </a:xfrm>
            <a:custGeom>
              <a:avLst/>
              <a:gdLst>
                <a:gd name="T0" fmla="*/ 0 w 17"/>
                <a:gd name="T1" fmla="*/ 0 h 10"/>
                <a:gd name="T2" fmla="*/ 2 w 17"/>
                <a:gd name="T3" fmla="*/ 0 h 10"/>
                <a:gd name="T4" fmla="*/ 17 w 17"/>
                <a:gd name="T5" fmla="*/ 7 h 10"/>
                <a:gd name="T6" fmla="*/ 17 w 17"/>
                <a:gd name="T7" fmla="*/ 10 h 10"/>
                <a:gd name="T8" fmla="*/ 13 w 17"/>
                <a:gd name="T9" fmla="*/ 10 h 10"/>
                <a:gd name="T10" fmla="*/ 0 w 17"/>
                <a:gd name="T11" fmla="*/ 3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2" y="0"/>
                  </a:lnTo>
                  <a:lnTo>
                    <a:pt x="17" y="7"/>
                  </a:lnTo>
                  <a:lnTo>
                    <a:pt x="17" y="10"/>
                  </a:lnTo>
                  <a:lnTo>
                    <a:pt x="13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1" name="Freeform 403"/>
            <p:cNvSpPr>
              <a:spLocks/>
            </p:cNvSpPr>
            <p:nvPr/>
          </p:nvSpPr>
          <p:spPr bwMode="auto">
            <a:xfrm>
              <a:off x="1729985" y="3665727"/>
              <a:ext cx="43329" cy="24553"/>
            </a:xfrm>
            <a:custGeom>
              <a:avLst/>
              <a:gdLst>
                <a:gd name="T0" fmla="*/ 0 w 30"/>
                <a:gd name="T1" fmla="*/ 0 h 17"/>
                <a:gd name="T2" fmla="*/ 4 w 30"/>
                <a:gd name="T3" fmla="*/ 0 h 17"/>
                <a:gd name="T4" fmla="*/ 30 w 30"/>
                <a:gd name="T5" fmla="*/ 13 h 17"/>
                <a:gd name="T6" fmla="*/ 30 w 30"/>
                <a:gd name="T7" fmla="*/ 17 h 17"/>
                <a:gd name="T8" fmla="*/ 28 w 30"/>
                <a:gd name="T9" fmla="*/ 17 h 17"/>
                <a:gd name="T10" fmla="*/ 0 w 30"/>
                <a:gd name="T11" fmla="*/ 3 h 17"/>
                <a:gd name="T12" fmla="*/ 0 w 30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7">
                  <a:moveTo>
                    <a:pt x="0" y="0"/>
                  </a:moveTo>
                  <a:lnTo>
                    <a:pt x="4" y="0"/>
                  </a:lnTo>
                  <a:lnTo>
                    <a:pt x="30" y="13"/>
                  </a:lnTo>
                  <a:lnTo>
                    <a:pt x="30" y="17"/>
                  </a:lnTo>
                  <a:lnTo>
                    <a:pt x="28" y="1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2" name="Freeform 404"/>
            <p:cNvSpPr>
              <a:spLocks/>
            </p:cNvSpPr>
            <p:nvPr/>
          </p:nvSpPr>
          <p:spPr bwMode="auto">
            <a:xfrm>
              <a:off x="1819530" y="3711945"/>
              <a:ext cx="24553" cy="14443"/>
            </a:xfrm>
            <a:custGeom>
              <a:avLst/>
              <a:gdLst>
                <a:gd name="T0" fmla="*/ 0 w 17"/>
                <a:gd name="T1" fmla="*/ 0 h 10"/>
                <a:gd name="T2" fmla="*/ 2 w 17"/>
                <a:gd name="T3" fmla="*/ 0 h 10"/>
                <a:gd name="T4" fmla="*/ 17 w 17"/>
                <a:gd name="T5" fmla="*/ 8 h 10"/>
                <a:gd name="T6" fmla="*/ 17 w 17"/>
                <a:gd name="T7" fmla="*/ 10 h 10"/>
                <a:gd name="T8" fmla="*/ 15 w 17"/>
                <a:gd name="T9" fmla="*/ 10 h 10"/>
                <a:gd name="T10" fmla="*/ 0 w 17"/>
                <a:gd name="T11" fmla="*/ 2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2" y="0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3" name="Freeform 405"/>
            <p:cNvSpPr>
              <a:spLocks/>
            </p:cNvSpPr>
            <p:nvPr/>
          </p:nvSpPr>
          <p:spPr bwMode="auto">
            <a:xfrm>
              <a:off x="1893189" y="3752385"/>
              <a:ext cx="30330" cy="18776"/>
            </a:xfrm>
            <a:custGeom>
              <a:avLst/>
              <a:gdLst>
                <a:gd name="T0" fmla="*/ 0 w 21"/>
                <a:gd name="T1" fmla="*/ 0 h 13"/>
                <a:gd name="T2" fmla="*/ 2 w 21"/>
                <a:gd name="T3" fmla="*/ 0 h 13"/>
                <a:gd name="T4" fmla="*/ 21 w 21"/>
                <a:gd name="T5" fmla="*/ 9 h 13"/>
                <a:gd name="T6" fmla="*/ 21 w 21"/>
                <a:gd name="T7" fmla="*/ 13 h 13"/>
                <a:gd name="T8" fmla="*/ 18 w 21"/>
                <a:gd name="T9" fmla="*/ 13 h 13"/>
                <a:gd name="T10" fmla="*/ 0 w 21"/>
                <a:gd name="T11" fmla="*/ 3 h 13"/>
                <a:gd name="T12" fmla="*/ 0 w 2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lnTo>
                    <a:pt x="2" y="0"/>
                  </a:lnTo>
                  <a:lnTo>
                    <a:pt x="21" y="9"/>
                  </a:lnTo>
                  <a:lnTo>
                    <a:pt x="21" y="13"/>
                  </a:lnTo>
                  <a:lnTo>
                    <a:pt x="18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4" name="Freeform 406"/>
            <p:cNvSpPr>
              <a:spLocks/>
            </p:cNvSpPr>
            <p:nvPr/>
          </p:nvSpPr>
          <p:spPr bwMode="auto">
            <a:xfrm>
              <a:off x="1919186" y="3765384"/>
              <a:ext cx="75103" cy="49106"/>
            </a:xfrm>
            <a:custGeom>
              <a:avLst/>
              <a:gdLst>
                <a:gd name="T0" fmla="*/ 0 w 52"/>
                <a:gd name="T1" fmla="*/ 0 h 34"/>
                <a:gd name="T2" fmla="*/ 3 w 52"/>
                <a:gd name="T3" fmla="*/ 0 h 34"/>
                <a:gd name="T4" fmla="*/ 52 w 52"/>
                <a:gd name="T5" fmla="*/ 30 h 34"/>
                <a:gd name="T6" fmla="*/ 52 w 52"/>
                <a:gd name="T7" fmla="*/ 34 h 34"/>
                <a:gd name="T8" fmla="*/ 50 w 52"/>
                <a:gd name="T9" fmla="*/ 34 h 34"/>
                <a:gd name="T10" fmla="*/ 0 w 52"/>
                <a:gd name="T11" fmla="*/ 4 h 34"/>
                <a:gd name="T12" fmla="*/ 0 w 5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3" y="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5" name="Freeform 408"/>
            <p:cNvSpPr>
              <a:spLocks/>
            </p:cNvSpPr>
            <p:nvPr/>
          </p:nvSpPr>
          <p:spPr bwMode="auto">
            <a:xfrm>
              <a:off x="1991401" y="3808711"/>
              <a:ext cx="25997" cy="20220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7 w 18"/>
                <a:gd name="T9" fmla="*/ 14 h 14"/>
                <a:gd name="T10" fmla="*/ 0 w 18"/>
                <a:gd name="T11" fmla="*/ 4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7" y="1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6" name="Freeform 409"/>
            <p:cNvSpPr>
              <a:spLocks/>
            </p:cNvSpPr>
            <p:nvPr/>
          </p:nvSpPr>
          <p:spPr bwMode="auto">
            <a:xfrm>
              <a:off x="2067947" y="3854928"/>
              <a:ext cx="25997" cy="20220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6 w 18"/>
                <a:gd name="T9" fmla="*/ 14 h 14"/>
                <a:gd name="T10" fmla="*/ 0 w 18"/>
                <a:gd name="T11" fmla="*/ 3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7" name="Freeform 410"/>
            <p:cNvSpPr>
              <a:spLocks/>
            </p:cNvSpPr>
            <p:nvPr/>
          </p:nvSpPr>
          <p:spPr bwMode="auto">
            <a:xfrm>
              <a:off x="2138718" y="3898257"/>
              <a:ext cx="10110" cy="7222"/>
            </a:xfrm>
            <a:custGeom>
              <a:avLst/>
              <a:gdLst>
                <a:gd name="T0" fmla="*/ 0 w 7"/>
                <a:gd name="T1" fmla="*/ 0 h 5"/>
                <a:gd name="T2" fmla="*/ 4 w 7"/>
                <a:gd name="T3" fmla="*/ 0 h 5"/>
                <a:gd name="T4" fmla="*/ 7 w 7"/>
                <a:gd name="T5" fmla="*/ 3 h 5"/>
                <a:gd name="T6" fmla="*/ 7 w 7"/>
                <a:gd name="T7" fmla="*/ 5 h 5"/>
                <a:gd name="T8" fmla="*/ 5 w 7"/>
                <a:gd name="T9" fmla="*/ 5 h 5"/>
                <a:gd name="T10" fmla="*/ 0 w 7"/>
                <a:gd name="T11" fmla="*/ 3 h 5"/>
                <a:gd name="T12" fmla="*/ 0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4" y="0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8" name="Freeform 411"/>
            <p:cNvSpPr>
              <a:spLocks/>
            </p:cNvSpPr>
            <p:nvPr/>
          </p:nvSpPr>
          <p:spPr bwMode="auto">
            <a:xfrm>
              <a:off x="2145939" y="3902590"/>
              <a:ext cx="75103" cy="49106"/>
            </a:xfrm>
            <a:custGeom>
              <a:avLst/>
              <a:gdLst>
                <a:gd name="T0" fmla="*/ 0 w 52"/>
                <a:gd name="T1" fmla="*/ 0 h 34"/>
                <a:gd name="T2" fmla="*/ 2 w 52"/>
                <a:gd name="T3" fmla="*/ 0 h 34"/>
                <a:gd name="T4" fmla="*/ 52 w 52"/>
                <a:gd name="T5" fmla="*/ 32 h 34"/>
                <a:gd name="T6" fmla="*/ 52 w 52"/>
                <a:gd name="T7" fmla="*/ 34 h 34"/>
                <a:gd name="T8" fmla="*/ 50 w 52"/>
                <a:gd name="T9" fmla="*/ 34 h 34"/>
                <a:gd name="T10" fmla="*/ 0 w 52"/>
                <a:gd name="T11" fmla="*/ 2 h 34"/>
                <a:gd name="T12" fmla="*/ 0 w 5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2" y="0"/>
                  </a:lnTo>
                  <a:lnTo>
                    <a:pt x="52" y="32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9" name="Freeform 412"/>
            <p:cNvSpPr>
              <a:spLocks/>
            </p:cNvSpPr>
            <p:nvPr/>
          </p:nvSpPr>
          <p:spPr bwMode="auto">
            <a:xfrm>
              <a:off x="2218153" y="3948808"/>
              <a:ext cx="40440" cy="27442"/>
            </a:xfrm>
            <a:custGeom>
              <a:avLst/>
              <a:gdLst>
                <a:gd name="T0" fmla="*/ 0 w 28"/>
                <a:gd name="T1" fmla="*/ 0 h 19"/>
                <a:gd name="T2" fmla="*/ 2 w 28"/>
                <a:gd name="T3" fmla="*/ 0 h 19"/>
                <a:gd name="T4" fmla="*/ 28 w 28"/>
                <a:gd name="T5" fmla="*/ 16 h 19"/>
                <a:gd name="T6" fmla="*/ 28 w 28"/>
                <a:gd name="T7" fmla="*/ 19 h 19"/>
                <a:gd name="T8" fmla="*/ 26 w 28"/>
                <a:gd name="T9" fmla="*/ 19 h 19"/>
                <a:gd name="T10" fmla="*/ 0 w 28"/>
                <a:gd name="T11" fmla="*/ 2 h 19"/>
                <a:gd name="T12" fmla="*/ 0 w 2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2" y="0"/>
                  </a:lnTo>
                  <a:lnTo>
                    <a:pt x="28" y="16"/>
                  </a:lnTo>
                  <a:lnTo>
                    <a:pt x="28" y="19"/>
                  </a:lnTo>
                  <a:lnTo>
                    <a:pt x="26" y="1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0" name="Freeform 413"/>
            <p:cNvSpPr>
              <a:spLocks/>
            </p:cNvSpPr>
            <p:nvPr/>
          </p:nvSpPr>
          <p:spPr bwMode="auto">
            <a:xfrm>
              <a:off x="2313476" y="4010911"/>
              <a:ext cx="25997" cy="18776"/>
            </a:xfrm>
            <a:custGeom>
              <a:avLst/>
              <a:gdLst>
                <a:gd name="T0" fmla="*/ 0 w 18"/>
                <a:gd name="T1" fmla="*/ 0 h 13"/>
                <a:gd name="T2" fmla="*/ 2 w 18"/>
                <a:gd name="T3" fmla="*/ 0 h 13"/>
                <a:gd name="T4" fmla="*/ 18 w 18"/>
                <a:gd name="T5" fmla="*/ 11 h 13"/>
                <a:gd name="T6" fmla="*/ 18 w 18"/>
                <a:gd name="T7" fmla="*/ 13 h 13"/>
                <a:gd name="T8" fmla="*/ 16 w 18"/>
                <a:gd name="T9" fmla="*/ 13 h 13"/>
                <a:gd name="T10" fmla="*/ 0 w 18"/>
                <a:gd name="T11" fmla="*/ 3 h 13"/>
                <a:gd name="T12" fmla="*/ 0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0" y="0"/>
                  </a:moveTo>
                  <a:lnTo>
                    <a:pt x="2" y="0"/>
                  </a:lnTo>
                  <a:lnTo>
                    <a:pt x="18" y="11"/>
                  </a:lnTo>
                  <a:lnTo>
                    <a:pt x="18" y="13"/>
                  </a:lnTo>
                  <a:lnTo>
                    <a:pt x="16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1" name="Freeform 414"/>
            <p:cNvSpPr>
              <a:spLocks/>
            </p:cNvSpPr>
            <p:nvPr/>
          </p:nvSpPr>
          <p:spPr bwMode="auto">
            <a:xfrm>
              <a:off x="2385690" y="4057129"/>
              <a:ext cx="75103" cy="50550"/>
            </a:xfrm>
            <a:custGeom>
              <a:avLst/>
              <a:gdLst>
                <a:gd name="T0" fmla="*/ 0 w 52"/>
                <a:gd name="T1" fmla="*/ 0 h 35"/>
                <a:gd name="T2" fmla="*/ 1 w 52"/>
                <a:gd name="T3" fmla="*/ 0 h 35"/>
                <a:gd name="T4" fmla="*/ 52 w 52"/>
                <a:gd name="T5" fmla="*/ 32 h 35"/>
                <a:gd name="T6" fmla="*/ 52 w 52"/>
                <a:gd name="T7" fmla="*/ 35 h 35"/>
                <a:gd name="T8" fmla="*/ 48 w 52"/>
                <a:gd name="T9" fmla="*/ 35 h 35"/>
                <a:gd name="T10" fmla="*/ 0 w 52"/>
                <a:gd name="T11" fmla="*/ 3 h 35"/>
                <a:gd name="T12" fmla="*/ 0 w 5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1" y="0"/>
                  </a:lnTo>
                  <a:lnTo>
                    <a:pt x="52" y="32"/>
                  </a:lnTo>
                  <a:lnTo>
                    <a:pt x="52" y="35"/>
                  </a:lnTo>
                  <a:lnTo>
                    <a:pt x="48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2" name="Freeform 415"/>
            <p:cNvSpPr>
              <a:spLocks/>
            </p:cNvSpPr>
            <p:nvPr/>
          </p:nvSpPr>
          <p:spPr bwMode="auto">
            <a:xfrm>
              <a:off x="2455016" y="4103346"/>
              <a:ext cx="53439" cy="36108"/>
            </a:xfrm>
            <a:custGeom>
              <a:avLst/>
              <a:gdLst>
                <a:gd name="T0" fmla="*/ 0 w 37"/>
                <a:gd name="T1" fmla="*/ 0 h 25"/>
                <a:gd name="T2" fmla="*/ 4 w 37"/>
                <a:gd name="T3" fmla="*/ 0 h 25"/>
                <a:gd name="T4" fmla="*/ 37 w 37"/>
                <a:gd name="T5" fmla="*/ 22 h 25"/>
                <a:gd name="T6" fmla="*/ 37 w 37"/>
                <a:gd name="T7" fmla="*/ 25 h 25"/>
                <a:gd name="T8" fmla="*/ 34 w 37"/>
                <a:gd name="T9" fmla="*/ 25 h 25"/>
                <a:gd name="T10" fmla="*/ 0 w 37"/>
                <a:gd name="T11" fmla="*/ 3 h 25"/>
                <a:gd name="T12" fmla="*/ 0 w 3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5">
                  <a:moveTo>
                    <a:pt x="0" y="0"/>
                  </a:moveTo>
                  <a:lnTo>
                    <a:pt x="4" y="0"/>
                  </a:lnTo>
                  <a:lnTo>
                    <a:pt x="37" y="22"/>
                  </a:lnTo>
                  <a:lnTo>
                    <a:pt x="37" y="25"/>
                  </a:lnTo>
                  <a:lnTo>
                    <a:pt x="34" y="2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3" name="Freeform 416"/>
            <p:cNvSpPr>
              <a:spLocks/>
            </p:cNvSpPr>
            <p:nvPr/>
          </p:nvSpPr>
          <p:spPr bwMode="auto">
            <a:xfrm>
              <a:off x="2556116" y="4169783"/>
              <a:ext cx="25997" cy="20220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6 w 18"/>
                <a:gd name="T9" fmla="*/ 14 h 14"/>
                <a:gd name="T10" fmla="*/ 0 w 18"/>
                <a:gd name="T11" fmla="*/ 3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4" name="Freeform 417"/>
            <p:cNvSpPr>
              <a:spLocks/>
            </p:cNvSpPr>
            <p:nvPr/>
          </p:nvSpPr>
          <p:spPr bwMode="auto">
            <a:xfrm>
              <a:off x="2631219" y="4223222"/>
              <a:ext cx="121320" cy="82325"/>
            </a:xfrm>
            <a:custGeom>
              <a:avLst/>
              <a:gdLst>
                <a:gd name="T0" fmla="*/ 0 w 84"/>
                <a:gd name="T1" fmla="*/ 0 h 57"/>
                <a:gd name="T2" fmla="*/ 4 w 84"/>
                <a:gd name="T3" fmla="*/ 0 h 57"/>
                <a:gd name="T4" fmla="*/ 84 w 84"/>
                <a:gd name="T5" fmla="*/ 54 h 57"/>
                <a:gd name="T6" fmla="*/ 84 w 84"/>
                <a:gd name="T7" fmla="*/ 57 h 57"/>
                <a:gd name="T8" fmla="*/ 81 w 84"/>
                <a:gd name="T9" fmla="*/ 57 h 57"/>
                <a:gd name="T10" fmla="*/ 0 w 84"/>
                <a:gd name="T11" fmla="*/ 2 h 57"/>
                <a:gd name="T12" fmla="*/ 0 w 84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57">
                  <a:moveTo>
                    <a:pt x="0" y="0"/>
                  </a:moveTo>
                  <a:lnTo>
                    <a:pt x="4" y="0"/>
                  </a:lnTo>
                  <a:lnTo>
                    <a:pt x="84" y="54"/>
                  </a:lnTo>
                  <a:lnTo>
                    <a:pt x="84" y="57"/>
                  </a:lnTo>
                  <a:lnTo>
                    <a:pt x="81" y="5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5" name="Freeform 418"/>
            <p:cNvSpPr>
              <a:spLocks/>
            </p:cNvSpPr>
            <p:nvPr/>
          </p:nvSpPr>
          <p:spPr bwMode="auto">
            <a:xfrm>
              <a:off x="2801645" y="4337320"/>
              <a:ext cx="25997" cy="21665"/>
            </a:xfrm>
            <a:custGeom>
              <a:avLst/>
              <a:gdLst>
                <a:gd name="T0" fmla="*/ 0 w 18"/>
                <a:gd name="T1" fmla="*/ 0 h 15"/>
                <a:gd name="T2" fmla="*/ 3 w 18"/>
                <a:gd name="T3" fmla="*/ 0 h 15"/>
                <a:gd name="T4" fmla="*/ 18 w 18"/>
                <a:gd name="T5" fmla="*/ 13 h 15"/>
                <a:gd name="T6" fmla="*/ 18 w 18"/>
                <a:gd name="T7" fmla="*/ 15 h 15"/>
                <a:gd name="T8" fmla="*/ 16 w 18"/>
                <a:gd name="T9" fmla="*/ 15 h 15"/>
                <a:gd name="T10" fmla="*/ 0 w 18"/>
                <a:gd name="T11" fmla="*/ 4 h 15"/>
                <a:gd name="T12" fmla="*/ 0 w 1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3" y="0"/>
                  </a:lnTo>
                  <a:lnTo>
                    <a:pt x="18" y="13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6" name="Freeform 419"/>
            <p:cNvSpPr>
              <a:spLocks/>
            </p:cNvSpPr>
            <p:nvPr/>
          </p:nvSpPr>
          <p:spPr bwMode="auto">
            <a:xfrm>
              <a:off x="2878192" y="4392203"/>
              <a:ext cx="49106" cy="36108"/>
            </a:xfrm>
            <a:custGeom>
              <a:avLst/>
              <a:gdLst>
                <a:gd name="T0" fmla="*/ 0 w 34"/>
                <a:gd name="T1" fmla="*/ 0 h 25"/>
                <a:gd name="T2" fmla="*/ 3 w 34"/>
                <a:gd name="T3" fmla="*/ 0 h 25"/>
                <a:gd name="T4" fmla="*/ 34 w 34"/>
                <a:gd name="T5" fmla="*/ 22 h 25"/>
                <a:gd name="T6" fmla="*/ 34 w 34"/>
                <a:gd name="T7" fmla="*/ 25 h 25"/>
                <a:gd name="T8" fmla="*/ 31 w 34"/>
                <a:gd name="T9" fmla="*/ 25 h 25"/>
                <a:gd name="T10" fmla="*/ 0 w 34"/>
                <a:gd name="T11" fmla="*/ 4 h 25"/>
                <a:gd name="T12" fmla="*/ 0 w 3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0" y="0"/>
                  </a:moveTo>
                  <a:lnTo>
                    <a:pt x="3" y="0"/>
                  </a:lnTo>
                  <a:lnTo>
                    <a:pt x="34" y="22"/>
                  </a:lnTo>
                  <a:lnTo>
                    <a:pt x="34" y="25"/>
                  </a:lnTo>
                  <a:lnTo>
                    <a:pt x="31" y="2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7" name="Freeform 420"/>
            <p:cNvSpPr>
              <a:spLocks/>
            </p:cNvSpPr>
            <p:nvPr/>
          </p:nvSpPr>
          <p:spPr bwMode="auto">
            <a:xfrm>
              <a:off x="2922965" y="4423977"/>
              <a:ext cx="10110" cy="10110"/>
            </a:xfrm>
            <a:custGeom>
              <a:avLst/>
              <a:gdLst>
                <a:gd name="T0" fmla="*/ 0 w 7"/>
                <a:gd name="T1" fmla="*/ 0 h 7"/>
                <a:gd name="T2" fmla="*/ 3 w 7"/>
                <a:gd name="T3" fmla="*/ 0 h 7"/>
                <a:gd name="T4" fmla="*/ 7 w 7"/>
                <a:gd name="T5" fmla="*/ 4 h 7"/>
                <a:gd name="T6" fmla="*/ 7 w 7"/>
                <a:gd name="T7" fmla="*/ 7 h 7"/>
                <a:gd name="T8" fmla="*/ 5 w 7"/>
                <a:gd name="T9" fmla="*/ 7 h 7"/>
                <a:gd name="T10" fmla="*/ 0 w 7"/>
                <a:gd name="T11" fmla="*/ 3 h 7"/>
                <a:gd name="T12" fmla="*/ 0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3" y="0"/>
                  </a:lnTo>
                  <a:lnTo>
                    <a:pt x="7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8" name="Line 421"/>
            <p:cNvSpPr>
              <a:spLocks noChangeShapeType="1"/>
            </p:cNvSpPr>
            <p:nvPr/>
          </p:nvSpPr>
          <p:spPr bwMode="auto">
            <a:xfrm>
              <a:off x="1061281" y="3457750"/>
              <a:ext cx="0" cy="592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9" name="Line 422"/>
            <p:cNvSpPr>
              <a:spLocks noChangeShapeType="1"/>
            </p:cNvSpPr>
            <p:nvPr/>
          </p:nvSpPr>
          <p:spPr bwMode="auto">
            <a:xfrm>
              <a:off x="1046838" y="3459194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0" name="Line 423"/>
            <p:cNvSpPr>
              <a:spLocks noChangeShapeType="1"/>
            </p:cNvSpPr>
            <p:nvPr/>
          </p:nvSpPr>
          <p:spPr bwMode="auto">
            <a:xfrm>
              <a:off x="1061281" y="3515522"/>
              <a:ext cx="0" cy="7365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1" name="Line 424"/>
            <p:cNvSpPr>
              <a:spLocks noChangeShapeType="1"/>
            </p:cNvSpPr>
            <p:nvPr/>
          </p:nvSpPr>
          <p:spPr bwMode="auto">
            <a:xfrm>
              <a:off x="1046838" y="3587736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2" name="Line 425"/>
            <p:cNvSpPr>
              <a:spLocks noChangeShapeType="1"/>
            </p:cNvSpPr>
            <p:nvPr/>
          </p:nvSpPr>
          <p:spPr bwMode="auto">
            <a:xfrm>
              <a:off x="1247593" y="3411533"/>
              <a:ext cx="0" cy="5343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3" name="Line 426"/>
            <p:cNvSpPr>
              <a:spLocks noChangeShapeType="1"/>
            </p:cNvSpPr>
            <p:nvPr/>
          </p:nvSpPr>
          <p:spPr bwMode="auto">
            <a:xfrm>
              <a:off x="1231706" y="3411533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4" name="Line 427"/>
            <p:cNvSpPr>
              <a:spLocks noChangeShapeType="1"/>
            </p:cNvSpPr>
            <p:nvPr/>
          </p:nvSpPr>
          <p:spPr bwMode="auto">
            <a:xfrm>
              <a:off x="1247593" y="3462083"/>
              <a:ext cx="0" cy="7077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5" name="Line 428"/>
            <p:cNvSpPr>
              <a:spLocks noChangeShapeType="1"/>
            </p:cNvSpPr>
            <p:nvPr/>
          </p:nvSpPr>
          <p:spPr bwMode="auto">
            <a:xfrm>
              <a:off x="1231706" y="3531408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6" name="Line 429"/>
            <p:cNvSpPr>
              <a:spLocks noChangeShapeType="1"/>
            </p:cNvSpPr>
            <p:nvPr/>
          </p:nvSpPr>
          <p:spPr bwMode="auto">
            <a:xfrm>
              <a:off x="1439684" y="3378314"/>
              <a:ext cx="0" cy="476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7" name="Line 430"/>
            <p:cNvSpPr>
              <a:spLocks noChangeShapeType="1"/>
            </p:cNvSpPr>
            <p:nvPr/>
          </p:nvSpPr>
          <p:spPr bwMode="auto">
            <a:xfrm>
              <a:off x="1423796" y="3378314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8" name="Line 431"/>
            <p:cNvSpPr>
              <a:spLocks noChangeShapeType="1"/>
            </p:cNvSpPr>
            <p:nvPr/>
          </p:nvSpPr>
          <p:spPr bwMode="auto">
            <a:xfrm>
              <a:off x="1439684" y="3424531"/>
              <a:ext cx="0" cy="592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9" name="Line 432"/>
            <p:cNvSpPr>
              <a:spLocks noChangeShapeType="1"/>
            </p:cNvSpPr>
            <p:nvPr/>
          </p:nvSpPr>
          <p:spPr bwMode="auto">
            <a:xfrm>
              <a:off x="1423796" y="3482303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0" name="Line 433"/>
            <p:cNvSpPr>
              <a:spLocks noChangeShapeType="1"/>
            </p:cNvSpPr>
            <p:nvPr/>
          </p:nvSpPr>
          <p:spPr bwMode="auto">
            <a:xfrm>
              <a:off x="1771869" y="3360983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1" name="Line 434"/>
            <p:cNvSpPr>
              <a:spLocks noChangeShapeType="1"/>
            </p:cNvSpPr>
            <p:nvPr/>
          </p:nvSpPr>
          <p:spPr bwMode="auto">
            <a:xfrm>
              <a:off x="1757426" y="3360983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2" name="Line 435"/>
            <p:cNvSpPr>
              <a:spLocks noChangeShapeType="1"/>
            </p:cNvSpPr>
            <p:nvPr/>
          </p:nvSpPr>
          <p:spPr bwMode="auto">
            <a:xfrm>
              <a:off x="1771869" y="3401423"/>
              <a:ext cx="0" cy="5777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3" name="Line 436"/>
            <p:cNvSpPr>
              <a:spLocks noChangeShapeType="1"/>
            </p:cNvSpPr>
            <p:nvPr/>
          </p:nvSpPr>
          <p:spPr bwMode="auto">
            <a:xfrm>
              <a:off x="1757426" y="3459194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4" name="Line 437"/>
            <p:cNvSpPr>
              <a:spLocks noChangeShapeType="1"/>
            </p:cNvSpPr>
            <p:nvPr/>
          </p:nvSpPr>
          <p:spPr bwMode="auto">
            <a:xfrm>
              <a:off x="1922075" y="3375426"/>
              <a:ext cx="0" cy="4477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5" name="Line 438"/>
            <p:cNvSpPr>
              <a:spLocks noChangeShapeType="1"/>
            </p:cNvSpPr>
            <p:nvPr/>
          </p:nvSpPr>
          <p:spPr bwMode="auto">
            <a:xfrm>
              <a:off x="1904744" y="3376870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6" name="Line 439"/>
            <p:cNvSpPr>
              <a:spLocks noChangeShapeType="1"/>
            </p:cNvSpPr>
            <p:nvPr/>
          </p:nvSpPr>
          <p:spPr bwMode="auto">
            <a:xfrm>
              <a:off x="1922075" y="3420199"/>
              <a:ext cx="0" cy="563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7" name="Line 440"/>
            <p:cNvSpPr>
              <a:spLocks noChangeShapeType="1"/>
            </p:cNvSpPr>
            <p:nvPr/>
          </p:nvSpPr>
          <p:spPr bwMode="auto">
            <a:xfrm>
              <a:off x="1904744" y="3476526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8" name="Line 441"/>
            <p:cNvSpPr>
              <a:spLocks noChangeShapeType="1"/>
            </p:cNvSpPr>
            <p:nvPr/>
          </p:nvSpPr>
          <p:spPr bwMode="auto">
            <a:xfrm>
              <a:off x="2092501" y="3431753"/>
              <a:ext cx="0" cy="1733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9" name="Line 442"/>
            <p:cNvSpPr>
              <a:spLocks noChangeShapeType="1"/>
            </p:cNvSpPr>
            <p:nvPr/>
          </p:nvSpPr>
          <p:spPr bwMode="auto">
            <a:xfrm>
              <a:off x="2076613" y="3431753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0" name="Line 443"/>
            <p:cNvSpPr>
              <a:spLocks noChangeShapeType="1"/>
            </p:cNvSpPr>
            <p:nvPr/>
          </p:nvSpPr>
          <p:spPr bwMode="auto">
            <a:xfrm>
              <a:off x="2092501" y="3447640"/>
              <a:ext cx="0" cy="2310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1" name="Line 444"/>
            <p:cNvSpPr>
              <a:spLocks noChangeShapeType="1"/>
            </p:cNvSpPr>
            <p:nvPr/>
          </p:nvSpPr>
          <p:spPr bwMode="auto">
            <a:xfrm>
              <a:off x="2076613" y="3470748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2" name="Line 445"/>
            <p:cNvSpPr>
              <a:spLocks noChangeShapeType="1"/>
            </p:cNvSpPr>
            <p:nvPr/>
          </p:nvSpPr>
          <p:spPr bwMode="auto">
            <a:xfrm>
              <a:off x="2309144" y="3373982"/>
              <a:ext cx="0" cy="2310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3" name="Line 446"/>
            <p:cNvSpPr>
              <a:spLocks noChangeShapeType="1"/>
            </p:cNvSpPr>
            <p:nvPr/>
          </p:nvSpPr>
          <p:spPr bwMode="auto">
            <a:xfrm>
              <a:off x="2291812" y="3375426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4" name="Line 447"/>
            <p:cNvSpPr>
              <a:spLocks noChangeShapeType="1"/>
            </p:cNvSpPr>
            <p:nvPr/>
          </p:nvSpPr>
          <p:spPr bwMode="auto">
            <a:xfrm>
              <a:off x="2309144" y="3395646"/>
              <a:ext cx="0" cy="2455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5" name="Line 448"/>
            <p:cNvSpPr>
              <a:spLocks noChangeShapeType="1"/>
            </p:cNvSpPr>
            <p:nvPr/>
          </p:nvSpPr>
          <p:spPr bwMode="auto">
            <a:xfrm>
              <a:off x="2291812" y="3418754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6" name="Line 449"/>
            <p:cNvSpPr>
              <a:spLocks noChangeShapeType="1"/>
            </p:cNvSpPr>
            <p:nvPr/>
          </p:nvSpPr>
          <p:spPr bwMode="auto">
            <a:xfrm>
              <a:off x="2730875" y="3199223"/>
              <a:ext cx="0" cy="476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7" name="Line 450"/>
            <p:cNvSpPr>
              <a:spLocks noChangeShapeType="1"/>
            </p:cNvSpPr>
            <p:nvPr/>
          </p:nvSpPr>
          <p:spPr bwMode="auto">
            <a:xfrm>
              <a:off x="2716432" y="3199223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8" name="Line 451"/>
            <p:cNvSpPr>
              <a:spLocks noChangeShapeType="1"/>
            </p:cNvSpPr>
            <p:nvPr/>
          </p:nvSpPr>
          <p:spPr bwMode="auto">
            <a:xfrm>
              <a:off x="2730875" y="3245440"/>
              <a:ext cx="0" cy="592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9" name="Line 452"/>
            <p:cNvSpPr>
              <a:spLocks noChangeShapeType="1"/>
            </p:cNvSpPr>
            <p:nvPr/>
          </p:nvSpPr>
          <p:spPr bwMode="auto">
            <a:xfrm>
              <a:off x="2716432" y="3303211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0" name="Line 453"/>
            <p:cNvSpPr>
              <a:spLocks noChangeShapeType="1"/>
            </p:cNvSpPr>
            <p:nvPr/>
          </p:nvSpPr>
          <p:spPr bwMode="auto">
            <a:xfrm>
              <a:off x="3048618" y="3027353"/>
              <a:ext cx="0" cy="7365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1" name="Line 454"/>
            <p:cNvSpPr>
              <a:spLocks noChangeShapeType="1"/>
            </p:cNvSpPr>
            <p:nvPr/>
          </p:nvSpPr>
          <p:spPr bwMode="auto">
            <a:xfrm>
              <a:off x="3028398" y="3027353"/>
              <a:ext cx="346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2" name="Line 455"/>
            <p:cNvSpPr>
              <a:spLocks noChangeShapeType="1"/>
            </p:cNvSpPr>
            <p:nvPr/>
          </p:nvSpPr>
          <p:spPr bwMode="auto">
            <a:xfrm>
              <a:off x="3048618" y="3098123"/>
              <a:ext cx="0" cy="1025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3" name="Line 456"/>
            <p:cNvSpPr>
              <a:spLocks noChangeShapeType="1"/>
            </p:cNvSpPr>
            <p:nvPr/>
          </p:nvSpPr>
          <p:spPr bwMode="auto">
            <a:xfrm>
              <a:off x="3028398" y="3199223"/>
              <a:ext cx="346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4" name="Line 457"/>
            <p:cNvSpPr>
              <a:spLocks noChangeShapeType="1"/>
            </p:cNvSpPr>
            <p:nvPr/>
          </p:nvSpPr>
          <p:spPr bwMode="auto">
            <a:xfrm>
              <a:off x="5017179" y="2336984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5" name="Line 458"/>
            <p:cNvSpPr>
              <a:spLocks noChangeShapeType="1"/>
            </p:cNvSpPr>
            <p:nvPr/>
          </p:nvSpPr>
          <p:spPr bwMode="auto">
            <a:xfrm>
              <a:off x="5001292" y="2338428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6" name="Line 459"/>
            <p:cNvSpPr>
              <a:spLocks noChangeShapeType="1"/>
            </p:cNvSpPr>
            <p:nvPr/>
          </p:nvSpPr>
          <p:spPr bwMode="auto">
            <a:xfrm>
              <a:off x="5017179" y="2400533"/>
              <a:ext cx="0" cy="8954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7" name="Line 460"/>
            <p:cNvSpPr>
              <a:spLocks noChangeShapeType="1"/>
            </p:cNvSpPr>
            <p:nvPr/>
          </p:nvSpPr>
          <p:spPr bwMode="auto">
            <a:xfrm>
              <a:off x="5001292" y="2488634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8" name="Line 461"/>
            <p:cNvSpPr>
              <a:spLocks noChangeShapeType="1"/>
            </p:cNvSpPr>
            <p:nvPr/>
          </p:nvSpPr>
          <p:spPr bwMode="auto">
            <a:xfrm>
              <a:off x="5444687" y="2549294"/>
              <a:ext cx="0" cy="8376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9" name="Line 462"/>
            <p:cNvSpPr>
              <a:spLocks noChangeShapeType="1"/>
            </p:cNvSpPr>
            <p:nvPr/>
          </p:nvSpPr>
          <p:spPr bwMode="auto">
            <a:xfrm>
              <a:off x="5430245" y="2549294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0" name="Line 463"/>
            <p:cNvSpPr>
              <a:spLocks noChangeShapeType="1"/>
            </p:cNvSpPr>
            <p:nvPr/>
          </p:nvSpPr>
          <p:spPr bwMode="auto">
            <a:xfrm>
              <a:off x="5444687" y="2631619"/>
              <a:ext cx="0" cy="12998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1" name="Line 464"/>
            <p:cNvSpPr>
              <a:spLocks noChangeShapeType="1"/>
            </p:cNvSpPr>
            <p:nvPr/>
          </p:nvSpPr>
          <p:spPr bwMode="auto">
            <a:xfrm>
              <a:off x="5430245" y="2760160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2" name="Freeform 465"/>
            <p:cNvSpPr>
              <a:spLocks/>
            </p:cNvSpPr>
            <p:nvPr/>
          </p:nvSpPr>
          <p:spPr bwMode="auto">
            <a:xfrm>
              <a:off x="1059836" y="3462083"/>
              <a:ext cx="187757" cy="54883"/>
            </a:xfrm>
            <a:custGeom>
              <a:avLst/>
              <a:gdLst>
                <a:gd name="T0" fmla="*/ 129 w 130"/>
                <a:gd name="T1" fmla="*/ 0 h 38"/>
                <a:gd name="T2" fmla="*/ 130 w 130"/>
                <a:gd name="T3" fmla="*/ 0 h 38"/>
                <a:gd name="T4" fmla="*/ 130 w 130"/>
                <a:gd name="T5" fmla="*/ 2 h 38"/>
                <a:gd name="T6" fmla="*/ 2 w 130"/>
                <a:gd name="T7" fmla="*/ 38 h 38"/>
                <a:gd name="T8" fmla="*/ 0 w 130"/>
                <a:gd name="T9" fmla="*/ 38 h 38"/>
                <a:gd name="T10" fmla="*/ 0 w 130"/>
                <a:gd name="T11" fmla="*/ 37 h 38"/>
                <a:gd name="T12" fmla="*/ 129 w 13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38">
                  <a:moveTo>
                    <a:pt x="129" y="0"/>
                  </a:moveTo>
                  <a:lnTo>
                    <a:pt x="130" y="0"/>
                  </a:lnTo>
                  <a:lnTo>
                    <a:pt x="130" y="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3" name="Freeform 466"/>
            <p:cNvSpPr>
              <a:spLocks/>
            </p:cNvSpPr>
            <p:nvPr/>
          </p:nvSpPr>
          <p:spPr bwMode="auto">
            <a:xfrm>
              <a:off x="1246149" y="3424531"/>
              <a:ext cx="196423" cy="40440"/>
            </a:xfrm>
            <a:custGeom>
              <a:avLst/>
              <a:gdLst>
                <a:gd name="T0" fmla="*/ 134 w 136"/>
                <a:gd name="T1" fmla="*/ 0 h 28"/>
                <a:gd name="T2" fmla="*/ 136 w 136"/>
                <a:gd name="T3" fmla="*/ 0 h 28"/>
                <a:gd name="T4" fmla="*/ 136 w 136"/>
                <a:gd name="T5" fmla="*/ 1 h 28"/>
                <a:gd name="T6" fmla="*/ 1 w 136"/>
                <a:gd name="T7" fmla="*/ 28 h 28"/>
                <a:gd name="T8" fmla="*/ 0 w 136"/>
                <a:gd name="T9" fmla="*/ 28 h 28"/>
                <a:gd name="T10" fmla="*/ 0 w 136"/>
                <a:gd name="T11" fmla="*/ 26 h 28"/>
                <a:gd name="T12" fmla="*/ 134 w 13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8">
                  <a:moveTo>
                    <a:pt x="134" y="0"/>
                  </a:moveTo>
                  <a:lnTo>
                    <a:pt x="136" y="0"/>
                  </a:lnTo>
                  <a:lnTo>
                    <a:pt x="136" y="1"/>
                  </a:lnTo>
                  <a:lnTo>
                    <a:pt x="1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4" name="Freeform 467"/>
            <p:cNvSpPr>
              <a:spLocks/>
            </p:cNvSpPr>
            <p:nvPr/>
          </p:nvSpPr>
          <p:spPr bwMode="auto">
            <a:xfrm>
              <a:off x="1439684" y="3401423"/>
              <a:ext cx="333630" cy="24553"/>
            </a:xfrm>
            <a:custGeom>
              <a:avLst/>
              <a:gdLst>
                <a:gd name="T0" fmla="*/ 230 w 231"/>
                <a:gd name="T1" fmla="*/ 0 h 17"/>
                <a:gd name="T2" fmla="*/ 231 w 231"/>
                <a:gd name="T3" fmla="*/ 0 h 17"/>
                <a:gd name="T4" fmla="*/ 231 w 231"/>
                <a:gd name="T5" fmla="*/ 2 h 17"/>
                <a:gd name="T6" fmla="*/ 2 w 231"/>
                <a:gd name="T7" fmla="*/ 17 h 17"/>
                <a:gd name="T8" fmla="*/ 0 w 231"/>
                <a:gd name="T9" fmla="*/ 17 h 17"/>
                <a:gd name="T10" fmla="*/ 0 w 231"/>
                <a:gd name="T11" fmla="*/ 16 h 17"/>
                <a:gd name="T12" fmla="*/ 230 w 23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17">
                  <a:moveTo>
                    <a:pt x="230" y="0"/>
                  </a:moveTo>
                  <a:lnTo>
                    <a:pt x="231" y="0"/>
                  </a:lnTo>
                  <a:lnTo>
                    <a:pt x="231" y="2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5" name="Freeform 468"/>
            <p:cNvSpPr>
              <a:spLocks/>
            </p:cNvSpPr>
            <p:nvPr/>
          </p:nvSpPr>
          <p:spPr bwMode="auto">
            <a:xfrm>
              <a:off x="1771869" y="3401423"/>
              <a:ext cx="151650" cy="18776"/>
            </a:xfrm>
            <a:custGeom>
              <a:avLst/>
              <a:gdLst>
                <a:gd name="T0" fmla="*/ 0 w 105"/>
                <a:gd name="T1" fmla="*/ 0 h 13"/>
                <a:gd name="T2" fmla="*/ 1 w 105"/>
                <a:gd name="T3" fmla="*/ 0 h 13"/>
                <a:gd name="T4" fmla="*/ 105 w 105"/>
                <a:gd name="T5" fmla="*/ 13 h 13"/>
                <a:gd name="T6" fmla="*/ 105 w 105"/>
                <a:gd name="T7" fmla="*/ 13 h 13"/>
                <a:gd name="T8" fmla="*/ 104 w 105"/>
                <a:gd name="T9" fmla="*/ 13 h 13"/>
                <a:gd name="T10" fmla="*/ 0 w 105"/>
                <a:gd name="T11" fmla="*/ 2 h 13"/>
                <a:gd name="T12" fmla="*/ 0 w 10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3">
                  <a:moveTo>
                    <a:pt x="0" y="0"/>
                  </a:moveTo>
                  <a:lnTo>
                    <a:pt x="1" y="0"/>
                  </a:lnTo>
                  <a:lnTo>
                    <a:pt x="105" y="13"/>
                  </a:lnTo>
                  <a:lnTo>
                    <a:pt x="105" y="13"/>
                  </a:lnTo>
                  <a:lnTo>
                    <a:pt x="104" y="1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6" name="Freeform 469"/>
            <p:cNvSpPr>
              <a:spLocks/>
            </p:cNvSpPr>
            <p:nvPr/>
          </p:nvSpPr>
          <p:spPr bwMode="auto">
            <a:xfrm>
              <a:off x="1922075" y="3420199"/>
              <a:ext cx="171870" cy="28886"/>
            </a:xfrm>
            <a:custGeom>
              <a:avLst/>
              <a:gdLst>
                <a:gd name="T0" fmla="*/ 0 w 119"/>
                <a:gd name="T1" fmla="*/ 0 h 20"/>
                <a:gd name="T2" fmla="*/ 1 w 119"/>
                <a:gd name="T3" fmla="*/ 0 h 20"/>
                <a:gd name="T4" fmla="*/ 119 w 119"/>
                <a:gd name="T5" fmla="*/ 19 h 20"/>
                <a:gd name="T6" fmla="*/ 119 w 119"/>
                <a:gd name="T7" fmla="*/ 20 h 20"/>
                <a:gd name="T8" fmla="*/ 117 w 119"/>
                <a:gd name="T9" fmla="*/ 20 h 20"/>
                <a:gd name="T10" fmla="*/ 0 w 119"/>
                <a:gd name="T11" fmla="*/ 0 h 20"/>
                <a:gd name="T12" fmla="*/ 0 w 1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0">
                  <a:moveTo>
                    <a:pt x="0" y="0"/>
                  </a:moveTo>
                  <a:lnTo>
                    <a:pt x="1" y="0"/>
                  </a:lnTo>
                  <a:lnTo>
                    <a:pt x="119" y="19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7" name="Freeform 470"/>
            <p:cNvSpPr>
              <a:spLocks/>
            </p:cNvSpPr>
            <p:nvPr/>
          </p:nvSpPr>
          <p:spPr bwMode="auto">
            <a:xfrm>
              <a:off x="2091056" y="3395646"/>
              <a:ext cx="219531" cy="53439"/>
            </a:xfrm>
            <a:custGeom>
              <a:avLst/>
              <a:gdLst>
                <a:gd name="T0" fmla="*/ 151 w 152"/>
                <a:gd name="T1" fmla="*/ 0 h 37"/>
                <a:gd name="T2" fmla="*/ 152 w 152"/>
                <a:gd name="T3" fmla="*/ 0 h 37"/>
                <a:gd name="T4" fmla="*/ 152 w 152"/>
                <a:gd name="T5" fmla="*/ 1 h 37"/>
                <a:gd name="T6" fmla="*/ 2 w 152"/>
                <a:gd name="T7" fmla="*/ 37 h 37"/>
                <a:gd name="T8" fmla="*/ 0 w 152"/>
                <a:gd name="T9" fmla="*/ 37 h 37"/>
                <a:gd name="T10" fmla="*/ 0 w 152"/>
                <a:gd name="T11" fmla="*/ 36 h 37"/>
                <a:gd name="T12" fmla="*/ 151 w 152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7">
                  <a:moveTo>
                    <a:pt x="151" y="0"/>
                  </a:moveTo>
                  <a:lnTo>
                    <a:pt x="152" y="0"/>
                  </a:lnTo>
                  <a:lnTo>
                    <a:pt x="152" y="1"/>
                  </a:lnTo>
                  <a:lnTo>
                    <a:pt x="2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8" name="Freeform 471"/>
            <p:cNvSpPr>
              <a:spLocks/>
            </p:cNvSpPr>
            <p:nvPr/>
          </p:nvSpPr>
          <p:spPr bwMode="auto">
            <a:xfrm>
              <a:off x="2309144" y="3245440"/>
              <a:ext cx="423176" cy="151650"/>
            </a:xfrm>
            <a:custGeom>
              <a:avLst/>
              <a:gdLst>
                <a:gd name="T0" fmla="*/ 292 w 293"/>
                <a:gd name="T1" fmla="*/ 0 h 105"/>
                <a:gd name="T2" fmla="*/ 293 w 293"/>
                <a:gd name="T3" fmla="*/ 0 h 105"/>
                <a:gd name="T4" fmla="*/ 293 w 293"/>
                <a:gd name="T5" fmla="*/ 1 h 105"/>
                <a:gd name="T6" fmla="*/ 1 w 293"/>
                <a:gd name="T7" fmla="*/ 105 h 105"/>
                <a:gd name="T8" fmla="*/ 0 w 293"/>
                <a:gd name="T9" fmla="*/ 105 h 105"/>
                <a:gd name="T10" fmla="*/ 0 w 293"/>
                <a:gd name="T11" fmla="*/ 104 h 105"/>
                <a:gd name="T12" fmla="*/ 292 w 293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05">
                  <a:moveTo>
                    <a:pt x="292" y="0"/>
                  </a:moveTo>
                  <a:lnTo>
                    <a:pt x="293" y="0"/>
                  </a:lnTo>
                  <a:lnTo>
                    <a:pt x="293" y="1"/>
                  </a:lnTo>
                  <a:lnTo>
                    <a:pt x="1" y="105"/>
                  </a:lnTo>
                  <a:lnTo>
                    <a:pt x="0" y="105"/>
                  </a:lnTo>
                  <a:lnTo>
                    <a:pt x="0" y="10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9" name="Freeform 472"/>
            <p:cNvSpPr>
              <a:spLocks/>
            </p:cNvSpPr>
            <p:nvPr/>
          </p:nvSpPr>
          <p:spPr bwMode="auto">
            <a:xfrm>
              <a:off x="2730875" y="3098123"/>
              <a:ext cx="317743" cy="148762"/>
            </a:xfrm>
            <a:custGeom>
              <a:avLst/>
              <a:gdLst>
                <a:gd name="T0" fmla="*/ 219 w 220"/>
                <a:gd name="T1" fmla="*/ 0 h 103"/>
                <a:gd name="T2" fmla="*/ 220 w 220"/>
                <a:gd name="T3" fmla="*/ 0 h 103"/>
                <a:gd name="T4" fmla="*/ 220 w 220"/>
                <a:gd name="T5" fmla="*/ 2 h 103"/>
                <a:gd name="T6" fmla="*/ 1 w 220"/>
                <a:gd name="T7" fmla="*/ 103 h 103"/>
                <a:gd name="T8" fmla="*/ 0 w 220"/>
                <a:gd name="T9" fmla="*/ 103 h 103"/>
                <a:gd name="T10" fmla="*/ 0 w 220"/>
                <a:gd name="T11" fmla="*/ 102 h 103"/>
                <a:gd name="T12" fmla="*/ 219 w 220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103">
                  <a:moveTo>
                    <a:pt x="219" y="0"/>
                  </a:moveTo>
                  <a:lnTo>
                    <a:pt x="220" y="0"/>
                  </a:lnTo>
                  <a:lnTo>
                    <a:pt x="220" y="2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0" name="Freeform 473"/>
            <p:cNvSpPr>
              <a:spLocks/>
            </p:cNvSpPr>
            <p:nvPr/>
          </p:nvSpPr>
          <p:spPr bwMode="auto">
            <a:xfrm>
              <a:off x="3047173" y="3093790"/>
              <a:ext cx="719254" cy="7222"/>
            </a:xfrm>
            <a:custGeom>
              <a:avLst/>
              <a:gdLst>
                <a:gd name="T0" fmla="*/ 496 w 498"/>
                <a:gd name="T1" fmla="*/ 0 h 5"/>
                <a:gd name="T2" fmla="*/ 498 w 498"/>
                <a:gd name="T3" fmla="*/ 0 h 5"/>
                <a:gd name="T4" fmla="*/ 498 w 498"/>
                <a:gd name="T5" fmla="*/ 1 h 5"/>
                <a:gd name="T6" fmla="*/ 1 w 498"/>
                <a:gd name="T7" fmla="*/ 5 h 5"/>
                <a:gd name="T8" fmla="*/ 0 w 498"/>
                <a:gd name="T9" fmla="*/ 5 h 5"/>
                <a:gd name="T10" fmla="*/ 0 w 498"/>
                <a:gd name="T11" fmla="*/ 3 h 5"/>
                <a:gd name="T12" fmla="*/ 496 w 49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" h="5">
                  <a:moveTo>
                    <a:pt x="496" y="0"/>
                  </a:moveTo>
                  <a:lnTo>
                    <a:pt x="498" y="0"/>
                  </a:lnTo>
                  <a:lnTo>
                    <a:pt x="498" y="1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1" name="Freeform 474"/>
            <p:cNvSpPr>
              <a:spLocks/>
            </p:cNvSpPr>
            <p:nvPr/>
          </p:nvSpPr>
          <p:spPr bwMode="auto">
            <a:xfrm>
              <a:off x="3763539" y="3047573"/>
              <a:ext cx="174759" cy="47662"/>
            </a:xfrm>
            <a:custGeom>
              <a:avLst/>
              <a:gdLst>
                <a:gd name="T0" fmla="*/ 119 w 121"/>
                <a:gd name="T1" fmla="*/ 0 h 33"/>
                <a:gd name="T2" fmla="*/ 121 w 121"/>
                <a:gd name="T3" fmla="*/ 0 h 33"/>
                <a:gd name="T4" fmla="*/ 121 w 121"/>
                <a:gd name="T5" fmla="*/ 1 h 33"/>
                <a:gd name="T6" fmla="*/ 2 w 121"/>
                <a:gd name="T7" fmla="*/ 33 h 33"/>
                <a:gd name="T8" fmla="*/ 0 w 121"/>
                <a:gd name="T9" fmla="*/ 33 h 33"/>
                <a:gd name="T10" fmla="*/ 0 w 121"/>
                <a:gd name="T11" fmla="*/ 32 h 33"/>
                <a:gd name="T12" fmla="*/ 119 w 12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33">
                  <a:moveTo>
                    <a:pt x="119" y="0"/>
                  </a:moveTo>
                  <a:lnTo>
                    <a:pt x="121" y="0"/>
                  </a:lnTo>
                  <a:lnTo>
                    <a:pt x="121" y="1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2" name="Freeform 475"/>
            <p:cNvSpPr>
              <a:spLocks/>
            </p:cNvSpPr>
            <p:nvPr/>
          </p:nvSpPr>
          <p:spPr bwMode="auto">
            <a:xfrm>
              <a:off x="3935409" y="2777491"/>
              <a:ext cx="388513" cy="271526"/>
            </a:xfrm>
            <a:custGeom>
              <a:avLst/>
              <a:gdLst>
                <a:gd name="T0" fmla="*/ 268 w 269"/>
                <a:gd name="T1" fmla="*/ 0 h 188"/>
                <a:gd name="T2" fmla="*/ 269 w 269"/>
                <a:gd name="T3" fmla="*/ 0 h 188"/>
                <a:gd name="T4" fmla="*/ 269 w 269"/>
                <a:gd name="T5" fmla="*/ 1 h 188"/>
                <a:gd name="T6" fmla="*/ 2 w 269"/>
                <a:gd name="T7" fmla="*/ 188 h 188"/>
                <a:gd name="T8" fmla="*/ 0 w 269"/>
                <a:gd name="T9" fmla="*/ 188 h 188"/>
                <a:gd name="T10" fmla="*/ 0 w 269"/>
                <a:gd name="T11" fmla="*/ 187 h 188"/>
                <a:gd name="T12" fmla="*/ 268 w 269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188">
                  <a:moveTo>
                    <a:pt x="268" y="0"/>
                  </a:moveTo>
                  <a:lnTo>
                    <a:pt x="269" y="0"/>
                  </a:lnTo>
                  <a:lnTo>
                    <a:pt x="269" y="1"/>
                  </a:lnTo>
                  <a:lnTo>
                    <a:pt x="2" y="188"/>
                  </a:lnTo>
                  <a:lnTo>
                    <a:pt x="0" y="188"/>
                  </a:lnTo>
                  <a:lnTo>
                    <a:pt x="0" y="187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3" name="Freeform 476"/>
            <p:cNvSpPr>
              <a:spLocks/>
            </p:cNvSpPr>
            <p:nvPr/>
          </p:nvSpPr>
          <p:spPr bwMode="auto">
            <a:xfrm>
              <a:off x="4322478" y="2400533"/>
              <a:ext cx="694702" cy="378403"/>
            </a:xfrm>
            <a:custGeom>
              <a:avLst/>
              <a:gdLst>
                <a:gd name="T0" fmla="*/ 480 w 481"/>
                <a:gd name="T1" fmla="*/ 0 h 262"/>
                <a:gd name="T2" fmla="*/ 481 w 481"/>
                <a:gd name="T3" fmla="*/ 0 h 262"/>
                <a:gd name="T4" fmla="*/ 481 w 481"/>
                <a:gd name="T5" fmla="*/ 2 h 262"/>
                <a:gd name="T6" fmla="*/ 1 w 481"/>
                <a:gd name="T7" fmla="*/ 262 h 262"/>
                <a:gd name="T8" fmla="*/ 0 w 481"/>
                <a:gd name="T9" fmla="*/ 262 h 262"/>
                <a:gd name="T10" fmla="*/ 0 w 481"/>
                <a:gd name="T11" fmla="*/ 261 h 262"/>
                <a:gd name="T12" fmla="*/ 480 w 481"/>
                <a:gd name="T1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262">
                  <a:moveTo>
                    <a:pt x="480" y="0"/>
                  </a:moveTo>
                  <a:lnTo>
                    <a:pt x="481" y="0"/>
                  </a:lnTo>
                  <a:lnTo>
                    <a:pt x="481" y="2"/>
                  </a:lnTo>
                  <a:lnTo>
                    <a:pt x="1" y="262"/>
                  </a:lnTo>
                  <a:lnTo>
                    <a:pt x="0" y="262"/>
                  </a:lnTo>
                  <a:lnTo>
                    <a:pt x="0" y="261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4" name="Freeform 477"/>
            <p:cNvSpPr>
              <a:spLocks/>
            </p:cNvSpPr>
            <p:nvPr/>
          </p:nvSpPr>
          <p:spPr bwMode="auto">
            <a:xfrm>
              <a:off x="5015735" y="2400533"/>
              <a:ext cx="430397" cy="232530"/>
            </a:xfrm>
            <a:custGeom>
              <a:avLst/>
              <a:gdLst>
                <a:gd name="T0" fmla="*/ 0 w 298"/>
                <a:gd name="T1" fmla="*/ 0 h 161"/>
                <a:gd name="T2" fmla="*/ 1 w 298"/>
                <a:gd name="T3" fmla="*/ 0 h 161"/>
                <a:gd name="T4" fmla="*/ 298 w 298"/>
                <a:gd name="T5" fmla="*/ 160 h 161"/>
                <a:gd name="T6" fmla="*/ 298 w 298"/>
                <a:gd name="T7" fmla="*/ 161 h 161"/>
                <a:gd name="T8" fmla="*/ 296 w 298"/>
                <a:gd name="T9" fmla="*/ 161 h 161"/>
                <a:gd name="T10" fmla="*/ 0 w 298"/>
                <a:gd name="T11" fmla="*/ 2 h 161"/>
                <a:gd name="T12" fmla="*/ 0 w 298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61">
                  <a:moveTo>
                    <a:pt x="0" y="0"/>
                  </a:moveTo>
                  <a:lnTo>
                    <a:pt x="1" y="0"/>
                  </a:lnTo>
                  <a:lnTo>
                    <a:pt x="298" y="160"/>
                  </a:lnTo>
                  <a:lnTo>
                    <a:pt x="298" y="161"/>
                  </a:lnTo>
                  <a:lnTo>
                    <a:pt x="296" y="16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5" name="Freeform 478"/>
            <p:cNvSpPr>
              <a:spLocks/>
            </p:cNvSpPr>
            <p:nvPr/>
          </p:nvSpPr>
          <p:spPr bwMode="auto">
            <a:xfrm>
              <a:off x="909630" y="3691725"/>
              <a:ext cx="122765" cy="31774"/>
            </a:xfrm>
            <a:custGeom>
              <a:avLst/>
              <a:gdLst>
                <a:gd name="T0" fmla="*/ 0 w 85"/>
                <a:gd name="T1" fmla="*/ 0 h 22"/>
                <a:gd name="T2" fmla="*/ 2 w 85"/>
                <a:gd name="T3" fmla="*/ 0 h 22"/>
                <a:gd name="T4" fmla="*/ 85 w 85"/>
                <a:gd name="T5" fmla="*/ 19 h 22"/>
                <a:gd name="T6" fmla="*/ 85 w 85"/>
                <a:gd name="T7" fmla="*/ 22 h 22"/>
                <a:gd name="T8" fmla="*/ 82 w 85"/>
                <a:gd name="T9" fmla="*/ 22 h 22"/>
                <a:gd name="T10" fmla="*/ 0 w 85"/>
                <a:gd name="T11" fmla="*/ 2 h 22"/>
                <a:gd name="T12" fmla="*/ 0 w 8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">
                  <a:moveTo>
                    <a:pt x="0" y="0"/>
                  </a:moveTo>
                  <a:lnTo>
                    <a:pt x="2" y="0"/>
                  </a:lnTo>
                  <a:lnTo>
                    <a:pt x="85" y="19"/>
                  </a:lnTo>
                  <a:lnTo>
                    <a:pt x="85" y="22"/>
                  </a:lnTo>
                  <a:lnTo>
                    <a:pt x="82" y="2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6" name="Freeform 479"/>
            <p:cNvSpPr>
              <a:spLocks/>
            </p:cNvSpPr>
            <p:nvPr/>
          </p:nvSpPr>
          <p:spPr bwMode="auto">
            <a:xfrm>
              <a:off x="1081501" y="3724943"/>
              <a:ext cx="25997" cy="4333"/>
            </a:xfrm>
            <a:custGeom>
              <a:avLst/>
              <a:gdLst>
                <a:gd name="T0" fmla="*/ 15 w 18"/>
                <a:gd name="T1" fmla="*/ 0 h 3"/>
                <a:gd name="T2" fmla="*/ 18 w 18"/>
                <a:gd name="T3" fmla="*/ 0 h 3"/>
                <a:gd name="T4" fmla="*/ 18 w 18"/>
                <a:gd name="T5" fmla="*/ 2 h 3"/>
                <a:gd name="T6" fmla="*/ 2 w 18"/>
                <a:gd name="T7" fmla="*/ 3 h 3"/>
                <a:gd name="T8" fmla="*/ 0 w 18"/>
                <a:gd name="T9" fmla="*/ 3 h 3"/>
                <a:gd name="T10" fmla="*/ 0 w 18"/>
                <a:gd name="T11" fmla="*/ 1 h 3"/>
                <a:gd name="T12" fmla="*/ 15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5" y="0"/>
                  </a:moveTo>
                  <a:lnTo>
                    <a:pt x="18" y="0"/>
                  </a:lnTo>
                  <a:lnTo>
                    <a:pt x="18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7" name="Freeform 480"/>
            <p:cNvSpPr>
              <a:spLocks/>
            </p:cNvSpPr>
            <p:nvPr/>
          </p:nvSpPr>
          <p:spPr bwMode="auto">
            <a:xfrm>
              <a:off x="1155159" y="3719166"/>
              <a:ext cx="92434" cy="7222"/>
            </a:xfrm>
            <a:custGeom>
              <a:avLst/>
              <a:gdLst>
                <a:gd name="T0" fmla="*/ 62 w 64"/>
                <a:gd name="T1" fmla="*/ 0 h 5"/>
                <a:gd name="T2" fmla="*/ 64 w 64"/>
                <a:gd name="T3" fmla="*/ 0 h 5"/>
                <a:gd name="T4" fmla="*/ 64 w 64"/>
                <a:gd name="T5" fmla="*/ 3 h 5"/>
                <a:gd name="T6" fmla="*/ 2 w 64"/>
                <a:gd name="T7" fmla="*/ 5 h 5"/>
                <a:gd name="T8" fmla="*/ 0 w 64"/>
                <a:gd name="T9" fmla="*/ 5 h 5"/>
                <a:gd name="T10" fmla="*/ 0 w 64"/>
                <a:gd name="T11" fmla="*/ 3 h 5"/>
                <a:gd name="T12" fmla="*/ 62 w 6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">
                  <a:moveTo>
                    <a:pt x="62" y="0"/>
                  </a:moveTo>
                  <a:lnTo>
                    <a:pt x="64" y="0"/>
                  </a:lnTo>
                  <a:lnTo>
                    <a:pt x="64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8" name="Freeform 481"/>
            <p:cNvSpPr>
              <a:spLocks/>
            </p:cNvSpPr>
            <p:nvPr/>
          </p:nvSpPr>
          <p:spPr bwMode="auto">
            <a:xfrm>
              <a:off x="1244705" y="3711945"/>
              <a:ext cx="33219" cy="11554"/>
            </a:xfrm>
            <a:custGeom>
              <a:avLst/>
              <a:gdLst>
                <a:gd name="T0" fmla="*/ 20 w 23"/>
                <a:gd name="T1" fmla="*/ 0 h 8"/>
                <a:gd name="T2" fmla="*/ 23 w 23"/>
                <a:gd name="T3" fmla="*/ 0 h 8"/>
                <a:gd name="T4" fmla="*/ 23 w 23"/>
                <a:gd name="T5" fmla="*/ 2 h 8"/>
                <a:gd name="T6" fmla="*/ 2 w 23"/>
                <a:gd name="T7" fmla="*/ 8 h 8"/>
                <a:gd name="T8" fmla="*/ 0 w 23"/>
                <a:gd name="T9" fmla="*/ 8 h 8"/>
                <a:gd name="T10" fmla="*/ 0 w 23"/>
                <a:gd name="T11" fmla="*/ 5 h 8"/>
                <a:gd name="T12" fmla="*/ 20 w 2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0" y="0"/>
                  </a:moveTo>
                  <a:lnTo>
                    <a:pt x="23" y="0"/>
                  </a:lnTo>
                  <a:lnTo>
                    <a:pt x="23" y="2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9" name="Freeform 482"/>
            <p:cNvSpPr>
              <a:spLocks/>
            </p:cNvSpPr>
            <p:nvPr/>
          </p:nvSpPr>
          <p:spPr bwMode="auto">
            <a:xfrm>
              <a:off x="1325585" y="3694613"/>
              <a:ext cx="25997" cy="8666"/>
            </a:xfrm>
            <a:custGeom>
              <a:avLst/>
              <a:gdLst>
                <a:gd name="T0" fmla="*/ 16 w 18"/>
                <a:gd name="T1" fmla="*/ 0 h 6"/>
                <a:gd name="T2" fmla="*/ 18 w 18"/>
                <a:gd name="T3" fmla="*/ 0 h 6"/>
                <a:gd name="T4" fmla="*/ 18 w 18"/>
                <a:gd name="T5" fmla="*/ 3 h 6"/>
                <a:gd name="T6" fmla="*/ 3 w 18"/>
                <a:gd name="T7" fmla="*/ 6 h 6"/>
                <a:gd name="T8" fmla="*/ 0 w 18"/>
                <a:gd name="T9" fmla="*/ 6 h 6"/>
                <a:gd name="T10" fmla="*/ 0 w 18"/>
                <a:gd name="T11" fmla="*/ 4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0" name="Freeform 483"/>
            <p:cNvSpPr>
              <a:spLocks/>
            </p:cNvSpPr>
            <p:nvPr/>
          </p:nvSpPr>
          <p:spPr bwMode="auto">
            <a:xfrm>
              <a:off x="1402132" y="3675837"/>
              <a:ext cx="40440" cy="11554"/>
            </a:xfrm>
            <a:custGeom>
              <a:avLst/>
              <a:gdLst>
                <a:gd name="T0" fmla="*/ 25 w 28"/>
                <a:gd name="T1" fmla="*/ 0 h 8"/>
                <a:gd name="T2" fmla="*/ 28 w 28"/>
                <a:gd name="T3" fmla="*/ 0 h 8"/>
                <a:gd name="T4" fmla="*/ 28 w 28"/>
                <a:gd name="T5" fmla="*/ 3 h 8"/>
                <a:gd name="T6" fmla="*/ 1 w 28"/>
                <a:gd name="T7" fmla="*/ 8 h 8"/>
                <a:gd name="T8" fmla="*/ 0 w 28"/>
                <a:gd name="T9" fmla="*/ 8 h 8"/>
                <a:gd name="T10" fmla="*/ 0 w 28"/>
                <a:gd name="T11" fmla="*/ 5 h 8"/>
                <a:gd name="T12" fmla="*/ 25 w 2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5" y="0"/>
                  </a:moveTo>
                  <a:lnTo>
                    <a:pt x="28" y="0"/>
                  </a:lnTo>
                  <a:lnTo>
                    <a:pt x="28" y="3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1" name="Freeform 484"/>
            <p:cNvSpPr>
              <a:spLocks/>
            </p:cNvSpPr>
            <p:nvPr/>
          </p:nvSpPr>
          <p:spPr bwMode="auto">
            <a:xfrm>
              <a:off x="1438239" y="3655617"/>
              <a:ext cx="85213" cy="24553"/>
            </a:xfrm>
            <a:custGeom>
              <a:avLst/>
              <a:gdLst>
                <a:gd name="T0" fmla="*/ 56 w 59"/>
                <a:gd name="T1" fmla="*/ 0 h 17"/>
                <a:gd name="T2" fmla="*/ 59 w 59"/>
                <a:gd name="T3" fmla="*/ 0 h 17"/>
                <a:gd name="T4" fmla="*/ 59 w 59"/>
                <a:gd name="T5" fmla="*/ 3 h 17"/>
                <a:gd name="T6" fmla="*/ 3 w 59"/>
                <a:gd name="T7" fmla="*/ 17 h 17"/>
                <a:gd name="T8" fmla="*/ 0 w 59"/>
                <a:gd name="T9" fmla="*/ 17 h 17"/>
                <a:gd name="T10" fmla="*/ 0 w 59"/>
                <a:gd name="T11" fmla="*/ 14 h 17"/>
                <a:gd name="T12" fmla="*/ 56 w 5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7">
                  <a:moveTo>
                    <a:pt x="56" y="0"/>
                  </a:moveTo>
                  <a:lnTo>
                    <a:pt x="59" y="0"/>
                  </a:lnTo>
                  <a:lnTo>
                    <a:pt x="59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2" name="Freeform 485"/>
            <p:cNvSpPr>
              <a:spLocks/>
            </p:cNvSpPr>
            <p:nvPr/>
          </p:nvSpPr>
          <p:spPr bwMode="auto">
            <a:xfrm>
              <a:off x="1572558" y="3636842"/>
              <a:ext cx="24553" cy="10110"/>
            </a:xfrm>
            <a:custGeom>
              <a:avLst/>
              <a:gdLst>
                <a:gd name="T0" fmla="*/ 15 w 17"/>
                <a:gd name="T1" fmla="*/ 0 h 7"/>
                <a:gd name="T2" fmla="*/ 17 w 17"/>
                <a:gd name="T3" fmla="*/ 0 h 7"/>
                <a:gd name="T4" fmla="*/ 17 w 17"/>
                <a:gd name="T5" fmla="*/ 3 h 7"/>
                <a:gd name="T6" fmla="*/ 2 w 17"/>
                <a:gd name="T7" fmla="*/ 7 h 7"/>
                <a:gd name="T8" fmla="*/ 0 w 17"/>
                <a:gd name="T9" fmla="*/ 7 h 7"/>
                <a:gd name="T10" fmla="*/ 0 w 17"/>
                <a:gd name="T11" fmla="*/ 4 h 7"/>
                <a:gd name="T12" fmla="*/ 15 w 1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lnTo>
                    <a:pt x="17" y="0"/>
                  </a:lnTo>
                  <a:lnTo>
                    <a:pt x="17" y="3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3" name="Freeform 486"/>
            <p:cNvSpPr>
              <a:spLocks/>
            </p:cNvSpPr>
            <p:nvPr/>
          </p:nvSpPr>
          <p:spPr bwMode="auto">
            <a:xfrm>
              <a:off x="1646216" y="3596402"/>
              <a:ext cx="108322" cy="28886"/>
            </a:xfrm>
            <a:custGeom>
              <a:avLst/>
              <a:gdLst>
                <a:gd name="T0" fmla="*/ 73 w 75"/>
                <a:gd name="T1" fmla="*/ 0 h 20"/>
                <a:gd name="T2" fmla="*/ 75 w 75"/>
                <a:gd name="T3" fmla="*/ 0 h 20"/>
                <a:gd name="T4" fmla="*/ 75 w 75"/>
                <a:gd name="T5" fmla="*/ 1 h 20"/>
                <a:gd name="T6" fmla="*/ 3 w 75"/>
                <a:gd name="T7" fmla="*/ 20 h 20"/>
                <a:gd name="T8" fmla="*/ 0 w 75"/>
                <a:gd name="T9" fmla="*/ 20 h 20"/>
                <a:gd name="T10" fmla="*/ 0 w 75"/>
                <a:gd name="T11" fmla="*/ 18 h 20"/>
                <a:gd name="T12" fmla="*/ 73 w 7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0">
                  <a:moveTo>
                    <a:pt x="73" y="0"/>
                  </a:moveTo>
                  <a:lnTo>
                    <a:pt x="75" y="0"/>
                  </a:lnTo>
                  <a:lnTo>
                    <a:pt x="75" y="1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4" name="Line 487"/>
            <p:cNvSpPr>
              <a:spLocks noChangeShapeType="1"/>
            </p:cNvSpPr>
            <p:nvPr/>
          </p:nvSpPr>
          <p:spPr bwMode="auto">
            <a:xfrm>
              <a:off x="1751649" y="3596402"/>
              <a:ext cx="1877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5" name="Line 488"/>
            <p:cNvSpPr>
              <a:spLocks noChangeShapeType="1"/>
            </p:cNvSpPr>
            <p:nvPr/>
          </p:nvSpPr>
          <p:spPr bwMode="auto">
            <a:xfrm>
              <a:off x="1818086" y="3596402"/>
              <a:ext cx="2599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6" name="Freeform 489"/>
            <p:cNvSpPr>
              <a:spLocks/>
            </p:cNvSpPr>
            <p:nvPr/>
          </p:nvSpPr>
          <p:spPr bwMode="auto">
            <a:xfrm>
              <a:off x="1893189" y="3590625"/>
              <a:ext cx="88102" cy="5777"/>
            </a:xfrm>
            <a:custGeom>
              <a:avLst/>
              <a:gdLst>
                <a:gd name="T0" fmla="*/ 58 w 61"/>
                <a:gd name="T1" fmla="*/ 0 h 4"/>
                <a:gd name="T2" fmla="*/ 61 w 61"/>
                <a:gd name="T3" fmla="*/ 0 h 4"/>
                <a:gd name="T4" fmla="*/ 61 w 61"/>
                <a:gd name="T5" fmla="*/ 4 h 4"/>
                <a:gd name="T6" fmla="*/ 2 w 61"/>
                <a:gd name="T7" fmla="*/ 4 h 4"/>
                <a:gd name="T8" fmla="*/ 0 w 61"/>
                <a:gd name="T9" fmla="*/ 4 h 4"/>
                <a:gd name="T10" fmla="*/ 0 w 61"/>
                <a:gd name="T11" fmla="*/ 2 h 4"/>
                <a:gd name="T12" fmla="*/ 58 w 6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4">
                  <a:moveTo>
                    <a:pt x="58" y="0"/>
                  </a:moveTo>
                  <a:lnTo>
                    <a:pt x="61" y="0"/>
                  </a:lnTo>
                  <a:lnTo>
                    <a:pt x="61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7" name="Line 490"/>
            <p:cNvSpPr>
              <a:spLocks noChangeShapeType="1"/>
            </p:cNvSpPr>
            <p:nvPr/>
          </p:nvSpPr>
          <p:spPr bwMode="auto">
            <a:xfrm>
              <a:off x="974624" y="3538630"/>
              <a:ext cx="0" cy="9099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8" name="Line 491"/>
            <p:cNvSpPr>
              <a:spLocks noChangeShapeType="1"/>
            </p:cNvSpPr>
            <p:nvPr/>
          </p:nvSpPr>
          <p:spPr bwMode="auto">
            <a:xfrm>
              <a:off x="958736" y="3540074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9" name="Line 492"/>
            <p:cNvSpPr>
              <a:spLocks noChangeShapeType="1"/>
            </p:cNvSpPr>
            <p:nvPr/>
          </p:nvSpPr>
          <p:spPr bwMode="auto">
            <a:xfrm>
              <a:off x="974624" y="3625287"/>
              <a:ext cx="0" cy="1444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0" name="Line 493"/>
            <p:cNvSpPr>
              <a:spLocks noChangeShapeType="1"/>
            </p:cNvSpPr>
            <p:nvPr/>
          </p:nvSpPr>
          <p:spPr bwMode="auto">
            <a:xfrm>
              <a:off x="958736" y="3639730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1" name="Line 494"/>
            <p:cNvSpPr>
              <a:spLocks noChangeShapeType="1"/>
            </p:cNvSpPr>
            <p:nvPr/>
          </p:nvSpPr>
          <p:spPr bwMode="auto">
            <a:xfrm>
              <a:off x="1225929" y="3447640"/>
              <a:ext cx="0" cy="8954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2" name="Line 495"/>
            <p:cNvSpPr>
              <a:spLocks noChangeShapeType="1"/>
            </p:cNvSpPr>
            <p:nvPr/>
          </p:nvSpPr>
          <p:spPr bwMode="auto">
            <a:xfrm>
              <a:off x="1211486" y="3447640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3" name="Line 496"/>
            <p:cNvSpPr>
              <a:spLocks noChangeShapeType="1"/>
            </p:cNvSpPr>
            <p:nvPr/>
          </p:nvSpPr>
          <p:spPr bwMode="auto">
            <a:xfrm>
              <a:off x="1225929" y="3532853"/>
              <a:ext cx="0" cy="1444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4" name="Line 497"/>
            <p:cNvSpPr>
              <a:spLocks noChangeShapeType="1"/>
            </p:cNvSpPr>
            <p:nvPr/>
          </p:nvSpPr>
          <p:spPr bwMode="auto">
            <a:xfrm>
              <a:off x="1211486" y="3544407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5" name="Line 498"/>
            <p:cNvSpPr>
              <a:spLocks noChangeShapeType="1"/>
            </p:cNvSpPr>
            <p:nvPr/>
          </p:nvSpPr>
          <p:spPr bwMode="auto">
            <a:xfrm>
              <a:off x="900965" y="4431199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6" name="Line 499"/>
            <p:cNvSpPr>
              <a:spLocks noChangeShapeType="1"/>
            </p:cNvSpPr>
            <p:nvPr/>
          </p:nvSpPr>
          <p:spPr bwMode="auto">
            <a:xfrm>
              <a:off x="900965" y="3862150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7" name="Line 500"/>
            <p:cNvSpPr>
              <a:spLocks noChangeShapeType="1"/>
            </p:cNvSpPr>
            <p:nvPr/>
          </p:nvSpPr>
          <p:spPr bwMode="auto">
            <a:xfrm>
              <a:off x="900965" y="3290213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8" name="Line 501"/>
            <p:cNvSpPr>
              <a:spLocks noChangeShapeType="1"/>
            </p:cNvSpPr>
            <p:nvPr/>
          </p:nvSpPr>
          <p:spPr bwMode="auto">
            <a:xfrm>
              <a:off x="900965" y="2719720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9" name="Line 502"/>
            <p:cNvSpPr>
              <a:spLocks noChangeShapeType="1"/>
            </p:cNvSpPr>
            <p:nvPr/>
          </p:nvSpPr>
          <p:spPr bwMode="auto">
            <a:xfrm>
              <a:off x="900965" y="2146339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0" name="Line 503"/>
            <p:cNvSpPr>
              <a:spLocks noChangeShapeType="1"/>
            </p:cNvSpPr>
            <p:nvPr/>
          </p:nvSpPr>
          <p:spPr bwMode="auto">
            <a:xfrm>
              <a:off x="900965" y="1577290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1" name="Line 504"/>
            <p:cNvSpPr>
              <a:spLocks noChangeShapeType="1"/>
            </p:cNvSpPr>
            <p:nvPr/>
          </p:nvSpPr>
          <p:spPr bwMode="auto">
            <a:xfrm>
              <a:off x="900965" y="1006797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2" name="Line 505"/>
            <p:cNvSpPr>
              <a:spLocks noChangeShapeType="1"/>
            </p:cNvSpPr>
            <p:nvPr/>
          </p:nvSpPr>
          <p:spPr bwMode="auto">
            <a:xfrm>
              <a:off x="900965" y="4262217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3" name="Line 506"/>
            <p:cNvSpPr>
              <a:spLocks noChangeShapeType="1"/>
            </p:cNvSpPr>
            <p:nvPr/>
          </p:nvSpPr>
          <p:spPr bwMode="auto">
            <a:xfrm>
              <a:off x="900965" y="415967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4" name="Line 507"/>
            <p:cNvSpPr>
              <a:spLocks noChangeShapeType="1"/>
            </p:cNvSpPr>
            <p:nvPr/>
          </p:nvSpPr>
          <p:spPr bwMode="auto">
            <a:xfrm>
              <a:off x="900965" y="408890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5" name="Line 508"/>
            <p:cNvSpPr>
              <a:spLocks noChangeShapeType="1"/>
            </p:cNvSpPr>
            <p:nvPr/>
          </p:nvSpPr>
          <p:spPr bwMode="auto">
            <a:xfrm>
              <a:off x="900965" y="4031131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6" name="Line 509"/>
            <p:cNvSpPr>
              <a:spLocks noChangeShapeType="1"/>
            </p:cNvSpPr>
            <p:nvPr/>
          </p:nvSpPr>
          <p:spPr bwMode="auto">
            <a:xfrm>
              <a:off x="900965" y="3986359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7" name="Line 510"/>
            <p:cNvSpPr>
              <a:spLocks noChangeShapeType="1"/>
            </p:cNvSpPr>
            <p:nvPr/>
          </p:nvSpPr>
          <p:spPr bwMode="auto">
            <a:xfrm>
              <a:off x="900965" y="3950251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8" name="Line 511"/>
            <p:cNvSpPr>
              <a:spLocks noChangeShapeType="1"/>
            </p:cNvSpPr>
            <p:nvPr/>
          </p:nvSpPr>
          <p:spPr bwMode="auto">
            <a:xfrm>
              <a:off x="900965" y="391703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9" name="Line 512"/>
            <p:cNvSpPr>
              <a:spLocks noChangeShapeType="1"/>
            </p:cNvSpPr>
            <p:nvPr/>
          </p:nvSpPr>
          <p:spPr bwMode="auto">
            <a:xfrm>
              <a:off x="900965" y="3888148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0" name="Line 513"/>
            <p:cNvSpPr>
              <a:spLocks noChangeShapeType="1"/>
            </p:cNvSpPr>
            <p:nvPr/>
          </p:nvSpPr>
          <p:spPr bwMode="auto">
            <a:xfrm>
              <a:off x="900965" y="369028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1" name="Line 514"/>
            <p:cNvSpPr>
              <a:spLocks noChangeShapeType="1"/>
            </p:cNvSpPr>
            <p:nvPr/>
          </p:nvSpPr>
          <p:spPr bwMode="auto">
            <a:xfrm>
              <a:off x="900965" y="3587736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2" name="Line 515"/>
            <p:cNvSpPr>
              <a:spLocks noChangeShapeType="1"/>
            </p:cNvSpPr>
            <p:nvPr/>
          </p:nvSpPr>
          <p:spPr bwMode="auto">
            <a:xfrm>
              <a:off x="900965" y="3516966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3" name="Line 516"/>
            <p:cNvSpPr>
              <a:spLocks noChangeShapeType="1"/>
            </p:cNvSpPr>
            <p:nvPr/>
          </p:nvSpPr>
          <p:spPr bwMode="auto">
            <a:xfrm>
              <a:off x="900965" y="346208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4" name="Line 517"/>
            <p:cNvSpPr>
              <a:spLocks noChangeShapeType="1"/>
            </p:cNvSpPr>
            <p:nvPr/>
          </p:nvSpPr>
          <p:spPr bwMode="auto">
            <a:xfrm>
              <a:off x="900965" y="3415866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5" name="Line 518"/>
            <p:cNvSpPr>
              <a:spLocks noChangeShapeType="1"/>
            </p:cNvSpPr>
            <p:nvPr/>
          </p:nvSpPr>
          <p:spPr bwMode="auto">
            <a:xfrm>
              <a:off x="900965" y="337831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6" name="Line 519"/>
            <p:cNvSpPr>
              <a:spLocks noChangeShapeType="1"/>
            </p:cNvSpPr>
            <p:nvPr/>
          </p:nvSpPr>
          <p:spPr bwMode="auto">
            <a:xfrm>
              <a:off x="900965" y="3345096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7" name="Line 520"/>
            <p:cNvSpPr>
              <a:spLocks noChangeShapeType="1"/>
            </p:cNvSpPr>
            <p:nvPr/>
          </p:nvSpPr>
          <p:spPr bwMode="auto">
            <a:xfrm>
              <a:off x="900965" y="331621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8" name="Line 521"/>
            <p:cNvSpPr>
              <a:spLocks noChangeShapeType="1"/>
            </p:cNvSpPr>
            <p:nvPr/>
          </p:nvSpPr>
          <p:spPr bwMode="auto">
            <a:xfrm>
              <a:off x="900965" y="311834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9" name="Line 522"/>
            <p:cNvSpPr>
              <a:spLocks noChangeShapeType="1"/>
            </p:cNvSpPr>
            <p:nvPr/>
          </p:nvSpPr>
          <p:spPr bwMode="auto">
            <a:xfrm>
              <a:off x="900965" y="301724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0" name="Line 523"/>
            <p:cNvSpPr>
              <a:spLocks noChangeShapeType="1"/>
            </p:cNvSpPr>
            <p:nvPr/>
          </p:nvSpPr>
          <p:spPr bwMode="auto">
            <a:xfrm>
              <a:off x="900965" y="294647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1" name="Line 524"/>
            <p:cNvSpPr>
              <a:spLocks noChangeShapeType="1"/>
            </p:cNvSpPr>
            <p:nvPr/>
          </p:nvSpPr>
          <p:spPr bwMode="auto">
            <a:xfrm>
              <a:off x="900965" y="2890145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2" name="Line 525"/>
            <p:cNvSpPr>
              <a:spLocks noChangeShapeType="1"/>
            </p:cNvSpPr>
            <p:nvPr/>
          </p:nvSpPr>
          <p:spPr bwMode="auto">
            <a:xfrm>
              <a:off x="900965" y="2843928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3" name="Line 526"/>
            <p:cNvSpPr>
              <a:spLocks noChangeShapeType="1"/>
            </p:cNvSpPr>
            <p:nvPr/>
          </p:nvSpPr>
          <p:spPr bwMode="auto">
            <a:xfrm>
              <a:off x="900965" y="280782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4" name="Line 527"/>
            <p:cNvSpPr>
              <a:spLocks noChangeShapeType="1"/>
            </p:cNvSpPr>
            <p:nvPr/>
          </p:nvSpPr>
          <p:spPr bwMode="auto">
            <a:xfrm>
              <a:off x="900965" y="2776047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5" name="Line 528"/>
            <p:cNvSpPr>
              <a:spLocks noChangeShapeType="1"/>
            </p:cNvSpPr>
            <p:nvPr/>
          </p:nvSpPr>
          <p:spPr bwMode="auto">
            <a:xfrm>
              <a:off x="900965" y="274427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6" name="Line 529"/>
            <p:cNvSpPr>
              <a:spLocks noChangeShapeType="1"/>
            </p:cNvSpPr>
            <p:nvPr/>
          </p:nvSpPr>
          <p:spPr bwMode="auto">
            <a:xfrm>
              <a:off x="900965" y="2546405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7" name="Line 530"/>
            <p:cNvSpPr>
              <a:spLocks noChangeShapeType="1"/>
            </p:cNvSpPr>
            <p:nvPr/>
          </p:nvSpPr>
          <p:spPr bwMode="auto">
            <a:xfrm>
              <a:off x="900965" y="244675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8" name="Line 531"/>
            <p:cNvSpPr>
              <a:spLocks noChangeShapeType="1"/>
            </p:cNvSpPr>
            <p:nvPr/>
          </p:nvSpPr>
          <p:spPr bwMode="auto">
            <a:xfrm>
              <a:off x="900965" y="237598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9" name="Line 532"/>
            <p:cNvSpPr>
              <a:spLocks noChangeShapeType="1"/>
            </p:cNvSpPr>
            <p:nvPr/>
          </p:nvSpPr>
          <p:spPr bwMode="auto">
            <a:xfrm>
              <a:off x="900965" y="2321097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0" name="Line 533"/>
            <p:cNvSpPr>
              <a:spLocks noChangeShapeType="1"/>
            </p:cNvSpPr>
            <p:nvPr/>
          </p:nvSpPr>
          <p:spPr bwMode="auto">
            <a:xfrm>
              <a:off x="900965" y="227488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1" name="Line 534"/>
            <p:cNvSpPr>
              <a:spLocks noChangeShapeType="1"/>
            </p:cNvSpPr>
            <p:nvPr/>
          </p:nvSpPr>
          <p:spPr bwMode="auto">
            <a:xfrm>
              <a:off x="900965" y="2237328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2" name="Line 535"/>
            <p:cNvSpPr>
              <a:spLocks noChangeShapeType="1"/>
            </p:cNvSpPr>
            <p:nvPr/>
          </p:nvSpPr>
          <p:spPr bwMode="auto">
            <a:xfrm>
              <a:off x="900965" y="220555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3" name="Line 536"/>
            <p:cNvSpPr>
              <a:spLocks noChangeShapeType="1"/>
            </p:cNvSpPr>
            <p:nvPr/>
          </p:nvSpPr>
          <p:spPr bwMode="auto">
            <a:xfrm>
              <a:off x="900965" y="217522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4" name="Line 537"/>
            <p:cNvSpPr>
              <a:spLocks noChangeShapeType="1"/>
            </p:cNvSpPr>
            <p:nvPr/>
          </p:nvSpPr>
          <p:spPr bwMode="auto">
            <a:xfrm>
              <a:off x="900965" y="1977357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5" name="Line 538"/>
            <p:cNvSpPr>
              <a:spLocks noChangeShapeType="1"/>
            </p:cNvSpPr>
            <p:nvPr/>
          </p:nvSpPr>
          <p:spPr bwMode="auto">
            <a:xfrm>
              <a:off x="900965" y="187481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6" name="Line 539"/>
            <p:cNvSpPr>
              <a:spLocks noChangeShapeType="1"/>
            </p:cNvSpPr>
            <p:nvPr/>
          </p:nvSpPr>
          <p:spPr bwMode="auto">
            <a:xfrm>
              <a:off x="900965" y="18040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7" name="Line 540"/>
            <p:cNvSpPr>
              <a:spLocks noChangeShapeType="1"/>
            </p:cNvSpPr>
            <p:nvPr/>
          </p:nvSpPr>
          <p:spPr bwMode="auto">
            <a:xfrm>
              <a:off x="900965" y="175060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8" name="Line 541"/>
            <p:cNvSpPr>
              <a:spLocks noChangeShapeType="1"/>
            </p:cNvSpPr>
            <p:nvPr/>
          </p:nvSpPr>
          <p:spPr bwMode="auto">
            <a:xfrm>
              <a:off x="900965" y="17029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9" name="Line 542"/>
            <p:cNvSpPr>
              <a:spLocks noChangeShapeType="1"/>
            </p:cNvSpPr>
            <p:nvPr/>
          </p:nvSpPr>
          <p:spPr bwMode="auto">
            <a:xfrm>
              <a:off x="900965" y="1665391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0" name="Line 543"/>
            <p:cNvSpPr>
              <a:spLocks noChangeShapeType="1"/>
            </p:cNvSpPr>
            <p:nvPr/>
          </p:nvSpPr>
          <p:spPr bwMode="auto">
            <a:xfrm>
              <a:off x="900965" y="1630728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1" name="Line 544"/>
            <p:cNvSpPr>
              <a:spLocks noChangeShapeType="1"/>
            </p:cNvSpPr>
            <p:nvPr/>
          </p:nvSpPr>
          <p:spPr bwMode="auto">
            <a:xfrm>
              <a:off x="900965" y="16018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2" name="Line 545"/>
            <p:cNvSpPr>
              <a:spLocks noChangeShapeType="1"/>
            </p:cNvSpPr>
            <p:nvPr/>
          </p:nvSpPr>
          <p:spPr bwMode="auto">
            <a:xfrm>
              <a:off x="900965" y="140686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3" name="Line 546"/>
            <p:cNvSpPr>
              <a:spLocks noChangeShapeType="1"/>
            </p:cNvSpPr>
            <p:nvPr/>
          </p:nvSpPr>
          <p:spPr bwMode="auto">
            <a:xfrm>
              <a:off x="900965" y="130576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4" name="Line 547"/>
            <p:cNvSpPr>
              <a:spLocks noChangeShapeType="1"/>
            </p:cNvSpPr>
            <p:nvPr/>
          </p:nvSpPr>
          <p:spPr bwMode="auto">
            <a:xfrm>
              <a:off x="900965" y="123355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5" name="Line 548"/>
            <p:cNvSpPr>
              <a:spLocks noChangeShapeType="1"/>
            </p:cNvSpPr>
            <p:nvPr/>
          </p:nvSpPr>
          <p:spPr bwMode="auto">
            <a:xfrm>
              <a:off x="900965" y="117722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6" name="Line 549"/>
            <p:cNvSpPr>
              <a:spLocks noChangeShapeType="1"/>
            </p:cNvSpPr>
            <p:nvPr/>
          </p:nvSpPr>
          <p:spPr bwMode="auto">
            <a:xfrm>
              <a:off x="900965" y="113245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7" name="Line 550"/>
            <p:cNvSpPr>
              <a:spLocks noChangeShapeType="1"/>
            </p:cNvSpPr>
            <p:nvPr/>
          </p:nvSpPr>
          <p:spPr bwMode="auto">
            <a:xfrm>
              <a:off x="900965" y="10963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8" name="Line 551"/>
            <p:cNvSpPr>
              <a:spLocks noChangeShapeType="1"/>
            </p:cNvSpPr>
            <p:nvPr/>
          </p:nvSpPr>
          <p:spPr bwMode="auto">
            <a:xfrm>
              <a:off x="900965" y="106312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9" name="Line 552"/>
            <p:cNvSpPr>
              <a:spLocks noChangeShapeType="1"/>
            </p:cNvSpPr>
            <p:nvPr/>
          </p:nvSpPr>
          <p:spPr bwMode="auto">
            <a:xfrm>
              <a:off x="900965" y="103279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0" name="Line 553"/>
            <p:cNvSpPr>
              <a:spLocks noChangeShapeType="1"/>
            </p:cNvSpPr>
            <p:nvPr/>
          </p:nvSpPr>
          <p:spPr bwMode="auto">
            <a:xfrm>
              <a:off x="5499570" y="4431199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1" name="Line 554"/>
            <p:cNvSpPr>
              <a:spLocks noChangeShapeType="1"/>
            </p:cNvSpPr>
            <p:nvPr/>
          </p:nvSpPr>
          <p:spPr bwMode="auto">
            <a:xfrm>
              <a:off x="5499570" y="3862150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2" name="Line 555"/>
            <p:cNvSpPr>
              <a:spLocks noChangeShapeType="1"/>
            </p:cNvSpPr>
            <p:nvPr/>
          </p:nvSpPr>
          <p:spPr bwMode="auto">
            <a:xfrm>
              <a:off x="5499570" y="3290213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3" name="Line 556"/>
            <p:cNvSpPr>
              <a:spLocks noChangeShapeType="1"/>
            </p:cNvSpPr>
            <p:nvPr/>
          </p:nvSpPr>
          <p:spPr bwMode="auto">
            <a:xfrm>
              <a:off x="5499570" y="2719720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4" name="Line 557"/>
            <p:cNvSpPr>
              <a:spLocks noChangeShapeType="1"/>
            </p:cNvSpPr>
            <p:nvPr/>
          </p:nvSpPr>
          <p:spPr bwMode="auto">
            <a:xfrm>
              <a:off x="5499570" y="2146339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5" name="Line 558"/>
            <p:cNvSpPr>
              <a:spLocks noChangeShapeType="1"/>
            </p:cNvSpPr>
            <p:nvPr/>
          </p:nvSpPr>
          <p:spPr bwMode="auto">
            <a:xfrm>
              <a:off x="5499570" y="1577290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6" name="Line 559"/>
            <p:cNvSpPr>
              <a:spLocks noChangeShapeType="1"/>
            </p:cNvSpPr>
            <p:nvPr/>
          </p:nvSpPr>
          <p:spPr bwMode="auto">
            <a:xfrm>
              <a:off x="5499570" y="1006797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7" name="Line 560"/>
            <p:cNvSpPr>
              <a:spLocks noChangeShapeType="1"/>
            </p:cNvSpPr>
            <p:nvPr/>
          </p:nvSpPr>
          <p:spPr bwMode="auto">
            <a:xfrm>
              <a:off x="5521235" y="4262217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8" name="Line 561"/>
            <p:cNvSpPr>
              <a:spLocks noChangeShapeType="1"/>
            </p:cNvSpPr>
            <p:nvPr/>
          </p:nvSpPr>
          <p:spPr bwMode="auto">
            <a:xfrm>
              <a:off x="5521235" y="415967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9" name="Line 562"/>
            <p:cNvSpPr>
              <a:spLocks noChangeShapeType="1"/>
            </p:cNvSpPr>
            <p:nvPr/>
          </p:nvSpPr>
          <p:spPr bwMode="auto">
            <a:xfrm>
              <a:off x="5521235" y="408890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0" name="Line 563"/>
            <p:cNvSpPr>
              <a:spLocks noChangeShapeType="1"/>
            </p:cNvSpPr>
            <p:nvPr/>
          </p:nvSpPr>
          <p:spPr bwMode="auto">
            <a:xfrm>
              <a:off x="5521235" y="4031131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1" name="Line 564"/>
            <p:cNvSpPr>
              <a:spLocks noChangeShapeType="1"/>
            </p:cNvSpPr>
            <p:nvPr/>
          </p:nvSpPr>
          <p:spPr bwMode="auto">
            <a:xfrm>
              <a:off x="5521235" y="3986359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2" name="Line 565"/>
            <p:cNvSpPr>
              <a:spLocks noChangeShapeType="1"/>
            </p:cNvSpPr>
            <p:nvPr/>
          </p:nvSpPr>
          <p:spPr bwMode="auto">
            <a:xfrm>
              <a:off x="5521235" y="3950251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3" name="Line 566"/>
            <p:cNvSpPr>
              <a:spLocks noChangeShapeType="1"/>
            </p:cNvSpPr>
            <p:nvPr/>
          </p:nvSpPr>
          <p:spPr bwMode="auto">
            <a:xfrm>
              <a:off x="5521235" y="391703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4" name="Line 567"/>
            <p:cNvSpPr>
              <a:spLocks noChangeShapeType="1"/>
            </p:cNvSpPr>
            <p:nvPr/>
          </p:nvSpPr>
          <p:spPr bwMode="auto">
            <a:xfrm>
              <a:off x="5521235" y="3888148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5" name="Line 568"/>
            <p:cNvSpPr>
              <a:spLocks noChangeShapeType="1"/>
            </p:cNvSpPr>
            <p:nvPr/>
          </p:nvSpPr>
          <p:spPr bwMode="auto">
            <a:xfrm>
              <a:off x="5521235" y="369028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6" name="Line 569"/>
            <p:cNvSpPr>
              <a:spLocks noChangeShapeType="1"/>
            </p:cNvSpPr>
            <p:nvPr/>
          </p:nvSpPr>
          <p:spPr bwMode="auto">
            <a:xfrm>
              <a:off x="5521235" y="3587736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7" name="Line 570"/>
            <p:cNvSpPr>
              <a:spLocks noChangeShapeType="1"/>
            </p:cNvSpPr>
            <p:nvPr/>
          </p:nvSpPr>
          <p:spPr bwMode="auto">
            <a:xfrm>
              <a:off x="5521235" y="3516966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8" name="Line 571"/>
            <p:cNvSpPr>
              <a:spLocks noChangeShapeType="1"/>
            </p:cNvSpPr>
            <p:nvPr/>
          </p:nvSpPr>
          <p:spPr bwMode="auto">
            <a:xfrm>
              <a:off x="5521235" y="346208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9" name="Line 572"/>
            <p:cNvSpPr>
              <a:spLocks noChangeShapeType="1"/>
            </p:cNvSpPr>
            <p:nvPr/>
          </p:nvSpPr>
          <p:spPr bwMode="auto">
            <a:xfrm>
              <a:off x="5521235" y="3415866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0" name="Line 573"/>
            <p:cNvSpPr>
              <a:spLocks noChangeShapeType="1"/>
            </p:cNvSpPr>
            <p:nvPr/>
          </p:nvSpPr>
          <p:spPr bwMode="auto">
            <a:xfrm>
              <a:off x="5521235" y="337831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1" name="Line 574"/>
            <p:cNvSpPr>
              <a:spLocks noChangeShapeType="1"/>
            </p:cNvSpPr>
            <p:nvPr/>
          </p:nvSpPr>
          <p:spPr bwMode="auto">
            <a:xfrm>
              <a:off x="5521235" y="3345096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2" name="Line 575"/>
            <p:cNvSpPr>
              <a:spLocks noChangeShapeType="1"/>
            </p:cNvSpPr>
            <p:nvPr/>
          </p:nvSpPr>
          <p:spPr bwMode="auto">
            <a:xfrm>
              <a:off x="5521235" y="331621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3" name="Line 576"/>
            <p:cNvSpPr>
              <a:spLocks noChangeShapeType="1"/>
            </p:cNvSpPr>
            <p:nvPr/>
          </p:nvSpPr>
          <p:spPr bwMode="auto">
            <a:xfrm>
              <a:off x="5521235" y="311834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4" name="Line 577"/>
            <p:cNvSpPr>
              <a:spLocks noChangeShapeType="1"/>
            </p:cNvSpPr>
            <p:nvPr/>
          </p:nvSpPr>
          <p:spPr bwMode="auto">
            <a:xfrm>
              <a:off x="5521235" y="301724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5" name="Line 578"/>
            <p:cNvSpPr>
              <a:spLocks noChangeShapeType="1"/>
            </p:cNvSpPr>
            <p:nvPr/>
          </p:nvSpPr>
          <p:spPr bwMode="auto">
            <a:xfrm>
              <a:off x="5521235" y="294647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6" name="Line 579"/>
            <p:cNvSpPr>
              <a:spLocks noChangeShapeType="1"/>
            </p:cNvSpPr>
            <p:nvPr/>
          </p:nvSpPr>
          <p:spPr bwMode="auto">
            <a:xfrm>
              <a:off x="5521235" y="2890145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7" name="Line 580"/>
            <p:cNvSpPr>
              <a:spLocks noChangeShapeType="1"/>
            </p:cNvSpPr>
            <p:nvPr/>
          </p:nvSpPr>
          <p:spPr bwMode="auto">
            <a:xfrm>
              <a:off x="5521235" y="2843928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8" name="Line 581"/>
            <p:cNvSpPr>
              <a:spLocks noChangeShapeType="1"/>
            </p:cNvSpPr>
            <p:nvPr/>
          </p:nvSpPr>
          <p:spPr bwMode="auto">
            <a:xfrm>
              <a:off x="5521235" y="280782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9" name="Line 582"/>
            <p:cNvSpPr>
              <a:spLocks noChangeShapeType="1"/>
            </p:cNvSpPr>
            <p:nvPr/>
          </p:nvSpPr>
          <p:spPr bwMode="auto">
            <a:xfrm>
              <a:off x="5521235" y="2776047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0" name="Line 583"/>
            <p:cNvSpPr>
              <a:spLocks noChangeShapeType="1"/>
            </p:cNvSpPr>
            <p:nvPr/>
          </p:nvSpPr>
          <p:spPr bwMode="auto">
            <a:xfrm>
              <a:off x="5521235" y="274427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1" name="Line 584"/>
            <p:cNvSpPr>
              <a:spLocks noChangeShapeType="1"/>
            </p:cNvSpPr>
            <p:nvPr/>
          </p:nvSpPr>
          <p:spPr bwMode="auto">
            <a:xfrm>
              <a:off x="5521235" y="2546405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2" name="Line 585"/>
            <p:cNvSpPr>
              <a:spLocks noChangeShapeType="1"/>
            </p:cNvSpPr>
            <p:nvPr/>
          </p:nvSpPr>
          <p:spPr bwMode="auto">
            <a:xfrm>
              <a:off x="5521235" y="244675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3" name="Line 586"/>
            <p:cNvSpPr>
              <a:spLocks noChangeShapeType="1"/>
            </p:cNvSpPr>
            <p:nvPr/>
          </p:nvSpPr>
          <p:spPr bwMode="auto">
            <a:xfrm>
              <a:off x="5521235" y="237598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4" name="Line 587"/>
            <p:cNvSpPr>
              <a:spLocks noChangeShapeType="1"/>
            </p:cNvSpPr>
            <p:nvPr/>
          </p:nvSpPr>
          <p:spPr bwMode="auto">
            <a:xfrm>
              <a:off x="5521235" y="2321097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5" name="Line 588"/>
            <p:cNvSpPr>
              <a:spLocks noChangeShapeType="1"/>
            </p:cNvSpPr>
            <p:nvPr/>
          </p:nvSpPr>
          <p:spPr bwMode="auto">
            <a:xfrm>
              <a:off x="5521235" y="227488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6" name="Line 589"/>
            <p:cNvSpPr>
              <a:spLocks noChangeShapeType="1"/>
            </p:cNvSpPr>
            <p:nvPr/>
          </p:nvSpPr>
          <p:spPr bwMode="auto">
            <a:xfrm>
              <a:off x="5521235" y="2237328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7" name="Line 590"/>
            <p:cNvSpPr>
              <a:spLocks noChangeShapeType="1"/>
            </p:cNvSpPr>
            <p:nvPr/>
          </p:nvSpPr>
          <p:spPr bwMode="auto">
            <a:xfrm>
              <a:off x="5521235" y="220555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8" name="Line 591"/>
            <p:cNvSpPr>
              <a:spLocks noChangeShapeType="1"/>
            </p:cNvSpPr>
            <p:nvPr/>
          </p:nvSpPr>
          <p:spPr bwMode="auto">
            <a:xfrm>
              <a:off x="5521235" y="217522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9" name="Line 592"/>
            <p:cNvSpPr>
              <a:spLocks noChangeShapeType="1"/>
            </p:cNvSpPr>
            <p:nvPr/>
          </p:nvSpPr>
          <p:spPr bwMode="auto">
            <a:xfrm>
              <a:off x="5521235" y="1977357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0" name="Line 593"/>
            <p:cNvSpPr>
              <a:spLocks noChangeShapeType="1"/>
            </p:cNvSpPr>
            <p:nvPr/>
          </p:nvSpPr>
          <p:spPr bwMode="auto">
            <a:xfrm>
              <a:off x="5521235" y="187481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1" name="Line 594"/>
            <p:cNvSpPr>
              <a:spLocks noChangeShapeType="1"/>
            </p:cNvSpPr>
            <p:nvPr/>
          </p:nvSpPr>
          <p:spPr bwMode="auto">
            <a:xfrm>
              <a:off x="5521235" y="18040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2" name="Line 595"/>
            <p:cNvSpPr>
              <a:spLocks noChangeShapeType="1"/>
            </p:cNvSpPr>
            <p:nvPr/>
          </p:nvSpPr>
          <p:spPr bwMode="auto">
            <a:xfrm>
              <a:off x="5521235" y="175060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3" name="Line 596"/>
            <p:cNvSpPr>
              <a:spLocks noChangeShapeType="1"/>
            </p:cNvSpPr>
            <p:nvPr/>
          </p:nvSpPr>
          <p:spPr bwMode="auto">
            <a:xfrm>
              <a:off x="5521235" y="17029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4" name="Line 597"/>
            <p:cNvSpPr>
              <a:spLocks noChangeShapeType="1"/>
            </p:cNvSpPr>
            <p:nvPr/>
          </p:nvSpPr>
          <p:spPr bwMode="auto">
            <a:xfrm>
              <a:off x="5521235" y="1665391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5" name="Line 598"/>
            <p:cNvSpPr>
              <a:spLocks noChangeShapeType="1"/>
            </p:cNvSpPr>
            <p:nvPr/>
          </p:nvSpPr>
          <p:spPr bwMode="auto">
            <a:xfrm>
              <a:off x="5521235" y="1630728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6" name="Line 599"/>
            <p:cNvSpPr>
              <a:spLocks noChangeShapeType="1"/>
            </p:cNvSpPr>
            <p:nvPr/>
          </p:nvSpPr>
          <p:spPr bwMode="auto">
            <a:xfrm>
              <a:off x="5521235" y="16018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7" name="Line 600"/>
            <p:cNvSpPr>
              <a:spLocks noChangeShapeType="1"/>
            </p:cNvSpPr>
            <p:nvPr/>
          </p:nvSpPr>
          <p:spPr bwMode="auto">
            <a:xfrm>
              <a:off x="5521235" y="140686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8" name="Line 601"/>
            <p:cNvSpPr>
              <a:spLocks noChangeShapeType="1"/>
            </p:cNvSpPr>
            <p:nvPr/>
          </p:nvSpPr>
          <p:spPr bwMode="auto">
            <a:xfrm>
              <a:off x="5521235" y="130576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9" name="Line 602"/>
            <p:cNvSpPr>
              <a:spLocks noChangeShapeType="1"/>
            </p:cNvSpPr>
            <p:nvPr/>
          </p:nvSpPr>
          <p:spPr bwMode="auto">
            <a:xfrm>
              <a:off x="5521235" y="123355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0" name="Line 603"/>
            <p:cNvSpPr>
              <a:spLocks noChangeShapeType="1"/>
            </p:cNvSpPr>
            <p:nvPr/>
          </p:nvSpPr>
          <p:spPr bwMode="auto">
            <a:xfrm>
              <a:off x="5521235" y="117722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1" name="Line 604"/>
            <p:cNvSpPr>
              <a:spLocks noChangeShapeType="1"/>
            </p:cNvSpPr>
            <p:nvPr/>
          </p:nvSpPr>
          <p:spPr bwMode="auto">
            <a:xfrm>
              <a:off x="5521235" y="113245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2" name="Line 605"/>
            <p:cNvSpPr>
              <a:spLocks noChangeShapeType="1"/>
            </p:cNvSpPr>
            <p:nvPr/>
          </p:nvSpPr>
          <p:spPr bwMode="auto">
            <a:xfrm>
              <a:off x="5521235" y="10963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3" name="Line 606"/>
            <p:cNvSpPr>
              <a:spLocks noChangeShapeType="1"/>
            </p:cNvSpPr>
            <p:nvPr/>
          </p:nvSpPr>
          <p:spPr bwMode="auto">
            <a:xfrm>
              <a:off x="5521235" y="106312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4" name="Line 607"/>
            <p:cNvSpPr>
              <a:spLocks noChangeShapeType="1"/>
            </p:cNvSpPr>
            <p:nvPr/>
          </p:nvSpPr>
          <p:spPr bwMode="auto">
            <a:xfrm>
              <a:off x="5521235" y="103279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5" name="Line 609"/>
            <p:cNvSpPr>
              <a:spLocks noChangeShapeType="1"/>
            </p:cNvSpPr>
            <p:nvPr/>
          </p:nvSpPr>
          <p:spPr bwMode="auto">
            <a:xfrm>
              <a:off x="911075" y="4376316"/>
              <a:ext cx="0" cy="649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6" name="Line 610"/>
            <p:cNvSpPr>
              <a:spLocks noChangeShapeType="1"/>
            </p:cNvSpPr>
            <p:nvPr/>
          </p:nvSpPr>
          <p:spPr bwMode="auto">
            <a:xfrm>
              <a:off x="2459349" y="4376316"/>
              <a:ext cx="0" cy="649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7" name="Line 611"/>
            <p:cNvSpPr>
              <a:spLocks noChangeShapeType="1"/>
            </p:cNvSpPr>
            <p:nvPr/>
          </p:nvSpPr>
          <p:spPr bwMode="auto">
            <a:xfrm>
              <a:off x="4006179" y="4376316"/>
              <a:ext cx="0" cy="649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8" name="Line 612"/>
            <p:cNvSpPr>
              <a:spLocks noChangeShapeType="1"/>
            </p:cNvSpPr>
            <p:nvPr/>
          </p:nvSpPr>
          <p:spPr bwMode="auto">
            <a:xfrm>
              <a:off x="5554453" y="4376316"/>
              <a:ext cx="0" cy="649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9" name="Line 613"/>
            <p:cNvSpPr>
              <a:spLocks noChangeShapeType="1"/>
            </p:cNvSpPr>
            <p:nvPr/>
          </p:nvSpPr>
          <p:spPr bwMode="auto">
            <a:xfrm>
              <a:off x="1374690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0" name="Line 614"/>
            <p:cNvSpPr>
              <a:spLocks noChangeShapeType="1"/>
            </p:cNvSpPr>
            <p:nvPr/>
          </p:nvSpPr>
          <p:spPr bwMode="auto">
            <a:xfrm>
              <a:off x="164910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1" name="Line 615"/>
            <p:cNvSpPr>
              <a:spLocks noChangeShapeType="1"/>
            </p:cNvSpPr>
            <p:nvPr/>
          </p:nvSpPr>
          <p:spPr bwMode="auto">
            <a:xfrm>
              <a:off x="184263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2" name="Line 616"/>
            <p:cNvSpPr>
              <a:spLocks noChangeShapeType="1"/>
            </p:cNvSpPr>
            <p:nvPr/>
          </p:nvSpPr>
          <p:spPr bwMode="auto">
            <a:xfrm>
              <a:off x="199284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3" name="Line 617"/>
            <p:cNvSpPr>
              <a:spLocks noChangeShapeType="1"/>
            </p:cNvSpPr>
            <p:nvPr/>
          </p:nvSpPr>
          <p:spPr bwMode="auto">
            <a:xfrm>
              <a:off x="211560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4" name="Line 618"/>
            <p:cNvSpPr>
              <a:spLocks noChangeShapeType="1"/>
            </p:cNvSpPr>
            <p:nvPr/>
          </p:nvSpPr>
          <p:spPr bwMode="auto">
            <a:xfrm>
              <a:off x="2219598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5" name="Line 619"/>
            <p:cNvSpPr>
              <a:spLocks noChangeShapeType="1"/>
            </p:cNvSpPr>
            <p:nvPr/>
          </p:nvSpPr>
          <p:spPr bwMode="auto">
            <a:xfrm>
              <a:off x="2309144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6" name="Line 620"/>
            <p:cNvSpPr>
              <a:spLocks noChangeShapeType="1"/>
            </p:cNvSpPr>
            <p:nvPr/>
          </p:nvSpPr>
          <p:spPr bwMode="auto">
            <a:xfrm>
              <a:off x="238713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7" name="Line 621"/>
            <p:cNvSpPr>
              <a:spLocks noChangeShapeType="1"/>
            </p:cNvSpPr>
            <p:nvPr/>
          </p:nvSpPr>
          <p:spPr bwMode="auto">
            <a:xfrm>
              <a:off x="292440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8" name="Line 622"/>
            <p:cNvSpPr>
              <a:spLocks noChangeShapeType="1"/>
            </p:cNvSpPr>
            <p:nvPr/>
          </p:nvSpPr>
          <p:spPr bwMode="auto">
            <a:xfrm>
              <a:off x="319737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9" name="Line 623"/>
            <p:cNvSpPr>
              <a:spLocks noChangeShapeType="1"/>
            </p:cNvSpPr>
            <p:nvPr/>
          </p:nvSpPr>
          <p:spPr bwMode="auto">
            <a:xfrm>
              <a:off x="338802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0" name="Line 624"/>
            <p:cNvSpPr>
              <a:spLocks noChangeShapeType="1"/>
            </p:cNvSpPr>
            <p:nvPr/>
          </p:nvSpPr>
          <p:spPr bwMode="auto">
            <a:xfrm>
              <a:off x="353967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1" name="Line 625"/>
            <p:cNvSpPr>
              <a:spLocks noChangeShapeType="1"/>
            </p:cNvSpPr>
            <p:nvPr/>
          </p:nvSpPr>
          <p:spPr bwMode="auto">
            <a:xfrm>
              <a:off x="366099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2" name="Line 626"/>
            <p:cNvSpPr>
              <a:spLocks noChangeShapeType="1"/>
            </p:cNvSpPr>
            <p:nvPr/>
          </p:nvSpPr>
          <p:spPr bwMode="auto">
            <a:xfrm>
              <a:off x="376353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3" name="Line 627"/>
            <p:cNvSpPr>
              <a:spLocks noChangeShapeType="1"/>
            </p:cNvSpPr>
            <p:nvPr/>
          </p:nvSpPr>
          <p:spPr bwMode="auto">
            <a:xfrm>
              <a:off x="3855973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4" name="Line 628"/>
            <p:cNvSpPr>
              <a:spLocks noChangeShapeType="1"/>
            </p:cNvSpPr>
            <p:nvPr/>
          </p:nvSpPr>
          <p:spPr bwMode="auto">
            <a:xfrm>
              <a:off x="393540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5" name="Line 629"/>
            <p:cNvSpPr>
              <a:spLocks noChangeShapeType="1"/>
            </p:cNvSpPr>
            <p:nvPr/>
          </p:nvSpPr>
          <p:spPr bwMode="auto">
            <a:xfrm>
              <a:off x="4472684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6" name="Line 630"/>
            <p:cNvSpPr>
              <a:spLocks noChangeShapeType="1"/>
            </p:cNvSpPr>
            <p:nvPr/>
          </p:nvSpPr>
          <p:spPr bwMode="auto">
            <a:xfrm>
              <a:off x="474420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7" name="Line 631"/>
            <p:cNvSpPr>
              <a:spLocks noChangeShapeType="1"/>
            </p:cNvSpPr>
            <p:nvPr/>
          </p:nvSpPr>
          <p:spPr bwMode="auto">
            <a:xfrm>
              <a:off x="4939187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8" name="Line 632"/>
            <p:cNvSpPr>
              <a:spLocks noChangeShapeType="1"/>
            </p:cNvSpPr>
            <p:nvPr/>
          </p:nvSpPr>
          <p:spPr bwMode="auto">
            <a:xfrm>
              <a:off x="508650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9" name="Line 633"/>
            <p:cNvSpPr>
              <a:spLocks noChangeShapeType="1"/>
            </p:cNvSpPr>
            <p:nvPr/>
          </p:nvSpPr>
          <p:spPr bwMode="auto">
            <a:xfrm>
              <a:off x="5210713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0" name="Line 634"/>
            <p:cNvSpPr>
              <a:spLocks noChangeShapeType="1"/>
            </p:cNvSpPr>
            <p:nvPr/>
          </p:nvSpPr>
          <p:spPr bwMode="auto">
            <a:xfrm>
              <a:off x="5314702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1" name="Line 635"/>
            <p:cNvSpPr>
              <a:spLocks noChangeShapeType="1"/>
            </p:cNvSpPr>
            <p:nvPr/>
          </p:nvSpPr>
          <p:spPr bwMode="auto">
            <a:xfrm>
              <a:off x="5402804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2" name="Line 636"/>
            <p:cNvSpPr>
              <a:spLocks noChangeShapeType="1"/>
            </p:cNvSpPr>
            <p:nvPr/>
          </p:nvSpPr>
          <p:spPr bwMode="auto">
            <a:xfrm>
              <a:off x="548223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3" name="Line 637"/>
            <p:cNvSpPr>
              <a:spLocks noChangeShapeType="1"/>
            </p:cNvSpPr>
            <p:nvPr/>
          </p:nvSpPr>
          <p:spPr bwMode="auto">
            <a:xfrm>
              <a:off x="911075" y="996687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4" name="Line 638"/>
            <p:cNvSpPr>
              <a:spLocks noChangeShapeType="1"/>
            </p:cNvSpPr>
            <p:nvPr/>
          </p:nvSpPr>
          <p:spPr bwMode="auto">
            <a:xfrm>
              <a:off x="2459349" y="996687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5" name="Line 639"/>
            <p:cNvSpPr>
              <a:spLocks noChangeShapeType="1"/>
            </p:cNvSpPr>
            <p:nvPr/>
          </p:nvSpPr>
          <p:spPr bwMode="auto">
            <a:xfrm>
              <a:off x="4006179" y="996687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6" name="Line 640"/>
            <p:cNvSpPr>
              <a:spLocks noChangeShapeType="1"/>
            </p:cNvSpPr>
            <p:nvPr/>
          </p:nvSpPr>
          <p:spPr bwMode="auto">
            <a:xfrm>
              <a:off x="5554453" y="996687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7" name="Line 641"/>
            <p:cNvSpPr>
              <a:spLocks noChangeShapeType="1"/>
            </p:cNvSpPr>
            <p:nvPr/>
          </p:nvSpPr>
          <p:spPr bwMode="auto">
            <a:xfrm>
              <a:off x="1374690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8" name="Line 642"/>
            <p:cNvSpPr>
              <a:spLocks noChangeShapeType="1"/>
            </p:cNvSpPr>
            <p:nvPr/>
          </p:nvSpPr>
          <p:spPr bwMode="auto">
            <a:xfrm>
              <a:off x="164910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9" name="Line 643"/>
            <p:cNvSpPr>
              <a:spLocks noChangeShapeType="1"/>
            </p:cNvSpPr>
            <p:nvPr/>
          </p:nvSpPr>
          <p:spPr bwMode="auto">
            <a:xfrm>
              <a:off x="184263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0" name="Line 644"/>
            <p:cNvSpPr>
              <a:spLocks noChangeShapeType="1"/>
            </p:cNvSpPr>
            <p:nvPr/>
          </p:nvSpPr>
          <p:spPr bwMode="auto">
            <a:xfrm>
              <a:off x="199284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1" name="Line 645"/>
            <p:cNvSpPr>
              <a:spLocks noChangeShapeType="1"/>
            </p:cNvSpPr>
            <p:nvPr/>
          </p:nvSpPr>
          <p:spPr bwMode="auto">
            <a:xfrm>
              <a:off x="211560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2" name="Line 646"/>
            <p:cNvSpPr>
              <a:spLocks noChangeShapeType="1"/>
            </p:cNvSpPr>
            <p:nvPr/>
          </p:nvSpPr>
          <p:spPr bwMode="auto">
            <a:xfrm>
              <a:off x="2219598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3" name="Line 647"/>
            <p:cNvSpPr>
              <a:spLocks noChangeShapeType="1"/>
            </p:cNvSpPr>
            <p:nvPr/>
          </p:nvSpPr>
          <p:spPr bwMode="auto">
            <a:xfrm>
              <a:off x="2309144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4" name="Line 648"/>
            <p:cNvSpPr>
              <a:spLocks noChangeShapeType="1"/>
            </p:cNvSpPr>
            <p:nvPr/>
          </p:nvSpPr>
          <p:spPr bwMode="auto">
            <a:xfrm>
              <a:off x="238713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5" name="Line 649"/>
            <p:cNvSpPr>
              <a:spLocks noChangeShapeType="1"/>
            </p:cNvSpPr>
            <p:nvPr/>
          </p:nvSpPr>
          <p:spPr bwMode="auto">
            <a:xfrm>
              <a:off x="292440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6" name="Line 650"/>
            <p:cNvSpPr>
              <a:spLocks noChangeShapeType="1"/>
            </p:cNvSpPr>
            <p:nvPr/>
          </p:nvSpPr>
          <p:spPr bwMode="auto">
            <a:xfrm>
              <a:off x="319737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7" name="Line 651"/>
            <p:cNvSpPr>
              <a:spLocks noChangeShapeType="1"/>
            </p:cNvSpPr>
            <p:nvPr/>
          </p:nvSpPr>
          <p:spPr bwMode="auto">
            <a:xfrm>
              <a:off x="338802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8" name="Line 652"/>
            <p:cNvSpPr>
              <a:spLocks noChangeShapeType="1"/>
            </p:cNvSpPr>
            <p:nvPr/>
          </p:nvSpPr>
          <p:spPr bwMode="auto">
            <a:xfrm>
              <a:off x="353967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9" name="Line 653"/>
            <p:cNvSpPr>
              <a:spLocks noChangeShapeType="1"/>
            </p:cNvSpPr>
            <p:nvPr/>
          </p:nvSpPr>
          <p:spPr bwMode="auto">
            <a:xfrm>
              <a:off x="366099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0" name="Line 654"/>
            <p:cNvSpPr>
              <a:spLocks noChangeShapeType="1"/>
            </p:cNvSpPr>
            <p:nvPr/>
          </p:nvSpPr>
          <p:spPr bwMode="auto">
            <a:xfrm>
              <a:off x="376353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1" name="Line 655"/>
            <p:cNvSpPr>
              <a:spLocks noChangeShapeType="1"/>
            </p:cNvSpPr>
            <p:nvPr/>
          </p:nvSpPr>
          <p:spPr bwMode="auto">
            <a:xfrm>
              <a:off x="3855973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2" name="Line 656"/>
            <p:cNvSpPr>
              <a:spLocks noChangeShapeType="1"/>
            </p:cNvSpPr>
            <p:nvPr/>
          </p:nvSpPr>
          <p:spPr bwMode="auto">
            <a:xfrm>
              <a:off x="393540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3" name="Line 657"/>
            <p:cNvSpPr>
              <a:spLocks noChangeShapeType="1"/>
            </p:cNvSpPr>
            <p:nvPr/>
          </p:nvSpPr>
          <p:spPr bwMode="auto">
            <a:xfrm>
              <a:off x="4472684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4" name="Line 658"/>
            <p:cNvSpPr>
              <a:spLocks noChangeShapeType="1"/>
            </p:cNvSpPr>
            <p:nvPr/>
          </p:nvSpPr>
          <p:spPr bwMode="auto">
            <a:xfrm>
              <a:off x="474420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5" name="Line 659"/>
            <p:cNvSpPr>
              <a:spLocks noChangeShapeType="1"/>
            </p:cNvSpPr>
            <p:nvPr/>
          </p:nvSpPr>
          <p:spPr bwMode="auto">
            <a:xfrm>
              <a:off x="4939187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6" name="Line 660"/>
            <p:cNvSpPr>
              <a:spLocks noChangeShapeType="1"/>
            </p:cNvSpPr>
            <p:nvPr/>
          </p:nvSpPr>
          <p:spPr bwMode="auto">
            <a:xfrm>
              <a:off x="508650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7" name="Line 661"/>
            <p:cNvSpPr>
              <a:spLocks noChangeShapeType="1"/>
            </p:cNvSpPr>
            <p:nvPr/>
          </p:nvSpPr>
          <p:spPr bwMode="auto">
            <a:xfrm>
              <a:off x="5210713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8" name="Line 662"/>
            <p:cNvSpPr>
              <a:spLocks noChangeShapeType="1"/>
            </p:cNvSpPr>
            <p:nvPr/>
          </p:nvSpPr>
          <p:spPr bwMode="auto">
            <a:xfrm>
              <a:off x="5314702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9" name="Line 663"/>
            <p:cNvSpPr>
              <a:spLocks noChangeShapeType="1"/>
            </p:cNvSpPr>
            <p:nvPr/>
          </p:nvSpPr>
          <p:spPr bwMode="auto">
            <a:xfrm>
              <a:off x="5402804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0" name="Line 664"/>
            <p:cNvSpPr>
              <a:spLocks noChangeShapeType="1"/>
            </p:cNvSpPr>
            <p:nvPr/>
          </p:nvSpPr>
          <p:spPr bwMode="auto">
            <a:xfrm>
              <a:off x="548223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1" name="Line 665"/>
            <p:cNvSpPr>
              <a:spLocks noChangeShapeType="1"/>
            </p:cNvSpPr>
            <p:nvPr/>
          </p:nvSpPr>
          <p:spPr bwMode="auto">
            <a:xfrm>
              <a:off x="911075" y="996687"/>
              <a:ext cx="0" cy="344462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2" name="Line 666"/>
            <p:cNvSpPr>
              <a:spLocks noChangeShapeType="1"/>
            </p:cNvSpPr>
            <p:nvPr/>
          </p:nvSpPr>
          <p:spPr bwMode="auto">
            <a:xfrm>
              <a:off x="5554453" y="996687"/>
              <a:ext cx="0" cy="344462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3" name="Line 667"/>
            <p:cNvSpPr>
              <a:spLocks noChangeShapeType="1"/>
            </p:cNvSpPr>
            <p:nvPr/>
          </p:nvSpPr>
          <p:spPr bwMode="auto">
            <a:xfrm>
              <a:off x="900965" y="4431199"/>
              <a:ext cx="466359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4" name="Line 668"/>
            <p:cNvSpPr>
              <a:spLocks noChangeShapeType="1"/>
            </p:cNvSpPr>
            <p:nvPr/>
          </p:nvSpPr>
          <p:spPr bwMode="auto">
            <a:xfrm>
              <a:off x="900965" y="1006797"/>
              <a:ext cx="466359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5" name="Freeform 669"/>
            <p:cNvSpPr>
              <a:spLocks/>
            </p:cNvSpPr>
            <p:nvPr/>
          </p:nvSpPr>
          <p:spPr bwMode="auto">
            <a:xfrm>
              <a:off x="1015064" y="3015799"/>
              <a:ext cx="92434" cy="92434"/>
            </a:xfrm>
            <a:custGeom>
              <a:avLst/>
              <a:gdLst>
                <a:gd name="T0" fmla="*/ 31 w 64"/>
                <a:gd name="T1" fmla="*/ 0 h 64"/>
                <a:gd name="T2" fmla="*/ 64 w 64"/>
                <a:gd name="T3" fmla="*/ 32 h 64"/>
                <a:gd name="T4" fmla="*/ 31 w 64"/>
                <a:gd name="T5" fmla="*/ 64 h 64"/>
                <a:gd name="T6" fmla="*/ 0 w 64"/>
                <a:gd name="T7" fmla="*/ 32 h 64"/>
                <a:gd name="T8" fmla="*/ 31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1" y="0"/>
                  </a:moveTo>
                  <a:lnTo>
                    <a:pt x="64" y="32"/>
                  </a:lnTo>
                  <a:lnTo>
                    <a:pt x="31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6" name="Freeform 670"/>
            <p:cNvSpPr>
              <a:spLocks/>
            </p:cNvSpPr>
            <p:nvPr/>
          </p:nvSpPr>
          <p:spPr bwMode="auto">
            <a:xfrm>
              <a:off x="1015064" y="3015799"/>
              <a:ext cx="47662" cy="47662"/>
            </a:xfrm>
            <a:custGeom>
              <a:avLst/>
              <a:gdLst>
                <a:gd name="T0" fmla="*/ 31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1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1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7" name="Freeform 671"/>
            <p:cNvSpPr>
              <a:spLocks/>
            </p:cNvSpPr>
            <p:nvPr/>
          </p:nvSpPr>
          <p:spPr bwMode="auto">
            <a:xfrm>
              <a:off x="1059836" y="3015799"/>
              <a:ext cx="49106" cy="47662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2 h 33"/>
                <a:gd name="T6" fmla="*/ 34 w 34"/>
                <a:gd name="T7" fmla="*/ 33 h 33"/>
                <a:gd name="T8" fmla="*/ 33 w 34"/>
                <a:gd name="T9" fmla="*/ 33 h 33"/>
                <a:gd name="T10" fmla="*/ 0 w 34"/>
                <a:gd name="T11" fmla="*/ 1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3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8" name="Freeform 672"/>
            <p:cNvSpPr>
              <a:spLocks/>
            </p:cNvSpPr>
            <p:nvPr/>
          </p:nvSpPr>
          <p:spPr bwMode="auto">
            <a:xfrm>
              <a:off x="1059836" y="3062016"/>
              <a:ext cx="49106" cy="47662"/>
            </a:xfrm>
            <a:custGeom>
              <a:avLst/>
              <a:gdLst>
                <a:gd name="T0" fmla="*/ 33 w 34"/>
                <a:gd name="T1" fmla="*/ 0 h 33"/>
                <a:gd name="T2" fmla="*/ 34 w 34"/>
                <a:gd name="T3" fmla="*/ 0 h 33"/>
                <a:gd name="T4" fmla="*/ 34 w 34"/>
                <a:gd name="T5" fmla="*/ 1 h 33"/>
                <a:gd name="T6" fmla="*/ 2 w 34"/>
                <a:gd name="T7" fmla="*/ 33 h 33"/>
                <a:gd name="T8" fmla="*/ 0 w 34"/>
                <a:gd name="T9" fmla="*/ 33 h 33"/>
                <a:gd name="T10" fmla="*/ 0 w 34"/>
                <a:gd name="T11" fmla="*/ 32 h 33"/>
                <a:gd name="T12" fmla="*/ 33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3" y="0"/>
                  </a:moveTo>
                  <a:lnTo>
                    <a:pt x="34" y="0"/>
                  </a:lnTo>
                  <a:lnTo>
                    <a:pt x="34" y="1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9" name="Freeform 673"/>
            <p:cNvSpPr>
              <a:spLocks/>
            </p:cNvSpPr>
            <p:nvPr/>
          </p:nvSpPr>
          <p:spPr bwMode="auto">
            <a:xfrm>
              <a:off x="1015064" y="3062016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1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0" name="Freeform 674"/>
            <p:cNvSpPr>
              <a:spLocks/>
            </p:cNvSpPr>
            <p:nvPr/>
          </p:nvSpPr>
          <p:spPr bwMode="auto">
            <a:xfrm>
              <a:off x="1394910" y="3112566"/>
              <a:ext cx="90990" cy="92434"/>
            </a:xfrm>
            <a:custGeom>
              <a:avLst/>
              <a:gdLst>
                <a:gd name="T0" fmla="*/ 31 w 63"/>
                <a:gd name="T1" fmla="*/ 0 h 64"/>
                <a:gd name="T2" fmla="*/ 63 w 63"/>
                <a:gd name="T3" fmla="*/ 32 h 64"/>
                <a:gd name="T4" fmla="*/ 31 w 63"/>
                <a:gd name="T5" fmla="*/ 64 h 64"/>
                <a:gd name="T6" fmla="*/ 0 w 63"/>
                <a:gd name="T7" fmla="*/ 32 h 64"/>
                <a:gd name="T8" fmla="*/ 31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lnTo>
                    <a:pt x="63" y="32"/>
                  </a:lnTo>
                  <a:lnTo>
                    <a:pt x="31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1" name="Freeform 675"/>
            <p:cNvSpPr>
              <a:spLocks/>
            </p:cNvSpPr>
            <p:nvPr/>
          </p:nvSpPr>
          <p:spPr bwMode="auto">
            <a:xfrm>
              <a:off x="1394910" y="3112566"/>
              <a:ext cx="47662" cy="49106"/>
            </a:xfrm>
            <a:custGeom>
              <a:avLst/>
              <a:gdLst>
                <a:gd name="T0" fmla="*/ 31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2 h 34"/>
                <a:gd name="T12" fmla="*/ 31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2" name="Freeform 676"/>
            <p:cNvSpPr>
              <a:spLocks/>
            </p:cNvSpPr>
            <p:nvPr/>
          </p:nvSpPr>
          <p:spPr bwMode="auto">
            <a:xfrm>
              <a:off x="1439684" y="3112566"/>
              <a:ext cx="49106" cy="49106"/>
            </a:xfrm>
            <a:custGeom>
              <a:avLst/>
              <a:gdLst>
                <a:gd name="T0" fmla="*/ 0 w 34"/>
                <a:gd name="T1" fmla="*/ 0 h 34"/>
                <a:gd name="T2" fmla="*/ 2 w 34"/>
                <a:gd name="T3" fmla="*/ 0 h 34"/>
                <a:gd name="T4" fmla="*/ 34 w 34"/>
                <a:gd name="T5" fmla="*/ 32 h 34"/>
                <a:gd name="T6" fmla="*/ 34 w 34"/>
                <a:gd name="T7" fmla="*/ 34 h 34"/>
                <a:gd name="T8" fmla="*/ 32 w 34"/>
                <a:gd name="T9" fmla="*/ 34 h 34"/>
                <a:gd name="T10" fmla="*/ 0 w 34"/>
                <a:gd name="T11" fmla="*/ 2 h 34"/>
                <a:gd name="T12" fmla="*/ 0 w 3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3" name="Freeform 677"/>
            <p:cNvSpPr>
              <a:spLocks/>
            </p:cNvSpPr>
            <p:nvPr/>
          </p:nvSpPr>
          <p:spPr bwMode="auto">
            <a:xfrm>
              <a:off x="1439684" y="3158784"/>
              <a:ext cx="49106" cy="50550"/>
            </a:xfrm>
            <a:custGeom>
              <a:avLst/>
              <a:gdLst>
                <a:gd name="T0" fmla="*/ 32 w 34"/>
                <a:gd name="T1" fmla="*/ 0 h 35"/>
                <a:gd name="T2" fmla="*/ 34 w 34"/>
                <a:gd name="T3" fmla="*/ 0 h 35"/>
                <a:gd name="T4" fmla="*/ 34 w 34"/>
                <a:gd name="T5" fmla="*/ 2 h 35"/>
                <a:gd name="T6" fmla="*/ 2 w 34"/>
                <a:gd name="T7" fmla="*/ 35 h 35"/>
                <a:gd name="T8" fmla="*/ 0 w 34"/>
                <a:gd name="T9" fmla="*/ 35 h 35"/>
                <a:gd name="T10" fmla="*/ 0 w 34"/>
                <a:gd name="T11" fmla="*/ 32 h 35"/>
                <a:gd name="T12" fmla="*/ 32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2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5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4" name="Freeform 678"/>
            <p:cNvSpPr>
              <a:spLocks/>
            </p:cNvSpPr>
            <p:nvPr/>
          </p:nvSpPr>
          <p:spPr bwMode="auto">
            <a:xfrm>
              <a:off x="1394910" y="3158784"/>
              <a:ext cx="47662" cy="50550"/>
            </a:xfrm>
            <a:custGeom>
              <a:avLst/>
              <a:gdLst>
                <a:gd name="T0" fmla="*/ 0 w 33"/>
                <a:gd name="T1" fmla="*/ 0 h 35"/>
                <a:gd name="T2" fmla="*/ 1 w 33"/>
                <a:gd name="T3" fmla="*/ 0 h 35"/>
                <a:gd name="T4" fmla="*/ 33 w 33"/>
                <a:gd name="T5" fmla="*/ 32 h 35"/>
                <a:gd name="T6" fmla="*/ 33 w 33"/>
                <a:gd name="T7" fmla="*/ 35 h 35"/>
                <a:gd name="T8" fmla="*/ 31 w 33"/>
                <a:gd name="T9" fmla="*/ 35 h 35"/>
                <a:gd name="T10" fmla="*/ 0 w 33"/>
                <a:gd name="T11" fmla="*/ 2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5"/>
                  </a:lnTo>
                  <a:lnTo>
                    <a:pt x="31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5" name="Freeform 679"/>
            <p:cNvSpPr>
              <a:spLocks/>
            </p:cNvSpPr>
            <p:nvPr/>
          </p:nvSpPr>
          <p:spPr bwMode="auto">
            <a:xfrm>
              <a:off x="1705432" y="3153006"/>
              <a:ext cx="93879" cy="92434"/>
            </a:xfrm>
            <a:custGeom>
              <a:avLst/>
              <a:gdLst>
                <a:gd name="T0" fmla="*/ 33 w 65"/>
                <a:gd name="T1" fmla="*/ 0 h 64"/>
                <a:gd name="T2" fmla="*/ 65 w 65"/>
                <a:gd name="T3" fmla="*/ 32 h 64"/>
                <a:gd name="T4" fmla="*/ 33 w 65"/>
                <a:gd name="T5" fmla="*/ 64 h 64"/>
                <a:gd name="T6" fmla="*/ 0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lnTo>
                    <a:pt x="65" y="32"/>
                  </a:lnTo>
                  <a:lnTo>
                    <a:pt x="33" y="64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6" name="Freeform 680"/>
            <p:cNvSpPr>
              <a:spLocks/>
            </p:cNvSpPr>
            <p:nvPr/>
          </p:nvSpPr>
          <p:spPr bwMode="auto">
            <a:xfrm>
              <a:off x="1705432" y="3153006"/>
              <a:ext cx="49106" cy="47662"/>
            </a:xfrm>
            <a:custGeom>
              <a:avLst/>
              <a:gdLst>
                <a:gd name="T0" fmla="*/ 33 w 34"/>
                <a:gd name="T1" fmla="*/ 0 h 33"/>
                <a:gd name="T2" fmla="*/ 34 w 34"/>
                <a:gd name="T3" fmla="*/ 0 h 33"/>
                <a:gd name="T4" fmla="*/ 34 w 34"/>
                <a:gd name="T5" fmla="*/ 2 h 33"/>
                <a:gd name="T6" fmla="*/ 2 w 34"/>
                <a:gd name="T7" fmla="*/ 33 h 33"/>
                <a:gd name="T8" fmla="*/ 0 w 34"/>
                <a:gd name="T9" fmla="*/ 33 h 33"/>
                <a:gd name="T10" fmla="*/ 0 w 34"/>
                <a:gd name="T11" fmla="*/ 32 h 33"/>
                <a:gd name="T12" fmla="*/ 33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3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7" name="Freeform 681"/>
            <p:cNvSpPr>
              <a:spLocks/>
            </p:cNvSpPr>
            <p:nvPr/>
          </p:nvSpPr>
          <p:spPr bwMode="auto">
            <a:xfrm>
              <a:off x="1753093" y="3153006"/>
              <a:ext cx="46217" cy="47662"/>
            </a:xfrm>
            <a:custGeom>
              <a:avLst/>
              <a:gdLst>
                <a:gd name="T0" fmla="*/ 0 w 32"/>
                <a:gd name="T1" fmla="*/ 0 h 33"/>
                <a:gd name="T2" fmla="*/ 1 w 32"/>
                <a:gd name="T3" fmla="*/ 0 h 33"/>
                <a:gd name="T4" fmla="*/ 32 w 32"/>
                <a:gd name="T5" fmla="*/ 32 h 33"/>
                <a:gd name="T6" fmla="*/ 32 w 32"/>
                <a:gd name="T7" fmla="*/ 33 h 33"/>
                <a:gd name="T8" fmla="*/ 32 w 32"/>
                <a:gd name="T9" fmla="*/ 33 h 33"/>
                <a:gd name="T10" fmla="*/ 0 w 32"/>
                <a:gd name="T11" fmla="*/ 2 h 33"/>
                <a:gd name="T12" fmla="*/ 0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0" y="0"/>
                  </a:moveTo>
                  <a:lnTo>
                    <a:pt x="1" y="0"/>
                  </a:lnTo>
                  <a:lnTo>
                    <a:pt x="32" y="32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8" name="Freeform 682"/>
            <p:cNvSpPr>
              <a:spLocks/>
            </p:cNvSpPr>
            <p:nvPr/>
          </p:nvSpPr>
          <p:spPr bwMode="auto">
            <a:xfrm>
              <a:off x="1753093" y="3199224"/>
              <a:ext cx="46217" cy="47662"/>
            </a:xfrm>
            <a:custGeom>
              <a:avLst/>
              <a:gdLst>
                <a:gd name="T0" fmla="*/ 32 w 32"/>
                <a:gd name="T1" fmla="*/ 0 h 33"/>
                <a:gd name="T2" fmla="*/ 32 w 32"/>
                <a:gd name="T3" fmla="*/ 0 h 33"/>
                <a:gd name="T4" fmla="*/ 32 w 32"/>
                <a:gd name="T5" fmla="*/ 1 h 33"/>
                <a:gd name="T6" fmla="*/ 1 w 32"/>
                <a:gd name="T7" fmla="*/ 33 h 33"/>
                <a:gd name="T8" fmla="*/ 0 w 32"/>
                <a:gd name="T9" fmla="*/ 33 h 33"/>
                <a:gd name="T10" fmla="*/ 0 w 32"/>
                <a:gd name="T11" fmla="*/ 32 h 33"/>
                <a:gd name="T12" fmla="*/ 32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0"/>
                  </a:moveTo>
                  <a:lnTo>
                    <a:pt x="32" y="0"/>
                  </a:lnTo>
                  <a:lnTo>
                    <a:pt x="32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9" name="Freeform 683"/>
            <p:cNvSpPr>
              <a:spLocks/>
            </p:cNvSpPr>
            <p:nvPr/>
          </p:nvSpPr>
          <p:spPr bwMode="auto">
            <a:xfrm>
              <a:off x="1705432" y="3199224"/>
              <a:ext cx="49106" cy="47662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2 h 33"/>
                <a:gd name="T6" fmla="*/ 34 w 34"/>
                <a:gd name="T7" fmla="*/ 33 h 33"/>
                <a:gd name="T8" fmla="*/ 33 w 34"/>
                <a:gd name="T9" fmla="*/ 33 h 33"/>
                <a:gd name="T10" fmla="*/ 0 w 34"/>
                <a:gd name="T11" fmla="*/ 1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3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0" name="Freeform 684"/>
            <p:cNvSpPr>
              <a:spLocks/>
            </p:cNvSpPr>
            <p:nvPr/>
          </p:nvSpPr>
          <p:spPr bwMode="auto">
            <a:xfrm>
              <a:off x="1933629" y="2771715"/>
              <a:ext cx="90990" cy="93879"/>
            </a:xfrm>
            <a:custGeom>
              <a:avLst/>
              <a:gdLst>
                <a:gd name="T0" fmla="*/ 32 w 63"/>
                <a:gd name="T1" fmla="*/ 0 h 65"/>
                <a:gd name="T2" fmla="*/ 63 w 63"/>
                <a:gd name="T3" fmla="*/ 32 h 65"/>
                <a:gd name="T4" fmla="*/ 32 w 63"/>
                <a:gd name="T5" fmla="*/ 65 h 65"/>
                <a:gd name="T6" fmla="*/ 0 w 63"/>
                <a:gd name="T7" fmla="*/ 32 h 65"/>
                <a:gd name="T8" fmla="*/ 32 w 63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5">
                  <a:moveTo>
                    <a:pt x="32" y="0"/>
                  </a:moveTo>
                  <a:lnTo>
                    <a:pt x="63" y="32"/>
                  </a:lnTo>
                  <a:lnTo>
                    <a:pt x="32" y="6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1" name="Freeform 685"/>
            <p:cNvSpPr>
              <a:spLocks/>
            </p:cNvSpPr>
            <p:nvPr/>
          </p:nvSpPr>
          <p:spPr bwMode="auto">
            <a:xfrm>
              <a:off x="1933629" y="2771715"/>
              <a:ext cx="47662" cy="49106"/>
            </a:xfrm>
            <a:custGeom>
              <a:avLst/>
              <a:gdLst>
                <a:gd name="T0" fmla="*/ 32 w 33"/>
                <a:gd name="T1" fmla="*/ 0 h 34"/>
                <a:gd name="T2" fmla="*/ 33 w 33"/>
                <a:gd name="T3" fmla="*/ 0 h 34"/>
                <a:gd name="T4" fmla="*/ 33 w 33"/>
                <a:gd name="T5" fmla="*/ 3 h 34"/>
                <a:gd name="T6" fmla="*/ 0 w 33"/>
                <a:gd name="T7" fmla="*/ 34 h 34"/>
                <a:gd name="T8" fmla="*/ 0 w 33"/>
                <a:gd name="T9" fmla="*/ 34 h 34"/>
                <a:gd name="T10" fmla="*/ 0 w 33"/>
                <a:gd name="T11" fmla="*/ 32 h 34"/>
                <a:gd name="T12" fmla="*/ 32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2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2" name="Freeform 686"/>
            <p:cNvSpPr>
              <a:spLocks/>
            </p:cNvSpPr>
            <p:nvPr/>
          </p:nvSpPr>
          <p:spPr bwMode="auto">
            <a:xfrm>
              <a:off x="1979846" y="2771715"/>
              <a:ext cx="47662" cy="49106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2 h 34"/>
                <a:gd name="T6" fmla="*/ 33 w 33"/>
                <a:gd name="T7" fmla="*/ 34 h 34"/>
                <a:gd name="T8" fmla="*/ 31 w 33"/>
                <a:gd name="T9" fmla="*/ 34 h 34"/>
                <a:gd name="T10" fmla="*/ 0 w 33"/>
                <a:gd name="T11" fmla="*/ 3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3" name="Freeform 687"/>
            <p:cNvSpPr>
              <a:spLocks/>
            </p:cNvSpPr>
            <p:nvPr/>
          </p:nvSpPr>
          <p:spPr bwMode="auto">
            <a:xfrm>
              <a:off x="1979846" y="2817932"/>
              <a:ext cx="47662" cy="49106"/>
            </a:xfrm>
            <a:custGeom>
              <a:avLst/>
              <a:gdLst>
                <a:gd name="T0" fmla="*/ 31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3 h 34"/>
                <a:gd name="T12" fmla="*/ 31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4" name="Freeform 688"/>
            <p:cNvSpPr>
              <a:spLocks/>
            </p:cNvSpPr>
            <p:nvPr/>
          </p:nvSpPr>
          <p:spPr bwMode="auto">
            <a:xfrm>
              <a:off x="1933629" y="2817932"/>
              <a:ext cx="47662" cy="49106"/>
            </a:xfrm>
            <a:custGeom>
              <a:avLst/>
              <a:gdLst>
                <a:gd name="T0" fmla="*/ 0 w 33"/>
                <a:gd name="T1" fmla="*/ 0 h 34"/>
                <a:gd name="T2" fmla="*/ 0 w 33"/>
                <a:gd name="T3" fmla="*/ 0 h 34"/>
                <a:gd name="T4" fmla="*/ 33 w 33"/>
                <a:gd name="T5" fmla="*/ 33 h 34"/>
                <a:gd name="T6" fmla="*/ 33 w 33"/>
                <a:gd name="T7" fmla="*/ 34 h 34"/>
                <a:gd name="T8" fmla="*/ 32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0" y="0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5" name="Freeform 689"/>
            <p:cNvSpPr>
              <a:spLocks/>
            </p:cNvSpPr>
            <p:nvPr/>
          </p:nvSpPr>
          <p:spPr bwMode="auto">
            <a:xfrm>
              <a:off x="2534452" y="1944139"/>
              <a:ext cx="92434" cy="93879"/>
            </a:xfrm>
            <a:custGeom>
              <a:avLst/>
              <a:gdLst>
                <a:gd name="T0" fmla="*/ 31 w 64"/>
                <a:gd name="T1" fmla="*/ 0 h 65"/>
                <a:gd name="T2" fmla="*/ 64 w 64"/>
                <a:gd name="T3" fmla="*/ 33 h 65"/>
                <a:gd name="T4" fmla="*/ 31 w 64"/>
                <a:gd name="T5" fmla="*/ 65 h 65"/>
                <a:gd name="T6" fmla="*/ 0 w 64"/>
                <a:gd name="T7" fmla="*/ 33 h 65"/>
                <a:gd name="T8" fmla="*/ 31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1" y="0"/>
                  </a:moveTo>
                  <a:lnTo>
                    <a:pt x="64" y="33"/>
                  </a:lnTo>
                  <a:lnTo>
                    <a:pt x="31" y="65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6" name="Freeform 690"/>
            <p:cNvSpPr>
              <a:spLocks/>
            </p:cNvSpPr>
            <p:nvPr/>
          </p:nvSpPr>
          <p:spPr bwMode="auto">
            <a:xfrm>
              <a:off x="2534452" y="1944139"/>
              <a:ext cx="47662" cy="50550"/>
            </a:xfrm>
            <a:custGeom>
              <a:avLst/>
              <a:gdLst>
                <a:gd name="T0" fmla="*/ 31 w 33"/>
                <a:gd name="T1" fmla="*/ 0 h 35"/>
                <a:gd name="T2" fmla="*/ 33 w 33"/>
                <a:gd name="T3" fmla="*/ 0 h 35"/>
                <a:gd name="T4" fmla="*/ 33 w 33"/>
                <a:gd name="T5" fmla="*/ 3 h 35"/>
                <a:gd name="T6" fmla="*/ 1 w 33"/>
                <a:gd name="T7" fmla="*/ 35 h 35"/>
                <a:gd name="T8" fmla="*/ 0 w 33"/>
                <a:gd name="T9" fmla="*/ 35 h 35"/>
                <a:gd name="T10" fmla="*/ 0 w 33"/>
                <a:gd name="T11" fmla="*/ 33 h 35"/>
                <a:gd name="T12" fmla="*/ 31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31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7" name="Freeform 691"/>
            <p:cNvSpPr>
              <a:spLocks/>
            </p:cNvSpPr>
            <p:nvPr/>
          </p:nvSpPr>
          <p:spPr bwMode="auto">
            <a:xfrm>
              <a:off x="2579225" y="1944139"/>
              <a:ext cx="49106" cy="50550"/>
            </a:xfrm>
            <a:custGeom>
              <a:avLst/>
              <a:gdLst>
                <a:gd name="T0" fmla="*/ 0 w 34"/>
                <a:gd name="T1" fmla="*/ 0 h 35"/>
                <a:gd name="T2" fmla="*/ 2 w 34"/>
                <a:gd name="T3" fmla="*/ 0 h 35"/>
                <a:gd name="T4" fmla="*/ 34 w 34"/>
                <a:gd name="T5" fmla="*/ 33 h 35"/>
                <a:gd name="T6" fmla="*/ 34 w 34"/>
                <a:gd name="T7" fmla="*/ 35 h 35"/>
                <a:gd name="T8" fmla="*/ 33 w 34"/>
                <a:gd name="T9" fmla="*/ 35 h 35"/>
                <a:gd name="T10" fmla="*/ 0 w 34"/>
                <a:gd name="T11" fmla="*/ 3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2" y="0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3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8" name="Freeform 692"/>
            <p:cNvSpPr>
              <a:spLocks/>
            </p:cNvSpPr>
            <p:nvPr/>
          </p:nvSpPr>
          <p:spPr bwMode="auto">
            <a:xfrm>
              <a:off x="2579225" y="1991800"/>
              <a:ext cx="49106" cy="49106"/>
            </a:xfrm>
            <a:custGeom>
              <a:avLst/>
              <a:gdLst>
                <a:gd name="T0" fmla="*/ 33 w 34"/>
                <a:gd name="T1" fmla="*/ 0 h 34"/>
                <a:gd name="T2" fmla="*/ 34 w 34"/>
                <a:gd name="T3" fmla="*/ 0 h 34"/>
                <a:gd name="T4" fmla="*/ 34 w 34"/>
                <a:gd name="T5" fmla="*/ 2 h 34"/>
                <a:gd name="T6" fmla="*/ 2 w 34"/>
                <a:gd name="T7" fmla="*/ 34 h 34"/>
                <a:gd name="T8" fmla="*/ 0 w 34"/>
                <a:gd name="T9" fmla="*/ 34 h 34"/>
                <a:gd name="T10" fmla="*/ 0 w 34"/>
                <a:gd name="T11" fmla="*/ 32 h 34"/>
                <a:gd name="T12" fmla="*/ 33 w 3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33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9" name="Freeform 693"/>
            <p:cNvSpPr>
              <a:spLocks/>
            </p:cNvSpPr>
            <p:nvPr/>
          </p:nvSpPr>
          <p:spPr bwMode="auto">
            <a:xfrm>
              <a:off x="2534452" y="1991800"/>
              <a:ext cx="47662" cy="49106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2 h 34"/>
                <a:gd name="T6" fmla="*/ 33 w 33"/>
                <a:gd name="T7" fmla="*/ 34 h 34"/>
                <a:gd name="T8" fmla="*/ 31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0" name="Freeform 694"/>
            <p:cNvSpPr>
              <a:spLocks/>
            </p:cNvSpPr>
            <p:nvPr/>
          </p:nvSpPr>
          <p:spPr bwMode="auto">
            <a:xfrm>
              <a:off x="3028398" y="1744827"/>
              <a:ext cx="92434" cy="92434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2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64" y="32"/>
                  </a:lnTo>
                  <a:lnTo>
                    <a:pt x="32" y="6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1" name="Freeform 695"/>
            <p:cNvSpPr>
              <a:spLocks/>
            </p:cNvSpPr>
            <p:nvPr/>
          </p:nvSpPr>
          <p:spPr bwMode="auto">
            <a:xfrm>
              <a:off x="3028398" y="1744827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0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2" name="Freeform 696"/>
            <p:cNvSpPr>
              <a:spLocks/>
            </p:cNvSpPr>
            <p:nvPr/>
          </p:nvSpPr>
          <p:spPr bwMode="auto">
            <a:xfrm>
              <a:off x="3074615" y="1744827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3" name="Freeform 697"/>
            <p:cNvSpPr>
              <a:spLocks/>
            </p:cNvSpPr>
            <p:nvPr/>
          </p:nvSpPr>
          <p:spPr bwMode="auto">
            <a:xfrm>
              <a:off x="3074615" y="1791044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4" name="Freeform 698"/>
            <p:cNvSpPr>
              <a:spLocks/>
            </p:cNvSpPr>
            <p:nvPr/>
          </p:nvSpPr>
          <p:spPr bwMode="auto">
            <a:xfrm>
              <a:off x="3028398" y="1791044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0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0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5" name="Freeform 699"/>
            <p:cNvSpPr>
              <a:spLocks/>
            </p:cNvSpPr>
            <p:nvPr/>
          </p:nvSpPr>
          <p:spPr bwMode="auto">
            <a:xfrm>
              <a:off x="4185270" y="2065459"/>
              <a:ext cx="92434" cy="92434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0 h 64"/>
                <a:gd name="T4" fmla="*/ 32 w 64"/>
                <a:gd name="T5" fmla="*/ 64 h 64"/>
                <a:gd name="T6" fmla="*/ 0 w 64"/>
                <a:gd name="T7" fmla="*/ 30 h 64"/>
                <a:gd name="T8" fmla="*/ 32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64" y="30"/>
                  </a:lnTo>
                  <a:lnTo>
                    <a:pt x="32" y="64"/>
                  </a:lnTo>
                  <a:lnTo>
                    <a:pt x="0" y="3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6" name="Freeform 700"/>
            <p:cNvSpPr>
              <a:spLocks/>
            </p:cNvSpPr>
            <p:nvPr/>
          </p:nvSpPr>
          <p:spPr bwMode="auto">
            <a:xfrm>
              <a:off x="4185270" y="2065459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0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7" name="Freeform 701"/>
            <p:cNvSpPr>
              <a:spLocks/>
            </p:cNvSpPr>
            <p:nvPr/>
          </p:nvSpPr>
          <p:spPr bwMode="auto">
            <a:xfrm>
              <a:off x="4231487" y="2065459"/>
              <a:ext cx="46217" cy="47662"/>
            </a:xfrm>
            <a:custGeom>
              <a:avLst/>
              <a:gdLst>
                <a:gd name="T0" fmla="*/ 0 w 32"/>
                <a:gd name="T1" fmla="*/ 0 h 33"/>
                <a:gd name="T2" fmla="*/ 1 w 32"/>
                <a:gd name="T3" fmla="*/ 0 h 33"/>
                <a:gd name="T4" fmla="*/ 32 w 32"/>
                <a:gd name="T5" fmla="*/ 30 h 33"/>
                <a:gd name="T6" fmla="*/ 32 w 32"/>
                <a:gd name="T7" fmla="*/ 33 h 33"/>
                <a:gd name="T8" fmla="*/ 32 w 32"/>
                <a:gd name="T9" fmla="*/ 33 h 33"/>
                <a:gd name="T10" fmla="*/ 0 w 32"/>
                <a:gd name="T11" fmla="*/ 0 h 33"/>
                <a:gd name="T12" fmla="*/ 0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0" y="0"/>
                  </a:moveTo>
                  <a:lnTo>
                    <a:pt x="1" y="0"/>
                  </a:lnTo>
                  <a:lnTo>
                    <a:pt x="32" y="30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8" name="Freeform 702"/>
            <p:cNvSpPr>
              <a:spLocks/>
            </p:cNvSpPr>
            <p:nvPr/>
          </p:nvSpPr>
          <p:spPr bwMode="auto">
            <a:xfrm>
              <a:off x="4231487" y="2108787"/>
              <a:ext cx="46217" cy="50550"/>
            </a:xfrm>
            <a:custGeom>
              <a:avLst/>
              <a:gdLst>
                <a:gd name="T0" fmla="*/ 32 w 32"/>
                <a:gd name="T1" fmla="*/ 0 h 35"/>
                <a:gd name="T2" fmla="*/ 32 w 32"/>
                <a:gd name="T3" fmla="*/ 0 h 35"/>
                <a:gd name="T4" fmla="*/ 32 w 32"/>
                <a:gd name="T5" fmla="*/ 3 h 35"/>
                <a:gd name="T6" fmla="*/ 1 w 32"/>
                <a:gd name="T7" fmla="*/ 35 h 35"/>
                <a:gd name="T8" fmla="*/ 0 w 32"/>
                <a:gd name="T9" fmla="*/ 35 h 35"/>
                <a:gd name="T10" fmla="*/ 0 w 32"/>
                <a:gd name="T11" fmla="*/ 34 h 35"/>
                <a:gd name="T12" fmla="*/ 32 w 3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lnTo>
                    <a:pt x="32" y="0"/>
                  </a:lnTo>
                  <a:lnTo>
                    <a:pt x="32" y="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9" name="Freeform 703"/>
            <p:cNvSpPr>
              <a:spLocks/>
            </p:cNvSpPr>
            <p:nvPr/>
          </p:nvSpPr>
          <p:spPr bwMode="auto">
            <a:xfrm>
              <a:off x="4185270" y="2108787"/>
              <a:ext cx="47662" cy="50550"/>
            </a:xfrm>
            <a:custGeom>
              <a:avLst/>
              <a:gdLst>
                <a:gd name="T0" fmla="*/ 0 w 33"/>
                <a:gd name="T1" fmla="*/ 0 h 35"/>
                <a:gd name="T2" fmla="*/ 1 w 33"/>
                <a:gd name="T3" fmla="*/ 0 h 35"/>
                <a:gd name="T4" fmla="*/ 33 w 33"/>
                <a:gd name="T5" fmla="*/ 34 h 35"/>
                <a:gd name="T6" fmla="*/ 33 w 33"/>
                <a:gd name="T7" fmla="*/ 35 h 35"/>
                <a:gd name="T8" fmla="*/ 32 w 33"/>
                <a:gd name="T9" fmla="*/ 35 h 35"/>
                <a:gd name="T10" fmla="*/ 0 w 33"/>
                <a:gd name="T11" fmla="*/ 3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lnTo>
                    <a:pt x="1" y="0"/>
                  </a:lnTo>
                  <a:lnTo>
                    <a:pt x="33" y="34"/>
                  </a:lnTo>
                  <a:lnTo>
                    <a:pt x="33" y="35"/>
                  </a:lnTo>
                  <a:lnTo>
                    <a:pt x="32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0" name="Freeform 704"/>
            <p:cNvSpPr>
              <a:spLocks/>
            </p:cNvSpPr>
            <p:nvPr/>
          </p:nvSpPr>
          <p:spPr bwMode="auto">
            <a:xfrm>
              <a:off x="4547786" y="2071236"/>
              <a:ext cx="92434" cy="93879"/>
            </a:xfrm>
            <a:custGeom>
              <a:avLst/>
              <a:gdLst>
                <a:gd name="T0" fmla="*/ 32 w 64"/>
                <a:gd name="T1" fmla="*/ 0 h 65"/>
                <a:gd name="T2" fmla="*/ 64 w 64"/>
                <a:gd name="T3" fmla="*/ 33 h 65"/>
                <a:gd name="T4" fmla="*/ 32 w 64"/>
                <a:gd name="T5" fmla="*/ 65 h 65"/>
                <a:gd name="T6" fmla="*/ 0 w 64"/>
                <a:gd name="T7" fmla="*/ 33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lnTo>
                    <a:pt x="64" y="33"/>
                  </a:lnTo>
                  <a:lnTo>
                    <a:pt x="32" y="65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1" name="Freeform 705"/>
            <p:cNvSpPr>
              <a:spLocks/>
            </p:cNvSpPr>
            <p:nvPr/>
          </p:nvSpPr>
          <p:spPr bwMode="auto">
            <a:xfrm>
              <a:off x="4547786" y="2071236"/>
              <a:ext cx="47662" cy="49106"/>
            </a:xfrm>
            <a:custGeom>
              <a:avLst/>
              <a:gdLst>
                <a:gd name="T0" fmla="*/ 32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3 h 34"/>
                <a:gd name="T12" fmla="*/ 32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2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2" name="Freeform 706"/>
            <p:cNvSpPr>
              <a:spLocks/>
            </p:cNvSpPr>
            <p:nvPr/>
          </p:nvSpPr>
          <p:spPr bwMode="auto">
            <a:xfrm>
              <a:off x="4594004" y="2071236"/>
              <a:ext cx="47662" cy="49106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3 h 34"/>
                <a:gd name="T6" fmla="*/ 33 w 33"/>
                <a:gd name="T7" fmla="*/ 34 h 34"/>
                <a:gd name="T8" fmla="*/ 32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3" name="Freeform 707"/>
            <p:cNvSpPr>
              <a:spLocks/>
            </p:cNvSpPr>
            <p:nvPr/>
          </p:nvSpPr>
          <p:spPr bwMode="auto">
            <a:xfrm>
              <a:off x="4594004" y="2118898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4" name="Freeform 708"/>
            <p:cNvSpPr>
              <a:spLocks/>
            </p:cNvSpPr>
            <p:nvPr/>
          </p:nvSpPr>
          <p:spPr bwMode="auto">
            <a:xfrm>
              <a:off x="4547786" y="2118898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5" name="Freeform 709"/>
            <p:cNvSpPr>
              <a:spLocks/>
            </p:cNvSpPr>
            <p:nvPr/>
          </p:nvSpPr>
          <p:spPr bwMode="auto">
            <a:xfrm>
              <a:off x="3959962" y="2150672"/>
              <a:ext cx="90990" cy="92434"/>
            </a:xfrm>
            <a:custGeom>
              <a:avLst/>
              <a:gdLst>
                <a:gd name="T0" fmla="*/ 32 w 63"/>
                <a:gd name="T1" fmla="*/ 0 h 64"/>
                <a:gd name="T2" fmla="*/ 63 w 63"/>
                <a:gd name="T3" fmla="*/ 33 h 64"/>
                <a:gd name="T4" fmla="*/ 32 w 63"/>
                <a:gd name="T5" fmla="*/ 64 h 64"/>
                <a:gd name="T6" fmla="*/ 0 w 63"/>
                <a:gd name="T7" fmla="*/ 33 h 64"/>
                <a:gd name="T8" fmla="*/ 32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32" y="0"/>
                  </a:moveTo>
                  <a:lnTo>
                    <a:pt x="63" y="33"/>
                  </a:lnTo>
                  <a:lnTo>
                    <a:pt x="32" y="64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6" name="Freeform 710"/>
            <p:cNvSpPr>
              <a:spLocks/>
            </p:cNvSpPr>
            <p:nvPr/>
          </p:nvSpPr>
          <p:spPr bwMode="auto">
            <a:xfrm>
              <a:off x="3959962" y="2150672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2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3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7" name="Freeform 711"/>
            <p:cNvSpPr>
              <a:spLocks/>
            </p:cNvSpPr>
            <p:nvPr/>
          </p:nvSpPr>
          <p:spPr bwMode="auto">
            <a:xfrm>
              <a:off x="4006179" y="2150672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3 h 33"/>
                <a:gd name="T6" fmla="*/ 33 w 33"/>
                <a:gd name="T7" fmla="*/ 33 h 33"/>
                <a:gd name="T8" fmla="*/ 31 w 33"/>
                <a:gd name="T9" fmla="*/ 33 h 33"/>
                <a:gd name="T10" fmla="*/ 0 w 33"/>
                <a:gd name="T11" fmla="*/ 2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8" name="Freeform 712"/>
            <p:cNvSpPr>
              <a:spLocks/>
            </p:cNvSpPr>
            <p:nvPr/>
          </p:nvSpPr>
          <p:spPr bwMode="auto">
            <a:xfrm>
              <a:off x="4006179" y="2198333"/>
              <a:ext cx="47662" cy="47662"/>
            </a:xfrm>
            <a:custGeom>
              <a:avLst/>
              <a:gdLst>
                <a:gd name="T0" fmla="*/ 31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1 h 33"/>
                <a:gd name="T12" fmla="*/ 31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1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9" name="Freeform 713"/>
            <p:cNvSpPr>
              <a:spLocks/>
            </p:cNvSpPr>
            <p:nvPr/>
          </p:nvSpPr>
          <p:spPr bwMode="auto">
            <a:xfrm>
              <a:off x="3959962" y="2198333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1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0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1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0" name="Freeform 714"/>
            <p:cNvSpPr>
              <a:spLocks/>
            </p:cNvSpPr>
            <p:nvPr/>
          </p:nvSpPr>
          <p:spPr bwMode="auto">
            <a:xfrm>
              <a:off x="3614778" y="2245995"/>
              <a:ext cx="92434" cy="90990"/>
            </a:xfrm>
            <a:custGeom>
              <a:avLst/>
              <a:gdLst>
                <a:gd name="T0" fmla="*/ 32 w 64"/>
                <a:gd name="T1" fmla="*/ 0 h 63"/>
                <a:gd name="T2" fmla="*/ 64 w 64"/>
                <a:gd name="T3" fmla="*/ 32 h 63"/>
                <a:gd name="T4" fmla="*/ 32 w 64"/>
                <a:gd name="T5" fmla="*/ 63 h 63"/>
                <a:gd name="T6" fmla="*/ 0 w 64"/>
                <a:gd name="T7" fmla="*/ 32 h 63"/>
                <a:gd name="T8" fmla="*/ 32 w 64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3">
                  <a:moveTo>
                    <a:pt x="32" y="0"/>
                  </a:moveTo>
                  <a:lnTo>
                    <a:pt x="64" y="32"/>
                  </a:lnTo>
                  <a:lnTo>
                    <a:pt x="32" y="6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1" name="Freeform 715"/>
            <p:cNvSpPr>
              <a:spLocks/>
            </p:cNvSpPr>
            <p:nvPr/>
          </p:nvSpPr>
          <p:spPr bwMode="auto">
            <a:xfrm>
              <a:off x="3614778" y="2245995"/>
              <a:ext cx="49106" cy="46217"/>
            </a:xfrm>
            <a:custGeom>
              <a:avLst/>
              <a:gdLst>
                <a:gd name="T0" fmla="*/ 32 w 34"/>
                <a:gd name="T1" fmla="*/ 0 h 32"/>
                <a:gd name="T2" fmla="*/ 34 w 34"/>
                <a:gd name="T3" fmla="*/ 0 h 32"/>
                <a:gd name="T4" fmla="*/ 34 w 34"/>
                <a:gd name="T5" fmla="*/ 1 h 32"/>
                <a:gd name="T6" fmla="*/ 2 w 34"/>
                <a:gd name="T7" fmla="*/ 32 h 32"/>
                <a:gd name="T8" fmla="*/ 0 w 34"/>
                <a:gd name="T9" fmla="*/ 32 h 32"/>
                <a:gd name="T10" fmla="*/ 0 w 34"/>
                <a:gd name="T11" fmla="*/ 32 h 32"/>
                <a:gd name="T12" fmla="*/ 32 w 3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2">
                  <a:moveTo>
                    <a:pt x="32" y="0"/>
                  </a:moveTo>
                  <a:lnTo>
                    <a:pt x="34" y="0"/>
                  </a:lnTo>
                  <a:lnTo>
                    <a:pt x="34" y="1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2" name="Freeform 716"/>
            <p:cNvSpPr>
              <a:spLocks/>
            </p:cNvSpPr>
            <p:nvPr/>
          </p:nvSpPr>
          <p:spPr bwMode="auto">
            <a:xfrm>
              <a:off x="3660995" y="2245995"/>
              <a:ext cx="47662" cy="46217"/>
            </a:xfrm>
            <a:custGeom>
              <a:avLst/>
              <a:gdLst>
                <a:gd name="T0" fmla="*/ 0 w 33"/>
                <a:gd name="T1" fmla="*/ 0 h 32"/>
                <a:gd name="T2" fmla="*/ 2 w 33"/>
                <a:gd name="T3" fmla="*/ 0 h 32"/>
                <a:gd name="T4" fmla="*/ 33 w 33"/>
                <a:gd name="T5" fmla="*/ 32 h 32"/>
                <a:gd name="T6" fmla="*/ 33 w 33"/>
                <a:gd name="T7" fmla="*/ 32 h 32"/>
                <a:gd name="T8" fmla="*/ 32 w 33"/>
                <a:gd name="T9" fmla="*/ 32 h 32"/>
                <a:gd name="T10" fmla="*/ 0 w 33"/>
                <a:gd name="T11" fmla="*/ 1 h 32"/>
                <a:gd name="T12" fmla="*/ 0 w 33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0" y="0"/>
                  </a:moveTo>
                  <a:lnTo>
                    <a:pt x="2" y="0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2" y="3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3" name="Freeform 717"/>
            <p:cNvSpPr>
              <a:spLocks/>
            </p:cNvSpPr>
            <p:nvPr/>
          </p:nvSpPr>
          <p:spPr bwMode="auto">
            <a:xfrm>
              <a:off x="3660995" y="2292212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2 w 33"/>
                <a:gd name="T7" fmla="*/ 33 h 33"/>
                <a:gd name="T8" fmla="*/ 0 w 33"/>
                <a:gd name="T9" fmla="*/ 33 h 33"/>
                <a:gd name="T10" fmla="*/ 0 w 33"/>
                <a:gd name="T11" fmla="*/ 31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4" name="Freeform 718"/>
            <p:cNvSpPr>
              <a:spLocks/>
            </p:cNvSpPr>
            <p:nvPr/>
          </p:nvSpPr>
          <p:spPr bwMode="auto">
            <a:xfrm>
              <a:off x="3614778" y="2292212"/>
              <a:ext cx="49106" cy="47662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1 h 33"/>
                <a:gd name="T6" fmla="*/ 34 w 34"/>
                <a:gd name="T7" fmla="*/ 33 h 33"/>
                <a:gd name="T8" fmla="*/ 32 w 34"/>
                <a:gd name="T9" fmla="*/ 33 h 33"/>
                <a:gd name="T10" fmla="*/ 0 w 34"/>
                <a:gd name="T11" fmla="*/ 0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1"/>
                  </a:lnTo>
                  <a:lnTo>
                    <a:pt x="34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5" name="Freeform 719"/>
            <p:cNvSpPr>
              <a:spLocks/>
            </p:cNvSpPr>
            <p:nvPr/>
          </p:nvSpPr>
          <p:spPr bwMode="auto">
            <a:xfrm>
              <a:off x="3718766" y="2582513"/>
              <a:ext cx="92434" cy="73659"/>
            </a:xfrm>
            <a:custGeom>
              <a:avLst/>
              <a:gdLst>
                <a:gd name="T0" fmla="*/ 31 w 64"/>
                <a:gd name="T1" fmla="*/ 0 h 51"/>
                <a:gd name="T2" fmla="*/ 64 w 64"/>
                <a:gd name="T3" fmla="*/ 51 h 51"/>
                <a:gd name="T4" fmla="*/ 0 w 64"/>
                <a:gd name="T5" fmla="*/ 51 h 51"/>
                <a:gd name="T6" fmla="*/ 31 w 6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51">
                  <a:moveTo>
                    <a:pt x="31" y="0"/>
                  </a:moveTo>
                  <a:lnTo>
                    <a:pt x="64" y="51"/>
                  </a:lnTo>
                  <a:lnTo>
                    <a:pt x="0" y="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6" name="Freeform 720"/>
            <p:cNvSpPr>
              <a:spLocks/>
            </p:cNvSpPr>
            <p:nvPr/>
          </p:nvSpPr>
          <p:spPr bwMode="auto">
            <a:xfrm>
              <a:off x="3718766" y="2582513"/>
              <a:ext cx="47662" cy="75103"/>
            </a:xfrm>
            <a:custGeom>
              <a:avLst/>
              <a:gdLst>
                <a:gd name="T0" fmla="*/ 31 w 33"/>
                <a:gd name="T1" fmla="*/ 0 h 52"/>
                <a:gd name="T2" fmla="*/ 33 w 33"/>
                <a:gd name="T3" fmla="*/ 0 h 52"/>
                <a:gd name="T4" fmla="*/ 33 w 33"/>
                <a:gd name="T5" fmla="*/ 1 h 52"/>
                <a:gd name="T6" fmla="*/ 1 w 33"/>
                <a:gd name="T7" fmla="*/ 52 h 52"/>
                <a:gd name="T8" fmla="*/ 0 w 33"/>
                <a:gd name="T9" fmla="*/ 52 h 52"/>
                <a:gd name="T10" fmla="*/ 0 w 33"/>
                <a:gd name="T11" fmla="*/ 51 h 52"/>
                <a:gd name="T12" fmla="*/ 31 w 3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2">
                  <a:moveTo>
                    <a:pt x="31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7" name="Freeform 721"/>
            <p:cNvSpPr>
              <a:spLocks/>
            </p:cNvSpPr>
            <p:nvPr/>
          </p:nvSpPr>
          <p:spPr bwMode="auto">
            <a:xfrm>
              <a:off x="3763539" y="2582513"/>
              <a:ext cx="49106" cy="75103"/>
            </a:xfrm>
            <a:custGeom>
              <a:avLst/>
              <a:gdLst>
                <a:gd name="T0" fmla="*/ 0 w 34"/>
                <a:gd name="T1" fmla="*/ 0 h 52"/>
                <a:gd name="T2" fmla="*/ 2 w 34"/>
                <a:gd name="T3" fmla="*/ 0 h 52"/>
                <a:gd name="T4" fmla="*/ 34 w 34"/>
                <a:gd name="T5" fmla="*/ 51 h 52"/>
                <a:gd name="T6" fmla="*/ 34 w 34"/>
                <a:gd name="T7" fmla="*/ 52 h 52"/>
                <a:gd name="T8" fmla="*/ 33 w 34"/>
                <a:gd name="T9" fmla="*/ 52 h 52"/>
                <a:gd name="T10" fmla="*/ 0 w 34"/>
                <a:gd name="T11" fmla="*/ 1 h 52"/>
                <a:gd name="T12" fmla="*/ 0 w 3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0" y="0"/>
                  </a:moveTo>
                  <a:lnTo>
                    <a:pt x="2" y="0"/>
                  </a:lnTo>
                  <a:lnTo>
                    <a:pt x="34" y="51"/>
                  </a:lnTo>
                  <a:lnTo>
                    <a:pt x="34" y="52"/>
                  </a:lnTo>
                  <a:lnTo>
                    <a:pt x="33" y="5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8" name="Line 722"/>
            <p:cNvSpPr>
              <a:spLocks noChangeShapeType="1"/>
            </p:cNvSpPr>
            <p:nvPr/>
          </p:nvSpPr>
          <p:spPr bwMode="auto">
            <a:xfrm>
              <a:off x="3718766" y="2657616"/>
              <a:ext cx="9387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9" name="Freeform 723"/>
            <p:cNvSpPr>
              <a:spLocks/>
            </p:cNvSpPr>
            <p:nvPr/>
          </p:nvSpPr>
          <p:spPr bwMode="auto">
            <a:xfrm>
              <a:off x="4276261" y="2248883"/>
              <a:ext cx="92434" cy="75103"/>
            </a:xfrm>
            <a:custGeom>
              <a:avLst/>
              <a:gdLst>
                <a:gd name="T0" fmla="*/ 32 w 64"/>
                <a:gd name="T1" fmla="*/ 0 h 52"/>
                <a:gd name="T2" fmla="*/ 64 w 64"/>
                <a:gd name="T3" fmla="*/ 52 h 52"/>
                <a:gd name="T4" fmla="*/ 0 w 64"/>
                <a:gd name="T5" fmla="*/ 52 h 52"/>
                <a:gd name="T6" fmla="*/ 32 w 64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52">
                  <a:moveTo>
                    <a:pt x="32" y="0"/>
                  </a:moveTo>
                  <a:lnTo>
                    <a:pt x="64" y="52"/>
                  </a:lnTo>
                  <a:lnTo>
                    <a:pt x="0" y="5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0" name="Freeform 724"/>
            <p:cNvSpPr>
              <a:spLocks/>
            </p:cNvSpPr>
            <p:nvPr/>
          </p:nvSpPr>
          <p:spPr bwMode="auto">
            <a:xfrm>
              <a:off x="4276261" y="2248883"/>
              <a:ext cx="47662" cy="77991"/>
            </a:xfrm>
            <a:custGeom>
              <a:avLst/>
              <a:gdLst>
                <a:gd name="T0" fmla="*/ 32 w 33"/>
                <a:gd name="T1" fmla="*/ 0 h 54"/>
                <a:gd name="T2" fmla="*/ 33 w 33"/>
                <a:gd name="T3" fmla="*/ 0 h 54"/>
                <a:gd name="T4" fmla="*/ 33 w 33"/>
                <a:gd name="T5" fmla="*/ 3 h 54"/>
                <a:gd name="T6" fmla="*/ 1 w 33"/>
                <a:gd name="T7" fmla="*/ 54 h 54"/>
                <a:gd name="T8" fmla="*/ 0 w 33"/>
                <a:gd name="T9" fmla="*/ 54 h 54"/>
                <a:gd name="T10" fmla="*/ 0 w 33"/>
                <a:gd name="T11" fmla="*/ 52 h 54"/>
                <a:gd name="T12" fmla="*/ 32 w 3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32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1" name="Freeform 725"/>
            <p:cNvSpPr>
              <a:spLocks/>
            </p:cNvSpPr>
            <p:nvPr/>
          </p:nvSpPr>
          <p:spPr bwMode="auto">
            <a:xfrm>
              <a:off x="4322478" y="2248883"/>
              <a:ext cx="47662" cy="77991"/>
            </a:xfrm>
            <a:custGeom>
              <a:avLst/>
              <a:gdLst>
                <a:gd name="T0" fmla="*/ 0 w 33"/>
                <a:gd name="T1" fmla="*/ 0 h 54"/>
                <a:gd name="T2" fmla="*/ 1 w 33"/>
                <a:gd name="T3" fmla="*/ 0 h 54"/>
                <a:gd name="T4" fmla="*/ 33 w 33"/>
                <a:gd name="T5" fmla="*/ 52 h 54"/>
                <a:gd name="T6" fmla="*/ 33 w 33"/>
                <a:gd name="T7" fmla="*/ 54 h 54"/>
                <a:gd name="T8" fmla="*/ 32 w 33"/>
                <a:gd name="T9" fmla="*/ 54 h 54"/>
                <a:gd name="T10" fmla="*/ 0 w 33"/>
                <a:gd name="T11" fmla="*/ 3 h 54"/>
                <a:gd name="T12" fmla="*/ 0 w 3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0" y="0"/>
                  </a:moveTo>
                  <a:lnTo>
                    <a:pt x="1" y="0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32" y="5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2" name="Line 726"/>
            <p:cNvSpPr>
              <a:spLocks noChangeShapeType="1"/>
            </p:cNvSpPr>
            <p:nvPr/>
          </p:nvSpPr>
          <p:spPr bwMode="auto">
            <a:xfrm>
              <a:off x="4276261" y="2325430"/>
              <a:ext cx="9387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3" name="Line 727"/>
            <p:cNvSpPr>
              <a:spLocks noChangeShapeType="1"/>
            </p:cNvSpPr>
            <p:nvPr/>
          </p:nvSpPr>
          <p:spPr bwMode="auto">
            <a:xfrm>
              <a:off x="3614778" y="2464082"/>
              <a:ext cx="9387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4" name="Line 728"/>
            <p:cNvSpPr>
              <a:spLocks noChangeShapeType="1"/>
            </p:cNvSpPr>
            <p:nvPr/>
          </p:nvSpPr>
          <p:spPr bwMode="auto">
            <a:xfrm>
              <a:off x="3889192" y="1942695"/>
              <a:ext cx="9532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5" name="Line 729"/>
            <p:cNvSpPr>
              <a:spLocks noChangeShapeType="1"/>
            </p:cNvSpPr>
            <p:nvPr/>
          </p:nvSpPr>
          <p:spPr bwMode="auto">
            <a:xfrm>
              <a:off x="4296481" y="2129007"/>
              <a:ext cx="9387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6" name="Freeform 730"/>
            <p:cNvSpPr>
              <a:spLocks/>
            </p:cNvSpPr>
            <p:nvPr/>
          </p:nvSpPr>
          <p:spPr bwMode="auto">
            <a:xfrm>
              <a:off x="4583893" y="2194001"/>
              <a:ext cx="77991" cy="75103"/>
            </a:xfrm>
            <a:custGeom>
              <a:avLst/>
              <a:gdLst>
                <a:gd name="T0" fmla="*/ 28 w 54"/>
                <a:gd name="T1" fmla="*/ 0 h 52"/>
                <a:gd name="T2" fmla="*/ 32 w 54"/>
                <a:gd name="T3" fmla="*/ 1 h 52"/>
                <a:gd name="T4" fmla="*/ 36 w 54"/>
                <a:gd name="T5" fmla="*/ 1 h 52"/>
                <a:gd name="T6" fmla="*/ 38 w 54"/>
                <a:gd name="T7" fmla="*/ 2 h 52"/>
                <a:gd name="T8" fmla="*/ 43 w 54"/>
                <a:gd name="T9" fmla="*/ 4 h 52"/>
                <a:gd name="T10" fmla="*/ 46 w 54"/>
                <a:gd name="T11" fmla="*/ 7 h 52"/>
                <a:gd name="T12" fmla="*/ 46 w 54"/>
                <a:gd name="T13" fmla="*/ 8 h 52"/>
                <a:gd name="T14" fmla="*/ 49 w 54"/>
                <a:gd name="T15" fmla="*/ 12 h 52"/>
                <a:gd name="T16" fmla="*/ 51 w 54"/>
                <a:gd name="T17" fmla="*/ 14 h 52"/>
                <a:gd name="T18" fmla="*/ 52 w 54"/>
                <a:gd name="T19" fmla="*/ 18 h 52"/>
                <a:gd name="T20" fmla="*/ 53 w 54"/>
                <a:gd name="T21" fmla="*/ 22 h 52"/>
                <a:gd name="T22" fmla="*/ 54 w 54"/>
                <a:gd name="T23" fmla="*/ 26 h 52"/>
                <a:gd name="T24" fmla="*/ 53 w 54"/>
                <a:gd name="T25" fmla="*/ 32 h 52"/>
                <a:gd name="T26" fmla="*/ 52 w 54"/>
                <a:gd name="T27" fmla="*/ 34 h 52"/>
                <a:gd name="T28" fmla="*/ 51 w 54"/>
                <a:gd name="T29" fmla="*/ 36 h 52"/>
                <a:gd name="T30" fmla="*/ 48 w 54"/>
                <a:gd name="T31" fmla="*/ 41 h 52"/>
                <a:gd name="T32" fmla="*/ 46 w 54"/>
                <a:gd name="T33" fmla="*/ 44 h 52"/>
                <a:gd name="T34" fmla="*/ 45 w 54"/>
                <a:gd name="T35" fmla="*/ 45 h 52"/>
                <a:gd name="T36" fmla="*/ 40 w 54"/>
                <a:gd name="T37" fmla="*/ 49 h 52"/>
                <a:gd name="T38" fmla="*/ 39 w 54"/>
                <a:gd name="T39" fmla="*/ 50 h 52"/>
                <a:gd name="T40" fmla="*/ 36 w 54"/>
                <a:gd name="T41" fmla="*/ 51 h 52"/>
                <a:gd name="T42" fmla="*/ 30 w 54"/>
                <a:gd name="T43" fmla="*/ 52 h 52"/>
                <a:gd name="T44" fmla="*/ 27 w 54"/>
                <a:gd name="T45" fmla="*/ 52 h 52"/>
                <a:gd name="T46" fmla="*/ 21 w 54"/>
                <a:gd name="T47" fmla="*/ 51 h 52"/>
                <a:gd name="T48" fmla="*/ 19 w 54"/>
                <a:gd name="T49" fmla="*/ 51 h 52"/>
                <a:gd name="T50" fmla="*/ 15 w 54"/>
                <a:gd name="T51" fmla="*/ 50 h 52"/>
                <a:gd name="T52" fmla="*/ 12 w 54"/>
                <a:gd name="T53" fmla="*/ 48 h 52"/>
                <a:gd name="T54" fmla="*/ 8 w 54"/>
                <a:gd name="T55" fmla="*/ 44 h 52"/>
                <a:gd name="T56" fmla="*/ 7 w 54"/>
                <a:gd name="T57" fmla="*/ 43 h 52"/>
                <a:gd name="T58" fmla="*/ 5 w 54"/>
                <a:gd name="T59" fmla="*/ 38 h 52"/>
                <a:gd name="T60" fmla="*/ 4 w 54"/>
                <a:gd name="T61" fmla="*/ 37 h 52"/>
                <a:gd name="T62" fmla="*/ 3 w 54"/>
                <a:gd name="T63" fmla="*/ 34 h 52"/>
                <a:gd name="T64" fmla="*/ 1 w 54"/>
                <a:gd name="T65" fmla="*/ 29 h 52"/>
                <a:gd name="T66" fmla="*/ 0 w 54"/>
                <a:gd name="T67" fmla="*/ 26 h 52"/>
                <a:gd name="T68" fmla="*/ 1 w 54"/>
                <a:gd name="T69" fmla="*/ 20 h 52"/>
                <a:gd name="T70" fmla="*/ 3 w 54"/>
                <a:gd name="T71" fmla="*/ 18 h 52"/>
                <a:gd name="T72" fmla="*/ 4 w 54"/>
                <a:gd name="T73" fmla="*/ 14 h 52"/>
                <a:gd name="T74" fmla="*/ 6 w 54"/>
                <a:gd name="T75" fmla="*/ 10 h 52"/>
                <a:gd name="T76" fmla="*/ 8 w 54"/>
                <a:gd name="T77" fmla="*/ 7 h 52"/>
                <a:gd name="T78" fmla="*/ 9 w 54"/>
                <a:gd name="T79" fmla="*/ 7 h 52"/>
                <a:gd name="T80" fmla="*/ 14 w 54"/>
                <a:gd name="T81" fmla="*/ 3 h 52"/>
                <a:gd name="T82" fmla="*/ 15 w 54"/>
                <a:gd name="T83" fmla="*/ 2 h 52"/>
                <a:gd name="T84" fmla="*/ 19 w 54"/>
                <a:gd name="T85" fmla="*/ 1 h 52"/>
                <a:gd name="T86" fmla="*/ 23 w 54"/>
                <a:gd name="T8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52">
                  <a:moveTo>
                    <a:pt x="25" y="0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40" y="3"/>
                  </a:lnTo>
                  <a:lnTo>
                    <a:pt x="43" y="4"/>
                  </a:lnTo>
                  <a:lnTo>
                    <a:pt x="45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8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1" y="13"/>
                  </a:lnTo>
                  <a:lnTo>
                    <a:pt x="51" y="14"/>
                  </a:lnTo>
                  <a:lnTo>
                    <a:pt x="51" y="16"/>
                  </a:lnTo>
                  <a:lnTo>
                    <a:pt x="52" y="18"/>
                  </a:lnTo>
                  <a:lnTo>
                    <a:pt x="53" y="21"/>
                  </a:lnTo>
                  <a:lnTo>
                    <a:pt x="53" y="22"/>
                  </a:lnTo>
                  <a:lnTo>
                    <a:pt x="54" y="25"/>
                  </a:lnTo>
                  <a:lnTo>
                    <a:pt x="54" y="26"/>
                  </a:lnTo>
                  <a:lnTo>
                    <a:pt x="53" y="28"/>
                  </a:lnTo>
                  <a:lnTo>
                    <a:pt x="53" y="32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5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8" y="41"/>
                  </a:lnTo>
                  <a:lnTo>
                    <a:pt x="46" y="43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5" y="45"/>
                  </a:lnTo>
                  <a:lnTo>
                    <a:pt x="43" y="48"/>
                  </a:lnTo>
                  <a:lnTo>
                    <a:pt x="40" y="49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8" y="50"/>
                  </a:lnTo>
                  <a:lnTo>
                    <a:pt x="36" y="51"/>
                  </a:lnTo>
                  <a:lnTo>
                    <a:pt x="32" y="52"/>
                  </a:lnTo>
                  <a:lnTo>
                    <a:pt x="30" y="52"/>
                  </a:lnTo>
                  <a:lnTo>
                    <a:pt x="29" y="52"/>
                  </a:lnTo>
                  <a:lnTo>
                    <a:pt x="27" y="52"/>
                  </a:lnTo>
                  <a:lnTo>
                    <a:pt x="24" y="52"/>
                  </a:lnTo>
                  <a:lnTo>
                    <a:pt x="21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7" y="51"/>
                  </a:lnTo>
                  <a:lnTo>
                    <a:pt x="15" y="50"/>
                  </a:lnTo>
                  <a:lnTo>
                    <a:pt x="14" y="49"/>
                  </a:lnTo>
                  <a:lnTo>
                    <a:pt x="12" y="48"/>
                  </a:lnTo>
                  <a:lnTo>
                    <a:pt x="9" y="45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7" y="43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3" y="34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1" y="20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5" y="13"/>
                  </a:lnTo>
                  <a:lnTo>
                    <a:pt x="6" y="10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7"/>
                  </a:lnTo>
                  <a:lnTo>
                    <a:pt x="12" y="4"/>
                  </a:lnTo>
                  <a:lnTo>
                    <a:pt x="14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3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7" name="Line 731"/>
            <p:cNvSpPr>
              <a:spLocks noChangeShapeType="1"/>
            </p:cNvSpPr>
            <p:nvPr/>
          </p:nvSpPr>
          <p:spPr bwMode="auto">
            <a:xfrm>
              <a:off x="4660441" y="223155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8" name="Line 732"/>
            <p:cNvSpPr>
              <a:spLocks noChangeShapeType="1"/>
            </p:cNvSpPr>
            <p:nvPr/>
          </p:nvSpPr>
          <p:spPr bwMode="auto">
            <a:xfrm>
              <a:off x="4660441" y="2231552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9" name="Line 733"/>
            <p:cNvSpPr>
              <a:spLocks noChangeShapeType="1"/>
            </p:cNvSpPr>
            <p:nvPr/>
          </p:nvSpPr>
          <p:spPr bwMode="auto">
            <a:xfrm flipH="1">
              <a:off x="4658996" y="2234441"/>
              <a:ext cx="1445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0" name="Line 734"/>
            <p:cNvSpPr>
              <a:spLocks noChangeShapeType="1"/>
            </p:cNvSpPr>
            <p:nvPr/>
          </p:nvSpPr>
          <p:spPr bwMode="auto">
            <a:xfrm>
              <a:off x="4658996" y="2240218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1" name="Line 735"/>
            <p:cNvSpPr>
              <a:spLocks noChangeShapeType="1"/>
            </p:cNvSpPr>
            <p:nvPr/>
          </p:nvSpPr>
          <p:spPr bwMode="auto">
            <a:xfrm>
              <a:off x="4658996" y="2243106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2" name="Line 736"/>
            <p:cNvSpPr>
              <a:spLocks noChangeShapeType="1"/>
            </p:cNvSpPr>
            <p:nvPr/>
          </p:nvSpPr>
          <p:spPr bwMode="auto">
            <a:xfrm flipH="1">
              <a:off x="4657552" y="2243106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3" name="Line 737"/>
            <p:cNvSpPr>
              <a:spLocks noChangeShapeType="1"/>
            </p:cNvSpPr>
            <p:nvPr/>
          </p:nvSpPr>
          <p:spPr bwMode="auto">
            <a:xfrm>
              <a:off x="4657552" y="2244550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4" name="Line 738"/>
            <p:cNvSpPr>
              <a:spLocks noChangeShapeType="1"/>
            </p:cNvSpPr>
            <p:nvPr/>
          </p:nvSpPr>
          <p:spPr bwMode="auto">
            <a:xfrm flipH="1">
              <a:off x="4654664" y="2245995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5" name="Line 739"/>
            <p:cNvSpPr>
              <a:spLocks noChangeShapeType="1"/>
            </p:cNvSpPr>
            <p:nvPr/>
          </p:nvSpPr>
          <p:spPr bwMode="auto">
            <a:xfrm flipH="1">
              <a:off x="4651775" y="2248883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6" name="Line 740"/>
            <p:cNvSpPr>
              <a:spLocks noChangeShapeType="1"/>
            </p:cNvSpPr>
            <p:nvPr/>
          </p:nvSpPr>
          <p:spPr bwMode="auto">
            <a:xfrm flipH="1">
              <a:off x="4650330" y="2253216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7" name="Line 741"/>
            <p:cNvSpPr>
              <a:spLocks noChangeShapeType="1"/>
            </p:cNvSpPr>
            <p:nvPr/>
          </p:nvSpPr>
          <p:spPr bwMode="auto">
            <a:xfrm flipH="1">
              <a:off x="4648886" y="2256104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8" name="Line 742"/>
            <p:cNvSpPr>
              <a:spLocks noChangeShapeType="1"/>
            </p:cNvSpPr>
            <p:nvPr/>
          </p:nvSpPr>
          <p:spPr bwMode="auto">
            <a:xfrm>
              <a:off x="4648886" y="2257549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9" name="Line 743"/>
            <p:cNvSpPr>
              <a:spLocks noChangeShapeType="1"/>
            </p:cNvSpPr>
            <p:nvPr/>
          </p:nvSpPr>
          <p:spPr bwMode="auto">
            <a:xfrm flipH="1">
              <a:off x="4647442" y="2257549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0" name="Line 744"/>
            <p:cNvSpPr>
              <a:spLocks noChangeShapeType="1"/>
            </p:cNvSpPr>
            <p:nvPr/>
          </p:nvSpPr>
          <p:spPr bwMode="auto">
            <a:xfrm flipH="1">
              <a:off x="4643109" y="2258993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1" name="Line 745"/>
            <p:cNvSpPr>
              <a:spLocks noChangeShapeType="1"/>
            </p:cNvSpPr>
            <p:nvPr/>
          </p:nvSpPr>
          <p:spPr bwMode="auto">
            <a:xfrm flipH="1">
              <a:off x="4640221" y="226043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2" name="Line 746"/>
            <p:cNvSpPr>
              <a:spLocks noChangeShapeType="1"/>
            </p:cNvSpPr>
            <p:nvPr/>
          </p:nvSpPr>
          <p:spPr bwMode="auto">
            <a:xfrm>
              <a:off x="4640221" y="2263326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3" name="Line 747"/>
            <p:cNvSpPr>
              <a:spLocks noChangeShapeType="1"/>
            </p:cNvSpPr>
            <p:nvPr/>
          </p:nvSpPr>
          <p:spPr bwMode="auto">
            <a:xfrm flipH="1">
              <a:off x="4638776" y="2264770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4" name="Line 748"/>
            <p:cNvSpPr>
              <a:spLocks noChangeShapeType="1"/>
            </p:cNvSpPr>
            <p:nvPr/>
          </p:nvSpPr>
          <p:spPr bwMode="auto">
            <a:xfrm flipH="1">
              <a:off x="4635887" y="226477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5" name="Line 749"/>
            <p:cNvSpPr>
              <a:spLocks noChangeShapeType="1"/>
            </p:cNvSpPr>
            <p:nvPr/>
          </p:nvSpPr>
          <p:spPr bwMode="auto">
            <a:xfrm flipH="1">
              <a:off x="4630110" y="2266215"/>
              <a:ext cx="5777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6" name="Line 750"/>
            <p:cNvSpPr>
              <a:spLocks noChangeShapeType="1"/>
            </p:cNvSpPr>
            <p:nvPr/>
          </p:nvSpPr>
          <p:spPr bwMode="auto">
            <a:xfrm flipH="1">
              <a:off x="4627222" y="2267659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7" name="Line 751"/>
            <p:cNvSpPr>
              <a:spLocks noChangeShapeType="1"/>
            </p:cNvSpPr>
            <p:nvPr/>
          </p:nvSpPr>
          <p:spPr bwMode="auto">
            <a:xfrm flipH="1">
              <a:off x="4625778" y="2267659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8" name="Line 752"/>
            <p:cNvSpPr>
              <a:spLocks noChangeShapeType="1"/>
            </p:cNvSpPr>
            <p:nvPr/>
          </p:nvSpPr>
          <p:spPr bwMode="auto">
            <a:xfrm flipH="1">
              <a:off x="4622889" y="2269103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9" name="Line 753"/>
            <p:cNvSpPr>
              <a:spLocks noChangeShapeType="1"/>
            </p:cNvSpPr>
            <p:nvPr/>
          </p:nvSpPr>
          <p:spPr bwMode="auto">
            <a:xfrm flipH="1" flipV="1">
              <a:off x="4618556" y="2267659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0" name="Line 754"/>
            <p:cNvSpPr>
              <a:spLocks noChangeShapeType="1"/>
            </p:cNvSpPr>
            <p:nvPr/>
          </p:nvSpPr>
          <p:spPr bwMode="auto">
            <a:xfrm flipH="1">
              <a:off x="4614224" y="2267659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1" name="Line 755"/>
            <p:cNvSpPr>
              <a:spLocks noChangeShapeType="1"/>
            </p:cNvSpPr>
            <p:nvPr/>
          </p:nvSpPr>
          <p:spPr bwMode="auto">
            <a:xfrm flipH="1" flipV="1">
              <a:off x="4612779" y="2266215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2" name="Line 756"/>
            <p:cNvSpPr>
              <a:spLocks noChangeShapeType="1"/>
            </p:cNvSpPr>
            <p:nvPr/>
          </p:nvSpPr>
          <p:spPr bwMode="auto">
            <a:xfrm flipH="1">
              <a:off x="4611335" y="2266215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3" name="Line 757"/>
            <p:cNvSpPr>
              <a:spLocks noChangeShapeType="1"/>
            </p:cNvSpPr>
            <p:nvPr/>
          </p:nvSpPr>
          <p:spPr bwMode="auto">
            <a:xfrm flipH="1">
              <a:off x="4608446" y="2266215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4" name="Line 758"/>
            <p:cNvSpPr>
              <a:spLocks noChangeShapeType="1"/>
            </p:cNvSpPr>
            <p:nvPr/>
          </p:nvSpPr>
          <p:spPr bwMode="auto">
            <a:xfrm flipH="1" flipV="1">
              <a:off x="4607002" y="226477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5" name="Line 759"/>
            <p:cNvSpPr>
              <a:spLocks noChangeShapeType="1"/>
            </p:cNvSpPr>
            <p:nvPr/>
          </p:nvSpPr>
          <p:spPr bwMode="auto">
            <a:xfrm flipH="1" flipV="1">
              <a:off x="4604113" y="2263326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6" name="Line 760"/>
            <p:cNvSpPr>
              <a:spLocks noChangeShapeType="1"/>
            </p:cNvSpPr>
            <p:nvPr/>
          </p:nvSpPr>
          <p:spPr bwMode="auto">
            <a:xfrm flipH="1" flipV="1">
              <a:off x="4601225" y="226043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7" name="Line 761"/>
            <p:cNvSpPr>
              <a:spLocks noChangeShapeType="1"/>
            </p:cNvSpPr>
            <p:nvPr/>
          </p:nvSpPr>
          <p:spPr bwMode="auto">
            <a:xfrm flipH="1" flipV="1">
              <a:off x="4596892" y="2258993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8" name="Line 762"/>
            <p:cNvSpPr>
              <a:spLocks noChangeShapeType="1"/>
            </p:cNvSpPr>
            <p:nvPr/>
          </p:nvSpPr>
          <p:spPr bwMode="auto">
            <a:xfrm flipV="1">
              <a:off x="4596892" y="2257549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9" name="Line 763"/>
            <p:cNvSpPr>
              <a:spLocks noChangeShapeType="1"/>
            </p:cNvSpPr>
            <p:nvPr/>
          </p:nvSpPr>
          <p:spPr bwMode="auto">
            <a:xfrm flipH="1">
              <a:off x="4595447" y="2257549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0" name="Line 764"/>
            <p:cNvSpPr>
              <a:spLocks noChangeShapeType="1"/>
            </p:cNvSpPr>
            <p:nvPr/>
          </p:nvSpPr>
          <p:spPr bwMode="auto">
            <a:xfrm flipV="1">
              <a:off x="4595447" y="2256104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1" name="Line 765"/>
            <p:cNvSpPr>
              <a:spLocks noChangeShapeType="1"/>
            </p:cNvSpPr>
            <p:nvPr/>
          </p:nvSpPr>
          <p:spPr bwMode="auto">
            <a:xfrm flipH="1" flipV="1">
              <a:off x="4594004" y="2253216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2" name="Line 766"/>
            <p:cNvSpPr>
              <a:spLocks noChangeShapeType="1"/>
            </p:cNvSpPr>
            <p:nvPr/>
          </p:nvSpPr>
          <p:spPr bwMode="auto">
            <a:xfrm flipH="1" flipV="1">
              <a:off x="4591115" y="2248883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3" name="Line 767"/>
            <p:cNvSpPr>
              <a:spLocks noChangeShapeType="1"/>
            </p:cNvSpPr>
            <p:nvPr/>
          </p:nvSpPr>
          <p:spPr bwMode="auto">
            <a:xfrm>
              <a:off x="4591115" y="2248883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4" name="Line 768"/>
            <p:cNvSpPr>
              <a:spLocks noChangeShapeType="1"/>
            </p:cNvSpPr>
            <p:nvPr/>
          </p:nvSpPr>
          <p:spPr bwMode="auto">
            <a:xfrm flipV="1">
              <a:off x="4591115" y="2247439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5" name="Line 769"/>
            <p:cNvSpPr>
              <a:spLocks noChangeShapeType="1"/>
            </p:cNvSpPr>
            <p:nvPr/>
          </p:nvSpPr>
          <p:spPr bwMode="auto">
            <a:xfrm flipH="1" flipV="1">
              <a:off x="4589670" y="2245995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6" name="Line 770"/>
            <p:cNvSpPr>
              <a:spLocks noChangeShapeType="1"/>
            </p:cNvSpPr>
            <p:nvPr/>
          </p:nvSpPr>
          <p:spPr bwMode="auto">
            <a:xfrm flipH="1" flipV="1">
              <a:off x="4588226" y="2243106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7" name="Line 771"/>
            <p:cNvSpPr>
              <a:spLocks noChangeShapeType="1"/>
            </p:cNvSpPr>
            <p:nvPr/>
          </p:nvSpPr>
          <p:spPr bwMode="auto">
            <a:xfrm flipH="1" flipV="1">
              <a:off x="4585338" y="224021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8" name="Line 772"/>
            <p:cNvSpPr>
              <a:spLocks noChangeShapeType="1"/>
            </p:cNvSpPr>
            <p:nvPr/>
          </p:nvSpPr>
          <p:spPr bwMode="auto">
            <a:xfrm flipV="1">
              <a:off x="4585338" y="2235884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9" name="Line 773"/>
            <p:cNvSpPr>
              <a:spLocks noChangeShapeType="1"/>
            </p:cNvSpPr>
            <p:nvPr/>
          </p:nvSpPr>
          <p:spPr bwMode="auto">
            <a:xfrm flipV="1">
              <a:off x="4585338" y="2232996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0" name="Line 774"/>
            <p:cNvSpPr>
              <a:spLocks noChangeShapeType="1"/>
            </p:cNvSpPr>
            <p:nvPr/>
          </p:nvSpPr>
          <p:spPr bwMode="auto">
            <a:xfrm flipV="1">
              <a:off x="4585338" y="223155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1" name="Line 775"/>
            <p:cNvSpPr>
              <a:spLocks noChangeShapeType="1"/>
            </p:cNvSpPr>
            <p:nvPr/>
          </p:nvSpPr>
          <p:spPr bwMode="auto">
            <a:xfrm flipV="1">
              <a:off x="4585338" y="2228663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2" name="Line 776"/>
            <p:cNvSpPr>
              <a:spLocks noChangeShapeType="1"/>
            </p:cNvSpPr>
            <p:nvPr/>
          </p:nvSpPr>
          <p:spPr bwMode="auto">
            <a:xfrm flipV="1">
              <a:off x="4585338" y="2222886"/>
              <a:ext cx="2889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3" name="Line 777"/>
            <p:cNvSpPr>
              <a:spLocks noChangeShapeType="1"/>
            </p:cNvSpPr>
            <p:nvPr/>
          </p:nvSpPr>
          <p:spPr bwMode="auto">
            <a:xfrm flipV="1">
              <a:off x="4588226" y="2219998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4" name="Line 778"/>
            <p:cNvSpPr>
              <a:spLocks noChangeShapeType="1"/>
            </p:cNvSpPr>
            <p:nvPr/>
          </p:nvSpPr>
          <p:spPr bwMode="auto">
            <a:xfrm>
              <a:off x="4588226" y="221999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5" name="Line 779"/>
            <p:cNvSpPr>
              <a:spLocks noChangeShapeType="1"/>
            </p:cNvSpPr>
            <p:nvPr/>
          </p:nvSpPr>
          <p:spPr bwMode="auto">
            <a:xfrm flipV="1">
              <a:off x="4588226" y="2218553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6" name="Line 780"/>
            <p:cNvSpPr>
              <a:spLocks noChangeShapeType="1"/>
            </p:cNvSpPr>
            <p:nvPr/>
          </p:nvSpPr>
          <p:spPr bwMode="auto">
            <a:xfrm flipV="1">
              <a:off x="4589670" y="2214221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7" name="Line 781"/>
            <p:cNvSpPr>
              <a:spLocks noChangeShapeType="1"/>
            </p:cNvSpPr>
            <p:nvPr/>
          </p:nvSpPr>
          <p:spPr bwMode="auto">
            <a:xfrm flipV="1">
              <a:off x="4591115" y="2211332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8" name="Line 782"/>
            <p:cNvSpPr>
              <a:spLocks noChangeShapeType="1"/>
            </p:cNvSpPr>
            <p:nvPr/>
          </p:nvSpPr>
          <p:spPr bwMode="auto">
            <a:xfrm flipV="1">
              <a:off x="4591115" y="2208443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9" name="Line 783"/>
            <p:cNvSpPr>
              <a:spLocks noChangeShapeType="1"/>
            </p:cNvSpPr>
            <p:nvPr/>
          </p:nvSpPr>
          <p:spPr bwMode="auto">
            <a:xfrm flipV="1">
              <a:off x="4594004" y="2206999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0" name="Line 784"/>
            <p:cNvSpPr>
              <a:spLocks noChangeShapeType="1"/>
            </p:cNvSpPr>
            <p:nvPr/>
          </p:nvSpPr>
          <p:spPr bwMode="auto">
            <a:xfrm flipV="1">
              <a:off x="4595447" y="2205555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1" name="Line 785"/>
            <p:cNvSpPr>
              <a:spLocks noChangeShapeType="1"/>
            </p:cNvSpPr>
            <p:nvPr/>
          </p:nvSpPr>
          <p:spPr bwMode="auto">
            <a:xfrm>
              <a:off x="4595447" y="2205555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2" name="Line 786"/>
            <p:cNvSpPr>
              <a:spLocks noChangeShapeType="1"/>
            </p:cNvSpPr>
            <p:nvPr/>
          </p:nvSpPr>
          <p:spPr bwMode="auto">
            <a:xfrm flipV="1">
              <a:off x="4596892" y="2204110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3" name="Line 787"/>
            <p:cNvSpPr>
              <a:spLocks noChangeShapeType="1"/>
            </p:cNvSpPr>
            <p:nvPr/>
          </p:nvSpPr>
          <p:spPr bwMode="auto">
            <a:xfrm flipV="1">
              <a:off x="4596892" y="2201221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4" name="Line 788"/>
            <p:cNvSpPr>
              <a:spLocks noChangeShapeType="1"/>
            </p:cNvSpPr>
            <p:nvPr/>
          </p:nvSpPr>
          <p:spPr bwMode="auto">
            <a:xfrm flipV="1">
              <a:off x="4601225" y="2199778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5" name="Line 789"/>
            <p:cNvSpPr>
              <a:spLocks noChangeShapeType="1"/>
            </p:cNvSpPr>
            <p:nvPr/>
          </p:nvSpPr>
          <p:spPr bwMode="auto">
            <a:xfrm>
              <a:off x="4604113" y="2199778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6" name="Line 790"/>
            <p:cNvSpPr>
              <a:spLocks noChangeShapeType="1"/>
            </p:cNvSpPr>
            <p:nvPr/>
          </p:nvSpPr>
          <p:spPr bwMode="auto">
            <a:xfrm flipV="1">
              <a:off x="4605558" y="2198333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7" name="Line 791"/>
            <p:cNvSpPr>
              <a:spLocks noChangeShapeType="1"/>
            </p:cNvSpPr>
            <p:nvPr/>
          </p:nvSpPr>
          <p:spPr bwMode="auto">
            <a:xfrm>
              <a:off x="4605558" y="2198333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8" name="Line 792"/>
            <p:cNvSpPr>
              <a:spLocks noChangeShapeType="1"/>
            </p:cNvSpPr>
            <p:nvPr/>
          </p:nvSpPr>
          <p:spPr bwMode="auto">
            <a:xfrm flipV="1">
              <a:off x="4607002" y="2196889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9" name="Line 793"/>
            <p:cNvSpPr>
              <a:spLocks noChangeShapeType="1"/>
            </p:cNvSpPr>
            <p:nvPr/>
          </p:nvSpPr>
          <p:spPr bwMode="auto">
            <a:xfrm flipV="1">
              <a:off x="4611335" y="2195444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0" name="Line 794"/>
            <p:cNvSpPr>
              <a:spLocks noChangeShapeType="1"/>
            </p:cNvSpPr>
            <p:nvPr/>
          </p:nvSpPr>
          <p:spPr bwMode="auto">
            <a:xfrm>
              <a:off x="4615667" y="2195444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1" name="Line 795"/>
            <p:cNvSpPr>
              <a:spLocks noChangeShapeType="1"/>
            </p:cNvSpPr>
            <p:nvPr/>
          </p:nvSpPr>
          <p:spPr bwMode="auto">
            <a:xfrm>
              <a:off x="4618556" y="2195444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2" name="Line 796"/>
            <p:cNvSpPr>
              <a:spLocks noChangeShapeType="1"/>
            </p:cNvSpPr>
            <p:nvPr/>
          </p:nvSpPr>
          <p:spPr bwMode="auto">
            <a:xfrm>
              <a:off x="4620001" y="2195444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3" name="Line 797"/>
            <p:cNvSpPr>
              <a:spLocks noChangeShapeType="1"/>
            </p:cNvSpPr>
            <p:nvPr/>
          </p:nvSpPr>
          <p:spPr bwMode="auto">
            <a:xfrm>
              <a:off x="4624333" y="2195444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4" name="Line 798"/>
            <p:cNvSpPr>
              <a:spLocks noChangeShapeType="1"/>
            </p:cNvSpPr>
            <p:nvPr/>
          </p:nvSpPr>
          <p:spPr bwMode="auto">
            <a:xfrm>
              <a:off x="4627222" y="2195444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5" name="Line 799"/>
            <p:cNvSpPr>
              <a:spLocks noChangeShapeType="1"/>
            </p:cNvSpPr>
            <p:nvPr/>
          </p:nvSpPr>
          <p:spPr bwMode="auto">
            <a:xfrm>
              <a:off x="4630110" y="2195444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6" name="Line 800"/>
            <p:cNvSpPr>
              <a:spLocks noChangeShapeType="1"/>
            </p:cNvSpPr>
            <p:nvPr/>
          </p:nvSpPr>
          <p:spPr bwMode="auto">
            <a:xfrm>
              <a:off x="4634444" y="2196889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7" name="Line 801"/>
            <p:cNvSpPr>
              <a:spLocks noChangeShapeType="1"/>
            </p:cNvSpPr>
            <p:nvPr/>
          </p:nvSpPr>
          <p:spPr bwMode="auto">
            <a:xfrm>
              <a:off x="4635887" y="2196889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8" name="Line 802"/>
            <p:cNvSpPr>
              <a:spLocks noChangeShapeType="1"/>
            </p:cNvSpPr>
            <p:nvPr/>
          </p:nvSpPr>
          <p:spPr bwMode="auto">
            <a:xfrm>
              <a:off x="4637332" y="2196889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9" name="Line 803"/>
            <p:cNvSpPr>
              <a:spLocks noChangeShapeType="1"/>
            </p:cNvSpPr>
            <p:nvPr/>
          </p:nvSpPr>
          <p:spPr bwMode="auto">
            <a:xfrm>
              <a:off x="4638776" y="2198333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0" name="Line 804"/>
            <p:cNvSpPr>
              <a:spLocks noChangeShapeType="1"/>
            </p:cNvSpPr>
            <p:nvPr/>
          </p:nvSpPr>
          <p:spPr bwMode="auto">
            <a:xfrm>
              <a:off x="4640221" y="2199778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1" name="Line 805"/>
            <p:cNvSpPr>
              <a:spLocks noChangeShapeType="1"/>
            </p:cNvSpPr>
            <p:nvPr/>
          </p:nvSpPr>
          <p:spPr bwMode="auto">
            <a:xfrm>
              <a:off x="4643109" y="2201221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2" name="Line 806"/>
            <p:cNvSpPr>
              <a:spLocks noChangeShapeType="1"/>
            </p:cNvSpPr>
            <p:nvPr/>
          </p:nvSpPr>
          <p:spPr bwMode="auto">
            <a:xfrm>
              <a:off x="4647442" y="220411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3" name="Line 807"/>
            <p:cNvSpPr>
              <a:spLocks noChangeShapeType="1"/>
            </p:cNvSpPr>
            <p:nvPr/>
          </p:nvSpPr>
          <p:spPr bwMode="auto">
            <a:xfrm>
              <a:off x="4648886" y="220555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4" name="Line 808"/>
            <p:cNvSpPr>
              <a:spLocks noChangeShapeType="1"/>
            </p:cNvSpPr>
            <p:nvPr/>
          </p:nvSpPr>
          <p:spPr bwMode="auto">
            <a:xfrm>
              <a:off x="4648886" y="2205555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5" name="Line 810"/>
            <p:cNvSpPr>
              <a:spLocks noChangeShapeType="1"/>
            </p:cNvSpPr>
            <p:nvPr/>
          </p:nvSpPr>
          <p:spPr bwMode="auto">
            <a:xfrm>
              <a:off x="4650331" y="2206999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6" name="Line 811"/>
            <p:cNvSpPr>
              <a:spLocks noChangeShapeType="1"/>
            </p:cNvSpPr>
            <p:nvPr/>
          </p:nvSpPr>
          <p:spPr bwMode="auto">
            <a:xfrm>
              <a:off x="4651775" y="2208442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7" name="Line 812"/>
            <p:cNvSpPr>
              <a:spLocks noChangeShapeType="1"/>
            </p:cNvSpPr>
            <p:nvPr/>
          </p:nvSpPr>
          <p:spPr bwMode="auto">
            <a:xfrm>
              <a:off x="4654664" y="221133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8" name="Line 813"/>
            <p:cNvSpPr>
              <a:spLocks noChangeShapeType="1"/>
            </p:cNvSpPr>
            <p:nvPr/>
          </p:nvSpPr>
          <p:spPr bwMode="auto">
            <a:xfrm>
              <a:off x="4654664" y="2212776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9" name="Line 814"/>
            <p:cNvSpPr>
              <a:spLocks noChangeShapeType="1"/>
            </p:cNvSpPr>
            <p:nvPr/>
          </p:nvSpPr>
          <p:spPr bwMode="auto">
            <a:xfrm>
              <a:off x="4657552" y="2214220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0" name="Line 815"/>
            <p:cNvSpPr>
              <a:spLocks noChangeShapeType="1"/>
            </p:cNvSpPr>
            <p:nvPr/>
          </p:nvSpPr>
          <p:spPr bwMode="auto">
            <a:xfrm>
              <a:off x="4657552" y="2217108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1" name="Line 816"/>
            <p:cNvSpPr>
              <a:spLocks noChangeShapeType="1"/>
            </p:cNvSpPr>
            <p:nvPr/>
          </p:nvSpPr>
          <p:spPr bwMode="auto">
            <a:xfrm>
              <a:off x="4658997" y="2219997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2" name="Line 817"/>
            <p:cNvSpPr>
              <a:spLocks noChangeShapeType="1"/>
            </p:cNvSpPr>
            <p:nvPr/>
          </p:nvSpPr>
          <p:spPr bwMode="auto">
            <a:xfrm>
              <a:off x="4658997" y="222433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3" name="Line 818"/>
            <p:cNvSpPr>
              <a:spLocks noChangeShapeType="1"/>
            </p:cNvSpPr>
            <p:nvPr/>
          </p:nvSpPr>
          <p:spPr bwMode="auto">
            <a:xfrm>
              <a:off x="4660441" y="2225774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4" name="Line 819"/>
            <p:cNvSpPr>
              <a:spLocks noChangeShapeType="1"/>
            </p:cNvSpPr>
            <p:nvPr/>
          </p:nvSpPr>
          <p:spPr bwMode="auto">
            <a:xfrm>
              <a:off x="4660441" y="2230107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5" name="Freeform 820"/>
            <p:cNvSpPr>
              <a:spLocks/>
            </p:cNvSpPr>
            <p:nvPr/>
          </p:nvSpPr>
          <p:spPr bwMode="auto">
            <a:xfrm>
              <a:off x="4810646" y="2248882"/>
              <a:ext cx="75103" cy="75103"/>
            </a:xfrm>
            <a:custGeom>
              <a:avLst/>
              <a:gdLst>
                <a:gd name="T0" fmla="*/ 25 w 52"/>
                <a:gd name="T1" fmla="*/ 0 h 52"/>
                <a:gd name="T2" fmla="*/ 28 w 52"/>
                <a:gd name="T3" fmla="*/ 0 h 52"/>
                <a:gd name="T4" fmla="*/ 35 w 52"/>
                <a:gd name="T5" fmla="*/ 0 h 52"/>
                <a:gd name="T6" fmla="*/ 38 w 52"/>
                <a:gd name="T7" fmla="*/ 4 h 52"/>
                <a:gd name="T8" fmla="*/ 44 w 52"/>
                <a:gd name="T9" fmla="*/ 6 h 52"/>
                <a:gd name="T10" fmla="*/ 45 w 52"/>
                <a:gd name="T11" fmla="*/ 7 h 52"/>
                <a:gd name="T12" fmla="*/ 48 w 52"/>
                <a:gd name="T13" fmla="*/ 11 h 52"/>
                <a:gd name="T14" fmla="*/ 50 w 52"/>
                <a:gd name="T15" fmla="*/ 14 h 52"/>
                <a:gd name="T16" fmla="*/ 50 w 52"/>
                <a:gd name="T17" fmla="*/ 15 h 52"/>
                <a:gd name="T18" fmla="*/ 52 w 52"/>
                <a:gd name="T19" fmla="*/ 21 h 52"/>
                <a:gd name="T20" fmla="*/ 52 w 52"/>
                <a:gd name="T21" fmla="*/ 26 h 52"/>
                <a:gd name="T22" fmla="*/ 52 w 52"/>
                <a:gd name="T23" fmla="*/ 29 h 52"/>
                <a:gd name="T24" fmla="*/ 51 w 52"/>
                <a:gd name="T25" fmla="*/ 35 h 52"/>
                <a:gd name="T26" fmla="*/ 51 w 52"/>
                <a:gd name="T27" fmla="*/ 36 h 52"/>
                <a:gd name="T28" fmla="*/ 50 w 52"/>
                <a:gd name="T29" fmla="*/ 40 h 52"/>
                <a:gd name="T30" fmla="*/ 46 w 52"/>
                <a:gd name="T31" fmla="*/ 44 h 52"/>
                <a:gd name="T32" fmla="*/ 44 w 52"/>
                <a:gd name="T33" fmla="*/ 45 h 52"/>
                <a:gd name="T34" fmla="*/ 42 w 52"/>
                <a:gd name="T35" fmla="*/ 47 h 52"/>
                <a:gd name="T36" fmla="*/ 38 w 52"/>
                <a:gd name="T37" fmla="*/ 50 h 52"/>
                <a:gd name="T38" fmla="*/ 37 w 52"/>
                <a:gd name="T39" fmla="*/ 50 h 52"/>
                <a:gd name="T40" fmla="*/ 32 w 52"/>
                <a:gd name="T41" fmla="*/ 52 h 52"/>
                <a:gd name="T42" fmla="*/ 28 w 52"/>
                <a:gd name="T43" fmla="*/ 52 h 52"/>
                <a:gd name="T44" fmla="*/ 24 w 52"/>
                <a:gd name="T45" fmla="*/ 52 h 52"/>
                <a:gd name="T46" fmla="*/ 19 w 52"/>
                <a:gd name="T47" fmla="*/ 51 h 52"/>
                <a:gd name="T48" fmla="*/ 17 w 52"/>
                <a:gd name="T49" fmla="*/ 51 h 52"/>
                <a:gd name="T50" fmla="*/ 13 w 52"/>
                <a:gd name="T51" fmla="*/ 48 h 52"/>
                <a:gd name="T52" fmla="*/ 9 w 52"/>
                <a:gd name="T53" fmla="*/ 46 h 52"/>
                <a:gd name="T54" fmla="*/ 8 w 52"/>
                <a:gd name="T55" fmla="*/ 45 h 52"/>
                <a:gd name="T56" fmla="*/ 5 w 52"/>
                <a:gd name="T57" fmla="*/ 43 h 52"/>
                <a:gd name="T58" fmla="*/ 3 w 52"/>
                <a:gd name="T59" fmla="*/ 39 h 52"/>
                <a:gd name="T60" fmla="*/ 2 w 52"/>
                <a:gd name="T61" fmla="*/ 37 h 52"/>
                <a:gd name="T62" fmla="*/ 1 w 52"/>
                <a:gd name="T63" fmla="*/ 31 h 52"/>
                <a:gd name="T64" fmla="*/ 0 w 52"/>
                <a:gd name="T65" fmla="*/ 28 h 52"/>
                <a:gd name="T66" fmla="*/ 1 w 52"/>
                <a:gd name="T67" fmla="*/ 23 h 52"/>
                <a:gd name="T68" fmla="*/ 1 w 52"/>
                <a:gd name="T69" fmla="*/ 18 h 52"/>
                <a:gd name="T70" fmla="*/ 2 w 52"/>
                <a:gd name="T71" fmla="*/ 16 h 52"/>
                <a:gd name="T72" fmla="*/ 3 w 52"/>
                <a:gd name="T73" fmla="*/ 13 h 52"/>
                <a:gd name="T74" fmla="*/ 6 w 52"/>
                <a:gd name="T75" fmla="*/ 8 h 52"/>
                <a:gd name="T76" fmla="*/ 8 w 52"/>
                <a:gd name="T77" fmla="*/ 7 h 52"/>
                <a:gd name="T78" fmla="*/ 11 w 52"/>
                <a:gd name="T79" fmla="*/ 5 h 52"/>
                <a:gd name="T80" fmla="*/ 14 w 52"/>
                <a:gd name="T81" fmla="*/ 3 h 52"/>
                <a:gd name="T82" fmla="*/ 16 w 52"/>
                <a:gd name="T83" fmla="*/ 2 h 52"/>
                <a:gd name="T84" fmla="*/ 21 w 52"/>
                <a:gd name="T8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1" y="0"/>
                  </a:move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4" y="6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6" y="8"/>
                  </a:lnTo>
                  <a:lnTo>
                    <a:pt x="48" y="11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1" y="18"/>
                  </a:lnTo>
                  <a:lnTo>
                    <a:pt x="52" y="21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2" y="32"/>
                  </a:lnTo>
                  <a:lnTo>
                    <a:pt x="51" y="35"/>
                  </a:lnTo>
                  <a:lnTo>
                    <a:pt x="51" y="35"/>
                  </a:lnTo>
                  <a:lnTo>
                    <a:pt x="51" y="36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48" y="43"/>
                  </a:lnTo>
                  <a:lnTo>
                    <a:pt x="46" y="44"/>
                  </a:lnTo>
                  <a:lnTo>
                    <a:pt x="45" y="45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42" y="47"/>
                  </a:lnTo>
                  <a:lnTo>
                    <a:pt x="40" y="48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2"/>
                  </a:lnTo>
                  <a:lnTo>
                    <a:pt x="29" y="52"/>
                  </a:lnTo>
                  <a:lnTo>
                    <a:pt x="28" y="52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2"/>
                  </a:lnTo>
                  <a:lnTo>
                    <a:pt x="19" y="51"/>
                  </a:lnTo>
                  <a:lnTo>
                    <a:pt x="18" y="51"/>
                  </a:lnTo>
                  <a:lnTo>
                    <a:pt x="17" y="51"/>
                  </a:lnTo>
                  <a:lnTo>
                    <a:pt x="16" y="50"/>
                  </a:lnTo>
                  <a:lnTo>
                    <a:pt x="13" y="48"/>
                  </a:lnTo>
                  <a:lnTo>
                    <a:pt x="11" y="47"/>
                  </a:lnTo>
                  <a:lnTo>
                    <a:pt x="9" y="46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3" y="40"/>
                  </a:lnTo>
                  <a:lnTo>
                    <a:pt x="3" y="39"/>
                  </a:lnTo>
                  <a:lnTo>
                    <a:pt x="3" y="38"/>
                  </a:lnTo>
                  <a:lnTo>
                    <a:pt x="2" y="37"/>
                  </a:lnTo>
                  <a:lnTo>
                    <a:pt x="1" y="35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6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11" y="5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6" name="Line 821"/>
            <p:cNvSpPr>
              <a:spLocks noChangeShapeType="1"/>
            </p:cNvSpPr>
            <p:nvPr/>
          </p:nvSpPr>
          <p:spPr bwMode="auto">
            <a:xfrm>
              <a:off x="4885749" y="2287879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7" name="Line 822"/>
            <p:cNvSpPr>
              <a:spLocks noChangeShapeType="1"/>
            </p:cNvSpPr>
            <p:nvPr/>
          </p:nvSpPr>
          <p:spPr bwMode="auto">
            <a:xfrm>
              <a:off x="4885749" y="2287879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8" name="Line 823"/>
            <p:cNvSpPr>
              <a:spLocks noChangeShapeType="1"/>
            </p:cNvSpPr>
            <p:nvPr/>
          </p:nvSpPr>
          <p:spPr bwMode="auto">
            <a:xfrm flipH="1">
              <a:off x="4884305" y="2290767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9" name="Line 824"/>
            <p:cNvSpPr>
              <a:spLocks noChangeShapeType="1"/>
            </p:cNvSpPr>
            <p:nvPr/>
          </p:nvSpPr>
          <p:spPr bwMode="auto">
            <a:xfrm>
              <a:off x="4884305" y="2295100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0" name="Line 825"/>
            <p:cNvSpPr>
              <a:spLocks noChangeShapeType="1"/>
            </p:cNvSpPr>
            <p:nvPr/>
          </p:nvSpPr>
          <p:spPr bwMode="auto">
            <a:xfrm>
              <a:off x="4884305" y="2297988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1" name="Line 826"/>
            <p:cNvSpPr>
              <a:spLocks noChangeShapeType="1"/>
            </p:cNvSpPr>
            <p:nvPr/>
          </p:nvSpPr>
          <p:spPr bwMode="auto">
            <a:xfrm flipH="1">
              <a:off x="4882861" y="2299433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2" name="Line 827"/>
            <p:cNvSpPr>
              <a:spLocks noChangeShapeType="1"/>
            </p:cNvSpPr>
            <p:nvPr/>
          </p:nvSpPr>
          <p:spPr bwMode="auto">
            <a:xfrm>
              <a:off x="4882861" y="2300877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3" name="Line 828"/>
            <p:cNvSpPr>
              <a:spLocks noChangeShapeType="1"/>
            </p:cNvSpPr>
            <p:nvPr/>
          </p:nvSpPr>
          <p:spPr bwMode="auto">
            <a:xfrm flipH="1">
              <a:off x="4881417" y="2302322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4" name="Line 829"/>
            <p:cNvSpPr>
              <a:spLocks noChangeShapeType="1"/>
            </p:cNvSpPr>
            <p:nvPr/>
          </p:nvSpPr>
          <p:spPr bwMode="auto">
            <a:xfrm flipH="1">
              <a:off x="4877084" y="2305210"/>
              <a:ext cx="4333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5" name="Line 830"/>
            <p:cNvSpPr>
              <a:spLocks noChangeShapeType="1"/>
            </p:cNvSpPr>
            <p:nvPr/>
          </p:nvSpPr>
          <p:spPr bwMode="auto">
            <a:xfrm flipH="1">
              <a:off x="4875640" y="2309542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6" name="Line 831"/>
            <p:cNvSpPr>
              <a:spLocks noChangeShapeType="1"/>
            </p:cNvSpPr>
            <p:nvPr/>
          </p:nvSpPr>
          <p:spPr bwMode="auto">
            <a:xfrm flipH="1">
              <a:off x="4874195" y="2312431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7" name="Line 832"/>
            <p:cNvSpPr>
              <a:spLocks noChangeShapeType="1"/>
            </p:cNvSpPr>
            <p:nvPr/>
          </p:nvSpPr>
          <p:spPr bwMode="auto">
            <a:xfrm>
              <a:off x="4874195" y="2313876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8" name="Line 833"/>
            <p:cNvSpPr>
              <a:spLocks noChangeShapeType="1"/>
            </p:cNvSpPr>
            <p:nvPr/>
          </p:nvSpPr>
          <p:spPr bwMode="auto">
            <a:xfrm>
              <a:off x="4874195" y="2313876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9" name="Line 834"/>
            <p:cNvSpPr>
              <a:spLocks noChangeShapeType="1"/>
            </p:cNvSpPr>
            <p:nvPr/>
          </p:nvSpPr>
          <p:spPr bwMode="auto">
            <a:xfrm flipH="1">
              <a:off x="4871306" y="231532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0" name="Line 835"/>
            <p:cNvSpPr>
              <a:spLocks noChangeShapeType="1"/>
            </p:cNvSpPr>
            <p:nvPr/>
          </p:nvSpPr>
          <p:spPr bwMode="auto">
            <a:xfrm flipH="1">
              <a:off x="4868418" y="2316764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1" name="Line 836"/>
            <p:cNvSpPr>
              <a:spLocks noChangeShapeType="1"/>
            </p:cNvSpPr>
            <p:nvPr/>
          </p:nvSpPr>
          <p:spPr bwMode="auto">
            <a:xfrm flipH="1">
              <a:off x="4865529" y="231820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2" name="Line 837"/>
            <p:cNvSpPr>
              <a:spLocks noChangeShapeType="1"/>
            </p:cNvSpPr>
            <p:nvPr/>
          </p:nvSpPr>
          <p:spPr bwMode="auto">
            <a:xfrm>
              <a:off x="4865529" y="2321097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3" name="Line 838"/>
            <p:cNvSpPr>
              <a:spLocks noChangeShapeType="1"/>
            </p:cNvSpPr>
            <p:nvPr/>
          </p:nvSpPr>
          <p:spPr bwMode="auto">
            <a:xfrm flipH="1">
              <a:off x="4864085" y="2321097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4" name="Line 839"/>
            <p:cNvSpPr>
              <a:spLocks noChangeShapeType="1"/>
            </p:cNvSpPr>
            <p:nvPr/>
          </p:nvSpPr>
          <p:spPr bwMode="auto">
            <a:xfrm flipH="1">
              <a:off x="4859752" y="2321097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5" name="Line 840"/>
            <p:cNvSpPr>
              <a:spLocks noChangeShapeType="1"/>
            </p:cNvSpPr>
            <p:nvPr/>
          </p:nvSpPr>
          <p:spPr bwMode="auto">
            <a:xfrm flipH="1">
              <a:off x="4856864" y="2322542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6" name="Line 841"/>
            <p:cNvSpPr>
              <a:spLocks noChangeShapeType="1"/>
            </p:cNvSpPr>
            <p:nvPr/>
          </p:nvSpPr>
          <p:spPr bwMode="auto">
            <a:xfrm flipH="1">
              <a:off x="4852531" y="2323985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7" name="Line 842"/>
            <p:cNvSpPr>
              <a:spLocks noChangeShapeType="1"/>
            </p:cNvSpPr>
            <p:nvPr/>
          </p:nvSpPr>
          <p:spPr bwMode="auto">
            <a:xfrm flipH="1">
              <a:off x="4848198" y="2323985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8" name="Line 843"/>
            <p:cNvSpPr>
              <a:spLocks noChangeShapeType="1"/>
            </p:cNvSpPr>
            <p:nvPr/>
          </p:nvSpPr>
          <p:spPr bwMode="auto">
            <a:xfrm flipH="1">
              <a:off x="4845309" y="2323985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9" name="Line 844"/>
            <p:cNvSpPr>
              <a:spLocks noChangeShapeType="1"/>
            </p:cNvSpPr>
            <p:nvPr/>
          </p:nvSpPr>
          <p:spPr bwMode="auto">
            <a:xfrm flipH="1">
              <a:off x="4839532" y="2323985"/>
              <a:ext cx="577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0" name="Line 845"/>
            <p:cNvSpPr>
              <a:spLocks noChangeShapeType="1"/>
            </p:cNvSpPr>
            <p:nvPr/>
          </p:nvSpPr>
          <p:spPr bwMode="auto">
            <a:xfrm flipH="1" flipV="1">
              <a:off x="4838088" y="2322542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1" name="Line 846"/>
            <p:cNvSpPr>
              <a:spLocks noChangeShapeType="1"/>
            </p:cNvSpPr>
            <p:nvPr/>
          </p:nvSpPr>
          <p:spPr bwMode="auto">
            <a:xfrm flipH="1">
              <a:off x="4836644" y="232254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2" name="Line 847"/>
            <p:cNvSpPr>
              <a:spLocks noChangeShapeType="1"/>
            </p:cNvSpPr>
            <p:nvPr/>
          </p:nvSpPr>
          <p:spPr bwMode="auto">
            <a:xfrm flipH="1">
              <a:off x="4835200" y="232254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3" name="Line 848"/>
            <p:cNvSpPr>
              <a:spLocks noChangeShapeType="1"/>
            </p:cNvSpPr>
            <p:nvPr/>
          </p:nvSpPr>
          <p:spPr bwMode="auto">
            <a:xfrm flipH="1" flipV="1">
              <a:off x="4833755" y="2321097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4" name="Line 849"/>
            <p:cNvSpPr>
              <a:spLocks noChangeShapeType="1"/>
            </p:cNvSpPr>
            <p:nvPr/>
          </p:nvSpPr>
          <p:spPr bwMode="auto">
            <a:xfrm flipH="1">
              <a:off x="4829423" y="2321097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5" name="Line 850"/>
            <p:cNvSpPr>
              <a:spLocks noChangeShapeType="1"/>
            </p:cNvSpPr>
            <p:nvPr/>
          </p:nvSpPr>
          <p:spPr bwMode="auto">
            <a:xfrm flipH="1" flipV="1">
              <a:off x="4826534" y="2316764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6" name="Line 851"/>
            <p:cNvSpPr>
              <a:spLocks noChangeShapeType="1"/>
            </p:cNvSpPr>
            <p:nvPr/>
          </p:nvSpPr>
          <p:spPr bwMode="auto">
            <a:xfrm flipH="1" flipV="1">
              <a:off x="4823645" y="231532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7" name="Line 852"/>
            <p:cNvSpPr>
              <a:spLocks noChangeShapeType="1"/>
            </p:cNvSpPr>
            <p:nvPr/>
          </p:nvSpPr>
          <p:spPr bwMode="auto">
            <a:xfrm flipV="1">
              <a:off x="4823645" y="2313876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8" name="Line 853"/>
            <p:cNvSpPr>
              <a:spLocks noChangeShapeType="1"/>
            </p:cNvSpPr>
            <p:nvPr/>
          </p:nvSpPr>
          <p:spPr bwMode="auto">
            <a:xfrm flipH="1">
              <a:off x="4822201" y="2313876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9" name="Line 854"/>
            <p:cNvSpPr>
              <a:spLocks noChangeShapeType="1"/>
            </p:cNvSpPr>
            <p:nvPr/>
          </p:nvSpPr>
          <p:spPr bwMode="auto">
            <a:xfrm flipV="1">
              <a:off x="4822201" y="231243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0" name="Line 855"/>
            <p:cNvSpPr>
              <a:spLocks noChangeShapeType="1"/>
            </p:cNvSpPr>
            <p:nvPr/>
          </p:nvSpPr>
          <p:spPr bwMode="auto">
            <a:xfrm flipH="1" flipV="1">
              <a:off x="4817868" y="2309542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1" name="Line 856"/>
            <p:cNvSpPr>
              <a:spLocks noChangeShapeType="1"/>
            </p:cNvSpPr>
            <p:nvPr/>
          </p:nvSpPr>
          <p:spPr bwMode="auto">
            <a:xfrm flipH="1" flipV="1">
              <a:off x="4816424" y="2305210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2" name="Line 857"/>
            <p:cNvSpPr>
              <a:spLocks noChangeShapeType="1"/>
            </p:cNvSpPr>
            <p:nvPr/>
          </p:nvSpPr>
          <p:spPr bwMode="auto">
            <a:xfrm flipH="1" flipV="1">
              <a:off x="4814980" y="2303765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3" name="Line 858"/>
            <p:cNvSpPr>
              <a:spLocks noChangeShapeType="1"/>
            </p:cNvSpPr>
            <p:nvPr/>
          </p:nvSpPr>
          <p:spPr bwMode="auto">
            <a:xfrm>
              <a:off x="4814980" y="230376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4" name="Line 859"/>
            <p:cNvSpPr>
              <a:spLocks noChangeShapeType="1"/>
            </p:cNvSpPr>
            <p:nvPr/>
          </p:nvSpPr>
          <p:spPr bwMode="auto">
            <a:xfrm flipV="1">
              <a:off x="4814980" y="230232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5" name="Line 860"/>
            <p:cNvSpPr>
              <a:spLocks noChangeShapeType="1"/>
            </p:cNvSpPr>
            <p:nvPr/>
          </p:nvSpPr>
          <p:spPr bwMode="auto">
            <a:xfrm flipH="1" flipV="1">
              <a:off x="4813535" y="2299433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6" name="Line 861"/>
            <p:cNvSpPr>
              <a:spLocks noChangeShapeType="1"/>
            </p:cNvSpPr>
            <p:nvPr/>
          </p:nvSpPr>
          <p:spPr bwMode="auto">
            <a:xfrm flipH="1" flipV="1">
              <a:off x="4812091" y="2293656"/>
              <a:ext cx="1445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7" name="Line 862"/>
            <p:cNvSpPr>
              <a:spLocks noChangeShapeType="1"/>
            </p:cNvSpPr>
            <p:nvPr/>
          </p:nvSpPr>
          <p:spPr bwMode="auto">
            <a:xfrm flipV="1">
              <a:off x="4812091" y="2290767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8" name="Line 863"/>
            <p:cNvSpPr>
              <a:spLocks noChangeShapeType="1"/>
            </p:cNvSpPr>
            <p:nvPr/>
          </p:nvSpPr>
          <p:spPr bwMode="auto">
            <a:xfrm flipV="1">
              <a:off x="4812091" y="228932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9" name="Line 864"/>
            <p:cNvSpPr>
              <a:spLocks noChangeShapeType="1"/>
            </p:cNvSpPr>
            <p:nvPr/>
          </p:nvSpPr>
          <p:spPr bwMode="auto">
            <a:xfrm flipV="1">
              <a:off x="4812091" y="2286434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0" name="Line 865"/>
            <p:cNvSpPr>
              <a:spLocks noChangeShapeType="1"/>
            </p:cNvSpPr>
            <p:nvPr/>
          </p:nvSpPr>
          <p:spPr bwMode="auto">
            <a:xfrm flipV="1">
              <a:off x="4812091" y="2282102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1" name="Line 866"/>
            <p:cNvSpPr>
              <a:spLocks noChangeShapeType="1"/>
            </p:cNvSpPr>
            <p:nvPr/>
          </p:nvSpPr>
          <p:spPr bwMode="auto">
            <a:xfrm flipV="1">
              <a:off x="4812091" y="2277768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2" name="Line 867"/>
            <p:cNvSpPr>
              <a:spLocks noChangeShapeType="1"/>
            </p:cNvSpPr>
            <p:nvPr/>
          </p:nvSpPr>
          <p:spPr bwMode="auto">
            <a:xfrm flipV="1">
              <a:off x="4813535" y="2274880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3" name="Line 868"/>
            <p:cNvSpPr>
              <a:spLocks noChangeShapeType="1"/>
            </p:cNvSpPr>
            <p:nvPr/>
          </p:nvSpPr>
          <p:spPr bwMode="auto">
            <a:xfrm>
              <a:off x="4813535" y="227488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4" name="Line 869"/>
            <p:cNvSpPr>
              <a:spLocks noChangeShapeType="1"/>
            </p:cNvSpPr>
            <p:nvPr/>
          </p:nvSpPr>
          <p:spPr bwMode="auto">
            <a:xfrm flipV="1">
              <a:off x="4813535" y="2271991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5" name="Line 870"/>
            <p:cNvSpPr>
              <a:spLocks noChangeShapeType="1"/>
            </p:cNvSpPr>
            <p:nvPr/>
          </p:nvSpPr>
          <p:spPr bwMode="auto">
            <a:xfrm flipV="1">
              <a:off x="4813535" y="2270547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6" name="Line 871"/>
            <p:cNvSpPr>
              <a:spLocks noChangeShapeType="1"/>
            </p:cNvSpPr>
            <p:nvPr/>
          </p:nvSpPr>
          <p:spPr bwMode="auto">
            <a:xfrm flipV="1">
              <a:off x="4814980" y="2269102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7" name="Line 872"/>
            <p:cNvSpPr>
              <a:spLocks noChangeShapeType="1"/>
            </p:cNvSpPr>
            <p:nvPr/>
          </p:nvSpPr>
          <p:spPr bwMode="auto">
            <a:xfrm flipV="1">
              <a:off x="4816424" y="2266214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8" name="Line 873"/>
            <p:cNvSpPr>
              <a:spLocks noChangeShapeType="1"/>
            </p:cNvSpPr>
            <p:nvPr/>
          </p:nvSpPr>
          <p:spPr bwMode="auto">
            <a:xfrm flipV="1">
              <a:off x="4817868" y="2263325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9" name="Line 874"/>
            <p:cNvSpPr>
              <a:spLocks noChangeShapeType="1"/>
            </p:cNvSpPr>
            <p:nvPr/>
          </p:nvSpPr>
          <p:spPr bwMode="auto">
            <a:xfrm flipV="1">
              <a:off x="4822201" y="2260437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0" name="Line 875"/>
            <p:cNvSpPr>
              <a:spLocks noChangeShapeType="1"/>
            </p:cNvSpPr>
            <p:nvPr/>
          </p:nvSpPr>
          <p:spPr bwMode="auto">
            <a:xfrm>
              <a:off x="4822201" y="2260437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1" name="Line 876"/>
            <p:cNvSpPr>
              <a:spLocks noChangeShapeType="1"/>
            </p:cNvSpPr>
            <p:nvPr/>
          </p:nvSpPr>
          <p:spPr bwMode="auto">
            <a:xfrm flipV="1">
              <a:off x="4823645" y="2258993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2" name="Line 877"/>
            <p:cNvSpPr>
              <a:spLocks noChangeShapeType="1"/>
            </p:cNvSpPr>
            <p:nvPr/>
          </p:nvSpPr>
          <p:spPr bwMode="auto">
            <a:xfrm flipV="1">
              <a:off x="4823645" y="2257548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3" name="Line 878"/>
            <p:cNvSpPr>
              <a:spLocks noChangeShapeType="1"/>
            </p:cNvSpPr>
            <p:nvPr/>
          </p:nvSpPr>
          <p:spPr bwMode="auto">
            <a:xfrm flipV="1">
              <a:off x="4826534" y="2254660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4" name="Line 879"/>
            <p:cNvSpPr>
              <a:spLocks noChangeShapeType="1"/>
            </p:cNvSpPr>
            <p:nvPr/>
          </p:nvSpPr>
          <p:spPr bwMode="auto">
            <a:xfrm>
              <a:off x="4829423" y="2254660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5" name="Line 880"/>
            <p:cNvSpPr>
              <a:spLocks noChangeShapeType="1"/>
            </p:cNvSpPr>
            <p:nvPr/>
          </p:nvSpPr>
          <p:spPr bwMode="auto">
            <a:xfrm>
              <a:off x="4830866" y="225466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6" name="Line 881"/>
            <p:cNvSpPr>
              <a:spLocks noChangeShapeType="1"/>
            </p:cNvSpPr>
            <p:nvPr/>
          </p:nvSpPr>
          <p:spPr bwMode="auto">
            <a:xfrm flipV="1">
              <a:off x="4830866" y="2253216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7" name="Line 882"/>
            <p:cNvSpPr>
              <a:spLocks noChangeShapeType="1"/>
            </p:cNvSpPr>
            <p:nvPr/>
          </p:nvSpPr>
          <p:spPr bwMode="auto">
            <a:xfrm flipV="1">
              <a:off x="4833755" y="2251771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8" name="Line 883"/>
            <p:cNvSpPr>
              <a:spLocks noChangeShapeType="1"/>
            </p:cNvSpPr>
            <p:nvPr/>
          </p:nvSpPr>
          <p:spPr bwMode="auto">
            <a:xfrm>
              <a:off x="4836644" y="2251771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9" name="Line 884"/>
            <p:cNvSpPr>
              <a:spLocks noChangeShapeType="1"/>
            </p:cNvSpPr>
            <p:nvPr/>
          </p:nvSpPr>
          <p:spPr bwMode="auto">
            <a:xfrm flipV="1">
              <a:off x="4840977" y="2248882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0" name="Line 885"/>
            <p:cNvSpPr>
              <a:spLocks noChangeShapeType="1"/>
            </p:cNvSpPr>
            <p:nvPr/>
          </p:nvSpPr>
          <p:spPr bwMode="auto">
            <a:xfrm>
              <a:off x="4845309" y="224888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1" name="Line 886"/>
            <p:cNvSpPr>
              <a:spLocks noChangeShapeType="1"/>
            </p:cNvSpPr>
            <p:nvPr/>
          </p:nvSpPr>
          <p:spPr bwMode="auto">
            <a:xfrm>
              <a:off x="4846754" y="2248882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2" name="Line 887"/>
            <p:cNvSpPr>
              <a:spLocks noChangeShapeType="1"/>
            </p:cNvSpPr>
            <p:nvPr/>
          </p:nvSpPr>
          <p:spPr bwMode="auto">
            <a:xfrm>
              <a:off x="4849643" y="224888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3" name="Line 888"/>
            <p:cNvSpPr>
              <a:spLocks noChangeShapeType="1"/>
            </p:cNvSpPr>
            <p:nvPr/>
          </p:nvSpPr>
          <p:spPr bwMode="auto">
            <a:xfrm>
              <a:off x="4851086" y="2248882"/>
              <a:ext cx="5777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4" name="Line 889"/>
            <p:cNvSpPr>
              <a:spLocks noChangeShapeType="1"/>
            </p:cNvSpPr>
            <p:nvPr/>
          </p:nvSpPr>
          <p:spPr bwMode="auto">
            <a:xfrm>
              <a:off x="4856864" y="2251771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5" name="Line 890"/>
            <p:cNvSpPr>
              <a:spLocks noChangeShapeType="1"/>
            </p:cNvSpPr>
            <p:nvPr/>
          </p:nvSpPr>
          <p:spPr bwMode="auto">
            <a:xfrm>
              <a:off x="4859752" y="2251771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6" name="Line 891"/>
            <p:cNvSpPr>
              <a:spLocks noChangeShapeType="1"/>
            </p:cNvSpPr>
            <p:nvPr/>
          </p:nvSpPr>
          <p:spPr bwMode="auto">
            <a:xfrm>
              <a:off x="4861197" y="2251771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7" name="Line 892"/>
            <p:cNvSpPr>
              <a:spLocks noChangeShapeType="1"/>
            </p:cNvSpPr>
            <p:nvPr/>
          </p:nvSpPr>
          <p:spPr bwMode="auto">
            <a:xfrm>
              <a:off x="4862641" y="2253216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8" name="Line 893"/>
            <p:cNvSpPr>
              <a:spLocks noChangeShapeType="1"/>
            </p:cNvSpPr>
            <p:nvPr/>
          </p:nvSpPr>
          <p:spPr bwMode="auto">
            <a:xfrm>
              <a:off x="4864085" y="2253216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9" name="Line 894"/>
            <p:cNvSpPr>
              <a:spLocks noChangeShapeType="1"/>
            </p:cNvSpPr>
            <p:nvPr/>
          </p:nvSpPr>
          <p:spPr bwMode="auto">
            <a:xfrm>
              <a:off x="4868418" y="2254660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0" name="Line 895"/>
            <p:cNvSpPr>
              <a:spLocks noChangeShapeType="1"/>
            </p:cNvSpPr>
            <p:nvPr/>
          </p:nvSpPr>
          <p:spPr bwMode="auto">
            <a:xfrm>
              <a:off x="4871306" y="2257548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1" name="Line 896"/>
            <p:cNvSpPr>
              <a:spLocks noChangeShapeType="1"/>
            </p:cNvSpPr>
            <p:nvPr/>
          </p:nvSpPr>
          <p:spPr bwMode="auto">
            <a:xfrm>
              <a:off x="4874195" y="2258993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2" name="Line 897"/>
            <p:cNvSpPr>
              <a:spLocks noChangeShapeType="1"/>
            </p:cNvSpPr>
            <p:nvPr/>
          </p:nvSpPr>
          <p:spPr bwMode="auto">
            <a:xfrm>
              <a:off x="4874195" y="2260437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3" name="Line 898"/>
            <p:cNvSpPr>
              <a:spLocks noChangeShapeType="1"/>
            </p:cNvSpPr>
            <p:nvPr/>
          </p:nvSpPr>
          <p:spPr bwMode="auto">
            <a:xfrm>
              <a:off x="4874195" y="2260437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4" name="Line 899"/>
            <p:cNvSpPr>
              <a:spLocks noChangeShapeType="1"/>
            </p:cNvSpPr>
            <p:nvPr/>
          </p:nvSpPr>
          <p:spPr bwMode="auto">
            <a:xfrm>
              <a:off x="4875640" y="2263325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5" name="Line 900"/>
            <p:cNvSpPr>
              <a:spLocks noChangeShapeType="1"/>
            </p:cNvSpPr>
            <p:nvPr/>
          </p:nvSpPr>
          <p:spPr bwMode="auto">
            <a:xfrm>
              <a:off x="4877084" y="2266214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6" name="Line 901"/>
            <p:cNvSpPr>
              <a:spLocks noChangeShapeType="1"/>
            </p:cNvSpPr>
            <p:nvPr/>
          </p:nvSpPr>
          <p:spPr bwMode="auto">
            <a:xfrm>
              <a:off x="4881417" y="226910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7" name="Line 902"/>
            <p:cNvSpPr>
              <a:spLocks noChangeShapeType="1"/>
            </p:cNvSpPr>
            <p:nvPr/>
          </p:nvSpPr>
          <p:spPr bwMode="auto">
            <a:xfrm>
              <a:off x="4881417" y="226910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8" name="Line 903"/>
            <p:cNvSpPr>
              <a:spLocks noChangeShapeType="1"/>
            </p:cNvSpPr>
            <p:nvPr/>
          </p:nvSpPr>
          <p:spPr bwMode="auto">
            <a:xfrm>
              <a:off x="4882861" y="226910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9" name="Line 904"/>
            <p:cNvSpPr>
              <a:spLocks noChangeShapeType="1"/>
            </p:cNvSpPr>
            <p:nvPr/>
          </p:nvSpPr>
          <p:spPr bwMode="auto">
            <a:xfrm>
              <a:off x="4882861" y="2270547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0" name="Line 905"/>
            <p:cNvSpPr>
              <a:spLocks noChangeShapeType="1"/>
            </p:cNvSpPr>
            <p:nvPr/>
          </p:nvSpPr>
          <p:spPr bwMode="auto">
            <a:xfrm>
              <a:off x="4884305" y="2274880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1" name="Line 906"/>
            <p:cNvSpPr>
              <a:spLocks noChangeShapeType="1"/>
            </p:cNvSpPr>
            <p:nvPr/>
          </p:nvSpPr>
          <p:spPr bwMode="auto">
            <a:xfrm>
              <a:off x="4884305" y="2279213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2" name="Line 907"/>
            <p:cNvSpPr>
              <a:spLocks noChangeShapeType="1"/>
            </p:cNvSpPr>
            <p:nvPr/>
          </p:nvSpPr>
          <p:spPr bwMode="auto">
            <a:xfrm>
              <a:off x="4885749" y="2282102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3" name="Line 908"/>
            <p:cNvSpPr>
              <a:spLocks noChangeShapeType="1"/>
            </p:cNvSpPr>
            <p:nvPr/>
          </p:nvSpPr>
          <p:spPr bwMode="auto">
            <a:xfrm>
              <a:off x="4885749" y="2286434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4" name="Freeform 909"/>
            <p:cNvSpPr>
              <a:spLocks/>
            </p:cNvSpPr>
            <p:nvPr/>
          </p:nvSpPr>
          <p:spPr bwMode="auto">
            <a:xfrm>
              <a:off x="5050398" y="2351427"/>
              <a:ext cx="77991" cy="77991"/>
            </a:xfrm>
            <a:custGeom>
              <a:avLst/>
              <a:gdLst>
                <a:gd name="T0" fmla="*/ 26 w 54"/>
                <a:gd name="T1" fmla="*/ 0 h 54"/>
                <a:gd name="T2" fmla="*/ 33 w 54"/>
                <a:gd name="T3" fmla="*/ 1 h 54"/>
                <a:gd name="T4" fmla="*/ 36 w 54"/>
                <a:gd name="T5" fmla="*/ 3 h 54"/>
                <a:gd name="T6" fmla="*/ 38 w 54"/>
                <a:gd name="T7" fmla="*/ 3 h 54"/>
                <a:gd name="T8" fmla="*/ 42 w 54"/>
                <a:gd name="T9" fmla="*/ 6 h 54"/>
                <a:gd name="T10" fmla="*/ 45 w 54"/>
                <a:gd name="T11" fmla="*/ 8 h 54"/>
                <a:gd name="T12" fmla="*/ 46 w 54"/>
                <a:gd name="T13" fmla="*/ 9 h 54"/>
                <a:gd name="T14" fmla="*/ 49 w 54"/>
                <a:gd name="T15" fmla="*/ 14 h 54"/>
                <a:gd name="T16" fmla="*/ 50 w 54"/>
                <a:gd name="T17" fmla="*/ 15 h 54"/>
                <a:gd name="T18" fmla="*/ 52 w 54"/>
                <a:gd name="T19" fmla="*/ 18 h 54"/>
                <a:gd name="T20" fmla="*/ 53 w 54"/>
                <a:gd name="T21" fmla="*/ 24 h 54"/>
                <a:gd name="T22" fmla="*/ 54 w 54"/>
                <a:gd name="T23" fmla="*/ 26 h 54"/>
                <a:gd name="T24" fmla="*/ 53 w 54"/>
                <a:gd name="T25" fmla="*/ 30 h 54"/>
                <a:gd name="T26" fmla="*/ 52 w 54"/>
                <a:gd name="T27" fmla="*/ 36 h 54"/>
                <a:gd name="T28" fmla="*/ 52 w 54"/>
                <a:gd name="T29" fmla="*/ 37 h 54"/>
                <a:gd name="T30" fmla="*/ 49 w 54"/>
                <a:gd name="T31" fmla="*/ 40 h 54"/>
                <a:gd name="T32" fmla="*/ 46 w 54"/>
                <a:gd name="T33" fmla="*/ 45 h 54"/>
                <a:gd name="T34" fmla="*/ 45 w 54"/>
                <a:gd name="T35" fmla="*/ 46 h 54"/>
                <a:gd name="T36" fmla="*/ 42 w 54"/>
                <a:gd name="T37" fmla="*/ 48 h 54"/>
                <a:gd name="T38" fmla="*/ 39 w 54"/>
                <a:gd name="T39" fmla="*/ 50 h 54"/>
                <a:gd name="T40" fmla="*/ 38 w 54"/>
                <a:gd name="T41" fmla="*/ 52 h 54"/>
                <a:gd name="T42" fmla="*/ 32 w 54"/>
                <a:gd name="T43" fmla="*/ 53 h 54"/>
                <a:gd name="T44" fmla="*/ 29 w 54"/>
                <a:gd name="T45" fmla="*/ 54 h 54"/>
                <a:gd name="T46" fmla="*/ 24 w 54"/>
                <a:gd name="T47" fmla="*/ 53 h 54"/>
                <a:gd name="T48" fmla="*/ 18 w 54"/>
                <a:gd name="T49" fmla="*/ 52 h 54"/>
                <a:gd name="T50" fmla="*/ 17 w 54"/>
                <a:gd name="T51" fmla="*/ 52 h 54"/>
                <a:gd name="T52" fmla="*/ 14 w 54"/>
                <a:gd name="T53" fmla="*/ 50 h 54"/>
                <a:gd name="T54" fmla="*/ 9 w 54"/>
                <a:gd name="T55" fmla="*/ 47 h 54"/>
                <a:gd name="T56" fmla="*/ 8 w 54"/>
                <a:gd name="T57" fmla="*/ 46 h 54"/>
                <a:gd name="T58" fmla="*/ 6 w 54"/>
                <a:gd name="T59" fmla="*/ 42 h 54"/>
                <a:gd name="T60" fmla="*/ 4 w 54"/>
                <a:gd name="T61" fmla="*/ 39 h 54"/>
                <a:gd name="T62" fmla="*/ 4 w 54"/>
                <a:gd name="T63" fmla="*/ 38 h 54"/>
                <a:gd name="T64" fmla="*/ 1 w 54"/>
                <a:gd name="T65" fmla="*/ 32 h 54"/>
                <a:gd name="T66" fmla="*/ 0 w 54"/>
                <a:gd name="T67" fmla="*/ 29 h 54"/>
                <a:gd name="T68" fmla="*/ 0 w 54"/>
                <a:gd name="T69" fmla="*/ 26 h 54"/>
                <a:gd name="T70" fmla="*/ 1 w 54"/>
                <a:gd name="T71" fmla="*/ 21 h 54"/>
                <a:gd name="T72" fmla="*/ 2 w 54"/>
                <a:gd name="T73" fmla="*/ 18 h 54"/>
                <a:gd name="T74" fmla="*/ 4 w 54"/>
                <a:gd name="T75" fmla="*/ 16 h 54"/>
                <a:gd name="T76" fmla="*/ 6 w 54"/>
                <a:gd name="T77" fmla="*/ 12 h 54"/>
                <a:gd name="T78" fmla="*/ 8 w 54"/>
                <a:gd name="T79" fmla="*/ 8 h 54"/>
                <a:gd name="T80" fmla="*/ 9 w 54"/>
                <a:gd name="T81" fmla="*/ 7 h 54"/>
                <a:gd name="T82" fmla="*/ 14 w 54"/>
                <a:gd name="T83" fmla="*/ 4 h 54"/>
                <a:gd name="T84" fmla="*/ 15 w 54"/>
                <a:gd name="T85" fmla="*/ 4 h 54"/>
                <a:gd name="T86" fmla="*/ 18 w 54"/>
                <a:gd name="T87" fmla="*/ 3 h 54"/>
                <a:gd name="T88" fmla="*/ 23 w 54"/>
                <a:gd name="T8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54">
                  <a:moveTo>
                    <a:pt x="25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3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5" y="7"/>
                  </a:lnTo>
                  <a:lnTo>
                    <a:pt x="45" y="8"/>
                  </a:lnTo>
                  <a:lnTo>
                    <a:pt x="46" y="8"/>
                  </a:lnTo>
                  <a:lnTo>
                    <a:pt x="46" y="9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2" y="18"/>
                  </a:lnTo>
                  <a:lnTo>
                    <a:pt x="53" y="22"/>
                  </a:lnTo>
                  <a:lnTo>
                    <a:pt x="53" y="24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3" y="30"/>
                  </a:lnTo>
                  <a:lnTo>
                    <a:pt x="53" y="33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7"/>
                  </a:lnTo>
                  <a:lnTo>
                    <a:pt x="50" y="38"/>
                  </a:lnTo>
                  <a:lnTo>
                    <a:pt x="49" y="40"/>
                  </a:lnTo>
                  <a:lnTo>
                    <a:pt x="48" y="42"/>
                  </a:lnTo>
                  <a:lnTo>
                    <a:pt x="46" y="45"/>
                  </a:lnTo>
                  <a:lnTo>
                    <a:pt x="46" y="46"/>
                  </a:lnTo>
                  <a:lnTo>
                    <a:pt x="45" y="46"/>
                  </a:lnTo>
                  <a:lnTo>
                    <a:pt x="45" y="47"/>
                  </a:lnTo>
                  <a:lnTo>
                    <a:pt x="42" y="48"/>
                  </a:lnTo>
                  <a:lnTo>
                    <a:pt x="40" y="50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4" y="53"/>
                  </a:lnTo>
                  <a:lnTo>
                    <a:pt x="21" y="53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9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7" y="45"/>
                  </a:lnTo>
                  <a:lnTo>
                    <a:pt x="6" y="42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1" y="32"/>
                  </a:lnTo>
                  <a:lnTo>
                    <a:pt x="1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1" y="21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7" y="9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7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5" name="Line 910"/>
            <p:cNvSpPr>
              <a:spLocks noChangeShapeType="1"/>
            </p:cNvSpPr>
            <p:nvPr/>
          </p:nvSpPr>
          <p:spPr bwMode="auto">
            <a:xfrm>
              <a:off x="5126945" y="2388979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6" name="Line 911"/>
            <p:cNvSpPr>
              <a:spLocks noChangeShapeType="1"/>
            </p:cNvSpPr>
            <p:nvPr/>
          </p:nvSpPr>
          <p:spPr bwMode="auto">
            <a:xfrm flipH="1">
              <a:off x="5125501" y="2388979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7" name="Line 912"/>
            <p:cNvSpPr>
              <a:spLocks noChangeShapeType="1"/>
            </p:cNvSpPr>
            <p:nvPr/>
          </p:nvSpPr>
          <p:spPr bwMode="auto">
            <a:xfrm>
              <a:off x="5125501" y="2393311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8" name="Line 913"/>
            <p:cNvSpPr>
              <a:spLocks noChangeShapeType="1"/>
            </p:cNvSpPr>
            <p:nvPr/>
          </p:nvSpPr>
          <p:spPr bwMode="auto">
            <a:xfrm>
              <a:off x="5125501" y="2397644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9" name="Line 914"/>
            <p:cNvSpPr>
              <a:spLocks noChangeShapeType="1"/>
            </p:cNvSpPr>
            <p:nvPr/>
          </p:nvSpPr>
          <p:spPr bwMode="auto">
            <a:xfrm>
              <a:off x="5125501" y="2400533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0" name="Line 915"/>
            <p:cNvSpPr>
              <a:spLocks noChangeShapeType="1"/>
            </p:cNvSpPr>
            <p:nvPr/>
          </p:nvSpPr>
          <p:spPr bwMode="auto">
            <a:xfrm>
              <a:off x="5125501" y="2400533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1" name="Line 916"/>
            <p:cNvSpPr>
              <a:spLocks noChangeShapeType="1"/>
            </p:cNvSpPr>
            <p:nvPr/>
          </p:nvSpPr>
          <p:spPr bwMode="auto">
            <a:xfrm flipH="1">
              <a:off x="5122612" y="2403422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2" name="Line 917"/>
            <p:cNvSpPr>
              <a:spLocks noChangeShapeType="1"/>
            </p:cNvSpPr>
            <p:nvPr/>
          </p:nvSpPr>
          <p:spPr bwMode="auto">
            <a:xfrm flipH="1">
              <a:off x="5121168" y="2406310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3" name="Line 918"/>
            <p:cNvSpPr>
              <a:spLocks noChangeShapeType="1"/>
            </p:cNvSpPr>
            <p:nvPr/>
          </p:nvSpPr>
          <p:spPr bwMode="auto">
            <a:xfrm flipH="1">
              <a:off x="5119724" y="2409199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4" name="Line 919"/>
            <p:cNvSpPr>
              <a:spLocks noChangeShapeType="1"/>
            </p:cNvSpPr>
            <p:nvPr/>
          </p:nvSpPr>
          <p:spPr bwMode="auto">
            <a:xfrm flipH="1">
              <a:off x="5116835" y="2412087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5" name="Line 920"/>
            <p:cNvSpPr>
              <a:spLocks noChangeShapeType="1"/>
            </p:cNvSpPr>
            <p:nvPr/>
          </p:nvSpPr>
          <p:spPr bwMode="auto">
            <a:xfrm>
              <a:off x="5116835" y="2416420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6" name="Line 921"/>
            <p:cNvSpPr>
              <a:spLocks noChangeShapeType="1"/>
            </p:cNvSpPr>
            <p:nvPr/>
          </p:nvSpPr>
          <p:spPr bwMode="auto">
            <a:xfrm flipH="1">
              <a:off x="5115391" y="2417864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7" name="Line 922"/>
            <p:cNvSpPr>
              <a:spLocks noChangeShapeType="1"/>
            </p:cNvSpPr>
            <p:nvPr/>
          </p:nvSpPr>
          <p:spPr bwMode="auto">
            <a:xfrm>
              <a:off x="5115391" y="241786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8" name="Line 923"/>
            <p:cNvSpPr>
              <a:spLocks noChangeShapeType="1"/>
            </p:cNvSpPr>
            <p:nvPr/>
          </p:nvSpPr>
          <p:spPr bwMode="auto">
            <a:xfrm flipH="1">
              <a:off x="5111058" y="2417864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9" name="Line 924"/>
            <p:cNvSpPr>
              <a:spLocks noChangeShapeType="1"/>
            </p:cNvSpPr>
            <p:nvPr/>
          </p:nvSpPr>
          <p:spPr bwMode="auto">
            <a:xfrm flipH="1">
              <a:off x="5108169" y="2420753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0" name="Line 925"/>
            <p:cNvSpPr>
              <a:spLocks noChangeShapeType="1"/>
            </p:cNvSpPr>
            <p:nvPr/>
          </p:nvSpPr>
          <p:spPr bwMode="auto">
            <a:xfrm flipH="1">
              <a:off x="5106725" y="2422197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1" name="Line 926"/>
            <p:cNvSpPr>
              <a:spLocks noChangeShapeType="1"/>
            </p:cNvSpPr>
            <p:nvPr/>
          </p:nvSpPr>
          <p:spPr bwMode="auto">
            <a:xfrm>
              <a:off x="5106725" y="2422197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2" name="Line 927"/>
            <p:cNvSpPr>
              <a:spLocks noChangeShapeType="1"/>
            </p:cNvSpPr>
            <p:nvPr/>
          </p:nvSpPr>
          <p:spPr bwMode="auto">
            <a:xfrm flipH="1">
              <a:off x="5105281" y="242364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3" name="Line 928"/>
            <p:cNvSpPr>
              <a:spLocks noChangeShapeType="1"/>
            </p:cNvSpPr>
            <p:nvPr/>
          </p:nvSpPr>
          <p:spPr bwMode="auto">
            <a:xfrm flipH="1">
              <a:off x="5099504" y="2423642"/>
              <a:ext cx="5777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4" name="Line 929"/>
            <p:cNvSpPr>
              <a:spLocks noChangeShapeType="1"/>
            </p:cNvSpPr>
            <p:nvPr/>
          </p:nvSpPr>
          <p:spPr bwMode="auto">
            <a:xfrm flipH="1">
              <a:off x="5096615" y="2426530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5" name="Line 930"/>
            <p:cNvSpPr>
              <a:spLocks noChangeShapeType="1"/>
            </p:cNvSpPr>
            <p:nvPr/>
          </p:nvSpPr>
          <p:spPr bwMode="auto">
            <a:xfrm flipH="1">
              <a:off x="5093726" y="242653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6" name="Line 931"/>
            <p:cNvSpPr>
              <a:spLocks noChangeShapeType="1"/>
            </p:cNvSpPr>
            <p:nvPr/>
          </p:nvSpPr>
          <p:spPr bwMode="auto">
            <a:xfrm flipH="1">
              <a:off x="5087949" y="2427974"/>
              <a:ext cx="577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7" name="Line 932"/>
            <p:cNvSpPr>
              <a:spLocks noChangeShapeType="1"/>
            </p:cNvSpPr>
            <p:nvPr/>
          </p:nvSpPr>
          <p:spPr bwMode="auto">
            <a:xfrm flipH="1" flipV="1">
              <a:off x="5085061" y="242653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8" name="Line 933"/>
            <p:cNvSpPr>
              <a:spLocks noChangeShapeType="1"/>
            </p:cNvSpPr>
            <p:nvPr/>
          </p:nvSpPr>
          <p:spPr bwMode="auto">
            <a:xfrm flipH="1">
              <a:off x="5080728" y="2426530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9" name="Line 934"/>
            <p:cNvSpPr>
              <a:spLocks noChangeShapeType="1"/>
            </p:cNvSpPr>
            <p:nvPr/>
          </p:nvSpPr>
          <p:spPr bwMode="auto">
            <a:xfrm flipH="1">
              <a:off x="5076395" y="2426530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0" name="Line 935"/>
            <p:cNvSpPr>
              <a:spLocks noChangeShapeType="1"/>
            </p:cNvSpPr>
            <p:nvPr/>
          </p:nvSpPr>
          <p:spPr bwMode="auto">
            <a:xfrm>
              <a:off x="5076395" y="242653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1" name="Line 936"/>
            <p:cNvSpPr>
              <a:spLocks noChangeShapeType="1"/>
            </p:cNvSpPr>
            <p:nvPr/>
          </p:nvSpPr>
          <p:spPr bwMode="auto">
            <a:xfrm flipH="1">
              <a:off x="5074951" y="2426530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2" name="Line 937"/>
            <p:cNvSpPr>
              <a:spLocks noChangeShapeType="1"/>
            </p:cNvSpPr>
            <p:nvPr/>
          </p:nvSpPr>
          <p:spPr bwMode="auto">
            <a:xfrm flipH="1" flipV="1">
              <a:off x="5073506" y="2423642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3" name="Line 938"/>
            <p:cNvSpPr>
              <a:spLocks noChangeShapeType="1"/>
            </p:cNvSpPr>
            <p:nvPr/>
          </p:nvSpPr>
          <p:spPr bwMode="auto">
            <a:xfrm flipH="1" flipV="1">
              <a:off x="5070618" y="2422197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4" name="Line 939"/>
            <p:cNvSpPr>
              <a:spLocks noChangeShapeType="1"/>
            </p:cNvSpPr>
            <p:nvPr/>
          </p:nvSpPr>
          <p:spPr bwMode="auto">
            <a:xfrm flipH="1" flipV="1">
              <a:off x="5067729" y="2420753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5" name="Line 940"/>
            <p:cNvSpPr>
              <a:spLocks noChangeShapeType="1"/>
            </p:cNvSpPr>
            <p:nvPr/>
          </p:nvSpPr>
          <p:spPr bwMode="auto">
            <a:xfrm flipH="1" flipV="1">
              <a:off x="5063397" y="2417864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6" name="Line 941"/>
            <p:cNvSpPr>
              <a:spLocks noChangeShapeType="1"/>
            </p:cNvSpPr>
            <p:nvPr/>
          </p:nvSpPr>
          <p:spPr bwMode="auto">
            <a:xfrm>
              <a:off x="5063397" y="241786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7" name="Line 942"/>
            <p:cNvSpPr>
              <a:spLocks noChangeShapeType="1"/>
            </p:cNvSpPr>
            <p:nvPr/>
          </p:nvSpPr>
          <p:spPr bwMode="auto">
            <a:xfrm flipH="1">
              <a:off x="5061952" y="2417864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8" name="Line 943"/>
            <p:cNvSpPr>
              <a:spLocks noChangeShapeType="1"/>
            </p:cNvSpPr>
            <p:nvPr/>
          </p:nvSpPr>
          <p:spPr bwMode="auto">
            <a:xfrm flipV="1">
              <a:off x="5061952" y="2416420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9" name="Line 944"/>
            <p:cNvSpPr>
              <a:spLocks noChangeShapeType="1"/>
            </p:cNvSpPr>
            <p:nvPr/>
          </p:nvSpPr>
          <p:spPr bwMode="auto">
            <a:xfrm flipH="1" flipV="1">
              <a:off x="5059064" y="2412087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0" name="Line 945"/>
            <p:cNvSpPr>
              <a:spLocks noChangeShapeType="1"/>
            </p:cNvSpPr>
            <p:nvPr/>
          </p:nvSpPr>
          <p:spPr bwMode="auto">
            <a:xfrm flipH="1" flipV="1">
              <a:off x="5057620" y="2409199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1" name="Line 946"/>
            <p:cNvSpPr>
              <a:spLocks noChangeShapeType="1"/>
            </p:cNvSpPr>
            <p:nvPr/>
          </p:nvSpPr>
          <p:spPr bwMode="auto">
            <a:xfrm flipV="1">
              <a:off x="5057620" y="2407754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2" name="Line 947"/>
            <p:cNvSpPr>
              <a:spLocks noChangeShapeType="1"/>
            </p:cNvSpPr>
            <p:nvPr/>
          </p:nvSpPr>
          <p:spPr bwMode="auto">
            <a:xfrm flipH="1" flipV="1">
              <a:off x="5056175" y="240631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3" name="Line 948"/>
            <p:cNvSpPr>
              <a:spLocks noChangeShapeType="1"/>
            </p:cNvSpPr>
            <p:nvPr/>
          </p:nvSpPr>
          <p:spPr bwMode="auto">
            <a:xfrm>
              <a:off x="5056175" y="240631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4" name="Line 949"/>
            <p:cNvSpPr>
              <a:spLocks noChangeShapeType="1"/>
            </p:cNvSpPr>
            <p:nvPr/>
          </p:nvSpPr>
          <p:spPr bwMode="auto">
            <a:xfrm flipH="1" flipV="1">
              <a:off x="5053286" y="2400533"/>
              <a:ext cx="2889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5" name="Line 950"/>
            <p:cNvSpPr>
              <a:spLocks noChangeShapeType="1"/>
            </p:cNvSpPr>
            <p:nvPr/>
          </p:nvSpPr>
          <p:spPr bwMode="auto">
            <a:xfrm flipH="1" flipV="1">
              <a:off x="5051843" y="2397644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6" name="Line 951"/>
            <p:cNvSpPr>
              <a:spLocks noChangeShapeType="1"/>
            </p:cNvSpPr>
            <p:nvPr/>
          </p:nvSpPr>
          <p:spPr bwMode="auto">
            <a:xfrm flipV="1">
              <a:off x="5051843" y="2394756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7" name="Line 952"/>
            <p:cNvSpPr>
              <a:spLocks noChangeShapeType="1"/>
            </p:cNvSpPr>
            <p:nvPr/>
          </p:nvSpPr>
          <p:spPr bwMode="auto">
            <a:xfrm flipV="1">
              <a:off x="5051843" y="2391867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8" name="Line 953"/>
            <p:cNvSpPr>
              <a:spLocks noChangeShapeType="1"/>
            </p:cNvSpPr>
            <p:nvPr/>
          </p:nvSpPr>
          <p:spPr bwMode="auto">
            <a:xfrm flipV="1">
              <a:off x="5051843" y="2388979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9" name="Line 954"/>
            <p:cNvSpPr>
              <a:spLocks noChangeShapeType="1"/>
            </p:cNvSpPr>
            <p:nvPr/>
          </p:nvSpPr>
          <p:spPr bwMode="auto">
            <a:xfrm flipV="1">
              <a:off x="5051843" y="2386090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0" name="Line 955"/>
            <p:cNvSpPr>
              <a:spLocks noChangeShapeType="1"/>
            </p:cNvSpPr>
            <p:nvPr/>
          </p:nvSpPr>
          <p:spPr bwMode="auto">
            <a:xfrm flipV="1">
              <a:off x="5051843" y="2381757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1" name="Line 956"/>
            <p:cNvSpPr>
              <a:spLocks noChangeShapeType="1"/>
            </p:cNvSpPr>
            <p:nvPr/>
          </p:nvSpPr>
          <p:spPr bwMode="auto">
            <a:xfrm flipV="1">
              <a:off x="5051843" y="2377424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2" name="Line 957"/>
            <p:cNvSpPr>
              <a:spLocks noChangeShapeType="1"/>
            </p:cNvSpPr>
            <p:nvPr/>
          </p:nvSpPr>
          <p:spPr bwMode="auto">
            <a:xfrm>
              <a:off x="5053286" y="237742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3" name="Line 958"/>
            <p:cNvSpPr>
              <a:spLocks noChangeShapeType="1"/>
            </p:cNvSpPr>
            <p:nvPr/>
          </p:nvSpPr>
          <p:spPr bwMode="auto">
            <a:xfrm flipV="1">
              <a:off x="5053286" y="2375980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4" name="Line 959"/>
            <p:cNvSpPr>
              <a:spLocks noChangeShapeType="1"/>
            </p:cNvSpPr>
            <p:nvPr/>
          </p:nvSpPr>
          <p:spPr bwMode="auto">
            <a:xfrm flipV="1">
              <a:off x="5053286" y="2374536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5" name="Line 960"/>
            <p:cNvSpPr>
              <a:spLocks noChangeShapeType="1"/>
            </p:cNvSpPr>
            <p:nvPr/>
          </p:nvSpPr>
          <p:spPr bwMode="auto">
            <a:xfrm flipV="1">
              <a:off x="5056175" y="2371647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6" name="Line 961"/>
            <p:cNvSpPr>
              <a:spLocks noChangeShapeType="1"/>
            </p:cNvSpPr>
            <p:nvPr/>
          </p:nvSpPr>
          <p:spPr bwMode="auto">
            <a:xfrm flipV="1">
              <a:off x="5057620" y="2368759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7" name="Line 962"/>
            <p:cNvSpPr>
              <a:spLocks noChangeShapeType="1"/>
            </p:cNvSpPr>
            <p:nvPr/>
          </p:nvSpPr>
          <p:spPr bwMode="auto">
            <a:xfrm flipV="1">
              <a:off x="5059064" y="2365870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8" name="Line 963"/>
            <p:cNvSpPr>
              <a:spLocks noChangeShapeType="1"/>
            </p:cNvSpPr>
            <p:nvPr/>
          </p:nvSpPr>
          <p:spPr bwMode="auto">
            <a:xfrm flipV="1">
              <a:off x="5061952" y="2364425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9" name="Line 964"/>
            <p:cNvSpPr>
              <a:spLocks noChangeShapeType="1"/>
            </p:cNvSpPr>
            <p:nvPr/>
          </p:nvSpPr>
          <p:spPr bwMode="auto">
            <a:xfrm>
              <a:off x="5061952" y="2364425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0" name="Line 965"/>
            <p:cNvSpPr>
              <a:spLocks noChangeShapeType="1"/>
            </p:cNvSpPr>
            <p:nvPr/>
          </p:nvSpPr>
          <p:spPr bwMode="auto">
            <a:xfrm flipV="1">
              <a:off x="5063397" y="236298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1" name="Line 966"/>
            <p:cNvSpPr>
              <a:spLocks noChangeShapeType="1"/>
            </p:cNvSpPr>
            <p:nvPr/>
          </p:nvSpPr>
          <p:spPr bwMode="auto">
            <a:xfrm flipV="1">
              <a:off x="5063397" y="2361537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2" name="Line 967"/>
            <p:cNvSpPr>
              <a:spLocks noChangeShapeType="1"/>
            </p:cNvSpPr>
            <p:nvPr/>
          </p:nvSpPr>
          <p:spPr bwMode="auto">
            <a:xfrm flipV="1">
              <a:off x="5067729" y="235864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3" name="Line 968"/>
            <p:cNvSpPr>
              <a:spLocks noChangeShapeType="1"/>
            </p:cNvSpPr>
            <p:nvPr/>
          </p:nvSpPr>
          <p:spPr bwMode="auto">
            <a:xfrm>
              <a:off x="5070618" y="2358648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4" name="Line 969"/>
            <p:cNvSpPr>
              <a:spLocks noChangeShapeType="1"/>
            </p:cNvSpPr>
            <p:nvPr/>
          </p:nvSpPr>
          <p:spPr bwMode="auto">
            <a:xfrm>
              <a:off x="5072063" y="235864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5" name="Line 970"/>
            <p:cNvSpPr>
              <a:spLocks noChangeShapeType="1"/>
            </p:cNvSpPr>
            <p:nvPr/>
          </p:nvSpPr>
          <p:spPr bwMode="auto">
            <a:xfrm flipV="1">
              <a:off x="5072063" y="2357204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6" name="Line 971"/>
            <p:cNvSpPr>
              <a:spLocks noChangeShapeType="1"/>
            </p:cNvSpPr>
            <p:nvPr/>
          </p:nvSpPr>
          <p:spPr bwMode="auto">
            <a:xfrm flipV="1">
              <a:off x="5073506" y="235576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7" name="Line 972"/>
            <p:cNvSpPr>
              <a:spLocks noChangeShapeType="1"/>
            </p:cNvSpPr>
            <p:nvPr/>
          </p:nvSpPr>
          <p:spPr bwMode="auto">
            <a:xfrm>
              <a:off x="5076395" y="2355760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8" name="Line 973"/>
            <p:cNvSpPr>
              <a:spLocks noChangeShapeType="1"/>
            </p:cNvSpPr>
            <p:nvPr/>
          </p:nvSpPr>
          <p:spPr bwMode="auto">
            <a:xfrm flipV="1">
              <a:off x="5080728" y="2352871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9" name="Line 974"/>
            <p:cNvSpPr>
              <a:spLocks noChangeShapeType="1"/>
            </p:cNvSpPr>
            <p:nvPr/>
          </p:nvSpPr>
          <p:spPr bwMode="auto">
            <a:xfrm>
              <a:off x="5083617" y="2352871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0" name="Line 975"/>
            <p:cNvSpPr>
              <a:spLocks noChangeShapeType="1"/>
            </p:cNvSpPr>
            <p:nvPr/>
          </p:nvSpPr>
          <p:spPr bwMode="auto">
            <a:xfrm>
              <a:off x="5086505" y="2352871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1" name="Line 976"/>
            <p:cNvSpPr>
              <a:spLocks noChangeShapeType="1"/>
            </p:cNvSpPr>
            <p:nvPr/>
          </p:nvSpPr>
          <p:spPr bwMode="auto">
            <a:xfrm>
              <a:off x="5087949" y="2352871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2" name="Line 977"/>
            <p:cNvSpPr>
              <a:spLocks noChangeShapeType="1"/>
            </p:cNvSpPr>
            <p:nvPr/>
          </p:nvSpPr>
          <p:spPr bwMode="auto">
            <a:xfrm>
              <a:off x="5087949" y="2352871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3" name="Line 978"/>
            <p:cNvSpPr>
              <a:spLocks noChangeShapeType="1"/>
            </p:cNvSpPr>
            <p:nvPr/>
          </p:nvSpPr>
          <p:spPr bwMode="auto">
            <a:xfrm>
              <a:off x="5092283" y="2352871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4" name="Line 979"/>
            <p:cNvSpPr>
              <a:spLocks noChangeShapeType="1"/>
            </p:cNvSpPr>
            <p:nvPr/>
          </p:nvSpPr>
          <p:spPr bwMode="auto">
            <a:xfrm>
              <a:off x="5096615" y="2355760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5" name="Line 980"/>
            <p:cNvSpPr>
              <a:spLocks noChangeShapeType="1"/>
            </p:cNvSpPr>
            <p:nvPr/>
          </p:nvSpPr>
          <p:spPr bwMode="auto">
            <a:xfrm>
              <a:off x="5099504" y="2355760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6" name="Line 981"/>
            <p:cNvSpPr>
              <a:spLocks noChangeShapeType="1"/>
            </p:cNvSpPr>
            <p:nvPr/>
          </p:nvSpPr>
          <p:spPr bwMode="auto">
            <a:xfrm>
              <a:off x="5102392" y="235576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7" name="Line 982"/>
            <p:cNvSpPr>
              <a:spLocks noChangeShapeType="1"/>
            </p:cNvSpPr>
            <p:nvPr/>
          </p:nvSpPr>
          <p:spPr bwMode="auto">
            <a:xfrm>
              <a:off x="5103837" y="2357204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8" name="Line 983"/>
            <p:cNvSpPr>
              <a:spLocks noChangeShapeType="1"/>
            </p:cNvSpPr>
            <p:nvPr/>
          </p:nvSpPr>
          <p:spPr bwMode="auto">
            <a:xfrm>
              <a:off x="5105281" y="2357204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9" name="Line 984"/>
            <p:cNvSpPr>
              <a:spLocks noChangeShapeType="1"/>
            </p:cNvSpPr>
            <p:nvPr/>
          </p:nvSpPr>
          <p:spPr bwMode="auto">
            <a:xfrm>
              <a:off x="5108169" y="235864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0" name="Line 985"/>
            <p:cNvSpPr>
              <a:spLocks noChangeShapeType="1"/>
            </p:cNvSpPr>
            <p:nvPr/>
          </p:nvSpPr>
          <p:spPr bwMode="auto">
            <a:xfrm>
              <a:off x="5111058" y="2361537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1" name="Line 986"/>
            <p:cNvSpPr>
              <a:spLocks noChangeShapeType="1"/>
            </p:cNvSpPr>
            <p:nvPr/>
          </p:nvSpPr>
          <p:spPr bwMode="auto">
            <a:xfrm>
              <a:off x="5115391" y="236298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2" name="Line 987"/>
            <p:cNvSpPr>
              <a:spLocks noChangeShapeType="1"/>
            </p:cNvSpPr>
            <p:nvPr/>
          </p:nvSpPr>
          <p:spPr bwMode="auto">
            <a:xfrm>
              <a:off x="5115391" y="2364425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3" name="Line 988"/>
            <p:cNvSpPr>
              <a:spLocks noChangeShapeType="1"/>
            </p:cNvSpPr>
            <p:nvPr/>
          </p:nvSpPr>
          <p:spPr bwMode="auto">
            <a:xfrm>
              <a:off x="5116835" y="2364425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4" name="Line 989"/>
            <p:cNvSpPr>
              <a:spLocks noChangeShapeType="1"/>
            </p:cNvSpPr>
            <p:nvPr/>
          </p:nvSpPr>
          <p:spPr bwMode="auto">
            <a:xfrm>
              <a:off x="5116835" y="2365870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5" name="Line 990"/>
            <p:cNvSpPr>
              <a:spLocks noChangeShapeType="1"/>
            </p:cNvSpPr>
            <p:nvPr/>
          </p:nvSpPr>
          <p:spPr bwMode="auto">
            <a:xfrm>
              <a:off x="5119724" y="2368759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6" name="Line 991"/>
            <p:cNvSpPr>
              <a:spLocks noChangeShapeType="1"/>
            </p:cNvSpPr>
            <p:nvPr/>
          </p:nvSpPr>
          <p:spPr bwMode="auto">
            <a:xfrm>
              <a:off x="5121168" y="2371647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7" name="Line 992"/>
            <p:cNvSpPr>
              <a:spLocks noChangeShapeType="1"/>
            </p:cNvSpPr>
            <p:nvPr/>
          </p:nvSpPr>
          <p:spPr bwMode="auto">
            <a:xfrm>
              <a:off x="5122612" y="2373091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8" name="Line 993"/>
            <p:cNvSpPr>
              <a:spLocks noChangeShapeType="1"/>
            </p:cNvSpPr>
            <p:nvPr/>
          </p:nvSpPr>
          <p:spPr bwMode="auto">
            <a:xfrm>
              <a:off x="5122612" y="237309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9" name="Line 994"/>
            <p:cNvSpPr>
              <a:spLocks noChangeShapeType="1"/>
            </p:cNvSpPr>
            <p:nvPr/>
          </p:nvSpPr>
          <p:spPr bwMode="auto">
            <a:xfrm>
              <a:off x="5122612" y="2374536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0" name="Line 995"/>
            <p:cNvSpPr>
              <a:spLocks noChangeShapeType="1"/>
            </p:cNvSpPr>
            <p:nvPr/>
          </p:nvSpPr>
          <p:spPr bwMode="auto">
            <a:xfrm>
              <a:off x="5125501" y="2377424"/>
              <a:ext cx="1445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1" name="Line 996"/>
            <p:cNvSpPr>
              <a:spLocks noChangeShapeType="1"/>
            </p:cNvSpPr>
            <p:nvPr/>
          </p:nvSpPr>
          <p:spPr bwMode="auto">
            <a:xfrm>
              <a:off x="5126945" y="2383202"/>
              <a:ext cx="0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2" name="Freeform 997"/>
            <p:cNvSpPr>
              <a:spLocks/>
            </p:cNvSpPr>
            <p:nvPr/>
          </p:nvSpPr>
          <p:spPr bwMode="auto">
            <a:xfrm>
              <a:off x="1023729" y="3485191"/>
              <a:ext cx="73659" cy="57771"/>
            </a:xfrm>
            <a:custGeom>
              <a:avLst/>
              <a:gdLst>
                <a:gd name="T0" fmla="*/ 25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5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5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3" name="Freeform 998"/>
            <p:cNvSpPr>
              <a:spLocks/>
            </p:cNvSpPr>
            <p:nvPr/>
          </p:nvSpPr>
          <p:spPr bwMode="auto">
            <a:xfrm>
              <a:off x="1023729" y="3485191"/>
              <a:ext cx="38996" cy="62105"/>
            </a:xfrm>
            <a:custGeom>
              <a:avLst/>
              <a:gdLst>
                <a:gd name="T0" fmla="*/ 25 w 27"/>
                <a:gd name="T1" fmla="*/ 0 h 43"/>
                <a:gd name="T2" fmla="*/ 27 w 27"/>
                <a:gd name="T3" fmla="*/ 0 h 43"/>
                <a:gd name="T4" fmla="*/ 27 w 27"/>
                <a:gd name="T5" fmla="*/ 2 h 43"/>
                <a:gd name="T6" fmla="*/ 1 w 27"/>
                <a:gd name="T7" fmla="*/ 43 h 43"/>
                <a:gd name="T8" fmla="*/ 0 w 27"/>
                <a:gd name="T9" fmla="*/ 43 h 43"/>
                <a:gd name="T10" fmla="*/ 0 w 27"/>
                <a:gd name="T11" fmla="*/ 40 h 43"/>
                <a:gd name="T12" fmla="*/ 25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25" y="0"/>
                  </a:moveTo>
                  <a:lnTo>
                    <a:pt x="27" y="0"/>
                  </a:lnTo>
                  <a:lnTo>
                    <a:pt x="27" y="2"/>
                  </a:lnTo>
                  <a:lnTo>
                    <a:pt x="1" y="43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4" name="Freeform 1091"/>
            <p:cNvSpPr>
              <a:spLocks/>
            </p:cNvSpPr>
            <p:nvPr/>
          </p:nvSpPr>
          <p:spPr bwMode="auto">
            <a:xfrm>
              <a:off x="1059836" y="3485191"/>
              <a:ext cx="38996" cy="62105"/>
            </a:xfrm>
            <a:custGeom>
              <a:avLst/>
              <a:gdLst>
                <a:gd name="T0" fmla="*/ 0 w 27"/>
                <a:gd name="T1" fmla="*/ 0 h 43"/>
                <a:gd name="T2" fmla="*/ 2 w 27"/>
                <a:gd name="T3" fmla="*/ 0 h 43"/>
                <a:gd name="T4" fmla="*/ 27 w 27"/>
                <a:gd name="T5" fmla="*/ 40 h 43"/>
                <a:gd name="T6" fmla="*/ 27 w 27"/>
                <a:gd name="T7" fmla="*/ 43 h 43"/>
                <a:gd name="T8" fmla="*/ 26 w 27"/>
                <a:gd name="T9" fmla="*/ 43 h 43"/>
                <a:gd name="T10" fmla="*/ 0 w 27"/>
                <a:gd name="T11" fmla="*/ 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2" y="0"/>
                  </a:lnTo>
                  <a:lnTo>
                    <a:pt x="27" y="40"/>
                  </a:lnTo>
                  <a:lnTo>
                    <a:pt x="27" y="43"/>
                  </a:lnTo>
                  <a:lnTo>
                    <a:pt x="26" y="4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5" name="Line 1092"/>
            <p:cNvSpPr>
              <a:spLocks noChangeShapeType="1"/>
            </p:cNvSpPr>
            <p:nvPr/>
          </p:nvSpPr>
          <p:spPr bwMode="auto">
            <a:xfrm>
              <a:off x="1023729" y="3544407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6" name="Freeform 1093"/>
            <p:cNvSpPr>
              <a:spLocks/>
            </p:cNvSpPr>
            <p:nvPr/>
          </p:nvSpPr>
          <p:spPr bwMode="auto">
            <a:xfrm>
              <a:off x="1208598" y="3434642"/>
              <a:ext cx="73659" cy="57771"/>
            </a:xfrm>
            <a:custGeom>
              <a:avLst/>
              <a:gdLst>
                <a:gd name="T0" fmla="*/ 26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6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6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7" name="Freeform 1094"/>
            <p:cNvSpPr>
              <a:spLocks/>
            </p:cNvSpPr>
            <p:nvPr/>
          </p:nvSpPr>
          <p:spPr bwMode="auto">
            <a:xfrm>
              <a:off x="1208598" y="3434642"/>
              <a:ext cx="38996" cy="59216"/>
            </a:xfrm>
            <a:custGeom>
              <a:avLst/>
              <a:gdLst>
                <a:gd name="T0" fmla="*/ 26 w 27"/>
                <a:gd name="T1" fmla="*/ 0 h 41"/>
                <a:gd name="T2" fmla="*/ 27 w 27"/>
                <a:gd name="T3" fmla="*/ 0 h 41"/>
                <a:gd name="T4" fmla="*/ 27 w 27"/>
                <a:gd name="T5" fmla="*/ 1 h 41"/>
                <a:gd name="T6" fmla="*/ 2 w 27"/>
                <a:gd name="T7" fmla="*/ 41 h 41"/>
                <a:gd name="T8" fmla="*/ 0 w 27"/>
                <a:gd name="T9" fmla="*/ 41 h 41"/>
                <a:gd name="T10" fmla="*/ 0 w 27"/>
                <a:gd name="T11" fmla="*/ 40 h 41"/>
                <a:gd name="T12" fmla="*/ 26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8" name="Freeform 1095"/>
            <p:cNvSpPr>
              <a:spLocks/>
            </p:cNvSpPr>
            <p:nvPr/>
          </p:nvSpPr>
          <p:spPr bwMode="auto">
            <a:xfrm>
              <a:off x="1246149" y="3434642"/>
              <a:ext cx="38996" cy="59216"/>
            </a:xfrm>
            <a:custGeom>
              <a:avLst/>
              <a:gdLst>
                <a:gd name="T0" fmla="*/ 0 w 27"/>
                <a:gd name="T1" fmla="*/ 0 h 41"/>
                <a:gd name="T2" fmla="*/ 1 w 27"/>
                <a:gd name="T3" fmla="*/ 0 h 41"/>
                <a:gd name="T4" fmla="*/ 27 w 27"/>
                <a:gd name="T5" fmla="*/ 40 h 41"/>
                <a:gd name="T6" fmla="*/ 27 w 27"/>
                <a:gd name="T7" fmla="*/ 41 h 41"/>
                <a:gd name="T8" fmla="*/ 25 w 27"/>
                <a:gd name="T9" fmla="*/ 41 h 41"/>
                <a:gd name="T10" fmla="*/ 0 w 27"/>
                <a:gd name="T11" fmla="*/ 1 h 41"/>
                <a:gd name="T12" fmla="*/ 0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1" y="0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9" name="Line 1096"/>
            <p:cNvSpPr>
              <a:spLocks noChangeShapeType="1"/>
            </p:cNvSpPr>
            <p:nvPr/>
          </p:nvSpPr>
          <p:spPr bwMode="auto">
            <a:xfrm>
              <a:off x="1208598" y="3493857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0" name="Freeform 1097"/>
            <p:cNvSpPr>
              <a:spLocks/>
            </p:cNvSpPr>
            <p:nvPr/>
          </p:nvSpPr>
          <p:spPr bwMode="auto">
            <a:xfrm>
              <a:off x="1403576" y="3395646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1" name="Freeform 1098"/>
            <p:cNvSpPr>
              <a:spLocks/>
            </p:cNvSpPr>
            <p:nvPr/>
          </p:nvSpPr>
          <p:spPr bwMode="auto">
            <a:xfrm>
              <a:off x="1403576" y="3395646"/>
              <a:ext cx="38996" cy="60660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0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2" name="Freeform 1099"/>
            <p:cNvSpPr>
              <a:spLocks/>
            </p:cNvSpPr>
            <p:nvPr/>
          </p:nvSpPr>
          <p:spPr bwMode="auto">
            <a:xfrm>
              <a:off x="1439684" y="3395646"/>
              <a:ext cx="38996" cy="60660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1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1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3" name="Line 1100"/>
            <p:cNvSpPr>
              <a:spLocks noChangeShapeType="1"/>
            </p:cNvSpPr>
            <p:nvPr/>
          </p:nvSpPr>
          <p:spPr bwMode="auto">
            <a:xfrm>
              <a:off x="1403576" y="3456306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4" name="Freeform 1101"/>
            <p:cNvSpPr>
              <a:spLocks/>
            </p:cNvSpPr>
            <p:nvPr/>
          </p:nvSpPr>
          <p:spPr bwMode="auto">
            <a:xfrm>
              <a:off x="1735762" y="3373982"/>
              <a:ext cx="72214" cy="57771"/>
            </a:xfrm>
            <a:custGeom>
              <a:avLst/>
              <a:gdLst>
                <a:gd name="T0" fmla="*/ 25 w 50"/>
                <a:gd name="T1" fmla="*/ 0 h 40"/>
                <a:gd name="T2" fmla="*/ 50 w 50"/>
                <a:gd name="T3" fmla="*/ 40 h 40"/>
                <a:gd name="T4" fmla="*/ 0 w 50"/>
                <a:gd name="T5" fmla="*/ 40 h 40"/>
                <a:gd name="T6" fmla="*/ 25 w 5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0">
                  <a:moveTo>
                    <a:pt x="25" y="0"/>
                  </a:moveTo>
                  <a:lnTo>
                    <a:pt x="50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5" name="Freeform 1102"/>
            <p:cNvSpPr>
              <a:spLocks/>
            </p:cNvSpPr>
            <p:nvPr/>
          </p:nvSpPr>
          <p:spPr bwMode="auto">
            <a:xfrm>
              <a:off x="1735762" y="3373982"/>
              <a:ext cx="37551" cy="60660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0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0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6" name="Freeform 1103"/>
            <p:cNvSpPr>
              <a:spLocks/>
            </p:cNvSpPr>
            <p:nvPr/>
          </p:nvSpPr>
          <p:spPr bwMode="auto">
            <a:xfrm>
              <a:off x="1771869" y="3373982"/>
              <a:ext cx="37551" cy="60660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0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0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0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7" name="Line 1104"/>
            <p:cNvSpPr>
              <a:spLocks noChangeShapeType="1"/>
            </p:cNvSpPr>
            <p:nvPr/>
          </p:nvSpPr>
          <p:spPr bwMode="auto">
            <a:xfrm>
              <a:off x="1735762" y="3433197"/>
              <a:ext cx="7365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8" name="Freeform 1105"/>
            <p:cNvSpPr>
              <a:spLocks/>
            </p:cNvSpPr>
            <p:nvPr/>
          </p:nvSpPr>
          <p:spPr bwMode="auto">
            <a:xfrm>
              <a:off x="1883079" y="3389868"/>
              <a:ext cx="75103" cy="57771"/>
            </a:xfrm>
            <a:custGeom>
              <a:avLst/>
              <a:gdLst>
                <a:gd name="T0" fmla="*/ 27 w 52"/>
                <a:gd name="T1" fmla="*/ 0 h 40"/>
                <a:gd name="T2" fmla="*/ 52 w 52"/>
                <a:gd name="T3" fmla="*/ 40 h 40"/>
                <a:gd name="T4" fmla="*/ 0 w 52"/>
                <a:gd name="T5" fmla="*/ 40 h 40"/>
                <a:gd name="T6" fmla="*/ 27 w 5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27" y="0"/>
                  </a:moveTo>
                  <a:lnTo>
                    <a:pt x="52" y="40"/>
                  </a:lnTo>
                  <a:lnTo>
                    <a:pt x="0" y="4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9" name="Freeform 1106"/>
            <p:cNvSpPr>
              <a:spLocks/>
            </p:cNvSpPr>
            <p:nvPr/>
          </p:nvSpPr>
          <p:spPr bwMode="auto">
            <a:xfrm>
              <a:off x="1883079" y="3389868"/>
              <a:ext cx="40440" cy="59216"/>
            </a:xfrm>
            <a:custGeom>
              <a:avLst/>
              <a:gdLst>
                <a:gd name="T0" fmla="*/ 27 w 28"/>
                <a:gd name="T1" fmla="*/ 0 h 41"/>
                <a:gd name="T2" fmla="*/ 28 w 28"/>
                <a:gd name="T3" fmla="*/ 0 h 41"/>
                <a:gd name="T4" fmla="*/ 28 w 28"/>
                <a:gd name="T5" fmla="*/ 0 h 41"/>
                <a:gd name="T6" fmla="*/ 3 w 28"/>
                <a:gd name="T7" fmla="*/ 41 h 41"/>
                <a:gd name="T8" fmla="*/ 0 w 28"/>
                <a:gd name="T9" fmla="*/ 41 h 41"/>
                <a:gd name="T10" fmla="*/ 0 w 28"/>
                <a:gd name="T11" fmla="*/ 40 h 41"/>
                <a:gd name="T12" fmla="*/ 27 w 28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7" y="0"/>
                  </a:moveTo>
                  <a:lnTo>
                    <a:pt x="28" y="0"/>
                  </a:lnTo>
                  <a:lnTo>
                    <a:pt x="28" y="0"/>
                  </a:lnTo>
                  <a:lnTo>
                    <a:pt x="3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0" name="Freeform 1107"/>
            <p:cNvSpPr>
              <a:spLocks/>
            </p:cNvSpPr>
            <p:nvPr/>
          </p:nvSpPr>
          <p:spPr bwMode="auto">
            <a:xfrm>
              <a:off x="1922075" y="3389868"/>
              <a:ext cx="38996" cy="59216"/>
            </a:xfrm>
            <a:custGeom>
              <a:avLst/>
              <a:gdLst>
                <a:gd name="T0" fmla="*/ 0 w 27"/>
                <a:gd name="T1" fmla="*/ 0 h 41"/>
                <a:gd name="T2" fmla="*/ 1 w 27"/>
                <a:gd name="T3" fmla="*/ 0 h 41"/>
                <a:gd name="T4" fmla="*/ 27 w 27"/>
                <a:gd name="T5" fmla="*/ 40 h 41"/>
                <a:gd name="T6" fmla="*/ 27 w 27"/>
                <a:gd name="T7" fmla="*/ 41 h 41"/>
                <a:gd name="T8" fmla="*/ 25 w 27"/>
                <a:gd name="T9" fmla="*/ 41 h 41"/>
                <a:gd name="T10" fmla="*/ 0 w 27"/>
                <a:gd name="T11" fmla="*/ 0 h 41"/>
                <a:gd name="T12" fmla="*/ 0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1" y="0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1" name="Line 1108"/>
            <p:cNvSpPr>
              <a:spLocks noChangeShapeType="1"/>
            </p:cNvSpPr>
            <p:nvPr/>
          </p:nvSpPr>
          <p:spPr bwMode="auto">
            <a:xfrm>
              <a:off x="1883079" y="3449085"/>
              <a:ext cx="7799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2" name="Freeform 1109"/>
            <p:cNvSpPr>
              <a:spLocks/>
            </p:cNvSpPr>
            <p:nvPr/>
          </p:nvSpPr>
          <p:spPr bwMode="auto">
            <a:xfrm>
              <a:off x="2054949" y="3420199"/>
              <a:ext cx="73659" cy="57771"/>
            </a:xfrm>
            <a:custGeom>
              <a:avLst/>
              <a:gdLst>
                <a:gd name="T0" fmla="*/ 25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5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5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3" name="Freeform 1110"/>
            <p:cNvSpPr>
              <a:spLocks/>
            </p:cNvSpPr>
            <p:nvPr/>
          </p:nvSpPr>
          <p:spPr bwMode="auto">
            <a:xfrm>
              <a:off x="2054949" y="3420199"/>
              <a:ext cx="38996" cy="60660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0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0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4" name="Freeform 1111"/>
            <p:cNvSpPr>
              <a:spLocks/>
            </p:cNvSpPr>
            <p:nvPr/>
          </p:nvSpPr>
          <p:spPr bwMode="auto">
            <a:xfrm>
              <a:off x="2091056" y="3420199"/>
              <a:ext cx="38996" cy="60660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0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0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0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5" name="Line 1112"/>
            <p:cNvSpPr>
              <a:spLocks noChangeShapeType="1"/>
            </p:cNvSpPr>
            <p:nvPr/>
          </p:nvSpPr>
          <p:spPr bwMode="auto">
            <a:xfrm>
              <a:off x="2054949" y="3479414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6" name="Freeform 1113"/>
            <p:cNvSpPr>
              <a:spLocks/>
            </p:cNvSpPr>
            <p:nvPr/>
          </p:nvSpPr>
          <p:spPr bwMode="auto">
            <a:xfrm>
              <a:off x="2273036" y="3365316"/>
              <a:ext cx="72214" cy="59216"/>
            </a:xfrm>
            <a:custGeom>
              <a:avLst/>
              <a:gdLst>
                <a:gd name="T0" fmla="*/ 25 w 50"/>
                <a:gd name="T1" fmla="*/ 0 h 41"/>
                <a:gd name="T2" fmla="*/ 50 w 50"/>
                <a:gd name="T3" fmla="*/ 41 h 41"/>
                <a:gd name="T4" fmla="*/ 0 w 50"/>
                <a:gd name="T5" fmla="*/ 41 h 41"/>
                <a:gd name="T6" fmla="*/ 25 w 5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1">
                  <a:moveTo>
                    <a:pt x="25" y="0"/>
                  </a:moveTo>
                  <a:lnTo>
                    <a:pt x="50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7" name="Freeform 1114"/>
            <p:cNvSpPr>
              <a:spLocks/>
            </p:cNvSpPr>
            <p:nvPr/>
          </p:nvSpPr>
          <p:spPr bwMode="auto">
            <a:xfrm>
              <a:off x="2273036" y="3365316"/>
              <a:ext cx="37551" cy="60660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8" name="Freeform 1115"/>
            <p:cNvSpPr>
              <a:spLocks/>
            </p:cNvSpPr>
            <p:nvPr/>
          </p:nvSpPr>
          <p:spPr bwMode="auto">
            <a:xfrm>
              <a:off x="2309144" y="3365316"/>
              <a:ext cx="37551" cy="60660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9" name="Line 1116"/>
            <p:cNvSpPr>
              <a:spLocks noChangeShapeType="1"/>
            </p:cNvSpPr>
            <p:nvPr/>
          </p:nvSpPr>
          <p:spPr bwMode="auto">
            <a:xfrm>
              <a:off x="2273036" y="3425976"/>
              <a:ext cx="7365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0" name="Freeform 1117"/>
            <p:cNvSpPr>
              <a:spLocks/>
            </p:cNvSpPr>
            <p:nvPr/>
          </p:nvSpPr>
          <p:spPr bwMode="auto">
            <a:xfrm>
              <a:off x="2693324" y="3215110"/>
              <a:ext cx="73659" cy="59216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1" name="Freeform 1118"/>
            <p:cNvSpPr>
              <a:spLocks/>
            </p:cNvSpPr>
            <p:nvPr/>
          </p:nvSpPr>
          <p:spPr bwMode="auto">
            <a:xfrm>
              <a:off x="2693324" y="3215110"/>
              <a:ext cx="38996" cy="60660"/>
            </a:xfrm>
            <a:custGeom>
              <a:avLst/>
              <a:gdLst>
                <a:gd name="T0" fmla="*/ 26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6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2" name="Freeform 1119"/>
            <p:cNvSpPr>
              <a:spLocks/>
            </p:cNvSpPr>
            <p:nvPr/>
          </p:nvSpPr>
          <p:spPr bwMode="auto">
            <a:xfrm>
              <a:off x="2538785" y="2079901"/>
              <a:ext cx="75103" cy="98211"/>
            </a:xfrm>
            <a:custGeom>
              <a:avLst/>
              <a:gdLst>
                <a:gd name="T0" fmla="*/ 0 w 52"/>
                <a:gd name="T1" fmla="*/ 0 h 68"/>
                <a:gd name="T2" fmla="*/ 27 w 52"/>
                <a:gd name="T3" fmla="*/ 25 h 68"/>
                <a:gd name="T4" fmla="*/ 52 w 52"/>
                <a:gd name="T5" fmla="*/ 0 h 68"/>
                <a:gd name="T6" fmla="*/ 27 w 52"/>
                <a:gd name="T7" fmla="*/ 68 h 68"/>
                <a:gd name="T8" fmla="*/ 0 w 5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0" y="0"/>
                  </a:moveTo>
                  <a:lnTo>
                    <a:pt x="27" y="25"/>
                  </a:lnTo>
                  <a:lnTo>
                    <a:pt x="52" y="0"/>
                  </a:lnTo>
                  <a:lnTo>
                    <a:pt x="27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3" name="Line 1120"/>
            <p:cNvSpPr>
              <a:spLocks noChangeShapeType="1"/>
            </p:cNvSpPr>
            <p:nvPr/>
          </p:nvSpPr>
          <p:spPr bwMode="auto">
            <a:xfrm>
              <a:off x="2577781" y="2036573"/>
              <a:ext cx="0" cy="8232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4" name="Freeform 1121"/>
            <p:cNvSpPr>
              <a:spLocks/>
            </p:cNvSpPr>
            <p:nvPr/>
          </p:nvSpPr>
          <p:spPr bwMode="auto">
            <a:xfrm>
              <a:off x="3034175" y="1879145"/>
              <a:ext cx="73659" cy="98211"/>
            </a:xfrm>
            <a:custGeom>
              <a:avLst/>
              <a:gdLst>
                <a:gd name="T0" fmla="*/ 0 w 51"/>
                <a:gd name="T1" fmla="*/ 0 h 68"/>
                <a:gd name="T2" fmla="*/ 26 w 51"/>
                <a:gd name="T3" fmla="*/ 26 h 68"/>
                <a:gd name="T4" fmla="*/ 51 w 51"/>
                <a:gd name="T5" fmla="*/ 0 h 68"/>
                <a:gd name="T6" fmla="*/ 26 w 51"/>
                <a:gd name="T7" fmla="*/ 68 h 68"/>
                <a:gd name="T8" fmla="*/ 0 w 5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8">
                  <a:moveTo>
                    <a:pt x="0" y="0"/>
                  </a:moveTo>
                  <a:lnTo>
                    <a:pt x="26" y="26"/>
                  </a:lnTo>
                  <a:lnTo>
                    <a:pt x="51" y="0"/>
                  </a:lnTo>
                  <a:lnTo>
                    <a:pt x="2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5" name="Line 1122"/>
            <p:cNvSpPr>
              <a:spLocks noChangeShapeType="1"/>
            </p:cNvSpPr>
            <p:nvPr/>
          </p:nvSpPr>
          <p:spPr bwMode="auto">
            <a:xfrm>
              <a:off x="3071726" y="1837261"/>
              <a:ext cx="0" cy="8232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6" name="Freeform 1123"/>
            <p:cNvSpPr>
              <a:spLocks/>
            </p:cNvSpPr>
            <p:nvPr/>
          </p:nvSpPr>
          <p:spPr bwMode="auto">
            <a:xfrm>
              <a:off x="1946627" y="2904588"/>
              <a:ext cx="73659" cy="99656"/>
            </a:xfrm>
            <a:custGeom>
              <a:avLst/>
              <a:gdLst>
                <a:gd name="T0" fmla="*/ 0 w 51"/>
                <a:gd name="T1" fmla="*/ 0 h 69"/>
                <a:gd name="T2" fmla="*/ 25 w 51"/>
                <a:gd name="T3" fmla="*/ 26 h 69"/>
                <a:gd name="T4" fmla="*/ 51 w 51"/>
                <a:gd name="T5" fmla="*/ 0 h 69"/>
                <a:gd name="T6" fmla="*/ 25 w 51"/>
                <a:gd name="T7" fmla="*/ 69 h 69"/>
                <a:gd name="T8" fmla="*/ 0 w 5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9">
                  <a:moveTo>
                    <a:pt x="0" y="0"/>
                  </a:moveTo>
                  <a:lnTo>
                    <a:pt x="25" y="26"/>
                  </a:lnTo>
                  <a:lnTo>
                    <a:pt x="51" y="0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7" name="Line 1124"/>
            <p:cNvSpPr>
              <a:spLocks noChangeShapeType="1"/>
            </p:cNvSpPr>
            <p:nvPr/>
          </p:nvSpPr>
          <p:spPr bwMode="auto">
            <a:xfrm>
              <a:off x="1982735" y="2861260"/>
              <a:ext cx="0" cy="83769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8" name="Freeform 1125"/>
            <p:cNvSpPr>
              <a:spLocks/>
            </p:cNvSpPr>
            <p:nvPr/>
          </p:nvSpPr>
          <p:spPr bwMode="auto">
            <a:xfrm>
              <a:off x="2730875" y="3215110"/>
              <a:ext cx="37551" cy="60660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9" name="Line 1126"/>
            <p:cNvSpPr>
              <a:spLocks noChangeShapeType="1"/>
            </p:cNvSpPr>
            <p:nvPr/>
          </p:nvSpPr>
          <p:spPr bwMode="auto">
            <a:xfrm>
              <a:off x="2693324" y="3274326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0" name="Freeform 1127"/>
            <p:cNvSpPr>
              <a:spLocks/>
            </p:cNvSpPr>
            <p:nvPr/>
          </p:nvSpPr>
          <p:spPr bwMode="auto">
            <a:xfrm>
              <a:off x="3009622" y="3069237"/>
              <a:ext cx="73659" cy="59216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1" name="Freeform 1128"/>
            <p:cNvSpPr>
              <a:spLocks/>
            </p:cNvSpPr>
            <p:nvPr/>
          </p:nvSpPr>
          <p:spPr bwMode="auto">
            <a:xfrm>
              <a:off x="3009622" y="3069237"/>
              <a:ext cx="38996" cy="62105"/>
            </a:xfrm>
            <a:custGeom>
              <a:avLst/>
              <a:gdLst>
                <a:gd name="T0" fmla="*/ 26 w 27"/>
                <a:gd name="T1" fmla="*/ 0 h 43"/>
                <a:gd name="T2" fmla="*/ 27 w 27"/>
                <a:gd name="T3" fmla="*/ 0 h 43"/>
                <a:gd name="T4" fmla="*/ 27 w 27"/>
                <a:gd name="T5" fmla="*/ 2 h 43"/>
                <a:gd name="T6" fmla="*/ 2 w 27"/>
                <a:gd name="T7" fmla="*/ 43 h 43"/>
                <a:gd name="T8" fmla="*/ 0 w 27"/>
                <a:gd name="T9" fmla="*/ 43 h 43"/>
                <a:gd name="T10" fmla="*/ 0 w 27"/>
                <a:gd name="T11" fmla="*/ 41 h 43"/>
                <a:gd name="T12" fmla="*/ 26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26" y="0"/>
                  </a:moveTo>
                  <a:lnTo>
                    <a:pt x="27" y="0"/>
                  </a:lnTo>
                  <a:lnTo>
                    <a:pt x="27" y="2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2" name="Freeform 1129"/>
            <p:cNvSpPr>
              <a:spLocks/>
            </p:cNvSpPr>
            <p:nvPr/>
          </p:nvSpPr>
          <p:spPr bwMode="auto">
            <a:xfrm>
              <a:off x="3047173" y="3069237"/>
              <a:ext cx="38996" cy="62105"/>
            </a:xfrm>
            <a:custGeom>
              <a:avLst/>
              <a:gdLst>
                <a:gd name="T0" fmla="*/ 0 w 27"/>
                <a:gd name="T1" fmla="*/ 0 h 43"/>
                <a:gd name="T2" fmla="*/ 1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1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3" name="Line 1130"/>
            <p:cNvSpPr>
              <a:spLocks noChangeShapeType="1"/>
            </p:cNvSpPr>
            <p:nvPr/>
          </p:nvSpPr>
          <p:spPr bwMode="auto">
            <a:xfrm>
              <a:off x="3009622" y="3129897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4" name="Freeform 1131"/>
            <p:cNvSpPr>
              <a:spLocks/>
            </p:cNvSpPr>
            <p:nvPr/>
          </p:nvSpPr>
          <p:spPr bwMode="auto">
            <a:xfrm>
              <a:off x="3727432" y="3063460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5" name="Freeform 1132"/>
            <p:cNvSpPr>
              <a:spLocks/>
            </p:cNvSpPr>
            <p:nvPr/>
          </p:nvSpPr>
          <p:spPr bwMode="auto">
            <a:xfrm>
              <a:off x="3727432" y="3063460"/>
              <a:ext cx="38996" cy="60660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6" name="Freeform 1133"/>
            <p:cNvSpPr>
              <a:spLocks/>
            </p:cNvSpPr>
            <p:nvPr/>
          </p:nvSpPr>
          <p:spPr bwMode="auto">
            <a:xfrm>
              <a:off x="3763539" y="3063460"/>
              <a:ext cx="40440" cy="60660"/>
            </a:xfrm>
            <a:custGeom>
              <a:avLst/>
              <a:gdLst>
                <a:gd name="T0" fmla="*/ 0 w 28"/>
                <a:gd name="T1" fmla="*/ 0 h 42"/>
                <a:gd name="T2" fmla="*/ 2 w 28"/>
                <a:gd name="T3" fmla="*/ 0 h 42"/>
                <a:gd name="T4" fmla="*/ 28 w 28"/>
                <a:gd name="T5" fmla="*/ 41 h 42"/>
                <a:gd name="T6" fmla="*/ 28 w 28"/>
                <a:gd name="T7" fmla="*/ 42 h 42"/>
                <a:gd name="T8" fmla="*/ 26 w 28"/>
                <a:gd name="T9" fmla="*/ 42 h 42"/>
                <a:gd name="T10" fmla="*/ 0 w 28"/>
                <a:gd name="T11" fmla="*/ 1 h 42"/>
                <a:gd name="T12" fmla="*/ 0 w 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2" y="0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7" name="Line 1134"/>
            <p:cNvSpPr>
              <a:spLocks noChangeShapeType="1"/>
            </p:cNvSpPr>
            <p:nvPr/>
          </p:nvSpPr>
          <p:spPr bwMode="auto">
            <a:xfrm>
              <a:off x="3727432" y="3124120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8" name="Freeform 1135"/>
            <p:cNvSpPr>
              <a:spLocks/>
            </p:cNvSpPr>
            <p:nvPr/>
          </p:nvSpPr>
          <p:spPr bwMode="auto">
            <a:xfrm>
              <a:off x="3897858" y="3017243"/>
              <a:ext cx="73659" cy="59216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9" name="Freeform 1136"/>
            <p:cNvSpPr>
              <a:spLocks/>
            </p:cNvSpPr>
            <p:nvPr/>
          </p:nvSpPr>
          <p:spPr bwMode="auto">
            <a:xfrm>
              <a:off x="3897858" y="3017243"/>
              <a:ext cx="40440" cy="62105"/>
            </a:xfrm>
            <a:custGeom>
              <a:avLst/>
              <a:gdLst>
                <a:gd name="T0" fmla="*/ 26 w 28"/>
                <a:gd name="T1" fmla="*/ 0 h 43"/>
                <a:gd name="T2" fmla="*/ 28 w 28"/>
                <a:gd name="T3" fmla="*/ 0 h 43"/>
                <a:gd name="T4" fmla="*/ 28 w 28"/>
                <a:gd name="T5" fmla="*/ 1 h 43"/>
                <a:gd name="T6" fmla="*/ 2 w 28"/>
                <a:gd name="T7" fmla="*/ 43 h 43"/>
                <a:gd name="T8" fmla="*/ 0 w 28"/>
                <a:gd name="T9" fmla="*/ 43 h 43"/>
                <a:gd name="T10" fmla="*/ 0 w 28"/>
                <a:gd name="T11" fmla="*/ 41 h 43"/>
                <a:gd name="T12" fmla="*/ 26 w 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3">
                  <a:moveTo>
                    <a:pt x="26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0" name="Freeform 1137"/>
            <p:cNvSpPr>
              <a:spLocks/>
            </p:cNvSpPr>
            <p:nvPr/>
          </p:nvSpPr>
          <p:spPr bwMode="auto">
            <a:xfrm>
              <a:off x="3935409" y="3017243"/>
              <a:ext cx="38996" cy="62105"/>
            </a:xfrm>
            <a:custGeom>
              <a:avLst/>
              <a:gdLst>
                <a:gd name="T0" fmla="*/ 0 w 27"/>
                <a:gd name="T1" fmla="*/ 0 h 43"/>
                <a:gd name="T2" fmla="*/ 2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1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1" name="Line 1138"/>
            <p:cNvSpPr>
              <a:spLocks noChangeShapeType="1"/>
            </p:cNvSpPr>
            <p:nvPr/>
          </p:nvSpPr>
          <p:spPr bwMode="auto">
            <a:xfrm>
              <a:off x="3897858" y="3076459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2" name="Freeform 1139"/>
            <p:cNvSpPr>
              <a:spLocks/>
            </p:cNvSpPr>
            <p:nvPr/>
          </p:nvSpPr>
          <p:spPr bwMode="auto">
            <a:xfrm>
              <a:off x="4286370" y="2747162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3" name="Freeform 1140"/>
            <p:cNvSpPr>
              <a:spLocks/>
            </p:cNvSpPr>
            <p:nvPr/>
          </p:nvSpPr>
          <p:spPr bwMode="auto">
            <a:xfrm>
              <a:off x="4286370" y="2747162"/>
              <a:ext cx="37551" cy="60660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4" name="Freeform 1141"/>
            <p:cNvSpPr>
              <a:spLocks/>
            </p:cNvSpPr>
            <p:nvPr/>
          </p:nvSpPr>
          <p:spPr bwMode="auto">
            <a:xfrm>
              <a:off x="4322478" y="2747162"/>
              <a:ext cx="37551" cy="60660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6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5" name="Line 1142"/>
            <p:cNvSpPr>
              <a:spLocks noChangeShapeType="1"/>
            </p:cNvSpPr>
            <p:nvPr/>
          </p:nvSpPr>
          <p:spPr bwMode="auto">
            <a:xfrm>
              <a:off x="4286370" y="2807822"/>
              <a:ext cx="7365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6" name="Freeform 1143"/>
            <p:cNvSpPr>
              <a:spLocks/>
            </p:cNvSpPr>
            <p:nvPr/>
          </p:nvSpPr>
          <p:spPr bwMode="auto">
            <a:xfrm>
              <a:off x="4979627" y="2371647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7" name="Freeform 1144"/>
            <p:cNvSpPr>
              <a:spLocks/>
            </p:cNvSpPr>
            <p:nvPr/>
          </p:nvSpPr>
          <p:spPr bwMode="auto">
            <a:xfrm>
              <a:off x="4979627" y="2371647"/>
              <a:ext cx="37551" cy="60660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1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8" name="Freeform 1145"/>
            <p:cNvSpPr>
              <a:spLocks/>
            </p:cNvSpPr>
            <p:nvPr/>
          </p:nvSpPr>
          <p:spPr bwMode="auto">
            <a:xfrm>
              <a:off x="5015735" y="2371647"/>
              <a:ext cx="40440" cy="60660"/>
            </a:xfrm>
            <a:custGeom>
              <a:avLst/>
              <a:gdLst>
                <a:gd name="T0" fmla="*/ 0 w 28"/>
                <a:gd name="T1" fmla="*/ 0 h 42"/>
                <a:gd name="T2" fmla="*/ 1 w 28"/>
                <a:gd name="T3" fmla="*/ 0 h 42"/>
                <a:gd name="T4" fmla="*/ 28 w 28"/>
                <a:gd name="T5" fmla="*/ 41 h 42"/>
                <a:gd name="T6" fmla="*/ 28 w 28"/>
                <a:gd name="T7" fmla="*/ 42 h 42"/>
                <a:gd name="T8" fmla="*/ 26 w 28"/>
                <a:gd name="T9" fmla="*/ 42 h 42"/>
                <a:gd name="T10" fmla="*/ 0 w 28"/>
                <a:gd name="T11" fmla="*/ 1 h 42"/>
                <a:gd name="T12" fmla="*/ 0 w 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1" y="0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9" name="Line 1146"/>
            <p:cNvSpPr>
              <a:spLocks noChangeShapeType="1"/>
            </p:cNvSpPr>
            <p:nvPr/>
          </p:nvSpPr>
          <p:spPr bwMode="auto">
            <a:xfrm>
              <a:off x="4979627" y="2430863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0" name="Freeform 1147"/>
            <p:cNvSpPr>
              <a:spLocks/>
            </p:cNvSpPr>
            <p:nvPr/>
          </p:nvSpPr>
          <p:spPr bwMode="auto">
            <a:xfrm>
              <a:off x="5407136" y="2602733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1" name="Freeform 1148"/>
            <p:cNvSpPr>
              <a:spLocks/>
            </p:cNvSpPr>
            <p:nvPr/>
          </p:nvSpPr>
          <p:spPr bwMode="auto">
            <a:xfrm>
              <a:off x="5407136" y="2602733"/>
              <a:ext cx="38996" cy="60660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2" name="Freeform 1149"/>
            <p:cNvSpPr>
              <a:spLocks/>
            </p:cNvSpPr>
            <p:nvPr/>
          </p:nvSpPr>
          <p:spPr bwMode="auto">
            <a:xfrm>
              <a:off x="5443244" y="2602733"/>
              <a:ext cx="38996" cy="60660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1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1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3" name="Line 1150"/>
            <p:cNvSpPr>
              <a:spLocks noChangeShapeType="1"/>
            </p:cNvSpPr>
            <p:nvPr/>
          </p:nvSpPr>
          <p:spPr bwMode="auto">
            <a:xfrm>
              <a:off x="5407136" y="2661948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4" name="Freeform 1151"/>
            <p:cNvSpPr>
              <a:spLocks/>
            </p:cNvSpPr>
            <p:nvPr/>
          </p:nvSpPr>
          <p:spPr bwMode="auto">
            <a:xfrm>
              <a:off x="935627" y="3596402"/>
              <a:ext cx="75103" cy="59216"/>
            </a:xfrm>
            <a:custGeom>
              <a:avLst/>
              <a:gdLst>
                <a:gd name="T0" fmla="*/ 27 w 52"/>
                <a:gd name="T1" fmla="*/ 0 h 41"/>
                <a:gd name="T2" fmla="*/ 52 w 52"/>
                <a:gd name="T3" fmla="*/ 41 h 41"/>
                <a:gd name="T4" fmla="*/ 0 w 52"/>
                <a:gd name="T5" fmla="*/ 41 h 41"/>
                <a:gd name="T6" fmla="*/ 27 w 52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1">
                  <a:moveTo>
                    <a:pt x="27" y="0"/>
                  </a:moveTo>
                  <a:lnTo>
                    <a:pt x="52" y="41"/>
                  </a:lnTo>
                  <a:lnTo>
                    <a:pt x="0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5" name="Freeform 1152"/>
            <p:cNvSpPr>
              <a:spLocks/>
            </p:cNvSpPr>
            <p:nvPr/>
          </p:nvSpPr>
          <p:spPr bwMode="auto">
            <a:xfrm>
              <a:off x="935627" y="3596402"/>
              <a:ext cx="40440" cy="62105"/>
            </a:xfrm>
            <a:custGeom>
              <a:avLst/>
              <a:gdLst>
                <a:gd name="T0" fmla="*/ 27 w 28"/>
                <a:gd name="T1" fmla="*/ 0 h 43"/>
                <a:gd name="T2" fmla="*/ 28 w 28"/>
                <a:gd name="T3" fmla="*/ 0 h 43"/>
                <a:gd name="T4" fmla="*/ 28 w 28"/>
                <a:gd name="T5" fmla="*/ 1 h 43"/>
                <a:gd name="T6" fmla="*/ 3 w 28"/>
                <a:gd name="T7" fmla="*/ 43 h 43"/>
                <a:gd name="T8" fmla="*/ 0 w 28"/>
                <a:gd name="T9" fmla="*/ 43 h 43"/>
                <a:gd name="T10" fmla="*/ 0 w 28"/>
                <a:gd name="T11" fmla="*/ 41 h 43"/>
                <a:gd name="T12" fmla="*/ 27 w 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3">
                  <a:moveTo>
                    <a:pt x="27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6" name="Freeform 1153"/>
            <p:cNvSpPr>
              <a:spLocks/>
            </p:cNvSpPr>
            <p:nvPr/>
          </p:nvSpPr>
          <p:spPr bwMode="auto">
            <a:xfrm>
              <a:off x="974624" y="3596402"/>
              <a:ext cx="38996" cy="62105"/>
            </a:xfrm>
            <a:custGeom>
              <a:avLst/>
              <a:gdLst>
                <a:gd name="T0" fmla="*/ 0 w 27"/>
                <a:gd name="T1" fmla="*/ 0 h 43"/>
                <a:gd name="T2" fmla="*/ 1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1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1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7" name="Line 1154"/>
            <p:cNvSpPr>
              <a:spLocks noChangeShapeType="1"/>
            </p:cNvSpPr>
            <p:nvPr/>
          </p:nvSpPr>
          <p:spPr bwMode="auto">
            <a:xfrm>
              <a:off x="935627" y="3657062"/>
              <a:ext cx="7799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8" name="Freeform 1155"/>
            <p:cNvSpPr>
              <a:spLocks/>
            </p:cNvSpPr>
            <p:nvPr/>
          </p:nvSpPr>
          <p:spPr bwMode="auto">
            <a:xfrm>
              <a:off x="1188378" y="3505411"/>
              <a:ext cx="73659" cy="57771"/>
            </a:xfrm>
            <a:custGeom>
              <a:avLst/>
              <a:gdLst>
                <a:gd name="T0" fmla="*/ 26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6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6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9" name="Freeform 1156"/>
            <p:cNvSpPr>
              <a:spLocks/>
            </p:cNvSpPr>
            <p:nvPr/>
          </p:nvSpPr>
          <p:spPr bwMode="auto">
            <a:xfrm>
              <a:off x="1188378" y="3505411"/>
              <a:ext cx="37551" cy="59216"/>
            </a:xfrm>
            <a:custGeom>
              <a:avLst/>
              <a:gdLst>
                <a:gd name="T0" fmla="*/ 26 w 26"/>
                <a:gd name="T1" fmla="*/ 0 h 41"/>
                <a:gd name="T2" fmla="*/ 26 w 26"/>
                <a:gd name="T3" fmla="*/ 0 h 41"/>
                <a:gd name="T4" fmla="*/ 26 w 26"/>
                <a:gd name="T5" fmla="*/ 0 h 41"/>
                <a:gd name="T6" fmla="*/ 2 w 26"/>
                <a:gd name="T7" fmla="*/ 41 h 41"/>
                <a:gd name="T8" fmla="*/ 0 w 26"/>
                <a:gd name="T9" fmla="*/ 41 h 41"/>
                <a:gd name="T10" fmla="*/ 0 w 26"/>
                <a:gd name="T11" fmla="*/ 40 h 41"/>
                <a:gd name="T12" fmla="*/ 26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26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0" name="Freeform 1157"/>
            <p:cNvSpPr>
              <a:spLocks/>
            </p:cNvSpPr>
            <p:nvPr/>
          </p:nvSpPr>
          <p:spPr bwMode="auto">
            <a:xfrm>
              <a:off x="1225929" y="3505411"/>
              <a:ext cx="37551" cy="59216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0 h 41"/>
                <a:gd name="T4" fmla="*/ 26 w 26"/>
                <a:gd name="T5" fmla="*/ 40 h 41"/>
                <a:gd name="T6" fmla="*/ 26 w 26"/>
                <a:gd name="T7" fmla="*/ 41 h 41"/>
                <a:gd name="T8" fmla="*/ 25 w 26"/>
                <a:gd name="T9" fmla="*/ 41 h 41"/>
                <a:gd name="T10" fmla="*/ 0 w 26"/>
                <a:gd name="T11" fmla="*/ 0 h 41"/>
                <a:gd name="T12" fmla="*/ 0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0" y="0"/>
                  </a:moveTo>
                  <a:lnTo>
                    <a:pt x="0" y="0"/>
                  </a:lnTo>
                  <a:lnTo>
                    <a:pt x="26" y="40"/>
                  </a:lnTo>
                  <a:lnTo>
                    <a:pt x="26" y="41"/>
                  </a:lnTo>
                  <a:lnTo>
                    <a:pt x="25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1" name="Line 1158"/>
            <p:cNvSpPr>
              <a:spLocks noChangeShapeType="1"/>
            </p:cNvSpPr>
            <p:nvPr/>
          </p:nvSpPr>
          <p:spPr bwMode="auto">
            <a:xfrm>
              <a:off x="1188378" y="3564627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2" name="Freeform 1159"/>
            <p:cNvSpPr>
              <a:spLocks/>
            </p:cNvSpPr>
            <p:nvPr/>
          </p:nvSpPr>
          <p:spPr bwMode="auto">
            <a:xfrm>
              <a:off x="3897858" y="1986022"/>
              <a:ext cx="72214" cy="99656"/>
            </a:xfrm>
            <a:custGeom>
              <a:avLst/>
              <a:gdLst>
                <a:gd name="T0" fmla="*/ 0 w 50"/>
                <a:gd name="T1" fmla="*/ 0 h 69"/>
                <a:gd name="T2" fmla="*/ 25 w 50"/>
                <a:gd name="T3" fmla="*/ 26 h 69"/>
                <a:gd name="T4" fmla="*/ 50 w 50"/>
                <a:gd name="T5" fmla="*/ 0 h 69"/>
                <a:gd name="T6" fmla="*/ 25 w 50"/>
                <a:gd name="T7" fmla="*/ 69 h 69"/>
                <a:gd name="T8" fmla="*/ 0 w 5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9">
                  <a:moveTo>
                    <a:pt x="0" y="0"/>
                  </a:moveTo>
                  <a:lnTo>
                    <a:pt x="25" y="26"/>
                  </a:lnTo>
                  <a:lnTo>
                    <a:pt x="50" y="0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3" name="Line 1160"/>
            <p:cNvSpPr>
              <a:spLocks noChangeShapeType="1"/>
            </p:cNvSpPr>
            <p:nvPr/>
          </p:nvSpPr>
          <p:spPr bwMode="auto">
            <a:xfrm>
              <a:off x="3933965" y="1942694"/>
              <a:ext cx="0" cy="8376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4" name="Freeform 1161"/>
            <p:cNvSpPr>
              <a:spLocks/>
            </p:cNvSpPr>
            <p:nvPr/>
          </p:nvSpPr>
          <p:spPr bwMode="auto">
            <a:xfrm>
              <a:off x="3626332" y="2510299"/>
              <a:ext cx="75103" cy="99656"/>
            </a:xfrm>
            <a:custGeom>
              <a:avLst/>
              <a:gdLst>
                <a:gd name="T0" fmla="*/ 0 w 52"/>
                <a:gd name="T1" fmla="*/ 0 h 69"/>
                <a:gd name="T2" fmla="*/ 27 w 52"/>
                <a:gd name="T3" fmla="*/ 25 h 69"/>
                <a:gd name="T4" fmla="*/ 52 w 52"/>
                <a:gd name="T5" fmla="*/ 0 h 69"/>
                <a:gd name="T6" fmla="*/ 27 w 52"/>
                <a:gd name="T7" fmla="*/ 69 h 69"/>
                <a:gd name="T8" fmla="*/ 0 w 52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0" y="0"/>
                  </a:moveTo>
                  <a:lnTo>
                    <a:pt x="27" y="25"/>
                  </a:lnTo>
                  <a:lnTo>
                    <a:pt x="52" y="0"/>
                  </a:lnTo>
                  <a:lnTo>
                    <a:pt x="27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5" name="Line 1162"/>
            <p:cNvSpPr>
              <a:spLocks noChangeShapeType="1"/>
            </p:cNvSpPr>
            <p:nvPr/>
          </p:nvSpPr>
          <p:spPr bwMode="auto">
            <a:xfrm>
              <a:off x="3665327" y="2466970"/>
              <a:ext cx="0" cy="8376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6" name="Freeform 1163"/>
            <p:cNvSpPr>
              <a:spLocks/>
            </p:cNvSpPr>
            <p:nvPr/>
          </p:nvSpPr>
          <p:spPr bwMode="auto">
            <a:xfrm>
              <a:off x="3686992" y="2446750"/>
              <a:ext cx="56328" cy="56328"/>
            </a:xfrm>
            <a:custGeom>
              <a:avLst/>
              <a:gdLst>
                <a:gd name="T0" fmla="*/ 20 w 39"/>
                <a:gd name="T1" fmla="*/ 0 h 39"/>
                <a:gd name="T2" fmla="*/ 23 w 39"/>
                <a:gd name="T3" fmla="*/ 0 h 39"/>
                <a:gd name="T4" fmla="*/ 26 w 39"/>
                <a:gd name="T5" fmla="*/ 2 h 39"/>
                <a:gd name="T6" fmla="*/ 28 w 39"/>
                <a:gd name="T7" fmla="*/ 2 h 39"/>
                <a:gd name="T8" fmla="*/ 31 w 39"/>
                <a:gd name="T9" fmla="*/ 4 h 39"/>
                <a:gd name="T10" fmla="*/ 34 w 39"/>
                <a:gd name="T11" fmla="*/ 5 h 39"/>
                <a:gd name="T12" fmla="*/ 35 w 39"/>
                <a:gd name="T13" fmla="*/ 7 h 39"/>
                <a:gd name="T14" fmla="*/ 37 w 39"/>
                <a:gd name="T15" fmla="*/ 11 h 39"/>
                <a:gd name="T16" fmla="*/ 38 w 39"/>
                <a:gd name="T17" fmla="*/ 12 h 39"/>
                <a:gd name="T18" fmla="*/ 39 w 39"/>
                <a:gd name="T19" fmla="*/ 16 h 39"/>
                <a:gd name="T20" fmla="*/ 39 w 39"/>
                <a:gd name="T21" fmla="*/ 19 h 39"/>
                <a:gd name="T22" fmla="*/ 38 w 39"/>
                <a:gd name="T23" fmla="*/ 23 h 39"/>
                <a:gd name="T24" fmla="*/ 38 w 39"/>
                <a:gd name="T25" fmla="*/ 27 h 39"/>
                <a:gd name="T26" fmla="*/ 37 w 39"/>
                <a:gd name="T27" fmla="*/ 29 h 39"/>
                <a:gd name="T28" fmla="*/ 34 w 39"/>
                <a:gd name="T29" fmla="*/ 32 h 39"/>
                <a:gd name="T30" fmla="*/ 34 w 39"/>
                <a:gd name="T31" fmla="*/ 34 h 39"/>
                <a:gd name="T32" fmla="*/ 31 w 39"/>
                <a:gd name="T33" fmla="*/ 35 h 39"/>
                <a:gd name="T34" fmla="*/ 29 w 39"/>
                <a:gd name="T35" fmla="*/ 37 h 39"/>
                <a:gd name="T36" fmla="*/ 26 w 39"/>
                <a:gd name="T37" fmla="*/ 38 h 39"/>
                <a:gd name="T38" fmla="*/ 19 w 39"/>
                <a:gd name="T39" fmla="*/ 39 h 39"/>
                <a:gd name="T40" fmla="*/ 15 w 39"/>
                <a:gd name="T41" fmla="*/ 38 h 39"/>
                <a:gd name="T42" fmla="*/ 12 w 39"/>
                <a:gd name="T43" fmla="*/ 38 h 39"/>
                <a:gd name="T44" fmla="*/ 9 w 39"/>
                <a:gd name="T45" fmla="*/ 36 h 39"/>
                <a:gd name="T46" fmla="*/ 5 w 39"/>
                <a:gd name="T47" fmla="*/ 34 h 39"/>
                <a:gd name="T48" fmla="*/ 5 w 39"/>
                <a:gd name="T49" fmla="*/ 34 h 39"/>
                <a:gd name="T50" fmla="*/ 3 w 39"/>
                <a:gd name="T51" fmla="*/ 31 h 39"/>
                <a:gd name="T52" fmla="*/ 2 w 39"/>
                <a:gd name="T53" fmla="*/ 29 h 39"/>
                <a:gd name="T54" fmla="*/ 1 w 39"/>
                <a:gd name="T55" fmla="*/ 28 h 39"/>
                <a:gd name="T56" fmla="*/ 0 w 39"/>
                <a:gd name="T57" fmla="*/ 23 h 39"/>
                <a:gd name="T58" fmla="*/ 0 w 39"/>
                <a:gd name="T59" fmla="*/ 20 h 39"/>
                <a:gd name="T60" fmla="*/ 0 w 39"/>
                <a:gd name="T61" fmla="*/ 15 h 39"/>
                <a:gd name="T62" fmla="*/ 1 w 39"/>
                <a:gd name="T63" fmla="*/ 13 h 39"/>
                <a:gd name="T64" fmla="*/ 2 w 39"/>
                <a:gd name="T65" fmla="*/ 10 h 39"/>
                <a:gd name="T66" fmla="*/ 4 w 39"/>
                <a:gd name="T67" fmla="*/ 6 h 39"/>
                <a:gd name="T68" fmla="*/ 5 w 39"/>
                <a:gd name="T69" fmla="*/ 5 h 39"/>
                <a:gd name="T70" fmla="*/ 10 w 39"/>
                <a:gd name="T71" fmla="*/ 2 h 39"/>
                <a:gd name="T72" fmla="*/ 11 w 39"/>
                <a:gd name="T73" fmla="*/ 2 h 39"/>
                <a:gd name="T74" fmla="*/ 15 w 39"/>
                <a:gd name="T7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" h="39">
                  <a:moveTo>
                    <a:pt x="18" y="0"/>
                  </a:move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31" y="4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5" y="7"/>
                  </a:lnTo>
                  <a:lnTo>
                    <a:pt x="37" y="10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2"/>
                  </a:lnTo>
                  <a:lnTo>
                    <a:pt x="38" y="14"/>
                  </a:lnTo>
                  <a:lnTo>
                    <a:pt x="39" y="16"/>
                  </a:lnTo>
                  <a:lnTo>
                    <a:pt x="39" y="18"/>
                  </a:lnTo>
                  <a:lnTo>
                    <a:pt x="39" y="19"/>
                  </a:lnTo>
                  <a:lnTo>
                    <a:pt x="39" y="21"/>
                  </a:lnTo>
                  <a:lnTo>
                    <a:pt x="38" y="23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5" y="31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1" y="35"/>
                  </a:lnTo>
                  <a:lnTo>
                    <a:pt x="30" y="36"/>
                  </a:lnTo>
                  <a:lnTo>
                    <a:pt x="29" y="37"/>
                  </a:lnTo>
                  <a:lnTo>
                    <a:pt x="28" y="37"/>
                  </a:lnTo>
                  <a:lnTo>
                    <a:pt x="26" y="38"/>
                  </a:lnTo>
                  <a:lnTo>
                    <a:pt x="23" y="39"/>
                  </a:lnTo>
                  <a:lnTo>
                    <a:pt x="19" y="39"/>
                  </a:lnTo>
                  <a:lnTo>
                    <a:pt x="18" y="38"/>
                  </a:lnTo>
                  <a:lnTo>
                    <a:pt x="15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1" y="37"/>
                  </a:lnTo>
                  <a:lnTo>
                    <a:pt x="9" y="36"/>
                  </a:lnTo>
                  <a:lnTo>
                    <a:pt x="8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4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7" name="Line 1164"/>
            <p:cNvSpPr>
              <a:spLocks noChangeShapeType="1"/>
            </p:cNvSpPr>
            <p:nvPr/>
          </p:nvSpPr>
          <p:spPr bwMode="auto">
            <a:xfrm>
              <a:off x="3743319" y="247563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8" name="Line 1165"/>
            <p:cNvSpPr>
              <a:spLocks noChangeShapeType="1"/>
            </p:cNvSpPr>
            <p:nvPr/>
          </p:nvSpPr>
          <p:spPr bwMode="auto">
            <a:xfrm flipH="1">
              <a:off x="3741875" y="247563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9" name="Line 1166"/>
            <p:cNvSpPr>
              <a:spLocks noChangeShapeType="1"/>
            </p:cNvSpPr>
            <p:nvPr/>
          </p:nvSpPr>
          <p:spPr bwMode="auto">
            <a:xfrm>
              <a:off x="3741875" y="2477080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0" name="Line 1167"/>
            <p:cNvSpPr>
              <a:spLocks noChangeShapeType="1"/>
            </p:cNvSpPr>
            <p:nvPr/>
          </p:nvSpPr>
          <p:spPr bwMode="auto">
            <a:xfrm>
              <a:off x="3741875" y="2479968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1" name="Line 1168"/>
            <p:cNvSpPr>
              <a:spLocks noChangeShapeType="1"/>
            </p:cNvSpPr>
            <p:nvPr/>
          </p:nvSpPr>
          <p:spPr bwMode="auto">
            <a:xfrm>
              <a:off x="3741875" y="248430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2" name="Line 1169"/>
            <p:cNvSpPr>
              <a:spLocks noChangeShapeType="1"/>
            </p:cNvSpPr>
            <p:nvPr/>
          </p:nvSpPr>
          <p:spPr bwMode="auto">
            <a:xfrm flipH="1">
              <a:off x="3740430" y="248430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3" name="Line 1170"/>
            <p:cNvSpPr>
              <a:spLocks noChangeShapeType="1"/>
            </p:cNvSpPr>
            <p:nvPr/>
          </p:nvSpPr>
          <p:spPr bwMode="auto">
            <a:xfrm>
              <a:off x="3740430" y="2485745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4" name="Line 1171"/>
            <p:cNvSpPr>
              <a:spLocks noChangeShapeType="1"/>
            </p:cNvSpPr>
            <p:nvPr/>
          </p:nvSpPr>
          <p:spPr bwMode="auto">
            <a:xfrm flipH="1">
              <a:off x="3738986" y="248719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5" name="Line 1172"/>
            <p:cNvSpPr>
              <a:spLocks noChangeShapeType="1"/>
            </p:cNvSpPr>
            <p:nvPr/>
          </p:nvSpPr>
          <p:spPr bwMode="auto">
            <a:xfrm flipH="1">
              <a:off x="3737542" y="2488634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6" name="Line 1173"/>
            <p:cNvSpPr>
              <a:spLocks noChangeShapeType="1"/>
            </p:cNvSpPr>
            <p:nvPr/>
          </p:nvSpPr>
          <p:spPr bwMode="auto">
            <a:xfrm flipH="1">
              <a:off x="3736098" y="249152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7" name="Line 1174"/>
            <p:cNvSpPr>
              <a:spLocks noChangeShapeType="1"/>
            </p:cNvSpPr>
            <p:nvPr/>
          </p:nvSpPr>
          <p:spPr bwMode="auto">
            <a:xfrm>
              <a:off x="3736098" y="2492967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8" name="Line 1175"/>
            <p:cNvSpPr>
              <a:spLocks noChangeShapeType="1"/>
            </p:cNvSpPr>
            <p:nvPr/>
          </p:nvSpPr>
          <p:spPr bwMode="auto">
            <a:xfrm>
              <a:off x="3736098" y="249296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9" name="Line 1176"/>
            <p:cNvSpPr>
              <a:spLocks noChangeShapeType="1"/>
            </p:cNvSpPr>
            <p:nvPr/>
          </p:nvSpPr>
          <p:spPr bwMode="auto">
            <a:xfrm>
              <a:off x="3736098" y="249585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0" name="Line 1177"/>
            <p:cNvSpPr>
              <a:spLocks noChangeShapeType="1"/>
            </p:cNvSpPr>
            <p:nvPr/>
          </p:nvSpPr>
          <p:spPr bwMode="auto">
            <a:xfrm flipH="1">
              <a:off x="3731765" y="2495856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1" name="Line 1178"/>
            <p:cNvSpPr>
              <a:spLocks noChangeShapeType="1"/>
            </p:cNvSpPr>
            <p:nvPr/>
          </p:nvSpPr>
          <p:spPr bwMode="auto">
            <a:xfrm flipH="1">
              <a:off x="3730321" y="249730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2" name="Line 1179"/>
            <p:cNvSpPr>
              <a:spLocks noChangeShapeType="1"/>
            </p:cNvSpPr>
            <p:nvPr/>
          </p:nvSpPr>
          <p:spPr bwMode="auto">
            <a:xfrm flipH="1">
              <a:off x="3728876" y="249874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3" name="Line 1180"/>
            <p:cNvSpPr>
              <a:spLocks noChangeShapeType="1"/>
            </p:cNvSpPr>
            <p:nvPr/>
          </p:nvSpPr>
          <p:spPr bwMode="auto">
            <a:xfrm flipH="1">
              <a:off x="3727432" y="249874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4" name="Line 1181"/>
            <p:cNvSpPr>
              <a:spLocks noChangeShapeType="1"/>
            </p:cNvSpPr>
            <p:nvPr/>
          </p:nvSpPr>
          <p:spPr bwMode="auto">
            <a:xfrm>
              <a:off x="3727432" y="250018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5" name="Line 1182"/>
            <p:cNvSpPr>
              <a:spLocks noChangeShapeType="1"/>
            </p:cNvSpPr>
            <p:nvPr/>
          </p:nvSpPr>
          <p:spPr bwMode="auto">
            <a:xfrm flipH="1">
              <a:off x="3724544" y="2500188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6" name="Line 1183"/>
            <p:cNvSpPr>
              <a:spLocks noChangeShapeType="1"/>
            </p:cNvSpPr>
            <p:nvPr/>
          </p:nvSpPr>
          <p:spPr bwMode="auto">
            <a:xfrm flipH="1">
              <a:off x="3720210" y="2501633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7" name="Line 1184"/>
            <p:cNvSpPr>
              <a:spLocks noChangeShapeType="1"/>
            </p:cNvSpPr>
            <p:nvPr/>
          </p:nvSpPr>
          <p:spPr bwMode="auto">
            <a:xfrm flipH="1">
              <a:off x="3714433" y="2501633"/>
              <a:ext cx="5777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8" name="Line 1185"/>
            <p:cNvSpPr>
              <a:spLocks noChangeShapeType="1"/>
            </p:cNvSpPr>
            <p:nvPr/>
          </p:nvSpPr>
          <p:spPr bwMode="auto">
            <a:xfrm flipH="1">
              <a:off x="3712989" y="250163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9" name="Line 1186"/>
            <p:cNvSpPr>
              <a:spLocks noChangeShapeType="1"/>
            </p:cNvSpPr>
            <p:nvPr/>
          </p:nvSpPr>
          <p:spPr bwMode="auto">
            <a:xfrm flipH="1">
              <a:off x="3708656" y="2501633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0" name="Line 1187"/>
            <p:cNvSpPr>
              <a:spLocks noChangeShapeType="1"/>
            </p:cNvSpPr>
            <p:nvPr/>
          </p:nvSpPr>
          <p:spPr bwMode="auto">
            <a:xfrm flipH="1">
              <a:off x="3705767" y="2501633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1" name="Line 1188"/>
            <p:cNvSpPr>
              <a:spLocks noChangeShapeType="1"/>
            </p:cNvSpPr>
            <p:nvPr/>
          </p:nvSpPr>
          <p:spPr bwMode="auto">
            <a:xfrm flipH="1">
              <a:off x="3704324" y="250163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2" name="Line 1189"/>
            <p:cNvSpPr>
              <a:spLocks noChangeShapeType="1"/>
            </p:cNvSpPr>
            <p:nvPr/>
          </p:nvSpPr>
          <p:spPr bwMode="auto">
            <a:xfrm flipV="1">
              <a:off x="3704324" y="2500188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3" name="Line 1190"/>
            <p:cNvSpPr>
              <a:spLocks noChangeShapeType="1"/>
            </p:cNvSpPr>
            <p:nvPr/>
          </p:nvSpPr>
          <p:spPr bwMode="auto">
            <a:xfrm flipH="1">
              <a:off x="3702879" y="2500188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4" name="Line 1191"/>
            <p:cNvSpPr>
              <a:spLocks noChangeShapeType="1"/>
            </p:cNvSpPr>
            <p:nvPr/>
          </p:nvSpPr>
          <p:spPr bwMode="auto">
            <a:xfrm flipH="1" flipV="1">
              <a:off x="3699990" y="2498744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5" name="Line 1192"/>
            <p:cNvSpPr>
              <a:spLocks noChangeShapeType="1"/>
            </p:cNvSpPr>
            <p:nvPr/>
          </p:nvSpPr>
          <p:spPr bwMode="auto">
            <a:xfrm flipH="1" flipV="1">
              <a:off x="3698546" y="249730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6" name="Line 1193"/>
            <p:cNvSpPr>
              <a:spLocks noChangeShapeType="1"/>
            </p:cNvSpPr>
            <p:nvPr/>
          </p:nvSpPr>
          <p:spPr bwMode="auto">
            <a:xfrm flipH="1" flipV="1">
              <a:off x="3694213" y="2495856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7" name="Line 1194"/>
            <p:cNvSpPr>
              <a:spLocks noChangeShapeType="1"/>
            </p:cNvSpPr>
            <p:nvPr/>
          </p:nvSpPr>
          <p:spPr bwMode="auto">
            <a:xfrm>
              <a:off x="3694213" y="249585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8" name="Line 1195"/>
            <p:cNvSpPr>
              <a:spLocks noChangeShapeType="1"/>
            </p:cNvSpPr>
            <p:nvPr/>
          </p:nvSpPr>
          <p:spPr bwMode="auto">
            <a:xfrm flipV="1">
              <a:off x="3694213" y="249296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9" name="Line 1196"/>
            <p:cNvSpPr>
              <a:spLocks noChangeShapeType="1"/>
            </p:cNvSpPr>
            <p:nvPr/>
          </p:nvSpPr>
          <p:spPr bwMode="auto">
            <a:xfrm flipH="1">
              <a:off x="3692769" y="249296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0" name="Line 1197"/>
            <p:cNvSpPr>
              <a:spLocks noChangeShapeType="1"/>
            </p:cNvSpPr>
            <p:nvPr/>
          </p:nvSpPr>
          <p:spPr bwMode="auto">
            <a:xfrm flipV="1">
              <a:off x="3692769" y="2491523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1" name="Line 1198"/>
            <p:cNvSpPr>
              <a:spLocks noChangeShapeType="1"/>
            </p:cNvSpPr>
            <p:nvPr/>
          </p:nvSpPr>
          <p:spPr bwMode="auto">
            <a:xfrm flipH="1" flipV="1">
              <a:off x="3691325" y="2488634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2" name="Line 1199"/>
            <p:cNvSpPr>
              <a:spLocks noChangeShapeType="1"/>
            </p:cNvSpPr>
            <p:nvPr/>
          </p:nvSpPr>
          <p:spPr bwMode="auto">
            <a:xfrm flipH="1" flipV="1">
              <a:off x="3689881" y="248719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3" name="Line 1200"/>
            <p:cNvSpPr>
              <a:spLocks noChangeShapeType="1"/>
            </p:cNvSpPr>
            <p:nvPr/>
          </p:nvSpPr>
          <p:spPr bwMode="auto">
            <a:xfrm>
              <a:off x="3689881" y="248719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4" name="Line 1201"/>
            <p:cNvSpPr>
              <a:spLocks noChangeShapeType="1"/>
            </p:cNvSpPr>
            <p:nvPr/>
          </p:nvSpPr>
          <p:spPr bwMode="auto">
            <a:xfrm>
              <a:off x="3689881" y="248719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5" name="Line 1202"/>
            <p:cNvSpPr>
              <a:spLocks noChangeShapeType="1"/>
            </p:cNvSpPr>
            <p:nvPr/>
          </p:nvSpPr>
          <p:spPr bwMode="auto">
            <a:xfrm flipH="1" flipV="1">
              <a:off x="3688436" y="2484302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6" name="Line 1203"/>
            <p:cNvSpPr>
              <a:spLocks noChangeShapeType="1"/>
            </p:cNvSpPr>
            <p:nvPr/>
          </p:nvSpPr>
          <p:spPr bwMode="auto">
            <a:xfrm flipH="1" flipV="1">
              <a:off x="3686992" y="2479968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7" name="Line 1204"/>
            <p:cNvSpPr>
              <a:spLocks noChangeShapeType="1"/>
            </p:cNvSpPr>
            <p:nvPr/>
          </p:nvSpPr>
          <p:spPr bwMode="auto">
            <a:xfrm flipV="1">
              <a:off x="3686992" y="2474191"/>
              <a:ext cx="0" cy="577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8" name="Line 1205"/>
            <p:cNvSpPr>
              <a:spLocks noChangeShapeType="1"/>
            </p:cNvSpPr>
            <p:nvPr/>
          </p:nvSpPr>
          <p:spPr bwMode="auto">
            <a:xfrm flipV="1">
              <a:off x="3686992" y="247274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9" name="Line 1206"/>
            <p:cNvSpPr>
              <a:spLocks noChangeShapeType="1"/>
            </p:cNvSpPr>
            <p:nvPr/>
          </p:nvSpPr>
          <p:spPr bwMode="auto">
            <a:xfrm flipV="1">
              <a:off x="3688436" y="2469859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0" name="Line 1207"/>
            <p:cNvSpPr>
              <a:spLocks noChangeShapeType="1"/>
            </p:cNvSpPr>
            <p:nvPr/>
          </p:nvSpPr>
          <p:spPr bwMode="auto">
            <a:xfrm flipV="1">
              <a:off x="3688436" y="246841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1" name="Line 1208"/>
            <p:cNvSpPr>
              <a:spLocks noChangeShapeType="1"/>
            </p:cNvSpPr>
            <p:nvPr/>
          </p:nvSpPr>
          <p:spPr bwMode="auto">
            <a:xfrm flipV="1">
              <a:off x="3688436" y="246697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2" name="Line 1209"/>
            <p:cNvSpPr>
              <a:spLocks noChangeShapeType="1"/>
            </p:cNvSpPr>
            <p:nvPr/>
          </p:nvSpPr>
          <p:spPr bwMode="auto">
            <a:xfrm>
              <a:off x="3688436" y="246697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3" name="Line 1210"/>
            <p:cNvSpPr>
              <a:spLocks noChangeShapeType="1"/>
            </p:cNvSpPr>
            <p:nvPr/>
          </p:nvSpPr>
          <p:spPr bwMode="auto">
            <a:xfrm flipV="1">
              <a:off x="3688436" y="2464082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4" name="Line 1212"/>
            <p:cNvSpPr>
              <a:spLocks noChangeShapeType="1"/>
            </p:cNvSpPr>
            <p:nvPr/>
          </p:nvSpPr>
          <p:spPr bwMode="auto">
            <a:xfrm flipV="1">
              <a:off x="3689881" y="246263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5" name="Line 1213"/>
            <p:cNvSpPr>
              <a:spLocks noChangeShapeType="1"/>
            </p:cNvSpPr>
            <p:nvPr/>
          </p:nvSpPr>
          <p:spPr bwMode="auto">
            <a:xfrm flipV="1">
              <a:off x="3691325" y="246119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6" name="Line 1214"/>
            <p:cNvSpPr>
              <a:spLocks noChangeShapeType="1"/>
            </p:cNvSpPr>
            <p:nvPr/>
          </p:nvSpPr>
          <p:spPr bwMode="auto">
            <a:xfrm flipV="1">
              <a:off x="3692769" y="2456860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7" name="Line 1215"/>
            <p:cNvSpPr>
              <a:spLocks noChangeShapeType="1"/>
            </p:cNvSpPr>
            <p:nvPr/>
          </p:nvSpPr>
          <p:spPr bwMode="auto">
            <a:xfrm flipV="1">
              <a:off x="3692769" y="245541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8" name="Line 1216"/>
            <p:cNvSpPr>
              <a:spLocks noChangeShapeType="1"/>
            </p:cNvSpPr>
            <p:nvPr/>
          </p:nvSpPr>
          <p:spPr bwMode="auto">
            <a:xfrm>
              <a:off x="3694214" y="245541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9" name="Line 1217"/>
            <p:cNvSpPr>
              <a:spLocks noChangeShapeType="1"/>
            </p:cNvSpPr>
            <p:nvPr/>
          </p:nvSpPr>
          <p:spPr bwMode="auto">
            <a:xfrm>
              <a:off x="3694214" y="245541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0" name="Line 1218"/>
            <p:cNvSpPr>
              <a:spLocks noChangeShapeType="1"/>
            </p:cNvSpPr>
            <p:nvPr/>
          </p:nvSpPr>
          <p:spPr bwMode="auto">
            <a:xfrm flipV="1">
              <a:off x="3694214" y="2453971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1" name="Line 1219"/>
            <p:cNvSpPr>
              <a:spLocks noChangeShapeType="1"/>
            </p:cNvSpPr>
            <p:nvPr/>
          </p:nvSpPr>
          <p:spPr bwMode="auto">
            <a:xfrm flipV="1">
              <a:off x="3698546" y="245252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2" name="Line 1220"/>
            <p:cNvSpPr>
              <a:spLocks noChangeShapeType="1"/>
            </p:cNvSpPr>
            <p:nvPr/>
          </p:nvSpPr>
          <p:spPr bwMode="auto">
            <a:xfrm>
              <a:off x="3699991" y="245252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3" name="Line 1221"/>
            <p:cNvSpPr>
              <a:spLocks noChangeShapeType="1"/>
            </p:cNvSpPr>
            <p:nvPr/>
          </p:nvSpPr>
          <p:spPr bwMode="auto">
            <a:xfrm>
              <a:off x="3701435" y="2452527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4" name="Line 1222"/>
            <p:cNvSpPr>
              <a:spLocks noChangeShapeType="1"/>
            </p:cNvSpPr>
            <p:nvPr/>
          </p:nvSpPr>
          <p:spPr bwMode="auto">
            <a:xfrm flipV="1">
              <a:off x="3701435" y="245108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5" name="Line 1223"/>
            <p:cNvSpPr>
              <a:spLocks noChangeShapeType="1"/>
            </p:cNvSpPr>
            <p:nvPr/>
          </p:nvSpPr>
          <p:spPr bwMode="auto">
            <a:xfrm>
              <a:off x="3702880" y="2451083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6" name="Line 1224"/>
            <p:cNvSpPr>
              <a:spLocks noChangeShapeType="1"/>
            </p:cNvSpPr>
            <p:nvPr/>
          </p:nvSpPr>
          <p:spPr bwMode="auto">
            <a:xfrm flipV="1">
              <a:off x="3705768" y="2449639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7" name="Line 1225"/>
            <p:cNvSpPr>
              <a:spLocks noChangeShapeType="1"/>
            </p:cNvSpPr>
            <p:nvPr/>
          </p:nvSpPr>
          <p:spPr bwMode="auto">
            <a:xfrm>
              <a:off x="3708657" y="2449639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8" name="Line 1226"/>
            <p:cNvSpPr>
              <a:spLocks noChangeShapeType="1"/>
            </p:cNvSpPr>
            <p:nvPr/>
          </p:nvSpPr>
          <p:spPr bwMode="auto">
            <a:xfrm>
              <a:off x="3712989" y="2449639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9" name="Line 1227"/>
            <p:cNvSpPr>
              <a:spLocks noChangeShapeType="1"/>
            </p:cNvSpPr>
            <p:nvPr/>
          </p:nvSpPr>
          <p:spPr bwMode="auto">
            <a:xfrm flipV="1">
              <a:off x="3714434" y="2446750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0" name="Line 1228"/>
            <p:cNvSpPr>
              <a:spLocks noChangeShapeType="1"/>
            </p:cNvSpPr>
            <p:nvPr/>
          </p:nvSpPr>
          <p:spPr bwMode="auto">
            <a:xfrm>
              <a:off x="3714434" y="2446750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1" name="Line 1229"/>
            <p:cNvSpPr>
              <a:spLocks noChangeShapeType="1"/>
            </p:cNvSpPr>
            <p:nvPr/>
          </p:nvSpPr>
          <p:spPr bwMode="auto">
            <a:xfrm>
              <a:off x="3715878" y="2446750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2" name="Line 1230"/>
            <p:cNvSpPr>
              <a:spLocks noChangeShapeType="1"/>
            </p:cNvSpPr>
            <p:nvPr/>
          </p:nvSpPr>
          <p:spPr bwMode="auto">
            <a:xfrm>
              <a:off x="3717323" y="2449639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3" name="Line 1231"/>
            <p:cNvSpPr>
              <a:spLocks noChangeShapeType="1"/>
            </p:cNvSpPr>
            <p:nvPr/>
          </p:nvSpPr>
          <p:spPr bwMode="auto">
            <a:xfrm>
              <a:off x="3720211" y="2449639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4" name="Line 1232"/>
            <p:cNvSpPr>
              <a:spLocks noChangeShapeType="1"/>
            </p:cNvSpPr>
            <p:nvPr/>
          </p:nvSpPr>
          <p:spPr bwMode="auto">
            <a:xfrm>
              <a:off x="3724544" y="245108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5" name="Line 1233"/>
            <p:cNvSpPr>
              <a:spLocks noChangeShapeType="1"/>
            </p:cNvSpPr>
            <p:nvPr/>
          </p:nvSpPr>
          <p:spPr bwMode="auto">
            <a:xfrm>
              <a:off x="3724544" y="245108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6" name="Line 1234"/>
            <p:cNvSpPr>
              <a:spLocks noChangeShapeType="1"/>
            </p:cNvSpPr>
            <p:nvPr/>
          </p:nvSpPr>
          <p:spPr bwMode="auto">
            <a:xfrm>
              <a:off x="3725988" y="245108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7" name="Line 1235"/>
            <p:cNvSpPr>
              <a:spLocks noChangeShapeType="1"/>
            </p:cNvSpPr>
            <p:nvPr/>
          </p:nvSpPr>
          <p:spPr bwMode="auto">
            <a:xfrm>
              <a:off x="3727432" y="245108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8" name="Line 1236"/>
            <p:cNvSpPr>
              <a:spLocks noChangeShapeType="1"/>
            </p:cNvSpPr>
            <p:nvPr/>
          </p:nvSpPr>
          <p:spPr bwMode="auto">
            <a:xfrm>
              <a:off x="3728877" y="2452527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9" name="Line 1237"/>
            <p:cNvSpPr>
              <a:spLocks noChangeShapeType="1"/>
            </p:cNvSpPr>
            <p:nvPr/>
          </p:nvSpPr>
          <p:spPr bwMode="auto">
            <a:xfrm>
              <a:off x="3731765" y="2453971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0" name="Line 1238"/>
            <p:cNvSpPr>
              <a:spLocks noChangeShapeType="1"/>
            </p:cNvSpPr>
            <p:nvPr/>
          </p:nvSpPr>
          <p:spPr bwMode="auto">
            <a:xfrm>
              <a:off x="3736098" y="245541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1" name="Line 1239"/>
            <p:cNvSpPr>
              <a:spLocks noChangeShapeType="1"/>
            </p:cNvSpPr>
            <p:nvPr/>
          </p:nvSpPr>
          <p:spPr bwMode="auto">
            <a:xfrm>
              <a:off x="3736098" y="245541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2" name="Line 1240"/>
            <p:cNvSpPr>
              <a:spLocks noChangeShapeType="1"/>
            </p:cNvSpPr>
            <p:nvPr/>
          </p:nvSpPr>
          <p:spPr bwMode="auto">
            <a:xfrm>
              <a:off x="3736098" y="245541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3" name="Line 1241"/>
            <p:cNvSpPr>
              <a:spLocks noChangeShapeType="1"/>
            </p:cNvSpPr>
            <p:nvPr/>
          </p:nvSpPr>
          <p:spPr bwMode="auto">
            <a:xfrm>
              <a:off x="3736098" y="2456860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4" name="Line 1242"/>
            <p:cNvSpPr>
              <a:spLocks noChangeShapeType="1"/>
            </p:cNvSpPr>
            <p:nvPr/>
          </p:nvSpPr>
          <p:spPr bwMode="auto">
            <a:xfrm>
              <a:off x="3737543" y="246119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5" name="Line 1243"/>
            <p:cNvSpPr>
              <a:spLocks noChangeShapeType="1"/>
            </p:cNvSpPr>
            <p:nvPr/>
          </p:nvSpPr>
          <p:spPr bwMode="auto">
            <a:xfrm>
              <a:off x="3738986" y="246263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6" name="Line 1244"/>
            <p:cNvSpPr>
              <a:spLocks noChangeShapeType="1"/>
            </p:cNvSpPr>
            <p:nvPr/>
          </p:nvSpPr>
          <p:spPr bwMode="auto">
            <a:xfrm>
              <a:off x="3740431" y="246408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7" name="Line 1245"/>
            <p:cNvSpPr>
              <a:spLocks noChangeShapeType="1"/>
            </p:cNvSpPr>
            <p:nvPr/>
          </p:nvSpPr>
          <p:spPr bwMode="auto">
            <a:xfrm>
              <a:off x="3740431" y="2464082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8" name="Line 1246"/>
            <p:cNvSpPr>
              <a:spLocks noChangeShapeType="1"/>
            </p:cNvSpPr>
            <p:nvPr/>
          </p:nvSpPr>
          <p:spPr bwMode="auto">
            <a:xfrm>
              <a:off x="3740431" y="2465525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9" name="Line 1247"/>
            <p:cNvSpPr>
              <a:spLocks noChangeShapeType="1"/>
            </p:cNvSpPr>
            <p:nvPr/>
          </p:nvSpPr>
          <p:spPr bwMode="auto">
            <a:xfrm>
              <a:off x="3741875" y="2469859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0" name="Line 1248"/>
            <p:cNvSpPr>
              <a:spLocks noChangeShapeType="1"/>
            </p:cNvSpPr>
            <p:nvPr/>
          </p:nvSpPr>
          <p:spPr bwMode="auto">
            <a:xfrm>
              <a:off x="3743320" y="247274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1" name="Freeform 1249"/>
            <p:cNvSpPr>
              <a:spLocks/>
            </p:cNvSpPr>
            <p:nvPr/>
          </p:nvSpPr>
          <p:spPr bwMode="auto">
            <a:xfrm>
              <a:off x="3905080" y="2218553"/>
              <a:ext cx="57771" cy="56328"/>
            </a:xfrm>
            <a:custGeom>
              <a:avLst/>
              <a:gdLst>
                <a:gd name="T0" fmla="*/ 20 w 40"/>
                <a:gd name="T1" fmla="*/ 1 h 39"/>
                <a:gd name="T2" fmla="*/ 24 w 40"/>
                <a:gd name="T3" fmla="*/ 1 h 39"/>
                <a:gd name="T4" fmla="*/ 28 w 40"/>
                <a:gd name="T5" fmla="*/ 1 h 39"/>
                <a:gd name="T6" fmla="*/ 30 w 40"/>
                <a:gd name="T7" fmla="*/ 3 h 39"/>
                <a:gd name="T8" fmla="*/ 33 w 40"/>
                <a:gd name="T9" fmla="*/ 5 h 39"/>
                <a:gd name="T10" fmla="*/ 34 w 40"/>
                <a:gd name="T11" fmla="*/ 5 h 39"/>
                <a:gd name="T12" fmla="*/ 37 w 40"/>
                <a:gd name="T13" fmla="*/ 8 h 39"/>
                <a:gd name="T14" fmla="*/ 38 w 40"/>
                <a:gd name="T15" fmla="*/ 10 h 39"/>
                <a:gd name="T16" fmla="*/ 39 w 40"/>
                <a:gd name="T17" fmla="*/ 11 h 39"/>
                <a:gd name="T18" fmla="*/ 40 w 40"/>
                <a:gd name="T19" fmla="*/ 16 h 39"/>
                <a:gd name="T20" fmla="*/ 40 w 40"/>
                <a:gd name="T21" fmla="*/ 20 h 39"/>
                <a:gd name="T22" fmla="*/ 39 w 40"/>
                <a:gd name="T23" fmla="*/ 25 h 39"/>
                <a:gd name="T24" fmla="*/ 39 w 40"/>
                <a:gd name="T25" fmla="*/ 26 h 39"/>
                <a:gd name="T26" fmla="*/ 38 w 40"/>
                <a:gd name="T27" fmla="*/ 28 h 39"/>
                <a:gd name="T28" fmla="*/ 34 w 40"/>
                <a:gd name="T29" fmla="*/ 32 h 39"/>
                <a:gd name="T30" fmla="*/ 34 w 40"/>
                <a:gd name="T31" fmla="*/ 34 h 39"/>
                <a:gd name="T32" fmla="*/ 32 w 40"/>
                <a:gd name="T33" fmla="*/ 35 h 39"/>
                <a:gd name="T34" fmla="*/ 28 w 40"/>
                <a:gd name="T35" fmla="*/ 36 h 39"/>
                <a:gd name="T36" fmla="*/ 24 w 40"/>
                <a:gd name="T37" fmla="*/ 37 h 39"/>
                <a:gd name="T38" fmla="*/ 22 w 40"/>
                <a:gd name="T39" fmla="*/ 39 h 39"/>
                <a:gd name="T40" fmla="*/ 20 w 40"/>
                <a:gd name="T41" fmla="*/ 39 h 39"/>
                <a:gd name="T42" fmla="*/ 15 w 40"/>
                <a:gd name="T43" fmla="*/ 37 h 39"/>
                <a:gd name="T44" fmla="*/ 12 w 40"/>
                <a:gd name="T45" fmla="*/ 37 h 39"/>
                <a:gd name="T46" fmla="*/ 8 w 40"/>
                <a:gd name="T47" fmla="*/ 35 h 39"/>
                <a:gd name="T48" fmla="*/ 6 w 40"/>
                <a:gd name="T49" fmla="*/ 34 h 39"/>
                <a:gd name="T50" fmla="*/ 5 w 40"/>
                <a:gd name="T51" fmla="*/ 32 h 39"/>
                <a:gd name="T52" fmla="*/ 3 w 40"/>
                <a:gd name="T53" fmla="*/ 28 h 39"/>
                <a:gd name="T54" fmla="*/ 1 w 40"/>
                <a:gd name="T55" fmla="*/ 28 h 39"/>
                <a:gd name="T56" fmla="*/ 1 w 40"/>
                <a:gd name="T57" fmla="*/ 25 h 39"/>
                <a:gd name="T58" fmla="*/ 0 w 40"/>
                <a:gd name="T59" fmla="*/ 21 h 39"/>
                <a:gd name="T60" fmla="*/ 0 w 40"/>
                <a:gd name="T61" fmla="*/ 17 h 39"/>
                <a:gd name="T62" fmla="*/ 1 w 40"/>
                <a:gd name="T63" fmla="*/ 13 h 39"/>
                <a:gd name="T64" fmla="*/ 1 w 40"/>
                <a:gd name="T65" fmla="*/ 11 h 39"/>
                <a:gd name="T66" fmla="*/ 4 w 40"/>
                <a:gd name="T67" fmla="*/ 8 h 39"/>
                <a:gd name="T68" fmla="*/ 6 w 40"/>
                <a:gd name="T69" fmla="*/ 5 h 39"/>
                <a:gd name="T70" fmla="*/ 8 w 40"/>
                <a:gd name="T71" fmla="*/ 4 h 39"/>
                <a:gd name="T72" fmla="*/ 11 w 40"/>
                <a:gd name="T73" fmla="*/ 2 h 39"/>
                <a:gd name="T74" fmla="*/ 12 w 40"/>
                <a:gd name="T75" fmla="*/ 1 h 39"/>
                <a:gd name="T76" fmla="*/ 16 w 40"/>
                <a:gd name="T7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39">
                  <a:moveTo>
                    <a:pt x="17" y="0"/>
                  </a:moveTo>
                  <a:lnTo>
                    <a:pt x="20" y="1"/>
                  </a:lnTo>
                  <a:lnTo>
                    <a:pt x="22" y="1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7"/>
                  </a:lnTo>
                  <a:lnTo>
                    <a:pt x="37" y="8"/>
                  </a:lnTo>
                  <a:lnTo>
                    <a:pt x="38" y="9"/>
                  </a:lnTo>
                  <a:lnTo>
                    <a:pt x="38" y="10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39" y="13"/>
                  </a:lnTo>
                  <a:lnTo>
                    <a:pt x="40" y="16"/>
                  </a:lnTo>
                  <a:lnTo>
                    <a:pt x="40" y="19"/>
                  </a:lnTo>
                  <a:lnTo>
                    <a:pt x="40" y="20"/>
                  </a:lnTo>
                  <a:lnTo>
                    <a:pt x="40" y="24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1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4" y="34"/>
                  </a:lnTo>
                  <a:lnTo>
                    <a:pt x="33" y="34"/>
                  </a:lnTo>
                  <a:lnTo>
                    <a:pt x="32" y="35"/>
                  </a:lnTo>
                  <a:lnTo>
                    <a:pt x="31" y="36"/>
                  </a:lnTo>
                  <a:lnTo>
                    <a:pt x="28" y="36"/>
                  </a:lnTo>
                  <a:lnTo>
                    <a:pt x="26" y="37"/>
                  </a:lnTo>
                  <a:lnTo>
                    <a:pt x="24" y="37"/>
                  </a:lnTo>
                  <a:lnTo>
                    <a:pt x="23" y="39"/>
                  </a:lnTo>
                  <a:lnTo>
                    <a:pt x="22" y="39"/>
                  </a:lnTo>
                  <a:lnTo>
                    <a:pt x="21" y="39"/>
                  </a:lnTo>
                  <a:lnTo>
                    <a:pt x="20" y="39"/>
                  </a:lnTo>
                  <a:lnTo>
                    <a:pt x="19" y="39"/>
                  </a:lnTo>
                  <a:lnTo>
                    <a:pt x="15" y="37"/>
                  </a:lnTo>
                  <a:lnTo>
                    <a:pt x="14" y="37"/>
                  </a:lnTo>
                  <a:lnTo>
                    <a:pt x="12" y="37"/>
                  </a:lnTo>
                  <a:lnTo>
                    <a:pt x="9" y="36"/>
                  </a:lnTo>
                  <a:lnTo>
                    <a:pt x="8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3" y="9"/>
                  </a:lnTo>
                  <a:lnTo>
                    <a:pt x="4" y="8"/>
                  </a:lnTo>
                  <a:lnTo>
                    <a:pt x="5" y="7"/>
                  </a:lnTo>
                  <a:lnTo>
                    <a:pt x="6" y="5"/>
                  </a:lnTo>
                  <a:lnTo>
                    <a:pt x="7" y="5"/>
                  </a:lnTo>
                  <a:lnTo>
                    <a:pt x="8" y="4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2" name="Line 1250"/>
            <p:cNvSpPr>
              <a:spLocks noChangeShapeType="1"/>
            </p:cNvSpPr>
            <p:nvPr/>
          </p:nvSpPr>
          <p:spPr bwMode="auto">
            <a:xfrm>
              <a:off x="3962851" y="224599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3" name="Line 1251"/>
            <p:cNvSpPr>
              <a:spLocks noChangeShapeType="1"/>
            </p:cNvSpPr>
            <p:nvPr/>
          </p:nvSpPr>
          <p:spPr bwMode="auto">
            <a:xfrm>
              <a:off x="3962851" y="224599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4" name="Line 1252"/>
            <p:cNvSpPr>
              <a:spLocks noChangeShapeType="1"/>
            </p:cNvSpPr>
            <p:nvPr/>
          </p:nvSpPr>
          <p:spPr bwMode="auto">
            <a:xfrm>
              <a:off x="3962851" y="2247439"/>
              <a:ext cx="0" cy="577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5" name="Line 1253"/>
            <p:cNvSpPr>
              <a:spLocks noChangeShapeType="1"/>
            </p:cNvSpPr>
            <p:nvPr/>
          </p:nvSpPr>
          <p:spPr bwMode="auto">
            <a:xfrm flipH="1">
              <a:off x="3961406" y="225321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6" name="Line 1254"/>
            <p:cNvSpPr>
              <a:spLocks noChangeShapeType="1"/>
            </p:cNvSpPr>
            <p:nvPr/>
          </p:nvSpPr>
          <p:spPr bwMode="auto">
            <a:xfrm>
              <a:off x="3961406" y="225466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7" name="Line 1255"/>
            <p:cNvSpPr>
              <a:spLocks noChangeShapeType="1"/>
            </p:cNvSpPr>
            <p:nvPr/>
          </p:nvSpPr>
          <p:spPr bwMode="auto">
            <a:xfrm>
              <a:off x="3961406" y="225466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8" name="Line 1256"/>
            <p:cNvSpPr>
              <a:spLocks noChangeShapeType="1"/>
            </p:cNvSpPr>
            <p:nvPr/>
          </p:nvSpPr>
          <p:spPr bwMode="auto">
            <a:xfrm>
              <a:off x="3961406" y="225610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9" name="Line 1257"/>
            <p:cNvSpPr>
              <a:spLocks noChangeShapeType="1"/>
            </p:cNvSpPr>
            <p:nvPr/>
          </p:nvSpPr>
          <p:spPr bwMode="auto">
            <a:xfrm flipH="1">
              <a:off x="3959963" y="225754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0" name="Line 1258"/>
            <p:cNvSpPr>
              <a:spLocks noChangeShapeType="1"/>
            </p:cNvSpPr>
            <p:nvPr/>
          </p:nvSpPr>
          <p:spPr bwMode="auto">
            <a:xfrm flipH="1">
              <a:off x="3958518" y="2258993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1" name="Line 1259"/>
            <p:cNvSpPr>
              <a:spLocks noChangeShapeType="1"/>
            </p:cNvSpPr>
            <p:nvPr/>
          </p:nvSpPr>
          <p:spPr bwMode="auto">
            <a:xfrm flipH="1">
              <a:off x="3954185" y="2263325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2" name="Line 1260"/>
            <p:cNvSpPr>
              <a:spLocks noChangeShapeType="1"/>
            </p:cNvSpPr>
            <p:nvPr/>
          </p:nvSpPr>
          <p:spPr bwMode="auto">
            <a:xfrm>
              <a:off x="3954185" y="226477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3" name="Line 1261"/>
            <p:cNvSpPr>
              <a:spLocks noChangeShapeType="1"/>
            </p:cNvSpPr>
            <p:nvPr/>
          </p:nvSpPr>
          <p:spPr bwMode="auto">
            <a:xfrm>
              <a:off x="3954185" y="226621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4" name="Line 1262"/>
            <p:cNvSpPr>
              <a:spLocks noChangeShapeType="1"/>
            </p:cNvSpPr>
            <p:nvPr/>
          </p:nvSpPr>
          <p:spPr bwMode="auto">
            <a:xfrm flipH="1">
              <a:off x="3952741" y="226621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5" name="Line 1263"/>
            <p:cNvSpPr>
              <a:spLocks noChangeShapeType="1"/>
            </p:cNvSpPr>
            <p:nvPr/>
          </p:nvSpPr>
          <p:spPr bwMode="auto">
            <a:xfrm flipH="1">
              <a:off x="3951297" y="226765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6" name="Line 1264"/>
            <p:cNvSpPr>
              <a:spLocks noChangeShapeType="1"/>
            </p:cNvSpPr>
            <p:nvPr/>
          </p:nvSpPr>
          <p:spPr bwMode="auto">
            <a:xfrm flipH="1">
              <a:off x="3949852" y="226910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7" name="Line 1265"/>
            <p:cNvSpPr>
              <a:spLocks noChangeShapeType="1"/>
            </p:cNvSpPr>
            <p:nvPr/>
          </p:nvSpPr>
          <p:spPr bwMode="auto">
            <a:xfrm flipH="1">
              <a:off x="3948408" y="227054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Line 1266"/>
            <p:cNvSpPr>
              <a:spLocks noChangeShapeType="1"/>
            </p:cNvSpPr>
            <p:nvPr/>
          </p:nvSpPr>
          <p:spPr bwMode="auto">
            <a:xfrm flipH="1">
              <a:off x="3945520" y="227054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9" name="Line 1267"/>
            <p:cNvSpPr>
              <a:spLocks noChangeShapeType="1"/>
            </p:cNvSpPr>
            <p:nvPr/>
          </p:nvSpPr>
          <p:spPr bwMode="auto">
            <a:xfrm flipH="1">
              <a:off x="3942631" y="2270547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0" name="Line 1268"/>
            <p:cNvSpPr>
              <a:spLocks noChangeShapeType="1"/>
            </p:cNvSpPr>
            <p:nvPr/>
          </p:nvSpPr>
          <p:spPr bwMode="auto">
            <a:xfrm flipH="1">
              <a:off x="3939743" y="2271991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1" name="Line 1269"/>
            <p:cNvSpPr>
              <a:spLocks noChangeShapeType="1"/>
            </p:cNvSpPr>
            <p:nvPr/>
          </p:nvSpPr>
          <p:spPr bwMode="auto">
            <a:xfrm flipH="1">
              <a:off x="3938298" y="227199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2" name="Line 1270"/>
            <p:cNvSpPr>
              <a:spLocks noChangeShapeType="1"/>
            </p:cNvSpPr>
            <p:nvPr/>
          </p:nvSpPr>
          <p:spPr bwMode="auto">
            <a:xfrm flipH="1">
              <a:off x="3936854" y="227199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3" name="Line 1271"/>
            <p:cNvSpPr>
              <a:spLocks noChangeShapeType="1"/>
            </p:cNvSpPr>
            <p:nvPr/>
          </p:nvSpPr>
          <p:spPr bwMode="auto">
            <a:xfrm flipH="1">
              <a:off x="3933965" y="2274880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4" name="Line 1272"/>
            <p:cNvSpPr>
              <a:spLocks noChangeShapeType="1"/>
            </p:cNvSpPr>
            <p:nvPr/>
          </p:nvSpPr>
          <p:spPr bwMode="auto">
            <a:xfrm flipH="1" flipV="1">
              <a:off x="3932521" y="227199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5" name="Line 1273"/>
            <p:cNvSpPr>
              <a:spLocks noChangeShapeType="1"/>
            </p:cNvSpPr>
            <p:nvPr/>
          </p:nvSpPr>
          <p:spPr bwMode="auto">
            <a:xfrm flipH="1">
              <a:off x="3926744" y="2271991"/>
              <a:ext cx="5777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6" name="Line 1274"/>
            <p:cNvSpPr>
              <a:spLocks noChangeShapeType="1"/>
            </p:cNvSpPr>
            <p:nvPr/>
          </p:nvSpPr>
          <p:spPr bwMode="auto">
            <a:xfrm flipH="1">
              <a:off x="3925300" y="227199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7" name="Line 1275"/>
            <p:cNvSpPr>
              <a:spLocks noChangeShapeType="1"/>
            </p:cNvSpPr>
            <p:nvPr/>
          </p:nvSpPr>
          <p:spPr bwMode="auto">
            <a:xfrm flipH="1">
              <a:off x="3923855" y="227199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8" name="Line 1276"/>
            <p:cNvSpPr>
              <a:spLocks noChangeShapeType="1"/>
            </p:cNvSpPr>
            <p:nvPr/>
          </p:nvSpPr>
          <p:spPr bwMode="auto">
            <a:xfrm flipH="1" flipV="1">
              <a:off x="3922411" y="227054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9" name="Line 1277"/>
            <p:cNvSpPr>
              <a:spLocks noChangeShapeType="1"/>
            </p:cNvSpPr>
            <p:nvPr/>
          </p:nvSpPr>
          <p:spPr bwMode="auto">
            <a:xfrm flipH="1">
              <a:off x="3918078" y="2270547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0" name="Line 1278"/>
            <p:cNvSpPr>
              <a:spLocks noChangeShapeType="1"/>
            </p:cNvSpPr>
            <p:nvPr/>
          </p:nvSpPr>
          <p:spPr bwMode="auto">
            <a:xfrm flipH="1" flipV="1">
              <a:off x="3916634" y="226910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1" name="Line 1279"/>
            <p:cNvSpPr>
              <a:spLocks noChangeShapeType="1"/>
            </p:cNvSpPr>
            <p:nvPr/>
          </p:nvSpPr>
          <p:spPr bwMode="auto">
            <a:xfrm flipH="1" flipV="1">
              <a:off x="3915189" y="226765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2" name="Line 1280"/>
            <p:cNvSpPr>
              <a:spLocks noChangeShapeType="1"/>
            </p:cNvSpPr>
            <p:nvPr/>
          </p:nvSpPr>
          <p:spPr bwMode="auto">
            <a:xfrm flipH="1" flipV="1">
              <a:off x="3913745" y="226621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3" name="Line 1281"/>
            <p:cNvSpPr>
              <a:spLocks noChangeShapeType="1"/>
            </p:cNvSpPr>
            <p:nvPr/>
          </p:nvSpPr>
          <p:spPr bwMode="auto">
            <a:xfrm>
              <a:off x="3913745" y="226621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4" name="Line 1282"/>
            <p:cNvSpPr>
              <a:spLocks noChangeShapeType="1"/>
            </p:cNvSpPr>
            <p:nvPr/>
          </p:nvSpPr>
          <p:spPr bwMode="auto">
            <a:xfrm flipH="1" flipV="1">
              <a:off x="3912301" y="226477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5" name="Line 1283"/>
            <p:cNvSpPr>
              <a:spLocks noChangeShapeType="1"/>
            </p:cNvSpPr>
            <p:nvPr/>
          </p:nvSpPr>
          <p:spPr bwMode="auto">
            <a:xfrm flipH="1" flipV="1">
              <a:off x="3910857" y="2263325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6" name="Line 1284"/>
            <p:cNvSpPr>
              <a:spLocks noChangeShapeType="1"/>
            </p:cNvSpPr>
            <p:nvPr/>
          </p:nvSpPr>
          <p:spPr bwMode="auto">
            <a:xfrm flipH="1" flipV="1">
              <a:off x="3909412" y="2258993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7" name="Line 1285"/>
            <p:cNvSpPr>
              <a:spLocks noChangeShapeType="1"/>
            </p:cNvSpPr>
            <p:nvPr/>
          </p:nvSpPr>
          <p:spPr bwMode="auto">
            <a:xfrm>
              <a:off x="3909412" y="225899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8" name="Line 1286"/>
            <p:cNvSpPr>
              <a:spLocks noChangeShapeType="1"/>
            </p:cNvSpPr>
            <p:nvPr/>
          </p:nvSpPr>
          <p:spPr bwMode="auto">
            <a:xfrm flipH="1">
              <a:off x="3906524" y="2258993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9" name="Line 1287"/>
            <p:cNvSpPr>
              <a:spLocks noChangeShapeType="1"/>
            </p:cNvSpPr>
            <p:nvPr/>
          </p:nvSpPr>
          <p:spPr bwMode="auto">
            <a:xfrm flipV="1">
              <a:off x="3906524" y="2257548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0" name="Line 1288"/>
            <p:cNvSpPr>
              <a:spLocks noChangeShapeType="1"/>
            </p:cNvSpPr>
            <p:nvPr/>
          </p:nvSpPr>
          <p:spPr bwMode="auto">
            <a:xfrm flipV="1">
              <a:off x="3906524" y="2254660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1" name="Line 1289"/>
            <p:cNvSpPr>
              <a:spLocks noChangeShapeType="1"/>
            </p:cNvSpPr>
            <p:nvPr/>
          </p:nvSpPr>
          <p:spPr bwMode="auto">
            <a:xfrm flipH="1" flipV="1">
              <a:off x="3905080" y="225177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2" name="Line 1290"/>
            <p:cNvSpPr>
              <a:spLocks noChangeShapeType="1"/>
            </p:cNvSpPr>
            <p:nvPr/>
          </p:nvSpPr>
          <p:spPr bwMode="auto">
            <a:xfrm flipV="1">
              <a:off x="3905080" y="2245994"/>
              <a:ext cx="0" cy="577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3" name="Line 1291"/>
            <p:cNvSpPr>
              <a:spLocks noChangeShapeType="1"/>
            </p:cNvSpPr>
            <p:nvPr/>
          </p:nvSpPr>
          <p:spPr bwMode="auto">
            <a:xfrm>
              <a:off x="3905080" y="224599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4" name="Line 1292"/>
            <p:cNvSpPr>
              <a:spLocks noChangeShapeType="1"/>
            </p:cNvSpPr>
            <p:nvPr/>
          </p:nvSpPr>
          <p:spPr bwMode="auto">
            <a:xfrm flipV="1">
              <a:off x="3906524" y="2237328"/>
              <a:ext cx="0" cy="86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5" name="Line 1293"/>
            <p:cNvSpPr>
              <a:spLocks noChangeShapeType="1"/>
            </p:cNvSpPr>
            <p:nvPr/>
          </p:nvSpPr>
          <p:spPr bwMode="auto">
            <a:xfrm flipV="1">
              <a:off x="3906524" y="223588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6" name="Line 1294"/>
            <p:cNvSpPr>
              <a:spLocks noChangeShapeType="1"/>
            </p:cNvSpPr>
            <p:nvPr/>
          </p:nvSpPr>
          <p:spPr bwMode="auto">
            <a:xfrm flipV="1">
              <a:off x="3906524" y="223444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7" name="Line 1295"/>
            <p:cNvSpPr>
              <a:spLocks noChangeShapeType="1"/>
            </p:cNvSpPr>
            <p:nvPr/>
          </p:nvSpPr>
          <p:spPr bwMode="auto">
            <a:xfrm flipV="1">
              <a:off x="3906524" y="2231551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8" name="Line 1296"/>
            <p:cNvSpPr>
              <a:spLocks noChangeShapeType="1"/>
            </p:cNvSpPr>
            <p:nvPr/>
          </p:nvSpPr>
          <p:spPr bwMode="auto">
            <a:xfrm flipV="1">
              <a:off x="3909412" y="223010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9" name="Line 1297"/>
            <p:cNvSpPr>
              <a:spLocks noChangeShapeType="1"/>
            </p:cNvSpPr>
            <p:nvPr/>
          </p:nvSpPr>
          <p:spPr bwMode="auto">
            <a:xfrm flipV="1">
              <a:off x="3910857" y="222866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0" name="Line 1298"/>
            <p:cNvSpPr>
              <a:spLocks noChangeShapeType="1"/>
            </p:cNvSpPr>
            <p:nvPr/>
          </p:nvSpPr>
          <p:spPr bwMode="auto">
            <a:xfrm flipV="1">
              <a:off x="3912301" y="2225774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1" name="Line 1299"/>
            <p:cNvSpPr>
              <a:spLocks noChangeShapeType="1"/>
            </p:cNvSpPr>
            <p:nvPr/>
          </p:nvSpPr>
          <p:spPr bwMode="auto">
            <a:xfrm>
              <a:off x="3913745" y="222577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2" name="Line 1300"/>
            <p:cNvSpPr>
              <a:spLocks noChangeShapeType="1"/>
            </p:cNvSpPr>
            <p:nvPr/>
          </p:nvSpPr>
          <p:spPr bwMode="auto">
            <a:xfrm flipV="1">
              <a:off x="3915189" y="222433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3" name="Line 1301"/>
            <p:cNvSpPr>
              <a:spLocks noChangeShapeType="1"/>
            </p:cNvSpPr>
            <p:nvPr/>
          </p:nvSpPr>
          <p:spPr bwMode="auto">
            <a:xfrm flipV="1">
              <a:off x="3916634" y="2222885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4" name="Line 1302"/>
            <p:cNvSpPr>
              <a:spLocks noChangeShapeType="1"/>
            </p:cNvSpPr>
            <p:nvPr/>
          </p:nvSpPr>
          <p:spPr bwMode="auto">
            <a:xfrm flipV="1">
              <a:off x="3918078" y="2221441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5" name="Line 1303"/>
            <p:cNvSpPr>
              <a:spLocks noChangeShapeType="1"/>
            </p:cNvSpPr>
            <p:nvPr/>
          </p:nvSpPr>
          <p:spPr bwMode="auto">
            <a:xfrm>
              <a:off x="3920966" y="222144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6" name="Line 1304"/>
            <p:cNvSpPr>
              <a:spLocks noChangeShapeType="1"/>
            </p:cNvSpPr>
            <p:nvPr/>
          </p:nvSpPr>
          <p:spPr bwMode="auto">
            <a:xfrm flipV="1">
              <a:off x="3920966" y="221999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7" name="Line 1305"/>
            <p:cNvSpPr>
              <a:spLocks noChangeShapeType="1"/>
            </p:cNvSpPr>
            <p:nvPr/>
          </p:nvSpPr>
          <p:spPr bwMode="auto">
            <a:xfrm>
              <a:off x="3922411" y="221999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8" name="Line 1306"/>
            <p:cNvSpPr>
              <a:spLocks noChangeShapeType="1"/>
            </p:cNvSpPr>
            <p:nvPr/>
          </p:nvSpPr>
          <p:spPr bwMode="auto">
            <a:xfrm>
              <a:off x="3925300" y="221999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9" name="Line 1307"/>
            <p:cNvSpPr>
              <a:spLocks noChangeShapeType="1"/>
            </p:cNvSpPr>
            <p:nvPr/>
          </p:nvSpPr>
          <p:spPr bwMode="auto">
            <a:xfrm flipV="1">
              <a:off x="3928188" y="221855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0" name="Line 1308"/>
            <p:cNvSpPr>
              <a:spLocks noChangeShapeType="1"/>
            </p:cNvSpPr>
            <p:nvPr/>
          </p:nvSpPr>
          <p:spPr bwMode="auto">
            <a:xfrm>
              <a:off x="3929632" y="2218553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1" name="Line 1309"/>
            <p:cNvSpPr>
              <a:spLocks noChangeShapeType="1"/>
            </p:cNvSpPr>
            <p:nvPr/>
          </p:nvSpPr>
          <p:spPr bwMode="auto">
            <a:xfrm>
              <a:off x="3933965" y="221999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2" name="Line 1310"/>
            <p:cNvSpPr>
              <a:spLocks noChangeShapeType="1"/>
            </p:cNvSpPr>
            <p:nvPr/>
          </p:nvSpPr>
          <p:spPr bwMode="auto">
            <a:xfrm>
              <a:off x="3936854" y="221999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3" name="Line 1311"/>
            <p:cNvSpPr>
              <a:spLocks noChangeShapeType="1"/>
            </p:cNvSpPr>
            <p:nvPr/>
          </p:nvSpPr>
          <p:spPr bwMode="auto">
            <a:xfrm>
              <a:off x="3939743" y="221999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4" name="Line 1312"/>
            <p:cNvSpPr>
              <a:spLocks noChangeShapeType="1"/>
            </p:cNvSpPr>
            <p:nvPr/>
          </p:nvSpPr>
          <p:spPr bwMode="auto">
            <a:xfrm>
              <a:off x="3942631" y="221999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5" name="Line 1313"/>
            <p:cNvSpPr>
              <a:spLocks noChangeShapeType="1"/>
            </p:cNvSpPr>
            <p:nvPr/>
          </p:nvSpPr>
          <p:spPr bwMode="auto">
            <a:xfrm>
              <a:off x="3945520" y="221999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6" name="Line 1314"/>
            <p:cNvSpPr>
              <a:spLocks noChangeShapeType="1"/>
            </p:cNvSpPr>
            <p:nvPr/>
          </p:nvSpPr>
          <p:spPr bwMode="auto">
            <a:xfrm>
              <a:off x="3946964" y="222144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7" name="Line 1315"/>
            <p:cNvSpPr>
              <a:spLocks noChangeShapeType="1"/>
            </p:cNvSpPr>
            <p:nvPr/>
          </p:nvSpPr>
          <p:spPr bwMode="auto">
            <a:xfrm>
              <a:off x="3948408" y="2222885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8" name="Line 1316"/>
            <p:cNvSpPr>
              <a:spLocks noChangeShapeType="1"/>
            </p:cNvSpPr>
            <p:nvPr/>
          </p:nvSpPr>
          <p:spPr bwMode="auto">
            <a:xfrm>
              <a:off x="3951297" y="222433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9" name="Line 1317"/>
            <p:cNvSpPr>
              <a:spLocks noChangeShapeType="1"/>
            </p:cNvSpPr>
            <p:nvPr/>
          </p:nvSpPr>
          <p:spPr bwMode="auto">
            <a:xfrm>
              <a:off x="3952741" y="222577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0" name="Line 1318"/>
            <p:cNvSpPr>
              <a:spLocks noChangeShapeType="1"/>
            </p:cNvSpPr>
            <p:nvPr/>
          </p:nvSpPr>
          <p:spPr bwMode="auto">
            <a:xfrm>
              <a:off x="3954185" y="222577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1" name="Line 1319"/>
            <p:cNvSpPr>
              <a:spLocks noChangeShapeType="1"/>
            </p:cNvSpPr>
            <p:nvPr/>
          </p:nvSpPr>
          <p:spPr bwMode="auto">
            <a:xfrm>
              <a:off x="3954185" y="2225774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2" name="Line 1320"/>
            <p:cNvSpPr>
              <a:spLocks noChangeShapeType="1"/>
            </p:cNvSpPr>
            <p:nvPr/>
          </p:nvSpPr>
          <p:spPr bwMode="auto">
            <a:xfrm>
              <a:off x="3954185" y="2228662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3" name="Line 1321"/>
            <p:cNvSpPr>
              <a:spLocks noChangeShapeType="1"/>
            </p:cNvSpPr>
            <p:nvPr/>
          </p:nvSpPr>
          <p:spPr bwMode="auto">
            <a:xfrm>
              <a:off x="3958518" y="223010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4" name="Line 1322"/>
            <p:cNvSpPr>
              <a:spLocks noChangeShapeType="1"/>
            </p:cNvSpPr>
            <p:nvPr/>
          </p:nvSpPr>
          <p:spPr bwMode="auto">
            <a:xfrm>
              <a:off x="3959963" y="223155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5" name="Line 1323"/>
            <p:cNvSpPr>
              <a:spLocks noChangeShapeType="1"/>
            </p:cNvSpPr>
            <p:nvPr/>
          </p:nvSpPr>
          <p:spPr bwMode="auto">
            <a:xfrm>
              <a:off x="3959963" y="223299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6" name="Line 1324"/>
            <p:cNvSpPr>
              <a:spLocks noChangeShapeType="1"/>
            </p:cNvSpPr>
            <p:nvPr/>
          </p:nvSpPr>
          <p:spPr bwMode="auto">
            <a:xfrm>
              <a:off x="3959963" y="2234440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7" name="Line 1325"/>
            <p:cNvSpPr>
              <a:spLocks noChangeShapeType="1"/>
            </p:cNvSpPr>
            <p:nvPr/>
          </p:nvSpPr>
          <p:spPr bwMode="auto">
            <a:xfrm>
              <a:off x="3961406" y="2234440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8" name="Line 1326"/>
            <p:cNvSpPr>
              <a:spLocks noChangeShapeType="1"/>
            </p:cNvSpPr>
            <p:nvPr/>
          </p:nvSpPr>
          <p:spPr bwMode="auto">
            <a:xfrm>
              <a:off x="3961406" y="2237328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9" name="Line 1327"/>
            <p:cNvSpPr>
              <a:spLocks noChangeShapeType="1"/>
            </p:cNvSpPr>
            <p:nvPr/>
          </p:nvSpPr>
          <p:spPr bwMode="auto">
            <a:xfrm>
              <a:off x="3962851" y="2241661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0" name="Freeform 1328"/>
            <p:cNvSpPr>
              <a:spLocks/>
            </p:cNvSpPr>
            <p:nvPr/>
          </p:nvSpPr>
          <p:spPr bwMode="auto">
            <a:xfrm>
              <a:off x="4205491" y="2136228"/>
              <a:ext cx="54883" cy="53439"/>
            </a:xfrm>
            <a:custGeom>
              <a:avLst/>
              <a:gdLst>
                <a:gd name="T0" fmla="*/ 19 w 38"/>
                <a:gd name="T1" fmla="*/ 0 h 37"/>
                <a:gd name="T2" fmla="*/ 23 w 38"/>
                <a:gd name="T3" fmla="*/ 0 h 37"/>
                <a:gd name="T4" fmla="*/ 25 w 38"/>
                <a:gd name="T5" fmla="*/ 0 h 37"/>
                <a:gd name="T6" fmla="*/ 27 w 38"/>
                <a:gd name="T7" fmla="*/ 1 h 37"/>
                <a:gd name="T8" fmla="*/ 31 w 38"/>
                <a:gd name="T9" fmla="*/ 3 h 37"/>
                <a:gd name="T10" fmla="*/ 33 w 38"/>
                <a:gd name="T11" fmla="*/ 5 h 37"/>
                <a:gd name="T12" fmla="*/ 35 w 38"/>
                <a:gd name="T13" fmla="*/ 7 h 37"/>
                <a:gd name="T14" fmla="*/ 36 w 38"/>
                <a:gd name="T15" fmla="*/ 9 h 37"/>
                <a:gd name="T16" fmla="*/ 36 w 38"/>
                <a:gd name="T17" fmla="*/ 10 h 37"/>
                <a:gd name="T18" fmla="*/ 38 w 38"/>
                <a:gd name="T19" fmla="*/ 15 h 37"/>
                <a:gd name="T20" fmla="*/ 38 w 38"/>
                <a:gd name="T21" fmla="*/ 19 h 37"/>
                <a:gd name="T22" fmla="*/ 38 w 38"/>
                <a:gd name="T23" fmla="*/ 23 h 37"/>
                <a:gd name="T24" fmla="*/ 38 w 38"/>
                <a:gd name="T25" fmla="*/ 25 h 37"/>
                <a:gd name="T26" fmla="*/ 36 w 38"/>
                <a:gd name="T27" fmla="*/ 26 h 37"/>
                <a:gd name="T28" fmla="*/ 35 w 38"/>
                <a:gd name="T29" fmla="*/ 29 h 37"/>
                <a:gd name="T30" fmla="*/ 33 w 38"/>
                <a:gd name="T31" fmla="*/ 32 h 37"/>
                <a:gd name="T32" fmla="*/ 31 w 38"/>
                <a:gd name="T33" fmla="*/ 34 h 37"/>
                <a:gd name="T34" fmla="*/ 28 w 38"/>
                <a:gd name="T35" fmla="*/ 35 h 37"/>
                <a:gd name="T36" fmla="*/ 27 w 38"/>
                <a:gd name="T37" fmla="*/ 36 h 37"/>
                <a:gd name="T38" fmla="*/ 19 w 38"/>
                <a:gd name="T39" fmla="*/ 37 h 37"/>
                <a:gd name="T40" fmla="*/ 15 w 38"/>
                <a:gd name="T41" fmla="*/ 37 h 37"/>
                <a:gd name="T42" fmla="*/ 12 w 38"/>
                <a:gd name="T43" fmla="*/ 36 h 37"/>
                <a:gd name="T44" fmla="*/ 10 w 38"/>
                <a:gd name="T45" fmla="*/ 36 h 37"/>
                <a:gd name="T46" fmla="*/ 7 w 38"/>
                <a:gd name="T47" fmla="*/ 34 h 37"/>
                <a:gd name="T48" fmla="*/ 4 w 38"/>
                <a:gd name="T49" fmla="*/ 32 h 37"/>
                <a:gd name="T50" fmla="*/ 3 w 38"/>
                <a:gd name="T51" fmla="*/ 29 h 37"/>
                <a:gd name="T52" fmla="*/ 1 w 38"/>
                <a:gd name="T53" fmla="*/ 27 h 37"/>
                <a:gd name="T54" fmla="*/ 1 w 38"/>
                <a:gd name="T55" fmla="*/ 26 h 37"/>
                <a:gd name="T56" fmla="*/ 0 w 38"/>
                <a:gd name="T57" fmla="*/ 23 h 37"/>
                <a:gd name="T58" fmla="*/ 0 w 38"/>
                <a:gd name="T59" fmla="*/ 19 h 37"/>
                <a:gd name="T60" fmla="*/ 1 w 38"/>
                <a:gd name="T61" fmla="*/ 11 h 37"/>
                <a:gd name="T62" fmla="*/ 2 w 38"/>
                <a:gd name="T63" fmla="*/ 9 h 37"/>
                <a:gd name="T64" fmla="*/ 4 w 38"/>
                <a:gd name="T65" fmla="*/ 5 h 37"/>
                <a:gd name="T66" fmla="*/ 6 w 38"/>
                <a:gd name="T67" fmla="*/ 4 h 37"/>
                <a:gd name="T68" fmla="*/ 8 w 38"/>
                <a:gd name="T69" fmla="*/ 2 h 37"/>
                <a:gd name="T70" fmla="*/ 10 w 38"/>
                <a:gd name="T71" fmla="*/ 1 h 37"/>
                <a:gd name="T72" fmla="*/ 12 w 38"/>
                <a:gd name="T7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" h="37">
                  <a:moveTo>
                    <a:pt x="15" y="0"/>
                  </a:moveTo>
                  <a:lnTo>
                    <a:pt x="19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3" y="4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5" y="7"/>
                  </a:lnTo>
                  <a:lnTo>
                    <a:pt x="35" y="9"/>
                  </a:lnTo>
                  <a:lnTo>
                    <a:pt x="36" y="9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38" y="17"/>
                  </a:lnTo>
                  <a:lnTo>
                    <a:pt x="38" y="19"/>
                  </a:lnTo>
                  <a:lnTo>
                    <a:pt x="38" y="20"/>
                  </a:lnTo>
                  <a:lnTo>
                    <a:pt x="38" y="23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36" y="26"/>
                  </a:lnTo>
                  <a:lnTo>
                    <a:pt x="35" y="28"/>
                  </a:lnTo>
                  <a:lnTo>
                    <a:pt x="35" y="29"/>
                  </a:lnTo>
                  <a:lnTo>
                    <a:pt x="34" y="31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1" y="34"/>
                  </a:lnTo>
                  <a:lnTo>
                    <a:pt x="30" y="35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3" y="37"/>
                  </a:lnTo>
                  <a:lnTo>
                    <a:pt x="19" y="37"/>
                  </a:lnTo>
                  <a:lnTo>
                    <a:pt x="17" y="37"/>
                  </a:lnTo>
                  <a:lnTo>
                    <a:pt x="15" y="37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10" y="36"/>
                  </a:lnTo>
                  <a:lnTo>
                    <a:pt x="9" y="35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4"/>
                  </a:lnTo>
                  <a:lnTo>
                    <a:pt x="7" y="3"/>
                  </a:lnTo>
                  <a:lnTo>
                    <a:pt x="8" y="2"/>
                  </a:lnTo>
                  <a:lnTo>
                    <a:pt x="9" y="2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1" name="Line 1329"/>
            <p:cNvSpPr>
              <a:spLocks noChangeShapeType="1"/>
            </p:cNvSpPr>
            <p:nvPr/>
          </p:nvSpPr>
          <p:spPr bwMode="auto">
            <a:xfrm>
              <a:off x="4260374" y="216367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2" name="Line 1330"/>
            <p:cNvSpPr>
              <a:spLocks noChangeShapeType="1"/>
            </p:cNvSpPr>
            <p:nvPr/>
          </p:nvSpPr>
          <p:spPr bwMode="auto">
            <a:xfrm>
              <a:off x="4260374" y="216367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3" name="Line 1331"/>
            <p:cNvSpPr>
              <a:spLocks noChangeShapeType="1"/>
            </p:cNvSpPr>
            <p:nvPr/>
          </p:nvSpPr>
          <p:spPr bwMode="auto">
            <a:xfrm>
              <a:off x="4260374" y="2165114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4" name="Line 1332"/>
            <p:cNvSpPr>
              <a:spLocks noChangeShapeType="1"/>
            </p:cNvSpPr>
            <p:nvPr/>
          </p:nvSpPr>
          <p:spPr bwMode="auto">
            <a:xfrm>
              <a:off x="4260374" y="2169447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5" name="Line 1333"/>
            <p:cNvSpPr>
              <a:spLocks noChangeShapeType="1"/>
            </p:cNvSpPr>
            <p:nvPr/>
          </p:nvSpPr>
          <p:spPr bwMode="auto">
            <a:xfrm>
              <a:off x="4260374" y="217089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6" name="Line 1334"/>
            <p:cNvSpPr>
              <a:spLocks noChangeShapeType="1"/>
            </p:cNvSpPr>
            <p:nvPr/>
          </p:nvSpPr>
          <p:spPr bwMode="auto">
            <a:xfrm>
              <a:off x="4260374" y="217233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7" name="Line 1335"/>
            <p:cNvSpPr>
              <a:spLocks noChangeShapeType="1"/>
            </p:cNvSpPr>
            <p:nvPr/>
          </p:nvSpPr>
          <p:spPr bwMode="auto">
            <a:xfrm flipH="1">
              <a:off x="4257485" y="2172336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8" name="Line 1336"/>
            <p:cNvSpPr>
              <a:spLocks noChangeShapeType="1"/>
            </p:cNvSpPr>
            <p:nvPr/>
          </p:nvSpPr>
          <p:spPr bwMode="auto">
            <a:xfrm flipH="1">
              <a:off x="4256041" y="2173780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9" name="Line 1337"/>
            <p:cNvSpPr>
              <a:spLocks noChangeShapeType="1"/>
            </p:cNvSpPr>
            <p:nvPr/>
          </p:nvSpPr>
          <p:spPr bwMode="auto">
            <a:xfrm>
              <a:off x="4256041" y="2176668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0" name="Line 1338"/>
            <p:cNvSpPr>
              <a:spLocks noChangeShapeType="1"/>
            </p:cNvSpPr>
            <p:nvPr/>
          </p:nvSpPr>
          <p:spPr bwMode="auto">
            <a:xfrm flipH="1">
              <a:off x="4254597" y="2178113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1" name="Line 1339"/>
            <p:cNvSpPr>
              <a:spLocks noChangeShapeType="1"/>
            </p:cNvSpPr>
            <p:nvPr/>
          </p:nvSpPr>
          <p:spPr bwMode="auto">
            <a:xfrm flipH="1">
              <a:off x="4253152" y="218100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2" name="Line 1340"/>
            <p:cNvSpPr>
              <a:spLocks noChangeShapeType="1"/>
            </p:cNvSpPr>
            <p:nvPr/>
          </p:nvSpPr>
          <p:spPr bwMode="auto">
            <a:xfrm>
              <a:off x="4253152" y="2182445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3" name="Line 1341"/>
            <p:cNvSpPr>
              <a:spLocks noChangeShapeType="1"/>
            </p:cNvSpPr>
            <p:nvPr/>
          </p:nvSpPr>
          <p:spPr bwMode="auto">
            <a:xfrm flipH="1">
              <a:off x="4250264" y="2183890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4" name="Line 1342"/>
            <p:cNvSpPr>
              <a:spLocks noChangeShapeType="1"/>
            </p:cNvSpPr>
            <p:nvPr/>
          </p:nvSpPr>
          <p:spPr bwMode="auto">
            <a:xfrm flipH="1">
              <a:off x="4248820" y="218533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5" name="Line 1343"/>
            <p:cNvSpPr>
              <a:spLocks noChangeShapeType="1"/>
            </p:cNvSpPr>
            <p:nvPr/>
          </p:nvSpPr>
          <p:spPr bwMode="auto">
            <a:xfrm flipH="1">
              <a:off x="4245931" y="2186779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6" name="Line 1344"/>
            <p:cNvSpPr>
              <a:spLocks noChangeShapeType="1"/>
            </p:cNvSpPr>
            <p:nvPr/>
          </p:nvSpPr>
          <p:spPr bwMode="auto">
            <a:xfrm flipH="1">
              <a:off x="4244486" y="218677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7" name="Line 1345"/>
            <p:cNvSpPr>
              <a:spLocks noChangeShapeType="1"/>
            </p:cNvSpPr>
            <p:nvPr/>
          </p:nvSpPr>
          <p:spPr bwMode="auto">
            <a:xfrm>
              <a:off x="4244486" y="218822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8" name="Line 1346"/>
            <p:cNvSpPr>
              <a:spLocks noChangeShapeType="1"/>
            </p:cNvSpPr>
            <p:nvPr/>
          </p:nvSpPr>
          <p:spPr bwMode="auto">
            <a:xfrm flipH="1">
              <a:off x="4241598" y="2188222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9" name="Line 1347"/>
            <p:cNvSpPr>
              <a:spLocks noChangeShapeType="1"/>
            </p:cNvSpPr>
            <p:nvPr/>
          </p:nvSpPr>
          <p:spPr bwMode="auto">
            <a:xfrm flipH="1">
              <a:off x="4238709" y="2188222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0" name="Line 1348"/>
            <p:cNvSpPr>
              <a:spLocks noChangeShapeType="1"/>
            </p:cNvSpPr>
            <p:nvPr/>
          </p:nvSpPr>
          <p:spPr bwMode="auto">
            <a:xfrm flipH="1">
              <a:off x="4237265" y="218966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1" name="Line 1349"/>
            <p:cNvSpPr>
              <a:spLocks noChangeShapeType="1"/>
            </p:cNvSpPr>
            <p:nvPr/>
          </p:nvSpPr>
          <p:spPr bwMode="auto">
            <a:xfrm flipH="1">
              <a:off x="4234377" y="218966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2" name="Line 1350"/>
            <p:cNvSpPr>
              <a:spLocks noChangeShapeType="1"/>
            </p:cNvSpPr>
            <p:nvPr/>
          </p:nvSpPr>
          <p:spPr bwMode="auto">
            <a:xfrm flipH="1">
              <a:off x="4230044" y="2189667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3" name="Line 1351"/>
            <p:cNvSpPr>
              <a:spLocks noChangeShapeType="1"/>
            </p:cNvSpPr>
            <p:nvPr/>
          </p:nvSpPr>
          <p:spPr bwMode="auto">
            <a:xfrm flipH="1" flipV="1">
              <a:off x="4227155" y="2188222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4" name="Line 1352"/>
            <p:cNvSpPr>
              <a:spLocks noChangeShapeType="1"/>
            </p:cNvSpPr>
            <p:nvPr/>
          </p:nvSpPr>
          <p:spPr bwMode="auto">
            <a:xfrm flipH="1">
              <a:off x="4222823" y="2188222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5" name="Line 1353"/>
            <p:cNvSpPr>
              <a:spLocks noChangeShapeType="1"/>
            </p:cNvSpPr>
            <p:nvPr/>
          </p:nvSpPr>
          <p:spPr bwMode="auto">
            <a:xfrm flipH="1">
              <a:off x="4221378" y="2188222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6" name="Line 1354"/>
            <p:cNvSpPr>
              <a:spLocks noChangeShapeType="1"/>
            </p:cNvSpPr>
            <p:nvPr/>
          </p:nvSpPr>
          <p:spPr bwMode="auto">
            <a:xfrm flipH="1">
              <a:off x="4219934" y="2188222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7" name="Line 1355"/>
            <p:cNvSpPr>
              <a:spLocks noChangeShapeType="1"/>
            </p:cNvSpPr>
            <p:nvPr/>
          </p:nvSpPr>
          <p:spPr bwMode="auto">
            <a:xfrm flipH="1" flipV="1">
              <a:off x="4218489" y="218677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8" name="Line 1356"/>
            <p:cNvSpPr>
              <a:spLocks noChangeShapeType="1"/>
            </p:cNvSpPr>
            <p:nvPr/>
          </p:nvSpPr>
          <p:spPr bwMode="auto">
            <a:xfrm flipH="1" flipV="1">
              <a:off x="4215601" y="2185334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9" name="Line 1357"/>
            <p:cNvSpPr>
              <a:spLocks noChangeShapeType="1"/>
            </p:cNvSpPr>
            <p:nvPr/>
          </p:nvSpPr>
          <p:spPr bwMode="auto">
            <a:xfrm flipH="1" flipV="1">
              <a:off x="4214157" y="218389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0" name="Line 1358"/>
            <p:cNvSpPr>
              <a:spLocks noChangeShapeType="1"/>
            </p:cNvSpPr>
            <p:nvPr/>
          </p:nvSpPr>
          <p:spPr bwMode="auto">
            <a:xfrm flipH="1" flipV="1">
              <a:off x="4211268" y="2182445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1" name="Line 1359"/>
            <p:cNvSpPr>
              <a:spLocks noChangeShapeType="1"/>
            </p:cNvSpPr>
            <p:nvPr/>
          </p:nvSpPr>
          <p:spPr bwMode="auto">
            <a:xfrm flipV="1">
              <a:off x="4211268" y="218100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2" name="Line 1360"/>
            <p:cNvSpPr>
              <a:spLocks noChangeShapeType="1"/>
            </p:cNvSpPr>
            <p:nvPr/>
          </p:nvSpPr>
          <p:spPr bwMode="auto">
            <a:xfrm flipH="1" flipV="1">
              <a:off x="4209824" y="2178113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3" name="Line 1361"/>
            <p:cNvSpPr>
              <a:spLocks noChangeShapeType="1"/>
            </p:cNvSpPr>
            <p:nvPr/>
          </p:nvSpPr>
          <p:spPr bwMode="auto">
            <a:xfrm flipH="1" flipV="1">
              <a:off x="4208380" y="217666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4" name="Line 1362"/>
            <p:cNvSpPr>
              <a:spLocks noChangeShapeType="1"/>
            </p:cNvSpPr>
            <p:nvPr/>
          </p:nvSpPr>
          <p:spPr bwMode="auto">
            <a:xfrm flipH="1" flipV="1">
              <a:off x="4206935" y="217522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5" name="Line 1363"/>
            <p:cNvSpPr>
              <a:spLocks noChangeShapeType="1"/>
            </p:cNvSpPr>
            <p:nvPr/>
          </p:nvSpPr>
          <p:spPr bwMode="auto">
            <a:xfrm>
              <a:off x="4206935" y="217522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6" name="Line 1364"/>
            <p:cNvSpPr>
              <a:spLocks noChangeShapeType="1"/>
            </p:cNvSpPr>
            <p:nvPr/>
          </p:nvSpPr>
          <p:spPr bwMode="auto">
            <a:xfrm flipV="1">
              <a:off x="4206935" y="217378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7" name="Line 1365"/>
            <p:cNvSpPr>
              <a:spLocks noChangeShapeType="1"/>
            </p:cNvSpPr>
            <p:nvPr/>
          </p:nvSpPr>
          <p:spPr bwMode="auto">
            <a:xfrm flipH="1" flipV="1">
              <a:off x="4205491" y="217233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8" name="Line 1366"/>
            <p:cNvSpPr>
              <a:spLocks noChangeShapeType="1"/>
            </p:cNvSpPr>
            <p:nvPr/>
          </p:nvSpPr>
          <p:spPr bwMode="auto">
            <a:xfrm flipV="1">
              <a:off x="4205491" y="216944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9" name="Line 1367"/>
            <p:cNvSpPr>
              <a:spLocks noChangeShapeType="1"/>
            </p:cNvSpPr>
            <p:nvPr/>
          </p:nvSpPr>
          <p:spPr bwMode="auto">
            <a:xfrm flipV="1">
              <a:off x="4205491" y="2165114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0" name="Line 1368"/>
            <p:cNvSpPr>
              <a:spLocks noChangeShapeType="1"/>
            </p:cNvSpPr>
            <p:nvPr/>
          </p:nvSpPr>
          <p:spPr bwMode="auto">
            <a:xfrm flipV="1">
              <a:off x="4205491" y="216367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1" name="Line 1369"/>
            <p:cNvSpPr>
              <a:spLocks noChangeShapeType="1"/>
            </p:cNvSpPr>
            <p:nvPr/>
          </p:nvSpPr>
          <p:spPr bwMode="auto">
            <a:xfrm flipV="1">
              <a:off x="4205491" y="2153560"/>
              <a:ext cx="0" cy="1011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2" name="Line 1370"/>
            <p:cNvSpPr>
              <a:spLocks noChangeShapeType="1"/>
            </p:cNvSpPr>
            <p:nvPr/>
          </p:nvSpPr>
          <p:spPr bwMode="auto">
            <a:xfrm flipV="1">
              <a:off x="4205491" y="215211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3" name="Line 1371"/>
            <p:cNvSpPr>
              <a:spLocks noChangeShapeType="1"/>
            </p:cNvSpPr>
            <p:nvPr/>
          </p:nvSpPr>
          <p:spPr bwMode="auto">
            <a:xfrm flipV="1">
              <a:off x="4206935" y="215067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4" name="Line 1372"/>
            <p:cNvSpPr>
              <a:spLocks noChangeShapeType="1"/>
            </p:cNvSpPr>
            <p:nvPr/>
          </p:nvSpPr>
          <p:spPr bwMode="auto">
            <a:xfrm flipV="1">
              <a:off x="4206935" y="214922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5" name="Line 1373"/>
            <p:cNvSpPr>
              <a:spLocks noChangeShapeType="1"/>
            </p:cNvSpPr>
            <p:nvPr/>
          </p:nvSpPr>
          <p:spPr bwMode="auto">
            <a:xfrm flipV="1">
              <a:off x="4208380" y="2146339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6" name="Line 1374"/>
            <p:cNvSpPr>
              <a:spLocks noChangeShapeType="1"/>
            </p:cNvSpPr>
            <p:nvPr/>
          </p:nvSpPr>
          <p:spPr bwMode="auto">
            <a:xfrm flipV="1">
              <a:off x="4209824" y="2143450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7" name="Line 1375"/>
            <p:cNvSpPr>
              <a:spLocks noChangeShapeType="1"/>
            </p:cNvSpPr>
            <p:nvPr/>
          </p:nvSpPr>
          <p:spPr bwMode="auto">
            <a:xfrm>
              <a:off x="4211268" y="214345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8" name="Line 1376"/>
            <p:cNvSpPr>
              <a:spLocks noChangeShapeType="1"/>
            </p:cNvSpPr>
            <p:nvPr/>
          </p:nvSpPr>
          <p:spPr bwMode="auto">
            <a:xfrm flipV="1">
              <a:off x="4211268" y="2142005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9" name="Line 1377"/>
            <p:cNvSpPr>
              <a:spLocks noChangeShapeType="1"/>
            </p:cNvSpPr>
            <p:nvPr/>
          </p:nvSpPr>
          <p:spPr bwMode="auto">
            <a:xfrm flipV="1">
              <a:off x="4214157" y="214056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0" name="Line 1378"/>
            <p:cNvSpPr>
              <a:spLocks noChangeShapeType="1"/>
            </p:cNvSpPr>
            <p:nvPr/>
          </p:nvSpPr>
          <p:spPr bwMode="auto">
            <a:xfrm flipV="1">
              <a:off x="4215601" y="213911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1" name="Line 1379"/>
            <p:cNvSpPr>
              <a:spLocks noChangeShapeType="1"/>
            </p:cNvSpPr>
            <p:nvPr/>
          </p:nvSpPr>
          <p:spPr bwMode="auto">
            <a:xfrm>
              <a:off x="4217045" y="213911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2" name="Line 1380"/>
            <p:cNvSpPr>
              <a:spLocks noChangeShapeType="1"/>
            </p:cNvSpPr>
            <p:nvPr/>
          </p:nvSpPr>
          <p:spPr bwMode="auto">
            <a:xfrm flipV="1">
              <a:off x="4218489" y="213767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3" name="Line 1381"/>
            <p:cNvSpPr>
              <a:spLocks noChangeShapeType="1"/>
            </p:cNvSpPr>
            <p:nvPr/>
          </p:nvSpPr>
          <p:spPr bwMode="auto">
            <a:xfrm>
              <a:off x="4219934" y="213767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4" name="Line 1382"/>
            <p:cNvSpPr>
              <a:spLocks noChangeShapeType="1"/>
            </p:cNvSpPr>
            <p:nvPr/>
          </p:nvSpPr>
          <p:spPr bwMode="auto">
            <a:xfrm flipV="1">
              <a:off x="4221378" y="213622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5" name="Line 1383"/>
            <p:cNvSpPr>
              <a:spLocks noChangeShapeType="1"/>
            </p:cNvSpPr>
            <p:nvPr/>
          </p:nvSpPr>
          <p:spPr bwMode="auto">
            <a:xfrm>
              <a:off x="4222823" y="2136228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6" name="Line 1384"/>
            <p:cNvSpPr>
              <a:spLocks noChangeShapeType="1"/>
            </p:cNvSpPr>
            <p:nvPr/>
          </p:nvSpPr>
          <p:spPr bwMode="auto">
            <a:xfrm>
              <a:off x="4227155" y="2136228"/>
              <a:ext cx="5777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7" name="Line 1385"/>
            <p:cNvSpPr>
              <a:spLocks noChangeShapeType="1"/>
            </p:cNvSpPr>
            <p:nvPr/>
          </p:nvSpPr>
          <p:spPr bwMode="auto">
            <a:xfrm>
              <a:off x="4232932" y="2136228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8" name="Line 1386"/>
            <p:cNvSpPr>
              <a:spLocks noChangeShapeType="1"/>
            </p:cNvSpPr>
            <p:nvPr/>
          </p:nvSpPr>
          <p:spPr bwMode="auto">
            <a:xfrm>
              <a:off x="4234377" y="2136228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9" name="Line 1387"/>
            <p:cNvSpPr>
              <a:spLocks noChangeShapeType="1"/>
            </p:cNvSpPr>
            <p:nvPr/>
          </p:nvSpPr>
          <p:spPr bwMode="auto">
            <a:xfrm>
              <a:off x="4238709" y="2136228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0" name="Line 1388"/>
            <p:cNvSpPr>
              <a:spLocks noChangeShapeType="1"/>
            </p:cNvSpPr>
            <p:nvPr/>
          </p:nvSpPr>
          <p:spPr bwMode="auto">
            <a:xfrm>
              <a:off x="4241598" y="213622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1" name="Line 1389"/>
            <p:cNvSpPr>
              <a:spLocks noChangeShapeType="1"/>
            </p:cNvSpPr>
            <p:nvPr/>
          </p:nvSpPr>
          <p:spPr bwMode="auto">
            <a:xfrm>
              <a:off x="4241598" y="213622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2" name="Line 1390"/>
            <p:cNvSpPr>
              <a:spLocks noChangeShapeType="1"/>
            </p:cNvSpPr>
            <p:nvPr/>
          </p:nvSpPr>
          <p:spPr bwMode="auto">
            <a:xfrm>
              <a:off x="4243043" y="213767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3" name="Line 1391"/>
            <p:cNvSpPr>
              <a:spLocks noChangeShapeType="1"/>
            </p:cNvSpPr>
            <p:nvPr/>
          </p:nvSpPr>
          <p:spPr bwMode="auto">
            <a:xfrm>
              <a:off x="4244486" y="213767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4" name="Line 1392"/>
            <p:cNvSpPr>
              <a:spLocks noChangeShapeType="1"/>
            </p:cNvSpPr>
            <p:nvPr/>
          </p:nvSpPr>
          <p:spPr bwMode="auto">
            <a:xfrm>
              <a:off x="4245931" y="2139117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5" name="Line 1393"/>
            <p:cNvSpPr>
              <a:spLocks noChangeShapeType="1"/>
            </p:cNvSpPr>
            <p:nvPr/>
          </p:nvSpPr>
          <p:spPr bwMode="auto">
            <a:xfrm>
              <a:off x="4250264" y="2140561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6" name="Line 1394"/>
            <p:cNvSpPr>
              <a:spLocks noChangeShapeType="1"/>
            </p:cNvSpPr>
            <p:nvPr/>
          </p:nvSpPr>
          <p:spPr bwMode="auto">
            <a:xfrm>
              <a:off x="4253152" y="2142005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7" name="Line 1395"/>
            <p:cNvSpPr>
              <a:spLocks noChangeShapeType="1"/>
            </p:cNvSpPr>
            <p:nvPr/>
          </p:nvSpPr>
          <p:spPr bwMode="auto">
            <a:xfrm>
              <a:off x="4253152" y="2143450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8" name="Line 1396"/>
            <p:cNvSpPr>
              <a:spLocks noChangeShapeType="1"/>
            </p:cNvSpPr>
            <p:nvPr/>
          </p:nvSpPr>
          <p:spPr bwMode="auto">
            <a:xfrm>
              <a:off x="4254597" y="2143450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9" name="Line 1397"/>
            <p:cNvSpPr>
              <a:spLocks noChangeShapeType="1"/>
            </p:cNvSpPr>
            <p:nvPr/>
          </p:nvSpPr>
          <p:spPr bwMode="auto">
            <a:xfrm>
              <a:off x="4256041" y="2146339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0" name="Line 1398"/>
            <p:cNvSpPr>
              <a:spLocks noChangeShapeType="1"/>
            </p:cNvSpPr>
            <p:nvPr/>
          </p:nvSpPr>
          <p:spPr bwMode="auto">
            <a:xfrm>
              <a:off x="4256041" y="214922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1" name="Line 1399"/>
            <p:cNvSpPr>
              <a:spLocks noChangeShapeType="1"/>
            </p:cNvSpPr>
            <p:nvPr/>
          </p:nvSpPr>
          <p:spPr bwMode="auto">
            <a:xfrm>
              <a:off x="4257485" y="2149227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2" name="Line 1400"/>
            <p:cNvSpPr>
              <a:spLocks noChangeShapeType="1"/>
            </p:cNvSpPr>
            <p:nvPr/>
          </p:nvSpPr>
          <p:spPr bwMode="auto">
            <a:xfrm>
              <a:off x="4257485" y="215067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3" name="Line 1401"/>
            <p:cNvSpPr>
              <a:spLocks noChangeShapeType="1"/>
            </p:cNvSpPr>
            <p:nvPr/>
          </p:nvSpPr>
          <p:spPr bwMode="auto">
            <a:xfrm>
              <a:off x="4257485" y="2150671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4" name="Line 1402"/>
            <p:cNvSpPr>
              <a:spLocks noChangeShapeType="1"/>
            </p:cNvSpPr>
            <p:nvPr/>
          </p:nvSpPr>
          <p:spPr bwMode="auto">
            <a:xfrm>
              <a:off x="4260374" y="2153560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5" name="Line 1403"/>
            <p:cNvSpPr>
              <a:spLocks noChangeShapeType="1"/>
            </p:cNvSpPr>
            <p:nvPr/>
          </p:nvSpPr>
          <p:spPr bwMode="auto">
            <a:xfrm>
              <a:off x="4260374" y="2157893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6" name="Line 1404"/>
            <p:cNvSpPr>
              <a:spLocks noChangeShapeType="1"/>
            </p:cNvSpPr>
            <p:nvPr/>
          </p:nvSpPr>
          <p:spPr bwMode="auto">
            <a:xfrm>
              <a:off x="4260374" y="2160781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7" name="Freeform 1405"/>
            <p:cNvSpPr>
              <a:spLocks/>
            </p:cNvSpPr>
            <p:nvPr/>
          </p:nvSpPr>
          <p:spPr bwMode="auto">
            <a:xfrm>
              <a:off x="4292148" y="2198333"/>
              <a:ext cx="57771" cy="54883"/>
            </a:xfrm>
            <a:custGeom>
              <a:avLst/>
              <a:gdLst>
                <a:gd name="T0" fmla="*/ 23 w 40"/>
                <a:gd name="T1" fmla="*/ 0 h 38"/>
                <a:gd name="T2" fmla="*/ 27 w 40"/>
                <a:gd name="T3" fmla="*/ 0 h 38"/>
                <a:gd name="T4" fmla="*/ 29 w 40"/>
                <a:gd name="T5" fmla="*/ 1 h 38"/>
                <a:gd name="T6" fmla="*/ 32 w 40"/>
                <a:gd name="T7" fmla="*/ 4 h 38"/>
                <a:gd name="T8" fmla="*/ 35 w 40"/>
                <a:gd name="T9" fmla="*/ 5 h 38"/>
                <a:gd name="T10" fmla="*/ 35 w 40"/>
                <a:gd name="T11" fmla="*/ 6 h 38"/>
                <a:gd name="T12" fmla="*/ 37 w 40"/>
                <a:gd name="T13" fmla="*/ 9 h 38"/>
                <a:gd name="T14" fmla="*/ 38 w 40"/>
                <a:gd name="T15" fmla="*/ 11 h 38"/>
                <a:gd name="T16" fmla="*/ 39 w 40"/>
                <a:gd name="T17" fmla="*/ 15 h 38"/>
                <a:gd name="T18" fmla="*/ 40 w 40"/>
                <a:gd name="T19" fmla="*/ 18 h 38"/>
                <a:gd name="T20" fmla="*/ 40 w 40"/>
                <a:gd name="T21" fmla="*/ 19 h 38"/>
                <a:gd name="T22" fmla="*/ 39 w 40"/>
                <a:gd name="T23" fmla="*/ 23 h 38"/>
                <a:gd name="T24" fmla="*/ 38 w 40"/>
                <a:gd name="T25" fmla="*/ 26 h 38"/>
                <a:gd name="T26" fmla="*/ 37 w 40"/>
                <a:gd name="T27" fmla="*/ 29 h 38"/>
                <a:gd name="T28" fmla="*/ 35 w 40"/>
                <a:gd name="T29" fmla="*/ 33 h 38"/>
                <a:gd name="T30" fmla="*/ 35 w 40"/>
                <a:gd name="T31" fmla="*/ 33 h 38"/>
                <a:gd name="T32" fmla="*/ 32 w 40"/>
                <a:gd name="T33" fmla="*/ 35 h 38"/>
                <a:gd name="T34" fmla="*/ 29 w 40"/>
                <a:gd name="T35" fmla="*/ 37 h 38"/>
                <a:gd name="T36" fmla="*/ 29 w 40"/>
                <a:gd name="T37" fmla="*/ 37 h 38"/>
                <a:gd name="T38" fmla="*/ 24 w 40"/>
                <a:gd name="T39" fmla="*/ 38 h 38"/>
                <a:gd name="T40" fmla="*/ 16 w 40"/>
                <a:gd name="T41" fmla="*/ 38 h 38"/>
                <a:gd name="T42" fmla="*/ 13 w 40"/>
                <a:gd name="T43" fmla="*/ 37 h 38"/>
                <a:gd name="T44" fmla="*/ 9 w 40"/>
                <a:gd name="T45" fmla="*/ 35 h 38"/>
                <a:gd name="T46" fmla="*/ 7 w 40"/>
                <a:gd name="T47" fmla="*/ 33 h 38"/>
                <a:gd name="T48" fmla="*/ 6 w 40"/>
                <a:gd name="T49" fmla="*/ 33 h 38"/>
                <a:gd name="T50" fmla="*/ 4 w 40"/>
                <a:gd name="T51" fmla="*/ 30 h 38"/>
                <a:gd name="T52" fmla="*/ 3 w 40"/>
                <a:gd name="T53" fmla="*/ 29 h 38"/>
                <a:gd name="T54" fmla="*/ 2 w 40"/>
                <a:gd name="T55" fmla="*/ 25 h 38"/>
                <a:gd name="T56" fmla="*/ 0 w 40"/>
                <a:gd name="T57" fmla="*/ 22 h 38"/>
                <a:gd name="T58" fmla="*/ 0 w 40"/>
                <a:gd name="T59" fmla="*/ 18 h 38"/>
                <a:gd name="T60" fmla="*/ 2 w 40"/>
                <a:gd name="T61" fmla="*/ 15 h 38"/>
                <a:gd name="T62" fmla="*/ 2 w 40"/>
                <a:gd name="T63" fmla="*/ 13 h 38"/>
                <a:gd name="T64" fmla="*/ 3 w 40"/>
                <a:gd name="T65" fmla="*/ 11 h 38"/>
                <a:gd name="T66" fmla="*/ 5 w 40"/>
                <a:gd name="T67" fmla="*/ 7 h 38"/>
                <a:gd name="T68" fmla="*/ 7 w 40"/>
                <a:gd name="T69" fmla="*/ 5 h 38"/>
                <a:gd name="T70" fmla="*/ 8 w 40"/>
                <a:gd name="T71" fmla="*/ 5 h 38"/>
                <a:gd name="T72" fmla="*/ 12 w 40"/>
                <a:gd name="T73" fmla="*/ 2 h 38"/>
                <a:gd name="T74" fmla="*/ 13 w 40"/>
                <a:gd name="T75" fmla="*/ 1 h 38"/>
                <a:gd name="T76" fmla="*/ 16 w 40"/>
                <a:gd name="T7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38">
                  <a:moveTo>
                    <a:pt x="16" y="0"/>
                  </a:move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5" y="6"/>
                  </a:lnTo>
                  <a:lnTo>
                    <a:pt x="37" y="7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9" y="15"/>
                  </a:lnTo>
                  <a:lnTo>
                    <a:pt x="39" y="17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19"/>
                  </a:lnTo>
                  <a:lnTo>
                    <a:pt x="39" y="21"/>
                  </a:lnTo>
                  <a:lnTo>
                    <a:pt x="39" y="23"/>
                  </a:lnTo>
                  <a:lnTo>
                    <a:pt x="38" y="25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7" y="31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3" y="34"/>
                  </a:lnTo>
                  <a:lnTo>
                    <a:pt x="32" y="35"/>
                  </a:lnTo>
                  <a:lnTo>
                    <a:pt x="30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7" y="38"/>
                  </a:lnTo>
                  <a:lnTo>
                    <a:pt x="24" y="38"/>
                  </a:lnTo>
                  <a:lnTo>
                    <a:pt x="19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3" y="37"/>
                  </a:lnTo>
                  <a:lnTo>
                    <a:pt x="12" y="37"/>
                  </a:lnTo>
                  <a:lnTo>
                    <a:pt x="9" y="35"/>
                  </a:lnTo>
                  <a:lnTo>
                    <a:pt x="8" y="34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4" y="9"/>
                  </a:lnTo>
                  <a:lnTo>
                    <a:pt x="5" y="7"/>
                  </a:lnTo>
                  <a:lnTo>
                    <a:pt x="6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5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8" name="Line 1406"/>
            <p:cNvSpPr>
              <a:spLocks noChangeShapeType="1"/>
            </p:cNvSpPr>
            <p:nvPr/>
          </p:nvSpPr>
          <p:spPr bwMode="auto">
            <a:xfrm>
              <a:off x="4349920" y="222433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9" name="Line 1407"/>
            <p:cNvSpPr>
              <a:spLocks noChangeShapeType="1"/>
            </p:cNvSpPr>
            <p:nvPr/>
          </p:nvSpPr>
          <p:spPr bwMode="auto">
            <a:xfrm flipH="1">
              <a:off x="4348475" y="2225774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0" name="Line 1408"/>
            <p:cNvSpPr>
              <a:spLocks noChangeShapeType="1"/>
            </p:cNvSpPr>
            <p:nvPr/>
          </p:nvSpPr>
          <p:spPr bwMode="auto">
            <a:xfrm>
              <a:off x="4348475" y="2228662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1" name="Line 1409"/>
            <p:cNvSpPr>
              <a:spLocks noChangeShapeType="1"/>
            </p:cNvSpPr>
            <p:nvPr/>
          </p:nvSpPr>
          <p:spPr bwMode="auto">
            <a:xfrm flipH="1">
              <a:off x="4347031" y="223155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2" name="Line 1410"/>
            <p:cNvSpPr>
              <a:spLocks noChangeShapeType="1"/>
            </p:cNvSpPr>
            <p:nvPr/>
          </p:nvSpPr>
          <p:spPr bwMode="auto">
            <a:xfrm>
              <a:off x="4347031" y="223299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3" name="Line 1411"/>
            <p:cNvSpPr>
              <a:spLocks noChangeShapeType="1"/>
            </p:cNvSpPr>
            <p:nvPr/>
          </p:nvSpPr>
          <p:spPr bwMode="auto">
            <a:xfrm>
              <a:off x="4347031" y="223299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4" name="Line 1413"/>
            <p:cNvSpPr>
              <a:spLocks noChangeShapeType="1"/>
            </p:cNvSpPr>
            <p:nvPr/>
          </p:nvSpPr>
          <p:spPr bwMode="auto">
            <a:xfrm flipH="1">
              <a:off x="4345586" y="223444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5" name="Line 1414"/>
            <p:cNvSpPr>
              <a:spLocks noChangeShapeType="1"/>
            </p:cNvSpPr>
            <p:nvPr/>
          </p:nvSpPr>
          <p:spPr bwMode="auto">
            <a:xfrm>
              <a:off x="4345586" y="223588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6" name="Line 1415"/>
            <p:cNvSpPr>
              <a:spLocks noChangeShapeType="1"/>
            </p:cNvSpPr>
            <p:nvPr/>
          </p:nvSpPr>
          <p:spPr bwMode="auto">
            <a:xfrm flipH="1">
              <a:off x="4344142" y="2237328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7" name="Line 1416"/>
            <p:cNvSpPr>
              <a:spLocks noChangeShapeType="1"/>
            </p:cNvSpPr>
            <p:nvPr/>
          </p:nvSpPr>
          <p:spPr bwMode="auto">
            <a:xfrm flipH="1">
              <a:off x="4342698" y="224166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8" name="Line 1417"/>
            <p:cNvSpPr>
              <a:spLocks noChangeShapeType="1"/>
            </p:cNvSpPr>
            <p:nvPr/>
          </p:nvSpPr>
          <p:spPr bwMode="auto">
            <a:xfrm flipH="1">
              <a:off x="4339809" y="2244550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9" name="Line 1418"/>
            <p:cNvSpPr>
              <a:spLocks noChangeShapeType="1"/>
            </p:cNvSpPr>
            <p:nvPr/>
          </p:nvSpPr>
          <p:spPr bwMode="auto">
            <a:xfrm>
              <a:off x="4339809" y="224455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0" name="Line 1419"/>
            <p:cNvSpPr>
              <a:spLocks noChangeShapeType="1"/>
            </p:cNvSpPr>
            <p:nvPr/>
          </p:nvSpPr>
          <p:spPr bwMode="auto">
            <a:xfrm flipH="1">
              <a:off x="4338365" y="224599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1" name="Line 1420"/>
            <p:cNvSpPr>
              <a:spLocks noChangeShapeType="1"/>
            </p:cNvSpPr>
            <p:nvPr/>
          </p:nvSpPr>
          <p:spPr bwMode="auto">
            <a:xfrm flipH="1">
              <a:off x="4336921" y="224599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2" name="Line 1421"/>
            <p:cNvSpPr>
              <a:spLocks noChangeShapeType="1"/>
            </p:cNvSpPr>
            <p:nvPr/>
          </p:nvSpPr>
          <p:spPr bwMode="auto">
            <a:xfrm flipH="1">
              <a:off x="4335476" y="224743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3" name="Line 1422"/>
            <p:cNvSpPr>
              <a:spLocks noChangeShapeType="1"/>
            </p:cNvSpPr>
            <p:nvPr/>
          </p:nvSpPr>
          <p:spPr bwMode="auto">
            <a:xfrm flipH="1">
              <a:off x="4334032" y="2248882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4" name="Line 1423"/>
            <p:cNvSpPr>
              <a:spLocks noChangeShapeType="1"/>
            </p:cNvSpPr>
            <p:nvPr/>
          </p:nvSpPr>
          <p:spPr bwMode="auto">
            <a:xfrm>
              <a:off x="4334032" y="224888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5" name="Line 1424"/>
            <p:cNvSpPr>
              <a:spLocks noChangeShapeType="1"/>
            </p:cNvSpPr>
            <p:nvPr/>
          </p:nvSpPr>
          <p:spPr bwMode="auto">
            <a:xfrm flipH="1">
              <a:off x="4331144" y="2248882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6" name="Line 1425"/>
            <p:cNvSpPr>
              <a:spLocks noChangeShapeType="1"/>
            </p:cNvSpPr>
            <p:nvPr/>
          </p:nvSpPr>
          <p:spPr bwMode="auto">
            <a:xfrm flipH="1">
              <a:off x="4326810" y="2251771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7" name="Line 1426"/>
            <p:cNvSpPr>
              <a:spLocks noChangeShapeType="1"/>
            </p:cNvSpPr>
            <p:nvPr/>
          </p:nvSpPr>
          <p:spPr bwMode="auto">
            <a:xfrm flipH="1">
              <a:off x="4325366" y="225177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8" name="Line 1427"/>
            <p:cNvSpPr>
              <a:spLocks noChangeShapeType="1"/>
            </p:cNvSpPr>
            <p:nvPr/>
          </p:nvSpPr>
          <p:spPr bwMode="auto">
            <a:xfrm flipH="1">
              <a:off x="4323922" y="225321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9" name="Line 1428"/>
            <p:cNvSpPr>
              <a:spLocks noChangeShapeType="1"/>
            </p:cNvSpPr>
            <p:nvPr/>
          </p:nvSpPr>
          <p:spPr bwMode="auto">
            <a:xfrm flipH="1">
              <a:off x="4322478" y="225321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0" name="Line 1429"/>
            <p:cNvSpPr>
              <a:spLocks noChangeShapeType="1"/>
            </p:cNvSpPr>
            <p:nvPr/>
          </p:nvSpPr>
          <p:spPr bwMode="auto">
            <a:xfrm flipH="1">
              <a:off x="4319589" y="225321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1" name="Line 1430"/>
            <p:cNvSpPr>
              <a:spLocks noChangeShapeType="1"/>
            </p:cNvSpPr>
            <p:nvPr/>
          </p:nvSpPr>
          <p:spPr bwMode="auto">
            <a:xfrm flipH="1" flipV="1">
              <a:off x="4315256" y="2251771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2" name="Line 1431"/>
            <p:cNvSpPr>
              <a:spLocks noChangeShapeType="1"/>
            </p:cNvSpPr>
            <p:nvPr/>
          </p:nvSpPr>
          <p:spPr bwMode="auto">
            <a:xfrm flipH="1">
              <a:off x="4313812" y="225177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3" name="Line 1432"/>
            <p:cNvSpPr>
              <a:spLocks noChangeShapeType="1"/>
            </p:cNvSpPr>
            <p:nvPr/>
          </p:nvSpPr>
          <p:spPr bwMode="auto">
            <a:xfrm flipH="1">
              <a:off x="4312367" y="225177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4" name="Line 1433"/>
            <p:cNvSpPr>
              <a:spLocks noChangeShapeType="1"/>
            </p:cNvSpPr>
            <p:nvPr/>
          </p:nvSpPr>
          <p:spPr bwMode="auto">
            <a:xfrm flipH="1">
              <a:off x="4310924" y="225177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5" name="Line 1434"/>
            <p:cNvSpPr>
              <a:spLocks noChangeShapeType="1"/>
            </p:cNvSpPr>
            <p:nvPr/>
          </p:nvSpPr>
          <p:spPr bwMode="auto">
            <a:xfrm flipH="1" flipV="1">
              <a:off x="4309479" y="2248882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6" name="Line 1435"/>
            <p:cNvSpPr>
              <a:spLocks noChangeShapeType="1"/>
            </p:cNvSpPr>
            <p:nvPr/>
          </p:nvSpPr>
          <p:spPr bwMode="auto">
            <a:xfrm flipH="1" flipV="1">
              <a:off x="4305146" y="2247439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7" name="Line 1436"/>
            <p:cNvSpPr>
              <a:spLocks noChangeShapeType="1"/>
            </p:cNvSpPr>
            <p:nvPr/>
          </p:nvSpPr>
          <p:spPr bwMode="auto">
            <a:xfrm flipH="1" flipV="1">
              <a:off x="4303702" y="224599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8" name="Line 1437"/>
            <p:cNvSpPr>
              <a:spLocks noChangeShapeType="1"/>
            </p:cNvSpPr>
            <p:nvPr/>
          </p:nvSpPr>
          <p:spPr bwMode="auto">
            <a:xfrm flipH="1">
              <a:off x="4302258" y="224599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9" name="Line 1438"/>
            <p:cNvSpPr>
              <a:spLocks noChangeShapeType="1"/>
            </p:cNvSpPr>
            <p:nvPr/>
          </p:nvSpPr>
          <p:spPr bwMode="auto">
            <a:xfrm flipV="1">
              <a:off x="4302258" y="224455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0" name="Line 1439"/>
            <p:cNvSpPr>
              <a:spLocks noChangeShapeType="1"/>
            </p:cNvSpPr>
            <p:nvPr/>
          </p:nvSpPr>
          <p:spPr bwMode="auto">
            <a:xfrm flipH="1">
              <a:off x="4300813" y="2244550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1" name="Line 1440"/>
            <p:cNvSpPr>
              <a:spLocks noChangeShapeType="1"/>
            </p:cNvSpPr>
            <p:nvPr/>
          </p:nvSpPr>
          <p:spPr bwMode="auto">
            <a:xfrm flipH="1" flipV="1">
              <a:off x="4299369" y="224166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2" name="Line 1441"/>
            <p:cNvSpPr>
              <a:spLocks noChangeShapeType="1"/>
            </p:cNvSpPr>
            <p:nvPr/>
          </p:nvSpPr>
          <p:spPr bwMode="auto">
            <a:xfrm flipH="1" flipV="1">
              <a:off x="4297925" y="224021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3" name="Line 1442"/>
            <p:cNvSpPr>
              <a:spLocks noChangeShapeType="1"/>
            </p:cNvSpPr>
            <p:nvPr/>
          </p:nvSpPr>
          <p:spPr bwMode="auto">
            <a:xfrm flipV="1">
              <a:off x="4297925" y="2237328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4" name="Line 1443"/>
            <p:cNvSpPr>
              <a:spLocks noChangeShapeType="1"/>
            </p:cNvSpPr>
            <p:nvPr/>
          </p:nvSpPr>
          <p:spPr bwMode="auto">
            <a:xfrm>
              <a:off x="4297925" y="223732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5" name="Line 1444"/>
            <p:cNvSpPr>
              <a:spLocks noChangeShapeType="1"/>
            </p:cNvSpPr>
            <p:nvPr/>
          </p:nvSpPr>
          <p:spPr bwMode="auto">
            <a:xfrm flipH="1" flipV="1">
              <a:off x="4296481" y="223588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6" name="Line 1445"/>
            <p:cNvSpPr>
              <a:spLocks noChangeShapeType="1"/>
            </p:cNvSpPr>
            <p:nvPr/>
          </p:nvSpPr>
          <p:spPr bwMode="auto">
            <a:xfrm flipV="1">
              <a:off x="4296481" y="2232996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7" name="Line 1446"/>
            <p:cNvSpPr>
              <a:spLocks noChangeShapeType="1"/>
            </p:cNvSpPr>
            <p:nvPr/>
          </p:nvSpPr>
          <p:spPr bwMode="auto">
            <a:xfrm flipH="1" flipV="1">
              <a:off x="4295036" y="223155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8" name="Line 1447"/>
            <p:cNvSpPr>
              <a:spLocks noChangeShapeType="1"/>
            </p:cNvSpPr>
            <p:nvPr/>
          </p:nvSpPr>
          <p:spPr bwMode="auto">
            <a:xfrm flipH="1" flipV="1">
              <a:off x="4292147" y="2228662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9" name="Line 1448"/>
            <p:cNvSpPr>
              <a:spLocks noChangeShapeType="1"/>
            </p:cNvSpPr>
            <p:nvPr/>
          </p:nvSpPr>
          <p:spPr bwMode="auto">
            <a:xfrm flipV="1">
              <a:off x="4292147" y="2225774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0" name="Line 1449"/>
            <p:cNvSpPr>
              <a:spLocks noChangeShapeType="1"/>
            </p:cNvSpPr>
            <p:nvPr/>
          </p:nvSpPr>
          <p:spPr bwMode="auto">
            <a:xfrm flipV="1">
              <a:off x="4292147" y="222433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1" name="Line 1450"/>
            <p:cNvSpPr>
              <a:spLocks noChangeShapeType="1"/>
            </p:cNvSpPr>
            <p:nvPr/>
          </p:nvSpPr>
          <p:spPr bwMode="auto">
            <a:xfrm>
              <a:off x="4292147" y="222433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2" name="Line 1451"/>
            <p:cNvSpPr>
              <a:spLocks noChangeShapeType="1"/>
            </p:cNvSpPr>
            <p:nvPr/>
          </p:nvSpPr>
          <p:spPr bwMode="auto">
            <a:xfrm flipV="1">
              <a:off x="4292147" y="2222885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3" name="Line 1452"/>
            <p:cNvSpPr>
              <a:spLocks noChangeShapeType="1"/>
            </p:cNvSpPr>
            <p:nvPr/>
          </p:nvSpPr>
          <p:spPr bwMode="auto">
            <a:xfrm flipV="1">
              <a:off x="4295036" y="221999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4" name="Line 1453"/>
            <p:cNvSpPr>
              <a:spLocks noChangeShapeType="1"/>
            </p:cNvSpPr>
            <p:nvPr/>
          </p:nvSpPr>
          <p:spPr bwMode="auto">
            <a:xfrm flipV="1">
              <a:off x="4295036" y="221855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5" name="Line 1454"/>
            <p:cNvSpPr>
              <a:spLocks noChangeShapeType="1"/>
            </p:cNvSpPr>
            <p:nvPr/>
          </p:nvSpPr>
          <p:spPr bwMode="auto">
            <a:xfrm>
              <a:off x="4296481" y="221855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6" name="Line 1455"/>
            <p:cNvSpPr>
              <a:spLocks noChangeShapeType="1"/>
            </p:cNvSpPr>
            <p:nvPr/>
          </p:nvSpPr>
          <p:spPr bwMode="auto">
            <a:xfrm flipV="1">
              <a:off x="4296481" y="2217108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7" name="Line 1456"/>
            <p:cNvSpPr>
              <a:spLocks noChangeShapeType="1"/>
            </p:cNvSpPr>
            <p:nvPr/>
          </p:nvSpPr>
          <p:spPr bwMode="auto">
            <a:xfrm flipV="1">
              <a:off x="4296481" y="2214220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8" name="Line 1457"/>
            <p:cNvSpPr>
              <a:spLocks noChangeShapeType="1"/>
            </p:cNvSpPr>
            <p:nvPr/>
          </p:nvSpPr>
          <p:spPr bwMode="auto">
            <a:xfrm flipV="1">
              <a:off x="4296481" y="221277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9" name="Line 1458"/>
            <p:cNvSpPr>
              <a:spLocks noChangeShapeType="1"/>
            </p:cNvSpPr>
            <p:nvPr/>
          </p:nvSpPr>
          <p:spPr bwMode="auto">
            <a:xfrm flipV="1">
              <a:off x="4297925" y="2209887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0" name="Line 1459"/>
            <p:cNvSpPr>
              <a:spLocks noChangeShapeType="1"/>
            </p:cNvSpPr>
            <p:nvPr/>
          </p:nvSpPr>
          <p:spPr bwMode="auto">
            <a:xfrm flipV="1">
              <a:off x="4299369" y="220844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1" name="Line 1460"/>
            <p:cNvSpPr>
              <a:spLocks noChangeShapeType="1"/>
            </p:cNvSpPr>
            <p:nvPr/>
          </p:nvSpPr>
          <p:spPr bwMode="auto">
            <a:xfrm flipV="1">
              <a:off x="4300813" y="220699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2" name="Line 1461"/>
            <p:cNvSpPr>
              <a:spLocks noChangeShapeType="1"/>
            </p:cNvSpPr>
            <p:nvPr/>
          </p:nvSpPr>
          <p:spPr bwMode="auto">
            <a:xfrm>
              <a:off x="4302258" y="220699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3" name="Line 1462"/>
            <p:cNvSpPr>
              <a:spLocks noChangeShapeType="1"/>
            </p:cNvSpPr>
            <p:nvPr/>
          </p:nvSpPr>
          <p:spPr bwMode="auto">
            <a:xfrm flipV="1">
              <a:off x="4302258" y="220555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4" name="Line 1463"/>
            <p:cNvSpPr>
              <a:spLocks noChangeShapeType="1"/>
            </p:cNvSpPr>
            <p:nvPr/>
          </p:nvSpPr>
          <p:spPr bwMode="auto">
            <a:xfrm flipV="1">
              <a:off x="4303702" y="220411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5" name="Line 1464"/>
            <p:cNvSpPr>
              <a:spLocks noChangeShapeType="1"/>
            </p:cNvSpPr>
            <p:nvPr/>
          </p:nvSpPr>
          <p:spPr bwMode="auto">
            <a:xfrm flipV="1">
              <a:off x="4305146" y="2201221"/>
              <a:ext cx="4333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6" name="Line 1465"/>
            <p:cNvSpPr>
              <a:spLocks noChangeShapeType="1"/>
            </p:cNvSpPr>
            <p:nvPr/>
          </p:nvSpPr>
          <p:spPr bwMode="auto">
            <a:xfrm>
              <a:off x="4309479" y="220122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7" name="Line 1466"/>
            <p:cNvSpPr>
              <a:spLocks noChangeShapeType="1"/>
            </p:cNvSpPr>
            <p:nvPr/>
          </p:nvSpPr>
          <p:spPr bwMode="auto">
            <a:xfrm flipV="1">
              <a:off x="4309479" y="2199777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8" name="Line 1467"/>
            <p:cNvSpPr>
              <a:spLocks noChangeShapeType="1"/>
            </p:cNvSpPr>
            <p:nvPr/>
          </p:nvSpPr>
          <p:spPr bwMode="auto">
            <a:xfrm>
              <a:off x="4309479" y="219977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9" name="Line 1468"/>
            <p:cNvSpPr>
              <a:spLocks noChangeShapeType="1"/>
            </p:cNvSpPr>
            <p:nvPr/>
          </p:nvSpPr>
          <p:spPr bwMode="auto">
            <a:xfrm>
              <a:off x="4310924" y="219977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0" name="Line 1469"/>
            <p:cNvSpPr>
              <a:spLocks noChangeShapeType="1"/>
            </p:cNvSpPr>
            <p:nvPr/>
          </p:nvSpPr>
          <p:spPr bwMode="auto">
            <a:xfrm>
              <a:off x="4313812" y="219977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1" name="Line 1470"/>
            <p:cNvSpPr>
              <a:spLocks noChangeShapeType="1"/>
            </p:cNvSpPr>
            <p:nvPr/>
          </p:nvSpPr>
          <p:spPr bwMode="auto">
            <a:xfrm flipV="1">
              <a:off x="4315256" y="2198333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2" name="Line 1471"/>
            <p:cNvSpPr>
              <a:spLocks noChangeShapeType="1"/>
            </p:cNvSpPr>
            <p:nvPr/>
          </p:nvSpPr>
          <p:spPr bwMode="auto">
            <a:xfrm>
              <a:off x="4319589" y="2198333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3" name="Line 1472"/>
            <p:cNvSpPr>
              <a:spLocks noChangeShapeType="1"/>
            </p:cNvSpPr>
            <p:nvPr/>
          </p:nvSpPr>
          <p:spPr bwMode="auto">
            <a:xfrm>
              <a:off x="4322478" y="2198333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4" name="Line 1473"/>
            <p:cNvSpPr>
              <a:spLocks noChangeShapeType="1"/>
            </p:cNvSpPr>
            <p:nvPr/>
          </p:nvSpPr>
          <p:spPr bwMode="auto">
            <a:xfrm>
              <a:off x="4325366" y="219977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5" name="Line 1474"/>
            <p:cNvSpPr>
              <a:spLocks noChangeShapeType="1"/>
            </p:cNvSpPr>
            <p:nvPr/>
          </p:nvSpPr>
          <p:spPr bwMode="auto">
            <a:xfrm>
              <a:off x="4328255" y="219977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6" name="Line 1475"/>
            <p:cNvSpPr>
              <a:spLocks noChangeShapeType="1"/>
            </p:cNvSpPr>
            <p:nvPr/>
          </p:nvSpPr>
          <p:spPr bwMode="auto">
            <a:xfrm>
              <a:off x="4331144" y="2199777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7" name="Line 1476"/>
            <p:cNvSpPr>
              <a:spLocks noChangeShapeType="1"/>
            </p:cNvSpPr>
            <p:nvPr/>
          </p:nvSpPr>
          <p:spPr bwMode="auto">
            <a:xfrm>
              <a:off x="4331144" y="219977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8" name="Line 1477"/>
            <p:cNvSpPr>
              <a:spLocks noChangeShapeType="1"/>
            </p:cNvSpPr>
            <p:nvPr/>
          </p:nvSpPr>
          <p:spPr bwMode="auto">
            <a:xfrm>
              <a:off x="4332587" y="219977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9" name="Line 1478"/>
            <p:cNvSpPr>
              <a:spLocks noChangeShapeType="1"/>
            </p:cNvSpPr>
            <p:nvPr/>
          </p:nvSpPr>
          <p:spPr bwMode="auto">
            <a:xfrm>
              <a:off x="4334032" y="2199777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0" name="Line 1479"/>
            <p:cNvSpPr>
              <a:spLocks noChangeShapeType="1"/>
            </p:cNvSpPr>
            <p:nvPr/>
          </p:nvSpPr>
          <p:spPr bwMode="auto">
            <a:xfrm>
              <a:off x="4334032" y="2201221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1" name="Line 1480"/>
            <p:cNvSpPr>
              <a:spLocks noChangeShapeType="1"/>
            </p:cNvSpPr>
            <p:nvPr/>
          </p:nvSpPr>
          <p:spPr bwMode="auto">
            <a:xfrm>
              <a:off x="4336921" y="220411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2" name="Line 1481"/>
            <p:cNvSpPr>
              <a:spLocks noChangeShapeType="1"/>
            </p:cNvSpPr>
            <p:nvPr/>
          </p:nvSpPr>
          <p:spPr bwMode="auto">
            <a:xfrm>
              <a:off x="4338365" y="220555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3" name="Line 1482"/>
            <p:cNvSpPr>
              <a:spLocks noChangeShapeType="1"/>
            </p:cNvSpPr>
            <p:nvPr/>
          </p:nvSpPr>
          <p:spPr bwMode="auto">
            <a:xfrm>
              <a:off x="4339809" y="220699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4" name="Line 1483"/>
            <p:cNvSpPr>
              <a:spLocks noChangeShapeType="1"/>
            </p:cNvSpPr>
            <p:nvPr/>
          </p:nvSpPr>
          <p:spPr bwMode="auto">
            <a:xfrm>
              <a:off x="4339809" y="2206999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5" name="Line 1484"/>
            <p:cNvSpPr>
              <a:spLocks noChangeShapeType="1"/>
            </p:cNvSpPr>
            <p:nvPr/>
          </p:nvSpPr>
          <p:spPr bwMode="auto">
            <a:xfrm>
              <a:off x="4342698" y="220844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6" name="Line 1485"/>
            <p:cNvSpPr>
              <a:spLocks noChangeShapeType="1"/>
            </p:cNvSpPr>
            <p:nvPr/>
          </p:nvSpPr>
          <p:spPr bwMode="auto">
            <a:xfrm>
              <a:off x="4344142" y="220988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7" name="Line 1486"/>
            <p:cNvSpPr>
              <a:spLocks noChangeShapeType="1"/>
            </p:cNvSpPr>
            <p:nvPr/>
          </p:nvSpPr>
          <p:spPr bwMode="auto">
            <a:xfrm>
              <a:off x="4345586" y="221133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8" name="Line 1487"/>
            <p:cNvSpPr>
              <a:spLocks noChangeShapeType="1"/>
            </p:cNvSpPr>
            <p:nvPr/>
          </p:nvSpPr>
          <p:spPr bwMode="auto">
            <a:xfrm>
              <a:off x="4345586" y="221277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9" name="Line 1488"/>
            <p:cNvSpPr>
              <a:spLocks noChangeShapeType="1"/>
            </p:cNvSpPr>
            <p:nvPr/>
          </p:nvSpPr>
          <p:spPr bwMode="auto">
            <a:xfrm>
              <a:off x="4345586" y="2214220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0" name="Line 1489"/>
            <p:cNvSpPr>
              <a:spLocks noChangeShapeType="1"/>
            </p:cNvSpPr>
            <p:nvPr/>
          </p:nvSpPr>
          <p:spPr bwMode="auto">
            <a:xfrm>
              <a:off x="4347030" y="2214220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1" name="Line 1490"/>
            <p:cNvSpPr>
              <a:spLocks noChangeShapeType="1"/>
            </p:cNvSpPr>
            <p:nvPr/>
          </p:nvSpPr>
          <p:spPr bwMode="auto">
            <a:xfrm>
              <a:off x="4347030" y="2218553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2" name="Line 1491"/>
            <p:cNvSpPr>
              <a:spLocks noChangeShapeType="1"/>
            </p:cNvSpPr>
            <p:nvPr/>
          </p:nvSpPr>
          <p:spPr bwMode="auto">
            <a:xfrm>
              <a:off x="4348475" y="222144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3" name="Line 1492"/>
            <p:cNvSpPr>
              <a:spLocks noChangeShapeType="1"/>
            </p:cNvSpPr>
            <p:nvPr/>
          </p:nvSpPr>
          <p:spPr bwMode="auto">
            <a:xfrm>
              <a:off x="4348475" y="2222885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4" name="Line 1493"/>
            <p:cNvSpPr>
              <a:spLocks noChangeShapeType="1"/>
            </p:cNvSpPr>
            <p:nvPr/>
          </p:nvSpPr>
          <p:spPr bwMode="auto">
            <a:xfrm>
              <a:off x="4349919" y="222433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5" name="Line 1494"/>
            <p:cNvSpPr>
              <a:spLocks noChangeShapeType="1"/>
            </p:cNvSpPr>
            <p:nvPr/>
          </p:nvSpPr>
          <p:spPr bwMode="auto">
            <a:xfrm>
              <a:off x="3714433" y="2318208"/>
              <a:ext cx="0" cy="15453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6" name="Line 1495"/>
            <p:cNvSpPr>
              <a:spLocks noChangeShapeType="1"/>
            </p:cNvSpPr>
            <p:nvPr/>
          </p:nvSpPr>
          <p:spPr bwMode="auto">
            <a:xfrm>
              <a:off x="3708656" y="2321097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7" name="Line 1496"/>
            <p:cNvSpPr>
              <a:spLocks noChangeShapeType="1"/>
            </p:cNvSpPr>
            <p:nvPr/>
          </p:nvSpPr>
          <p:spPr bwMode="auto">
            <a:xfrm>
              <a:off x="3714433" y="2469859"/>
              <a:ext cx="0" cy="47372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8" name="Line 1497"/>
            <p:cNvSpPr>
              <a:spLocks noChangeShapeType="1"/>
            </p:cNvSpPr>
            <p:nvPr/>
          </p:nvSpPr>
          <p:spPr bwMode="auto">
            <a:xfrm>
              <a:off x="3708656" y="2943584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9" name="Line 1498"/>
            <p:cNvSpPr>
              <a:spLocks noChangeShapeType="1"/>
            </p:cNvSpPr>
            <p:nvPr/>
          </p:nvSpPr>
          <p:spPr bwMode="auto">
            <a:xfrm>
              <a:off x="3933965" y="2185334"/>
              <a:ext cx="0" cy="6066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0" name="Line 1499"/>
            <p:cNvSpPr>
              <a:spLocks noChangeShapeType="1"/>
            </p:cNvSpPr>
            <p:nvPr/>
          </p:nvSpPr>
          <p:spPr bwMode="auto">
            <a:xfrm>
              <a:off x="3928187" y="2185334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1" name="Line 1500"/>
            <p:cNvSpPr>
              <a:spLocks noChangeShapeType="1"/>
            </p:cNvSpPr>
            <p:nvPr/>
          </p:nvSpPr>
          <p:spPr bwMode="auto">
            <a:xfrm>
              <a:off x="3933965" y="2245994"/>
              <a:ext cx="0" cy="8665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2" name="Line 1501"/>
            <p:cNvSpPr>
              <a:spLocks noChangeShapeType="1"/>
            </p:cNvSpPr>
            <p:nvPr/>
          </p:nvSpPr>
          <p:spPr bwMode="auto">
            <a:xfrm>
              <a:off x="4227155" y="2111676"/>
              <a:ext cx="1011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3" name="Line 1502"/>
            <p:cNvSpPr>
              <a:spLocks noChangeShapeType="1"/>
            </p:cNvSpPr>
            <p:nvPr/>
          </p:nvSpPr>
          <p:spPr bwMode="auto">
            <a:xfrm>
              <a:off x="4227155" y="2224330"/>
              <a:ext cx="1011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4" name="Line 1503"/>
            <p:cNvSpPr>
              <a:spLocks noChangeShapeType="1"/>
            </p:cNvSpPr>
            <p:nvPr/>
          </p:nvSpPr>
          <p:spPr bwMode="auto">
            <a:xfrm>
              <a:off x="4322478" y="2152116"/>
              <a:ext cx="0" cy="72214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5" name="Line 1504"/>
            <p:cNvSpPr>
              <a:spLocks noChangeShapeType="1"/>
            </p:cNvSpPr>
            <p:nvPr/>
          </p:nvSpPr>
          <p:spPr bwMode="auto">
            <a:xfrm>
              <a:off x="4315256" y="2152116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6" name="Line 1505"/>
            <p:cNvSpPr>
              <a:spLocks noChangeShapeType="1"/>
            </p:cNvSpPr>
            <p:nvPr/>
          </p:nvSpPr>
          <p:spPr bwMode="auto">
            <a:xfrm>
              <a:off x="4322478" y="2224330"/>
              <a:ext cx="0" cy="108322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7" name="Line 1506"/>
            <p:cNvSpPr>
              <a:spLocks noChangeShapeType="1"/>
            </p:cNvSpPr>
            <p:nvPr/>
          </p:nvSpPr>
          <p:spPr bwMode="auto">
            <a:xfrm>
              <a:off x="4315256" y="2332651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8" name="Line 1507"/>
            <p:cNvSpPr>
              <a:spLocks noChangeShapeType="1"/>
            </p:cNvSpPr>
            <p:nvPr/>
          </p:nvSpPr>
          <p:spPr bwMode="auto">
            <a:xfrm>
              <a:off x="4231487" y="2111676"/>
              <a:ext cx="0" cy="51994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9" name="Line 1508"/>
            <p:cNvSpPr>
              <a:spLocks noChangeShapeType="1"/>
            </p:cNvSpPr>
            <p:nvPr/>
          </p:nvSpPr>
          <p:spPr bwMode="auto">
            <a:xfrm>
              <a:off x="4231487" y="2163670"/>
              <a:ext cx="0" cy="6066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0" name="Line 1509"/>
            <p:cNvSpPr>
              <a:spLocks noChangeShapeType="1"/>
            </p:cNvSpPr>
            <p:nvPr/>
          </p:nvSpPr>
          <p:spPr bwMode="auto">
            <a:xfrm>
              <a:off x="3928187" y="2332651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1" name="テキスト ボックス 4350"/>
            <p:cNvSpPr txBox="1"/>
            <p:nvPr/>
          </p:nvSpPr>
          <p:spPr>
            <a:xfrm>
              <a:off x="4644007" y="1072227"/>
              <a:ext cx="5934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CMB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52" name="テキスト ボックス 4351"/>
            <p:cNvSpPr txBox="1"/>
            <p:nvPr/>
          </p:nvSpPr>
          <p:spPr>
            <a:xfrm>
              <a:off x="2826525" y="1208873"/>
              <a:ext cx="4138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ZE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53" name="テキスト ボックス 4352"/>
            <p:cNvSpPr txBox="1"/>
            <p:nvPr/>
          </p:nvSpPr>
          <p:spPr>
            <a:xfrm>
              <a:off x="1041633" y="2346638"/>
              <a:ext cx="4026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ZL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54" name="テキスト ボックス 4353"/>
            <p:cNvSpPr txBox="1"/>
            <p:nvPr/>
          </p:nvSpPr>
          <p:spPr>
            <a:xfrm>
              <a:off x="3007451" y="3304476"/>
              <a:ext cx="4844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ISD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55" name="テキスト ボックス 4354"/>
            <p:cNvSpPr txBox="1"/>
            <p:nvPr/>
          </p:nvSpPr>
          <p:spPr>
            <a:xfrm>
              <a:off x="2294701" y="3842608"/>
              <a:ext cx="4138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SL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56" name="テキスト ボックス 4355"/>
            <p:cNvSpPr txBox="1"/>
            <p:nvPr/>
          </p:nvSpPr>
          <p:spPr>
            <a:xfrm>
              <a:off x="964814" y="3725356"/>
              <a:ext cx="5629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DGL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57" name="テキスト ボックス 4356"/>
            <p:cNvSpPr txBox="1"/>
            <p:nvPr/>
          </p:nvSpPr>
          <p:spPr>
            <a:xfrm>
              <a:off x="3491880" y="3450487"/>
              <a:ext cx="12250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</a:t>
              </a:r>
              <a:r>
                <a:rPr lang="en-US" altLang="ja-JP" sz="16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B decay</a:t>
              </a:r>
              <a:endParaRPr kumimoji="1"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58" name="テキスト ボックス 4357"/>
            <p:cNvSpPr txBox="1"/>
            <p:nvPr/>
          </p:nvSpPr>
          <p:spPr>
            <a:xfrm>
              <a:off x="2411760" y="4528612"/>
              <a:ext cx="17988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wavelength [m]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59" name="テキスト ボックス 4358"/>
            <p:cNvSpPr txBox="1"/>
            <p:nvPr/>
          </p:nvSpPr>
          <p:spPr>
            <a:xfrm>
              <a:off x="2699792" y="4982146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E</a:t>
              </a:r>
              <a:r>
                <a:rPr lang="en-US" altLang="ja-JP" sz="1600" b="1" baseline="-25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</a:t>
              </a:r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 [</a:t>
              </a:r>
              <a:r>
                <a:rPr lang="en-US" altLang="ja-JP" sz="1600" b="1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meV</a:t>
              </a:r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]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0" name="テキスト ボックス 4359"/>
            <p:cNvSpPr txBox="1"/>
            <p:nvPr/>
          </p:nvSpPr>
          <p:spPr>
            <a:xfrm rot="16200000">
              <a:off x="-1622672" y="2551806"/>
              <a:ext cx="3860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Surface brightness  </a:t>
              </a:r>
              <a:r>
                <a:rPr lang="en-US" altLang="ja-JP" sz="2000" b="1" i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I</a:t>
              </a:r>
              <a:r>
                <a:rPr lang="en-US" altLang="ja-JP" sz="2000" b="1" i="1" baseline="-25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</a:t>
              </a:r>
              <a:r>
                <a:rPr lang="en-US" altLang="ja-JP" sz="20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 [</a:t>
              </a:r>
              <a:r>
                <a:rPr lang="en-US" altLang="ja-JP" sz="2000" b="1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MJy</a:t>
              </a:r>
              <a:r>
                <a:rPr lang="en-US" altLang="ja-JP" sz="20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/</a:t>
              </a:r>
              <a:r>
                <a:rPr lang="en-US" altLang="ja-JP" sz="2000" b="1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sr</a:t>
              </a:r>
              <a:r>
                <a:rPr lang="en-US" altLang="ja-JP" sz="20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]</a:t>
              </a:r>
              <a:endParaRPr kumimoji="1" lang="ja-JP" altLang="en-US" sz="20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1" name="Line 5"/>
            <p:cNvSpPr>
              <a:spLocks noChangeShapeType="1"/>
            </p:cNvSpPr>
            <p:nvPr/>
          </p:nvSpPr>
          <p:spPr bwMode="auto">
            <a:xfrm flipH="1">
              <a:off x="4324487" y="1675415"/>
              <a:ext cx="113022" cy="351312"/>
            </a:xfrm>
            <a:prstGeom prst="line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60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2" name="Text Box 6"/>
            <p:cNvSpPr txBox="1">
              <a:spLocks noChangeArrowheads="1"/>
            </p:cNvSpPr>
            <p:nvPr/>
          </p:nvSpPr>
          <p:spPr bwMode="auto">
            <a:xfrm>
              <a:off x="3908347" y="1384486"/>
              <a:ext cx="832279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600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AKARI</a:t>
              </a:r>
            </a:p>
          </p:txBody>
        </p:sp>
        <p:sp>
          <p:nvSpPr>
            <p:cNvPr id="4363" name="Text Box 8"/>
            <p:cNvSpPr txBox="1">
              <a:spLocks noChangeArrowheads="1"/>
            </p:cNvSpPr>
            <p:nvPr/>
          </p:nvSpPr>
          <p:spPr bwMode="auto">
            <a:xfrm>
              <a:off x="4628893" y="1394011"/>
              <a:ext cx="776175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600" b="1" dirty="0">
                  <a:solidFill>
                    <a:srgbClr val="0070C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COBE</a:t>
              </a:r>
              <a:endParaRPr lang="ja-JP" altLang="en-US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4" name="Line 7"/>
            <p:cNvSpPr>
              <a:spLocks noChangeShapeType="1"/>
            </p:cNvSpPr>
            <p:nvPr/>
          </p:nvSpPr>
          <p:spPr bwMode="auto">
            <a:xfrm flipH="1">
              <a:off x="4694673" y="1675416"/>
              <a:ext cx="147598" cy="35131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60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5" name="テキスト ボックス 4364"/>
            <p:cNvSpPr txBox="1"/>
            <p:nvPr/>
          </p:nvSpPr>
          <p:spPr>
            <a:xfrm>
              <a:off x="5257897" y="4387327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1000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6" name="テキスト ボックス 4365"/>
            <p:cNvSpPr txBox="1"/>
            <p:nvPr/>
          </p:nvSpPr>
          <p:spPr>
            <a:xfrm>
              <a:off x="3761984" y="4390196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100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7" name="テキスト ボックス 4366"/>
            <p:cNvSpPr txBox="1"/>
            <p:nvPr/>
          </p:nvSpPr>
          <p:spPr>
            <a:xfrm>
              <a:off x="2267744" y="4389008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8" name="テキスト ボックス 4367"/>
            <p:cNvSpPr txBox="1"/>
            <p:nvPr/>
          </p:nvSpPr>
          <p:spPr>
            <a:xfrm>
              <a:off x="773800" y="438748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69" name="テキスト ボックス 4368"/>
            <p:cNvSpPr txBox="1"/>
            <p:nvPr/>
          </p:nvSpPr>
          <p:spPr>
            <a:xfrm>
              <a:off x="342466" y="4256944"/>
              <a:ext cx="6351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0.0001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0" name="テキスト ボックス 4369"/>
            <p:cNvSpPr txBox="1"/>
            <p:nvPr/>
          </p:nvSpPr>
          <p:spPr>
            <a:xfrm>
              <a:off x="418863" y="3691069"/>
              <a:ext cx="5533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0.001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1" name="テキスト ボックス 4370"/>
            <p:cNvSpPr txBox="1"/>
            <p:nvPr/>
          </p:nvSpPr>
          <p:spPr>
            <a:xfrm>
              <a:off x="500222" y="3129016"/>
              <a:ext cx="471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0.01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2" name="テキスト ボックス 4371"/>
            <p:cNvSpPr txBox="1"/>
            <p:nvPr/>
          </p:nvSpPr>
          <p:spPr>
            <a:xfrm>
              <a:off x="581750" y="2552952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0.1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3" name="テキスト ボックス 4372"/>
            <p:cNvSpPr txBox="1"/>
            <p:nvPr/>
          </p:nvSpPr>
          <p:spPr>
            <a:xfrm>
              <a:off x="691376" y="1988327"/>
              <a:ext cx="266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4" name="テキスト ボックス 4373"/>
            <p:cNvSpPr txBox="1"/>
            <p:nvPr/>
          </p:nvSpPr>
          <p:spPr>
            <a:xfrm>
              <a:off x="604598" y="1412776"/>
              <a:ext cx="3481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5" name="テキスト ボックス 4374"/>
            <p:cNvSpPr txBox="1"/>
            <p:nvPr/>
          </p:nvSpPr>
          <p:spPr>
            <a:xfrm>
              <a:off x="527896" y="848664"/>
              <a:ext cx="4299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6" name="テキスト ボックス 4375"/>
            <p:cNvSpPr txBox="1"/>
            <p:nvPr/>
          </p:nvSpPr>
          <p:spPr>
            <a:xfrm>
              <a:off x="803632" y="4832710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1000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7" name="テキスト ボックス 4376"/>
            <p:cNvSpPr txBox="1"/>
            <p:nvPr/>
          </p:nvSpPr>
          <p:spPr>
            <a:xfrm>
              <a:off x="1308725" y="4828376"/>
              <a:ext cx="4299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5</a:t>
              </a:r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8" name="テキスト ボックス 4377"/>
            <p:cNvSpPr txBox="1"/>
            <p:nvPr/>
          </p:nvSpPr>
          <p:spPr>
            <a:xfrm>
              <a:off x="1919032" y="4827582"/>
              <a:ext cx="4299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2</a:t>
              </a:r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79" name="テキスト ボックス 4378"/>
            <p:cNvSpPr txBox="1"/>
            <p:nvPr/>
          </p:nvSpPr>
          <p:spPr>
            <a:xfrm>
              <a:off x="2394355" y="4830470"/>
              <a:ext cx="4299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80" name="テキスト ボックス 4379"/>
            <p:cNvSpPr txBox="1"/>
            <p:nvPr/>
          </p:nvSpPr>
          <p:spPr>
            <a:xfrm>
              <a:off x="2897804" y="4833738"/>
              <a:ext cx="3481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5</a:t>
              </a:r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81" name="テキスト ボックス 4380"/>
            <p:cNvSpPr txBox="1"/>
            <p:nvPr/>
          </p:nvSpPr>
          <p:spPr>
            <a:xfrm>
              <a:off x="3516201" y="4826934"/>
              <a:ext cx="3481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2</a:t>
              </a:r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82" name="テキスト ボックス 4381"/>
            <p:cNvSpPr txBox="1"/>
            <p:nvPr/>
          </p:nvSpPr>
          <p:spPr>
            <a:xfrm>
              <a:off x="3980084" y="4825511"/>
              <a:ext cx="3481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83" name="テキスト ボックス 4382"/>
            <p:cNvSpPr txBox="1"/>
            <p:nvPr/>
          </p:nvSpPr>
          <p:spPr>
            <a:xfrm>
              <a:off x="4490787" y="4826337"/>
              <a:ext cx="266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5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84" name="テキスト ボックス 4383"/>
            <p:cNvSpPr txBox="1"/>
            <p:nvPr/>
          </p:nvSpPr>
          <p:spPr>
            <a:xfrm>
              <a:off x="5106036" y="4824631"/>
              <a:ext cx="266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2</a:t>
              </a:r>
              <a:endParaRPr kumimoji="1" lang="ja-JP" altLang="en-US" sz="14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49" name="Line 7"/>
          <p:cNvSpPr>
            <a:spLocks noChangeShapeType="1"/>
          </p:cNvSpPr>
          <p:nvPr/>
        </p:nvSpPr>
        <p:spPr bwMode="auto">
          <a:xfrm flipH="1" flipV="1">
            <a:off x="5016980" y="3067986"/>
            <a:ext cx="862123" cy="73652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50" name="Line 7"/>
          <p:cNvSpPr>
            <a:spLocks noChangeShapeType="1"/>
          </p:cNvSpPr>
          <p:nvPr/>
        </p:nvSpPr>
        <p:spPr bwMode="auto">
          <a:xfrm flipH="1" flipV="1">
            <a:off x="4842268" y="3741279"/>
            <a:ext cx="1032209" cy="144316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タイトル 1"/>
              <p:cNvSpPr>
                <a:spLocks noGrp="1"/>
              </p:cNvSpPr>
              <p:nvPr>
                <p:ph type="title"/>
              </p:nvPr>
            </p:nvSpPr>
            <p:spPr>
              <a:xfrm>
                <a:off x="229543" y="58591"/>
                <a:ext cx="8808320" cy="662180"/>
              </a:xfrm>
            </p:spPr>
            <p:txBody>
              <a:bodyPr>
                <a:noAutofit/>
              </a:bodyPr>
              <a:lstStyle/>
              <a:p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C</a:t>
                </a:r>
                <a14:m>
                  <m:oMath xmlns:m="http://schemas.openxmlformats.org/officeDocument/2006/math">
                    <m:r>
                      <a:rPr lang="en-US" altLang="ja-JP" sz="2800" b="0" i="1" smtClean="0">
                        <a:latin typeface="Cambria Math"/>
                      </a:rPr>
                      <m:t>𝜈</m:t>
                    </m:r>
                  </m:oMath>
                </a14:m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B radiative decay and Backgrounds</a:t>
                </a:r>
                <a:endParaRPr kumimoji="1" lang="ja-JP" altLang="en-US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タイトル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29543" y="58591"/>
                <a:ext cx="8808320" cy="662180"/>
              </a:xfrm>
              <a:blipFill>
                <a:blip r:embed="rId3"/>
                <a:stretch>
                  <a:fillRect b="-1481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333062" y="6023073"/>
            <a:ext cx="159654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ja-JP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at λ</a:t>
            </a:r>
            <a:r>
              <a:rPr lang="ja-JP" altLang="en-US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＝</a:t>
            </a:r>
            <a:r>
              <a:rPr lang="en-US" altLang="ja-JP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50μm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コンテンツ プレースホルダー 4"/>
              <p:cNvSpPr txBox="1">
                <a:spLocks/>
              </p:cNvSpPr>
              <p:nvPr/>
            </p:nvSpPr>
            <p:spPr>
              <a:xfrm>
                <a:off x="6066187" y="964695"/>
                <a:ext cx="2629516" cy="1062032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Zodiacal Emission</a:t>
                </a:r>
                <a:endParaRPr lang="en-US" altLang="ja-JP" sz="2000" b="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~8MJy/sr</a:t>
                </a:r>
              </a:p>
            </p:txBody>
          </p:sp>
        </mc:Choice>
        <mc:Fallback xmlns="">
          <p:sp>
            <p:nvSpPr>
              <p:cNvPr id="38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187" y="964695"/>
                <a:ext cx="2629516" cy="10620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コンテンツ プレースホルダー 4"/>
              <p:cNvSpPr txBox="1">
                <a:spLocks/>
              </p:cNvSpPr>
              <p:nvPr/>
            </p:nvSpPr>
            <p:spPr>
              <a:xfrm>
                <a:off x="6066187" y="2133631"/>
                <a:ext cx="2717786" cy="122698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Cosmic Infrared Background (CIB)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~0.1~0.5MJy/</a:t>
                </a:r>
                <a:r>
                  <a:rPr lang="en-US" altLang="ja-JP" sz="2000" dirty="0" err="1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sr</a:t>
                </a:r>
                <a:endParaRPr lang="en-US" altLang="ja-JP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187" y="2133631"/>
                <a:ext cx="2717786" cy="12269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コンテンツ プレースホルダー 4"/>
              <p:cNvSpPr txBox="1">
                <a:spLocks/>
              </p:cNvSpPr>
              <p:nvPr/>
            </p:nvSpPr>
            <p:spPr>
              <a:xfrm>
                <a:off x="5879103" y="3804510"/>
                <a:ext cx="3179016" cy="873613"/>
              </a:xfrm>
              <a:prstGeom prst="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altLang="ja-JP" sz="2400" i="1" dirty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𝜏</m:t>
                    </m:r>
                    <m: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pPr>
                      <m:e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5×10</m:t>
                        </m:r>
                      </m:e>
                      <m:sup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1</m:t>
                        </m:r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yr</m:t>
                    </m:r>
                    <m:r>
                      <a:rPr lang="en-US" altLang="ja-JP" sz="2400" b="0" i="1" smtClean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𝑠</m:t>
                    </m:r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~0.5MJy/sr</a:t>
                </a:r>
              </a:p>
            </p:txBody>
          </p:sp>
        </mc:Choice>
        <mc:Fallback xmlns="">
          <p:sp>
            <p:nvSpPr>
              <p:cNvPr id="41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103" y="3804510"/>
                <a:ext cx="3179016" cy="87361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コンテンツ プレースホルダー 4"/>
              <p:cNvSpPr txBox="1">
                <a:spLocks/>
              </p:cNvSpPr>
              <p:nvPr/>
            </p:nvSpPr>
            <p:spPr>
              <a:xfrm>
                <a:off x="5874478" y="5184445"/>
                <a:ext cx="3179016" cy="873613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altLang="ja-JP" sz="2400" i="1" dirty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𝜏</m:t>
                    </m:r>
                    <m: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pPr>
                      <m:e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1</m:t>
                        </m:r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×10</m:t>
                        </m:r>
                      </m:e>
                      <m:sup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1</m:t>
                        </m:r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yr</m:t>
                    </m:r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s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~25kJy/sr</a:t>
                </a:r>
              </a:p>
            </p:txBody>
          </p:sp>
        </mc:Choice>
        <mc:Fallback xmlns="">
          <p:sp>
            <p:nvSpPr>
              <p:cNvPr id="147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4478" y="5184445"/>
                <a:ext cx="3179016" cy="87361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テキスト ボックス 147"/>
              <p:cNvSpPr txBox="1"/>
              <p:nvPr/>
            </p:nvSpPr>
            <p:spPr>
              <a:xfrm>
                <a:off x="2103846" y="5415006"/>
                <a:ext cx="3085159" cy="701987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kumimoji="1" lang="en-US" altLang="ja-JP" sz="20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Expected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000" b="1" i="1" smtClean="0">
                            <a:latin typeface="Cambria Math"/>
                          </a:rPr>
                          <m:t>𝑬</m:t>
                        </m:r>
                      </m:e>
                      <m:sub>
                        <m:r>
                          <a:rPr kumimoji="1" lang="en-US" altLang="ja-JP" sz="2000" b="1" i="1" smtClean="0">
                            <a:latin typeface="Cambria Math"/>
                          </a:rPr>
                          <m:t>𝜸</m:t>
                        </m:r>
                      </m:sub>
                    </m:sSub>
                  </m:oMath>
                </a14:m>
                <a:r>
                  <a:rPr kumimoji="1" lang="en-US" altLang="ja-JP" sz="20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spectrum</a:t>
                </a:r>
              </a:p>
              <a:p>
                <a:pPr algn="ctr"/>
                <a:r>
                  <a:rPr lang="en-US" altLang="ja-JP" sz="1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kumimoji="1" lang="en-US" altLang="ja-JP" sz="1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kumimoji="1" lang="en-US" altLang="ja-JP" sz="1800" b="0" i="1" smtClean="0">
                        <a:solidFill>
                          <a:srgbClr val="FF0000"/>
                        </a:solidFill>
                        <a:latin typeface="Cambria Math"/>
                      </a:rPr>
                      <m:t>=50</m:t>
                    </m:r>
                    <m:r>
                      <m:rPr>
                        <m:sty m:val="p"/>
                      </m:rPr>
                      <a:rPr kumimoji="1" lang="en-US" altLang="ja-JP" sz="1800" b="0" i="1" smtClean="0">
                        <a:solidFill>
                          <a:srgbClr val="FF0000"/>
                        </a:solidFill>
                        <a:latin typeface="Cambria Math"/>
                      </a:rPr>
                      <m:t>meV</m:t>
                    </m:r>
                  </m:oMath>
                </a14:m>
                <a:endParaRPr kumimoji="1" lang="ja-JP" altLang="en-US" sz="1800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8" name="テキスト ボックス 1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846" y="5415006"/>
                <a:ext cx="3085159" cy="701987"/>
              </a:xfrm>
              <a:prstGeom prst="rect">
                <a:avLst/>
              </a:prstGeom>
              <a:blipFill>
                <a:blip r:embed="rId8"/>
                <a:stretch>
                  <a:fillRect l="-1569" t="-2521" b="-1176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1" name="テキスト ボックス 1570"/>
          <p:cNvSpPr txBox="1"/>
          <p:nvPr/>
        </p:nvSpPr>
        <p:spPr>
          <a:xfrm>
            <a:off x="6643424" y="3360614"/>
            <a:ext cx="1487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C</a:t>
            </a: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  <a:sym typeface="Symbol"/>
              </a:rPr>
              <a:t>B decay</a:t>
            </a:r>
            <a:endParaRPr kumimoji="1" lang="ja-JP" altLang="en-US" sz="2000" b="1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/>
              <p:cNvSpPr txBox="1"/>
              <p:nvPr/>
            </p:nvSpPr>
            <p:spPr>
              <a:xfrm>
                <a:off x="229543" y="6246023"/>
                <a:ext cx="273517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m:rPr>
                          <m:sty m:val="p"/>
                        </m:rPr>
                        <a:rPr kumimoji="1" lang="en-US" altLang="ja-JP" sz="2000" b="0" i="0" smtClean="0">
                          <a:latin typeface="Cambria Math" panose="02040503050406030204" pitchFamily="18" charset="0"/>
                        </a:rPr>
                        <m:t>Jy</m:t>
                      </m:r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kumimoji="1" lang="en-US" altLang="ja-JP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  <m:t>−26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kumimoji="1" lang="en-US" altLang="ja-JP" sz="2000" b="0" i="0" smtClean="0">
                              <a:latin typeface="Cambria Math" panose="02040503050406030204" pitchFamily="18" charset="0"/>
                            </a:rPr>
                            <m:t>W</m:t>
                          </m:r>
                        </m:num>
                        <m:den>
                          <m:sSup>
                            <m:sSupPr>
                              <m:ctrlP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kumimoji="1" lang="en-US" altLang="ja-JP" sz="2000" b="0" i="0" smtClean="0">
                                  <a:latin typeface="Cambria Math" panose="02040503050406030204" pitchFamily="18" charset="0"/>
                                </a:rPr>
                                <m:t>m</m:t>
                              </m:r>
                            </m:e>
                            <m:sup>
                              <m: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m:rPr>
                          <m:sty m:val="p"/>
                        </m:rPr>
                        <a:rPr kumimoji="1" lang="en-US" altLang="ja-JP" sz="2000" b="0" i="0" smtClean="0">
                          <a:latin typeface="Cambria Math" panose="02040503050406030204" pitchFamily="18" charset="0"/>
                        </a:rPr>
                        <m:t>Hz</m:t>
                      </m:r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kumimoji="1" lang="ja-JP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543" y="6246023"/>
                <a:ext cx="2735172" cy="307777"/>
              </a:xfrm>
              <a:prstGeom prst="rect">
                <a:avLst/>
              </a:prstGeom>
              <a:blipFill>
                <a:blip r:embed="rId9"/>
                <a:stretch>
                  <a:fillRect l="-223" t="-166000" b="-25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2" name="テキスト ボックス 1571"/>
          <p:cNvSpPr txBox="1"/>
          <p:nvPr/>
        </p:nvSpPr>
        <p:spPr>
          <a:xfrm>
            <a:off x="5883171" y="4565076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Excluded (</a:t>
            </a:r>
            <a:r>
              <a:rPr lang="en-US" altLang="ja-JP" sz="2000" b="1" dirty="0" err="1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S.H.Kim</a:t>
            </a: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2012)</a:t>
            </a:r>
            <a:endParaRPr kumimoji="1" lang="ja-JP" altLang="en-US" sz="2000" b="1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58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910"/>
    </mc:Choice>
    <mc:Fallback xmlns="">
      <p:transition spd="slow" advTm="6791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3154" y="230974"/>
            <a:ext cx="8784779" cy="1037786"/>
          </a:xfrm>
        </p:spPr>
        <p:txBody>
          <a:bodyPr>
            <a:norm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COBAND </a:t>
            </a:r>
            <a:r>
              <a:rPr lang="en-US" altLang="ja-JP" sz="2800" dirty="0"/>
              <a:t>Collaboration Members</a:t>
            </a:r>
            <a:r>
              <a:rPr lang="ja-JP" altLang="en-US" sz="2800" dirty="0"/>
              <a:t>　</a:t>
            </a:r>
            <a:r>
              <a:rPr lang="en-US" altLang="ja-JP" sz="2800" dirty="0"/>
              <a:t>(As of Jul. 2017)</a:t>
            </a:r>
            <a:endParaRPr lang="en-US" altLang="ja-JP" sz="2200" dirty="0"/>
          </a:p>
        </p:txBody>
      </p:sp>
      <p:sp>
        <p:nvSpPr>
          <p:cNvPr id="49156" name="Rectangle 5"/>
          <p:cNvSpPr>
            <a:spLocks noChangeArrowheads="1"/>
          </p:cNvSpPr>
          <p:nvPr/>
        </p:nvSpPr>
        <p:spPr bwMode="auto">
          <a:xfrm>
            <a:off x="75862" y="1281031"/>
            <a:ext cx="896042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HG明朝E" pitchFamily="17" charset="-128"/>
              </a:rPr>
              <a:t>Shin-Hong Kim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Yuji Takeuchi, Hideki Okawa, Takashi Iida, Kenichi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Takemasa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Kazuki</a:t>
            </a:r>
            <a:r>
              <a:rPr lang="en-US" altLang="ja-JP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Nagata,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Chisa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Asano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Rena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Wakasa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Yoichi Otsuka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(Univ. of Tsukuba),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Hirokazu Ikeda,  Takehiko Wada, Koichi Nagase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(JAXA/ISAS),</a:t>
            </a:r>
          </a:p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Shuji Matsuura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Kwansei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gakuin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Univ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),</a:t>
            </a: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Yasuo Arai,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Ikuo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Kurachi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, Masashi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Hazumi</a:t>
            </a:r>
            <a:r>
              <a:rPr lang="ja-JP" altLang="en-US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(KEK),</a:t>
            </a:r>
          </a:p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Takuo Yoshida</a:t>
            </a:r>
            <a:r>
              <a:rPr lang="ja-JP" alt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，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Takahiro Nakamura, Makoto Sakai,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Wataru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Nishimura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(Univ. of Fukui),</a:t>
            </a: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Satoshi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Mima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, Kenji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Kiuchi</a:t>
            </a:r>
            <a:r>
              <a:rPr lang="ja-JP" altLang="en-US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(RIKEN),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  <a:p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H.Ishino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A.Kibayashi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(Okayama Univ.),</a:t>
            </a:r>
            <a:endParaRPr lang="en-US" altLang="ja-JP" sz="2000" b="1" dirty="0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Yukihiro Kato</a:t>
            </a:r>
            <a:r>
              <a:rPr lang="ja-JP" altLang="en-US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Kindai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 University),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Go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Fujii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Shigetomo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Shiki, Masahiro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Ukibe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Masataka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Ohkubo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(AIST),</a:t>
            </a:r>
            <a:endParaRPr lang="en-US" altLang="ja-JP" sz="2000" b="1" dirty="0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Shoji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Kawahito</a:t>
            </a:r>
            <a:r>
              <a:rPr lang="ja-JP" altLang="en-US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(Shizuoka Univ.),</a:t>
            </a:r>
          </a:p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Erik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Ramberg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Paul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Rubinov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Dmitri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Sergatskov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Fermilab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)</a:t>
            </a:r>
            <a:r>
              <a:rPr lang="ja-JP" altLang="en-US" sz="2000" b="1" dirty="0" err="1">
                <a:solidFill>
                  <a:srgbClr val="6CB018"/>
                </a:solidFill>
                <a:latin typeface="Times New Roman" pitchFamily="18" charset="0"/>
              </a:rPr>
              <a:t>，</a:t>
            </a:r>
            <a:endParaRPr lang="en-US" altLang="ja-JP" sz="2000" b="1" dirty="0">
              <a:solidFill>
                <a:srgbClr val="6CB018"/>
              </a:solidFill>
              <a:latin typeface="Times New Roman" pitchFamily="18" charset="0"/>
            </a:endParaRPr>
          </a:p>
          <a:p>
            <a:pPr algn="l"/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Soo-Bong Kim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(Seoul National University)</a:t>
            </a:r>
            <a:r>
              <a:rPr lang="en-US" altLang="ja-JP" sz="2000" dirty="0"/>
              <a:t>  </a:t>
            </a:r>
            <a:endParaRPr lang="en-US" altLang="ja-JP" sz="2000" b="1" dirty="0">
              <a:solidFill>
                <a:srgbClr val="6CB018"/>
              </a:solidFill>
              <a:latin typeface="Times New Roman" pitchFamily="18" charset="0"/>
            </a:endParaRPr>
          </a:p>
        </p:txBody>
      </p:sp>
      <p:sp>
        <p:nvSpPr>
          <p:cNvPr id="6" name="スライド番号プレースホルダー 3"/>
          <p:cNvSpPr txBox="1">
            <a:spLocks/>
          </p:cNvSpPr>
          <p:nvPr/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defPPr>
              <a:defRPr lang="ja-JP"/>
            </a:defPPr>
            <a:lvl1pPr marL="0" algn="r" defTabSz="914400" rtl="0" eaLnBrk="1" latinLnBrk="0" hangingPunct="1">
              <a:defRPr kumimoji="0"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2D8002D-B5B0-4BAC-B1F6-782DDCCE6D9C}" type="slidenum">
              <a:rPr kumimoji="1" lang="ja-JP" altLang="en-US" smtClean="0"/>
              <a:pPr/>
              <a:t>19</a:t>
            </a:fld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103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105"/>
    </mc:Choice>
    <mc:Fallback xmlns="">
      <p:transition spd="slow" advTm="3310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156" y="81285"/>
            <a:ext cx="7739847" cy="533334"/>
          </a:xfrm>
        </p:spPr>
        <p:txBody>
          <a:bodyPr>
            <a:noAutofit/>
          </a:bodyPr>
          <a:lstStyle/>
          <a:p>
            <a:r>
              <a:rPr lang="en-US" altLang="ja-JP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COBAND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</a:t>
            </a:r>
            <a:r>
              <a:rPr lang="en-US" altLang="ja-JP" sz="24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smic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BA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ckground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eutrino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ecay)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16" name="コンテンツ プレースホルダー 4"/>
          <p:cNvSpPr>
            <a:spLocks noGrp="1"/>
          </p:cNvSpPr>
          <p:nvPr>
            <p:ph idx="1"/>
          </p:nvPr>
        </p:nvSpPr>
        <p:spPr>
          <a:xfrm>
            <a:off x="175371" y="892557"/>
            <a:ext cx="8874513" cy="22309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Search for </a:t>
            </a:r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Neutrino decay </a:t>
            </a: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Cosmic background neutrino</a:t>
            </a:r>
          </a:p>
          <a:p>
            <a:pPr marL="0" indent="0">
              <a:buNone/>
            </a:pPr>
            <a:r>
              <a:rPr lang="en-US" altLang="ja-JP" sz="2400" dirty="0">
                <a:latin typeface="Arial Rounded MT Bold" panose="020F0704030504030204" pitchFamily="34" charset="0"/>
                <a:ea typeface="HG創英角ｺﾞｼｯｸUB" panose="020B0909000000000000" pitchFamily="49" charset="-128"/>
                <a:cs typeface="Arial" panose="020B0604020202020204" pitchFamily="34" charset="0"/>
                <a:sym typeface="Wingdings" panose="05000000000000000000" pitchFamily="2" charset="2"/>
              </a:rPr>
              <a:t>To be observed as </a:t>
            </a:r>
            <a:r>
              <a:rPr lang="en-US" altLang="ja-JP" sz="2400" dirty="0">
                <a:solidFill>
                  <a:srgbClr val="FF0000"/>
                </a:solidFill>
                <a:latin typeface="Arial Rounded MT Bold" panose="020F0704030504030204" pitchFamily="34" charset="0"/>
                <a:ea typeface="HG創英角ｺﾞｼｯｸUB" panose="020B0909000000000000" pitchFamily="49" charset="-128"/>
                <a:cs typeface="Arial" panose="020B0604020202020204" pitchFamily="34" charset="0"/>
                <a:sym typeface="Wingdings" panose="05000000000000000000" pitchFamily="2" charset="2"/>
              </a:rPr>
              <a:t>far infrared photons</a:t>
            </a:r>
            <a:r>
              <a:rPr lang="en-US" altLang="ja-JP" sz="2400" dirty="0">
                <a:latin typeface="Arial Rounded MT Bold" panose="020F0704030504030204" pitchFamily="34" charset="0"/>
                <a:ea typeface="HG創英角ｺﾞｼｯｸUB" panose="020B0909000000000000" pitchFamily="49" charset="-128"/>
                <a:cs typeface="Arial" panose="020B0604020202020204" pitchFamily="34" charset="0"/>
                <a:sym typeface="Wingdings" panose="05000000000000000000" pitchFamily="2" charset="2"/>
              </a:rPr>
              <a:t> of </a:t>
            </a:r>
            <a:r>
              <a:rPr lang="en-US" altLang="ja-JP" sz="2400" dirty="0">
                <a:latin typeface="Arial Rounded MT Bold" panose="020F0704030504030204" pitchFamily="34" charset="0"/>
                <a:ea typeface="HG創英角ｺﾞｼｯｸUB" panose="020B0909000000000000" pitchFamily="49" charset="-128"/>
                <a:cs typeface="Arial" panose="020B0604020202020204" pitchFamily="34" charset="0"/>
                <a:sym typeface="Symbol" panose="05050102010706020507" pitchFamily="18" charset="2"/>
              </a:rPr>
              <a:t>~</a:t>
            </a:r>
            <a:r>
              <a:rPr lang="en-US" altLang="ja-JP" sz="2400" dirty="0">
                <a:latin typeface="Arial Rounded MT Bold" panose="020F0704030504030204" pitchFamily="34" charset="0"/>
                <a:ea typeface="HG創英角ｺﾞｼｯｸUB" panose="020B0909000000000000" pitchFamily="49" charset="-128"/>
                <a:cs typeface="Arial" panose="020B0604020202020204" pitchFamily="34" charset="0"/>
              </a:rPr>
              <a:t>50</a:t>
            </a:r>
            <a:r>
              <a:rPr lang="en-US" altLang="ja-JP" sz="2400" dirty="0">
                <a:latin typeface="Arial Rounded MT Bold" panose="020F0704030504030204" pitchFamily="34" charset="0"/>
                <a:ea typeface="HG創英角ｺﾞｼｯｸUB" panose="020B0909000000000000" pitchFamily="49" charset="-128"/>
                <a:cs typeface="Arial" panose="020B0604020202020204" pitchFamily="34" charset="0"/>
                <a:sym typeface="Symbol" panose="05050102010706020507" pitchFamily="18" charset="2"/>
              </a:rPr>
              <a:t>m</a:t>
            </a:r>
          </a:p>
          <a:p>
            <a:pPr marL="0" indent="0">
              <a:buNone/>
            </a:pPr>
            <a:endParaRPr lang="en-US" altLang="ja-JP" sz="2400" dirty="0">
              <a:latin typeface="Arial Rounded MT Bold" panose="020F07040305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COBAND Rocket Experiment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200-sec measurement at an altitude of 200~300km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Aiming at a sensitivity to 10</a:t>
            </a:r>
            <a:r>
              <a:rPr lang="en-US" altLang="ja-JP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ja-JP" alt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years</a:t>
            </a:r>
            <a:r>
              <a:rPr lang="ja-JP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ja-JP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ja-JP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neutrino lifetime</a:t>
            </a:r>
            <a:endParaRPr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グループ化 47"/>
          <p:cNvGrpSpPr/>
          <p:nvPr/>
        </p:nvGrpSpPr>
        <p:grpSpPr>
          <a:xfrm>
            <a:off x="452226" y="3528756"/>
            <a:ext cx="8234574" cy="2875553"/>
            <a:chOff x="151579" y="311710"/>
            <a:chExt cx="8589109" cy="2999358"/>
          </a:xfrm>
        </p:grpSpPr>
        <p:pic>
          <p:nvPicPr>
            <p:cNvPr id="49" name="図 4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57" t="21576" r="10682" b="34061"/>
            <a:stretch/>
          </p:blipFill>
          <p:spPr>
            <a:xfrm flipH="1">
              <a:off x="151579" y="311710"/>
              <a:ext cx="8589109" cy="2999358"/>
            </a:xfrm>
            <a:prstGeom prst="rect">
              <a:avLst/>
            </a:prstGeom>
          </p:spPr>
        </p:pic>
        <p:grpSp>
          <p:nvGrpSpPr>
            <p:cNvPr id="50" name="グループ化 49"/>
            <p:cNvGrpSpPr/>
            <p:nvPr/>
          </p:nvGrpSpPr>
          <p:grpSpPr>
            <a:xfrm>
              <a:off x="2593009" y="2570632"/>
              <a:ext cx="653134" cy="626677"/>
              <a:chOff x="2297975" y="5334210"/>
              <a:chExt cx="653134" cy="626677"/>
            </a:xfrm>
          </p:grpSpPr>
          <p:pic>
            <p:nvPicPr>
              <p:cNvPr id="100" name="Picture 114"/>
              <p:cNvPicPr>
                <a:picLocks noChangeAspect="1" noChangeArrowheads="1"/>
              </p:cNvPicPr>
              <p:nvPr/>
            </p:nvPicPr>
            <p:blipFill>
              <a:blip r:embed="rId3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7975" y="5359553"/>
                <a:ext cx="653134" cy="6013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</a:extLst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1" name="テキスト ボックス 100"/>
                  <p:cNvSpPr txBox="1"/>
                  <p:nvPr/>
                </p:nvSpPr>
                <p:spPr>
                  <a:xfrm>
                    <a:off x="2381110" y="5334210"/>
                    <a:ext cx="457345" cy="525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800" b="1" i="1" smtClean="0">
                                  <a:latin typeface="Cambria Math"/>
                                </a:rPr>
                                <m:t>𝝂</m:t>
                              </m:r>
                            </m:e>
                            <m:sub>
                              <m:r>
                                <a:rPr kumimoji="1" lang="en-US" altLang="ja-JP" sz="2800" b="1" i="1" smtClean="0">
                                  <a:latin typeface="Cambria Math"/>
                                </a:rPr>
                                <m:t>𝟑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2400" b="1" dirty="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</mc:Choice>
            <mc:Fallback xmlns="">
              <p:sp>
                <p:nvSpPr>
                  <p:cNvPr id="101" name="テキスト ボックス 10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81110" y="5334210"/>
                    <a:ext cx="457345" cy="525886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1" name="グループ化 50"/>
            <p:cNvGrpSpPr/>
            <p:nvPr/>
          </p:nvGrpSpPr>
          <p:grpSpPr>
            <a:xfrm>
              <a:off x="1499814" y="784534"/>
              <a:ext cx="2915722" cy="1050033"/>
              <a:chOff x="673993" y="4497105"/>
              <a:chExt cx="2915722" cy="1050033"/>
            </a:xfrm>
          </p:grpSpPr>
          <p:sp>
            <p:nvSpPr>
              <p:cNvPr id="88" name="Freeform 82"/>
              <p:cNvSpPr>
                <a:spLocks/>
              </p:cNvSpPr>
              <p:nvPr/>
            </p:nvSpPr>
            <p:spPr bwMode="auto">
              <a:xfrm rot="9452143">
                <a:off x="1379748" y="5149018"/>
                <a:ext cx="507995" cy="193285"/>
              </a:xfrm>
              <a:custGeom>
                <a:avLst/>
                <a:gdLst>
                  <a:gd name="T0" fmla="*/ 0 w 2304"/>
                  <a:gd name="T1" fmla="*/ 192 h 192"/>
                  <a:gd name="T2" fmla="*/ 192 w 2304"/>
                  <a:gd name="T3" fmla="*/ 0 h 192"/>
                  <a:gd name="T4" fmla="*/ 384 w 2304"/>
                  <a:gd name="T5" fmla="*/ 192 h 192"/>
                  <a:gd name="T6" fmla="*/ 576 w 2304"/>
                  <a:gd name="T7" fmla="*/ 0 h 192"/>
                  <a:gd name="T8" fmla="*/ 768 w 2304"/>
                  <a:gd name="T9" fmla="*/ 192 h 192"/>
                  <a:gd name="T10" fmla="*/ 960 w 2304"/>
                  <a:gd name="T11" fmla="*/ 0 h 192"/>
                  <a:gd name="T12" fmla="*/ 1152 w 2304"/>
                  <a:gd name="T13" fmla="*/ 192 h 192"/>
                  <a:gd name="T14" fmla="*/ 1344 w 2304"/>
                  <a:gd name="T15" fmla="*/ 0 h 192"/>
                  <a:gd name="T16" fmla="*/ 1536 w 2304"/>
                  <a:gd name="T17" fmla="*/ 192 h 192"/>
                  <a:gd name="T18" fmla="*/ 1728 w 2304"/>
                  <a:gd name="T19" fmla="*/ 0 h 192"/>
                  <a:gd name="T20" fmla="*/ 1920 w 2304"/>
                  <a:gd name="T21" fmla="*/ 192 h 192"/>
                  <a:gd name="T22" fmla="*/ 2112 w 2304"/>
                  <a:gd name="T23" fmla="*/ 0 h 192"/>
                  <a:gd name="T24" fmla="*/ 2304 w 2304"/>
                  <a:gd name="T25" fmla="*/ 192 h 192"/>
                  <a:gd name="connsiteX0" fmla="*/ 0 w 9167"/>
                  <a:gd name="connsiteY0" fmla="*/ 10000 h 10000"/>
                  <a:gd name="connsiteX1" fmla="*/ 833 w 9167"/>
                  <a:gd name="connsiteY1" fmla="*/ 0 h 10000"/>
                  <a:gd name="connsiteX2" fmla="*/ 1667 w 9167"/>
                  <a:gd name="connsiteY2" fmla="*/ 10000 h 10000"/>
                  <a:gd name="connsiteX3" fmla="*/ 2500 w 9167"/>
                  <a:gd name="connsiteY3" fmla="*/ 0 h 10000"/>
                  <a:gd name="connsiteX4" fmla="*/ 3333 w 9167"/>
                  <a:gd name="connsiteY4" fmla="*/ 10000 h 10000"/>
                  <a:gd name="connsiteX5" fmla="*/ 4167 w 9167"/>
                  <a:gd name="connsiteY5" fmla="*/ 0 h 10000"/>
                  <a:gd name="connsiteX6" fmla="*/ 5000 w 9167"/>
                  <a:gd name="connsiteY6" fmla="*/ 10000 h 10000"/>
                  <a:gd name="connsiteX7" fmla="*/ 5833 w 9167"/>
                  <a:gd name="connsiteY7" fmla="*/ 0 h 10000"/>
                  <a:gd name="connsiteX8" fmla="*/ 6667 w 9167"/>
                  <a:gd name="connsiteY8" fmla="*/ 10000 h 10000"/>
                  <a:gd name="connsiteX9" fmla="*/ 7500 w 9167"/>
                  <a:gd name="connsiteY9" fmla="*/ 0 h 10000"/>
                  <a:gd name="connsiteX10" fmla="*/ 8333 w 9167"/>
                  <a:gd name="connsiteY10" fmla="*/ 10000 h 10000"/>
                  <a:gd name="connsiteX11" fmla="*/ 9167 w 9167"/>
                  <a:gd name="connsiteY11" fmla="*/ 0 h 10000"/>
                  <a:gd name="connsiteX0" fmla="*/ 0 w 9090"/>
                  <a:gd name="connsiteY0" fmla="*/ 10000 h 10000"/>
                  <a:gd name="connsiteX1" fmla="*/ 909 w 9090"/>
                  <a:gd name="connsiteY1" fmla="*/ 0 h 10000"/>
                  <a:gd name="connsiteX2" fmla="*/ 1818 w 9090"/>
                  <a:gd name="connsiteY2" fmla="*/ 10000 h 10000"/>
                  <a:gd name="connsiteX3" fmla="*/ 2727 w 9090"/>
                  <a:gd name="connsiteY3" fmla="*/ 0 h 10000"/>
                  <a:gd name="connsiteX4" fmla="*/ 3636 w 9090"/>
                  <a:gd name="connsiteY4" fmla="*/ 10000 h 10000"/>
                  <a:gd name="connsiteX5" fmla="*/ 4546 w 9090"/>
                  <a:gd name="connsiteY5" fmla="*/ 0 h 10000"/>
                  <a:gd name="connsiteX6" fmla="*/ 5454 w 9090"/>
                  <a:gd name="connsiteY6" fmla="*/ 10000 h 10000"/>
                  <a:gd name="connsiteX7" fmla="*/ 6363 w 9090"/>
                  <a:gd name="connsiteY7" fmla="*/ 0 h 10000"/>
                  <a:gd name="connsiteX8" fmla="*/ 7273 w 9090"/>
                  <a:gd name="connsiteY8" fmla="*/ 10000 h 10000"/>
                  <a:gd name="connsiteX9" fmla="*/ 8182 w 9090"/>
                  <a:gd name="connsiteY9" fmla="*/ 0 h 10000"/>
                  <a:gd name="connsiteX10" fmla="*/ 9090 w 9090"/>
                  <a:gd name="connsiteY10" fmla="*/ 10000 h 10000"/>
                  <a:gd name="connsiteX0" fmla="*/ 0 w 9001"/>
                  <a:gd name="connsiteY0" fmla="*/ 10000 h 10000"/>
                  <a:gd name="connsiteX1" fmla="*/ 1000 w 9001"/>
                  <a:gd name="connsiteY1" fmla="*/ 0 h 10000"/>
                  <a:gd name="connsiteX2" fmla="*/ 2000 w 9001"/>
                  <a:gd name="connsiteY2" fmla="*/ 10000 h 10000"/>
                  <a:gd name="connsiteX3" fmla="*/ 3000 w 9001"/>
                  <a:gd name="connsiteY3" fmla="*/ 0 h 10000"/>
                  <a:gd name="connsiteX4" fmla="*/ 4000 w 9001"/>
                  <a:gd name="connsiteY4" fmla="*/ 10000 h 10000"/>
                  <a:gd name="connsiteX5" fmla="*/ 5001 w 9001"/>
                  <a:gd name="connsiteY5" fmla="*/ 0 h 10000"/>
                  <a:gd name="connsiteX6" fmla="*/ 6000 w 9001"/>
                  <a:gd name="connsiteY6" fmla="*/ 10000 h 10000"/>
                  <a:gd name="connsiteX7" fmla="*/ 7000 w 9001"/>
                  <a:gd name="connsiteY7" fmla="*/ 0 h 10000"/>
                  <a:gd name="connsiteX8" fmla="*/ 8001 w 9001"/>
                  <a:gd name="connsiteY8" fmla="*/ 10000 h 10000"/>
                  <a:gd name="connsiteX9" fmla="*/ 9001 w 9001"/>
                  <a:gd name="connsiteY9" fmla="*/ 0 h 10000"/>
                  <a:gd name="connsiteX0" fmla="*/ 0 w 8889"/>
                  <a:gd name="connsiteY0" fmla="*/ 10000 h 10000"/>
                  <a:gd name="connsiteX1" fmla="*/ 1111 w 8889"/>
                  <a:gd name="connsiteY1" fmla="*/ 0 h 10000"/>
                  <a:gd name="connsiteX2" fmla="*/ 2222 w 8889"/>
                  <a:gd name="connsiteY2" fmla="*/ 10000 h 10000"/>
                  <a:gd name="connsiteX3" fmla="*/ 3333 w 8889"/>
                  <a:gd name="connsiteY3" fmla="*/ 0 h 10000"/>
                  <a:gd name="connsiteX4" fmla="*/ 4444 w 8889"/>
                  <a:gd name="connsiteY4" fmla="*/ 10000 h 10000"/>
                  <a:gd name="connsiteX5" fmla="*/ 5556 w 8889"/>
                  <a:gd name="connsiteY5" fmla="*/ 0 h 10000"/>
                  <a:gd name="connsiteX6" fmla="*/ 6666 w 8889"/>
                  <a:gd name="connsiteY6" fmla="*/ 10000 h 10000"/>
                  <a:gd name="connsiteX7" fmla="*/ 7777 w 8889"/>
                  <a:gd name="connsiteY7" fmla="*/ 0 h 10000"/>
                  <a:gd name="connsiteX8" fmla="*/ 8889 w 8889"/>
                  <a:gd name="connsiteY8" fmla="*/ 10000 h 10000"/>
                  <a:gd name="connsiteX0" fmla="*/ 0 w 8749"/>
                  <a:gd name="connsiteY0" fmla="*/ 10000 h 10000"/>
                  <a:gd name="connsiteX1" fmla="*/ 1250 w 8749"/>
                  <a:gd name="connsiteY1" fmla="*/ 0 h 10000"/>
                  <a:gd name="connsiteX2" fmla="*/ 2500 w 8749"/>
                  <a:gd name="connsiteY2" fmla="*/ 10000 h 10000"/>
                  <a:gd name="connsiteX3" fmla="*/ 3750 w 8749"/>
                  <a:gd name="connsiteY3" fmla="*/ 0 h 10000"/>
                  <a:gd name="connsiteX4" fmla="*/ 4999 w 8749"/>
                  <a:gd name="connsiteY4" fmla="*/ 10000 h 10000"/>
                  <a:gd name="connsiteX5" fmla="*/ 6250 w 8749"/>
                  <a:gd name="connsiteY5" fmla="*/ 0 h 10000"/>
                  <a:gd name="connsiteX6" fmla="*/ 7499 w 8749"/>
                  <a:gd name="connsiteY6" fmla="*/ 10000 h 10000"/>
                  <a:gd name="connsiteX7" fmla="*/ 8749 w 8749"/>
                  <a:gd name="connsiteY7" fmla="*/ 0 h 10000"/>
                  <a:gd name="connsiteX0" fmla="*/ 0 w 8571"/>
                  <a:gd name="connsiteY0" fmla="*/ 10000 h 10000"/>
                  <a:gd name="connsiteX1" fmla="*/ 1429 w 8571"/>
                  <a:gd name="connsiteY1" fmla="*/ 0 h 10000"/>
                  <a:gd name="connsiteX2" fmla="*/ 2857 w 8571"/>
                  <a:gd name="connsiteY2" fmla="*/ 10000 h 10000"/>
                  <a:gd name="connsiteX3" fmla="*/ 4286 w 8571"/>
                  <a:gd name="connsiteY3" fmla="*/ 0 h 10000"/>
                  <a:gd name="connsiteX4" fmla="*/ 5714 w 8571"/>
                  <a:gd name="connsiteY4" fmla="*/ 10000 h 10000"/>
                  <a:gd name="connsiteX5" fmla="*/ 7144 w 8571"/>
                  <a:gd name="connsiteY5" fmla="*/ 0 h 10000"/>
                  <a:gd name="connsiteX6" fmla="*/ 8571 w 8571"/>
                  <a:gd name="connsiteY6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1" h="10000">
                    <a:moveTo>
                      <a:pt x="0" y="10000"/>
                    </a:moveTo>
                    <a:cubicBezTo>
                      <a:pt x="475" y="5000"/>
                      <a:pt x="954" y="0"/>
                      <a:pt x="1429" y="0"/>
                    </a:cubicBezTo>
                    <a:cubicBezTo>
                      <a:pt x="1904" y="0"/>
                      <a:pt x="2381" y="10000"/>
                      <a:pt x="2857" y="10000"/>
                    </a:cubicBezTo>
                    <a:cubicBezTo>
                      <a:pt x="3333" y="10000"/>
                      <a:pt x="3810" y="0"/>
                      <a:pt x="4286" y="0"/>
                    </a:cubicBezTo>
                    <a:cubicBezTo>
                      <a:pt x="4762" y="0"/>
                      <a:pt x="5239" y="10000"/>
                      <a:pt x="5714" y="10000"/>
                    </a:cubicBezTo>
                    <a:cubicBezTo>
                      <a:pt x="6190" y="10000"/>
                      <a:pt x="6667" y="0"/>
                      <a:pt x="7144" y="0"/>
                    </a:cubicBezTo>
                    <a:cubicBezTo>
                      <a:pt x="7619" y="0"/>
                      <a:pt x="8096" y="10000"/>
                      <a:pt x="8571" y="10000"/>
                    </a:cubicBezTo>
                  </a:path>
                </a:pathLst>
              </a:custGeom>
              <a:noFill/>
              <a:ln w="76200" cmpd="sng">
                <a:solidFill>
                  <a:srgbClr val="00B0F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0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89" name="Line 2052"/>
              <p:cNvSpPr>
                <a:spLocks noChangeShapeType="1"/>
              </p:cNvSpPr>
              <p:nvPr/>
            </p:nvSpPr>
            <p:spPr bwMode="auto">
              <a:xfrm rot="20134178">
                <a:off x="2296940" y="4829427"/>
                <a:ext cx="754014" cy="114544"/>
              </a:xfrm>
              <a:prstGeom prst="line">
                <a:avLst/>
              </a:prstGeom>
              <a:noFill/>
              <a:ln w="76200">
                <a:solidFill>
                  <a:srgbClr val="00B0F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 sz="16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90" name="Line 2051"/>
              <p:cNvSpPr>
                <a:spLocks noChangeShapeType="1"/>
              </p:cNvSpPr>
              <p:nvPr/>
            </p:nvSpPr>
            <p:spPr bwMode="auto">
              <a:xfrm rot="20134178" flipH="1" flipV="1">
                <a:off x="1028532" y="5266895"/>
                <a:ext cx="338992" cy="67481"/>
              </a:xfrm>
              <a:prstGeom prst="line">
                <a:avLst/>
              </a:prstGeom>
              <a:noFill/>
              <a:ln w="76200">
                <a:solidFill>
                  <a:srgbClr val="00B0F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 sz="16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grpSp>
            <p:nvGrpSpPr>
              <p:cNvPr id="91" name="グループ化 90"/>
              <p:cNvGrpSpPr/>
              <p:nvPr/>
            </p:nvGrpSpPr>
            <p:grpSpPr>
              <a:xfrm>
                <a:off x="673993" y="5127614"/>
                <a:ext cx="425040" cy="419524"/>
                <a:chOff x="6359069" y="5273467"/>
                <a:chExt cx="425040" cy="419524"/>
              </a:xfrm>
            </p:grpSpPr>
            <p:pic>
              <p:nvPicPr>
                <p:cNvPr id="98" name="Picture 180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59069" y="5356811"/>
                  <a:ext cx="411464" cy="33618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/>
                        <a:srcRect/>
                        <a:stretch>
                          <a:fillRect/>
                        </a:stretch>
                      </a:blipFill>
                    </a14:hiddenFill>
                  </a:ext>
                </a:extLst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9" name="テキスト ボックス 98"/>
                    <p:cNvSpPr txBox="1"/>
                    <p:nvPr/>
                  </p:nvSpPr>
                  <p:spPr>
                    <a:xfrm>
                      <a:off x="6373419" y="5273467"/>
                      <a:ext cx="410690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1" lang="en-US" altLang="ja-JP" sz="2000" b="1" i="1" smtClean="0">
                                <a:latin typeface="Cambria Math"/>
                              </a:rPr>
                              <m:t>𝜸</m:t>
                            </m:r>
                          </m:oMath>
                        </m:oMathPara>
                      </a14:m>
                      <a:endParaRPr kumimoji="1" lang="ja-JP" altLang="en-US" sz="2000" b="1" dirty="0"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endParaRPr>
                    </a:p>
                  </p:txBody>
                </p:sp>
              </mc:Choice>
              <mc:Fallback xmlns="">
                <p:sp>
                  <p:nvSpPr>
                    <p:cNvPr id="99" name="テキスト ボックス 98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373419" y="5273467"/>
                      <a:ext cx="410690" cy="400110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b="-769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ja-JP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92" name="グループ化 91"/>
              <p:cNvGrpSpPr/>
              <p:nvPr/>
            </p:nvGrpSpPr>
            <p:grpSpPr>
              <a:xfrm>
                <a:off x="2928140" y="4497105"/>
                <a:ext cx="661575" cy="496644"/>
                <a:chOff x="3281553" y="5661248"/>
                <a:chExt cx="569155" cy="413410"/>
              </a:xfrm>
            </p:grpSpPr>
            <p:pic>
              <p:nvPicPr>
                <p:cNvPr id="96" name="Picture 114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30524" y="5661248"/>
                  <a:ext cx="449023" cy="41341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/>
                        <a:srcRect/>
                        <a:stretch>
                          <a:fillRect/>
                        </a:stretch>
                      </a:blipFill>
                    </a14:hiddenFill>
                  </a:ext>
                </a:extLst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7" name="テキスト ボックス 96"/>
                    <p:cNvSpPr txBox="1"/>
                    <p:nvPr/>
                  </p:nvSpPr>
                  <p:spPr>
                    <a:xfrm>
                      <a:off x="3281553" y="5661248"/>
                      <a:ext cx="569155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1" lang="en-US" altLang="ja-JP" sz="20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000" b="1" i="1" smtClean="0">
                                    <a:latin typeface="Cambria Math"/>
                                  </a:rPr>
                                  <m:t>𝝂</m:t>
                                </m:r>
                              </m:e>
                              <m:sub>
                                <m:r>
                                  <a:rPr kumimoji="1" lang="en-US" altLang="ja-JP" sz="2000" b="1" i="1" smtClean="0">
                                    <a:latin typeface="Cambria Math"/>
                                  </a:rPr>
                                  <m:t>𝟐</m:t>
                                </m:r>
                              </m:sub>
                            </m:sSub>
                          </m:oMath>
                        </m:oMathPara>
                      </a14:m>
                      <a:endParaRPr kumimoji="1" lang="ja-JP" altLang="en-US" sz="2000" b="1" dirty="0"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endParaRPr>
                    </a:p>
                  </p:txBody>
                </p:sp>
              </mc:Choice>
              <mc:Fallback xmlns="">
                <p:sp>
                  <p:nvSpPr>
                    <p:cNvPr id="97" name="テキスト ボックス 96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281553" y="5661248"/>
                      <a:ext cx="569155" cy="400110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ja-JP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93" name="グループ化 92"/>
              <p:cNvGrpSpPr/>
              <p:nvPr/>
            </p:nvGrpSpPr>
            <p:grpSpPr>
              <a:xfrm>
                <a:off x="1767914" y="4716998"/>
                <a:ext cx="653134" cy="626677"/>
                <a:chOff x="2297975" y="5334210"/>
                <a:chExt cx="653134" cy="626677"/>
              </a:xfrm>
            </p:grpSpPr>
            <p:pic>
              <p:nvPicPr>
                <p:cNvPr id="94" name="Picture 114"/>
                <p:cNvPicPr>
                  <a:picLocks noChangeAspect="1" noChangeArrowheads="1"/>
                </p:cNvPicPr>
                <p:nvPr/>
              </p:nvPicPr>
              <p:blipFill>
                <a:blip r:embed="rId3">
                  <a:duotone>
                    <a:prstClr val="black"/>
                    <a:schemeClr val="accent6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7975" y="5359553"/>
                  <a:ext cx="653134" cy="60133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/>
                        <a:srcRect/>
                        <a:stretch>
                          <a:fillRect/>
                        </a:stretch>
                      </a:blipFill>
                    </a14:hiddenFill>
                  </a:ext>
                </a:extLst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5" name="テキスト ボックス 94"/>
                    <p:cNvSpPr txBox="1"/>
                    <p:nvPr/>
                  </p:nvSpPr>
                  <p:spPr>
                    <a:xfrm>
                      <a:off x="2381110" y="5334210"/>
                      <a:ext cx="457345" cy="52588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1" lang="en-US" altLang="ja-JP" sz="28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800" b="1" i="1" smtClean="0">
                                    <a:latin typeface="Cambria Math"/>
                                  </a:rPr>
                                  <m:t>𝝂</m:t>
                                </m:r>
                              </m:e>
                              <m:sub>
                                <m:r>
                                  <a:rPr kumimoji="1" lang="en-US" altLang="ja-JP" sz="2800" b="1" i="1" smtClean="0">
                                    <a:latin typeface="Cambria Math"/>
                                  </a:rPr>
                                  <m:t>𝟑</m:t>
                                </m:r>
                              </m:sub>
                            </m:sSub>
                          </m:oMath>
                        </m:oMathPara>
                      </a14:m>
                      <a:endParaRPr kumimoji="1" lang="ja-JP" altLang="en-US" sz="2400" b="1" dirty="0"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endParaRPr>
                    </a:p>
                  </p:txBody>
                </p:sp>
              </mc:Choice>
              <mc:Fallback xmlns="">
                <p:sp>
                  <p:nvSpPr>
                    <p:cNvPr id="95" name="テキスト ボックス 9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381110" y="5334210"/>
                      <a:ext cx="457345" cy="525886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ja-JP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52" name="グループ化 51"/>
            <p:cNvGrpSpPr/>
            <p:nvPr/>
          </p:nvGrpSpPr>
          <p:grpSpPr>
            <a:xfrm>
              <a:off x="5597624" y="2476147"/>
              <a:ext cx="661575" cy="496644"/>
              <a:chOff x="3281553" y="5661248"/>
              <a:chExt cx="569155" cy="413410"/>
            </a:xfrm>
          </p:grpSpPr>
          <p:pic>
            <p:nvPicPr>
              <p:cNvPr id="86" name="Picture 114"/>
              <p:cNvPicPr>
                <a:picLocks noChangeAspect="1" noChangeArrowheads="1"/>
              </p:cNvPicPr>
              <p:nvPr/>
            </p:nvPicPr>
            <p:blipFill>
              <a:blip r:embed="rId3" cstate="email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0524" y="5661248"/>
                <a:ext cx="449023" cy="4134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</a:extLst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7" name="テキスト ボックス 86"/>
                  <p:cNvSpPr txBox="1"/>
                  <p:nvPr/>
                </p:nvSpPr>
                <p:spPr>
                  <a:xfrm>
                    <a:off x="3281553" y="5661248"/>
                    <a:ext cx="56915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000" b="1" i="1" smtClean="0">
                                  <a:latin typeface="Cambria Math"/>
                                </a:rPr>
                                <m:t>𝝂</m:t>
                              </m:r>
                            </m:e>
                            <m:sub>
                              <m:r>
                                <a:rPr kumimoji="1" lang="en-US" altLang="ja-JP" sz="2000" b="1" i="1" smtClean="0"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2000" b="1" dirty="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</mc:Choice>
            <mc:Fallback xmlns="">
              <p:sp>
                <p:nvSpPr>
                  <p:cNvPr id="87" name="テキスト ボックス 8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81553" y="5661248"/>
                    <a:ext cx="569155" cy="400110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3" name="グループ化 52"/>
            <p:cNvGrpSpPr/>
            <p:nvPr/>
          </p:nvGrpSpPr>
          <p:grpSpPr>
            <a:xfrm>
              <a:off x="6782472" y="988725"/>
              <a:ext cx="661575" cy="496644"/>
              <a:chOff x="3281553" y="5661248"/>
              <a:chExt cx="569155" cy="413410"/>
            </a:xfrm>
          </p:grpSpPr>
          <p:pic>
            <p:nvPicPr>
              <p:cNvPr id="84" name="Picture 114"/>
              <p:cNvPicPr>
                <a:picLocks noChangeAspect="1" noChangeArrowheads="1"/>
              </p:cNvPicPr>
              <p:nvPr/>
            </p:nvPicPr>
            <p:blipFill>
              <a:blip r:embed="rId3" cstate="email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0524" y="5661248"/>
                <a:ext cx="449023" cy="4134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</a:extLst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5" name="テキスト ボックス 84"/>
                  <p:cNvSpPr txBox="1"/>
                  <p:nvPr/>
                </p:nvSpPr>
                <p:spPr>
                  <a:xfrm>
                    <a:off x="3281553" y="5661248"/>
                    <a:ext cx="56915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000" b="1" i="1" smtClean="0">
                                  <a:latin typeface="Cambria Math"/>
                                </a:rPr>
                                <m:t>𝝂</m:t>
                              </m:r>
                            </m:e>
                            <m:sub>
                              <m:r>
                                <a:rPr kumimoji="1" lang="en-US" altLang="ja-JP" sz="2000" b="1" i="1" smtClean="0"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2000" b="1" dirty="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</mc:Choice>
            <mc:Fallback xmlns="">
              <p:sp>
                <p:nvSpPr>
                  <p:cNvPr id="85" name="テキスト ボックス 8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81553" y="5661248"/>
                    <a:ext cx="569155" cy="40011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4" name="グループ化 53"/>
            <p:cNvGrpSpPr/>
            <p:nvPr/>
          </p:nvGrpSpPr>
          <p:grpSpPr>
            <a:xfrm>
              <a:off x="4824589" y="994597"/>
              <a:ext cx="653134" cy="626677"/>
              <a:chOff x="2297975" y="5334210"/>
              <a:chExt cx="653134" cy="626677"/>
            </a:xfrm>
          </p:grpSpPr>
          <p:pic>
            <p:nvPicPr>
              <p:cNvPr id="82" name="Picture 114"/>
              <p:cNvPicPr>
                <a:picLocks noChangeAspect="1" noChangeArrowheads="1"/>
              </p:cNvPicPr>
              <p:nvPr/>
            </p:nvPicPr>
            <p:blipFill>
              <a:blip r:embed="rId3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7975" y="5359553"/>
                <a:ext cx="653134" cy="6013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</a:extLst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3" name="テキスト ボックス 82"/>
                  <p:cNvSpPr txBox="1"/>
                  <p:nvPr/>
                </p:nvSpPr>
                <p:spPr>
                  <a:xfrm>
                    <a:off x="2381110" y="5334210"/>
                    <a:ext cx="457345" cy="525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800" b="1" i="1" smtClean="0">
                                  <a:latin typeface="Cambria Math"/>
                                </a:rPr>
                                <m:t>𝝂</m:t>
                              </m:r>
                            </m:e>
                            <m:sub>
                              <m:r>
                                <a:rPr kumimoji="1" lang="en-US" altLang="ja-JP" sz="2800" b="1" i="1" smtClean="0">
                                  <a:latin typeface="Cambria Math"/>
                                </a:rPr>
                                <m:t>𝟑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2400" b="1" dirty="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</mc:Choice>
            <mc:Fallback xmlns="">
              <p:sp>
                <p:nvSpPr>
                  <p:cNvPr id="83" name="テキスト ボックス 8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81110" y="5334210"/>
                    <a:ext cx="457345" cy="525886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5" name="グループ化 54"/>
            <p:cNvGrpSpPr/>
            <p:nvPr/>
          </p:nvGrpSpPr>
          <p:grpSpPr>
            <a:xfrm>
              <a:off x="3867275" y="2617875"/>
              <a:ext cx="525528" cy="431399"/>
              <a:chOff x="4278572" y="5636989"/>
              <a:chExt cx="525528" cy="431399"/>
            </a:xfrm>
          </p:grpSpPr>
          <p:pic>
            <p:nvPicPr>
              <p:cNvPr id="80" name="Picture 100"/>
              <p:cNvPicPr>
                <a:picLocks noChangeAspect="1" noChangeArrowheads="1"/>
              </p:cNvPicPr>
              <p:nvPr/>
            </p:nvPicPr>
            <p:blipFill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aturation sat="66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31504" y="5700745"/>
                <a:ext cx="403805" cy="367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</a:extLst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1" name="テキスト ボックス 80"/>
                  <p:cNvSpPr txBox="1"/>
                  <p:nvPr/>
                </p:nvSpPr>
                <p:spPr>
                  <a:xfrm>
                    <a:off x="4278572" y="5636989"/>
                    <a:ext cx="52552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  <m:t>𝝂</m:t>
                              </m:r>
                            </m:e>
                            <m:sub>
                              <m: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2000" b="1" dirty="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</mc:Choice>
            <mc:Fallback xmlns="">
              <p:sp>
                <p:nvSpPr>
                  <p:cNvPr id="81" name="テキスト ボックス 8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78572" y="5636989"/>
                    <a:ext cx="525528" cy="400110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b="-1515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6" name="グループ化 55"/>
            <p:cNvGrpSpPr/>
            <p:nvPr/>
          </p:nvGrpSpPr>
          <p:grpSpPr>
            <a:xfrm>
              <a:off x="2251008" y="569812"/>
              <a:ext cx="525528" cy="431399"/>
              <a:chOff x="4278572" y="5636989"/>
              <a:chExt cx="525528" cy="431399"/>
            </a:xfrm>
          </p:grpSpPr>
          <p:pic>
            <p:nvPicPr>
              <p:cNvPr id="78" name="Picture 100"/>
              <p:cNvPicPr>
                <a:picLocks noChangeAspect="1" noChangeArrowheads="1"/>
              </p:cNvPicPr>
              <p:nvPr/>
            </p:nvPicPr>
            <p:blipFill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aturation sat="66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31504" y="5700745"/>
                <a:ext cx="403805" cy="367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</a:extLst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9" name="テキスト ボックス 78"/>
                  <p:cNvSpPr txBox="1"/>
                  <p:nvPr/>
                </p:nvSpPr>
                <p:spPr>
                  <a:xfrm>
                    <a:off x="4278572" y="5636989"/>
                    <a:ext cx="52552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  <m:t>𝝂</m:t>
                              </m:r>
                            </m:e>
                            <m:sub>
                              <m: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2000" b="1" dirty="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</mc:Choice>
            <mc:Fallback xmlns="">
              <p:sp>
                <p:nvSpPr>
                  <p:cNvPr id="79" name="テキスト ボックス 7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78572" y="5636989"/>
                    <a:ext cx="525528" cy="400110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b="-303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7" name="グループ化 56"/>
            <p:cNvGrpSpPr/>
            <p:nvPr/>
          </p:nvGrpSpPr>
          <p:grpSpPr>
            <a:xfrm>
              <a:off x="5901858" y="999384"/>
              <a:ext cx="525528" cy="431399"/>
              <a:chOff x="4278572" y="5636989"/>
              <a:chExt cx="525528" cy="431399"/>
            </a:xfrm>
          </p:grpSpPr>
          <p:pic>
            <p:nvPicPr>
              <p:cNvPr id="76" name="Picture 100"/>
              <p:cNvPicPr>
                <a:picLocks noChangeAspect="1" noChangeArrowheads="1"/>
              </p:cNvPicPr>
              <p:nvPr/>
            </p:nvPicPr>
            <p:blipFill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aturation sat="66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31504" y="5700745"/>
                <a:ext cx="403805" cy="3676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</a:extLst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7" name="テキスト ボックス 76"/>
                  <p:cNvSpPr txBox="1"/>
                  <p:nvPr/>
                </p:nvSpPr>
                <p:spPr>
                  <a:xfrm>
                    <a:off x="4278572" y="5636989"/>
                    <a:ext cx="52552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  <m:t>𝝂</m:t>
                              </m:r>
                            </m:e>
                            <m:sub>
                              <m:r>
                                <a:rPr kumimoji="1" lang="en-US" altLang="ja-JP" sz="2000" b="1" i="1" smtClean="0">
                                  <a:latin typeface="Cambria Math" panose="02040503050406030204" pitchFamily="18" charset="0"/>
                                  <a:ea typeface="Arial Unicode MS" pitchFamily="50" charset="-128"/>
                                  <a:cs typeface="Arial Unicode MS" pitchFamily="50" charset="-128"/>
                                </a:rPr>
                                <m:t>𝟏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2000" b="1" dirty="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</mc:Choice>
            <mc:Fallback xmlns="">
              <p:sp>
                <p:nvSpPr>
                  <p:cNvPr id="77" name="テキスト ボックス 7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78572" y="5636989"/>
                    <a:ext cx="525528" cy="400110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b="-303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8" name="グループ化 57"/>
            <p:cNvGrpSpPr/>
            <p:nvPr/>
          </p:nvGrpSpPr>
          <p:grpSpPr>
            <a:xfrm>
              <a:off x="1585233" y="1811389"/>
              <a:ext cx="6432944" cy="628435"/>
              <a:chOff x="1101950" y="4440778"/>
              <a:chExt cx="6432944" cy="628435"/>
            </a:xfrm>
          </p:grpSpPr>
          <p:grpSp>
            <p:nvGrpSpPr>
              <p:cNvPr id="59" name="グループ化 58"/>
              <p:cNvGrpSpPr/>
              <p:nvPr/>
            </p:nvGrpSpPr>
            <p:grpSpPr>
              <a:xfrm>
                <a:off x="1484634" y="4725716"/>
                <a:ext cx="4302456" cy="281163"/>
                <a:chOff x="1498251" y="4096158"/>
                <a:chExt cx="4302456" cy="281163"/>
              </a:xfrm>
            </p:grpSpPr>
            <p:sp>
              <p:nvSpPr>
                <p:cNvPr id="70" name="Freeform 82"/>
                <p:cNvSpPr>
                  <a:spLocks/>
                </p:cNvSpPr>
                <p:nvPr/>
              </p:nvSpPr>
              <p:spPr bwMode="auto">
                <a:xfrm rot="10549861">
                  <a:off x="5292712" y="4096158"/>
                  <a:ext cx="507995" cy="193285"/>
                </a:xfrm>
                <a:custGeom>
                  <a:avLst/>
                  <a:gdLst>
                    <a:gd name="T0" fmla="*/ 0 w 2304"/>
                    <a:gd name="T1" fmla="*/ 192 h 192"/>
                    <a:gd name="T2" fmla="*/ 192 w 2304"/>
                    <a:gd name="T3" fmla="*/ 0 h 192"/>
                    <a:gd name="T4" fmla="*/ 384 w 2304"/>
                    <a:gd name="T5" fmla="*/ 192 h 192"/>
                    <a:gd name="T6" fmla="*/ 576 w 2304"/>
                    <a:gd name="T7" fmla="*/ 0 h 192"/>
                    <a:gd name="T8" fmla="*/ 768 w 2304"/>
                    <a:gd name="T9" fmla="*/ 192 h 192"/>
                    <a:gd name="T10" fmla="*/ 960 w 2304"/>
                    <a:gd name="T11" fmla="*/ 0 h 192"/>
                    <a:gd name="T12" fmla="*/ 1152 w 2304"/>
                    <a:gd name="T13" fmla="*/ 192 h 192"/>
                    <a:gd name="T14" fmla="*/ 1344 w 2304"/>
                    <a:gd name="T15" fmla="*/ 0 h 192"/>
                    <a:gd name="T16" fmla="*/ 1536 w 2304"/>
                    <a:gd name="T17" fmla="*/ 192 h 192"/>
                    <a:gd name="T18" fmla="*/ 1728 w 2304"/>
                    <a:gd name="T19" fmla="*/ 0 h 192"/>
                    <a:gd name="T20" fmla="*/ 1920 w 2304"/>
                    <a:gd name="T21" fmla="*/ 192 h 192"/>
                    <a:gd name="T22" fmla="*/ 2112 w 2304"/>
                    <a:gd name="T23" fmla="*/ 0 h 192"/>
                    <a:gd name="T24" fmla="*/ 2304 w 2304"/>
                    <a:gd name="T25" fmla="*/ 192 h 192"/>
                    <a:gd name="connsiteX0" fmla="*/ 0 w 9167"/>
                    <a:gd name="connsiteY0" fmla="*/ 10000 h 10000"/>
                    <a:gd name="connsiteX1" fmla="*/ 833 w 9167"/>
                    <a:gd name="connsiteY1" fmla="*/ 0 h 10000"/>
                    <a:gd name="connsiteX2" fmla="*/ 1667 w 9167"/>
                    <a:gd name="connsiteY2" fmla="*/ 10000 h 10000"/>
                    <a:gd name="connsiteX3" fmla="*/ 2500 w 9167"/>
                    <a:gd name="connsiteY3" fmla="*/ 0 h 10000"/>
                    <a:gd name="connsiteX4" fmla="*/ 3333 w 9167"/>
                    <a:gd name="connsiteY4" fmla="*/ 10000 h 10000"/>
                    <a:gd name="connsiteX5" fmla="*/ 4167 w 9167"/>
                    <a:gd name="connsiteY5" fmla="*/ 0 h 10000"/>
                    <a:gd name="connsiteX6" fmla="*/ 5000 w 9167"/>
                    <a:gd name="connsiteY6" fmla="*/ 10000 h 10000"/>
                    <a:gd name="connsiteX7" fmla="*/ 5833 w 9167"/>
                    <a:gd name="connsiteY7" fmla="*/ 0 h 10000"/>
                    <a:gd name="connsiteX8" fmla="*/ 6667 w 9167"/>
                    <a:gd name="connsiteY8" fmla="*/ 10000 h 10000"/>
                    <a:gd name="connsiteX9" fmla="*/ 7500 w 9167"/>
                    <a:gd name="connsiteY9" fmla="*/ 0 h 10000"/>
                    <a:gd name="connsiteX10" fmla="*/ 8333 w 9167"/>
                    <a:gd name="connsiteY10" fmla="*/ 10000 h 10000"/>
                    <a:gd name="connsiteX11" fmla="*/ 9167 w 9167"/>
                    <a:gd name="connsiteY11" fmla="*/ 0 h 10000"/>
                    <a:gd name="connsiteX0" fmla="*/ 0 w 9090"/>
                    <a:gd name="connsiteY0" fmla="*/ 10000 h 10000"/>
                    <a:gd name="connsiteX1" fmla="*/ 909 w 9090"/>
                    <a:gd name="connsiteY1" fmla="*/ 0 h 10000"/>
                    <a:gd name="connsiteX2" fmla="*/ 1818 w 9090"/>
                    <a:gd name="connsiteY2" fmla="*/ 10000 h 10000"/>
                    <a:gd name="connsiteX3" fmla="*/ 2727 w 9090"/>
                    <a:gd name="connsiteY3" fmla="*/ 0 h 10000"/>
                    <a:gd name="connsiteX4" fmla="*/ 3636 w 9090"/>
                    <a:gd name="connsiteY4" fmla="*/ 10000 h 10000"/>
                    <a:gd name="connsiteX5" fmla="*/ 4546 w 9090"/>
                    <a:gd name="connsiteY5" fmla="*/ 0 h 10000"/>
                    <a:gd name="connsiteX6" fmla="*/ 5454 w 9090"/>
                    <a:gd name="connsiteY6" fmla="*/ 10000 h 10000"/>
                    <a:gd name="connsiteX7" fmla="*/ 6363 w 9090"/>
                    <a:gd name="connsiteY7" fmla="*/ 0 h 10000"/>
                    <a:gd name="connsiteX8" fmla="*/ 7273 w 9090"/>
                    <a:gd name="connsiteY8" fmla="*/ 10000 h 10000"/>
                    <a:gd name="connsiteX9" fmla="*/ 8182 w 9090"/>
                    <a:gd name="connsiteY9" fmla="*/ 0 h 10000"/>
                    <a:gd name="connsiteX10" fmla="*/ 9090 w 9090"/>
                    <a:gd name="connsiteY10" fmla="*/ 10000 h 10000"/>
                    <a:gd name="connsiteX0" fmla="*/ 0 w 9001"/>
                    <a:gd name="connsiteY0" fmla="*/ 10000 h 10000"/>
                    <a:gd name="connsiteX1" fmla="*/ 1000 w 9001"/>
                    <a:gd name="connsiteY1" fmla="*/ 0 h 10000"/>
                    <a:gd name="connsiteX2" fmla="*/ 2000 w 9001"/>
                    <a:gd name="connsiteY2" fmla="*/ 10000 h 10000"/>
                    <a:gd name="connsiteX3" fmla="*/ 3000 w 9001"/>
                    <a:gd name="connsiteY3" fmla="*/ 0 h 10000"/>
                    <a:gd name="connsiteX4" fmla="*/ 4000 w 9001"/>
                    <a:gd name="connsiteY4" fmla="*/ 10000 h 10000"/>
                    <a:gd name="connsiteX5" fmla="*/ 5001 w 9001"/>
                    <a:gd name="connsiteY5" fmla="*/ 0 h 10000"/>
                    <a:gd name="connsiteX6" fmla="*/ 6000 w 9001"/>
                    <a:gd name="connsiteY6" fmla="*/ 10000 h 10000"/>
                    <a:gd name="connsiteX7" fmla="*/ 7000 w 9001"/>
                    <a:gd name="connsiteY7" fmla="*/ 0 h 10000"/>
                    <a:gd name="connsiteX8" fmla="*/ 8001 w 9001"/>
                    <a:gd name="connsiteY8" fmla="*/ 10000 h 10000"/>
                    <a:gd name="connsiteX9" fmla="*/ 9001 w 9001"/>
                    <a:gd name="connsiteY9" fmla="*/ 0 h 10000"/>
                    <a:gd name="connsiteX0" fmla="*/ 0 w 8889"/>
                    <a:gd name="connsiteY0" fmla="*/ 10000 h 10000"/>
                    <a:gd name="connsiteX1" fmla="*/ 1111 w 8889"/>
                    <a:gd name="connsiteY1" fmla="*/ 0 h 10000"/>
                    <a:gd name="connsiteX2" fmla="*/ 2222 w 8889"/>
                    <a:gd name="connsiteY2" fmla="*/ 10000 h 10000"/>
                    <a:gd name="connsiteX3" fmla="*/ 3333 w 8889"/>
                    <a:gd name="connsiteY3" fmla="*/ 0 h 10000"/>
                    <a:gd name="connsiteX4" fmla="*/ 4444 w 8889"/>
                    <a:gd name="connsiteY4" fmla="*/ 10000 h 10000"/>
                    <a:gd name="connsiteX5" fmla="*/ 5556 w 8889"/>
                    <a:gd name="connsiteY5" fmla="*/ 0 h 10000"/>
                    <a:gd name="connsiteX6" fmla="*/ 6666 w 8889"/>
                    <a:gd name="connsiteY6" fmla="*/ 10000 h 10000"/>
                    <a:gd name="connsiteX7" fmla="*/ 7777 w 8889"/>
                    <a:gd name="connsiteY7" fmla="*/ 0 h 10000"/>
                    <a:gd name="connsiteX8" fmla="*/ 8889 w 8889"/>
                    <a:gd name="connsiteY8" fmla="*/ 10000 h 10000"/>
                    <a:gd name="connsiteX0" fmla="*/ 0 w 8749"/>
                    <a:gd name="connsiteY0" fmla="*/ 10000 h 10000"/>
                    <a:gd name="connsiteX1" fmla="*/ 1250 w 8749"/>
                    <a:gd name="connsiteY1" fmla="*/ 0 h 10000"/>
                    <a:gd name="connsiteX2" fmla="*/ 2500 w 8749"/>
                    <a:gd name="connsiteY2" fmla="*/ 10000 h 10000"/>
                    <a:gd name="connsiteX3" fmla="*/ 3750 w 8749"/>
                    <a:gd name="connsiteY3" fmla="*/ 0 h 10000"/>
                    <a:gd name="connsiteX4" fmla="*/ 4999 w 8749"/>
                    <a:gd name="connsiteY4" fmla="*/ 10000 h 10000"/>
                    <a:gd name="connsiteX5" fmla="*/ 6250 w 8749"/>
                    <a:gd name="connsiteY5" fmla="*/ 0 h 10000"/>
                    <a:gd name="connsiteX6" fmla="*/ 7499 w 8749"/>
                    <a:gd name="connsiteY6" fmla="*/ 10000 h 10000"/>
                    <a:gd name="connsiteX7" fmla="*/ 8749 w 8749"/>
                    <a:gd name="connsiteY7" fmla="*/ 0 h 10000"/>
                    <a:gd name="connsiteX0" fmla="*/ 0 w 8571"/>
                    <a:gd name="connsiteY0" fmla="*/ 10000 h 10000"/>
                    <a:gd name="connsiteX1" fmla="*/ 1429 w 8571"/>
                    <a:gd name="connsiteY1" fmla="*/ 0 h 10000"/>
                    <a:gd name="connsiteX2" fmla="*/ 2857 w 8571"/>
                    <a:gd name="connsiteY2" fmla="*/ 10000 h 10000"/>
                    <a:gd name="connsiteX3" fmla="*/ 4286 w 8571"/>
                    <a:gd name="connsiteY3" fmla="*/ 0 h 10000"/>
                    <a:gd name="connsiteX4" fmla="*/ 5714 w 8571"/>
                    <a:gd name="connsiteY4" fmla="*/ 10000 h 10000"/>
                    <a:gd name="connsiteX5" fmla="*/ 7144 w 8571"/>
                    <a:gd name="connsiteY5" fmla="*/ 0 h 10000"/>
                    <a:gd name="connsiteX6" fmla="*/ 8571 w 8571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1" h="10000">
                      <a:moveTo>
                        <a:pt x="0" y="10000"/>
                      </a:moveTo>
                      <a:cubicBezTo>
                        <a:pt x="475" y="5000"/>
                        <a:pt x="954" y="0"/>
                        <a:pt x="1429" y="0"/>
                      </a:cubicBezTo>
                      <a:cubicBezTo>
                        <a:pt x="1904" y="0"/>
                        <a:pt x="2381" y="10000"/>
                        <a:pt x="2857" y="10000"/>
                      </a:cubicBezTo>
                      <a:cubicBezTo>
                        <a:pt x="3333" y="10000"/>
                        <a:pt x="3810" y="0"/>
                        <a:pt x="4286" y="0"/>
                      </a:cubicBezTo>
                      <a:cubicBezTo>
                        <a:pt x="4762" y="0"/>
                        <a:pt x="5239" y="10000"/>
                        <a:pt x="5714" y="10000"/>
                      </a:cubicBezTo>
                      <a:cubicBezTo>
                        <a:pt x="6190" y="10000"/>
                        <a:pt x="6667" y="0"/>
                        <a:pt x="7144" y="0"/>
                      </a:cubicBezTo>
                      <a:cubicBezTo>
                        <a:pt x="7619" y="0"/>
                        <a:pt x="8096" y="10000"/>
                        <a:pt x="8571" y="10000"/>
                      </a:cubicBezTo>
                    </a:path>
                  </a:pathLst>
                </a:custGeom>
                <a:noFill/>
                <a:ln w="76200" cmpd="sng">
                  <a:gradFill>
                    <a:gsLst>
                      <a:gs pos="0">
                        <a:srgbClr val="00B0F0"/>
                      </a:gs>
                      <a:gs pos="100000">
                        <a:srgbClr val="00B050"/>
                      </a:gs>
                    </a:gsLst>
                    <a:lin ang="0" scaled="0"/>
                  </a:gra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 sz="200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  <p:sp>
              <p:nvSpPr>
                <p:cNvPr id="71" name="Line 2051"/>
                <p:cNvSpPr>
                  <a:spLocks noChangeShapeType="1"/>
                </p:cNvSpPr>
                <p:nvPr/>
              </p:nvSpPr>
              <p:spPr bwMode="auto">
                <a:xfrm rot="20134178" flipH="1" flipV="1">
                  <a:off x="1498251" y="4138977"/>
                  <a:ext cx="388497" cy="162314"/>
                </a:xfrm>
                <a:prstGeom prst="line">
                  <a:avLst/>
                </a:prstGeom>
                <a:noFill/>
                <a:ln w="76200">
                  <a:solidFill>
                    <a:srgbClr val="FF0000"/>
                  </a:solidFill>
                  <a:round/>
                  <a:headEnd/>
                  <a:tailEnd type="stealth" w="lg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 sz="1600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  <p:sp>
              <p:nvSpPr>
                <p:cNvPr id="72" name="Freeform 82"/>
                <p:cNvSpPr>
                  <a:spLocks/>
                </p:cNvSpPr>
                <p:nvPr/>
              </p:nvSpPr>
              <p:spPr bwMode="auto">
                <a:xfrm rot="10593650">
                  <a:off x="4677760" y="4110584"/>
                  <a:ext cx="626432" cy="193285"/>
                </a:xfrm>
                <a:custGeom>
                  <a:avLst/>
                  <a:gdLst>
                    <a:gd name="T0" fmla="*/ 0 w 2304"/>
                    <a:gd name="T1" fmla="*/ 192 h 192"/>
                    <a:gd name="T2" fmla="*/ 192 w 2304"/>
                    <a:gd name="T3" fmla="*/ 0 h 192"/>
                    <a:gd name="T4" fmla="*/ 384 w 2304"/>
                    <a:gd name="T5" fmla="*/ 192 h 192"/>
                    <a:gd name="T6" fmla="*/ 576 w 2304"/>
                    <a:gd name="T7" fmla="*/ 0 h 192"/>
                    <a:gd name="T8" fmla="*/ 768 w 2304"/>
                    <a:gd name="T9" fmla="*/ 192 h 192"/>
                    <a:gd name="T10" fmla="*/ 960 w 2304"/>
                    <a:gd name="T11" fmla="*/ 0 h 192"/>
                    <a:gd name="T12" fmla="*/ 1152 w 2304"/>
                    <a:gd name="T13" fmla="*/ 192 h 192"/>
                    <a:gd name="T14" fmla="*/ 1344 w 2304"/>
                    <a:gd name="T15" fmla="*/ 0 h 192"/>
                    <a:gd name="T16" fmla="*/ 1536 w 2304"/>
                    <a:gd name="T17" fmla="*/ 192 h 192"/>
                    <a:gd name="T18" fmla="*/ 1728 w 2304"/>
                    <a:gd name="T19" fmla="*/ 0 h 192"/>
                    <a:gd name="T20" fmla="*/ 1920 w 2304"/>
                    <a:gd name="T21" fmla="*/ 192 h 192"/>
                    <a:gd name="T22" fmla="*/ 2112 w 2304"/>
                    <a:gd name="T23" fmla="*/ 0 h 192"/>
                    <a:gd name="T24" fmla="*/ 2304 w 2304"/>
                    <a:gd name="T25" fmla="*/ 192 h 192"/>
                    <a:gd name="connsiteX0" fmla="*/ 0 w 9167"/>
                    <a:gd name="connsiteY0" fmla="*/ 10000 h 10000"/>
                    <a:gd name="connsiteX1" fmla="*/ 833 w 9167"/>
                    <a:gd name="connsiteY1" fmla="*/ 0 h 10000"/>
                    <a:gd name="connsiteX2" fmla="*/ 1667 w 9167"/>
                    <a:gd name="connsiteY2" fmla="*/ 10000 h 10000"/>
                    <a:gd name="connsiteX3" fmla="*/ 2500 w 9167"/>
                    <a:gd name="connsiteY3" fmla="*/ 0 h 10000"/>
                    <a:gd name="connsiteX4" fmla="*/ 3333 w 9167"/>
                    <a:gd name="connsiteY4" fmla="*/ 10000 h 10000"/>
                    <a:gd name="connsiteX5" fmla="*/ 4167 w 9167"/>
                    <a:gd name="connsiteY5" fmla="*/ 0 h 10000"/>
                    <a:gd name="connsiteX6" fmla="*/ 5000 w 9167"/>
                    <a:gd name="connsiteY6" fmla="*/ 10000 h 10000"/>
                    <a:gd name="connsiteX7" fmla="*/ 5833 w 9167"/>
                    <a:gd name="connsiteY7" fmla="*/ 0 h 10000"/>
                    <a:gd name="connsiteX8" fmla="*/ 6667 w 9167"/>
                    <a:gd name="connsiteY8" fmla="*/ 10000 h 10000"/>
                    <a:gd name="connsiteX9" fmla="*/ 7500 w 9167"/>
                    <a:gd name="connsiteY9" fmla="*/ 0 h 10000"/>
                    <a:gd name="connsiteX10" fmla="*/ 8333 w 9167"/>
                    <a:gd name="connsiteY10" fmla="*/ 10000 h 10000"/>
                    <a:gd name="connsiteX11" fmla="*/ 9167 w 9167"/>
                    <a:gd name="connsiteY11" fmla="*/ 0 h 10000"/>
                    <a:gd name="connsiteX0" fmla="*/ 0 w 9090"/>
                    <a:gd name="connsiteY0" fmla="*/ 10000 h 10000"/>
                    <a:gd name="connsiteX1" fmla="*/ 909 w 9090"/>
                    <a:gd name="connsiteY1" fmla="*/ 0 h 10000"/>
                    <a:gd name="connsiteX2" fmla="*/ 1818 w 9090"/>
                    <a:gd name="connsiteY2" fmla="*/ 10000 h 10000"/>
                    <a:gd name="connsiteX3" fmla="*/ 2727 w 9090"/>
                    <a:gd name="connsiteY3" fmla="*/ 0 h 10000"/>
                    <a:gd name="connsiteX4" fmla="*/ 3636 w 9090"/>
                    <a:gd name="connsiteY4" fmla="*/ 10000 h 10000"/>
                    <a:gd name="connsiteX5" fmla="*/ 4546 w 9090"/>
                    <a:gd name="connsiteY5" fmla="*/ 0 h 10000"/>
                    <a:gd name="connsiteX6" fmla="*/ 5454 w 9090"/>
                    <a:gd name="connsiteY6" fmla="*/ 10000 h 10000"/>
                    <a:gd name="connsiteX7" fmla="*/ 6363 w 9090"/>
                    <a:gd name="connsiteY7" fmla="*/ 0 h 10000"/>
                    <a:gd name="connsiteX8" fmla="*/ 7273 w 9090"/>
                    <a:gd name="connsiteY8" fmla="*/ 10000 h 10000"/>
                    <a:gd name="connsiteX9" fmla="*/ 8182 w 9090"/>
                    <a:gd name="connsiteY9" fmla="*/ 0 h 10000"/>
                    <a:gd name="connsiteX10" fmla="*/ 9090 w 9090"/>
                    <a:gd name="connsiteY10" fmla="*/ 10000 h 10000"/>
                    <a:gd name="connsiteX0" fmla="*/ 0 w 9001"/>
                    <a:gd name="connsiteY0" fmla="*/ 10000 h 10000"/>
                    <a:gd name="connsiteX1" fmla="*/ 1000 w 9001"/>
                    <a:gd name="connsiteY1" fmla="*/ 0 h 10000"/>
                    <a:gd name="connsiteX2" fmla="*/ 2000 w 9001"/>
                    <a:gd name="connsiteY2" fmla="*/ 10000 h 10000"/>
                    <a:gd name="connsiteX3" fmla="*/ 3000 w 9001"/>
                    <a:gd name="connsiteY3" fmla="*/ 0 h 10000"/>
                    <a:gd name="connsiteX4" fmla="*/ 4000 w 9001"/>
                    <a:gd name="connsiteY4" fmla="*/ 10000 h 10000"/>
                    <a:gd name="connsiteX5" fmla="*/ 5001 w 9001"/>
                    <a:gd name="connsiteY5" fmla="*/ 0 h 10000"/>
                    <a:gd name="connsiteX6" fmla="*/ 6000 w 9001"/>
                    <a:gd name="connsiteY6" fmla="*/ 10000 h 10000"/>
                    <a:gd name="connsiteX7" fmla="*/ 7000 w 9001"/>
                    <a:gd name="connsiteY7" fmla="*/ 0 h 10000"/>
                    <a:gd name="connsiteX8" fmla="*/ 8001 w 9001"/>
                    <a:gd name="connsiteY8" fmla="*/ 10000 h 10000"/>
                    <a:gd name="connsiteX9" fmla="*/ 9001 w 9001"/>
                    <a:gd name="connsiteY9" fmla="*/ 0 h 10000"/>
                    <a:gd name="connsiteX0" fmla="*/ 0 w 8889"/>
                    <a:gd name="connsiteY0" fmla="*/ 10000 h 10000"/>
                    <a:gd name="connsiteX1" fmla="*/ 1111 w 8889"/>
                    <a:gd name="connsiteY1" fmla="*/ 0 h 10000"/>
                    <a:gd name="connsiteX2" fmla="*/ 2222 w 8889"/>
                    <a:gd name="connsiteY2" fmla="*/ 10000 h 10000"/>
                    <a:gd name="connsiteX3" fmla="*/ 3333 w 8889"/>
                    <a:gd name="connsiteY3" fmla="*/ 0 h 10000"/>
                    <a:gd name="connsiteX4" fmla="*/ 4444 w 8889"/>
                    <a:gd name="connsiteY4" fmla="*/ 10000 h 10000"/>
                    <a:gd name="connsiteX5" fmla="*/ 5556 w 8889"/>
                    <a:gd name="connsiteY5" fmla="*/ 0 h 10000"/>
                    <a:gd name="connsiteX6" fmla="*/ 6666 w 8889"/>
                    <a:gd name="connsiteY6" fmla="*/ 10000 h 10000"/>
                    <a:gd name="connsiteX7" fmla="*/ 7777 w 8889"/>
                    <a:gd name="connsiteY7" fmla="*/ 0 h 10000"/>
                    <a:gd name="connsiteX8" fmla="*/ 8889 w 8889"/>
                    <a:gd name="connsiteY8" fmla="*/ 10000 h 10000"/>
                    <a:gd name="connsiteX0" fmla="*/ 0 w 8749"/>
                    <a:gd name="connsiteY0" fmla="*/ 10000 h 10000"/>
                    <a:gd name="connsiteX1" fmla="*/ 1250 w 8749"/>
                    <a:gd name="connsiteY1" fmla="*/ 0 h 10000"/>
                    <a:gd name="connsiteX2" fmla="*/ 2500 w 8749"/>
                    <a:gd name="connsiteY2" fmla="*/ 10000 h 10000"/>
                    <a:gd name="connsiteX3" fmla="*/ 3750 w 8749"/>
                    <a:gd name="connsiteY3" fmla="*/ 0 h 10000"/>
                    <a:gd name="connsiteX4" fmla="*/ 4999 w 8749"/>
                    <a:gd name="connsiteY4" fmla="*/ 10000 h 10000"/>
                    <a:gd name="connsiteX5" fmla="*/ 6250 w 8749"/>
                    <a:gd name="connsiteY5" fmla="*/ 0 h 10000"/>
                    <a:gd name="connsiteX6" fmla="*/ 7499 w 8749"/>
                    <a:gd name="connsiteY6" fmla="*/ 10000 h 10000"/>
                    <a:gd name="connsiteX7" fmla="*/ 8749 w 8749"/>
                    <a:gd name="connsiteY7" fmla="*/ 0 h 10000"/>
                    <a:gd name="connsiteX0" fmla="*/ 0 w 8571"/>
                    <a:gd name="connsiteY0" fmla="*/ 10000 h 10000"/>
                    <a:gd name="connsiteX1" fmla="*/ 1429 w 8571"/>
                    <a:gd name="connsiteY1" fmla="*/ 0 h 10000"/>
                    <a:gd name="connsiteX2" fmla="*/ 2857 w 8571"/>
                    <a:gd name="connsiteY2" fmla="*/ 10000 h 10000"/>
                    <a:gd name="connsiteX3" fmla="*/ 4286 w 8571"/>
                    <a:gd name="connsiteY3" fmla="*/ 0 h 10000"/>
                    <a:gd name="connsiteX4" fmla="*/ 5714 w 8571"/>
                    <a:gd name="connsiteY4" fmla="*/ 10000 h 10000"/>
                    <a:gd name="connsiteX5" fmla="*/ 7144 w 8571"/>
                    <a:gd name="connsiteY5" fmla="*/ 0 h 10000"/>
                    <a:gd name="connsiteX6" fmla="*/ 8571 w 8571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1" h="10000">
                      <a:moveTo>
                        <a:pt x="0" y="10000"/>
                      </a:moveTo>
                      <a:cubicBezTo>
                        <a:pt x="475" y="5000"/>
                        <a:pt x="954" y="0"/>
                        <a:pt x="1429" y="0"/>
                      </a:cubicBezTo>
                      <a:cubicBezTo>
                        <a:pt x="1904" y="0"/>
                        <a:pt x="2381" y="10000"/>
                        <a:pt x="2857" y="10000"/>
                      </a:cubicBezTo>
                      <a:cubicBezTo>
                        <a:pt x="3333" y="10000"/>
                        <a:pt x="3810" y="0"/>
                        <a:pt x="4286" y="0"/>
                      </a:cubicBezTo>
                      <a:cubicBezTo>
                        <a:pt x="4762" y="0"/>
                        <a:pt x="5239" y="10000"/>
                        <a:pt x="5714" y="10000"/>
                      </a:cubicBezTo>
                      <a:cubicBezTo>
                        <a:pt x="6190" y="10000"/>
                        <a:pt x="6667" y="0"/>
                        <a:pt x="7144" y="0"/>
                      </a:cubicBezTo>
                      <a:cubicBezTo>
                        <a:pt x="7619" y="0"/>
                        <a:pt x="8096" y="10000"/>
                        <a:pt x="8571" y="10000"/>
                      </a:cubicBezTo>
                    </a:path>
                  </a:pathLst>
                </a:custGeom>
                <a:noFill/>
                <a:ln w="76200" cmpd="sng">
                  <a:gradFill flip="none" rotWithShape="1">
                    <a:gsLst>
                      <a:gs pos="0">
                        <a:srgbClr val="00B050"/>
                      </a:gs>
                      <a:gs pos="100000">
                        <a:srgbClr val="92D050"/>
                      </a:gs>
                    </a:gsLst>
                    <a:lin ang="0" scaled="0"/>
                    <a:tileRect/>
                  </a:gra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 sz="200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  <p:sp>
              <p:nvSpPr>
                <p:cNvPr id="73" name="Freeform 82"/>
                <p:cNvSpPr>
                  <a:spLocks/>
                </p:cNvSpPr>
                <p:nvPr/>
              </p:nvSpPr>
              <p:spPr bwMode="auto">
                <a:xfrm rot="10597714">
                  <a:off x="3901241" y="4126521"/>
                  <a:ext cx="775929" cy="193285"/>
                </a:xfrm>
                <a:custGeom>
                  <a:avLst/>
                  <a:gdLst>
                    <a:gd name="T0" fmla="*/ 0 w 2304"/>
                    <a:gd name="T1" fmla="*/ 192 h 192"/>
                    <a:gd name="T2" fmla="*/ 192 w 2304"/>
                    <a:gd name="T3" fmla="*/ 0 h 192"/>
                    <a:gd name="T4" fmla="*/ 384 w 2304"/>
                    <a:gd name="T5" fmla="*/ 192 h 192"/>
                    <a:gd name="T6" fmla="*/ 576 w 2304"/>
                    <a:gd name="T7" fmla="*/ 0 h 192"/>
                    <a:gd name="T8" fmla="*/ 768 w 2304"/>
                    <a:gd name="T9" fmla="*/ 192 h 192"/>
                    <a:gd name="T10" fmla="*/ 960 w 2304"/>
                    <a:gd name="T11" fmla="*/ 0 h 192"/>
                    <a:gd name="T12" fmla="*/ 1152 w 2304"/>
                    <a:gd name="T13" fmla="*/ 192 h 192"/>
                    <a:gd name="T14" fmla="*/ 1344 w 2304"/>
                    <a:gd name="T15" fmla="*/ 0 h 192"/>
                    <a:gd name="T16" fmla="*/ 1536 w 2304"/>
                    <a:gd name="T17" fmla="*/ 192 h 192"/>
                    <a:gd name="T18" fmla="*/ 1728 w 2304"/>
                    <a:gd name="T19" fmla="*/ 0 h 192"/>
                    <a:gd name="T20" fmla="*/ 1920 w 2304"/>
                    <a:gd name="T21" fmla="*/ 192 h 192"/>
                    <a:gd name="T22" fmla="*/ 2112 w 2304"/>
                    <a:gd name="T23" fmla="*/ 0 h 192"/>
                    <a:gd name="T24" fmla="*/ 2304 w 2304"/>
                    <a:gd name="T25" fmla="*/ 192 h 192"/>
                    <a:gd name="connsiteX0" fmla="*/ 0 w 9167"/>
                    <a:gd name="connsiteY0" fmla="*/ 10000 h 10000"/>
                    <a:gd name="connsiteX1" fmla="*/ 833 w 9167"/>
                    <a:gd name="connsiteY1" fmla="*/ 0 h 10000"/>
                    <a:gd name="connsiteX2" fmla="*/ 1667 w 9167"/>
                    <a:gd name="connsiteY2" fmla="*/ 10000 h 10000"/>
                    <a:gd name="connsiteX3" fmla="*/ 2500 w 9167"/>
                    <a:gd name="connsiteY3" fmla="*/ 0 h 10000"/>
                    <a:gd name="connsiteX4" fmla="*/ 3333 w 9167"/>
                    <a:gd name="connsiteY4" fmla="*/ 10000 h 10000"/>
                    <a:gd name="connsiteX5" fmla="*/ 4167 w 9167"/>
                    <a:gd name="connsiteY5" fmla="*/ 0 h 10000"/>
                    <a:gd name="connsiteX6" fmla="*/ 5000 w 9167"/>
                    <a:gd name="connsiteY6" fmla="*/ 10000 h 10000"/>
                    <a:gd name="connsiteX7" fmla="*/ 5833 w 9167"/>
                    <a:gd name="connsiteY7" fmla="*/ 0 h 10000"/>
                    <a:gd name="connsiteX8" fmla="*/ 6667 w 9167"/>
                    <a:gd name="connsiteY8" fmla="*/ 10000 h 10000"/>
                    <a:gd name="connsiteX9" fmla="*/ 7500 w 9167"/>
                    <a:gd name="connsiteY9" fmla="*/ 0 h 10000"/>
                    <a:gd name="connsiteX10" fmla="*/ 8333 w 9167"/>
                    <a:gd name="connsiteY10" fmla="*/ 10000 h 10000"/>
                    <a:gd name="connsiteX11" fmla="*/ 9167 w 9167"/>
                    <a:gd name="connsiteY11" fmla="*/ 0 h 10000"/>
                    <a:gd name="connsiteX0" fmla="*/ 0 w 9090"/>
                    <a:gd name="connsiteY0" fmla="*/ 10000 h 10000"/>
                    <a:gd name="connsiteX1" fmla="*/ 909 w 9090"/>
                    <a:gd name="connsiteY1" fmla="*/ 0 h 10000"/>
                    <a:gd name="connsiteX2" fmla="*/ 1818 w 9090"/>
                    <a:gd name="connsiteY2" fmla="*/ 10000 h 10000"/>
                    <a:gd name="connsiteX3" fmla="*/ 2727 w 9090"/>
                    <a:gd name="connsiteY3" fmla="*/ 0 h 10000"/>
                    <a:gd name="connsiteX4" fmla="*/ 3636 w 9090"/>
                    <a:gd name="connsiteY4" fmla="*/ 10000 h 10000"/>
                    <a:gd name="connsiteX5" fmla="*/ 4546 w 9090"/>
                    <a:gd name="connsiteY5" fmla="*/ 0 h 10000"/>
                    <a:gd name="connsiteX6" fmla="*/ 5454 w 9090"/>
                    <a:gd name="connsiteY6" fmla="*/ 10000 h 10000"/>
                    <a:gd name="connsiteX7" fmla="*/ 6363 w 9090"/>
                    <a:gd name="connsiteY7" fmla="*/ 0 h 10000"/>
                    <a:gd name="connsiteX8" fmla="*/ 7273 w 9090"/>
                    <a:gd name="connsiteY8" fmla="*/ 10000 h 10000"/>
                    <a:gd name="connsiteX9" fmla="*/ 8182 w 9090"/>
                    <a:gd name="connsiteY9" fmla="*/ 0 h 10000"/>
                    <a:gd name="connsiteX10" fmla="*/ 9090 w 9090"/>
                    <a:gd name="connsiteY10" fmla="*/ 10000 h 10000"/>
                    <a:gd name="connsiteX0" fmla="*/ 0 w 9001"/>
                    <a:gd name="connsiteY0" fmla="*/ 10000 h 10000"/>
                    <a:gd name="connsiteX1" fmla="*/ 1000 w 9001"/>
                    <a:gd name="connsiteY1" fmla="*/ 0 h 10000"/>
                    <a:gd name="connsiteX2" fmla="*/ 2000 w 9001"/>
                    <a:gd name="connsiteY2" fmla="*/ 10000 h 10000"/>
                    <a:gd name="connsiteX3" fmla="*/ 3000 w 9001"/>
                    <a:gd name="connsiteY3" fmla="*/ 0 h 10000"/>
                    <a:gd name="connsiteX4" fmla="*/ 4000 w 9001"/>
                    <a:gd name="connsiteY4" fmla="*/ 10000 h 10000"/>
                    <a:gd name="connsiteX5" fmla="*/ 5001 w 9001"/>
                    <a:gd name="connsiteY5" fmla="*/ 0 h 10000"/>
                    <a:gd name="connsiteX6" fmla="*/ 6000 w 9001"/>
                    <a:gd name="connsiteY6" fmla="*/ 10000 h 10000"/>
                    <a:gd name="connsiteX7" fmla="*/ 7000 w 9001"/>
                    <a:gd name="connsiteY7" fmla="*/ 0 h 10000"/>
                    <a:gd name="connsiteX8" fmla="*/ 8001 w 9001"/>
                    <a:gd name="connsiteY8" fmla="*/ 10000 h 10000"/>
                    <a:gd name="connsiteX9" fmla="*/ 9001 w 9001"/>
                    <a:gd name="connsiteY9" fmla="*/ 0 h 10000"/>
                    <a:gd name="connsiteX0" fmla="*/ 0 w 8889"/>
                    <a:gd name="connsiteY0" fmla="*/ 10000 h 10000"/>
                    <a:gd name="connsiteX1" fmla="*/ 1111 w 8889"/>
                    <a:gd name="connsiteY1" fmla="*/ 0 h 10000"/>
                    <a:gd name="connsiteX2" fmla="*/ 2222 w 8889"/>
                    <a:gd name="connsiteY2" fmla="*/ 10000 h 10000"/>
                    <a:gd name="connsiteX3" fmla="*/ 3333 w 8889"/>
                    <a:gd name="connsiteY3" fmla="*/ 0 h 10000"/>
                    <a:gd name="connsiteX4" fmla="*/ 4444 w 8889"/>
                    <a:gd name="connsiteY4" fmla="*/ 10000 h 10000"/>
                    <a:gd name="connsiteX5" fmla="*/ 5556 w 8889"/>
                    <a:gd name="connsiteY5" fmla="*/ 0 h 10000"/>
                    <a:gd name="connsiteX6" fmla="*/ 6666 w 8889"/>
                    <a:gd name="connsiteY6" fmla="*/ 10000 h 10000"/>
                    <a:gd name="connsiteX7" fmla="*/ 7777 w 8889"/>
                    <a:gd name="connsiteY7" fmla="*/ 0 h 10000"/>
                    <a:gd name="connsiteX8" fmla="*/ 8889 w 8889"/>
                    <a:gd name="connsiteY8" fmla="*/ 10000 h 10000"/>
                    <a:gd name="connsiteX0" fmla="*/ 0 w 8749"/>
                    <a:gd name="connsiteY0" fmla="*/ 10000 h 10000"/>
                    <a:gd name="connsiteX1" fmla="*/ 1250 w 8749"/>
                    <a:gd name="connsiteY1" fmla="*/ 0 h 10000"/>
                    <a:gd name="connsiteX2" fmla="*/ 2500 w 8749"/>
                    <a:gd name="connsiteY2" fmla="*/ 10000 h 10000"/>
                    <a:gd name="connsiteX3" fmla="*/ 3750 w 8749"/>
                    <a:gd name="connsiteY3" fmla="*/ 0 h 10000"/>
                    <a:gd name="connsiteX4" fmla="*/ 4999 w 8749"/>
                    <a:gd name="connsiteY4" fmla="*/ 10000 h 10000"/>
                    <a:gd name="connsiteX5" fmla="*/ 6250 w 8749"/>
                    <a:gd name="connsiteY5" fmla="*/ 0 h 10000"/>
                    <a:gd name="connsiteX6" fmla="*/ 7499 w 8749"/>
                    <a:gd name="connsiteY6" fmla="*/ 10000 h 10000"/>
                    <a:gd name="connsiteX7" fmla="*/ 8749 w 8749"/>
                    <a:gd name="connsiteY7" fmla="*/ 0 h 10000"/>
                    <a:gd name="connsiteX0" fmla="*/ 0 w 8571"/>
                    <a:gd name="connsiteY0" fmla="*/ 10000 h 10000"/>
                    <a:gd name="connsiteX1" fmla="*/ 1429 w 8571"/>
                    <a:gd name="connsiteY1" fmla="*/ 0 h 10000"/>
                    <a:gd name="connsiteX2" fmla="*/ 2857 w 8571"/>
                    <a:gd name="connsiteY2" fmla="*/ 10000 h 10000"/>
                    <a:gd name="connsiteX3" fmla="*/ 4286 w 8571"/>
                    <a:gd name="connsiteY3" fmla="*/ 0 h 10000"/>
                    <a:gd name="connsiteX4" fmla="*/ 5714 w 8571"/>
                    <a:gd name="connsiteY4" fmla="*/ 10000 h 10000"/>
                    <a:gd name="connsiteX5" fmla="*/ 7144 w 8571"/>
                    <a:gd name="connsiteY5" fmla="*/ 0 h 10000"/>
                    <a:gd name="connsiteX6" fmla="*/ 8571 w 8571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1" h="10000">
                      <a:moveTo>
                        <a:pt x="0" y="10000"/>
                      </a:moveTo>
                      <a:cubicBezTo>
                        <a:pt x="475" y="5000"/>
                        <a:pt x="954" y="0"/>
                        <a:pt x="1429" y="0"/>
                      </a:cubicBezTo>
                      <a:cubicBezTo>
                        <a:pt x="1904" y="0"/>
                        <a:pt x="2381" y="10000"/>
                        <a:pt x="2857" y="10000"/>
                      </a:cubicBezTo>
                      <a:cubicBezTo>
                        <a:pt x="3333" y="10000"/>
                        <a:pt x="3810" y="0"/>
                        <a:pt x="4286" y="0"/>
                      </a:cubicBezTo>
                      <a:cubicBezTo>
                        <a:pt x="4762" y="0"/>
                        <a:pt x="5239" y="10000"/>
                        <a:pt x="5714" y="10000"/>
                      </a:cubicBezTo>
                      <a:cubicBezTo>
                        <a:pt x="6190" y="10000"/>
                        <a:pt x="6667" y="0"/>
                        <a:pt x="7144" y="0"/>
                      </a:cubicBezTo>
                      <a:cubicBezTo>
                        <a:pt x="7619" y="0"/>
                        <a:pt x="8096" y="10000"/>
                        <a:pt x="8571" y="10000"/>
                      </a:cubicBezTo>
                    </a:path>
                  </a:pathLst>
                </a:custGeom>
                <a:noFill/>
                <a:ln w="76200" cmpd="sng">
                  <a:gradFill>
                    <a:gsLst>
                      <a:gs pos="0">
                        <a:srgbClr val="92D050"/>
                      </a:gs>
                      <a:gs pos="100000">
                        <a:srgbClr val="FFFF00"/>
                      </a:gs>
                    </a:gsLst>
                    <a:lin ang="0" scaled="0"/>
                  </a:gra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  <p:sp>
              <p:nvSpPr>
                <p:cNvPr id="74" name="Freeform 82"/>
                <p:cNvSpPr>
                  <a:spLocks/>
                </p:cNvSpPr>
                <p:nvPr/>
              </p:nvSpPr>
              <p:spPr bwMode="auto">
                <a:xfrm rot="10646844">
                  <a:off x="2972420" y="4144930"/>
                  <a:ext cx="926888" cy="193285"/>
                </a:xfrm>
                <a:custGeom>
                  <a:avLst/>
                  <a:gdLst>
                    <a:gd name="T0" fmla="*/ 0 w 2304"/>
                    <a:gd name="T1" fmla="*/ 192 h 192"/>
                    <a:gd name="T2" fmla="*/ 192 w 2304"/>
                    <a:gd name="T3" fmla="*/ 0 h 192"/>
                    <a:gd name="T4" fmla="*/ 384 w 2304"/>
                    <a:gd name="T5" fmla="*/ 192 h 192"/>
                    <a:gd name="T6" fmla="*/ 576 w 2304"/>
                    <a:gd name="T7" fmla="*/ 0 h 192"/>
                    <a:gd name="T8" fmla="*/ 768 w 2304"/>
                    <a:gd name="T9" fmla="*/ 192 h 192"/>
                    <a:gd name="T10" fmla="*/ 960 w 2304"/>
                    <a:gd name="T11" fmla="*/ 0 h 192"/>
                    <a:gd name="T12" fmla="*/ 1152 w 2304"/>
                    <a:gd name="T13" fmla="*/ 192 h 192"/>
                    <a:gd name="T14" fmla="*/ 1344 w 2304"/>
                    <a:gd name="T15" fmla="*/ 0 h 192"/>
                    <a:gd name="T16" fmla="*/ 1536 w 2304"/>
                    <a:gd name="T17" fmla="*/ 192 h 192"/>
                    <a:gd name="T18" fmla="*/ 1728 w 2304"/>
                    <a:gd name="T19" fmla="*/ 0 h 192"/>
                    <a:gd name="T20" fmla="*/ 1920 w 2304"/>
                    <a:gd name="T21" fmla="*/ 192 h 192"/>
                    <a:gd name="T22" fmla="*/ 2112 w 2304"/>
                    <a:gd name="T23" fmla="*/ 0 h 192"/>
                    <a:gd name="T24" fmla="*/ 2304 w 2304"/>
                    <a:gd name="T25" fmla="*/ 192 h 192"/>
                    <a:gd name="connsiteX0" fmla="*/ 0 w 9167"/>
                    <a:gd name="connsiteY0" fmla="*/ 10000 h 10000"/>
                    <a:gd name="connsiteX1" fmla="*/ 833 w 9167"/>
                    <a:gd name="connsiteY1" fmla="*/ 0 h 10000"/>
                    <a:gd name="connsiteX2" fmla="*/ 1667 w 9167"/>
                    <a:gd name="connsiteY2" fmla="*/ 10000 h 10000"/>
                    <a:gd name="connsiteX3" fmla="*/ 2500 w 9167"/>
                    <a:gd name="connsiteY3" fmla="*/ 0 h 10000"/>
                    <a:gd name="connsiteX4" fmla="*/ 3333 w 9167"/>
                    <a:gd name="connsiteY4" fmla="*/ 10000 h 10000"/>
                    <a:gd name="connsiteX5" fmla="*/ 4167 w 9167"/>
                    <a:gd name="connsiteY5" fmla="*/ 0 h 10000"/>
                    <a:gd name="connsiteX6" fmla="*/ 5000 w 9167"/>
                    <a:gd name="connsiteY6" fmla="*/ 10000 h 10000"/>
                    <a:gd name="connsiteX7" fmla="*/ 5833 w 9167"/>
                    <a:gd name="connsiteY7" fmla="*/ 0 h 10000"/>
                    <a:gd name="connsiteX8" fmla="*/ 6667 w 9167"/>
                    <a:gd name="connsiteY8" fmla="*/ 10000 h 10000"/>
                    <a:gd name="connsiteX9" fmla="*/ 7500 w 9167"/>
                    <a:gd name="connsiteY9" fmla="*/ 0 h 10000"/>
                    <a:gd name="connsiteX10" fmla="*/ 8333 w 9167"/>
                    <a:gd name="connsiteY10" fmla="*/ 10000 h 10000"/>
                    <a:gd name="connsiteX11" fmla="*/ 9167 w 9167"/>
                    <a:gd name="connsiteY11" fmla="*/ 0 h 10000"/>
                    <a:gd name="connsiteX0" fmla="*/ 0 w 9090"/>
                    <a:gd name="connsiteY0" fmla="*/ 10000 h 10000"/>
                    <a:gd name="connsiteX1" fmla="*/ 909 w 9090"/>
                    <a:gd name="connsiteY1" fmla="*/ 0 h 10000"/>
                    <a:gd name="connsiteX2" fmla="*/ 1818 w 9090"/>
                    <a:gd name="connsiteY2" fmla="*/ 10000 h 10000"/>
                    <a:gd name="connsiteX3" fmla="*/ 2727 w 9090"/>
                    <a:gd name="connsiteY3" fmla="*/ 0 h 10000"/>
                    <a:gd name="connsiteX4" fmla="*/ 3636 w 9090"/>
                    <a:gd name="connsiteY4" fmla="*/ 10000 h 10000"/>
                    <a:gd name="connsiteX5" fmla="*/ 4546 w 9090"/>
                    <a:gd name="connsiteY5" fmla="*/ 0 h 10000"/>
                    <a:gd name="connsiteX6" fmla="*/ 5454 w 9090"/>
                    <a:gd name="connsiteY6" fmla="*/ 10000 h 10000"/>
                    <a:gd name="connsiteX7" fmla="*/ 6363 w 9090"/>
                    <a:gd name="connsiteY7" fmla="*/ 0 h 10000"/>
                    <a:gd name="connsiteX8" fmla="*/ 7273 w 9090"/>
                    <a:gd name="connsiteY8" fmla="*/ 10000 h 10000"/>
                    <a:gd name="connsiteX9" fmla="*/ 8182 w 9090"/>
                    <a:gd name="connsiteY9" fmla="*/ 0 h 10000"/>
                    <a:gd name="connsiteX10" fmla="*/ 9090 w 9090"/>
                    <a:gd name="connsiteY10" fmla="*/ 10000 h 10000"/>
                    <a:gd name="connsiteX0" fmla="*/ 0 w 9001"/>
                    <a:gd name="connsiteY0" fmla="*/ 10000 h 10000"/>
                    <a:gd name="connsiteX1" fmla="*/ 1000 w 9001"/>
                    <a:gd name="connsiteY1" fmla="*/ 0 h 10000"/>
                    <a:gd name="connsiteX2" fmla="*/ 2000 w 9001"/>
                    <a:gd name="connsiteY2" fmla="*/ 10000 h 10000"/>
                    <a:gd name="connsiteX3" fmla="*/ 3000 w 9001"/>
                    <a:gd name="connsiteY3" fmla="*/ 0 h 10000"/>
                    <a:gd name="connsiteX4" fmla="*/ 4000 w 9001"/>
                    <a:gd name="connsiteY4" fmla="*/ 10000 h 10000"/>
                    <a:gd name="connsiteX5" fmla="*/ 5001 w 9001"/>
                    <a:gd name="connsiteY5" fmla="*/ 0 h 10000"/>
                    <a:gd name="connsiteX6" fmla="*/ 6000 w 9001"/>
                    <a:gd name="connsiteY6" fmla="*/ 10000 h 10000"/>
                    <a:gd name="connsiteX7" fmla="*/ 7000 w 9001"/>
                    <a:gd name="connsiteY7" fmla="*/ 0 h 10000"/>
                    <a:gd name="connsiteX8" fmla="*/ 8001 w 9001"/>
                    <a:gd name="connsiteY8" fmla="*/ 10000 h 10000"/>
                    <a:gd name="connsiteX9" fmla="*/ 9001 w 9001"/>
                    <a:gd name="connsiteY9" fmla="*/ 0 h 10000"/>
                    <a:gd name="connsiteX0" fmla="*/ 0 w 8889"/>
                    <a:gd name="connsiteY0" fmla="*/ 10000 h 10000"/>
                    <a:gd name="connsiteX1" fmla="*/ 1111 w 8889"/>
                    <a:gd name="connsiteY1" fmla="*/ 0 h 10000"/>
                    <a:gd name="connsiteX2" fmla="*/ 2222 w 8889"/>
                    <a:gd name="connsiteY2" fmla="*/ 10000 h 10000"/>
                    <a:gd name="connsiteX3" fmla="*/ 3333 w 8889"/>
                    <a:gd name="connsiteY3" fmla="*/ 0 h 10000"/>
                    <a:gd name="connsiteX4" fmla="*/ 4444 w 8889"/>
                    <a:gd name="connsiteY4" fmla="*/ 10000 h 10000"/>
                    <a:gd name="connsiteX5" fmla="*/ 5556 w 8889"/>
                    <a:gd name="connsiteY5" fmla="*/ 0 h 10000"/>
                    <a:gd name="connsiteX6" fmla="*/ 6666 w 8889"/>
                    <a:gd name="connsiteY6" fmla="*/ 10000 h 10000"/>
                    <a:gd name="connsiteX7" fmla="*/ 7777 w 8889"/>
                    <a:gd name="connsiteY7" fmla="*/ 0 h 10000"/>
                    <a:gd name="connsiteX8" fmla="*/ 8889 w 8889"/>
                    <a:gd name="connsiteY8" fmla="*/ 10000 h 10000"/>
                    <a:gd name="connsiteX0" fmla="*/ 0 w 8749"/>
                    <a:gd name="connsiteY0" fmla="*/ 10000 h 10000"/>
                    <a:gd name="connsiteX1" fmla="*/ 1250 w 8749"/>
                    <a:gd name="connsiteY1" fmla="*/ 0 h 10000"/>
                    <a:gd name="connsiteX2" fmla="*/ 2500 w 8749"/>
                    <a:gd name="connsiteY2" fmla="*/ 10000 h 10000"/>
                    <a:gd name="connsiteX3" fmla="*/ 3750 w 8749"/>
                    <a:gd name="connsiteY3" fmla="*/ 0 h 10000"/>
                    <a:gd name="connsiteX4" fmla="*/ 4999 w 8749"/>
                    <a:gd name="connsiteY4" fmla="*/ 10000 h 10000"/>
                    <a:gd name="connsiteX5" fmla="*/ 6250 w 8749"/>
                    <a:gd name="connsiteY5" fmla="*/ 0 h 10000"/>
                    <a:gd name="connsiteX6" fmla="*/ 7499 w 8749"/>
                    <a:gd name="connsiteY6" fmla="*/ 10000 h 10000"/>
                    <a:gd name="connsiteX7" fmla="*/ 8749 w 8749"/>
                    <a:gd name="connsiteY7" fmla="*/ 0 h 10000"/>
                    <a:gd name="connsiteX0" fmla="*/ 0 w 8571"/>
                    <a:gd name="connsiteY0" fmla="*/ 10000 h 10000"/>
                    <a:gd name="connsiteX1" fmla="*/ 1429 w 8571"/>
                    <a:gd name="connsiteY1" fmla="*/ 0 h 10000"/>
                    <a:gd name="connsiteX2" fmla="*/ 2857 w 8571"/>
                    <a:gd name="connsiteY2" fmla="*/ 10000 h 10000"/>
                    <a:gd name="connsiteX3" fmla="*/ 4286 w 8571"/>
                    <a:gd name="connsiteY3" fmla="*/ 0 h 10000"/>
                    <a:gd name="connsiteX4" fmla="*/ 5714 w 8571"/>
                    <a:gd name="connsiteY4" fmla="*/ 10000 h 10000"/>
                    <a:gd name="connsiteX5" fmla="*/ 7144 w 8571"/>
                    <a:gd name="connsiteY5" fmla="*/ 0 h 10000"/>
                    <a:gd name="connsiteX6" fmla="*/ 8571 w 8571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1" h="10000">
                      <a:moveTo>
                        <a:pt x="0" y="10000"/>
                      </a:moveTo>
                      <a:cubicBezTo>
                        <a:pt x="475" y="5000"/>
                        <a:pt x="954" y="0"/>
                        <a:pt x="1429" y="0"/>
                      </a:cubicBezTo>
                      <a:cubicBezTo>
                        <a:pt x="1904" y="0"/>
                        <a:pt x="2381" y="10000"/>
                        <a:pt x="2857" y="10000"/>
                      </a:cubicBezTo>
                      <a:cubicBezTo>
                        <a:pt x="3333" y="10000"/>
                        <a:pt x="3810" y="0"/>
                        <a:pt x="4286" y="0"/>
                      </a:cubicBezTo>
                      <a:cubicBezTo>
                        <a:pt x="4762" y="0"/>
                        <a:pt x="5239" y="10000"/>
                        <a:pt x="5714" y="10000"/>
                      </a:cubicBezTo>
                      <a:cubicBezTo>
                        <a:pt x="6190" y="10000"/>
                        <a:pt x="6667" y="0"/>
                        <a:pt x="7144" y="0"/>
                      </a:cubicBezTo>
                      <a:cubicBezTo>
                        <a:pt x="7619" y="0"/>
                        <a:pt x="8096" y="10000"/>
                        <a:pt x="8571" y="10000"/>
                      </a:cubicBezTo>
                    </a:path>
                  </a:pathLst>
                </a:custGeom>
                <a:noFill/>
                <a:ln w="76200" cmpd="sng">
                  <a:gradFill>
                    <a:gsLst>
                      <a:gs pos="0">
                        <a:srgbClr val="FFFF00"/>
                      </a:gs>
                      <a:gs pos="100000">
                        <a:srgbClr val="FFC000"/>
                      </a:gs>
                    </a:gsLst>
                    <a:lin ang="0" scaled="0"/>
                  </a:gra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 sz="200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  <p:sp>
              <p:nvSpPr>
                <p:cNvPr id="75" name="Freeform 82"/>
                <p:cNvSpPr>
                  <a:spLocks/>
                </p:cNvSpPr>
                <p:nvPr/>
              </p:nvSpPr>
              <p:spPr bwMode="auto">
                <a:xfrm rot="10629777">
                  <a:off x="1905936" y="4184036"/>
                  <a:ext cx="1075580" cy="193285"/>
                </a:xfrm>
                <a:custGeom>
                  <a:avLst/>
                  <a:gdLst>
                    <a:gd name="T0" fmla="*/ 0 w 2304"/>
                    <a:gd name="T1" fmla="*/ 192 h 192"/>
                    <a:gd name="T2" fmla="*/ 192 w 2304"/>
                    <a:gd name="T3" fmla="*/ 0 h 192"/>
                    <a:gd name="T4" fmla="*/ 384 w 2304"/>
                    <a:gd name="T5" fmla="*/ 192 h 192"/>
                    <a:gd name="T6" fmla="*/ 576 w 2304"/>
                    <a:gd name="T7" fmla="*/ 0 h 192"/>
                    <a:gd name="T8" fmla="*/ 768 w 2304"/>
                    <a:gd name="T9" fmla="*/ 192 h 192"/>
                    <a:gd name="T10" fmla="*/ 960 w 2304"/>
                    <a:gd name="T11" fmla="*/ 0 h 192"/>
                    <a:gd name="T12" fmla="*/ 1152 w 2304"/>
                    <a:gd name="T13" fmla="*/ 192 h 192"/>
                    <a:gd name="T14" fmla="*/ 1344 w 2304"/>
                    <a:gd name="T15" fmla="*/ 0 h 192"/>
                    <a:gd name="T16" fmla="*/ 1536 w 2304"/>
                    <a:gd name="T17" fmla="*/ 192 h 192"/>
                    <a:gd name="T18" fmla="*/ 1728 w 2304"/>
                    <a:gd name="T19" fmla="*/ 0 h 192"/>
                    <a:gd name="T20" fmla="*/ 1920 w 2304"/>
                    <a:gd name="T21" fmla="*/ 192 h 192"/>
                    <a:gd name="T22" fmla="*/ 2112 w 2304"/>
                    <a:gd name="T23" fmla="*/ 0 h 192"/>
                    <a:gd name="T24" fmla="*/ 2304 w 2304"/>
                    <a:gd name="T25" fmla="*/ 192 h 192"/>
                    <a:gd name="connsiteX0" fmla="*/ 0 w 9167"/>
                    <a:gd name="connsiteY0" fmla="*/ 10000 h 10000"/>
                    <a:gd name="connsiteX1" fmla="*/ 833 w 9167"/>
                    <a:gd name="connsiteY1" fmla="*/ 0 h 10000"/>
                    <a:gd name="connsiteX2" fmla="*/ 1667 w 9167"/>
                    <a:gd name="connsiteY2" fmla="*/ 10000 h 10000"/>
                    <a:gd name="connsiteX3" fmla="*/ 2500 w 9167"/>
                    <a:gd name="connsiteY3" fmla="*/ 0 h 10000"/>
                    <a:gd name="connsiteX4" fmla="*/ 3333 w 9167"/>
                    <a:gd name="connsiteY4" fmla="*/ 10000 h 10000"/>
                    <a:gd name="connsiteX5" fmla="*/ 4167 w 9167"/>
                    <a:gd name="connsiteY5" fmla="*/ 0 h 10000"/>
                    <a:gd name="connsiteX6" fmla="*/ 5000 w 9167"/>
                    <a:gd name="connsiteY6" fmla="*/ 10000 h 10000"/>
                    <a:gd name="connsiteX7" fmla="*/ 5833 w 9167"/>
                    <a:gd name="connsiteY7" fmla="*/ 0 h 10000"/>
                    <a:gd name="connsiteX8" fmla="*/ 6667 w 9167"/>
                    <a:gd name="connsiteY8" fmla="*/ 10000 h 10000"/>
                    <a:gd name="connsiteX9" fmla="*/ 7500 w 9167"/>
                    <a:gd name="connsiteY9" fmla="*/ 0 h 10000"/>
                    <a:gd name="connsiteX10" fmla="*/ 8333 w 9167"/>
                    <a:gd name="connsiteY10" fmla="*/ 10000 h 10000"/>
                    <a:gd name="connsiteX11" fmla="*/ 9167 w 9167"/>
                    <a:gd name="connsiteY11" fmla="*/ 0 h 10000"/>
                    <a:gd name="connsiteX0" fmla="*/ 0 w 9090"/>
                    <a:gd name="connsiteY0" fmla="*/ 10000 h 10000"/>
                    <a:gd name="connsiteX1" fmla="*/ 909 w 9090"/>
                    <a:gd name="connsiteY1" fmla="*/ 0 h 10000"/>
                    <a:gd name="connsiteX2" fmla="*/ 1818 w 9090"/>
                    <a:gd name="connsiteY2" fmla="*/ 10000 h 10000"/>
                    <a:gd name="connsiteX3" fmla="*/ 2727 w 9090"/>
                    <a:gd name="connsiteY3" fmla="*/ 0 h 10000"/>
                    <a:gd name="connsiteX4" fmla="*/ 3636 w 9090"/>
                    <a:gd name="connsiteY4" fmla="*/ 10000 h 10000"/>
                    <a:gd name="connsiteX5" fmla="*/ 4546 w 9090"/>
                    <a:gd name="connsiteY5" fmla="*/ 0 h 10000"/>
                    <a:gd name="connsiteX6" fmla="*/ 5454 w 9090"/>
                    <a:gd name="connsiteY6" fmla="*/ 10000 h 10000"/>
                    <a:gd name="connsiteX7" fmla="*/ 6363 w 9090"/>
                    <a:gd name="connsiteY7" fmla="*/ 0 h 10000"/>
                    <a:gd name="connsiteX8" fmla="*/ 7273 w 9090"/>
                    <a:gd name="connsiteY8" fmla="*/ 10000 h 10000"/>
                    <a:gd name="connsiteX9" fmla="*/ 8182 w 9090"/>
                    <a:gd name="connsiteY9" fmla="*/ 0 h 10000"/>
                    <a:gd name="connsiteX10" fmla="*/ 9090 w 9090"/>
                    <a:gd name="connsiteY10" fmla="*/ 10000 h 10000"/>
                    <a:gd name="connsiteX0" fmla="*/ 0 w 9001"/>
                    <a:gd name="connsiteY0" fmla="*/ 10000 h 10000"/>
                    <a:gd name="connsiteX1" fmla="*/ 1000 w 9001"/>
                    <a:gd name="connsiteY1" fmla="*/ 0 h 10000"/>
                    <a:gd name="connsiteX2" fmla="*/ 2000 w 9001"/>
                    <a:gd name="connsiteY2" fmla="*/ 10000 h 10000"/>
                    <a:gd name="connsiteX3" fmla="*/ 3000 w 9001"/>
                    <a:gd name="connsiteY3" fmla="*/ 0 h 10000"/>
                    <a:gd name="connsiteX4" fmla="*/ 4000 w 9001"/>
                    <a:gd name="connsiteY4" fmla="*/ 10000 h 10000"/>
                    <a:gd name="connsiteX5" fmla="*/ 5001 w 9001"/>
                    <a:gd name="connsiteY5" fmla="*/ 0 h 10000"/>
                    <a:gd name="connsiteX6" fmla="*/ 6000 w 9001"/>
                    <a:gd name="connsiteY6" fmla="*/ 10000 h 10000"/>
                    <a:gd name="connsiteX7" fmla="*/ 7000 w 9001"/>
                    <a:gd name="connsiteY7" fmla="*/ 0 h 10000"/>
                    <a:gd name="connsiteX8" fmla="*/ 8001 w 9001"/>
                    <a:gd name="connsiteY8" fmla="*/ 10000 h 10000"/>
                    <a:gd name="connsiteX9" fmla="*/ 9001 w 9001"/>
                    <a:gd name="connsiteY9" fmla="*/ 0 h 10000"/>
                    <a:gd name="connsiteX0" fmla="*/ 0 w 8889"/>
                    <a:gd name="connsiteY0" fmla="*/ 10000 h 10000"/>
                    <a:gd name="connsiteX1" fmla="*/ 1111 w 8889"/>
                    <a:gd name="connsiteY1" fmla="*/ 0 h 10000"/>
                    <a:gd name="connsiteX2" fmla="*/ 2222 w 8889"/>
                    <a:gd name="connsiteY2" fmla="*/ 10000 h 10000"/>
                    <a:gd name="connsiteX3" fmla="*/ 3333 w 8889"/>
                    <a:gd name="connsiteY3" fmla="*/ 0 h 10000"/>
                    <a:gd name="connsiteX4" fmla="*/ 4444 w 8889"/>
                    <a:gd name="connsiteY4" fmla="*/ 10000 h 10000"/>
                    <a:gd name="connsiteX5" fmla="*/ 5556 w 8889"/>
                    <a:gd name="connsiteY5" fmla="*/ 0 h 10000"/>
                    <a:gd name="connsiteX6" fmla="*/ 6666 w 8889"/>
                    <a:gd name="connsiteY6" fmla="*/ 10000 h 10000"/>
                    <a:gd name="connsiteX7" fmla="*/ 7777 w 8889"/>
                    <a:gd name="connsiteY7" fmla="*/ 0 h 10000"/>
                    <a:gd name="connsiteX8" fmla="*/ 8889 w 8889"/>
                    <a:gd name="connsiteY8" fmla="*/ 10000 h 10000"/>
                    <a:gd name="connsiteX0" fmla="*/ 0 w 8749"/>
                    <a:gd name="connsiteY0" fmla="*/ 10000 h 10000"/>
                    <a:gd name="connsiteX1" fmla="*/ 1250 w 8749"/>
                    <a:gd name="connsiteY1" fmla="*/ 0 h 10000"/>
                    <a:gd name="connsiteX2" fmla="*/ 2500 w 8749"/>
                    <a:gd name="connsiteY2" fmla="*/ 10000 h 10000"/>
                    <a:gd name="connsiteX3" fmla="*/ 3750 w 8749"/>
                    <a:gd name="connsiteY3" fmla="*/ 0 h 10000"/>
                    <a:gd name="connsiteX4" fmla="*/ 4999 w 8749"/>
                    <a:gd name="connsiteY4" fmla="*/ 10000 h 10000"/>
                    <a:gd name="connsiteX5" fmla="*/ 6250 w 8749"/>
                    <a:gd name="connsiteY5" fmla="*/ 0 h 10000"/>
                    <a:gd name="connsiteX6" fmla="*/ 7499 w 8749"/>
                    <a:gd name="connsiteY6" fmla="*/ 10000 h 10000"/>
                    <a:gd name="connsiteX7" fmla="*/ 8749 w 8749"/>
                    <a:gd name="connsiteY7" fmla="*/ 0 h 10000"/>
                    <a:gd name="connsiteX0" fmla="*/ 0 w 8571"/>
                    <a:gd name="connsiteY0" fmla="*/ 10000 h 10000"/>
                    <a:gd name="connsiteX1" fmla="*/ 1429 w 8571"/>
                    <a:gd name="connsiteY1" fmla="*/ 0 h 10000"/>
                    <a:gd name="connsiteX2" fmla="*/ 2857 w 8571"/>
                    <a:gd name="connsiteY2" fmla="*/ 10000 h 10000"/>
                    <a:gd name="connsiteX3" fmla="*/ 4286 w 8571"/>
                    <a:gd name="connsiteY3" fmla="*/ 0 h 10000"/>
                    <a:gd name="connsiteX4" fmla="*/ 5714 w 8571"/>
                    <a:gd name="connsiteY4" fmla="*/ 10000 h 10000"/>
                    <a:gd name="connsiteX5" fmla="*/ 7144 w 8571"/>
                    <a:gd name="connsiteY5" fmla="*/ 0 h 10000"/>
                    <a:gd name="connsiteX6" fmla="*/ 8571 w 8571"/>
                    <a:gd name="connsiteY6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1" h="10000">
                      <a:moveTo>
                        <a:pt x="0" y="10000"/>
                      </a:moveTo>
                      <a:cubicBezTo>
                        <a:pt x="475" y="5000"/>
                        <a:pt x="954" y="0"/>
                        <a:pt x="1429" y="0"/>
                      </a:cubicBezTo>
                      <a:cubicBezTo>
                        <a:pt x="1904" y="0"/>
                        <a:pt x="2381" y="10000"/>
                        <a:pt x="2857" y="10000"/>
                      </a:cubicBezTo>
                      <a:cubicBezTo>
                        <a:pt x="3333" y="10000"/>
                        <a:pt x="3810" y="0"/>
                        <a:pt x="4286" y="0"/>
                      </a:cubicBezTo>
                      <a:cubicBezTo>
                        <a:pt x="4762" y="0"/>
                        <a:pt x="5239" y="10000"/>
                        <a:pt x="5714" y="10000"/>
                      </a:cubicBezTo>
                      <a:cubicBezTo>
                        <a:pt x="6190" y="10000"/>
                        <a:pt x="6667" y="0"/>
                        <a:pt x="7144" y="0"/>
                      </a:cubicBezTo>
                      <a:cubicBezTo>
                        <a:pt x="7619" y="0"/>
                        <a:pt x="8096" y="10000"/>
                        <a:pt x="8571" y="10000"/>
                      </a:cubicBezTo>
                    </a:path>
                  </a:pathLst>
                </a:custGeom>
                <a:noFill/>
                <a:ln w="76200" cmpd="sng">
                  <a:gradFill>
                    <a:gsLst>
                      <a:gs pos="0">
                        <a:srgbClr val="FFC000"/>
                      </a:gs>
                      <a:gs pos="100000">
                        <a:srgbClr val="FF0000"/>
                      </a:gs>
                    </a:gsLst>
                    <a:lin ang="0" scaled="0"/>
                  </a:gra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 sz="200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p:grpSp>
          <p:sp>
            <p:nvSpPr>
              <p:cNvPr id="60" name="Line 2052"/>
              <p:cNvSpPr>
                <a:spLocks noChangeShapeType="1"/>
              </p:cNvSpPr>
              <p:nvPr/>
            </p:nvSpPr>
            <p:spPr bwMode="auto">
              <a:xfrm rot="20648422">
                <a:off x="6291993" y="4663239"/>
                <a:ext cx="677610" cy="140380"/>
              </a:xfrm>
              <a:prstGeom prst="line">
                <a:avLst/>
              </a:prstGeom>
              <a:noFill/>
              <a:ln w="76200">
                <a:solidFill>
                  <a:srgbClr val="00B0F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 sz="16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grpSp>
            <p:nvGrpSpPr>
              <p:cNvPr id="61" name="グループ化 60"/>
              <p:cNvGrpSpPr/>
              <p:nvPr/>
            </p:nvGrpSpPr>
            <p:grpSpPr>
              <a:xfrm>
                <a:off x="5693300" y="4442536"/>
                <a:ext cx="653134" cy="626677"/>
                <a:chOff x="2297975" y="5334210"/>
                <a:chExt cx="653134" cy="626677"/>
              </a:xfrm>
            </p:grpSpPr>
            <p:pic>
              <p:nvPicPr>
                <p:cNvPr id="68" name="Picture 114"/>
                <p:cNvPicPr>
                  <a:picLocks noChangeAspect="1" noChangeArrowheads="1"/>
                </p:cNvPicPr>
                <p:nvPr/>
              </p:nvPicPr>
              <p:blipFill>
                <a:blip r:embed="rId3">
                  <a:duotone>
                    <a:prstClr val="black"/>
                    <a:schemeClr val="accent6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97975" y="5359553"/>
                  <a:ext cx="653134" cy="60133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/>
                        <a:srcRect/>
                        <a:stretch>
                          <a:fillRect/>
                        </a:stretch>
                      </a:blipFill>
                    </a14:hiddenFill>
                  </a:ext>
                </a:extLst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9" name="テキスト ボックス 68"/>
                    <p:cNvSpPr txBox="1"/>
                    <p:nvPr/>
                  </p:nvSpPr>
                  <p:spPr>
                    <a:xfrm>
                      <a:off x="2381110" y="5334210"/>
                      <a:ext cx="457345" cy="52588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1" lang="en-US" altLang="ja-JP" sz="28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800" b="1" i="1" smtClean="0">
                                    <a:latin typeface="Cambria Math"/>
                                  </a:rPr>
                                  <m:t>𝝂</m:t>
                                </m:r>
                              </m:e>
                              <m:sub>
                                <m:r>
                                  <a:rPr kumimoji="1" lang="en-US" altLang="ja-JP" sz="2800" b="1" i="1" smtClean="0">
                                    <a:latin typeface="Cambria Math"/>
                                  </a:rPr>
                                  <m:t>𝟑</m:t>
                                </m:r>
                              </m:sub>
                            </m:sSub>
                          </m:oMath>
                        </m:oMathPara>
                      </a14:m>
                      <a:endParaRPr kumimoji="1" lang="ja-JP" altLang="en-US" sz="2400" b="1" dirty="0"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endParaRPr>
                    </a:p>
                  </p:txBody>
                </p:sp>
              </mc:Choice>
              <mc:Fallback xmlns="">
                <p:sp>
                  <p:nvSpPr>
                    <p:cNvPr id="69" name="テキスト ボックス 68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381110" y="5334210"/>
                      <a:ext cx="457345" cy="525886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ja-JP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62" name="グループ化 61"/>
              <p:cNvGrpSpPr/>
              <p:nvPr/>
            </p:nvGrpSpPr>
            <p:grpSpPr>
              <a:xfrm>
                <a:off x="1101950" y="4584398"/>
                <a:ext cx="425040" cy="419524"/>
                <a:chOff x="6359069" y="5273467"/>
                <a:chExt cx="425040" cy="419524"/>
              </a:xfrm>
            </p:grpSpPr>
            <p:pic>
              <p:nvPicPr>
                <p:cNvPr id="66" name="Picture 180"/>
                <p:cNvPicPr>
                  <a:picLocks noChangeAspect="1" noChangeArrowheads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59069" y="5356811"/>
                  <a:ext cx="411464" cy="33618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/>
                        <a:srcRect/>
                        <a:stretch>
                          <a:fillRect/>
                        </a:stretch>
                      </a:blipFill>
                    </a14:hiddenFill>
                  </a:ext>
                </a:extLst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7" name="テキスト ボックス 66"/>
                    <p:cNvSpPr txBox="1"/>
                    <p:nvPr/>
                  </p:nvSpPr>
                  <p:spPr>
                    <a:xfrm>
                      <a:off x="6373419" y="5273467"/>
                      <a:ext cx="410690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1" lang="en-US" altLang="ja-JP" sz="2000" b="1" i="1" smtClean="0">
                                <a:latin typeface="Cambria Math"/>
                              </a:rPr>
                              <m:t>𝜸</m:t>
                            </m:r>
                          </m:oMath>
                        </m:oMathPara>
                      </a14:m>
                      <a:endParaRPr kumimoji="1" lang="ja-JP" altLang="en-US" sz="2000" b="1" dirty="0"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endParaRPr>
                    </a:p>
                  </p:txBody>
                </p:sp>
              </mc:Choice>
              <mc:Fallback xmlns="">
                <p:sp>
                  <p:nvSpPr>
                    <p:cNvPr id="67" name="テキスト ボックス 66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373419" y="5273467"/>
                      <a:ext cx="410690" cy="400110"/>
                    </a:xfrm>
                    <a:prstGeom prst="rect">
                      <a:avLst/>
                    </a:prstGeom>
                    <a:blipFill>
                      <a:blip r:embed="rId18"/>
                      <a:stretch>
                        <a:fillRect b="-757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ja-JP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63" name="グループ化 62"/>
              <p:cNvGrpSpPr/>
              <p:nvPr/>
            </p:nvGrpSpPr>
            <p:grpSpPr>
              <a:xfrm>
                <a:off x="6873319" y="4440778"/>
                <a:ext cx="661575" cy="496644"/>
                <a:chOff x="3281553" y="5661248"/>
                <a:chExt cx="569155" cy="413410"/>
              </a:xfrm>
            </p:grpSpPr>
            <p:pic>
              <p:nvPicPr>
                <p:cNvPr id="64" name="Picture 114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duotone>
                    <a:prstClr val="black"/>
                    <a:schemeClr val="accent5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30524" y="5661248"/>
                  <a:ext cx="449023" cy="41341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/>
                        <a:srcRect/>
                        <a:stretch>
                          <a:fillRect/>
                        </a:stretch>
                      </a:blipFill>
                    </a14:hiddenFill>
                  </a:ext>
                </a:extLst>
              </p:spPr>
            </p:pic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5" name="テキスト ボックス 64"/>
                    <p:cNvSpPr txBox="1"/>
                    <p:nvPr/>
                  </p:nvSpPr>
                  <p:spPr>
                    <a:xfrm>
                      <a:off x="3281553" y="5661248"/>
                      <a:ext cx="569155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1" lang="en-US" altLang="ja-JP" sz="20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000" b="1" i="1" smtClean="0">
                                    <a:latin typeface="Cambria Math"/>
                                  </a:rPr>
                                  <m:t>𝝂</m:t>
                                </m:r>
                              </m:e>
                              <m:sub>
                                <m:r>
                                  <a:rPr kumimoji="1" lang="en-US" altLang="ja-JP" sz="2000" b="1" i="1" smtClean="0">
                                    <a:latin typeface="Cambria Math"/>
                                  </a:rPr>
                                  <m:t>𝟐</m:t>
                                </m:r>
                              </m:sub>
                            </m:sSub>
                          </m:oMath>
                        </m:oMathPara>
                      </a14:m>
                      <a:endParaRPr kumimoji="1" lang="ja-JP" altLang="en-US" sz="2000" b="1" dirty="0"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endParaRPr>
                    </a:p>
                  </p:txBody>
                </p:sp>
              </mc:Choice>
              <mc:Fallback xmlns="">
                <p:sp>
                  <p:nvSpPr>
                    <p:cNvPr id="65" name="テキスト ボックス 6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281553" y="5661248"/>
                      <a:ext cx="569155" cy="400110"/>
                    </a:xfrm>
                    <a:prstGeom prst="rect">
                      <a:avLst/>
                    </a:prstGeom>
                    <a:blipFill>
                      <a:blip r:embed="rId19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ja-JP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</p:grpSp>
      <p:pic>
        <p:nvPicPr>
          <p:cNvPr id="102" name="Picture 2" descr="http://hep.px.tsukuba.ac.jp/coband/Images/coband-logo-v4.png">
            <a:extLst>
              <a:ext uri="{FF2B5EF4-FFF2-40B4-BE49-F238E27FC236}">
                <a16:creationId xmlns:a16="http://schemas.microsoft.com/office/drawing/2014/main" id="{5D9CF7FD-D248-4EB0-851F-6F8D0C33B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031" y="27493"/>
            <a:ext cx="1184853" cy="84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7897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00075"/>
          </a:xfrm>
        </p:spPr>
        <p:txBody>
          <a:bodyPr>
            <a:no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Motivation of </a:t>
            </a:r>
            <a:r>
              <a:rPr kumimoji="1"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/>
              </a:rPr>
              <a:t></a:t>
            </a:r>
            <a:r>
              <a:rPr kumimoji="1"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-decay search in C</a:t>
            </a:r>
            <a:r>
              <a:rPr kumimoji="1"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/>
              </a:rPr>
              <a:t>B</a:t>
            </a:r>
            <a:endParaRPr kumimoji="1" lang="ja-JP" altLang="en-US" sz="3200" dirty="0"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コンテンツ プレースホルダー 4"/>
              <p:cNvSpPr>
                <a:spLocks noGrp="1"/>
              </p:cNvSpPr>
              <p:nvPr>
                <p:ph idx="1"/>
              </p:nvPr>
            </p:nvSpPr>
            <p:spPr>
              <a:xfrm>
                <a:off x="488464" y="2887846"/>
                <a:ext cx="8389168" cy="282008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Wingdings"/>
                  </a:rPr>
                  <a:t>If we observed the neutrino radiative decay at the lifetime much shorter than the SM expectation, 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it would be</a:t>
                </a:r>
              </a:p>
              <a:p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Physics beyond the Standard Model</a:t>
                </a:r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Direct detection of C</a:t>
                </a:r>
                <a14:m>
                  <m:oMath xmlns:m="http://schemas.openxmlformats.org/officeDocument/2006/math"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/>
                      </a:rPr>
                      <m:t>𝜈</m:t>
                    </m:r>
                  </m:oMath>
                </a14:m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B</a:t>
                </a:r>
              </a:p>
              <a:p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Determination of the neutrino mass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ja-JP" altLang="en-US" sz="240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  <m:t>𝑚</m:t>
                        </m:r>
                      </m:e>
                      <m:sub>
                        <m:r>
                          <a:rPr lang="en-US" altLang="ja-JP" sz="2400" i="1" dirty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r>
                      <a:rPr lang="en-US" altLang="ja-JP" sz="2400" i="1" dirty="0"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altLang="ja-JP" sz="240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ja-JP" sz="2400" i="1" dirty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ja-JP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</m:ctrlPr>
                              </m:sSubSupPr>
                              <m:e>
                                <m:r>
                                  <a:rPr lang="ja-JP" altLang="en-US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a:rPr lang="en-US" altLang="ja-JP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altLang="ja-JP" sz="2400" i="1" dirty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lang="en-US" altLang="ja-JP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</m:ctrlPr>
                              </m:sSubSupPr>
                              <m:e>
                                <m:r>
                                  <a:rPr lang="ja-JP" altLang="en-US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1,2</m:t>
                                </m:r>
                              </m:sub>
                              <m:sup>
                                <m:r>
                                  <a:rPr lang="en-US" altLang="ja-JP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ja-JP" sz="2400" i="1" dirty="0" smtClean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ja-JP" altLang="en-US" sz="2400" i="1" dirty="0" smtClean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𝛾</m:t>
                                </m:r>
                              </m:sub>
                            </m:sSub>
                          </m:e>
                        </m:d>
                        <m:r>
                          <a:rPr lang="en-US" altLang="ja-JP" sz="2400" b="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  <m:t> </m:t>
                        </m:r>
                      </m:den>
                    </m:f>
                  </m:oMath>
                </a14:m>
                <a:endParaRPr lang="en-US" altLang="ja-JP" sz="2000" dirty="0">
                  <a:solidFill>
                    <a:schemeClr val="tx1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5" name="コンテンツ プレースホルダー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8464" y="2887846"/>
                <a:ext cx="8389168" cy="2820089"/>
              </a:xfrm>
              <a:blipFill>
                <a:blip r:embed="rId3"/>
                <a:stretch>
                  <a:fillRect l="-1090" t="-151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コンテンツ プレースホルダー 4"/>
              <p:cNvSpPr txBox="1">
                <a:spLocks/>
              </p:cNvSpPr>
              <p:nvPr/>
            </p:nvSpPr>
            <p:spPr>
              <a:xfrm>
                <a:off x="264089" y="5873214"/>
                <a:ext cx="8422711" cy="50405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514350" indent="-457200">
                  <a:buFont typeface="Wingdings" panose="05000000000000000000" pitchFamily="2" charset="2"/>
                  <a:buChar char="è"/>
                </a:pP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Aiming at a sensitivity to </a:t>
                </a:r>
                <a:r>
                  <a:rPr lang="en-US" altLang="ja-JP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Symbol" panose="05050102010706020507" pitchFamily="18" charset="2"/>
                  </a:rPr>
                  <a:t></a:t>
                </a:r>
                <a:r>
                  <a:rPr lang="en-US" altLang="ja-JP" sz="2400" baseline="-25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Symbol" panose="05050102010706020507" pitchFamily="18" charset="2"/>
                  </a:rPr>
                  <a:t>3 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lifetime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Ο</m:t>
                    </m:r>
                    <m:d>
                      <m:dPr>
                        <m:ctrlPr>
                          <a:rPr lang="en-US" altLang="ja-JP" sz="24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4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altLang="ja-JP" sz="24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4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13</m:t>
                            </m:r>
                          </m:sup>
                        </m:sSup>
                        <m:r>
                          <a:rPr lang="en-US" altLang="ja-JP" sz="24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ja-JP" sz="240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altLang="ja-JP" sz="240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40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17</m:t>
                            </m:r>
                          </m:sup>
                        </m:sSup>
                      </m:e>
                    </m:d>
                    <m:r>
                      <a:rPr lang="en-US" altLang="ja-JP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2400" i="1" dirty="0" err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yr</m:t>
                    </m:r>
                    <m:r>
                      <a:rPr lang="ja-JP" altLang="en-US" sz="24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endParaRPr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6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089" y="5873214"/>
                <a:ext cx="8422711" cy="5040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コンテンツ プレースホルダー 4"/>
              <p:cNvSpPr txBox="1">
                <a:spLocks/>
              </p:cNvSpPr>
              <p:nvPr/>
            </p:nvSpPr>
            <p:spPr>
              <a:xfrm>
                <a:off x="488464" y="884308"/>
                <a:ext cx="8422711" cy="177270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00050"/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Standard Model expectation: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𝜏</m:t>
                        </m:r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rgbClr val="FF0000"/>
                            </a:solidFill>
                            <a:latin typeface="Cambria Math"/>
                          </a:rPr>
                          <m:t>Ο</m:t>
                        </m:r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(10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43</m:t>
                        </m:r>
                      </m:sup>
                    </m:sSup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ja-JP" sz="2400" i="1">
                        <a:solidFill>
                          <a:srgbClr val="FF0000"/>
                        </a:solidFill>
                        <a:latin typeface="Cambria Math"/>
                      </a:rPr>
                      <m:t>yr</m:t>
                    </m:r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/>
                      </a:rPr>
                      <m:t>𝑠</m:t>
                    </m:r>
                  </m:oMath>
                </a14:m>
                <a:endParaRPr lang="en-US" altLang="ja-JP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400050"/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Experimental lower limit: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𝜏</m:t>
                        </m:r>
                        <m:r>
                          <a:rPr lang="en-US" altLang="ja-JP" sz="240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rgbClr val="FF0000"/>
                            </a:solidFill>
                            <a:latin typeface="Cambria Math"/>
                          </a:rPr>
                          <m:t>Ο</m:t>
                        </m:r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(10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12</m:t>
                        </m:r>
                      </m:sup>
                    </m:sSup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ja-JP" sz="2400" i="1">
                        <a:solidFill>
                          <a:srgbClr val="FF0000"/>
                        </a:solidFill>
                        <a:latin typeface="Cambria Math"/>
                      </a:rPr>
                      <m:t>yr</m:t>
                    </m:r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/>
                      </a:rPr>
                      <m:t>𝑠</m:t>
                    </m:r>
                  </m:oMath>
                </a14:m>
                <a:endParaRPr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400050"/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Left-Right symmetric model predicts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𝜏</m:t>
                        </m:r>
                        <m: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rgbClr val="FF0000"/>
                            </a:solidFill>
                            <a:latin typeface="Cambria Math"/>
                          </a:rPr>
                          <m:t>Ο</m:t>
                        </m:r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(10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17</m:t>
                        </m:r>
                      </m:sup>
                    </m:sSup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ja-JP" sz="2400" i="1">
                        <a:solidFill>
                          <a:srgbClr val="FF0000"/>
                        </a:solidFill>
                        <a:latin typeface="Cambria Math"/>
                      </a:rPr>
                      <m:t>yr</m:t>
                    </m:r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/>
                      </a:rPr>
                      <m:t>𝑠</m:t>
                    </m:r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𝑊</m:t>
                        </m:r>
                      </m:e>
                      <m:sub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 dirty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i="1" dirty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𝑊</m:t>
                        </m:r>
                      </m:e>
                      <m:sub>
                        <m:r>
                          <a:rPr lang="en-US" altLang="ja-JP" sz="2400" i="1" dirty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mixing angle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ja-JP" sz="240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dPr>
                      <m:e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𝜁</m:t>
                        </m:r>
                      </m:e>
                    </m:d>
                    <m:r>
                      <a:rPr lang="en-US" altLang="ja-JP" sz="2400" i="1" smtClean="0"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</a:rPr>
                      <m:t>~</m:t>
                    </m:r>
                    <m: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0.02</m:t>
                    </m:r>
                  </m:oMath>
                </a14:m>
                <a:endParaRPr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464" y="884308"/>
                <a:ext cx="8422711" cy="177270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正方形/長方形 7"/>
          <p:cNvSpPr/>
          <p:nvPr/>
        </p:nvSpPr>
        <p:spPr>
          <a:xfrm>
            <a:off x="7299887" y="653475"/>
            <a:ext cx="1715623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7150" indent="0"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</a:t>
            </a:r>
            <a:r>
              <a:rPr lang="en-US" altLang="ja-JP" sz="2400" baseline="-25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3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Lifetime</a:t>
            </a:r>
            <a:endParaRPr lang="en-US" altLang="ja-JP" sz="2400" dirty="0"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254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32"/>
    </mc:Choice>
    <mc:Fallback xmlns="">
      <p:transition spd="slow" advTm="51032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3702" y="116632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Existing FIR</a:t>
            </a:r>
            <a:r>
              <a:rPr lang="ja-JP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photo-detectors</a:t>
            </a:r>
            <a:endParaRPr kumimoji="1" lang="ja-JP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/>
          </p:nvPr>
        </p:nvGraphicFramePr>
        <p:xfrm>
          <a:off x="258854" y="1259936"/>
          <a:ext cx="8579295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98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Detectors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  <a:sym typeface="Symbol" panose="05050102010706020507" pitchFamily="18" charset="2"/>
                        </a:rPr>
                        <a:t>(</a:t>
                      </a:r>
                      <a:r>
                        <a:rPr kumimoji="1" lang="en-US" altLang="ja-JP" sz="2400" dirty="0" err="1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  <a:sym typeface="Symbol" panose="05050102010706020507" pitchFamily="18" charset="2"/>
                        </a:rPr>
                        <a:t>μm</a:t>
                      </a:r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  <a:sym typeface="Symbol" panose="05050102010706020507" pitchFamily="18" charset="2"/>
                        </a:rPr>
                        <a:t>)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Operation</a:t>
                      </a:r>
                      <a:r>
                        <a:rPr kumimoji="1" lang="en-US" altLang="ja-JP" sz="2400" baseline="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Temp.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solidFill>
                            <a:schemeClr val="bg1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NEP</a:t>
                      </a:r>
                      <a:r>
                        <a:rPr kumimoji="1" lang="en-US" altLang="ja-JP" sz="2400" baseline="0" dirty="0">
                          <a:solidFill>
                            <a:schemeClr val="bg1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(W/Hz</a:t>
                      </a:r>
                      <a:r>
                        <a:rPr kumimoji="1" lang="en-US" altLang="ja-JP" sz="2400" baseline="30000" dirty="0">
                          <a:solidFill>
                            <a:schemeClr val="bg1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1/2</a:t>
                      </a:r>
                      <a:r>
                        <a:rPr kumimoji="1" lang="en-US" altLang="ja-JP" sz="2400" baseline="0" dirty="0">
                          <a:solidFill>
                            <a:schemeClr val="bg1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)</a:t>
                      </a:r>
                      <a:endParaRPr kumimoji="1" lang="en-US" altLang="ja-JP" sz="2400" b="1" baseline="0" dirty="0">
                        <a:solidFill>
                          <a:schemeClr val="bg1"/>
                        </a:solidFill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Monolithic</a:t>
                      </a:r>
                      <a:r>
                        <a:rPr lang="en-US" altLang="ja-JP" sz="2400" baseline="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</a:t>
                      </a:r>
                      <a:r>
                        <a:rPr lang="en-US" altLang="ja-JP" sz="2400" dirty="0" err="1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Ge:Ga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50-110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2.2K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40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～</a:t>
                      </a:r>
                      <a:r>
                        <a:rPr lang="en-US" altLang="ja-JP" sz="240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10</a:t>
                      </a:r>
                      <a:r>
                        <a:rPr lang="en-US" altLang="ja-JP" sz="2400" baseline="3000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-17</a:t>
                      </a:r>
                      <a:endParaRPr kumimoji="1" lang="ja-JP" altLang="en-US" sz="2400" baseline="30000" dirty="0">
                        <a:solidFill>
                          <a:srgbClr val="FF0000"/>
                        </a:solidFill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err="1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Akari</a:t>
                      </a:r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-FIS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Stressed </a:t>
                      </a:r>
                      <a:r>
                        <a:rPr kumimoji="1" lang="en-US" altLang="ja-JP" sz="2400" dirty="0" err="1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Ge:Ga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60-210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0.3K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400" baseline="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~0.9×10</a:t>
                      </a:r>
                      <a:r>
                        <a:rPr kumimoji="1" lang="en-US" altLang="ja-JP" sz="2400" baseline="3000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-17</a:t>
                      </a:r>
                      <a:endParaRPr kumimoji="1" lang="ja-JP" altLang="en-US" sz="2400" baseline="30000" dirty="0">
                        <a:solidFill>
                          <a:srgbClr val="FF0000"/>
                        </a:solidFill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Herschel-PACS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コンテンツ プレースホルダー 4"/>
          <p:cNvSpPr txBox="1">
            <a:spLocks/>
          </p:cNvSpPr>
          <p:nvPr/>
        </p:nvSpPr>
        <p:spPr>
          <a:xfrm>
            <a:off x="2843808" y="3761402"/>
            <a:ext cx="6120680" cy="809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Need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 more than 2 orders improvement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from existing photoconductor-based detectors</a:t>
            </a:r>
            <a:endParaRPr lang="en-US" altLang="ja-JP" sz="2400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48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373"/>
    </mc:Choice>
    <mc:Fallback xmlns="">
      <p:transition spd="slow" advTm="70373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83485"/>
            <a:ext cx="7920037" cy="5746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Superconducting Tunnel Junction</a:t>
            </a:r>
            <a:r>
              <a:rPr lang="ja-JP" altLang="en-US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(STJ) Detector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484" name="Text Box 3"/>
              <p:cNvSpPr txBox="1">
                <a:spLocks noChangeArrowheads="1"/>
              </p:cNvSpPr>
              <p:nvPr/>
            </p:nvSpPr>
            <p:spPr bwMode="auto">
              <a:xfrm>
                <a:off x="285853" y="4797152"/>
                <a:ext cx="8284956" cy="923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/>
                <a:r>
                  <a:rPr lang="en-US" altLang="ja-JP" sz="18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 constant bias voltage (|V|&lt;2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1800">
                        <a:latin typeface="Cambria Math"/>
                      </a:rPr>
                      <m:t>Δ</m:t>
                    </m:r>
                  </m:oMath>
                </a14:m>
                <a:r>
                  <a:rPr lang="en-US" altLang="ja-JP" sz="18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is applied across the junction. </a:t>
                </a:r>
              </a:p>
              <a:p>
                <a:pPr eaLnBrk="1" hangingPunct="1"/>
                <a:r>
                  <a:rPr lang="en-US" altLang="ja-JP" sz="1800" dirty="0"/>
                  <a:t>A photon absorbed in the superconductor breaks Cooper pairs and creates tunneling current of quasi-particles proportional to the deposited photon energy.</a:t>
                </a:r>
                <a:endParaRPr lang="ja-JP" altLang="en-US" sz="18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0484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5853" y="4797152"/>
                <a:ext cx="8284956" cy="923330"/>
              </a:xfrm>
              <a:prstGeom prst="rect">
                <a:avLst/>
              </a:prstGeom>
              <a:blipFill>
                <a:blip r:embed="rId2"/>
                <a:stretch>
                  <a:fillRect l="-662" t="-3974" b="-993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8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528" y="837778"/>
            <a:ext cx="7772400" cy="935038"/>
          </a:xfrm>
          <a:noFill/>
        </p:spPr>
        <p:txBody>
          <a:bodyPr/>
          <a:lstStyle/>
          <a:p>
            <a:pPr eaLnBrk="1" hangingPunct="1"/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Superconductor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/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Insulator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/Superconductor Josephson junction device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5190773" y="4459199"/>
            <a:ext cx="3419526" cy="372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dirty="0">
                <a:solidFill>
                  <a:srgbClr val="0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Δ: Superconducting gap energy</a:t>
            </a:r>
            <a:endParaRPr kumimoji="0" lang="ja-JP" altLang="en-GB" dirty="0">
              <a:solidFill>
                <a:srgbClr val="00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29" name="グループ化 28"/>
          <p:cNvGrpSpPr/>
          <p:nvPr/>
        </p:nvGrpSpPr>
        <p:grpSpPr>
          <a:xfrm>
            <a:off x="5124830" y="1296638"/>
            <a:ext cx="3905008" cy="2548679"/>
            <a:chOff x="5391997" y="371491"/>
            <a:chExt cx="3451814" cy="2252893"/>
          </a:xfrm>
        </p:grpSpPr>
        <p:sp>
          <p:nvSpPr>
            <p:cNvPr id="30" name="Freeform 113"/>
            <p:cNvSpPr>
              <a:spLocks/>
            </p:cNvSpPr>
            <p:nvPr/>
          </p:nvSpPr>
          <p:spPr bwMode="auto">
            <a:xfrm>
              <a:off x="6988880" y="556157"/>
              <a:ext cx="223365" cy="2060751"/>
            </a:xfrm>
            <a:custGeom>
              <a:avLst/>
              <a:gdLst>
                <a:gd name="T0" fmla="*/ 0 w 239"/>
                <a:gd name="T1" fmla="*/ 1158 h 2205"/>
                <a:gd name="T2" fmla="*/ 0 w 239"/>
                <a:gd name="T3" fmla="*/ 1103 h 2205"/>
                <a:gd name="T4" fmla="*/ 0 w 239"/>
                <a:gd name="T5" fmla="*/ 1055 h 2205"/>
                <a:gd name="T6" fmla="*/ 0 w 239"/>
                <a:gd name="T7" fmla="*/ 999 h 2205"/>
                <a:gd name="T8" fmla="*/ 0 w 239"/>
                <a:gd name="T9" fmla="*/ 951 h 2205"/>
                <a:gd name="T10" fmla="*/ 0 w 239"/>
                <a:gd name="T11" fmla="*/ 895 h 2205"/>
                <a:gd name="T12" fmla="*/ 0 w 239"/>
                <a:gd name="T13" fmla="*/ 847 h 2205"/>
                <a:gd name="T14" fmla="*/ 0 w 239"/>
                <a:gd name="T15" fmla="*/ 799 h 2205"/>
                <a:gd name="T16" fmla="*/ 0 w 239"/>
                <a:gd name="T17" fmla="*/ 751 h 2205"/>
                <a:gd name="T18" fmla="*/ 0 w 239"/>
                <a:gd name="T19" fmla="*/ 703 h 2205"/>
                <a:gd name="T20" fmla="*/ 0 w 239"/>
                <a:gd name="T21" fmla="*/ 655 h 2205"/>
                <a:gd name="T22" fmla="*/ 0 w 239"/>
                <a:gd name="T23" fmla="*/ 607 h 2205"/>
                <a:gd name="T24" fmla="*/ 0 w 239"/>
                <a:gd name="T25" fmla="*/ 567 h 2205"/>
                <a:gd name="T26" fmla="*/ 0 w 239"/>
                <a:gd name="T27" fmla="*/ 519 h 2205"/>
                <a:gd name="T28" fmla="*/ 0 w 239"/>
                <a:gd name="T29" fmla="*/ 479 h 2205"/>
                <a:gd name="T30" fmla="*/ 0 w 239"/>
                <a:gd name="T31" fmla="*/ 439 h 2205"/>
                <a:gd name="T32" fmla="*/ 0 w 239"/>
                <a:gd name="T33" fmla="*/ 407 h 2205"/>
                <a:gd name="T34" fmla="*/ 0 w 239"/>
                <a:gd name="T35" fmla="*/ 367 h 2205"/>
                <a:gd name="T36" fmla="*/ 0 w 239"/>
                <a:gd name="T37" fmla="*/ 336 h 2205"/>
                <a:gd name="T38" fmla="*/ 0 w 239"/>
                <a:gd name="T39" fmla="*/ 296 h 2205"/>
                <a:gd name="T40" fmla="*/ 0 w 239"/>
                <a:gd name="T41" fmla="*/ 264 h 2205"/>
                <a:gd name="T42" fmla="*/ 0 w 239"/>
                <a:gd name="T43" fmla="*/ 256 h 2205"/>
                <a:gd name="T44" fmla="*/ 0 w 239"/>
                <a:gd name="T45" fmla="*/ 240 h 2205"/>
                <a:gd name="T46" fmla="*/ 0 w 239"/>
                <a:gd name="T47" fmla="*/ 224 h 2205"/>
                <a:gd name="T48" fmla="*/ 0 w 239"/>
                <a:gd name="T49" fmla="*/ 208 h 2205"/>
                <a:gd name="T50" fmla="*/ 0 w 239"/>
                <a:gd name="T51" fmla="*/ 200 h 2205"/>
                <a:gd name="T52" fmla="*/ 0 w 239"/>
                <a:gd name="T53" fmla="*/ 184 h 2205"/>
                <a:gd name="T54" fmla="*/ 0 w 239"/>
                <a:gd name="T55" fmla="*/ 176 h 2205"/>
                <a:gd name="T56" fmla="*/ 0 w 239"/>
                <a:gd name="T57" fmla="*/ 160 h 2205"/>
                <a:gd name="T58" fmla="*/ 0 w 239"/>
                <a:gd name="T59" fmla="*/ 152 h 2205"/>
                <a:gd name="T60" fmla="*/ 0 w 239"/>
                <a:gd name="T61" fmla="*/ 144 h 2205"/>
                <a:gd name="T62" fmla="*/ 0 w 239"/>
                <a:gd name="T63" fmla="*/ 128 h 2205"/>
                <a:gd name="T64" fmla="*/ 0 w 239"/>
                <a:gd name="T65" fmla="*/ 120 h 2205"/>
                <a:gd name="T66" fmla="*/ 0 w 239"/>
                <a:gd name="T67" fmla="*/ 112 h 2205"/>
                <a:gd name="T68" fmla="*/ 0 w 239"/>
                <a:gd name="T69" fmla="*/ 104 h 2205"/>
                <a:gd name="T70" fmla="*/ 0 w 239"/>
                <a:gd name="T71" fmla="*/ 96 h 2205"/>
                <a:gd name="T72" fmla="*/ 0 w 239"/>
                <a:gd name="T73" fmla="*/ 88 h 2205"/>
                <a:gd name="T74" fmla="*/ 0 w 239"/>
                <a:gd name="T75" fmla="*/ 80 h 2205"/>
                <a:gd name="T76" fmla="*/ 0 w 239"/>
                <a:gd name="T77" fmla="*/ 80 h 2205"/>
                <a:gd name="T78" fmla="*/ 0 w 239"/>
                <a:gd name="T79" fmla="*/ 72 h 2205"/>
                <a:gd name="T80" fmla="*/ 0 w 239"/>
                <a:gd name="T81" fmla="*/ 64 h 2205"/>
                <a:gd name="T82" fmla="*/ 0 w 239"/>
                <a:gd name="T83" fmla="*/ 64 h 2205"/>
                <a:gd name="T84" fmla="*/ 0 w 239"/>
                <a:gd name="T85" fmla="*/ 64 h 2205"/>
                <a:gd name="T86" fmla="*/ 0 w 239"/>
                <a:gd name="T87" fmla="*/ 56 h 2205"/>
                <a:gd name="T88" fmla="*/ 0 w 239"/>
                <a:gd name="T89" fmla="*/ 56 h 2205"/>
                <a:gd name="T90" fmla="*/ 0 w 239"/>
                <a:gd name="T91" fmla="*/ 0 h 2205"/>
                <a:gd name="T92" fmla="*/ 120 w 239"/>
                <a:gd name="T93" fmla="*/ 0 h 2205"/>
                <a:gd name="T94" fmla="*/ 239 w 239"/>
                <a:gd name="T95" fmla="*/ 0 h 2205"/>
                <a:gd name="T96" fmla="*/ 239 w 239"/>
                <a:gd name="T97" fmla="*/ 1103 h 2205"/>
                <a:gd name="T98" fmla="*/ 239 w 239"/>
                <a:gd name="T99" fmla="*/ 2205 h 2205"/>
                <a:gd name="T100" fmla="*/ 120 w 239"/>
                <a:gd name="T101" fmla="*/ 2205 h 2205"/>
                <a:gd name="T102" fmla="*/ 0 w 239"/>
                <a:gd name="T103" fmla="*/ 2205 h 2205"/>
                <a:gd name="T104" fmla="*/ 0 w 239"/>
                <a:gd name="T105" fmla="*/ 1158 h 2205"/>
                <a:gd name="T106" fmla="*/ 0 w 239"/>
                <a:gd name="T107" fmla="*/ 1158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9" h="2205">
                  <a:moveTo>
                    <a:pt x="0" y="1158"/>
                  </a:moveTo>
                  <a:lnTo>
                    <a:pt x="0" y="1103"/>
                  </a:lnTo>
                  <a:lnTo>
                    <a:pt x="0" y="1055"/>
                  </a:lnTo>
                  <a:lnTo>
                    <a:pt x="0" y="999"/>
                  </a:lnTo>
                  <a:lnTo>
                    <a:pt x="0" y="951"/>
                  </a:lnTo>
                  <a:lnTo>
                    <a:pt x="0" y="895"/>
                  </a:lnTo>
                  <a:lnTo>
                    <a:pt x="0" y="847"/>
                  </a:lnTo>
                  <a:lnTo>
                    <a:pt x="0" y="799"/>
                  </a:lnTo>
                  <a:lnTo>
                    <a:pt x="0" y="751"/>
                  </a:lnTo>
                  <a:lnTo>
                    <a:pt x="0" y="703"/>
                  </a:lnTo>
                  <a:lnTo>
                    <a:pt x="0" y="655"/>
                  </a:lnTo>
                  <a:lnTo>
                    <a:pt x="0" y="607"/>
                  </a:lnTo>
                  <a:lnTo>
                    <a:pt x="0" y="567"/>
                  </a:lnTo>
                  <a:lnTo>
                    <a:pt x="0" y="519"/>
                  </a:lnTo>
                  <a:lnTo>
                    <a:pt x="0" y="479"/>
                  </a:lnTo>
                  <a:lnTo>
                    <a:pt x="0" y="439"/>
                  </a:lnTo>
                  <a:lnTo>
                    <a:pt x="0" y="407"/>
                  </a:lnTo>
                  <a:lnTo>
                    <a:pt x="0" y="367"/>
                  </a:lnTo>
                  <a:lnTo>
                    <a:pt x="0" y="336"/>
                  </a:lnTo>
                  <a:lnTo>
                    <a:pt x="0" y="296"/>
                  </a:lnTo>
                  <a:lnTo>
                    <a:pt x="0" y="264"/>
                  </a:lnTo>
                  <a:lnTo>
                    <a:pt x="0" y="256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0" y="208"/>
                  </a:lnTo>
                  <a:lnTo>
                    <a:pt x="0" y="200"/>
                  </a:lnTo>
                  <a:lnTo>
                    <a:pt x="0" y="184"/>
                  </a:lnTo>
                  <a:lnTo>
                    <a:pt x="0" y="176"/>
                  </a:lnTo>
                  <a:lnTo>
                    <a:pt x="0" y="160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28"/>
                  </a:lnTo>
                  <a:lnTo>
                    <a:pt x="0" y="120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239" y="0"/>
                  </a:lnTo>
                  <a:lnTo>
                    <a:pt x="239" y="1103"/>
                  </a:lnTo>
                  <a:lnTo>
                    <a:pt x="239" y="2205"/>
                  </a:lnTo>
                  <a:lnTo>
                    <a:pt x="120" y="2205"/>
                  </a:lnTo>
                  <a:lnTo>
                    <a:pt x="0" y="2205"/>
                  </a:lnTo>
                  <a:lnTo>
                    <a:pt x="0" y="1158"/>
                  </a:lnTo>
                  <a:lnTo>
                    <a:pt x="0" y="1158"/>
                  </a:lnTo>
                  <a:close/>
                </a:path>
              </a:pathLst>
            </a:custGeom>
            <a:solidFill>
              <a:srgbClr val="CCCCCC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1" name="Freeform 112"/>
            <p:cNvSpPr>
              <a:spLocks/>
            </p:cNvSpPr>
            <p:nvPr/>
          </p:nvSpPr>
          <p:spPr bwMode="auto">
            <a:xfrm>
              <a:off x="7224901" y="1228120"/>
              <a:ext cx="209346" cy="269159"/>
            </a:xfrm>
            <a:custGeom>
              <a:avLst/>
              <a:gdLst>
                <a:gd name="T0" fmla="*/ 0 w 224"/>
                <a:gd name="T1" fmla="*/ 120 h 288"/>
                <a:gd name="T2" fmla="*/ 0 w 224"/>
                <a:gd name="T3" fmla="*/ 88 h 288"/>
                <a:gd name="T4" fmla="*/ 8 w 224"/>
                <a:gd name="T5" fmla="*/ 64 h 288"/>
                <a:gd name="T6" fmla="*/ 8 w 224"/>
                <a:gd name="T7" fmla="*/ 40 h 288"/>
                <a:gd name="T8" fmla="*/ 8 w 224"/>
                <a:gd name="T9" fmla="*/ 24 h 288"/>
                <a:gd name="T10" fmla="*/ 8 w 224"/>
                <a:gd name="T11" fmla="*/ 8 h 288"/>
                <a:gd name="T12" fmla="*/ 8 w 224"/>
                <a:gd name="T13" fmla="*/ 0 h 288"/>
                <a:gd name="T14" fmla="*/ 8 w 224"/>
                <a:gd name="T15" fmla="*/ 0 h 288"/>
                <a:gd name="T16" fmla="*/ 8 w 224"/>
                <a:gd name="T17" fmla="*/ 16 h 288"/>
                <a:gd name="T18" fmla="*/ 16 w 224"/>
                <a:gd name="T19" fmla="*/ 48 h 288"/>
                <a:gd name="T20" fmla="*/ 24 w 224"/>
                <a:gd name="T21" fmla="*/ 80 h 288"/>
                <a:gd name="T22" fmla="*/ 32 w 224"/>
                <a:gd name="T23" fmla="*/ 112 h 288"/>
                <a:gd name="T24" fmla="*/ 48 w 224"/>
                <a:gd name="T25" fmla="*/ 144 h 288"/>
                <a:gd name="T26" fmla="*/ 56 w 224"/>
                <a:gd name="T27" fmla="*/ 168 h 288"/>
                <a:gd name="T28" fmla="*/ 72 w 224"/>
                <a:gd name="T29" fmla="*/ 184 h 288"/>
                <a:gd name="T30" fmla="*/ 80 w 224"/>
                <a:gd name="T31" fmla="*/ 208 h 288"/>
                <a:gd name="T32" fmla="*/ 96 w 224"/>
                <a:gd name="T33" fmla="*/ 216 h 288"/>
                <a:gd name="T34" fmla="*/ 112 w 224"/>
                <a:gd name="T35" fmla="*/ 232 h 288"/>
                <a:gd name="T36" fmla="*/ 136 w 224"/>
                <a:gd name="T37" fmla="*/ 248 h 288"/>
                <a:gd name="T38" fmla="*/ 152 w 224"/>
                <a:gd name="T39" fmla="*/ 264 h 288"/>
                <a:gd name="T40" fmla="*/ 168 w 224"/>
                <a:gd name="T41" fmla="*/ 264 h 288"/>
                <a:gd name="T42" fmla="*/ 192 w 224"/>
                <a:gd name="T43" fmla="*/ 272 h 288"/>
                <a:gd name="T44" fmla="*/ 208 w 224"/>
                <a:gd name="T45" fmla="*/ 272 h 288"/>
                <a:gd name="T46" fmla="*/ 216 w 224"/>
                <a:gd name="T47" fmla="*/ 280 h 288"/>
                <a:gd name="T48" fmla="*/ 224 w 224"/>
                <a:gd name="T49" fmla="*/ 280 h 288"/>
                <a:gd name="T50" fmla="*/ 224 w 224"/>
                <a:gd name="T51" fmla="*/ 280 h 288"/>
                <a:gd name="T52" fmla="*/ 216 w 224"/>
                <a:gd name="T53" fmla="*/ 280 h 288"/>
                <a:gd name="T54" fmla="*/ 216 w 224"/>
                <a:gd name="T55" fmla="*/ 280 h 288"/>
                <a:gd name="T56" fmla="*/ 208 w 224"/>
                <a:gd name="T57" fmla="*/ 280 h 288"/>
                <a:gd name="T58" fmla="*/ 192 w 224"/>
                <a:gd name="T59" fmla="*/ 280 h 288"/>
                <a:gd name="T60" fmla="*/ 184 w 224"/>
                <a:gd name="T61" fmla="*/ 280 h 288"/>
                <a:gd name="T62" fmla="*/ 168 w 224"/>
                <a:gd name="T63" fmla="*/ 280 h 288"/>
                <a:gd name="T64" fmla="*/ 152 w 224"/>
                <a:gd name="T65" fmla="*/ 288 h 288"/>
                <a:gd name="T66" fmla="*/ 128 w 224"/>
                <a:gd name="T67" fmla="*/ 288 h 288"/>
                <a:gd name="T68" fmla="*/ 0 w 224"/>
                <a:gd name="T69" fmla="*/ 288 h 288"/>
                <a:gd name="T70" fmla="*/ 0 w 224"/>
                <a:gd name="T71" fmla="*/ 1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4" h="288">
                  <a:moveTo>
                    <a:pt x="0" y="136"/>
                  </a:moveTo>
                  <a:lnTo>
                    <a:pt x="0" y="120"/>
                  </a:lnTo>
                  <a:lnTo>
                    <a:pt x="0" y="104"/>
                  </a:lnTo>
                  <a:lnTo>
                    <a:pt x="0" y="88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24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40" y="128"/>
                  </a:lnTo>
                  <a:lnTo>
                    <a:pt x="48" y="144"/>
                  </a:lnTo>
                  <a:lnTo>
                    <a:pt x="48" y="152"/>
                  </a:lnTo>
                  <a:lnTo>
                    <a:pt x="56" y="168"/>
                  </a:lnTo>
                  <a:lnTo>
                    <a:pt x="64" y="176"/>
                  </a:lnTo>
                  <a:lnTo>
                    <a:pt x="72" y="184"/>
                  </a:lnTo>
                  <a:lnTo>
                    <a:pt x="72" y="192"/>
                  </a:lnTo>
                  <a:lnTo>
                    <a:pt x="80" y="208"/>
                  </a:lnTo>
                  <a:lnTo>
                    <a:pt x="88" y="216"/>
                  </a:lnTo>
                  <a:lnTo>
                    <a:pt x="96" y="216"/>
                  </a:lnTo>
                  <a:lnTo>
                    <a:pt x="104" y="224"/>
                  </a:lnTo>
                  <a:lnTo>
                    <a:pt x="112" y="232"/>
                  </a:lnTo>
                  <a:lnTo>
                    <a:pt x="120" y="240"/>
                  </a:lnTo>
                  <a:lnTo>
                    <a:pt x="136" y="248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68" y="264"/>
                  </a:lnTo>
                  <a:lnTo>
                    <a:pt x="176" y="272"/>
                  </a:lnTo>
                  <a:lnTo>
                    <a:pt x="192" y="272"/>
                  </a:lnTo>
                  <a:lnTo>
                    <a:pt x="200" y="272"/>
                  </a:lnTo>
                  <a:lnTo>
                    <a:pt x="208" y="272"/>
                  </a:lnTo>
                  <a:lnTo>
                    <a:pt x="216" y="280"/>
                  </a:lnTo>
                  <a:lnTo>
                    <a:pt x="216" y="280"/>
                  </a:lnTo>
                  <a:lnTo>
                    <a:pt x="224" y="280"/>
                  </a:lnTo>
                  <a:lnTo>
                    <a:pt x="224" y="280"/>
                  </a:lnTo>
                  <a:lnTo>
                    <a:pt x="224" y="280"/>
                  </a:lnTo>
                  <a:lnTo>
                    <a:pt x="224" y="280"/>
                  </a:lnTo>
                  <a:lnTo>
                    <a:pt x="216" y="280"/>
                  </a:lnTo>
                  <a:lnTo>
                    <a:pt x="216" y="280"/>
                  </a:lnTo>
                  <a:lnTo>
                    <a:pt x="216" y="280"/>
                  </a:lnTo>
                  <a:lnTo>
                    <a:pt x="216" y="280"/>
                  </a:lnTo>
                  <a:lnTo>
                    <a:pt x="208" y="280"/>
                  </a:lnTo>
                  <a:lnTo>
                    <a:pt x="208" y="280"/>
                  </a:lnTo>
                  <a:lnTo>
                    <a:pt x="200" y="280"/>
                  </a:lnTo>
                  <a:lnTo>
                    <a:pt x="192" y="280"/>
                  </a:lnTo>
                  <a:lnTo>
                    <a:pt x="192" y="280"/>
                  </a:lnTo>
                  <a:lnTo>
                    <a:pt x="184" y="280"/>
                  </a:lnTo>
                  <a:lnTo>
                    <a:pt x="176" y="280"/>
                  </a:lnTo>
                  <a:lnTo>
                    <a:pt x="168" y="280"/>
                  </a:lnTo>
                  <a:lnTo>
                    <a:pt x="160" y="280"/>
                  </a:lnTo>
                  <a:lnTo>
                    <a:pt x="152" y="288"/>
                  </a:lnTo>
                  <a:lnTo>
                    <a:pt x="144" y="288"/>
                  </a:lnTo>
                  <a:lnTo>
                    <a:pt x="128" y="288"/>
                  </a:lnTo>
                  <a:lnTo>
                    <a:pt x="120" y="288"/>
                  </a:lnTo>
                  <a:lnTo>
                    <a:pt x="0" y="288"/>
                  </a:lnTo>
                  <a:lnTo>
                    <a:pt x="0" y="136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0FFFF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2" name="Freeform 111"/>
            <p:cNvSpPr>
              <a:spLocks/>
            </p:cNvSpPr>
            <p:nvPr/>
          </p:nvSpPr>
          <p:spPr bwMode="auto">
            <a:xfrm>
              <a:off x="7224901" y="1989804"/>
              <a:ext cx="1262619" cy="627104"/>
            </a:xfrm>
            <a:custGeom>
              <a:avLst/>
              <a:gdLst>
                <a:gd name="T0" fmla="*/ 8 w 1351"/>
                <a:gd name="T1" fmla="*/ 487 h 671"/>
                <a:gd name="T2" fmla="*/ 16 w 1351"/>
                <a:gd name="T3" fmla="*/ 383 h 671"/>
                <a:gd name="T4" fmla="*/ 24 w 1351"/>
                <a:gd name="T5" fmla="*/ 304 h 671"/>
                <a:gd name="T6" fmla="*/ 32 w 1351"/>
                <a:gd name="T7" fmla="*/ 232 h 671"/>
                <a:gd name="T8" fmla="*/ 48 w 1351"/>
                <a:gd name="T9" fmla="*/ 176 h 671"/>
                <a:gd name="T10" fmla="*/ 72 w 1351"/>
                <a:gd name="T11" fmla="*/ 128 h 671"/>
                <a:gd name="T12" fmla="*/ 88 w 1351"/>
                <a:gd name="T13" fmla="*/ 96 h 671"/>
                <a:gd name="T14" fmla="*/ 120 w 1351"/>
                <a:gd name="T15" fmla="*/ 64 h 671"/>
                <a:gd name="T16" fmla="*/ 152 w 1351"/>
                <a:gd name="T17" fmla="*/ 48 h 671"/>
                <a:gd name="T18" fmla="*/ 192 w 1351"/>
                <a:gd name="T19" fmla="*/ 32 h 671"/>
                <a:gd name="T20" fmla="*/ 240 w 1351"/>
                <a:gd name="T21" fmla="*/ 16 h 671"/>
                <a:gd name="T22" fmla="*/ 256 w 1351"/>
                <a:gd name="T23" fmla="*/ 16 h 671"/>
                <a:gd name="T24" fmla="*/ 288 w 1351"/>
                <a:gd name="T25" fmla="*/ 16 h 671"/>
                <a:gd name="T26" fmla="*/ 320 w 1351"/>
                <a:gd name="T27" fmla="*/ 16 h 671"/>
                <a:gd name="T28" fmla="*/ 368 w 1351"/>
                <a:gd name="T29" fmla="*/ 8 h 671"/>
                <a:gd name="T30" fmla="*/ 424 w 1351"/>
                <a:gd name="T31" fmla="*/ 8 h 671"/>
                <a:gd name="T32" fmla="*/ 488 w 1351"/>
                <a:gd name="T33" fmla="*/ 8 h 671"/>
                <a:gd name="T34" fmla="*/ 552 w 1351"/>
                <a:gd name="T35" fmla="*/ 8 h 671"/>
                <a:gd name="T36" fmla="*/ 672 w 1351"/>
                <a:gd name="T37" fmla="*/ 0 h 671"/>
                <a:gd name="T38" fmla="*/ 880 w 1351"/>
                <a:gd name="T39" fmla="*/ 0 h 671"/>
                <a:gd name="T40" fmla="*/ 1023 w 1351"/>
                <a:gd name="T41" fmla="*/ 0 h 671"/>
                <a:gd name="T42" fmla="*/ 1087 w 1351"/>
                <a:gd name="T43" fmla="*/ 0 h 671"/>
                <a:gd name="T44" fmla="*/ 1151 w 1351"/>
                <a:gd name="T45" fmla="*/ 0 h 671"/>
                <a:gd name="T46" fmla="*/ 1207 w 1351"/>
                <a:gd name="T47" fmla="*/ 0 h 671"/>
                <a:gd name="T48" fmla="*/ 1255 w 1351"/>
                <a:gd name="T49" fmla="*/ 0 h 671"/>
                <a:gd name="T50" fmla="*/ 1295 w 1351"/>
                <a:gd name="T51" fmla="*/ 0 h 671"/>
                <a:gd name="T52" fmla="*/ 1327 w 1351"/>
                <a:gd name="T53" fmla="*/ 0 h 671"/>
                <a:gd name="T54" fmla="*/ 1343 w 1351"/>
                <a:gd name="T55" fmla="*/ 0 h 671"/>
                <a:gd name="T56" fmla="*/ 1351 w 1351"/>
                <a:gd name="T57" fmla="*/ 0 h 671"/>
                <a:gd name="T58" fmla="*/ 1343 w 1351"/>
                <a:gd name="T59" fmla="*/ 8 h 671"/>
                <a:gd name="T60" fmla="*/ 1327 w 1351"/>
                <a:gd name="T61" fmla="*/ 8 h 671"/>
                <a:gd name="T62" fmla="*/ 1303 w 1351"/>
                <a:gd name="T63" fmla="*/ 8 h 671"/>
                <a:gd name="T64" fmla="*/ 1287 w 1351"/>
                <a:gd name="T65" fmla="*/ 16 h 671"/>
                <a:gd name="T66" fmla="*/ 1255 w 1351"/>
                <a:gd name="T67" fmla="*/ 16 h 671"/>
                <a:gd name="T68" fmla="*/ 1199 w 1351"/>
                <a:gd name="T69" fmla="*/ 16 h 671"/>
                <a:gd name="T70" fmla="*/ 1119 w 1351"/>
                <a:gd name="T71" fmla="*/ 24 h 671"/>
                <a:gd name="T72" fmla="*/ 1047 w 1351"/>
                <a:gd name="T73" fmla="*/ 32 h 671"/>
                <a:gd name="T74" fmla="*/ 1007 w 1351"/>
                <a:gd name="T75" fmla="*/ 40 h 671"/>
                <a:gd name="T76" fmla="*/ 983 w 1351"/>
                <a:gd name="T77" fmla="*/ 40 h 671"/>
                <a:gd name="T78" fmla="*/ 919 w 1351"/>
                <a:gd name="T79" fmla="*/ 56 h 671"/>
                <a:gd name="T80" fmla="*/ 856 w 1351"/>
                <a:gd name="T81" fmla="*/ 72 h 671"/>
                <a:gd name="T82" fmla="*/ 800 w 1351"/>
                <a:gd name="T83" fmla="*/ 96 h 671"/>
                <a:gd name="T84" fmla="*/ 752 w 1351"/>
                <a:gd name="T85" fmla="*/ 128 h 671"/>
                <a:gd name="T86" fmla="*/ 712 w 1351"/>
                <a:gd name="T87" fmla="*/ 160 h 671"/>
                <a:gd name="T88" fmla="*/ 672 w 1351"/>
                <a:gd name="T89" fmla="*/ 208 h 671"/>
                <a:gd name="T90" fmla="*/ 648 w 1351"/>
                <a:gd name="T91" fmla="*/ 256 h 671"/>
                <a:gd name="T92" fmla="*/ 632 w 1351"/>
                <a:gd name="T93" fmla="*/ 320 h 671"/>
                <a:gd name="T94" fmla="*/ 616 w 1351"/>
                <a:gd name="T95" fmla="*/ 399 h 671"/>
                <a:gd name="T96" fmla="*/ 600 w 1351"/>
                <a:gd name="T97" fmla="*/ 487 h 671"/>
                <a:gd name="T98" fmla="*/ 592 w 1351"/>
                <a:gd name="T99" fmla="*/ 591 h 671"/>
                <a:gd name="T100" fmla="*/ 0 w 1351"/>
                <a:gd name="T10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51" h="671">
                  <a:moveTo>
                    <a:pt x="8" y="559"/>
                  </a:moveTo>
                  <a:lnTo>
                    <a:pt x="8" y="519"/>
                  </a:lnTo>
                  <a:lnTo>
                    <a:pt x="8" y="487"/>
                  </a:lnTo>
                  <a:lnTo>
                    <a:pt x="8" y="447"/>
                  </a:lnTo>
                  <a:lnTo>
                    <a:pt x="16" y="415"/>
                  </a:lnTo>
                  <a:lnTo>
                    <a:pt x="16" y="383"/>
                  </a:lnTo>
                  <a:lnTo>
                    <a:pt x="16" y="359"/>
                  </a:lnTo>
                  <a:lnTo>
                    <a:pt x="24" y="328"/>
                  </a:lnTo>
                  <a:lnTo>
                    <a:pt x="24" y="304"/>
                  </a:lnTo>
                  <a:lnTo>
                    <a:pt x="24" y="280"/>
                  </a:lnTo>
                  <a:lnTo>
                    <a:pt x="32" y="256"/>
                  </a:lnTo>
                  <a:lnTo>
                    <a:pt x="32" y="232"/>
                  </a:lnTo>
                  <a:lnTo>
                    <a:pt x="40" y="216"/>
                  </a:lnTo>
                  <a:lnTo>
                    <a:pt x="48" y="192"/>
                  </a:lnTo>
                  <a:lnTo>
                    <a:pt x="48" y="176"/>
                  </a:lnTo>
                  <a:lnTo>
                    <a:pt x="56" y="160"/>
                  </a:lnTo>
                  <a:lnTo>
                    <a:pt x="64" y="144"/>
                  </a:lnTo>
                  <a:lnTo>
                    <a:pt x="72" y="128"/>
                  </a:lnTo>
                  <a:lnTo>
                    <a:pt x="72" y="120"/>
                  </a:lnTo>
                  <a:lnTo>
                    <a:pt x="80" y="104"/>
                  </a:lnTo>
                  <a:lnTo>
                    <a:pt x="88" y="96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68" y="40"/>
                  </a:lnTo>
                  <a:lnTo>
                    <a:pt x="176" y="32"/>
                  </a:lnTo>
                  <a:lnTo>
                    <a:pt x="192" y="32"/>
                  </a:lnTo>
                  <a:lnTo>
                    <a:pt x="208" y="24"/>
                  </a:lnTo>
                  <a:lnTo>
                    <a:pt x="224" y="24"/>
                  </a:lnTo>
                  <a:lnTo>
                    <a:pt x="240" y="16"/>
                  </a:lnTo>
                  <a:lnTo>
                    <a:pt x="240" y="16"/>
                  </a:lnTo>
                  <a:lnTo>
                    <a:pt x="248" y="16"/>
                  </a:lnTo>
                  <a:lnTo>
                    <a:pt x="256" y="16"/>
                  </a:lnTo>
                  <a:lnTo>
                    <a:pt x="264" y="16"/>
                  </a:lnTo>
                  <a:lnTo>
                    <a:pt x="272" y="16"/>
                  </a:lnTo>
                  <a:lnTo>
                    <a:pt x="288" y="16"/>
                  </a:lnTo>
                  <a:lnTo>
                    <a:pt x="296" y="16"/>
                  </a:lnTo>
                  <a:lnTo>
                    <a:pt x="312" y="16"/>
                  </a:lnTo>
                  <a:lnTo>
                    <a:pt x="320" y="16"/>
                  </a:lnTo>
                  <a:lnTo>
                    <a:pt x="336" y="8"/>
                  </a:lnTo>
                  <a:lnTo>
                    <a:pt x="352" y="8"/>
                  </a:lnTo>
                  <a:lnTo>
                    <a:pt x="368" y="8"/>
                  </a:lnTo>
                  <a:lnTo>
                    <a:pt x="392" y="8"/>
                  </a:lnTo>
                  <a:lnTo>
                    <a:pt x="408" y="8"/>
                  </a:lnTo>
                  <a:lnTo>
                    <a:pt x="424" y="8"/>
                  </a:lnTo>
                  <a:lnTo>
                    <a:pt x="448" y="8"/>
                  </a:lnTo>
                  <a:lnTo>
                    <a:pt x="464" y="8"/>
                  </a:lnTo>
                  <a:lnTo>
                    <a:pt x="488" y="8"/>
                  </a:lnTo>
                  <a:lnTo>
                    <a:pt x="512" y="8"/>
                  </a:lnTo>
                  <a:lnTo>
                    <a:pt x="536" y="8"/>
                  </a:lnTo>
                  <a:lnTo>
                    <a:pt x="552" y="8"/>
                  </a:lnTo>
                  <a:lnTo>
                    <a:pt x="576" y="8"/>
                  </a:lnTo>
                  <a:lnTo>
                    <a:pt x="624" y="0"/>
                  </a:lnTo>
                  <a:lnTo>
                    <a:pt x="672" y="0"/>
                  </a:lnTo>
                  <a:lnTo>
                    <a:pt x="728" y="0"/>
                  </a:lnTo>
                  <a:lnTo>
                    <a:pt x="824" y="0"/>
                  </a:lnTo>
                  <a:lnTo>
                    <a:pt x="880" y="0"/>
                  </a:lnTo>
                  <a:lnTo>
                    <a:pt x="927" y="0"/>
                  </a:lnTo>
                  <a:lnTo>
                    <a:pt x="975" y="0"/>
                  </a:lnTo>
                  <a:lnTo>
                    <a:pt x="1023" y="0"/>
                  </a:lnTo>
                  <a:lnTo>
                    <a:pt x="1047" y="0"/>
                  </a:lnTo>
                  <a:lnTo>
                    <a:pt x="1063" y="0"/>
                  </a:lnTo>
                  <a:lnTo>
                    <a:pt x="1087" y="0"/>
                  </a:lnTo>
                  <a:lnTo>
                    <a:pt x="1111" y="0"/>
                  </a:lnTo>
                  <a:lnTo>
                    <a:pt x="1127" y="0"/>
                  </a:lnTo>
                  <a:lnTo>
                    <a:pt x="1151" y="0"/>
                  </a:lnTo>
                  <a:lnTo>
                    <a:pt x="1167" y="0"/>
                  </a:lnTo>
                  <a:lnTo>
                    <a:pt x="1191" y="0"/>
                  </a:lnTo>
                  <a:lnTo>
                    <a:pt x="1207" y="0"/>
                  </a:lnTo>
                  <a:lnTo>
                    <a:pt x="1223" y="0"/>
                  </a:lnTo>
                  <a:lnTo>
                    <a:pt x="1239" y="0"/>
                  </a:lnTo>
                  <a:lnTo>
                    <a:pt x="1255" y="0"/>
                  </a:lnTo>
                  <a:lnTo>
                    <a:pt x="1271" y="0"/>
                  </a:lnTo>
                  <a:lnTo>
                    <a:pt x="1279" y="0"/>
                  </a:lnTo>
                  <a:lnTo>
                    <a:pt x="1295" y="0"/>
                  </a:lnTo>
                  <a:lnTo>
                    <a:pt x="1303" y="0"/>
                  </a:lnTo>
                  <a:lnTo>
                    <a:pt x="1319" y="0"/>
                  </a:lnTo>
                  <a:lnTo>
                    <a:pt x="1327" y="0"/>
                  </a:lnTo>
                  <a:lnTo>
                    <a:pt x="1335" y="0"/>
                  </a:lnTo>
                  <a:lnTo>
                    <a:pt x="1343" y="0"/>
                  </a:lnTo>
                  <a:lnTo>
                    <a:pt x="1343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8"/>
                  </a:lnTo>
                  <a:lnTo>
                    <a:pt x="1351" y="8"/>
                  </a:lnTo>
                  <a:lnTo>
                    <a:pt x="1343" y="8"/>
                  </a:lnTo>
                  <a:lnTo>
                    <a:pt x="1343" y="8"/>
                  </a:lnTo>
                  <a:lnTo>
                    <a:pt x="1335" y="8"/>
                  </a:lnTo>
                  <a:lnTo>
                    <a:pt x="1327" y="8"/>
                  </a:lnTo>
                  <a:lnTo>
                    <a:pt x="1319" y="8"/>
                  </a:lnTo>
                  <a:lnTo>
                    <a:pt x="1311" y="8"/>
                  </a:lnTo>
                  <a:lnTo>
                    <a:pt x="1303" y="8"/>
                  </a:lnTo>
                  <a:lnTo>
                    <a:pt x="1303" y="8"/>
                  </a:lnTo>
                  <a:lnTo>
                    <a:pt x="1295" y="8"/>
                  </a:lnTo>
                  <a:lnTo>
                    <a:pt x="1287" y="16"/>
                  </a:lnTo>
                  <a:lnTo>
                    <a:pt x="1271" y="16"/>
                  </a:lnTo>
                  <a:lnTo>
                    <a:pt x="1263" y="16"/>
                  </a:lnTo>
                  <a:lnTo>
                    <a:pt x="1255" y="16"/>
                  </a:lnTo>
                  <a:lnTo>
                    <a:pt x="1247" y="16"/>
                  </a:lnTo>
                  <a:lnTo>
                    <a:pt x="1223" y="16"/>
                  </a:lnTo>
                  <a:lnTo>
                    <a:pt x="1199" y="16"/>
                  </a:lnTo>
                  <a:lnTo>
                    <a:pt x="1175" y="24"/>
                  </a:lnTo>
                  <a:lnTo>
                    <a:pt x="1151" y="24"/>
                  </a:lnTo>
                  <a:lnTo>
                    <a:pt x="1119" y="24"/>
                  </a:lnTo>
                  <a:lnTo>
                    <a:pt x="1095" y="32"/>
                  </a:lnTo>
                  <a:lnTo>
                    <a:pt x="1071" y="32"/>
                  </a:lnTo>
                  <a:lnTo>
                    <a:pt x="1047" y="32"/>
                  </a:lnTo>
                  <a:lnTo>
                    <a:pt x="1023" y="40"/>
                  </a:lnTo>
                  <a:lnTo>
                    <a:pt x="1015" y="40"/>
                  </a:lnTo>
                  <a:lnTo>
                    <a:pt x="1007" y="40"/>
                  </a:lnTo>
                  <a:lnTo>
                    <a:pt x="999" y="40"/>
                  </a:lnTo>
                  <a:lnTo>
                    <a:pt x="991" y="40"/>
                  </a:lnTo>
                  <a:lnTo>
                    <a:pt x="983" y="40"/>
                  </a:lnTo>
                  <a:lnTo>
                    <a:pt x="975" y="48"/>
                  </a:lnTo>
                  <a:lnTo>
                    <a:pt x="951" y="48"/>
                  </a:lnTo>
                  <a:lnTo>
                    <a:pt x="919" y="56"/>
                  </a:lnTo>
                  <a:lnTo>
                    <a:pt x="895" y="56"/>
                  </a:lnTo>
                  <a:lnTo>
                    <a:pt x="880" y="64"/>
                  </a:lnTo>
                  <a:lnTo>
                    <a:pt x="856" y="72"/>
                  </a:lnTo>
                  <a:lnTo>
                    <a:pt x="832" y="80"/>
                  </a:lnTo>
                  <a:lnTo>
                    <a:pt x="816" y="88"/>
                  </a:lnTo>
                  <a:lnTo>
                    <a:pt x="800" y="96"/>
                  </a:lnTo>
                  <a:lnTo>
                    <a:pt x="784" y="104"/>
                  </a:lnTo>
                  <a:lnTo>
                    <a:pt x="768" y="112"/>
                  </a:lnTo>
                  <a:lnTo>
                    <a:pt x="752" y="128"/>
                  </a:lnTo>
                  <a:lnTo>
                    <a:pt x="736" y="136"/>
                  </a:lnTo>
                  <a:lnTo>
                    <a:pt x="720" y="144"/>
                  </a:lnTo>
                  <a:lnTo>
                    <a:pt x="712" y="160"/>
                  </a:lnTo>
                  <a:lnTo>
                    <a:pt x="696" y="176"/>
                  </a:lnTo>
                  <a:lnTo>
                    <a:pt x="688" y="192"/>
                  </a:lnTo>
                  <a:lnTo>
                    <a:pt x="672" y="208"/>
                  </a:lnTo>
                  <a:lnTo>
                    <a:pt x="664" y="224"/>
                  </a:lnTo>
                  <a:lnTo>
                    <a:pt x="656" y="240"/>
                  </a:lnTo>
                  <a:lnTo>
                    <a:pt x="648" y="256"/>
                  </a:lnTo>
                  <a:lnTo>
                    <a:pt x="640" y="280"/>
                  </a:lnTo>
                  <a:lnTo>
                    <a:pt x="632" y="304"/>
                  </a:lnTo>
                  <a:lnTo>
                    <a:pt x="632" y="320"/>
                  </a:lnTo>
                  <a:lnTo>
                    <a:pt x="624" y="343"/>
                  </a:lnTo>
                  <a:lnTo>
                    <a:pt x="616" y="375"/>
                  </a:lnTo>
                  <a:lnTo>
                    <a:pt x="616" y="399"/>
                  </a:lnTo>
                  <a:lnTo>
                    <a:pt x="608" y="423"/>
                  </a:lnTo>
                  <a:lnTo>
                    <a:pt x="608" y="455"/>
                  </a:lnTo>
                  <a:lnTo>
                    <a:pt x="600" y="487"/>
                  </a:lnTo>
                  <a:lnTo>
                    <a:pt x="600" y="519"/>
                  </a:lnTo>
                  <a:lnTo>
                    <a:pt x="592" y="559"/>
                  </a:lnTo>
                  <a:lnTo>
                    <a:pt x="592" y="591"/>
                  </a:lnTo>
                  <a:lnTo>
                    <a:pt x="584" y="671"/>
                  </a:lnTo>
                  <a:lnTo>
                    <a:pt x="296" y="671"/>
                  </a:lnTo>
                  <a:lnTo>
                    <a:pt x="0" y="671"/>
                  </a:lnTo>
                  <a:lnTo>
                    <a:pt x="8" y="559"/>
                  </a:lnTo>
                  <a:lnTo>
                    <a:pt x="8" y="559"/>
                  </a:lnTo>
                  <a:close/>
                </a:path>
              </a:pathLst>
            </a:custGeom>
            <a:solidFill>
              <a:srgbClr val="00FFFF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5783777" y="1675785"/>
              <a:ext cx="1187853" cy="941123"/>
            </a:xfrm>
            <a:custGeom>
              <a:avLst/>
              <a:gdLst>
                <a:gd name="T0" fmla="*/ 695 w 1271"/>
                <a:gd name="T1" fmla="*/ 935 h 1007"/>
                <a:gd name="T2" fmla="*/ 695 w 1271"/>
                <a:gd name="T3" fmla="*/ 911 h 1007"/>
                <a:gd name="T4" fmla="*/ 695 w 1271"/>
                <a:gd name="T5" fmla="*/ 879 h 1007"/>
                <a:gd name="T6" fmla="*/ 687 w 1271"/>
                <a:gd name="T7" fmla="*/ 807 h 1007"/>
                <a:gd name="T8" fmla="*/ 687 w 1271"/>
                <a:gd name="T9" fmla="*/ 703 h 1007"/>
                <a:gd name="T10" fmla="*/ 679 w 1271"/>
                <a:gd name="T11" fmla="*/ 640 h 1007"/>
                <a:gd name="T12" fmla="*/ 679 w 1271"/>
                <a:gd name="T13" fmla="*/ 616 h 1007"/>
                <a:gd name="T14" fmla="*/ 679 w 1271"/>
                <a:gd name="T15" fmla="*/ 568 h 1007"/>
                <a:gd name="T16" fmla="*/ 671 w 1271"/>
                <a:gd name="T17" fmla="*/ 488 h 1007"/>
                <a:gd name="T18" fmla="*/ 663 w 1271"/>
                <a:gd name="T19" fmla="*/ 416 h 1007"/>
                <a:gd name="T20" fmla="*/ 647 w 1271"/>
                <a:gd name="T21" fmla="*/ 352 h 1007"/>
                <a:gd name="T22" fmla="*/ 639 w 1271"/>
                <a:gd name="T23" fmla="*/ 296 h 1007"/>
                <a:gd name="T24" fmla="*/ 623 w 1271"/>
                <a:gd name="T25" fmla="*/ 256 h 1007"/>
                <a:gd name="T26" fmla="*/ 583 w 1271"/>
                <a:gd name="T27" fmla="*/ 192 h 1007"/>
                <a:gd name="T28" fmla="*/ 535 w 1271"/>
                <a:gd name="T29" fmla="*/ 136 h 1007"/>
                <a:gd name="T30" fmla="*/ 503 w 1271"/>
                <a:gd name="T31" fmla="*/ 112 h 1007"/>
                <a:gd name="T32" fmla="*/ 472 w 1271"/>
                <a:gd name="T33" fmla="*/ 96 h 1007"/>
                <a:gd name="T34" fmla="*/ 424 w 1271"/>
                <a:gd name="T35" fmla="*/ 80 h 1007"/>
                <a:gd name="T36" fmla="*/ 384 w 1271"/>
                <a:gd name="T37" fmla="*/ 64 h 1007"/>
                <a:gd name="T38" fmla="*/ 328 w 1271"/>
                <a:gd name="T39" fmla="*/ 56 h 1007"/>
                <a:gd name="T40" fmla="*/ 272 w 1271"/>
                <a:gd name="T41" fmla="*/ 48 h 1007"/>
                <a:gd name="T42" fmla="*/ 216 w 1271"/>
                <a:gd name="T43" fmla="*/ 40 h 1007"/>
                <a:gd name="T44" fmla="*/ 176 w 1271"/>
                <a:gd name="T45" fmla="*/ 32 h 1007"/>
                <a:gd name="T46" fmla="*/ 120 w 1271"/>
                <a:gd name="T47" fmla="*/ 24 h 1007"/>
                <a:gd name="T48" fmla="*/ 80 w 1271"/>
                <a:gd name="T49" fmla="*/ 24 h 1007"/>
                <a:gd name="T50" fmla="*/ 48 w 1271"/>
                <a:gd name="T51" fmla="*/ 24 h 1007"/>
                <a:gd name="T52" fmla="*/ 32 w 1271"/>
                <a:gd name="T53" fmla="*/ 24 h 1007"/>
                <a:gd name="T54" fmla="*/ 8 w 1271"/>
                <a:gd name="T55" fmla="*/ 24 h 1007"/>
                <a:gd name="T56" fmla="*/ 0 w 1271"/>
                <a:gd name="T57" fmla="*/ 16 h 1007"/>
                <a:gd name="T58" fmla="*/ 0 w 1271"/>
                <a:gd name="T59" fmla="*/ 0 h 1007"/>
                <a:gd name="T60" fmla="*/ 360 w 1271"/>
                <a:gd name="T61" fmla="*/ 0 h 1007"/>
                <a:gd name="T62" fmla="*/ 480 w 1271"/>
                <a:gd name="T63" fmla="*/ 0 h 1007"/>
                <a:gd name="T64" fmla="*/ 591 w 1271"/>
                <a:gd name="T65" fmla="*/ 8 h 1007"/>
                <a:gd name="T66" fmla="*/ 687 w 1271"/>
                <a:gd name="T67" fmla="*/ 8 h 1007"/>
                <a:gd name="T68" fmla="*/ 767 w 1271"/>
                <a:gd name="T69" fmla="*/ 8 h 1007"/>
                <a:gd name="T70" fmla="*/ 839 w 1271"/>
                <a:gd name="T71" fmla="*/ 8 h 1007"/>
                <a:gd name="T72" fmla="*/ 903 w 1271"/>
                <a:gd name="T73" fmla="*/ 16 h 1007"/>
                <a:gd name="T74" fmla="*/ 959 w 1271"/>
                <a:gd name="T75" fmla="*/ 16 h 1007"/>
                <a:gd name="T76" fmla="*/ 999 w 1271"/>
                <a:gd name="T77" fmla="*/ 16 h 1007"/>
                <a:gd name="T78" fmla="*/ 1031 w 1271"/>
                <a:gd name="T79" fmla="*/ 24 h 1007"/>
                <a:gd name="T80" fmla="*/ 1055 w 1271"/>
                <a:gd name="T81" fmla="*/ 24 h 1007"/>
                <a:gd name="T82" fmla="*/ 1087 w 1271"/>
                <a:gd name="T83" fmla="*/ 32 h 1007"/>
                <a:gd name="T84" fmla="*/ 1119 w 1271"/>
                <a:gd name="T85" fmla="*/ 48 h 1007"/>
                <a:gd name="T86" fmla="*/ 1159 w 1271"/>
                <a:gd name="T87" fmla="*/ 72 h 1007"/>
                <a:gd name="T88" fmla="*/ 1183 w 1271"/>
                <a:gd name="T89" fmla="*/ 88 h 1007"/>
                <a:gd name="T90" fmla="*/ 1199 w 1271"/>
                <a:gd name="T91" fmla="*/ 120 h 1007"/>
                <a:gd name="T92" fmla="*/ 1215 w 1271"/>
                <a:gd name="T93" fmla="*/ 152 h 1007"/>
                <a:gd name="T94" fmla="*/ 1231 w 1271"/>
                <a:gd name="T95" fmla="*/ 192 h 1007"/>
                <a:gd name="T96" fmla="*/ 1239 w 1271"/>
                <a:gd name="T97" fmla="*/ 232 h 1007"/>
                <a:gd name="T98" fmla="*/ 1247 w 1271"/>
                <a:gd name="T99" fmla="*/ 288 h 1007"/>
                <a:gd name="T100" fmla="*/ 1255 w 1271"/>
                <a:gd name="T101" fmla="*/ 352 h 1007"/>
                <a:gd name="T102" fmla="*/ 1263 w 1271"/>
                <a:gd name="T103" fmla="*/ 400 h 1007"/>
                <a:gd name="T104" fmla="*/ 1263 w 1271"/>
                <a:gd name="T105" fmla="*/ 456 h 1007"/>
                <a:gd name="T106" fmla="*/ 1271 w 1271"/>
                <a:gd name="T107" fmla="*/ 528 h 1007"/>
                <a:gd name="T108" fmla="*/ 1271 w 1271"/>
                <a:gd name="T109" fmla="*/ 616 h 1007"/>
                <a:gd name="T110" fmla="*/ 1271 w 1271"/>
                <a:gd name="T111" fmla="*/ 679 h 1007"/>
                <a:gd name="T112" fmla="*/ 1271 w 1271"/>
                <a:gd name="T113" fmla="*/ 727 h 1007"/>
                <a:gd name="T114" fmla="*/ 1271 w 1271"/>
                <a:gd name="T115" fmla="*/ 791 h 1007"/>
                <a:gd name="T116" fmla="*/ 695 w 1271"/>
                <a:gd name="T117" fmla="*/ 1007 h 1007"/>
                <a:gd name="T118" fmla="*/ 695 w 1271"/>
                <a:gd name="T119" fmla="*/ 951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1" h="1007">
                  <a:moveTo>
                    <a:pt x="695" y="951"/>
                  </a:moveTo>
                  <a:lnTo>
                    <a:pt x="695" y="943"/>
                  </a:lnTo>
                  <a:lnTo>
                    <a:pt x="695" y="935"/>
                  </a:lnTo>
                  <a:lnTo>
                    <a:pt x="695" y="927"/>
                  </a:lnTo>
                  <a:lnTo>
                    <a:pt x="695" y="919"/>
                  </a:lnTo>
                  <a:lnTo>
                    <a:pt x="695" y="911"/>
                  </a:lnTo>
                  <a:lnTo>
                    <a:pt x="695" y="903"/>
                  </a:lnTo>
                  <a:lnTo>
                    <a:pt x="695" y="895"/>
                  </a:lnTo>
                  <a:lnTo>
                    <a:pt x="695" y="879"/>
                  </a:lnTo>
                  <a:lnTo>
                    <a:pt x="695" y="863"/>
                  </a:lnTo>
                  <a:lnTo>
                    <a:pt x="695" y="839"/>
                  </a:lnTo>
                  <a:lnTo>
                    <a:pt x="687" y="807"/>
                  </a:lnTo>
                  <a:lnTo>
                    <a:pt x="687" y="783"/>
                  </a:lnTo>
                  <a:lnTo>
                    <a:pt x="687" y="727"/>
                  </a:lnTo>
                  <a:lnTo>
                    <a:pt x="687" y="703"/>
                  </a:lnTo>
                  <a:lnTo>
                    <a:pt x="687" y="679"/>
                  </a:lnTo>
                  <a:lnTo>
                    <a:pt x="687" y="656"/>
                  </a:lnTo>
                  <a:lnTo>
                    <a:pt x="679" y="640"/>
                  </a:lnTo>
                  <a:lnTo>
                    <a:pt x="679" y="632"/>
                  </a:lnTo>
                  <a:lnTo>
                    <a:pt x="679" y="624"/>
                  </a:lnTo>
                  <a:lnTo>
                    <a:pt x="679" y="616"/>
                  </a:lnTo>
                  <a:lnTo>
                    <a:pt x="679" y="600"/>
                  </a:lnTo>
                  <a:lnTo>
                    <a:pt x="679" y="592"/>
                  </a:lnTo>
                  <a:lnTo>
                    <a:pt x="679" y="568"/>
                  </a:lnTo>
                  <a:lnTo>
                    <a:pt x="679" y="536"/>
                  </a:lnTo>
                  <a:lnTo>
                    <a:pt x="671" y="512"/>
                  </a:lnTo>
                  <a:lnTo>
                    <a:pt x="671" y="488"/>
                  </a:lnTo>
                  <a:lnTo>
                    <a:pt x="671" y="456"/>
                  </a:lnTo>
                  <a:lnTo>
                    <a:pt x="663" y="432"/>
                  </a:lnTo>
                  <a:lnTo>
                    <a:pt x="663" y="416"/>
                  </a:lnTo>
                  <a:lnTo>
                    <a:pt x="655" y="392"/>
                  </a:lnTo>
                  <a:lnTo>
                    <a:pt x="655" y="368"/>
                  </a:lnTo>
                  <a:lnTo>
                    <a:pt x="647" y="352"/>
                  </a:lnTo>
                  <a:lnTo>
                    <a:pt x="647" y="328"/>
                  </a:lnTo>
                  <a:lnTo>
                    <a:pt x="639" y="312"/>
                  </a:lnTo>
                  <a:lnTo>
                    <a:pt x="639" y="296"/>
                  </a:lnTo>
                  <a:lnTo>
                    <a:pt x="631" y="280"/>
                  </a:lnTo>
                  <a:lnTo>
                    <a:pt x="623" y="272"/>
                  </a:lnTo>
                  <a:lnTo>
                    <a:pt x="623" y="256"/>
                  </a:lnTo>
                  <a:lnTo>
                    <a:pt x="607" y="232"/>
                  </a:lnTo>
                  <a:lnTo>
                    <a:pt x="599" y="208"/>
                  </a:lnTo>
                  <a:lnTo>
                    <a:pt x="583" y="192"/>
                  </a:lnTo>
                  <a:lnTo>
                    <a:pt x="567" y="168"/>
                  </a:lnTo>
                  <a:lnTo>
                    <a:pt x="551" y="152"/>
                  </a:lnTo>
                  <a:lnTo>
                    <a:pt x="535" y="136"/>
                  </a:lnTo>
                  <a:lnTo>
                    <a:pt x="527" y="128"/>
                  </a:lnTo>
                  <a:lnTo>
                    <a:pt x="511" y="120"/>
                  </a:lnTo>
                  <a:lnTo>
                    <a:pt x="503" y="112"/>
                  </a:lnTo>
                  <a:lnTo>
                    <a:pt x="495" y="112"/>
                  </a:lnTo>
                  <a:lnTo>
                    <a:pt x="480" y="104"/>
                  </a:lnTo>
                  <a:lnTo>
                    <a:pt x="472" y="96"/>
                  </a:lnTo>
                  <a:lnTo>
                    <a:pt x="456" y="88"/>
                  </a:lnTo>
                  <a:lnTo>
                    <a:pt x="440" y="88"/>
                  </a:lnTo>
                  <a:lnTo>
                    <a:pt x="424" y="80"/>
                  </a:lnTo>
                  <a:lnTo>
                    <a:pt x="416" y="80"/>
                  </a:lnTo>
                  <a:lnTo>
                    <a:pt x="400" y="72"/>
                  </a:lnTo>
                  <a:lnTo>
                    <a:pt x="384" y="64"/>
                  </a:lnTo>
                  <a:lnTo>
                    <a:pt x="360" y="64"/>
                  </a:lnTo>
                  <a:lnTo>
                    <a:pt x="344" y="56"/>
                  </a:lnTo>
                  <a:lnTo>
                    <a:pt x="328" y="56"/>
                  </a:lnTo>
                  <a:lnTo>
                    <a:pt x="312" y="48"/>
                  </a:lnTo>
                  <a:lnTo>
                    <a:pt x="288" y="48"/>
                  </a:lnTo>
                  <a:lnTo>
                    <a:pt x="272" y="48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200" y="32"/>
                  </a:lnTo>
                  <a:lnTo>
                    <a:pt x="192" y="32"/>
                  </a:lnTo>
                  <a:lnTo>
                    <a:pt x="176" y="32"/>
                  </a:lnTo>
                  <a:lnTo>
                    <a:pt x="160" y="32"/>
                  </a:lnTo>
                  <a:lnTo>
                    <a:pt x="144" y="32"/>
                  </a:lnTo>
                  <a:lnTo>
                    <a:pt x="120" y="24"/>
                  </a:lnTo>
                  <a:lnTo>
                    <a:pt x="104" y="24"/>
                  </a:lnTo>
                  <a:lnTo>
                    <a:pt x="88" y="24"/>
                  </a:lnTo>
                  <a:lnTo>
                    <a:pt x="80" y="24"/>
                  </a:lnTo>
                  <a:lnTo>
                    <a:pt x="64" y="24"/>
                  </a:lnTo>
                  <a:lnTo>
                    <a:pt x="56" y="24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272" y="0"/>
                  </a:lnTo>
                  <a:lnTo>
                    <a:pt x="320" y="0"/>
                  </a:lnTo>
                  <a:lnTo>
                    <a:pt x="360" y="0"/>
                  </a:lnTo>
                  <a:lnTo>
                    <a:pt x="400" y="0"/>
                  </a:lnTo>
                  <a:lnTo>
                    <a:pt x="448" y="0"/>
                  </a:lnTo>
                  <a:lnTo>
                    <a:pt x="480" y="0"/>
                  </a:lnTo>
                  <a:lnTo>
                    <a:pt x="519" y="0"/>
                  </a:lnTo>
                  <a:lnTo>
                    <a:pt x="559" y="8"/>
                  </a:lnTo>
                  <a:lnTo>
                    <a:pt x="591" y="8"/>
                  </a:lnTo>
                  <a:lnTo>
                    <a:pt x="623" y="8"/>
                  </a:lnTo>
                  <a:lnTo>
                    <a:pt x="655" y="8"/>
                  </a:lnTo>
                  <a:lnTo>
                    <a:pt x="687" y="8"/>
                  </a:lnTo>
                  <a:lnTo>
                    <a:pt x="719" y="8"/>
                  </a:lnTo>
                  <a:lnTo>
                    <a:pt x="743" y="8"/>
                  </a:lnTo>
                  <a:lnTo>
                    <a:pt x="767" y="8"/>
                  </a:lnTo>
                  <a:lnTo>
                    <a:pt x="799" y="8"/>
                  </a:lnTo>
                  <a:lnTo>
                    <a:pt x="823" y="8"/>
                  </a:lnTo>
                  <a:lnTo>
                    <a:pt x="839" y="8"/>
                  </a:lnTo>
                  <a:lnTo>
                    <a:pt x="863" y="8"/>
                  </a:lnTo>
                  <a:lnTo>
                    <a:pt x="887" y="8"/>
                  </a:lnTo>
                  <a:lnTo>
                    <a:pt x="903" y="16"/>
                  </a:lnTo>
                  <a:lnTo>
                    <a:pt x="927" y="16"/>
                  </a:lnTo>
                  <a:lnTo>
                    <a:pt x="943" y="16"/>
                  </a:lnTo>
                  <a:lnTo>
                    <a:pt x="959" y="16"/>
                  </a:lnTo>
                  <a:lnTo>
                    <a:pt x="975" y="16"/>
                  </a:lnTo>
                  <a:lnTo>
                    <a:pt x="983" y="16"/>
                  </a:lnTo>
                  <a:lnTo>
                    <a:pt x="999" y="16"/>
                  </a:lnTo>
                  <a:lnTo>
                    <a:pt x="1007" y="16"/>
                  </a:lnTo>
                  <a:lnTo>
                    <a:pt x="1023" y="24"/>
                  </a:lnTo>
                  <a:lnTo>
                    <a:pt x="1031" y="24"/>
                  </a:lnTo>
                  <a:lnTo>
                    <a:pt x="1039" y="24"/>
                  </a:lnTo>
                  <a:lnTo>
                    <a:pt x="1047" y="24"/>
                  </a:lnTo>
                  <a:lnTo>
                    <a:pt x="1055" y="24"/>
                  </a:lnTo>
                  <a:lnTo>
                    <a:pt x="1063" y="32"/>
                  </a:lnTo>
                  <a:lnTo>
                    <a:pt x="1079" y="32"/>
                  </a:lnTo>
                  <a:lnTo>
                    <a:pt x="1087" y="32"/>
                  </a:lnTo>
                  <a:lnTo>
                    <a:pt x="1103" y="40"/>
                  </a:lnTo>
                  <a:lnTo>
                    <a:pt x="1111" y="40"/>
                  </a:lnTo>
                  <a:lnTo>
                    <a:pt x="1119" y="48"/>
                  </a:lnTo>
                  <a:lnTo>
                    <a:pt x="1143" y="56"/>
                  </a:lnTo>
                  <a:lnTo>
                    <a:pt x="1151" y="64"/>
                  </a:lnTo>
                  <a:lnTo>
                    <a:pt x="1159" y="72"/>
                  </a:lnTo>
                  <a:lnTo>
                    <a:pt x="1167" y="80"/>
                  </a:lnTo>
                  <a:lnTo>
                    <a:pt x="1175" y="80"/>
                  </a:lnTo>
                  <a:lnTo>
                    <a:pt x="1183" y="88"/>
                  </a:lnTo>
                  <a:lnTo>
                    <a:pt x="1183" y="104"/>
                  </a:lnTo>
                  <a:lnTo>
                    <a:pt x="1191" y="112"/>
                  </a:lnTo>
                  <a:lnTo>
                    <a:pt x="1199" y="120"/>
                  </a:lnTo>
                  <a:lnTo>
                    <a:pt x="1207" y="128"/>
                  </a:lnTo>
                  <a:lnTo>
                    <a:pt x="1207" y="136"/>
                  </a:lnTo>
                  <a:lnTo>
                    <a:pt x="1215" y="152"/>
                  </a:lnTo>
                  <a:lnTo>
                    <a:pt x="1223" y="160"/>
                  </a:lnTo>
                  <a:lnTo>
                    <a:pt x="1223" y="176"/>
                  </a:lnTo>
                  <a:lnTo>
                    <a:pt x="1231" y="192"/>
                  </a:lnTo>
                  <a:lnTo>
                    <a:pt x="1231" y="208"/>
                  </a:lnTo>
                  <a:lnTo>
                    <a:pt x="1239" y="224"/>
                  </a:lnTo>
                  <a:lnTo>
                    <a:pt x="1239" y="232"/>
                  </a:lnTo>
                  <a:lnTo>
                    <a:pt x="1247" y="256"/>
                  </a:lnTo>
                  <a:lnTo>
                    <a:pt x="1247" y="272"/>
                  </a:lnTo>
                  <a:lnTo>
                    <a:pt x="1247" y="288"/>
                  </a:lnTo>
                  <a:lnTo>
                    <a:pt x="1255" y="312"/>
                  </a:lnTo>
                  <a:lnTo>
                    <a:pt x="1255" y="328"/>
                  </a:lnTo>
                  <a:lnTo>
                    <a:pt x="1255" y="352"/>
                  </a:lnTo>
                  <a:lnTo>
                    <a:pt x="1255" y="368"/>
                  </a:lnTo>
                  <a:lnTo>
                    <a:pt x="1263" y="384"/>
                  </a:lnTo>
                  <a:lnTo>
                    <a:pt x="1263" y="400"/>
                  </a:lnTo>
                  <a:lnTo>
                    <a:pt x="1263" y="416"/>
                  </a:lnTo>
                  <a:lnTo>
                    <a:pt x="1263" y="440"/>
                  </a:lnTo>
                  <a:lnTo>
                    <a:pt x="1263" y="456"/>
                  </a:lnTo>
                  <a:lnTo>
                    <a:pt x="1263" y="480"/>
                  </a:lnTo>
                  <a:lnTo>
                    <a:pt x="1263" y="504"/>
                  </a:lnTo>
                  <a:lnTo>
                    <a:pt x="1271" y="528"/>
                  </a:lnTo>
                  <a:lnTo>
                    <a:pt x="1271" y="552"/>
                  </a:lnTo>
                  <a:lnTo>
                    <a:pt x="1271" y="584"/>
                  </a:lnTo>
                  <a:lnTo>
                    <a:pt x="1271" y="616"/>
                  </a:lnTo>
                  <a:lnTo>
                    <a:pt x="1271" y="640"/>
                  </a:lnTo>
                  <a:lnTo>
                    <a:pt x="1271" y="664"/>
                  </a:lnTo>
                  <a:lnTo>
                    <a:pt x="1271" y="679"/>
                  </a:lnTo>
                  <a:lnTo>
                    <a:pt x="1271" y="695"/>
                  </a:lnTo>
                  <a:lnTo>
                    <a:pt x="1271" y="711"/>
                  </a:lnTo>
                  <a:lnTo>
                    <a:pt x="1271" y="727"/>
                  </a:lnTo>
                  <a:lnTo>
                    <a:pt x="1271" y="751"/>
                  </a:lnTo>
                  <a:lnTo>
                    <a:pt x="1271" y="767"/>
                  </a:lnTo>
                  <a:lnTo>
                    <a:pt x="1271" y="791"/>
                  </a:lnTo>
                  <a:lnTo>
                    <a:pt x="1271" y="1007"/>
                  </a:lnTo>
                  <a:lnTo>
                    <a:pt x="983" y="1007"/>
                  </a:lnTo>
                  <a:lnTo>
                    <a:pt x="695" y="1007"/>
                  </a:lnTo>
                  <a:lnTo>
                    <a:pt x="695" y="951"/>
                  </a:lnTo>
                  <a:lnTo>
                    <a:pt x="695" y="951"/>
                  </a:lnTo>
                  <a:lnTo>
                    <a:pt x="695" y="951"/>
                  </a:lnTo>
                  <a:close/>
                </a:path>
              </a:pathLst>
            </a:custGeom>
            <a:solidFill>
              <a:srgbClr val="00FFFF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4" name="Freeform 109"/>
            <p:cNvSpPr>
              <a:spLocks/>
            </p:cNvSpPr>
            <p:nvPr/>
          </p:nvSpPr>
          <p:spPr bwMode="auto">
            <a:xfrm>
              <a:off x="6680040" y="832793"/>
              <a:ext cx="299066" cy="357944"/>
            </a:xfrm>
            <a:custGeom>
              <a:avLst/>
              <a:gdLst>
                <a:gd name="T0" fmla="*/ 24 w 320"/>
                <a:gd name="T1" fmla="*/ 375 h 383"/>
                <a:gd name="T2" fmla="*/ 72 w 320"/>
                <a:gd name="T3" fmla="*/ 367 h 383"/>
                <a:gd name="T4" fmla="*/ 120 w 320"/>
                <a:gd name="T5" fmla="*/ 359 h 383"/>
                <a:gd name="T6" fmla="*/ 144 w 320"/>
                <a:gd name="T7" fmla="*/ 351 h 383"/>
                <a:gd name="T8" fmla="*/ 152 w 320"/>
                <a:gd name="T9" fmla="*/ 351 h 383"/>
                <a:gd name="T10" fmla="*/ 160 w 320"/>
                <a:gd name="T11" fmla="*/ 351 h 383"/>
                <a:gd name="T12" fmla="*/ 168 w 320"/>
                <a:gd name="T13" fmla="*/ 343 h 383"/>
                <a:gd name="T14" fmla="*/ 184 w 320"/>
                <a:gd name="T15" fmla="*/ 335 h 383"/>
                <a:gd name="T16" fmla="*/ 200 w 320"/>
                <a:gd name="T17" fmla="*/ 327 h 383"/>
                <a:gd name="T18" fmla="*/ 208 w 320"/>
                <a:gd name="T19" fmla="*/ 319 h 383"/>
                <a:gd name="T20" fmla="*/ 208 w 320"/>
                <a:gd name="T21" fmla="*/ 319 h 383"/>
                <a:gd name="T22" fmla="*/ 224 w 320"/>
                <a:gd name="T23" fmla="*/ 303 h 383"/>
                <a:gd name="T24" fmla="*/ 232 w 320"/>
                <a:gd name="T25" fmla="*/ 295 h 383"/>
                <a:gd name="T26" fmla="*/ 248 w 320"/>
                <a:gd name="T27" fmla="*/ 279 h 383"/>
                <a:gd name="T28" fmla="*/ 256 w 320"/>
                <a:gd name="T29" fmla="*/ 263 h 383"/>
                <a:gd name="T30" fmla="*/ 264 w 320"/>
                <a:gd name="T31" fmla="*/ 239 h 383"/>
                <a:gd name="T32" fmla="*/ 272 w 320"/>
                <a:gd name="T33" fmla="*/ 223 h 383"/>
                <a:gd name="T34" fmla="*/ 272 w 320"/>
                <a:gd name="T35" fmla="*/ 223 h 383"/>
                <a:gd name="T36" fmla="*/ 272 w 320"/>
                <a:gd name="T37" fmla="*/ 215 h 383"/>
                <a:gd name="T38" fmla="*/ 280 w 320"/>
                <a:gd name="T39" fmla="*/ 207 h 383"/>
                <a:gd name="T40" fmla="*/ 280 w 320"/>
                <a:gd name="T41" fmla="*/ 191 h 383"/>
                <a:gd name="T42" fmla="*/ 288 w 320"/>
                <a:gd name="T43" fmla="*/ 175 h 383"/>
                <a:gd name="T44" fmla="*/ 288 w 320"/>
                <a:gd name="T45" fmla="*/ 159 h 383"/>
                <a:gd name="T46" fmla="*/ 296 w 320"/>
                <a:gd name="T47" fmla="*/ 135 h 383"/>
                <a:gd name="T48" fmla="*/ 296 w 320"/>
                <a:gd name="T49" fmla="*/ 119 h 383"/>
                <a:gd name="T50" fmla="*/ 304 w 320"/>
                <a:gd name="T51" fmla="*/ 103 h 383"/>
                <a:gd name="T52" fmla="*/ 304 w 320"/>
                <a:gd name="T53" fmla="*/ 95 h 383"/>
                <a:gd name="T54" fmla="*/ 304 w 320"/>
                <a:gd name="T55" fmla="*/ 87 h 383"/>
                <a:gd name="T56" fmla="*/ 304 w 320"/>
                <a:gd name="T57" fmla="*/ 64 h 383"/>
                <a:gd name="T58" fmla="*/ 312 w 320"/>
                <a:gd name="T59" fmla="*/ 56 h 383"/>
                <a:gd name="T60" fmla="*/ 312 w 320"/>
                <a:gd name="T61" fmla="*/ 48 h 383"/>
                <a:gd name="T62" fmla="*/ 312 w 320"/>
                <a:gd name="T63" fmla="*/ 24 h 383"/>
                <a:gd name="T64" fmla="*/ 312 w 320"/>
                <a:gd name="T65" fmla="*/ 0 h 383"/>
                <a:gd name="T66" fmla="*/ 312 w 320"/>
                <a:gd name="T67" fmla="*/ 0 h 383"/>
                <a:gd name="T68" fmla="*/ 312 w 320"/>
                <a:gd name="T69" fmla="*/ 0 h 383"/>
                <a:gd name="T70" fmla="*/ 312 w 320"/>
                <a:gd name="T71" fmla="*/ 8 h 383"/>
                <a:gd name="T72" fmla="*/ 312 w 320"/>
                <a:gd name="T73" fmla="*/ 24 h 383"/>
                <a:gd name="T74" fmla="*/ 312 w 320"/>
                <a:gd name="T75" fmla="*/ 64 h 383"/>
                <a:gd name="T76" fmla="*/ 312 w 320"/>
                <a:gd name="T77" fmla="*/ 87 h 383"/>
                <a:gd name="T78" fmla="*/ 312 w 320"/>
                <a:gd name="T79" fmla="*/ 127 h 383"/>
                <a:gd name="T80" fmla="*/ 312 w 320"/>
                <a:gd name="T81" fmla="*/ 175 h 383"/>
                <a:gd name="T82" fmla="*/ 320 w 320"/>
                <a:gd name="T83" fmla="*/ 255 h 383"/>
                <a:gd name="T84" fmla="*/ 144 w 320"/>
                <a:gd name="T85" fmla="*/ 383 h 383"/>
                <a:gd name="T86" fmla="*/ 104 w 320"/>
                <a:gd name="T87" fmla="*/ 383 h 383"/>
                <a:gd name="T88" fmla="*/ 72 w 320"/>
                <a:gd name="T89" fmla="*/ 383 h 383"/>
                <a:gd name="T90" fmla="*/ 40 w 320"/>
                <a:gd name="T91" fmla="*/ 383 h 383"/>
                <a:gd name="T92" fmla="*/ 24 w 320"/>
                <a:gd name="T93" fmla="*/ 375 h 383"/>
                <a:gd name="T94" fmla="*/ 16 w 320"/>
                <a:gd name="T95" fmla="*/ 37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383">
                  <a:moveTo>
                    <a:pt x="16" y="375"/>
                  </a:moveTo>
                  <a:lnTo>
                    <a:pt x="0" y="375"/>
                  </a:lnTo>
                  <a:lnTo>
                    <a:pt x="24" y="375"/>
                  </a:lnTo>
                  <a:lnTo>
                    <a:pt x="40" y="375"/>
                  </a:lnTo>
                  <a:lnTo>
                    <a:pt x="56" y="375"/>
                  </a:lnTo>
                  <a:lnTo>
                    <a:pt x="72" y="367"/>
                  </a:lnTo>
                  <a:lnTo>
                    <a:pt x="88" y="367"/>
                  </a:lnTo>
                  <a:lnTo>
                    <a:pt x="104" y="367"/>
                  </a:lnTo>
                  <a:lnTo>
                    <a:pt x="120" y="359"/>
                  </a:lnTo>
                  <a:lnTo>
                    <a:pt x="128" y="359"/>
                  </a:lnTo>
                  <a:lnTo>
                    <a:pt x="136" y="359"/>
                  </a:lnTo>
                  <a:lnTo>
                    <a:pt x="144" y="351"/>
                  </a:lnTo>
                  <a:lnTo>
                    <a:pt x="152" y="351"/>
                  </a:lnTo>
                  <a:lnTo>
                    <a:pt x="152" y="351"/>
                  </a:lnTo>
                  <a:lnTo>
                    <a:pt x="152" y="351"/>
                  </a:lnTo>
                  <a:lnTo>
                    <a:pt x="152" y="351"/>
                  </a:lnTo>
                  <a:lnTo>
                    <a:pt x="152" y="351"/>
                  </a:lnTo>
                  <a:lnTo>
                    <a:pt x="160" y="351"/>
                  </a:lnTo>
                  <a:lnTo>
                    <a:pt x="160" y="351"/>
                  </a:lnTo>
                  <a:lnTo>
                    <a:pt x="160" y="351"/>
                  </a:lnTo>
                  <a:lnTo>
                    <a:pt x="168" y="343"/>
                  </a:lnTo>
                  <a:lnTo>
                    <a:pt x="176" y="343"/>
                  </a:lnTo>
                  <a:lnTo>
                    <a:pt x="184" y="335"/>
                  </a:lnTo>
                  <a:lnTo>
                    <a:pt x="184" y="335"/>
                  </a:lnTo>
                  <a:lnTo>
                    <a:pt x="192" y="335"/>
                  </a:lnTo>
                  <a:lnTo>
                    <a:pt x="192" y="327"/>
                  </a:lnTo>
                  <a:lnTo>
                    <a:pt x="200" y="327"/>
                  </a:lnTo>
                  <a:lnTo>
                    <a:pt x="200" y="327"/>
                  </a:lnTo>
                  <a:lnTo>
                    <a:pt x="200" y="327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6" y="319"/>
                  </a:lnTo>
                  <a:lnTo>
                    <a:pt x="216" y="311"/>
                  </a:lnTo>
                  <a:lnTo>
                    <a:pt x="224" y="303"/>
                  </a:lnTo>
                  <a:lnTo>
                    <a:pt x="232" y="303"/>
                  </a:lnTo>
                  <a:lnTo>
                    <a:pt x="232" y="295"/>
                  </a:lnTo>
                  <a:lnTo>
                    <a:pt x="232" y="295"/>
                  </a:lnTo>
                  <a:lnTo>
                    <a:pt x="240" y="287"/>
                  </a:lnTo>
                  <a:lnTo>
                    <a:pt x="240" y="279"/>
                  </a:lnTo>
                  <a:lnTo>
                    <a:pt x="248" y="279"/>
                  </a:lnTo>
                  <a:lnTo>
                    <a:pt x="248" y="271"/>
                  </a:lnTo>
                  <a:lnTo>
                    <a:pt x="256" y="263"/>
                  </a:lnTo>
                  <a:lnTo>
                    <a:pt x="256" y="263"/>
                  </a:lnTo>
                  <a:lnTo>
                    <a:pt x="256" y="255"/>
                  </a:lnTo>
                  <a:lnTo>
                    <a:pt x="264" y="247"/>
                  </a:lnTo>
                  <a:lnTo>
                    <a:pt x="264" y="239"/>
                  </a:lnTo>
                  <a:lnTo>
                    <a:pt x="264" y="239"/>
                  </a:lnTo>
                  <a:lnTo>
                    <a:pt x="272" y="231"/>
                  </a:lnTo>
                  <a:lnTo>
                    <a:pt x="272" y="223"/>
                  </a:lnTo>
                  <a:lnTo>
                    <a:pt x="272" y="223"/>
                  </a:lnTo>
                  <a:lnTo>
                    <a:pt x="272" y="223"/>
                  </a:lnTo>
                  <a:lnTo>
                    <a:pt x="272" y="223"/>
                  </a:lnTo>
                  <a:lnTo>
                    <a:pt x="272" y="223"/>
                  </a:lnTo>
                  <a:lnTo>
                    <a:pt x="272" y="215"/>
                  </a:lnTo>
                  <a:lnTo>
                    <a:pt x="272" y="215"/>
                  </a:lnTo>
                  <a:lnTo>
                    <a:pt x="280" y="215"/>
                  </a:lnTo>
                  <a:lnTo>
                    <a:pt x="280" y="207"/>
                  </a:lnTo>
                  <a:lnTo>
                    <a:pt x="280" y="207"/>
                  </a:lnTo>
                  <a:lnTo>
                    <a:pt x="280" y="199"/>
                  </a:lnTo>
                  <a:lnTo>
                    <a:pt x="280" y="199"/>
                  </a:lnTo>
                  <a:lnTo>
                    <a:pt x="280" y="191"/>
                  </a:lnTo>
                  <a:lnTo>
                    <a:pt x="288" y="183"/>
                  </a:lnTo>
                  <a:lnTo>
                    <a:pt x="288" y="175"/>
                  </a:lnTo>
                  <a:lnTo>
                    <a:pt x="288" y="175"/>
                  </a:lnTo>
                  <a:lnTo>
                    <a:pt x="288" y="167"/>
                  </a:lnTo>
                  <a:lnTo>
                    <a:pt x="288" y="159"/>
                  </a:lnTo>
                  <a:lnTo>
                    <a:pt x="288" y="159"/>
                  </a:lnTo>
                  <a:lnTo>
                    <a:pt x="296" y="151"/>
                  </a:lnTo>
                  <a:lnTo>
                    <a:pt x="296" y="143"/>
                  </a:lnTo>
                  <a:lnTo>
                    <a:pt x="296" y="135"/>
                  </a:lnTo>
                  <a:lnTo>
                    <a:pt x="296" y="135"/>
                  </a:lnTo>
                  <a:lnTo>
                    <a:pt x="296" y="127"/>
                  </a:lnTo>
                  <a:lnTo>
                    <a:pt x="296" y="119"/>
                  </a:lnTo>
                  <a:lnTo>
                    <a:pt x="296" y="119"/>
                  </a:lnTo>
                  <a:lnTo>
                    <a:pt x="304" y="111"/>
                  </a:lnTo>
                  <a:lnTo>
                    <a:pt x="304" y="103"/>
                  </a:lnTo>
                  <a:lnTo>
                    <a:pt x="304" y="103"/>
                  </a:lnTo>
                  <a:lnTo>
                    <a:pt x="304" y="103"/>
                  </a:lnTo>
                  <a:lnTo>
                    <a:pt x="304" y="95"/>
                  </a:lnTo>
                  <a:lnTo>
                    <a:pt x="304" y="95"/>
                  </a:lnTo>
                  <a:lnTo>
                    <a:pt x="304" y="95"/>
                  </a:lnTo>
                  <a:lnTo>
                    <a:pt x="304" y="87"/>
                  </a:lnTo>
                  <a:lnTo>
                    <a:pt x="304" y="79"/>
                  </a:lnTo>
                  <a:lnTo>
                    <a:pt x="304" y="71"/>
                  </a:lnTo>
                  <a:lnTo>
                    <a:pt x="304" y="64"/>
                  </a:lnTo>
                  <a:lnTo>
                    <a:pt x="304" y="56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12" y="48"/>
                  </a:lnTo>
                  <a:lnTo>
                    <a:pt x="312" y="48"/>
                  </a:lnTo>
                  <a:lnTo>
                    <a:pt x="312" y="48"/>
                  </a:lnTo>
                  <a:lnTo>
                    <a:pt x="312" y="40"/>
                  </a:lnTo>
                  <a:lnTo>
                    <a:pt x="312" y="32"/>
                  </a:lnTo>
                  <a:lnTo>
                    <a:pt x="312" y="24"/>
                  </a:lnTo>
                  <a:lnTo>
                    <a:pt x="312" y="16"/>
                  </a:lnTo>
                  <a:lnTo>
                    <a:pt x="312" y="8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8"/>
                  </a:lnTo>
                  <a:lnTo>
                    <a:pt x="312" y="8"/>
                  </a:lnTo>
                  <a:lnTo>
                    <a:pt x="312" y="8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24"/>
                  </a:lnTo>
                  <a:lnTo>
                    <a:pt x="312" y="40"/>
                  </a:lnTo>
                  <a:lnTo>
                    <a:pt x="312" y="48"/>
                  </a:lnTo>
                  <a:lnTo>
                    <a:pt x="312" y="64"/>
                  </a:lnTo>
                  <a:lnTo>
                    <a:pt x="312" y="71"/>
                  </a:lnTo>
                  <a:lnTo>
                    <a:pt x="312" y="79"/>
                  </a:lnTo>
                  <a:lnTo>
                    <a:pt x="312" y="87"/>
                  </a:lnTo>
                  <a:lnTo>
                    <a:pt x="312" y="103"/>
                  </a:lnTo>
                  <a:lnTo>
                    <a:pt x="312" y="111"/>
                  </a:lnTo>
                  <a:lnTo>
                    <a:pt x="312" y="127"/>
                  </a:lnTo>
                  <a:lnTo>
                    <a:pt x="312" y="135"/>
                  </a:lnTo>
                  <a:lnTo>
                    <a:pt x="312" y="151"/>
                  </a:lnTo>
                  <a:lnTo>
                    <a:pt x="312" y="175"/>
                  </a:lnTo>
                  <a:lnTo>
                    <a:pt x="312" y="207"/>
                  </a:lnTo>
                  <a:lnTo>
                    <a:pt x="320" y="231"/>
                  </a:lnTo>
                  <a:lnTo>
                    <a:pt x="320" y="255"/>
                  </a:lnTo>
                  <a:lnTo>
                    <a:pt x="320" y="383"/>
                  </a:lnTo>
                  <a:lnTo>
                    <a:pt x="176" y="383"/>
                  </a:lnTo>
                  <a:lnTo>
                    <a:pt x="144" y="383"/>
                  </a:lnTo>
                  <a:lnTo>
                    <a:pt x="128" y="383"/>
                  </a:lnTo>
                  <a:lnTo>
                    <a:pt x="120" y="383"/>
                  </a:lnTo>
                  <a:lnTo>
                    <a:pt x="104" y="383"/>
                  </a:lnTo>
                  <a:lnTo>
                    <a:pt x="96" y="383"/>
                  </a:lnTo>
                  <a:lnTo>
                    <a:pt x="80" y="383"/>
                  </a:lnTo>
                  <a:lnTo>
                    <a:pt x="72" y="383"/>
                  </a:lnTo>
                  <a:lnTo>
                    <a:pt x="56" y="383"/>
                  </a:lnTo>
                  <a:lnTo>
                    <a:pt x="48" y="383"/>
                  </a:lnTo>
                  <a:lnTo>
                    <a:pt x="40" y="383"/>
                  </a:lnTo>
                  <a:lnTo>
                    <a:pt x="32" y="383"/>
                  </a:lnTo>
                  <a:lnTo>
                    <a:pt x="24" y="383"/>
                  </a:lnTo>
                  <a:lnTo>
                    <a:pt x="24" y="375"/>
                  </a:lnTo>
                  <a:lnTo>
                    <a:pt x="16" y="375"/>
                  </a:lnTo>
                  <a:lnTo>
                    <a:pt x="16" y="375"/>
                  </a:lnTo>
                  <a:lnTo>
                    <a:pt x="16" y="375"/>
                  </a:lnTo>
                  <a:close/>
                </a:path>
              </a:pathLst>
            </a:custGeom>
            <a:solidFill>
              <a:srgbClr val="00FFFF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5" name="Freeform 94"/>
            <p:cNvSpPr>
              <a:spLocks/>
            </p:cNvSpPr>
            <p:nvPr/>
          </p:nvSpPr>
          <p:spPr bwMode="auto">
            <a:xfrm>
              <a:off x="7778173" y="2004757"/>
              <a:ext cx="709347" cy="612150"/>
            </a:xfrm>
            <a:custGeom>
              <a:avLst/>
              <a:gdLst>
                <a:gd name="T0" fmla="*/ 0 w 759"/>
                <a:gd name="T1" fmla="*/ 655 h 655"/>
                <a:gd name="T2" fmla="*/ 8 w 759"/>
                <a:gd name="T3" fmla="*/ 639 h 655"/>
                <a:gd name="T4" fmla="*/ 8 w 759"/>
                <a:gd name="T5" fmla="*/ 631 h 655"/>
                <a:gd name="T6" fmla="*/ 8 w 759"/>
                <a:gd name="T7" fmla="*/ 607 h 655"/>
                <a:gd name="T8" fmla="*/ 8 w 759"/>
                <a:gd name="T9" fmla="*/ 583 h 655"/>
                <a:gd name="T10" fmla="*/ 8 w 759"/>
                <a:gd name="T11" fmla="*/ 559 h 655"/>
                <a:gd name="T12" fmla="*/ 8 w 759"/>
                <a:gd name="T13" fmla="*/ 527 h 655"/>
                <a:gd name="T14" fmla="*/ 16 w 759"/>
                <a:gd name="T15" fmla="*/ 511 h 655"/>
                <a:gd name="T16" fmla="*/ 16 w 759"/>
                <a:gd name="T17" fmla="*/ 495 h 655"/>
                <a:gd name="T18" fmla="*/ 16 w 759"/>
                <a:gd name="T19" fmla="*/ 455 h 655"/>
                <a:gd name="T20" fmla="*/ 24 w 759"/>
                <a:gd name="T21" fmla="*/ 431 h 655"/>
                <a:gd name="T22" fmla="*/ 24 w 759"/>
                <a:gd name="T23" fmla="*/ 407 h 655"/>
                <a:gd name="T24" fmla="*/ 24 w 759"/>
                <a:gd name="T25" fmla="*/ 391 h 655"/>
                <a:gd name="T26" fmla="*/ 32 w 759"/>
                <a:gd name="T27" fmla="*/ 375 h 655"/>
                <a:gd name="T28" fmla="*/ 32 w 759"/>
                <a:gd name="T29" fmla="*/ 359 h 655"/>
                <a:gd name="T30" fmla="*/ 40 w 759"/>
                <a:gd name="T31" fmla="*/ 343 h 655"/>
                <a:gd name="T32" fmla="*/ 40 w 759"/>
                <a:gd name="T33" fmla="*/ 312 h 655"/>
                <a:gd name="T34" fmla="*/ 56 w 759"/>
                <a:gd name="T35" fmla="*/ 280 h 655"/>
                <a:gd name="T36" fmla="*/ 64 w 759"/>
                <a:gd name="T37" fmla="*/ 240 h 655"/>
                <a:gd name="T38" fmla="*/ 80 w 759"/>
                <a:gd name="T39" fmla="*/ 216 h 655"/>
                <a:gd name="T40" fmla="*/ 96 w 759"/>
                <a:gd name="T41" fmla="*/ 184 h 655"/>
                <a:gd name="T42" fmla="*/ 104 w 759"/>
                <a:gd name="T43" fmla="*/ 168 h 655"/>
                <a:gd name="T44" fmla="*/ 120 w 759"/>
                <a:gd name="T45" fmla="*/ 152 h 655"/>
                <a:gd name="T46" fmla="*/ 144 w 759"/>
                <a:gd name="T47" fmla="*/ 128 h 655"/>
                <a:gd name="T48" fmla="*/ 176 w 759"/>
                <a:gd name="T49" fmla="*/ 104 h 655"/>
                <a:gd name="T50" fmla="*/ 200 w 759"/>
                <a:gd name="T51" fmla="*/ 88 h 655"/>
                <a:gd name="T52" fmla="*/ 224 w 759"/>
                <a:gd name="T53" fmla="*/ 80 h 655"/>
                <a:gd name="T54" fmla="*/ 248 w 759"/>
                <a:gd name="T55" fmla="*/ 72 h 655"/>
                <a:gd name="T56" fmla="*/ 296 w 759"/>
                <a:gd name="T57" fmla="*/ 56 h 655"/>
                <a:gd name="T58" fmla="*/ 335 w 759"/>
                <a:gd name="T59" fmla="*/ 48 h 655"/>
                <a:gd name="T60" fmla="*/ 359 w 759"/>
                <a:gd name="T61" fmla="*/ 40 h 655"/>
                <a:gd name="T62" fmla="*/ 383 w 759"/>
                <a:gd name="T63" fmla="*/ 32 h 655"/>
                <a:gd name="T64" fmla="*/ 447 w 759"/>
                <a:gd name="T65" fmla="*/ 24 h 655"/>
                <a:gd name="T66" fmla="*/ 495 w 759"/>
                <a:gd name="T67" fmla="*/ 16 h 655"/>
                <a:gd name="T68" fmla="*/ 559 w 759"/>
                <a:gd name="T69" fmla="*/ 16 h 655"/>
                <a:gd name="T70" fmla="*/ 639 w 759"/>
                <a:gd name="T71" fmla="*/ 8 h 655"/>
                <a:gd name="T72" fmla="*/ 727 w 759"/>
                <a:gd name="T73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9" h="655">
                  <a:moveTo>
                    <a:pt x="0" y="655"/>
                  </a:moveTo>
                  <a:lnTo>
                    <a:pt x="0" y="655"/>
                  </a:lnTo>
                  <a:lnTo>
                    <a:pt x="0" y="647"/>
                  </a:lnTo>
                  <a:lnTo>
                    <a:pt x="8" y="639"/>
                  </a:lnTo>
                  <a:lnTo>
                    <a:pt x="8" y="631"/>
                  </a:lnTo>
                  <a:lnTo>
                    <a:pt x="8" y="631"/>
                  </a:lnTo>
                  <a:lnTo>
                    <a:pt x="8" y="623"/>
                  </a:lnTo>
                  <a:lnTo>
                    <a:pt x="8" y="607"/>
                  </a:lnTo>
                  <a:lnTo>
                    <a:pt x="8" y="599"/>
                  </a:lnTo>
                  <a:lnTo>
                    <a:pt x="8" y="583"/>
                  </a:lnTo>
                  <a:lnTo>
                    <a:pt x="8" y="567"/>
                  </a:lnTo>
                  <a:lnTo>
                    <a:pt x="8" y="559"/>
                  </a:lnTo>
                  <a:lnTo>
                    <a:pt x="8" y="551"/>
                  </a:lnTo>
                  <a:lnTo>
                    <a:pt x="8" y="527"/>
                  </a:lnTo>
                  <a:lnTo>
                    <a:pt x="16" y="519"/>
                  </a:lnTo>
                  <a:lnTo>
                    <a:pt x="16" y="511"/>
                  </a:lnTo>
                  <a:lnTo>
                    <a:pt x="16" y="503"/>
                  </a:lnTo>
                  <a:lnTo>
                    <a:pt x="16" y="495"/>
                  </a:lnTo>
                  <a:lnTo>
                    <a:pt x="16" y="479"/>
                  </a:lnTo>
                  <a:lnTo>
                    <a:pt x="16" y="455"/>
                  </a:lnTo>
                  <a:lnTo>
                    <a:pt x="24" y="447"/>
                  </a:lnTo>
                  <a:lnTo>
                    <a:pt x="24" y="431"/>
                  </a:lnTo>
                  <a:lnTo>
                    <a:pt x="24" y="415"/>
                  </a:lnTo>
                  <a:lnTo>
                    <a:pt x="24" y="407"/>
                  </a:lnTo>
                  <a:lnTo>
                    <a:pt x="24" y="399"/>
                  </a:lnTo>
                  <a:lnTo>
                    <a:pt x="24" y="391"/>
                  </a:lnTo>
                  <a:lnTo>
                    <a:pt x="32" y="383"/>
                  </a:lnTo>
                  <a:lnTo>
                    <a:pt x="32" y="375"/>
                  </a:lnTo>
                  <a:lnTo>
                    <a:pt x="32" y="367"/>
                  </a:lnTo>
                  <a:lnTo>
                    <a:pt x="32" y="359"/>
                  </a:lnTo>
                  <a:lnTo>
                    <a:pt x="32" y="351"/>
                  </a:lnTo>
                  <a:lnTo>
                    <a:pt x="40" y="343"/>
                  </a:lnTo>
                  <a:lnTo>
                    <a:pt x="40" y="327"/>
                  </a:lnTo>
                  <a:lnTo>
                    <a:pt x="40" y="312"/>
                  </a:lnTo>
                  <a:lnTo>
                    <a:pt x="48" y="288"/>
                  </a:lnTo>
                  <a:lnTo>
                    <a:pt x="56" y="280"/>
                  </a:lnTo>
                  <a:lnTo>
                    <a:pt x="56" y="264"/>
                  </a:lnTo>
                  <a:lnTo>
                    <a:pt x="64" y="240"/>
                  </a:lnTo>
                  <a:lnTo>
                    <a:pt x="72" y="224"/>
                  </a:lnTo>
                  <a:lnTo>
                    <a:pt x="80" y="216"/>
                  </a:lnTo>
                  <a:lnTo>
                    <a:pt x="88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04" y="168"/>
                  </a:lnTo>
                  <a:lnTo>
                    <a:pt x="112" y="160"/>
                  </a:lnTo>
                  <a:lnTo>
                    <a:pt x="120" y="152"/>
                  </a:lnTo>
                  <a:lnTo>
                    <a:pt x="128" y="144"/>
                  </a:lnTo>
                  <a:lnTo>
                    <a:pt x="144" y="128"/>
                  </a:lnTo>
                  <a:lnTo>
                    <a:pt x="160" y="112"/>
                  </a:lnTo>
                  <a:lnTo>
                    <a:pt x="176" y="104"/>
                  </a:lnTo>
                  <a:lnTo>
                    <a:pt x="184" y="96"/>
                  </a:lnTo>
                  <a:lnTo>
                    <a:pt x="200" y="88"/>
                  </a:lnTo>
                  <a:lnTo>
                    <a:pt x="208" y="88"/>
                  </a:lnTo>
                  <a:lnTo>
                    <a:pt x="224" y="80"/>
                  </a:lnTo>
                  <a:lnTo>
                    <a:pt x="232" y="72"/>
                  </a:lnTo>
                  <a:lnTo>
                    <a:pt x="248" y="72"/>
                  </a:lnTo>
                  <a:lnTo>
                    <a:pt x="280" y="56"/>
                  </a:lnTo>
                  <a:lnTo>
                    <a:pt x="296" y="56"/>
                  </a:lnTo>
                  <a:lnTo>
                    <a:pt x="319" y="48"/>
                  </a:lnTo>
                  <a:lnTo>
                    <a:pt x="335" y="48"/>
                  </a:lnTo>
                  <a:lnTo>
                    <a:pt x="343" y="40"/>
                  </a:lnTo>
                  <a:lnTo>
                    <a:pt x="359" y="40"/>
                  </a:lnTo>
                  <a:lnTo>
                    <a:pt x="375" y="40"/>
                  </a:lnTo>
                  <a:lnTo>
                    <a:pt x="383" y="32"/>
                  </a:lnTo>
                  <a:lnTo>
                    <a:pt x="415" y="32"/>
                  </a:lnTo>
                  <a:lnTo>
                    <a:pt x="447" y="24"/>
                  </a:lnTo>
                  <a:lnTo>
                    <a:pt x="479" y="24"/>
                  </a:lnTo>
                  <a:lnTo>
                    <a:pt x="495" y="16"/>
                  </a:lnTo>
                  <a:lnTo>
                    <a:pt x="519" y="16"/>
                  </a:lnTo>
                  <a:lnTo>
                    <a:pt x="559" y="16"/>
                  </a:lnTo>
                  <a:lnTo>
                    <a:pt x="599" y="8"/>
                  </a:lnTo>
                  <a:lnTo>
                    <a:pt x="639" y="8"/>
                  </a:lnTo>
                  <a:lnTo>
                    <a:pt x="703" y="0"/>
                  </a:lnTo>
                  <a:lnTo>
                    <a:pt x="727" y="0"/>
                  </a:lnTo>
                  <a:lnTo>
                    <a:pt x="759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6" name="Line 95"/>
            <p:cNvSpPr>
              <a:spLocks noChangeShapeType="1"/>
            </p:cNvSpPr>
            <p:nvPr/>
          </p:nvSpPr>
          <p:spPr bwMode="auto">
            <a:xfrm flipH="1">
              <a:off x="7217425" y="1982327"/>
              <a:ext cx="127757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7" name="Line 96"/>
            <p:cNvSpPr>
              <a:spLocks noChangeShapeType="1"/>
            </p:cNvSpPr>
            <p:nvPr/>
          </p:nvSpPr>
          <p:spPr bwMode="auto">
            <a:xfrm>
              <a:off x="5776300" y="1668308"/>
              <a:ext cx="120280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8" name="Line 97"/>
            <p:cNvSpPr>
              <a:spLocks noChangeShapeType="1"/>
            </p:cNvSpPr>
            <p:nvPr/>
          </p:nvSpPr>
          <p:spPr bwMode="auto">
            <a:xfrm>
              <a:off x="7217425" y="1504756"/>
              <a:ext cx="127757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9" name="Line 98"/>
            <p:cNvSpPr>
              <a:spLocks noChangeShapeType="1"/>
            </p:cNvSpPr>
            <p:nvPr/>
          </p:nvSpPr>
          <p:spPr bwMode="auto">
            <a:xfrm flipH="1">
              <a:off x="5776300" y="1190737"/>
              <a:ext cx="120280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0" name="Freeform 99"/>
            <p:cNvSpPr>
              <a:spLocks/>
            </p:cNvSpPr>
            <p:nvPr/>
          </p:nvSpPr>
          <p:spPr bwMode="auto">
            <a:xfrm>
              <a:off x="7770697" y="548680"/>
              <a:ext cx="716824" cy="926169"/>
            </a:xfrm>
            <a:custGeom>
              <a:avLst/>
              <a:gdLst>
                <a:gd name="T0" fmla="*/ 703 w 767"/>
                <a:gd name="T1" fmla="*/ 991 h 991"/>
                <a:gd name="T2" fmla="*/ 575 w 767"/>
                <a:gd name="T3" fmla="*/ 983 h 991"/>
                <a:gd name="T4" fmla="*/ 471 w 767"/>
                <a:gd name="T5" fmla="*/ 967 h 991"/>
                <a:gd name="T6" fmla="*/ 399 w 767"/>
                <a:gd name="T7" fmla="*/ 959 h 991"/>
                <a:gd name="T8" fmla="*/ 367 w 767"/>
                <a:gd name="T9" fmla="*/ 951 h 991"/>
                <a:gd name="T10" fmla="*/ 319 w 767"/>
                <a:gd name="T11" fmla="*/ 943 h 991"/>
                <a:gd name="T12" fmla="*/ 280 w 767"/>
                <a:gd name="T13" fmla="*/ 935 h 991"/>
                <a:gd name="T14" fmla="*/ 232 w 767"/>
                <a:gd name="T15" fmla="*/ 911 h 991"/>
                <a:gd name="T16" fmla="*/ 184 w 767"/>
                <a:gd name="T17" fmla="*/ 887 h 991"/>
                <a:gd name="T18" fmla="*/ 152 w 767"/>
                <a:gd name="T19" fmla="*/ 863 h 991"/>
                <a:gd name="T20" fmla="*/ 128 w 767"/>
                <a:gd name="T21" fmla="*/ 839 h 991"/>
                <a:gd name="T22" fmla="*/ 104 w 767"/>
                <a:gd name="T23" fmla="*/ 807 h 991"/>
                <a:gd name="T24" fmla="*/ 88 w 767"/>
                <a:gd name="T25" fmla="*/ 791 h 991"/>
                <a:gd name="T26" fmla="*/ 80 w 767"/>
                <a:gd name="T27" fmla="*/ 759 h 991"/>
                <a:gd name="T28" fmla="*/ 64 w 767"/>
                <a:gd name="T29" fmla="*/ 727 h 991"/>
                <a:gd name="T30" fmla="*/ 56 w 767"/>
                <a:gd name="T31" fmla="*/ 703 h 991"/>
                <a:gd name="T32" fmla="*/ 48 w 767"/>
                <a:gd name="T33" fmla="*/ 671 h 991"/>
                <a:gd name="T34" fmla="*/ 40 w 767"/>
                <a:gd name="T35" fmla="*/ 639 h 991"/>
                <a:gd name="T36" fmla="*/ 40 w 767"/>
                <a:gd name="T37" fmla="*/ 607 h 991"/>
                <a:gd name="T38" fmla="*/ 32 w 767"/>
                <a:gd name="T39" fmla="*/ 575 h 991"/>
                <a:gd name="T40" fmla="*/ 24 w 767"/>
                <a:gd name="T41" fmla="*/ 543 h 991"/>
                <a:gd name="T42" fmla="*/ 24 w 767"/>
                <a:gd name="T43" fmla="*/ 471 h 991"/>
                <a:gd name="T44" fmla="*/ 16 w 767"/>
                <a:gd name="T45" fmla="*/ 391 h 991"/>
                <a:gd name="T46" fmla="*/ 8 w 767"/>
                <a:gd name="T47" fmla="*/ 328 h 991"/>
                <a:gd name="T48" fmla="*/ 8 w 767"/>
                <a:gd name="T49" fmla="*/ 296 h 991"/>
                <a:gd name="T50" fmla="*/ 8 w 767"/>
                <a:gd name="T51" fmla="*/ 240 h 991"/>
                <a:gd name="T52" fmla="*/ 8 w 767"/>
                <a:gd name="T53" fmla="*/ 208 h 991"/>
                <a:gd name="T54" fmla="*/ 8 w 767"/>
                <a:gd name="T55" fmla="*/ 184 h 991"/>
                <a:gd name="T56" fmla="*/ 0 w 767"/>
                <a:gd name="T57" fmla="*/ 144 h 991"/>
                <a:gd name="T58" fmla="*/ 0 w 767"/>
                <a:gd name="T59" fmla="*/ 104 h 991"/>
                <a:gd name="T60" fmla="*/ 0 w 767"/>
                <a:gd name="T61" fmla="*/ 88 h 991"/>
                <a:gd name="T62" fmla="*/ 0 w 767"/>
                <a:gd name="T63" fmla="*/ 48 h 991"/>
                <a:gd name="T64" fmla="*/ 0 w 767"/>
                <a:gd name="T6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7" h="991">
                  <a:moveTo>
                    <a:pt x="767" y="991"/>
                  </a:moveTo>
                  <a:lnTo>
                    <a:pt x="703" y="991"/>
                  </a:lnTo>
                  <a:lnTo>
                    <a:pt x="639" y="983"/>
                  </a:lnTo>
                  <a:lnTo>
                    <a:pt x="575" y="983"/>
                  </a:lnTo>
                  <a:lnTo>
                    <a:pt x="511" y="975"/>
                  </a:lnTo>
                  <a:lnTo>
                    <a:pt x="471" y="967"/>
                  </a:lnTo>
                  <a:lnTo>
                    <a:pt x="439" y="967"/>
                  </a:lnTo>
                  <a:lnTo>
                    <a:pt x="399" y="959"/>
                  </a:lnTo>
                  <a:lnTo>
                    <a:pt x="383" y="959"/>
                  </a:lnTo>
                  <a:lnTo>
                    <a:pt x="367" y="951"/>
                  </a:lnTo>
                  <a:lnTo>
                    <a:pt x="343" y="951"/>
                  </a:lnTo>
                  <a:lnTo>
                    <a:pt x="319" y="943"/>
                  </a:lnTo>
                  <a:lnTo>
                    <a:pt x="296" y="935"/>
                  </a:lnTo>
                  <a:lnTo>
                    <a:pt x="280" y="935"/>
                  </a:lnTo>
                  <a:lnTo>
                    <a:pt x="256" y="927"/>
                  </a:lnTo>
                  <a:lnTo>
                    <a:pt x="232" y="911"/>
                  </a:lnTo>
                  <a:lnTo>
                    <a:pt x="208" y="903"/>
                  </a:lnTo>
                  <a:lnTo>
                    <a:pt x="184" y="887"/>
                  </a:lnTo>
                  <a:lnTo>
                    <a:pt x="160" y="871"/>
                  </a:lnTo>
                  <a:lnTo>
                    <a:pt x="152" y="863"/>
                  </a:lnTo>
                  <a:lnTo>
                    <a:pt x="136" y="855"/>
                  </a:lnTo>
                  <a:lnTo>
                    <a:pt x="128" y="839"/>
                  </a:lnTo>
                  <a:lnTo>
                    <a:pt x="112" y="823"/>
                  </a:lnTo>
                  <a:lnTo>
                    <a:pt x="104" y="807"/>
                  </a:lnTo>
                  <a:lnTo>
                    <a:pt x="96" y="799"/>
                  </a:lnTo>
                  <a:lnTo>
                    <a:pt x="88" y="791"/>
                  </a:lnTo>
                  <a:lnTo>
                    <a:pt x="80" y="775"/>
                  </a:lnTo>
                  <a:lnTo>
                    <a:pt x="80" y="759"/>
                  </a:lnTo>
                  <a:lnTo>
                    <a:pt x="72" y="743"/>
                  </a:lnTo>
                  <a:lnTo>
                    <a:pt x="64" y="727"/>
                  </a:lnTo>
                  <a:lnTo>
                    <a:pt x="56" y="711"/>
                  </a:lnTo>
                  <a:lnTo>
                    <a:pt x="56" y="703"/>
                  </a:lnTo>
                  <a:lnTo>
                    <a:pt x="56" y="687"/>
                  </a:lnTo>
                  <a:lnTo>
                    <a:pt x="48" y="671"/>
                  </a:lnTo>
                  <a:lnTo>
                    <a:pt x="48" y="655"/>
                  </a:lnTo>
                  <a:lnTo>
                    <a:pt x="40" y="639"/>
                  </a:lnTo>
                  <a:lnTo>
                    <a:pt x="40" y="623"/>
                  </a:lnTo>
                  <a:lnTo>
                    <a:pt x="40" y="607"/>
                  </a:lnTo>
                  <a:lnTo>
                    <a:pt x="32" y="591"/>
                  </a:lnTo>
                  <a:lnTo>
                    <a:pt x="32" y="575"/>
                  </a:lnTo>
                  <a:lnTo>
                    <a:pt x="32" y="559"/>
                  </a:lnTo>
                  <a:lnTo>
                    <a:pt x="24" y="543"/>
                  </a:lnTo>
                  <a:lnTo>
                    <a:pt x="24" y="511"/>
                  </a:lnTo>
                  <a:lnTo>
                    <a:pt x="24" y="471"/>
                  </a:lnTo>
                  <a:lnTo>
                    <a:pt x="16" y="431"/>
                  </a:lnTo>
                  <a:lnTo>
                    <a:pt x="16" y="391"/>
                  </a:lnTo>
                  <a:lnTo>
                    <a:pt x="16" y="352"/>
                  </a:lnTo>
                  <a:lnTo>
                    <a:pt x="8" y="328"/>
                  </a:lnTo>
                  <a:lnTo>
                    <a:pt x="8" y="312"/>
                  </a:lnTo>
                  <a:lnTo>
                    <a:pt x="8" y="296"/>
                  </a:lnTo>
                  <a:lnTo>
                    <a:pt x="8" y="272"/>
                  </a:lnTo>
                  <a:lnTo>
                    <a:pt x="8" y="240"/>
                  </a:lnTo>
                  <a:lnTo>
                    <a:pt x="8" y="224"/>
                  </a:lnTo>
                  <a:lnTo>
                    <a:pt x="8" y="208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8" y="160"/>
                  </a:lnTo>
                  <a:lnTo>
                    <a:pt x="0" y="144"/>
                  </a:lnTo>
                  <a:lnTo>
                    <a:pt x="0" y="120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1" name="Freeform 100"/>
            <p:cNvSpPr>
              <a:spLocks/>
            </p:cNvSpPr>
            <p:nvPr/>
          </p:nvSpPr>
          <p:spPr bwMode="auto">
            <a:xfrm>
              <a:off x="5776300" y="548680"/>
              <a:ext cx="642057" cy="612150"/>
            </a:xfrm>
            <a:custGeom>
              <a:avLst/>
              <a:gdLst>
                <a:gd name="T0" fmla="*/ 40 w 687"/>
                <a:gd name="T1" fmla="*/ 655 h 655"/>
                <a:gd name="T2" fmla="*/ 152 w 687"/>
                <a:gd name="T3" fmla="*/ 647 h 655"/>
                <a:gd name="T4" fmla="*/ 264 w 687"/>
                <a:gd name="T5" fmla="*/ 631 h 655"/>
                <a:gd name="T6" fmla="*/ 360 w 687"/>
                <a:gd name="T7" fmla="*/ 615 h 655"/>
                <a:gd name="T8" fmla="*/ 400 w 687"/>
                <a:gd name="T9" fmla="*/ 607 h 655"/>
                <a:gd name="T10" fmla="*/ 432 w 687"/>
                <a:gd name="T11" fmla="*/ 599 h 655"/>
                <a:gd name="T12" fmla="*/ 456 w 687"/>
                <a:gd name="T13" fmla="*/ 583 h 655"/>
                <a:gd name="T14" fmla="*/ 488 w 687"/>
                <a:gd name="T15" fmla="*/ 575 h 655"/>
                <a:gd name="T16" fmla="*/ 503 w 687"/>
                <a:gd name="T17" fmla="*/ 567 h 655"/>
                <a:gd name="T18" fmla="*/ 519 w 687"/>
                <a:gd name="T19" fmla="*/ 559 h 655"/>
                <a:gd name="T20" fmla="*/ 527 w 687"/>
                <a:gd name="T21" fmla="*/ 551 h 655"/>
                <a:gd name="T22" fmla="*/ 535 w 687"/>
                <a:gd name="T23" fmla="*/ 543 h 655"/>
                <a:gd name="T24" fmla="*/ 543 w 687"/>
                <a:gd name="T25" fmla="*/ 535 h 655"/>
                <a:gd name="T26" fmla="*/ 567 w 687"/>
                <a:gd name="T27" fmla="*/ 519 h 655"/>
                <a:gd name="T28" fmla="*/ 599 w 687"/>
                <a:gd name="T29" fmla="*/ 479 h 655"/>
                <a:gd name="T30" fmla="*/ 615 w 687"/>
                <a:gd name="T31" fmla="*/ 439 h 655"/>
                <a:gd name="T32" fmla="*/ 631 w 687"/>
                <a:gd name="T33" fmla="*/ 415 h 655"/>
                <a:gd name="T34" fmla="*/ 639 w 687"/>
                <a:gd name="T35" fmla="*/ 383 h 655"/>
                <a:gd name="T36" fmla="*/ 639 w 687"/>
                <a:gd name="T37" fmla="*/ 368 h 655"/>
                <a:gd name="T38" fmla="*/ 647 w 687"/>
                <a:gd name="T39" fmla="*/ 344 h 655"/>
                <a:gd name="T40" fmla="*/ 647 w 687"/>
                <a:gd name="T41" fmla="*/ 336 h 655"/>
                <a:gd name="T42" fmla="*/ 655 w 687"/>
                <a:gd name="T43" fmla="*/ 304 h 655"/>
                <a:gd name="T44" fmla="*/ 663 w 687"/>
                <a:gd name="T45" fmla="*/ 264 h 655"/>
                <a:gd name="T46" fmla="*/ 663 w 687"/>
                <a:gd name="T47" fmla="*/ 240 h 655"/>
                <a:gd name="T48" fmla="*/ 671 w 687"/>
                <a:gd name="T49" fmla="*/ 216 h 655"/>
                <a:gd name="T50" fmla="*/ 671 w 687"/>
                <a:gd name="T51" fmla="*/ 192 h 655"/>
                <a:gd name="T52" fmla="*/ 679 w 687"/>
                <a:gd name="T53" fmla="*/ 168 h 655"/>
                <a:gd name="T54" fmla="*/ 679 w 687"/>
                <a:gd name="T55" fmla="*/ 144 h 655"/>
                <a:gd name="T56" fmla="*/ 679 w 687"/>
                <a:gd name="T57" fmla="*/ 120 h 655"/>
                <a:gd name="T58" fmla="*/ 679 w 687"/>
                <a:gd name="T59" fmla="*/ 104 h 655"/>
                <a:gd name="T60" fmla="*/ 679 w 687"/>
                <a:gd name="T61" fmla="*/ 64 h 655"/>
                <a:gd name="T62" fmla="*/ 687 w 687"/>
                <a:gd name="T63" fmla="*/ 32 h 655"/>
                <a:gd name="T64" fmla="*/ 687 w 687"/>
                <a:gd name="T65" fmla="*/ 16 h 655"/>
                <a:gd name="T66" fmla="*/ 687 w 687"/>
                <a:gd name="T67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7" h="655">
                  <a:moveTo>
                    <a:pt x="0" y="655"/>
                  </a:moveTo>
                  <a:lnTo>
                    <a:pt x="40" y="655"/>
                  </a:lnTo>
                  <a:lnTo>
                    <a:pt x="80" y="655"/>
                  </a:lnTo>
                  <a:lnTo>
                    <a:pt x="152" y="647"/>
                  </a:lnTo>
                  <a:lnTo>
                    <a:pt x="208" y="639"/>
                  </a:lnTo>
                  <a:lnTo>
                    <a:pt x="264" y="631"/>
                  </a:lnTo>
                  <a:lnTo>
                    <a:pt x="312" y="623"/>
                  </a:lnTo>
                  <a:lnTo>
                    <a:pt x="360" y="615"/>
                  </a:lnTo>
                  <a:lnTo>
                    <a:pt x="376" y="615"/>
                  </a:lnTo>
                  <a:lnTo>
                    <a:pt x="400" y="607"/>
                  </a:lnTo>
                  <a:lnTo>
                    <a:pt x="416" y="599"/>
                  </a:lnTo>
                  <a:lnTo>
                    <a:pt x="432" y="599"/>
                  </a:lnTo>
                  <a:lnTo>
                    <a:pt x="448" y="591"/>
                  </a:lnTo>
                  <a:lnTo>
                    <a:pt x="456" y="583"/>
                  </a:lnTo>
                  <a:lnTo>
                    <a:pt x="472" y="583"/>
                  </a:lnTo>
                  <a:lnTo>
                    <a:pt x="488" y="575"/>
                  </a:lnTo>
                  <a:lnTo>
                    <a:pt x="495" y="567"/>
                  </a:lnTo>
                  <a:lnTo>
                    <a:pt x="503" y="567"/>
                  </a:lnTo>
                  <a:lnTo>
                    <a:pt x="511" y="559"/>
                  </a:lnTo>
                  <a:lnTo>
                    <a:pt x="519" y="559"/>
                  </a:lnTo>
                  <a:lnTo>
                    <a:pt x="519" y="551"/>
                  </a:lnTo>
                  <a:lnTo>
                    <a:pt x="527" y="551"/>
                  </a:lnTo>
                  <a:lnTo>
                    <a:pt x="527" y="551"/>
                  </a:lnTo>
                  <a:lnTo>
                    <a:pt x="535" y="543"/>
                  </a:lnTo>
                  <a:lnTo>
                    <a:pt x="543" y="543"/>
                  </a:lnTo>
                  <a:lnTo>
                    <a:pt x="543" y="535"/>
                  </a:lnTo>
                  <a:lnTo>
                    <a:pt x="559" y="527"/>
                  </a:lnTo>
                  <a:lnTo>
                    <a:pt x="567" y="519"/>
                  </a:lnTo>
                  <a:lnTo>
                    <a:pt x="583" y="495"/>
                  </a:lnTo>
                  <a:lnTo>
                    <a:pt x="599" y="479"/>
                  </a:lnTo>
                  <a:lnTo>
                    <a:pt x="607" y="455"/>
                  </a:lnTo>
                  <a:lnTo>
                    <a:pt x="615" y="439"/>
                  </a:lnTo>
                  <a:lnTo>
                    <a:pt x="623" y="431"/>
                  </a:lnTo>
                  <a:lnTo>
                    <a:pt x="631" y="415"/>
                  </a:lnTo>
                  <a:lnTo>
                    <a:pt x="631" y="399"/>
                  </a:lnTo>
                  <a:lnTo>
                    <a:pt x="639" y="383"/>
                  </a:lnTo>
                  <a:lnTo>
                    <a:pt x="639" y="375"/>
                  </a:lnTo>
                  <a:lnTo>
                    <a:pt x="639" y="368"/>
                  </a:lnTo>
                  <a:lnTo>
                    <a:pt x="647" y="352"/>
                  </a:lnTo>
                  <a:lnTo>
                    <a:pt x="647" y="344"/>
                  </a:lnTo>
                  <a:lnTo>
                    <a:pt x="647" y="336"/>
                  </a:lnTo>
                  <a:lnTo>
                    <a:pt x="647" y="336"/>
                  </a:lnTo>
                  <a:lnTo>
                    <a:pt x="655" y="328"/>
                  </a:lnTo>
                  <a:lnTo>
                    <a:pt x="655" y="304"/>
                  </a:lnTo>
                  <a:lnTo>
                    <a:pt x="663" y="280"/>
                  </a:lnTo>
                  <a:lnTo>
                    <a:pt x="663" y="264"/>
                  </a:lnTo>
                  <a:lnTo>
                    <a:pt x="663" y="248"/>
                  </a:lnTo>
                  <a:lnTo>
                    <a:pt x="663" y="240"/>
                  </a:lnTo>
                  <a:lnTo>
                    <a:pt x="671" y="232"/>
                  </a:lnTo>
                  <a:lnTo>
                    <a:pt x="671" y="216"/>
                  </a:lnTo>
                  <a:lnTo>
                    <a:pt x="671" y="200"/>
                  </a:lnTo>
                  <a:lnTo>
                    <a:pt x="671" y="192"/>
                  </a:lnTo>
                  <a:lnTo>
                    <a:pt x="671" y="184"/>
                  </a:lnTo>
                  <a:lnTo>
                    <a:pt x="679" y="168"/>
                  </a:lnTo>
                  <a:lnTo>
                    <a:pt x="679" y="152"/>
                  </a:lnTo>
                  <a:lnTo>
                    <a:pt x="679" y="144"/>
                  </a:lnTo>
                  <a:lnTo>
                    <a:pt x="679" y="128"/>
                  </a:lnTo>
                  <a:lnTo>
                    <a:pt x="679" y="120"/>
                  </a:lnTo>
                  <a:lnTo>
                    <a:pt x="679" y="112"/>
                  </a:lnTo>
                  <a:lnTo>
                    <a:pt x="679" y="104"/>
                  </a:lnTo>
                  <a:lnTo>
                    <a:pt x="679" y="80"/>
                  </a:lnTo>
                  <a:lnTo>
                    <a:pt x="679" y="64"/>
                  </a:lnTo>
                  <a:lnTo>
                    <a:pt x="687" y="40"/>
                  </a:lnTo>
                  <a:lnTo>
                    <a:pt x="687" y="32"/>
                  </a:lnTo>
                  <a:lnTo>
                    <a:pt x="687" y="24"/>
                  </a:lnTo>
                  <a:lnTo>
                    <a:pt x="687" y="16"/>
                  </a:lnTo>
                  <a:lnTo>
                    <a:pt x="687" y="8"/>
                  </a:lnTo>
                  <a:lnTo>
                    <a:pt x="687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2" name="Freeform 101"/>
            <p:cNvSpPr>
              <a:spLocks/>
            </p:cNvSpPr>
            <p:nvPr/>
          </p:nvSpPr>
          <p:spPr bwMode="auto">
            <a:xfrm>
              <a:off x="7217425" y="548680"/>
              <a:ext cx="948600" cy="956076"/>
            </a:xfrm>
            <a:custGeom>
              <a:avLst/>
              <a:gdLst>
                <a:gd name="T0" fmla="*/ 0 w 1015"/>
                <a:gd name="T1" fmla="*/ 1023 h 1023"/>
                <a:gd name="T2" fmla="*/ 1015 w 1015"/>
                <a:gd name="T3" fmla="*/ 1015 h 1023"/>
                <a:gd name="T4" fmla="*/ 927 w 1015"/>
                <a:gd name="T5" fmla="*/ 1015 h 1023"/>
                <a:gd name="T6" fmla="*/ 832 w 1015"/>
                <a:gd name="T7" fmla="*/ 1015 h 1023"/>
                <a:gd name="T8" fmla="*/ 744 w 1015"/>
                <a:gd name="T9" fmla="*/ 1015 h 1023"/>
                <a:gd name="T10" fmla="*/ 648 w 1015"/>
                <a:gd name="T11" fmla="*/ 1015 h 1023"/>
                <a:gd name="T12" fmla="*/ 560 w 1015"/>
                <a:gd name="T13" fmla="*/ 1015 h 1023"/>
                <a:gd name="T14" fmla="*/ 472 w 1015"/>
                <a:gd name="T15" fmla="*/ 1015 h 1023"/>
                <a:gd name="T16" fmla="*/ 376 w 1015"/>
                <a:gd name="T17" fmla="*/ 1007 h 1023"/>
                <a:gd name="T18" fmla="*/ 336 w 1015"/>
                <a:gd name="T19" fmla="*/ 1007 h 1023"/>
                <a:gd name="T20" fmla="*/ 288 w 1015"/>
                <a:gd name="T21" fmla="*/ 1007 h 1023"/>
                <a:gd name="T22" fmla="*/ 256 w 1015"/>
                <a:gd name="T23" fmla="*/ 999 h 1023"/>
                <a:gd name="T24" fmla="*/ 248 w 1015"/>
                <a:gd name="T25" fmla="*/ 999 h 1023"/>
                <a:gd name="T26" fmla="*/ 232 w 1015"/>
                <a:gd name="T27" fmla="*/ 999 h 1023"/>
                <a:gd name="T28" fmla="*/ 216 w 1015"/>
                <a:gd name="T29" fmla="*/ 991 h 1023"/>
                <a:gd name="T30" fmla="*/ 200 w 1015"/>
                <a:gd name="T31" fmla="*/ 991 h 1023"/>
                <a:gd name="T32" fmla="*/ 184 w 1015"/>
                <a:gd name="T33" fmla="*/ 983 h 1023"/>
                <a:gd name="T34" fmla="*/ 168 w 1015"/>
                <a:gd name="T35" fmla="*/ 983 h 1023"/>
                <a:gd name="T36" fmla="*/ 160 w 1015"/>
                <a:gd name="T37" fmla="*/ 975 h 1023"/>
                <a:gd name="T38" fmla="*/ 144 w 1015"/>
                <a:gd name="T39" fmla="*/ 967 h 1023"/>
                <a:gd name="T40" fmla="*/ 136 w 1015"/>
                <a:gd name="T41" fmla="*/ 959 h 1023"/>
                <a:gd name="T42" fmla="*/ 120 w 1015"/>
                <a:gd name="T43" fmla="*/ 951 h 1023"/>
                <a:gd name="T44" fmla="*/ 112 w 1015"/>
                <a:gd name="T45" fmla="*/ 943 h 1023"/>
                <a:gd name="T46" fmla="*/ 96 w 1015"/>
                <a:gd name="T47" fmla="*/ 935 h 1023"/>
                <a:gd name="T48" fmla="*/ 88 w 1015"/>
                <a:gd name="T49" fmla="*/ 919 h 1023"/>
                <a:gd name="T50" fmla="*/ 80 w 1015"/>
                <a:gd name="T51" fmla="*/ 911 h 1023"/>
                <a:gd name="T52" fmla="*/ 72 w 1015"/>
                <a:gd name="T53" fmla="*/ 895 h 1023"/>
                <a:gd name="T54" fmla="*/ 64 w 1015"/>
                <a:gd name="T55" fmla="*/ 879 h 1023"/>
                <a:gd name="T56" fmla="*/ 64 w 1015"/>
                <a:gd name="T57" fmla="*/ 863 h 1023"/>
                <a:gd name="T58" fmla="*/ 56 w 1015"/>
                <a:gd name="T59" fmla="*/ 855 h 1023"/>
                <a:gd name="T60" fmla="*/ 48 w 1015"/>
                <a:gd name="T61" fmla="*/ 839 h 1023"/>
                <a:gd name="T62" fmla="*/ 48 w 1015"/>
                <a:gd name="T63" fmla="*/ 823 h 1023"/>
                <a:gd name="T64" fmla="*/ 40 w 1015"/>
                <a:gd name="T65" fmla="*/ 807 h 1023"/>
                <a:gd name="T66" fmla="*/ 40 w 1015"/>
                <a:gd name="T67" fmla="*/ 791 h 1023"/>
                <a:gd name="T68" fmla="*/ 32 w 1015"/>
                <a:gd name="T69" fmla="*/ 759 h 1023"/>
                <a:gd name="T70" fmla="*/ 24 w 1015"/>
                <a:gd name="T71" fmla="*/ 735 h 1023"/>
                <a:gd name="T72" fmla="*/ 24 w 1015"/>
                <a:gd name="T73" fmla="*/ 703 h 1023"/>
                <a:gd name="T74" fmla="*/ 16 w 1015"/>
                <a:gd name="T75" fmla="*/ 671 h 1023"/>
                <a:gd name="T76" fmla="*/ 16 w 1015"/>
                <a:gd name="T77" fmla="*/ 599 h 1023"/>
                <a:gd name="T78" fmla="*/ 8 w 1015"/>
                <a:gd name="T79" fmla="*/ 535 h 1023"/>
                <a:gd name="T80" fmla="*/ 8 w 1015"/>
                <a:gd name="T81" fmla="*/ 463 h 1023"/>
                <a:gd name="T82" fmla="*/ 8 w 1015"/>
                <a:gd name="T83" fmla="*/ 391 h 1023"/>
                <a:gd name="T84" fmla="*/ 8 w 1015"/>
                <a:gd name="T85" fmla="*/ 320 h 1023"/>
                <a:gd name="T86" fmla="*/ 0 w 1015"/>
                <a:gd name="T87" fmla="*/ 256 h 1023"/>
                <a:gd name="T88" fmla="*/ 0 w 1015"/>
                <a:gd name="T89" fmla="*/ 112 h 1023"/>
                <a:gd name="T90" fmla="*/ 0 w 1015"/>
                <a:gd name="T91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15" h="1023">
                  <a:moveTo>
                    <a:pt x="0" y="1023"/>
                  </a:moveTo>
                  <a:lnTo>
                    <a:pt x="1015" y="1015"/>
                  </a:lnTo>
                  <a:lnTo>
                    <a:pt x="927" y="1015"/>
                  </a:lnTo>
                  <a:lnTo>
                    <a:pt x="832" y="1015"/>
                  </a:lnTo>
                  <a:lnTo>
                    <a:pt x="744" y="1015"/>
                  </a:lnTo>
                  <a:lnTo>
                    <a:pt x="648" y="1015"/>
                  </a:lnTo>
                  <a:lnTo>
                    <a:pt x="560" y="1015"/>
                  </a:lnTo>
                  <a:lnTo>
                    <a:pt x="472" y="1015"/>
                  </a:lnTo>
                  <a:lnTo>
                    <a:pt x="376" y="1007"/>
                  </a:lnTo>
                  <a:lnTo>
                    <a:pt x="336" y="1007"/>
                  </a:lnTo>
                  <a:lnTo>
                    <a:pt x="288" y="1007"/>
                  </a:lnTo>
                  <a:lnTo>
                    <a:pt x="256" y="999"/>
                  </a:lnTo>
                  <a:lnTo>
                    <a:pt x="248" y="999"/>
                  </a:lnTo>
                  <a:lnTo>
                    <a:pt x="232" y="999"/>
                  </a:lnTo>
                  <a:lnTo>
                    <a:pt x="216" y="991"/>
                  </a:lnTo>
                  <a:lnTo>
                    <a:pt x="200" y="991"/>
                  </a:lnTo>
                  <a:lnTo>
                    <a:pt x="184" y="983"/>
                  </a:lnTo>
                  <a:lnTo>
                    <a:pt x="168" y="983"/>
                  </a:lnTo>
                  <a:lnTo>
                    <a:pt x="160" y="975"/>
                  </a:lnTo>
                  <a:lnTo>
                    <a:pt x="144" y="967"/>
                  </a:lnTo>
                  <a:lnTo>
                    <a:pt x="136" y="959"/>
                  </a:lnTo>
                  <a:lnTo>
                    <a:pt x="120" y="951"/>
                  </a:lnTo>
                  <a:lnTo>
                    <a:pt x="112" y="943"/>
                  </a:lnTo>
                  <a:lnTo>
                    <a:pt x="96" y="935"/>
                  </a:lnTo>
                  <a:lnTo>
                    <a:pt x="88" y="919"/>
                  </a:lnTo>
                  <a:lnTo>
                    <a:pt x="80" y="911"/>
                  </a:lnTo>
                  <a:lnTo>
                    <a:pt x="72" y="895"/>
                  </a:lnTo>
                  <a:lnTo>
                    <a:pt x="64" y="879"/>
                  </a:lnTo>
                  <a:lnTo>
                    <a:pt x="64" y="863"/>
                  </a:lnTo>
                  <a:lnTo>
                    <a:pt x="56" y="855"/>
                  </a:lnTo>
                  <a:lnTo>
                    <a:pt x="48" y="839"/>
                  </a:lnTo>
                  <a:lnTo>
                    <a:pt x="48" y="823"/>
                  </a:lnTo>
                  <a:lnTo>
                    <a:pt x="40" y="807"/>
                  </a:lnTo>
                  <a:lnTo>
                    <a:pt x="40" y="791"/>
                  </a:lnTo>
                  <a:lnTo>
                    <a:pt x="32" y="759"/>
                  </a:lnTo>
                  <a:lnTo>
                    <a:pt x="24" y="735"/>
                  </a:lnTo>
                  <a:lnTo>
                    <a:pt x="24" y="703"/>
                  </a:lnTo>
                  <a:lnTo>
                    <a:pt x="16" y="671"/>
                  </a:lnTo>
                  <a:lnTo>
                    <a:pt x="16" y="599"/>
                  </a:lnTo>
                  <a:lnTo>
                    <a:pt x="8" y="535"/>
                  </a:lnTo>
                  <a:lnTo>
                    <a:pt x="8" y="463"/>
                  </a:lnTo>
                  <a:lnTo>
                    <a:pt x="8" y="391"/>
                  </a:lnTo>
                  <a:lnTo>
                    <a:pt x="8" y="320"/>
                  </a:lnTo>
                  <a:lnTo>
                    <a:pt x="0" y="256"/>
                  </a:lnTo>
                  <a:lnTo>
                    <a:pt x="0" y="112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3" name="Freeform 102"/>
            <p:cNvSpPr>
              <a:spLocks/>
            </p:cNvSpPr>
            <p:nvPr/>
          </p:nvSpPr>
          <p:spPr bwMode="auto">
            <a:xfrm>
              <a:off x="7217425" y="1982327"/>
              <a:ext cx="948600" cy="627104"/>
            </a:xfrm>
            <a:custGeom>
              <a:avLst/>
              <a:gdLst>
                <a:gd name="T0" fmla="*/ 0 w 1015"/>
                <a:gd name="T1" fmla="*/ 655 h 671"/>
                <a:gd name="T2" fmla="*/ 0 w 1015"/>
                <a:gd name="T3" fmla="*/ 663 h 671"/>
                <a:gd name="T4" fmla="*/ 0 w 1015"/>
                <a:gd name="T5" fmla="*/ 663 h 671"/>
                <a:gd name="T6" fmla="*/ 0 w 1015"/>
                <a:gd name="T7" fmla="*/ 671 h 671"/>
                <a:gd name="T8" fmla="*/ 0 w 1015"/>
                <a:gd name="T9" fmla="*/ 671 h 671"/>
                <a:gd name="T10" fmla="*/ 0 w 1015"/>
                <a:gd name="T11" fmla="*/ 671 h 671"/>
                <a:gd name="T12" fmla="*/ 0 w 1015"/>
                <a:gd name="T13" fmla="*/ 671 h 671"/>
                <a:gd name="T14" fmla="*/ 0 w 1015"/>
                <a:gd name="T15" fmla="*/ 671 h 671"/>
                <a:gd name="T16" fmla="*/ 0 w 1015"/>
                <a:gd name="T17" fmla="*/ 671 h 671"/>
                <a:gd name="T18" fmla="*/ 8 w 1015"/>
                <a:gd name="T19" fmla="*/ 671 h 671"/>
                <a:gd name="T20" fmla="*/ 8 w 1015"/>
                <a:gd name="T21" fmla="*/ 671 h 671"/>
                <a:gd name="T22" fmla="*/ 8 w 1015"/>
                <a:gd name="T23" fmla="*/ 663 h 671"/>
                <a:gd name="T24" fmla="*/ 8 w 1015"/>
                <a:gd name="T25" fmla="*/ 655 h 671"/>
                <a:gd name="T26" fmla="*/ 8 w 1015"/>
                <a:gd name="T27" fmla="*/ 655 h 671"/>
                <a:gd name="T28" fmla="*/ 8 w 1015"/>
                <a:gd name="T29" fmla="*/ 639 h 671"/>
                <a:gd name="T30" fmla="*/ 8 w 1015"/>
                <a:gd name="T31" fmla="*/ 631 h 671"/>
                <a:gd name="T32" fmla="*/ 8 w 1015"/>
                <a:gd name="T33" fmla="*/ 623 h 671"/>
                <a:gd name="T34" fmla="*/ 8 w 1015"/>
                <a:gd name="T35" fmla="*/ 623 h 671"/>
                <a:gd name="T36" fmla="*/ 8 w 1015"/>
                <a:gd name="T37" fmla="*/ 615 h 671"/>
                <a:gd name="T38" fmla="*/ 8 w 1015"/>
                <a:gd name="T39" fmla="*/ 615 h 671"/>
                <a:gd name="T40" fmla="*/ 8 w 1015"/>
                <a:gd name="T41" fmla="*/ 615 h 671"/>
                <a:gd name="T42" fmla="*/ 8 w 1015"/>
                <a:gd name="T43" fmla="*/ 615 h 671"/>
                <a:gd name="T44" fmla="*/ 8 w 1015"/>
                <a:gd name="T45" fmla="*/ 615 h 671"/>
                <a:gd name="T46" fmla="*/ 8 w 1015"/>
                <a:gd name="T47" fmla="*/ 615 h 671"/>
                <a:gd name="T48" fmla="*/ 8 w 1015"/>
                <a:gd name="T49" fmla="*/ 519 h 671"/>
                <a:gd name="T50" fmla="*/ 8 w 1015"/>
                <a:gd name="T51" fmla="*/ 471 h 671"/>
                <a:gd name="T52" fmla="*/ 8 w 1015"/>
                <a:gd name="T53" fmla="*/ 423 h 671"/>
                <a:gd name="T54" fmla="*/ 16 w 1015"/>
                <a:gd name="T55" fmla="*/ 375 h 671"/>
                <a:gd name="T56" fmla="*/ 24 w 1015"/>
                <a:gd name="T57" fmla="*/ 328 h 671"/>
                <a:gd name="T58" fmla="*/ 24 w 1015"/>
                <a:gd name="T59" fmla="*/ 304 h 671"/>
                <a:gd name="T60" fmla="*/ 24 w 1015"/>
                <a:gd name="T61" fmla="*/ 280 h 671"/>
                <a:gd name="T62" fmla="*/ 32 w 1015"/>
                <a:gd name="T63" fmla="*/ 256 h 671"/>
                <a:gd name="T64" fmla="*/ 40 w 1015"/>
                <a:gd name="T65" fmla="*/ 232 h 671"/>
                <a:gd name="T66" fmla="*/ 40 w 1015"/>
                <a:gd name="T67" fmla="*/ 200 h 671"/>
                <a:gd name="T68" fmla="*/ 48 w 1015"/>
                <a:gd name="T69" fmla="*/ 176 h 671"/>
                <a:gd name="T70" fmla="*/ 56 w 1015"/>
                <a:gd name="T71" fmla="*/ 160 h 671"/>
                <a:gd name="T72" fmla="*/ 64 w 1015"/>
                <a:gd name="T73" fmla="*/ 152 h 671"/>
                <a:gd name="T74" fmla="*/ 64 w 1015"/>
                <a:gd name="T75" fmla="*/ 136 h 671"/>
                <a:gd name="T76" fmla="*/ 72 w 1015"/>
                <a:gd name="T77" fmla="*/ 120 h 671"/>
                <a:gd name="T78" fmla="*/ 80 w 1015"/>
                <a:gd name="T79" fmla="*/ 112 h 671"/>
                <a:gd name="T80" fmla="*/ 88 w 1015"/>
                <a:gd name="T81" fmla="*/ 104 h 671"/>
                <a:gd name="T82" fmla="*/ 96 w 1015"/>
                <a:gd name="T83" fmla="*/ 88 h 671"/>
                <a:gd name="T84" fmla="*/ 104 w 1015"/>
                <a:gd name="T85" fmla="*/ 80 h 671"/>
                <a:gd name="T86" fmla="*/ 112 w 1015"/>
                <a:gd name="T87" fmla="*/ 72 h 671"/>
                <a:gd name="T88" fmla="*/ 128 w 1015"/>
                <a:gd name="T89" fmla="*/ 64 h 671"/>
                <a:gd name="T90" fmla="*/ 136 w 1015"/>
                <a:gd name="T91" fmla="*/ 56 h 671"/>
                <a:gd name="T92" fmla="*/ 152 w 1015"/>
                <a:gd name="T93" fmla="*/ 48 h 671"/>
                <a:gd name="T94" fmla="*/ 168 w 1015"/>
                <a:gd name="T95" fmla="*/ 40 h 671"/>
                <a:gd name="T96" fmla="*/ 184 w 1015"/>
                <a:gd name="T97" fmla="*/ 32 h 671"/>
                <a:gd name="T98" fmla="*/ 208 w 1015"/>
                <a:gd name="T99" fmla="*/ 24 h 671"/>
                <a:gd name="T100" fmla="*/ 224 w 1015"/>
                <a:gd name="T101" fmla="*/ 24 h 671"/>
                <a:gd name="T102" fmla="*/ 240 w 1015"/>
                <a:gd name="T103" fmla="*/ 16 h 671"/>
                <a:gd name="T104" fmla="*/ 264 w 1015"/>
                <a:gd name="T105" fmla="*/ 16 h 671"/>
                <a:gd name="T106" fmla="*/ 280 w 1015"/>
                <a:gd name="T107" fmla="*/ 16 h 671"/>
                <a:gd name="T108" fmla="*/ 304 w 1015"/>
                <a:gd name="T109" fmla="*/ 16 h 671"/>
                <a:gd name="T110" fmla="*/ 336 w 1015"/>
                <a:gd name="T111" fmla="*/ 8 h 671"/>
                <a:gd name="T112" fmla="*/ 376 w 1015"/>
                <a:gd name="T113" fmla="*/ 8 h 671"/>
                <a:gd name="T114" fmla="*/ 416 w 1015"/>
                <a:gd name="T115" fmla="*/ 8 h 671"/>
                <a:gd name="T116" fmla="*/ 456 w 1015"/>
                <a:gd name="T117" fmla="*/ 8 h 671"/>
                <a:gd name="T118" fmla="*/ 592 w 1015"/>
                <a:gd name="T119" fmla="*/ 0 h 671"/>
                <a:gd name="T120" fmla="*/ 736 w 1015"/>
                <a:gd name="T121" fmla="*/ 0 h 671"/>
                <a:gd name="T122" fmla="*/ 872 w 1015"/>
                <a:gd name="T123" fmla="*/ 0 h 671"/>
                <a:gd name="T124" fmla="*/ 1015 w 1015"/>
                <a:gd name="T125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5" h="671">
                  <a:moveTo>
                    <a:pt x="0" y="655"/>
                  </a:moveTo>
                  <a:lnTo>
                    <a:pt x="0" y="663"/>
                  </a:lnTo>
                  <a:lnTo>
                    <a:pt x="0" y="663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8" y="671"/>
                  </a:lnTo>
                  <a:lnTo>
                    <a:pt x="8" y="671"/>
                  </a:lnTo>
                  <a:lnTo>
                    <a:pt x="8" y="663"/>
                  </a:lnTo>
                  <a:lnTo>
                    <a:pt x="8" y="655"/>
                  </a:lnTo>
                  <a:lnTo>
                    <a:pt x="8" y="655"/>
                  </a:lnTo>
                  <a:lnTo>
                    <a:pt x="8" y="639"/>
                  </a:lnTo>
                  <a:lnTo>
                    <a:pt x="8" y="631"/>
                  </a:lnTo>
                  <a:lnTo>
                    <a:pt x="8" y="623"/>
                  </a:lnTo>
                  <a:lnTo>
                    <a:pt x="8" y="623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519"/>
                  </a:lnTo>
                  <a:lnTo>
                    <a:pt x="8" y="471"/>
                  </a:lnTo>
                  <a:lnTo>
                    <a:pt x="8" y="423"/>
                  </a:lnTo>
                  <a:lnTo>
                    <a:pt x="16" y="375"/>
                  </a:lnTo>
                  <a:lnTo>
                    <a:pt x="24" y="328"/>
                  </a:lnTo>
                  <a:lnTo>
                    <a:pt x="24" y="304"/>
                  </a:lnTo>
                  <a:lnTo>
                    <a:pt x="24" y="280"/>
                  </a:lnTo>
                  <a:lnTo>
                    <a:pt x="32" y="256"/>
                  </a:lnTo>
                  <a:lnTo>
                    <a:pt x="40" y="232"/>
                  </a:lnTo>
                  <a:lnTo>
                    <a:pt x="40" y="200"/>
                  </a:lnTo>
                  <a:lnTo>
                    <a:pt x="48" y="176"/>
                  </a:lnTo>
                  <a:lnTo>
                    <a:pt x="56" y="160"/>
                  </a:lnTo>
                  <a:lnTo>
                    <a:pt x="64" y="152"/>
                  </a:lnTo>
                  <a:lnTo>
                    <a:pt x="64" y="136"/>
                  </a:lnTo>
                  <a:lnTo>
                    <a:pt x="72" y="120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96" y="88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28" y="64"/>
                  </a:lnTo>
                  <a:lnTo>
                    <a:pt x="136" y="56"/>
                  </a:lnTo>
                  <a:lnTo>
                    <a:pt x="152" y="48"/>
                  </a:lnTo>
                  <a:lnTo>
                    <a:pt x="168" y="40"/>
                  </a:lnTo>
                  <a:lnTo>
                    <a:pt x="184" y="32"/>
                  </a:lnTo>
                  <a:lnTo>
                    <a:pt x="208" y="24"/>
                  </a:lnTo>
                  <a:lnTo>
                    <a:pt x="224" y="24"/>
                  </a:lnTo>
                  <a:lnTo>
                    <a:pt x="240" y="16"/>
                  </a:lnTo>
                  <a:lnTo>
                    <a:pt x="264" y="16"/>
                  </a:lnTo>
                  <a:lnTo>
                    <a:pt x="280" y="16"/>
                  </a:lnTo>
                  <a:lnTo>
                    <a:pt x="304" y="16"/>
                  </a:lnTo>
                  <a:lnTo>
                    <a:pt x="336" y="8"/>
                  </a:lnTo>
                  <a:lnTo>
                    <a:pt x="376" y="8"/>
                  </a:lnTo>
                  <a:lnTo>
                    <a:pt x="416" y="8"/>
                  </a:lnTo>
                  <a:lnTo>
                    <a:pt x="456" y="8"/>
                  </a:lnTo>
                  <a:lnTo>
                    <a:pt x="592" y="0"/>
                  </a:lnTo>
                  <a:lnTo>
                    <a:pt x="736" y="0"/>
                  </a:lnTo>
                  <a:lnTo>
                    <a:pt x="872" y="0"/>
                  </a:lnTo>
                  <a:lnTo>
                    <a:pt x="101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4" name="Freeform 103"/>
            <p:cNvSpPr>
              <a:spLocks/>
            </p:cNvSpPr>
            <p:nvPr/>
          </p:nvSpPr>
          <p:spPr bwMode="auto">
            <a:xfrm>
              <a:off x="6030506" y="548680"/>
              <a:ext cx="948600" cy="642057"/>
            </a:xfrm>
            <a:custGeom>
              <a:avLst/>
              <a:gdLst>
                <a:gd name="T0" fmla="*/ 1015 w 1015"/>
                <a:gd name="T1" fmla="*/ 687 h 687"/>
                <a:gd name="T2" fmla="*/ 0 w 1015"/>
                <a:gd name="T3" fmla="*/ 687 h 687"/>
                <a:gd name="T4" fmla="*/ 88 w 1015"/>
                <a:gd name="T5" fmla="*/ 687 h 687"/>
                <a:gd name="T6" fmla="*/ 176 w 1015"/>
                <a:gd name="T7" fmla="*/ 687 h 687"/>
                <a:gd name="T8" fmla="*/ 351 w 1015"/>
                <a:gd name="T9" fmla="*/ 687 h 687"/>
                <a:gd name="T10" fmla="*/ 439 w 1015"/>
                <a:gd name="T11" fmla="*/ 687 h 687"/>
                <a:gd name="T12" fmla="*/ 527 w 1015"/>
                <a:gd name="T13" fmla="*/ 679 h 687"/>
                <a:gd name="T14" fmla="*/ 615 w 1015"/>
                <a:gd name="T15" fmla="*/ 679 h 687"/>
                <a:gd name="T16" fmla="*/ 695 w 1015"/>
                <a:gd name="T17" fmla="*/ 679 h 687"/>
                <a:gd name="T18" fmla="*/ 743 w 1015"/>
                <a:gd name="T19" fmla="*/ 671 h 687"/>
                <a:gd name="T20" fmla="*/ 759 w 1015"/>
                <a:gd name="T21" fmla="*/ 671 h 687"/>
                <a:gd name="T22" fmla="*/ 783 w 1015"/>
                <a:gd name="T23" fmla="*/ 663 h 687"/>
                <a:gd name="T24" fmla="*/ 799 w 1015"/>
                <a:gd name="T25" fmla="*/ 663 h 687"/>
                <a:gd name="T26" fmla="*/ 823 w 1015"/>
                <a:gd name="T27" fmla="*/ 655 h 687"/>
                <a:gd name="T28" fmla="*/ 839 w 1015"/>
                <a:gd name="T29" fmla="*/ 655 h 687"/>
                <a:gd name="T30" fmla="*/ 863 w 1015"/>
                <a:gd name="T31" fmla="*/ 647 h 687"/>
                <a:gd name="T32" fmla="*/ 879 w 1015"/>
                <a:gd name="T33" fmla="*/ 631 h 687"/>
                <a:gd name="T34" fmla="*/ 895 w 1015"/>
                <a:gd name="T35" fmla="*/ 623 h 687"/>
                <a:gd name="T36" fmla="*/ 903 w 1015"/>
                <a:gd name="T37" fmla="*/ 615 h 687"/>
                <a:gd name="T38" fmla="*/ 919 w 1015"/>
                <a:gd name="T39" fmla="*/ 599 h 687"/>
                <a:gd name="T40" fmla="*/ 927 w 1015"/>
                <a:gd name="T41" fmla="*/ 583 h 687"/>
                <a:gd name="T42" fmla="*/ 943 w 1015"/>
                <a:gd name="T43" fmla="*/ 567 h 687"/>
                <a:gd name="T44" fmla="*/ 951 w 1015"/>
                <a:gd name="T45" fmla="*/ 551 h 687"/>
                <a:gd name="T46" fmla="*/ 959 w 1015"/>
                <a:gd name="T47" fmla="*/ 535 h 687"/>
                <a:gd name="T48" fmla="*/ 959 w 1015"/>
                <a:gd name="T49" fmla="*/ 519 h 687"/>
                <a:gd name="T50" fmla="*/ 967 w 1015"/>
                <a:gd name="T51" fmla="*/ 511 h 687"/>
                <a:gd name="T52" fmla="*/ 975 w 1015"/>
                <a:gd name="T53" fmla="*/ 495 h 687"/>
                <a:gd name="T54" fmla="*/ 975 w 1015"/>
                <a:gd name="T55" fmla="*/ 487 h 687"/>
                <a:gd name="T56" fmla="*/ 983 w 1015"/>
                <a:gd name="T57" fmla="*/ 471 h 687"/>
                <a:gd name="T58" fmla="*/ 983 w 1015"/>
                <a:gd name="T59" fmla="*/ 455 h 687"/>
                <a:gd name="T60" fmla="*/ 991 w 1015"/>
                <a:gd name="T61" fmla="*/ 423 h 687"/>
                <a:gd name="T62" fmla="*/ 991 w 1015"/>
                <a:gd name="T63" fmla="*/ 383 h 687"/>
                <a:gd name="T64" fmla="*/ 999 w 1015"/>
                <a:gd name="T65" fmla="*/ 368 h 687"/>
                <a:gd name="T66" fmla="*/ 999 w 1015"/>
                <a:gd name="T67" fmla="*/ 352 h 687"/>
                <a:gd name="T68" fmla="*/ 999 w 1015"/>
                <a:gd name="T69" fmla="*/ 336 h 687"/>
                <a:gd name="T70" fmla="*/ 999 w 1015"/>
                <a:gd name="T71" fmla="*/ 312 h 687"/>
                <a:gd name="T72" fmla="*/ 1007 w 1015"/>
                <a:gd name="T73" fmla="*/ 280 h 687"/>
                <a:gd name="T74" fmla="*/ 1007 w 1015"/>
                <a:gd name="T75" fmla="*/ 264 h 687"/>
                <a:gd name="T76" fmla="*/ 1007 w 1015"/>
                <a:gd name="T77" fmla="*/ 248 h 687"/>
                <a:gd name="T78" fmla="*/ 1007 w 1015"/>
                <a:gd name="T79" fmla="*/ 232 h 687"/>
                <a:gd name="T80" fmla="*/ 1007 w 1015"/>
                <a:gd name="T81" fmla="*/ 216 h 687"/>
                <a:gd name="T82" fmla="*/ 1007 w 1015"/>
                <a:gd name="T83" fmla="*/ 192 h 687"/>
                <a:gd name="T84" fmla="*/ 1007 w 1015"/>
                <a:gd name="T85" fmla="*/ 160 h 687"/>
                <a:gd name="T86" fmla="*/ 1015 w 1015"/>
                <a:gd name="T87" fmla="*/ 136 h 687"/>
                <a:gd name="T88" fmla="*/ 1015 w 1015"/>
                <a:gd name="T89" fmla="*/ 104 h 687"/>
                <a:gd name="T90" fmla="*/ 1015 w 1015"/>
                <a:gd name="T91" fmla="*/ 96 h 687"/>
                <a:gd name="T92" fmla="*/ 1015 w 1015"/>
                <a:gd name="T93" fmla="*/ 80 h 687"/>
                <a:gd name="T94" fmla="*/ 1015 w 1015"/>
                <a:gd name="T95" fmla="*/ 56 h 687"/>
                <a:gd name="T96" fmla="*/ 1015 w 1015"/>
                <a:gd name="T97" fmla="*/ 32 h 687"/>
                <a:gd name="T98" fmla="*/ 1015 w 1015"/>
                <a:gd name="T9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687">
                  <a:moveTo>
                    <a:pt x="1015" y="687"/>
                  </a:moveTo>
                  <a:lnTo>
                    <a:pt x="0" y="687"/>
                  </a:lnTo>
                  <a:lnTo>
                    <a:pt x="88" y="687"/>
                  </a:lnTo>
                  <a:lnTo>
                    <a:pt x="176" y="687"/>
                  </a:lnTo>
                  <a:lnTo>
                    <a:pt x="351" y="687"/>
                  </a:lnTo>
                  <a:lnTo>
                    <a:pt x="439" y="687"/>
                  </a:lnTo>
                  <a:lnTo>
                    <a:pt x="527" y="679"/>
                  </a:lnTo>
                  <a:lnTo>
                    <a:pt x="615" y="679"/>
                  </a:lnTo>
                  <a:lnTo>
                    <a:pt x="695" y="679"/>
                  </a:lnTo>
                  <a:lnTo>
                    <a:pt x="743" y="671"/>
                  </a:lnTo>
                  <a:lnTo>
                    <a:pt x="759" y="671"/>
                  </a:lnTo>
                  <a:lnTo>
                    <a:pt x="783" y="663"/>
                  </a:lnTo>
                  <a:lnTo>
                    <a:pt x="799" y="663"/>
                  </a:lnTo>
                  <a:lnTo>
                    <a:pt x="823" y="655"/>
                  </a:lnTo>
                  <a:lnTo>
                    <a:pt x="839" y="655"/>
                  </a:lnTo>
                  <a:lnTo>
                    <a:pt x="863" y="647"/>
                  </a:lnTo>
                  <a:lnTo>
                    <a:pt x="879" y="631"/>
                  </a:lnTo>
                  <a:lnTo>
                    <a:pt x="895" y="623"/>
                  </a:lnTo>
                  <a:lnTo>
                    <a:pt x="903" y="615"/>
                  </a:lnTo>
                  <a:lnTo>
                    <a:pt x="919" y="599"/>
                  </a:lnTo>
                  <a:lnTo>
                    <a:pt x="927" y="583"/>
                  </a:lnTo>
                  <a:lnTo>
                    <a:pt x="943" y="567"/>
                  </a:lnTo>
                  <a:lnTo>
                    <a:pt x="951" y="551"/>
                  </a:lnTo>
                  <a:lnTo>
                    <a:pt x="959" y="535"/>
                  </a:lnTo>
                  <a:lnTo>
                    <a:pt x="959" y="519"/>
                  </a:lnTo>
                  <a:lnTo>
                    <a:pt x="967" y="511"/>
                  </a:lnTo>
                  <a:lnTo>
                    <a:pt x="975" y="495"/>
                  </a:lnTo>
                  <a:lnTo>
                    <a:pt x="975" y="487"/>
                  </a:lnTo>
                  <a:lnTo>
                    <a:pt x="983" y="471"/>
                  </a:lnTo>
                  <a:lnTo>
                    <a:pt x="983" y="455"/>
                  </a:lnTo>
                  <a:lnTo>
                    <a:pt x="991" y="423"/>
                  </a:lnTo>
                  <a:lnTo>
                    <a:pt x="991" y="383"/>
                  </a:lnTo>
                  <a:lnTo>
                    <a:pt x="999" y="368"/>
                  </a:lnTo>
                  <a:lnTo>
                    <a:pt x="999" y="352"/>
                  </a:lnTo>
                  <a:lnTo>
                    <a:pt x="999" y="336"/>
                  </a:lnTo>
                  <a:lnTo>
                    <a:pt x="999" y="312"/>
                  </a:lnTo>
                  <a:lnTo>
                    <a:pt x="1007" y="280"/>
                  </a:lnTo>
                  <a:lnTo>
                    <a:pt x="1007" y="264"/>
                  </a:lnTo>
                  <a:lnTo>
                    <a:pt x="1007" y="248"/>
                  </a:lnTo>
                  <a:lnTo>
                    <a:pt x="1007" y="232"/>
                  </a:lnTo>
                  <a:lnTo>
                    <a:pt x="1007" y="216"/>
                  </a:lnTo>
                  <a:lnTo>
                    <a:pt x="1007" y="192"/>
                  </a:lnTo>
                  <a:lnTo>
                    <a:pt x="1007" y="160"/>
                  </a:lnTo>
                  <a:lnTo>
                    <a:pt x="1015" y="136"/>
                  </a:lnTo>
                  <a:lnTo>
                    <a:pt x="1015" y="104"/>
                  </a:lnTo>
                  <a:lnTo>
                    <a:pt x="1015" y="96"/>
                  </a:lnTo>
                  <a:lnTo>
                    <a:pt x="1015" y="80"/>
                  </a:lnTo>
                  <a:lnTo>
                    <a:pt x="1015" y="56"/>
                  </a:lnTo>
                  <a:lnTo>
                    <a:pt x="1015" y="32"/>
                  </a:lnTo>
                  <a:lnTo>
                    <a:pt x="1015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5" name="Freeform 104"/>
            <p:cNvSpPr>
              <a:spLocks/>
            </p:cNvSpPr>
            <p:nvPr/>
          </p:nvSpPr>
          <p:spPr bwMode="auto">
            <a:xfrm>
              <a:off x="5776300" y="1668308"/>
              <a:ext cx="1202806" cy="948599"/>
            </a:xfrm>
            <a:custGeom>
              <a:avLst/>
              <a:gdLst>
                <a:gd name="T0" fmla="*/ 1287 w 1287"/>
                <a:gd name="T1" fmla="*/ 1015 h 1015"/>
                <a:gd name="T2" fmla="*/ 1287 w 1287"/>
                <a:gd name="T3" fmla="*/ 983 h 1015"/>
                <a:gd name="T4" fmla="*/ 1287 w 1287"/>
                <a:gd name="T5" fmla="*/ 943 h 1015"/>
                <a:gd name="T6" fmla="*/ 1287 w 1287"/>
                <a:gd name="T7" fmla="*/ 903 h 1015"/>
                <a:gd name="T8" fmla="*/ 1287 w 1287"/>
                <a:gd name="T9" fmla="*/ 863 h 1015"/>
                <a:gd name="T10" fmla="*/ 1287 w 1287"/>
                <a:gd name="T11" fmla="*/ 791 h 1015"/>
                <a:gd name="T12" fmla="*/ 1287 w 1287"/>
                <a:gd name="T13" fmla="*/ 751 h 1015"/>
                <a:gd name="T14" fmla="*/ 1287 w 1287"/>
                <a:gd name="T15" fmla="*/ 711 h 1015"/>
                <a:gd name="T16" fmla="*/ 1287 w 1287"/>
                <a:gd name="T17" fmla="*/ 656 h 1015"/>
                <a:gd name="T18" fmla="*/ 1287 w 1287"/>
                <a:gd name="T19" fmla="*/ 608 h 1015"/>
                <a:gd name="T20" fmla="*/ 1279 w 1287"/>
                <a:gd name="T21" fmla="*/ 496 h 1015"/>
                <a:gd name="T22" fmla="*/ 1279 w 1287"/>
                <a:gd name="T23" fmla="*/ 472 h 1015"/>
                <a:gd name="T24" fmla="*/ 1279 w 1287"/>
                <a:gd name="T25" fmla="*/ 440 h 1015"/>
                <a:gd name="T26" fmla="*/ 1279 w 1287"/>
                <a:gd name="T27" fmla="*/ 416 h 1015"/>
                <a:gd name="T28" fmla="*/ 1271 w 1287"/>
                <a:gd name="T29" fmla="*/ 384 h 1015"/>
                <a:gd name="T30" fmla="*/ 1271 w 1287"/>
                <a:gd name="T31" fmla="*/ 352 h 1015"/>
                <a:gd name="T32" fmla="*/ 1271 w 1287"/>
                <a:gd name="T33" fmla="*/ 320 h 1015"/>
                <a:gd name="T34" fmla="*/ 1263 w 1287"/>
                <a:gd name="T35" fmla="*/ 288 h 1015"/>
                <a:gd name="T36" fmla="*/ 1255 w 1287"/>
                <a:gd name="T37" fmla="*/ 248 h 1015"/>
                <a:gd name="T38" fmla="*/ 1255 w 1287"/>
                <a:gd name="T39" fmla="*/ 224 h 1015"/>
                <a:gd name="T40" fmla="*/ 1247 w 1287"/>
                <a:gd name="T41" fmla="*/ 192 h 1015"/>
                <a:gd name="T42" fmla="*/ 1239 w 1287"/>
                <a:gd name="T43" fmla="*/ 184 h 1015"/>
                <a:gd name="T44" fmla="*/ 1231 w 1287"/>
                <a:gd name="T45" fmla="*/ 168 h 1015"/>
                <a:gd name="T46" fmla="*/ 1231 w 1287"/>
                <a:gd name="T47" fmla="*/ 152 h 1015"/>
                <a:gd name="T48" fmla="*/ 1223 w 1287"/>
                <a:gd name="T49" fmla="*/ 144 h 1015"/>
                <a:gd name="T50" fmla="*/ 1215 w 1287"/>
                <a:gd name="T51" fmla="*/ 128 h 1015"/>
                <a:gd name="T52" fmla="*/ 1215 w 1287"/>
                <a:gd name="T53" fmla="*/ 120 h 1015"/>
                <a:gd name="T54" fmla="*/ 1207 w 1287"/>
                <a:gd name="T55" fmla="*/ 112 h 1015"/>
                <a:gd name="T56" fmla="*/ 1199 w 1287"/>
                <a:gd name="T57" fmla="*/ 104 h 1015"/>
                <a:gd name="T58" fmla="*/ 1191 w 1287"/>
                <a:gd name="T59" fmla="*/ 96 h 1015"/>
                <a:gd name="T60" fmla="*/ 1183 w 1287"/>
                <a:gd name="T61" fmla="*/ 88 h 1015"/>
                <a:gd name="T62" fmla="*/ 1175 w 1287"/>
                <a:gd name="T63" fmla="*/ 72 h 1015"/>
                <a:gd name="T64" fmla="*/ 1159 w 1287"/>
                <a:gd name="T65" fmla="*/ 64 h 1015"/>
                <a:gd name="T66" fmla="*/ 1151 w 1287"/>
                <a:gd name="T67" fmla="*/ 56 h 1015"/>
                <a:gd name="T68" fmla="*/ 1143 w 1287"/>
                <a:gd name="T69" fmla="*/ 56 h 1015"/>
                <a:gd name="T70" fmla="*/ 1135 w 1287"/>
                <a:gd name="T71" fmla="*/ 48 h 1015"/>
                <a:gd name="T72" fmla="*/ 1119 w 1287"/>
                <a:gd name="T73" fmla="*/ 40 h 1015"/>
                <a:gd name="T74" fmla="*/ 1111 w 1287"/>
                <a:gd name="T75" fmla="*/ 40 h 1015"/>
                <a:gd name="T76" fmla="*/ 1087 w 1287"/>
                <a:gd name="T77" fmla="*/ 32 h 1015"/>
                <a:gd name="T78" fmla="*/ 1071 w 1287"/>
                <a:gd name="T79" fmla="*/ 24 h 1015"/>
                <a:gd name="T80" fmla="*/ 1047 w 1287"/>
                <a:gd name="T81" fmla="*/ 24 h 1015"/>
                <a:gd name="T82" fmla="*/ 1023 w 1287"/>
                <a:gd name="T83" fmla="*/ 24 h 1015"/>
                <a:gd name="T84" fmla="*/ 999 w 1287"/>
                <a:gd name="T85" fmla="*/ 16 h 1015"/>
                <a:gd name="T86" fmla="*/ 959 w 1287"/>
                <a:gd name="T87" fmla="*/ 16 h 1015"/>
                <a:gd name="T88" fmla="*/ 919 w 1287"/>
                <a:gd name="T89" fmla="*/ 16 h 1015"/>
                <a:gd name="T90" fmla="*/ 839 w 1287"/>
                <a:gd name="T91" fmla="*/ 8 h 1015"/>
                <a:gd name="T92" fmla="*/ 751 w 1287"/>
                <a:gd name="T93" fmla="*/ 8 h 1015"/>
                <a:gd name="T94" fmla="*/ 671 w 1287"/>
                <a:gd name="T95" fmla="*/ 8 h 1015"/>
                <a:gd name="T96" fmla="*/ 591 w 1287"/>
                <a:gd name="T97" fmla="*/ 8 h 1015"/>
                <a:gd name="T98" fmla="*/ 503 w 1287"/>
                <a:gd name="T99" fmla="*/ 8 h 1015"/>
                <a:gd name="T100" fmla="*/ 424 w 1287"/>
                <a:gd name="T101" fmla="*/ 8 h 1015"/>
                <a:gd name="T102" fmla="*/ 344 w 1287"/>
                <a:gd name="T103" fmla="*/ 8 h 1015"/>
                <a:gd name="T104" fmla="*/ 0 w 1287"/>
                <a:gd name="T105" fmla="*/ 0 h 1015"/>
                <a:gd name="T106" fmla="*/ 647 w 1287"/>
                <a:gd name="T107" fmla="*/ 0 h 1015"/>
                <a:gd name="T108" fmla="*/ 1287 w 1287"/>
                <a:gd name="T109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7" h="1015">
                  <a:moveTo>
                    <a:pt x="1287" y="1015"/>
                  </a:moveTo>
                  <a:lnTo>
                    <a:pt x="1287" y="983"/>
                  </a:lnTo>
                  <a:lnTo>
                    <a:pt x="1287" y="943"/>
                  </a:lnTo>
                  <a:lnTo>
                    <a:pt x="1287" y="903"/>
                  </a:lnTo>
                  <a:lnTo>
                    <a:pt x="1287" y="863"/>
                  </a:lnTo>
                  <a:lnTo>
                    <a:pt x="1287" y="791"/>
                  </a:lnTo>
                  <a:lnTo>
                    <a:pt x="1287" y="751"/>
                  </a:lnTo>
                  <a:lnTo>
                    <a:pt x="1287" y="711"/>
                  </a:lnTo>
                  <a:lnTo>
                    <a:pt x="1287" y="656"/>
                  </a:lnTo>
                  <a:lnTo>
                    <a:pt x="1287" y="608"/>
                  </a:lnTo>
                  <a:lnTo>
                    <a:pt x="1279" y="496"/>
                  </a:lnTo>
                  <a:lnTo>
                    <a:pt x="1279" y="472"/>
                  </a:lnTo>
                  <a:lnTo>
                    <a:pt x="1279" y="440"/>
                  </a:lnTo>
                  <a:lnTo>
                    <a:pt x="1279" y="416"/>
                  </a:lnTo>
                  <a:lnTo>
                    <a:pt x="1271" y="384"/>
                  </a:lnTo>
                  <a:lnTo>
                    <a:pt x="1271" y="352"/>
                  </a:lnTo>
                  <a:lnTo>
                    <a:pt x="1271" y="320"/>
                  </a:lnTo>
                  <a:lnTo>
                    <a:pt x="1263" y="288"/>
                  </a:lnTo>
                  <a:lnTo>
                    <a:pt x="1255" y="248"/>
                  </a:lnTo>
                  <a:lnTo>
                    <a:pt x="1255" y="224"/>
                  </a:lnTo>
                  <a:lnTo>
                    <a:pt x="1247" y="192"/>
                  </a:lnTo>
                  <a:lnTo>
                    <a:pt x="1239" y="184"/>
                  </a:lnTo>
                  <a:lnTo>
                    <a:pt x="1231" y="168"/>
                  </a:lnTo>
                  <a:lnTo>
                    <a:pt x="1231" y="152"/>
                  </a:lnTo>
                  <a:lnTo>
                    <a:pt x="1223" y="144"/>
                  </a:lnTo>
                  <a:lnTo>
                    <a:pt x="1215" y="128"/>
                  </a:lnTo>
                  <a:lnTo>
                    <a:pt x="1215" y="120"/>
                  </a:lnTo>
                  <a:lnTo>
                    <a:pt x="1207" y="112"/>
                  </a:lnTo>
                  <a:lnTo>
                    <a:pt x="1199" y="104"/>
                  </a:lnTo>
                  <a:lnTo>
                    <a:pt x="1191" y="96"/>
                  </a:lnTo>
                  <a:lnTo>
                    <a:pt x="1183" y="88"/>
                  </a:lnTo>
                  <a:lnTo>
                    <a:pt x="1175" y="72"/>
                  </a:lnTo>
                  <a:lnTo>
                    <a:pt x="1159" y="64"/>
                  </a:lnTo>
                  <a:lnTo>
                    <a:pt x="1151" y="56"/>
                  </a:lnTo>
                  <a:lnTo>
                    <a:pt x="1143" y="56"/>
                  </a:lnTo>
                  <a:lnTo>
                    <a:pt x="1135" y="48"/>
                  </a:lnTo>
                  <a:lnTo>
                    <a:pt x="1119" y="40"/>
                  </a:lnTo>
                  <a:lnTo>
                    <a:pt x="1111" y="40"/>
                  </a:lnTo>
                  <a:lnTo>
                    <a:pt x="1087" y="32"/>
                  </a:lnTo>
                  <a:lnTo>
                    <a:pt x="1071" y="24"/>
                  </a:lnTo>
                  <a:lnTo>
                    <a:pt x="1047" y="24"/>
                  </a:lnTo>
                  <a:lnTo>
                    <a:pt x="1023" y="24"/>
                  </a:lnTo>
                  <a:lnTo>
                    <a:pt x="999" y="16"/>
                  </a:lnTo>
                  <a:lnTo>
                    <a:pt x="959" y="16"/>
                  </a:lnTo>
                  <a:lnTo>
                    <a:pt x="919" y="16"/>
                  </a:lnTo>
                  <a:lnTo>
                    <a:pt x="839" y="8"/>
                  </a:lnTo>
                  <a:lnTo>
                    <a:pt x="751" y="8"/>
                  </a:lnTo>
                  <a:lnTo>
                    <a:pt x="671" y="8"/>
                  </a:lnTo>
                  <a:lnTo>
                    <a:pt x="591" y="8"/>
                  </a:lnTo>
                  <a:lnTo>
                    <a:pt x="503" y="8"/>
                  </a:lnTo>
                  <a:lnTo>
                    <a:pt x="424" y="8"/>
                  </a:lnTo>
                  <a:lnTo>
                    <a:pt x="344" y="8"/>
                  </a:lnTo>
                  <a:lnTo>
                    <a:pt x="0" y="0"/>
                  </a:lnTo>
                  <a:lnTo>
                    <a:pt x="647" y="0"/>
                  </a:lnTo>
                  <a:lnTo>
                    <a:pt x="1287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6" name="Freeform 105"/>
            <p:cNvSpPr>
              <a:spLocks/>
            </p:cNvSpPr>
            <p:nvPr/>
          </p:nvSpPr>
          <p:spPr bwMode="auto">
            <a:xfrm>
              <a:off x="5776300" y="1698215"/>
              <a:ext cx="649534" cy="918693"/>
            </a:xfrm>
            <a:custGeom>
              <a:avLst/>
              <a:gdLst>
                <a:gd name="T0" fmla="*/ 695 w 695"/>
                <a:gd name="T1" fmla="*/ 983 h 983"/>
                <a:gd name="T2" fmla="*/ 695 w 695"/>
                <a:gd name="T3" fmla="*/ 967 h 983"/>
                <a:gd name="T4" fmla="*/ 695 w 695"/>
                <a:gd name="T5" fmla="*/ 951 h 983"/>
                <a:gd name="T6" fmla="*/ 695 w 695"/>
                <a:gd name="T7" fmla="*/ 911 h 983"/>
                <a:gd name="T8" fmla="*/ 695 w 695"/>
                <a:gd name="T9" fmla="*/ 879 h 983"/>
                <a:gd name="T10" fmla="*/ 695 w 695"/>
                <a:gd name="T11" fmla="*/ 855 h 983"/>
                <a:gd name="T12" fmla="*/ 695 w 695"/>
                <a:gd name="T13" fmla="*/ 839 h 983"/>
                <a:gd name="T14" fmla="*/ 695 w 695"/>
                <a:gd name="T15" fmla="*/ 815 h 983"/>
                <a:gd name="T16" fmla="*/ 695 w 695"/>
                <a:gd name="T17" fmla="*/ 783 h 983"/>
                <a:gd name="T18" fmla="*/ 687 w 695"/>
                <a:gd name="T19" fmla="*/ 759 h 983"/>
                <a:gd name="T20" fmla="*/ 687 w 695"/>
                <a:gd name="T21" fmla="*/ 735 h 983"/>
                <a:gd name="T22" fmla="*/ 687 w 695"/>
                <a:gd name="T23" fmla="*/ 687 h 983"/>
                <a:gd name="T24" fmla="*/ 687 w 695"/>
                <a:gd name="T25" fmla="*/ 647 h 983"/>
                <a:gd name="T26" fmla="*/ 687 w 695"/>
                <a:gd name="T27" fmla="*/ 608 h 983"/>
                <a:gd name="T28" fmla="*/ 679 w 695"/>
                <a:gd name="T29" fmla="*/ 560 h 983"/>
                <a:gd name="T30" fmla="*/ 679 w 695"/>
                <a:gd name="T31" fmla="*/ 536 h 983"/>
                <a:gd name="T32" fmla="*/ 679 w 695"/>
                <a:gd name="T33" fmla="*/ 504 h 983"/>
                <a:gd name="T34" fmla="*/ 671 w 695"/>
                <a:gd name="T35" fmla="*/ 472 h 983"/>
                <a:gd name="T36" fmla="*/ 671 w 695"/>
                <a:gd name="T37" fmla="*/ 440 h 983"/>
                <a:gd name="T38" fmla="*/ 663 w 695"/>
                <a:gd name="T39" fmla="*/ 416 h 983"/>
                <a:gd name="T40" fmla="*/ 663 w 695"/>
                <a:gd name="T41" fmla="*/ 392 h 983"/>
                <a:gd name="T42" fmla="*/ 655 w 695"/>
                <a:gd name="T43" fmla="*/ 360 h 983"/>
                <a:gd name="T44" fmla="*/ 655 w 695"/>
                <a:gd name="T45" fmla="*/ 344 h 983"/>
                <a:gd name="T46" fmla="*/ 655 w 695"/>
                <a:gd name="T47" fmla="*/ 336 h 983"/>
                <a:gd name="T48" fmla="*/ 647 w 695"/>
                <a:gd name="T49" fmla="*/ 312 h 983"/>
                <a:gd name="T50" fmla="*/ 639 w 695"/>
                <a:gd name="T51" fmla="*/ 296 h 983"/>
                <a:gd name="T52" fmla="*/ 639 w 695"/>
                <a:gd name="T53" fmla="*/ 272 h 983"/>
                <a:gd name="T54" fmla="*/ 631 w 695"/>
                <a:gd name="T55" fmla="*/ 256 h 983"/>
                <a:gd name="T56" fmla="*/ 623 w 695"/>
                <a:gd name="T57" fmla="*/ 240 h 983"/>
                <a:gd name="T58" fmla="*/ 615 w 695"/>
                <a:gd name="T59" fmla="*/ 216 h 983"/>
                <a:gd name="T60" fmla="*/ 607 w 695"/>
                <a:gd name="T61" fmla="*/ 200 h 983"/>
                <a:gd name="T62" fmla="*/ 599 w 695"/>
                <a:gd name="T63" fmla="*/ 184 h 983"/>
                <a:gd name="T64" fmla="*/ 583 w 695"/>
                <a:gd name="T65" fmla="*/ 168 h 983"/>
                <a:gd name="T66" fmla="*/ 575 w 695"/>
                <a:gd name="T67" fmla="*/ 152 h 983"/>
                <a:gd name="T68" fmla="*/ 559 w 695"/>
                <a:gd name="T69" fmla="*/ 136 h 983"/>
                <a:gd name="T70" fmla="*/ 551 w 695"/>
                <a:gd name="T71" fmla="*/ 128 h 983"/>
                <a:gd name="T72" fmla="*/ 535 w 695"/>
                <a:gd name="T73" fmla="*/ 112 h 983"/>
                <a:gd name="T74" fmla="*/ 519 w 695"/>
                <a:gd name="T75" fmla="*/ 104 h 983"/>
                <a:gd name="T76" fmla="*/ 503 w 695"/>
                <a:gd name="T77" fmla="*/ 96 h 983"/>
                <a:gd name="T78" fmla="*/ 488 w 695"/>
                <a:gd name="T79" fmla="*/ 88 h 983"/>
                <a:gd name="T80" fmla="*/ 464 w 695"/>
                <a:gd name="T81" fmla="*/ 72 h 983"/>
                <a:gd name="T82" fmla="*/ 440 w 695"/>
                <a:gd name="T83" fmla="*/ 64 h 983"/>
                <a:gd name="T84" fmla="*/ 416 w 695"/>
                <a:gd name="T85" fmla="*/ 56 h 983"/>
                <a:gd name="T86" fmla="*/ 384 w 695"/>
                <a:gd name="T87" fmla="*/ 48 h 983"/>
                <a:gd name="T88" fmla="*/ 360 w 695"/>
                <a:gd name="T89" fmla="*/ 40 h 983"/>
                <a:gd name="T90" fmla="*/ 336 w 695"/>
                <a:gd name="T91" fmla="*/ 40 h 983"/>
                <a:gd name="T92" fmla="*/ 312 w 695"/>
                <a:gd name="T93" fmla="*/ 32 h 983"/>
                <a:gd name="T94" fmla="*/ 288 w 695"/>
                <a:gd name="T95" fmla="*/ 32 h 983"/>
                <a:gd name="T96" fmla="*/ 216 w 695"/>
                <a:gd name="T97" fmla="*/ 16 h 983"/>
                <a:gd name="T98" fmla="*/ 144 w 695"/>
                <a:gd name="T99" fmla="*/ 8 h 983"/>
                <a:gd name="T100" fmla="*/ 72 w 695"/>
                <a:gd name="T101" fmla="*/ 8 h 983"/>
                <a:gd name="T102" fmla="*/ 0 w 695"/>
                <a:gd name="T103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5" h="983">
                  <a:moveTo>
                    <a:pt x="695" y="983"/>
                  </a:moveTo>
                  <a:lnTo>
                    <a:pt x="695" y="967"/>
                  </a:lnTo>
                  <a:lnTo>
                    <a:pt x="695" y="951"/>
                  </a:lnTo>
                  <a:lnTo>
                    <a:pt x="695" y="911"/>
                  </a:lnTo>
                  <a:lnTo>
                    <a:pt x="695" y="879"/>
                  </a:lnTo>
                  <a:lnTo>
                    <a:pt x="695" y="855"/>
                  </a:lnTo>
                  <a:lnTo>
                    <a:pt x="695" y="839"/>
                  </a:lnTo>
                  <a:lnTo>
                    <a:pt x="695" y="815"/>
                  </a:lnTo>
                  <a:lnTo>
                    <a:pt x="695" y="783"/>
                  </a:lnTo>
                  <a:lnTo>
                    <a:pt x="687" y="759"/>
                  </a:lnTo>
                  <a:lnTo>
                    <a:pt x="687" y="735"/>
                  </a:lnTo>
                  <a:lnTo>
                    <a:pt x="687" y="687"/>
                  </a:lnTo>
                  <a:lnTo>
                    <a:pt x="687" y="647"/>
                  </a:lnTo>
                  <a:lnTo>
                    <a:pt x="687" y="608"/>
                  </a:lnTo>
                  <a:lnTo>
                    <a:pt x="679" y="560"/>
                  </a:lnTo>
                  <a:lnTo>
                    <a:pt x="679" y="536"/>
                  </a:lnTo>
                  <a:lnTo>
                    <a:pt x="679" y="504"/>
                  </a:lnTo>
                  <a:lnTo>
                    <a:pt x="671" y="472"/>
                  </a:lnTo>
                  <a:lnTo>
                    <a:pt x="671" y="440"/>
                  </a:lnTo>
                  <a:lnTo>
                    <a:pt x="663" y="416"/>
                  </a:lnTo>
                  <a:lnTo>
                    <a:pt x="663" y="392"/>
                  </a:lnTo>
                  <a:lnTo>
                    <a:pt x="655" y="360"/>
                  </a:lnTo>
                  <a:lnTo>
                    <a:pt x="655" y="344"/>
                  </a:lnTo>
                  <a:lnTo>
                    <a:pt x="655" y="336"/>
                  </a:lnTo>
                  <a:lnTo>
                    <a:pt x="647" y="312"/>
                  </a:lnTo>
                  <a:lnTo>
                    <a:pt x="639" y="296"/>
                  </a:lnTo>
                  <a:lnTo>
                    <a:pt x="639" y="272"/>
                  </a:lnTo>
                  <a:lnTo>
                    <a:pt x="631" y="256"/>
                  </a:lnTo>
                  <a:lnTo>
                    <a:pt x="623" y="240"/>
                  </a:lnTo>
                  <a:lnTo>
                    <a:pt x="615" y="216"/>
                  </a:lnTo>
                  <a:lnTo>
                    <a:pt x="607" y="200"/>
                  </a:lnTo>
                  <a:lnTo>
                    <a:pt x="599" y="184"/>
                  </a:lnTo>
                  <a:lnTo>
                    <a:pt x="583" y="168"/>
                  </a:lnTo>
                  <a:lnTo>
                    <a:pt x="575" y="152"/>
                  </a:lnTo>
                  <a:lnTo>
                    <a:pt x="559" y="136"/>
                  </a:lnTo>
                  <a:lnTo>
                    <a:pt x="551" y="128"/>
                  </a:lnTo>
                  <a:lnTo>
                    <a:pt x="535" y="112"/>
                  </a:lnTo>
                  <a:lnTo>
                    <a:pt x="519" y="104"/>
                  </a:lnTo>
                  <a:lnTo>
                    <a:pt x="503" y="96"/>
                  </a:lnTo>
                  <a:lnTo>
                    <a:pt x="488" y="88"/>
                  </a:lnTo>
                  <a:lnTo>
                    <a:pt x="464" y="72"/>
                  </a:lnTo>
                  <a:lnTo>
                    <a:pt x="440" y="64"/>
                  </a:lnTo>
                  <a:lnTo>
                    <a:pt x="416" y="56"/>
                  </a:lnTo>
                  <a:lnTo>
                    <a:pt x="384" y="48"/>
                  </a:lnTo>
                  <a:lnTo>
                    <a:pt x="360" y="40"/>
                  </a:lnTo>
                  <a:lnTo>
                    <a:pt x="336" y="40"/>
                  </a:lnTo>
                  <a:lnTo>
                    <a:pt x="312" y="32"/>
                  </a:lnTo>
                  <a:lnTo>
                    <a:pt x="288" y="32"/>
                  </a:lnTo>
                  <a:lnTo>
                    <a:pt x="216" y="16"/>
                  </a:lnTo>
                  <a:lnTo>
                    <a:pt x="144" y="8"/>
                  </a:lnTo>
                  <a:lnTo>
                    <a:pt x="72" y="8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7" name="Line 108"/>
            <p:cNvSpPr>
              <a:spLocks noChangeShapeType="1"/>
            </p:cNvSpPr>
            <p:nvPr/>
          </p:nvSpPr>
          <p:spPr bwMode="auto">
            <a:xfrm>
              <a:off x="6979106" y="548680"/>
              <a:ext cx="0" cy="207570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8" name="Line 110"/>
            <p:cNvSpPr>
              <a:spLocks noChangeShapeType="1"/>
            </p:cNvSpPr>
            <p:nvPr/>
          </p:nvSpPr>
          <p:spPr bwMode="auto">
            <a:xfrm>
              <a:off x="7217425" y="548680"/>
              <a:ext cx="0" cy="206822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9" name="Line 114"/>
            <p:cNvSpPr>
              <a:spLocks noChangeShapeType="1"/>
            </p:cNvSpPr>
            <p:nvPr/>
          </p:nvSpPr>
          <p:spPr bwMode="auto">
            <a:xfrm flipV="1">
              <a:off x="5874763" y="1429990"/>
              <a:ext cx="1104343" cy="32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50" name="Line 115"/>
            <p:cNvSpPr>
              <a:spLocks noChangeShapeType="1"/>
            </p:cNvSpPr>
            <p:nvPr/>
          </p:nvSpPr>
          <p:spPr bwMode="auto">
            <a:xfrm>
              <a:off x="7217425" y="1735598"/>
              <a:ext cx="127757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grpSp>
          <p:nvGrpSpPr>
            <p:cNvPr id="51" name="グループ化 50"/>
            <p:cNvGrpSpPr/>
            <p:nvPr/>
          </p:nvGrpSpPr>
          <p:grpSpPr>
            <a:xfrm>
              <a:off x="5996628" y="1343569"/>
              <a:ext cx="264224" cy="169568"/>
              <a:chOff x="2483768" y="4725144"/>
              <a:chExt cx="448816" cy="288032"/>
            </a:xfrm>
          </p:grpSpPr>
          <p:sp>
            <p:nvSpPr>
              <p:cNvPr id="105" name="円/楕円 104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6" name="円/楕円 105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7" name="円/楕円 106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2" name="グループ化 51"/>
            <p:cNvGrpSpPr/>
            <p:nvPr/>
          </p:nvGrpSpPr>
          <p:grpSpPr>
            <a:xfrm>
              <a:off x="6370435" y="1345908"/>
              <a:ext cx="264224" cy="169568"/>
              <a:chOff x="2483768" y="4725144"/>
              <a:chExt cx="448816" cy="288032"/>
            </a:xfrm>
          </p:grpSpPr>
          <p:sp>
            <p:nvSpPr>
              <p:cNvPr id="102" name="円/楕円 101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3" name="円/楕円 102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4" name="円/楕円 103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3" name="グループ化 52"/>
            <p:cNvGrpSpPr/>
            <p:nvPr/>
          </p:nvGrpSpPr>
          <p:grpSpPr>
            <a:xfrm>
              <a:off x="7539804" y="1654081"/>
              <a:ext cx="264224" cy="169568"/>
              <a:chOff x="2483768" y="4725144"/>
              <a:chExt cx="448816" cy="288032"/>
            </a:xfrm>
          </p:grpSpPr>
          <p:sp>
            <p:nvSpPr>
              <p:cNvPr id="99" name="円/楕円 98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0" name="円/楕円 99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1" name="円/楕円 100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5" name="グループ化 54"/>
            <p:cNvGrpSpPr/>
            <p:nvPr/>
          </p:nvGrpSpPr>
          <p:grpSpPr>
            <a:xfrm>
              <a:off x="7913564" y="1653321"/>
              <a:ext cx="264224" cy="169568"/>
              <a:chOff x="2483768" y="4725144"/>
              <a:chExt cx="448816" cy="288032"/>
            </a:xfrm>
          </p:grpSpPr>
          <p:sp>
            <p:nvSpPr>
              <p:cNvPr id="96" name="円/楕円 95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7" name="円/楕円 96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8" name="円/楕円 97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6" name="グループ化 55"/>
            <p:cNvGrpSpPr/>
            <p:nvPr/>
          </p:nvGrpSpPr>
          <p:grpSpPr>
            <a:xfrm>
              <a:off x="5966385" y="1148345"/>
              <a:ext cx="240008" cy="84784"/>
              <a:chOff x="2555776" y="4797152"/>
              <a:chExt cx="407683" cy="144016"/>
            </a:xfrm>
          </p:grpSpPr>
          <p:sp>
            <p:nvSpPr>
              <p:cNvPr id="94" name="円/楕円 93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5" name="円/楕円 94"/>
              <p:cNvSpPr/>
              <p:nvPr/>
            </p:nvSpPr>
            <p:spPr bwMode="auto">
              <a:xfrm>
                <a:off x="2819443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7" name="グループ化 56"/>
            <p:cNvGrpSpPr/>
            <p:nvPr/>
          </p:nvGrpSpPr>
          <p:grpSpPr>
            <a:xfrm>
              <a:off x="6731621" y="1139267"/>
              <a:ext cx="240008" cy="84784"/>
              <a:chOff x="2555776" y="4797152"/>
              <a:chExt cx="407683" cy="144016"/>
            </a:xfrm>
          </p:grpSpPr>
          <p:sp>
            <p:nvSpPr>
              <p:cNvPr id="92" name="円/楕円 91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3" name="円/楕円 92"/>
              <p:cNvSpPr/>
              <p:nvPr/>
            </p:nvSpPr>
            <p:spPr bwMode="auto">
              <a:xfrm>
                <a:off x="2819443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58" name="正方形/長方形 57"/>
            <p:cNvSpPr/>
            <p:nvPr/>
          </p:nvSpPr>
          <p:spPr>
            <a:xfrm>
              <a:off x="5391997" y="1244857"/>
              <a:ext cx="4539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2</a:t>
              </a:r>
              <a:endParaRPr lang="ja-JP" alt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grpSp>
          <p:nvGrpSpPr>
            <p:cNvPr id="59" name="グループ化 58"/>
            <p:cNvGrpSpPr/>
            <p:nvPr/>
          </p:nvGrpSpPr>
          <p:grpSpPr>
            <a:xfrm>
              <a:off x="6364917" y="1143336"/>
              <a:ext cx="240008" cy="84784"/>
              <a:chOff x="2555776" y="4797152"/>
              <a:chExt cx="407683" cy="144016"/>
            </a:xfrm>
          </p:grpSpPr>
          <p:sp>
            <p:nvSpPr>
              <p:cNvPr id="90" name="円/楕円 89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1" name="円/楕円 90"/>
              <p:cNvSpPr/>
              <p:nvPr/>
            </p:nvSpPr>
            <p:spPr bwMode="auto">
              <a:xfrm>
                <a:off x="2819443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cxnSp>
          <p:nvCxnSpPr>
            <p:cNvPr id="60" name="直線矢印コネクタ 59"/>
            <p:cNvCxnSpPr>
              <a:stCxn id="105" idx="0"/>
              <a:endCxn id="94" idx="4"/>
            </p:cNvCxnSpPr>
            <p:nvPr/>
          </p:nvCxnSpPr>
          <p:spPr bwMode="auto">
            <a:xfrm flipH="1" flipV="1">
              <a:off x="6008778" y="1233129"/>
              <a:ext cx="72634" cy="152832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直線矢印コネクタ 60"/>
            <p:cNvCxnSpPr>
              <a:stCxn id="106" idx="0"/>
              <a:endCxn id="95" idx="4"/>
            </p:cNvCxnSpPr>
            <p:nvPr/>
          </p:nvCxnSpPr>
          <p:spPr bwMode="auto">
            <a:xfrm flipH="1" flipV="1">
              <a:off x="6164001" y="1233129"/>
              <a:ext cx="7130" cy="152832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線矢印コネクタ 81"/>
            <p:cNvCxnSpPr>
              <a:stCxn id="102" idx="0"/>
              <a:endCxn id="90" idx="4"/>
            </p:cNvCxnSpPr>
            <p:nvPr/>
          </p:nvCxnSpPr>
          <p:spPr bwMode="auto">
            <a:xfrm flipH="1" flipV="1">
              <a:off x="6407309" y="1228120"/>
              <a:ext cx="47910" cy="160179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直線矢印コネクタ 82"/>
            <p:cNvCxnSpPr>
              <a:stCxn id="103" idx="0"/>
              <a:endCxn id="91" idx="4"/>
            </p:cNvCxnSpPr>
            <p:nvPr/>
          </p:nvCxnSpPr>
          <p:spPr bwMode="auto">
            <a:xfrm flipV="1">
              <a:off x="6544939" y="1228120"/>
              <a:ext cx="17594" cy="160179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4" name="Freeform 82"/>
            <p:cNvSpPr>
              <a:spLocks/>
            </p:cNvSpPr>
            <p:nvPr/>
          </p:nvSpPr>
          <p:spPr bwMode="auto">
            <a:xfrm rot="18824774">
              <a:off x="5455751" y="1823500"/>
              <a:ext cx="1027076" cy="129074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accent6">
                  <a:lumMod val="75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050"/>
            </a:p>
          </p:txBody>
        </p:sp>
        <p:sp>
          <p:nvSpPr>
            <p:cNvPr id="85" name="円弧 84"/>
            <p:cNvSpPr/>
            <p:nvPr/>
          </p:nvSpPr>
          <p:spPr>
            <a:xfrm>
              <a:off x="6468251" y="1037124"/>
              <a:ext cx="1208912" cy="543254"/>
            </a:xfrm>
            <a:prstGeom prst="arc">
              <a:avLst>
                <a:gd name="adj1" fmla="val 11786342"/>
                <a:gd name="adj2" fmla="val 20847495"/>
              </a:avLst>
            </a:prstGeom>
            <a:ln w="4445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sp>
          <p:nvSpPr>
            <p:cNvPr id="86" name="円弧 85"/>
            <p:cNvSpPr/>
            <p:nvPr/>
          </p:nvSpPr>
          <p:spPr>
            <a:xfrm>
              <a:off x="6371022" y="949036"/>
              <a:ext cx="1368699" cy="627883"/>
            </a:xfrm>
            <a:prstGeom prst="arc">
              <a:avLst>
                <a:gd name="adj1" fmla="val 11345035"/>
                <a:gd name="adj2" fmla="val 21247380"/>
              </a:avLst>
            </a:prstGeom>
            <a:ln w="4445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cxnSp>
          <p:nvCxnSpPr>
            <p:cNvPr id="87" name="直線矢印コネクタ 86"/>
            <p:cNvCxnSpPr>
              <a:stCxn id="37" idx="0"/>
              <a:endCxn id="39" idx="1"/>
            </p:cNvCxnSpPr>
            <p:nvPr/>
          </p:nvCxnSpPr>
          <p:spPr bwMode="auto">
            <a:xfrm flipV="1">
              <a:off x="5776300" y="1190738"/>
              <a:ext cx="0" cy="47757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8" name="正方形/長方形 87"/>
            <p:cNvSpPr/>
            <p:nvPr/>
          </p:nvSpPr>
          <p:spPr>
            <a:xfrm>
              <a:off x="7182071" y="371491"/>
              <a:ext cx="3385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E</a:t>
              </a:r>
              <a:endParaRPr lang="ja-JP" alt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89" name="正方形/長方形 88"/>
            <p:cNvSpPr/>
            <p:nvPr/>
          </p:nvSpPr>
          <p:spPr>
            <a:xfrm>
              <a:off x="8107712" y="1982326"/>
              <a:ext cx="7360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N</a:t>
              </a:r>
              <a:r>
                <a:rPr lang="en-US" altLang="ja-JP" b="1" baseline="-25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s</a:t>
              </a:r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(E)</a:t>
              </a:r>
              <a:endParaRPr lang="ja-JP" alt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108" name="正方形/長方形 107"/>
          <p:cNvSpPr/>
          <p:nvPr/>
        </p:nvSpPr>
        <p:spPr>
          <a:xfrm>
            <a:off x="5417791" y="3875410"/>
            <a:ext cx="16321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Superconductor</a:t>
            </a:r>
            <a:endParaRPr lang="ja-JP" altLang="en-US" sz="16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9" name="正方形/長方形 108"/>
          <p:cNvSpPr/>
          <p:nvPr/>
        </p:nvSpPr>
        <p:spPr>
          <a:xfrm>
            <a:off x="7260302" y="3883417"/>
            <a:ext cx="16321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Superconductor</a:t>
            </a:r>
            <a:endParaRPr lang="ja-JP" altLang="en-US" sz="16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6624977" y="4162539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Insulator</a:t>
            </a:r>
            <a:endParaRPr lang="ja-JP" altLang="en-US" sz="16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1" name="Line 7"/>
          <p:cNvSpPr>
            <a:spLocks noChangeShapeType="1"/>
          </p:cNvSpPr>
          <p:nvPr/>
        </p:nvSpPr>
        <p:spPr bwMode="auto">
          <a:xfrm flipV="1">
            <a:off x="7091372" y="3849653"/>
            <a:ext cx="0" cy="37849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112" name="グループ化 111"/>
          <p:cNvGrpSpPr/>
          <p:nvPr/>
        </p:nvGrpSpPr>
        <p:grpSpPr>
          <a:xfrm>
            <a:off x="92896" y="2049663"/>
            <a:ext cx="5020178" cy="2387157"/>
            <a:chOff x="136073" y="2996952"/>
            <a:chExt cx="5975571" cy="2841458"/>
          </a:xfrm>
        </p:grpSpPr>
        <p:grpSp>
          <p:nvGrpSpPr>
            <p:cNvPr id="113" name="グループ化 112"/>
            <p:cNvGrpSpPr/>
            <p:nvPr/>
          </p:nvGrpSpPr>
          <p:grpSpPr>
            <a:xfrm>
              <a:off x="971600" y="2996952"/>
              <a:ext cx="4393500" cy="2841458"/>
              <a:chOff x="251520" y="1818536"/>
              <a:chExt cx="4393500" cy="2841458"/>
            </a:xfrm>
          </p:grpSpPr>
          <p:sp>
            <p:nvSpPr>
              <p:cNvPr id="127" name="正方形/長方形 126"/>
              <p:cNvSpPr/>
              <p:nvPr/>
            </p:nvSpPr>
            <p:spPr>
              <a:xfrm>
                <a:off x="251520" y="1818536"/>
                <a:ext cx="4393500" cy="284145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8" name="正方形/長方形 127"/>
              <p:cNvSpPr/>
              <p:nvPr/>
            </p:nvSpPr>
            <p:spPr>
              <a:xfrm>
                <a:off x="3708031" y="2427390"/>
                <a:ext cx="423020" cy="213723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9" name="正方形/長方形 128"/>
              <p:cNvSpPr/>
              <p:nvPr/>
            </p:nvSpPr>
            <p:spPr>
              <a:xfrm>
                <a:off x="3478721" y="2276236"/>
                <a:ext cx="271234" cy="213723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4191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0" name="正方形/長方形 129"/>
              <p:cNvSpPr/>
              <p:nvPr/>
            </p:nvSpPr>
            <p:spPr>
              <a:xfrm>
                <a:off x="1274631" y="1954937"/>
                <a:ext cx="2209205" cy="2006699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1" name="正方形/長方形 130"/>
              <p:cNvSpPr/>
              <p:nvPr/>
            </p:nvSpPr>
            <p:spPr>
              <a:xfrm>
                <a:off x="1533620" y="2113747"/>
                <a:ext cx="1656184" cy="156404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12700" prstMaterial="softEdge">
                <a:bevelT w="6350" h="444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2" name="正方形/長方形 131"/>
              <p:cNvSpPr/>
              <p:nvPr/>
            </p:nvSpPr>
            <p:spPr>
              <a:xfrm>
                <a:off x="1529286" y="1844381"/>
                <a:ext cx="1656184" cy="1564049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3" name="正方形/長方形 132"/>
              <p:cNvSpPr/>
              <p:nvPr/>
            </p:nvSpPr>
            <p:spPr>
              <a:xfrm>
                <a:off x="494295" y="3129216"/>
                <a:ext cx="1044647" cy="265516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4" name="正方形/長方形 133"/>
              <p:cNvSpPr/>
              <p:nvPr/>
            </p:nvSpPr>
            <p:spPr>
              <a:xfrm>
                <a:off x="2682739" y="2081813"/>
                <a:ext cx="1116940" cy="213723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14" name="正方形/長方形 113"/>
            <p:cNvSpPr/>
            <p:nvPr/>
          </p:nvSpPr>
          <p:spPr>
            <a:xfrm>
              <a:off x="136073" y="3791058"/>
              <a:ext cx="1273066" cy="439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solidFill>
                    <a:schemeClr val="accent6">
                      <a:lumMod val="75000"/>
                    </a:schemeClr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Insulator</a:t>
              </a:r>
              <a:endParaRPr lang="ja-JP" altLang="en-US" b="1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5" name="正方形/長方形 114"/>
            <p:cNvSpPr/>
            <p:nvPr/>
          </p:nvSpPr>
          <p:spPr>
            <a:xfrm>
              <a:off x="181313" y="3369935"/>
              <a:ext cx="2158410" cy="439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solidFill>
                    <a:srgbClr val="0070C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Superconductor</a:t>
              </a:r>
              <a:endParaRPr lang="ja-JP" altLang="en-US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6" name="Line 7"/>
            <p:cNvSpPr>
              <a:spLocks noChangeShapeType="1"/>
            </p:cNvSpPr>
            <p:nvPr/>
          </p:nvSpPr>
          <p:spPr bwMode="auto">
            <a:xfrm>
              <a:off x="1214375" y="3765369"/>
              <a:ext cx="398655" cy="456365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6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7" name="Line 7"/>
            <p:cNvSpPr>
              <a:spLocks noChangeShapeType="1"/>
            </p:cNvSpPr>
            <p:nvPr/>
          </p:nvSpPr>
          <p:spPr bwMode="auto">
            <a:xfrm>
              <a:off x="1210042" y="3765369"/>
              <a:ext cx="740958" cy="85649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6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8" name="Line 7"/>
            <p:cNvSpPr>
              <a:spLocks noChangeShapeType="1"/>
            </p:cNvSpPr>
            <p:nvPr/>
          </p:nvSpPr>
          <p:spPr bwMode="auto">
            <a:xfrm>
              <a:off x="1210042" y="4024567"/>
              <a:ext cx="749626" cy="1"/>
            </a:xfrm>
            <a:prstGeom prst="line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6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cxnSp>
          <p:nvCxnSpPr>
            <p:cNvPr id="119" name="直線コネクタ 118"/>
            <p:cNvCxnSpPr/>
            <p:nvPr/>
          </p:nvCxnSpPr>
          <p:spPr>
            <a:xfrm>
              <a:off x="4564774" y="4428383"/>
              <a:ext cx="1033312" cy="467308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線コネクタ 119"/>
            <p:cNvCxnSpPr/>
            <p:nvPr/>
          </p:nvCxnSpPr>
          <p:spPr>
            <a:xfrm>
              <a:off x="2685044" y="4811900"/>
              <a:ext cx="1033312" cy="467308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線矢印コネクタ 120"/>
            <p:cNvCxnSpPr/>
            <p:nvPr/>
          </p:nvCxnSpPr>
          <p:spPr>
            <a:xfrm flipV="1">
              <a:off x="3624252" y="4826921"/>
              <a:ext cx="1709480" cy="360086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正方形/長方形 121"/>
            <p:cNvSpPr/>
            <p:nvPr/>
          </p:nvSpPr>
          <p:spPr>
            <a:xfrm rot="20891472">
              <a:off x="4107737" y="5034481"/>
              <a:ext cx="1065086" cy="439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100</a:t>
              </a:r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 panose="05050102010706020507" pitchFamily="18" charset="2"/>
                </a:rPr>
                <a:t>m</a:t>
              </a:r>
              <a:endParaRPr lang="ja-JP" alt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cxnSp>
          <p:nvCxnSpPr>
            <p:cNvPr id="123" name="直線コネクタ 122"/>
            <p:cNvCxnSpPr/>
            <p:nvPr/>
          </p:nvCxnSpPr>
          <p:spPr>
            <a:xfrm flipV="1">
              <a:off x="4183040" y="3512238"/>
              <a:ext cx="1556738" cy="32196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線コネクタ 123"/>
            <p:cNvCxnSpPr/>
            <p:nvPr/>
          </p:nvCxnSpPr>
          <p:spPr>
            <a:xfrm flipV="1">
              <a:off x="4578537" y="4189347"/>
              <a:ext cx="1165959" cy="23903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線矢印コネクタ 124"/>
            <p:cNvCxnSpPr/>
            <p:nvPr/>
          </p:nvCxnSpPr>
          <p:spPr>
            <a:xfrm flipH="1" flipV="1">
              <a:off x="5654017" y="3561513"/>
              <a:ext cx="1" cy="623116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正方形/長方形 125"/>
            <p:cNvSpPr/>
            <p:nvPr/>
          </p:nvSpPr>
          <p:spPr>
            <a:xfrm>
              <a:off x="5070222" y="3683024"/>
              <a:ext cx="1041422" cy="40298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altLang="ja-JP" sz="16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300</a:t>
              </a:r>
              <a:r>
                <a:rPr lang="en-US" altLang="ja-JP" sz="16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 panose="05050102010706020507" pitchFamily="18" charset="2"/>
                </a:rPr>
                <a:t>nm</a:t>
              </a:r>
              <a:endParaRPr lang="ja-JP" altLang="en-US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135" name="Freeform 82"/>
          <p:cNvSpPr>
            <a:spLocks/>
          </p:cNvSpPr>
          <p:nvPr/>
        </p:nvSpPr>
        <p:spPr bwMode="auto">
          <a:xfrm rot="2794463">
            <a:off x="1482576" y="2176638"/>
            <a:ext cx="1161922" cy="146020"/>
          </a:xfrm>
          <a:custGeom>
            <a:avLst/>
            <a:gdLst>
              <a:gd name="T0" fmla="*/ 0 w 2304"/>
              <a:gd name="T1" fmla="*/ 192 h 192"/>
              <a:gd name="T2" fmla="*/ 192 w 2304"/>
              <a:gd name="T3" fmla="*/ 0 h 192"/>
              <a:gd name="T4" fmla="*/ 384 w 2304"/>
              <a:gd name="T5" fmla="*/ 192 h 192"/>
              <a:gd name="T6" fmla="*/ 576 w 2304"/>
              <a:gd name="T7" fmla="*/ 0 h 192"/>
              <a:gd name="T8" fmla="*/ 768 w 2304"/>
              <a:gd name="T9" fmla="*/ 192 h 192"/>
              <a:gd name="T10" fmla="*/ 960 w 2304"/>
              <a:gd name="T11" fmla="*/ 0 h 192"/>
              <a:gd name="T12" fmla="*/ 1152 w 2304"/>
              <a:gd name="T13" fmla="*/ 192 h 192"/>
              <a:gd name="T14" fmla="*/ 1344 w 2304"/>
              <a:gd name="T15" fmla="*/ 0 h 192"/>
              <a:gd name="T16" fmla="*/ 1536 w 2304"/>
              <a:gd name="T17" fmla="*/ 192 h 192"/>
              <a:gd name="T18" fmla="*/ 1728 w 2304"/>
              <a:gd name="T19" fmla="*/ 0 h 192"/>
              <a:gd name="T20" fmla="*/ 1920 w 2304"/>
              <a:gd name="T21" fmla="*/ 192 h 192"/>
              <a:gd name="T22" fmla="*/ 2112 w 2304"/>
              <a:gd name="T23" fmla="*/ 0 h 192"/>
              <a:gd name="T24" fmla="*/ 2304 w 2304"/>
              <a:gd name="T25" fmla="*/ 192 h 192"/>
              <a:gd name="connsiteX0" fmla="*/ 0 w 9167"/>
              <a:gd name="connsiteY0" fmla="*/ 10000 h 10000"/>
              <a:gd name="connsiteX1" fmla="*/ 833 w 9167"/>
              <a:gd name="connsiteY1" fmla="*/ 0 h 10000"/>
              <a:gd name="connsiteX2" fmla="*/ 1667 w 9167"/>
              <a:gd name="connsiteY2" fmla="*/ 10000 h 10000"/>
              <a:gd name="connsiteX3" fmla="*/ 2500 w 9167"/>
              <a:gd name="connsiteY3" fmla="*/ 0 h 10000"/>
              <a:gd name="connsiteX4" fmla="*/ 3333 w 9167"/>
              <a:gd name="connsiteY4" fmla="*/ 10000 h 10000"/>
              <a:gd name="connsiteX5" fmla="*/ 4167 w 9167"/>
              <a:gd name="connsiteY5" fmla="*/ 0 h 10000"/>
              <a:gd name="connsiteX6" fmla="*/ 5000 w 9167"/>
              <a:gd name="connsiteY6" fmla="*/ 10000 h 10000"/>
              <a:gd name="connsiteX7" fmla="*/ 5833 w 9167"/>
              <a:gd name="connsiteY7" fmla="*/ 0 h 10000"/>
              <a:gd name="connsiteX8" fmla="*/ 6667 w 9167"/>
              <a:gd name="connsiteY8" fmla="*/ 10000 h 10000"/>
              <a:gd name="connsiteX9" fmla="*/ 7500 w 9167"/>
              <a:gd name="connsiteY9" fmla="*/ 0 h 10000"/>
              <a:gd name="connsiteX10" fmla="*/ 8333 w 9167"/>
              <a:gd name="connsiteY10" fmla="*/ 10000 h 10000"/>
              <a:gd name="connsiteX11" fmla="*/ 9167 w 9167"/>
              <a:gd name="connsiteY11" fmla="*/ 0 h 10000"/>
              <a:gd name="connsiteX0" fmla="*/ 0 w 9090"/>
              <a:gd name="connsiteY0" fmla="*/ 10000 h 10000"/>
              <a:gd name="connsiteX1" fmla="*/ 909 w 9090"/>
              <a:gd name="connsiteY1" fmla="*/ 0 h 10000"/>
              <a:gd name="connsiteX2" fmla="*/ 1818 w 9090"/>
              <a:gd name="connsiteY2" fmla="*/ 10000 h 10000"/>
              <a:gd name="connsiteX3" fmla="*/ 2727 w 9090"/>
              <a:gd name="connsiteY3" fmla="*/ 0 h 10000"/>
              <a:gd name="connsiteX4" fmla="*/ 3636 w 9090"/>
              <a:gd name="connsiteY4" fmla="*/ 10000 h 10000"/>
              <a:gd name="connsiteX5" fmla="*/ 4546 w 9090"/>
              <a:gd name="connsiteY5" fmla="*/ 0 h 10000"/>
              <a:gd name="connsiteX6" fmla="*/ 5454 w 9090"/>
              <a:gd name="connsiteY6" fmla="*/ 10000 h 10000"/>
              <a:gd name="connsiteX7" fmla="*/ 6363 w 9090"/>
              <a:gd name="connsiteY7" fmla="*/ 0 h 10000"/>
              <a:gd name="connsiteX8" fmla="*/ 7273 w 9090"/>
              <a:gd name="connsiteY8" fmla="*/ 10000 h 10000"/>
              <a:gd name="connsiteX9" fmla="*/ 8182 w 9090"/>
              <a:gd name="connsiteY9" fmla="*/ 0 h 10000"/>
              <a:gd name="connsiteX10" fmla="*/ 9090 w 9090"/>
              <a:gd name="connsiteY10" fmla="*/ 10000 h 10000"/>
              <a:gd name="connsiteX0" fmla="*/ 0 w 9001"/>
              <a:gd name="connsiteY0" fmla="*/ 10000 h 10000"/>
              <a:gd name="connsiteX1" fmla="*/ 1000 w 9001"/>
              <a:gd name="connsiteY1" fmla="*/ 0 h 10000"/>
              <a:gd name="connsiteX2" fmla="*/ 2000 w 9001"/>
              <a:gd name="connsiteY2" fmla="*/ 10000 h 10000"/>
              <a:gd name="connsiteX3" fmla="*/ 3000 w 9001"/>
              <a:gd name="connsiteY3" fmla="*/ 0 h 10000"/>
              <a:gd name="connsiteX4" fmla="*/ 4000 w 9001"/>
              <a:gd name="connsiteY4" fmla="*/ 10000 h 10000"/>
              <a:gd name="connsiteX5" fmla="*/ 5001 w 9001"/>
              <a:gd name="connsiteY5" fmla="*/ 0 h 10000"/>
              <a:gd name="connsiteX6" fmla="*/ 6000 w 9001"/>
              <a:gd name="connsiteY6" fmla="*/ 10000 h 10000"/>
              <a:gd name="connsiteX7" fmla="*/ 7000 w 9001"/>
              <a:gd name="connsiteY7" fmla="*/ 0 h 10000"/>
              <a:gd name="connsiteX8" fmla="*/ 8001 w 9001"/>
              <a:gd name="connsiteY8" fmla="*/ 10000 h 10000"/>
              <a:gd name="connsiteX9" fmla="*/ 9001 w 9001"/>
              <a:gd name="connsiteY9" fmla="*/ 0 h 10000"/>
              <a:gd name="connsiteX0" fmla="*/ 0 w 8889"/>
              <a:gd name="connsiteY0" fmla="*/ 10000 h 10000"/>
              <a:gd name="connsiteX1" fmla="*/ 1111 w 8889"/>
              <a:gd name="connsiteY1" fmla="*/ 0 h 10000"/>
              <a:gd name="connsiteX2" fmla="*/ 2222 w 8889"/>
              <a:gd name="connsiteY2" fmla="*/ 10000 h 10000"/>
              <a:gd name="connsiteX3" fmla="*/ 3333 w 8889"/>
              <a:gd name="connsiteY3" fmla="*/ 0 h 10000"/>
              <a:gd name="connsiteX4" fmla="*/ 4444 w 8889"/>
              <a:gd name="connsiteY4" fmla="*/ 10000 h 10000"/>
              <a:gd name="connsiteX5" fmla="*/ 5556 w 8889"/>
              <a:gd name="connsiteY5" fmla="*/ 0 h 10000"/>
              <a:gd name="connsiteX6" fmla="*/ 6666 w 8889"/>
              <a:gd name="connsiteY6" fmla="*/ 10000 h 10000"/>
              <a:gd name="connsiteX7" fmla="*/ 7777 w 8889"/>
              <a:gd name="connsiteY7" fmla="*/ 0 h 10000"/>
              <a:gd name="connsiteX8" fmla="*/ 8889 w 8889"/>
              <a:gd name="connsiteY8" fmla="*/ 10000 h 10000"/>
              <a:gd name="connsiteX0" fmla="*/ 0 w 8749"/>
              <a:gd name="connsiteY0" fmla="*/ 10000 h 10000"/>
              <a:gd name="connsiteX1" fmla="*/ 1250 w 8749"/>
              <a:gd name="connsiteY1" fmla="*/ 0 h 10000"/>
              <a:gd name="connsiteX2" fmla="*/ 2500 w 8749"/>
              <a:gd name="connsiteY2" fmla="*/ 10000 h 10000"/>
              <a:gd name="connsiteX3" fmla="*/ 3750 w 8749"/>
              <a:gd name="connsiteY3" fmla="*/ 0 h 10000"/>
              <a:gd name="connsiteX4" fmla="*/ 4999 w 8749"/>
              <a:gd name="connsiteY4" fmla="*/ 10000 h 10000"/>
              <a:gd name="connsiteX5" fmla="*/ 6250 w 8749"/>
              <a:gd name="connsiteY5" fmla="*/ 0 h 10000"/>
              <a:gd name="connsiteX6" fmla="*/ 7499 w 8749"/>
              <a:gd name="connsiteY6" fmla="*/ 10000 h 10000"/>
              <a:gd name="connsiteX7" fmla="*/ 8749 w 8749"/>
              <a:gd name="connsiteY7" fmla="*/ 0 h 10000"/>
              <a:gd name="connsiteX0" fmla="*/ 0 w 8571"/>
              <a:gd name="connsiteY0" fmla="*/ 10000 h 10000"/>
              <a:gd name="connsiteX1" fmla="*/ 1429 w 8571"/>
              <a:gd name="connsiteY1" fmla="*/ 0 h 10000"/>
              <a:gd name="connsiteX2" fmla="*/ 2857 w 8571"/>
              <a:gd name="connsiteY2" fmla="*/ 10000 h 10000"/>
              <a:gd name="connsiteX3" fmla="*/ 4286 w 8571"/>
              <a:gd name="connsiteY3" fmla="*/ 0 h 10000"/>
              <a:gd name="connsiteX4" fmla="*/ 5714 w 8571"/>
              <a:gd name="connsiteY4" fmla="*/ 10000 h 10000"/>
              <a:gd name="connsiteX5" fmla="*/ 7144 w 8571"/>
              <a:gd name="connsiteY5" fmla="*/ 0 h 10000"/>
              <a:gd name="connsiteX6" fmla="*/ 8571 w 8571"/>
              <a:gd name="connsiteY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1" h="10000">
                <a:moveTo>
                  <a:pt x="0" y="10000"/>
                </a:moveTo>
                <a:cubicBezTo>
                  <a:pt x="475" y="5000"/>
                  <a:pt x="954" y="0"/>
                  <a:pt x="1429" y="0"/>
                </a:cubicBezTo>
                <a:cubicBezTo>
                  <a:pt x="1904" y="0"/>
                  <a:pt x="2381" y="10000"/>
                  <a:pt x="2857" y="10000"/>
                </a:cubicBezTo>
                <a:cubicBezTo>
                  <a:pt x="3333" y="10000"/>
                  <a:pt x="3810" y="0"/>
                  <a:pt x="4286" y="0"/>
                </a:cubicBezTo>
                <a:cubicBezTo>
                  <a:pt x="4762" y="0"/>
                  <a:pt x="5239" y="10000"/>
                  <a:pt x="5714" y="10000"/>
                </a:cubicBezTo>
                <a:cubicBezTo>
                  <a:pt x="6190" y="10000"/>
                  <a:pt x="6667" y="0"/>
                  <a:pt x="7144" y="0"/>
                </a:cubicBezTo>
                <a:cubicBezTo>
                  <a:pt x="7619" y="0"/>
                  <a:pt x="8096" y="10000"/>
                  <a:pt x="8571" y="10000"/>
                </a:cubicBezTo>
              </a:path>
            </a:pathLst>
          </a:custGeom>
          <a:noFill/>
          <a:ln w="38100" cmpd="sng">
            <a:solidFill>
              <a:schemeClr val="accent6">
                <a:lumMod val="75000"/>
              </a:schemeClr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sz="1050"/>
          </a:p>
        </p:txBody>
      </p:sp>
      <p:sp>
        <p:nvSpPr>
          <p:cNvPr id="136" name="Text Box 3"/>
          <p:cNvSpPr txBox="1">
            <a:spLocks noChangeArrowheads="1"/>
          </p:cNvSpPr>
          <p:nvPr/>
        </p:nvSpPr>
        <p:spPr bwMode="auto">
          <a:xfrm>
            <a:off x="279903" y="5821578"/>
            <a:ext cx="8542209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Much lower gap energy (</a:t>
            </a:r>
            <a:r>
              <a:rPr kumimoji="0" lang="en-GB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Δ) 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than FIR photon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 Can detect FIR photon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Faster response (~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s)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 Suitable for single-photon counting </a:t>
            </a:r>
            <a:endParaRPr lang="en-US" altLang="ja-JP" sz="2000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928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408"/>
    </mc:Choice>
    <mc:Fallback xmlns="">
      <p:transition spd="slow" advTm="128408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457200" y="214313"/>
            <a:ext cx="8229600" cy="76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98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r>
              <a:rPr kumimoji="0" lang="en-GB" altLang="ja-JP" sz="3200" dirty="0">
                <a:solidFill>
                  <a:srgbClr val="000000"/>
                </a:solidFill>
                <a:ea typeface="Arial Unicode MS" panose="020B0604020202020204" pitchFamily="50" charset="-128"/>
                <a:cs typeface="Arial" panose="020B0604020202020204" pitchFamily="34" charset="0"/>
              </a:rPr>
              <a:t>STJ energy resolution</a:t>
            </a:r>
            <a:endParaRPr kumimoji="0" lang="ja-JP" altLang="en-US" sz="3200" dirty="0">
              <a:solidFill>
                <a:srgbClr val="000000"/>
              </a:solidFill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1508" name="Line 31"/>
          <p:cNvSpPr>
            <a:spLocks noChangeShapeType="1"/>
          </p:cNvSpPr>
          <p:nvPr/>
        </p:nvSpPr>
        <p:spPr bwMode="auto">
          <a:xfrm>
            <a:off x="6072188" y="3212976"/>
            <a:ext cx="1587" cy="14081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9" name="Text Box 44"/>
              <p:cNvSpPr txBox="1">
                <a:spLocks noChangeArrowheads="1"/>
              </p:cNvSpPr>
              <p:nvPr/>
            </p:nvSpPr>
            <p:spPr bwMode="auto">
              <a:xfrm>
                <a:off x="527183" y="1021049"/>
                <a:ext cx="8665698" cy="3325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5000" rIns="90000" bIns="45000"/>
              <a:lstStyle>
                <a:lvl1pPr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:r>
                  <a:rPr kumimoji="0" lang="en-US" altLang="ja-JP" sz="2400" dirty="0">
                    <a:solidFill>
                      <a:srgbClr val="000000"/>
                    </a:solidFill>
                    <a:ea typeface="Arial Unicode MS" panose="020B0604020202020204" pitchFamily="50" charset="-128"/>
                    <a:cs typeface="Arial" panose="020B0604020202020204" pitchFamily="34" charset="0"/>
                  </a:rPr>
                  <a:t>Signal = Number of quasi-particles</a:t>
                </a:r>
              </a:p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ja-JP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</m:ctrlPr>
                        </m:sSubPr>
                        <m:e>
                          <m:r>
                            <a:rPr kumimoji="0" lang="en-US" altLang="ja-JP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𝑁</m:t>
                          </m:r>
                        </m:e>
                        <m:sub>
                          <m:r>
                            <a:rPr kumimoji="0" lang="en-US" altLang="ja-JP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𝑞</m:t>
                          </m:r>
                          <m:r>
                            <a:rPr kumimoji="0" lang="en-US" altLang="ja-JP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.</m:t>
                          </m:r>
                          <m:r>
                            <a:rPr kumimoji="0" lang="en-US" altLang="ja-JP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𝑝</m:t>
                          </m:r>
                          <m:r>
                            <a:rPr kumimoji="0" lang="en-US" altLang="ja-JP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.</m:t>
                          </m:r>
                        </m:sub>
                      </m:sSub>
                      <m:r>
                        <a:rPr kumimoji="0" lang="en-US" altLang="ja-JP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m:t>=</m:t>
                      </m:r>
                      <m:r>
                        <a:rPr kumimoji="0" lang="en-US" altLang="ja-JP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m:t>𝐺</m:t>
                      </m:r>
                      <m:f>
                        <m:fPr>
                          <m:ctrlPr>
                            <a:rPr kumimoji="0" lang="en-US" altLang="ja-JP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altLang="ja-JP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</a:rPr>
                              </m:ctrlPr>
                            </m:sSubPr>
                            <m:e>
                              <m:r>
                                <a:rPr kumimoji="0" lang="en-US" altLang="ja-JP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</a:rPr>
                                <m:t>𝐸</m:t>
                              </m:r>
                            </m:e>
                            <m:sub>
                              <m:r>
                                <a:rPr kumimoji="0" lang="en-US" altLang="ja-JP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</a:rPr>
                                <m:t>𝛾</m:t>
                              </m:r>
                            </m:sub>
                          </m:sSub>
                        </m:num>
                        <m:den>
                          <m:r>
                            <a:rPr kumimoji="0" lang="en-US" altLang="ja-JP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1</m:t>
                          </m:r>
                          <m:r>
                            <a:rPr kumimoji="0" lang="en-US" altLang="ja-JP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.</m:t>
                          </m:r>
                          <m:r>
                            <a:rPr kumimoji="0" lang="en-US" altLang="ja-JP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7</m:t>
                          </m:r>
                          <m:r>
                            <m:rPr>
                              <m:sty m:val="p"/>
                            </m:rPr>
                            <a:rPr kumimoji="0" lang="en-US" altLang="ja-JP" sz="24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Δ</m:t>
                          </m:r>
                        </m:den>
                      </m:f>
                    </m:oMath>
                  </m:oMathPara>
                </a14:m>
                <a:endParaRPr kumimoji="0" lang="en-US" altLang="ja-JP" sz="2400" dirty="0">
                  <a:solidFill>
                    <a:srgbClr val="000000"/>
                  </a:solidFill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:r>
                  <a:rPr kumimoji="0" lang="en-US" altLang="ja-JP" sz="2400" dirty="0">
                    <a:solidFill>
                      <a:srgbClr val="000000"/>
                    </a:solidFill>
                    <a:ea typeface="Arial Unicode MS" panose="020B0604020202020204" pitchFamily="50" charset="-128"/>
                    <a:cs typeface="Arial" panose="020B0604020202020204" pitchFamily="34" charset="0"/>
                  </a:rPr>
                  <a:t>Resolution = Statistical fluctuation in number of quasi-particles</a:t>
                </a:r>
              </a:p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lin"/>
                          <m:ctrlPr>
                            <a:rPr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ja-JP" sz="2400" i="1">
                                  <a:latin typeface="Cambria Math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ja-JP" sz="2400" i="1">
                                  <a:latin typeface="Cambria Math"/>
                                </a:rPr>
                                <m:t>𝐸</m:t>
                              </m:r>
                            </m:sub>
                          </m:sSub>
                        </m:num>
                        <m:den>
                          <m:r>
                            <a:rPr lang="en-US" altLang="ja-JP" sz="2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den>
                      </m:f>
                      <m:r>
                        <a:rPr lang="en-US" altLang="ja-JP" sz="24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ja-JP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type m:val="lin"/>
                              <m:ctrlPr>
                                <a:rPr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sz="2400" i="1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altLang="ja-JP" sz="2400" i="1">
                                      <a:latin typeface="Cambria Math"/>
                                    </a:rPr>
                                    <m:t>.</m:t>
                                  </m:r>
                                  <m:r>
                                    <a:rPr lang="en-US" altLang="ja-JP" sz="2400" i="1">
                                      <a:latin typeface="Cambria Math"/>
                                    </a:rPr>
                                    <m:t>7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ja-JP" sz="2400">
                                      <a:latin typeface="Cambria Math"/>
                                    </a:rPr>
                                    <m:t>Δ</m:t>
                                  </m:r>
                                </m:e>
                              </m:d>
                              <m:r>
                                <a:rPr lang="en-US" altLang="ja-JP" sz="2400" i="1">
                                  <a:latin typeface="Cambria Math"/>
                                </a:rPr>
                                <m:t>𝐹</m:t>
                              </m:r>
                            </m:num>
                            <m:den>
                              <m:r>
                                <a:rPr lang="en-US" altLang="ja-JP" sz="2400" i="1">
                                  <a:latin typeface="Cambria Math"/>
                                </a:rPr>
                                <m:t>𝐸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kumimoji="0" lang="ja-JP" altLang="en-US" sz="2400" dirty="0">
                  <a:solidFill>
                    <a:srgbClr val="000000"/>
                  </a:solidFill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2000"/>
                  </a:lnSpc>
                  <a:buClr>
                    <a:schemeClr val="hlink"/>
                  </a:buClr>
                  <a:buSzPct val="125000"/>
                  <a:buFont typeface="Wingdings" pitchFamily="2" charset="2"/>
                  <a:buChar char="è"/>
                </a:pPr>
                <a:r>
                  <a:rPr kumimoji="0" lang="en-US" altLang="ja-JP" sz="2400" dirty="0">
                    <a:ea typeface="Arial Unicode MS" panose="020B0604020202020204" pitchFamily="50" charset="-128"/>
                    <a:cs typeface="Arial" panose="020B0604020202020204" pitchFamily="34" charset="0"/>
                  </a:rPr>
                  <a:t>Smaller superconducting gap energy </a:t>
                </a:r>
                <a:r>
                  <a:rPr kumimoji="0" lang="en-GB" altLang="ja-JP" sz="2400" dirty="0">
                    <a:solidFill>
                      <a:srgbClr val="000000"/>
                    </a:solidFill>
                    <a:ea typeface="Arial Unicode MS" panose="020B0604020202020204" pitchFamily="50" charset="-128"/>
                    <a:cs typeface="Arial" panose="020B0604020202020204" pitchFamily="34" charset="0"/>
                  </a:rPr>
                  <a:t>Δ yields better energy resolution</a:t>
                </a:r>
                <a:endParaRPr kumimoji="0" lang="ja-JP" altLang="en-GB" sz="2400" dirty="0"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509" name="Text 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7183" y="1021049"/>
                <a:ext cx="8665698" cy="3325698"/>
              </a:xfrm>
              <a:prstGeom prst="rect">
                <a:avLst/>
              </a:prstGeom>
              <a:blipFill>
                <a:blip r:embed="rId3"/>
                <a:stretch>
                  <a:fillRect l="-1406" t="-1832" r="-91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542" name="Rectangle 34"/>
          <p:cNvSpPr>
            <a:spLocks noChangeArrowheads="1"/>
          </p:cNvSpPr>
          <p:nvPr/>
        </p:nvSpPr>
        <p:spPr bwMode="auto">
          <a:xfrm>
            <a:off x="4340262" y="3440005"/>
            <a:ext cx="4618856" cy="1337931"/>
          </a:xfrm>
          <a:prstGeom prst="rect">
            <a:avLst/>
          </a:prstGeom>
          <a:noFill/>
          <a:ln w="9360">
            <a:solidFill>
              <a:srgbClr val="2525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/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Δ: Superconducting gap energy</a:t>
            </a:r>
            <a:endParaRPr kumimoji="0" lang="ja-JP" altLang="en-GB" sz="20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F: </a:t>
            </a:r>
            <a:r>
              <a:rPr kumimoji="0" lang="en-GB" altLang="ja-JP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fano</a:t>
            </a: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factor (~0.2 for Nb)</a:t>
            </a:r>
          </a:p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E: Photon energy</a:t>
            </a:r>
          </a:p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G: Back-</a:t>
            </a:r>
            <a:r>
              <a:rPr kumimoji="0" lang="en-GB" altLang="ja-JP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tunneling</a:t>
            </a: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gain</a:t>
            </a:r>
            <a:endParaRPr kumimoji="0" lang="ja-JP" altLang="en-GB" sz="20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4377" name="Rectangle 42"/>
          <p:cNvSpPr>
            <a:spLocks noChangeArrowheads="1"/>
          </p:cNvSpPr>
          <p:nvPr/>
        </p:nvSpPr>
        <p:spPr bwMode="auto">
          <a:xfrm>
            <a:off x="5724128" y="5104127"/>
            <a:ext cx="3237294" cy="1061317"/>
          </a:xfrm>
          <a:prstGeom prst="rect">
            <a:avLst/>
          </a:prstGeom>
          <a:noFill/>
          <a:ln w="9360">
            <a:solidFill>
              <a:srgbClr val="2525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/>
          <a:p>
            <a:pPr defTabSz="449263">
              <a:lnSpc>
                <a:spcPct val="103000"/>
              </a:lnSpc>
              <a:spcBef>
                <a:spcPct val="20000"/>
              </a:spcBef>
              <a:buClr>
                <a:srgbClr val="FFFFFF"/>
              </a:buClr>
              <a:buSzPct val="100000"/>
              <a:defRPr/>
            </a:pPr>
            <a:r>
              <a:rPr kumimoji="0" lang="en-GB" altLang="ja-JP" sz="1800" b="1" dirty="0" err="1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Tc</a:t>
            </a:r>
            <a:r>
              <a:rPr kumimoji="0" lang="en-GB" altLang="ja-JP" sz="1800" b="1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:</a:t>
            </a:r>
            <a:r>
              <a:rPr kumimoji="0" lang="en-US" altLang="ja-JP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SC critical temperature</a:t>
            </a:r>
            <a:endParaRPr kumimoji="0" lang="en-US" altLang="ja-JP" sz="1800" b="1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  <a:p>
            <a:pPr defTabSz="449263">
              <a:lnSpc>
                <a:spcPct val="103000"/>
              </a:lnSpc>
              <a:spcBef>
                <a:spcPct val="20000"/>
              </a:spcBef>
              <a:buClr>
                <a:srgbClr val="FFFFFF"/>
              </a:buClr>
              <a:buSzPct val="100000"/>
              <a:defRPr/>
            </a:pPr>
            <a:r>
              <a:rPr kumimoji="0" lang="en-US" altLang="ja-JP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 </a:t>
            </a:r>
            <a:r>
              <a:rPr kumimoji="0" lang="en-US" altLang="ja-JP" sz="18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Need ~1/10Tc for practical </a:t>
            </a:r>
          </a:p>
          <a:p>
            <a:pPr defTabSz="449263">
              <a:lnSpc>
                <a:spcPct val="103000"/>
              </a:lnSpc>
              <a:spcBef>
                <a:spcPct val="20000"/>
              </a:spcBef>
              <a:buClr>
                <a:srgbClr val="FFFFFF"/>
              </a:buClr>
              <a:buSzPct val="100000"/>
              <a:defRPr/>
            </a:pPr>
            <a:r>
              <a:rPr kumimoji="0" lang="en-US" altLang="ja-JP" sz="18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 operation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23</a:t>
            </a:fld>
            <a:endParaRPr kumimoji="1" lang="ja-JP" altLang="en-US"/>
          </a:p>
        </p:txBody>
      </p:sp>
      <p:graphicFrame>
        <p:nvGraphicFramePr>
          <p:cNvPr id="12" name="Group 5"/>
          <p:cNvGraphicFramePr>
            <a:graphicFrameLocks noGrp="1"/>
          </p:cNvGraphicFramePr>
          <p:nvPr>
            <p:extLst/>
          </p:nvPr>
        </p:nvGraphicFramePr>
        <p:xfrm>
          <a:off x="107505" y="4869160"/>
          <a:ext cx="5492962" cy="1325208"/>
        </p:xfrm>
        <a:graphic>
          <a:graphicData uri="http://schemas.openxmlformats.org/drawingml/2006/table">
            <a:tbl>
              <a:tblPr/>
              <a:tblGrid>
                <a:gridCol w="1368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4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82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8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ja-JP" altLang="ja-JP" sz="2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Si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Nb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Al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Hf</a:t>
                      </a:r>
                      <a:endParaRPr kumimoji="1" lang="en-US" altLang="ja-JP" sz="2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Tc[K]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ja-JP" altLang="ja-JP" sz="23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9.23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1.20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0.165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Δ[meV]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1100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1.550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0.172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0.020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正方形/長方形 55"/>
          <p:cNvSpPr>
            <a:spLocks noChangeArrowheads="1"/>
          </p:cNvSpPr>
          <p:nvPr/>
        </p:nvSpPr>
        <p:spPr bwMode="auto">
          <a:xfrm>
            <a:off x="2353638" y="4869160"/>
            <a:ext cx="1066234" cy="1390377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>
              <a:lnSpc>
                <a:spcPct val="103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endParaRPr kumimoji="0" lang="ja-JP" altLang="ja-JP" sz="200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正方形/長方形 55"/>
          <p:cNvSpPr>
            <a:spLocks noChangeArrowheads="1"/>
          </p:cNvSpPr>
          <p:nvPr/>
        </p:nvSpPr>
        <p:spPr bwMode="auto">
          <a:xfrm>
            <a:off x="4476109" y="4869160"/>
            <a:ext cx="1124357" cy="1390377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>
              <a:lnSpc>
                <a:spcPct val="103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endParaRPr kumimoji="0" lang="ja-JP" altLang="ja-JP" sz="200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888195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正方形/長方形 145"/>
          <p:cNvSpPr/>
          <p:nvPr/>
        </p:nvSpPr>
        <p:spPr>
          <a:xfrm>
            <a:off x="6849756" y="2007211"/>
            <a:ext cx="924728" cy="7538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68177" y="4718335"/>
            <a:ext cx="2004920" cy="2239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754279" y="2471757"/>
            <a:ext cx="2004920" cy="2239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43"/>
          <a:stretch/>
        </p:blipFill>
        <p:spPr bwMode="auto">
          <a:xfrm>
            <a:off x="2891428" y="1223408"/>
            <a:ext cx="3672408" cy="361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グループ化 21"/>
          <p:cNvGrpSpPr/>
          <p:nvPr/>
        </p:nvGrpSpPr>
        <p:grpSpPr>
          <a:xfrm>
            <a:off x="3788180" y="1998755"/>
            <a:ext cx="1765714" cy="2228073"/>
            <a:chOff x="3585514" y="3116912"/>
            <a:chExt cx="1765714" cy="2228073"/>
          </a:xfrm>
        </p:grpSpPr>
        <p:cxnSp>
          <p:nvCxnSpPr>
            <p:cNvPr id="4" name="直線コネクタ 3"/>
            <p:cNvCxnSpPr/>
            <p:nvPr/>
          </p:nvCxnSpPr>
          <p:spPr>
            <a:xfrm flipH="1">
              <a:off x="3707904" y="3934015"/>
              <a:ext cx="1583111" cy="567373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コネクタ 74"/>
            <p:cNvCxnSpPr/>
            <p:nvPr/>
          </p:nvCxnSpPr>
          <p:spPr>
            <a:xfrm flipV="1">
              <a:off x="3585514" y="4498201"/>
              <a:ext cx="122390" cy="846784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/>
            <p:nvPr/>
          </p:nvCxnSpPr>
          <p:spPr>
            <a:xfrm flipV="1">
              <a:off x="5291015" y="3116912"/>
              <a:ext cx="60213" cy="820631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>
          <a:xfrm>
            <a:off x="533535" y="270400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STJ</a:t>
            </a:r>
            <a:r>
              <a:rPr lang="ja-JP" altLang="en-US" sz="32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</a:t>
            </a:r>
            <a:r>
              <a:rPr lang="en-US" altLang="ja-JP" sz="32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current-voltage curve</a:t>
            </a:r>
            <a:endParaRPr lang="ja-JP" altLang="en-US" sz="32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7" name="Rectangle 4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485687" y="4838645"/>
                <a:ext cx="5548006" cy="1656184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90000"/>
                  </a:lnSpc>
                  <a:buNone/>
                </a:pPr>
                <a:r>
                  <a:rPr lang="en-US" altLang="ja-JP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Optical signal readout</a:t>
                </a:r>
                <a:endParaRPr lang="ja-JP" altLang="en-US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  <a:p>
                <a:pPr>
                  <a:lnSpc>
                    <a:spcPct val="90000"/>
                  </a:lnSpc>
                  <a:buFont typeface="Wingdings" pitchFamily="2" charset="2"/>
                  <a:buChar char="è"/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Apply a constant bias voltage (|V|&lt;2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000">
                        <a:latin typeface="Cambria Math"/>
                      </a:rPr>
                      <m:t>Δ</m:t>
                    </m:r>
                  </m:oMath>
                </a14:m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across the junction and collect tunneling current of quasi particles created by photons</a:t>
                </a:r>
                <a:endParaRPr lang="en-US" altLang="ja-JP" sz="2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endParaRPr>
              </a:p>
              <a:p>
                <a:pPr>
                  <a:lnSpc>
                    <a:spcPct val="90000"/>
                  </a:lnSpc>
                  <a:buFont typeface="Wingdings" panose="05000000000000000000" pitchFamily="2" charset="2"/>
                  <a:buChar char="ü"/>
                </a:pPr>
                <a:r>
                  <a:rPr lang="en-US" altLang="ja-JP" sz="2000" dirty="0">
                    <a:solidFill>
                      <a:srgbClr val="C00000"/>
                    </a:solidFill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/>
                  </a:rPr>
                  <a:t>Leak current causes background noise</a:t>
                </a:r>
                <a:endParaRPr lang="ja-JP" altLang="en-US" sz="2000" dirty="0">
                  <a:solidFill>
                    <a:srgbClr val="C0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557" name="Rectangle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485687" y="4838645"/>
                <a:ext cx="5548006" cy="1656184"/>
              </a:xfrm>
              <a:blipFill>
                <a:blip r:embed="rId4"/>
                <a:stretch>
                  <a:fillRect l="-1758" t="-4797" r="-549" b="-62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直線コネクタ 79"/>
          <p:cNvCxnSpPr/>
          <p:nvPr/>
        </p:nvCxnSpPr>
        <p:spPr bwMode="auto">
          <a:xfrm>
            <a:off x="6838859" y="1375204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直線コネクタ 80"/>
          <p:cNvCxnSpPr/>
          <p:nvPr/>
        </p:nvCxnSpPr>
        <p:spPr bwMode="auto">
          <a:xfrm>
            <a:off x="6838859" y="1700808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2" name="正方形/長方形 81"/>
          <p:cNvSpPr/>
          <p:nvPr/>
        </p:nvSpPr>
        <p:spPr bwMode="auto">
          <a:xfrm>
            <a:off x="7774963" y="1188984"/>
            <a:ext cx="144016" cy="15721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85" name="円/楕円 84"/>
          <p:cNvSpPr/>
          <p:nvPr/>
        </p:nvSpPr>
        <p:spPr bwMode="auto">
          <a:xfrm>
            <a:off x="7118415" y="1927388"/>
            <a:ext cx="144016" cy="14401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86" name="円/楕円 85"/>
          <p:cNvSpPr/>
          <p:nvPr/>
        </p:nvSpPr>
        <p:spPr bwMode="auto">
          <a:xfrm>
            <a:off x="7343007" y="1927388"/>
            <a:ext cx="144016" cy="14401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cxnSp>
        <p:nvCxnSpPr>
          <p:cNvPr id="99" name="直線矢印コネクタ 98"/>
          <p:cNvCxnSpPr/>
          <p:nvPr/>
        </p:nvCxnSpPr>
        <p:spPr bwMode="auto">
          <a:xfrm>
            <a:off x="7567599" y="1951073"/>
            <a:ext cx="555311" cy="56138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直線コネクタ 70"/>
          <p:cNvCxnSpPr/>
          <p:nvPr/>
        </p:nvCxnSpPr>
        <p:spPr bwMode="auto">
          <a:xfrm>
            <a:off x="755576" y="1791522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直線コネクタ 71"/>
          <p:cNvCxnSpPr/>
          <p:nvPr/>
        </p:nvCxnSpPr>
        <p:spPr bwMode="auto">
          <a:xfrm>
            <a:off x="755576" y="2132856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正方形/長方形 78"/>
          <p:cNvSpPr/>
          <p:nvPr/>
        </p:nvSpPr>
        <p:spPr bwMode="auto">
          <a:xfrm>
            <a:off x="1691680" y="1124744"/>
            <a:ext cx="144016" cy="15721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pSp>
        <p:nvGrpSpPr>
          <p:cNvPr id="88" name="グループ化 87"/>
          <p:cNvGrpSpPr/>
          <p:nvPr/>
        </p:nvGrpSpPr>
        <p:grpSpPr>
          <a:xfrm>
            <a:off x="999220" y="1988840"/>
            <a:ext cx="448816" cy="288032"/>
            <a:chOff x="2483768" y="4725144"/>
            <a:chExt cx="448816" cy="288032"/>
          </a:xfrm>
        </p:grpSpPr>
        <p:sp>
          <p:nvSpPr>
            <p:cNvPr id="89" name="円/楕円 88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0" name="円/楕円 89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1" name="円/楕円 90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</p:grpSp>
      <p:cxnSp>
        <p:nvCxnSpPr>
          <p:cNvPr id="100" name="直線コネクタ 99"/>
          <p:cNvCxnSpPr/>
          <p:nvPr/>
        </p:nvCxnSpPr>
        <p:spPr bwMode="auto">
          <a:xfrm>
            <a:off x="1829619" y="1791522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1" name="直線コネクタ 100"/>
          <p:cNvCxnSpPr/>
          <p:nvPr/>
        </p:nvCxnSpPr>
        <p:spPr bwMode="auto">
          <a:xfrm>
            <a:off x="1835696" y="2132856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02" name="グループ化 101"/>
          <p:cNvGrpSpPr/>
          <p:nvPr/>
        </p:nvGrpSpPr>
        <p:grpSpPr>
          <a:xfrm>
            <a:off x="2115467" y="1988840"/>
            <a:ext cx="448816" cy="288032"/>
            <a:chOff x="2483768" y="4725144"/>
            <a:chExt cx="448816" cy="288032"/>
          </a:xfrm>
        </p:grpSpPr>
        <p:sp>
          <p:nvSpPr>
            <p:cNvPr id="103" name="円/楕円 102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4" name="円/楕円 103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5" name="円/楕円 104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</p:grpSp>
      <p:cxnSp>
        <p:nvCxnSpPr>
          <p:cNvPr id="106" name="直線矢印コネクタ 105"/>
          <p:cNvCxnSpPr/>
          <p:nvPr/>
        </p:nvCxnSpPr>
        <p:spPr bwMode="auto">
          <a:xfrm>
            <a:off x="1467395" y="2053420"/>
            <a:ext cx="648072" cy="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右矢印 7"/>
          <p:cNvSpPr/>
          <p:nvPr/>
        </p:nvSpPr>
        <p:spPr bwMode="auto">
          <a:xfrm rot="1268261">
            <a:off x="3048715" y="2034587"/>
            <a:ext cx="1478929" cy="269149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08" name="右矢印 107"/>
          <p:cNvSpPr/>
          <p:nvPr/>
        </p:nvSpPr>
        <p:spPr bwMode="auto">
          <a:xfrm rot="11409327">
            <a:off x="5994787" y="1893211"/>
            <a:ext cx="806184" cy="242316"/>
          </a:xfrm>
          <a:prstGeom prst="rightArrow">
            <a:avLst>
              <a:gd name="adj1" fmla="val 51792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26" name="Rectangle 4"/>
          <p:cNvSpPr txBox="1">
            <a:spLocks noChangeArrowheads="1"/>
          </p:cNvSpPr>
          <p:nvPr/>
        </p:nvSpPr>
        <p:spPr bwMode="auto">
          <a:xfrm>
            <a:off x="369164" y="5387100"/>
            <a:ext cx="2844533" cy="1342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ClrTx/>
              <a:buNone/>
            </a:pPr>
            <a:r>
              <a:rPr lang="en-US" altLang="ja-JP" sz="1800" kern="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Tunnel current of Cooper pairs (Josephson current) is suppressed by applying magnetic field</a:t>
            </a:r>
            <a:endParaRPr lang="ja-JP" altLang="en-US" sz="1800" kern="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/>
              <p:cNvSpPr txBox="1"/>
              <p:nvPr/>
            </p:nvSpPr>
            <p:spPr>
              <a:xfrm>
                <a:off x="7852650" y="1477779"/>
                <a:ext cx="5148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/>
                        </a:rPr>
                        <m:t>2</m:t>
                      </m:r>
                      <m:r>
                        <m:rPr>
                          <m:sty m:val="p"/>
                        </m:rPr>
                        <a:rPr kumimoji="1" lang="en-US" altLang="ja-JP" b="0" i="0" smtClean="0">
                          <a:latin typeface="Cambria Math"/>
                        </a:rPr>
                        <m:t>Δ</m:t>
                      </m:r>
                    </m:oMath>
                  </m:oMathPara>
                </a14:m>
                <a:endParaRPr kumimoji="1" lang="ja-JP" altLang="en-US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8" name="テキスト ボックス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2650" y="1477779"/>
                <a:ext cx="514885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直線矢印コネクタ 14"/>
          <p:cNvCxnSpPr/>
          <p:nvPr/>
        </p:nvCxnSpPr>
        <p:spPr>
          <a:xfrm flipV="1">
            <a:off x="5148064" y="3097656"/>
            <a:ext cx="0" cy="56477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矢印コネクタ 72"/>
          <p:cNvCxnSpPr/>
          <p:nvPr/>
        </p:nvCxnSpPr>
        <p:spPr>
          <a:xfrm>
            <a:off x="5151596" y="2557530"/>
            <a:ext cx="0" cy="51621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4945540" y="370413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Leak current</a:t>
            </a:r>
            <a:endParaRPr kumimoji="1" lang="ja-JP" alt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757723" y="3013029"/>
            <a:ext cx="2016224" cy="2365167"/>
            <a:chOff x="757723" y="3013029"/>
            <a:chExt cx="2016224" cy="2365167"/>
          </a:xfrm>
        </p:grpSpPr>
        <p:cxnSp>
          <p:nvCxnSpPr>
            <p:cNvPr id="110" name="直線コネクタ 109"/>
            <p:cNvCxnSpPr/>
            <p:nvPr/>
          </p:nvCxnSpPr>
          <p:spPr bwMode="auto">
            <a:xfrm>
              <a:off x="757723" y="4026156"/>
              <a:ext cx="936104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1" name="直線コネクタ 110"/>
            <p:cNvCxnSpPr/>
            <p:nvPr/>
          </p:nvCxnSpPr>
          <p:spPr bwMode="auto">
            <a:xfrm>
              <a:off x="757723" y="4365104"/>
              <a:ext cx="936104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2" name="正方形/長方形 111"/>
            <p:cNvSpPr/>
            <p:nvPr/>
          </p:nvSpPr>
          <p:spPr bwMode="auto">
            <a:xfrm>
              <a:off x="1693827" y="3359378"/>
              <a:ext cx="144016" cy="157212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113" name="グループ化 112"/>
            <p:cNvGrpSpPr/>
            <p:nvPr/>
          </p:nvGrpSpPr>
          <p:grpSpPr>
            <a:xfrm>
              <a:off x="1001367" y="4221088"/>
              <a:ext cx="448816" cy="288032"/>
              <a:chOff x="2483768" y="4725144"/>
              <a:chExt cx="448816" cy="288032"/>
            </a:xfrm>
          </p:grpSpPr>
          <p:sp>
            <p:nvSpPr>
              <p:cNvPr id="121" name="円/楕円 120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2" name="円/楕円 121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3" name="円/楕円 122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14" name="直線コネクタ 113"/>
            <p:cNvCxnSpPr/>
            <p:nvPr/>
          </p:nvCxnSpPr>
          <p:spPr bwMode="auto">
            <a:xfrm>
              <a:off x="1831766" y="4026156"/>
              <a:ext cx="936104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5" name="直線コネクタ 114"/>
            <p:cNvCxnSpPr/>
            <p:nvPr/>
          </p:nvCxnSpPr>
          <p:spPr bwMode="auto">
            <a:xfrm>
              <a:off x="1837843" y="4365104"/>
              <a:ext cx="936104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16" name="グループ化 115"/>
            <p:cNvGrpSpPr/>
            <p:nvPr/>
          </p:nvGrpSpPr>
          <p:grpSpPr>
            <a:xfrm>
              <a:off x="2117614" y="4221088"/>
              <a:ext cx="448816" cy="288032"/>
              <a:chOff x="2483768" y="4725144"/>
              <a:chExt cx="448816" cy="288032"/>
            </a:xfrm>
          </p:grpSpPr>
          <p:sp>
            <p:nvSpPr>
              <p:cNvPr id="118" name="円/楕円 117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9" name="円/楕円 118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0" name="円/楕円 119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円弧 10"/>
            <p:cNvSpPr/>
            <p:nvPr/>
          </p:nvSpPr>
          <p:spPr bwMode="auto">
            <a:xfrm>
              <a:off x="1462298" y="3097655"/>
              <a:ext cx="315652" cy="2124236"/>
            </a:xfrm>
            <a:prstGeom prst="arc">
              <a:avLst>
                <a:gd name="adj1" fmla="val 16200000"/>
                <a:gd name="adj2" fmla="val 5356906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stealth" w="lg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24" name="円弧 123"/>
            <p:cNvSpPr/>
            <p:nvPr/>
          </p:nvSpPr>
          <p:spPr bwMode="auto">
            <a:xfrm flipH="1">
              <a:off x="1750330" y="3081935"/>
              <a:ext cx="239913" cy="2139956"/>
            </a:xfrm>
            <a:prstGeom prst="arc">
              <a:avLst>
                <a:gd name="adj1" fmla="val 16200000"/>
                <a:gd name="adj2" fmla="val 5356906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stealth" w="lg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25" name="円弧 124"/>
            <p:cNvSpPr/>
            <p:nvPr/>
          </p:nvSpPr>
          <p:spPr bwMode="auto">
            <a:xfrm>
              <a:off x="1720116" y="3075461"/>
              <a:ext cx="57834" cy="2302735"/>
            </a:xfrm>
            <a:prstGeom prst="arc">
              <a:avLst>
                <a:gd name="adj1" fmla="val 16200000"/>
                <a:gd name="adj2" fmla="val 5356906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stealth" w="lg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1824200" y="3013029"/>
              <a:ext cx="8899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B field</a:t>
              </a:r>
              <a:endPara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07" name="直線矢印コネクタ 106"/>
          <p:cNvCxnSpPr/>
          <p:nvPr/>
        </p:nvCxnSpPr>
        <p:spPr>
          <a:xfrm flipH="1" flipV="1">
            <a:off x="4265602" y="3310973"/>
            <a:ext cx="653080" cy="1088102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テキスト ボックス 116"/>
          <p:cNvSpPr txBox="1"/>
          <p:nvPr/>
        </p:nvSpPr>
        <p:spPr>
          <a:xfrm>
            <a:off x="4705264" y="4318029"/>
            <a:ext cx="4328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I-V curve with light illumination</a:t>
            </a:r>
            <a:endParaRPr kumimoji="1" lang="ja-JP" altLang="en-US" sz="2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直線コネクタ 76"/>
          <p:cNvCxnSpPr/>
          <p:nvPr/>
        </p:nvCxnSpPr>
        <p:spPr bwMode="auto">
          <a:xfrm>
            <a:off x="6838859" y="2002841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直線コネクタ 77"/>
          <p:cNvCxnSpPr/>
          <p:nvPr/>
        </p:nvCxnSpPr>
        <p:spPr bwMode="auto">
          <a:xfrm>
            <a:off x="7906947" y="2069232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7" name="直線コネクタ 126"/>
          <p:cNvCxnSpPr/>
          <p:nvPr/>
        </p:nvCxnSpPr>
        <p:spPr bwMode="auto">
          <a:xfrm>
            <a:off x="7906947" y="2394836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8" name="円/楕円 127"/>
          <p:cNvSpPr/>
          <p:nvPr/>
        </p:nvSpPr>
        <p:spPr bwMode="auto">
          <a:xfrm>
            <a:off x="8186503" y="1992438"/>
            <a:ext cx="144016" cy="14401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29" name="円/楕円 128"/>
          <p:cNvSpPr/>
          <p:nvPr/>
        </p:nvSpPr>
        <p:spPr bwMode="auto">
          <a:xfrm>
            <a:off x="8411095" y="1992438"/>
            <a:ext cx="144016" cy="14401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cxnSp>
        <p:nvCxnSpPr>
          <p:cNvPr id="130" name="直線コネクタ 129"/>
          <p:cNvCxnSpPr/>
          <p:nvPr/>
        </p:nvCxnSpPr>
        <p:spPr bwMode="auto">
          <a:xfrm>
            <a:off x="7906947" y="2696869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6" name="テキスト ボックス 135"/>
          <p:cNvSpPr txBox="1"/>
          <p:nvPr/>
        </p:nvSpPr>
        <p:spPr>
          <a:xfrm>
            <a:off x="6195496" y="3026493"/>
            <a:ext cx="1092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Voltage</a:t>
            </a:r>
            <a:endParaRPr kumimoji="1"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4331349" y="982305"/>
            <a:ext cx="1111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Current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8" name="直線矢印コネクタ 137"/>
          <p:cNvCxnSpPr/>
          <p:nvPr/>
        </p:nvCxnSpPr>
        <p:spPr>
          <a:xfrm>
            <a:off x="5268226" y="2380538"/>
            <a:ext cx="0" cy="516211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線矢印コネクタ 138"/>
          <p:cNvCxnSpPr/>
          <p:nvPr/>
        </p:nvCxnSpPr>
        <p:spPr>
          <a:xfrm flipV="1">
            <a:off x="5266645" y="3059813"/>
            <a:ext cx="0" cy="56477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テキスト ボックス 139"/>
          <p:cNvSpPr txBox="1"/>
          <p:nvPr/>
        </p:nvSpPr>
        <p:spPr>
          <a:xfrm>
            <a:off x="5255384" y="340242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Signal current</a:t>
            </a:r>
            <a:endParaRPr kumimoji="1" lang="ja-JP" altLang="en-US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1" name="直線コネクタ 140"/>
          <p:cNvCxnSpPr/>
          <p:nvPr/>
        </p:nvCxnSpPr>
        <p:spPr bwMode="auto">
          <a:xfrm>
            <a:off x="753354" y="2463400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2" name="直線コネクタ 141"/>
          <p:cNvCxnSpPr/>
          <p:nvPr/>
        </p:nvCxnSpPr>
        <p:spPr bwMode="auto">
          <a:xfrm>
            <a:off x="1823095" y="2463400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" name="直線コネクタ 142"/>
          <p:cNvCxnSpPr/>
          <p:nvPr/>
        </p:nvCxnSpPr>
        <p:spPr bwMode="auto">
          <a:xfrm>
            <a:off x="761940" y="4710396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4" name="直線コネクタ 143"/>
          <p:cNvCxnSpPr/>
          <p:nvPr/>
        </p:nvCxnSpPr>
        <p:spPr bwMode="auto">
          <a:xfrm>
            <a:off x="1837843" y="4713598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7" name="正方形/長方形 146"/>
          <p:cNvSpPr/>
          <p:nvPr/>
        </p:nvSpPr>
        <p:spPr>
          <a:xfrm>
            <a:off x="7918323" y="2691878"/>
            <a:ext cx="924728" cy="7538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72609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直線コネクタ 104"/>
          <p:cNvCxnSpPr/>
          <p:nvPr/>
        </p:nvCxnSpPr>
        <p:spPr bwMode="auto">
          <a:xfrm>
            <a:off x="4749827" y="5497745"/>
            <a:ext cx="1692678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2956"/>
            <a:ext cx="8229600" cy="6675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STJ back-tunneling effect</a:t>
            </a:r>
            <a:endParaRPr lang="ja-JP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線コネクタ 17"/>
          <p:cNvCxnSpPr/>
          <p:nvPr/>
        </p:nvCxnSpPr>
        <p:spPr bwMode="auto">
          <a:xfrm>
            <a:off x="695726" y="5415607"/>
            <a:ext cx="1692678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正方形/長方形 9"/>
          <p:cNvSpPr/>
          <p:nvPr/>
        </p:nvSpPr>
        <p:spPr bwMode="auto">
          <a:xfrm>
            <a:off x="2388404" y="4134272"/>
            <a:ext cx="144016" cy="15721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5" name="円/楕円 24"/>
          <p:cNvSpPr/>
          <p:nvPr/>
        </p:nvSpPr>
        <p:spPr bwMode="auto">
          <a:xfrm>
            <a:off x="1999449" y="4436157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21" name="グループ化 20"/>
          <p:cNvGrpSpPr/>
          <p:nvPr/>
        </p:nvGrpSpPr>
        <p:grpSpPr>
          <a:xfrm>
            <a:off x="1695944" y="5271591"/>
            <a:ext cx="448816" cy="288032"/>
            <a:chOff x="2483768" y="4725144"/>
            <a:chExt cx="448816" cy="288032"/>
          </a:xfrm>
        </p:grpSpPr>
        <p:sp>
          <p:nvSpPr>
            <p:cNvPr id="19" name="円/楕円 18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4" name="円/楕円 23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0" name="円/楕円 19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0070C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28" name="円/楕円 27"/>
          <p:cNvSpPr/>
          <p:nvPr/>
        </p:nvSpPr>
        <p:spPr bwMode="auto">
          <a:xfrm>
            <a:off x="1746846" y="4455298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23" name="直線矢印コネクタ 22"/>
          <p:cNvCxnSpPr>
            <a:stCxn id="24" idx="0"/>
            <a:endCxn id="25" idx="4"/>
          </p:cNvCxnSpPr>
          <p:nvPr/>
        </p:nvCxnSpPr>
        <p:spPr bwMode="auto">
          <a:xfrm flipV="1">
            <a:off x="1992360" y="4580173"/>
            <a:ext cx="79097" cy="763426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線矢印コネクタ 31"/>
          <p:cNvCxnSpPr>
            <a:stCxn id="19" idx="0"/>
            <a:endCxn id="28" idx="4"/>
          </p:cNvCxnSpPr>
          <p:nvPr/>
        </p:nvCxnSpPr>
        <p:spPr bwMode="auto">
          <a:xfrm flipH="1" flipV="1">
            <a:off x="1818854" y="4599314"/>
            <a:ext cx="21106" cy="74428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直線コネクタ 35"/>
          <p:cNvCxnSpPr/>
          <p:nvPr/>
        </p:nvCxnSpPr>
        <p:spPr bwMode="auto">
          <a:xfrm flipV="1">
            <a:off x="2532420" y="5616821"/>
            <a:ext cx="1716034" cy="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8" name="グループ化 37"/>
          <p:cNvGrpSpPr/>
          <p:nvPr/>
        </p:nvGrpSpPr>
        <p:grpSpPr>
          <a:xfrm>
            <a:off x="3288014" y="5487615"/>
            <a:ext cx="448816" cy="288032"/>
            <a:chOff x="2483768" y="4725144"/>
            <a:chExt cx="448816" cy="288032"/>
          </a:xfrm>
        </p:grpSpPr>
        <p:sp>
          <p:nvSpPr>
            <p:cNvPr id="39" name="円/楕円 38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0" name="円/楕円 39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1" name="円/楕円 40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42" name="円/楕円 41"/>
          <p:cNvSpPr/>
          <p:nvPr/>
        </p:nvSpPr>
        <p:spPr bwMode="auto">
          <a:xfrm>
            <a:off x="2956207" y="4839439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48" name="直線矢印コネクタ 47"/>
          <p:cNvCxnSpPr>
            <a:stCxn id="25" idx="6"/>
            <a:endCxn id="42" idx="1"/>
          </p:cNvCxnSpPr>
          <p:nvPr/>
        </p:nvCxnSpPr>
        <p:spPr bwMode="auto">
          <a:xfrm>
            <a:off x="2143465" y="4508165"/>
            <a:ext cx="833833" cy="35236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正方形/長方形 52"/>
          <p:cNvSpPr/>
          <p:nvPr/>
        </p:nvSpPr>
        <p:spPr bwMode="auto">
          <a:xfrm>
            <a:off x="6436192" y="4201601"/>
            <a:ext cx="144016" cy="15721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55" name="グループ化 54"/>
          <p:cNvGrpSpPr/>
          <p:nvPr/>
        </p:nvGrpSpPr>
        <p:grpSpPr>
          <a:xfrm>
            <a:off x="5627336" y="5353729"/>
            <a:ext cx="448816" cy="288032"/>
            <a:chOff x="2483768" y="4725144"/>
            <a:chExt cx="448816" cy="288032"/>
          </a:xfrm>
        </p:grpSpPr>
        <p:sp>
          <p:nvSpPr>
            <p:cNvPr id="56" name="円/楕円 55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7" name="円/楕円 56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8" name="円/楕円 57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59" name="円/楕円 58"/>
          <p:cNvSpPr/>
          <p:nvPr/>
        </p:nvSpPr>
        <p:spPr bwMode="auto">
          <a:xfrm>
            <a:off x="7008914" y="4921577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64" name="直線コネクタ 63"/>
          <p:cNvCxnSpPr/>
          <p:nvPr/>
        </p:nvCxnSpPr>
        <p:spPr bwMode="auto">
          <a:xfrm>
            <a:off x="6580208" y="5713769"/>
            <a:ext cx="171603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円/楕円 68"/>
          <p:cNvSpPr/>
          <p:nvPr/>
        </p:nvSpPr>
        <p:spPr bwMode="auto">
          <a:xfrm>
            <a:off x="5843360" y="4545358"/>
            <a:ext cx="144016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70" name="直線矢印コネクタ 69"/>
          <p:cNvCxnSpPr>
            <a:stCxn id="59" idx="3"/>
            <a:endCxn id="75" idx="7"/>
          </p:cNvCxnSpPr>
          <p:nvPr/>
        </p:nvCxnSpPr>
        <p:spPr bwMode="auto">
          <a:xfrm>
            <a:off x="7030005" y="5044502"/>
            <a:ext cx="126596" cy="61835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3" name="グループ化 72"/>
          <p:cNvGrpSpPr/>
          <p:nvPr/>
        </p:nvGrpSpPr>
        <p:grpSpPr>
          <a:xfrm>
            <a:off x="6809268" y="5569753"/>
            <a:ext cx="448816" cy="288032"/>
            <a:chOff x="2483768" y="4725144"/>
            <a:chExt cx="448816" cy="288032"/>
          </a:xfrm>
        </p:grpSpPr>
        <p:sp>
          <p:nvSpPr>
            <p:cNvPr id="74" name="円/楕円 73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75" name="円/楕円 74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76" name="円/楕円 75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cxnSp>
        <p:nvCxnSpPr>
          <p:cNvPr id="77" name="直線矢印コネクタ 76"/>
          <p:cNvCxnSpPr>
            <a:stCxn id="56" idx="0"/>
            <a:endCxn id="69" idx="4"/>
          </p:cNvCxnSpPr>
          <p:nvPr/>
        </p:nvCxnSpPr>
        <p:spPr bwMode="auto">
          <a:xfrm flipV="1">
            <a:off x="5771352" y="4689374"/>
            <a:ext cx="144016" cy="736363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直線矢印コネクタ 77"/>
          <p:cNvCxnSpPr>
            <a:stCxn id="57" idx="6"/>
            <a:endCxn id="74" idx="2"/>
          </p:cNvCxnSpPr>
          <p:nvPr/>
        </p:nvCxnSpPr>
        <p:spPr bwMode="auto">
          <a:xfrm>
            <a:off x="5995760" y="5497745"/>
            <a:ext cx="885516" cy="216024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9" name="正方形/長方形 88"/>
          <p:cNvSpPr/>
          <p:nvPr/>
        </p:nvSpPr>
        <p:spPr>
          <a:xfrm>
            <a:off x="206040" y="3913569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Photon</a:t>
            </a:r>
            <a:endParaRPr lang="ja-JP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7840" y="724478"/>
            <a:ext cx="8788319" cy="2465050"/>
          </a:xfrm>
        </p:spPr>
        <p:txBody>
          <a:bodyPr>
            <a:no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Bi-layer fabricated with superconductors of different gaps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</a:t>
            </a:r>
            <a:r>
              <a:rPr lang="en-US" altLang="ja-JP" sz="2400" baseline="-250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Nb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&gt;</a:t>
            </a:r>
            <a:r>
              <a:rPr lang="en-US" altLang="ja-JP" sz="2400" baseline="-250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Al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 to enhance quasi-particle density near the barrier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Quasi-particle near the barrier can mediate </a:t>
            </a:r>
            <a:r>
              <a:rPr lang="en-US" altLang="ja-JP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 Cooper pairs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Nb/Al-STJ   Nb(200nm)/Al(70nm)/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AlOx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/Al(70nm)/Nb(200nm)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Gain:</a:t>
            </a:r>
            <a:r>
              <a:rPr lang="ja-JP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～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kumimoji="1"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3" name="グループ化 82"/>
          <p:cNvGrpSpPr/>
          <p:nvPr/>
        </p:nvGrpSpPr>
        <p:grpSpPr>
          <a:xfrm>
            <a:off x="1118726" y="5271591"/>
            <a:ext cx="448816" cy="288032"/>
            <a:chOff x="2483768" y="4725144"/>
            <a:chExt cx="448816" cy="288032"/>
          </a:xfrm>
        </p:grpSpPr>
        <p:sp>
          <p:nvSpPr>
            <p:cNvPr id="84" name="円/楕円 83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5" name="円/楕円 84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6" name="円/楕円 85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87" name="円/楕円 86"/>
          <p:cNvSpPr/>
          <p:nvPr/>
        </p:nvSpPr>
        <p:spPr bwMode="auto">
          <a:xfrm>
            <a:off x="6239193" y="4550461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92" name="グループ化 91"/>
          <p:cNvGrpSpPr/>
          <p:nvPr/>
        </p:nvGrpSpPr>
        <p:grpSpPr>
          <a:xfrm>
            <a:off x="7499544" y="5569753"/>
            <a:ext cx="448816" cy="288032"/>
            <a:chOff x="2483768" y="4725144"/>
            <a:chExt cx="448816" cy="288032"/>
          </a:xfrm>
        </p:grpSpPr>
        <p:sp>
          <p:nvSpPr>
            <p:cNvPr id="93" name="円/楕円 92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4" name="円/楕円 93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5" name="円/楕円 94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45" name="グループ化 44"/>
          <p:cNvGrpSpPr/>
          <p:nvPr/>
        </p:nvGrpSpPr>
        <p:grpSpPr>
          <a:xfrm>
            <a:off x="695726" y="4710336"/>
            <a:ext cx="1716034" cy="253716"/>
            <a:chOff x="755576" y="4883969"/>
            <a:chExt cx="1716034" cy="253716"/>
          </a:xfrm>
        </p:grpSpPr>
        <p:cxnSp>
          <p:nvCxnSpPr>
            <p:cNvPr id="9" name="直線コネクタ 8"/>
            <p:cNvCxnSpPr/>
            <p:nvPr/>
          </p:nvCxnSpPr>
          <p:spPr bwMode="auto">
            <a:xfrm>
              <a:off x="755576" y="4883969"/>
              <a:ext cx="1000218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6" name="直線コネクタ 95"/>
            <p:cNvCxnSpPr/>
            <p:nvPr/>
          </p:nvCxnSpPr>
          <p:spPr bwMode="auto">
            <a:xfrm>
              <a:off x="1755794" y="4883969"/>
              <a:ext cx="0" cy="25371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直線コネクタ 96"/>
            <p:cNvCxnSpPr/>
            <p:nvPr/>
          </p:nvCxnSpPr>
          <p:spPr bwMode="auto">
            <a:xfrm>
              <a:off x="1755794" y="5125220"/>
              <a:ext cx="715816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4" name="グループ化 33"/>
          <p:cNvGrpSpPr/>
          <p:nvPr/>
        </p:nvGrpSpPr>
        <p:grpSpPr>
          <a:xfrm flipH="1">
            <a:off x="2532420" y="4911551"/>
            <a:ext cx="1716034" cy="253716"/>
            <a:chOff x="1169430" y="6177769"/>
            <a:chExt cx="1716034" cy="253716"/>
          </a:xfrm>
        </p:grpSpPr>
        <p:cxnSp>
          <p:nvCxnSpPr>
            <p:cNvPr id="98" name="直線コネクタ 97"/>
            <p:cNvCxnSpPr/>
            <p:nvPr/>
          </p:nvCxnSpPr>
          <p:spPr bwMode="auto">
            <a:xfrm flipH="1">
              <a:off x="1169430" y="6177769"/>
              <a:ext cx="1000218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直線コネクタ 98"/>
            <p:cNvCxnSpPr/>
            <p:nvPr/>
          </p:nvCxnSpPr>
          <p:spPr bwMode="auto">
            <a:xfrm flipH="1">
              <a:off x="2169648" y="6177769"/>
              <a:ext cx="0" cy="25371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直線コネクタ 99"/>
            <p:cNvCxnSpPr/>
            <p:nvPr/>
          </p:nvCxnSpPr>
          <p:spPr bwMode="auto">
            <a:xfrm flipH="1">
              <a:off x="2169648" y="6431485"/>
              <a:ext cx="715816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1" name="稲妻 70"/>
          <p:cNvSpPr/>
          <p:nvPr/>
        </p:nvSpPr>
        <p:spPr bwMode="auto">
          <a:xfrm>
            <a:off x="915007" y="4285183"/>
            <a:ext cx="914400" cy="914400"/>
          </a:xfrm>
          <a:prstGeom prst="lightningBol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101" name="グループ化 100"/>
          <p:cNvGrpSpPr/>
          <p:nvPr/>
        </p:nvGrpSpPr>
        <p:grpSpPr>
          <a:xfrm>
            <a:off x="4716016" y="4782837"/>
            <a:ext cx="1716034" cy="253716"/>
            <a:chOff x="755576" y="4883969"/>
            <a:chExt cx="1716034" cy="253716"/>
          </a:xfrm>
        </p:grpSpPr>
        <p:cxnSp>
          <p:nvCxnSpPr>
            <p:cNvPr id="102" name="直線コネクタ 101"/>
            <p:cNvCxnSpPr/>
            <p:nvPr/>
          </p:nvCxnSpPr>
          <p:spPr bwMode="auto">
            <a:xfrm>
              <a:off x="755576" y="4883969"/>
              <a:ext cx="1000218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直線コネクタ 102"/>
            <p:cNvCxnSpPr/>
            <p:nvPr/>
          </p:nvCxnSpPr>
          <p:spPr bwMode="auto">
            <a:xfrm>
              <a:off x="1755794" y="4883969"/>
              <a:ext cx="0" cy="25371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" name="直線コネクタ 103"/>
            <p:cNvCxnSpPr/>
            <p:nvPr/>
          </p:nvCxnSpPr>
          <p:spPr bwMode="auto">
            <a:xfrm>
              <a:off x="1755794" y="5125220"/>
              <a:ext cx="715816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14" name="グループ化 113"/>
          <p:cNvGrpSpPr/>
          <p:nvPr/>
        </p:nvGrpSpPr>
        <p:grpSpPr>
          <a:xfrm flipH="1">
            <a:off x="6580208" y="4961717"/>
            <a:ext cx="1716034" cy="253716"/>
            <a:chOff x="1169430" y="6177769"/>
            <a:chExt cx="1716034" cy="253716"/>
          </a:xfrm>
        </p:grpSpPr>
        <p:cxnSp>
          <p:nvCxnSpPr>
            <p:cNvPr id="115" name="直線コネクタ 114"/>
            <p:cNvCxnSpPr/>
            <p:nvPr/>
          </p:nvCxnSpPr>
          <p:spPr bwMode="auto">
            <a:xfrm flipH="1">
              <a:off x="1169430" y="6177769"/>
              <a:ext cx="1000218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6" name="直線コネクタ 115"/>
            <p:cNvCxnSpPr/>
            <p:nvPr/>
          </p:nvCxnSpPr>
          <p:spPr bwMode="auto">
            <a:xfrm flipH="1">
              <a:off x="2169648" y="6177769"/>
              <a:ext cx="0" cy="25371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" name="直線コネクタ 116"/>
            <p:cNvCxnSpPr/>
            <p:nvPr/>
          </p:nvCxnSpPr>
          <p:spPr bwMode="auto">
            <a:xfrm flipH="1">
              <a:off x="2169648" y="6431485"/>
              <a:ext cx="715816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18" name="テキスト ボックス 117"/>
          <p:cNvSpPr txBox="1"/>
          <p:nvPr/>
        </p:nvSpPr>
        <p:spPr>
          <a:xfrm>
            <a:off x="767304" y="5847655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Nb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テキスト ボックス 120"/>
          <p:cNvSpPr txBox="1"/>
          <p:nvPr/>
        </p:nvSpPr>
        <p:spPr>
          <a:xfrm>
            <a:off x="1746846" y="584765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テキスト ボックス 121"/>
          <p:cNvSpPr txBox="1"/>
          <p:nvPr/>
        </p:nvSpPr>
        <p:spPr>
          <a:xfrm>
            <a:off x="3472636" y="5828491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Nb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テキスト ボックス 122"/>
          <p:cNvSpPr txBox="1"/>
          <p:nvPr/>
        </p:nvSpPr>
        <p:spPr>
          <a:xfrm>
            <a:off x="2704375" y="5836618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3504038" y="2583090"/>
            <a:ext cx="4974890" cy="1333066"/>
            <a:chOff x="3696040" y="2767760"/>
            <a:chExt cx="4974890" cy="1333066"/>
          </a:xfrm>
        </p:grpSpPr>
        <p:sp>
          <p:nvSpPr>
            <p:cNvPr id="80" name="正方形/長方形 79"/>
            <p:cNvSpPr/>
            <p:nvPr/>
          </p:nvSpPr>
          <p:spPr>
            <a:xfrm>
              <a:off x="5347458" y="3724094"/>
              <a:ext cx="3302435" cy="139441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正方形/長方形 80"/>
            <p:cNvSpPr/>
            <p:nvPr/>
          </p:nvSpPr>
          <p:spPr>
            <a:xfrm>
              <a:off x="7690072" y="3381302"/>
              <a:ext cx="669318" cy="482234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正方形/長方形 81"/>
            <p:cNvSpPr/>
            <p:nvPr/>
          </p:nvSpPr>
          <p:spPr>
            <a:xfrm>
              <a:off x="5637961" y="2767760"/>
              <a:ext cx="713475" cy="1095776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正方形/長方形 87"/>
            <p:cNvSpPr/>
            <p:nvPr/>
          </p:nvSpPr>
          <p:spPr>
            <a:xfrm>
              <a:off x="7367033" y="3473100"/>
              <a:ext cx="836648" cy="390436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正方形/長方形 89"/>
            <p:cNvSpPr/>
            <p:nvPr/>
          </p:nvSpPr>
          <p:spPr>
            <a:xfrm>
              <a:off x="5749514" y="2915335"/>
              <a:ext cx="1729072" cy="948201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正方形/長方形 90"/>
            <p:cNvSpPr/>
            <p:nvPr/>
          </p:nvSpPr>
          <p:spPr>
            <a:xfrm>
              <a:off x="5368495" y="3877720"/>
              <a:ext cx="3302435" cy="223106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Si wafer</a:t>
              </a:r>
            </a:p>
          </p:txBody>
        </p:sp>
        <p:sp>
          <p:nvSpPr>
            <p:cNvPr id="106" name="正方形/長方形 105"/>
            <p:cNvSpPr/>
            <p:nvPr/>
          </p:nvSpPr>
          <p:spPr>
            <a:xfrm>
              <a:off x="5861067" y="3584653"/>
              <a:ext cx="2231061" cy="278883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ja-JP" sz="2000" dirty="0">
                  <a:latin typeface="Arial" panose="020B0604020202020204" pitchFamily="34" charset="0"/>
                  <a:cs typeface="Arial" panose="020B0604020202020204" pitchFamily="34" charset="0"/>
                </a:rPr>
                <a:t>Nb</a:t>
              </a:r>
              <a:endParaRPr kumimoji="0"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5861067" y="3473100"/>
              <a:ext cx="1505966" cy="11155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正方形/長方形 107"/>
            <p:cNvSpPr/>
            <p:nvPr/>
          </p:nvSpPr>
          <p:spPr>
            <a:xfrm>
              <a:off x="5861067" y="3437078"/>
              <a:ext cx="1505966" cy="336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正方形/長方形 108"/>
            <p:cNvSpPr/>
            <p:nvPr/>
          </p:nvSpPr>
          <p:spPr>
            <a:xfrm>
              <a:off x="5861067" y="3325525"/>
              <a:ext cx="1505966" cy="11155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正方形/長方形 109"/>
            <p:cNvSpPr/>
            <p:nvPr/>
          </p:nvSpPr>
          <p:spPr>
            <a:xfrm>
              <a:off x="5861067" y="3046643"/>
              <a:ext cx="1505966" cy="278883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ja-JP" sz="2000" dirty="0">
                  <a:latin typeface="Arial" panose="020B0604020202020204" pitchFamily="34" charset="0"/>
                  <a:cs typeface="Arial" panose="020B0604020202020204" pitchFamily="34" charset="0"/>
                </a:rPr>
                <a:t>Nb</a:t>
              </a:r>
              <a:endParaRPr kumimoji="0"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正方形/長方形 110"/>
            <p:cNvSpPr/>
            <p:nvPr/>
          </p:nvSpPr>
          <p:spPr>
            <a:xfrm>
              <a:off x="6238569" y="2915335"/>
              <a:ext cx="133631" cy="131308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角丸四角形吹き出し 17"/>
            <p:cNvSpPr/>
            <p:nvPr/>
          </p:nvSpPr>
          <p:spPr>
            <a:xfrm>
              <a:off x="3696040" y="2856074"/>
              <a:ext cx="1579978" cy="469452"/>
            </a:xfrm>
            <a:prstGeom prst="wedgeRoundRectCallout">
              <a:avLst>
                <a:gd name="adj1" fmla="val 91378"/>
                <a:gd name="adj2" fmla="val 63686"/>
                <a:gd name="adj3" fmla="val 1666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Al/</a:t>
              </a:r>
              <a:r>
                <a:rPr kumimoji="0"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AlOx</a:t>
              </a:r>
              <a:r>
                <a:rPr kumimoji="0"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/Al</a:t>
              </a:r>
            </a:p>
          </p:txBody>
        </p:sp>
        <p:sp>
          <p:nvSpPr>
            <p:cNvPr id="113" name="正方形/長方形 112"/>
            <p:cNvSpPr/>
            <p:nvPr/>
          </p:nvSpPr>
          <p:spPr>
            <a:xfrm>
              <a:off x="7692226" y="3445042"/>
              <a:ext cx="133631" cy="131308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8725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タイトル 1"/>
          <p:cNvSpPr>
            <a:spLocks noGrp="1"/>
          </p:cNvSpPr>
          <p:nvPr>
            <p:ph type="title"/>
          </p:nvPr>
        </p:nvSpPr>
        <p:spPr>
          <a:xfrm>
            <a:off x="128019" y="112496"/>
            <a:ext cx="8872249" cy="492130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response to pulsed laser</a:t>
            </a:r>
            <a:endParaRPr lang="ja-JP" altLang="en-US" sz="2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74" name="図形グループ 6"/>
          <p:cNvGrpSpPr/>
          <p:nvPr/>
        </p:nvGrpSpPr>
        <p:grpSpPr>
          <a:xfrm>
            <a:off x="283735" y="1194568"/>
            <a:ext cx="4680520" cy="2255757"/>
            <a:chOff x="77489" y="3116125"/>
            <a:chExt cx="4294085" cy="2020496"/>
          </a:xfrm>
        </p:grpSpPr>
        <p:grpSp>
          <p:nvGrpSpPr>
            <p:cNvPr id="75" name="図形グループ 4"/>
            <p:cNvGrpSpPr/>
            <p:nvPr/>
          </p:nvGrpSpPr>
          <p:grpSpPr>
            <a:xfrm>
              <a:off x="77489" y="3116125"/>
              <a:ext cx="4294085" cy="2020496"/>
              <a:chOff x="77489" y="3116125"/>
              <a:chExt cx="4294085" cy="2020496"/>
            </a:xfrm>
          </p:grpSpPr>
          <p:pic>
            <p:nvPicPr>
              <p:cNvPr id="78" name="図 7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926" t="39248" r="4938" b="17461"/>
              <a:stretch/>
            </p:blipFill>
            <p:spPr>
              <a:xfrm>
                <a:off x="77489" y="3116125"/>
                <a:ext cx="4294085" cy="2020496"/>
              </a:xfrm>
              <a:prstGeom prst="rect">
                <a:avLst/>
              </a:prstGeom>
            </p:spPr>
          </p:pic>
          <p:cxnSp>
            <p:nvCxnSpPr>
              <p:cNvPr id="81" name="直線矢印コネクタ 80"/>
              <p:cNvCxnSpPr/>
              <p:nvPr/>
            </p:nvCxnSpPr>
            <p:spPr>
              <a:xfrm flipV="1">
                <a:off x="598304" y="4496562"/>
                <a:ext cx="0" cy="496958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/>
              <p:cNvCxnSpPr/>
              <p:nvPr/>
            </p:nvCxnSpPr>
            <p:spPr>
              <a:xfrm flipV="1">
                <a:off x="598304" y="4993519"/>
                <a:ext cx="773750" cy="5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テキスト ボックス 17"/>
              <p:cNvSpPr txBox="1"/>
              <p:nvPr/>
            </p:nvSpPr>
            <p:spPr>
              <a:xfrm>
                <a:off x="321749" y="4211651"/>
                <a:ext cx="1125699" cy="330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ja-JP"/>
                </a:defPPr>
                <a:lvl1pPr marL="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ja-JP" b="1" dirty="0"/>
                  <a:t>10</a:t>
                </a:r>
                <a:r>
                  <a:rPr kumimoji="1" lang="en-US" altLang="ja-JP" b="1" dirty="0"/>
                  <a:t>0uV/DIV</a:t>
                </a:r>
                <a:endParaRPr kumimoji="1" lang="ja-JP" altLang="en-US" b="1" dirty="0"/>
              </a:p>
            </p:txBody>
          </p:sp>
        </p:grpSp>
        <p:sp>
          <p:nvSpPr>
            <p:cNvPr id="76" name="テキスト ボックス 18"/>
            <p:cNvSpPr txBox="1"/>
            <p:nvPr/>
          </p:nvSpPr>
          <p:spPr>
            <a:xfrm>
              <a:off x="661301" y="4632573"/>
              <a:ext cx="962103" cy="3583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000" b="1" dirty="0"/>
                <a:t>4us</a:t>
              </a:r>
              <a:r>
                <a:rPr kumimoji="1" lang="en-US" altLang="ja-JP" sz="2000" b="1" dirty="0"/>
                <a:t>/DIV</a:t>
              </a:r>
              <a:endParaRPr kumimoji="1" lang="ja-JP" altLang="en-US" sz="2000" b="1" dirty="0"/>
            </a:p>
          </p:txBody>
        </p:sp>
      </p:grpSp>
      <p:sp>
        <p:nvSpPr>
          <p:cNvPr id="85" name="コンテンツ プレースホルダー 2"/>
          <p:cNvSpPr txBox="1">
            <a:spLocks/>
          </p:cNvSpPr>
          <p:nvPr/>
        </p:nvSpPr>
        <p:spPr>
          <a:xfrm>
            <a:off x="205249" y="3717020"/>
            <a:ext cx="5264218" cy="7921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response to pulsed laser (465nm)</a:t>
            </a:r>
          </a:p>
          <a:p>
            <a:pPr marL="0" indent="0">
              <a:buNone/>
            </a:pP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CRAVITY</a:t>
            </a:r>
            <a:r>
              <a:rPr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100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 sq.</a:t>
            </a:r>
          </a:p>
        </p:txBody>
      </p:sp>
      <p:grpSp>
        <p:nvGrpSpPr>
          <p:cNvPr id="91" name="グループ化 90"/>
          <p:cNvGrpSpPr/>
          <p:nvPr/>
        </p:nvGrpSpPr>
        <p:grpSpPr>
          <a:xfrm>
            <a:off x="5450259" y="548680"/>
            <a:ext cx="3266874" cy="2586865"/>
            <a:chOff x="-199509" y="764704"/>
            <a:chExt cx="4236582" cy="3354725"/>
          </a:xfrm>
        </p:grpSpPr>
        <p:sp>
          <p:nvSpPr>
            <p:cNvPr id="92" name="テキスト ボックス 91"/>
            <p:cNvSpPr txBox="1"/>
            <p:nvPr/>
          </p:nvSpPr>
          <p:spPr>
            <a:xfrm>
              <a:off x="-199509" y="2484691"/>
              <a:ext cx="1908176" cy="1197402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ja-JP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VIS laser through optical fiber</a:t>
              </a:r>
              <a:r>
                <a:rPr lang="ja-JP" altLang="en-US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　</a:t>
              </a:r>
              <a:endPara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3" name="角丸四角形 92"/>
            <p:cNvSpPr/>
            <p:nvPr/>
          </p:nvSpPr>
          <p:spPr bwMode="auto">
            <a:xfrm>
              <a:off x="1967034" y="2640004"/>
              <a:ext cx="965200" cy="123031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4" name="テキスト ボックス 110"/>
            <p:cNvSpPr txBox="1">
              <a:spLocks noChangeArrowheads="1"/>
            </p:cNvSpPr>
            <p:nvPr/>
          </p:nvSpPr>
          <p:spPr bwMode="auto">
            <a:xfrm>
              <a:off x="2676684" y="3099524"/>
              <a:ext cx="5036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4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STJ</a:t>
              </a:r>
              <a:endParaRPr lang="ja-JP" altLang="en-US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95" name="グループ化 94"/>
            <p:cNvGrpSpPr/>
            <p:nvPr/>
          </p:nvGrpSpPr>
          <p:grpSpPr bwMode="auto">
            <a:xfrm rot="16200000">
              <a:off x="2248362" y="3080952"/>
              <a:ext cx="518124" cy="283871"/>
              <a:chOff x="6012160" y="2708920"/>
              <a:chExt cx="576065" cy="360040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124" name="円/楕円 123"/>
              <p:cNvSpPr/>
              <p:nvPr/>
            </p:nvSpPr>
            <p:spPr>
              <a:xfrm>
                <a:off x="6012160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127" name="円/楕円 126"/>
              <p:cNvSpPr/>
              <p:nvPr/>
            </p:nvSpPr>
            <p:spPr>
              <a:xfrm>
                <a:off x="6228185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cxnSp>
          <p:nvCxnSpPr>
            <p:cNvPr id="96" name="直線コネクタ 95"/>
            <p:cNvCxnSpPr/>
            <p:nvPr/>
          </p:nvCxnSpPr>
          <p:spPr bwMode="auto">
            <a:xfrm flipH="1">
              <a:off x="2483768" y="3490904"/>
              <a:ext cx="3966" cy="49676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直線コネクタ 96"/>
            <p:cNvCxnSpPr/>
            <p:nvPr/>
          </p:nvCxnSpPr>
          <p:spPr bwMode="auto">
            <a:xfrm>
              <a:off x="2478209" y="2144371"/>
              <a:ext cx="0" cy="81948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直線コネクタ 97"/>
            <p:cNvCxnSpPr/>
            <p:nvPr/>
          </p:nvCxnSpPr>
          <p:spPr bwMode="auto">
            <a:xfrm>
              <a:off x="2487734" y="2906704"/>
              <a:ext cx="84613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直線コネクタ 98"/>
            <p:cNvCxnSpPr/>
            <p:nvPr/>
          </p:nvCxnSpPr>
          <p:spPr bwMode="auto">
            <a:xfrm>
              <a:off x="2487734" y="3490904"/>
              <a:ext cx="85248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直線コネクタ 101"/>
            <p:cNvCxnSpPr/>
            <p:nvPr/>
          </p:nvCxnSpPr>
          <p:spPr bwMode="auto">
            <a:xfrm>
              <a:off x="504865" y="1287925"/>
              <a:ext cx="396875" cy="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直線コネクタ 102"/>
            <p:cNvCxnSpPr/>
            <p:nvPr/>
          </p:nvCxnSpPr>
          <p:spPr bwMode="auto">
            <a:xfrm flipH="1" flipV="1">
              <a:off x="682299" y="1287924"/>
              <a:ext cx="21003" cy="85644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04" name="グループ化 59"/>
            <p:cNvGrpSpPr>
              <a:grpSpLocks/>
            </p:cNvGrpSpPr>
            <p:nvPr/>
          </p:nvGrpSpPr>
          <p:grpSpPr bwMode="auto">
            <a:xfrm>
              <a:off x="2289024" y="3989898"/>
              <a:ext cx="397419" cy="129531"/>
              <a:chOff x="6876256" y="6381328"/>
              <a:chExt cx="504056" cy="144016"/>
            </a:xfrm>
          </p:grpSpPr>
          <p:cxnSp>
            <p:nvCxnSpPr>
              <p:cNvPr id="118" name="直線コネクタ 117"/>
              <p:cNvCxnSpPr/>
              <p:nvPr/>
            </p:nvCxnSpPr>
            <p:spPr>
              <a:xfrm>
                <a:off x="6875945" y="6378846"/>
                <a:ext cx="50336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1" name="直線コネクタ 120"/>
              <p:cNvCxnSpPr/>
              <p:nvPr/>
            </p:nvCxnSpPr>
            <p:spPr>
              <a:xfrm flipH="1">
                <a:off x="6875945" y="6378846"/>
                <a:ext cx="142957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2" name="直線コネクタ 121"/>
              <p:cNvCxnSpPr/>
              <p:nvPr/>
            </p:nvCxnSpPr>
            <p:spPr>
              <a:xfrm flipH="1">
                <a:off x="7018902" y="6378846"/>
                <a:ext cx="142955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3" name="直線コネクタ 122"/>
              <p:cNvCxnSpPr/>
              <p:nvPr/>
            </p:nvCxnSpPr>
            <p:spPr>
              <a:xfrm flipH="1">
                <a:off x="7161857" y="6378846"/>
                <a:ext cx="144969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5" name="二等辺三角形 104"/>
            <p:cNvSpPr/>
            <p:nvPr/>
          </p:nvSpPr>
          <p:spPr bwMode="auto">
            <a:xfrm rot="5400000">
              <a:off x="3201316" y="2970997"/>
              <a:ext cx="711200" cy="455613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06" name="直線コネクタ 105"/>
            <p:cNvCxnSpPr/>
            <p:nvPr/>
          </p:nvCxnSpPr>
          <p:spPr bwMode="auto">
            <a:xfrm>
              <a:off x="682299" y="2144371"/>
              <a:ext cx="57733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テキスト ボックス 133"/>
            <p:cNvSpPr txBox="1">
              <a:spLocks noChangeArrowheads="1"/>
            </p:cNvSpPr>
            <p:nvPr/>
          </p:nvSpPr>
          <p:spPr bwMode="auto">
            <a:xfrm>
              <a:off x="3285658" y="2964347"/>
              <a:ext cx="3561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20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V</a:t>
              </a:r>
              <a:endParaRPr lang="ja-JP" altLang="en-US" sz="20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08" name="直線矢印コネクタ 107"/>
            <p:cNvCxnSpPr/>
            <p:nvPr/>
          </p:nvCxnSpPr>
          <p:spPr bwMode="auto">
            <a:xfrm>
              <a:off x="3752910" y="3193375"/>
              <a:ext cx="28416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9" name="直線矢印コネクタ 108"/>
            <p:cNvCxnSpPr/>
            <p:nvPr/>
          </p:nvCxnSpPr>
          <p:spPr>
            <a:xfrm>
              <a:off x="1112209" y="3042276"/>
              <a:ext cx="1217613" cy="211137"/>
            </a:xfrm>
            <a:prstGeom prst="straightConnector1">
              <a:avLst/>
            </a:prstGeom>
            <a:ln>
              <a:solidFill>
                <a:srgbClr val="FF66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Freeform 11"/>
            <p:cNvSpPr>
              <a:spLocks/>
            </p:cNvSpPr>
            <p:nvPr/>
          </p:nvSpPr>
          <p:spPr bwMode="auto">
            <a:xfrm>
              <a:off x="1259632" y="1992162"/>
              <a:ext cx="884989" cy="265303"/>
            </a:xfrm>
            <a:custGeom>
              <a:avLst/>
              <a:gdLst>
                <a:gd name="T0" fmla="*/ 0 w 1410"/>
                <a:gd name="T1" fmla="*/ 258 h 456"/>
                <a:gd name="T2" fmla="*/ 222 w 1410"/>
                <a:gd name="T3" fmla="*/ 258 h 456"/>
                <a:gd name="T4" fmla="*/ 318 w 1410"/>
                <a:gd name="T5" fmla="*/ 30 h 456"/>
                <a:gd name="T6" fmla="*/ 468 w 1410"/>
                <a:gd name="T7" fmla="*/ 456 h 456"/>
                <a:gd name="T8" fmla="*/ 672 w 1410"/>
                <a:gd name="T9" fmla="*/ 12 h 456"/>
                <a:gd name="T10" fmla="*/ 858 w 1410"/>
                <a:gd name="T11" fmla="*/ 450 h 456"/>
                <a:gd name="T12" fmla="*/ 1020 w 1410"/>
                <a:gd name="T13" fmla="*/ 0 h 456"/>
                <a:gd name="T14" fmla="*/ 1176 w 1410"/>
                <a:gd name="T15" fmla="*/ 246 h 456"/>
                <a:gd name="T16" fmla="*/ 1410 w 1410"/>
                <a:gd name="T17" fmla="*/ 246 h 456"/>
                <a:gd name="connsiteX0" fmla="*/ 0 w 10000"/>
                <a:gd name="connsiteY0" fmla="*/ 5658 h 10000"/>
                <a:gd name="connsiteX1" fmla="*/ 1574 w 10000"/>
                <a:gd name="connsiteY1" fmla="*/ 5658 h 10000"/>
                <a:gd name="connsiteX2" fmla="*/ 2255 w 10000"/>
                <a:gd name="connsiteY2" fmla="*/ 658 h 10000"/>
                <a:gd name="connsiteX3" fmla="*/ 3319 w 10000"/>
                <a:gd name="connsiteY3" fmla="*/ 10000 h 10000"/>
                <a:gd name="connsiteX4" fmla="*/ 4766 w 10000"/>
                <a:gd name="connsiteY4" fmla="*/ 263 h 10000"/>
                <a:gd name="connsiteX5" fmla="*/ 6085 w 10000"/>
                <a:gd name="connsiteY5" fmla="*/ 9868 h 10000"/>
                <a:gd name="connsiteX6" fmla="*/ 7234 w 10000"/>
                <a:gd name="connsiteY6" fmla="*/ 0 h 10000"/>
                <a:gd name="connsiteX7" fmla="*/ 9171 w 10000"/>
                <a:gd name="connsiteY7" fmla="*/ 9677 h 10000"/>
                <a:gd name="connsiteX8" fmla="*/ 10000 w 10000"/>
                <a:gd name="connsiteY8" fmla="*/ 5395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4539 h 10000"/>
                <a:gd name="connsiteX0" fmla="*/ 0 w 11631"/>
                <a:gd name="connsiteY0" fmla="*/ 5658 h 10000"/>
                <a:gd name="connsiteX1" fmla="*/ 1574 w 11631"/>
                <a:gd name="connsiteY1" fmla="*/ 5658 h 10000"/>
                <a:gd name="connsiteX2" fmla="*/ 2255 w 11631"/>
                <a:gd name="connsiteY2" fmla="*/ 658 h 10000"/>
                <a:gd name="connsiteX3" fmla="*/ 3319 w 11631"/>
                <a:gd name="connsiteY3" fmla="*/ 10000 h 10000"/>
                <a:gd name="connsiteX4" fmla="*/ 4766 w 11631"/>
                <a:gd name="connsiteY4" fmla="*/ 263 h 10000"/>
                <a:gd name="connsiteX5" fmla="*/ 6085 w 11631"/>
                <a:gd name="connsiteY5" fmla="*/ 9868 h 10000"/>
                <a:gd name="connsiteX6" fmla="*/ 7234 w 11631"/>
                <a:gd name="connsiteY6" fmla="*/ 0 h 10000"/>
                <a:gd name="connsiteX7" fmla="*/ 8548 w 11631"/>
                <a:gd name="connsiteY7" fmla="*/ 9463 h 10000"/>
                <a:gd name="connsiteX8" fmla="*/ 10065 w 11631"/>
                <a:gd name="connsiteY8" fmla="*/ 5087 h 10000"/>
                <a:gd name="connsiteX9" fmla="*/ 11592 w 11631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180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10065 w 11592"/>
                <a:gd name="connsiteY8" fmla="*/ 5087 h 10000"/>
                <a:gd name="connsiteX9" fmla="*/ 11592 w 11592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9577 w 11592"/>
                <a:gd name="connsiteY8" fmla="*/ 5464 h 10000"/>
                <a:gd name="connsiteX9" fmla="*/ 11592 w 11592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20256"/>
                <a:gd name="connsiteX1" fmla="*/ 1543 w 12933"/>
                <a:gd name="connsiteY1" fmla="*/ 10373 h 20256"/>
                <a:gd name="connsiteX2" fmla="*/ 3230 w 12933"/>
                <a:gd name="connsiteY2" fmla="*/ 0 h 20256"/>
                <a:gd name="connsiteX3" fmla="*/ 4660 w 12933"/>
                <a:gd name="connsiteY3" fmla="*/ 17260 h 20256"/>
                <a:gd name="connsiteX4" fmla="*/ 6469 w 12933"/>
                <a:gd name="connsiteY4" fmla="*/ 20252 h 20256"/>
                <a:gd name="connsiteX5" fmla="*/ 6107 w 12933"/>
                <a:gd name="connsiteY5" fmla="*/ 7523 h 20256"/>
                <a:gd name="connsiteX6" fmla="*/ 7426 w 12933"/>
                <a:gd name="connsiteY6" fmla="*/ 17128 h 20256"/>
                <a:gd name="connsiteX7" fmla="*/ 8575 w 12933"/>
                <a:gd name="connsiteY7" fmla="*/ 7260 h 20256"/>
                <a:gd name="connsiteX8" fmla="*/ 9919 w 12933"/>
                <a:gd name="connsiteY8" fmla="*/ 17006 h 20256"/>
                <a:gd name="connsiteX9" fmla="*/ 10918 w 12933"/>
                <a:gd name="connsiteY9" fmla="*/ 12724 h 20256"/>
                <a:gd name="connsiteX10" fmla="*/ 12933 w 12933"/>
                <a:gd name="connsiteY10" fmla="*/ 12270 h 20256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0918 w 16195"/>
                <a:gd name="connsiteY8" fmla="*/ 12742 h 20270"/>
                <a:gd name="connsiteX9" fmla="*/ 16195 w 16195"/>
                <a:gd name="connsiteY9" fmla="*/ 10214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2961 w 16195"/>
                <a:gd name="connsiteY8" fmla="*/ 10103 h 20270"/>
                <a:gd name="connsiteX9" fmla="*/ 16195 w 16195"/>
                <a:gd name="connsiteY9" fmla="*/ 10214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2961 w 19335"/>
                <a:gd name="connsiteY8" fmla="*/ 10103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6165 w 19335"/>
                <a:gd name="connsiteY6" fmla="*/ 20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323"/>
                <a:gd name="connsiteX1" fmla="*/ 1543 w 19335"/>
                <a:gd name="connsiteY1" fmla="*/ 10391 h 20323"/>
                <a:gd name="connsiteX2" fmla="*/ 3230 w 19335"/>
                <a:gd name="connsiteY2" fmla="*/ 18 h 20323"/>
                <a:gd name="connsiteX3" fmla="*/ 6469 w 19335"/>
                <a:gd name="connsiteY3" fmla="*/ 20270 h 20323"/>
                <a:gd name="connsiteX4" fmla="*/ 9735 w 19335"/>
                <a:gd name="connsiteY4" fmla="*/ 0 h 20323"/>
                <a:gd name="connsiteX5" fmla="*/ 12944 w 19335"/>
                <a:gd name="connsiteY5" fmla="*/ 20162 h 20323"/>
                <a:gd name="connsiteX6" fmla="*/ 16165 w 19335"/>
                <a:gd name="connsiteY6" fmla="*/ 208 h 20323"/>
                <a:gd name="connsiteX7" fmla="*/ 19309 w 19335"/>
                <a:gd name="connsiteY7" fmla="*/ 20323 h 20323"/>
                <a:gd name="connsiteX8" fmla="*/ 17900 w 19335"/>
                <a:gd name="connsiteY8" fmla="*/ 10386 h 20323"/>
                <a:gd name="connsiteX9" fmla="*/ 19335 w 19335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17900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67" h="20323">
                  <a:moveTo>
                    <a:pt x="0" y="10202"/>
                  </a:moveTo>
                  <a:cubicBezTo>
                    <a:pt x="27" y="10170"/>
                    <a:pt x="1486" y="10328"/>
                    <a:pt x="1543" y="10391"/>
                  </a:cubicBezTo>
                  <a:cubicBezTo>
                    <a:pt x="1526" y="10139"/>
                    <a:pt x="3202" y="68"/>
                    <a:pt x="3230" y="18"/>
                  </a:cubicBezTo>
                  <a:cubicBezTo>
                    <a:pt x="3258" y="-32"/>
                    <a:pt x="6447" y="20430"/>
                    <a:pt x="6469" y="20270"/>
                  </a:cubicBezTo>
                  <a:cubicBezTo>
                    <a:pt x="6439" y="20269"/>
                    <a:pt x="9734" y="190"/>
                    <a:pt x="9735" y="0"/>
                  </a:cubicBezTo>
                  <a:cubicBezTo>
                    <a:pt x="9738" y="122"/>
                    <a:pt x="12911" y="19851"/>
                    <a:pt x="12944" y="20162"/>
                  </a:cubicBezTo>
                  <a:cubicBezTo>
                    <a:pt x="12911" y="19890"/>
                    <a:pt x="16138" y="386"/>
                    <a:pt x="16165" y="208"/>
                  </a:cubicBezTo>
                  <a:cubicBezTo>
                    <a:pt x="16146" y="440"/>
                    <a:pt x="19364" y="20354"/>
                    <a:pt x="19309" y="20323"/>
                  </a:cubicBezTo>
                  <a:cubicBezTo>
                    <a:pt x="19419" y="20430"/>
                    <a:pt x="20927" y="10030"/>
                    <a:pt x="20949" y="10386"/>
                  </a:cubicBezTo>
                  <a:cubicBezTo>
                    <a:pt x="20902" y="10100"/>
                    <a:pt x="22580" y="10210"/>
                    <a:pt x="22567" y="1030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13" name="直線コネクタ 112"/>
            <p:cNvCxnSpPr/>
            <p:nvPr/>
          </p:nvCxnSpPr>
          <p:spPr bwMode="auto">
            <a:xfrm>
              <a:off x="2144621" y="2124813"/>
              <a:ext cx="34311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5" name="テキスト ボックス 121"/>
            <p:cNvSpPr txBox="1">
              <a:spLocks noChangeArrowheads="1"/>
            </p:cNvSpPr>
            <p:nvPr/>
          </p:nvSpPr>
          <p:spPr bwMode="auto">
            <a:xfrm>
              <a:off x="2727225" y="3554404"/>
              <a:ext cx="1120901" cy="478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dirty="0" err="1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Refrig</a:t>
              </a:r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.</a:t>
              </a:r>
              <a:endParaRPr lang="ja-JP" altLang="en-US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16" name="テキスト ボックス 115"/>
            <p:cNvSpPr txBox="1"/>
            <p:nvPr/>
          </p:nvSpPr>
          <p:spPr>
            <a:xfrm>
              <a:off x="370354" y="764704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V</a:t>
              </a:r>
              <a:r>
                <a:rPr kumimoji="1" lang="en-US" altLang="ja-JP" baseline="-25000" dirty="0"/>
                <a:t>0</a:t>
              </a:r>
              <a:endParaRPr kumimoji="1" lang="ja-JP" altLang="en-US" baseline="-25000" dirty="0"/>
            </a:p>
          </p:txBody>
        </p:sp>
        <p:sp>
          <p:nvSpPr>
            <p:cNvPr id="117" name="テキスト ボックス 116"/>
            <p:cNvSpPr txBox="1"/>
            <p:nvPr/>
          </p:nvSpPr>
          <p:spPr>
            <a:xfrm>
              <a:off x="1229799" y="1382791"/>
              <a:ext cx="1332941" cy="5987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R</a:t>
              </a:r>
              <a:r>
                <a:rPr kumimoji="1" lang="en-US" altLang="ja-JP" sz="2400" baseline="-25000" dirty="0"/>
                <a:t>0</a:t>
              </a:r>
              <a:r>
                <a:rPr kumimoji="1" lang="en-US" altLang="ja-JP" sz="2400" dirty="0"/>
                <a:t>=1M</a:t>
              </a:r>
              <a:endParaRPr kumimoji="1" lang="ja-JP" altLang="en-US" sz="2400" dirty="0"/>
            </a:p>
          </p:txBody>
        </p:sp>
      </p:grpSp>
      <p:sp>
        <p:nvSpPr>
          <p:cNvPr id="59" name="コンテンツ プレースホルダー 4"/>
          <p:cNvSpPr txBox="1">
            <a:spLocks/>
          </p:cNvSpPr>
          <p:nvPr/>
        </p:nvSpPr>
        <p:spPr>
          <a:xfrm>
            <a:off x="154028" y="4818281"/>
            <a:ext cx="8846240" cy="121083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Nb/Al-STJ has ~1</a:t>
            </a: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s response time.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We can improve NEP by photon counting in 1</a:t>
            </a: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</a:t>
            </a: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s integration time</a:t>
            </a:r>
          </a:p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However we need faster readout system than f&gt;1MHz</a:t>
            </a: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0" name="テキスト ボックス 17"/>
          <p:cNvSpPr txBox="1"/>
          <p:nvPr/>
        </p:nvSpPr>
        <p:spPr>
          <a:xfrm>
            <a:off x="326025" y="992053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T~300mK</a:t>
            </a:r>
            <a:endParaRPr kumimoji="1" lang="ja-JP" altLang="en-US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076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930"/>
    </mc:Choice>
    <mc:Fallback xmlns="">
      <p:transition spd="slow" advTm="5893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0" t="17213" r="10113" b="16326"/>
          <a:stretch/>
        </p:blipFill>
        <p:spPr bwMode="auto">
          <a:xfrm>
            <a:off x="4843195" y="999278"/>
            <a:ext cx="3939084" cy="2765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タイトル 1"/>
          <p:cNvSpPr>
            <a:spLocks noGrp="1"/>
          </p:cNvSpPr>
          <p:nvPr>
            <p:ph type="title"/>
          </p:nvPr>
        </p:nvSpPr>
        <p:spPr>
          <a:xfrm>
            <a:off x="54388" y="86239"/>
            <a:ext cx="8872249" cy="574675"/>
          </a:xfrm>
        </p:spPr>
        <p:txBody>
          <a:bodyPr>
            <a:no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100x100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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</a:t>
            </a:r>
            <a:r>
              <a:rPr lang="en-US" altLang="ja-JP" sz="24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Nb/Al-STJ response to 465nm</a:t>
            </a:r>
            <a:r>
              <a:rPr lang="ja-JP" altLang="en-US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pulsed laser</a:t>
            </a:r>
            <a:endParaRPr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3816420" y="620688"/>
            <a:ext cx="2080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Laser pulse trigger</a:t>
            </a:r>
            <a:endParaRPr lang="ja-JP" altLang="en-US" sz="1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136999" y="5383909"/>
            <a:ext cx="8708766" cy="830997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Need ultra-low noise readout system for STJ signal </a:t>
            </a:r>
          </a:p>
          <a:p>
            <a:pPr marL="342900" indent="-342900">
              <a:buFont typeface="Wingdings" panose="05000000000000000000" pitchFamily="2" charset="2"/>
              <a:buChar char="è"/>
              <a:defRPr/>
            </a:pP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Considering a cryogenic pre-amplifier placed close to STJ </a:t>
            </a:r>
          </a:p>
        </p:txBody>
      </p:sp>
      <p:cxnSp>
        <p:nvCxnSpPr>
          <p:cNvPr id="3" name="直線矢印コネクタ 2"/>
          <p:cNvCxnSpPr/>
          <p:nvPr/>
        </p:nvCxnSpPr>
        <p:spPr bwMode="auto">
          <a:xfrm>
            <a:off x="5281301" y="999278"/>
            <a:ext cx="1024339" cy="1058844"/>
          </a:xfrm>
          <a:prstGeom prst="straightConnector1">
            <a:avLst/>
          </a:prstGeom>
          <a:ln w="31750">
            <a:solidFill>
              <a:srgbClr val="92D050"/>
            </a:solidFill>
            <a:headEnd type="none" w="med" len="med"/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/>
          <p:cNvCxnSpPr/>
          <p:nvPr/>
        </p:nvCxnSpPr>
        <p:spPr>
          <a:xfrm flipH="1" flipV="1">
            <a:off x="7550434" y="1100868"/>
            <a:ext cx="9524" cy="3747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/>
          <p:cNvCxnSpPr/>
          <p:nvPr/>
        </p:nvCxnSpPr>
        <p:spPr>
          <a:xfrm>
            <a:off x="7550433" y="1485183"/>
            <a:ext cx="60997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74" name="テキスト ボックス 50"/>
          <p:cNvSpPr txBox="1">
            <a:spLocks noChangeArrowheads="1"/>
          </p:cNvSpPr>
          <p:nvPr/>
        </p:nvSpPr>
        <p:spPr bwMode="auto">
          <a:xfrm rot="-5400000">
            <a:off x="6965513" y="1005393"/>
            <a:ext cx="83388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2V/DIV</a:t>
            </a:r>
            <a:endParaRPr lang="ja-JP" altLang="en-US" sz="1600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5375" name="テキスト ボックス 51"/>
          <p:cNvSpPr txBox="1">
            <a:spLocks noChangeArrowheads="1"/>
          </p:cNvSpPr>
          <p:nvPr/>
        </p:nvSpPr>
        <p:spPr bwMode="auto">
          <a:xfrm>
            <a:off x="7547118" y="1523938"/>
            <a:ext cx="10278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40μs/DIV</a:t>
            </a:r>
            <a:endParaRPr lang="ja-JP" altLang="en-US" sz="1600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5382" name="テキスト ボックス 55"/>
          <p:cNvSpPr txBox="1">
            <a:spLocks noChangeArrowheads="1"/>
          </p:cNvSpPr>
          <p:nvPr/>
        </p:nvSpPr>
        <p:spPr bwMode="auto">
          <a:xfrm>
            <a:off x="4882117" y="3318386"/>
            <a:ext cx="4154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800" b="1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is consistent to 10-photon detection in STJ</a:t>
            </a:r>
          </a:p>
        </p:txBody>
      </p:sp>
      <p:grpSp>
        <p:nvGrpSpPr>
          <p:cNvPr id="14" name="グループ化 13"/>
          <p:cNvGrpSpPr/>
          <p:nvPr/>
        </p:nvGrpSpPr>
        <p:grpSpPr>
          <a:xfrm>
            <a:off x="133526" y="967005"/>
            <a:ext cx="4500521" cy="3242660"/>
            <a:chOff x="158121" y="1617803"/>
            <a:chExt cx="4500521" cy="3242660"/>
          </a:xfrm>
        </p:grpSpPr>
        <p:sp>
          <p:nvSpPr>
            <p:cNvPr id="77" name="テキスト ボックス 76"/>
            <p:cNvSpPr txBox="1"/>
            <p:nvPr/>
          </p:nvSpPr>
          <p:spPr>
            <a:xfrm>
              <a:off x="158121" y="2517615"/>
              <a:ext cx="1908176" cy="101566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ja-JP" sz="2000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465nm laser through optical fiber</a:t>
              </a:r>
              <a:r>
                <a:rPr lang="ja-JP" altLang="en-US" sz="2000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　</a:t>
              </a:r>
              <a:endPara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66" name="角丸四角形 65"/>
            <p:cNvSpPr/>
            <p:nvPr/>
          </p:nvSpPr>
          <p:spPr bwMode="auto">
            <a:xfrm>
              <a:off x="1967034" y="3289152"/>
              <a:ext cx="965200" cy="123031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5385" name="テキスト ボックス 110"/>
            <p:cNvSpPr txBox="1">
              <a:spLocks noChangeArrowheads="1"/>
            </p:cNvSpPr>
            <p:nvPr/>
          </p:nvSpPr>
          <p:spPr bwMode="auto">
            <a:xfrm>
              <a:off x="2676684" y="3748672"/>
              <a:ext cx="5036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4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STJ</a:t>
              </a:r>
              <a:endParaRPr lang="ja-JP" altLang="en-US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68" name="グループ化 67"/>
            <p:cNvGrpSpPr/>
            <p:nvPr/>
          </p:nvGrpSpPr>
          <p:grpSpPr bwMode="auto">
            <a:xfrm rot="16200000">
              <a:off x="2248362" y="3730100"/>
              <a:ext cx="518124" cy="283871"/>
              <a:chOff x="6012160" y="2708920"/>
              <a:chExt cx="576065" cy="360040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125" name="円/楕円 124"/>
              <p:cNvSpPr/>
              <p:nvPr/>
            </p:nvSpPr>
            <p:spPr>
              <a:xfrm>
                <a:off x="6012160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126" name="円/楕円 125"/>
              <p:cNvSpPr/>
              <p:nvPr/>
            </p:nvSpPr>
            <p:spPr>
              <a:xfrm>
                <a:off x="6228185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cxnSp>
          <p:nvCxnSpPr>
            <p:cNvPr id="69" name="直線コネクタ 68"/>
            <p:cNvCxnSpPr/>
            <p:nvPr/>
          </p:nvCxnSpPr>
          <p:spPr bwMode="auto">
            <a:xfrm flipH="1">
              <a:off x="2483768" y="4140052"/>
              <a:ext cx="3966" cy="49676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直線コネクタ 69"/>
            <p:cNvCxnSpPr/>
            <p:nvPr/>
          </p:nvCxnSpPr>
          <p:spPr bwMode="auto">
            <a:xfrm>
              <a:off x="2478209" y="2960110"/>
              <a:ext cx="0" cy="65289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線コネクタ 70"/>
            <p:cNvCxnSpPr/>
            <p:nvPr/>
          </p:nvCxnSpPr>
          <p:spPr bwMode="auto">
            <a:xfrm>
              <a:off x="2478209" y="3492351"/>
              <a:ext cx="64996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線コネクタ 71"/>
            <p:cNvCxnSpPr/>
            <p:nvPr/>
          </p:nvCxnSpPr>
          <p:spPr bwMode="auto">
            <a:xfrm>
              <a:off x="3128176" y="3289236"/>
              <a:ext cx="0" cy="379012"/>
            </a:xfrm>
            <a:prstGeom prst="line">
              <a:avLst/>
            </a:prstGeom>
            <a:ln w="317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0" name="直線コネクタ 119"/>
            <p:cNvCxnSpPr/>
            <p:nvPr/>
          </p:nvCxnSpPr>
          <p:spPr bwMode="auto">
            <a:xfrm>
              <a:off x="2278937" y="1617803"/>
              <a:ext cx="396875" cy="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直線コネクタ 81"/>
            <p:cNvCxnSpPr/>
            <p:nvPr/>
          </p:nvCxnSpPr>
          <p:spPr bwMode="auto">
            <a:xfrm flipV="1">
              <a:off x="2477375" y="1628800"/>
              <a:ext cx="834" cy="47860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5394" name="グループ化 59"/>
            <p:cNvGrpSpPr>
              <a:grpSpLocks/>
            </p:cNvGrpSpPr>
            <p:nvPr/>
          </p:nvGrpSpPr>
          <p:grpSpPr bwMode="auto">
            <a:xfrm>
              <a:off x="2289024" y="4639046"/>
              <a:ext cx="397419" cy="129531"/>
              <a:chOff x="6876256" y="6381328"/>
              <a:chExt cx="504056" cy="144016"/>
            </a:xfrm>
          </p:grpSpPr>
          <p:cxnSp>
            <p:nvCxnSpPr>
              <p:cNvPr id="111" name="直線コネクタ 110"/>
              <p:cNvCxnSpPr/>
              <p:nvPr/>
            </p:nvCxnSpPr>
            <p:spPr>
              <a:xfrm>
                <a:off x="6875945" y="6378846"/>
                <a:ext cx="50336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直線コネクタ 111"/>
              <p:cNvCxnSpPr/>
              <p:nvPr/>
            </p:nvCxnSpPr>
            <p:spPr>
              <a:xfrm flipH="1">
                <a:off x="6875945" y="6378846"/>
                <a:ext cx="142957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直線コネクタ 113"/>
              <p:cNvCxnSpPr/>
              <p:nvPr/>
            </p:nvCxnSpPr>
            <p:spPr>
              <a:xfrm flipH="1">
                <a:off x="7018902" y="6378846"/>
                <a:ext cx="142955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9" name="直線コネクタ 118"/>
              <p:cNvCxnSpPr/>
              <p:nvPr/>
            </p:nvCxnSpPr>
            <p:spPr>
              <a:xfrm flipH="1">
                <a:off x="7161857" y="6378846"/>
                <a:ext cx="144969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6" name="二等辺三角形 85"/>
            <p:cNvSpPr/>
            <p:nvPr/>
          </p:nvSpPr>
          <p:spPr bwMode="auto">
            <a:xfrm rot="5400000">
              <a:off x="3220071" y="3269457"/>
              <a:ext cx="711200" cy="455613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01" name="直線矢印コネクタ 100"/>
            <p:cNvCxnSpPr/>
            <p:nvPr/>
          </p:nvCxnSpPr>
          <p:spPr bwMode="auto">
            <a:xfrm>
              <a:off x="4374479" y="3478574"/>
              <a:ext cx="28416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1" name="直線矢印コネクタ 60"/>
            <p:cNvCxnSpPr/>
            <p:nvPr/>
          </p:nvCxnSpPr>
          <p:spPr>
            <a:xfrm>
              <a:off x="1112209" y="3285062"/>
              <a:ext cx="1217613" cy="617499"/>
            </a:xfrm>
            <a:prstGeom prst="straightConnector1">
              <a:avLst/>
            </a:prstGeom>
            <a:ln>
              <a:solidFill>
                <a:srgbClr val="FF66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Freeform 11"/>
            <p:cNvSpPr>
              <a:spLocks/>
            </p:cNvSpPr>
            <p:nvPr/>
          </p:nvSpPr>
          <p:spPr bwMode="auto">
            <a:xfrm rot="5400000">
              <a:off x="2035292" y="2384964"/>
              <a:ext cx="884989" cy="265303"/>
            </a:xfrm>
            <a:custGeom>
              <a:avLst/>
              <a:gdLst>
                <a:gd name="T0" fmla="*/ 0 w 1410"/>
                <a:gd name="T1" fmla="*/ 258 h 456"/>
                <a:gd name="T2" fmla="*/ 222 w 1410"/>
                <a:gd name="T3" fmla="*/ 258 h 456"/>
                <a:gd name="T4" fmla="*/ 318 w 1410"/>
                <a:gd name="T5" fmla="*/ 30 h 456"/>
                <a:gd name="T6" fmla="*/ 468 w 1410"/>
                <a:gd name="T7" fmla="*/ 456 h 456"/>
                <a:gd name="T8" fmla="*/ 672 w 1410"/>
                <a:gd name="T9" fmla="*/ 12 h 456"/>
                <a:gd name="T10" fmla="*/ 858 w 1410"/>
                <a:gd name="T11" fmla="*/ 450 h 456"/>
                <a:gd name="T12" fmla="*/ 1020 w 1410"/>
                <a:gd name="T13" fmla="*/ 0 h 456"/>
                <a:gd name="T14" fmla="*/ 1176 w 1410"/>
                <a:gd name="T15" fmla="*/ 246 h 456"/>
                <a:gd name="T16" fmla="*/ 1410 w 1410"/>
                <a:gd name="T17" fmla="*/ 246 h 456"/>
                <a:gd name="connsiteX0" fmla="*/ 0 w 10000"/>
                <a:gd name="connsiteY0" fmla="*/ 5658 h 10000"/>
                <a:gd name="connsiteX1" fmla="*/ 1574 w 10000"/>
                <a:gd name="connsiteY1" fmla="*/ 5658 h 10000"/>
                <a:gd name="connsiteX2" fmla="*/ 2255 w 10000"/>
                <a:gd name="connsiteY2" fmla="*/ 658 h 10000"/>
                <a:gd name="connsiteX3" fmla="*/ 3319 w 10000"/>
                <a:gd name="connsiteY3" fmla="*/ 10000 h 10000"/>
                <a:gd name="connsiteX4" fmla="*/ 4766 w 10000"/>
                <a:gd name="connsiteY4" fmla="*/ 263 h 10000"/>
                <a:gd name="connsiteX5" fmla="*/ 6085 w 10000"/>
                <a:gd name="connsiteY5" fmla="*/ 9868 h 10000"/>
                <a:gd name="connsiteX6" fmla="*/ 7234 w 10000"/>
                <a:gd name="connsiteY6" fmla="*/ 0 h 10000"/>
                <a:gd name="connsiteX7" fmla="*/ 9171 w 10000"/>
                <a:gd name="connsiteY7" fmla="*/ 9677 h 10000"/>
                <a:gd name="connsiteX8" fmla="*/ 10000 w 10000"/>
                <a:gd name="connsiteY8" fmla="*/ 5395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4539 h 10000"/>
                <a:gd name="connsiteX0" fmla="*/ 0 w 11631"/>
                <a:gd name="connsiteY0" fmla="*/ 5658 h 10000"/>
                <a:gd name="connsiteX1" fmla="*/ 1574 w 11631"/>
                <a:gd name="connsiteY1" fmla="*/ 5658 h 10000"/>
                <a:gd name="connsiteX2" fmla="*/ 2255 w 11631"/>
                <a:gd name="connsiteY2" fmla="*/ 658 h 10000"/>
                <a:gd name="connsiteX3" fmla="*/ 3319 w 11631"/>
                <a:gd name="connsiteY3" fmla="*/ 10000 h 10000"/>
                <a:gd name="connsiteX4" fmla="*/ 4766 w 11631"/>
                <a:gd name="connsiteY4" fmla="*/ 263 h 10000"/>
                <a:gd name="connsiteX5" fmla="*/ 6085 w 11631"/>
                <a:gd name="connsiteY5" fmla="*/ 9868 h 10000"/>
                <a:gd name="connsiteX6" fmla="*/ 7234 w 11631"/>
                <a:gd name="connsiteY6" fmla="*/ 0 h 10000"/>
                <a:gd name="connsiteX7" fmla="*/ 8548 w 11631"/>
                <a:gd name="connsiteY7" fmla="*/ 9463 h 10000"/>
                <a:gd name="connsiteX8" fmla="*/ 10065 w 11631"/>
                <a:gd name="connsiteY8" fmla="*/ 5087 h 10000"/>
                <a:gd name="connsiteX9" fmla="*/ 11592 w 11631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180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10065 w 11592"/>
                <a:gd name="connsiteY8" fmla="*/ 5087 h 10000"/>
                <a:gd name="connsiteX9" fmla="*/ 11592 w 11592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9577 w 11592"/>
                <a:gd name="connsiteY8" fmla="*/ 5464 h 10000"/>
                <a:gd name="connsiteX9" fmla="*/ 11592 w 11592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20256"/>
                <a:gd name="connsiteX1" fmla="*/ 1543 w 12933"/>
                <a:gd name="connsiteY1" fmla="*/ 10373 h 20256"/>
                <a:gd name="connsiteX2" fmla="*/ 3230 w 12933"/>
                <a:gd name="connsiteY2" fmla="*/ 0 h 20256"/>
                <a:gd name="connsiteX3" fmla="*/ 4660 w 12933"/>
                <a:gd name="connsiteY3" fmla="*/ 17260 h 20256"/>
                <a:gd name="connsiteX4" fmla="*/ 6469 w 12933"/>
                <a:gd name="connsiteY4" fmla="*/ 20252 h 20256"/>
                <a:gd name="connsiteX5" fmla="*/ 6107 w 12933"/>
                <a:gd name="connsiteY5" fmla="*/ 7523 h 20256"/>
                <a:gd name="connsiteX6" fmla="*/ 7426 w 12933"/>
                <a:gd name="connsiteY6" fmla="*/ 17128 h 20256"/>
                <a:gd name="connsiteX7" fmla="*/ 8575 w 12933"/>
                <a:gd name="connsiteY7" fmla="*/ 7260 h 20256"/>
                <a:gd name="connsiteX8" fmla="*/ 9919 w 12933"/>
                <a:gd name="connsiteY8" fmla="*/ 17006 h 20256"/>
                <a:gd name="connsiteX9" fmla="*/ 10918 w 12933"/>
                <a:gd name="connsiteY9" fmla="*/ 12724 h 20256"/>
                <a:gd name="connsiteX10" fmla="*/ 12933 w 12933"/>
                <a:gd name="connsiteY10" fmla="*/ 12270 h 20256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0918 w 16195"/>
                <a:gd name="connsiteY8" fmla="*/ 12742 h 20270"/>
                <a:gd name="connsiteX9" fmla="*/ 16195 w 16195"/>
                <a:gd name="connsiteY9" fmla="*/ 10214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2961 w 16195"/>
                <a:gd name="connsiteY8" fmla="*/ 10103 h 20270"/>
                <a:gd name="connsiteX9" fmla="*/ 16195 w 16195"/>
                <a:gd name="connsiteY9" fmla="*/ 10214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2961 w 19335"/>
                <a:gd name="connsiteY8" fmla="*/ 10103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6165 w 19335"/>
                <a:gd name="connsiteY6" fmla="*/ 20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323"/>
                <a:gd name="connsiteX1" fmla="*/ 1543 w 19335"/>
                <a:gd name="connsiteY1" fmla="*/ 10391 h 20323"/>
                <a:gd name="connsiteX2" fmla="*/ 3230 w 19335"/>
                <a:gd name="connsiteY2" fmla="*/ 18 h 20323"/>
                <a:gd name="connsiteX3" fmla="*/ 6469 w 19335"/>
                <a:gd name="connsiteY3" fmla="*/ 20270 h 20323"/>
                <a:gd name="connsiteX4" fmla="*/ 9735 w 19335"/>
                <a:gd name="connsiteY4" fmla="*/ 0 h 20323"/>
                <a:gd name="connsiteX5" fmla="*/ 12944 w 19335"/>
                <a:gd name="connsiteY5" fmla="*/ 20162 h 20323"/>
                <a:gd name="connsiteX6" fmla="*/ 16165 w 19335"/>
                <a:gd name="connsiteY6" fmla="*/ 208 h 20323"/>
                <a:gd name="connsiteX7" fmla="*/ 19309 w 19335"/>
                <a:gd name="connsiteY7" fmla="*/ 20323 h 20323"/>
                <a:gd name="connsiteX8" fmla="*/ 17900 w 19335"/>
                <a:gd name="connsiteY8" fmla="*/ 10386 h 20323"/>
                <a:gd name="connsiteX9" fmla="*/ 19335 w 19335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17900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67" h="20323">
                  <a:moveTo>
                    <a:pt x="0" y="10202"/>
                  </a:moveTo>
                  <a:cubicBezTo>
                    <a:pt x="27" y="10170"/>
                    <a:pt x="1486" y="10328"/>
                    <a:pt x="1543" y="10391"/>
                  </a:cubicBezTo>
                  <a:cubicBezTo>
                    <a:pt x="1526" y="10139"/>
                    <a:pt x="3202" y="68"/>
                    <a:pt x="3230" y="18"/>
                  </a:cubicBezTo>
                  <a:cubicBezTo>
                    <a:pt x="3258" y="-32"/>
                    <a:pt x="6447" y="20430"/>
                    <a:pt x="6469" y="20270"/>
                  </a:cubicBezTo>
                  <a:cubicBezTo>
                    <a:pt x="6439" y="20269"/>
                    <a:pt x="9734" y="190"/>
                    <a:pt x="9735" y="0"/>
                  </a:cubicBezTo>
                  <a:cubicBezTo>
                    <a:pt x="9738" y="122"/>
                    <a:pt x="12911" y="19851"/>
                    <a:pt x="12944" y="20162"/>
                  </a:cubicBezTo>
                  <a:cubicBezTo>
                    <a:pt x="12911" y="19890"/>
                    <a:pt x="16138" y="386"/>
                    <a:pt x="16165" y="208"/>
                  </a:cubicBezTo>
                  <a:cubicBezTo>
                    <a:pt x="16146" y="440"/>
                    <a:pt x="19364" y="20354"/>
                    <a:pt x="19309" y="20323"/>
                  </a:cubicBezTo>
                  <a:cubicBezTo>
                    <a:pt x="19419" y="20430"/>
                    <a:pt x="20927" y="10030"/>
                    <a:pt x="20949" y="10386"/>
                  </a:cubicBezTo>
                  <a:cubicBezTo>
                    <a:pt x="20902" y="10100"/>
                    <a:pt x="22580" y="10210"/>
                    <a:pt x="22567" y="1030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589487" y="2255465"/>
              <a:ext cx="6832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10M</a:t>
              </a:r>
              <a:endParaRPr kumimoji="1"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5368" name="テキスト ボックス 121"/>
            <p:cNvSpPr txBox="1">
              <a:spLocks noChangeArrowheads="1"/>
            </p:cNvSpPr>
            <p:nvPr/>
          </p:nvSpPr>
          <p:spPr bwMode="auto">
            <a:xfrm>
              <a:off x="2928516" y="4214132"/>
              <a:ext cx="164660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T~350m </a:t>
              </a:r>
            </a:p>
            <a:p>
              <a:pPr eaLnBrk="1" hangingPunct="1"/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(</a:t>
              </a:r>
              <a:r>
                <a:rPr lang="en-US" altLang="ja-JP" sz="1800" baseline="30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3</a:t>
              </a:r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He sorption)</a:t>
              </a:r>
              <a:endParaRPr lang="ja-JP" altLang="en-US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63" name="直線コネクタ 62"/>
            <p:cNvCxnSpPr/>
            <p:nvPr/>
          </p:nvCxnSpPr>
          <p:spPr bwMode="auto">
            <a:xfrm>
              <a:off x="3213373" y="3285062"/>
              <a:ext cx="0" cy="379012"/>
            </a:xfrm>
            <a:prstGeom prst="line">
              <a:avLst/>
            </a:prstGeom>
            <a:ln w="317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線コネクタ 64"/>
            <p:cNvCxnSpPr/>
            <p:nvPr/>
          </p:nvCxnSpPr>
          <p:spPr bwMode="auto">
            <a:xfrm>
              <a:off x="3213373" y="3492351"/>
              <a:ext cx="134491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二等辺三角形 66"/>
            <p:cNvSpPr/>
            <p:nvPr/>
          </p:nvSpPr>
          <p:spPr bwMode="auto">
            <a:xfrm rot="5400000">
              <a:off x="3810122" y="3240135"/>
              <a:ext cx="711200" cy="455613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75" name="直線コネクタ 74"/>
            <p:cNvCxnSpPr/>
            <p:nvPr/>
          </p:nvCxnSpPr>
          <p:spPr bwMode="auto">
            <a:xfrm>
              <a:off x="3797813" y="3497114"/>
              <a:ext cx="134491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1" name="テキスト ボックス 110"/>
          <p:cNvSpPr txBox="1">
            <a:spLocks noChangeArrowheads="1"/>
          </p:cNvSpPr>
          <p:nvPr/>
        </p:nvSpPr>
        <p:spPr bwMode="auto">
          <a:xfrm>
            <a:off x="2894968" y="1752201"/>
            <a:ext cx="89570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Charge sensitive</a:t>
            </a:r>
          </a:p>
          <a:p>
            <a:pPr eaLnBrk="1" hangingPunct="1"/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pre-amp.</a:t>
            </a:r>
            <a:endParaRPr lang="ja-JP" altLang="en-US" sz="1400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4" name="テキスト ボックス 110"/>
          <p:cNvSpPr txBox="1">
            <a:spLocks noChangeArrowheads="1"/>
          </p:cNvSpPr>
          <p:nvPr/>
        </p:nvSpPr>
        <p:spPr bwMode="auto">
          <a:xfrm>
            <a:off x="3693275" y="1943732"/>
            <a:ext cx="8957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algn="ctr" eaLnBrk="1" hangingPunct="1"/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shaper amp.</a:t>
            </a:r>
            <a:endParaRPr lang="ja-JP" altLang="en-US" sz="1400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133526" y="4214348"/>
            <a:ext cx="896298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 observed NIR-VIS laser pulse 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at few-photon level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with a charge-sensitive amplifier placed at the room temperature.</a:t>
            </a:r>
          </a:p>
          <a:p>
            <a:pPr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Due to the readout noise, a FIR single-photon detection is not achieved yet.</a:t>
            </a:r>
          </a:p>
        </p:txBody>
      </p:sp>
    </p:spTree>
    <p:extLst>
      <p:ext uri="{BB962C8B-B14F-4D97-AF65-F5344CB8AC3E}">
        <p14:creationId xmlns:p14="http://schemas.microsoft.com/office/powerpoint/2010/main" val="409310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931"/>
    </mc:Choice>
    <mc:Fallback xmlns="">
      <p:transition spd="slow" advTm="6793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7680" y="76036"/>
            <a:ext cx="8229600" cy="643402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SOI charge-sensitive pre-amplifier development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コンテンツ プレースホルダー 2"/>
          <p:cNvSpPr txBox="1">
            <a:spLocks/>
          </p:cNvSpPr>
          <p:nvPr/>
        </p:nvSpPr>
        <p:spPr>
          <a:xfrm>
            <a:off x="340121" y="946997"/>
            <a:ext cx="5118698" cy="47142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has comparably large capacitance: &gt;20pF for 20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m sq. STJ.</a:t>
            </a:r>
          </a:p>
          <a:p>
            <a:pPr lvl="1">
              <a:buFont typeface="Wingdings" panose="05000000000000000000" pitchFamily="2" charset="2"/>
              <a:buChar char=""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A low input impedance charge-sensitive amplifier is  required for STJ single-photon signal readout.</a:t>
            </a:r>
          </a:p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STJ response time is ~1s.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We designed SOI op-amp  which has &gt;1MHz freq. response, and submitted to the next SOI MPW run. We’ll test the amplifier in this winter.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50" name="グループ化 49"/>
          <p:cNvGrpSpPr/>
          <p:nvPr/>
        </p:nvGrpSpPr>
        <p:grpSpPr>
          <a:xfrm>
            <a:off x="5580112" y="939895"/>
            <a:ext cx="3293814" cy="3512232"/>
            <a:chOff x="137474" y="917394"/>
            <a:chExt cx="3442548" cy="3512232"/>
          </a:xfrm>
        </p:grpSpPr>
        <p:sp>
          <p:nvSpPr>
            <p:cNvPr id="52" name="テキスト ボックス 110"/>
            <p:cNvSpPr txBox="1">
              <a:spLocks noChangeArrowheads="1"/>
            </p:cNvSpPr>
            <p:nvPr/>
          </p:nvSpPr>
          <p:spPr bwMode="auto">
            <a:xfrm>
              <a:off x="837686" y="2863810"/>
              <a:ext cx="5950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STJ</a:t>
              </a:r>
              <a:endParaRPr lang="ja-JP" altLang="en-US" sz="18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53" name="直線コネクタ 52"/>
            <p:cNvCxnSpPr/>
            <p:nvPr/>
          </p:nvCxnSpPr>
          <p:spPr bwMode="auto">
            <a:xfrm>
              <a:off x="1446866" y="2298160"/>
              <a:ext cx="1867" cy="619943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線コネクタ 54"/>
            <p:cNvCxnSpPr/>
            <p:nvPr/>
          </p:nvCxnSpPr>
          <p:spPr bwMode="auto">
            <a:xfrm flipV="1">
              <a:off x="1444486" y="2851101"/>
              <a:ext cx="852307" cy="3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線コネクタ 55"/>
            <p:cNvCxnSpPr/>
            <p:nvPr/>
          </p:nvCxnSpPr>
          <p:spPr bwMode="auto">
            <a:xfrm>
              <a:off x="2296793" y="2595393"/>
              <a:ext cx="0" cy="511416"/>
            </a:xfrm>
            <a:prstGeom prst="line">
              <a:avLst/>
            </a:prstGeom>
            <a:ln w="317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線コネクタ 56"/>
            <p:cNvCxnSpPr/>
            <p:nvPr/>
          </p:nvCxnSpPr>
          <p:spPr bwMode="auto">
            <a:xfrm>
              <a:off x="1158802" y="917394"/>
              <a:ext cx="535520" cy="1"/>
            </a:xfrm>
            <a:prstGeom prst="line">
              <a:avLst/>
            </a:prstGeom>
            <a:ln>
              <a:solidFill>
                <a:schemeClr val="dk1"/>
              </a:solidFill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線コネクタ 58"/>
            <p:cNvCxnSpPr>
              <a:stCxn id="85" idx="0"/>
            </p:cNvCxnSpPr>
            <p:nvPr/>
          </p:nvCxnSpPr>
          <p:spPr bwMode="auto">
            <a:xfrm flipV="1">
              <a:off x="1444486" y="919651"/>
              <a:ext cx="712" cy="225066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3" name="グループ化 59"/>
            <p:cNvGrpSpPr>
              <a:grpSpLocks/>
            </p:cNvGrpSpPr>
            <p:nvPr/>
          </p:nvGrpSpPr>
          <p:grpSpPr bwMode="auto">
            <a:xfrm>
              <a:off x="1178239" y="4254845"/>
              <a:ext cx="536254" cy="174781"/>
              <a:chOff x="6876256" y="6381328"/>
              <a:chExt cx="504056" cy="144016"/>
            </a:xfrm>
          </p:grpSpPr>
          <p:cxnSp>
            <p:nvCxnSpPr>
              <p:cNvPr id="102" name="直線コネクタ 101"/>
              <p:cNvCxnSpPr/>
              <p:nvPr/>
            </p:nvCxnSpPr>
            <p:spPr>
              <a:xfrm>
                <a:off x="6875945" y="6378846"/>
                <a:ext cx="503366" cy="0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/>
              <p:cNvCxnSpPr/>
              <p:nvPr/>
            </p:nvCxnSpPr>
            <p:spPr>
              <a:xfrm flipH="1">
                <a:off x="6875945" y="6378846"/>
                <a:ext cx="142957" cy="146498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" name="直線コネクタ 103"/>
              <p:cNvCxnSpPr/>
              <p:nvPr/>
            </p:nvCxnSpPr>
            <p:spPr>
              <a:xfrm flipH="1">
                <a:off x="7018902" y="6378846"/>
                <a:ext cx="142955" cy="146498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直線コネクタ 104"/>
              <p:cNvCxnSpPr/>
              <p:nvPr/>
            </p:nvCxnSpPr>
            <p:spPr>
              <a:xfrm flipH="1">
                <a:off x="7161857" y="6378846"/>
                <a:ext cx="144969" cy="146498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5" name="二等辺三角形 64"/>
            <p:cNvSpPr/>
            <p:nvPr/>
          </p:nvSpPr>
          <p:spPr bwMode="auto">
            <a:xfrm rot="5400000">
              <a:off x="2675610" y="2638029"/>
              <a:ext cx="446948" cy="41102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67" name="テキスト ボックス 121"/>
            <p:cNvSpPr txBox="1">
              <a:spLocks noChangeArrowheads="1"/>
            </p:cNvSpPr>
            <p:nvPr/>
          </p:nvSpPr>
          <p:spPr bwMode="auto">
            <a:xfrm>
              <a:off x="2009820" y="3600391"/>
              <a:ext cx="10230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6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T~0.35K </a:t>
              </a:r>
            </a:p>
          </p:txBody>
        </p:sp>
        <p:cxnSp>
          <p:nvCxnSpPr>
            <p:cNvPr id="68" name="直線コネクタ 67"/>
            <p:cNvCxnSpPr/>
            <p:nvPr/>
          </p:nvCxnSpPr>
          <p:spPr bwMode="auto">
            <a:xfrm>
              <a:off x="2401275" y="2595393"/>
              <a:ext cx="0" cy="511416"/>
            </a:xfrm>
            <a:prstGeom prst="line">
              <a:avLst/>
            </a:prstGeom>
            <a:ln w="317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直線コネクタ 69"/>
            <p:cNvCxnSpPr/>
            <p:nvPr/>
          </p:nvCxnSpPr>
          <p:spPr bwMode="auto">
            <a:xfrm>
              <a:off x="2401275" y="2856009"/>
              <a:ext cx="303207" cy="7560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/>
            <p:nvPr/>
          </p:nvCxnSpPr>
          <p:spPr bwMode="auto">
            <a:xfrm flipV="1">
              <a:off x="3098881" y="2849355"/>
              <a:ext cx="275547" cy="6654"/>
            </a:xfrm>
            <a:prstGeom prst="line">
              <a:avLst/>
            </a:prstGeom>
            <a:ln w="25400">
              <a:headEnd type="none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テキスト ボックス 110"/>
            <p:cNvSpPr txBox="1">
              <a:spLocks noChangeArrowheads="1"/>
            </p:cNvSpPr>
            <p:nvPr/>
          </p:nvSpPr>
          <p:spPr bwMode="auto">
            <a:xfrm>
              <a:off x="2502387" y="1736702"/>
              <a:ext cx="107763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6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Charge sensitive </a:t>
              </a:r>
            </a:p>
            <a:p>
              <a:pPr eaLnBrk="1" hangingPunct="1"/>
              <a:r>
                <a:rPr lang="en-US" altLang="ja-JP" sz="16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pre-amp.</a:t>
              </a:r>
              <a:endParaRPr lang="ja-JP" altLang="en-US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auto">
            <a:xfrm rot="2166290" flipV="1">
              <a:off x="137474" y="3295423"/>
              <a:ext cx="930768" cy="157618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accent6">
                  <a:lumMod val="75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200"/>
            </a:p>
          </p:txBody>
        </p:sp>
        <p:grpSp>
          <p:nvGrpSpPr>
            <p:cNvPr id="79" name="グループ化 78"/>
            <p:cNvGrpSpPr/>
            <p:nvPr/>
          </p:nvGrpSpPr>
          <p:grpSpPr>
            <a:xfrm>
              <a:off x="1064359" y="2912659"/>
              <a:ext cx="886675" cy="1323175"/>
              <a:chOff x="4599130" y="1482885"/>
              <a:chExt cx="1013320" cy="1512168"/>
            </a:xfrm>
          </p:grpSpPr>
          <p:cxnSp>
            <p:nvCxnSpPr>
              <p:cNvPr id="86" name="直線コネクタ 85"/>
              <p:cNvCxnSpPr/>
              <p:nvPr/>
            </p:nvCxnSpPr>
            <p:spPr bwMode="auto">
              <a:xfrm flipV="1">
                <a:off x="5040984" y="2589537"/>
                <a:ext cx="1" cy="405516"/>
              </a:xfrm>
              <a:prstGeom prst="line">
                <a:avLst/>
              </a:prstGeom>
              <a:ln w="254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直線コネクタ 86"/>
              <p:cNvCxnSpPr/>
              <p:nvPr/>
            </p:nvCxnSpPr>
            <p:spPr bwMode="auto">
              <a:xfrm flipH="1">
                <a:off x="4792430" y="1904528"/>
                <a:ext cx="532663" cy="0"/>
              </a:xfrm>
              <a:prstGeom prst="line">
                <a:avLst/>
              </a:prstGeom>
              <a:ln w="254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線コネクタ 87"/>
              <p:cNvCxnSpPr/>
              <p:nvPr/>
            </p:nvCxnSpPr>
            <p:spPr bwMode="auto">
              <a:xfrm flipH="1">
                <a:off x="4792431" y="2588566"/>
                <a:ext cx="532662" cy="0"/>
              </a:xfrm>
              <a:prstGeom prst="line">
                <a:avLst/>
              </a:prstGeom>
              <a:ln w="254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9" name="グループ化 88"/>
              <p:cNvGrpSpPr/>
              <p:nvPr/>
            </p:nvGrpSpPr>
            <p:grpSpPr>
              <a:xfrm>
                <a:off x="5169102" y="1910242"/>
                <a:ext cx="316207" cy="679355"/>
                <a:chOff x="5763999" y="2383205"/>
                <a:chExt cx="265869" cy="571206"/>
              </a:xfrm>
            </p:grpSpPr>
            <p:cxnSp>
              <p:nvCxnSpPr>
                <p:cNvPr id="98" name="直線コネクタ 97"/>
                <p:cNvCxnSpPr/>
                <p:nvPr/>
              </p:nvCxnSpPr>
              <p:spPr bwMode="auto">
                <a:xfrm>
                  <a:off x="5763999" y="2574263"/>
                  <a:ext cx="260975" cy="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線コネクタ 98"/>
                <p:cNvCxnSpPr/>
                <p:nvPr/>
              </p:nvCxnSpPr>
              <p:spPr bwMode="auto">
                <a:xfrm>
                  <a:off x="5768893" y="2688573"/>
                  <a:ext cx="260975" cy="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線コネクタ 99"/>
                <p:cNvCxnSpPr/>
                <p:nvPr/>
              </p:nvCxnSpPr>
              <p:spPr bwMode="auto">
                <a:xfrm flipH="1" flipV="1">
                  <a:off x="5896503" y="2684723"/>
                  <a:ext cx="954" cy="26968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線コネクタ 100"/>
                <p:cNvCxnSpPr/>
                <p:nvPr/>
              </p:nvCxnSpPr>
              <p:spPr bwMode="auto">
                <a:xfrm flipH="1" flipV="1">
                  <a:off x="5895157" y="2383205"/>
                  <a:ext cx="954" cy="18140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0" name="正方形/長方形 89"/>
              <p:cNvSpPr/>
              <p:nvPr/>
            </p:nvSpPr>
            <p:spPr>
              <a:xfrm>
                <a:off x="4599130" y="1813789"/>
                <a:ext cx="980358" cy="1014938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600"/>
              </a:p>
            </p:txBody>
          </p:sp>
          <p:grpSp>
            <p:nvGrpSpPr>
              <p:cNvPr id="91" name="グループ化 90"/>
              <p:cNvGrpSpPr/>
              <p:nvPr/>
            </p:nvGrpSpPr>
            <p:grpSpPr>
              <a:xfrm>
                <a:off x="4627869" y="1904528"/>
                <a:ext cx="320967" cy="684038"/>
                <a:chOff x="4499992" y="4033064"/>
                <a:chExt cx="360040" cy="767309"/>
              </a:xfrm>
            </p:grpSpPr>
            <p:cxnSp>
              <p:nvCxnSpPr>
                <p:cNvPr id="94" name="直線コネクタ 93"/>
                <p:cNvCxnSpPr/>
                <p:nvPr/>
              </p:nvCxnSpPr>
              <p:spPr bwMode="auto">
                <a:xfrm flipH="1">
                  <a:off x="4674705" y="4286214"/>
                  <a:ext cx="5307" cy="254996"/>
                </a:xfrm>
                <a:prstGeom prst="line">
                  <a:avLst/>
                </a:prstGeom>
                <a:ln w="25400">
                  <a:tailEnd type="stealt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95" name="円/楕円 95"/>
                <p:cNvSpPr/>
                <p:nvPr/>
              </p:nvSpPr>
              <p:spPr>
                <a:xfrm>
                  <a:off x="4499992" y="4232866"/>
                  <a:ext cx="360040" cy="34826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cxnSp>
              <p:nvCxnSpPr>
                <p:cNvPr id="96" name="直線コネクタ 95"/>
                <p:cNvCxnSpPr>
                  <a:stCxn id="95" idx="0"/>
                </p:cNvCxnSpPr>
                <p:nvPr/>
              </p:nvCxnSpPr>
              <p:spPr bwMode="auto">
                <a:xfrm flipH="1" flipV="1">
                  <a:off x="4674706" y="4033064"/>
                  <a:ext cx="5307" cy="199802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/>
                <p:cNvCxnSpPr/>
                <p:nvPr/>
              </p:nvCxnSpPr>
              <p:spPr bwMode="auto">
                <a:xfrm flipV="1">
                  <a:off x="4674706" y="4581129"/>
                  <a:ext cx="0" cy="219244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2" name="直線コネクタ 91"/>
              <p:cNvCxnSpPr/>
              <p:nvPr/>
            </p:nvCxnSpPr>
            <p:spPr bwMode="auto">
              <a:xfrm flipV="1">
                <a:off x="5043020" y="1482885"/>
                <a:ext cx="1" cy="405516"/>
              </a:xfrm>
              <a:prstGeom prst="line">
                <a:avLst/>
              </a:prstGeom>
              <a:ln w="254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3" name="テキスト ボックス 110"/>
              <p:cNvSpPr txBox="1">
                <a:spLocks noChangeArrowheads="1"/>
              </p:cNvSpPr>
              <p:nvPr/>
            </p:nvSpPr>
            <p:spPr bwMode="auto">
              <a:xfrm rot="16200000">
                <a:off x="5089058" y="2367166"/>
                <a:ext cx="659874" cy="3869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9pPr>
              </a:lstStyle>
              <a:p>
                <a:pPr eaLnBrk="1" hangingPunct="1"/>
                <a:r>
                  <a:rPr lang="en-US" altLang="ja-JP" sz="1600" b="1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C</a:t>
                </a:r>
                <a:r>
                  <a:rPr lang="en-US" altLang="ja-JP" sz="1600" b="1" baseline="-25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STJ</a:t>
                </a:r>
                <a:endParaRPr lang="ja-JP" altLang="en-US" sz="1600" b="1" baseline="-25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grpSp>
          <p:nvGrpSpPr>
            <p:cNvPr id="80" name="グループ化 79"/>
            <p:cNvGrpSpPr/>
            <p:nvPr/>
          </p:nvGrpSpPr>
          <p:grpSpPr>
            <a:xfrm>
              <a:off x="897280" y="1144717"/>
              <a:ext cx="726911" cy="1194152"/>
              <a:chOff x="941771" y="1408531"/>
              <a:chExt cx="538716" cy="884989"/>
            </a:xfrm>
          </p:grpSpPr>
          <p:sp>
            <p:nvSpPr>
              <p:cNvPr id="84" name="テキスト ボックス 83"/>
              <p:cNvSpPr txBox="1"/>
              <p:nvPr/>
            </p:nvSpPr>
            <p:spPr>
              <a:xfrm rot="16200000">
                <a:off x="836872" y="1724631"/>
                <a:ext cx="506321" cy="296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10M</a:t>
                </a:r>
                <a:endParaRPr kumimoji="1" lang="ja-JP" altLang="en-US" sz="2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85" name="Freeform 11"/>
              <p:cNvSpPr>
                <a:spLocks/>
              </p:cNvSpPr>
              <p:nvPr/>
            </p:nvSpPr>
            <p:spPr bwMode="auto">
              <a:xfrm rot="5400000">
                <a:off x="905341" y="1718374"/>
                <a:ext cx="884989" cy="265303"/>
              </a:xfrm>
              <a:custGeom>
                <a:avLst/>
                <a:gdLst>
                  <a:gd name="T0" fmla="*/ 0 w 1410"/>
                  <a:gd name="T1" fmla="*/ 258 h 456"/>
                  <a:gd name="T2" fmla="*/ 222 w 1410"/>
                  <a:gd name="T3" fmla="*/ 258 h 456"/>
                  <a:gd name="T4" fmla="*/ 318 w 1410"/>
                  <a:gd name="T5" fmla="*/ 30 h 456"/>
                  <a:gd name="T6" fmla="*/ 468 w 1410"/>
                  <a:gd name="T7" fmla="*/ 456 h 456"/>
                  <a:gd name="T8" fmla="*/ 672 w 1410"/>
                  <a:gd name="T9" fmla="*/ 12 h 456"/>
                  <a:gd name="T10" fmla="*/ 858 w 1410"/>
                  <a:gd name="T11" fmla="*/ 450 h 456"/>
                  <a:gd name="T12" fmla="*/ 1020 w 1410"/>
                  <a:gd name="T13" fmla="*/ 0 h 456"/>
                  <a:gd name="T14" fmla="*/ 1176 w 1410"/>
                  <a:gd name="T15" fmla="*/ 246 h 456"/>
                  <a:gd name="T16" fmla="*/ 1410 w 1410"/>
                  <a:gd name="T17" fmla="*/ 246 h 456"/>
                  <a:gd name="connsiteX0" fmla="*/ 0 w 10000"/>
                  <a:gd name="connsiteY0" fmla="*/ 5658 h 10000"/>
                  <a:gd name="connsiteX1" fmla="*/ 1574 w 10000"/>
                  <a:gd name="connsiteY1" fmla="*/ 5658 h 10000"/>
                  <a:gd name="connsiteX2" fmla="*/ 2255 w 10000"/>
                  <a:gd name="connsiteY2" fmla="*/ 658 h 10000"/>
                  <a:gd name="connsiteX3" fmla="*/ 3319 w 10000"/>
                  <a:gd name="connsiteY3" fmla="*/ 10000 h 10000"/>
                  <a:gd name="connsiteX4" fmla="*/ 4766 w 10000"/>
                  <a:gd name="connsiteY4" fmla="*/ 263 h 10000"/>
                  <a:gd name="connsiteX5" fmla="*/ 6085 w 10000"/>
                  <a:gd name="connsiteY5" fmla="*/ 9868 h 10000"/>
                  <a:gd name="connsiteX6" fmla="*/ 7234 w 10000"/>
                  <a:gd name="connsiteY6" fmla="*/ 0 h 10000"/>
                  <a:gd name="connsiteX7" fmla="*/ 9171 w 10000"/>
                  <a:gd name="connsiteY7" fmla="*/ 9677 h 10000"/>
                  <a:gd name="connsiteX8" fmla="*/ 10000 w 10000"/>
                  <a:gd name="connsiteY8" fmla="*/ 5395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9171 w 11592"/>
                  <a:gd name="connsiteY7" fmla="*/ 9677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9171 w 11592"/>
                  <a:gd name="connsiteY7" fmla="*/ 9677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4539 h 10000"/>
                  <a:gd name="connsiteX0" fmla="*/ 0 w 11631"/>
                  <a:gd name="connsiteY0" fmla="*/ 5658 h 10000"/>
                  <a:gd name="connsiteX1" fmla="*/ 1574 w 11631"/>
                  <a:gd name="connsiteY1" fmla="*/ 5658 h 10000"/>
                  <a:gd name="connsiteX2" fmla="*/ 2255 w 11631"/>
                  <a:gd name="connsiteY2" fmla="*/ 658 h 10000"/>
                  <a:gd name="connsiteX3" fmla="*/ 3319 w 11631"/>
                  <a:gd name="connsiteY3" fmla="*/ 10000 h 10000"/>
                  <a:gd name="connsiteX4" fmla="*/ 4766 w 11631"/>
                  <a:gd name="connsiteY4" fmla="*/ 263 h 10000"/>
                  <a:gd name="connsiteX5" fmla="*/ 6085 w 11631"/>
                  <a:gd name="connsiteY5" fmla="*/ 9868 h 10000"/>
                  <a:gd name="connsiteX6" fmla="*/ 7234 w 11631"/>
                  <a:gd name="connsiteY6" fmla="*/ 0 h 10000"/>
                  <a:gd name="connsiteX7" fmla="*/ 8548 w 11631"/>
                  <a:gd name="connsiteY7" fmla="*/ 9463 h 10000"/>
                  <a:gd name="connsiteX8" fmla="*/ 10065 w 11631"/>
                  <a:gd name="connsiteY8" fmla="*/ 5087 h 10000"/>
                  <a:gd name="connsiteX9" fmla="*/ 11592 w 11631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463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463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463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463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180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78 w 11607"/>
                  <a:gd name="connsiteY7" fmla="*/ 9746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78 w 11607"/>
                  <a:gd name="connsiteY7" fmla="*/ 9746 h 10000"/>
                  <a:gd name="connsiteX8" fmla="*/ 10065 w 11607"/>
                  <a:gd name="connsiteY8" fmla="*/ 5087 h 10000"/>
                  <a:gd name="connsiteX9" fmla="*/ 11592 w 11607"/>
                  <a:gd name="connsiteY9" fmla="*/ 5010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78 w 11592"/>
                  <a:gd name="connsiteY7" fmla="*/ 9746 h 10000"/>
                  <a:gd name="connsiteX8" fmla="*/ 10065 w 11592"/>
                  <a:gd name="connsiteY8" fmla="*/ 5087 h 10000"/>
                  <a:gd name="connsiteX9" fmla="*/ 11592 w 11592"/>
                  <a:gd name="connsiteY9" fmla="*/ 5010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78 w 11592"/>
                  <a:gd name="connsiteY7" fmla="*/ 9746 h 10000"/>
                  <a:gd name="connsiteX8" fmla="*/ 9577 w 11592"/>
                  <a:gd name="connsiteY8" fmla="*/ 5464 h 10000"/>
                  <a:gd name="connsiteX9" fmla="*/ 11592 w 11592"/>
                  <a:gd name="connsiteY9" fmla="*/ 5010 h 10000"/>
                  <a:gd name="connsiteX0" fmla="*/ 0 w 12933"/>
                  <a:gd name="connsiteY0" fmla="*/ 2924 h 10000"/>
                  <a:gd name="connsiteX1" fmla="*/ 2915 w 12933"/>
                  <a:gd name="connsiteY1" fmla="*/ 5658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2924 h 10000"/>
                  <a:gd name="connsiteX1" fmla="*/ 2915 w 12933"/>
                  <a:gd name="connsiteY1" fmla="*/ 5658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2924 h 10000"/>
                  <a:gd name="connsiteX1" fmla="*/ 1543 w 12933"/>
                  <a:gd name="connsiteY1" fmla="*/ 3113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2924 h 10000"/>
                  <a:gd name="connsiteX1" fmla="*/ 1543 w 12933"/>
                  <a:gd name="connsiteY1" fmla="*/ 3113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2924 h 10000"/>
                  <a:gd name="connsiteX1" fmla="*/ 1543 w 12933"/>
                  <a:gd name="connsiteY1" fmla="*/ 3113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10184 h 17260"/>
                  <a:gd name="connsiteX1" fmla="*/ 1543 w 12933"/>
                  <a:gd name="connsiteY1" fmla="*/ 10373 h 17260"/>
                  <a:gd name="connsiteX2" fmla="*/ 3230 w 12933"/>
                  <a:gd name="connsiteY2" fmla="*/ 0 h 17260"/>
                  <a:gd name="connsiteX3" fmla="*/ 4660 w 12933"/>
                  <a:gd name="connsiteY3" fmla="*/ 17260 h 17260"/>
                  <a:gd name="connsiteX4" fmla="*/ 6107 w 12933"/>
                  <a:gd name="connsiteY4" fmla="*/ 7523 h 17260"/>
                  <a:gd name="connsiteX5" fmla="*/ 7426 w 12933"/>
                  <a:gd name="connsiteY5" fmla="*/ 17128 h 17260"/>
                  <a:gd name="connsiteX6" fmla="*/ 8575 w 12933"/>
                  <a:gd name="connsiteY6" fmla="*/ 7260 h 17260"/>
                  <a:gd name="connsiteX7" fmla="*/ 9919 w 12933"/>
                  <a:gd name="connsiteY7" fmla="*/ 17006 h 17260"/>
                  <a:gd name="connsiteX8" fmla="*/ 10918 w 12933"/>
                  <a:gd name="connsiteY8" fmla="*/ 12724 h 17260"/>
                  <a:gd name="connsiteX9" fmla="*/ 12933 w 12933"/>
                  <a:gd name="connsiteY9" fmla="*/ 12270 h 17260"/>
                  <a:gd name="connsiteX0" fmla="*/ 0 w 12933"/>
                  <a:gd name="connsiteY0" fmla="*/ 10184 h 17260"/>
                  <a:gd name="connsiteX1" fmla="*/ 1543 w 12933"/>
                  <a:gd name="connsiteY1" fmla="*/ 10373 h 17260"/>
                  <a:gd name="connsiteX2" fmla="*/ 3230 w 12933"/>
                  <a:gd name="connsiteY2" fmla="*/ 0 h 17260"/>
                  <a:gd name="connsiteX3" fmla="*/ 4660 w 12933"/>
                  <a:gd name="connsiteY3" fmla="*/ 17260 h 17260"/>
                  <a:gd name="connsiteX4" fmla="*/ 6107 w 12933"/>
                  <a:gd name="connsiteY4" fmla="*/ 7523 h 17260"/>
                  <a:gd name="connsiteX5" fmla="*/ 7426 w 12933"/>
                  <a:gd name="connsiteY5" fmla="*/ 17128 h 17260"/>
                  <a:gd name="connsiteX6" fmla="*/ 8575 w 12933"/>
                  <a:gd name="connsiteY6" fmla="*/ 7260 h 17260"/>
                  <a:gd name="connsiteX7" fmla="*/ 9919 w 12933"/>
                  <a:gd name="connsiteY7" fmla="*/ 17006 h 17260"/>
                  <a:gd name="connsiteX8" fmla="*/ 10918 w 12933"/>
                  <a:gd name="connsiteY8" fmla="*/ 12724 h 17260"/>
                  <a:gd name="connsiteX9" fmla="*/ 12933 w 12933"/>
                  <a:gd name="connsiteY9" fmla="*/ 12270 h 17260"/>
                  <a:gd name="connsiteX0" fmla="*/ 0 w 12933"/>
                  <a:gd name="connsiteY0" fmla="*/ 10184 h 17260"/>
                  <a:gd name="connsiteX1" fmla="*/ 1543 w 12933"/>
                  <a:gd name="connsiteY1" fmla="*/ 10373 h 17260"/>
                  <a:gd name="connsiteX2" fmla="*/ 3230 w 12933"/>
                  <a:gd name="connsiteY2" fmla="*/ 0 h 17260"/>
                  <a:gd name="connsiteX3" fmla="*/ 4660 w 12933"/>
                  <a:gd name="connsiteY3" fmla="*/ 17260 h 17260"/>
                  <a:gd name="connsiteX4" fmla="*/ 6107 w 12933"/>
                  <a:gd name="connsiteY4" fmla="*/ 7523 h 17260"/>
                  <a:gd name="connsiteX5" fmla="*/ 7426 w 12933"/>
                  <a:gd name="connsiteY5" fmla="*/ 17128 h 17260"/>
                  <a:gd name="connsiteX6" fmla="*/ 8575 w 12933"/>
                  <a:gd name="connsiteY6" fmla="*/ 7260 h 17260"/>
                  <a:gd name="connsiteX7" fmla="*/ 9919 w 12933"/>
                  <a:gd name="connsiteY7" fmla="*/ 17006 h 17260"/>
                  <a:gd name="connsiteX8" fmla="*/ 10918 w 12933"/>
                  <a:gd name="connsiteY8" fmla="*/ 12724 h 17260"/>
                  <a:gd name="connsiteX9" fmla="*/ 12933 w 12933"/>
                  <a:gd name="connsiteY9" fmla="*/ 12270 h 17260"/>
                  <a:gd name="connsiteX0" fmla="*/ 0 w 12933"/>
                  <a:gd name="connsiteY0" fmla="*/ 10184 h 20256"/>
                  <a:gd name="connsiteX1" fmla="*/ 1543 w 12933"/>
                  <a:gd name="connsiteY1" fmla="*/ 10373 h 20256"/>
                  <a:gd name="connsiteX2" fmla="*/ 3230 w 12933"/>
                  <a:gd name="connsiteY2" fmla="*/ 0 h 20256"/>
                  <a:gd name="connsiteX3" fmla="*/ 4660 w 12933"/>
                  <a:gd name="connsiteY3" fmla="*/ 17260 h 20256"/>
                  <a:gd name="connsiteX4" fmla="*/ 6469 w 12933"/>
                  <a:gd name="connsiteY4" fmla="*/ 20252 h 20256"/>
                  <a:gd name="connsiteX5" fmla="*/ 6107 w 12933"/>
                  <a:gd name="connsiteY5" fmla="*/ 7523 h 20256"/>
                  <a:gd name="connsiteX6" fmla="*/ 7426 w 12933"/>
                  <a:gd name="connsiteY6" fmla="*/ 17128 h 20256"/>
                  <a:gd name="connsiteX7" fmla="*/ 8575 w 12933"/>
                  <a:gd name="connsiteY7" fmla="*/ 7260 h 20256"/>
                  <a:gd name="connsiteX8" fmla="*/ 9919 w 12933"/>
                  <a:gd name="connsiteY8" fmla="*/ 17006 h 20256"/>
                  <a:gd name="connsiteX9" fmla="*/ 10918 w 12933"/>
                  <a:gd name="connsiteY9" fmla="*/ 12724 h 20256"/>
                  <a:gd name="connsiteX10" fmla="*/ 12933 w 12933"/>
                  <a:gd name="connsiteY10" fmla="*/ 12270 h 20256"/>
                  <a:gd name="connsiteX0" fmla="*/ 0 w 12933"/>
                  <a:gd name="connsiteY0" fmla="*/ 10184 h 20252"/>
                  <a:gd name="connsiteX1" fmla="*/ 1543 w 12933"/>
                  <a:gd name="connsiteY1" fmla="*/ 10373 h 20252"/>
                  <a:gd name="connsiteX2" fmla="*/ 3230 w 12933"/>
                  <a:gd name="connsiteY2" fmla="*/ 0 h 20252"/>
                  <a:gd name="connsiteX3" fmla="*/ 6469 w 12933"/>
                  <a:gd name="connsiteY3" fmla="*/ 20252 h 20252"/>
                  <a:gd name="connsiteX4" fmla="*/ 6107 w 12933"/>
                  <a:gd name="connsiteY4" fmla="*/ 7523 h 20252"/>
                  <a:gd name="connsiteX5" fmla="*/ 7426 w 12933"/>
                  <a:gd name="connsiteY5" fmla="*/ 17128 h 20252"/>
                  <a:gd name="connsiteX6" fmla="*/ 8575 w 12933"/>
                  <a:gd name="connsiteY6" fmla="*/ 7260 h 20252"/>
                  <a:gd name="connsiteX7" fmla="*/ 9919 w 12933"/>
                  <a:gd name="connsiteY7" fmla="*/ 17006 h 20252"/>
                  <a:gd name="connsiteX8" fmla="*/ 10918 w 12933"/>
                  <a:gd name="connsiteY8" fmla="*/ 12724 h 20252"/>
                  <a:gd name="connsiteX9" fmla="*/ 12933 w 12933"/>
                  <a:gd name="connsiteY9" fmla="*/ 12270 h 20252"/>
                  <a:gd name="connsiteX0" fmla="*/ 0 w 12933"/>
                  <a:gd name="connsiteY0" fmla="*/ 10184 h 20252"/>
                  <a:gd name="connsiteX1" fmla="*/ 1543 w 12933"/>
                  <a:gd name="connsiteY1" fmla="*/ 10373 h 20252"/>
                  <a:gd name="connsiteX2" fmla="*/ 3230 w 12933"/>
                  <a:gd name="connsiteY2" fmla="*/ 0 h 20252"/>
                  <a:gd name="connsiteX3" fmla="*/ 6469 w 12933"/>
                  <a:gd name="connsiteY3" fmla="*/ 20252 h 20252"/>
                  <a:gd name="connsiteX4" fmla="*/ 6107 w 12933"/>
                  <a:gd name="connsiteY4" fmla="*/ 7523 h 20252"/>
                  <a:gd name="connsiteX5" fmla="*/ 7426 w 12933"/>
                  <a:gd name="connsiteY5" fmla="*/ 17128 h 20252"/>
                  <a:gd name="connsiteX6" fmla="*/ 8575 w 12933"/>
                  <a:gd name="connsiteY6" fmla="*/ 7260 h 20252"/>
                  <a:gd name="connsiteX7" fmla="*/ 9919 w 12933"/>
                  <a:gd name="connsiteY7" fmla="*/ 17006 h 20252"/>
                  <a:gd name="connsiteX8" fmla="*/ 10918 w 12933"/>
                  <a:gd name="connsiteY8" fmla="*/ 12724 h 20252"/>
                  <a:gd name="connsiteX9" fmla="*/ 12933 w 12933"/>
                  <a:gd name="connsiteY9" fmla="*/ 12270 h 20252"/>
                  <a:gd name="connsiteX0" fmla="*/ 0 w 12933"/>
                  <a:gd name="connsiteY0" fmla="*/ 10184 h 20252"/>
                  <a:gd name="connsiteX1" fmla="*/ 1543 w 12933"/>
                  <a:gd name="connsiteY1" fmla="*/ 10373 h 20252"/>
                  <a:gd name="connsiteX2" fmla="*/ 3230 w 12933"/>
                  <a:gd name="connsiteY2" fmla="*/ 0 h 20252"/>
                  <a:gd name="connsiteX3" fmla="*/ 6469 w 12933"/>
                  <a:gd name="connsiteY3" fmla="*/ 20252 h 20252"/>
                  <a:gd name="connsiteX4" fmla="*/ 6107 w 12933"/>
                  <a:gd name="connsiteY4" fmla="*/ 7523 h 20252"/>
                  <a:gd name="connsiteX5" fmla="*/ 7426 w 12933"/>
                  <a:gd name="connsiteY5" fmla="*/ 17128 h 20252"/>
                  <a:gd name="connsiteX6" fmla="*/ 8575 w 12933"/>
                  <a:gd name="connsiteY6" fmla="*/ 7260 h 20252"/>
                  <a:gd name="connsiteX7" fmla="*/ 9919 w 12933"/>
                  <a:gd name="connsiteY7" fmla="*/ 17006 h 20252"/>
                  <a:gd name="connsiteX8" fmla="*/ 10918 w 12933"/>
                  <a:gd name="connsiteY8" fmla="*/ 12724 h 20252"/>
                  <a:gd name="connsiteX9" fmla="*/ 12933 w 12933"/>
                  <a:gd name="connsiteY9" fmla="*/ 12270 h 20252"/>
                  <a:gd name="connsiteX0" fmla="*/ 0 w 12933"/>
                  <a:gd name="connsiteY0" fmla="*/ 10202 h 20270"/>
                  <a:gd name="connsiteX1" fmla="*/ 1543 w 12933"/>
                  <a:gd name="connsiteY1" fmla="*/ 10391 h 20270"/>
                  <a:gd name="connsiteX2" fmla="*/ 3230 w 12933"/>
                  <a:gd name="connsiteY2" fmla="*/ 18 h 20270"/>
                  <a:gd name="connsiteX3" fmla="*/ 6469 w 12933"/>
                  <a:gd name="connsiteY3" fmla="*/ 20270 h 20270"/>
                  <a:gd name="connsiteX4" fmla="*/ 9735 w 12933"/>
                  <a:gd name="connsiteY4" fmla="*/ 0 h 20270"/>
                  <a:gd name="connsiteX5" fmla="*/ 7426 w 12933"/>
                  <a:gd name="connsiteY5" fmla="*/ 17146 h 20270"/>
                  <a:gd name="connsiteX6" fmla="*/ 8575 w 12933"/>
                  <a:gd name="connsiteY6" fmla="*/ 7278 h 20270"/>
                  <a:gd name="connsiteX7" fmla="*/ 9919 w 12933"/>
                  <a:gd name="connsiteY7" fmla="*/ 17024 h 20270"/>
                  <a:gd name="connsiteX8" fmla="*/ 10918 w 12933"/>
                  <a:gd name="connsiteY8" fmla="*/ 12742 h 20270"/>
                  <a:gd name="connsiteX9" fmla="*/ 12933 w 12933"/>
                  <a:gd name="connsiteY9" fmla="*/ 12288 h 20270"/>
                  <a:gd name="connsiteX0" fmla="*/ 0 w 12933"/>
                  <a:gd name="connsiteY0" fmla="*/ 10202 h 20270"/>
                  <a:gd name="connsiteX1" fmla="*/ 1543 w 12933"/>
                  <a:gd name="connsiteY1" fmla="*/ 10391 h 20270"/>
                  <a:gd name="connsiteX2" fmla="*/ 3230 w 12933"/>
                  <a:gd name="connsiteY2" fmla="*/ 18 h 20270"/>
                  <a:gd name="connsiteX3" fmla="*/ 6469 w 12933"/>
                  <a:gd name="connsiteY3" fmla="*/ 20270 h 20270"/>
                  <a:gd name="connsiteX4" fmla="*/ 9735 w 12933"/>
                  <a:gd name="connsiteY4" fmla="*/ 0 h 20270"/>
                  <a:gd name="connsiteX5" fmla="*/ 7426 w 12933"/>
                  <a:gd name="connsiteY5" fmla="*/ 17146 h 20270"/>
                  <a:gd name="connsiteX6" fmla="*/ 8575 w 12933"/>
                  <a:gd name="connsiteY6" fmla="*/ 7278 h 20270"/>
                  <a:gd name="connsiteX7" fmla="*/ 9919 w 12933"/>
                  <a:gd name="connsiteY7" fmla="*/ 17024 h 20270"/>
                  <a:gd name="connsiteX8" fmla="*/ 10918 w 12933"/>
                  <a:gd name="connsiteY8" fmla="*/ 12742 h 20270"/>
                  <a:gd name="connsiteX9" fmla="*/ 12933 w 12933"/>
                  <a:gd name="connsiteY9" fmla="*/ 12288 h 20270"/>
                  <a:gd name="connsiteX0" fmla="*/ 0 w 12933"/>
                  <a:gd name="connsiteY0" fmla="*/ 10202 h 20270"/>
                  <a:gd name="connsiteX1" fmla="*/ 1543 w 12933"/>
                  <a:gd name="connsiteY1" fmla="*/ 10391 h 20270"/>
                  <a:gd name="connsiteX2" fmla="*/ 3230 w 12933"/>
                  <a:gd name="connsiteY2" fmla="*/ 18 h 20270"/>
                  <a:gd name="connsiteX3" fmla="*/ 6469 w 12933"/>
                  <a:gd name="connsiteY3" fmla="*/ 20270 h 20270"/>
                  <a:gd name="connsiteX4" fmla="*/ 9735 w 12933"/>
                  <a:gd name="connsiteY4" fmla="*/ 0 h 20270"/>
                  <a:gd name="connsiteX5" fmla="*/ 7426 w 12933"/>
                  <a:gd name="connsiteY5" fmla="*/ 17146 h 20270"/>
                  <a:gd name="connsiteX6" fmla="*/ 8575 w 12933"/>
                  <a:gd name="connsiteY6" fmla="*/ 7278 h 20270"/>
                  <a:gd name="connsiteX7" fmla="*/ 9919 w 12933"/>
                  <a:gd name="connsiteY7" fmla="*/ 17024 h 20270"/>
                  <a:gd name="connsiteX8" fmla="*/ 10918 w 12933"/>
                  <a:gd name="connsiteY8" fmla="*/ 12742 h 20270"/>
                  <a:gd name="connsiteX9" fmla="*/ 12933 w 12933"/>
                  <a:gd name="connsiteY9" fmla="*/ 12288 h 20270"/>
                  <a:gd name="connsiteX0" fmla="*/ 0 w 16195"/>
                  <a:gd name="connsiteY0" fmla="*/ 10202 h 20270"/>
                  <a:gd name="connsiteX1" fmla="*/ 1543 w 16195"/>
                  <a:gd name="connsiteY1" fmla="*/ 10391 h 20270"/>
                  <a:gd name="connsiteX2" fmla="*/ 3230 w 16195"/>
                  <a:gd name="connsiteY2" fmla="*/ 18 h 20270"/>
                  <a:gd name="connsiteX3" fmla="*/ 6469 w 16195"/>
                  <a:gd name="connsiteY3" fmla="*/ 20270 h 20270"/>
                  <a:gd name="connsiteX4" fmla="*/ 9735 w 16195"/>
                  <a:gd name="connsiteY4" fmla="*/ 0 h 20270"/>
                  <a:gd name="connsiteX5" fmla="*/ 7426 w 16195"/>
                  <a:gd name="connsiteY5" fmla="*/ 17146 h 20270"/>
                  <a:gd name="connsiteX6" fmla="*/ 8575 w 16195"/>
                  <a:gd name="connsiteY6" fmla="*/ 7278 h 20270"/>
                  <a:gd name="connsiteX7" fmla="*/ 9919 w 16195"/>
                  <a:gd name="connsiteY7" fmla="*/ 17024 h 20270"/>
                  <a:gd name="connsiteX8" fmla="*/ 10918 w 16195"/>
                  <a:gd name="connsiteY8" fmla="*/ 12742 h 20270"/>
                  <a:gd name="connsiteX9" fmla="*/ 16195 w 16195"/>
                  <a:gd name="connsiteY9" fmla="*/ 10214 h 20270"/>
                  <a:gd name="connsiteX0" fmla="*/ 0 w 16195"/>
                  <a:gd name="connsiteY0" fmla="*/ 10202 h 20270"/>
                  <a:gd name="connsiteX1" fmla="*/ 1543 w 16195"/>
                  <a:gd name="connsiteY1" fmla="*/ 10391 h 20270"/>
                  <a:gd name="connsiteX2" fmla="*/ 3230 w 16195"/>
                  <a:gd name="connsiteY2" fmla="*/ 18 h 20270"/>
                  <a:gd name="connsiteX3" fmla="*/ 6469 w 16195"/>
                  <a:gd name="connsiteY3" fmla="*/ 20270 h 20270"/>
                  <a:gd name="connsiteX4" fmla="*/ 9735 w 16195"/>
                  <a:gd name="connsiteY4" fmla="*/ 0 h 20270"/>
                  <a:gd name="connsiteX5" fmla="*/ 7426 w 16195"/>
                  <a:gd name="connsiteY5" fmla="*/ 17146 h 20270"/>
                  <a:gd name="connsiteX6" fmla="*/ 8575 w 16195"/>
                  <a:gd name="connsiteY6" fmla="*/ 7278 h 20270"/>
                  <a:gd name="connsiteX7" fmla="*/ 9919 w 16195"/>
                  <a:gd name="connsiteY7" fmla="*/ 17024 h 20270"/>
                  <a:gd name="connsiteX8" fmla="*/ 12961 w 16195"/>
                  <a:gd name="connsiteY8" fmla="*/ 10103 h 20270"/>
                  <a:gd name="connsiteX9" fmla="*/ 16195 w 16195"/>
                  <a:gd name="connsiteY9" fmla="*/ 10214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7426 w 19335"/>
                  <a:gd name="connsiteY5" fmla="*/ 17146 h 20270"/>
                  <a:gd name="connsiteX6" fmla="*/ 8575 w 19335"/>
                  <a:gd name="connsiteY6" fmla="*/ 7278 h 20270"/>
                  <a:gd name="connsiteX7" fmla="*/ 9919 w 19335"/>
                  <a:gd name="connsiteY7" fmla="*/ 17024 h 20270"/>
                  <a:gd name="connsiteX8" fmla="*/ 12961 w 19335"/>
                  <a:gd name="connsiteY8" fmla="*/ 10103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7426 w 19335"/>
                  <a:gd name="connsiteY5" fmla="*/ 17146 h 20270"/>
                  <a:gd name="connsiteX6" fmla="*/ 8575 w 19335"/>
                  <a:gd name="connsiteY6" fmla="*/ 7278 h 20270"/>
                  <a:gd name="connsiteX7" fmla="*/ 9919 w 19335"/>
                  <a:gd name="connsiteY7" fmla="*/ 17024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7426 w 19335"/>
                  <a:gd name="connsiteY5" fmla="*/ 17146 h 20270"/>
                  <a:gd name="connsiteX6" fmla="*/ 8575 w 19335"/>
                  <a:gd name="connsiteY6" fmla="*/ 7278 h 20270"/>
                  <a:gd name="connsiteX7" fmla="*/ 16108 w 19335"/>
                  <a:gd name="connsiteY7" fmla="*/ 20229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7426 w 19335"/>
                  <a:gd name="connsiteY5" fmla="*/ 17146 h 20270"/>
                  <a:gd name="connsiteX6" fmla="*/ 12934 w 19335"/>
                  <a:gd name="connsiteY6" fmla="*/ 397 h 20270"/>
                  <a:gd name="connsiteX7" fmla="*/ 16108 w 19335"/>
                  <a:gd name="connsiteY7" fmla="*/ 20229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12944 w 19335"/>
                  <a:gd name="connsiteY5" fmla="*/ 20162 h 20270"/>
                  <a:gd name="connsiteX6" fmla="*/ 12934 w 19335"/>
                  <a:gd name="connsiteY6" fmla="*/ 397 h 20270"/>
                  <a:gd name="connsiteX7" fmla="*/ 16108 w 19335"/>
                  <a:gd name="connsiteY7" fmla="*/ 20229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12944 w 19335"/>
                  <a:gd name="connsiteY5" fmla="*/ 20162 h 20270"/>
                  <a:gd name="connsiteX6" fmla="*/ 16165 w 19335"/>
                  <a:gd name="connsiteY6" fmla="*/ 208 h 20270"/>
                  <a:gd name="connsiteX7" fmla="*/ 16108 w 19335"/>
                  <a:gd name="connsiteY7" fmla="*/ 20229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323"/>
                  <a:gd name="connsiteX1" fmla="*/ 1543 w 19335"/>
                  <a:gd name="connsiteY1" fmla="*/ 10391 h 20323"/>
                  <a:gd name="connsiteX2" fmla="*/ 3230 w 19335"/>
                  <a:gd name="connsiteY2" fmla="*/ 18 h 20323"/>
                  <a:gd name="connsiteX3" fmla="*/ 6469 w 19335"/>
                  <a:gd name="connsiteY3" fmla="*/ 20270 h 20323"/>
                  <a:gd name="connsiteX4" fmla="*/ 9735 w 19335"/>
                  <a:gd name="connsiteY4" fmla="*/ 0 h 20323"/>
                  <a:gd name="connsiteX5" fmla="*/ 12944 w 19335"/>
                  <a:gd name="connsiteY5" fmla="*/ 20162 h 20323"/>
                  <a:gd name="connsiteX6" fmla="*/ 16165 w 19335"/>
                  <a:gd name="connsiteY6" fmla="*/ 208 h 20323"/>
                  <a:gd name="connsiteX7" fmla="*/ 19309 w 19335"/>
                  <a:gd name="connsiteY7" fmla="*/ 20323 h 20323"/>
                  <a:gd name="connsiteX8" fmla="*/ 17900 w 19335"/>
                  <a:gd name="connsiteY8" fmla="*/ 10386 h 20323"/>
                  <a:gd name="connsiteX9" fmla="*/ 19335 w 19335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17900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567" h="20323">
                    <a:moveTo>
                      <a:pt x="0" y="10202"/>
                    </a:moveTo>
                    <a:cubicBezTo>
                      <a:pt x="27" y="10170"/>
                      <a:pt x="1486" y="10328"/>
                      <a:pt x="1543" y="10391"/>
                    </a:cubicBezTo>
                    <a:cubicBezTo>
                      <a:pt x="1526" y="10139"/>
                      <a:pt x="3202" y="68"/>
                      <a:pt x="3230" y="18"/>
                    </a:cubicBezTo>
                    <a:cubicBezTo>
                      <a:pt x="3258" y="-32"/>
                      <a:pt x="6447" y="20430"/>
                      <a:pt x="6469" y="20270"/>
                    </a:cubicBezTo>
                    <a:cubicBezTo>
                      <a:pt x="6439" y="20269"/>
                      <a:pt x="9734" y="190"/>
                      <a:pt x="9735" y="0"/>
                    </a:cubicBezTo>
                    <a:cubicBezTo>
                      <a:pt x="9738" y="122"/>
                      <a:pt x="12911" y="19851"/>
                      <a:pt x="12944" y="20162"/>
                    </a:cubicBezTo>
                    <a:cubicBezTo>
                      <a:pt x="12911" y="19890"/>
                      <a:pt x="16138" y="386"/>
                      <a:pt x="16165" y="208"/>
                    </a:cubicBezTo>
                    <a:cubicBezTo>
                      <a:pt x="16146" y="440"/>
                      <a:pt x="19364" y="20354"/>
                      <a:pt x="19309" y="20323"/>
                    </a:cubicBezTo>
                    <a:cubicBezTo>
                      <a:pt x="19419" y="20430"/>
                      <a:pt x="20927" y="10030"/>
                      <a:pt x="20949" y="10386"/>
                    </a:cubicBezTo>
                    <a:cubicBezTo>
                      <a:pt x="20902" y="10100"/>
                      <a:pt x="22580" y="10210"/>
                      <a:pt x="22567" y="1030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ja-JP" altLang="en-US" sz="24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sp>
          <p:nvSpPr>
            <p:cNvPr id="81" name="正方形/長方形 80"/>
            <p:cNvSpPr/>
            <p:nvPr/>
          </p:nvSpPr>
          <p:spPr>
            <a:xfrm>
              <a:off x="590291" y="2511674"/>
              <a:ext cx="1479829" cy="1666528"/>
            </a:xfrm>
            <a:prstGeom prst="rect">
              <a:avLst/>
            </a:prstGeom>
            <a:noFill/>
            <a:ln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83" name="テキスト ボックス 110"/>
            <p:cNvSpPr txBox="1">
              <a:spLocks noChangeArrowheads="1"/>
            </p:cNvSpPr>
            <p:nvPr/>
          </p:nvSpPr>
          <p:spPr bwMode="auto">
            <a:xfrm rot="16200000">
              <a:off x="1128712" y="3464705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4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I=I(V)</a:t>
              </a:r>
              <a:endParaRPr lang="ja-JP" altLang="en-US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</p:grp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73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3"/>
    </mc:Choice>
    <mc:Fallback xmlns="">
      <p:transition spd="slow" advTm="2023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59" y="1727496"/>
            <a:ext cx="3626215" cy="302184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304" y="629447"/>
            <a:ext cx="3322538" cy="4983808"/>
          </a:xfrm>
          <a:prstGeom prst="rect">
            <a:avLst/>
          </a:prstGeom>
        </p:spPr>
      </p:pic>
      <p:cxnSp>
        <p:nvCxnSpPr>
          <p:cNvPr id="14" name="直線コネクタ 13"/>
          <p:cNvCxnSpPr/>
          <p:nvPr/>
        </p:nvCxnSpPr>
        <p:spPr>
          <a:xfrm flipV="1">
            <a:off x="3666787" y="1155285"/>
            <a:ext cx="2362741" cy="182542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3615317" y="3745521"/>
            <a:ext cx="2414211" cy="109975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A1591-7065-49A1-A7AF-135EA29F3EB7}" type="slidenum">
              <a:rPr kumimoji="1" lang="ja-JP" altLang="en-US" smtClean="0"/>
              <a:t>29</a:t>
            </a:fld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-1" y="1663915"/>
            <a:ext cx="5589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66FF66"/>
              </a:buClr>
              <a:buFont typeface="Wingdings" panose="05000000000000000000" pitchFamily="2" charset="2"/>
              <a:buChar char="p"/>
            </a:pPr>
            <a:r>
              <a:rPr lang="en-US" altLang="ja-JP" sz="2400" dirty="0"/>
              <a:t>Potential to STJ array (Large area STJ)</a:t>
            </a:r>
          </a:p>
        </p:txBody>
      </p:sp>
      <p:grpSp>
        <p:nvGrpSpPr>
          <p:cNvPr id="10" name="グループ化 9"/>
          <p:cNvGrpSpPr/>
          <p:nvPr/>
        </p:nvGrpSpPr>
        <p:grpSpPr>
          <a:xfrm>
            <a:off x="2555188" y="3786080"/>
            <a:ext cx="3355998" cy="2826259"/>
            <a:chOff x="7920042" y="53692"/>
            <a:chExt cx="4313368" cy="3632510"/>
          </a:xfrm>
        </p:grpSpPr>
        <p:sp>
          <p:nvSpPr>
            <p:cNvPr id="11" name="テキスト ボックス 10"/>
            <p:cNvSpPr txBox="1"/>
            <p:nvPr/>
          </p:nvSpPr>
          <p:spPr>
            <a:xfrm>
              <a:off x="7920042" y="798847"/>
              <a:ext cx="652818" cy="4580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ja-JP" sz="1600" b="1" dirty="0">
                  <a:solidFill>
                    <a:srgbClr val="FFC000"/>
                  </a:solidFill>
                </a:rPr>
                <a:t>v</a:t>
              </a:r>
              <a:r>
                <a:rPr kumimoji="1" lang="en-US" altLang="ja-JP" sz="1600" b="1" dirty="0">
                  <a:solidFill>
                    <a:srgbClr val="FFC000"/>
                  </a:solidFill>
                </a:rPr>
                <a:t>ia</a:t>
              </a:r>
            </a:p>
          </p:txBody>
        </p: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8709695" y="613197"/>
              <a:ext cx="3203267" cy="2942744"/>
            </a:xfrm>
            <a:prstGeom prst="rect">
              <a:avLst/>
            </a:prstGeom>
            <a:ln w="38100" cap="sq">
              <a:solidFill>
                <a:srgbClr val="FF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15" name="直線矢印コネクタ 14"/>
            <p:cNvCxnSpPr>
              <a:stCxn id="11" idx="3"/>
            </p:cNvCxnSpPr>
            <p:nvPr/>
          </p:nvCxnSpPr>
          <p:spPr>
            <a:xfrm>
              <a:off x="8572860" y="1027858"/>
              <a:ext cx="336244" cy="191690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テキスト ボックス 15"/>
            <p:cNvSpPr txBox="1"/>
            <p:nvPr/>
          </p:nvSpPr>
          <p:spPr>
            <a:xfrm>
              <a:off x="8778303" y="369654"/>
              <a:ext cx="697067" cy="563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b="1" dirty="0">
                  <a:solidFill>
                    <a:srgbClr val="FFC000"/>
                  </a:solidFill>
                </a:rPr>
                <a:t>STJ</a:t>
              </a:r>
              <a:endParaRPr kumimoji="1" lang="ja-JP" altLang="en-US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9155728" y="1607930"/>
              <a:ext cx="1377825" cy="412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b="1" dirty="0">
                  <a:solidFill>
                    <a:srgbClr val="FFC000"/>
                  </a:solidFill>
                </a:rPr>
                <a:t>capacitor</a:t>
              </a:r>
              <a:endParaRPr kumimoji="1" lang="ja-JP" altLang="en-US" sz="1600" b="1" dirty="0">
                <a:solidFill>
                  <a:srgbClr val="FFC000"/>
                </a:solidFill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9968636" y="2410478"/>
              <a:ext cx="747110" cy="412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b="1" dirty="0">
                  <a:solidFill>
                    <a:srgbClr val="FFC000"/>
                  </a:solidFill>
                </a:rPr>
                <a:t>FET</a:t>
              </a:r>
              <a:endParaRPr kumimoji="1" lang="ja-JP" altLang="en-US" sz="1600" b="1" dirty="0">
                <a:solidFill>
                  <a:srgbClr val="FFC000"/>
                </a:solidFill>
              </a:endParaRPr>
            </a:p>
          </p:txBody>
        </p:sp>
        <p:sp>
          <p:nvSpPr>
            <p:cNvPr id="20" name="円/楕円 19"/>
            <p:cNvSpPr/>
            <p:nvPr/>
          </p:nvSpPr>
          <p:spPr>
            <a:xfrm>
              <a:off x="9844640" y="2247978"/>
              <a:ext cx="247995" cy="266492"/>
            </a:xfrm>
            <a:prstGeom prst="ellipse">
              <a:avLst/>
            </a:prstGeom>
            <a:noFill/>
            <a:ln w="28575">
              <a:solidFill>
                <a:srgbClr val="F5DA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 rot="5400000">
              <a:off x="11526134" y="1781942"/>
              <a:ext cx="1001567" cy="412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>
                  <a:solidFill>
                    <a:srgbClr val="FF0000"/>
                  </a:solidFill>
                </a:rPr>
                <a:t>700 um</a:t>
              </a:r>
              <a:endParaRPr kumimoji="1" lang="ja-JP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9713665" y="53692"/>
              <a:ext cx="1001567" cy="412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solidFill>
                    <a:srgbClr val="FF0000"/>
                  </a:solidFill>
                </a:rPr>
                <a:t>640</a:t>
              </a:r>
              <a:r>
                <a:rPr kumimoji="1" lang="en-US" altLang="ja-JP" sz="1600" b="1" dirty="0">
                  <a:solidFill>
                    <a:srgbClr val="FF0000"/>
                  </a:solidFill>
                </a:rPr>
                <a:t> um</a:t>
              </a:r>
              <a:endParaRPr kumimoji="1" lang="ja-JP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457200" y="151635"/>
            <a:ext cx="8229600" cy="371173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SOI-STJ (STJ directly on SOI) development</a:t>
            </a:r>
            <a:endParaRPr kumimoji="1" lang="ja-JP" altLang="en-US" sz="2800" dirty="0"/>
          </a:p>
        </p:txBody>
      </p:sp>
      <p:sp>
        <p:nvSpPr>
          <p:cNvPr id="23" name="コンテンツ プレースホルダー 2"/>
          <p:cNvSpPr txBox="1">
            <a:spLocks/>
          </p:cNvSpPr>
          <p:nvPr/>
        </p:nvSpPr>
        <p:spPr>
          <a:xfrm>
            <a:off x="124765" y="606190"/>
            <a:ext cx="5164450" cy="149208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layers are </a:t>
            </a:r>
            <a:r>
              <a:rPr lang="en-US" altLang="ja-JP" sz="20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fabricated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directly on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SOI pre-amplifier board and cooled down together with the STJ</a:t>
            </a:r>
          </a:p>
        </p:txBody>
      </p:sp>
    </p:spTree>
    <p:extLst>
      <p:ext uri="{BB962C8B-B14F-4D97-AF65-F5344CB8AC3E}">
        <p14:creationId xmlns:p14="http://schemas.microsoft.com/office/powerpoint/2010/main" val="70648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コンテンツ プレースホルダー 4"/>
              <p:cNvSpPr txBox="1">
                <a:spLocks/>
              </p:cNvSpPr>
              <p:nvPr/>
            </p:nvSpPr>
            <p:spPr>
              <a:xfrm>
                <a:off x="6709320" y="5001894"/>
                <a:ext cx="2355757" cy="907729"/>
              </a:xfrm>
              <a:prstGeom prst="rect">
                <a:avLst/>
              </a:prstGeom>
              <a:gradFill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100000">
                    <a:schemeClr val="accent6">
                      <a:lumMod val="40000"/>
                      <a:lumOff val="60000"/>
                    </a:schemeClr>
                  </a:gs>
                </a:gsLst>
                <a:lin ang="0" scaled="1"/>
              </a:gradFill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i="1" dirty="0" smtClean="0">
                          <a:latin typeface="Cambria Math"/>
                          <a:ea typeface="Arial Unicode MS" pitchFamily="50" charset="-128"/>
                          <a:cs typeface="Arial Unicode MS" pitchFamily="50" charset="-128"/>
                        </a:rPr>
                        <m:t>𝜏</m:t>
                      </m:r>
                      <m:r>
                        <a:rPr lang="en-US" altLang="ja-JP" sz="2400" i="1">
                          <a:latin typeface="Cambria Math"/>
                          <a:ea typeface="Arial Unicode MS" pitchFamily="50" charset="-128"/>
                          <a:cs typeface="Arial Unicode MS" pitchFamily="50" charset="-128"/>
                        </a:rPr>
                        <m:t>=</m:t>
                      </m:r>
                      <m:sSup>
                        <m:sSupPr>
                          <m:ctrlPr>
                            <a:rPr lang="en-US" altLang="ja-JP" sz="2400" i="1">
                              <a:latin typeface="Cambria Math" panose="02040503050406030204" pitchFamily="18" charset="0"/>
                              <a:ea typeface="Arial Unicode MS" pitchFamily="50" charset="-128"/>
                              <a:cs typeface="Arial Unicode MS" pitchFamily="50" charset="-128"/>
                            </a:rPr>
                          </m:ctrlPr>
                        </m:sSupPr>
                        <m:e>
                          <m:r>
                            <a:rPr lang="en-US" altLang="ja-JP" sz="2400" b="0" i="1" smtClean="0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1</m:t>
                          </m:r>
                          <m:r>
                            <a:rPr lang="en-US" altLang="ja-JP" sz="2400" i="1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×</m:t>
                          </m:r>
                          <m:r>
                            <a:rPr lang="en-US" altLang="ja-JP" sz="2400" i="1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10</m:t>
                          </m:r>
                        </m:e>
                        <m:sup>
                          <m:r>
                            <a:rPr lang="en-US" altLang="ja-JP" sz="2400" i="1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1</m:t>
                          </m:r>
                          <m:r>
                            <a:rPr lang="en-US" altLang="ja-JP" sz="2400" b="0" i="1" smtClean="0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4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altLang="ja-JP" sz="2400" i="1">
                          <a:latin typeface="Cambria Math"/>
                          <a:ea typeface="Arial Unicode MS" pitchFamily="50" charset="-128"/>
                          <a:cs typeface="Arial Unicode MS" pitchFamily="50" charset="-128"/>
                        </a:rPr>
                        <m:t>yr</m:t>
                      </m:r>
                      <m:r>
                        <a:rPr lang="en-US" altLang="ja-JP" sz="2400" b="0" i="1" smtClean="0">
                          <a:latin typeface="Cambria Math"/>
                          <a:ea typeface="Arial Unicode MS" pitchFamily="50" charset="-128"/>
                          <a:cs typeface="Arial Unicode MS" pitchFamily="50" charset="-128"/>
                        </a:rPr>
                        <m:t>𝑠</m:t>
                      </m:r>
                    </m:oMath>
                  </m:oMathPara>
                </a14:m>
                <a:endParaRPr lang="en-US" altLang="ja-JP" sz="2400" b="0" dirty="0">
                  <a:latin typeface="Arial" panose="020B0604020202020204" pitchFamily="34" charset="0"/>
                  <a:ea typeface="Arial Unicode MS" pitchFamily="50" charset="-128"/>
                  <a:cs typeface="Arial Unicode MS" pitchFamily="50" charset="-128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70C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𝒎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rgbClr val="0070C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𝟑</m:t>
                        </m:r>
                      </m:sub>
                    </m:sSub>
                    <m:r>
                      <a:rPr lang="en-US" altLang="ja-JP" sz="2400" b="1" i="1">
                        <a:solidFill>
                          <a:srgbClr val="0070C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r>
                      <a:rPr lang="en-US" altLang="ja-JP" sz="2400" b="1" i="1">
                        <a:solidFill>
                          <a:srgbClr val="0070C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𝟓𝟎</m:t>
                    </m:r>
                    <m:r>
                      <a:rPr lang="en-US" altLang="ja-JP" sz="2400" b="1" i="1">
                        <a:solidFill>
                          <a:srgbClr val="0070C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 </m:t>
                    </m:r>
                    <m:r>
                      <a:rPr lang="en-US" altLang="ja-JP" sz="2400" b="1">
                        <a:solidFill>
                          <a:srgbClr val="0070C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𝐦𝐞𝐕</m:t>
                    </m:r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7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320" y="5001894"/>
                <a:ext cx="2355757" cy="907729"/>
              </a:xfrm>
              <a:prstGeom prst="rect">
                <a:avLst/>
              </a:prstGeom>
              <a:blipFill>
                <a:blip r:embed="rId3"/>
                <a:stretch>
                  <a:fillRect b="-202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Line 7"/>
          <p:cNvSpPr>
            <a:spLocks noChangeShapeType="1"/>
          </p:cNvSpPr>
          <p:nvPr/>
        </p:nvSpPr>
        <p:spPr bwMode="auto">
          <a:xfrm flipH="1" flipV="1">
            <a:off x="5940152" y="4803961"/>
            <a:ext cx="769168" cy="44286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0" y="196434"/>
            <a:ext cx="9144000" cy="692696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Neutrino Decay signal and backgrounds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276823" y="1322228"/>
            <a:ext cx="6435118" cy="4672516"/>
            <a:chOff x="296494" y="1556792"/>
            <a:chExt cx="5018352" cy="3643808"/>
          </a:xfrm>
        </p:grpSpPr>
        <p:sp>
          <p:nvSpPr>
            <p:cNvPr id="3" name="正方形/長方形 2"/>
            <p:cNvSpPr/>
            <p:nvPr/>
          </p:nvSpPr>
          <p:spPr>
            <a:xfrm>
              <a:off x="3240504" y="1772042"/>
              <a:ext cx="511335" cy="3306231"/>
            </a:xfrm>
            <a:prstGeom prst="rect">
              <a:avLst/>
            </a:prstGeom>
            <a:gradFill flip="none" rotWithShape="1">
              <a:gsLst>
                <a:gs pos="37000">
                  <a:srgbClr val="A5BDE7">
                    <a:alpha val="50000"/>
                  </a:srgb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Line 7"/>
            <p:cNvSpPr>
              <a:spLocks noChangeShapeType="1"/>
            </p:cNvSpPr>
            <p:nvPr/>
          </p:nvSpPr>
          <p:spPr bwMode="auto">
            <a:xfrm flipV="1">
              <a:off x="1161929" y="1765097"/>
              <a:ext cx="0" cy="292520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Line 8"/>
            <p:cNvSpPr>
              <a:spLocks noChangeShapeType="1"/>
            </p:cNvSpPr>
            <p:nvPr/>
          </p:nvSpPr>
          <p:spPr bwMode="auto">
            <a:xfrm>
              <a:off x="1161929" y="1765097"/>
              <a:ext cx="396190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Line 9"/>
            <p:cNvSpPr>
              <a:spLocks noChangeShapeType="1"/>
            </p:cNvSpPr>
            <p:nvPr/>
          </p:nvSpPr>
          <p:spPr bwMode="auto">
            <a:xfrm>
              <a:off x="5123835" y="1765097"/>
              <a:ext cx="0" cy="292520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Line 10"/>
            <p:cNvSpPr>
              <a:spLocks noChangeShapeType="1"/>
            </p:cNvSpPr>
            <p:nvPr/>
          </p:nvSpPr>
          <p:spPr bwMode="auto">
            <a:xfrm flipH="1">
              <a:off x="1161929" y="4690302"/>
              <a:ext cx="396190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1364092" y="3418152"/>
              <a:ext cx="586766" cy="308176"/>
            </a:xfrm>
            <a:custGeom>
              <a:avLst/>
              <a:gdLst>
                <a:gd name="T0" fmla="*/ 27 w 476"/>
                <a:gd name="T1" fmla="*/ 0 h 250"/>
                <a:gd name="T2" fmla="*/ 59 w 476"/>
                <a:gd name="T3" fmla="*/ 4 h 250"/>
                <a:gd name="T4" fmla="*/ 112 w 476"/>
                <a:gd name="T5" fmla="*/ 25 h 250"/>
                <a:gd name="T6" fmla="*/ 139 w 476"/>
                <a:gd name="T7" fmla="*/ 47 h 250"/>
                <a:gd name="T8" fmla="*/ 160 w 476"/>
                <a:gd name="T9" fmla="*/ 52 h 250"/>
                <a:gd name="T10" fmla="*/ 187 w 476"/>
                <a:gd name="T11" fmla="*/ 64 h 250"/>
                <a:gd name="T12" fmla="*/ 220 w 476"/>
                <a:gd name="T13" fmla="*/ 84 h 250"/>
                <a:gd name="T14" fmla="*/ 252 w 476"/>
                <a:gd name="T15" fmla="*/ 111 h 250"/>
                <a:gd name="T16" fmla="*/ 273 w 476"/>
                <a:gd name="T17" fmla="*/ 111 h 250"/>
                <a:gd name="T18" fmla="*/ 326 w 476"/>
                <a:gd name="T19" fmla="*/ 116 h 250"/>
                <a:gd name="T20" fmla="*/ 358 w 476"/>
                <a:gd name="T21" fmla="*/ 111 h 250"/>
                <a:gd name="T22" fmla="*/ 379 w 476"/>
                <a:gd name="T23" fmla="*/ 128 h 250"/>
                <a:gd name="T24" fmla="*/ 401 w 476"/>
                <a:gd name="T25" fmla="*/ 138 h 250"/>
                <a:gd name="T26" fmla="*/ 422 w 476"/>
                <a:gd name="T27" fmla="*/ 116 h 250"/>
                <a:gd name="T28" fmla="*/ 454 w 476"/>
                <a:gd name="T29" fmla="*/ 106 h 250"/>
                <a:gd name="T30" fmla="*/ 476 w 476"/>
                <a:gd name="T31" fmla="*/ 84 h 250"/>
                <a:gd name="T32" fmla="*/ 476 w 476"/>
                <a:gd name="T33" fmla="*/ 192 h 250"/>
                <a:gd name="T34" fmla="*/ 459 w 476"/>
                <a:gd name="T35" fmla="*/ 224 h 250"/>
                <a:gd name="T36" fmla="*/ 443 w 476"/>
                <a:gd name="T37" fmla="*/ 250 h 250"/>
                <a:gd name="T38" fmla="*/ 422 w 476"/>
                <a:gd name="T39" fmla="*/ 235 h 250"/>
                <a:gd name="T40" fmla="*/ 390 w 476"/>
                <a:gd name="T41" fmla="*/ 244 h 250"/>
                <a:gd name="T42" fmla="*/ 375 w 476"/>
                <a:gd name="T43" fmla="*/ 206 h 250"/>
                <a:gd name="T44" fmla="*/ 346 w 476"/>
                <a:gd name="T45" fmla="*/ 181 h 250"/>
                <a:gd name="T46" fmla="*/ 316 w 476"/>
                <a:gd name="T47" fmla="*/ 176 h 250"/>
                <a:gd name="T48" fmla="*/ 278 w 476"/>
                <a:gd name="T49" fmla="*/ 176 h 250"/>
                <a:gd name="T50" fmla="*/ 252 w 476"/>
                <a:gd name="T51" fmla="*/ 192 h 250"/>
                <a:gd name="T52" fmla="*/ 235 w 476"/>
                <a:gd name="T53" fmla="*/ 192 h 250"/>
                <a:gd name="T54" fmla="*/ 176 w 476"/>
                <a:gd name="T55" fmla="*/ 133 h 250"/>
                <a:gd name="T56" fmla="*/ 150 w 476"/>
                <a:gd name="T57" fmla="*/ 121 h 250"/>
                <a:gd name="T58" fmla="*/ 112 w 476"/>
                <a:gd name="T59" fmla="*/ 96 h 250"/>
                <a:gd name="T60" fmla="*/ 69 w 476"/>
                <a:gd name="T61" fmla="*/ 70 h 250"/>
                <a:gd name="T62" fmla="*/ 27 w 476"/>
                <a:gd name="T63" fmla="*/ 70 h 250"/>
                <a:gd name="T64" fmla="*/ 0 w 476"/>
                <a:gd name="T65" fmla="*/ 84 h 250"/>
                <a:gd name="T66" fmla="*/ 0 w 476"/>
                <a:gd name="T67" fmla="*/ 15 h 250"/>
                <a:gd name="T68" fmla="*/ 27 w 476"/>
                <a:gd name="T6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6" h="250">
                  <a:moveTo>
                    <a:pt x="27" y="0"/>
                  </a:moveTo>
                  <a:lnTo>
                    <a:pt x="59" y="4"/>
                  </a:lnTo>
                  <a:lnTo>
                    <a:pt x="112" y="25"/>
                  </a:lnTo>
                  <a:lnTo>
                    <a:pt x="139" y="47"/>
                  </a:lnTo>
                  <a:lnTo>
                    <a:pt x="160" y="52"/>
                  </a:lnTo>
                  <a:lnTo>
                    <a:pt x="187" y="64"/>
                  </a:lnTo>
                  <a:lnTo>
                    <a:pt x="220" y="84"/>
                  </a:lnTo>
                  <a:lnTo>
                    <a:pt x="252" y="111"/>
                  </a:lnTo>
                  <a:lnTo>
                    <a:pt x="273" y="111"/>
                  </a:lnTo>
                  <a:lnTo>
                    <a:pt x="326" y="116"/>
                  </a:lnTo>
                  <a:lnTo>
                    <a:pt x="358" y="111"/>
                  </a:lnTo>
                  <a:lnTo>
                    <a:pt x="379" y="128"/>
                  </a:lnTo>
                  <a:lnTo>
                    <a:pt x="401" y="138"/>
                  </a:lnTo>
                  <a:lnTo>
                    <a:pt x="422" y="116"/>
                  </a:lnTo>
                  <a:lnTo>
                    <a:pt x="454" y="106"/>
                  </a:lnTo>
                  <a:lnTo>
                    <a:pt x="476" y="84"/>
                  </a:lnTo>
                  <a:lnTo>
                    <a:pt x="476" y="192"/>
                  </a:lnTo>
                  <a:lnTo>
                    <a:pt x="459" y="224"/>
                  </a:lnTo>
                  <a:lnTo>
                    <a:pt x="443" y="250"/>
                  </a:lnTo>
                  <a:lnTo>
                    <a:pt x="422" y="235"/>
                  </a:lnTo>
                  <a:lnTo>
                    <a:pt x="390" y="244"/>
                  </a:lnTo>
                  <a:lnTo>
                    <a:pt x="375" y="206"/>
                  </a:lnTo>
                  <a:lnTo>
                    <a:pt x="346" y="181"/>
                  </a:lnTo>
                  <a:lnTo>
                    <a:pt x="316" y="176"/>
                  </a:lnTo>
                  <a:lnTo>
                    <a:pt x="278" y="176"/>
                  </a:lnTo>
                  <a:lnTo>
                    <a:pt x="252" y="192"/>
                  </a:lnTo>
                  <a:lnTo>
                    <a:pt x="235" y="192"/>
                  </a:lnTo>
                  <a:lnTo>
                    <a:pt x="176" y="133"/>
                  </a:lnTo>
                  <a:lnTo>
                    <a:pt x="150" y="121"/>
                  </a:lnTo>
                  <a:lnTo>
                    <a:pt x="112" y="96"/>
                  </a:lnTo>
                  <a:lnTo>
                    <a:pt x="69" y="70"/>
                  </a:lnTo>
                  <a:lnTo>
                    <a:pt x="27" y="70"/>
                  </a:lnTo>
                  <a:lnTo>
                    <a:pt x="0" y="84"/>
                  </a:lnTo>
                  <a:lnTo>
                    <a:pt x="0" y="1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BCBCBC"/>
            </a:solidFill>
            <a:ln w="0">
              <a:solidFill>
                <a:srgbClr val="BCBCB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3924416" y="2664970"/>
              <a:ext cx="1152578" cy="547320"/>
            </a:xfrm>
            <a:custGeom>
              <a:avLst/>
              <a:gdLst>
                <a:gd name="T0" fmla="*/ 225 w 935"/>
                <a:gd name="T1" fmla="*/ 0 h 444"/>
                <a:gd name="T2" fmla="*/ 300 w 935"/>
                <a:gd name="T3" fmla="*/ 7 h 444"/>
                <a:gd name="T4" fmla="*/ 370 w 935"/>
                <a:gd name="T5" fmla="*/ 33 h 444"/>
                <a:gd name="T6" fmla="*/ 439 w 935"/>
                <a:gd name="T7" fmla="*/ 54 h 444"/>
                <a:gd name="T8" fmla="*/ 525 w 935"/>
                <a:gd name="T9" fmla="*/ 96 h 444"/>
                <a:gd name="T10" fmla="*/ 621 w 935"/>
                <a:gd name="T11" fmla="*/ 157 h 444"/>
                <a:gd name="T12" fmla="*/ 733 w 935"/>
                <a:gd name="T13" fmla="*/ 232 h 444"/>
                <a:gd name="T14" fmla="*/ 844 w 935"/>
                <a:gd name="T15" fmla="*/ 322 h 444"/>
                <a:gd name="T16" fmla="*/ 930 w 935"/>
                <a:gd name="T17" fmla="*/ 380 h 444"/>
                <a:gd name="T18" fmla="*/ 935 w 935"/>
                <a:gd name="T19" fmla="*/ 444 h 444"/>
                <a:gd name="T20" fmla="*/ 803 w 935"/>
                <a:gd name="T21" fmla="*/ 348 h 444"/>
                <a:gd name="T22" fmla="*/ 663 w 935"/>
                <a:gd name="T23" fmla="*/ 269 h 444"/>
                <a:gd name="T24" fmla="*/ 557 w 935"/>
                <a:gd name="T25" fmla="*/ 215 h 444"/>
                <a:gd name="T26" fmla="*/ 448 w 935"/>
                <a:gd name="T27" fmla="*/ 173 h 444"/>
                <a:gd name="T28" fmla="*/ 338 w 935"/>
                <a:gd name="T29" fmla="*/ 161 h 444"/>
                <a:gd name="T30" fmla="*/ 236 w 935"/>
                <a:gd name="T31" fmla="*/ 167 h 444"/>
                <a:gd name="T32" fmla="*/ 129 w 935"/>
                <a:gd name="T33" fmla="*/ 215 h 444"/>
                <a:gd name="T34" fmla="*/ 6 w 935"/>
                <a:gd name="T35" fmla="*/ 315 h 444"/>
                <a:gd name="T36" fmla="*/ 0 w 935"/>
                <a:gd name="T37" fmla="*/ 81 h 444"/>
                <a:gd name="T38" fmla="*/ 38 w 935"/>
                <a:gd name="T39" fmla="*/ 64 h 444"/>
                <a:gd name="T40" fmla="*/ 96 w 935"/>
                <a:gd name="T41" fmla="*/ 33 h 444"/>
                <a:gd name="T42" fmla="*/ 151 w 935"/>
                <a:gd name="T43" fmla="*/ 13 h 444"/>
                <a:gd name="T44" fmla="*/ 225 w 935"/>
                <a:gd name="T4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5" h="444">
                  <a:moveTo>
                    <a:pt x="225" y="0"/>
                  </a:moveTo>
                  <a:lnTo>
                    <a:pt x="300" y="7"/>
                  </a:lnTo>
                  <a:lnTo>
                    <a:pt x="370" y="33"/>
                  </a:lnTo>
                  <a:lnTo>
                    <a:pt x="439" y="54"/>
                  </a:lnTo>
                  <a:lnTo>
                    <a:pt x="525" y="96"/>
                  </a:lnTo>
                  <a:lnTo>
                    <a:pt x="621" y="157"/>
                  </a:lnTo>
                  <a:lnTo>
                    <a:pt x="733" y="232"/>
                  </a:lnTo>
                  <a:lnTo>
                    <a:pt x="844" y="322"/>
                  </a:lnTo>
                  <a:lnTo>
                    <a:pt x="930" y="380"/>
                  </a:lnTo>
                  <a:lnTo>
                    <a:pt x="935" y="444"/>
                  </a:lnTo>
                  <a:lnTo>
                    <a:pt x="803" y="348"/>
                  </a:lnTo>
                  <a:lnTo>
                    <a:pt x="663" y="269"/>
                  </a:lnTo>
                  <a:lnTo>
                    <a:pt x="557" y="215"/>
                  </a:lnTo>
                  <a:lnTo>
                    <a:pt x="448" y="173"/>
                  </a:lnTo>
                  <a:lnTo>
                    <a:pt x="338" y="161"/>
                  </a:lnTo>
                  <a:lnTo>
                    <a:pt x="236" y="167"/>
                  </a:lnTo>
                  <a:lnTo>
                    <a:pt x="129" y="215"/>
                  </a:lnTo>
                  <a:lnTo>
                    <a:pt x="6" y="315"/>
                  </a:lnTo>
                  <a:lnTo>
                    <a:pt x="0" y="81"/>
                  </a:lnTo>
                  <a:lnTo>
                    <a:pt x="38" y="64"/>
                  </a:lnTo>
                  <a:lnTo>
                    <a:pt x="96" y="33"/>
                  </a:lnTo>
                  <a:lnTo>
                    <a:pt x="151" y="1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BCBCBC"/>
            </a:solidFill>
            <a:ln w="0">
              <a:solidFill>
                <a:srgbClr val="BCBCB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3924416" y="2764820"/>
              <a:ext cx="8629" cy="292151"/>
            </a:xfrm>
            <a:custGeom>
              <a:avLst/>
              <a:gdLst>
                <a:gd name="T0" fmla="*/ 0 w 7"/>
                <a:gd name="T1" fmla="*/ 0 h 237"/>
                <a:gd name="T2" fmla="*/ 1 w 7"/>
                <a:gd name="T3" fmla="*/ 0 h 237"/>
                <a:gd name="T4" fmla="*/ 7 w 7"/>
                <a:gd name="T5" fmla="*/ 234 h 237"/>
                <a:gd name="T6" fmla="*/ 7 w 7"/>
                <a:gd name="T7" fmla="*/ 237 h 237"/>
                <a:gd name="T8" fmla="*/ 6 w 7"/>
                <a:gd name="T9" fmla="*/ 237 h 237"/>
                <a:gd name="T10" fmla="*/ 0 w 7"/>
                <a:gd name="T11" fmla="*/ 2 h 237"/>
                <a:gd name="T12" fmla="*/ 0 w 7"/>
                <a:gd name="T1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7">
                  <a:moveTo>
                    <a:pt x="0" y="0"/>
                  </a:moveTo>
                  <a:lnTo>
                    <a:pt x="1" y="0"/>
                  </a:lnTo>
                  <a:lnTo>
                    <a:pt x="7" y="234"/>
                  </a:lnTo>
                  <a:lnTo>
                    <a:pt x="7" y="237"/>
                  </a:lnTo>
                  <a:lnTo>
                    <a:pt x="6" y="23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3931812" y="2930002"/>
              <a:ext cx="152855" cy="126969"/>
            </a:xfrm>
            <a:custGeom>
              <a:avLst/>
              <a:gdLst>
                <a:gd name="T0" fmla="*/ 123 w 124"/>
                <a:gd name="T1" fmla="*/ 0 h 103"/>
                <a:gd name="T2" fmla="*/ 124 w 124"/>
                <a:gd name="T3" fmla="*/ 0 h 103"/>
                <a:gd name="T4" fmla="*/ 124 w 124"/>
                <a:gd name="T5" fmla="*/ 1 h 103"/>
                <a:gd name="T6" fmla="*/ 1 w 124"/>
                <a:gd name="T7" fmla="*/ 103 h 103"/>
                <a:gd name="T8" fmla="*/ 0 w 124"/>
                <a:gd name="T9" fmla="*/ 103 h 103"/>
                <a:gd name="T10" fmla="*/ 0 w 124"/>
                <a:gd name="T11" fmla="*/ 100 h 103"/>
                <a:gd name="T12" fmla="*/ 123 w 124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3">
                  <a:moveTo>
                    <a:pt x="123" y="0"/>
                  </a:moveTo>
                  <a:lnTo>
                    <a:pt x="124" y="0"/>
                  </a:lnTo>
                  <a:lnTo>
                    <a:pt x="124" y="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auto">
            <a:xfrm>
              <a:off x="4083434" y="2870832"/>
              <a:ext cx="133132" cy="60402"/>
            </a:xfrm>
            <a:custGeom>
              <a:avLst/>
              <a:gdLst>
                <a:gd name="T0" fmla="*/ 107 w 108"/>
                <a:gd name="T1" fmla="*/ 0 h 49"/>
                <a:gd name="T2" fmla="*/ 108 w 108"/>
                <a:gd name="T3" fmla="*/ 0 h 49"/>
                <a:gd name="T4" fmla="*/ 108 w 108"/>
                <a:gd name="T5" fmla="*/ 1 h 49"/>
                <a:gd name="T6" fmla="*/ 1 w 108"/>
                <a:gd name="T7" fmla="*/ 49 h 49"/>
                <a:gd name="T8" fmla="*/ 0 w 108"/>
                <a:gd name="T9" fmla="*/ 49 h 49"/>
                <a:gd name="T10" fmla="*/ 0 w 108"/>
                <a:gd name="T11" fmla="*/ 48 h 49"/>
                <a:gd name="T12" fmla="*/ 107 w 10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49">
                  <a:moveTo>
                    <a:pt x="107" y="0"/>
                  </a:moveTo>
                  <a:lnTo>
                    <a:pt x="108" y="0"/>
                  </a:lnTo>
                  <a:lnTo>
                    <a:pt x="108" y="1"/>
                  </a:lnTo>
                  <a:lnTo>
                    <a:pt x="1" y="49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16"/>
            <p:cNvSpPr>
              <a:spLocks/>
            </p:cNvSpPr>
            <p:nvPr/>
          </p:nvSpPr>
          <p:spPr bwMode="auto">
            <a:xfrm>
              <a:off x="4215334" y="2863436"/>
              <a:ext cx="126969" cy="8629"/>
            </a:xfrm>
            <a:custGeom>
              <a:avLst/>
              <a:gdLst>
                <a:gd name="T0" fmla="*/ 102 w 103"/>
                <a:gd name="T1" fmla="*/ 0 h 7"/>
                <a:gd name="T2" fmla="*/ 103 w 103"/>
                <a:gd name="T3" fmla="*/ 0 h 7"/>
                <a:gd name="T4" fmla="*/ 103 w 103"/>
                <a:gd name="T5" fmla="*/ 3 h 7"/>
                <a:gd name="T6" fmla="*/ 1 w 103"/>
                <a:gd name="T7" fmla="*/ 7 h 7"/>
                <a:gd name="T8" fmla="*/ 0 w 103"/>
                <a:gd name="T9" fmla="*/ 7 h 7"/>
                <a:gd name="T10" fmla="*/ 0 w 103"/>
                <a:gd name="T11" fmla="*/ 6 h 7"/>
                <a:gd name="T12" fmla="*/ 102 w 10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7">
                  <a:moveTo>
                    <a:pt x="102" y="0"/>
                  </a:moveTo>
                  <a:lnTo>
                    <a:pt x="103" y="0"/>
                  </a:lnTo>
                  <a:lnTo>
                    <a:pt x="103" y="3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reeform 17"/>
            <p:cNvSpPr>
              <a:spLocks/>
            </p:cNvSpPr>
            <p:nvPr/>
          </p:nvSpPr>
          <p:spPr bwMode="auto">
            <a:xfrm>
              <a:off x="4341069" y="2863436"/>
              <a:ext cx="139296" cy="16025"/>
            </a:xfrm>
            <a:custGeom>
              <a:avLst/>
              <a:gdLst>
                <a:gd name="T0" fmla="*/ 0 w 113"/>
                <a:gd name="T1" fmla="*/ 0 h 13"/>
                <a:gd name="T2" fmla="*/ 1 w 113"/>
                <a:gd name="T3" fmla="*/ 0 h 13"/>
                <a:gd name="T4" fmla="*/ 113 w 113"/>
                <a:gd name="T5" fmla="*/ 12 h 13"/>
                <a:gd name="T6" fmla="*/ 113 w 113"/>
                <a:gd name="T7" fmla="*/ 13 h 13"/>
                <a:gd name="T8" fmla="*/ 110 w 113"/>
                <a:gd name="T9" fmla="*/ 13 h 13"/>
                <a:gd name="T10" fmla="*/ 0 w 113"/>
                <a:gd name="T11" fmla="*/ 3 h 13"/>
                <a:gd name="T12" fmla="*/ 0 w 1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3">
                  <a:moveTo>
                    <a:pt x="0" y="0"/>
                  </a:moveTo>
                  <a:lnTo>
                    <a:pt x="1" y="0"/>
                  </a:lnTo>
                  <a:lnTo>
                    <a:pt x="113" y="12"/>
                  </a:lnTo>
                  <a:lnTo>
                    <a:pt x="113" y="13"/>
                  </a:lnTo>
                  <a:lnTo>
                    <a:pt x="110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reeform 18"/>
            <p:cNvSpPr>
              <a:spLocks/>
            </p:cNvSpPr>
            <p:nvPr/>
          </p:nvSpPr>
          <p:spPr bwMode="auto">
            <a:xfrm>
              <a:off x="4476667" y="2878228"/>
              <a:ext cx="135597" cy="53007"/>
            </a:xfrm>
            <a:custGeom>
              <a:avLst/>
              <a:gdLst>
                <a:gd name="T0" fmla="*/ 0 w 110"/>
                <a:gd name="T1" fmla="*/ 0 h 43"/>
                <a:gd name="T2" fmla="*/ 3 w 110"/>
                <a:gd name="T3" fmla="*/ 0 h 43"/>
                <a:gd name="T4" fmla="*/ 110 w 110"/>
                <a:gd name="T5" fmla="*/ 42 h 43"/>
                <a:gd name="T6" fmla="*/ 110 w 110"/>
                <a:gd name="T7" fmla="*/ 43 h 43"/>
                <a:gd name="T8" fmla="*/ 109 w 110"/>
                <a:gd name="T9" fmla="*/ 43 h 43"/>
                <a:gd name="T10" fmla="*/ 0 w 110"/>
                <a:gd name="T11" fmla="*/ 1 h 43"/>
                <a:gd name="T12" fmla="*/ 0 w 110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3">
                  <a:moveTo>
                    <a:pt x="0" y="0"/>
                  </a:moveTo>
                  <a:lnTo>
                    <a:pt x="3" y="0"/>
                  </a:lnTo>
                  <a:lnTo>
                    <a:pt x="110" y="42"/>
                  </a:lnTo>
                  <a:lnTo>
                    <a:pt x="110" y="43"/>
                  </a:lnTo>
                  <a:lnTo>
                    <a:pt x="109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Freeform 19"/>
            <p:cNvSpPr>
              <a:spLocks/>
            </p:cNvSpPr>
            <p:nvPr/>
          </p:nvSpPr>
          <p:spPr bwMode="auto">
            <a:xfrm>
              <a:off x="4611031" y="2930002"/>
              <a:ext cx="131900" cy="67799"/>
            </a:xfrm>
            <a:custGeom>
              <a:avLst/>
              <a:gdLst>
                <a:gd name="T0" fmla="*/ 0 w 107"/>
                <a:gd name="T1" fmla="*/ 0 h 55"/>
                <a:gd name="T2" fmla="*/ 1 w 107"/>
                <a:gd name="T3" fmla="*/ 0 h 55"/>
                <a:gd name="T4" fmla="*/ 107 w 107"/>
                <a:gd name="T5" fmla="*/ 54 h 55"/>
                <a:gd name="T6" fmla="*/ 107 w 107"/>
                <a:gd name="T7" fmla="*/ 55 h 55"/>
                <a:gd name="T8" fmla="*/ 106 w 107"/>
                <a:gd name="T9" fmla="*/ 55 h 55"/>
                <a:gd name="T10" fmla="*/ 0 w 107"/>
                <a:gd name="T11" fmla="*/ 1 h 55"/>
                <a:gd name="T12" fmla="*/ 0 w 107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5">
                  <a:moveTo>
                    <a:pt x="0" y="0"/>
                  </a:moveTo>
                  <a:lnTo>
                    <a:pt x="1" y="0"/>
                  </a:lnTo>
                  <a:lnTo>
                    <a:pt x="107" y="54"/>
                  </a:lnTo>
                  <a:lnTo>
                    <a:pt x="107" y="55"/>
                  </a:lnTo>
                  <a:lnTo>
                    <a:pt x="106" y="5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Freeform 20"/>
            <p:cNvSpPr>
              <a:spLocks/>
            </p:cNvSpPr>
            <p:nvPr/>
          </p:nvSpPr>
          <p:spPr bwMode="auto">
            <a:xfrm>
              <a:off x="4741698" y="2996567"/>
              <a:ext cx="172578" cy="99850"/>
            </a:xfrm>
            <a:custGeom>
              <a:avLst/>
              <a:gdLst>
                <a:gd name="T0" fmla="*/ 0 w 140"/>
                <a:gd name="T1" fmla="*/ 0 h 81"/>
                <a:gd name="T2" fmla="*/ 1 w 140"/>
                <a:gd name="T3" fmla="*/ 0 h 81"/>
                <a:gd name="T4" fmla="*/ 140 w 140"/>
                <a:gd name="T5" fmla="*/ 79 h 81"/>
                <a:gd name="T6" fmla="*/ 140 w 140"/>
                <a:gd name="T7" fmla="*/ 81 h 81"/>
                <a:gd name="T8" fmla="*/ 140 w 140"/>
                <a:gd name="T9" fmla="*/ 81 h 81"/>
                <a:gd name="T10" fmla="*/ 0 w 140"/>
                <a:gd name="T11" fmla="*/ 1 h 81"/>
                <a:gd name="T12" fmla="*/ 0 w 14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1">
                  <a:moveTo>
                    <a:pt x="0" y="0"/>
                  </a:moveTo>
                  <a:lnTo>
                    <a:pt x="1" y="0"/>
                  </a:lnTo>
                  <a:lnTo>
                    <a:pt x="140" y="79"/>
                  </a:lnTo>
                  <a:lnTo>
                    <a:pt x="140" y="81"/>
                  </a:lnTo>
                  <a:lnTo>
                    <a:pt x="140" y="8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reeform 21"/>
            <p:cNvSpPr>
              <a:spLocks/>
            </p:cNvSpPr>
            <p:nvPr/>
          </p:nvSpPr>
          <p:spPr bwMode="auto">
            <a:xfrm>
              <a:off x="4914276" y="3093951"/>
              <a:ext cx="163949" cy="119572"/>
            </a:xfrm>
            <a:custGeom>
              <a:avLst/>
              <a:gdLst>
                <a:gd name="T0" fmla="*/ 0 w 133"/>
                <a:gd name="T1" fmla="*/ 0 h 97"/>
                <a:gd name="T2" fmla="*/ 0 w 133"/>
                <a:gd name="T3" fmla="*/ 0 h 97"/>
                <a:gd name="T4" fmla="*/ 133 w 133"/>
                <a:gd name="T5" fmla="*/ 96 h 97"/>
                <a:gd name="T6" fmla="*/ 133 w 133"/>
                <a:gd name="T7" fmla="*/ 97 h 97"/>
                <a:gd name="T8" fmla="*/ 132 w 133"/>
                <a:gd name="T9" fmla="*/ 97 h 97"/>
                <a:gd name="T10" fmla="*/ 0 w 133"/>
                <a:gd name="T11" fmla="*/ 2 h 97"/>
                <a:gd name="T12" fmla="*/ 0 w 133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97">
                  <a:moveTo>
                    <a:pt x="0" y="0"/>
                  </a:moveTo>
                  <a:lnTo>
                    <a:pt x="0" y="0"/>
                  </a:lnTo>
                  <a:lnTo>
                    <a:pt x="133" y="96"/>
                  </a:lnTo>
                  <a:lnTo>
                    <a:pt x="133" y="97"/>
                  </a:lnTo>
                  <a:lnTo>
                    <a:pt x="132" y="9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22"/>
            <p:cNvSpPr>
              <a:spLocks/>
            </p:cNvSpPr>
            <p:nvPr/>
          </p:nvSpPr>
          <p:spPr bwMode="auto">
            <a:xfrm>
              <a:off x="5070829" y="3133397"/>
              <a:ext cx="7396" cy="80126"/>
            </a:xfrm>
            <a:custGeom>
              <a:avLst/>
              <a:gdLst>
                <a:gd name="T0" fmla="*/ 0 w 6"/>
                <a:gd name="T1" fmla="*/ 0 h 65"/>
                <a:gd name="T2" fmla="*/ 1 w 6"/>
                <a:gd name="T3" fmla="*/ 0 h 65"/>
                <a:gd name="T4" fmla="*/ 6 w 6"/>
                <a:gd name="T5" fmla="*/ 64 h 65"/>
                <a:gd name="T6" fmla="*/ 6 w 6"/>
                <a:gd name="T7" fmla="*/ 65 h 65"/>
                <a:gd name="T8" fmla="*/ 5 w 6"/>
                <a:gd name="T9" fmla="*/ 65 h 65"/>
                <a:gd name="T10" fmla="*/ 0 w 6"/>
                <a:gd name="T11" fmla="*/ 2 h 65"/>
                <a:gd name="T12" fmla="*/ 0 w 6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5">
                  <a:moveTo>
                    <a:pt x="0" y="0"/>
                  </a:moveTo>
                  <a:lnTo>
                    <a:pt x="1" y="0"/>
                  </a:lnTo>
                  <a:lnTo>
                    <a:pt x="6" y="64"/>
                  </a:lnTo>
                  <a:lnTo>
                    <a:pt x="6" y="65"/>
                  </a:lnTo>
                  <a:lnTo>
                    <a:pt x="5" y="6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4964817" y="3061900"/>
              <a:ext cx="107245" cy="73962"/>
            </a:xfrm>
            <a:custGeom>
              <a:avLst/>
              <a:gdLst>
                <a:gd name="T0" fmla="*/ 0 w 87"/>
                <a:gd name="T1" fmla="*/ 0 h 60"/>
                <a:gd name="T2" fmla="*/ 3 w 87"/>
                <a:gd name="T3" fmla="*/ 0 h 60"/>
                <a:gd name="T4" fmla="*/ 87 w 87"/>
                <a:gd name="T5" fmla="*/ 58 h 60"/>
                <a:gd name="T6" fmla="*/ 87 w 87"/>
                <a:gd name="T7" fmla="*/ 60 h 60"/>
                <a:gd name="T8" fmla="*/ 86 w 87"/>
                <a:gd name="T9" fmla="*/ 60 h 60"/>
                <a:gd name="T10" fmla="*/ 0 w 87"/>
                <a:gd name="T11" fmla="*/ 2 h 60"/>
                <a:gd name="T12" fmla="*/ 0 w 87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0">
                  <a:moveTo>
                    <a:pt x="0" y="0"/>
                  </a:moveTo>
                  <a:lnTo>
                    <a:pt x="3" y="0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24"/>
            <p:cNvSpPr>
              <a:spLocks/>
            </p:cNvSpPr>
            <p:nvPr/>
          </p:nvSpPr>
          <p:spPr bwMode="auto">
            <a:xfrm>
              <a:off x="4827987" y="2950957"/>
              <a:ext cx="140528" cy="113408"/>
            </a:xfrm>
            <a:custGeom>
              <a:avLst/>
              <a:gdLst>
                <a:gd name="T0" fmla="*/ 0 w 114"/>
                <a:gd name="T1" fmla="*/ 0 h 92"/>
                <a:gd name="T2" fmla="*/ 1 w 114"/>
                <a:gd name="T3" fmla="*/ 0 h 92"/>
                <a:gd name="T4" fmla="*/ 114 w 114"/>
                <a:gd name="T5" fmla="*/ 90 h 92"/>
                <a:gd name="T6" fmla="*/ 114 w 114"/>
                <a:gd name="T7" fmla="*/ 92 h 92"/>
                <a:gd name="T8" fmla="*/ 111 w 114"/>
                <a:gd name="T9" fmla="*/ 92 h 92"/>
                <a:gd name="T10" fmla="*/ 0 w 114"/>
                <a:gd name="T11" fmla="*/ 0 h 92"/>
                <a:gd name="T12" fmla="*/ 0 w 114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2">
                  <a:moveTo>
                    <a:pt x="0" y="0"/>
                  </a:moveTo>
                  <a:lnTo>
                    <a:pt x="1" y="0"/>
                  </a:lnTo>
                  <a:lnTo>
                    <a:pt x="114" y="90"/>
                  </a:lnTo>
                  <a:lnTo>
                    <a:pt x="114" y="92"/>
                  </a:lnTo>
                  <a:lnTo>
                    <a:pt x="111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25"/>
            <p:cNvSpPr>
              <a:spLocks/>
            </p:cNvSpPr>
            <p:nvPr/>
          </p:nvSpPr>
          <p:spPr bwMode="auto">
            <a:xfrm>
              <a:off x="4689924" y="2858505"/>
              <a:ext cx="139296" cy="92453"/>
            </a:xfrm>
            <a:custGeom>
              <a:avLst/>
              <a:gdLst>
                <a:gd name="T0" fmla="*/ 0 w 113"/>
                <a:gd name="T1" fmla="*/ 0 h 75"/>
                <a:gd name="T2" fmla="*/ 1 w 113"/>
                <a:gd name="T3" fmla="*/ 0 h 75"/>
                <a:gd name="T4" fmla="*/ 113 w 113"/>
                <a:gd name="T5" fmla="*/ 75 h 75"/>
                <a:gd name="T6" fmla="*/ 113 w 113"/>
                <a:gd name="T7" fmla="*/ 75 h 75"/>
                <a:gd name="T8" fmla="*/ 112 w 113"/>
                <a:gd name="T9" fmla="*/ 75 h 75"/>
                <a:gd name="T10" fmla="*/ 0 w 113"/>
                <a:gd name="T11" fmla="*/ 0 h 75"/>
                <a:gd name="T12" fmla="*/ 0 w 113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5">
                  <a:moveTo>
                    <a:pt x="0" y="0"/>
                  </a:moveTo>
                  <a:lnTo>
                    <a:pt x="1" y="0"/>
                  </a:lnTo>
                  <a:lnTo>
                    <a:pt x="113" y="75"/>
                  </a:lnTo>
                  <a:lnTo>
                    <a:pt x="113" y="75"/>
                  </a:lnTo>
                  <a:lnTo>
                    <a:pt x="112" y="7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26"/>
            <p:cNvSpPr>
              <a:spLocks/>
            </p:cNvSpPr>
            <p:nvPr/>
          </p:nvSpPr>
          <p:spPr bwMode="auto">
            <a:xfrm>
              <a:off x="4571584" y="2783309"/>
              <a:ext cx="119572" cy="75195"/>
            </a:xfrm>
            <a:custGeom>
              <a:avLst/>
              <a:gdLst>
                <a:gd name="T0" fmla="*/ 0 w 97"/>
                <a:gd name="T1" fmla="*/ 0 h 61"/>
                <a:gd name="T2" fmla="*/ 1 w 97"/>
                <a:gd name="T3" fmla="*/ 0 h 61"/>
                <a:gd name="T4" fmla="*/ 97 w 97"/>
                <a:gd name="T5" fmla="*/ 61 h 61"/>
                <a:gd name="T6" fmla="*/ 97 w 97"/>
                <a:gd name="T7" fmla="*/ 61 h 61"/>
                <a:gd name="T8" fmla="*/ 96 w 97"/>
                <a:gd name="T9" fmla="*/ 61 h 61"/>
                <a:gd name="T10" fmla="*/ 0 w 97"/>
                <a:gd name="T11" fmla="*/ 3 h 61"/>
                <a:gd name="T12" fmla="*/ 0 w 97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1">
                  <a:moveTo>
                    <a:pt x="0" y="0"/>
                  </a:moveTo>
                  <a:lnTo>
                    <a:pt x="1" y="0"/>
                  </a:lnTo>
                  <a:lnTo>
                    <a:pt x="97" y="61"/>
                  </a:lnTo>
                  <a:lnTo>
                    <a:pt x="97" y="61"/>
                  </a:lnTo>
                  <a:lnTo>
                    <a:pt x="96" y="61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27"/>
            <p:cNvSpPr>
              <a:spLocks/>
            </p:cNvSpPr>
            <p:nvPr/>
          </p:nvSpPr>
          <p:spPr bwMode="auto">
            <a:xfrm>
              <a:off x="4465572" y="2731536"/>
              <a:ext cx="107245" cy="55472"/>
            </a:xfrm>
            <a:custGeom>
              <a:avLst/>
              <a:gdLst>
                <a:gd name="T0" fmla="*/ 0 w 87"/>
                <a:gd name="T1" fmla="*/ 0 h 45"/>
                <a:gd name="T2" fmla="*/ 2 w 87"/>
                <a:gd name="T3" fmla="*/ 0 h 45"/>
                <a:gd name="T4" fmla="*/ 87 w 87"/>
                <a:gd name="T5" fmla="*/ 42 h 45"/>
                <a:gd name="T6" fmla="*/ 87 w 87"/>
                <a:gd name="T7" fmla="*/ 45 h 45"/>
                <a:gd name="T8" fmla="*/ 86 w 87"/>
                <a:gd name="T9" fmla="*/ 45 h 45"/>
                <a:gd name="T10" fmla="*/ 0 w 87"/>
                <a:gd name="T11" fmla="*/ 1 h 45"/>
                <a:gd name="T12" fmla="*/ 0 w 87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5">
                  <a:moveTo>
                    <a:pt x="0" y="0"/>
                  </a:moveTo>
                  <a:lnTo>
                    <a:pt x="2" y="0"/>
                  </a:lnTo>
                  <a:lnTo>
                    <a:pt x="87" y="42"/>
                  </a:lnTo>
                  <a:lnTo>
                    <a:pt x="87" y="45"/>
                  </a:lnTo>
                  <a:lnTo>
                    <a:pt x="86" y="4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28"/>
            <p:cNvSpPr>
              <a:spLocks/>
            </p:cNvSpPr>
            <p:nvPr/>
          </p:nvSpPr>
          <p:spPr bwMode="auto">
            <a:xfrm>
              <a:off x="4380516" y="2705650"/>
              <a:ext cx="87522" cy="27119"/>
            </a:xfrm>
            <a:custGeom>
              <a:avLst/>
              <a:gdLst>
                <a:gd name="T0" fmla="*/ 0 w 71"/>
                <a:gd name="T1" fmla="*/ 0 h 22"/>
                <a:gd name="T2" fmla="*/ 1 w 71"/>
                <a:gd name="T3" fmla="*/ 0 h 22"/>
                <a:gd name="T4" fmla="*/ 71 w 71"/>
                <a:gd name="T5" fmla="*/ 21 h 22"/>
                <a:gd name="T6" fmla="*/ 71 w 71"/>
                <a:gd name="T7" fmla="*/ 22 h 22"/>
                <a:gd name="T8" fmla="*/ 69 w 71"/>
                <a:gd name="T9" fmla="*/ 22 h 22"/>
                <a:gd name="T10" fmla="*/ 0 w 71"/>
                <a:gd name="T11" fmla="*/ 0 h 22"/>
                <a:gd name="T12" fmla="*/ 0 w 7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2">
                  <a:moveTo>
                    <a:pt x="0" y="0"/>
                  </a:moveTo>
                  <a:lnTo>
                    <a:pt x="1" y="0"/>
                  </a:lnTo>
                  <a:lnTo>
                    <a:pt x="71" y="21"/>
                  </a:lnTo>
                  <a:lnTo>
                    <a:pt x="71" y="22"/>
                  </a:lnTo>
                  <a:lnTo>
                    <a:pt x="69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29"/>
            <p:cNvSpPr>
              <a:spLocks/>
            </p:cNvSpPr>
            <p:nvPr/>
          </p:nvSpPr>
          <p:spPr bwMode="auto">
            <a:xfrm>
              <a:off x="4294227" y="2673599"/>
              <a:ext cx="87522" cy="32050"/>
            </a:xfrm>
            <a:custGeom>
              <a:avLst/>
              <a:gdLst>
                <a:gd name="T0" fmla="*/ 0 w 71"/>
                <a:gd name="T1" fmla="*/ 0 h 26"/>
                <a:gd name="T2" fmla="*/ 1 w 71"/>
                <a:gd name="T3" fmla="*/ 0 h 26"/>
                <a:gd name="T4" fmla="*/ 71 w 71"/>
                <a:gd name="T5" fmla="*/ 26 h 26"/>
                <a:gd name="T6" fmla="*/ 71 w 71"/>
                <a:gd name="T7" fmla="*/ 26 h 26"/>
                <a:gd name="T8" fmla="*/ 70 w 71"/>
                <a:gd name="T9" fmla="*/ 26 h 26"/>
                <a:gd name="T10" fmla="*/ 0 w 71"/>
                <a:gd name="T11" fmla="*/ 0 h 26"/>
                <a:gd name="T12" fmla="*/ 0 w 7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6">
                  <a:moveTo>
                    <a:pt x="0" y="0"/>
                  </a:moveTo>
                  <a:lnTo>
                    <a:pt x="1" y="0"/>
                  </a:lnTo>
                  <a:lnTo>
                    <a:pt x="71" y="26"/>
                  </a:lnTo>
                  <a:lnTo>
                    <a:pt x="71" y="26"/>
                  </a:lnTo>
                  <a:lnTo>
                    <a:pt x="70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reeform 30"/>
            <p:cNvSpPr>
              <a:spLocks/>
            </p:cNvSpPr>
            <p:nvPr/>
          </p:nvSpPr>
          <p:spPr bwMode="auto">
            <a:xfrm>
              <a:off x="4201773" y="2664970"/>
              <a:ext cx="93686" cy="8629"/>
            </a:xfrm>
            <a:custGeom>
              <a:avLst/>
              <a:gdLst>
                <a:gd name="T0" fmla="*/ 0 w 76"/>
                <a:gd name="T1" fmla="*/ 0 h 7"/>
                <a:gd name="T2" fmla="*/ 1 w 76"/>
                <a:gd name="T3" fmla="*/ 0 h 7"/>
                <a:gd name="T4" fmla="*/ 76 w 76"/>
                <a:gd name="T5" fmla="*/ 7 h 7"/>
                <a:gd name="T6" fmla="*/ 76 w 76"/>
                <a:gd name="T7" fmla="*/ 7 h 7"/>
                <a:gd name="T8" fmla="*/ 75 w 76"/>
                <a:gd name="T9" fmla="*/ 7 h 7"/>
                <a:gd name="T10" fmla="*/ 0 w 76"/>
                <a:gd name="T11" fmla="*/ 3 h 7"/>
                <a:gd name="T12" fmla="*/ 0 w 7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">
                  <a:moveTo>
                    <a:pt x="0" y="0"/>
                  </a:moveTo>
                  <a:lnTo>
                    <a:pt x="1" y="0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5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Freeform 31"/>
            <p:cNvSpPr>
              <a:spLocks/>
            </p:cNvSpPr>
            <p:nvPr/>
          </p:nvSpPr>
          <p:spPr bwMode="auto">
            <a:xfrm>
              <a:off x="4110553" y="2664970"/>
              <a:ext cx="92453" cy="17258"/>
            </a:xfrm>
            <a:custGeom>
              <a:avLst/>
              <a:gdLst>
                <a:gd name="T0" fmla="*/ 74 w 75"/>
                <a:gd name="T1" fmla="*/ 0 h 14"/>
                <a:gd name="T2" fmla="*/ 75 w 75"/>
                <a:gd name="T3" fmla="*/ 0 h 14"/>
                <a:gd name="T4" fmla="*/ 75 w 75"/>
                <a:gd name="T5" fmla="*/ 3 h 14"/>
                <a:gd name="T6" fmla="*/ 1 w 75"/>
                <a:gd name="T7" fmla="*/ 14 h 14"/>
                <a:gd name="T8" fmla="*/ 0 w 75"/>
                <a:gd name="T9" fmla="*/ 14 h 14"/>
                <a:gd name="T10" fmla="*/ 0 w 75"/>
                <a:gd name="T11" fmla="*/ 13 h 14"/>
                <a:gd name="T12" fmla="*/ 74 w 7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4">
                  <a:moveTo>
                    <a:pt x="74" y="0"/>
                  </a:moveTo>
                  <a:lnTo>
                    <a:pt x="75" y="0"/>
                  </a:lnTo>
                  <a:lnTo>
                    <a:pt x="75" y="3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Freeform 32"/>
            <p:cNvSpPr>
              <a:spLocks/>
            </p:cNvSpPr>
            <p:nvPr/>
          </p:nvSpPr>
          <p:spPr bwMode="auto">
            <a:xfrm>
              <a:off x="4042755" y="2680996"/>
              <a:ext cx="69031" cy="24654"/>
            </a:xfrm>
            <a:custGeom>
              <a:avLst/>
              <a:gdLst>
                <a:gd name="T0" fmla="*/ 55 w 56"/>
                <a:gd name="T1" fmla="*/ 0 h 20"/>
                <a:gd name="T2" fmla="*/ 56 w 56"/>
                <a:gd name="T3" fmla="*/ 0 h 20"/>
                <a:gd name="T4" fmla="*/ 56 w 56"/>
                <a:gd name="T5" fmla="*/ 1 h 20"/>
                <a:gd name="T6" fmla="*/ 2 w 56"/>
                <a:gd name="T7" fmla="*/ 20 h 20"/>
                <a:gd name="T8" fmla="*/ 0 w 56"/>
                <a:gd name="T9" fmla="*/ 20 h 20"/>
                <a:gd name="T10" fmla="*/ 0 w 56"/>
                <a:gd name="T11" fmla="*/ 20 h 20"/>
                <a:gd name="T12" fmla="*/ 55 w 5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0">
                  <a:moveTo>
                    <a:pt x="55" y="0"/>
                  </a:moveTo>
                  <a:lnTo>
                    <a:pt x="56" y="0"/>
                  </a:lnTo>
                  <a:lnTo>
                    <a:pt x="56" y="1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reeform 33"/>
            <p:cNvSpPr>
              <a:spLocks/>
            </p:cNvSpPr>
            <p:nvPr/>
          </p:nvSpPr>
          <p:spPr bwMode="auto">
            <a:xfrm>
              <a:off x="3971258" y="2705650"/>
              <a:ext cx="73962" cy="41912"/>
            </a:xfrm>
            <a:custGeom>
              <a:avLst/>
              <a:gdLst>
                <a:gd name="T0" fmla="*/ 58 w 60"/>
                <a:gd name="T1" fmla="*/ 0 h 34"/>
                <a:gd name="T2" fmla="*/ 60 w 60"/>
                <a:gd name="T3" fmla="*/ 0 h 34"/>
                <a:gd name="T4" fmla="*/ 60 w 60"/>
                <a:gd name="T5" fmla="*/ 0 h 34"/>
                <a:gd name="T6" fmla="*/ 0 w 60"/>
                <a:gd name="T7" fmla="*/ 34 h 34"/>
                <a:gd name="T8" fmla="*/ 0 w 60"/>
                <a:gd name="T9" fmla="*/ 34 h 34"/>
                <a:gd name="T10" fmla="*/ 0 w 60"/>
                <a:gd name="T11" fmla="*/ 31 h 34"/>
                <a:gd name="T12" fmla="*/ 58 w 60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4">
                  <a:moveTo>
                    <a:pt x="58" y="0"/>
                  </a:moveTo>
                  <a:lnTo>
                    <a:pt x="60" y="0"/>
                  </a:lnTo>
                  <a:lnTo>
                    <a:pt x="6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Freeform 34"/>
            <p:cNvSpPr>
              <a:spLocks/>
            </p:cNvSpPr>
            <p:nvPr/>
          </p:nvSpPr>
          <p:spPr bwMode="auto">
            <a:xfrm>
              <a:off x="3924416" y="2743863"/>
              <a:ext cx="46843" cy="23422"/>
            </a:xfrm>
            <a:custGeom>
              <a:avLst/>
              <a:gdLst>
                <a:gd name="T0" fmla="*/ 38 w 38"/>
                <a:gd name="T1" fmla="*/ 0 h 19"/>
                <a:gd name="T2" fmla="*/ 38 w 38"/>
                <a:gd name="T3" fmla="*/ 0 h 19"/>
                <a:gd name="T4" fmla="*/ 38 w 38"/>
                <a:gd name="T5" fmla="*/ 3 h 19"/>
                <a:gd name="T6" fmla="*/ 1 w 38"/>
                <a:gd name="T7" fmla="*/ 19 h 19"/>
                <a:gd name="T8" fmla="*/ 0 w 38"/>
                <a:gd name="T9" fmla="*/ 19 h 19"/>
                <a:gd name="T10" fmla="*/ 0 w 38"/>
                <a:gd name="T11" fmla="*/ 17 h 19"/>
                <a:gd name="T12" fmla="*/ 38 w 3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9">
                  <a:moveTo>
                    <a:pt x="38" y="0"/>
                  </a:moveTo>
                  <a:lnTo>
                    <a:pt x="38" y="0"/>
                  </a:lnTo>
                  <a:lnTo>
                    <a:pt x="38" y="3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Freeform 35"/>
            <p:cNvSpPr>
              <a:spLocks/>
            </p:cNvSpPr>
            <p:nvPr/>
          </p:nvSpPr>
          <p:spPr bwMode="auto">
            <a:xfrm>
              <a:off x="1994004" y="4584289"/>
              <a:ext cx="27119" cy="106013"/>
            </a:xfrm>
            <a:custGeom>
              <a:avLst/>
              <a:gdLst>
                <a:gd name="T0" fmla="*/ 20 w 22"/>
                <a:gd name="T1" fmla="*/ 0 h 86"/>
                <a:gd name="T2" fmla="*/ 22 w 22"/>
                <a:gd name="T3" fmla="*/ 0 h 86"/>
                <a:gd name="T4" fmla="*/ 22 w 22"/>
                <a:gd name="T5" fmla="*/ 2 h 86"/>
                <a:gd name="T6" fmla="*/ 2 w 22"/>
                <a:gd name="T7" fmla="*/ 86 h 86"/>
                <a:gd name="T8" fmla="*/ 0 w 22"/>
                <a:gd name="T9" fmla="*/ 86 h 86"/>
                <a:gd name="T10" fmla="*/ 0 w 22"/>
                <a:gd name="T11" fmla="*/ 83 h 86"/>
                <a:gd name="T12" fmla="*/ 20 w 22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6">
                  <a:moveTo>
                    <a:pt x="20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" y="86"/>
                  </a:lnTo>
                  <a:lnTo>
                    <a:pt x="0" y="86"/>
                  </a:lnTo>
                  <a:lnTo>
                    <a:pt x="0" y="8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Freeform 36"/>
            <p:cNvSpPr>
              <a:spLocks/>
            </p:cNvSpPr>
            <p:nvPr/>
          </p:nvSpPr>
          <p:spPr bwMode="auto">
            <a:xfrm>
              <a:off x="2033450" y="4520188"/>
              <a:ext cx="7396" cy="20956"/>
            </a:xfrm>
            <a:custGeom>
              <a:avLst/>
              <a:gdLst>
                <a:gd name="T0" fmla="*/ 5 w 6"/>
                <a:gd name="T1" fmla="*/ 0 h 17"/>
                <a:gd name="T2" fmla="*/ 6 w 6"/>
                <a:gd name="T3" fmla="*/ 0 h 17"/>
                <a:gd name="T4" fmla="*/ 6 w 6"/>
                <a:gd name="T5" fmla="*/ 2 h 17"/>
                <a:gd name="T6" fmla="*/ 2 w 6"/>
                <a:gd name="T7" fmla="*/ 17 h 17"/>
                <a:gd name="T8" fmla="*/ 0 w 6"/>
                <a:gd name="T9" fmla="*/ 17 h 17"/>
                <a:gd name="T10" fmla="*/ 0 w 6"/>
                <a:gd name="T11" fmla="*/ 14 h 17"/>
                <a:gd name="T12" fmla="*/ 5 w 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5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Freeform 37"/>
            <p:cNvSpPr>
              <a:spLocks/>
            </p:cNvSpPr>
            <p:nvPr/>
          </p:nvSpPr>
          <p:spPr bwMode="auto">
            <a:xfrm>
              <a:off x="2054406" y="4398150"/>
              <a:ext cx="30818" cy="82592"/>
            </a:xfrm>
            <a:custGeom>
              <a:avLst/>
              <a:gdLst>
                <a:gd name="T0" fmla="*/ 23 w 25"/>
                <a:gd name="T1" fmla="*/ 0 h 67"/>
                <a:gd name="T2" fmla="*/ 25 w 25"/>
                <a:gd name="T3" fmla="*/ 0 h 67"/>
                <a:gd name="T4" fmla="*/ 25 w 25"/>
                <a:gd name="T5" fmla="*/ 3 h 67"/>
                <a:gd name="T6" fmla="*/ 3 w 25"/>
                <a:gd name="T7" fmla="*/ 67 h 67"/>
                <a:gd name="T8" fmla="*/ 0 w 25"/>
                <a:gd name="T9" fmla="*/ 67 h 67"/>
                <a:gd name="T10" fmla="*/ 0 w 25"/>
                <a:gd name="T11" fmla="*/ 64 h 67"/>
                <a:gd name="T12" fmla="*/ 23 w 25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7">
                  <a:moveTo>
                    <a:pt x="23" y="0"/>
                  </a:moveTo>
                  <a:lnTo>
                    <a:pt x="25" y="0"/>
                  </a:lnTo>
                  <a:lnTo>
                    <a:pt x="25" y="3"/>
                  </a:lnTo>
                  <a:lnTo>
                    <a:pt x="3" y="67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Freeform 38"/>
            <p:cNvSpPr>
              <a:spLocks/>
            </p:cNvSpPr>
            <p:nvPr/>
          </p:nvSpPr>
          <p:spPr bwMode="auto">
            <a:xfrm>
              <a:off x="2082758" y="4373497"/>
              <a:ext cx="13560" cy="28353"/>
            </a:xfrm>
            <a:custGeom>
              <a:avLst/>
              <a:gdLst>
                <a:gd name="T0" fmla="*/ 8 w 11"/>
                <a:gd name="T1" fmla="*/ 0 h 23"/>
                <a:gd name="T2" fmla="*/ 11 w 11"/>
                <a:gd name="T3" fmla="*/ 0 h 23"/>
                <a:gd name="T4" fmla="*/ 11 w 11"/>
                <a:gd name="T5" fmla="*/ 2 h 23"/>
                <a:gd name="T6" fmla="*/ 2 w 11"/>
                <a:gd name="T7" fmla="*/ 23 h 23"/>
                <a:gd name="T8" fmla="*/ 0 w 11"/>
                <a:gd name="T9" fmla="*/ 23 h 23"/>
                <a:gd name="T10" fmla="*/ 0 w 11"/>
                <a:gd name="T11" fmla="*/ 20 h 23"/>
                <a:gd name="T12" fmla="*/ 8 w 1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Freeform 39"/>
            <p:cNvSpPr>
              <a:spLocks/>
            </p:cNvSpPr>
            <p:nvPr/>
          </p:nvSpPr>
          <p:spPr bwMode="auto">
            <a:xfrm>
              <a:off x="2113575" y="4309396"/>
              <a:ext cx="11095" cy="23422"/>
            </a:xfrm>
            <a:custGeom>
              <a:avLst/>
              <a:gdLst>
                <a:gd name="T0" fmla="*/ 5 w 9"/>
                <a:gd name="T1" fmla="*/ 0 h 19"/>
                <a:gd name="T2" fmla="*/ 9 w 9"/>
                <a:gd name="T3" fmla="*/ 0 h 19"/>
                <a:gd name="T4" fmla="*/ 9 w 9"/>
                <a:gd name="T5" fmla="*/ 3 h 19"/>
                <a:gd name="T6" fmla="*/ 2 w 9"/>
                <a:gd name="T7" fmla="*/ 19 h 19"/>
                <a:gd name="T8" fmla="*/ 0 w 9"/>
                <a:gd name="T9" fmla="*/ 19 h 19"/>
                <a:gd name="T10" fmla="*/ 0 w 9"/>
                <a:gd name="T11" fmla="*/ 16 h 19"/>
                <a:gd name="T12" fmla="*/ 5 w 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5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Freeform 40"/>
            <p:cNvSpPr>
              <a:spLocks/>
            </p:cNvSpPr>
            <p:nvPr/>
          </p:nvSpPr>
          <p:spPr bwMode="auto">
            <a:xfrm>
              <a:off x="2140695" y="4166403"/>
              <a:ext cx="49308" cy="102315"/>
            </a:xfrm>
            <a:custGeom>
              <a:avLst/>
              <a:gdLst>
                <a:gd name="T0" fmla="*/ 38 w 40"/>
                <a:gd name="T1" fmla="*/ 0 h 83"/>
                <a:gd name="T2" fmla="*/ 40 w 40"/>
                <a:gd name="T3" fmla="*/ 0 h 83"/>
                <a:gd name="T4" fmla="*/ 40 w 40"/>
                <a:gd name="T5" fmla="*/ 2 h 83"/>
                <a:gd name="T6" fmla="*/ 4 w 40"/>
                <a:gd name="T7" fmla="*/ 83 h 83"/>
                <a:gd name="T8" fmla="*/ 0 w 40"/>
                <a:gd name="T9" fmla="*/ 83 h 83"/>
                <a:gd name="T10" fmla="*/ 0 w 40"/>
                <a:gd name="T11" fmla="*/ 81 h 83"/>
                <a:gd name="T12" fmla="*/ 38 w 40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3">
                  <a:moveTo>
                    <a:pt x="38" y="0"/>
                  </a:moveTo>
                  <a:lnTo>
                    <a:pt x="40" y="0"/>
                  </a:lnTo>
                  <a:lnTo>
                    <a:pt x="40" y="2"/>
                  </a:lnTo>
                  <a:lnTo>
                    <a:pt x="4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Freeform 41"/>
            <p:cNvSpPr>
              <a:spLocks/>
            </p:cNvSpPr>
            <p:nvPr/>
          </p:nvSpPr>
          <p:spPr bwMode="auto">
            <a:xfrm>
              <a:off x="2194934" y="4098604"/>
              <a:ext cx="4931" cy="24654"/>
            </a:xfrm>
            <a:custGeom>
              <a:avLst/>
              <a:gdLst>
                <a:gd name="T0" fmla="*/ 1 w 4"/>
                <a:gd name="T1" fmla="*/ 0 h 20"/>
                <a:gd name="T2" fmla="*/ 4 w 4"/>
                <a:gd name="T3" fmla="*/ 0 h 20"/>
                <a:gd name="T4" fmla="*/ 4 w 4"/>
                <a:gd name="T5" fmla="*/ 3 h 20"/>
                <a:gd name="T6" fmla="*/ 1 w 4"/>
                <a:gd name="T7" fmla="*/ 20 h 20"/>
                <a:gd name="T8" fmla="*/ 0 w 4"/>
                <a:gd name="T9" fmla="*/ 20 h 20"/>
                <a:gd name="T10" fmla="*/ 0 w 4"/>
                <a:gd name="T11" fmla="*/ 17 h 20"/>
                <a:gd name="T12" fmla="*/ 1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Freeform 42"/>
            <p:cNvSpPr>
              <a:spLocks/>
            </p:cNvSpPr>
            <p:nvPr/>
          </p:nvSpPr>
          <p:spPr bwMode="auto">
            <a:xfrm>
              <a:off x="2198633" y="3958076"/>
              <a:ext cx="4931" cy="101081"/>
            </a:xfrm>
            <a:custGeom>
              <a:avLst/>
              <a:gdLst>
                <a:gd name="T0" fmla="*/ 1 w 4"/>
                <a:gd name="T1" fmla="*/ 0 h 82"/>
                <a:gd name="T2" fmla="*/ 4 w 4"/>
                <a:gd name="T3" fmla="*/ 0 h 82"/>
                <a:gd name="T4" fmla="*/ 4 w 4"/>
                <a:gd name="T5" fmla="*/ 2 h 82"/>
                <a:gd name="T6" fmla="*/ 2 w 4"/>
                <a:gd name="T7" fmla="*/ 82 h 82"/>
                <a:gd name="T8" fmla="*/ 0 w 4"/>
                <a:gd name="T9" fmla="*/ 82 h 82"/>
                <a:gd name="T10" fmla="*/ 0 w 4"/>
                <a:gd name="T11" fmla="*/ 80 h 82"/>
                <a:gd name="T12" fmla="*/ 1 w 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Line 43"/>
            <p:cNvSpPr>
              <a:spLocks noChangeShapeType="1"/>
            </p:cNvSpPr>
            <p:nvPr/>
          </p:nvSpPr>
          <p:spPr bwMode="auto">
            <a:xfrm>
              <a:off x="2203563" y="3892742"/>
              <a:ext cx="0" cy="2342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Freeform 44"/>
            <p:cNvSpPr>
              <a:spLocks/>
            </p:cNvSpPr>
            <p:nvPr/>
          </p:nvSpPr>
          <p:spPr bwMode="auto">
            <a:xfrm>
              <a:off x="2203563" y="3746051"/>
              <a:ext cx="4931" cy="102315"/>
            </a:xfrm>
            <a:custGeom>
              <a:avLst/>
              <a:gdLst>
                <a:gd name="T0" fmla="*/ 2 w 4"/>
                <a:gd name="T1" fmla="*/ 0 h 83"/>
                <a:gd name="T2" fmla="*/ 4 w 4"/>
                <a:gd name="T3" fmla="*/ 0 h 83"/>
                <a:gd name="T4" fmla="*/ 4 w 4"/>
                <a:gd name="T5" fmla="*/ 3 h 83"/>
                <a:gd name="T6" fmla="*/ 2 w 4"/>
                <a:gd name="T7" fmla="*/ 83 h 83"/>
                <a:gd name="T8" fmla="*/ 0 w 4"/>
                <a:gd name="T9" fmla="*/ 83 h 83"/>
                <a:gd name="T10" fmla="*/ 0 w 4"/>
                <a:gd name="T11" fmla="*/ 81 h 83"/>
                <a:gd name="T12" fmla="*/ 2 w 4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3">
                  <a:moveTo>
                    <a:pt x="2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Line 45"/>
            <p:cNvSpPr>
              <a:spLocks noChangeShapeType="1"/>
            </p:cNvSpPr>
            <p:nvPr/>
          </p:nvSpPr>
          <p:spPr bwMode="auto">
            <a:xfrm>
              <a:off x="2208494" y="3738655"/>
              <a:ext cx="0" cy="221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Freeform 46"/>
            <p:cNvSpPr>
              <a:spLocks/>
            </p:cNvSpPr>
            <p:nvPr/>
          </p:nvSpPr>
          <p:spPr bwMode="auto">
            <a:xfrm>
              <a:off x="2208494" y="3803987"/>
              <a:ext cx="4931" cy="101081"/>
            </a:xfrm>
            <a:custGeom>
              <a:avLst/>
              <a:gdLst>
                <a:gd name="T0" fmla="*/ 0 w 4"/>
                <a:gd name="T1" fmla="*/ 0 h 82"/>
                <a:gd name="T2" fmla="*/ 2 w 4"/>
                <a:gd name="T3" fmla="*/ 0 h 82"/>
                <a:gd name="T4" fmla="*/ 4 w 4"/>
                <a:gd name="T5" fmla="*/ 80 h 82"/>
                <a:gd name="T6" fmla="*/ 4 w 4"/>
                <a:gd name="T7" fmla="*/ 82 h 82"/>
                <a:gd name="T8" fmla="*/ 0 w 4"/>
                <a:gd name="T9" fmla="*/ 82 h 82"/>
                <a:gd name="T10" fmla="*/ 0 w 4"/>
                <a:gd name="T11" fmla="*/ 2 h 82"/>
                <a:gd name="T12" fmla="*/ 0 w 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0" y="0"/>
                  </a:moveTo>
                  <a:lnTo>
                    <a:pt x="2" y="0"/>
                  </a:lnTo>
                  <a:lnTo>
                    <a:pt x="4" y="80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Line 47"/>
            <p:cNvSpPr>
              <a:spLocks noChangeShapeType="1"/>
            </p:cNvSpPr>
            <p:nvPr/>
          </p:nvSpPr>
          <p:spPr bwMode="auto">
            <a:xfrm>
              <a:off x="2213425" y="3946981"/>
              <a:ext cx="0" cy="2342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Freeform 48"/>
            <p:cNvSpPr>
              <a:spLocks/>
            </p:cNvSpPr>
            <p:nvPr/>
          </p:nvSpPr>
          <p:spPr bwMode="auto">
            <a:xfrm>
              <a:off x="2213425" y="4013547"/>
              <a:ext cx="3698" cy="106013"/>
            </a:xfrm>
            <a:custGeom>
              <a:avLst/>
              <a:gdLst>
                <a:gd name="T0" fmla="*/ 0 w 3"/>
                <a:gd name="T1" fmla="*/ 0 h 86"/>
                <a:gd name="T2" fmla="*/ 2 w 3"/>
                <a:gd name="T3" fmla="*/ 0 h 86"/>
                <a:gd name="T4" fmla="*/ 3 w 3"/>
                <a:gd name="T5" fmla="*/ 85 h 86"/>
                <a:gd name="T6" fmla="*/ 3 w 3"/>
                <a:gd name="T7" fmla="*/ 86 h 86"/>
                <a:gd name="T8" fmla="*/ 1 w 3"/>
                <a:gd name="T9" fmla="*/ 86 h 86"/>
                <a:gd name="T10" fmla="*/ 0 w 3"/>
                <a:gd name="T11" fmla="*/ 3 h 86"/>
                <a:gd name="T12" fmla="*/ 0 w 3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6">
                  <a:moveTo>
                    <a:pt x="0" y="0"/>
                  </a:moveTo>
                  <a:lnTo>
                    <a:pt x="2" y="0"/>
                  </a:lnTo>
                  <a:lnTo>
                    <a:pt x="3" y="85"/>
                  </a:lnTo>
                  <a:lnTo>
                    <a:pt x="3" y="86"/>
                  </a:lnTo>
                  <a:lnTo>
                    <a:pt x="1" y="8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Freeform 49"/>
            <p:cNvSpPr>
              <a:spLocks/>
            </p:cNvSpPr>
            <p:nvPr/>
          </p:nvSpPr>
          <p:spPr bwMode="auto">
            <a:xfrm>
              <a:off x="2246707" y="4055459"/>
              <a:ext cx="18491" cy="20956"/>
            </a:xfrm>
            <a:custGeom>
              <a:avLst/>
              <a:gdLst>
                <a:gd name="T0" fmla="*/ 13 w 15"/>
                <a:gd name="T1" fmla="*/ 0 h 17"/>
                <a:gd name="T2" fmla="*/ 15 w 15"/>
                <a:gd name="T3" fmla="*/ 0 h 17"/>
                <a:gd name="T4" fmla="*/ 15 w 15"/>
                <a:gd name="T5" fmla="*/ 1 h 17"/>
                <a:gd name="T6" fmla="*/ 3 w 15"/>
                <a:gd name="T7" fmla="*/ 17 h 17"/>
                <a:gd name="T8" fmla="*/ 0 w 15"/>
                <a:gd name="T9" fmla="*/ 17 h 17"/>
                <a:gd name="T10" fmla="*/ 0 w 15"/>
                <a:gd name="T11" fmla="*/ 15 h 17"/>
                <a:gd name="T12" fmla="*/ 13 w 1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Freeform 50"/>
            <p:cNvSpPr>
              <a:spLocks/>
            </p:cNvSpPr>
            <p:nvPr/>
          </p:nvSpPr>
          <p:spPr bwMode="auto">
            <a:xfrm>
              <a:off x="2292317" y="3975334"/>
              <a:ext cx="25887" cy="39446"/>
            </a:xfrm>
            <a:custGeom>
              <a:avLst/>
              <a:gdLst>
                <a:gd name="T0" fmla="*/ 19 w 21"/>
                <a:gd name="T1" fmla="*/ 0 h 32"/>
                <a:gd name="T2" fmla="*/ 21 w 21"/>
                <a:gd name="T3" fmla="*/ 0 h 32"/>
                <a:gd name="T4" fmla="*/ 21 w 21"/>
                <a:gd name="T5" fmla="*/ 1 h 32"/>
                <a:gd name="T6" fmla="*/ 2 w 21"/>
                <a:gd name="T7" fmla="*/ 32 h 32"/>
                <a:gd name="T8" fmla="*/ 0 w 21"/>
                <a:gd name="T9" fmla="*/ 32 h 32"/>
                <a:gd name="T10" fmla="*/ 0 w 21"/>
                <a:gd name="T11" fmla="*/ 30 h 32"/>
                <a:gd name="T12" fmla="*/ 19 w 21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2">
                  <a:moveTo>
                    <a:pt x="19" y="0"/>
                  </a:moveTo>
                  <a:lnTo>
                    <a:pt x="21" y="0"/>
                  </a:lnTo>
                  <a:lnTo>
                    <a:pt x="21" y="1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Freeform 52"/>
            <p:cNvSpPr>
              <a:spLocks/>
            </p:cNvSpPr>
            <p:nvPr/>
          </p:nvSpPr>
          <p:spPr bwMode="auto">
            <a:xfrm>
              <a:off x="3390655" y="3519234"/>
              <a:ext cx="1740576" cy="1171068"/>
            </a:xfrm>
            <a:custGeom>
              <a:avLst/>
              <a:gdLst>
                <a:gd name="T0" fmla="*/ 139 w 1412"/>
                <a:gd name="T1" fmla="*/ 22 h 950"/>
                <a:gd name="T2" fmla="*/ 220 w 1412"/>
                <a:gd name="T3" fmla="*/ 42 h 950"/>
                <a:gd name="T4" fmla="*/ 278 w 1412"/>
                <a:gd name="T5" fmla="*/ 65 h 950"/>
                <a:gd name="T6" fmla="*/ 336 w 1412"/>
                <a:gd name="T7" fmla="*/ 87 h 950"/>
                <a:gd name="T8" fmla="*/ 386 w 1412"/>
                <a:gd name="T9" fmla="*/ 110 h 950"/>
                <a:gd name="T10" fmla="*/ 435 w 1412"/>
                <a:gd name="T11" fmla="*/ 131 h 950"/>
                <a:gd name="T12" fmla="*/ 480 w 1412"/>
                <a:gd name="T13" fmla="*/ 154 h 950"/>
                <a:gd name="T14" fmla="*/ 527 w 1412"/>
                <a:gd name="T15" fmla="*/ 176 h 950"/>
                <a:gd name="T16" fmla="*/ 569 w 1412"/>
                <a:gd name="T17" fmla="*/ 199 h 950"/>
                <a:gd name="T18" fmla="*/ 611 w 1412"/>
                <a:gd name="T19" fmla="*/ 220 h 950"/>
                <a:gd name="T20" fmla="*/ 652 w 1412"/>
                <a:gd name="T21" fmla="*/ 243 h 950"/>
                <a:gd name="T22" fmla="*/ 696 w 1412"/>
                <a:gd name="T23" fmla="*/ 265 h 950"/>
                <a:gd name="T24" fmla="*/ 734 w 1412"/>
                <a:gd name="T25" fmla="*/ 288 h 950"/>
                <a:gd name="T26" fmla="*/ 778 w 1412"/>
                <a:gd name="T27" fmla="*/ 308 h 950"/>
                <a:gd name="T28" fmla="*/ 816 w 1412"/>
                <a:gd name="T29" fmla="*/ 332 h 950"/>
                <a:gd name="T30" fmla="*/ 859 w 1412"/>
                <a:gd name="T31" fmla="*/ 353 h 950"/>
                <a:gd name="T32" fmla="*/ 897 w 1412"/>
                <a:gd name="T33" fmla="*/ 376 h 950"/>
                <a:gd name="T34" fmla="*/ 939 w 1412"/>
                <a:gd name="T35" fmla="*/ 397 h 950"/>
                <a:gd name="T36" fmla="*/ 977 w 1412"/>
                <a:gd name="T37" fmla="*/ 420 h 950"/>
                <a:gd name="T38" fmla="*/ 1021 w 1412"/>
                <a:gd name="T39" fmla="*/ 442 h 950"/>
                <a:gd name="T40" fmla="*/ 1059 w 1412"/>
                <a:gd name="T41" fmla="*/ 465 h 950"/>
                <a:gd name="T42" fmla="*/ 1101 w 1412"/>
                <a:gd name="T43" fmla="*/ 486 h 950"/>
                <a:gd name="T44" fmla="*/ 1139 w 1412"/>
                <a:gd name="T45" fmla="*/ 509 h 950"/>
                <a:gd name="T46" fmla="*/ 1182 w 1412"/>
                <a:gd name="T47" fmla="*/ 531 h 950"/>
                <a:gd name="T48" fmla="*/ 1219 w 1412"/>
                <a:gd name="T49" fmla="*/ 554 h 950"/>
                <a:gd name="T50" fmla="*/ 1261 w 1412"/>
                <a:gd name="T51" fmla="*/ 574 h 950"/>
                <a:gd name="T52" fmla="*/ 1300 w 1412"/>
                <a:gd name="T53" fmla="*/ 598 h 950"/>
                <a:gd name="T54" fmla="*/ 1341 w 1412"/>
                <a:gd name="T55" fmla="*/ 619 h 950"/>
                <a:gd name="T56" fmla="*/ 1378 w 1412"/>
                <a:gd name="T57" fmla="*/ 643 h 950"/>
                <a:gd name="T58" fmla="*/ 1398 w 1412"/>
                <a:gd name="T59" fmla="*/ 670 h 950"/>
                <a:gd name="T60" fmla="*/ 1361 w 1412"/>
                <a:gd name="T61" fmla="*/ 647 h 950"/>
                <a:gd name="T62" fmla="*/ 1320 w 1412"/>
                <a:gd name="T63" fmla="*/ 626 h 950"/>
                <a:gd name="T64" fmla="*/ 1281 w 1412"/>
                <a:gd name="T65" fmla="*/ 603 h 950"/>
                <a:gd name="T66" fmla="*/ 1241 w 1412"/>
                <a:gd name="T67" fmla="*/ 581 h 950"/>
                <a:gd name="T68" fmla="*/ 1203 w 1412"/>
                <a:gd name="T69" fmla="*/ 558 h 950"/>
                <a:gd name="T70" fmla="*/ 1161 w 1412"/>
                <a:gd name="T71" fmla="*/ 536 h 950"/>
                <a:gd name="T72" fmla="*/ 1121 w 1412"/>
                <a:gd name="T73" fmla="*/ 514 h 950"/>
                <a:gd name="T74" fmla="*/ 1081 w 1412"/>
                <a:gd name="T75" fmla="*/ 492 h 950"/>
                <a:gd name="T76" fmla="*/ 1042 w 1412"/>
                <a:gd name="T77" fmla="*/ 469 h 950"/>
                <a:gd name="T78" fmla="*/ 999 w 1412"/>
                <a:gd name="T79" fmla="*/ 449 h 950"/>
                <a:gd name="T80" fmla="*/ 960 w 1412"/>
                <a:gd name="T81" fmla="*/ 426 h 950"/>
                <a:gd name="T82" fmla="*/ 919 w 1412"/>
                <a:gd name="T83" fmla="*/ 404 h 950"/>
                <a:gd name="T84" fmla="*/ 880 w 1412"/>
                <a:gd name="T85" fmla="*/ 380 h 950"/>
                <a:gd name="T86" fmla="*/ 838 w 1412"/>
                <a:gd name="T87" fmla="*/ 360 h 950"/>
                <a:gd name="T88" fmla="*/ 799 w 1412"/>
                <a:gd name="T89" fmla="*/ 337 h 950"/>
                <a:gd name="T90" fmla="*/ 756 w 1412"/>
                <a:gd name="T91" fmla="*/ 315 h 950"/>
                <a:gd name="T92" fmla="*/ 718 w 1412"/>
                <a:gd name="T93" fmla="*/ 292 h 950"/>
                <a:gd name="T94" fmla="*/ 675 w 1412"/>
                <a:gd name="T95" fmla="*/ 271 h 950"/>
                <a:gd name="T96" fmla="*/ 635 w 1412"/>
                <a:gd name="T97" fmla="*/ 248 h 950"/>
                <a:gd name="T98" fmla="*/ 591 w 1412"/>
                <a:gd name="T99" fmla="*/ 226 h 950"/>
                <a:gd name="T100" fmla="*/ 549 w 1412"/>
                <a:gd name="T101" fmla="*/ 203 h 950"/>
                <a:gd name="T102" fmla="*/ 505 w 1412"/>
                <a:gd name="T103" fmla="*/ 183 h 950"/>
                <a:gd name="T104" fmla="*/ 460 w 1412"/>
                <a:gd name="T105" fmla="*/ 159 h 950"/>
                <a:gd name="T106" fmla="*/ 413 w 1412"/>
                <a:gd name="T107" fmla="*/ 138 h 950"/>
                <a:gd name="T108" fmla="*/ 367 w 1412"/>
                <a:gd name="T109" fmla="*/ 114 h 950"/>
                <a:gd name="T110" fmla="*/ 312 w 1412"/>
                <a:gd name="T111" fmla="*/ 94 h 950"/>
                <a:gd name="T112" fmla="*/ 256 w 1412"/>
                <a:gd name="T113" fmla="*/ 71 h 950"/>
                <a:gd name="T114" fmla="*/ 190 w 1412"/>
                <a:gd name="T115" fmla="*/ 49 h 950"/>
                <a:gd name="T116" fmla="*/ 114 w 1412"/>
                <a:gd name="T117" fmla="*/ 25 h 950"/>
                <a:gd name="T118" fmla="*/ 33 w 1412"/>
                <a:gd name="T119" fmla="*/ 32 h 950"/>
                <a:gd name="T120" fmla="*/ 14 w 1412"/>
                <a:gd name="T121" fmla="*/ 668 h 950"/>
                <a:gd name="T122" fmla="*/ 16 w 1412"/>
                <a:gd name="T123" fmla="*/ 18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2" h="950">
                  <a:moveTo>
                    <a:pt x="28" y="0"/>
                  </a:moveTo>
                  <a:lnTo>
                    <a:pt x="53" y="0"/>
                  </a:lnTo>
                  <a:lnTo>
                    <a:pt x="53" y="2"/>
                  </a:lnTo>
                  <a:lnTo>
                    <a:pt x="61" y="2"/>
                  </a:lnTo>
                  <a:lnTo>
                    <a:pt x="61" y="4"/>
                  </a:lnTo>
                  <a:lnTo>
                    <a:pt x="73" y="4"/>
                  </a:lnTo>
                  <a:lnTo>
                    <a:pt x="73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92" y="8"/>
                  </a:lnTo>
                  <a:lnTo>
                    <a:pt x="92" y="10"/>
                  </a:lnTo>
                  <a:lnTo>
                    <a:pt x="99" y="10"/>
                  </a:lnTo>
                  <a:lnTo>
                    <a:pt x="99" y="12"/>
                  </a:lnTo>
                  <a:lnTo>
                    <a:pt x="109" y="12"/>
                  </a:lnTo>
                  <a:lnTo>
                    <a:pt x="109" y="14"/>
                  </a:lnTo>
                  <a:lnTo>
                    <a:pt x="118" y="14"/>
                  </a:lnTo>
                  <a:lnTo>
                    <a:pt x="118" y="15"/>
                  </a:lnTo>
                  <a:lnTo>
                    <a:pt x="124" y="15"/>
                  </a:lnTo>
                  <a:lnTo>
                    <a:pt x="124" y="17"/>
                  </a:lnTo>
                  <a:lnTo>
                    <a:pt x="134" y="17"/>
                  </a:lnTo>
                  <a:lnTo>
                    <a:pt x="134" y="20"/>
                  </a:lnTo>
                  <a:lnTo>
                    <a:pt x="139" y="20"/>
                  </a:lnTo>
                  <a:lnTo>
                    <a:pt x="139" y="22"/>
                  </a:lnTo>
                  <a:lnTo>
                    <a:pt x="147" y="22"/>
                  </a:lnTo>
                  <a:lnTo>
                    <a:pt x="147" y="23"/>
                  </a:lnTo>
                  <a:lnTo>
                    <a:pt x="156" y="23"/>
                  </a:lnTo>
                  <a:lnTo>
                    <a:pt x="156" y="25"/>
                  </a:lnTo>
                  <a:lnTo>
                    <a:pt x="159" y="25"/>
                  </a:lnTo>
                  <a:lnTo>
                    <a:pt x="159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5" y="29"/>
                  </a:lnTo>
                  <a:lnTo>
                    <a:pt x="175" y="31"/>
                  </a:lnTo>
                  <a:lnTo>
                    <a:pt x="182" y="31"/>
                  </a:lnTo>
                  <a:lnTo>
                    <a:pt x="182" y="33"/>
                  </a:lnTo>
                  <a:lnTo>
                    <a:pt x="188" y="33"/>
                  </a:lnTo>
                  <a:lnTo>
                    <a:pt x="188" y="35"/>
                  </a:lnTo>
                  <a:lnTo>
                    <a:pt x="195" y="35"/>
                  </a:lnTo>
                  <a:lnTo>
                    <a:pt x="195" y="37"/>
                  </a:lnTo>
                  <a:lnTo>
                    <a:pt x="200" y="37"/>
                  </a:lnTo>
                  <a:lnTo>
                    <a:pt x="200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12" y="40"/>
                  </a:lnTo>
                  <a:lnTo>
                    <a:pt x="212" y="42"/>
                  </a:lnTo>
                  <a:lnTo>
                    <a:pt x="220" y="42"/>
                  </a:lnTo>
                  <a:lnTo>
                    <a:pt x="220" y="45"/>
                  </a:lnTo>
                  <a:lnTo>
                    <a:pt x="224" y="45"/>
                  </a:lnTo>
                  <a:lnTo>
                    <a:pt x="224" y="47"/>
                  </a:lnTo>
                  <a:lnTo>
                    <a:pt x="230" y="47"/>
                  </a:lnTo>
                  <a:lnTo>
                    <a:pt x="230" y="48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43" y="50"/>
                  </a:lnTo>
                  <a:lnTo>
                    <a:pt x="243" y="53"/>
                  </a:lnTo>
                  <a:lnTo>
                    <a:pt x="248" y="53"/>
                  </a:lnTo>
                  <a:lnTo>
                    <a:pt x="248" y="54"/>
                  </a:lnTo>
                  <a:lnTo>
                    <a:pt x="253" y="54"/>
                  </a:lnTo>
                  <a:lnTo>
                    <a:pt x="253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63" y="58"/>
                  </a:lnTo>
                  <a:lnTo>
                    <a:pt x="263" y="61"/>
                  </a:lnTo>
                  <a:lnTo>
                    <a:pt x="267" y="61"/>
                  </a:lnTo>
                  <a:lnTo>
                    <a:pt x="267" y="62"/>
                  </a:lnTo>
                  <a:lnTo>
                    <a:pt x="272" y="62"/>
                  </a:lnTo>
                  <a:lnTo>
                    <a:pt x="272" y="64"/>
                  </a:lnTo>
                  <a:lnTo>
                    <a:pt x="278" y="64"/>
                  </a:lnTo>
                  <a:lnTo>
                    <a:pt x="278" y="65"/>
                  </a:lnTo>
                  <a:lnTo>
                    <a:pt x="284" y="65"/>
                  </a:lnTo>
                  <a:lnTo>
                    <a:pt x="284" y="67"/>
                  </a:lnTo>
                  <a:lnTo>
                    <a:pt x="288" y="67"/>
                  </a:lnTo>
                  <a:lnTo>
                    <a:pt x="288" y="70"/>
                  </a:lnTo>
                  <a:lnTo>
                    <a:pt x="294" y="70"/>
                  </a:lnTo>
                  <a:lnTo>
                    <a:pt x="294" y="71"/>
                  </a:lnTo>
                  <a:lnTo>
                    <a:pt x="298" y="71"/>
                  </a:lnTo>
                  <a:lnTo>
                    <a:pt x="298" y="73"/>
                  </a:lnTo>
                  <a:lnTo>
                    <a:pt x="303" y="73"/>
                  </a:lnTo>
                  <a:lnTo>
                    <a:pt x="303" y="75"/>
                  </a:lnTo>
                  <a:lnTo>
                    <a:pt x="308" y="75"/>
                  </a:lnTo>
                  <a:lnTo>
                    <a:pt x="308" y="77"/>
                  </a:lnTo>
                  <a:lnTo>
                    <a:pt x="313" y="77"/>
                  </a:lnTo>
                  <a:lnTo>
                    <a:pt x="313" y="79"/>
                  </a:lnTo>
                  <a:lnTo>
                    <a:pt x="319" y="79"/>
                  </a:lnTo>
                  <a:lnTo>
                    <a:pt x="319" y="81"/>
                  </a:lnTo>
                  <a:lnTo>
                    <a:pt x="322" y="81"/>
                  </a:lnTo>
                  <a:lnTo>
                    <a:pt x="322" y="83"/>
                  </a:lnTo>
                  <a:lnTo>
                    <a:pt x="327" y="83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336" y="87"/>
                  </a:lnTo>
                  <a:lnTo>
                    <a:pt x="336" y="89"/>
                  </a:lnTo>
                  <a:lnTo>
                    <a:pt x="342" y="89"/>
                  </a:lnTo>
                  <a:lnTo>
                    <a:pt x="342" y="91"/>
                  </a:lnTo>
                  <a:lnTo>
                    <a:pt x="345" y="91"/>
                  </a:lnTo>
                  <a:lnTo>
                    <a:pt x="345" y="93"/>
                  </a:lnTo>
                  <a:lnTo>
                    <a:pt x="351" y="93"/>
                  </a:lnTo>
                  <a:lnTo>
                    <a:pt x="351" y="95"/>
                  </a:lnTo>
                  <a:lnTo>
                    <a:pt x="354" y="95"/>
                  </a:lnTo>
                  <a:lnTo>
                    <a:pt x="354" y="96"/>
                  </a:lnTo>
                  <a:lnTo>
                    <a:pt x="359" y="96"/>
                  </a:lnTo>
                  <a:lnTo>
                    <a:pt x="359" y="98"/>
                  </a:lnTo>
                  <a:lnTo>
                    <a:pt x="365" y="98"/>
                  </a:lnTo>
                  <a:lnTo>
                    <a:pt x="365" y="101"/>
                  </a:lnTo>
                  <a:lnTo>
                    <a:pt x="368" y="101"/>
                  </a:lnTo>
                  <a:lnTo>
                    <a:pt x="368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7" y="104"/>
                  </a:lnTo>
                  <a:lnTo>
                    <a:pt x="377" y="106"/>
                  </a:lnTo>
                  <a:lnTo>
                    <a:pt x="381" y="106"/>
                  </a:lnTo>
                  <a:lnTo>
                    <a:pt x="381" y="109"/>
                  </a:lnTo>
                  <a:lnTo>
                    <a:pt x="386" y="109"/>
                  </a:lnTo>
                  <a:lnTo>
                    <a:pt x="386" y="110"/>
                  </a:lnTo>
                  <a:lnTo>
                    <a:pt x="390" y="110"/>
                  </a:lnTo>
                  <a:lnTo>
                    <a:pt x="390" y="112"/>
                  </a:lnTo>
                  <a:lnTo>
                    <a:pt x="394" y="112"/>
                  </a:lnTo>
                  <a:lnTo>
                    <a:pt x="394" y="114"/>
                  </a:lnTo>
                  <a:lnTo>
                    <a:pt x="399" y="114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2" y="118"/>
                  </a:lnTo>
                  <a:lnTo>
                    <a:pt x="408" y="118"/>
                  </a:lnTo>
                  <a:lnTo>
                    <a:pt x="408" y="120"/>
                  </a:lnTo>
                  <a:lnTo>
                    <a:pt x="410" y="120"/>
                  </a:lnTo>
                  <a:lnTo>
                    <a:pt x="410" y="121"/>
                  </a:lnTo>
                  <a:lnTo>
                    <a:pt x="414" y="121"/>
                  </a:lnTo>
                  <a:lnTo>
                    <a:pt x="414" y="123"/>
                  </a:lnTo>
                  <a:lnTo>
                    <a:pt x="419" y="123"/>
                  </a:lnTo>
                  <a:lnTo>
                    <a:pt x="419" y="126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6" y="128"/>
                  </a:lnTo>
                  <a:lnTo>
                    <a:pt x="426" y="129"/>
                  </a:lnTo>
                  <a:lnTo>
                    <a:pt x="432" y="129"/>
                  </a:lnTo>
                  <a:lnTo>
                    <a:pt x="432" y="131"/>
                  </a:lnTo>
                  <a:lnTo>
                    <a:pt x="435" y="131"/>
                  </a:lnTo>
                  <a:lnTo>
                    <a:pt x="435" y="132"/>
                  </a:lnTo>
                  <a:lnTo>
                    <a:pt x="441" y="132"/>
                  </a:lnTo>
                  <a:lnTo>
                    <a:pt x="441" y="135"/>
                  </a:lnTo>
                  <a:lnTo>
                    <a:pt x="445" y="135"/>
                  </a:lnTo>
                  <a:lnTo>
                    <a:pt x="445" y="137"/>
                  </a:lnTo>
                  <a:lnTo>
                    <a:pt x="448" y="137"/>
                  </a:lnTo>
                  <a:lnTo>
                    <a:pt x="448" y="139"/>
                  </a:lnTo>
                  <a:lnTo>
                    <a:pt x="451" y="139"/>
                  </a:lnTo>
                  <a:lnTo>
                    <a:pt x="451" y="140"/>
                  </a:lnTo>
                  <a:lnTo>
                    <a:pt x="455" y="140"/>
                  </a:lnTo>
                  <a:lnTo>
                    <a:pt x="455" y="143"/>
                  </a:lnTo>
                  <a:lnTo>
                    <a:pt x="460" y="143"/>
                  </a:lnTo>
                  <a:lnTo>
                    <a:pt x="460" y="145"/>
                  </a:lnTo>
                  <a:lnTo>
                    <a:pt x="464" y="145"/>
                  </a:lnTo>
                  <a:lnTo>
                    <a:pt x="464" y="146"/>
                  </a:lnTo>
                  <a:lnTo>
                    <a:pt x="467" y="146"/>
                  </a:lnTo>
                  <a:lnTo>
                    <a:pt x="467" y="148"/>
                  </a:lnTo>
                  <a:lnTo>
                    <a:pt x="471" y="148"/>
                  </a:lnTo>
                  <a:lnTo>
                    <a:pt x="471" y="151"/>
                  </a:lnTo>
                  <a:lnTo>
                    <a:pt x="474" y="151"/>
                  </a:lnTo>
                  <a:lnTo>
                    <a:pt x="474" y="152"/>
                  </a:lnTo>
                  <a:lnTo>
                    <a:pt x="480" y="152"/>
                  </a:lnTo>
                  <a:lnTo>
                    <a:pt x="480" y="154"/>
                  </a:lnTo>
                  <a:lnTo>
                    <a:pt x="483" y="154"/>
                  </a:lnTo>
                  <a:lnTo>
                    <a:pt x="483" y="156"/>
                  </a:lnTo>
                  <a:lnTo>
                    <a:pt x="487" y="156"/>
                  </a:lnTo>
                  <a:lnTo>
                    <a:pt x="487" y="158"/>
                  </a:lnTo>
                  <a:lnTo>
                    <a:pt x="492" y="158"/>
                  </a:lnTo>
                  <a:lnTo>
                    <a:pt x="492" y="160"/>
                  </a:lnTo>
                  <a:lnTo>
                    <a:pt x="495" y="160"/>
                  </a:lnTo>
                  <a:lnTo>
                    <a:pt x="495" y="162"/>
                  </a:lnTo>
                  <a:lnTo>
                    <a:pt x="499" y="162"/>
                  </a:lnTo>
                  <a:lnTo>
                    <a:pt x="499" y="164"/>
                  </a:lnTo>
                  <a:lnTo>
                    <a:pt x="503" y="164"/>
                  </a:lnTo>
                  <a:lnTo>
                    <a:pt x="503" y="166"/>
                  </a:lnTo>
                  <a:lnTo>
                    <a:pt x="506" y="166"/>
                  </a:lnTo>
                  <a:lnTo>
                    <a:pt x="506" y="168"/>
                  </a:lnTo>
                  <a:lnTo>
                    <a:pt x="512" y="168"/>
                  </a:lnTo>
                  <a:lnTo>
                    <a:pt x="512" y="170"/>
                  </a:lnTo>
                  <a:lnTo>
                    <a:pt x="515" y="170"/>
                  </a:lnTo>
                  <a:lnTo>
                    <a:pt x="515" y="172"/>
                  </a:lnTo>
                  <a:lnTo>
                    <a:pt x="519" y="172"/>
                  </a:lnTo>
                  <a:lnTo>
                    <a:pt x="519" y="174"/>
                  </a:lnTo>
                  <a:lnTo>
                    <a:pt x="522" y="174"/>
                  </a:lnTo>
                  <a:lnTo>
                    <a:pt x="522" y="176"/>
                  </a:lnTo>
                  <a:lnTo>
                    <a:pt x="527" y="176"/>
                  </a:lnTo>
                  <a:lnTo>
                    <a:pt x="527" y="177"/>
                  </a:lnTo>
                  <a:lnTo>
                    <a:pt x="529" y="177"/>
                  </a:lnTo>
                  <a:lnTo>
                    <a:pt x="529" y="179"/>
                  </a:lnTo>
                  <a:lnTo>
                    <a:pt x="532" y="179"/>
                  </a:lnTo>
                  <a:lnTo>
                    <a:pt x="532" y="182"/>
                  </a:lnTo>
                  <a:lnTo>
                    <a:pt x="537" y="182"/>
                  </a:lnTo>
                  <a:lnTo>
                    <a:pt x="537" y="184"/>
                  </a:lnTo>
                  <a:lnTo>
                    <a:pt x="541" y="184"/>
                  </a:lnTo>
                  <a:lnTo>
                    <a:pt x="541" y="185"/>
                  </a:lnTo>
                  <a:lnTo>
                    <a:pt x="545" y="185"/>
                  </a:lnTo>
                  <a:lnTo>
                    <a:pt x="545" y="187"/>
                  </a:lnTo>
                  <a:lnTo>
                    <a:pt x="549" y="187"/>
                  </a:lnTo>
                  <a:lnTo>
                    <a:pt x="549" y="190"/>
                  </a:lnTo>
                  <a:lnTo>
                    <a:pt x="553" y="190"/>
                  </a:lnTo>
                  <a:lnTo>
                    <a:pt x="553" y="191"/>
                  </a:lnTo>
                  <a:lnTo>
                    <a:pt x="556" y="191"/>
                  </a:lnTo>
                  <a:lnTo>
                    <a:pt x="556" y="193"/>
                  </a:lnTo>
                  <a:lnTo>
                    <a:pt x="560" y="193"/>
                  </a:lnTo>
                  <a:lnTo>
                    <a:pt x="560" y="195"/>
                  </a:lnTo>
                  <a:lnTo>
                    <a:pt x="563" y="195"/>
                  </a:lnTo>
                  <a:lnTo>
                    <a:pt x="563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72" y="199"/>
                  </a:lnTo>
                  <a:lnTo>
                    <a:pt x="572" y="201"/>
                  </a:lnTo>
                  <a:lnTo>
                    <a:pt x="576" y="201"/>
                  </a:lnTo>
                  <a:lnTo>
                    <a:pt x="576" y="202"/>
                  </a:lnTo>
                  <a:lnTo>
                    <a:pt x="578" y="202"/>
                  </a:lnTo>
                  <a:lnTo>
                    <a:pt x="578" y="204"/>
                  </a:lnTo>
                  <a:lnTo>
                    <a:pt x="583" y="204"/>
                  </a:lnTo>
                  <a:lnTo>
                    <a:pt x="583" y="207"/>
                  </a:lnTo>
                  <a:lnTo>
                    <a:pt x="586" y="207"/>
                  </a:lnTo>
                  <a:lnTo>
                    <a:pt x="586" y="208"/>
                  </a:lnTo>
                  <a:lnTo>
                    <a:pt x="589" y="208"/>
                  </a:lnTo>
                  <a:lnTo>
                    <a:pt x="589" y="210"/>
                  </a:lnTo>
                  <a:lnTo>
                    <a:pt x="593" y="210"/>
                  </a:lnTo>
                  <a:lnTo>
                    <a:pt x="593" y="212"/>
                  </a:lnTo>
                  <a:lnTo>
                    <a:pt x="596" y="212"/>
                  </a:lnTo>
                  <a:lnTo>
                    <a:pt x="596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604" y="216"/>
                  </a:lnTo>
                  <a:lnTo>
                    <a:pt x="604" y="218"/>
                  </a:lnTo>
                  <a:lnTo>
                    <a:pt x="608" y="218"/>
                  </a:lnTo>
                  <a:lnTo>
                    <a:pt x="608" y="220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6" y="222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6"/>
                  </a:lnTo>
                  <a:lnTo>
                    <a:pt x="624" y="226"/>
                  </a:lnTo>
                  <a:lnTo>
                    <a:pt x="624" y="227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30" y="229"/>
                  </a:lnTo>
                  <a:lnTo>
                    <a:pt x="630" y="232"/>
                  </a:lnTo>
                  <a:lnTo>
                    <a:pt x="634" y="232"/>
                  </a:lnTo>
                  <a:lnTo>
                    <a:pt x="634" y="233"/>
                  </a:lnTo>
                  <a:lnTo>
                    <a:pt x="637" y="233"/>
                  </a:lnTo>
                  <a:lnTo>
                    <a:pt x="637" y="235"/>
                  </a:lnTo>
                  <a:lnTo>
                    <a:pt x="642" y="235"/>
                  </a:lnTo>
                  <a:lnTo>
                    <a:pt x="642" y="237"/>
                  </a:lnTo>
                  <a:lnTo>
                    <a:pt x="645" y="237"/>
                  </a:lnTo>
                  <a:lnTo>
                    <a:pt x="645" y="239"/>
                  </a:lnTo>
                  <a:lnTo>
                    <a:pt x="648" y="239"/>
                  </a:lnTo>
                  <a:lnTo>
                    <a:pt x="648" y="241"/>
                  </a:lnTo>
                  <a:lnTo>
                    <a:pt x="652" y="241"/>
                  </a:lnTo>
                  <a:lnTo>
                    <a:pt x="652" y="243"/>
                  </a:lnTo>
                  <a:lnTo>
                    <a:pt x="656" y="243"/>
                  </a:lnTo>
                  <a:lnTo>
                    <a:pt x="656" y="245"/>
                  </a:lnTo>
                  <a:lnTo>
                    <a:pt x="659" y="245"/>
                  </a:lnTo>
                  <a:lnTo>
                    <a:pt x="659" y="247"/>
                  </a:lnTo>
                  <a:lnTo>
                    <a:pt x="662" y="247"/>
                  </a:lnTo>
                  <a:lnTo>
                    <a:pt x="662" y="249"/>
                  </a:lnTo>
                  <a:lnTo>
                    <a:pt x="666" y="249"/>
                  </a:lnTo>
                  <a:lnTo>
                    <a:pt x="666" y="251"/>
                  </a:lnTo>
                  <a:lnTo>
                    <a:pt x="672" y="251"/>
                  </a:lnTo>
                  <a:lnTo>
                    <a:pt x="672" y="253"/>
                  </a:lnTo>
                  <a:lnTo>
                    <a:pt x="673" y="253"/>
                  </a:lnTo>
                  <a:lnTo>
                    <a:pt x="673" y="255"/>
                  </a:lnTo>
                  <a:lnTo>
                    <a:pt x="676" y="255"/>
                  </a:lnTo>
                  <a:lnTo>
                    <a:pt x="676" y="257"/>
                  </a:lnTo>
                  <a:lnTo>
                    <a:pt x="682" y="257"/>
                  </a:lnTo>
                  <a:lnTo>
                    <a:pt x="682" y="258"/>
                  </a:lnTo>
                  <a:lnTo>
                    <a:pt x="685" y="258"/>
                  </a:lnTo>
                  <a:lnTo>
                    <a:pt x="685" y="260"/>
                  </a:lnTo>
                  <a:lnTo>
                    <a:pt x="689" y="260"/>
                  </a:lnTo>
                  <a:lnTo>
                    <a:pt x="689" y="261"/>
                  </a:lnTo>
                  <a:lnTo>
                    <a:pt x="692" y="261"/>
                  </a:lnTo>
                  <a:lnTo>
                    <a:pt x="692" y="265"/>
                  </a:lnTo>
                  <a:lnTo>
                    <a:pt x="696" y="265"/>
                  </a:lnTo>
                  <a:lnTo>
                    <a:pt x="696" y="266"/>
                  </a:lnTo>
                  <a:lnTo>
                    <a:pt x="699" y="266"/>
                  </a:lnTo>
                  <a:lnTo>
                    <a:pt x="699" y="268"/>
                  </a:lnTo>
                  <a:lnTo>
                    <a:pt x="704" y="268"/>
                  </a:lnTo>
                  <a:lnTo>
                    <a:pt x="704" y="271"/>
                  </a:lnTo>
                  <a:lnTo>
                    <a:pt x="707" y="271"/>
                  </a:lnTo>
                  <a:lnTo>
                    <a:pt x="707" y="272"/>
                  </a:lnTo>
                  <a:lnTo>
                    <a:pt x="708" y="272"/>
                  </a:lnTo>
                  <a:lnTo>
                    <a:pt x="708" y="274"/>
                  </a:lnTo>
                  <a:lnTo>
                    <a:pt x="714" y="274"/>
                  </a:lnTo>
                  <a:lnTo>
                    <a:pt x="714" y="276"/>
                  </a:lnTo>
                  <a:lnTo>
                    <a:pt x="717" y="276"/>
                  </a:lnTo>
                  <a:lnTo>
                    <a:pt x="717" y="279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9" y="282"/>
                  </a:lnTo>
                  <a:lnTo>
                    <a:pt x="729" y="283"/>
                  </a:lnTo>
                  <a:lnTo>
                    <a:pt x="731" y="283"/>
                  </a:lnTo>
                  <a:lnTo>
                    <a:pt x="731" y="285"/>
                  </a:lnTo>
                  <a:lnTo>
                    <a:pt x="734" y="285"/>
                  </a:lnTo>
                  <a:lnTo>
                    <a:pt x="734" y="288"/>
                  </a:lnTo>
                  <a:lnTo>
                    <a:pt x="739" y="288"/>
                  </a:lnTo>
                  <a:lnTo>
                    <a:pt x="739" y="289"/>
                  </a:lnTo>
                  <a:lnTo>
                    <a:pt x="742" y="289"/>
                  </a:lnTo>
                  <a:lnTo>
                    <a:pt x="742" y="291"/>
                  </a:lnTo>
                  <a:lnTo>
                    <a:pt x="746" y="291"/>
                  </a:lnTo>
                  <a:lnTo>
                    <a:pt x="746" y="293"/>
                  </a:lnTo>
                  <a:lnTo>
                    <a:pt x="749" y="293"/>
                  </a:lnTo>
                  <a:lnTo>
                    <a:pt x="749" y="295"/>
                  </a:lnTo>
                  <a:lnTo>
                    <a:pt x="753" y="295"/>
                  </a:lnTo>
                  <a:lnTo>
                    <a:pt x="753" y="297"/>
                  </a:lnTo>
                  <a:lnTo>
                    <a:pt x="756" y="297"/>
                  </a:lnTo>
                  <a:lnTo>
                    <a:pt x="756" y="299"/>
                  </a:lnTo>
                  <a:lnTo>
                    <a:pt x="761" y="299"/>
                  </a:lnTo>
                  <a:lnTo>
                    <a:pt x="761" y="301"/>
                  </a:lnTo>
                  <a:lnTo>
                    <a:pt x="763" y="301"/>
                  </a:lnTo>
                  <a:lnTo>
                    <a:pt x="763" y="303"/>
                  </a:lnTo>
                  <a:lnTo>
                    <a:pt x="766" y="303"/>
                  </a:lnTo>
                  <a:lnTo>
                    <a:pt x="766" y="305"/>
                  </a:lnTo>
                  <a:lnTo>
                    <a:pt x="771" y="305"/>
                  </a:lnTo>
                  <a:lnTo>
                    <a:pt x="771" y="307"/>
                  </a:lnTo>
                  <a:lnTo>
                    <a:pt x="774" y="307"/>
                  </a:lnTo>
                  <a:lnTo>
                    <a:pt x="774" y="308"/>
                  </a:lnTo>
                  <a:lnTo>
                    <a:pt x="778" y="308"/>
                  </a:lnTo>
                  <a:lnTo>
                    <a:pt x="778" y="311"/>
                  </a:lnTo>
                  <a:lnTo>
                    <a:pt x="781" y="311"/>
                  </a:lnTo>
                  <a:lnTo>
                    <a:pt x="781" y="313"/>
                  </a:lnTo>
                  <a:lnTo>
                    <a:pt x="785" y="313"/>
                  </a:lnTo>
                  <a:lnTo>
                    <a:pt x="785" y="314"/>
                  </a:lnTo>
                  <a:lnTo>
                    <a:pt x="788" y="314"/>
                  </a:lnTo>
                  <a:lnTo>
                    <a:pt x="788" y="316"/>
                  </a:lnTo>
                  <a:lnTo>
                    <a:pt x="791" y="316"/>
                  </a:lnTo>
                  <a:lnTo>
                    <a:pt x="791" y="319"/>
                  </a:lnTo>
                  <a:lnTo>
                    <a:pt x="796" y="319"/>
                  </a:lnTo>
                  <a:lnTo>
                    <a:pt x="796" y="320"/>
                  </a:lnTo>
                  <a:lnTo>
                    <a:pt x="798" y="320"/>
                  </a:lnTo>
                  <a:lnTo>
                    <a:pt x="798" y="322"/>
                  </a:lnTo>
                  <a:lnTo>
                    <a:pt x="803" y="322"/>
                  </a:lnTo>
                  <a:lnTo>
                    <a:pt x="803" y="324"/>
                  </a:lnTo>
                  <a:lnTo>
                    <a:pt x="806" y="324"/>
                  </a:lnTo>
                  <a:lnTo>
                    <a:pt x="806" y="326"/>
                  </a:lnTo>
                  <a:lnTo>
                    <a:pt x="810" y="326"/>
                  </a:lnTo>
                  <a:lnTo>
                    <a:pt x="810" y="328"/>
                  </a:lnTo>
                  <a:lnTo>
                    <a:pt x="813" y="328"/>
                  </a:lnTo>
                  <a:lnTo>
                    <a:pt x="813" y="330"/>
                  </a:lnTo>
                  <a:lnTo>
                    <a:pt x="816" y="330"/>
                  </a:lnTo>
                  <a:lnTo>
                    <a:pt x="816" y="332"/>
                  </a:lnTo>
                  <a:lnTo>
                    <a:pt x="820" y="332"/>
                  </a:lnTo>
                  <a:lnTo>
                    <a:pt x="820" y="334"/>
                  </a:lnTo>
                  <a:lnTo>
                    <a:pt x="823" y="334"/>
                  </a:lnTo>
                  <a:lnTo>
                    <a:pt x="823" y="336"/>
                  </a:lnTo>
                  <a:lnTo>
                    <a:pt x="827" y="336"/>
                  </a:lnTo>
                  <a:lnTo>
                    <a:pt x="827" y="338"/>
                  </a:lnTo>
                  <a:lnTo>
                    <a:pt x="830" y="338"/>
                  </a:lnTo>
                  <a:lnTo>
                    <a:pt x="830" y="339"/>
                  </a:lnTo>
                  <a:lnTo>
                    <a:pt x="835" y="339"/>
                  </a:lnTo>
                  <a:lnTo>
                    <a:pt x="835" y="341"/>
                  </a:lnTo>
                  <a:lnTo>
                    <a:pt x="838" y="341"/>
                  </a:lnTo>
                  <a:lnTo>
                    <a:pt x="838" y="344"/>
                  </a:lnTo>
                  <a:lnTo>
                    <a:pt x="842" y="344"/>
                  </a:lnTo>
                  <a:lnTo>
                    <a:pt x="842" y="346"/>
                  </a:lnTo>
                  <a:lnTo>
                    <a:pt x="845" y="346"/>
                  </a:lnTo>
                  <a:lnTo>
                    <a:pt x="845" y="347"/>
                  </a:lnTo>
                  <a:lnTo>
                    <a:pt x="848" y="347"/>
                  </a:lnTo>
                  <a:lnTo>
                    <a:pt x="848" y="349"/>
                  </a:lnTo>
                  <a:lnTo>
                    <a:pt x="852" y="349"/>
                  </a:lnTo>
                  <a:lnTo>
                    <a:pt x="852" y="350"/>
                  </a:lnTo>
                  <a:lnTo>
                    <a:pt x="855" y="350"/>
                  </a:lnTo>
                  <a:lnTo>
                    <a:pt x="855" y="353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7" y="357"/>
                  </a:lnTo>
                  <a:lnTo>
                    <a:pt x="867" y="358"/>
                  </a:lnTo>
                  <a:lnTo>
                    <a:pt x="870" y="358"/>
                  </a:lnTo>
                  <a:lnTo>
                    <a:pt x="870" y="361"/>
                  </a:lnTo>
                  <a:lnTo>
                    <a:pt x="874" y="361"/>
                  </a:lnTo>
                  <a:lnTo>
                    <a:pt x="874" y="363"/>
                  </a:lnTo>
                  <a:lnTo>
                    <a:pt x="877" y="363"/>
                  </a:lnTo>
                  <a:lnTo>
                    <a:pt x="877" y="364"/>
                  </a:lnTo>
                  <a:lnTo>
                    <a:pt x="880" y="364"/>
                  </a:lnTo>
                  <a:lnTo>
                    <a:pt x="880" y="366"/>
                  </a:lnTo>
                  <a:lnTo>
                    <a:pt x="884" y="366"/>
                  </a:lnTo>
                  <a:lnTo>
                    <a:pt x="884" y="369"/>
                  </a:lnTo>
                  <a:lnTo>
                    <a:pt x="887" y="369"/>
                  </a:lnTo>
                  <a:lnTo>
                    <a:pt x="887" y="370"/>
                  </a:lnTo>
                  <a:lnTo>
                    <a:pt x="891" y="370"/>
                  </a:lnTo>
                  <a:lnTo>
                    <a:pt x="891" y="372"/>
                  </a:lnTo>
                  <a:lnTo>
                    <a:pt x="894" y="372"/>
                  </a:lnTo>
                  <a:lnTo>
                    <a:pt x="894" y="374"/>
                  </a:lnTo>
                  <a:lnTo>
                    <a:pt x="897" y="374"/>
                  </a:lnTo>
                  <a:lnTo>
                    <a:pt x="897" y="376"/>
                  </a:lnTo>
                  <a:lnTo>
                    <a:pt x="902" y="376"/>
                  </a:lnTo>
                  <a:lnTo>
                    <a:pt x="902" y="378"/>
                  </a:lnTo>
                  <a:lnTo>
                    <a:pt x="905" y="378"/>
                  </a:lnTo>
                  <a:lnTo>
                    <a:pt x="905" y="380"/>
                  </a:lnTo>
                  <a:lnTo>
                    <a:pt x="909" y="380"/>
                  </a:lnTo>
                  <a:lnTo>
                    <a:pt x="909" y="382"/>
                  </a:lnTo>
                  <a:lnTo>
                    <a:pt x="912" y="382"/>
                  </a:lnTo>
                  <a:lnTo>
                    <a:pt x="912" y="384"/>
                  </a:lnTo>
                  <a:lnTo>
                    <a:pt x="916" y="384"/>
                  </a:lnTo>
                  <a:lnTo>
                    <a:pt x="916" y="386"/>
                  </a:lnTo>
                  <a:lnTo>
                    <a:pt x="919" y="386"/>
                  </a:lnTo>
                  <a:lnTo>
                    <a:pt x="919" y="388"/>
                  </a:lnTo>
                  <a:lnTo>
                    <a:pt x="921" y="388"/>
                  </a:lnTo>
                  <a:lnTo>
                    <a:pt x="921" y="389"/>
                  </a:lnTo>
                  <a:lnTo>
                    <a:pt x="926" y="389"/>
                  </a:lnTo>
                  <a:lnTo>
                    <a:pt x="926" y="392"/>
                  </a:lnTo>
                  <a:lnTo>
                    <a:pt x="929" y="392"/>
                  </a:lnTo>
                  <a:lnTo>
                    <a:pt x="929" y="394"/>
                  </a:lnTo>
                  <a:lnTo>
                    <a:pt x="933" y="394"/>
                  </a:lnTo>
                  <a:lnTo>
                    <a:pt x="933" y="395"/>
                  </a:lnTo>
                  <a:lnTo>
                    <a:pt x="935" y="395"/>
                  </a:lnTo>
                  <a:lnTo>
                    <a:pt x="935" y="397"/>
                  </a:lnTo>
                  <a:lnTo>
                    <a:pt x="939" y="397"/>
                  </a:lnTo>
                  <a:lnTo>
                    <a:pt x="939" y="400"/>
                  </a:lnTo>
                  <a:lnTo>
                    <a:pt x="944" y="400"/>
                  </a:lnTo>
                  <a:lnTo>
                    <a:pt x="944" y="401"/>
                  </a:lnTo>
                  <a:lnTo>
                    <a:pt x="945" y="401"/>
                  </a:lnTo>
                  <a:lnTo>
                    <a:pt x="945" y="403"/>
                  </a:lnTo>
                  <a:lnTo>
                    <a:pt x="950" y="403"/>
                  </a:lnTo>
                  <a:lnTo>
                    <a:pt x="950" y="405"/>
                  </a:lnTo>
                  <a:lnTo>
                    <a:pt x="953" y="405"/>
                  </a:lnTo>
                  <a:lnTo>
                    <a:pt x="953" y="408"/>
                  </a:lnTo>
                  <a:lnTo>
                    <a:pt x="957" y="408"/>
                  </a:lnTo>
                  <a:lnTo>
                    <a:pt x="957" y="409"/>
                  </a:lnTo>
                  <a:lnTo>
                    <a:pt x="960" y="409"/>
                  </a:lnTo>
                  <a:lnTo>
                    <a:pt x="960" y="411"/>
                  </a:lnTo>
                  <a:lnTo>
                    <a:pt x="964" y="411"/>
                  </a:lnTo>
                  <a:lnTo>
                    <a:pt x="964" y="412"/>
                  </a:lnTo>
                  <a:lnTo>
                    <a:pt x="967" y="412"/>
                  </a:lnTo>
                  <a:lnTo>
                    <a:pt x="967" y="416"/>
                  </a:lnTo>
                  <a:lnTo>
                    <a:pt x="970" y="416"/>
                  </a:lnTo>
                  <a:lnTo>
                    <a:pt x="970" y="417"/>
                  </a:lnTo>
                  <a:lnTo>
                    <a:pt x="974" y="417"/>
                  </a:lnTo>
                  <a:lnTo>
                    <a:pt x="974" y="419"/>
                  </a:lnTo>
                  <a:lnTo>
                    <a:pt x="977" y="419"/>
                  </a:lnTo>
                  <a:lnTo>
                    <a:pt x="977" y="420"/>
                  </a:lnTo>
                  <a:lnTo>
                    <a:pt x="982" y="420"/>
                  </a:lnTo>
                  <a:lnTo>
                    <a:pt x="982" y="422"/>
                  </a:lnTo>
                  <a:lnTo>
                    <a:pt x="985" y="422"/>
                  </a:lnTo>
                  <a:lnTo>
                    <a:pt x="985" y="425"/>
                  </a:lnTo>
                  <a:lnTo>
                    <a:pt x="989" y="425"/>
                  </a:lnTo>
                  <a:lnTo>
                    <a:pt x="989" y="426"/>
                  </a:lnTo>
                  <a:lnTo>
                    <a:pt x="992" y="426"/>
                  </a:lnTo>
                  <a:lnTo>
                    <a:pt x="992" y="428"/>
                  </a:lnTo>
                  <a:lnTo>
                    <a:pt x="996" y="428"/>
                  </a:lnTo>
                  <a:lnTo>
                    <a:pt x="996" y="430"/>
                  </a:lnTo>
                  <a:lnTo>
                    <a:pt x="999" y="430"/>
                  </a:lnTo>
                  <a:lnTo>
                    <a:pt x="999" y="431"/>
                  </a:lnTo>
                  <a:lnTo>
                    <a:pt x="1002" y="431"/>
                  </a:lnTo>
                  <a:lnTo>
                    <a:pt x="1002" y="434"/>
                  </a:lnTo>
                  <a:lnTo>
                    <a:pt x="1006" y="434"/>
                  </a:lnTo>
                  <a:lnTo>
                    <a:pt x="1006" y="436"/>
                  </a:lnTo>
                  <a:lnTo>
                    <a:pt x="1009" y="436"/>
                  </a:lnTo>
                  <a:lnTo>
                    <a:pt x="1009" y="438"/>
                  </a:lnTo>
                  <a:lnTo>
                    <a:pt x="1013" y="438"/>
                  </a:lnTo>
                  <a:lnTo>
                    <a:pt x="1013" y="439"/>
                  </a:lnTo>
                  <a:lnTo>
                    <a:pt x="1017" y="439"/>
                  </a:lnTo>
                  <a:lnTo>
                    <a:pt x="1017" y="442"/>
                  </a:lnTo>
                  <a:lnTo>
                    <a:pt x="1021" y="442"/>
                  </a:lnTo>
                  <a:lnTo>
                    <a:pt x="1021" y="444"/>
                  </a:lnTo>
                  <a:lnTo>
                    <a:pt x="1024" y="444"/>
                  </a:lnTo>
                  <a:lnTo>
                    <a:pt x="1024" y="445"/>
                  </a:lnTo>
                  <a:lnTo>
                    <a:pt x="1028" y="445"/>
                  </a:lnTo>
                  <a:lnTo>
                    <a:pt x="1028" y="447"/>
                  </a:lnTo>
                  <a:lnTo>
                    <a:pt x="1031" y="447"/>
                  </a:lnTo>
                  <a:lnTo>
                    <a:pt x="1031" y="450"/>
                  </a:lnTo>
                  <a:lnTo>
                    <a:pt x="1034" y="450"/>
                  </a:lnTo>
                  <a:lnTo>
                    <a:pt x="1034" y="451"/>
                  </a:lnTo>
                  <a:lnTo>
                    <a:pt x="1038" y="451"/>
                  </a:lnTo>
                  <a:lnTo>
                    <a:pt x="1038" y="453"/>
                  </a:lnTo>
                  <a:lnTo>
                    <a:pt x="1041" y="453"/>
                  </a:lnTo>
                  <a:lnTo>
                    <a:pt x="1041" y="455"/>
                  </a:lnTo>
                  <a:lnTo>
                    <a:pt x="1046" y="455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48" y="459"/>
                  </a:lnTo>
                  <a:lnTo>
                    <a:pt x="1053" y="459"/>
                  </a:lnTo>
                  <a:lnTo>
                    <a:pt x="1053" y="461"/>
                  </a:lnTo>
                  <a:lnTo>
                    <a:pt x="1056" y="461"/>
                  </a:lnTo>
                  <a:lnTo>
                    <a:pt x="1056" y="463"/>
                  </a:lnTo>
                  <a:lnTo>
                    <a:pt x="1059" y="463"/>
                  </a:lnTo>
                  <a:lnTo>
                    <a:pt x="1059" y="465"/>
                  </a:lnTo>
                  <a:lnTo>
                    <a:pt x="1061" y="465"/>
                  </a:lnTo>
                  <a:lnTo>
                    <a:pt x="1061" y="467"/>
                  </a:lnTo>
                  <a:lnTo>
                    <a:pt x="1066" y="467"/>
                  </a:lnTo>
                  <a:lnTo>
                    <a:pt x="1066" y="469"/>
                  </a:lnTo>
                  <a:lnTo>
                    <a:pt x="1070" y="469"/>
                  </a:lnTo>
                  <a:lnTo>
                    <a:pt x="1070" y="470"/>
                  </a:lnTo>
                  <a:lnTo>
                    <a:pt x="1073" y="470"/>
                  </a:lnTo>
                  <a:lnTo>
                    <a:pt x="1073" y="473"/>
                  </a:lnTo>
                  <a:lnTo>
                    <a:pt x="1078" y="473"/>
                  </a:lnTo>
                  <a:lnTo>
                    <a:pt x="1078" y="475"/>
                  </a:lnTo>
                  <a:lnTo>
                    <a:pt x="1080" y="475"/>
                  </a:lnTo>
                  <a:lnTo>
                    <a:pt x="1080" y="476"/>
                  </a:lnTo>
                  <a:lnTo>
                    <a:pt x="1082" y="476"/>
                  </a:lnTo>
                  <a:lnTo>
                    <a:pt x="1082" y="478"/>
                  </a:lnTo>
                  <a:lnTo>
                    <a:pt x="1088" y="478"/>
                  </a:lnTo>
                  <a:lnTo>
                    <a:pt x="1088" y="481"/>
                  </a:lnTo>
                  <a:lnTo>
                    <a:pt x="1091" y="481"/>
                  </a:lnTo>
                  <a:lnTo>
                    <a:pt x="1091" y="482"/>
                  </a:lnTo>
                  <a:lnTo>
                    <a:pt x="1095" y="482"/>
                  </a:lnTo>
                  <a:lnTo>
                    <a:pt x="1095" y="484"/>
                  </a:lnTo>
                  <a:lnTo>
                    <a:pt x="1096" y="484"/>
                  </a:lnTo>
                  <a:lnTo>
                    <a:pt x="1096" y="486"/>
                  </a:lnTo>
                  <a:lnTo>
                    <a:pt x="1101" y="486"/>
                  </a:lnTo>
                  <a:lnTo>
                    <a:pt x="1101" y="487"/>
                  </a:lnTo>
                  <a:lnTo>
                    <a:pt x="1105" y="487"/>
                  </a:lnTo>
                  <a:lnTo>
                    <a:pt x="1105" y="490"/>
                  </a:lnTo>
                  <a:lnTo>
                    <a:pt x="1110" y="490"/>
                  </a:lnTo>
                  <a:lnTo>
                    <a:pt x="1110" y="492"/>
                  </a:lnTo>
                  <a:lnTo>
                    <a:pt x="1113" y="492"/>
                  </a:lnTo>
                  <a:lnTo>
                    <a:pt x="1113" y="493"/>
                  </a:lnTo>
                  <a:lnTo>
                    <a:pt x="1114" y="493"/>
                  </a:lnTo>
                  <a:lnTo>
                    <a:pt x="1114" y="497"/>
                  </a:lnTo>
                  <a:lnTo>
                    <a:pt x="1118" y="497"/>
                  </a:lnTo>
                  <a:lnTo>
                    <a:pt x="1118" y="498"/>
                  </a:lnTo>
                  <a:lnTo>
                    <a:pt x="1121" y="498"/>
                  </a:lnTo>
                  <a:lnTo>
                    <a:pt x="1121" y="500"/>
                  </a:lnTo>
                  <a:lnTo>
                    <a:pt x="1125" y="500"/>
                  </a:lnTo>
                  <a:lnTo>
                    <a:pt x="1125" y="501"/>
                  </a:lnTo>
                  <a:lnTo>
                    <a:pt x="1128" y="501"/>
                  </a:lnTo>
                  <a:lnTo>
                    <a:pt x="1128" y="503"/>
                  </a:lnTo>
                  <a:lnTo>
                    <a:pt x="1131" y="503"/>
                  </a:lnTo>
                  <a:lnTo>
                    <a:pt x="1131" y="506"/>
                  </a:lnTo>
                  <a:lnTo>
                    <a:pt x="1136" y="506"/>
                  </a:lnTo>
                  <a:lnTo>
                    <a:pt x="1136" y="507"/>
                  </a:lnTo>
                  <a:lnTo>
                    <a:pt x="1139" y="507"/>
                  </a:lnTo>
                  <a:lnTo>
                    <a:pt x="1139" y="509"/>
                  </a:lnTo>
                  <a:lnTo>
                    <a:pt x="1143" y="509"/>
                  </a:lnTo>
                  <a:lnTo>
                    <a:pt x="1143" y="511"/>
                  </a:lnTo>
                  <a:lnTo>
                    <a:pt x="1146" y="511"/>
                  </a:lnTo>
                  <a:lnTo>
                    <a:pt x="1146" y="513"/>
                  </a:lnTo>
                  <a:lnTo>
                    <a:pt x="1150" y="513"/>
                  </a:lnTo>
                  <a:lnTo>
                    <a:pt x="1150" y="515"/>
                  </a:lnTo>
                  <a:lnTo>
                    <a:pt x="1153" y="515"/>
                  </a:lnTo>
                  <a:lnTo>
                    <a:pt x="1153" y="517"/>
                  </a:lnTo>
                  <a:lnTo>
                    <a:pt x="1156" y="517"/>
                  </a:lnTo>
                  <a:lnTo>
                    <a:pt x="1156" y="519"/>
                  </a:lnTo>
                  <a:lnTo>
                    <a:pt x="1160" y="519"/>
                  </a:lnTo>
                  <a:lnTo>
                    <a:pt x="1160" y="521"/>
                  </a:lnTo>
                  <a:lnTo>
                    <a:pt x="1163" y="521"/>
                  </a:lnTo>
                  <a:lnTo>
                    <a:pt x="1163" y="523"/>
                  </a:lnTo>
                  <a:lnTo>
                    <a:pt x="1166" y="523"/>
                  </a:lnTo>
                  <a:lnTo>
                    <a:pt x="1166" y="525"/>
                  </a:lnTo>
                  <a:lnTo>
                    <a:pt x="1171" y="525"/>
                  </a:lnTo>
                  <a:lnTo>
                    <a:pt x="1171" y="526"/>
                  </a:lnTo>
                  <a:lnTo>
                    <a:pt x="1175" y="526"/>
                  </a:lnTo>
                  <a:lnTo>
                    <a:pt x="1175" y="528"/>
                  </a:lnTo>
                  <a:lnTo>
                    <a:pt x="1178" y="528"/>
                  </a:lnTo>
                  <a:lnTo>
                    <a:pt x="1178" y="531"/>
                  </a:lnTo>
                  <a:lnTo>
                    <a:pt x="1182" y="531"/>
                  </a:lnTo>
                  <a:lnTo>
                    <a:pt x="1182" y="532"/>
                  </a:lnTo>
                  <a:lnTo>
                    <a:pt x="1185" y="532"/>
                  </a:lnTo>
                  <a:lnTo>
                    <a:pt x="1185" y="534"/>
                  </a:lnTo>
                  <a:lnTo>
                    <a:pt x="1188" y="534"/>
                  </a:lnTo>
                  <a:lnTo>
                    <a:pt x="1188" y="536"/>
                  </a:lnTo>
                  <a:lnTo>
                    <a:pt x="1192" y="536"/>
                  </a:lnTo>
                  <a:lnTo>
                    <a:pt x="1192" y="538"/>
                  </a:lnTo>
                  <a:lnTo>
                    <a:pt x="1196" y="538"/>
                  </a:lnTo>
                  <a:lnTo>
                    <a:pt x="1196" y="540"/>
                  </a:lnTo>
                  <a:lnTo>
                    <a:pt x="1199" y="540"/>
                  </a:lnTo>
                  <a:lnTo>
                    <a:pt x="1199" y="542"/>
                  </a:lnTo>
                  <a:lnTo>
                    <a:pt x="1201" y="542"/>
                  </a:lnTo>
                  <a:lnTo>
                    <a:pt x="1201" y="544"/>
                  </a:lnTo>
                  <a:lnTo>
                    <a:pt x="1204" y="544"/>
                  </a:lnTo>
                  <a:lnTo>
                    <a:pt x="1204" y="546"/>
                  </a:lnTo>
                  <a:lnTo>
                    <a:pt x="1210" y="546"/>
                  </a:lnTo>
                  <a:lnTo>
                    <a:pt x="1210" y="548"/>
                  </a:lnTo>
                  <a:lnTo>
                    <a:pt x="1213" y="548"/>
                  </a:lnTo>
                  <a:lnTo>
                    <a:pt x="1213" y="550"/>
                  </a:lnTo>
                  <a:lnTo>
                    <a:pt x="1216" y="550"/>
                  </a:lnTo>
                  <a:lnTo>
                    <a:pt x="1216" y="551"/>
                  </a:lnTo>
                  <a:lnTo>
                    <a:pt x="1219" y="551"/>
                  </a:lnTo>
                  <a:lnTo>
                    <a:pt x="1219" y="554"/>
                  </a:lnTo>
                  <a:lnTo>
                    <a:pt x="1224" y="554"/>
                  </a:lnTo>
                  <a:lnTo>
                    <a:pt x="1224" y="556"/>
                  </a:lnTo>
                  <a:lnTo>
                    <a:pt x="1226" y="556"/>
                  </a:lnTo>
                  <a:lnTo>
                    <a:pt x="1226" y="557"/>
                  </a:lnTo>
                  <a:lnTo>
                    <a:pt x="1229" y="557"/>
                  </a:lnTo>
                  <a:lnTo>
                    <a:pt x="1229" y="559"/>
                  </a:lnTo>
                  <a:lnTo>
                    <a:pt x="1234" y="559"/>
                  </a:lnTo>
                  <a:lnTo>
                    <a:pt x="1234" y="562"/>
                  </a:lnTo>
                  <a:lnTo>
                    <a:pt x="1239" y="562"/>
                  </a:lnTo>
                  <a:lnTo>
                    <a:pt x="1239" y="563"/>
                  </a:lnTo>
                  <a:lnTo>
                    <a:pt x="1240" y="563"/>
                  </a:lnTo>
                  <a:lnTo>
                    <a:pt x="1240" y="565"/>
                  </a:lnTo>
                  <a:lnTo>
                    <a:pt x="1243" y="565"/>
                  </a:lnTo>
                  <a:lnTo>
                    <a:pt x="1243" y="567"/>
                  </a:lnTo>
                  <a:lnTo>
                    <a:pt x="1248" y="567"/>
                  </a:lnTo>
                  <a:lnTo>
                    <a:pt x="1248" y="568"/>
                  </a:lnTo>
                  <a:lnTo>
                    <a:pt x="1251" y="568"/>
                  </a:lnTo>
                  <a:lnTo>
                    <a:pt x="1251" y="571"/>
                  </a:lnTo>
                  <a:lnTo>
                    <a:pt x="1255" y="571"/>
                  </a:lnTo>
                  <a:lnTo>
                    <a:pt x="1255" y="573"/>
                  </a:lnTo>
                  <a:lnTo>
                    <a:pt x="1258" y="573"/>
                  </a:lnTo>
                  <a:lnTo>
                    <a:pt x="1258" y="574"/>
                  </a:lnTo>
                  <a:lnTo>
                    <a:pt x="1261" y="574"/>
                  </a:lnTo>
                  <a:lnTo>
                    <a:pt x="1261" y="576"/>
                  </a:lnTo>
                  <a:lnTo>
                    <a:pt x="1265" y="576"/>
                  </a:lnTo>
                  <a:lnTo>
                    <a:pt x="1265" y="579"/>
                  </a:lnTo>
                  <a:lnTo>
                    <a:pt x="1268" y="579"/>
                  </a:lnTo>
                  <a:lnTo>
                    <a:pt x="1268" y="581"/>
                  </a:lnTo>
                  <a:lnTo>
                    <a:pt x="1272" y="581"/>
                  </a:lnTo>
                  <a:lnTo>
                    <a:pt x="1272" y="582"/>
                  </a:lnTo>
                  <a:lnTo>
                    <a:pt x="1274" y="582"/>
                  </a:lnTo>
                  <a:lnTo>
                    <a:pt x="1274" y="584"/>
                  </a:lnTo>
                  <a:lnTo>
                    <a:pt x="1280" y="584"/>
                  </a:lnTo>
                  <a:lnTo>
                    <a:pt x="1280" y="587"/>
                  </a:lnTo>
                  <a:lnTo>
                    <a:pt x="1281" y="587"/>
                  </a:lnTo>
                  <a:lnTo>
                    <a:pt x="1281" y="588"/>
                  </a:lnTo>
                  <a:lnTo>
                    <a:pt x="1284" y="588"/>
                  </a:lnTo>
                  <a:lnTo>
                    <a:pt x="1284" y="590"/>
                  </a:lnTo>
                  <a:lnTo>
                    <a:pt x="1288" y="590"/>
                  </a:lnTo>
                  <a:lnTo>
                    <a:pt x="1288" y="592"/>
                  </a:lnTo>
                  <a:lnTo>
                    <a:pt x="1291" y="592"/>
                  </a:lnTo>
                  <a:lnTo>
                    <a:pt x="1291" y="594"/>
                  </a:lnTo>
                  <a:lnTo>
                    <a:pt x="1297" y="594"/>
                  </a:lnTo>
                  <a:lnTo>
                    <a:pt x="1297" y="596"/>
                  </a:lnTo>
                  <a:lnTo>
                    <a:pt x="1300" y="596"/>
                  </a:lnTo>
                  <a:lnTo>
                    <a:pt x="1300" y="598"/>
                  </a:lnTo>
                  <a:lnTo>
                    <a:pt x="1302" y="598"/>
                  </a:lnTo>
                  <a:lnTo>
                    <a:pt x="1302" y="600"/>
                  </a:lnTo>
                  <a:lnTo>
                    <a:pt x="1306" y="600"/>
                  </a:lnTo>
                  <a:lnTo>
                    <a:pt x="1306" y="602"/>
                  </a:lnTo>
                  <a:lnTo>
                    <a:pt x="1309" y="602"/>
                  </a:lnTo>
                  <a:lnTo>
                    <a:pt x="1309" y="604"/>
                  </a:lnTo>
                  <a:lnTo>
                    <a:pt x="1313" y="604"/>
                  </a:lnTo>
                  <a:lnTo>
                    <a:pt x="1313" y="606"/>
                  </a:lnTo>
                  <a:lnTo>
                    <a:pt x="1316" y="606"/>
                  </a:lnTo>
                  <a:lnTo>
                    <a:pt x="1316" y="607"/>
                  </a:lnTo>
                  <a:lnTo>
                    <a:pt x="1320" y="607"/>
                  </a:lnTo>
                  <a:lnTo>
                    <a:pt x="1320" y="610"/>
                  </a:lnTo>
                  <a:lnTo>
                    <a:pt x="1323" y="610"/>
                  </a:lnTo>
                  <a:lnTo>
                    <a:pt x="1323" y="612"/>
                  </a:lnTo>
                  <a:lnTo>
                    <a:pt x="1326" y="612"/>
                  </a:lnTo>
                  <a:lnTo>
                    <a:pt x="1326" y="613"/>
                  </a:lnTo>
                  <a:lnTo>
                    <a:pt x="1330" y="613"/>
                  </a:lnTo>
                  <a:lnTo>
                    <a:pt x="1330" y="615"/>
                  </a:lnTo>
                  <a:lnTo>
                    <a:pt x="1334" y="615"/>
                  </a:lnTo>
                  <a:lnTo>
                    <a:pt x="1334" y="618"/>
                  </a:lnTo>
                  <a:lnTo>
                    <a:pt x="1338" y="618"/>
                  </a:lnTo>
                  <a:lnTo>
                    <a:pt x="1338" y="619"/>
                  </a:lnTo>
                  <a:lnTo>
                    <a:pt x="1341" y="619"/>
                  </a:lnTo>
                  <a:lnTo>
                    <a:pt x="1341" y="621"/>
                  </a:lnTo>
                  <a:lnTo>
                    <a:pt x="1345" y="621"/>
                  </a:lnTo>
                  <a:lnTo>
                    <a:pt x="1345" y="623"/>
                  </a:lnTo>
                  <a:lnTo>
                    <a:pt x="1348" y="623"/>
                  </a:lnTo>
                  <a:lnTo>
                    <a:pt x="1348" y="626"/>
                  </a:lnTo>
                  <a:lnTo>
                    <a:pt x="1352" y="626"/>
                  </a:lnTo>
                  <a:lnTo>
                    <a:pt x="1352" y="627"/>
                  </a:lnTo>
                  <a:lnTo>
                    <a:pt x="1354" y="627"/>
                  </a:lnTo>
                  <a:lnTo>
                    <a:pt x="1354" y="629"/>
                  </a:lnTo>
                  <a:lnTo>
                    <a:pt x="1357" y="629"/>
                  </a:lnTo>
                  <a:lnTo>
                    <a:pt x="1357" y="630"/>
                  </a:lnTo>
                  <a:lnTo>
                    <a:pt x="1361" y="630"/>
                  </a:lnTo>
                  <a:lnTo>
                    <a:pt x="1361" y="632"/>
                  </a:lnTo>
                  <a:lnTo>
                    <a:pt x="1364" y="632"/>
                  </a:lnTo>
                  <a:lnTo>
                    <a:pt x="1364" y="635"/>
                  </a:lnTo>
                  <a:lnTo>
                    <a:pt x="1368" y="635"/>
                  </a:lnTo>
                  <a:lnTo>
                    <a:pt x="1368" y="637"/>
                  </a:lnTo>
                  <a:lnTo>
                    <a:pt x="1371" y="637"/>
                  </a:lnTo>
                  <a:lnTo>
                    <a:pt x="1371" y="638"/>
                  </a:lnTo>
                  <a:lnTo>
                    <a:pt x="1374" y="638"/>
                  </a:lnTo>
                  <a:lnTo>
                    <a:pt x="1374" y="640"/>
                  </a:lnTo>
                  <a:lnTo>
                    <a:pt x="1378" y="640"/>
                  </a:lnTo>
                  <a:lnTo>
                    <a:pt x="1378" y="643"/>
                  </a:lnTo>
                  <a:lnTo>
                    <a:pt x="1381" y="643"/>
                  </a:lnTo>
                  <a:lnTo>
                    <a:pt x="1381" y="644"/>
                  </a:lnTo>
                  <a:lnTo>
                    <a:pt x="1386" y="644"/>
                  </a:lnTo>
                  <a:lnTo>
                    <a:pt x="1386" y="646"/>
                  </a:lnTo>
                  <a:lnTo>
                    <a:pt x="1389" y="646"/>
                  </a:lnTo>
                  <a:lnTo>
                    <a:pt x="1389" y="648"/>
                  </a:lnTo>
                  <a:lnTo>
                    <a:pt x="1393" y="648"/>
                  </a:lnTo>
                  <a:lnTo>
                    <a:pt x="1393" y="649"/>
                  </a:lnTo>
                  <a:lnTo>
                    <a:pt x="1394" y="649"/>
                  </a:lnTo>
                  <a:lnTo>
                    <a:pt x="1394" y="652"/>
                  </a:lnTo>
                  <a:lnTo>
                    <a:pt x="1398" y="652"/>
                  </a:lnTo>
                  <a:lnTo>
                    <a:pt x="1398" y="654"/>
                  </a:lnTo>
                  <a:lnTo>
                    <a:pt x="1401" y="654"/>
                  </a:lnTo>
                  <a:lnTo>
                    <a:pt x="1401" y="655"/>
                  </a:lnTo>
                  <a:lnTo>
                    <a:pt x="1405" y="655"/>
                  </a:lnTo>
                  <a:lnTo>
                    <a:pt x="1405" y="657"/>
                  </a:lnTo>
                  <a:lnTo>
                    <a:pt x="1409" y="657"/>
                  </a:lnTo>
                  <a:lnTo>
                    <a:pt x="1409" y="660"/>
                  </a:lnTo>
                  <a:lnTo>
                    <a:pt x="1412" y="660"/>
                  </a:lnTo>
                  <a:lnTo>
                    <a:pt x="1412" y="667"/>
                  </a:lnTo>
                  <a:lnTo>
                    <a:pt x="1406" y="667"/>
                  </a:lnTo>
                  <a:lnTo>
                    <a:pt x="1406" y="670"/>
                  </a:lnTo>
                  <a:lnTo>
                    <a:pt x="1398" y="670"/>
                  </a:lnTo>
                  <a:lnTo>
                    <a:pt x="1398" y="668"/>
                  </a:lnTo>
                  <a:lnTo>
                    <a:pt x="1395" y="668"/>
                  </a:lnTo>
                  <a:lnTo>
                    <a:pt x="1395" y="665"/>
                  </a:lnTo>
                  <a:lnTo>
                    <a:pt x="1390" y="665"/>
                  </a:lnTo>
                  <a:lnTo>
                    <a:pt x="1390" y="664"/>
                  </a:lnTo>
                  <a:lnTo>
                    <a:pt x="1388" y="664"/>
                  </a:lnTo>
                  <a:lnTo>
                    <a:pt x="1388" y="662"/>
                  </a:lnTo>
                  <a:lnTo>
                    <a:pt x="1383" y="662"/>
                  </a:lnTo>
                  <a:lnTo>
                    <a:pt x="1383" y="660"/>
                  </a:lnTo>
                  <a:lnTo>
                    <a:pt x="1382" y="660"/>
                  </a:lnTo>
                  <a:lnTo>
                    <a:pt x="1382" y="659"/>
                  </a:lnTo>
                  <a:lnTo>
                    <a:pt x="1379" y="659"/>
                  </a:lnTo>
                  <a:lnTo>
                    <a:pt x="1379" y="656"/>
                  </a:lnTo>
                  <a:lnTo>
                    <a:pt x="1376" y="656"/>
                  </a:lnTo>
                  <a:lnTo>
                    <a:pt x="1376" y="654"/>
                  </a:lnTo>
                  <a:lnTo>
                    <a:pt x="1371" y="654"/>
                  </a:lnTo>
                  <a:lnTo>
                    <a:pt x="1371" y="653"/>
                  </a:lnTo>
                  <a:lnTo>
                    <a:pt x="1368" y="653"/>
                  </a:lnTo>
                  <a:lnTo>
                    <a:pt x="1368" y="651"/>
                  </a:lnTo>
                  <a:lnTo>
                    <a:pt x="1364" y="651"/>
                  </a:lnTo>
                  <a:lnTo>
                    <a:pt x="1364" y="648"/>
                  </a:lnTo>
                  <a:lnTo>
                    <a:pt x="1361" y="648"/>
                  </a:lnTo>
                  <a:lnTo>
                    <a:pt x="1361" y="647"/>
                  </a:lnTo>
                  <a:lnTo>
                    <a:pt x="1357" y="647"/>
                  </a:lnTo>
                  <a:lnTo>
                    <a:pt x="1357" y="645"/>
                  </a:lnTo>
                  <a:lnTo>
                    <a:pt x="1354" y="645"/>
                  </a:lnTo>
                  <a:lnTo>
                    <a:pt x="1354" y="643"/>
                  </a:lnTo>
                  <a:lnTo>
                    <a:pt x="1350" y="643"/>
                  </a:lnTo>
                  <a:lnTo>
                    <a:pt x="1350" y="640"/>
                  </a:lnTo>
                  <a:lnTo>
                    <a:pt x="1347" y="640"/>
                  </a:lnTo>
                  <a:lnTo>
                    <a:pt x="1347" y="639"/>
                  </a:lnTo>
                  <a:lnTo>
                    <a:pt x="1344" y="639"/>
                  </a:lnTo>
                  <a:lnTo>
                    <a:pt x="1344" y="637"/>
                  </a:lnTo>
                  <a:lnTo>
                    <a:pt x="1341" y="637"/>
                  </a:lnTo>
                  <a:lnTo>
                    <a:pt x="1341" y="636"/>
                  </a:lnTo>
                  <a:lnTo>
                    <a:pt x="1338" y="636"/>
                  </a:lnTo>
                  <a:lnTo>
                    <a:pt x="1338" y="633"/>
                  </a:lnTo>
                  <a:lnTo>
                    <a:pt x="1334" y="633"/>
                  </a:lnTo>
                  <a:lnTo>
                    <a:pt x="1334" y="631"/>
                  </a:lnTo>
                  <a:lnTo>
                    <a:pt x="1331" y="631"/>
                  </a:lnTo>
                  <a:lnTo>
                    <a:pt x="1331" y="629"/>
                  </a:lnTo>
                  <a:lnTo>
                    <a:pt x="1328" y="629"/>
                  </a:lnTo>
                  <a:lnTo>
                    <a:pt x="1328" y="628"/>
                  </a:lnTo>
                  <a:lnTo>
                    <a:pt x="1324" y="628"/>
                  </a:lnTo>
                  <a:lnTo>
                    <a:pt x="1324" y="626"/>
                  </a:lnTo>
                  <a:lnTo>
                    <a:pt x="1320" y="626"/>
                  </a:lnTo>
                  <a:lnTo>
                    <a:pt x="1320" y="623"/>
                  </a:lnTo>
                  <a:lnTo>
                    <a:pt x="1316" y="623"/>
                  </a:lnTo>
                  <a:lnTo>
                    <a:pt x="1316" y="622"/>
                  </a:lnTo>
                  <a:lnTo>
                    <a:pt x="1313" y="622"/>
                  </a:lnTo>
                  <a:lnTo>
                    <a:pt x="1313" y="620"/>
                  </a:lnTo>
                  <a:lnTo>
                    <a:pt x="1309" y="620"/>
                  </a:lnTo>
                  <a:lnTo>
                    <a:pt x="1309" y="618"/>
                  </a:lnTo>
                  <a:lnTo>
                    <a:pt x="1306" y="618"/>
                  </a:lnTo>
                  <a:lnTo>
                    <a:pt x="1306" y="616"/>
                  </a:lnTo>
                  <a:lnTo>
                    <a:pt x="1302" y="616"/>
                  </a:lnTo>
                  <a:lnTo>
                    <a:pt x="1302" y="614"/>
                  </a:lnTo>
                  <a:lnTo>
                    <a:pt x="1299" y="614"/>
                  </a:lnTo>
                  <a:lnTo>
                    <a:pt x="1299" y="612"/>
                  </a:lnTo>
                  <a:lnTo>
                    <a:pt x="1296" y="612"/>
                  </a:lnTo>
                  <a:lnTo>
                    <a:pt x="1296" y="611"/>
                  </a:lnTo>
                  <a:lnTo>
                    <a:pt x="1292" y="611"/>
                  </a:lnTo>
                  <a:lnTo>
                    <a:pt x="1292" y="608"/>
                  </a:lnTo>
                  <a:lnTo>
                    <a:pt x="1290" y="608"/>
                  </a:lnTo>
                  <a:lnTo>
                    <a:pt x="1290" y="606"/>
                  </a:lnTo>
                  <a:lnTo>
                    <a:pt x="1287" y="606"/>
                  </a:lnTo>
                  <a:lnTo>
                    <a:pt x="1287" y="604"/>
                  </a:lnTo>
                  <a:lnTo>
                    <a:pt x="1281" y="604"/>
                  </a:lnTo>
                  <a:lnTo>
                    <a:pt x="1281" y="603"/>
                  </a:lnTo>
                  <a:lnTo>
                    <a:pt x="1277" y="603"/>
                  </a:lnTo>
                  <a:lnTo>
                    <a:pt x="1277" y="600"/>
                  </a:lnTo>
                  <a:lnTo>
                    <a:pt x="1274" y="600"/>
                  </a:lnTo>
                  <a:lnTo>
                    <a:pt x="1274" y="598"/>
                  </a:lnTo>
                  <a:lnTo>
                    <a:pt x="1271" y="598"/>
                  </a:lnTo>
                  <a:lnTo>
                    <a:pt x="1271" y="597"/>
                  </a:lnTo>
                  <a:lnTo>
                    <a:pt x="1269" y="597"/>
                  </a:lnTo>
                  <a:lnTo>
                    <a:pt x="1269" y="595"/>
                  </a:lnTo>
                  <a:lnTo>
                    <a:pt x="1264" y="595"/>
                  </a:lnTo>
                  <a:lnTo>
                    <a:pt x="1264" y="592"/>
                  </a:lnTo>
                  <a:lnTo>
                    <a:pt x="1261" y="592"/>
                  </a:lnTo>
                  <a:lnTo>
                    <a:pt x="1261" y="591"/>
                  </a:lnTo>
                  <a:lnTo>
                    <a:pt x="1258" y="591"/>
                  </a:lnTo>
                  <a:lnTo>
                    <a:pt x="1258" y="589"/>
                  </a:lnTo>
                  <a:lnTo>
                    <a:pt x="1255" y="589"/>
                  </a:lnTo>
                  <a:lnTo>
                    <a:pt x="1255" y="587"/>
                  </a:lnTo>
                  <a:lnTo>
                    <a:pt x="1251" y="587"/>
                  </a:lnTo>
                  <a:lnTo>
                    <a:pt x="1251" y="584"/>
                  </a:lnTo>
                  <a:lnTo>
                    <a:pt x="1248" y="584"/>
                  </a:lnTo>
                  <a:lnTo>
                    <a:pt x="1248" y="583"/>
                  </a:lnTo>
                  <a:lnTo>
                    <a:pt x="1244" y="583"/>
                  </a:lnTo>
                  <a:lnTo>
                    <a:pt x="1244" y="581"/>
                  </a:lnTo>
                  <a:lnTo>
                    <a:pt x="1241" y="581"/>
                  </a:lnTo>
                  <a:lnTo>
                    <a:pt x="1241" y="579"/>
                  </a:lnTo>
                  <a:lnTo>
                    <a:pt x="1237" y="579"/>
                  </a:lnTo>
                  <a:lnTo>
                    <a:pt x="1237" y="578"/>
                  </a:lnTo>
                  <a:lnTo>
                    <a:pt x="1233" y="578"/>
                  </a:lnTo>
                  <a:lnTo>
                    <a:pt x="1233" y="575"/>
                  </a:lnTo>
                  <a:lnTo>
                    <a:pt x="1229" y="575"/>
                  </a:lnTo>
                  <a:lnTo>
                    <a:pt x="1229" y="573"/>
                  </a:lnTo>
                  <a:lnTo>
                    <a:pt x="1228" y="573"/>
                  </a:lnTo>
                  <a:lnTo>
                    <a:pt x="1228" y="572"/>
                  </a:lnTo>
                  <a:lnTo>
                    <a:pt x="1224" y="572"/>
                  </a:lnTo>
                  <a:lnTo>
                    <a:pt x="1224" y="570"/>
                  </a:lnTo>
                  <a:lnTo>
                    <a:pt x="1219" y="570"/>
                  </a:lnTo>
                  <a:lnTo>
                    <a:pt x="1219" y="567"/>
                  </a:lnTo>
                  <a:lnTo>
                    <a:pt x="1216" y="567"/>
                  </a:lnTo>
                  <a:lnTo>
                    <a:pt x="1216" y="566"/>
                  </a:lnTo>
                  <a:lnTo>
                    <a:pt x="1213" y="566"/>
                  </a:lnTo>
                  <a:lnTo>
                    <a:pt x="1213" y="564"/>
                  </a:lnTo>
                  <a:lnTo>
                    <a:pt x="1209" y="564"/>
                  </a:lnTo>
                  <a:lnTo>
                    <a:pt x="1209" y="562"/>
                  </a:lnTo>
                  <a:lnTo>
                    <a:pt x="1206" y="562"/>
                  </a:lnTo>
                  <a:lnTo>
                    <a:pt x="1206" y="560"/>
                  </a:lnTo>
                  <a:lnTo>
                    <a:pt x="1203" y="560"/>
                  </a:lnTo>
                  <a:lnTo>
                    <a:pt x="1203" y="558"/>
                  </a:lnTo>
                  <a:lnTo>
                    <a:pt x="1200" y="558"/>
                  </a:lnTo>
                  <a:lnTo>
                    <a:pt x="1200" y="556"/>
                  </a:lnTo>
                  <a:lnTo>
                    <a:pt x="1194" y="556"/>
                  </a:lnTo>
                  <a:lnTo>
                    <a:pt x="1194" y="555"/>
                  </a:lnTo>
                  <a:lnTo>
                    <a:pt x="1191" y="555"/>
                  </a:lnTo>
                  <a:lnTo>
                    <a:pt x="1191" y="552"/>
                  </a:lnTo>
                  <a:lnTo>
                    <a:pt x="1188" y="552"/>
                  </a:lnTo>
                  <a:lnTo>
                    <a:pt x="1188" y="550"/>
                  </a:lnTo>
                  <a:lnTo>
                    <a:pt x="1186" y="550"/>
                  </a:lnTo>
                  <a:lnTo>
                    <a:pt x="1186" y="548"/>
                  </a:lnTo>
                  <a:lnTo>
                    <a:pt x="1182" y="548"/>
                  </a:lnTo>
                  <a:lnTo>
                    <a:pt x="1182" y="547"/>
                  </a:lnTo>
                  <a:lnTo>
                    <a:pt x="1178" y="547"/>
                  </a:lnTo>
                  <a:lnTo>
                    <a:pt x="1178" y="544"/>
                  </a:lnTo>
                  <a:lnTo>
                    <a:pt x="1175" y="544"/>
                  </a:lnTo>
                  <a:lnTo>
                    <a:pt x="1175" y="542"/>
                  </a:lnTo>
                  <a:lnTo>
                    <a:pt x="1171" y="542"/>
                  </a:lnTo>
                  <a:lnTo>
                    <a:pt x="1171" y="541"/>
                  </a:lnTo>
                  <a:lnTo>
                    <a:pt x="1168" y="541"/>
                  </a:lnTo>
                  <a:lnTo>
                    <a:pt x="1168" y="539"/>
                  </a:lnTo>
                  <a:lnTo>
                    <a:pt x="1164" y="539"/>
                  </a:lnTo>
                  <a:lnTo>
                    <a:pt x="1164" y="536"/>
                  </a:lnTo>
                  <a:lnTo>
                    <a:pt x="1161" y="536"/>
                  </a:lnTo>
                  <a:lnTo>
                    <a:pt x="1161" y="535"/>
                  </a:lnTo>
                  <a:lnTo>
                    <a:pt x="1155" y="535"/>
                  </a:lnTo>
                  <a:lnTo>
                    <a:pt x="1155" y="533"/>
                  </a:lnTo>
                  <a:lnTo>
                    <a:pt x="1153" y="533"/>
                  </a:lnTo>
                  <a:lnTo>
                    <a:pt x="1153" y="531"/>
                  </a:lnTo>
                  <a:lnTo>
                    <a:pt x="1150" y="531"/>
                  </a:lnTo>
                  <a:lnTo>
                    <a:pt x="1150" y="530"/>
                  </a:lnTo>
                  <a:lnTo>
                    <a:pt x="1146" y="530"/>
                  </a:lnTo>
                  <a:lnTo>
                    <a:pt x="1146" y="527"/>
                  </a:lnTo>
                  <a:lnTo>
                    <a:pt x="1143" y="527"/>
                  </a:lnTo>
                  <a:lnTo>
                    <a:pt x="1143" y="525"/>
                  </a:lnTo>
                  <a:lnTo>
                    <a:pt x="1139" y="525"/>
                  </a:lnTo>
                  <a:lnTo>
                    <a:pt x="1139" y="523"/>
                  </a:lnTo>
                  <a:lnTo>
                    <a:pt x="1136" y="523"/>
                  </a:lnTo>
                  <a:lnTo>
                    <a:pt x="1136" y="522"/>
                  </a:lnTo>
                  <a:lnTo>
                    <a:pt x="1132" y="522"/>
                  </a:lnTo>
                  <a:lnTo>
                    <a:pt x="1132" y="519"/>
                  </a:lnTo>
                  <a:lnTo>
                    <a:pt x="1129" y="519"/>
                  </a:lnTo>
                  <a:lnTo>
                    <a:pt x="1129" y="517"/>
                  </a:lnTo>
                  <a:lnTo>
                    <a:pt x="1126" y="517"/>
                  </a:lnTo>
                  <a:lnTo>
                    <a:pt x="1126" y="516"/>
                  </a:lnTo>
                  <a:lnTo>
                    <a:pt x="1121" y="516"/>
                  </a:lnTo>
                  <a:lnTo>
                    <a:pt x="1121" y="514"/>
                  </a:lnTo>
                  <a:lnTo>
                    <a:pt x="1118" y="514"/>
                  </a:lnTo>
                  <a:lnTo>
                    <a:pt x="1118" y="511"/>
                  </a:lnTo>
                  <a:lnTo>
                    <a:pt x="1114" y="511"/>
                  </a:lnTo>
                  <a:lnTo>
                    <a:pt x="1114" y="510"/>
                  </a:lnTo>
                  <a:lnTo>
                    <a:pt x="1111" y="510"/>
                  </a:lnTo>
                  <a:lnTo>
                    <a:pt x="1111" y="508"/>
                  </a:lnTo>
                  <a:lnTo>
                    <a:pt x="1107" y="508"/>
                  </a:lnTo>
                  <a:lnTo>
                    <a:pt x="1107" y="507"/>
                  </a:lnTo>
                  <a:lnTo>
                    <a:pt x="1104" y="507"/>
                  </a:lnTo>
                  <a:lnTo>
                    <a:pt x="1104" y="503"/>
                  </a:lnTo>
                  <a:lnTo>
                    <a:pt x="1103" y="503"/>
                  </a:lnTo>
                  <a:lnTo>
                    <a:pt x="1103" y="502"/>
                  </a:lnTo>
                  <a:lnTo>
                    <a:pt x="1099" y="502"/>
                  </a:lnTo>
                  <a:lnTo>
                    <a:pt x="1099" y="500"/>
                  </a:lnTo>
                  <a:lnTo>
                    <a:pt x="1095" y="500"/>
                  </a:lnTo>
                  <a:lnTo>
                    <a:pt x="1095" y="498"/>
                  </a:lnTo>
                  <a:lnTo>
                    <a:pt x="1090" y="498"/>
                  </a:lnTo>
                  <a:lnTo>
                    <a:pt x="1090" y="497"/>
                  </a:lnTo>
                  <a:lnTo>
                    <a:pt x="1086" y="497"/>
                  </a:lnTo>
                  <a:lnTo>
                    <a:pt x="1086" y="494"/>
                  </a:lnTo>
                  <a:lnTo>
                    <a:pt x="1085" y="494"/>
                  </a:lnTo>
                  <a:lnTo>
                    <a:pt x="1085" y="492"/>
                  </a:lnTo>
                  <a:lnTo>
                    <a:pt x="1081" y="492"/>
                  </a:lnTo>
                  <a:lnTo>
                    <a:pt x="1081" y="491"/>
                  </a:lnTo>
                  <a:lnTo>
                    <a:pt x="1078" y="491"/>
                  </a:lnTo>
                  <a:lnTo>
                    <a:pt x="1078" y="489"/>
                  </a:lnTo>
                  <a:lnTo>
                    <a:pt x="1072" y="489"/>
                  </a:lnTo>
                  <a:lnTo>
                    <a:pt x="1072" y="486"/>
                  </a:lnTo>
                  <a:lnTo>
                    <a:pt x="1070" y="486"/>
                  </a:lnTo>
                  <a:lnTo>
                    <a:pt x="1070" y="485"/>
                  </a:lnTo>
                  <a:lnTo>
                    <a:pt x="1067" y="485"/>
                  </a:lnTo>
                  <a:lnTo>
                    <a:pt x="1067" y="483"/>
                  </a:lnTo>
                  <a:lnTo>
                    <a:pt x="1063" y="483"/>
                  </a:lnTo>
                  <a:lnTo>
                    <a:pt x="1063" y="481"/>
                  </a:lnTo>
                  <a:lnTo>
                    <a:pt x="1059" y="481"/>
                  </a:lnTo>
                  <a:lnTo>
                    <a:pt x="1059" y="479"/>
                  </a:lnTo>
                  <a:lnTo>
                    <a:pt x="1056" y="479"/>
                  </a:lnTo>
                  <a:lnTo>
                    <a:pt x="1056" y="477"/>
                  </a:lnTo>
                  <a:lnTo>
                    <a:pt x="1050" y="477"/>
                  </a:lnTo>
                  <a:lnTo>
                    <a:pt x="1050" y="475"/>
                  </a:lnTo>
                  <a:lnTo>
                    <a:pt x="1049" y="475"/>
                  </a:lnTo>
                  <a:lnTo>
                    <a:pt x="1049" y="474"/>
                  </a:lnTo>
                  <a:lnTo>
                    <a:pt x="1046" y="474"/>
                  </a:lnTo>
                  <a:lnTo>
                    <a:pt x="1046" y="471"/>
                  </a:lnTo>
                  <a:lnTo>
                    <a:pt x="1042" y="471"/>
                  </a:lnTo>
                  <a:lnTo>
                    <a:pt x="1042" y="469"/>
                  </a:lnTo>
                  <a:lnTo>
                    <a:pt x="1038" y="469"/>
                  </a:lnTo>
                  <a:lnTo>
                    <a:pt x="1038" y="467"/>
                  </a:lnTo>
                  <a:lnTo>
                    <a:pt x="1036" y="467"/>
                  </a:lnTo>
                  <a:lnTo>
                    <a:pt x="1036" y="466"/>
                  </a:lnTo>
                  <a:lnTo>
                    <a:pt x="1031" y="466"/>
                  </a:lnTo>
                  <a:lnTo>
                    <a:pt x="1031" y="463"/>
                  </a:lnTo>
                  <a:lnTo>
                    <a:pt x="1028" y="463"/>
                  </a:lnTo>
                  <a:lnTo>
                    <a:pt x="1028" y="461"/>
                  </a:lnTo>
                  <a:lnTo>
                    <a:pt x="1024" y="461"/>
                  </a:lnTo>
                  <a:lnTo>
                    <a:pt x="1024" y="460"/>
                  </a:lnTo>
                  <a:lnTo>
                    <a:pt x="1021" y="460"/>
                  </a:lnTo>
                  <a:lnTo>
                    <a:pt x="1021" y="458"/>
                  </a:lnTo>
                  <a:lnTo>
                    <a:pt x="1017" y="458"/>
                  </a:lnTo>
                  <a:lnTo>
                    <a:pt x="1017" y="455"/>
                  </a:lnTo>
                  <a:lnTo>
                    <a:pt x="1014" y="455"/>
                  </a:lnTo>
                  <a:lnTo>
                    <a:pt x="1014" y="454"/>
                  </a:lnTo>
                  <a:lnTo>
                    <a:pt x="1010" y="454"/>
                  </a:lnTo>
                  <a:lnTo>
                    <a:pt x="1010" y="452"/>
                  </a:lnTo>
                  <a:lnTo>
                    <a:pt x="1007" y="452"/>
                  </a:lnTo>
                  <a:lnTo>
                    <a:pt x="1007" y="450"/>
                  </a:lnTo>
                  <a:lnTo>
                    <a:pt x="1002" y="450"/>
                  </a:lnTo>
                  <a:lnTo>
                    <a:pt x="1002" y="449"/>
                  </a:lnTo>
                  <a:lnTo>
                    <a:pt x="999" y="449"/>
                  </a:lnTo>
                  <a:lnTo>
                    <a:pt x="999" y="446"/>
                  </a:lnTo>
                  <a:lnTo>
                    <a:pt x="996" y="446"/>
                  </a:lnTo>
                  <a:lnTo>
                    <a:pt x="996" y="444"/>
                  </a:lnTo>
                  <a:lnTo>
                    <a:pt x="992" y="444"/>
                  </a:lnTo>
                  <a:lnTo>
                    <a:pt x="992" y="442"/>
                  </a:lnTo>
                  <a:lnTo>
                    <a:pt x="989" y="442"/>
                  </a:lnTo>
                  <a:lnTo>
                    <a:pt x="989" y="441"/>
                  </a:lnTo>
                  <a:lnTo>
                    <a:pt x="985" y="441"/>
                  </a:lnTo>
                  <a:lnTo>
                    <a:pt x="985" y="438"/>
                  </a:lnTo>
                  <a:lnTo>
                    <a:pt x="982" y="438"/>
                  </a:lnTo>
                  <a:lnTo>
                    <a:pt x="982" y="436"/>
                  </a:lnTo>
                  <a:lnTo>
                    <a:pt x="978" y="436"/>
                  </a:lnTo>
                  <a:lnTo>
                    <a:pt x="978" y="435"/>
                  </a:lnTo>
                  <a:lnTo>
                    <a:pt x="975" y="435"/>
                  </a:lnTo>
                  <a:lnTo>
                    <a:pt x="975" y="433"/>
                  </a:lnTo>
                  <a:lnTo>
                    <a:pt x="972" y="433"/>
                  </a:lnTo>
                  <a:lnTo>
                    <a:pt x="972" y="430"/>
                  </a:lnTo>
                  <a:lnTo>
                    <a:pt x="967" y="430"/>
                  </a:lnTo>
                  <a:lnTo>
                    <a:pt x="967" y="429"/>
                  </a:lnTo>
                  <a:lnTo>
                    <a:pt x="964" y="429"/>
                  </a:lnTo>
                  <a:lnTo>
                    <a:pt x="964" y="427"/>
                  </a:lnTo>
                  <a:lnTo>
                    <a:pt x="960" y="427"/>
                  </a:lnTo>
                  <a:lnTo>
                    <a:pt x="960" y="426"/>
                  </a:lnTo>
                  <a:lnTo>
                    <a:pt x="957" y="426"/>
                  </a:lnTo>
                  <a:lnTo>
                    <a:pt x="957" y="422"/>
                  </a:lnTo>
                  <a:lnTo>
                    <a:pt x="953" y="422"/>
                  </a:lnTo>
                  <a:lnTo>
                    <a:pt x="953" y="421"/>
                  </a:lnTo>
                  <a:lnTo>
                    <a:pt x="950" y="421"/>
                  </a:lnTo>
                  <a:lnTo>
                    <a:pt x="950" y="419"/>
                  </a:lnTo>
                  <a:lnTo>
                    <a:pt x="947" y="419"/>
                  </a:lnTo>
                  <a:lnTo>
                    <a:pt x="947" y="418"/>
                  </a:lnTo>
                  <a:lnTo>
                    <a:pt x="943" y="418"/>
                  </a:lnTo>
                  <a:lnTo>
                    <a:pt x="943" y="416"/>
                  </a:lnTo>
                  <a:lnTo>
                    <a:pt x="940" y="416"/>
                  </a:lnTo>
                  <a:lnTo>
                    <a:pt x="940" y="413"/>
                  </a:lnTo>
                  <a:lnTo>
                    <a:pt x="935" y="413"/>
                  </a:lnTo>
                  <a:lnTo>
                    <a:pt x="935" y="411"/>
                  </a:lnTo>
                  <a:lnTo>
                    <a:pt x="934" y="411"/>
                  </a:lnTo>
                  <a:lnTo>
                    <a:pt x="934" y="410"/>
                  </a:lnTo>
                  <a:lnTo>
                    <a:pt x="928" y="410"/>
                  </a:lnTo>
                  <a:lnTo>
                    <a:pt x="928" y="408"/>
                  </a:lnTo>
                  <a:lnTo>
                    <a:pt x="925" y="408"/>
                  </a:lnTo>
                  <a:lnTo>
                    <a:pt x="925" y="405"/>
                  </a:lnTo>
                  <a:lnTo>
                    <a:pt x="923" y="405"/>
                  </a:lnTo>
                  <a:lnTo>
                    <a:pt x="923" y="404"/>
                  </a:lnTo>
                  <a:lnTo>
                    <a:pt x="919" y="404"/>
                  </a:lnTo>
                  <a:lnTo>
                    <a:pt x="919" y="402"/>
                  </a:lnTo>
                  <a:lnTo>
                    <a:pt x="916" y="402"/>
                  </a:lnTo>
                  <a:lnTo>
                    <a:pt x="916" y="400"/>
                  </a:lnTo>
                  <a:lnTo>
                    <a:pt x="911" y="400"/>
                  </a:lnTo>
                  <a:lnTo>
                    <a:pt x="911" y="398"/>
                  </a:lnTo>
                  <a:lnTo>
                    <a:pt x="909" y="398"/>
                  </a:lnTo>
                  <a:lnTo>
                    <a:pt x="909" y="396"/>
                  </a:lnTo>
                  <a:lnTo>
                    <a:pt x="905" y="396"/>
                  </a:lnTo>
                  <a:lnTo>
                    <a:pt x="905" y="394"/>
                  </a:lnTo>
                  <a:lnTo>
                    <a:pt x="902" y="394"/>
                  </a:lnTo>
                  <a:lnTo>
                    <a:pt x="902" y="393"/>
                  </a:lnTo>
                  <a:lnTo>
                    <a:pt x="899" y="393"/>
                  </a:lnTo>
                  <a:lnTo>
                    <a:pt x="899" y="390"/>
                  </a:lnTo>
                  <a:lnTo>
                    <a:pt x="895" y="390"/>
                  </a:lnTo>
                  <a:lnTo>
                    <a:pt x="895" y="388"/>
                  </a:lnTo>
                  <a:lnTo>
                    <a:pt x="892" y="388"/>
                  </a:lnTo>
                  <a:lnTo>
                    <a:pt x="892" y="386"/>
                  </a:lnTo>
                  <a:lnTo>
                    <a:pt x="887" y="386"/>
                  </a:lnTo>
                  <a:lnTo>
                    <a:pt x="887" y="385"/>
                  </a:lnTo>
                  <a:lnTo>
                    <a:pt x="884" y="385"/>
                  </a:lnTo>
                  <a:lnTo>
                    <a:pt x="884" y="382"/>
                  </a:lnTo>
                  <a:lnTo>
                    <a:pt x="880" y="382"/>
                  </a:lnTo>
                  <a:lnTo>
                    <a:pt x="880" y="380"/>
                  </a:lnTo>
                  <a:lnTo>
                    <a:pt x="877" y="380"/>
                  </a:lnTo>
                  <a:lnTo>
                    <a:pt x="877" y="379"/>
                  </a:lnTo>
                  <a:lnTo>
                    <a:pt x="874" y="379"/>
                  </a:lnTo>
                  <a:lnTo>
                    <a:pt x="874" y="377"/>
                  </a:lnTo>
                  <a:lnTo>
                    <a:pt x="870" y="377"/>
                  </a:lnTo>
                  <a:lnTo>
                    <a:pt x="870" y="374"/>
                  </a:lnTo>
                  <a:lnTo>
                    <a:pt x="867" y="374"/>
                  </a:lnTo>
                  <a:lnTo>
                    <a:pt x="867" y="373"/>
                  </a:lnTo>
                  <a:lnTo>
                    <a:pt x="863" y="373"/>
                  </a:lnTo>
                  <a:lnTo>
                    <a:pt x="863" y="371"/>
                  </a:lnTo>
                  <a:lnTo>
                    <a:pt x="860" y="371"/>
                  </a:lnTo>
                  <a:lnTo>
                    <a:pt x="860" y="369"/>
                  </a:lnTo>
                  <a:lnTo>
                    <a:pt x="856" y="369"/>
                  </a:lnTo>
                  <a:lnTo>
                    <a:pt x="856" y="368"/>
                  </a:lnTo>
                  <a:lnTo>
                    <a:pt x="852" y="368"/>
                  </a:lnTo>
                  <a:lnTo>
                    <a:pt x="852" y="365"/>
                  </a:lnTo>
                  <a:lnTo>
                    <a:pt x="848" y="365"/>
                  </a:lnTo>
                  <a:lnTo>
                    <a:pt x="848" y="363"/>
                  </a:lnTo>
                  <a:lnTo>
                    <a:pt x="845" y="363"/>
                  </a:lnTo>
                  <a:lnTo>
                    <a:pt x="845" y="361"/>
                  </a:lnTo>
                  <a:lnTo>
                    <a:pt x="842" y="361"/>
                  </a:lnTo>
                  <a:lnTo>
                    <a:pt x="842" y="360"/>
                  </a:lnTo>
                  <a:lnTo>
                    <a:pt x="838" y="360"/>
                  </a:lnTo>
                  <a:lnTo>
                    <a:pt x="838" y="357"/>
                  </a:lnTo>
                  <a:lnTo>
                    <a:pt x="835" y="357"/>
                  </a:lnTo>
                  <a:lnTo>
                    <a:pt x="835" y="356"/>
                  </a:lnTo>
                  <a:lnTo>
                    <a:pt x="831" y="356"/>
                  </a:lnTo>
                  <a:lnTo>
                    <a:pt x="831" y="354"/>
                  </a:lnTo>
                  <a:lnTo>
                    <a:pt x="828" y="354"/>
                  </a:lnTo>
                  <a:lnTo>
                    <a:pt x="828" y="352"/>
                  </a:lnTo>
                  <a:lnTo>
                    <a:pt x="824" y="352"/>
                  </a:lnTo>
                  <a:lnTo>
                    <a:pt x="824" y="349"/>
                  </a:lnTo>
                  <a:lnTo>
                    <a:pt x="820" y="349"/>
                  </a:lnTo>
                  <a:lnTo>
                    <a:pt x="820" y="348"/>
                  </a:lnTo>
                  <a:lnTo>
                    <a:pt x="816" y="348"/>
                  </a:lnTo>
                  <a:lnTo>
                    <a:pt x="816" y="346"/>
                  </a:lnTo>
                  <a:lnTo>
                    <a:pt x="813" y="346"/>
                  </a:lnTo>
                  <a:lnTo>
                    <a:pt x="813" y="345"/>
                  </a:lnTo>
                  <a:lnTo>
                    <a:pt x="810" y="345"/>
                  </a:lnTo>
                  <a:lnTo>
                    <a:pt x="810" y="342"/>
                  </a:lnTo>
                  <a:lnTo>
                    <a:pt x="806" y="342"/>
                  </a:lnTo>
                  <a:lnTo>
                    <a:pt x="806" y="340"/>
                  </a:lnTo>
                  <a:lnTo>
                    <a:pt x="803" y="340"/>
                  </a:lnTo>
                  <a:lnTo>
                    <a:pt x="803" y="338"/>
                  </a:lnTo>
                  <a:lnTo>
                    <a:pt x="799" y="338"/>
                  </a:lnTo>
                  <a:lnTo>
                    <a:pt x="799" y="337"/>
                  </a:lnTo>
                  <a:lnTo>
                    <a:pt x="796" y="337"/>
                  </a:lnTo>
                  <a:lnTo>
                    <a:pt x="796" y="334"/>
                  </a:lnTo>
                  <a:lnTo>
                    <a:pt x="792" y="334"/>
                  </a:lnTo>
                  <a:lnTo>
                    <a:pt x="792" y="332"/>
                  </a:lnTo>
                  <a:lnTo>
                    <a:pt x="788" y="332"/>
                  </a:lnTo>
                  <a:lnTo>
                    <a:pt x="788" y="330"/>
                  </a:lnTo>
                  <a:lnTo>
                    <a:pt x="786" y="330"/>
                  </a:lnTo>
                  <a:lnTo>
                    <a:pt x="786" y="329"/>
                  </a:lnTo>
                  <a:lnTo>
                    <a:pt x="781" y="329"/>
                  </a:lnTo>
                  <a:lnTo>
                    <a:pt x="781" y="326"/>
                  </a:lnTo>
                  <a:lnTo>
                    <a:pt x="778" y="326"/>
                  </a:lnTo>
                  <a:lnTo>
                    <a:pt x="778" y="324"/>
                  </a:lnTo>
                  <a:lnTo>
                    <a:pt x="774" y="324"/>
                  </a:lnTo>
                  <a:lnTo>
                    <a:pt x="774" y="323"/>
                  </a:lnTo>
                  <a:lnTo>
                    <a:pt x="771" y="323"/>
                  </a:lnTo>
                  <a:lnTo>
                    <a:pt x="771" y="321"/>
                  </a:lnTo>
                  <a:lnTo>
                    <a:pt x="767" y="321"/>
                  </a:lnTo>
                  <a:lnTo>
                    <a:pt x="767" y="319"/>
                  </a:lnTo>
                  <a:lnTo>
                    <a:pt x="764" y="319"/>
                  </a:lnTo>
                  <a:lnTo>
                    <a:pt x="764" y="317"/>
                  </a:lnTo>
                  <a:lnTo>
                    <a:pt x="761" y="317"/>
                  </a:lnTo>
                  <a:lnTo>
                    <a:pt x="761" y="315"/>
                  </a:lnTo>
                  <a:lnTo>
                    <a:pt x="756" y="315"/>
                  </a:lnTo>
                  <a:lnTo>
                    <a:pt x="756" y="313"/>
                  </a:lnTo>
                  <a:lnTo>
                    <a:pt x="753" y="313"/>
                  </a:lnTo>
                  <a:lnTo>
                    <a:pt x="753" y="312"/>
                  </a:lnTo>
                  <a:lnTo>
                    <a:pt x="750" y="312"/>
                  </a:lnTo>
                  <a:lnTo>
                    <a:pt x="750" y="309"/>
                  </a:lnTo>
                  <a:lnTo>
                    <a:pt x="746" y="309"/>
                  </a:lnTo>
                  <a:lnTo>
                    <a:pt x="746" y="307"/>
                  </a:lnTo>
                  <a:lnTo>
                    <a:pt x="742" y="307"/>
                  </a:lnTo>
                  <a:lnTo>
                    <a:pt x="742" y="305"/>
                  </a:lnTo>
                  <a:lnTo>
                    <a:pt x="739" y="305"/>
                  </a:lnTo>
                  <a:lnTo>
                    <a:pt x="739" y="304"/>
                  </a:lnTo>
                  <a:lnTo>
                    <a:pt x="735" y="304"/>
                  </a:lnTo>
                  <a:lnTo>
                    <a:pt x="735" y="301"/>
                  </a:lnTo>
                  <a:lnTo>
                    <a:pt x="732" y="301"/>
                  </a:lnTo>
                  <a:lnTo>
                    <a:pt x="732" y="299"/>
                  </a:lnTo>
                  <a:lnTo>
                    <a:pt x="729" y="299"/>
                  </a:lnTo>
                  <a:lnTo>
                    <a:pt x="729" y="298"/>
                  </a:lnTo>
                  <a:lnTo>
                    <a:pt x="724" y="298"/>
                  </a:lnTo>
                  <a:lnTo>
                    <a:pt x="724" y="296"/>
                  </a:lnTo>
                  <a:lnTo>
                    <a:pt x="721" y="296"/>
                  </a:lnTo>
                  <a:lnTo>
                    <a:pt x="721" y="293"/>
                  </a:lnTo>
                  <a:lnTo>
                    <a:pt x="718" y="293"/>
                  </a:lnTo>
                  <a:lnTo>
                    <a:pt x="718" y="292"/>
                  </a:lnTo>
                  <a:lnTo>
                    <a:pt x="714" y="292"/>
                  </a:lnTo>
                  <a:lnTo>
                    <a:pt x="714" y="290"/>
                  </a:lnTo>
                  <a:lnTo>
                    <a:pt x="710" y="290"/>
                  </a:lnTo>
                  <a:lnTo>
                    <a:pt x="710" y="289"/>
                  </a:lnTo>
                  <a:lnTo>
                    <a:pt x="707" y="289"/>
                  </a:lnTo>
                  <a:lnTo>
                    <a:pt x="707" y="287"/>
                  </a:lnTo>
                  <a:lnTo>
                    <a:pt x="704" y="287"/>
                  </a:lnTo>
                  <a:lnTo>
                    <a:pt x="704" y="284"/>
                  </a:lnTo>
                  <a:lnTo>
                    <a:pt x="698" y="284"/>
                  </a:lnTo>
                  <a:lnTo>
                    <a:pt x="698" y="282"/>
                  </a:lnTo>
                  <a:lnTo>
                    <a:pt x="697" y="282"/>
                  </a:lnTo>
                  <a:lnTo>
                    <a:pt x="697" y="281"/>
                  </a:lnTo>
                  <a:lnTo>
                    <a:pt x="693" y="281"/>
                  </a:lnTo>
                  <a:lnTo>
                    <a:pt x="693" y="279"/>
                  </a:lnTo>
                  <a:lnTo>
                    <a:pt x="689" y="279"/>
                  </a:lnTo>
                  <a:lnTo>
                    <a:pt x="689" y="276"/>
                  </a:lnTo>
                  <a:lnTo>
                    <a:pt x="685" y="276"/>
                  </a:lnTo>
                  <a:lnTo>
                    <a:pt x="685" y="275"/>
                  </a:lnTo>
                  <a:lnTo>
                    <a:pt x="682" y="275"/>
                  </a:lnTo>
                  <a:lnTo>
                    <a:pt x="682" y="272"/>
                  </a:lnTo>
                  <a:lnTo>
                    <a:pt x="678" y="272"/>
                  </a:lnTo>
                  <a:lnTo>
                    <a:pt x="678" y="271"/>
                  </a:lnTo>
                  <a:lnTo>
                    <a:pt x="675" y="271"/>
                  </a:lnTo>
                  <a:lnTo>
                    <a:pt x="675" y="268"/>
                  </a:lnTo>
                  <a:lnTo>
                    <a:pt x="672" y="268"/>
                  </a:lnTo>
                  <a:lnTo>
                    <a:pt x="672" y="267"/>
                  </a:lnTo>
                  <a:lnTo>
                    <a:pt x="666" y="267"/>
                  </a:lnTo>
                  <a:lnTo>
                    <a:pt x="666" y="265"/>
                  </a:lnTo>
                  <a:lnTo>
                    <a:pt x="662" y="265"/>
                  </a:lnTo>
                  <a:lnTo>
                    <a:pt x="662" y="264"/>
                  </a:lnTo>
                  <a:lnTo>
                    <a:pt x="661" y="264"/>
                  </a:lnTo>
                  <a:lnTo>
                    <a:pt x="661" y="261"/>
                  </a:lnTo>
                  <a:lnTo>
                    <a:pt x="656" y="261"/>
                  </a:lnTo>
                  <a:lnTo>
                    <a:pt x="656" y="259"/>
                  </a:lnTo>
                  <a:lnTo>
                    <a:pt x="652" y="259"/>
                  </a:lnTo>
                  <a:lnTo>
                    <a:pt x="652" y="257"/>
                  </a:lnTo>
                  <a:lnTo>
                    <a:pt x="649" y="257"/>
                  </a:lnTo>
                  <a:lnTo>
                    <a:pt x="649" y="256"/>
                  </a:lnTo>
                  <a:lnTo>
                    <a:pt x="645" y="256"/>
                  </a:lnTo>
                  <a:lnTo>
                    <a:pt x="645" y="253"/>
                  </a:lnTo>
                  <a:lnTo>
                    <a:pt x="642" y="253"/>
                  </a:lnTo>
                  <a:lnTo>
                    <a:pt x="642" y="251"/>
                  </a:lnTo>
                  <a:lnTo>
                    <a:pt x="637" y="251"/>
                  </a:lnTo>
                  <a:lnTo>
                    <a:pt x="637" y="249"/>
                  </a:lnTo>
                  <a:lnTo>
                    <a:pt x="635" y="249"/>
                  </a:lnTo>
                  <a:lnTo>
                    <a:pt x="635" y="248"/>
                  </a:lnTo>
                  <a:lnTo>
                    <a:pt x="632" y="248"/>
                  </a:lnTo>
                  <a:lnTo>
                    <a:pt x="632" y="245"/>
                  </a:lnTo>
                  <a:lnTo>
                    <a:pt x="627" y="245"/>
                  </a:lnTo>
                  <a:lnTo>
                    <a:pt x="627" y="243"/>
                  </a:lnTo>
                  <a:lnTo>
                    <a:pt x="624" y="243"/>
                  </a:lnTo>
                  <a:lnTo>
                    <a:pt x="624" y="242"/>
                  </a:lnTo>
                  <a:lnTo>
                    <a:pt x="620" y="242"/>
                  </a:lnTo>
                  <a:lnTo>
                    <a:pt x="620" y="240"/>
                  </a:lnTo>
                  <a:lnTo>
                    <a:pt x="617" y="240"/>
                  </a:lnTo>
                  <a:lnTo>
                    <a:pt x="617" y="237"/>
                  </a:lnTo>
                  <a:lnTo>
                    <a:pt x="613" y="237"/>
                  </a:lnTo>
                  <a:lnTo>
                    <a:pt x="613" y="236"/>
                  </a:lnTo>
                  <a:lnTo>
                    <a:pt x="608" y="236"/>
                  </a:lnTo>
                  <a:lnTo>
                    <a:pt x="608" y="234"/>
                  </a:lnTo>
                  <a:lnTo>
                    <a:pt x="605" y="234"/>
                  </a:lnTo>
                  <a:lnTo>
                    <a:pt x="605" y="232"/>
                  </a:lnTo>
                  <a:lnTo>
                    <a:pt x="601" y="232"/>
                  </a:lnTo>
                  <a:lnTo>
                    <a:pt x="601" y="231"/>
                  </a:lnTo>
                  <a:lnTo>
                    <a:pt x="597" y="231"/>
                  </a:lnTo>
                  <a:lnTo>
                    <a:pt x="597" y="228"/>
                  </a:lnTo>
                  <a:lnTo>
                    <a:pt x="594" y="228"/>
                  </a:lnTo>
                  <a:lnTo>
                    <a:pt x="594" y="226"/>
                  </a:lnTo>
                  <a:lnTo>
                    <a:pt x="591" y="226"/>
                  </a:lnTo>
                  <a:lnTo>
                    <a:pt x="591" y="224"/>
                  </a:lnTo>
                  <a:lnTo>
                    <a:pt x="586" y="224"/>
                  </a:lnTo>
                  <a:lnTo>
                    <a:pt x="586" y="223"/>
                  </a:lnTo>
                  <a:lnTo>
                    <a:pt x="583" y="223"/>
                  </a:lnTo>
                  <a:lnTo>
                    <a:pt x="583" y="220"/>
                  </a:lnTo>
                  <a:lnTo>
                    <a:pt x="579" y="220"/>
                  </a:lnTo>
                  <a:lnTo>
                    <a:pt x="579" y="218"/>
                  </a:lnTo>
                  <a:lnTo>
                    <a:pt x="576" y="218"/>
                  </a:lnTo>
                  <a:lnTo>
                    <a:pt x="576" y="217"/>
                  </a:lnTo>
                  <a:lnTo>
                    <a:pt x="572" y="217"/>
                  </a:lnTo>
                  <a:lnTo>
                    <a:pt x="572" y="215"/>
                  </a:lnTo>
                  <a:lnTo>
                    <a:pt x="568" y="215"/>
                  </a:lnTo>
                  <a:lnTo>
                    <a:pt x="568" y="212"/>
                  </a:lnTo>
                  <a:lnTo>
                    <a:pt x="565" y="212"/>
                  </a:lnTo>
                  <a:lnTo>
                    <a:pt x="565" y="211"/>
                  </a:lnTo>
                  <a:lnTo>
                    <a:pt x="562" y="211"/>
                  </a:lnTo>
                  <a:lnTo>
                    <a:pt x="562" y="209"/>
                  </a:lnTo>
                  <a:lnTo>
                    <a:pt x="559" y="209"/>
                  </a:lnTo>
                  <a:lnTo>
                    <a:pt x="559" y="208"/>
                  </a:lnTo>
                  <a:lnTo>
                    <a:pt x="553" y="208"/>
                  </a:lnTo>
                  <a:lnTo>
                    <a:pt x="553" y="206"/>
                  </a:lnTo>
                  <a:lnTo>
                    <a:pt x="549" y="206"/>
                  </a:lnTo>
                  <a:lnTo>
                    <a:pt x="549" y="203"/>
                  </a:lnTo>
                  <a:lnTo>
                    <a:pt x="546" y="203"/>
                  </a:lnTo>
                  <a:lnTo>
                    <a:pt x="546" y="201"/>
                  </a:lnTo>
                  <a:lnTo>
                    <a:pt x="543" y="201"/>
                  </a:lnTo>
                  <a:lnTo>
                    <a:pt x="543" y="200"/>
                  </a:lnTo>
                  <a:lnTo>
                    <a:pt x="539" y="200"/>
                  </a:lnTo>
                  <a:lnTo>
                    <a:pt x="539" y="198"/>
                  </a:lnTo>
                  <a:lnTo>
                    <a:pt x="535" y="198"/>
                  </a:lnTo>
                  <a:lnTo>
                    <a:pt x="535" y="195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2" y="192"/>
                  </a:lnTo>
                  <a:lnTo>
                    <a:pt x="522" y="190"/>
                  </a:lnTo>
                  <a:lnTo>
                    <a:pt x="519" y="190"/>
                  </a:lnTo>
                  <a:lnTo>
                    <a:pt x="519" y="187"/>
                  </a:lnTo>
                  <a:lnTo>
                    <a:pt x="516" y="187"/>
                  </a:lnTo>
                  <a:lnTo>
                    <a:pt x="516" y="186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08" y="184"/>
                  </a:lnTo>
                  <a:lnTo>
                    <a:pt x="508" y="183"/>
                  </a:lnTo>
                  <a:lnTo>
                    <a:pt x="505" y="183"/>
                  </a:lnTo>
                  <a:lnTo>
                    <a:pt x="505" y="180"/>
                  </a:lnTo>
                  <a:lnTo>
                    <a:pt x="502" y="180"/>
                  </a:lnTo>
                  <a:lnTo>
                    <a:pt x="502" y="178"/>
                  </a:lnTo>
                  <a:lnTo>
                    <a:pt x="496" y="178"/>
                  </a:lnTo>
                  <a:lnTo>
                    <a:pt x="496" y="176"/>
                  </a:lnTo>
                  <a:lnTo>
                    <a:pt x="492" y="176"/>
                  </a:lnTo>
                  <a:lnTo>
                    <a:pt x="492" y="175"/>
                  </a:lnTo>
                  <a:lnTo>
                    <a:pt x="489" y="175"/>
                  </a:lnTo>
                  <a:lnTo>
                    <a:pt x="489" y="172"/>
                  </a:lnTo>
                  <a:lnTo>
                    <a:pt x="484" y="172"/>
                  </a:lnTo>
                  <a:lnTo>
                    <a:pt x="484" y="170"/>
                  </a:lnTo>
                  <a:lnTo>
                    <a:pt x="482" y="170"/>
                  </a:lnTo>
                  <a:lnTo>
                    <a:pt x="482" y="168"/>
                  </a:lnTo>
                  <a:lnTo>
                    <a:pt x="476" y="168"/>
                  </a:lnTo>
                  <a:lnTo>
                    <a:pt x="476" y="167"/>
                  </a:lnTo>
                  <a:lnTo>
                    <a:pt x="473" y="167"/>
                  </a:lnTo>
                  <a:lnTo>
                    <a:pt x="473" y="164"/>
                  </a:lnTo>
                  <a:lnTo>
                    <a:pt x="470" y="164"/>
                  </a:lnTo>
                  <a:lnTo>
                    <a:pt x="470" y="162"/>
                  </a:lnTo>
                  <a:lnTo>
                    <a:pt x="464" y="162"/>
                  </a:lnTo>
                  <a:lnTo>
                    <a:pt x="464" y="161"/>
                  </a:lnTo>
                  <a:lnTo>
                    <a:pt x="460" y="161"/>
                  </a:lnTo>
                  <a:lnTo>
                    <a:pt x="460" y="159"/>
                  </a:lnTo>
                  <a:lnTo>
                    <a:pt x="457" y="159"/>
                  </a:lnTo>
                  <a:lnTo>
                    <a:pt x="457" y="156"/>
                  </a:lnTo>
                  <a:lnTo>
                    <a:pt x="454" y="156"/>
                  </a:lnTo>
                  <a:lnTo>
                    <a:pt x="454" y="155"/>
                  </a:lnTo>
                  <a:lnTo>
                    <a:pt x="450" y="155"/>
                  </a:lnTo>
                  <a:lnTo>
                    <a:pt x="450" y="153"/>
                  </a:lnTo>
                  <a:lnTo>
                    <a:pt x="445" y="153"/>
                  </a:lnTo>
                  <a:lnTo>
                    <a:pt x="445" y="151"/>
                  </a:lnTo>
                  <a:lnTo>
                    <a:pt x="441" y="151"/>
                  </a:lnTo>
                  <a:lnTo>
                    <a:pt x="441" y="150"/>
                  </a:lnTo>
                  <a:lnTo>
                    <a:pt x="438" y="150"/>
                  </a:lnTo>
                  <a:lnTo>
                    <a:pt x="438" y="147"/>
                  </a:lnTo>
                  <a:lnTo>
                    <a:pt x="434" y="147"/>
                  </a:lnTo>
                  <a:lnTo>
                    <a:pt x="434" y="145"/>
                  </a:lnTo>
                  <a:lnTo>
                    <a:pt x="431" y="145"/>
                  </a:lnTo>
                  <a:lnTo>
                    <a:pt x="431" y="143"/>
                  </a:lnTo>
                  <a:lnTo>
                    <a:pt x="425" y="143"/>
                  </a:lnTo>
                  <a:lnTo>
                    <a:pt x="425" y="142"/>
                  </a:lnTo>
                  <a:lnTo>
                    <a:pt x="422" y="142"/>
                  </a:lnTo>
                  <a:lnTo>
                    <a:pt x="422" y="139"/>
                  </a:lnTo>
                  <a:lnTo>
                    <a:pt x="416" y="139"/>
                  </a:lnTo>
                  <a:lnTo>
                    <a:pt x="416" y="138"/>
                  </a:lnTo>
                  <a:lnTo>
                    <a:pt x="413" y="138"/>
                  </a:lnTo>
                  <a:lnTo>
                    <a:pt x="413" y="136"/>
                  </a:lnTo>
                  <a:lnTo>
                    <a:pt x="409" y="136"/>
                  </a:lnTo>
                  <a:lnTo>
                    <a:pt x="409" y="134"/>
                  </a:lnTo>
                  <a:lnTo>
                    <a:pt x="403" y="134"/>
                  </a:lnTo>
                  <a:lnTo>
                    <a:pt x="403" y="131"/>
                  </a:lnTo>
                  <a:lnTo>
                    <a:pt x="400" y="131"/>
                  </a:lnTo>
                  <a:lnTo>
                    <a:pt x="400" y="130"/>
                  </a:lnTo>
                  <a:lnTo>
                    <a:pt x="398" y="130"/>
                  </a:lnTo>
                  <a:lnTo>
                    <a:pt x="398" y="128"/>
                  </a:lnTo>
                  <a:lnTo>
                    <a:pt x="392" y="128"/>
                  </a:lnTo>
                  <a:lnTo>
                    <a:pt x="392" y="127"/>
                  </a:lnTo>
                  <a:lnTo>
                    <a:pt x="389" y="127"/>
                  </a:lnTo>
                  <a:lnTo>
                    <a:pt x="389" y="124"/>
                  </a:lnTo>
                  <a:lnTo>
                    <a:pt x="384" y="124"/>
                  </a:lnTo>
                  <a:lnTo>
                    <a:pt x="384" y="122"/>
                  </a:lnTo>
                  <a:lnTo>
                    <a:pt x="379" y="122"/>
                  </a:lnTo>
                  <a:lnTo>
                    <a:pt x="379" y="120"/>
                  </a:lnTo>
                  <a:lnTo>
                    <a:pt x="376" y="120"/>
                  </a:lnTo>
                  <a:lnTo>
                    <a:pt x="376" y="119"/>
                  </a:lnTo>
                  <a:lnTo>
                    <a:pt x="370" y="119"/>
                  </a:lnTo>
                  <a:lnTo>
                    <a:pt x="370" y="117"/>
                  </a:lnTo>
                  <a:lnTo>
                    <a:pt x="367" y="117"/>
                  </a:lnTo>
                  <a:lnTo>
                    <a:pt x="367" y="114"/>
                  </a:lnTo>
                  <a:lnTo>
                    <a:pt x="361" y="114"/>
                  </a:lnTo>
                  <a:lnTo>
                    <a:pt x="361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4" y="111"/>
                  </a:lnTo>
                  <a:lnTo>
                    <a:pt x="354" y="109"/>
                  </a:lnTo>
                  <a:lnTo>
                    <a:pt x="349" y="109"/>
                  </a:lnTo>
                  <a:lnTo>
                    <a:pt x="349" y="106"/>
                  </a:lnTo>
                  <a:lnTo>
                    <a:pt x="344" y="106"/>
                  </a:lnTo>
                  <a:lnTo>
                    <a:pt x="344" y="105"/>
                  </a:lnTo>
                  <a:lnTo>
                    <a:pt x="341" y="105"/>
                  </a:lnTo>
                  <a:lnTo>
                    <a:pt x="341" y="103"/>
                  </a:lnTo>
                  <a:lnTo>
                    <a:pt x="335" y="103"/>
                  </a:lnTo>
                  <a:lnTo>
                    <a:pt x="335" y="102"/>
                  </a:lnTo>
                  <a:lnTo>
                    <a:pt x="332" y="102"/>
                  </a:lnTo>
                  <a:lnTo>
                    <a:pt x="332" y="99"/>
                  </a:lnTo>
                  <a:lnTo>
                    <a:pt x="326" y="99"/>
                  </a:lnTo>
                  <a:lnTo>
                    <a:pt x="326" y="97"/>
                  </a:lnTo>
                  <a:lnTo>
                    <a:pt x="320" y="97"/>
                  </a:lnTo>
                  <a:lnTo>
                    <a:pt x="320" y="95"/>
                  </a:lnTo>
                  <a:lnTo>
                    <a:pt x="317" y="95"/>
                  </a:lnTo>
                  <a:lnTo>
                    <a:pt x="317" y="94"/>
                  </a:lnTo>
                  <a:lnTo>
                    <a:pt x="312" y="94"/>
                  </a:lnTo>
                  <a:lnTo>
                    <a:pt x="312" y="91"/>
                  </a:lnTo>
                  <a:lnTo>
                    <a:pt x="309" y="91"/>
                  </a:lnTo>
                  <a:lnTo>
                    <a:pt x="309" y="89"/>
                  </a:lnTo>
                  <a:lnTo>
                    <a:pt x="303" y="89"/>
                  </a:lnTo>
                  <a:lnTo>
                    <a:pt x="303" y="87"/>
                  </a:lnTo>
                  <a:lnTo>
                    <a:pt x="297" y="87"/>
                  </a:lnTo>
                  <a:lnTo>
                    <a:pt x="297" y="86"/>
                  </a:lnTo>
                  <a:lnTo>
                    <a:pt x="293" y="86"/>
                  </a:lnTo>
                  <a:lnTo>
                    <a:pt x="293" y="83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78" y="80"/>
                  </a:lnTo>
                  <a:lnTo>
                    <a:pt x="278" y="78"/>
                  </a:lnTo>
                  <a:lnTo>
                    <a:pt x="273" y="78"/>
                  </a:lnTo>
                  <a:lnTo>
                    <a:pt x="273" y="75"/>
                  </a:lnTo>
                  <a:lnTo>
                    <a:pt x="268" y="75"/>
                  </a:lnTo>
                  <a:lnTo>
                    <a:pt x="268" y="74"/>
                  </a:lnTo>
                  <a:lnTo>
                    <a:pt x="262" y="74"/>
                  </a:lnTo>
                  <a:lnTo>
                    <a:pt x="262" y="72"/>
                  </a:lnTo>
                  <a:lnTo>
                    <a:pt x="256" y="72"/>
                  </a:lnTo>
                  <a:lnTo>
                    <a:pt x="256" y="71"/>
                  </a:lnTo>
                  <a:lnTo>
                    <a:pt x="253" y="71"/>
                  </a:lnTo>
                  <a:lnTo>
                    <a:pt x="253" y="69"/>
                  </a:lnTo>
                  <a:lnTo>
                    <a:pt x="248" y="69"/>
                  </a:lnTo>
                  <a:lnTo>
                    <a:pt x="248" y="66"/>
                  </a:lnTo>
                  <a:lnTo>
                    <a:pt x="243" y="66"/>
                  </a:lnTo>
                  <a:lnTo>
                    <a:pt x="243" y="64"/>
                  </a:lnTo>
                  <a:lnTo>
                    <a:pt x="238" y="64"/>
                  </a:lnTo>
                  <a:lnTo>
                    <a:pt x="238" y="63"/>
                  </a:lnTo>
                  <a:lnTo>
                    <a:pt x="232" y="63"/>
                  </a:lnTo>
                  <a:lnTo>
                    <a:pt x="232" y="61"/>
                  </a:lnTo>
                  <a:lnTo>
                    <a:pt x="227" y="61"/>
                  </a:lnTo>
                  <a:lnTo>
                    <a:pt x="227" y="58"/>
                  </a:lnTo>
                  <a:lnTo>
                    <a:pt x="220" y="58"/>
                  </a:lnTo>
                  <a:lnTo>
                    <a:pt x="220" y="57"/>
                  </a:lnTo>
                  <a:lnTo>
                    <a:pt x="214" y="57"/>
                  </a:lnTo>
                  <a:lnTo>
                    <a:pt x="214" y="55"/>
                  </a:lnTo>
                  <a:lnTo>
                    <a:pt x="209" y="55"/>
                  </a:lnTo>
                  <a:lnTo>
                    <a:pt x="209" y="53"/>
                  </a:lnTo>
                  <a:lnTo>
                    <a:pt x="202" y="53"/>
                  </a:lnTo>
                  <a:lnTo>
                    <a:pt x="202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0" y="49"/>
                  </a:lnTo>
                  <a:lnTo>
                    <a:pt x="190" y="47"/>
                  </a:lnTo>
                  <a:lnTo>
                    <a:pt x="184" y="47"/>
                  </a:lnTo>
                  <a:lnTo>
                    <a:pt x="184" y="46"/>
                  </a:lnTo>
                  <a:lnTo>
                    <a:pt x="178" y="46"/>
                  </a:lnTo>
                  <a:lnTo>
                    <a:pt x="178" y="43"/>
                  </a:lnTo>
                  <a:lnTo>
                    <a:pt x="172" y="43"/>
                  </a:lnTo>
                  <a:lnTo>
                    <a:pt x="172" y="41"/>
                  </a:lnTo>
                  <a:lnTo>
                    <a:pt x="165" y="41"/>
                  </a:lnTo>
                  <a:lnTo>
                    <a:pt x="165" y="39"/>
                  </a:lnTo>
                  <a:lnTo>
                    <a:pt x="159" y="39"/>
                  </a:lnTo>
                  <a:lnTo>
                    <a:pt x="159" y="38"/>
                  </a:lnTo>
                  <a:lnTo>
                    <a:pt x="149" y="38"/>
                  </a:lnTo>
                  <a:lnTo>
                    <a:pt x="149" y="35"/>
                  </a:lnTo>
                  <a:lnTo>
                    <a:pt x="146" y="35"/>
                  </a:lnTo>
                  <a:lnTo>
                    <a:pt x="146" y="33"/>
                  </a:lnTo>
                  <a:lnTo>
                    <a:pt x="136" y="33"/>
                  </a:lnTo>
                  <a:lnTo>
                    <a:pt x="136" y="32"/>
                  </a:lnTo>
                  <a:lnTo>
                    <a:pt x="128" y="32"/>
                  </a:lnTo>
                  <a:lnTo>
                    <a:pt x="128" y="30"/>
                  </a:lnTo>
                  <a:lnTo>
                    <a:pt x="124" y="30"/>
                  </a:lnTo>
                  <a:lnTo>
                    <a:pt x="124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08" y="25"/>
                  </a:lnTo>
                  <a:lnTo>
                    <a:pt x="108" y="24"/>
                  </a:lnTo>
                  <a:lnTo>
                    <a:pt x="99" y="24"/>
                  </a:lnTo>
                  <a:lnTo>
                    <a:pt x="99" y="22"/>
                  </a:lnTo>
                  <a:lnTo>
                    <a:pt x="89" y="22"/>
                  </a:lnTo>
                  <a:lnTo>
                    <a:pt x="89" y="21"/>
                  </a:lnTo>
                  <a:lnTo>
                    <a:pt x="82" y="21"/>
                  </a:lnTo>
                  <a:lnTo>
                    <a:pt x="82" y="18"/>
                  </a:lnTo>
                  <a:lnTo>
                    <a:pt x="73" y="18"/>
                  </a:lnTo>
                  <a:lnTo>
                    <a:pt x="73" y="16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51" y="14"/>
                  </a:lnTo>
                  <a:lnTo>
                    <a:pt x="51" y="13"/>
                  </a:lnTo>
                  <a:lnTo>
                    <a:pt x="39" y="13"/>
                  </a:lnTo>
                  <a:lnTo>
                    <a:pt x="39" y="10"/>
                  </a:lnTo>
                  <a:lnTo>
                    <a:pt x="38" y="10"/>
                  </a:lnTo>
                  <a:lnTo>
                    <a:pt x="38" y="13"/>
                  </a:lnTo>
                  <a:lnTo>
                    <a:pt x="37" y="13"/>
                  </a:lnTo>
                  <a:lnTo>
                    <a:pt x="37" y="18"/>
                  </a:lnTo>
                  <a:lnTo>
                    <a:pt x="35" y="18"/>
                  </a:lnTo>
                  <a:lnTo>
                    <a:pt x="35" y="32"/>
                  </a:lnTo>
                  <a:lnTo>
                    <a:pt x="33" y="32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2" y="103"/>
                  </a:lnTo>
                  <a:lnTo>
                    <a:pt x="29" y="103"/>
                  </a:lnTo>
                  <a:lnTo>
                    <a:pt x="29" y="150"/>
                  </a:lnTo>
                  <a:lnTo>
                    <a:pt x="28" y="150"/>
                  </a:lnTo>
                  <a:lnTo>
                    <a:pt x="28" y="178"/>
                  </a:lnTo>
                  <a:lnTo>
                    <a:pt x="26" y="178"/>
                  </a:lnTo>
                  <a:lnTo>
                    <a:pt x="26" y="195"/>
                  </a:lnTo>
                  <a:lnTo>
                    <a:pt x="25" y="195"/>
                  </a:lnTo>
                  <a:lnTo>
                    <a:pt x="25" y="203"/>
                  </a:lnTo>
                  <a:lnTo>
                    <a:pt x="22" y="203"/>
                  </a:lnTo>
                  <a:lnTo>
                    <a:pt x="22" y="215"/>
                  </a:lnTo>
                  <a:lnTo>
                    <a:pt x="21" y="215"/>
                  </a:lnTo>
                  <a:lnTo>
                    <a:pt x="21" y="234"/>
                  </a:lnTo>
                  <a:lnTo>
                    <a:pt x="19" y="234"/>
                  </a:lnTo>
                  <a:lnTo>
                    <a:pt x="19" y="282"/>
                  </a:lnTo>
                  <a:lnTo>
                    <a:pt x="18" y="282"/>
                  </a:lnTo>
                  <a:lnTo>
                    <a:pt x="18" y="374"/>
                  </a:lnTo>
                  <a:lnTo>
                    <a:pt x="16" y="374"/>
                  </a:lnTo>
                  <a:lnTo>
                    <a:pt x="16" y="511"/>
                  </a:lnTo>
                  <a:lnTo>
                    <a:pt x="14" y="511"/>
                  </a:lnTo>
                  <a:lnTo>
                    <a:pt x="14" y="668"/>
                  </a:lnTo>
                  <a:lnTo>
                    <a:pt x="12" y="668"/>
                  </a:lnTo>
                  <a:lnTo>
                    <a:pt x="12" y="843"/>
                  </a:lnTo>
                  <a:lnTo>
                    <a:pt x="10" y="843"/>
                  </a:lnTo>
                  <a:lnTo>
                    <a:pt x="10" y="950"/>
                  </a:lnTo>
                  <a:lnTo>
                    <a:pt x="0" y="950"/>
                  </a:lnTo>
                  <a:lnTo>
                    <a:pt x="0" y="833"/>
                  </a:lnTo>
                  <a:lnTo>
                    <a:pt x="2" y="833"/>
                  </a:lnTo>
                  <a:lnTo>
                    <a:pt x="2" y="657"/>
                  </a:lnTo>
                  <a:lnTo>
                    <a:pt x="4" y="657"/>
                  </a:lnTo>
                  <a:lnTo>
                    <a:pt x="4" y="501"/>
                  </a:lnTo>
                  <a:lnTo>
                    <a:pt x="5" y="501"/>
                  </a:lnTo>
                  <a:lnTo>
                    <a:pt x="5" y="364"/>
                  </a:lnTo>
                  <a:lnTo>
                    <a:pt x="8" y="364"/>
                  </a:lnTo>
                  <a:lnTo>
                    <a:pt x="8" y="272"/>
                  </a:lnTo>
                  <a:lnTo>
                    <a:pt x="9" y="272"/>
                  </a:lnTo>
                  <a:lnTo>
                    <a:pt x="9" y="224"/>
                  </a:lnTo>
                  <a:lnTo>
                    <a:pt x="11" y="224"/>
                  </a:lnTo>
                  <a:lnTo>
                    <a:pt x="11" y="204"/>
                  </a:lnTo>
                  <a:lnTo>
                    <a:pt x="12" y="204"/>
                  </a:lnTo>
                  <a:lnTo>
                    <a:pt x="12" y="193"/>
                  </a:lnTo>
                  <a:lnTo>
                    <a:pt x="14" y="193"/>
                  </a:lnTo>
                  <a:lnTo>
                    <a:pt x="14" y="185"/>
                  </a:lnTo>
                  <a:lnTo>
                    <a:pt x="16" y="185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39"/>
                  </a:lnTo>
                  <a:lnTo>
                    <a:pt x="19" y="139"/>
                  </a:lnTo>
                  <a:lnTo>
                    <a:pt x="19" y="93"/>
                  </a:lnTo>
                  <a:lnTo>
                    <a:pt x="21" y="93"/>
                  </a:lnTo>
                  <a:lnTo>
                    <a:pt x="21" y="48"/>
                  </a:lnTo>
                  <a:lnTo>
                    <a:pt x="22" y="48"/>
                  </a:lnTo>
                  <a:lnTo>
                    <a:pt x="22" y="22"/>
                  </a:lnTo>
                  <a:lnTo>
                    <a:pt x="25" y="22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Freeform 53"/>
            <p:cNvSpPr>
              <a:spLocks/>
            </p:cNvSpPr>
            <p:nvPr/>
          </p:nvSpPr>
          <p:spPr bwMode="auto">
            <a:xfrm>
              <a:off x="2315738" y="3912466"/>
              <a:ext cx="7396" cy="64101"/>
            </a:xfrm>
            <a:custGeom>
              <a:avLst/>
              <a:gdLst>
                <a:gd name="T0" fmla="*/ 2 w 6"/>
                <a:gd name="T1" fmla="*/ 0 h 52"/>
                <a:gd name="T2" fmla="*/ 6 w 6"/>
                <a:gd name="T3" fmla="*/ 0 h 52"/>
                <a:gd name="T4" fmla="*/ 6 w 6"/>
                <a:gd name="T5" fmla="*/ 1 h 52"/>
                <a:gd name="T6" fmla="*/ 2 w 6"/>
                <a:gd name="T7" fmla="*/ 52 h 52"/>
                <a:gd name="T8" fmla="*/ 0 w 6"/>
                <a:gd name="T9" fmla="*/ 52 h 52"/>
                <a:gd name="T10" fmla="*/ 0 w 6"/>
                <a:gd name="T11" fmla="*/ 51 h 52"/>
                <a:gd name="T12" fmla="*/ 2 w 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2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Freeform 54"/>
            <p:cNvSpPr>
              <a:spLocks/>
            </p:cNvSpPr>
            <p:nvPr/>
          </p:nvSpPr>
          <p:spPr bwMode="auto">
            <a:xfrm>
              <a:off x="2320669" y="3848365"/>
              <a:ext cx="4931" cy="20956"/>
            </a:xfrm>
            <a:custGeom>
              <a:avLst/>
              <a:gdLst>
                <a:gd name="T0" fmla="*/ 2 w 4"/>
                <a:gd name="T1" fmla="*/ 0 h 17"/>
                <a:gd name="T2" fmla="*/ 4 w 4"/>
                <a:gd name="T3" fmla="*/ 0 h 17"/>
                <a:gd name="T4" fmla="*/ 4 w 4"/>
                <a:gd name="T5" fmla="*/ 1 h 17"/>
                <a:gd name="T6" fmla="*/ 2 w 4"/>
                <a:gd name="T7" fmla="*/ 17 h 17"/>
                <a:gd name="T8" fmla="*/ 0 w 4"/>
                <a:gd name="T9" fmla="*/ 17 h 17"/>
                <a:gd name="T10" fmla="*/ 0 w 4"/>
                <a:gd name="T11" fmla="*/ 15 h 17"/>
                <a:gd name="T12" fmla="*/ 2 w 4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Freeform 55"/>
            <p:cNvSpPr>
              <a:spLocks/>
            </p:cNvSpPr>
            <p:nvPr/>
          </p:nvSpPr>
          <p:spPr bwMode="auto">
            <a:xfrm>
              <a:off x="2323135" y="3700440"/>
              <a:ext cx="7396" cy="104780"/>
            </a:xfrm>
            <a:custGeom>
              <a:avLst/>
              <a:gdLst>
                <a:gd name="T0" fmla="*/ 4 w 6"/>
                <a:gd name="T1" fmla="*/ 0 h 85"/>
                <a:gd name="T2" fmla="*/ 6 w 6"/>
                <a:gd name="T3" fmla="*/ 0 h 85"/>
                <a:gd name="T4" fmla="*/ 6 w 6"/>
                <a:gd name="T5" fmla="*/ 4 h 85"/>
                <a:gd name="T6" fmla="*/ 3 w 6"/>
                <a:gd name="T7" fmla="*/ 85 h 85"/>
                <a:gd name="T8" fmla="*/ 0 w 6"/>
                <a:gd name="T9" fmla="*/ 85 h 85"/>
                <a:gd name="T10" fmla="*/ 0 w 6"/>
                <a:gd name="T11" fmla="*/ 82 h 85"/>
                <a:gd name="T12" fmla="*/ 4 w 6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5">
                  <a:moveTo>
                    <a:pt x="4" y="0"/>
                  </a:moveTo>
                  <a:lnTo>
                    <a:pt x="6" y="0"/>
                  </a:lnTo>
                  <a:lnTo>
                    <a:pt x="6" y="4"/>
                  </a:lnTo>
                  <a:lnTo>
                    <a:pt x="3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Freeform 56"/>
            <p:cNvSpPr>
              <a:spLocks/>
            </p:cNvSpPr>
            <p:nvPr/>
          </p:nvSpPr>
          <p:spPr bwMode="auto">
            <a:xfrm>
              <a:off x="2330531" y="3691812"/>
              <a:ext cx="4931" cy="23422"/>
            </a:xfrm>
            <a:custGeom>
              <a:avLst/>
              <a:gdLst>
                <a:gd name="T0" fmla="*/ 0 w 4"/>
                <a:gd name="T1" fmla="*/ 0 h 19"/>
                <a:gd name="T2" fmla="*/ 4 w 4"/>
                <a:gd name="T3" fmla="*/ 0 h 19"/>
                <a:gd name="T4" fmla="*/ 4 w 4"/>
                <a:gd name="T5" fmla="*/ 16 h 19"/>
                <a:gd name="T6" fmla="*/ 4 w 4"/>
                <a:gd name="T7" fmla="*/ 19 h 19"/>
                <a:gd name="T8" fmla="*/ 2 w 4"/>
                <a:gd name="T9" fmla="*/ 19 h 19"/>
                <a:gd name="T10" fmla="*/ 0 w 4"/>
                <a:gd name="T11" fmla="*/ 4 h 19"/>
                <a:gd name="T12" fmla="*/ 0 w 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">
                  <a:moveTo>
                    <a:pt x="0" y="0"/>
                  </a:moveTo>
                  <a:lnTo>
                    <a:pt x="4" y="0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Freeform 57"/>
            <p:cNvSpPr>
              <a:spLocks/>
            </p:cNvSpPr>
            <p:nvPr/>
          </p:nvSpPr>
          <p:spPr bwMode="auto">
            <a:xfrm>
              <a:off x="2335462" y="3755913"/>
              <a:ext cx="12327" cy="104780"/>
            </a:xfrm>
            <a:custGeom>
              <a:avLst/>
              <a:gdLst>
                <a:gd name="T0" fmla="*/ 0 w 10"/>
                <a:gd name="T1" fmla="*/ 0 h 85"/>
                <a:gd name="T2" fmla="*/ 3 w 10"/>
                <a:gd name="T3" fmla="*/ 0 h 85"/>
                <a:gd name="T4" fmla="*/ 10 w 10"/>
                <a:gd name="T5" fmla="*/ 82 h 85"/>
                <a:gd name="T6" fmla="*/ 10 w 10"/>
                <a:gd name="T7" fmla="*/ 85 h 85"/>
                <a:gd name="T8" fmla="*/ 8 w 10"/>
                <a:gd name="T9" fmla="*/ 85 h 85"/>
                <a:gd name="T10" fmla="*/ 0 w 10"/>
                <a:gd name="T11" fmla="*/ 2 h 85"/>
                <a:gd name="T12" fmla="*/ 0 w 10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5">
                  <a:moveTo>
                    <a:pt x="0" y="0"/>
                  </a:moveTo>
                  <a:lnTo>
                    <a:pt x="3" y="0"/>
                  </a:lnTo>
                  <a:lnTo>
                    <a:pt x="10" y="82"/>
                  </a:lnTo>
                  <a:lnTo>
                    <a:pt x="10" y="85"/>
                  </a:lnTo>
                  <a:lnTo>
                    <a:pt x="8" y="8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Freeform 58"/>
            <p:cNvSpPr>
              <a:spLocks/>
            </p:cNvSpPr>
            <p:nvPr/>
          </p:nvSpPr>
          <p:spPr bwMode="auto">
            <a:xfrm>
              <a:off x="2347789" y="3905069"/>
              <a:ext cx="6164" cy="23422"/>
            </a:xfrm>
            <a:custGeom>
              <a:avLst/>
              <a:gdLst>
                <a:gd name="T0" fmla="*/ 0 w 5"/>
                <a:gd name="T1" fmla="*/ 0 h 19"/>
                <a:gd name="T2" fmla="*/ 4 w 5"/>
                <a:gd name="T3" fmla="*/ 0 h 19"/>
                <a:gd name="T4" fmla="*/ 5 w 5"/>
                <a:gd name="T5" fmla="*/ 16 h 19"/>
                <a:gd name="T6" fmla="*/ 5 w 5"/>
                <a:gd name="T7" fmla="*/ 19 h 19"/>
                <a:gd name="T8" fmla="*/ 1 w 5"/>
                <a:gd name="T9" fmla="*/ 19 h 19"/>
                <a:gd name="T10" fmla="*/ 0 w 5"/>
                <a:gd name="T11" fmla="*/ 2 h 19"/>
                <a:gd name="T12" fmla="*/ 0 w 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">
                  <a:moveTo>
                    <a:pt x="0" y="0"/>
                  </a:moveTo>
                  <a:lnTo>
                    <a:pt x="4" y="0"/>
                  </a:lnTo>
                  <a:lnTo>
                    <a:pt x="5" y="16"/>
                  </a:lnTo>
                  <a:lnTo>
                    <a:pt x="5" y="19"/>
                  </a:lnTo>
                  <a:lnTo>
                    <a:pt x="1" y="1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Freeform 59"/>
            <p:cNvSpPr>
              <a:spLocks/>
            </p:cNvSpPr>
            <p:nvPr/>
          </p:nvSpPr>
          <p:spPr bwMode="auto">
            <a:xfrm>
              <a:off x="2378607" y="3853296"/>
              <a:ext cx="104780" cy="71497"/>
            </a:xfrm>
            <a:custGeom>
              <a:avLst/>
              <a:gdLst>
                <a:gd name="T0" fmla="*/ 81 w 85"/>
                <a:gd name="T1" fmla="*/ 0 h 58"/>
                <a:gd name="T2" fmla="*/ 85 w 85"/>
                <a:gd name="T3" fmla="*/ 0 h 58"/>
                <a:gd name="T4" fmla="*/ 85 w 85"/>
                <a:gd name="T5" fmla="*/ 2 h 58"/>
                <a:gd name="T6" fmla="*/ 3 w 85"/>
                <a:gd name="T7" fmla="*/ 58 h 58"/>
                <a:gd name="T8" fmla="*/ 0 w 85"/>
                <a:gd name="T9" fmla="*/ 58 h 58"/>
                <a:gd name="T10" fmla="*/ 0 w 85"/>
                <a:gd name="T11" fmla="*/ 54 h 58"/>
                <a:gd name="T12" fmla="*/ 81 w 8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8">
                  <a:moveTo>
                    <a:pt x="81" y="0"/>
                  </a:moveTo>
                  <a:lnTo>
                    <a:pt x="85" y="0"/>
                  </a:lnTo>
                  <a:lnTo>
                    <a:pt x="85" y="2"/>
                  </a:lnTo>
                  <a:lnTo>
                    <a:pt x="3" y="58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Freeform 60"/>
            <p:cNvSpPr>
              <a:spLocks/>
            </p:cNvSpPr>
            <p:nvPr/>
          </p:nvSpPr>
          <p:spPr bwMode="auto">
            <a:xfrm>
              <a:off x="2527763" y="3831107"/>
              <a:ext cx="8629" cy="7396"/>
            </a:xfrm>
            <a:custGeom>
              <a:avLst/>
              <a:gdLst>
                <a:gd name="T0" fmla="*/ 5 w 7"/>
                <a:gd name="T1" fmla="*/ 0 h 6"/>
                <a:gd name="T2" fmla="*/ 7 w 7"/>
                <a:gd name="T3" fmla="*/ 0 h 6"/>
                <a:gd name="T4" fmla="*/ 7 w 7"/>
                <a:gd name="T5" fmla="*/ 3 h 6"/>
                <a:gd name="T6" fmla="*/ 1 w 7"/>
                <a:gd name="T7" fmla="*/ 6 h 6"/>
                <a:gd name="T8" fmla="*/ 0 w 7"/>
                <a:gd name="T9" fmla="*/ 6 h 6"/>
                <a:gd name="T10" fmla="*/ 0 w 7"/>
                <a:gd name="T11" fmla="*/ 3 h 6"/>
                <a:gd name="T12" fmla="*/ 5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Line 61"/>
            <p:cNvSpPr>
              <a:spLocks noChangeShapeType="1"/>
            </p:cNvSpPr>
            <p:nvPr/>
          </p:nvSpPr>
          <p:spPr bwMode="auto">
            <a:xfrm>
              <a:off x="2535160" y="3818780"/>
              <a:ext cx="0" cy="160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Freeform 62"/>
            <p:cNvSpPr>
              <a:spLocks/>
            </p:cNvSpPr>
            <p:nvPr/>
          </p:nvSpPr>
          <p:spPr bwMode="auto">
            <a:xfrm>
              <a:off x="2536393" y="3678252"/>
              <a:ext cx="7396" cy="101081"/>
            </a:xfrm>
            <a:custGeom>
              <a:avLst/>
              <a:gdLst>
                <a:gd name="T0" fmla="*/ 5 w 6"/>
                <a:gd name="T1" fmla="*/ 0 h 82"/>
                <a:gd name="T2" fmla="*/ 6 w 6"/>
                <a:gd name="T3" fmla="*/ 0 h 82"/>
                <a:gd name="T4" fmla="*/ 6 w 6"/>
                <a:gd name="T5" fmla="*/ 2 h 82"/>
                <a:gd name="T6" fmla="*/ 2 w 6"/>
                <a:gd name="T7" fmla="*/ 82 h 82"/>
                <a:gd name="T8" fmla="*/ 0 w 6"/>
                <a:gd name="T9" fmla="*/ 82 h 82"/>
                <a:gd name="T10" fmla="*/ 0 w 6"/>
                <a:gd name="T11" fmla="*/ 80 h 82"/>
                <a:gd name="T12" fmla="*/ 5 w 6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2">
                  <a:moveTo>
                    <a:pt x="5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Freeform 63"/>
            <p:cNvSpPr>
              <a:spLocks/>
            </p:cNvSpPr>
            <p:nvPr/>
          </p:nvSpPr>
          <p:spPr bwMode="auto">
            <a:xfrm>
              <a:off x="2542556" y="3611686"/>
              <a:ext cx="4931" cy="24654"/>
            </a:xfrm>
            <a:custGeom>
              <a:avLst/>
              <a:gdLst>
                <a:gd name="T0" fmla="*/ 1 w 4"/>
                <a:gd name="T1" fmla="*/ 0 h 20"/>
                <a:gd name="T2" fmla="*/ 4 w 4"/>
                <a:gd name="T3" fmla="*/ 0 h 20"/>
                <a:gd name="T4" fmla="*/ 4 w 4"/>
                <a:gd name="T5" fmla="*/ 3 h 20"/>
                <a:gd name="T6" fmla="*/ 3 w 4"/>
                <a:gd name="T7" fmla="*/ 20 h 20"/>
                <a:gd name="T8" fmla="*/ 0 w 4"/>
                <a:gd name="T9" fmla="*/ 20 h 20"/>
                <a:gd name="T10" fmla="*/ 0 w 4"/>
                <a:gd name="T11" fmla="*/ 18 h 20"/>
                <a:gd name="T12" fmla="*/ 1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Freeform 64"/>
            <p:cNvSpPr>
              <a:spLocks/>
            </p:cNvSpPr>
            <p:nvPr/>
          </p:nvSpPr>
          <p:spPr bwMode="auto">
            <a:xfrm>
              <a:off x="2546254" y="3485951"/>
              <a:ext cx="6164" cy="83823"/>
            </a:xfrm>
            <a:custGeom>
              <a:avLst/>
              <a:gdLst>
                <a:gd name="T0" fmla="*/ 1 w 5"/>
                <a:gd name="T1" fmla="*/ 0 h 68"/>
                <a:gd name="T2" fmla="*/ 5 w 5"/>
                <a:gd name="T3" fmla="*/ 0 h 68"/>
                <a:gd name="T4" fmla="*/ 5 w 5"/>
                <a:gd name="T5" fmla="*/ 3 h 68"/>
                <a:gd name="T6" fmla="*/ 1 w 5"/>
                <a:gd name="T7" fmla="*/ 68 h 68"/>
                <a:gd name="T8" fmla="*/ 0 w 5"/>
                <a:gd name="T9" fmla="*/ 68 h 68"/>
                <a:gd name="T10" fmla="*/ 0 w 5"/>
                <a:gd name="T11" fmla="*/ 65 h 68"/>
                <a:gd name="T12" fmla="*/ 1 w 5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8">
                  <a:moveTo>
                    <a:pt x="1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1" y="68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Freeform 65"/>
            <p:cNvSpPr>
              <a:spLocks/>
            </p:cNvSpPr>
            <p:nvPr/>
          </p:nvSpPr>
          <p:spPr bwMode="auto">
            <a:xfrm>
              <a:off x="2547487" y="3485951"/>
              <a:ext cx="7396" cy="22189"/>
            </a:xfrm>
            <a:custGeom>
              <a:avLst/>
              <a:gdLst>
                <a:gd name="T0" fmla="*/ 0 w 6"/>
                <a:gd name="T1" fmla="*/ 0 h 18"/>
                <a:gd name="T2" fmla="*/ 4 w 6"/>
                <a:gd name="T3" fmla="*/ 0 h 18"/>
                <a:gd name="T4" fmla="*/ 6 w 6"/>
                <a:gd name="T5" fmla="*/ 15 h 18"/>
                <a:gd name="T6" fmla="*/ 6 w 6"/>
                <a:gd name="T7" fmla="*/ 18 h 18"/>
                <a:gd name="T8" fmla="*/ 2 w 6"/>
                <a:gd name="T9" fmla="*/ 18 h 18"/>
                <a:gd name="T10" fmla="*/ 0 w 6"/>
                <a:gd name="T11" fmla="*/ 3 h 18"/>
                <a:gd name="T12" fmla="*/ 0 w 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8">
                  <a:moveTo>
                    <a:pt x="0" y="0"/>
                  </a:moveTo>
                  <a:lnTo>
                    <a:pt x="4" y="0"/>
                  </a:lnTo>
                  <a:lnTo>
                    <a:pt x="6" y="15"/>
                  </a:lnTo>
                  <a:lnTo>
                    <a:pt x="6" y="18"/>
                  </a:lnTo>
                  <a:lnTo>
                    <a:pt x="2" y="1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Freeform 66"/>
            <p:cNvSpPr>
              <a:spLocks/>
            </p:cNvSpPr>
            <p:nvPr/>
          </p:nvSpPr>
          <p:spPr bwMode="auto">
            <a:xfrm>
              <a:off x="2552417" y="3550050"/>
              <a:ext cx="4931" cy="22189"/>
            </a:xfrm>
            <a:custGeom>
              <a:avLst/>
              <a:gdLst>
                <a:gd name="T0" fmla="*/ 0 w 4"/>
                <a:gd name="T1" fmla="*/ 0 h 18"/>
                <a:gd name="T2" fmla="*/ 2 w 4"/>
                <a:gd name="T3" fmla="*/ 0 h 18"/>
                <a:gd name="T4" fmla="*/ 4 w 4"/>
                <a:gd name="T5" fmla="*/ 16 h 18"/>
                <a:gd name="T6" fmla="*/ 4 w 4"/>
                <a:gd name="T7" fmla="*/ 18 h 18"/>
                <a:gd name="T8" fmla="*/ 2 w 4"/>
                <a:gd name="T9" fmla="*/ 18 h 18"/>
                <a:gd name="T10" fmla="*/ 0 w 4"/>
                <a:gd name="T11" fmla="*/ 2 h 18"/>
                <a:gd name="T12" fmla="*/ 0 w 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0"/>
                  </a:moveTo>
                  <a:lnTo>
                    <a:pt x="2" y="0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Freeform 67"/>
            <p:cNvSpPr>
              <a:spLocks/>
            </p:cNvSpPr>
            <p:nvPr/>
          </p:nvSpPr>
          <p:spPr bwMode="auto">
            <a:xfrm>
              <a:off x="2554883" y="3615384"/>
              <a:ext cx="8629" cy="102315"/>
            </a:xfrm>
            <a:custGeom>
              <a:avLst/>
              <a:gdLst>
                <a:gd name="T0" fmla="*/ 0 w 7"/>
                <a:gd name="T1" fmla="*/ 0 h 83"/>
                <a:gd name="T2" fmla="*/ 3 w 7"/>
                <a:gd name="T3" fmla="*/ 0 h 83"/>
                <a:gd name="T4" fmla="*/ 7 w 7"/>
                <a:gd name="T5" fmla="*/ 81 h 83"/>
                <a:gd name="T6" fmla="*/ 7 w 7"/>
                <a:gd name="T7" fmla="*/ 83 h 83"/>
                <a:gd name="T8" fmla="*/ 4 w 7"/>
                <a:gd name="T9" fmla="*/ 83 h 83"/>
                <a:gd name="T10" fmla="*/ 0 w 7"/>
                <a:gd name="T11" fmla="*/ 2 h 83"/>
                <a:gd name="T12" fmla="*/ 0 w 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3">
                  <a:moveTo>
                    <a:pt x="0" y="0"/>
                  </a:moveTo>
                  <a:lnTo>
                    <a:pt x="3" y="0"/>
                  </a:lnTo>
                  <a:lnTo>
                    <a:pt x="7" y="81"/>
                  </a:lnTo>
                  <a:lnTo>
                    <a:pt x="7" y="83"/>
                  </a:lnTo>
                  <a:lnTo>
                    <a:pt x="4" y="8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Freeform 68"/>
            <p:cNvSpPr>
              <a:spLocks/>
            </p:cNvSpPr>
            <p:nvPr/>
          </p:nvSpPr>
          <p:spPr bwMode="auto">
            <a:xfrm>
              <a:off x="2562279" y="3760843"/>
              <a:ext cx="4931" cy="24654"/>
            </a:xfrm>
            <a:custGeom>
              <a:avLst/>
              <a:gdLst>
                <a:gd name="T0" fmla="*/ 0 w 4"/>
                <a:gd name="T1" fmla="*/ 0 h 20"/>
                <a:gd name="T2" fmla="*/ 2 w 4"/>
                <a:gd name="T3" fmla="*/ 0 h 20"/>
                <a:gd name="T4" fmla="*/ 4 w 4"/>
                <a:gd name="T5" fmla="*/ 16 h 20"/>
                <a:gd name="T6" fmla="*/ 4 w 4"/>
                <a:gd name="T7" fmla="*/ 20 h 20"/>
                <a:gd name="T8" fmla="*/ 1 w 4"/>
                <a:gd name="T9" fmla="*/ 20 h 20"/>
                <a:gd name="T10" fmla="*/ 0 w 4"/>
                <a:gd name="T11" fmla="*/ 3 h 20"/>
                <a:gd name="T12" fmla="*/ 0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2" y="0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1" y="2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reeform 69"/>
            <p:cNvSpPr>
              <a:spLocks/>
            </p:cNvSpPr>
            <p:nvPr/>
          </p:nvSpPr>
          <p:spPr bwMode="auto">
            <a:xfrm>
              <a:off x="2569675" y="3813849"/>
              <a:ext cx="17258" cy="7396"/>
            </a:xfrm>
            <a:custGeom>
              <a:avLst/>
              <a:gdLst>
                <a:gd name="T0" fmla="*/ 12 w 14"/>
                <a:gd name="T1" fmla="*/ 0 h 6"/>
                <a:gd name="T2" fmla="*/ 14 w 14"/>
                <a:gd name="T3" fmla="*/ 0 h 6"/>
                <a:gd name="T4" fmla="*/ 14 w 14"/>
                <a:gd name="T5" fmla="*/ 2 h 6"/>
                <a:gd name="T6" fmla="*/ 3 w 14"/>
                <a:gd name="T7" fmla="*/ 6 h 6"/>
                <a:gd name="T8" fmla="*/ 0 w 14"/>
                <a:gd name="T9" fmla="*/ 6 h 6"/>
                <a:gd name="T10" fmla="*/ 0 w 14"/>
                <a:gd name="T11" fmla="*/ 4 h 6"/>
                <a:gd name="T12" fmla="*/ 12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12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Line 70"/>
            <p:cNvSpPr>
              <a:spLocks noChangeShapeType="1"/>
            </p:cNvSpPr>
            <p:nvPr/>
          </p:nvSpPr>
          <p:spPr bwMode="auto">
            <a:xfrm>
              <a:off x="2584468" y="3815082"/>
              <a:ext cx="8875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Line 71"/>
            <p:cNvSpPr>
              <a:spLocks noChangeShapeType="1"/>
            </p:cNvSpPr>
            <p:nvPr/>
          </p:nvSpPr>
          <p:spPr bwMode="auto">
            <a:xfrm>
              <a:off x="2716368" y="3815082"/>
              <a:ext cx="2342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72"/>
            <p:cNvSpPr>
              <a:spLocks/>
            </p:cNvSpPr>
            <p:nvPr/>
          </p:nvSpPr>
          <p:spPr bwMode="auto">
            <a:xfrm>
              <a:off x="2779235" y="3797824"/>
              <a:ext cx="102315" cy="16025"/>
            </a:xfrm>
            <a:custGeom>
              <a:avLst/>
              <a:gdLst>
                <a:gd name="T0" fmla="*/ 80 w 83"/>
                <a:gd name="T1" fmla="*/ 0 h 13"/>
                <a:gd name="T2" fmla="*/ 83 w 83"/>
                <a:gd name="T3" fmla="*/ 0 h 13"/>
                <a:gd name="T4" fmla="*/ 83 w 83"/>
                <a:gd name="T5" fmla="*/ 1 h 13"/>
                <a:gd name="T6" fmla="*/ 3 w 83"/>
                <a:gd name="T7" fmla="*/ 13 h 13"/>
                <a:gd name="T8" fmla="*/ 0 w 83"/>
                <a:gd name="T9" fmla="*/ 13 h 13"/>
                <a:gd name="T10" fmla="*/ 0 w 83"/>
                <a:gd name="T11" fmla="*/ 9 h 13"/>
                <a:gd name="T12" fmla="*/ 80 w 8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3">
                  <a:moveTo>
                    <a:pt x="80" y="0"/>
                  </a:moveTo>
                  <a:lnTo>
                    <a:pt x="83" y="0"/>
                  </a:lnTo>
                  <a:lnTo>
                    <a:pt x="83" y="1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73"/>
            <p:cNvSpPr>
              <a:spLocks/>
            </p:cNvSpPr>
            <p:nvPr/>
          </p:nvSpPr>
          <p:spPr bwMode="auto">
            <a:xfrm>
              <a:off x="2877851" y="3795359"/>
              <a:ext cx="8629" cy="3698"/>
            </a:xfrm>
            <a:custGeom>
              <a:avLst/>
              <a:gdLst>
                <a:gd name="T0" fmla="*/ 5 w 7"/>
                <a:gd name="T1" fmla="*/ 0 h 3"/>
                <a:gd name="T2" fmla="*/ 7 w 7"/>
                <a:gd name="T3" fmla="*/ 0 h 3"/>
                <a:gd name="T4" fmla="*/ 7 w 7"/>
                <a:gd name="T5" fmla="*/ 3 h 3"/>
                <a:gd name="T6" fmla="*/ 3 w 7"/>
                <a:gd name="T7" fmla="*/ 3 h 3"/>
                <a:gd name="T8" fmla="*/ 0 w 7"/>
                <a:gd name="T9" fmla="*/ 3 h 3"/>
                <a:gd name="T10" fmla="*/ 0 w 7"/>
                <a:gd name="T11" fmla="*/ 2 h 3"/>
                <a:gd name="T12" fmla="*/ 5 w 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74"/>
            <p:cNvSpPr>
              <a:spLocks/>
            </p:cNvSpPr>
            <p:nvPr/>
          </p:nvSpPr>
          <p:spPr bwMode="auto">
            <a:xfrm>
              <a:off x="2927159" y="3779334"/>
              <a:ext cx="22189" cy="7396"/>
            </a:xfrm>
            <a:custGeom>
              <a:avLst/>
              <a:gdLst>
                <a:gd name="T0" fmla="*/ 16 w 18"/>
                <a:gd name="T1" fmla="*/ 0 h 6"/>
                <a:gd name="T2" fmla="*/ 18 w 18"/>
                <a:gd name="T3" fmla="*/ 0 h 6"/>
                <a:gd name="T4" fmla="*/ 18 w 18"/>
                <a:gd name="T5" fmla="*/ 3 h 6"/>
                <a:gd name="T6" fmla="*/ 4 w 18"/>
                <a:gd name="T7" fmla="*/ 6 h 6"/>
                <a:gd name="T8" fmla="*/ 0 w 18"/>
                <a:gd name="T9" fmla="*/ 6 h 6"/>
                <a:gd name="T10" fmla="*/ 0 w 18"/>
                <a:gd name="T11" fmla="*/ 5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75"/>
            <p:cNvSpPr>
              <a:spLocks/>
            </p:cNvSpPr>
            <p:nvPr/>
          </p:nvSpPr>
          <p:spPr bwMode="auto">
            <a:xfrm>
              <a:off x="2988794" y="3765774"/>
              <a:ext cx="19724" cy="4931"/>
            </a:xfrm>
            <a:custGeom>
              <a:avLst/>
              <a:gdLst>
                <a:gd name="T0" fmla="*/ 14 w 16"/>
                <a:gd name="T1" fmla="*/ 0 h 4"/>
                <a:gd name="T2" fmla="*/ 16 w 16"/>
                <a:gd name="T3" fmla="*/ 0 h 4"/>
                <a:gd name="T4" fmla="*/ 16 w 16"/>
                <a:gd name="T5" fmla="*/ 2 h 4"/>
                <a:gd name="T6" fmla="*/ 4 w 16"/>
                <a:gd name="T7" fmla="*/ 4 h 4"/>
                <a:gd name="T8" fmla="*/ 0 w 16"/>
                <a:gd name="T9" fmla="*/ 4 h 4"/>
                <a:gd name="T10" fmla="*/ 0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lnTo>
                    <a:pt x="16" y="0"/>
                  </a:lnTo>
                  <a:lnTo>
                    <a:pt x="16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76"/>
            <p:cNvSpPr>
              <a:spLocks/>
            </p:cNvSpPr>
            <p:nvPr/>
          </p:nvSpPr>
          <p:spPr bwMode="auto">
            <a:xfrm>
              <a:off x="3006052" y="3721397"/>
              <a:ext cx="87522" cy="46843"/>
            </a:xfrm>
            <a:custGeom>
              <a:avLst/>
              <a:gdLst>
                <a:gd name="T0" fmla="*/ 69 w 71"/>
                <a:gd name="T1" fmla="*/ 0 h 38"/>
                <a:gd name="T2" fmla="*/ 71 w 71"/>
                <a:gd name="T3" fmla="*/ 0 h 38"/>
                <a:gd name="T4" fmla="*/ 71 w 71"/>
                <a:gd name="T5" fmla="*/ 2 h 38"/>
                <a:gd name="T6" fmla="*/ 2 w 71"/>
                <a:gd name="T7" fmla="*/ 38 h 38"/>
                <a:gd name="T8" fmla="*/ 0 w 71"/>
                <a:gd name="T9" fmla="*/ 38 h 38"/>
                <a:gd name="T10" fmla="*/ 0 w 71"/>
                <a:gd name="T11" fmla="*/ 36 h 38"/>
                <a:gd name="T12" fmla="*/ 69 w 7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8">
                  <a:moveTo>
                    <a:pt x="69" y="0"/>
                  </a:moveTo>
                  <a:lnTo>
                    <a:pt x="71" y="0"/>
                  </a:lnTo>
                  <a:lnTo>
                    <a:pt x="71" y="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77"/>
            <p:cNvSpPr>
              <a:spLocks/>
            </p:cNvSpPr>
            <p:nvPr/>
          </p:nvSpPr>
          <p:spPr bwMode="auto">
            <a:xfrm>
              <a:off x="3135487" y="3689346"/>
              <a:ext cx="20956" cy="12327"/>
            </a:xfrm>
            <a:custGeom>
              <a:avLst/>
              <a:gdLst>
                <a:gd name="T0" fmla="*/ 15 w 17"/>
                <a:gd name="T1" fmla="*/ 0 h 10"/>
                <a:gd name="T2" fmla="*/ 17 w 17"/>
                <a:gd name="T3" fmla="*/ 0 h 10"/>
                <a:gd name="T4" fmla="*/ 17 w 17"/>
                <a:gd name="T5" fmla="*/ 2 h 10"/>
                <a:gd name="T6" fmla="*/ 2 w 17"/>
                <a:gd name="T7" fmla="*/ 10 h 10"/>
                <a:gd name="T8" fmla="*/ 0 w 17"/>
                <a:gd name="T9" fmla="*/ 10 h 10"/>
                <a:gd name="T10" fmla="*/ 0 w 17"/>
                <a:gd name="T11" fmla="*/ 7 h 10"/>
                <a:gd name="T12" fmla="*/ 15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78"/>
            <p:cNvSpPr>
              <a:spLocks/>
            </p:cNvSpPr>
            <p:nvPr/>
          </p:nvSpPr>
          <p:spPr bwMode="auto">
            <a:xfrm>
              <a:off x="3200819" y="3635108"/>
              <a:ext cx="76428" cy="36981"/>
            </a:xfrm>
            <a:custGeom>
              <a:avLst/>
              <a:gdLst>
                <a:gd name="T0" fmla="*/ 60 w 62"/>
                <a:gd name="T1" fmla="*/ 0 h 30"/>
                <a:gd name="T2" fmla="*/ 62 w 62"/>
                <a:gd name="T3" fmla="*/ 0 h 30"/>
                <a:gd name="T4" fmla="*/ 62 w 62"/>
                <a:gd name="T5" fmla="*/ 2 h 30"/>
                <a:gd name="T6" fmla="*/ 2 w 62"/>
                <a:gd name="T7" fmla="*/ 30 h 30"/>
                <a:gd name="T8" fmla="*/ 0 w 62"/>
                <a:gd name="T9" fmla="*/ 30 h 30"/>
                <a:gd name="T10" fmla="*/ 0 w 62"/>
                <a:gd name="T11" fmla="*/ 27 h 30"/>
                <a:gd name="T12" fmla="*/ 60 w 6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0">
                  <a:moveTo>
                    <a:pt x="6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Freeform 79"/>
            <p:cNvSpPr>
              <a:spLocks/>
            </p:cNvSpPr>
            <p:nvPr/>
          </p:nvSpPr>
          <p:spPr bwMode="auto">
            <a:xfrm>
              <a:off x="3274782" y="3621548"/>
              <a:ext cx="29585" cy="16025"/>
            </a:xfrm>
            <a:custGeom>
              <a:avLst/>
              <a:gdLst>
                <a:gd name="T0" fmla="*/ 22 w 24"/>
                <a:gd name="T1" fmla="*/ 0 h 13"/>
                <a:gd name="T2" fmla="*/ 24 w 24"/>
                <a:gd name="T3" fmla="*/ 0 h 13"/>
                <a:gd name="T4" fmla="*/ 24 w 24"/>
                <a:gd name="T5" fmla="*/ 3 h 13"/>
                <a:gd name="T6" fmla="*/ 2 w 24"/>
                <a:gd name="T7" fmla="*/ 13 h 13"/>
                <a:gd name="T8" fmla="*/ 0 w 24"/>
                <a:gd name="T9" fmla="*/ 13 h 13"/>
                <a:gd name="T10" fmla="*/ 0 w 24"/>
                <a:gd name="T11" fmla="*/ 11 h 13"/>
                <a:gd name="T12" fmla="*/ 2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2" y="0"/>
                  </a:moveTo>
                  <a:lnTo>
                    <a:pt x="24" y="0"/>
                  </a:lnTo>
                  <a:lnTo>
                    <a:pt x="24" y="3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Freeform 80"/>
            <p:cNvSpPr>
              <a:spLocks/>
            </p:cNvSpPr>
            <p:nvPr/>
          </p:nvSpPr>
          <p:spPr bwMode="auto">
            <a:xfrm>
              <a:off x="3347511" y="3588265"/>
              <a:ext cx="24654" cy="12327"/>
            </a:xfrm>
            <a:custGeom>
              <a:avLst/>
              <a:gdLst>
                <a:gd name="T0" fmla="*/ 17 w 20"/>
                <a:gd name="T1" fmla="*/ 0 h 10"/>
                <a:gd name="T2" fmla="*/ 20 w 20"/>
                <a:gd name="T3" fmla="*/ 0 h 10"/>
                <a:gd name="T4" fmla="*/ 20 w 20"/>
                <a:gd name="T5" fmla="*/ 2 h 10"/>
                <a:gd name="T6" fmla="*/ 3 w 20"/>
                <a:gd name="T7" fmla="*/ 10 h 10"/>
                <a:gd name="T8" fmla="*/ 0 w 20"/>
                <a:gd name="T9" fmla="*/ 10 h 10"/>
                <a:gd name="T10" fmla="*/ 0 w 20"/>
                <a:gd name="T11" fmla="*/ 9 h 10"/>
                <a:gd name="T12" fmla="*/ 17 w 2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17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3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Freeform 81"/>
            <p:cNvSpPr>
              <a:spLocks/>
            </p:cNvSpPr>
            <p:nvPr/>
          </p:nvSpPr>
          <p:spPr bwMode="auto">
            <a:xfrm>
              <a:off x="3410379" y="3472391"/>
              <a:ext cx="99850" cy="93686"/>
            </a:xfrm>
            <a:custGeom>
              <a:avLst/>
              <a:gdLst>
                <a:gd name="T0" fmla="*/ 78 w 81"/>
                <a:gd name="T1" fmla="*/ 0 h 76"/>
                <a:gd name="T2" fmla="*/ 81 w 81"/>
                <a:gd name="T3" fmla="*/ 0 h 76"/>
                <a:gd name="T4" fmla="*/ 81 w 81"/>
                <a:gd name="T5" fmla="*/ 3 h 76"/>
                <a:gd name="T6" fmla="*/ 3 w 81"/>
                <a:gd name="T7" fmla="*/ 76 h 76"/>
                <a:gd name="T8" fmla="*/ 0 w 81"/>
                <a:gd name="T9" fmla="*/ 76 h 76"/>
                <a:gd name="T10" fmla="*/ 0 w 81"/>
                <a:gd name="T11" fmla="*/ 73 h 76"/>
                <a:gd name="T12" fmla="*/ 78 w 81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6">
                  <a:moveTo>
                    <a:pt x="78" y="0"/>
                  </a:moveTo>
                  <a:lnTo>
                    <a:pt x="81" y="0"/>
                  </a:lnTo>
                  <a:lnTo>
                    <a:pt x="81" y="3"/>
                  </a:lnTo>
                  <a:lnTo>
                    <a:pt x="3" y="76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reeform 82"/>
            <p:cNvSpPr>
              <a:spLocks/>
            </p:cNvSpPr>
            <p:nvPr/>
          </p:nvSpPr>
          <p:spPr bwMode="auto">
            <a:xfrm>
              <a:off x="3506529" y="3466227"/>
              <a:ext cx="8629" cy="9861"/>
            </a:xfrm>
            <a:custGeom>
              <a:avLst/>
              <a:gdLst>
                <a:gd name="T0" fmla="*/ 5 w 7"/>
                <a:gd name="T1" fmla="*/ 0 h 8"/>
                <a:gd name="T2" fmla="*/ 7 w 7"/>
                <a:gd name="T3" fmla="*/ 0 h 8"/>
                <a:gd name="T4" fmla="*/ 7 w 7"/>
                <a:gd name="T5" fmla="*/ 3 h 8"/>
                <a:gd name="T6" fmla="*/ 3 w 7"/>
                <a:gd name="T7" fmla="*/ 8 h 8"/>
                <a:gd name="T8" fmla="*/ 0 w 7"/>
                <a:gd name="T9" fmla="*/ 8 h 8"/>
                <a:gd name="T10" fmla="*/ 0 w 7"/>
                <a:gd name="T11" fmla="*/ 5 h 8"/>
                <a:gd name="T12" fmla="*/ 5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reeform 83"/>
            <p:cNvSpPr>
              <a:spLocks/>
            </p:cNvSpPr>
            <p:nvPr/>
          </p:nvSpPr>
          <p:spPr bwMode="auto">
            <a:xfrm>
              <a:off x="3557070" y="3409523"/>
              <a:ext cx="20956" cy="19724"/>
            </a:xfrm>
            <a:custGeom>
              <a:avLst/>
              <a:gdLst>
                <a:gd name="T0" fmla="*/ 15 w 17"/>
                <a:gd name="T1" fmla="*/ 0 h 16"/>
                <a:gd name="T2" fmla="*/ 17 w 17"/>
                <a:gd name="T3" fmla="*/ 0 h 16"/>
                <a:gd name="T4" fmla="*/ 17 w 17"/>
                <a:gd name="T5" fmla="*/ 4 h 16"/>
                <a:gd name="T6" fmla="*/ 3 w 17"/>
                <a:gd name="T7" fmla="*/ 16 h 16"/>
                <a:gd name="T8" fmla="*/ 0 w 17"/>
                <a:gd name="T9" fmla="*/ 16 h 16"/>
                <a:gd name="T10" fmla="*/ 0 w 17"/>
                <a:gd name="T11" fmla="*/ 15 h 16"/>
                <a:gd name="T12" fmla="*/ 15 w 1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5" y="0"/>
                  </a:moveTo>
                  <a:lnTo>
                    <a:pt x="17" y="0"/>
                  </a:lnTo>
                  <a:lnTo>
                    <a:pt x="17" y="4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reeform 84"/>
            <p:cNvSpPr>
              <a:spLocks/>
            </p:cNvSpPr>
            <p:nvPr/>
          </p:nvSpPr>
          <p:spPr bwMode="auto">
            <a:xfrm>
              <a:off x="3621171" y="3326932"/>
              <a:ext cx="54239" cy="48076"/>
            </a:xfrm>
            <a:custGeom>
              <a:avLst/>
              <a:gdLst>
                <a:gd name="T0" fmla="*/ 41 w 44"/>
                <a:gd name="T1" fmla="*/ 0 h 39"/>
                <a:gd name="T2" fmla="*/ 44 w 44"/>
                <a:gd name="T3" fmla="*/ 0 h 39"/>
                <a:gd name="T4" fmla="*/ 44 w 44"/>
                <a:gd name="T5" fmla="*/ 2 h 39"/>
                <a:gd name="T6" fmla="*/ 2 w 44"/>
                <a:gd name="T7" fmla="*/ 39 h 39"/>
                <a:gd name="T8" fmla="*/ 0 w 44"/>
                <a:gd name="T9" fmla="*/ 39 h 39"/>
                <a:gd name="T10" fmla="*/ 0 w 44"/>
                <a:gd name="T11" fmla="*/ 37 h 39"/>
                <a:gd name="T12" fmla="*/ 41 w 44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9">
                  <a:moveTo>
                    <a:pt x="41" y="0"/>
                  </a:moveTo>
                  <a:lnTo>
                    <a:pt x="44" y="0"/>
                  </a:lnTo>
                  <a:lnTo>
                    <a:pt x="44" y="2"/>
                  </a:lnTo>
                  <a:lnTo>
                    <a:pt x="2" y="39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Freeform 85"/>
            <p:cNvSpPr>
              <a:spLocks/>
            </p:cNvSpPr>
            <p:nvPr/>
          </p:nvSpPr>
          <p:spPr bwMode="auto">
            <a:xfrm>
              <a:off x="3671712" y="3276391"/>
              <a:ext cx="32050" cy="53007"/>
            </a:xfrm>
            <a:custGeom>
              <a:avLst/>
              <a:gdLst>
                <a:gd name="T0" fmla="*/ 24 w 26"/>
                <a:gd name="T1" fmla="*/ 0 h 43"/>
                <a:gd name="T2" fmla="*/ 26 w 26"/>
                <a:gd name="T3" fmla="*/ 0 h 43"/>
                <a:gd name="T4" fmla="*/ 26 w 26"/>
                <a:gd name="T5" fmla="*/ 2 h 43"/>
                <a:gd name="T6" fmla="*/ 3 w 26"/>
                <a:gd name="T7" fmla="*/ 43 h 43"/>
                <a:gd name="T8" fmla="*/ 0 w 26"/>
                <a:gd name="T9" fmla="*/ 43 h 43"/>
                <a:gd name="T10" fmla="*/ 0 w 26"/>
                <a:gd name="T11" fmla="*/ 41 h 43"/>
                <a:gd name="T12" fmla="*/ 24 w 2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3">
                  <a:moveTo>
                    <a:pt x="24" y="0"/>
                  </a:moveTo>
                  <a:lnTo>
                    <a:pt x="26" y="0"/>
                  </a:lnTo>
                  <a:lnTo>
                    <a:pt x="26" y="2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Freeform 86"/>
            <p:cNvSpPr>
              <a:spLocks/>
            </p:cNvSpPr>
            <p:nvPr/>
          </p:nvSpPr>
          <p:spPr bwMode="auto">
            <a:xfrm>
              <a:off x="3725950" y="3212290"/>
              <a:ext cx="14792" cy="20956"/>
            </a:xfrm>
            <a:custGeom>
              <a:avLst/>
              <a:gdLst>
                <a:gd name="T0" fmla="*/ 9 w 12"/>
                <a:gd name="T1" fmla="*/ 0 h 17"/>
                <a:gd name="T2" fmla="*/ 12 w 12"/>
                <a:gd name="T3" fmla="*/ 0 h 17"/>
                <a:gd name="T4" fmla="*/ 12 w 12"/>
                <a:gd name="T5" fmla="*/ 3 h 17"/>
                <a:gd name="T6" fmla="*/ 3 w 12"/>
                <a:gd name="T7" fmla="*/ 17 h 17"/>
                <a:gd name="T8" fmla="*/ 0 w 12"/>
                <a:gd name="T9" fmla="*/ 17 h 17"/>
                <a:gd name="T10" fmla="*/ 0 w 12"/>
                <a:gd name="T11" fmla="*/ 15 h 17"/>
                <a:gd name="T12" fmla="*/ 9 w 1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7">
                  <a:moveTo>
                    <a:pt x="9" y="0"/>
                  </a:moveTo>
                  <a:lnTo>
                    <a:pt x="12" y="0"/>
                  </a:lnTo>
                  <a:lnTo>
                    <a:pt x="12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reeform 87"/>
            <p:cNvSpPr>
              <a:spLocks/>
            </p:cNvSpPr>
            <p:nvPr/>
          </p:nvSpPr>
          <p:spPr bwMode="auto">
            <a:xfrm>
              <a:off x="3762932" y="3100114"/>
              <a:ext cx="40680" cy="70265"/>
            </a:xfrm>
            <a:custGeom>
              <a:avLst/>
              <a:gdLst>
                <a:gd name="T0" fmla="*/ 31 w 33"/>
                <a:gd name="T1" fmla="*/ 0 h 57"/>
                <a:gd name="T2" fmla="*/ 33 w 33"/>
                <a:gd name="T3" fmla="*/ 0 h 57"/>
                <a:gd name="T4" fmla="*/ 33 w 33"/>
                <a:gd name="T5" fmla="*/ 2 h 57"/>
                <a:gd name="T6" fmla="*/ 2 w 33"/>
                <a:gd name="T7" fmla="*/ 57 h 57"/>
                <a:gd name="T8" fmla="*/ 0 w 33"/>
                <a:gd name="T9" fmla="*/ 57 h 57"/>
                <a:gd name="T10" fmla="*/ 0 w 33"/>
                <a:gd name="T11" fmla="*/ 55 h 57"/>
                <a:gd name="T12" fmla="*/ 31 w 33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7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2" y="57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reeform 88"/>
            <p:cNvSpPr>
              <a:spLocks/>
            </p:cNvSpPr>
            <p:nvPr/>
          </p:nvSpPr>
          <p:spPr bwMode="auto">
            <a:xfrm>
              <a:off x="3801146" y="3068064"/>
              <a:ext cx="34516" cy="34516"/>
            </a:xfrm>
            <a:custGeom>
              <a:avLst/>
              <a:gdLst>
                <a:gd name="T0" fmla="*/ 26 w 28"/>
                <a:gd name="T1" fmla="*/ 0 h 28"/>
                <a:gd name="T2" fmla="*/ 28 w 28"/>
                <a:gd name="T3" fmla="*/ 0 h 28"/>
                <a:gd name="T4" fmla="*/ 28 w 28"/>
                <a:gd name="T5" fmla="*/ 2 h 28"/>
                <a:gd name="T6" fmla="*/ 2 w 28"/>
                <a:gd name="T7" fmla="*/ 28 h 28"/>
                <a:gd name="T8" fmla="*/ 0 w 28"/>
                <a:gd name="T9" fmla="*/ 28 h 28"/>
                <a:gd name="T10" fmla="*/ 0 w 28"/>
                <a:gd name="T11" fmla="*/ 26 h 28"/>
                <a:gd name="T12" fmla="*/ 26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0"/>
                  </a:moveTo>
                  <a:lnTo>
                    <a:pt x="28" y="0"/>
                  </a:lnTo>
                  <a:lnTo>
                    <a:pt x="28" y="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reeform 89"/>
            <p:cNvSpPr>
              <a:spLocks/>
            </p:cNvSpPr>
            <p:nvPr/>
          </p:nvSpPr>
          <p:spPr bwMode="auto">
            <a:xfrm>
              <a:off x="3880038" y="3001499"/>
              <a:ext cx="23422" cy="24654"/>
            </a:xfrm>
            <a:custGeom>
              <a:avLst/>
              <a:gdLst>
                <a:gd name="T0" fmla="*/ 18 w 19"/>
                <a:gd name="T1" fmla="*/ 0 h 20"/>
                <a:gd name="T2" fmla="*/ 19 w 19"/>
                <a:gd name="T3" fmla="*/ 0 h 20"/>
                <a:gd name="T4" fmla="*/ 19 w 19"/>
                <a:gd name="T5" fmla="*/ 4 h 20"/>
                <a:gd name="T6" fmla="*/ 3 w 19"/>
                <a:gd name="T7" fmla="*/ 20 h 20"/>
                <a:gd name="T8" fmla="*/ 0 w 19"/>
                <a:gd name="T9" fmla="*/ 20 h 20"/>
                <a:gd name="T10" fmla="*/ 0 w 19"/>
                <a:gd name="T11" fmla="*/ 16 h 20"/>
                <a:gd name="T12" fmla="*/ 18 w 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8" y="0"/>
                  </a:moveTo>
                  <a:lnTo>
                    <a:pt x="19" y="0"/>
                  </a:lnTo>
                  <a:lnTo>
                    <a:pt x="19" y="4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Freeform 90"/>
            <p:cNvSpPr>
              <a:spLocks/>
            </p:cNvSpPr>
            <p:nvPr/>
          </p:nvSpPr>
          <p:spPr bwMode="auto">
            <a:xfrm>
              <a:off x="3942906" y="2973146"/>
              <a:ext cx="103547" cy="7396"/>
            </a:xfrm>
            <a:custGeom>
              <a:avLst/>
              <a:gdLst>
                <a:gd name="T0" fmla="*/ 81 w 84"/>
                <a:gd name="T1" fmla="*/ 0 h 6"/>
                <a:gd name="T2" fmla="*/ 84 w 84"/>
                <a:gd name="T3" fmla="*/ 0 h 6"/>
                <a:gd name="T4" fmla="*/ 84 w 84"/>
                <a:gd name="T5" fmla="*/ 3 h 6"/>
                <a:gd name="T6" fmla="*/ 2 w 84"/>
                <a:gd name="T7" fmla="*/ 6 h 6"/>
                <a:gd name="T8" fmla="*/ 0 w 84"/>
                <a:gd name="T9" fmla="*/ 6 h 6"/>
                <a:gd name="T10" fmla="*/ 0 w 84"/>
                <a:gd name="T11" fmla="*/ 3 h 6"/>
                <a:gd name="T12" fmla="*/ 81 w 8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6">
                  <a:moveTo>
                    <a:pt x="81" y="0"/>
                  </a:moveTo>
                  <a:lnTo>
                    <a:pt x="84" y="0"/>
                  </a:lnTo>
                  <a:lnTo>
                    <a:pt x="84" y="3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Freeform 91"/>
            <p:cNvSpPr>
              <a:spLocks/>
            </p:cNvSpPr>
            <p:nvPr/>
          </p:nvSpPr>
          <p:spPr bwMode="auto">
            <a:xfrm>
              <a:off x="4089598" y="2966983"/>
              <a:ext cx="22189" cy="4931"/>
            </a:xfrm>
            <a:custGeom>
              <a:avLst/>
              <a:gdLst>
                <a:gd name="T0" fmla="*/ 16 w 18"/>
                <a:gd name="T1" fmla="*/ 0 h 4"/>
                <a:gd name="T2" fmla="*/ 18 w 18"/>
                <a:gd name="T3" fmla="*/ 0 h 4"/>
                <a:gd name="T4" fmla="*/ 18 w 18"/>
                <a:gd name="T5" fmla="*/ 2 h 4"/>
                <a:gd name="T6" fmla="*/ 2 w 18"/>
                <a:gd name="T7" fmla="*/ 4 h 4"/>
                <a:gd name="T8" fmla="*/ 0 w 18"/>
                <a:gd name="T9" fmla="*/ 4 h 4"/>
                <a:gd name="T10" fmla="*/ 0 w 18"/>
                <a:gd name="T11" fmla="*/ 2 h 4"/>
                <a:gd name="T12" fmla="*/ 16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lnTo>
                    <a:pt x="18" y="0"/>
                  </a:lnTo>
                  <a:lnTo>
                    <a:pt x="18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Freeform 92"/>
            <p:cNvSpPr>
              <a:spLocks/>
            </p:cNvSpPr>
            <p:nvPr/>
          </p:nvSpPr>
          <p:spPr bwMode="auto">
            <a:xfrm>
              <a:off x="4152466" y="2952190"/>
              <a:ext cx="49308" cy="9861"/>
            </a:xfrm>
            <a:custGeom>
              <a:avLst/>
              <a:gdLst>
                <a:gd name="T0" fmla="*/ 36 w 40"/>
                <a:gd name="T1" fmla="*/ 0 h 8"/>
                <a:gd name="T2" fmla="*/ 40 w 40"/>
                <a:gd name="T3" fmla="*/ 0 h 8"/>
                <a:gd name="T4" fmla="*/ 40 w 40"/>
                <a:gd name="T5" fmla="*/ 4 h 8"/>
                <a:gd name="T6" fmla="*/ 2 w 40"/>
                <a:gd name="T7" fmla="*/ 8 h 8"/>
                <a:gd name="T8" fmla="*/ 0 w 40"/>
                <a:gd name="T9" fmla="*/ 8 h 8"/>
                <a:gd name="T10" fmla="*/ 0 w 40"/>
                <a:gd name="T11" fmla="*/ 6 h 8"/>
                <a:gd name="T12" fmla="*/ 36 w 4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6" y="0"/>
                  </a:moveTo>
                  <a:lnTo>
                    <a:pt x="40" y="0"/>
                  </a:lnTo>
                  <a:lnTo>
                    <a:pt x="40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Freeform 93"/>
            <p:cNvSpPr>
              <a:spLocks/>
            </p:cNvSpPr>
            <p:nvPr/>
          </p:nvSpPr>
          <p:spPr bwMode="auto">
            <a:xfrm>
              <a:off x="4196843" y="2952190"/>
              <a:ext cx="61635" cy="28353"/>
            </a:xfrm>
            <a:custGeom>
              <a:avLst/>
              <a:gdLst>
                <a:gd name="T0" fmla="*/ 0 w 50"/>
                <a:gd name="T1" fmla="*/ 0 h 23"/>
                <a:gd name="T2" fmla="*/ 4 w 50"/>
                <a:gd name="T3" fmla="*/ 0 h 23"/>
                <a:gd name="T4" fmla="*/ 50 w 50"/>
                <a:gd name="T5" fmla="*/ 20 h 23"/>
                <a:gd name="T6" fmla="*/ 50 w 50"/>
                <a:gd name="T7" fmla="*/ 23 h 23"/>
                <a:gd name="T8" fmla="*/ 47 w 50"/>
                <a:gd name="T9" fmla="*/ 23 h 23"/>
                <a:gd name="T10" fmla="*/ 0 w 50"/>
                <a:gd name="T11" fmla="*/ 4 h 23"/>
                <a:gd name="T12" fmla="*/ 0 w 5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3">
                  <a:moveTo>
                    <a:pt x="0" y="0"/>
                  </a:moveTo>
                  <a:lnTo>
                    <a:pt x="4" y="0"/>
                  </a:lnTo>
                  <a:lnTo>
                    <a:pt x="50" y="20"/>
                  </a:lnTo>
                  <a:lnTo>
                    <a:pt x="50" y="23"/>
                  </a:lnTo>
                  <a:lnTo>
                    <a:pt x="47" y="23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Freeform 94"/>
            <p:cNvSpPr>
              <a:spLocks/>
            </p:cNvSpPr>
            <p:nvPr/>
          </p:nvSpPr>
          <p:spPr bwMode="auto">
            <a:xfrm>
              <a:off x="4299157" y="2994102"/>
              <a:ext cx="22189" cy="12327"/>
            </a:xfrm>
            <a:custGeom>
              <a:avLst/>
              <a:gdLst>
                <a:gd name="T0" fmla="*/ 0 w 18"/>
                <a:gd name="T1" fmla="*/ 0 h 10"/>
                <a:gd name="T2" fmla="*/ 3 w 18"/>
                <a:gd name="T3" fmla="*/ 0 h 10"/>
                <a:gd name="T4" fmla="*/ 18 w 18"/>
                <a:gd name="T5" fmla="*/ 6 h 10"/>
                <a:gd name="T6" fmla="*/ 18 w 18"/>
                <a:gd name="T7" fmla="*/ 10 h 10"/>
                <a:gd name="T8" fmla="*/ 16 w 18"/>
                <a:gd name="T9" fmla="*/ 10 h 10"/>
                <a:gd name="T10" fmla="*/ 0 w 18"/>
                <a:gd name="T11" fmla="*/ 3 h 10"/>
                <a:gd name="T12" fmla="*/ 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lnTo>
                    <a:pt x="3" y="0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Freeform 95"/>
            <p:cNvSpPr>
              <a:spLocks/>
            </p:cNvSpPr>
            <p:nvPr/>
          </p:nvSpPr>
          <p:spPr bwMode="auto">
            <a:xfrm>
              <a:off x="4362025" y="3019988"/>
              <a:ext cx="71497" cy="29585"/>
            </a:xfrm>
            <a:custGeom>
              <a:avLst/>
              <a:gdLst>
                <a:gd name="T0" fmla="*/ 0 w 58"/>
                <a:gd name="T1" fmla="*/ 0 h 24"/>
                <a:gd name="T2" fmla="*/ 3 w 58"/>
                <a:gd name="T3" fmla="*/ 0 h 24"/>
                <a:gd name="T4" fmla="*/ 58 w 58"/>
                <a:gd name="T5" fmla="*/ 22 h 24"/>
                <a:gd name="T6" fmla="*/ 58 w 58"/>
                <a:gd name="T7" fmla="*/ 24 h 24"/>
                <a:gd name="T8" fmla="*/ 56 w 58"/>
                <a:gd name="T9" fmla="*/ 24 h 24"/>
                <a:gd name="T10" fmla="*/ 0 w 58"/>
                <a:gd name="T11" fmla="*/ 2 h 24"/>
                <a:gd name="T12" fmla="*/ 0 w 5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4">
                  <a:moveTo>
                    <a:pt x="0" y="0"/>
                  </a:moveTo>
                  <a:lnTo>
                    <a:pt x="3" y="0"/>
                  </a:lnTo>
                  <a:lnTo>
                    <a:pt x="58" y="22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 96"/>
            <p:cNvSpPr>
              <a:spLocks/>
            </p:cNvSpPr>
            <p:nvPr/>
          </p:nvSpPr>
          <p:spPr bwMode="auto">
            <a:xfrm>
              <a:off x="4431057" y="3047108"/>
              <a:ext cx="34516" cy="17258"/>
            </a:xfrm>
            <a:custGeom>
              <a:avLst/>
              <a:gdLst>
                <a:gd name="T0" fmla="*/ 0 w 28"/>
                <a:gd name="T1" fmla="*/ 0 h 14"/>
                <a:gd name="T2" fmla="*/ 2 w 28"/>
                <a:gd name="T3" fmla="*/ 0 h 14"/>
                <a:gd name="T4" fmla="*/ 28 w 28"/>
                <a:gd name="T5" fmla="*/ 12 h 14"/>
                <a:gd name="T6" fmla="*/ 28 w 28"/>
                <a:gd name="T7" fmla="*/ 14 h 14"/>
                <a:gd name="T8" fmla="*/ 25 w 28"/>
                <a:gd name="T9" fmla="*/ 14 h 14"/>
                <a:gd name="T10" fmla="*/ 0 w 28"/>
                <a:gd name="T11" fmla="*/ 2 h 14"/>
                <a:gd name="T12" fmla="*/ 0 w 2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0" y="0"/>
                  </a:moveTo>
                  <a:lnTo>
                    <a:pt x="2" y="0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5" y="1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Freeform 97"/>
            <p:cNvSpPr>
              <a:spLocks/>
            </p:cNvSpPr>
            <p:nvPr/>
          </p:nvSpPr>
          <p:spPr bwMode="auto">
            <a:xfrm>
              <a:off x="4508717" y="3086555"/>
              <a:ext cx="22189" cy="12327"/>
            </a:xfrm>
            <a:custGeom>
              <a:avLst/>
              <a:gdLst>
                <a:gd name="T0" fmla="*/ 0 w 18"/>
                <a:gd name="T1" fmla="*/ 0 h 10"/>
                <a:gd name="T2" fmla="*/ 2 w 18"/>
                <a:gd name="T3" fmla="*/ 0 h 10"/>
                <a:gd name="T4" fmla="*/ 18 w 18"/>
                <a:gd name="T5" fmla="*/ 8 h 10"/>
                <a:gd name="T6" fmla="*/ 18 w 18"/>
                <a:gd name="T7" fmla="*/ 10 h 10"/>
                <a:gd name="T8" fmla="*/ 14 w 18"/>
                <a:gd name="T9" fmla="*/ 10 h 10"/>
                <a:gd name="T10" fmla="*/ 0 w 18"/>
                <a:gd name="T11" fmla="*/ 2 h 10"/>
                <a:gd name="T12" fmla="*/ 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lnTo>
                    <a:pt x="2" y="0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Freeform 98"/>
            <p:cNvSpPr>
              <a:spLocks/>
            </p:cNvSpPr>
            <p:nvPr/>
          </p:nvSpPr>
          <p:spPr bwMode="auto">
            <a:xfrm>
              <a:off x="4572818" y="3119838"/>
              <a:ext cx="27119" cy="16025"/>
            </a:xfrm>
            <a:custGeom>
              <a:avLst/>
              <a:gdLst>
                <a:gd name="T0" fmla="*/ 0 w 22"/>
                <a:gd name="T1" fmla="*/ 0 h 13"/>
                <a:gd name="T2" fmla="*/ 2 w 22"/>
                <a:gd name="T3" fmla="*/ 0 h 13"/>
                <a:gd name="T4" fmla="*/ 22 w 22"/>
                <a:gd name="T5" fmla="*/ 9 h 13"/>
                <a:gd name="T6" fmla="*/ 22 w 22"/>
                <a:gd name="T7" fmla="*/ 13 h 13"/>
                <a:gd name="T8" fmla="*/ 19 w 22"/>
                <a:gd name="T9" fmla="*/ 13 h 13"/>
                <a:gd name="T10" fmla="*/ 0 w 22"/>
                <a:gd name="T11" fmla="*/ 1 h 13"/>
                <a:gd name="T12" fmla="*/ 0 w 2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3">
                  <a:moveTo>
                    <a:pt x="0" y="0"/>
                  </a:moveTo>
                  <a:lnTo>
                    <a:pt x="2" y="0"/>
                  </a:lnTo>
                  <a:lnTo>
                    <a:pt x="22" y="9"/>
                  </a:lnTo>
                  <a:lnTo>
                    <a:pt x="22" y="13"/>
                  </a:lnTo>
                  <a:lnTo>
                    <a:pt x="19" y="1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Freeform 99"/>
            <p:cNvSpPr>
              <a:spLocks/>
            </p:cNvSpPr>
            <p:nvPr/>
          </p:nvSpPr>
          <p:spPr bwMode="auto">
            <a:xfrm>
              <a:off x="4596239" y="3130932"/>
              <a:ext cx="80126" cy="39446"/>
            </a:xfrm>
            <a:custGeom>
              <a:avLst/>
              <a:gdLst>
                <a:gd name="T0" fmla="*/ 0 w 65"/>
                <a:gd name="T1" fmla="*/ 0 h 32"/>
                <a:gd name="T2" fmla="*/ 3 w 65"/>
                <a:gd name="T3" fmla="*/ 0 h 32"/>
                <a:gd name="T4" fmla="*/ 65 w 65"/>
                <a:gd name="T5" fmla="*/ 30 h 32"/>
                <a:gd name="T6" fmla="*/ 65 w 65"/>
                <a:gd name="T7" fmla="*/ 32 h 32"/>
                <a:gd name="T8" fmla="*/ 63 w 65"/>
                <a:gd name="T9" fmla="*/ 32 h 32"/>
                <a:gd name="T10" fmla="*/ 0 w 65"/>
                <a:gd name="T11" fmla="*/ 4 h 32"/>
                <a:gd name="T12" fmla="*/ 0 w 65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2">
                  <a:moveTo>
                    <a:pt x="0" y="0"/>
                  </a:moveTo>
                  <a:lnTo>
                    <a:pt x="3" y="0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63" y="3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Freeform 100"/>
            <p:cNvSpPr>
              <a:spLocks/>
            </p:cNvSpPr>
            <p:nvPr/>
          </p:nvSpPr>
          <p:spPr bwMode="auto">
            <a:xfrm>
              <a:off x="4719508" y="3188869"/>
              <a:ext cx="20956" cy="12327"/>
            </a:xfrm>
            <a:custGeom>
              <a:avLst/>
              <a:gdLst>
                <a:gd name="T0" fmla="*/ 0 w 17"/>
                <a:gd name="T1" fmla="*/ 0 h 10"/>
                <a:gd name="T2" fmla="*/ 1 w 17"/>
                <a:gd name="T3" fmla="*/ 0 h 10"/>
                <a:gd name="T4" fmla="*/ 17 w 17"/>
                <a:gd name="T5" fmla="*/ 8 h 10"/>
                <a:gd name="T6" fmla="*/ 17 w 17"/>
                <a:gd name="T7" fmla="*/ 10 h 10"/>
                <a:gd name="T8" fmla="*/ 15 w 17"/>
                <a:gd name="T9" fmla="*/ 10 h 10"/>
                <a:gd name="T10" fmla="*/ 0 w 17"/>
                <a:gd name="T11" fmla="*/ 2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1" y="0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Freeform 101"/>
            <p:cNvSpPr>
              <a:spLocks/>
            </p:cNvSpPr>
            <p:nvPr/>
          </p:nvSpPr>
          <p:spPr bwMode="auto">
            <a:xfrm>
              <a:off x="4782377" y="3219687"/>
              <a:ext cx="49308" cy="22189"/>
            </a:xfrm>
            <a:custGeom>
              <a:avLst/>
              <a:gdLst>
                <a:gd name="T0" fmla="*/ 0 w 40"/>
                <a:gd name="T1" fmla="*/ 0 h 18"/>
                <a:gd name="T2" fmla="*/ 3 w 40"/>
                <a:gd name="T3" fmla="*/ 0 h 18"/>
                <a:gd name="T4" fmla="*/ 40 w 40"/>
                <a:gd name="T5" fmla="*/ 16 h 18"/>
                <a:gd name="T6" fmla="*/ 40 w 40"/>
                <a:gd name="T7" fmla="*/ 18 h 18"/>
                <a:gd name="T8" fmla="*/ 38 w 40"/>
                <a:gd name="T9" fmla="*/ 18 h 18"/>
                <a:gd name="T10" fmla="*/ 0 w 40"/>
                <a:gd name="T11" fmla="*/ 1 h 18"/>
                <a:gd name="T12" fmla="*/ 0 w 4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">
                  <a:moveTo>
                    <a:pt x="0" y="0"/>
                  </a:moveTo>
                  <a:lnTo>
                    <a:pt x="3" y="0"/>
                  </a:lnTo>
                  <a:lnTo>
                    <a:pt x="40" y="16"/>
                  </a:lnTo>
                  <a:lnTo>
                    <a:pt x="40" y="18"/>
                  </a:lnTo>
                  <a:lnTo>
                    <a:pt x="38" y="18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Freeform 102"/>
            <p:cNvSpPr>
              <a:spLocks/>
            </p:cNvSpPr>
            <p:nvPr/>
          </p:nvSpPr>
          <p:spPr bwMode="auto">
            <a:xfrm>
              <a:off x="1700620" y="4147912"/>
              <a:ext cx="91220" cy="542389"/>
            </a:xfrm>
            <a:custGeom>
              <a:avLst/>
              <a:gdLst>
                <a:gd name="T0" fmla="*/ 71 w 74"/>
                <a:gd name="T1" fmla="*/ 0 h 440"/>
                <a:gd name="T2" fmla="*/ 74 w 74"/>
                <a:gd name="T3" fmla="*/ 0 h 440"/>
                <a:gd name="T4" fmla="*/ 74 w 74"/>
                <a:gd name="T5" fmla="*/ 3 h 440"/>
                <a:gd name="T6" fmla="*/ 3 w 74"/>
                <a:gd name="T7" fmla="*/ 440 h 440"/>
                <a:gd name="T8" fmla="*/ 0 w 74"/>
                <a:gd name="T9" fmla="*/ 440 h 440"/>
                <a:gd name="T10" fmla="*/ 0 w 74"/>
                <a:gd name="T11" fmla="*/ 437 h 440"/>
                <a:gd name="T12" fmla="*/ 71 w 74"/>
                <a:gd name="T13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40">
                  <a:moveTo>
                    <a:pt x="71" y="0"/>
                  </a:moveTo>
                  <a:lnTo>
                    <a:pt x="74" y="0"/>
                  </a:lnTo>
                  <a:lnTo>
                    <a:pt x="74" y="3"/>
                  </a:lnTo>
                  <a:lnTo>
                    <a:pt x="3" y="440"/>
                  </a:lnTo>
                  <a:lnTo>
                    <a:pt x="0" y="440"/>
                  </a:lnTo>
                  <a:lnTo>
                    <a:pt x="0" y="43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Freeform 103"/>
            <p:cNvSpPr>
              <a:spLocks/>
            </p:cNvSpPr>
            <p:nvPr/>
          </p:nvSpPr>
          <p:spPr bwMode="auto">
            <a:xfrm>
              <a:off x="1788142" y="3954377"/>
              <a:ext cx="40680" cy="197233"/>
            </a:xfrm>
            <a:custGeom>
              <a:avLst/>
              <a:gdLst>
                <a:gd name="T0" fmla="*/ 31 w 33"/>
                <a:gd name="T1" fmla="*/ 0 h 160"/>
                <a:gd name="T2" fmla="*/ 33 w 33"/>
                <a:gd name="T3" fmla="*/ 0 h 160"/>
                <a:gd name="T4" fmla="*/ 33 w 33"/>
                <a:gd name="T5" fmla="*/ 2 h 160"/>
                <a:gd name="T6" fmla="*/ 3 w 33"/>
                <a:gd name="T7" fmla="*/ 160 h 160"/>
                <a:gd name="T8" fmla="*/ 0 w 33"/>
                <a:gd name="T9" fmla="*/ 160 h 160"/>
                <a:gd name="T10" fmla="*/ 0 w 33"/>
                <a:gd name="T11" fmla="*/ 157 h 160"/>
                <a:gd name="T12" fmla="*/ 31 w 33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60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3" y="160"/>
                  </a:lnTo>
                  <a:lnTo>
                    <a:pt x="0" y="160"/>
                  </a:lnTo>
                  <a:lnTo>
                    <a:pt x="0" y="15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Freeform 104"/>
            <p:cNvSpPr>
              <a:spLocks/>
            </p:cNvSpPr>
            <p:nvPr/>
          </p:nvSpPr>
          <p:spPr bwMode="auto">
            <a:xfrm>
              <a:off x="1826356" y="3636340"/>
              <a:ext cx="70265" cy="320502"/>
            </a:xfrm>
            <a:custGeom>
              <a:avLst/>
              <a:gdLst>
                <a:gd name="T0" fmla="*/ 55 w 57"/>
                <a:gd name="T1" fmla="*/ 0 h 260"/>
                <a:gd name="T2" fmla="*/ 57 w 57"/>
                <a:gd name="T3" fmla="*/ 0 h 260"/>
                <a:gd name="T4" fmla="*/ 57 w 57"/>
                <a:gd name="T5" fmla="*/ 2 h 260"/>
                <a:gd name="T6" fmla="*/ 2 w 57"/>
                <a:gd name="T7" fmla="*/ 260 h 260"/>
                <a:gd name="T8" fmla="*/ 0 w 57"/>
                <a:gd name="T9" fmla="*/ 260 h 260"/>
                <a:gd name="T10" fmla="*/ 0 w 57"/>
                <a:gd name="T11" fmla="*/ 258 h 260"/>
                <a:gd name="T12" fmla="*/ 55 w 57"/>
                <a:gd name="T13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60">
                  <a:moveTo>
                    <a:pt x="55" y="0"/>
                  </a:moveTo>
                  <a:lnTo>
                    <a:pt x="57" y="0"/>
                  </a:lnTo>
                  <a:lnTo>
                    <a:pt x="57" y="2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Freeform 105"/>
            <p:cNvSpPr>
              <a:spLocks/>
            </p:cNvSpPr>
            <p:nvPr/>
          </p:nvSpPr>
          <p:spPr bwMode="auto">
            <a:xfrm>
              <a:off x="1894155" y="3389799"/>
              <a:ext cx="62868" cy="249006"/>
            </a:xfrm>
            <a:custGeom>
              <a:avLst/>
              <a:gdLst>
                <a:gd name="T0" fmla="*/ 49 w 51"/>
                <a:gd name="T1" fmla="*/ 0 h 202"/>
                <a:gd name="T2" fmla="*/ 51 w 51"/>
                <a:gd name="T3" fmla="*/ 0 h 202"/>
                <a:gd name="T4" fmla="*/ 51 w 51"/>
                <a:gd name="T5" fmla="*/ 2 h 202"/>
                <a:gd name="T6" fmla="*/ 2 w 51"/>
                <a:gd name="T7" fmla="*/ 202 h 202"/>
                <a:gd name="T8" fmla="*/ 0 w 51"/>
                <a:gd name="T9" fmla="*/ 202 h 202"/>
                <a:gd name="T10" fmla="*/ 0 w 51"/>
                <a:gd name="T11" fmla="*/ 200 h 202"/>
                <a:gd name="T12" fmla="*/ 49 w 51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2">
                  <a:moveTo>
                    <a:pt x="49" y="0"/>
                  </a:moveTo>
                  <a:lnTo>
                    <a:pt x="51" y="0"/>
                  </a:lnTo>
                  <a:lnTo>
                    <a:pt x="51" y="2"/>
                  </a:lnTo>
                  <a:lnTo>
                    <a:pt x="2" y="202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1" name="Freeform 106"/>
            <p:cNvSpPr>
              <a:spLocks/>
            </p:cNvSpPr>
            <p:nvPr/>
          </p:nvSpPr>
          <p:spPr bwMode="auto">
            <a:xfrm>
              <a:off x="1954557" y="2968215"/>
              <a:ext cx="130666" cy="424049"/>
            </a:xfrm>
            <a:custGeom>
              <a:avLst/>
              <a:gdLst>
                <a:gd name="T0" fmla="*/ 104 w 106"/>
                <a:gd name="T1" fmla="*/ 0 h 344"/>
                <a:gd name="T2" fmla="*/ 106 w 106"/>
                <a:gd name="T3" fmla="*/ 0 h 344"/>
                <a:gd name="T4" fmla="*/ 106 w 106"/>
                <a:gd name="T5" fmla="*/ 2 h 344"/>
                <a:gd name="T6" fmla="*/ 2 w 106"/>
                <a:gd name="T7" fmla="*/ 344 h 344"/>
                <a:gd name="T8" fmla="*/ 0 w 106"/>
                <a:gd name="T9" fmla="*/ 344 h 344"/>
                <a:gd name="T10" fmla="*/ 0 w 106"/>
                <a:gd name="T11" fmla="*/ 342 h 344"/>
                <a:gd name="T12" fmla="*/ 104 w 106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344">
                  <a:moveTo>
                    <a:pt x="104" y="0"/>
                  </a:moveTo>
                  <a:lnTo>
                    <a:pt x="106" y="0"/>
                  </a:lnTo>
                  <a:lnTo>
                    <a:pt x="106" y="2"/>
                  </a:lnTo>
                  <a:lnTo>
                    <a:pt x="2" y="344"/>
                  </a:lnTo>
                  <a:lnTo>
                    <a:pt x="0" y="344"/>
                  </a:lnTo>
                  <a:lnTo>
                    <a:pt x="0" y="34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Freeform 107"/>
            <p:cNvSpPr>
              <a:spLocks/>
            </p:cNvSpPr>
            <p:nvPr/>
          </p:nvSpPr>
          <p:spPr bwMode="auto">
            <a:xfrm>
              <a:off x="2082758" y="2705650"/>
              <a:ext cx="107245" cy="265032"/>
            </a:xfrm>
            <a:custGeom>
              <a:avLst/>
              <a:gdLst>
                <a:gd name="T0" fmla="*/ 85 w 87"/>
                <a:gd name="T1" fmla="*/ 0 h 215"/>
                <a:gd name="T2" fmla="*/ 87 w 87"/>
                <a:gd name="T3" fmla="*/ 0 h 215"/>
                <a:gd name="T4" fmla="*/ 87 w 87"/>
                <a:gd name="T5" fmla="*/ 4 h 215"/>
                <a:gd name="T6" fmla="*/ 2 w 87"/>
                <a:gd name="T7" fmla="*/ 215 h 215"/>
                <a:gd name="T8" fmla="*/ 0 w 87"/>
                <a:gd name="T9" fmla="*/ 215 h 215"/>
                <a:gd name="T10" fmla="*/ 0 w 87"/>
                <a:gd name="T11" fmla="*/ 213 h 215"/>
                <a:gd name="T12" fmla="*/ 85 w 87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15">
                  <a:moveTo>
                    <a:pt x="85" y="0"/>
                  </a:moveTo>
                  <a:lnTo>
                    <a:pt x="87" y="0"/>
                  </a:lnTo>
                  <a:lnTo>
                    <a:pt x="87" y="4"/>
                  </a:lnTo>
                  <a:lnTo>
                    <a:pt x="2" y="215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Freeform 108"/>
            <p:cNvSpPr>
              <a:spLocks/>
            </p:cNvSpPr>
            <p:nvPr/>
          </p:nvSpPr>
          <p:spPr bwMode="auto">
            <a:xfrm>
              <a:off x="2187538" y="2417197"/>
              <a:ext cx="167648" cy="293383"/>
            </a:xfrm>
            <a:custGeom>
              <a:avLst/>
              <a:gdLst>
                <a:gd name="T0" fmla="*/ 134 w 136"/>
                <a:gd name="T1" fmla="*/ 0 h 238"/>
                <a:gd name="T2" fmla="*/ 136 w 136"/>
                <a:gd name="T3" fmla="*/ 0 h 238"/>
                <a:gd name="T4" fmla="*/ 136 w 136"/>
                <a:gd name="T5" fmla="*/ 3 h 238"/>
                <a:gd name="T6" fmla="*/ 2 w 136"/>
                <a:gd name="T7" fmla="*/ 238 h 238"/>
                <a:gd name="T8" fmla="*/ 0 w 136"/>
                <a:gd name="T9" fmla="*/ 238 h 238"/>
                <a:gd name="T10" fmla="*/ 0 w 136"/>
                <a:gd name="T11" fmla="*/ 234 h 238"/>
                <a:gd name="T12" fmla="*/ 134 w 136"/>
                <a:gd name="T1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38">
                  <a:moveTo>
                    <a:pt x="134" y="0"/>
                  </a:moveTo>
                  <a:lnTo>
                    <a:pt x="136" y="0"/>
                  </a:lnTo>
                  <a:lnTo>
                    <a:pt x="136" y="3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4" name="Freeform 109"/>
            <p:cNvSpPr>
              <a:spLocks/>
            </p:cNvSpPr>
            <p:nvPr/>
          </p:nvSpPr>
          <p:spPr bwMode="auto">
            <a:xfrm>
              <a:off x="2352720" y="2276669"/>
              <a:ext cx="130666" cy="144227"/>
            </a:xfrm>
            <a:custGeom>
              <a:avLst/>
              <a:gdLst>
                <a:gd name="T0" fmla="*/ 102 w 106"/>
                <a:gd name="T1" fmla="*/ 0 h 117"/>
                <a:gd name="T2" fmla="*/ 106 w 106"/>
                <a:gd name="T3" fmla="*/ 0 h 117"/>
                <a:gd name="T4" fmla="*/ 106 w 106"/>
                <a:gd name="T5" fmla="*/ 3 h 117"/>
                <a:gd name="T6" fmla="*/ 2 w 106"/>
                <a:gd name="T7" fmla="*/ 117 h 117"/>
                <a:gd name="T8" fmla="*/ 0 w 106"/>
                <a:gd name="T9" fmla="*/ 117 h 117"/>
                <a:gd name="T10" fmla="*/ 0 w 106"/>
                <a:gd name="T11" fmla="*/ 114 h 117"/>
                <a:gd name="T12" fmla="*/ 102 w 10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17">
                  <a:moveTo>
                    <a:pt x="102" y="0"/>
                  </a:moveTo>
                  <a:lnTo>
                    <a:pt x="106" y="0"/>
                  </a:lnTo>
                  <a:lnTo>
                    <a:pt x="106" y="3"/>
                  </a:lnTo>
                  <a:lnTo>
                    <a:pt x="2" y="117"/>
                  </a:lnTo>
                  <a:lnTo>
                    <a:pt x="0" y="117"/>
                  </a:lnTo>
                  <a:lnTo>
                    <a:pt x="0" y="11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Freeform 110"/>
            <p:cNvSpPr>
              <a:spLocks/>
            </p:cNvSpPr>
            <p:nvPr/>
          </p:nvSpPr>
          <p:spPr bwMode="auto">
            <a:xfrm>
              <a:off x="2478455" y="2202707"/>
              <a:ext cx="108478" cy="77660"/>
            </a:xfrm>
            <a:custGeom>
              <a:avLst/>
              <a:gdLst>
                <a:gd name="T0" fmla="*/ 86 w 88"/>
                <a:gd name="T1" fmla="*/ 0 h 63"/>
                <a:gd name="T2" fmla="*/ 88 w 88"/>
                <a:gd name="T3" fmla="*/ 0 h 63"/>
                <a:gd name="T4" fmla="*/ 88 w 88"/>
                <a:gd name="T5" fmla="*/ 2 h 63"/>
                <a:gd name="T6" fmla="*/ 4 w 88"/>
                <a:gd name="T7" fmla="*/ 63 h 63"/>
                <a:gd name="T8" fmla="*/ 0 w 88"/>
                <a:gd name="T9" fmla="*/ 63 h 63"/>
                <a:gd name="T10" fmla="*/ 0 w 88"/>
                <a:gd name="T11" fmla="*/ 60 h 63"/>
                <a:gd name="T12" fmla="*/ 86 w 88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3">
                  <a:moveTo>
                    <a:pt x="86" y="0"/>
                  </a:moveTo>
                  <a:lnTo>
                    <a:pt x="88" y="0"/>
                  </a:lnTo>
                  <a:lnTo>
                    <a:pt x="88" y="2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Freeform 111"/>
            <p:cNvSpPr>
              <a:spLocks/>
            </p:cNvSpPr>
            <p:nvPr/>
          </p:nvSpPr>
          <p:spPr bwMode="auto">
            <a:xfrm>
              <a:off x="2584468" y="2146003"/>
              <a:ext cx="168881" cy="59170"/>
            </a:xfrm>
            <a:custGeom>
              <a:avLst/>
              <a:gdLst>
                <a:gd name="T0" fmla="*/ 134 w 137"/>
                <a:gd name="T1" fmla="*/ 0 h 48"/>
                <a:gd name="T2" fmla="*/ 137 w 137"/>
                <a:gd name="T3" fmla="*/ 0 h 48"/>
                <a:gd name="T4" fmla="*/ 137 w 137"/>
                <a:gd name="T5" fmla="*/ 3 h 48"/>
                <a:gd name="T6" fmla="*/ 2 w 137"/>
                <a:gd name="T7" fmla="*/ 48 h 48"/>
                <a:gd name="T8" fmla="*/ 0 w 137"/>
                <a:gd name="T9" fmla="*/ 48 h 48"/>
                <a:gd name="T10" fmla="*/ 0 w 137"/>
                <a:gd name="T11" fmla="*/ 46 h 48"/>
                <a:gd name="T12" fmla="*/ 134 w 137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48">
                  <a:moveTo>
                    <a:pt x="134" y="0"/>
                  </a:moveTo>
                  <a:lnTo>
                    <a:pt x="137" y="0"/>
                  </a:lnTo>
                  <a:lnTo>
                    <a:pt x="137" y="3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Freeform 112"/>
            <p:cNvSpPr>
              <a:spLocks/>
            </p:cNvSpPr>
            <p:nvPr/>
          </p:nvSpPr>
          <p:spPr bwMode="auto">
            <a:xfrm>
              <a:off x="2749650" y="2137374"/>
              <a:ext cx="131900" cy="12327"/>
            </a:xfrm>
            <a:custGeom>
              <a:avLst/>
              <a:gdLst>
                <a:gd name="T0" fmla="*/ 104 w 107"/>
                <a:gd name="T1" fmla="*/ 0 h 10"/>
                <a:gd name="T2" fmla="*/ 107 w 107"/>
                <a:gd name="T3" fmla="*/ 0 h 10"/>
                <a:gd name="T4" fmla="*/ 107 w 107"/>
                <a:gd name="T5" fmla="*/ 4 h 10"/>
                <a:gd name="T6" fmla="*/ 3 w 107"/>
                <a:gd name="T7" fmla="*/ 10 h 10"/>
                <a:gd name="T8" fmla="*/ 0 w 107"/>
                <a:gd name="T9" fmla="*/ 10 h 10"/>
                <a:gd name="T10" fmla="*/ 0 w 107"/>
                <a:gd name="T11" fmla="*/ 7 h 10"/>
                <a:gd name="T12" fmla="*/ 104 w 10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">
                  <a:moveTo>
                    <a:pt x="104" y="0"/>
                  </a:moveTo>
                  <a:lnTo>
                    <a:pt x="107" y="0"/>
                  </a:lnTo>
                  <a:lnTo>
                    <a:pt x="107" y="4"/>
                  </a:lnTo>
                  <a:lnTo>
                    <a:pt x="3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Freeform 113"/>
            <p:cNvSpPr>
              <a:spLocks/>
            </p:cNvSpPr>
            <p:nvPr/>
          </p:nvSpPr>
          <p:spPr bwMode="auto">
            <a:xfrm>
              <a:off x="2877851" y="2137374"/>
              <a:ext cx="130666" cy="22189"/>
            </a:xfrm>
            <a:custGeom>
              <a:avLst/>
              <a:gdLst>
                <a:gd name="T0" fmla="*/ 0 w 106"/>
                <a:gd name="T1" fmla="*/ 0 h 18"/>
                <a:gd name="T2" fmla="*/ 3 w 106"/>
                <a:gd name="T3" fmla="*/ 0 h 18"/>
                <a:gd name="T4" fmla="*/ 106 w 106"/>
                <a:gd name="T5" fmla="*/ 14 h 18"/>
                <a:gd name="T6" fmla="*/ 106 w 106"/>
                <a:gd name="T7" fmla="*/ 18 h 18"/>
                <a:gd name="T8" fmla="*/ 104 w 106"/>
                <a:gd name="T9" fmla="*/ 18 h 18"/>
                <a:gd name="T10" fmla="*/ 0 w 106"/>
                <a:gd name="T11" fmla="*/ 4 h 18"/>
                <a:gd name="T12" fmla="*/ 0 w 10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8">
                  <a:moveTo>
                    <a:pt x="0" y="0"/>
                  </a:moveTo>
                  <a:lnTo>
                    <a:pt x="3" y="0"/>
                  </a:lnTo>
                  <a:lnTo>
                    <a:pt x="106" y="14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Freeform 114"/>
            <p:cNvSpPr>
              <a:spLocks/>
            </p:cNvSpPr>
            <p:nvPr/>
          </p:nvSpPr>
          <p:spPr bwMode="auto">
            <a:xfrm>
              <a:off x="3006052" y="2154632"/>
              <a:ext cx="107245" cy="32050"/>
            </a:xfrm>
            <a:custGeom>
              <a:avLst/>
              <a:gdLst>
                <a:gd name="T0" fmla="*/ 0 w 87"/>
                <a:gd name="T1" fmla="*/ 0 h 26"/>
                <a:gd name="T2" fmla="*/ 2 w 87"/>
                <a:gd name="T3" fmla="*/ 0 h 26"/>
                <a:gd name="T4" fmla="*/ 87 w 87"/>
                <a:gd name="T5" fmla="*/ 24 h 26"/>
                <a:gd name="T6" fmla="*/ 87 w 87"/>
                <a:gd name="T7" fmla="*/ 26 h 26"/>
                <a:gd name="T8" fmla="*/ 85 w 87"/>
                <a:gd name="T9" fmla="*/ 26 h 26"/>
                <a:gd name="T10" fmla="*/ 0 w 87"/>
                <a:gd name="T11" fmla="*/ 4 h 26"/>
                <a:gd name="T12" fmla="*/ 0 w 8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6">
                  <a:moveTo>
                    <a:pt x="0" y="0"/>
                  </a:moveTo>
                  <a:lnTo>
                    <a:pt x="2" y="0"/>
                  </a:lnTo>
                  <a:lnTo>
                    <a:pt x="87" y="24"/>
                  </a:lnTo>
                  <a:lnTo>
                    <a:pt x="87" y="26"/>
                  </a:lnTo>
                  <a:lnTo>
                    <a:pt x="85" y="2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Freeform 115"/>
            <p:cNvSpPr>
              <a:spLocks/>
            </p:cNvSpPr>
            <p:nvPr/>
          </p:nvSpPr>
          <p:spPr bwMode="auto">
            <a:xfrm>
              <a:off x="3110832" y="2184216"/>
              <a:ext cx="166415" cy="65334"/>
            </a:xfrm>
            <a:custGeom>
              <a:avLst/>
              <a:gdLst>
                <a:gd name="T0" fmla="*/ 0 w 135"/>
                <a:gd name="T1" fmla="*/ 0 h 53"/>
                <a:gd name="T2" fmla="*/ 2 w 135"/>
                <a:gd name="T3" fmla="*/ 0 h 53"/>
                <a:gd name="T4" fmla="*/ 135 w 135"/>
                <a:gd name="T5" fmla="*/ 51 h 53"/>
                <a:gd name="T6" fmla="*/ 135 w 135"/>
                <a:gd name="T7" fmla="*/ 53 h 53"/>
                <a:gd name="T8" fmla="*/ 133 w 135"/>
                <a:gd name="T9" fmla="*/ 53 h 53"/>
                <a:gd name="T10" fmla="*/ 0 w 135"/>
                <a:gd name="T11" fmla="*/ 2 h 53"/>
                <a:gd name="T12" fmla="*/ 0 w 135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53">
                  <a:moveTo>
                    <a:pt x="0" y="0"/>
                  </a:moveTo>
                  <a:lnTo>
                    <a:pt x="2" y="0"/>
                  </a:lnTo>
                  <a:lnTo>
                    <a:pt x="135" y="51"/>
                  </a:lnTo>
                  <a:lnTo>
                    <a:pt x="135" y="53"/>
                  </a:lnTo>
                  <a:lnTo>
                    <a:pt x="133" y="5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Freeform 117"/>
            <p:cNvSpPr>
              <a:spLocks/>
            </p:cNvSpPr>
            <p:nvPr/>
          </p:nvSpPr>
          <p:spPr bwMode="auto">
            <a:xfrm>
              <a:off x="3274782" y="2247084"/>
              <a:ext cx="130666" cy="64101"/>
            </a:xfrm>
            <a:custGeom>
              <a:avLst/>
              <a:gdLst>
                <a:gd name="T0" fmla="*/ 0 w 106"/>
                <a:gd name="T1" fmla="*/ 0 h 52"/>
                <a:gd name="T2" fmla="*/ 2 w 106"/>
                <a:gd name="T3" fmla="*/ 0 h 52"/>
                <a:gd name="T4" fmla="*/ 106 w 106"/>
                <a:gd name="T5" fmla="*/ 48 h 52"/>
                <a:gd name="T6" fmla="*/ 106 w 106"/>
                <a:gd name="T7" fmla="*/ 52 h 52"/>
                <a:gd name="T8" fmla="*/ 103 w 106"/>
                <a:gd name="T9" fmla="*/ 52 h 52"/>
                <a:gd name="T10" fmla="*/ 0 w 106"/>
                <a:gd name="T11" fmla="*/ 2 h 52"/>
                <a:gd name="T12" fmla="*/ 0 w 10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2">
                  <a:moveTo>
                    <a:pt x="0" y="0"/>
                  </a:moveTo>
                  <a:lnTo>
                    <a:pt x="2" y="0"/>
                  </a:lnTo>
                  <a:lnTo>
                    <a:pt x="106" y="48"/>
                  </a:lnTo>
                  <a:lnTo>
                    <a:pt x="106" y="52"/>
                  </a:lnTo>
                  <a:lnTo>
                    <a:pt x="103" y="5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Freeform 132"/>
            <p:cNvSpPr>
              <a:spLocks/>
            </p:cNvSpPr>
            <p:nvPr/>
          </p:nvSpPr>
          <p:spPr bwMode="auto">
            <a:xfrm>
              <a:off x="3401750" y="2306254"/>
              <a:ext cx="108478" cy="59170"/>
            </a:xfrm>
            <a:custGeom>
              <a:avLst/>
              <a:gdLst>
                <a:gd name="T0" fmla="*/ 0 w 88"/>
                <a:gd name="T1" fmla="*/ 0 h 48"/>
                <a:gd name="T2" fmla="*/ 3 w 88"/>
                <a:gd name="T3" fmla="*/ 0 h 48"/>
                <a:gd name="T4" fmla="*/ 88 w 88"/>
                <a:gd name="T5" fmla="*/ 45 h 48"/>
                <a:gd name="T6" fmla="*/ 88 w 88"/>
                <a:gd name="T7" fmla="*/ 48 h 48"/>
                <a:gd name="T8" fmla="*/ 85 w 88"/>
                <a:gd name="T9" fmla="*/ 48 h 48"/>
                <a:gd name="T10" fmla="*/ 0 w 88"/>
                <a:gd name="T11" fmla="*/ 4 h 48"/>
                <a:gd name="T12" fmla="*/ 0 w 8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8">
                  <a:moveTo>
                    <a:pt x="0" y="0"/>
                  </a:moveTo>
                  <a:lnTo>
                    <a:pt x="3" y="0"/>
                  </a:lnTo>
                  <a:lnTo>
                    <a:pt x="88" y="45"/>
                  </a:lnTo>
                  <a:lnTo>
                    <a:pt x="88" y="48"/>
                  </a:lnTo>
                  <a:lnTo>
                    <a:pt x="85" y="4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Freeform 135"/>
            <p:cNvSpPr>
              <a:spLocks/>
            </p:cNvSpPr>
            <p:nvPr/>
          </p:nvSpPr>
          <p:spPr bwMode="auto">
            <a:xfrm>
              <a:off x="3506529" y="2361726"/>
              <a:ext cx="168881" cy="98616"/>
            </a:xfrm>
            <a:custGeom>
              <a:avLst/>
              <a:gdLst>
                <a:gd name="T0" fmla="*/ 0 w 137"/>
                <a:gd name="T1" fmla="*/ 0 h 80"/>
                <a:gd name="T2" fmla="*/ 3 w 137"/>
                <a:gd name="T3" fmla="*/ 0 h 80"/>
                <a:gd name="T4" fmla="*/ 137 w 137"/>
                <a:gd name="T5" fmla="*/ 77 h 80"/>
                <a:gd name="T6" fmla="*/ 137 w 137"/>
                <a:gd name="T7" fmla="*/ 80 h 80"/>
                <a:gd name="T8" fmla="*/ 134 w 137"/>
                <a:gd name="T9" fmla="*/ 80 h 80"/>
                <a:gd name="T10" fmla="*/ 0 w 137"/>
                <a:gd name="T11" fmla="*/ 3 h 80"/>
                <a:gd name="T12" fmla="*/ 0 w 137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0">
                  <a:moveTo>
                    <a:pt x="0" y="0"/>
                  </a:moveTo>
                  <a:lnTo>
                    <a:pt x="3" y="0"/>
                  </a:lnTo>
                  <a:lnTo>
                    <a:pt x="137" y="77"/>
                  </a:lnTo>
                  <a:lnTo>
                    <a:pt x="137" y="80"/>
                  </a:lnTo>
                  <a:lnTo>
                    <a:pt x="134" y="8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Freeform 137"/>
            <p:cNvSpPr>
              <a:spLocks/>
            </p:cNvSpPr>
            <p:nvPr/>
          </p:nvSpPr>
          <p:spPr bwMode="auto">
            <a:xfrm>
              <a:off x="3671712" y="2456644"/>
              <a:ext cx="131900" cy="85057"/>
            </a:xfrm>
            <a:custGeom>
              <a:avLst/>
              <a:gdLst>
                <a:gd name="T0" fmla="*/ 0 w 107"/>
                <a:gd name="T1" fmla="*/ 0 h 69"/>
                <a:gd name="T2" fmla="*/ 3 w 107"/>
                <a:gd name="T3" fmla="*/ 0 h 69"/>
                <a:gd name="T4" fmla="*/ 107 w 107"/>
                <a:gd name="T5" fmla="*/ 66 h 69"/>
                <a:gd name="T6" fmla="*/ 107 w 107"/>
                <a:gd name="T7" fmla="*/ 69 h 69"/>
                <a:gd name="T8" fmla="*/ 105 w 107"/>
                <a:gd name="T9" fmla="*/ 69 h 69"/>
                <a:gd name="T10" fmla="*/ 0 w 107"/>
                <a:gd name="T11" fmla="*/ 3 h 69"/>
                <a:gd name="T12" fmla="*/ 0 w 107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69">
                  <a:moveTo>
                    <a:pt x="0" y="0"/>
                  </a:moveTo>
                  <a:lnTo>
                    <a:pt x="3" y="0"/>
                  </a:lnTo>
                  <a:lnTo>
                    <a:pt x="107" y="66"/>
                  </a:lnTo>
                  <a:lnTo>
                    <a:pt x="107" y="69"/>
                  </a:lnTo>
                  <a:lnTo>
                    <a:pt x="105" y="6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Freeform 142"/>
            <p:cNvSpPr>
              <a:spLocks/>
            </p:cNvSpPr>
            <p:nvPr/>
          </p:nvSpPr>
          <p:spPr bwMode="auto">
            <a:xfrm>
              <a:off x="3801146" y="2538002"/>
              <a:ext cx="130666" cy="85057"/>
            </a:xfrm>
            <a:custGeom>
              <a:avLst/>
              <a:gdLst>
                <a:gd name="T0" fmla="*/ 0 w 106"/>
                <a:gd name="T1" fmla="*/ 0 h 69"/>
                <a:gd name="T2" fmla="*/ 2 w 106"/>
                <a:gd name="T3" fmla="*/ 0 h 69"/>
                <a:gd name="T4" fmla="*/ 106 w 106"/>
                <a:gd name="T5" fmla="*/ 67 h 69"/>
                <a:gd name="T6" fmla="*/ 106 w 106"/>
                <a:gd name="T7" fmla="*/ 69 h 69"/>
                <a:gd name="T8" fmla="*/ 104 w 106"/>
                <a:gd name="T9" fmla="*/ 69 h 69"/>
                <a:gd name="T10" fmla="*/ 0 w 106"/>
                <a:gd name="T11" fmla="*/ 3 h 69"/>
                <a:gd name="T12" fmla="*/ 0 w 106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9">
                  <a:moveTo>
                    <a:pt x="0" y="0"/>
                  </a:moveTo>
                  <a:lnTo>
                    <a:pt x="2" y="0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Freeform 145"/>
            <p:cNvSpPr>
              <a:spLocks/>
            </p:cNvSpPr>
            <p:nvPr/>
          </p:nvSpPr>
          <p:spPr bwMode="auto">
            <a:xfrm>
              <a:off x="3929347" y="2620593"/>
              <a:ext cx="144227" cy="94918"/>
            </a:xfrm>
            <a:custGeom>
              <a:avLst/>
              <a:gdLst>
                <a:gd name="T0" fmla="*/ 0 w 117"/>
                <a:gd name="T1" fmla="*/ 0 h 77"/>
                <a:gd name="T2" fmla="*/ 2 w 117"/>
                <a:gd name="T3" fmla="*/ 0 h 77"/>
                <a:gd name="T4" fmla="*/ 117 w 117"/>
                <a:gd name="T5" fmla="*/ 75 h 77"/>
                <a:gd name="T6" fmla="*/ 117 w 117"/>
                <a:gd name="T7" fmla="*/ 77 h 77"/>
                <a:gd name="T8" fmla="*/ 114 w 117"/>
                <a:gd name="T9" fmla="*/ 77 h 77"/>
                <a:gd name="T10" fmla="*/ 0 w 117"/>
                <a:gd name="T11" fmla="*/ 2 h 77"/>
                <a:gd name="T12" fmla="*/ 0 w 11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77">
                  <a:moveTo>
                    <a:pt x="0" y="0"/>
                  </a:moveTo>
                  <a:lnTo>
                    <a:pt x="2" y="0"/>
                  </a:lnTo>
                  <a:lnTo>
                    <a:pt x="117" y="75"/>
                  </a:lnTo>
                  <a:lnTo>
                    <a:pt x="117" y="77"/>
                  </a:lnTo>
                  <a:lnTo>
                    <a:pt x="114" y="7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148"/>
            <p:cNvSpPr>
              <a:spLocks/>
            </p:cNvSpPr>
            <p:nvPr/>
          </p:nvSpPr>
          <p:spPr bwMode="auto">
            <a:xfrm>
              <a:off x="4069875" y="2713046"/>
              <a:ext cx="131900" cy="89987"/>
            </a:xfrm>
            <a:custGeom>
              <a:avLst/>
              <a:gdLst>
                <a:gd name="T0" fmla="*/ 0 w 107"/>
                <a:gd name="T1" fmla="*/ 0 h 73"/>
                <a:gd name="T2" fmla="*/ 3 w 107"/>
                <a:gd name="T3" fmla="*/ 0 h 73"/>
                <a:gd name="T4" fmla="*/ 107 w 107"/>
                <a:gd name="T5" fmla="*/ 71 h 73"/>
                <a:gd name="T6" fmla="*/ 107 w 107"/>
                <a:gd name="T7" fmla="*/ 73 h 73"/>
                <a:gd name="T8" fmla="*/ 103 w 107"/>
                <a:gd name="T9" fmla="*/ 73 h 73"/>
                <a:gd name="T10" fmla="*/ 0 w 107"/>
                <a:gd name="T11" fmla="*/ 2 h 73"/>
                <a:gd name="T12" fmla="*/ 0 w 107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3">
                  <a:moveTo>
                    <a:pt x="0" y="0"/>
                  </a:moveTo>
                  <a:lnTo>
                    <a:pt x="3" y="0"/>
                  </a:lnTo>
                  <a:lnTo>
                    <a:pt x="107" y="71"/>
                  </a:lnTo>
                  <a:lnTo>
                    <a:pt x="107" y="73"/>
                  </a:lnTo>
                  <a:lnTo>
                    <a:pt x="103" y="7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150"/>
            <p:cNvSpPr>
              <a:spLocks/>
            </p:cNvSpPr>
            <p:nvPr/>
          </p:nvSpPr>
          <p:spPr bwMode="auto">
            <a:xfrm>
              <a:off x="4196843" y="2800567"/>
              <a:ext cx="236679" cy="166415"/>
            </a:xfrm>
            <a:custGeom>
              <a:avLst/>
              <a:gdLst>
                <a:gd name="T0" fmla="*/ 0 w 192"/>
                <a:gd name="T1" fmla="*/ 0 h 135"/>
                <a:gd name="T2" fmla="*/ 4 w 192"/>
                <a:gd name="T3" fmla="*/ 0 h 135"/>
                <a:gd name="T4" fmla="*/ 192 w 192"/>
                <a:gd name="T5" fmla="*/ 131 h 135"/>
                <a:gd name="T6" fmla="*/ 192 w 192"/>
                <a:gd name="T7" fmla="*/ 135 h 135"/>
                <a:gd name="T8" fmla="*/ 190 w 192"/>
                <a:gd name="T9" fmla="*/ 135 h 135"/>
                <a:gd name="T10" fmla="*/ 0 w 192"/>
                <a:gd name="T11" fmla="*/ 2 h 135"/>
                <a:gd name="T12" fmla="*/ 0 w 192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35">
                  <a:moveTo>
                    <a:pt x="0" y="0"/>
                  </a:moveTo>
                  <a:lnTo>
                    <a:pt x="4" y="0"/>
                  </a:lnTo>
                  <a:lnTo>
                    <a:pt x="192" y="131"/>
                  </a:lnTo>
                  <a:lnTo>
                    <a:pt x="192" y="135"/>
                  </a:lnTo>
                  <a:lnTo>
                    <a:pt x="190" y="1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154"/>
            <p:cNvSpPr>
              <a:spLocks/>
            </p:cNvSpPr>
            <p:nvPr/>
          </p:nvSpPr>
          <p:spPr bwMode="auto">
            <a:xfrm>
              <a:off x="4431057" y="2962052"/>
              <a:ext cx="168881" cy="119572"/>
            </a:xfrm>
            <a:custGeom>
              <a:avLst/>
              <a:gdLst>
                <a:gd name="T0" fmla="*/ 0 w 137"/>
                <a:gd name="T1" fmla="*/ 0 h 97"/>
                <a:gd name="T2" fmla="*/ 2 w 137"/>
                <a:gd name="T3" fmla="*/ 0 h 97"/>
                <a:gd name="T4" fmla="*/ 137 w 137"/>
                <a:gd name="T5" fmla="*/ 94 h 97"/>
                <a:gd name="T6" fmla="*/ 137 w 137"/>
                <a:gd name="T7" fmla="*/ 97 h 97"/>
                <a:gd name="T8" fmla="*/ 134 w 137"/>
                <a:gd name="T9" fmla="*/ 97 h 97"/>
                <a:gd name="T10" fmla="*/ 0 w 137"/>
                <a:gd name="T11" fmla="*/ 4 h 97"/>
                <a:gd name="T12" fmla="*/ 0 w 137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7">
                  <a:moveTo>
                    <a:pt x="0" y="0"/>
                  </a:moveTo>
                  <a:lnTo>
                    <a:pt x="2" y="0"/>
                  </a:lnTo>
                  <a:lnTo>
                    <a:pt x="137" y="94"/>
                  </a:lnTo>
                  <a:lnTo>
                    <a:pt x="137" y="97"/>
                  </a:lnTo>
                  <a:lnTo>
                    <a:pt x="134" y="9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157"/>
            <p:cNvSpPr>
              <a:spLocks/>
            </p:cNvSpPr>
            <p:nvPr/>
          </p:nvSpPr>
          <p:spPr bwMode="auto">
            <a:xfrm>
              <a:off x="4596239" y="3077926"/>
              <a:ext cx="235447" cy="170113"/>
            </a:xfrm>
            <a:custGeom>
              <a:avLst/>
              <a:gdLst>
                <a:gd name="T0" fmla="*/ 0 w 191"/>
                <a:gd name="T1" fmla="*/ 0 h 138"/>
                <a:gd name="T2" fmla="*/ 3 w 191"/>
                <a:gd name="T3" fmla="*/ 0 h 138"/>
                <a:gd name="T4" fmla="*/ 191 w 191"/>
                <a:gd name="T5" fmla="*/ 137 h 138"/>
                <a:gd name="T6" fmla="*/ 191 w 191"/>
                <a:gd name="T7" fmla="*/ 138 h 138"/>
                <a:gd name="T8" fmla="*/ 189 w 191"/>
                <a:gd name="T9" fmla="*/ 138 h 138"/>
                <a:gd name="T10" fmla="*/ 0 w 191"/>
                <a:gd name="T11" fmla="*/ 3 h 138"/>
                <a:gd name="T12" fmla="*/ 0 w 191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38">
                  <a:moveTo>
                    <a:pt x="0" y="0"/>
                  </a:moveTo>
                  <a:lnTo>
                    <a:pt x="3" y="0"/>
                  </a:lnTo>
                  <a:lnTo>
                    <a:pt x="191" y="137"/>
                  </a:lnTo>
                  <a:lnTo>
                    <a:pt x="191" y="138"/>
                  </a:lnTo>
                  <a:lnTo>
                    <a:pt x="189" y="13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159"/>
            <p:cNvSpPr>
              <a:spLocks/>
            </p:cNvSpPr>
            <p:nvPr/>
          </p:nvSpPr>
          <p:spPr bwMode="auto">
            <a:xfrm>
              <a:off x="4829219" y="3246806"/>
              <a:ext cx="166415" cy="122038"/>
            </a:xfrm>
            <a:custGeom>
              <a:avLst/>
              <a:gdLst>
                <a:gd name="T0" fmla="*/ 0 w 135"/>
                <a:gd name="T1" fmla="*/ 0 h 99"/>
                <a:gd name="T2" fmla="*/ 2 w 135"/>
                <a:gd name="T3" fmla="*/ 0 h 99"/>
                <a:gd name="T4" fmla="*/ 135 w 135"/>
                <a:gd name="T5" fmla="*/ 97 h 99"/>
                <a:gd name="T6" fmla="*/ 135 w 135"/>
                <a:gd name="T7" fmla="*/ 99 h 99"/>
                <a:gd name="T8" fmla="*/ 133 w 135"/>
                <a:gd name="T9" fmla="*/ 99 h 99"/>
                <a:gd name="T10" fmla="*/ 0 w 135"/>
                <a:gd name="T11" fmla="*/ 1 h 99"/>
                <a:gd name="T12" fmla="*/ 0 w 13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9">
                  <a:moveTo>
                    <a:pt x="0" y="0"/>
                  </a:moveTo>
                  <a:lnTo>
                    <a:pt x="2" y="0"/>
                  </a:lnTo>
                  <a:lnTo>
                    <a:pt x="135" y="97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163"/>
            <p:cNvSpPr>
              <a:spLocks/>
            </p:cNvSpPr>
            <p:nvPr/>
          </p:nvSpPr>
          <p:spPr bwMode="auto">
            <a:xfrm>
              <a:off x="4993169" y="3366378"/>
              <a:ext cx="131900" cy="94918"/>
            </a:xfrm>
            <a:custGeom>
              <a:avLst/>
              <a:gdLst>
                <a:gd name="T0" fmla="*/ 0 w 107"/>
                <a:gd name="T1" fmla="*/ 0 h 77"/>
                <a:gd name="T2" fmla="*/ 2 w 107"/>
                <a:gd name="T3" fmla="*/ 0 h 77"/>
                <a:gd name="T4" fmla="*/ 107 w 107"/>
                <a:gd name="T5" fmla="*/ 75 h 77"/>
                <a:gd name="T6" fmla="*/ 107 w 107"/>
                <a:gd name="T7" fmla="*/ 77 h 77"/>
                <a:gd name="T8" fmla="*/ 105 w 107"/>
                <a:gd name="T9" fmla="*/ 77 h 77"/>
                <a:gd name="T10" fmla="*/ 0 w 107"/>
                <a:gd name="T11" fmla="*/ 2 h 77"/>
                <a:gd name="T12" fmla="*/ 0 w 10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7">
                  <a:moveTo>
                    <a:pt x="0" y="0"/>
                  </a:moveTo>
                  <a:lnTo>
                    <a:pt x="2" y="0"/>
                  </a:lnTo>
                  <a:lnTo>
                    <a:pt x="107" y="75"/>
                  </a:lnTo>
                  <a:lnTo>
                    <a:pt x="107" y="77"/>
                  </a:lnTo>
                  <a:lnTo>
                    <a:pt x="105" y="7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Line 165"/>
            <p:cNvSpPr>
              <a:spLocks noChangeShapeType="1"/>
            </p:cNvSpPr>
            <p:nvPr/>
          </p:nvSpPr>
          <p:spPr bwMode="auto">
            <a:xfrm>
              <a:off x="1288898" y="3458831"/>
              <a:ext cx="0" cy="6163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Line 168"/>
            <p:cNvSpPr>
              <a:spLocks noChangeShapeType="1"/>
            </p:cNvSpPr>
            <p:nvPr/>
          </p:nvSpPr>
          <p:spPr bwMode="auto">
            <a:xfrm>
              <a:off x="1276571" y="3460064"/>
              <a:ext cx="25887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Line 170"/>
            <p:cNvSpPr>
              <a:spLocks noChangeShapeType="1"/>
            </p:cNvSpPr>
            <p:nvPr/>
          </p:nvSpPr>
          <p:spPr bwMode="auto">
            <a:xfrm>
              <a:off x="1288898" y="3519234"/>
              <a:ext cx="0" cy="8875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Line 173"/>
            <p:cNvSpPr>
              <a:spLocks noChangeShapeType="1"/>
            </p:cNvSpPr>
            <p:nvPr/>
          </p:nvSpPr>
          <p:spPr bwMode="auto">
            <a:xfrm>
              <a:off x="1276571" y="3606755"/>
              <a:ext cx="25887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Line 175"/>
            <p:cNvSpPr>
              <a:spLocks noChangeShapeType="1"/>
            </p:cNvSpPr>
            <p:nvPr/>
          </p:nvSpPr>
          <p:spPr bwMode="auto">
            <a:xfrm>
              <a:off x="1611866" y="3554982"/>
              <a:ext cx="0" cy="49308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Line 178"/>
            <p:cNvSpPr>
              <a:spLocks noChangeShapeType="1"/>
            </p:cNvSpPr>
            <p:nvPr/>
          </p:nvSpPr>
          <p:spPr bwMode="auto">
            <a:xfrm>
              <a:off x="1598306" y="3556214"/>
              <a:ext cx="2835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Line 180"/>
            <p:cNvSpPr>
              <a:spLocks noChangeShapeType="1"/>
            </p:cNvSpPr>
            <p:nvPr/>
          </p:nvSpPr>
          <p:spPr bwMode="auto">
            <a:xfrm>
              <a:off x="1611866" y="3601824"/>
              <a:ext cx="0" cy="64101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5" name="Line 184"/>
            <p:cNvSpPr>
              <a:spLocks noChangeShapeType="1"/>
            </p:cNvSpPr>
            <p:nvPr/>
          </p:nvSpPr>
          <p:spPr bwMode="auto">
            <a:xfrm>
              <a:off x="1598306" y="3665925"/>
              <a:ext cx="2835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6" name="Line 185"/>
            <p:cNvSpPr>
              <a:spLocks noChangeShapeType="1"/>
            </p:cNvSpPr>
            <p:nvPr/>
          </p:nvSpPr>
          <p:spPr bwMode="auto">
            <a:xfrm>
              <a:off x="1879362" y="3587032"/>
              <a:ext cx="0" cy="50541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" name="Line 188"/>
            <p:cNvSpPr>
              <a:spLocks noChangeShapeType="1"/>
            </p:cNvSpPr>
            <p:nvPr/>
          </p:nvSpPr>
          <p:spPr bwMode="auto">
            <a:xfrm>
              <a:off x="1864570" y="3588265"/>
              <a:ext cx="29585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" name="Line 190"/>
            <p:cNvSpPr>
              <a:spLocks noChangeShapeType="1"/>
            </p:cNvSpPr>
            <p:nvPr/>
          </p:nvSpPr>
          <p:spPr bwMode="auto">
            <a:xfrm>
              <a:off x="1879362" y="3636340"/>
              <a:ext cx="0" cy="64101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" name="Line 193"/>
            <p:cNvSpPr>
              <a:spLocks noChangeShapeType="1"/>
            </p:cNvSpPr>
            <p:nvPr/>
          </p:nvSpPr>
          <p:spPr bwMode="auto">
            <a:xfrm>
              <a:off x="1864570" y="3699209"/>
              <a:ext cx="29585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" name="Line 194"/>
            <p:cNvSpPr>
              <a:spLocks noChangeShapeType="1"/>
            </p:cNvSpPr>
            <p:nvPr/>
          </p:nvSpPr>
          <p:spPr bwMode="auto">
            <a:xfrm>
              <a:off x="3995913" y="2655109"/>
              <a:ext cx="0" cy="54239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Line 197"/>
            <p:cNvSpPr>
              <a:spLocks noChangeShapeType="1"/>
            </p:cNvSpPr>
            <p:nvPr/>
          </p:nvSpPr>
          <p:spPr bwMode="auto">
            <a:xfrm>
              <a:off x="3982353" y="2655109"/>
              <a:ext cx="2835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Line 199"/>
            <p:cNvSpPr>
              <a:spLocks noChangeShapeType="1"/>
            </p:cNvSpPr>
            <p:nvPr/>
          </p:nvSpPr>
          <p:spPr bwMode="auto">
            <a:xfrm>
              <a:off x="3995913" y="2705650"/>
              <a:ext cx="0" cy="7273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Line 202"/>
            <p:cNvSpPr>
              <a:spLocks noChangeShapeType="1"/>
            </p:cNvSpPr>
            <p:nvPr/>
          </p:nvSpPr>
          <p:spPr bwMode="auto">
            <a:xfrm>
              <a:off x="3982353" y="2777147"/>
              <a:ext cx="2835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Line 203"/>
            <p:cNvSpPr>
              <a:spLocks noChangeShapeType="1"/>
            </p:cNvSpPr>
            <p:nvPr/>
          </p:nvSpPr>
          <p:spPr bwMode="auto">
            <a:xfrm>
              <a:off x="4305320" y="2673599"/>
              <a:ext cx="0" cy="41912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" name="Line 207"/>
            <p:cNvSpPr>
              <a:spLocks noChangeShapeType="1"/>
            </p:cNvSpPr>
            <p:nvPr/>
          </p:nvSpPr>
          <p:spPr bwMode="auto">
            <a:xfrm>
              <a:off x="4291762" y="2673599"/>
              <a:ext cx="271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" name="Line 209"/>
            <p:cNvSpPr>
              <a:spLocks noChangeShapeType="1"/>
            </p:cNvSpPr>
            <p:nvPr/>
          </p:nvSpPr>
          <p:spPr bwMode="auto">
            <a:xfrm>
              <a:off x="4305320" y="2714279"/>
              <a:ext cx="0" cy="55472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Line 212"/>
            <p:cNvSpPr>
              <a:spLocks noChangeShapeType="1"/>
            </p:cNvSpPr>
            <p:nvPr/>
          </p:nvSpPr>
          <p:spPr bwMode="auto">
            <a:xfrm>
              <a:off x="4291762" y="2768518"/>
              <a:ext cx="271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" name="Line 214"/>
            <p:cNvSpPr>
              <a:spLocks noChangeShapeType="1"/>
            </p:cNvSpPr>
            <p:nvPr/>
          </p:nvSpPr>
          <p:spPr bwMode="auto">
            <a:xfrm>
              <a:off x="3803611" y="2705650"/>
              <a:ext cx="0" cy="76428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" name="Line 217"/>
            <p:cNvSpPr>
              <a:spLocks noChangeShapeType="1"/>
            </p:cNvSpPr>
            <p:nvPr/>
          </p:nvSpPr>
          <p:spPr bwMode="auto">
            <a:xfrm>
              <a:off x="3790051" y="2705650"/>
              <a:ext cx="271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Line 219"/>
            <p:cNvSpPr>
              <a:spLocks noChangeShapeType="1"/>
            </p:cNvSpPr>
            <p:nvPr/>
          </p:nvSpPr>
          <p:spPr bwMode="auto">
            <a:xfrm>
              <a:off x="3803611" y="2782078"/>
              <a:ext cx="0" cy="118339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" name="Line 222"/>
            <p:cNvSpPr>
              <a:spLocks noChangeShapeType="1"/>
            </p:cNvSpPr>
            <p:nvPr/>
          </p:nvSpPr>
          <p:spPr bwMode="auto">
            <a:xfrm>
              <a:off x="3790051" y="2900417"/>
              <a:ext cx="271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" name="Line 224"/>
            <p:cNvSpPr>
              <a:spLocks noChangeShapeType="1"/>
            </p:cNvSpPr>
            <p:nvPr/>
          </p:nvSpPr>
          <p:spPr bwMode="auto">
            <a:xfrm>
              <a:off x="3507762" y="2810430"/>
              <a:ext cx="0" cy="51774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" name="Line 227"/>
            <p:cNvSpPr>
              <a:spLocks noChangeShapeType="1"/>
            </p:cNvSpPr>
            <p:nvPr/>
          </p:nvSpPr>
          <p:spPr bwMode="auto">
            <a:xfrm>
              <a:off x="3495435" y="2810430"/>
              <a:ext cx="2835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" name="Line 228"/>
            <p:cNvSpPr>
              <a:spLocks noChangeShapeType="1"/>
            </p:cNvSpPr>
            <p:nvPr/>
          </p:nvSpPr>
          <p:spPr bwMode="auto">
            <a:xfrm>
              <a:off x="3507762" y="2862204"/>
              <a:ext cx="0" cy="69031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" name="Line 231"/>
            <p:cNvSpPr>
              <a:spLocks noChangeShapeType="1"/>
            </p:cNvSpPr>
            <p:nvPr/>
          </p:nvSpPr>
          <p:spPr bwMode="auto">
            <a:xfrm>
              <a:off x="3495435" y="2931235"/>
              <a:ext cx="2835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" name="Freeform 233"/>
            <p:cNvSpPr>
              <a:spLocks/>
            </p:cNvSpPr>
            <p:nvPr/>
          </p:nvSpPr>
          <p:spPr bwMode="auto">
            <a:xfrm>
              <a:off x="2708971" y="3656064"/>
              <a:ext cx="14792" cy="14792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3 h 12"/>
                <a:gd name="T12" fmla="*/ 5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" name="Freeform 236"/>
            <p:cNvSpPr>
              <a:spLocks/>
            </p:cNvSpPr>
            <p:nvPr/>
          </p:nvSpPr>
          <p:spPr bwMode="auto">
            <a:xfrm>
              <a:off x="2733626" y="3641272"/>
              <a:ext cx="16025" cy="13560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7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" name="Freeform 237"/>
            <p:cNvSpPr>
              <a:spLocks/>
            </p:cNvSpPr>
            <p:nvPr/>
          </p:nvSpPr>
          <p:spPr bwMode="auto">
            <a:xfrm>
              <a:off x="2761977" y="3625246"/>
              <a:ext cx="14792" cy="13560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6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" name="Freeform 239"/>
            <p:cNvSpPr>
              <a:spLocks/>
            </p:cNvSpPr>
            <p:nvPr/>
          </p:nvSpPr>
          <p:spPr bwMode="auto">
            <a:xfrm>
              <a:off x="2786631" y="3609221"/>
              <a:ext cx="17258" cy="14792"/>
            </a:xfrm>
            <a:custGeom>
              <a:avLst/>
              <a:gdLst>
                <a:gd name="T0" fmla="*/ 6 w 14"/>
                <a:gd name="T1" fmla="*/ 0 h 12"/>
                <a:gd name="T2" fmla="*/ 14 w 14"/>
                <a:gd name="T3" fmla="*/ 0 h 12"/>
                <a:gd name="T4" fmla="*/ 14 w 14"/>
                <a:gd name="T5" fmla="*/ 7 h 12"/>
                <a:gd name="T6" fmla="*/ 8 w 14"/>
                <a:gd name="T7" fmla="*/ 12 h 12"/>
                <a:gd name="T8" fmla="*/ 0 w 14"/>
                <a:gd name="T9" fmla="*/ 12 h 12"/>
                <a:gd name="T10" fmla="*/ 0 w 14"/>
                <a:gd name="T11" fmla="*/ 4 h 12"/>
                <a:gd name="T12" fmla="*/ 6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" name="Freeform 241"/>
            <p:cNvSpPr>
              <a:spLocks/>
            </p:cNvSpPr>
            <p:nvPr/>
          </p:nvSpPr>
          <p:spPr bwMode="auto">
            <a:xfrm>
              <a:off x="2812518" y="3591963"/>
              <a:ext cx="16025" cy="16025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" name="Freeform 243"/>
            <p:cNvSpPr>
              <a:spLocks/>
            </p:cNvSpPr>
            <p:nvPr/>
          </p:nvSpPr>
          <p:spPr bwMode="auto">
            <a:xfrm>
              <a:off x="2839638" y="3578403"/>
              <a:ext cx="16025" cy="12327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7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" name="Freeform 245"/>
            <p:cNvSpPr>
              <a:spLocks/>
            </p:cNvSpPr>
            <p:nvPr/>
          </p:nvSpPr>
          <p:spPr bwMode="auto">
            <a:xfrm>
              <a:off x="2866757" y="3561145"/>
              <a:ext cx="16025" cy="14792"/>
            </a:xfrm>
            <a:custGeom>
              <a:avLst/>
              <a:gdLst>
                <a:gd name="T0" fmla="*/ 5 w 13"/>
                <a:gd name="T1" fmla="*/ 0 h 12"/>
                <a:gd name="T2" fmla="*/ 13 w 13"/>
                <a:gd name="T3" fmla="*/ 0 h 12"/>
                <a:gd name="T4" fmla="*/ 13 w 13"/>
                <a:gd name="T5" fmla="*/ 8 h 12"/>
                <a:gd name="T6" fmla="*/ 7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5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" name="Freeform 246"/>
            <p:cNvSpPr>
              <a:spLocks/>
            </p:cNvSpPr>
            <p:nvPr/>
          </p:nvSpPr>
          <p:spPr bwMode="auto">
            <a:xfrm>
              <a:off x="2892644" y="3546353"/>
              <a:ext cx="14792" cy="13560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" name="Freeform 248"/>
            <p:cNvSpPr>
              <a:spLocks/>
            </p:cNvSpPr>
            <p:nvPr/>
          </p:nvSpPr>
          <p:spPr bwMode="auto">
            <a:xfrm>
              <a:off x="2918530" y="3529095"/>
              <a:ext cx="16025" cy="16025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7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" name="Freeform 249"/>
            <p:cNvSpPr>
              <a:spLocks/>
            </p:cNvSpPr>
            <p:nvPr/>
          </p:nvSpPr>
          <p:spPr bwMode="auto">
            <a:xfrm>
              <a:off x="2944417" y="3515536"/>
              <a:ext cx="14792" cy="13560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" name="Freeform 250"/>
            <p:cNvSpPr>
              <a:spLocks/>
            </p:cNvSpPr>
            <p:nvPr/>
          </p:nvSpPr>
          <p:spPr bwMode="auto">
            <a:xfrm>
              <a:off x="2971536" y="3498278"/>
              <a:ext cx="14792" cy="13560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5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" name="Freeform 251"/>
            <p:cNvSpPr>
              <a:spLocks/>
            </p:cNvSpPr>
            <p:nvPr/>
          </p:nvSpPr>
          <p:spPr bwMode="auto">
            <a:xfrm>
              <a:off x="2997424" y="3482252"/>
              <a:ext cx="16025" cy="14792"/>
            </a:xfrm>
            <a:custGeom>
              <a:avLst/>
              <a:gdLst>
                <a:gd name="T0" fmla="*/ 6 w 13"/>
                <a:gd name="T1" fmla="*/ 0 h 12"/>
                <a:gd name="T2" fmla="*/ 13 w 13"/>
                <a:gd name="T3" fmla="*/ 0 h 12"/>
                <a:gd name="T4" fmla="*/ 13 w 13"/>
                <a:gd name="T5" fmla="*/ 7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6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" name="Freeform 252"/>
            <p:cNvSpPr>
              <a:spLocks/>
            </p:cNvSpPr>
            <p:nvPr/>
          </p:nvSpPr>
          <p:spPr bwMode="auto">
            <a:xfrm>
              <a:off x="3023310" y="3466228"/>
              <a:ext cx="14792" cy="14792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5 h 12"/>
                <a:gd name="T12" fmla="*/ 5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" name="Freeform 253"/>
            <p:cNvSpPr>
              <a:spLocks/>
            </p:cNvSpPr>
            <p:nvPr/>
          </p:nvSpPr>
          <p:spPr bwMode="auto">
            <a:xfrm>
              <a:off x="3049197" y="3451435"/>
              <a:ext cx="16025" cy="14792"/>
            </a:xfrm>
            <a:custGeom>
              <a:avLst/>
              <a:gdLst>
                <a:gd name="T0" fmla="*/ 6 w 13"/>
                <a:gd name="T1" fmla="*/ 0 h 12"/>
                <a:gd name="T2" fmla="*/ 13 w 13"/>
                <a:gd name="T3" fmla="*/ 0 h 12"/>
                <a:gd name="T4" fmla="*/ 13 w 13"/>
                <a:gd name="T5" fmla="*/ 7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6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" name="Freeform 254"/>
            <p:cNvSpPr>
              <a:spLocks/>
            </p:cNvSpPr>
            <p:nvPr/>
          </p:nvSpPr>
          <p:spPr bwMode="auto">
            <a:xfrm>
              <a:off x="3076317" y="3435410"/>
              <a:ext cx="17258" cy="13560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" name="Freeform 255"/>
            <p:cNvSpPr>
              <a:spLocks/>
            </p:cNvSpPr>
            <p:nvPr/>
          </p:nvSpPr>
          <p:spPr bwMode="auto">
            <a:xfrm>
              <a:off x="3102203" y="3419385"/>
              <a:ext cx="14792" cy="13560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" name="Freeform 256"/>
            <p:cNvSpPr>
              <a:spLocks/>
            </p:cNvSpPr>
            <p:nvPr/>
          </p:nvSpPr>
          <p:spPr bwMode="auto">
            <a:xfrm>
              <a:off x="3128090" y="3402127"/>
              <a:ext cx="16025" cy="16025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10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10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" name="Freeform 257"/>
            <p:cNvSpPr>
              <a:spLocks/>
            </p:cNvSpPr>
            <p:nvPr/>
          </p:nvSpPr>
          <p:spPr bwMode="auto">
            <a:xfrm>
              <a:off x="3153977" y="3388567"/>
              <a:ext cx="14792" cy="13560"/>
            </a:xfrm>
            <a:custGeom>
              <a:avLst/>
              <a:gdLst>
                <a:gd name="T0" fmla="*/ 6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6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" name="Freeform 258"/>
            <p:cNvSpPr>
              <a:spLocks/>
            </p:cNvSpPr>
            <p:nvPr/>
          </p:nvSpPr>
          <p:spPr bwMode="auto">
            <a:xfrm>
              <a:off x="3181096" y="3372542"/>
              <a:ext cx="16025" cy="13560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7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" name="Freeform 259"/>
            <p:cNvSpPr>
              <a:spLocks/>
            </p:cNvSpPr>
            <p:nvPr/>
          </p:nvSpPr>
          <p:spPr bwMode="auto">
            <a:xfrm>
              <a:off x="3206983" y="3356517"/>
              <a:ext cx="17258" cy="13560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3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" name="Freeform 260"/>
            <p:cNvSpPr>
              <a:spLocks/>
            </p:cNvSpPr>
            <p:nvPr/>
          </p:nvSpPr>
          <p:spPr bwMode="auto">
            <a:xfrm>
              <a:off x="3232870" y="3339259"/>
              <a:ext cx="16025" cy="16025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9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9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" name="Freeform 261"/>
            <p:cNvSpPr>
              <a:spLocks/>
            </p:cNvSpPr>
            <p:nvPr/>
          </p:nvSpPr>
          <p:spPr bwMode="auto">
            <a:xfrm>
              <a:off x="3261222" y="3325699"/>
              <a:ext cx="13560" cy="13560"/>
            </a:xfrm>
            <a:custGeom>
              <a:avLst/>
              <a:gdLst>
                <a:gd name="T0" fmla="*/ 4 w 11"/>
                <a:gd name="T1" fmla="*/ 0 h 11"/>
                <a:gd name="T2" fmla="*/ 11 w 11"/>
                <a:gd name="T3" fmla="*/ 0 h 11"/>
                <a:gd name="T4" fmla="*/ 11 w 11"/>
                <a:gd name="T5" fmla="*/ 6 h 11"/>
                <a:gd name="T6" fmla="*/ 8 w 11"/>
                <a:gd name="T7" fmla="*/ 11 h 11"/>
                <a:gd name="T8" fmla="*/ 0 w 11"/>
                <a:gd name="T9" fmla="*/ 11 h 11"/>
                <a:gd name="T10" fmla="*/ 0 w 11"/>
                <a:gd name="T11" fmla="*/ 3 h 11"/>
                <a:gd name="T12" fmla="*/ 4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4" y="0"/>
                  </a:moveTo>
                  <a:lnTo>
                    <a:pt x="11" y="0"/>
                  </a:lnTo>
                  <a:lnTo>
                    <a:pt x="11" y="6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" name="Freeform 262"/>
            <p:cNvSpPr>
              <a:spLocks/>
            </p:cNvSpPr>
            <p:nvPr/>
          </p:nvSpPr>
          <p:spPr bwMode="auto">
            <a:xfrm>
              <a:off x="3287108" y="3309674"/>
              <a:ext cx="16025" cy="12327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7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" name="Freeform 263"/>
            <p:cNvSpPr>
              <a:spLocks/>
            </p:cNvSpPr>
            <p:nvPr/>
          </p:nvSpPr>
          <p:spPr bwMode="auto">
            <a:xfrm>
              <a:off x="3312996" y="3292416"/>
              <a:ext cx="14792" cy="14792"/>
            </a:xfrm>
            <a:custGeom>
              <a:avLst/>
              <a:gdLst>
                <a:gd name="T0" fmla="*/ 4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4 h 12"/>
                <a:gd name="T12" fmla="*/ 4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" name="Freeform 264"/>
            <p:cNvSpPr>
              <a:spLocks/>
            </p:cNvSpPr>
            <p:nvPr/>
          </p:nvSpPr>
          <p:spPr bwMode="auto">
            <a:xfrm>
              <a:off x="3337650" y="3277624"/>
              <a:ext cx="17258" cy="13560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" name="Freeform 265"/>
            <p:cNvSpPr>
              <a:spLocks/>
            </p:cNvSpPr>
            <p:nvPr/>
          </p:nvSpPr>
          <p:spPr bwMode="auto">
            <a:xfrm>
              <a:off x="3366002" y="3261599"/>
              <a:ext cx="16025" cy="13560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" name="Freeform 266"/>
            <p:cNvSpPr>
              <a:spLocks/>
            </p:cNvSpPr>
            <p:nvPr/>
          </p:nvSpPr>
          <p:spPr bwMode="auto">
            <a:xfrm>
              <a:off x="3391888" y="3246807"/>
              <a:ext cx="14792" cy="11095"/>
            </a:xfrm>
            <a:custGeom>
              <a:avLst/>
              <a:gdLst>
                <a:gd name="T0" fmla="*/ 4 w 12"/>
                <a:gd name="T1" fmla="*/ 0 h 9"/>
                <a:gd name="T2" fmla="*/ 12 w 12"/>
                <a:gd name="T3" fmla="*/ 0 h 9"/>
                <a:gd name="T4" fmla="*/ 12 w 12"/>
                <a:gd name="T5" fmla="*/ 7 h 9"/>
                <a:gd name="T6" fmla="*/ 8 w 12"/>
                <a:gd name="T7" fmla="*/ 9 h 9"/>
                <a:gd name="T8" fmla="*/ 0 w 12"/>
                <a:gd name="T9" fmla="*/ 9 h 9"/>
                <a:gd name="T10" fmla="*/ 0 w 12"/>
                <a:gd name="T11" fmla="*/ 1 h 9"/>
                <a:gd name="T12" fmla="*/ 4 w 1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" name="Freeform 267"/>
            <p:cNvSpPr>
              <a:spLocks/>
            </p:cNvSpPr>
            <p:nvPr/>
          </p:nvSpPr>
          <p:spPr bwMode="auto">
            <a:xfrm>
              <a:off x="3417775" y="3229549"/>
              <a:ext cx="16025" cy="12327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8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" name="Freeform 268"/>
            <p:cNvSpPr>
              <a:spLocks/>
            </p:cNvSpPr>
            <p:nvPr/>
          </p:nvSpPr>
          <p:spPr bwMode="auto">
            <a:xfrm>
              <a:off x="3444894" y="3213523"/>
              <a:ext cx="16025" cy="13560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6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" name="Freeform 269"/>
            <p:cNvSpPr>
              <a:spLocks/>
            </p:cNvSpPr>
            <p:nvPr/>
          </p:nvSpPr>
          <p:spPr bwMode="auto">
            <a:xfrm>
              <a:off x="3470781" y="3198731"/>
              <a:ext cx="14792" cy="12327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6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" name="Freeform 270"/>
            <p:cNvSpPr>
              <a:spLocks/>
            </p:cNvSpPr>
            <p:nvPr/>
          </p:nvSpPr>
          <p:spPr bwMode="auto">
            <a:xfrm>
              <a:off x="3496668" y="3182706"/>
              <a:ext cx="16025" cy="11095"/>
            </a:xfrm>
            <a:custGeom>
              <a:avLst/>
              <a:gdLst>
                <a:gd name="T0" fmla="*/ 5 w 13"/>
                <a:gd name="T1" fmla="*/ 0 h 9"/>
                <a:gd name="T2" fmla="*/ 13 w 13"/>
                <a:gd name="T3" fmla="*/ 0 h 9"/>
                <a:gd name="T4" fmla="*/ 13 w 13"/>
                <a:gd name="T5" fmla="*/ 7 h 9"/>
                <a:gd name="T6" fmla="*/ 8 w 13"/>
                <a:gd name="T7" fmla="*/ 9 h 9"/>
                <a:gd name="T8" fmla="*/ 0 w 13"/>
                <a:gd name="T9" fmla="*/ 9 h 9"/>
                <a:gd name="T10" fmla="*/ 0 w 13"/>
                <a:gd name="T11" fmla="*/ 1 h 9"/>
                <a:gd name="T12" fmla="*/ 5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" name="Freeform 271"/>
            <p:cNvSpPr>
              <a:spLocks/>
            </p:cNvSpPr>
            <p:nvPr/>
          </p:nvSpPr>
          <p:spPr bwMode="auto">
            <a:xfrm>
              <a:off x="3522555" y="3162983"/>
              <a:ext cx="14792" cy="14792"/>
            </a:xfrm>
            <a:custGeom>
              <a:avLst/>
              <a:gdLst>
                <a:gd name="T0" fmla="*/ 4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8 w 12"/>
                <a:gd name="T7" fmla="*/ 12 h 12"/>
                <a:gd name="T8" fmla="*/ 0 w 12"/>
                <a:gd name="T9" fmla="*/ 12 h 12"/>
                <a:gd name="T10" fmla="*/ 0 w 12"/>
                <a:gd name="T11" fmla="*/ 4 h 12"/>
                <a:gd name="T12" fmla="*/ 4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" name="Freeform 272"/>
            <p:cNvSpPr>
              <a:spLocks/>
            </p:cNvSpPr>
            <p:nvPr/>
          </p:nvSpPr>
          <p:spPr bwMode="auto">
            <a:xfrm>
              <a:off x="3548441" y="3142026"/>
              <a:ext cx="16025" cy="16025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5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" name="Freeform 273"/>
            <p:cNvSpPr>
              <a:spLocks/>
            </p:cNvSpPr>
            <p:nvPr/>
          </p:nvSpPr>
          <p:spPr bwMode="auto">
            <a:xfrm>
              <a:off x="3574328" y="3121071"/>
              <a:ext cx="16025" cy="16025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7 w 13"/>
                <a:gd name="T7" fmla="*/ 13 h 13"/>
                <a:gd name="T8" fmla="*/ 0 w 13"/>
                <a:gd name="T9" fmla="*/ 13 h 13"/>
                <a:gd name="T10" fmla="*/ 0 w 13"/>
                <a:gd name="T11" fmla="*/ 5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" name="Freeform 274"/>
            <p:cNvSpPr>
              <a:spLocks/>
            </p:cNvSpPr>
            <p:nvPr/>
          </p:nvSpPr>
          <p:spPr bwMode="auto">
            <a:xfrm>
              <a:off x="3601448" y="3101348"/>
              <a:ext cx="16025" cy="14792"/>
            </a:xfrm>
            <a:custGeom>
              <a:avLst/>
              <a:gdLst>
                <a:gd name="T0" fmla="*/ 5 w 13"/>
                <a:gd name="T1" fmla="*/ 0 h 12"/>
                <a:gd name="T2" fmla="*/ 13 w 13"/>
                <a:gd name="T3" fmla="*/ 0 h 12"/>
                <a:gd name="T4" fmla="*/ 13 w 13"/>
                <a:gd name="T5" fmla="*/ 8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5 h 12"/>
                <a:gd name="T12" fmla="*/ 5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" name="Freeform 275"/>
            <p:cNvSpPr>
              <a:spLocks/>
            </p:cNvSpPr>
            <p:nvPr/>
          </p:nvSpPr>
          <p:spPr bwMode="auto">
            <a:xfrm>
              <a:off x="3627334" y="3081625"/>
              <a:ext cx="17258" cy="14792"/>
            </a:xfrm>
            <a:custGeom>
              <a:avLst/>
              <a:gdLst>
                <a:gd name="T0" fmla="*/ 6 w 14"/>
                <a:gd name="T1" fmla="*/ 0 h 12"/>
                <a:gd name="T2" fmla="*/ 14 w 14"/>
                <a:gd name="T3" fmla="*/ 0 h 12"/>
                <a:gd name="T4" fmla="*/ 14 w 14"/>
                <a:gd name="T5" fmla="*/ 7 h 12"/>
                <a:gd name="T6" fmla="*/ 8 w 14"/>
                <a:gd name="T7" fmla="*/ 12 h 12"/>
                <a:gd name="T8" fmla="*/ 0 w 14"/>
                <a:gd name="T9" fmla="*/ 12 h 12"/>
                <a:gd name="T10" fmla="*/ 0 w 14"/>
                <a:gd name="T11" fmla="*/ 4 h 12"/>
                <a:gd name="T12" fmla="*/ 6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Freeform 276"/>
            <p:cNvSpPr>
              <a:spLocks/>
            </p:cNvSpPr>
            <p:nvPr/>
          </p:nvSpPr>
          <p:spPr bwMode="auto">
            <a:xfrm>
              <a:off x="3653222" y="3060668"/>
              <a:ext cx="14792" cy="13560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" name="Freeform 277"/>
            <p:cNvSpPr>
              <a:spLocks/>
            </p:cNvSpPr>
            <p:nvPr/>
          </p:nvSpPr>
          <p:spPr bwMode="auto">
            <a:xfrm>
              <a:off x="3681573" y="3039713"/>
              <a:ext cx="14792" cy="13560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4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" name="Freeform 278"/>
            <p:cNvSpPr>
              <a:spLocks/>
            </p:cNvSpPr>
            <p:nvPr/>
          </p:nvSpPr>
          <p:spPr bwMode="auto">
            <a:xfrm>
              <a:off x="3707460" y="3019989"/>
              <a:ext cx="14792" cy="13560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5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" name="Freeform 279"/>
            <p:cNvSpPr>
              <a:spLocks/>
            </p:cNvSpPr>
            <p:nvPr/>
          </p:nvSpPr>
          <p:spPr bwMode="auto">
            <a:xfrm>
              <a:off x="3732114" y="3001499"/>
              <a:ext cx="14792" cy="12327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7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4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" name="Freeform 280"/>
            <p:cNvSpPr>
              <a:spLocks/>
            </p:cNvSpPr>
            <p:nvPr/>
          </p:nvSpPr>
          <p:spPr bwMode="auto">
            <a:xfrm>
              <a:off x="3758001" y="2979309"/>
              <a:ext cx="18491" cy="14792"/>
            </a:xfrm>
            <a:custGeom>
              <a:avLst/>
              <a:gdLst>
                <a:gd name="T0" fmla="*/ 7 w 15"/>
                <a:gd name="T1" fmla="*/ 0 h 12"/>
                <a:gd name="T2" fmla="*/ 15 w 15"/>
                <a:gd name="T3" fmla="*/ 0 h 12"/>
                <a:gd name="T4" fmla="*/ 15 w 15"/>
                <a:gd name="T5" fmla="*/ 8 h 12"/>
                <a:gd name="T6" fmla="*/ 8 w 15"/>
                <a:gd name="T7" fmla="*/ 12 h 12"/>
                <a:gd name="T8" fmla="*/ 0 w 15"/>
                <a:gd name="T9" fmla="*/ 12 h 12"/>
                <a:gd name="T10" fmla="*/ 0 w 15"/>
                <a:gd name="T11" fmla="*/ 4 h 12"/>
                <a:gd name="T12" fmla="*/ 7 w 1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2">
                  <a:moveTo>
                    <a:pt x="7" y="0"/>
                  </a:moveTo>
                  <a:lnTo>
                    <a:pt x="15" y="0"/>
                  </a:lnTo>
                  <a:lnTo>
                    <a:pt x="15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" name="Freeform 281"/>
            <p:cNvSpPr>
              <a:spLocks/>
            </p:cNvSpPr>
            <p:nvPr/>
          </p:nvSpPr>
          <p:spPr bwMode="auto">
            <a:xfrm>
              <a:off x="3790051" y="2957121"/>
              <a:ext cx="17258" cy="13560"/>
            </a:xfrm>
            <a:custGeom>
              <a:avLst/>
              <a:gdLst>
                <a:gd name="T0" fmla="*/ 5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6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5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" name="Freeform 282"/>
            <p:cNvSpPr>
              <a:spLocks/>
            </p:cNvSpPr>
            <p:nvPr/>
          </p:nvSpPr>
          <p:spPr bwMode="auto">
            <a:xfrm>
              <a:off x="3815938" y="2942329"/>
              <a:ext cx="16025" cy="12327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2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" name="Freeform 283"/>
            <p:cNvSpPr>
              <a:spLocks/>
            </p:cNvSpPr>
            <p:nvPr/>
          </p:nvSpPr>
          <p:spPr bwMode="auto">
            <a:xfrm>
              <a:off x="3840592" y="2927536"/>
              <a:ext cx="16025" cy="13560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9 h 11"/>
                <a:gd name="T6" fmla="*/ 9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9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" name="Freeform 284"/>
            <p:cNvSpPr>
              <a:spLocks/>
            </p:cNvSpPr>
            <p:nvPr/>
          </p:nvSpPr>
          <p:spPr bwMode="auto">
            <a:xfrm>
              <a:off x="3866479" y="2916442"/>
              <a:ext cx="16025" cy="11095"/>
            </a:xfrm>
            <a:custGeom>
              <a:avLst/>
              <a:gdLst>
                <a:gd name="T0" fmla="*/ 5 w 13"/>
                <a:gd name="T1" fmla="*/ 0 h 9"/>
                <a:gd name="T2" fmla="*/ 13 w 13"/>
                <a:gd name="T3" fmla="*/ 0 h 9"/>
                <a:gd name="T4" fmla="*/ 13 w 13"/>
                <a:gd name="T5" fmla="*/ 7 h 9"/>
                <a:gd name="T6" fmla="*/ 8 w 13"/>
                <a:gd name="T7" fmla="*/ 9 h 9"/>
                <a:gd name="T8" fmla="*/ 0 w 13"/>
                <a:gd name="T9" fmla="*/ 9 h 9"/>
                <a:gd name="T10" fmla="*/ 0 w 13"/>
                <a:gd name="T11" fmla="*/ 2 h 9"/>
                <a:gd name="T12" fmla="*/ 5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" name="Freeform 285"/>
            <p:cNvSpPr>
              <a:spLocks/>
            </p:cNvSpPr>
            <p:nvPr/>
          </p:nvSpPr>
          <p:spPr bwMode="auto">
            <a:xfrm>
              <a:off x="3892366" y="2900417"/>
              <a:ext cx="14792" cy="12327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3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" name="Freeform 286"/>
            <p:cNvSpPr>
              <a:spLocks/>
            </p:cNvSpPr>
            <p:nvPr/>
          </p:nvSpPr>
          <p:spPr bwMode="auto">
            <a:xfrm>
              <a:off x="3915787" y="2888090"/>
              <a:ext cx="17258" cy="11095"/>
            </a:xfrm>
            <a:custGeom>
              <a:avLst/>
              <a:gdLst>
                <a:gd name="T0" fmla="*/ 6 w 14"/>
                <a:gd name="T1" fmla="*/ 0 h 9"/>
                <a:gd name="T2" fmla="*/ 14 w 14"/>
                <a:gd name="T3" fmla="*/ 0 h 9"/>
                <a:gd name="T4" fmla="*/ 14 w 14"/>
                <a:gd name="T5" fmla="*/ 7 h 9"/>
                <a:gd name="T6" fmla="*/ 8 w 14"/>
                <a:gd name="T7" fmla="*/ 9 h 9"/>
                <a:gd name="T8" fmla="*/ 0 w 14"/>
                <a:gd name="T9" fmla="*/ 9 h 9"/>
                <a:gd name="T10" fmla="*/ 0 w 14"/>
                <a:gd name="T11" fmla="*/ 1 h 9"/>
                <a:gd name="T12" fmla="*/ 6 w 1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" name="Freeform 287"/>
            <p:cNvSpPr>
              <a:spLocks/>
            </p:cNvSpPr>
            <p:nvPr/>
          </p:nvSpPr>
          <p:spPr bwMode="auto">
            <a:xfrm>
              <a:off x="3942906" y="2874531"/>
              <a:ext cx="14792" cy="13560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" name="Freeform 288"/>
            <p:cNvSpPr>
              <a:spLocks/>
            </p:cNvSpPr>
            <p:nvPr/>
          </p:nvSpPr>
          <p:spPr bwMode="auto">
            <a:xfrm>
              <a:off x="3970026" y="2859738"/>
              <a:ext cx="14792" cy="12327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6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" name="Freeform 289"/>
            <p:cNvSpPr>
              <a:spLocks/>
            </p:cNvSpPr>
            <p:nvPr/>
          </p:nvSpPr>
          <p:spPr bwMode="auto">
            <a:xfrm>
              <a:off x="3995913" y="2844946"/>
              <a:ext cx="16025" cy="13560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6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" name="Freeform 290"/>
            <p:cNvSpPr>
              <a:spLocks/>
            </p:cNvSpPr>
            <p:nvPr/>
          </p:nvSpPr>
          <p:spPr bwMode="auto">
            <a:xfrm>
              <a:off x="4023032" y="2832619"/>
              <a:ext cx="16025" cy="12327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2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" name="Freeform 291"/>
            <p:cNvSpPr>
              <a:spLocks/>
            </p:cNvSpPr>
            <p:nvPr/>
          </p:nvSpPr>
          <p:spPr bwMode="auto">
            <a:xfrm>
              <a:off x="4050152" y="2817826"/>
              <a:ext cx="14792" cy="12327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6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" name="Freeform 292"/>
            <p:cNvSpPr>
              <a:spLocks/>
            </p:cNvSpPr>
            <p:nvPr/>
          </p:nvSpPr>
          <p:spPr bwMode="auto">
            <a:xfrm>
              <a:off x="4074805" y="2803034"/>
              <a:ext cx="17258" cy="12327"/>
            </a:xfrm>
            <a:custGeom>
              <a:avLst/>
              <a:gdLst>
                <a:gd name="T0" fmla="*/ 6 w 14"/>
                <a:gd name="T1" fmla="*/ 0 h 10"/>
                <a:gd name="T2" fmla="*/ 14 w 14"/>
                <a:gd name="T3" fmla="*/ 0 h 10"/>
                <a:gd name="T4" fmla="*/ 14 w 14"/>
                <a:gd name="T5" fmla="*/ 8 h 10"/>
                <a:gd name="T6" fmla="*/ 8 w 14"/>
                <a:gd name="T7" fmla="*/ 10 h 10"/>
                <a:gd name="T8" fmla="*/ 0 w 14"/>
                <a:gd name="T9" fmla="*/ 10 h 10"/>
                <a:gd name="T10" fmla="*/ 0 w 14"/>
                <a:gd name="T11" fmla="*/ 2 h 10"/>
                <a:gd name="T12" fmla="*/ 6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" name="Line 293"/>
            <p:cNvSpPr>
              <a:spLocks noChangeShapeType="1"/>
            </p:cNvSpPr>
            <p:nvPr/>
          </p:nvSpPr>
          <p:spPr bwMode="auto">
            <a:xfrm>
              <a:off x="4101925" y="2795637"/>
              <a:ext cx="14792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" name="Line 294"/>
            <p:cNvSpPr>
              <a:spLocks noChangeShapeType="1"/>
            </p:cNvSpPr>
            <p:nvPr/>
          </p:nvSpPr>
          <p:spPr bwMode="auto">
            <a:xfrm>
              <a:off x="4126579" y="2795637"/>
              <a:ext cx="160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" name="Line 295"/>
            <p:cNvSpPr>
              <a:spLocks noChangeShapeType="1"/>
            </p:cNvSpPr>
            <p:nvPr/>
          </p:nvSpPr>
          <p:spPr bwMode="auto">
            <a:xfrm>
              <a:off x="4152466" y="2795637"/>
              <a:ext cx="14792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" name="Line 296"/>
            <p:cNvSpPr>
              <a:spLocks noChangeShapeType="1"/>
            </p:cNvSpPr>
            <p:nvPr/>
          </p:nvSpPr>
          <p:spPr bwMode="auto">
            <a:xfrm>
              <a:off x="4179585" y="2795637"/>
              <a:ext cx="14792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" name="Line 297"/>
            <p:cNvSpPr>
              <a:spLocks noChangeShapeType="1"/>
            </p:cNvSpPr>
            <p:nvPr/>
          </p:nvSpPr>
          <p:spPr bwMode="auto">
            <a:xfrm>
              <a:off x="4204239" y="2795637"/>
              <a:ext cx="160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" name="Line 298"/>
            <p:cNvSpPr>
              <a:spLocks noChangeShapeType="1"/>
            </p:cNvSpPr>
            <p:nvPr/>
          </p:nvSpPr>
          <p:spPr bwMode="auto">
            <a:xfrm>
              <a:off x="4231358" y="2795637"/>
              <a:ext cx="1725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Line 299"/>
            <p:cNvSpPr>
              <a:spLocks noChangeShapeType="1"/>
            </p:cNvSpPr>
            <p:nvPr/>
          </p:nvSpPr>
          <p:spPr bwMode="auto">
            <a:xfrm>
              <a:off x="4258478" y="2795637"/>
              <a:ext cx="14792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" name="Line 300"/>
            <p:cNvSpPr>
              <a:spLocks noChangeShapeType="1"/>
            </p:cNvSpPr>
            <p:nvPr/>
          </p:nvSpPr>
          <p:spPr bwMode="auto">
            <a:xfrm>
              <a:off x="4283132" y="2795637"/>
              <a:ext cx="160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Line 301"/>
            <p:cNvSpPr>
              <a:spLocks noChangeShapeType="1"/>
            </p:cNvSpPr>
            <p:nvPr/>
          </p:nvSpPr>
          <p:spPr bwMode="auto">
            <a:xfrm>
              <a:off x="4311484" y="2795637"/>
              <a:ext cx="14792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" name="Line 302"/>
            <p:cNvSpPr>
              <a:spLocks noChangeShapeType="1"/>
            </p:cNvSpPr>
            <p:nvPr/>
          </p:nvSpPr>
          <p:spPr bwMode="auto">
            <a:xfrm>
              <a:off x="4336139" y="2795637"/>
              <a:ext cx="1725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" name="Line 303"/>
            <p:cNvSpPr>
              <a:spLocks noChangeShapeType="1"/>
            </p:cNvSpPr>
            <p:nvPr/>
          </p:nvSpPr>
          <p:spPr bwMode="auto">
            <a:xfrm>
              <a:off x="4362025" y="2795637"/>
              <a:ext cx="1725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" name="Line 304"/>
            <p:cNvSpPr>
              <a:spLocks noChangeShapeType="1"/>
            </p:cNvSpPr>
            <p:nvPr/>
          </p:nvSpPr>
          <p:spPr bwMode="auto">
            <a:xfrm>
              <a:off x="4390378" y="2795637"/>
              <a:ext cx="14792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" name="Line 305"/>
            <p:cNvSpPr>
              <a:spLocks noChangeShapeType="1"/>
            </p:cNvSpPr>
            <p:nvPr/>
          </p:nvSpPr>
          <p:spPr bwMode="auto">
            <a:xfrm>
              <a:off x="4416264" y="2795637"/>
              <a:ext cx="160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" name="Line 306"/>
            <p:cNvSpPr>
              <a:spLocks noChangeShapeType="1"/>
            </p:cNvSpPr>
            <p:nvPr/>
          </p:nvSpPr>
          <p:spPr bwMode="auto">
            <a:xfrm>
              <a:off x="4443383" y="2795637"/>
              <a:ext cx="160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" name="Line 307"/>
            <p:cNvSpPr>
              <a:spLocks noChangeShapeType="1"/>
            </p:cNvSpPr>
            <p:nvPr/>
          </p:nvSpPr>
          <p:spPr bwMode="auto">
            <a:xfrm>
              <a:off x="4470503" y="2795637"/>
              <a:ext cx="14792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" name="Line 308"/>
            <p:cNvSpPr>
              <a:spLocks noChangeShapeType="1"/>
            </p:cNvSpPr>
            <p:nvPr/>
          </p:nvSpPr>
          <p:spPr bwMode="auto">
            <a:xfrm>
              <a:off x="4496390" y="2795637"/>
              <a:ext cx="160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" name="Freeform 309"/>
            <p:cNvSpPr>
              <a:spLocks/>
            </p:cNvSpPr>
            <p:nvPr/>
          </p:nvSpPr>
          <p:spPr bwMode="auto">
            <a:xfrm>
              <a:off x="4522277" y="2794405"/>
              <a:ext cx="16025" cy="13560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4 h 11"/>
                <a:gd name="T6" fmla="*/ 13 w 13"/>
                <a:gd name="T7" fmla="*/ 11 h 11"/>
                <a:gd name="T8" fmla="*/ 6 w 13"/>
                <a:gd name="T9" fmla="*/ 11 h 11"/>
                <a:gd name="T10" fmla="*/ 0 w 13"/>
                <a:gd name="T11" fmla="*/ 8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6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" name="Freeform 310"/>
            <p:cNvSpPr>
              <a:spLocks/>
            </p:cNvSpPr>
            <p:nvPr/>
          </p:nvSpPr>
          <p:spPr bwMode="auto">
            <a:xfrm>
              <a:off x="4548163" y="2810430"/>
              <a:ext cx="14792" cy="12327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4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6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4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" name="Freeform 311"/>
            <p:cNvSpPr>
              <a:spLocks/>
            </p:cNvSpPr>
            <p:nvPr/>
          </p:nvSpPr>
          <p:spPr bwMode="auto">
            <a:xfrm>
              <a:off x="4572818" y="2823989"/>
              <a:ext cx="16025" cy="13560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1 h 11"/>
                <a:gd name="T6" fmla="*/ 13 w 13"/>
                <a:gd name="T7" fmla="*/ 11 h 11"/>
                <a:gd name="T8" fmla="*/ 6 w 13"/>
                <a:gd name="T9" fmla="*/ 11 h 11"/>
                <a:gd name="T10" fmla="*/ 0 w 13"/>
                <a:gd name="T11" fmla="*/ 7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6" y="11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" name="Freeform 312"/>
            <p:cNvSpPr>
              <a:spLocks/>
            </p:cNvSpPr>
            <p:nvPr/>
          </p:nvSpPr>
          <p:spPr bwMode="auto">
            <a:xfrm>
              <a:off x="4599937" y="2838782"/>
              <a:ext cx="14792" cy="12327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5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5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" name="Freeform 313"/>
            <p:cNvSpPr>
              <a:spLocks/>
            </p:cNvSpPr>
            <p:nvPr/>
          </p:nvSpPr>
          <p:spPr bwMode="auto">
            <a:xfrm>
              <a:off x="4624591" y="2852341"/>
              <a:ext cx="16025" cy="11095"/>
            </a:xfrm>
            <a:custGeom>
              <a:avLst/>
              <a:gdLst>
                <a:gd name="T0" fmla="*/ 0 w 13"/>
                <a:gd name="T1" fmla="*/ 0 h 9"/>
                <a:gd name="T2" fmla="*/ 8 w 13"/>
                <a:gd name="T3" fmla="*/ 0 h 9"/>
                <a:gd name="T4" fmla="*/ 13 w 13"/>
                <a:gd name="T5" fmla="*/ 2 h 9"/>
                <a:gd name="T6" fmla="*/ 13 w 13"/>
                <a:gd name="T7" fmla="*/ 9 h 9"/>
                <a:gd name="T8" fmla="*/ 6 w 13"/>
                <a:gd name="T9" fmla="*/ 9 h 9"/>
                <a:gd name="T10" fmla="*/ 0 w 13"/>
                <a:gd name="T11" fmla="*/ 8 h 9"/>
                <a:gd name="T12" fmla="*/ 0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0" y="0"/>
                  </a:moveTo>
                  <a:lnTo>
                    <a:pt x="8" y="0"/>
                  </a:lnTo>
                  <a:lnTo>
                    <a:pt x="13" y="2"/>
                  </a:lnTo>
                  <a:lnTo>
                    <a:pt x="13" y="9"/>
                  </a:lnTo>
                  <a:lnTo>
                    <a:pt x="6" y="9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Freeform 314"/>
            <p:cNvSpPr>
              <a:spLocks/>
            </p:cNvSpPr>
            <p:nvPr/>
          </p:nvSpPr>
          <p:spPr bwMode="auto">
            <a:xfrm>
              <a:off x="4651710" y="2867134"/>
              <a:ext cx="16025" cy="12327"/>
            </a:xfrm>
            <a:custGeom>
              <a:avLst/>
              <a:gdLst>
                <a:gd name="T0" fmla="*/ 0 w 13"/>
                <a:gd name="T1" fmla="*/ 0 h 10"/>
                <a:gd name="T2" fmla="*/ 8 w 13"/>
                <a:gd name="T3" fmla="*/ 0 h 10"/>
                <a:gd name="T4" fmla="*/ 13 w 13"/>
                <a:gd name="T5" fmla="*/ 2 h 10"/>
                <a:gd name="T6" fmla="*/ 13 w 13"/>
                <a:gd name="T7" fmla="*/ 10 h 10"/>
                <a:gd name="T8" fmla="*/ 5 w 13"/>
                <a:gd name="T9" fmla="*/ 10 h 10"/>
                <a:gd name="T10" fmla="*/ 0 w 13"/>
                <a:gd name="T11" fmla="*/ 6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8" y="0"/>
                  </a:lnTo>
                  <a:lnTo>
                    <a:pt x="13" y="2"/>
                  </a:lnTo>
                  <a:lnTo>
                    <a:pt x="13" y="10"/>
                  </a:lnTo>
                  <a:lnTo>
                    <a:pt x="5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" name="Freeform 315"/>
            <p:cNvSpPr>
              <a:spLocks/>
            </p:cNvSpPr>
            <p:nvPr/>
          </p:nvSpPr>
          <p:spPr bwMode="auto">
            <a:xfrm>
              <a:off x="4678830" y="2880694"/>
              <a:ext cx="14792" cy="12327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5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5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" name="Freeform 316"/>
            <p:cNvSpPr>
              <a:spLocks/>
            </p:cNvSpPr>
            <p:nvPr/>
          </p:nvSpPr>
          <p:spPr bwMode="auto">
            <a:xfrm>
              <a:off x="4703484" y="2896719"/>
              <a:ext cx="16025" cy="12327"/>
            </a:xfrm>
            <a:custGeom>
              <a:avLst/>
              <a:gdLst>
                <a:gd name="T0" fmla="*/ 0 w 13"/>
                <a:gd name="T1" fmla="*/ 0 h 10"/>
                <a:gd name="T2" fmla="*/ 7 w 13"/>
                <a:gd name="T3" fmla="*/ 0 h 10"/>
                <a:gd name="T4" fmla="*/ 13 w 13"/>
                <a:gd name="T5" fmla="*/ 2 h 10"/>
                <a:gd name="T6" fmla="*/ 13 w 13"/>
                <a:gd name="T7" fmla="*/ 10 h 10"/>
                <a:gd name="T8" fmla="*/ 6 w 13"/>
                <a:gd name="T9" fmla="*/ 10 h 10"/>
                <a:gd name="T10" fmla="*/ 0 w 13"/>
                <a:gd name="T11" fmla="*/ 6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10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" name="Freeform 317"/>
            <p:cNvSpPr>
              <a:spLocks/>
            </p:cNvSpPr>
            <p:nvPr/>
          </p:nvSpPr>
          <p:spPr bwMode="auto">
            <a:xfrm>
              <a:off x="4730603" y="2909046"/>
              <a:ext cx="14792" cy="12327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3 h 10"/>
                <a:gd name="T6" fmla="*/ 12 w 12"/>
                <a:gd name="T7" fmla="*/ 10 h 10"/>
                <a:gd name="T8" fmla="*/ 6 w 12"/>
                <a:gd name="T9" fmla="*/ 10 h 10"/>
                <a:gd name="T10" fmla="*/ 0 w 12"/>
                <a:gd name="T11" fmla="*/ 8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" name="Freeform 318"/>
            <p:cNvSpPr>
              <a:spLocks/>
            </p:cNvSpPr>
            <p:nvPr/>
          </p:nvSpPr>
          <p:spPr bwMode="auto">
            <a:xfrm>
              <a:off x="4757723" y="2922605"/>
              <a:ext cx="16025" cy="16025"/>
            </a:xfrm>
            <a:custGeom>
              <a:avLst/>
              <a:gdLst>
                <a:gd name="T0" fmla="*/ 0 w 13"/>
                <a:gd name="T1" fmla="*/ 0 h 13"/>
                <a:gd name="T2" fmla="*/ 8 w 13"/>
                <a:gd name="T3" fmla="*/ 0 h 13"/>
                <a:gd name="T4" fmla="*/ 13 w 13"/>
                <a:gd name="T5" fmla="*/ 4 h 13"/>
                <a:gd name="T6" fmla="*/ 13 w 13"/>
                <a:gd name="T7" fmla="*/ 13 h 13"/>
                <a:gd name="T8" fmla="*/ 5 w 13"/>
                <a:gd name="T9" fmla="*/ 13 h 13"/>
                <a:gd name="T10" fmla="*/ 0 w 13"/>
                <a:gd name="T11" fmla="*/ 8 h 13"/>
                <a:gd name="T12" fmla="*/ 0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3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" name="Freeform 319"/>
            <p:cNvSpPr>
              <a:spLocks/>
            </p:cNvSpPr>
            <p:nvPr/>
          </p:nvSpPr>
          <p:spPr bwMode="auto">
            <a:xfrm>
              <a:off x="4782377" y="2938631"/>
              <a:ext cx="16025" cy="13560"/>
            </a:xfrm>
            <a:custGeom>
              <a:avLst/>
              <a:gdLst>
                <a:gd name="T0" fmla="*/ 0 w 13"/>
                <a:gd name="T1" fmla="*/ 0 h 11"/>
                <a:gd name="T2" fmla="*/ 8 w 13"/>
                <a:gd name="T3" fmla="*/ 0 h 11"/>
                <a:gd name="T4" fmla="*/ 13 w 13"/>
                <a:gd name="T5" fmla="*/ 4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9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" name="Freeform 320"/>
            <p:cNvSpPr>
              <a:spLocks/>
            </p:cNvSpPr>
            <p:nvPr/>
          </p:nvSpPr>
          <p:spPr bwMode="auto">
            <a:xfrm>
              <a:off x="4809497" y="2954656"/>
              <a:ext cx="14792" cy="13560"/>
            </a:xfrm>
            <a:custGeom>
              <a:avLst/>
              <a:gdLst>
                <a:gd name="T0" fmla="*/ 0 w 12"/>
                <a:gd name="T1" fmla="*/ 0 h 11"/>
                <a:gd name="T2" fmla="*/ 8 w 12"/>
                <a:gd name="T3" fmla="*/ 0 h 11"/>
                <a:gd name="T4" fmla="*/ 12 w 12"/>
                <a:gd name="T5" fmla="*/ 3 h 11"/>
                <a:gd name="T6" fmla="*/ 12 w 12"/>
                <a:gd name="T7" fmla="*/ 11 h 11"/>
                <a:gd name="T8" fmla="*/ 5 w 12"/>
                <a:gd name="T9" fmla="*/ 11 h 11"/>
                <a:gd name="T10" fmla="*/ 0 w 12"/>
                <a:gd name="T11" fmla="*/ 7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" name="Freeform 321"/>
            <p:cNvSpPr>
              <a:spLocks/>
            </p:cNvSpPr>
            <p:nvPr/>
          </p:nvSpPr>
          <p:spPr bwMode="auto">
            <a:xfrm>
              <a:off x="4834150" y="2969448"/>
              <a:ext cx="17258" cy="12327"/>
            </a:xfrm>
            <a:custGeom>
              <a:avLst/>
              <a:gdLst>
                <a:gd name="T0" fmla="*/ 0 w 14"/>
                <a:gd name="T1" fmla="*/ 0 h 10"/>
                <a:gd name="T2" fmla="*/ 8 w 14"/>
                <a:gd name="T3" fmla="*/ 0 h 10"/>
                <a:gd name="T4" fmla="*/ 14 w 14"/>
                <a:gd name="T5" fmla="*/ 2 h 10"/>
                <a:gd name="T6" fmla="*/ 14 w 14"/>
                <a:gd name="T7" fmla="*/ 10 h 10"/>
                <a:gd name="T8" fmla="*/ 6 w 14"/>
                <a:gd name="T9" fmla="*/ 10 h 10"/>
                <a:gd name="T10" fmla="*/ 0 w 14"/>
                <a:gd name="T11" fmla="*/ 8 h 10"/>
                <a:gd name="T12" fmla="*/ 0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4" y="10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Freeform 322"/>
            <p:cNvSpPr>
              <a:spLocks/>
            </p:cNvSpPr>
            <p:nvPr/>
          </p:nvSpPr>
          <p:spPr bwMode="auto">
            <a:xfrm>
              <a:off x="4861270" y="2983009"/>
              <a:ext cx="17258" cy="13560"/>
            </a:xfrm>
            <a:custGeom>
              <a:avLst/>
              <a:gdLst>
                <a:gd name="T0" fmla="*/ 0 w 14"/>
                <a:gd name="T1" fmla="*/ 0 h 11"/>
                <a:gd name="T2" fmla="*/ 8 w 14"/>
                <a:gd name="T3" fmla="*/ 0 h 11"/>
                <a:gd name="T4" fmla="*/ 14 w 14"/>
                <a:gd name="T5" fmla="*/ 3 h 11"/>
                <a:gd name="T6" fmla="*/ 14 w 14"/>
                <a:gd name="T7" fmla="*/ 11 h 11"/>
                <a:gd name="T8" fmla="*/ 6 w 14"/>
                <a:gd name="T9" fmla="*/ 11 h 11"/>
                <a:gd name="T10" fmla="*/ 0 w 14"/>
                <a:gd name="T11" fmla="*/ 8 h 11"/>
                <a:gd name="T12" fmla="*/ 0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4" y="11"/>
                  </a:lnTo>
                  <a:lnTo>
                    <a:pt x="6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" name="Freeform 323"/>
            <p:cNvSpPr>
              <a:spLocks/>
            </p:cNvSpPr>
            <p:nvPr/>
          </p:nvSpPr>
          <p:spPr bwMode="auto">
            <a:xfrm>
              <a:off x="4888389" y="2997801"/>
              <a:ext cx="16025" cy="12327"/>
            </a:xfrm>
            <a:custGeom>
              <a:avLst/>
              <a:gdLst>
                <a:gd name="T0" fmla="*/ 0 w 13"/>
                <a:gd name="T1" fmla="*/ 0 h 10"/>
                <a:gd name="T2" fmla="*/ 8 w 13"/>
                <a:gd name="T3" fmla="*/ 0 h 10"/>
                <a:gd name="T4" fmla="*/ 13 w 13"/>
                <a:gd name="T5" fmla="*/ 3 h 10"/>
                <a:gd name="T6" fmla="*/ 13 w 13"/>
                <a:gd name="T7" fmla="*/ 10 h 10"/>
                <a:gd name="T8" fmla="*/ 5 w 13"/>
                <a:gd name="T9" fmla="*/ 10 h 10"/>
                <a:gd name="T10" fmla="*/ 0 w 13"/>
                <a:gd name="T11" fmla="*/ 8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8" y="0"/>
                  </a:lnTo>
                  <a:lnTo>
                    <a:pt x="13" y="3"/>
                  </a:lnTo>
                  <a:lnTo>
                    <a:pt x="13" y="10"/>
                  </a:lnTo>
                  <a:lnTo>
                    <a:pt x="5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Freeform 324"/>
            <p:cNvSpPr>
              <a:spLocks/>
            </p:cNvSpPr>
            <p:nvPr/>
          </p:nvSpPr>
          <p:spPr bwMode="auto">
            <a:xfrm>
              <a:off x="4914276" y="3011360"/>
              <a:ext cx="16025" cy="14792"/>
            </a:xfrm>
            <a:custGeom>
              <a:avLst/>
              <a:gdLst>
                <a:gd name="T0" fmla="*/ 0 w 13"/>
                <a:gd name="T1" fmla="*/ 0 h 12"/>
                <a:gd name="T2" fmla="*/ 7 w 13"/>
                <a:gd name="T3" fmla="*/ 0 h 12"/>
                <a:gd name="T4" fmla="*/ 13 w 13"/>
                <a:gd name="T5" fmla="*/ 2 h 12"/>
                <a:gd name="T6" fmla="*/ 13 w 13"/>
                <a:gd name="T7" fmla="*/ 12 h 12"/>
                <a:gd name="T8" fmla="*/ 5 w 13"/>
                <a:gd name="T9" fmla="*/ 12 h 12"/>
                <a:gd name="T10" fmla="*/ 0 w 13"/>
                <a:gd name="T11" fmla="*/ 8 h 12"/>
                <a:gd name="T12" fmla="*/ 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12"/>
                  </a:lnTo>
                  <a:lnTo>
                    <a:pt x="5" y="1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" name="Freeform 325"/>
            <p:cNvSpPr>
              <a:spLocks/>
            </p:cNvSpPr>
            <p:nvPr/>
          </p:nvSpPr>
          <p:spPr bwMode="auto">
            <a:xfrm>
              <a:off x="4941395" y="3026152"/>
              <a:ext cx="16025" cy="13560"/>
            </a:xfrm>
            <a:custGeom>
              <a:avLst/>
              <a:gdLst>
                <a:gd name="T0" fmla="*/ 0 w 13"/>
                <a:gd name="T1" fmla="*/ 0 h 11"/>
                <a:gd name="T2" fmla="*/ 8 w 13"/>
                <a:gd name="T3" fmla="*/ 0 h 11"/>
                <a:gd name="T4" fmla="*/ 13 w 13"/>
                <a:gd name="T5" fmla="*/ 3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8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8" y="0"/>
                  </a:lnTo>
                  <a:lnTo>
                    <a:pt x="13" y="3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Freeform 326"/>
            <p:cNvSpPr>
              <a:spLocks/>
            </p:cNvSpPr>
            <p:nvPr/>
          </p:nvSpPr>
          <p:spPr bwMode="auto">
            <a:xfrm>
              <a:off x="4968515" y="3039713"/>
              <a:ext cx="14792" cy="13560"/>
            </a:xfrm>
            <a:custGeom>
              <a:avLst/>
              <a:gdLst>
                <a:gd name="T0" fmla="*/ 0 w 12"/>
                <a:gd name="T1" fmla="*/ 0 h 11"/>
                <a:gd name="T2" fmla="*/ 8 w 12"/>
                <a:gd name="T3" fmla="*/ 0 h 11"/>
                <a:gd name="T4" fmla="*/ 12 w 12"/>
                <a:gd name="T5" fmla="*/ 4 h 11"/>
                <a:gd name="T6" fmla="*/ 12 w 12"/>
                <a:gd name="T7" fmla="*/ 11 h 11"/>
                <a:gd name="T8" fmla="*/ 4 w 12"/>
                <a:gd name="T9" fmla="*/ 11 h 11"/>
                <a:gd name="T10" fmla="*/ 0 w 12"/>
                <a:gd name="T11" fmla="*/ 8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8" y="0"/>
                  </a:lnTo>
                  <a:lnTo>
                    <a:pt x="12" y="4"/>
                  </a:lnTo>
                  <a:lnTo>
                    <a:pt x="12" y="11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7" name="Freeform 327"/>
            <p:cNvSpPr>
              <a:spLocks/>
            </p:cNvSpPr>
            <p:nvPr/>
          </p:nvSpPr>
          <p:spPr bwMode="auto">
            <a:xfrm>
              <a:off x="4993169" y="3056971"/>
              <a:ext cx="16025" cy="13560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3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6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3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8" name="Freeform 328"/>
            <p:cNvSpPr>
              <a:spLocks/>
            </p:cNvSpPr>
            <p:nvPr/>
          </p:nvSpPr>
          <p:spPr bwMode="auto">
            <a:xfrm>
              <a:off x="5020288" y="3071763"/>
              <a:ext cx="13560" cy="12327"/>
            </a:xfrm>
            <a:custGeom>
              <a:avLst/>
              <a:gdLst>
                <a:gd name="T0" fmla="*/ 0 w 11"/>
                <a:gd name="T1" fmla="*/ 0 h 10"/>
                <a:gd name="T2" fmla="*/ 7 w 11"/>
                <a:gd name="T3" fmla="*/ 0 h 10"/>
                <a:gd name="T4" fmla="*/ 11 w 11"/>
                <a:gd name="T5" fmla="*/ 2 h 10"/>
                <a:gd name="T6" fmla="*/ 11 w 11"/>
                <a:gd name="T7" fmla="*/ 10 h 10"/>
                <a:gd name="T8" fmla="*/ 3 w 11"/>
                <a:gd name="T9" fmla="*/ 10 h 10"/>
                <a:gd name="T10" fmla="*/ 0 w 11"/>
                <a:gd name="T11" fmla="*/ 8 h 10"/>
                <a:gd name="T12" fmla="*/ 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lnTo>
                    <a:pt x="7" y="0"/>
                  </a:lnTo>
                  <a:lnTo>
                    <a:pt x="11" y="2"/>
                  </a:lnTo>
                  <a:lnTo>
                    <a:pt x="11" y="10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9" name="Line 329"/>
            <p:cNvSpPr>
              <a:spLocks noChangeShapeType="1"/>
            </p:cNvSpPr>
            <p:nvPr/>
          </p:nvSpPr>
          <p:spPr bwMode="auto">
            <a:xfrm>
              <a:off x="4090831" y="2625525"/>
              <a:ext cx="0" cy="986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0" name="Line 330"/>
            <p:cNvSpPr>
              <a:spLocks noChangeShapeType="1"/>
            </p:cNvSpPr>
            <p:nvPr/>
          </p:nvSpPr>
          <p:spPr bwMode="auto">
            <a:xfrm>
              <a:off x="4074805" y="2627990"/>
              <a:ext cx="295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1" name="Line 331"/>
            <p:cNvSpPr>
              <a:spLocks noChangeShapeType="1"/>
            </p:cNvSpPr>
            <p:nvPr/>
          </p:nvSpPr>
          <p:spPr bwMode="auto">
            <a:xfrm>
              <a:off x="4090831" y="2722908"/>
              <a:ext cx="0" cy="18367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2" name="Line 332"/>
            <p:cNvSpPr>
              <a:spLocks noChangeShapeType="1"/>
            </p:cNvSpPr>
            <p:nvPr/>
          </p:nvSpPr>
          <p:spPr bwMode="auto">
            <a:xfrm>
              <a:off x="4074805" y="2906581"/>
              <a:ext cx="295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3" name="Line 333"/>
            <p:cNvSpPr>
              <a:spLocks noChangeShapeType="1"/>
            </p:cNvSpPr>
            <p:nvPr/>
          </p:nvSpPr>
          <p:spPr bwMode="auto">
            <a:xfrm>
              <a:off x="4328742" y="2773449"/>
              <a:ext cx="0" cy="382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4" name="Line 334"/>
            <p:cNvSpPr>
              <a:spLocks noChangeShapeType="1"/>
            </p:cNvSpPr>
            <p:nvPr/>
          </p:nvSpPr>
          <p:spPr bwMode="auto">
            <a:xfrm>
              <a:off x="4315183" y="2773449"/>
              <a:ext cx="271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5" name="Line 335"/>
            <p:cNvSpPr>
              <a:spLocks noChangeShapeType="1"/>
            </p:cNvSpPr>
            <p:nvPr/>
          </p:nvSpPr>
          <p:spPr bwMode="auto">
            <a:xfrm>
              <a:off x="4328742" y="2810430"/>
              <a:ext cx="0" cy="4807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6" name="Line 336"/>
            <p:cNvSpPr>
              <a:spLocks noChangeShapeType="1"/>
            </p:cNvSpPr>
            <p:nvPr/>
          </p:nvSpPr>
          <p:spPr bwMode="auto">
            <a:xfrm>
              <a:off x="4315183" y="2857273"/>
              <a:ext cx="271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7" name="Line 337"/>
            <p:cNvSpPr>
              <a:spLocks noChangeShapeType="1"/>
            </p:cNvSpPr>
            <p:nvPr/>
          </p:nvSpPr>
          <p:spPr bwMode="auto">
            <a:xfrm>
              <a:off x="4521044" y="2815361"/>
              <a:ext cx="0" cy="431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8" name="Line 338"/>
            <p:cNvSpPr>
              <a:spLocks noChangeShapeType="1"/>
            </p:cNvSpPr>
            <p:nvPr/>
          </p:nvSpPr>
          <p:spPr bwMode="auto">
            <a:xfrm>
              <a:off x="4508717" y="2817826"/>
              <a:ext cx="2588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9" name="Line 339"/>
            <p:cNvSpPr>
              <a:spLocks noChangeShapeType="1"/>
            </p:cNvSpPr>
            <p:nvPr/>
          </p:nvSpPr>
          <p:spPr bwMode="auto">
            <a:xfrm>
              <a:off x="4521044" y="2858505"/>
              <a:ext cx="0" cy="5054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0" name="Line 340"/>
            <p:cNvSpPr>
              <a:spLocks noChangeShapeType="1"/>
            </p:cNvSpPr>
            <p:nvPr/>
          </p:nvSpPr>
          <p:spPr bwMode="auto">
            <a:xfrm>
              <a:off x="4508717" y="2907813"/>
              <a:ext cx="2588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1" name="Line 341"/>
            <p:cNvSpPr>
              <a:spLocks noChangeShapeType="1"/>
            </p:cNvSpPr>
            <p:nvPr/>
          </p:nvSpPr>
          <p:spPr bwMode="auto">
            <a:xfrm>
              <a:off x="4725672" y="2899184"/>
              <a:ext cx="0" cy="4807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2" name="Line 342"/>
            <p:cNvSpPr>
              <a:spLocks noChangeShapeType="1"/>
            </p:cNvSpPr>
            <p:nvPr/>
          </p:nvSpPr>
          <p:spPr bwMode="auto">
            <a:xfrm>
              <a:off x="4712113" y="2899184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3" name="Line 343"/>
            <p:cNvSpPr>
              <a:spLocks noChangeShapeType="1"/>
            </p:cNvSpPr>
            <p:nvPr/>
          </p:nvSpPr>
          <p:spPr bwMode="auto">
            <a:xfrm>
              <a:off x="4725672" y="2944794"/>
              <a:ext cx="0" cy="6286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4" name="Line 344"/>
            <p:cNvSpPr>
              <a:spLocks noChangeShapeType="1"/>
            </p:cNvSpPr>
            <p:nvPr/>
          </p:nvSpPr>
          <p:spPr bwMode="auto">
            <a:xfrm>
              <a:off x="4712113" y="3007662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5" name="Freeform 345"/>
            <p:cNvSpPr>
              <a:spLocks/>
            </p:cNvSpPr>
            <p:nvPr/>
          </p:nvSpPr>
          <p:spPr bwMode="auto">
            <a:xfrm>
              <a:off x="4248616" y="4080113"/>
              <a:ext cx="81358" cy="610188"/>
            </a:xfrm>
            <a:custGeom>
              <a:avLst/>
              <a:gdLst>
                <a:gd name="T0" fmla="*/ 63 w 66"/>
                <a:gd name="T1" fmla="*/ 0 h 495"/>
                <a:gd name="T2" fmla="*/ 66 w 66"/>
                <a:gd name="T3" fmla="*/ 0 h 495"/>
                <a:gd name="T4" fmla="*/ 66 w 66"/>
                <a:gd name="T5" fmla="*/ 4 h 495"/>
                <a:gd name="T6" fmla="*/ 2 w 66"/>
                <a:gd name="T7" fmla="*/ 495 h 495"/>
                <a:gd name="T8" fmla="*/ 0 w 66"/>
                <a:gd name="T9" fmla="*/ 495 h 495"/>
                <a:gd name="T10" fmla="*/ 0 w 66"/>
                <a:gd name="T11" fmla="*/ 492 h 495"/>
                <a:gd name="T12" fmla="*/ 63 w 66"/>
                <a:gd name="T13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95">
                  <a:moveTo>
                    <a:pt x="63" y="0"/>
                  </a:moveTo>
                  <a:lnTo>
                    <a:pt x="66" y="0"/>
                  </a:lnTo>
                  <a:lnTo>
                    <a:pt x="66" y="4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6" name="Freeform 346"/>
            <p:cNvSpPr>
              <a:spLocks/>
            </p:cNvSpPr>
            <p:nvPr/>
          </p:nvSpPr>
          <p:spPr bwMode="auto">
            <a:xfrm>
              <a:off x="4326277" y="3452667"/>
              <a:ext cx="107245" cy="632377"/>
            </a:xfrm>
            <a:custGeom>
              <a:avLst/>
              <a:gdLst>
                <a:gd name="T0" fmla="*/ 85 w 87"/>
                <a:gd name="T1" fmla="*/ 0 h 513"/>
                <a:gd name="T2" fmla="*/ 87 w 87"/>
                <a:gd name="T3" fmla="*/ 0 h 513"/>
                <a:gd name="T4" fmla="*/ 87 w 87"/>
                <a:gd name="T5" fmla="*/ 3 h 513"/>
                <a:gd name="T6" fmla="*/ 3 w 87"/>
                <a:gd name="T7" fmla="*/ 513 h 513"/>
                <a:gd name="T8" fmla="*/ 0 w 87"/>
                <a:gd name="T9" fmla="*/ 513 h 513"/>
                <a:gd name="T10" fmla="*/ 0 w 87"/>
                <a:gd name="T11" fmla="*/ 509 h 513"/>
                <a:gd name="T12" fmla="*/ 85 w 87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13">
                  <a:moveTo>
                    <a:pt x="85" y="0"/>
                  </a:moveTo>
                  <a:lnTo>
                    <a:pt x="87" y="0"/>
                  </a:lnTo>
                  <a:lnTo>
                    <a:pt x="87" y="3"/>
                  </a:lnTo>
                  <a:lnTo>
                    <a:pt x="3" y="513"/>
                  </a:lnTo>
                  <a:lnTo>
                    <a:pt x="0" y="513"/>
                  </a:lnTo>
                  <a:lnTo>
                    <a:pt x="0" y="50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7" name="Freeform 347"/>
            <p:cNvSpPr>
              <a:spLocks/>
            </p:cNvSpPr>
            <p:nvPr/>
          </p:nvSpPr>
          <p:spPr bwMode="auto">
            <a:xfrm>
              <a:off x="4431057" y="3019989"/>
              <a:ext cx="91220" cy="436377"/>
            </a:xfrm>
            <a:custGeom>
              <a:avLst/>
              <a:gdLst>
                <a:gd name="T0" fmla="*/ 71 w 74"/>
                <a:gd name="T1" fmla="*/ 0 h 354"/>
                <a:gd name="T2" fmla="*/ 74 w 74"/>
                <a:gd name="T3" fmla="*/ 0 h 354"/>
                <a:gd name="T4" fmla="*/ 74 w 74"/>
                <a:gd name="T5" fmla="*/ 2 h 354"/>
                <a:gd name="T6" fmla="*/ 2 w 74"/>
                <a:gd name="T7" fmla="*/ 354 h 354"/>
                <a:gd name="T8" fmla="*/ 0 w 74"/>
                <a:gd name="T9" fmla="*/ 354 h 354"/>
                <a:gd name="T10" fmla="*/ 0 w 74"/>
                <a:gd name="T11" fmla="*/ 351 h 354"/>
                <a:gd name="T12" fmla="*/ 71 w 74"/>
                <a:gd name="T1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354">
                  <a:moveTo>
                    <a:pt x="71" y="0"/>
                  </a:moveTo>
                  <a:lnTo>
                    <a:pt x="74" y="0"/>
                  </a:lnTo>
                  <a:lnTo>
                    <a:pt x="74" y="2"/>
                  </a:lnTo>
                  <a:lnTo>
                    <a:pt x="2" y="354"/>
                  </a:lnTo>
                  <a:lnTo>
                    <a:pt x="0" y="354"/>
                  </a:lnTo>
                  <a:lnTo>
                    <a:pt x="0" y="35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8" name="Freeform 348"/>
            <p:cNvSpPr>
              <a:spLocks/>
            </p:cNvSpPr>
            <p:nvPr/>
          </p:nvSpPr>
          <p:spPr bwMode="auto">
            <a:xfrm>
              <a:off x="4518578" y="2705650"/>
              <a:ext cx="81358" cy="316805"/>
            </a:xfrm>
            <a:custGeom>
              <a:avLst/>
              <a:gdLst>
                <a:gd name="T0" fmla="*/ 63 w 66"/>
                <a:gd name="T1" fmla="*/ 0 h 257"/>
                <a:gd name="T2" fmla="*/ 66 w 66"/>
                <a:gd name="T3" fmla="*/ 0 h 257"/>
                <a:gd name="T4" fmla="*/ 66 w 66"/>
                <a:gd name="T5" fmla="*/ 3 h 257"/>
                <a:gd name="T6" fmla="*/ 3 w 66"/>
                <a:gd name="T7" fmla="*/ 257 h 257"/>
                <a:gd name="T8" fmla="*/ 0 w 66"/>
                <a:gd name="T9" fmla="*/ 257 h 257"/>
                <a:gd name="T10" fmla="*/ 0 w 66"/>
                <a:gd name="T11" fmla="*/ 255 h 257"/>
                <a:gd name="T12" fmla="*/ 63 w 66"/>
                <a:gd name="T13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57">
                  <a:moveTo>
                    <a:pt x="63" y="0"/>
                  </a:moveTo>
                  <a:lnTo>
                    <a:pt x="66" y="0"/>
                  </a:lnTo>
                  <a:lnTo>
                    <a:pt x="66" y="3"/>
                  </a:lnTo>
                  <a:lnTo>
                    <a:pt x="3" y="257"/>
                  </a:lnTo>
                  <a:lnTo>
                    <a:pt x="0" y="257"/>
                  </a:lnTo>
                  <a:lnTo>
                    <a:pt x="0" y="25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9" name="Freeform 349"/>
            <p:cNvSpPr>
              <a:spLocks/>
            </p:cNvSpPr>
            <p:nvPr/>
          </p:nvSpPr>
          <p:spPr bwMode="auto">
            <a:xfrm>
              <a:off x="4596239" y="2470204"/>
              <a:ext cx="69031" cy="239145"/>
            </a:xfrm>
            <a:custGeom>
              <a:avLst/>
              <a:gdLst>
                <a:gd name="T0" fmla="*/ 54 w 56"/>
                <a:gd name="T1" fmla="*/ 0 h 194"/>
                <a:gd name="T2" fmla="*/ 56 w 56"/>
                <a:gd name="T3" fmla="*/ 0 h 194"/>
                <a:gd name="T4" fmla="*/ 56 w 56"/>
                <a:gd name="T5" fmla="*/ 3 h 194"/>
                <a:gd name="T6" fmla="*/ 3 w 56"/>
                <a:gd name="T7" fmla="*/ 194 h 194"/>
                <a:gd name="T8" fmla="*/ 0 w 56"/>
                <a:gd name="T9" fmla="*/ 194 h 194"/>
                <a:gd name="T10" fmla="*/ 0 w 56"/>
                <a:gd name="T11" fmla="*/ 191 h 194"/>
                <a:gd name="T12" fmla="*/ 54 w 56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94">
                  <a:moveTo>
                    <a:pt x="54" y="0"/>
                  </a:moveTo>
                  <a:lnTo>
                    <a:pt x="56" y="0"/>
                  </a:lnTo>
                  <a:lnTo>
                    <a:pt x="56" y="3"/>
                  </a:lnTo>
                  <a:lnTo>
                    <a:pt x="3" y="194"/>
                  </a:lnTo>
                  <a:lnTo>
                    <a:pt x="0" y="194"/>
                  </a:lnTo>
                  <a:lnTo>
                    <a:pt x="0" y="19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0" name="Freeform 350"/>
            <p:cNvSpPr>
              <a:spLocks/>
            </p:cNvSpPr>
            <p:nvPr/>
          </p:nvSpPr>
          <p:spPr bwMode="auto">
            <a:xfrm>
              <a:off x="4662804" y="2288996"/>
              <a:ext cx="65334" cy="184905"/>
            </a:xfrm>
            <a:custGeom>
              <a:avLst/>
              <a:gdLst>
                <a:gd name="T0" fmla="*/ 50 w 53"/>
                <a:gd name="T1" fmla="*/ 0 h 150"/>
                <a:gd name="T2" fmla="*/ 53 w 53"/>
                <a:gd name="T3" fmla="*/ 0 h 150"/>
                <a:gd name="T4" fmla="*/ 53 w 53"/>
                <a:gd name="T5" fmla="*/ 2 h 150"/>
                <a:gd name="T6" fmla="*/ 2 w 53"/>
                <a:gd name="T7" fmla="*/ 150 h 150"/>
                <a:gd name="T8" fmla="*/ 0 w 53"/>
                <a:gd name="T9" fmla="*/ 150 h 150"/>
                <a:gd name="T10" fmla="*/ 0 w 53"/>
                <a:gd name="T11" fmla="*/ 147 h 150"/>
                <a:gd name="T12" fmla="*/ 50 w 53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50">
                  <a:moveTo>
                    <a:pt x="50" y="0"/>
                  </a:moveTo>
                  <a:lnTo>
                    <a:pt x="53" y="0"/>
                  </a:lnTo>
                  <a:lnTo>
                    <a:pt x="53" y="2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1" name="Freeform 351"/>
            <p:cNvSpPr>
              <a:spLocks/>
            </p:cNvSpPr>
            <p:nvPr/>
          </p:nvSpPr>
          <p:spPr bwMode="auto">
            <a:xfrm>
              <a:off x="4724440" y="2146003"/>
              <a:ext cx="57938" cy="145459"/>
            </a:xfrm>
            <a:custGeom>
              <a:avLst/>
              <a:gdLst>
                <a:gd name="T0" fmla="*/ 44 w 47"/>
                <a:gd name="T1" fmla="*/ 0 h 118"/>
                <a:gd name="T2" fmla="*/ 47 w 47"/>
                <a:gd name="T3" fmla="*/ 0 h 118"/>
                <a:gd name="T4" fmla="*/ 47 w 47"/>
                <a:gd name="T5" fmla="*/ 3 h 118"/>
                <a:gd name="T6" fmla="*/ 3 w 47"/>
                <a:gd name="T7" fmla="*/ 118 h 118"/>
                <a:gd name="T8" fmla="*/ 0 w 47"/>
                <a:gd name="T9" fmla="*/ 118 h 118"/>
                <a:gd name="T10" fmla="*/ 0 w 47"/>
                <a:gd name="T11" fmla="*/ 116 h 118"/>
                <a:gd name="T12" fmla="*/ 44 w 4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18">
                  <a:moveTo>
                    <a:pt x="44" y="0"/>
                  </a:moveTo>
                  <a:lnTo>
                    <a:pt x="47" y="0"/>
                  </a:lnTo>
                  <a:lnTo>
                    <a:pt x="47" y="3"/>
                  </a:lnTo>
                  <a:lnTo>
                    <a:pt x="3" y="118"/>
                  </a:lnTo>
                  <a:lnTo>
                    <a:pt x="0" y="118"/>
                  </a:lnTo>
                  <a:lnTo>
                    <a:pt x="0" y="11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2" name="Freeform 352"/>
            <p:cNvSpPr>
              <a:spLocks/>
            </p:cNvSpPr>
            <p:nvPr/>
          </p:nvSpPr>
          <p:spPr bwMode="auto">
            <a:xfrm>
              <a:off x="4778678" y="2032594"/>
              <a:ext cx="53007" cy="117107"/>
            </a:xfrm>
            <a:custGeom>
              <a:avLst/>
              <a:gdLst>
                <a:gd name="T0" fmla="*/ 41 w 43"/>
                <a:gd name="T1" fmla="*/ 0 h 95"/>
                <a:gd name="T2" fmla="*/ 43 w 43"/>
                <a:gd name="T3" fmla="*/ 0 h 95"/>
                <a:gd name="T4" fmla="*/ 43 w 43"/>
                <a:gd name="T5" fmla="*/ 2 h 95"/>
                <a:gd name="T6" fmla="*/ 3 w 43"/>
                <a:gd name="T7" fmla="*/ 95 h 95"/>
                <a:gd name="T8" fmla="*/ 0 w 43"/>
                <a:gd name="T9" fmla="*/ 95 h 95"/>
                <a:gd name="T10" fmla="*/ 0 w 43"/>
                <a:gd name="T11" fmla="*/ 92 h 95"/>
                <a:gd name="T12" fmla="*/ 41 w 43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95">
                  <a:moveTo>
                    <a:pt x="41" y="0"/>
                  </a:moveTo>
                  <a:lnTo>
                    <a:pt x="43" y="0"/>
                  </a:lnTo>
                  <a:lnTo>
                    <a:pt x="43" y="2"/>
                  </a:lnTo>
                  <a:lnTo>
                    <a:pt x="3" y="95"/>
                  </a:lnTo>
                  <a:lnTo>
                    <a:pt x="0" y="95"/>
                  </a:lnTo>
                  <a:lnTo>
                    <a:pt x="0" y="9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3" name="Freeform 353"/>
            <p:cNvSpPr>
              <a:spLocks/>
            </p:cNvSpPr>
            <p:nvPr/>
          </p:nvSpPr>
          <p:spPr bwMode="auto">
            <a:xfrm>
              <a:off x="4829219" y="1941374"/>
              <a:ext cx="49308" cy="93686"/>
            </a:xfrm>
            <a:custGeom>
              <a:avLst/>
              <a:gdLst>
                <a:gd name="T0" fmla="*/ 37 w 40"/>
                <a:gd name="T1" fmla="*/ 0 h 76"/>
                <a:gd name="T2" fmla="*/ 40 w 40"/>
                <a:gd name="T3" fmla="*/ 0 h 76"/>
                <a:gd name="T4" fmla="*/ 40 w 40"/>
                <a:gd name="T5" fmla="*/ 2 h 76"/>
                <a:gd name="T6" fmla="*/ 2 w 40"/>
                <a:gd name="T7" fmla="*/ 76 h 76"/>
                <a:gd name="T8" fmla="*/ 0 w 40"/>
                <a:gd name="T9" fmla="*/ 76 h 76"/>
                <a:gd name="T10" fmla="*/ 0 w 40"/>
                <a:gd name="T11" fmla="*/ 74 h 76"/>
                <a:gd name="T12" fmla="*/ 37 w 40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6">
                  <a:moveTo>
                    <a:pt x="37" y="0"/>
                  </a:moveTo>
                  <a:lnTo>
                    <a:pt x="40" y="0"/>
                  </a:lnTo>
                  <a:lnTo>
                    <a:pt x="40" y="2"/>
                  </a:lnTo>
                  <a:lnTo>
                    <a:pt x="2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4" name="Freeform 354"/>
            <p:cNvSpPr>
              <a:spLocks/>
            </p:cNvSpPr>
            <p:nvPr/>
          </p:nvSpPr>
          <p:spPr bwMode="auto">
            <a:xfrm>
              <a:off x="4874829" y="1864947"/>
              <a:ext cx="45610" cy="78893"/>
            </a:xfrm>
            <a:custGeom>
              <a:avLst/>
              <a:gdLst>
                <a:gd name="T0" fmla="*/ 35 w 37"/>
                <a:gd name="T1" fmla="*/ 0 h 64"/>
                <a:gd name="T2" fmla="*/ 37 w 37"/>
                <a:gd name="T3" fmla="*/ 0 h 64"/>
                <a:gd name="T4" fmla="*/ 37 w 37"/>
                <a:gd name="T5" fmla="*/ 2 h 64"/>
                <a:gd name="T6" fmla="*/ 3 w 37"/>
                <a:gd name="T7" fmla="*/ 64 h 64"/>
                <a:gd name="T8" fmla="*/ 0 w 37"/>
                <a:gd name="T9" fmla="*/ 64 h 64"/>
                <a:gd name="T10" fmla="*/ 0 w 37"/>
                <a:gd name="T11" fmla="*/ 62 h 64"/>
                <a:gd name="T12" fmla="*/ 35 w 37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4">
                  <a:moveTo>
                    <a:pt x="35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" y="64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5" name="Freeform 355"/>
            <p:cNvSpPr>
              <a:spLocks/>
            </p:cNvSpPr>
            <p:nvPr/>
          </p:nvSpPr>
          <p:spPr bwMode="auto">
            <a:xfrm>
              <a:off x="4917974" y="1803311"/>
              <a:ext cx="41912" cy="64101"/>
            </a:xfrm>
            <a:custGeom>
              <a:avLst/>
              <a:gdLst>
                <a:gd name="T0" fmla="*/ 32 w 34"/>
                <a:gd name="T1" fmla="*/ 0 h 52"/>
                <a:gd name="T2" fmla="*/ 34 w 34"/>
                <a:gd name="T3" fmla="*/ 0 h 52"/>
                <a:gd name="T4" fmla="*/ 34 w 34"/>
                <a:gd name="T5" fmla="*/ 2 h 52"/>
                <a:gd name="T6" fmla="*/ 2 w 34"/>
                <a:gd name="T7" fmla="*/ 52 h 52"/>
                <a:gd name="T8" fmla="*/ 0 w 34"/>
                <a:gd name="T9" fmla="*/ 52 h 52"/>
                <a:gd name="T10" fmla="*/ 0 w 34"/>
                <a:gd name="T11" fmla="*/ 50 h 52"/>
                <a:gd name="T12" fmla="*/ 32 w 3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32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6" name="Freeform 356"/>
            <p:cNvSpPr>
              <a:spLocks/>
            </p:cNvSpPr>
            <p:nvPr/>
          </p:nvSpPr>
          <p:spPr bwMode="auto">
            <a:xfrm>
              <a:off x="4957421" y="1763865"/>
              <a:ext cx="27119" cy="41912"/>
            </a:xfrm>
            <a:custGeom>
              <a:avLst/>
              <a:gdLst>
                <a:gd name="T0" fmla="*/ 20 w 22"/>
                <a:gd name="T1" fmla="*/ 0 h 34"/>
                <a:gd name="T2" fmla="*/ 22 w 22"/>
                <a:gd name="T3" fmla="*/ 0 h 34"/>
                <a:gd name="T4" fmla="*/ 22 w 22"/>
                <a:gd name="T5" fmla="*/ 2 h 34"/>
                <a:gd name="T6" fmla="*/ 2 w 22"/>
                <a:gd name="T7" fmla="*/ 34 h 34"/>
                <a:gd name="T8" fmla="*/ 0 w 22"/>
                <a:gd name="T9" fmla="*/ 34 h 34"/>
                <a:gd name="T10" fmla="*/ 0 w 22"/>
                <a:gd name="T11" fmla="*/ 32 h 34"/>
                <a:gd name="T12" fmla="*/ 20 w 2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4">
                  <a:moveTo>
                    <a:pt x="20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7" name="Freeform 357"/>
            <p:cNvSpPr>
              <a:spLocks/>
            </p:cNvSpPr>
            <p:nvPr/>
          </p:nvSpPr>
          <p:spPr bwMode="auto">
            <a:xfrm>
              <a:off x="1159463" y="3069298"/>
              <a:ext cx="130666" cy="28353"/>
            </a:xfrm>
            <a:custGeom>
              <a:avLst/>
              <a:gdLst>
                <a:gd name="T0" fmla="*/ 0 w 106"/>
                <a:gd name="T1" fmla="*/ 0 h 23"/>
                <a:gd name="T2" fmla="*/ 2 w 106"/>
                <a:gd name="T3" fmla="*/ 0 h 23"/>
                <a:gd name="T4" fmla="*/ 106 w 106"/>
                <a:gd name="T5" fmla="*/ 20 h 23"/>
                <a:gd name="T6" fmla="*/ 106 w 106"/>
                <a:gd name="T7" fmla="*/ 23 h 23"/>
                <a:gd name="T8" fmla="*/ 103 w 106"/>
                <a:gd name="T9" fmla="*/ 23 h 23"/>
                <a:gd name="T10" fmla="*/ 0 w 106"/>
                <a:gd name="T11" fmla="*/ 2 h 23"/>
                <a:gd name="T12" fmla="*/ 0 w 10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3">
                  <a:moveTo>
                    <a:pt x="0" y="0"/>
                  </a:moveTo>
                  <a:lnTo>
                    <a:pt x="2" y="0"/>
                  </a:lnTo>
                  <a:lnTo>
                    <a:pt x="106" y="20"/>
                  </a:lnTo>
                  <a:lnTo>
                    <a:pt x="106" y="23"/>
                  </a:lnTo>
                  <a:lnTo>
                    <a:pt x="103" y="2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8" name="Freeform 358"/>
            <p:cNvSpPr>
              <a:spLocks/>
            </p:cNvSpPr>
            <p:nvPr/>
          </p:nvSpPr>
          <p:spPr bwMode="auto">
            <a:xfrm>
              <a:off x="1286432" y="3093951"/>
              <a:ext cx="161485" cy="55472"/>
            </a:xfrm>
            <a:custGeom>
              <a:avLst/>
              <a:gdLst>
                <a:gd name="T0" fmla="*/ 0 w 131"/>
                <a:gd name="T1" fmla="*/ 0 h 45"/>
                <a:gd name="T2" fmla="*/ 3 w 131"/>
                <a:gd name="T3" fmla="*/ 0 h 45"/>
                <a:gd name="T4" fmla="*/ 131 w 131"/>
                <a:gd name="T5" fmla="*/ 42 h 45"/>
                <a:gd name="T6" fmla="*/ 131 w 131"/>
                <a:gd name="T7" fmla="*/ 45 h 45"/>
                <a:gd name="T8" fmla="*/ 129 w 131"/>
                <a:gd name="T9" fmla="*/ 45 h 45"/>
                <a:gd name="T10" fmla="*/ 0 w 131"/>
                <a:gd name="T11" fmla="*/ 3 h 45"/>
                <a:gd name="T12" fmla="*/ 0 w 131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45">
                  <a:moveTo>
                    <a:pt x="0" y="0"/>
                  </a:moveTo>
                  <a:lnTo>
                    <a:pt x="3" y="0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29" y="4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9" name="Freeform 359"/>
            <p:cNvSpPr>
              <a:spLocks/>
            </p:cNvSpPr>
            <p:nvPr/>
          </p:nvSpPr>
          <p:spPr bwMode="auto">
            <a:xfrm>
              <a:off x="1445451" y="3145725"/>
              <a:ext cx="113408" cy="51774"/>
            </a:xfrm>
            <a:custGeom>
              <a:avLst/>
              <a:gdLst>
                <a:gd name="T0" fmla="*/ 0 w 92"/>
                <a:gd name="T1" fmla="*/ 0 h 42"/>
                <a:gd name="T2" fmla="*/ 2 w 92"/>
                <a:gd name="T3" fmla="*/ 0 h 42"/>
                <a:gd name="T4" fmla="*/ 92 w 92"/>
                <a:gd name="T5" fmla="*/ 39 h 42"/>
                <a:gd name="T6" fmla="*/ 92 w 92"/>
                <a:gd name="T7" fmla="*/ 42 h 42"/>
                <a:gd name="T8" fmla="*/ 90 w 92"/>
                <a:gd name="T9" fmla="*/ 42 h 42"/>
                <a:gd name="T10" fmla="*/ 0 w 92"/>
                <a:gd name="T11" fmla="*/ 3 h 42"/>
                <a:gd name="T12" fmla="*/ 0 w 9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2">
                  <a:moveTo>
                    <a:pt x="0" y="0"/>
                  </a:moveTo>
                  <a:lnTo>
                    <a:pt x="2" y="0"/>
                  </a:lnTo>
                  <a:lnTo>
                    <a:pt x="92" y="39"/>
                  </a:lnTo>
                  <a:lnTo>
                    <a:pt x="92" y="42"/>
                  </a:lnTo>
                  <a:lnTo>
                    <a:pt x="90" y="4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0" name="Freeform 360"/>
            <p:cNvSpPr>
              <a:spLocks/>
            </p:cNvSpPr>
            <p:nvPr/>
          </p:nvSpPr>
          <p:spPr bwMode="auto">
            <a:xfrm>
              <a:off x="1556394" y="3193800"/>
              <a:ext cx="57938" cy="27119"/>
            </a:xfrm>
            <a:custGeom>
              <a:avLst/>
              <a:gdLst>
                <a:gd name="T0" fmla="*/ 0 w 47"/>
                <a:gd name="T1" fmla="*/ 0 h 22"/>
                <a:gd name="T2" fmla="*/ 2 w 47"/>
                <a:gd name="T3" fmla="*/ 0 h 22"/>
                <a:gd name="T4" fmla="*/ 47 w 47"/>
                <a:gd name="T5" fmla="*/ 21 h 22"/>
                <a:gd name="T6" fmla="*/ 47 w 47"/>
                <a:gd name="T7" fmla="*/ 22 h 22"/>
                <a:gd name="T8" fmla="*/ 44 w 47"/>
                <a:gd name="T9" fmla="*/ 22 h 22"/>
                <a:gd name="T10" fmla="*/ 0 w 47"/>
                <a:gd name="T11" fmla="*/ 3 h 22"/>
                <a:gd name="T12" fmla="*/ 0 w 4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0" y="0"/>
                  </a:moveTo>
                  <a:lnTo>
                    <a:pt x="2" y="0"/>
                  </a:lnTo>
                  <a:lnTo>
                    <a:pt x="47" y="21"/>
                  </a:lnTo>
                  <a:lnTo>
                    <a:pt x="47" y="22"/>
                  </a:lnTo>
                  <a:lnTo>
                    <a:pt x="44" y="2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1" name="Freeform 361"/>
            <p:cNvSpPr>
              <a:spLocks/>
            </p:cNvSpPr>
            <p:nvPr/>
          </p:nvSpPr>
          <p:spPr bwMode="auto">
            <a:xfrm>
              <a:off x="1610633" y="3219687"/>
              <a:ext cx="76428" cy="39446"/>
            </a:xfrm>
            <a:custGeom>
              <a:avLst/>
              <a:gdLst>
                <a:gd name="T0" fmla="*/ 0 w 62"/>
                <a:gd name="T1" fmla="*/ 0 h 32"/>
                <a:gd name="T2" fmla="*/ 3 w 62"/>
                <a:gd name="T3" fmla="*/ 0 h 32"/>
                <a:gd name="T4" fmla="*/ 62 w 62"/>
                <a:gd name="T5" fmla="*/ 31 h 32"/>
                <a:gd name="T6" fmla="*/ 62 w 62"/>
                <a:gd name="T7" fmla="*/ 32 h 32"/>
                <a:gd name="T8" fmla="*/ 59 w 62"/>
                <a:gd name="T9" fmla="*/ 32 h 32"/>
                <a:gd name="T10" fmla="*/ 0 w 62"/>
                <a:gd name="T11" fmla="*/ 1 h 32"/>
                <a:gd name="T12" fmla="*/ 0 w 6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2">
                  <a:moveTo>
                    <a:pt x="0" y="0"/>
                  </a:moveTo>
                  <a:lnTo>
                    <a:pt x="3" y="0"/>
                  </a:lnTo>
                  <a:lnTo>
                    <a:pt x="62" y="31"/>
                  </a:lnTo>
                  <a:lnTo>
                    <a:pt x="62" y="32"/>
                  </a:lnTo>
                  <a:lnTo>
                    <a:pt x="59" y="3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2" name="Freeform 362"/>
            <p:cNvSpPr>
              <a:spLocks/>
            </p:cNvSpPr>
            <p:nvPr/>
          </p:nvSpPr>
          <p:spPr bwMode="auto">
            <a:xfrm>
              <a:off x="1683362" y="3257901"/>
              <a:ext cx="108478" cy="59170"/>
            </a:xfrm>
            <a:custGeom>
              <a:avLst/>
              <a:gdLst>
                <a:gd name="T0" fmla="*/ 0 w 88"/>
                <a:gd name="T1" fmla="*/ 0 h 48"/>
                <a:gd name="T2" fmla="*/ 3 w 88"/>
                <a:gd name="T3" fmla="*/ 0 h 48"/>
                <a:gd name="T4" fmla="*/ 88 w 88"/>
                <a:gd name="T5" fmla="*/ 45 h 48"/>
                <a:gd name="T6" fmla="*/ 88 w 88"/>
                <a:gd name="T7" fmla="*/ 48 h 48"/>
                <a:gd name="T8" fmla="*/ 85 w 88"/>
                <a:gd name="T9" fmla="*/ 48 h 48"/>
                <a:gd name="T10" fmla="*/ 0 w 88"/>
                <a:gd name="T11" fmla="*/ 1 h 48"/>
                <a:gd name="T12" fmla="*/ 0 w 8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8">
                  <a:moveTo>
                    <a:pt x="0" y="0"/>
                  </a:moveTo>
                  <a:lnTo>
                    <a:pt x="3" y="0"/>
                  </a:lnTo>
                  <a:lnTo>
                    <a:pt x="88" y="45"/>
                  </a:lnTo>
                  <a:lnTo>
                    <a:pt x="88" y="48"/>
                  </a:lnTo>
                  <a:lnTo>
                    <a:pt x="85" y="48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3" name="Freeform 363"/>
            <p:cNvSpPr>
              <a:spLocks/>
            </p:cNvSpPr>
            <p:nvPr/>
          </p:nvSpPr>
          <p:spPr bwMode="auto">
            <a:xfrm>
              <a:off x="1788142" y="3313372"/>
              <a:ext cx="40680" cy="24654"/>
            </a:xfrm>
            <a:custGeom>
              <a:avLst/>
              <a:gdLst>
                <a:gd name="T0" fmla="*/ 0 w 33"/>
                <a:gd name="T1" fmla="*/ 0 h 20"/>
                <a:gd name="T2" fmla="*/ 3 w 33"/>
                <a:gd name="T3" fmla="*/ 0 h 20"/>
                <a:gd name="T4" fmla="*/ 33 w 33"/>
                <a:gd name="T5" fmla="*/ 16 h 20"/>
                <a:gd name="T6" fmla="*/ 33 w 33"/>
                <a:gd name="T7" fmla="*/ 20 h 20"/>
                <a:gd name="T8" fmla="*/ 31 w 33"/>
                <a:gd name="T9" fmla="*/ 20 h 20"/>
                <a:gd name="T10" fmla="*/ 0 w 33"/>
                <a:gd name="T11" fmla="*/ 3 h 20"/>
                <a:gd name="T12" fmla="*/ 0 w 3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0">
                  <a:moveTo>
                    <a:pt x="0" y="0"/>
                  </a:moveTo>
                  <a:lnTo>
                    <a:pt x="3" y="0"/>
                  </a:lnTo>
                  <a:lnTo>
                    <a:pt x="33" y="16"/>
                  </a:lnTo>
                  <a:lnTo>
                    <a:pt x="33" y="20"/>
                  </a:lnTo>
                  <a:lnTo>
                    <a:pt x="31" y="2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4" name="Freeform 364"/>
            <p:cNvSpPr>
              <a:spLocks/>
            </p:cNvSpPr>
            <p:nvPr/>
          </p:nvSpPr>
          <p:spPr bwMode="auto">
            <a:xfrm>
              <a:off x="1826356" y="3333096"/>
              <a:ext cx="19724" cy="14792"/>
            </a:xfrm>
            <a:custGeom>
              <a:avLst/>
              <a:gdLst>
                <a:gd name="T0" fmla="*/ 0 w 16"/>
                <a:gd name="T1" fmla="*/ 0 h 12"/>
                <a:gd name="T2" fmla="*/ 2 w 16"/>
                <a:gd name="T3" fmla="*/ 0 h 12"/>
                <a:gd name="T4" fmla="*/ 16 w 16"/>
                <a:gd name="T5" fmla="*/ 11 h 12"/>
                <a:gd name="T6" fmla="*/ 16 w 16"/>
                <a:gd name="T7" fmla="*/ 12 h 12"/>
                <a:gd name="T8" fmla="*/ 14 w 16"/>
                <a:gd name="T9" fmla="*/ 12 h 12"/>
                <a:gd name="T10" fmla="*/ 0 w 16"/>
                <a:gd name="T11" fmla="*/ 4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5" name="Freeform 365"/>
            <p:cNvSpPr>
              <a:spLocks/>
            </p:cNvSpPr>
            <p:nvPr/>
          </p:nvSpPr>
          <p:spPr bwMode="auto">
            <a:xfrm>
              <a:off x="1843614" y="3346655"/>
              <a:ext cx="20956" cy="11095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7 h 9"/>
                <a:gd name="T6" fmla="*/ 17 w 17"/>
                <a:gd name="T7" fmla="*/ 9 h 9"/>
                <a:gd name="T8" fmla="*/ 13 w 17"/>
                <a:gd name="T9" fmla="*/ 9 h 9"/>
                <a:gd name="T10" fmla="*/ 0 w 17"/>
                <a:gd name="T11" fmla="*/ 1 h 9"/>
                <a:gd name="T12" fmla="*/ 0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6" name="Freeform 366"/>
            <p:cNvSpPr>
              <a:spLocks/>
            </p:cNvSpPr>
            <p:nvPr/>
          </p:nvSpPr>
          <p:spPr bwMode="auto">
            <a:xfrm>
              <a:off x="1859639" y="3355284"/>
              <a:ext cx="36981" cy="22189"/>
            </a:xfrm>
            <a:custGeom>
              <a:avLst/>
              <a:gdLst>
                <a:gd name="T0" fmla="*/ 0 w 30"/>
                <a:gd name="T1" fmla="*/ 0 h 18"/>
                <a:gd name="T2" fmla="*/ 4 w 30"/>
                <a:gd name="T3" fmla="*/ 0 h 18"/>
                <a:gd name="T4" fmla="*/ 30 w 30"/>
                <a:gd name="T5" fmla="*/ 14 h 18"/>
                <a:gd name="T6" fmla="*/ 30 w 30"/>
                <a:gd name="T7" fmla="*/ 18 h 18"/>
                <a:gd name="T8" fmla="*/ 28 w 30"/>
                <a:gd name="T9" fmla="*/ 18 h 18"/>
                <a:gd name="T10" fmla="*/ 0 w 30"/>
                <a:gd name="T11" fmla="*/ 2 h 18"/>
                <a:gd name="T12" fmla="*/ 0 w 3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4" y="0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7" name="Freeform 367"/>
            <p:cNvSpPr>
              <a:spLocks/>
            </p:cNvSpPr>
            <p:nvPr/>
          </p:nvSpPr>
          <p:spPr bwMode="auto">
            <a:xfrm>
              <a:off x="1894155" y="3372542"/>
              <a:ext cx="62868" cy="43145"/>
            </a:xfrm>
            <a:custGeom>
              <a:avLst/>
              <a:gdLst>
                <a:gd name="T0" fmla="*/ 0 w 51"/>
                <a:gd name="T1" fmla="*/ 0 h 35"/>
                <a:gd name="T2" fmla="*/ 2 w 51"/>
                <a:gd name="T3" fmla="*/ 0 h 35"/>
                <a:gd name="T4" fmla="*/ 51 w 51"/>
                <a:gd name="T5" fmla="*/ 31 h 35"/>
                <a:gd name="T6" fmla="*/ 51 w 51"/>
                <a:gd name="T7" fmla="*/ 35 h 35"/>
                <a:gd name="T8" fmla="*/ 49 w 51"/>
                <a:gd name="T9" fmla="*/ 35 h 35"/>
                <a:gd name="T10" fmla="*/ 0 w 51"/>
                <a:gd name="T11" fmla="*/ 4 h 35"/>
                <a:gd name="T12" fmla="*/ 0 w 5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5">
                  <a:moveTo>
                    <a:pt x="0" y="0"/>
                  </a:moveTo>
                  <a:lnTo>
                    <a:pt x="2" y="0"/>
                  </a:lnTo>
                  <a:lnTo>
                    <a:pt x="51" y="31"/>
                  </a:lnTo>
                  <a:lnTo>
                    <a:pt x="51" y="35"/>
                  </a:lnTo>
                  <a:lnTo>
                    <a:pt x="49" y="3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8" name="Freeform 368"/>
            <p:cNvSpPr>
              <a:spLocks/>
            </p:cNvSpPr>
            <p:nvPr/>
          </p:nvSpPr>
          <p:spPr bwMode="auto">
            <a:xfrm>
              <a:off x="1954557" y="3410756"/>
              <a:ext cx="70265" cy="45610"/>
            </a:xfrm>
            <a:custGeom>
              <a:avLst/>
              <a:gdLst>
                <a:gd name="T0" fmla="*/ 0 w 57"/>
                <a:gd name="T1" fmla="*/ 0 h 37"/>
                <a:gd name="T2" fmla="*/ 2 w 57"/>
                <a:gd name="T3" fmla="*/ 0 h 37"/>
                <a:gd name="T4" fmla="*/ 57 w 57"/>
                <a:gd name="T5" fmla="*/ 34 h 37"/>
                <a:gd name="T6" fmla="*/ 57 w 57"/>
                <a:gd name="T7" fmla="*/ 37 h 37"/>
                <a:gd name="T8" fmla="*/ 54 w 57"/>
                <a:gd name="T9" fmla="*/ 37 h 37"/>
                <a:gd name="T10" fmla="*/ 0 w 57"/>
                <a:gd name="T11" fmla="*/ 4 h 37"/>
                <a:gd name="T12" fmla="*/ 0 w 5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7">
                  <a:moveTo>
                    <a:pt x="0" y="0"/>
                  </a:moveTo>
                  <a:lnTo>
                    <a:pt x="2" y="0"/>
                  </a:lnTo>
                  <a:lnTo>
                    <a:pt x="57" y="34"/>
                  </a:lnTo>
                  <a:lnTo>
                    <a:pt x="57" y="37"/>
                  </a:lnTo>
                  <a:lnTo>
                    <a:pt x="54" y="3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9" name="Freeform 369"/>
            <p:cNvSpPr>
              <a:spLocks/>
            </p:cNvSpPr>
            <p:nvPr/>
          </p:nvSpPr>
          <p:spPr bwMode="auto">
            <a:xfrm>
              <a:off x="2021124" y="3452667"/>
              <a:ext cx="64101" cy="39446"/>
            </a:xfrm>
            <a:custGeom>
              <a:avLst/>
              <a:gdLst>
                <a:gd name="T0" fmla="*/ 0 w 52"/>
                <a:gd name="T1" fmla="*/ 0 h 32"/>
                <a:gd name="T2" fmla="*/ 3 w 52"/>
                <a:gd name="T3" fmla="*/ 0 h 32"/>
                <a:gd name="T4" fmla="*/ 52 w 52"/>
                <a:gd name="T5" fmla="*/ 31 h 32"/>
                <a:gd name="T6" fmla="*/ 52 w 52"/>
                <a:gd name="T7" fmla="*/ 32 h 32"/>
                <a:gd name="T8" fmla="*/ 50 w 52"/>
                <a:gd name="T9" fmla="*/ 32 h 32"/>
                <a:gd name="T10" fmla="*/ 0 w 52"/>
                <a:gd name="T11" fmla="*/ 3 h 32"/>
                <a:gd name="T12" fmla="*/ 0 w 5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2">
                  <a:moveTo>
                    <a:pt x="0" y="0"/>
                  </a:moveTo>
                  <a:lnTo>
                    <a:pt x="3" y="0"/>
                  </a:lnTo>
                  <a:lnTo>
                    <a:pt x="52" y="31"/>
                  </a:lnTo>
                  <a:lnTo>
                    <a:pt x="52" y="32"/>
                  </a:lnTo>
                  <a:lnTo>
                    <a:pt x="50" y="3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0" name="Freeform 370"/>
            <p:cNvSpPr>
              <a:spLocks/>
            </p:cNvSpPr>
            <p:nvPr/>
          </p:nvSpPr>
          <p:spPr bwMode="auto">
            <a:xfrm>
              <a:off x="2082758" y="3490882"/>
              <a:ext cx="107245" cy="70265"/>
            </a:xfrm>
            <a:custGeom>
              <a:avLst/>
              <a:gdLst>
                <a:gd name="T0" fmla="*/ 0 w 87"/>
                <a:gd name="T1" fmla="*/ 0 h 57"/>
                <a:gd name="T2" fmla="*/ 2 w 87"/>
                <a:gd name="T3" fmla="*/ 0 h 57"/>
                <a:gd name="T4" fmla="*/ 87 w 87"/>
                <a:gd name="T5" fmla="*/ 55 h 57"/>
                <a:gd name="T6" fmla="*/ 87 w 87"/>
                <a:gd name="T7" fmla="*/ 57 h 57"/>
                <a:gd name="T8" fmla="*/ 85 w 87"/>
                <a:gd name="T9" fmla="*/ 57 h 57"/>
                <a:gd name="T10" fmla="*/ 0 w 87"/>
                <a:gd name="T11" fmla="*/ 1 h 57"/>
                <a:gd name="T12" fmla="*/ 0 w 87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7">
                  <a:moveTo>
                    <a:pt x="0" y="0"/>
                  </a:moveTo>
                  <a:lnTo>
                    <a:pt x="2" y="0"/>
                  </a:lnTo>
                  <a:lnTo>
                    <a:pt x="87" y="55"/>
                  </a:lnTo>
                  <a:lnTo>
                    <a:pt x="87" y="57"/>
                  </a:lnTo>
                  <a:lnTo>
                    <a:pt x="85" y="57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1" name="Freeform 371"/>
            <p:cNvSpPr>
              <a:spLocks/>
            </p:cNvSpPr>
            <p:nvPr/>
          </p:nvSpPr>
          <p:spPr bwMode="auto">
            <a:xfrm>
              <a:off x="2187538" y="3558680"/>
              <a:ext cx="12327" cy="8629"/>
            </a:xfrm>
            <a:custGeom>
              <a:avLst/>
              <a:gdLst>
                <a:gd name="T0" fmla="*/ 0 w 10"/>
                <a:gd name="T1" fmla="*/ 0 h 7"/>
                <a:gd name="T2" fmla="*/ 2 w 10"/>
                <a:gd name="T3" fmla="*/ 0 h 7"/>
                <a:gd name="T4" fmla="*/ 10 w 10"/>
                <a:gd name="T5" fmla="*/ 5 h 7"/>
                <a:gd name="T6" fmla="*/ 10 w 10"/>
                <a:gd name="T7" fmla="*/ 7 h 7"/>
                <a:gd name="T8" fmla="*/ 7 w 10"/>
                <a:gd name="T9" fmla="*/ 7 h 7"/>
                <a:gd name="T10" fmla="*/ 0 w 10"/>
                <a:gd name="T11" fmla="*/ 2 h 7"/>
                <a:gd name="T12" fmla="*/ 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2" y="0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7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2" name="Freeform 372"/>
            <p:cNvSpPr>
              <a:spLocks/>
            </p:cNvSpPr>
            <p:nvPr/>
          </p:nvSpPr>
          <p:spPr bwMode="auto">
            <a:xfrm>
              <a:off x="2196167" y="3564844"/>
              <a:ext cx="12327" cy="9861"/>
            </a:xfrm>
            <a:custGeom>
              <a:avLst/>
              <a:gdLst>
                <a:gd name="T0" fmla="*/ 0 w 10"/>
                <a:gd name="T1" fmla="*/ 0 h 8"/>
                <a:gd name="T2" fmla="*/ 3 w 10"/>
                <a:gd name="T3" fmla="*/ 0 h 8"/>
                <a:gd name="T4" fmla="*/ 10 w 10"/>
                <a:gd name="T5" fmla="*/ 5 h 8"/>
                <a:gd name="T6" fmla="*/ 10 w 10"/>
                <a:gd name="T7" fmla="*/ 8 h 8"/>
                <a:gd name="T8" fmla="*/ 8 w 10"/>
                <a:gd name="T9" fmla="*/ 8 h 8"/>
                <a:gd name="T10" fmla="*/ 0 w 10"/>
                <a:gd name="T11" fmla="*/ 2 h 8"/>
                <a:gd name="T12" fmla="*/ 0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3" y="0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8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3" name="Freeform 373"/>
            <p:cNvSpPr>
              <a:spLocks/>
            </p:cNvSpPr>
            <p:nvPr/>
          </p:nvSpPr>
          <p:spPr bwMode="auto">
            <a:xfrm>
              <a:off x="2206028" y="3571007"/>
              <a:ext cx="11095" cy="9861"/>
            </a:xfrm>
            <a:custGeom>
              <a:avLst/>
              <a:gdLst>
                <a:gd name="T0" fmla="*/ 0 w 9"/>
                <a:gd name="T1" fmla="*/ 0 h 8"/>
                <a:gd name="T2" fmla="*/ 2 w 9"/>
                <a:gd name="T3" fmla="*/ 0 h 8"/>
                <a:gd name="T4" fmla="*/ 9 w 9"/>
                <a:gd name="T5" fmla="*/ 6 h 8"/>
                <a:gd name="T6" fmla="*/ 9 w 9"/>
                <a:gd name="T7" fmla="*/ 8 h 8"/>
                <a:gd name="T8" fmla="*/ 7 w 9"/>
                <a:gd name="T9" fmla="*/ 8 h 8"/>
                <a:gd name="T10" fmla="*/ 0 w 9"/>
                <a:gd name="T11" fmla="*/ 3 h 8"/>
                <a:gd name="T12" fmla="*/ 0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2" y="0"/>
                  </a:lnTo>
                  <a:lnTo>
                    <a:pt x="9" y="6"/>
                  </a:lnTo>
                  <a:lnTo>
                    <a:pt x="9" y="8"/>
                  </a:lnTo>
                  <a:lnTo>
                    <a:pt x="7" y="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4" name="Freeform 374"/>
            <p:cNvSpPr>
              <a:spLocks/>
            </p:cNvSpPr>
            <p:nvPr/>
          </p:nvSpPr>
          <p:spPr bwMode="auto">
            <a:xfrm>
              <a:off x="2214657" y="3578403"/>
              <a:ext cx="64101" cy="43145"/>
            </a:xfrm>
            <a:custGeom>
              <a:avLst/>
              <a:gdLst>
                <a:gd name="T0" fmla="*/ 0 w 52"/>
                <a:gd name="T1" fmla="*/ 0 h 35"/>
                <a:gd name="T2" fmla="*/ 2 w 52"/>
                <a:gd name="T3" fmla="*/ 0 h 35"/>
                <a:gd name="T4" fmla="*/ 52 w 52"/>
                <a:gd name="T5" fmla="*/ 32 h 35"/>
                <a:gd name="T6" fmla="*/ 52 w 52"/>
                <a:gd name="T7" fmla="*/ 35 h 35"/>
                <a:gd name="T8" fmla="*/ 50 w 52"/>
                <a:gd name="T9" fmla="*/ 35 h 35"/>
                <a:gd name="T10" fmla="*/ 0 w 52"/>
                <a:gd name="T11" fmla="*/ 2 h 35"/>
                <a:gd name="T12" fmla="*/ 0 w 5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2" y="0"/>
                  </a:lnTo>
                  <a:lnTo>
                    <a:pt x="52" y="32"/>
                  </a:lnTo>
                  <a:lnTo>
                    <a:pt x="52" y="35"/>
                  </a:lnTo>
                  <a:lnTo>
                    <a:pt x="50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5" name="Freeform 375"/>
            <p:cNvSpPr>
              <a:spLocks/>
            </p:cNvSpPr>
            <p:nvPr/>
          </p:nvSpPr>
          <p:spPr bwMode="auto">
            <a:xfrm>
              <a:off x="2276292" y="3617850"/>
              <a:ext cx="41912" cy="29585"/>
            </a:xfrm>
            <a:custGeom>
              <a:avLst/>
              <a:gdLst>
                <a:gd name="T0" fmla="*/ 0 w 34"/>
                <a:gd name="T1" fmla="*/ 0 h 24"/>
                <a:gd name="T2" fmla="*/ 2 w 34"/>
                <a:gd name="T3" fmla="*/ 0 h 24"/>
                <a:gd name="T4" fmla="*/ 34 w 34"/>
                <a:gd name="T5" fmla="*/ 22 h 24"/>
                <a:gd name="T6" fmla="*/ 34 w 34"/>
                <a:gd name="T7" fmla="*/ 24 h 24"/>
                <a:gd name="T8" fmla="*/ 32 w 34"/>
                <a:gd name="T9" fmla="*/ 24 h 24"/>
                <a:gd name="T10" fmla="*/ 0 w 34"/>
                <a:gd name="T11" fmla="*/ 3 h 24"/>
                <a:gd name="T12" fmla="*/ 0 w 3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lnTo>
                    <a:pt x="2" y="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2" y="2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6" name="Freeform 376"/>
            <p:cNvSpPr>
              <a:spLocks/>
            </p:cNvSpPr>
            <p:nvPr/>
          </p:nvSpPr>
          <p:spPr bwMode="auto">
            <a:xfrm>
              <a:off x="2315738" y="3644969"/>
              <a:ext cx="17258" cy="13560"/>
            </a:xfrm>
            <a:custGeom>
              <a:avLst/>
              <a:gdLst>
                <a:gd name="T0" fmla="*/ 0 w 14"/>
                <a:gd name="T1" fmla="*/ 0 h 11"/>
                <a:gd name="T2" fmla="*/ 2 w 14"/>
                <a:gd name="T3" fmla="*/ 0 h 11"/>
                <a:gd name="T4" fmla="*/ 14 w 14"/>
                <a:gd name="T5" fmla="*/ 8 h 11"/>
                <a:gd name="T6" fmla="*/ 14 w 14"/>
                <a:gd name="T7" fmla="*/ 11 h 11"/>
                <a:gd name="T8" fmla="*/ 11 w 14"/>
                <a:gd name="T9" fmla="*/ 11 h 11"/>
                <a:gd name="T10" fmla="*/ 0 w 14"/>
                <a:gd name="T11" fmla="*/ 2 h 11"/>
                <a:gd name="T12" fmla="*/ 0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lnTo>
                    <a:pt x="2" y="0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1" y="1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7" name="Freeform 377"/>
            <p:cNvSpPr>
              <a:spLocks/>
            </p:cNvSpPr>
            <p:nvPr/>
          </p:nvSpPr>
          <p:spPr bwMode="auto">
            <a:xfrm>
              <a:off x="2329299" y="3654831"/>
              <a:ext cx="25887" cy="17258"/>
            </a:xfrm>
            <a:custGeom>
              <a:avLst/>
              <a:gdLst>
                <a:gd name="T0" fmla="*/ 0 w 21"/>
                <a:gd name="T1" fmla="*/ 0 h 14"/>
                <a:gd name="T2" fmla="*/ 3 w 21"/>
                <a:gd name="T3" fmla="*/ 0 h 14"/>
                <a:gd name="T4" fmla="*/ 21 w 21"/>
                <a:gd name="T5" fmla="*/ 11 h 14"/>
                <a:gd name="T6" fmla="*/ 21 w 21"/>
                <a:gd name="T7" fmla="*/ 14 h 14"/>
                <a:gd name="T8" fmla="*/ 19 w 21"/>
                <a:gd name="T9" fmla="*/ 14 h 14"/>
                <a:gd name="T10" fmla="*/ 0 w 21"/>
                <a:gd name="T11" fmla="*/ 3 h 14"/>
                <a:gd name="T12" fmla="*/ 0 w 2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4">
                  <a:moveTo>
                    <a:pt x="0" y="0"/>
                  </a:moveTo>
                  <a:lnTo>
                    <a:pt x="3" y="0"/>
                  </a:lnTo>
                  <a:lnTo>
                    <a:pt x="21" y="11"/>
                  </a:lnTo>
                  <a:lnTo>
                    <a:pt x="21" y="14"/>
                  </a:lnTo>
                  <a:lnTo>
                    <a:pt x="19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8" name="Freeform 378"/>
            <p:cNvSpPr>
              <a:spLocks/>
            </p:cNvSpPr>
            <p:nvPr/>
          </p:nvSpPr>
          <p:spPr bwMode="auto">
            <a:xfrm>
              <a:off x="2352720" y="3668391"/>
              <a:ext cx="130666" cy="89987"/>
            </a:xfrm>
            <a:custGeom>
              <a:avLst/>
              <a:gdLst>
                <a:gd name="T0" fmla="*/ 0 w 106"/>
                <a:gd name="T1" fmla="*/ 0 h 73"/>
                <a:gd name="T2" fmla="*/ 2 w 106"/>
                <a:gd name="T3" fmla="*/ 0 h 73"/>
                <a:gd name="T4" fmla="*/ 106 w 106"/>
                <a:gd name="T5" fmla="*/ 71 h 73"/>
                <a:gd name="T6" fmla="*/ 106 w 106"/>
                <a:gd name="T7" fmla="*/ 73 h 73"/>
                <a:gd name="T8" fmla="*/ 102 w 106"/>
                <a:gd name="T9" fmla="*/ 73 h 73"/>
                <a:gd name="T10" fmla="*/ 0 w 106"/>
                <a:gd name="T11" fmla="*/ 3 h 73"/>
                <a:gd name="T12" fmla="*/ 0 w 106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3">
                  <a:moveTo>
                    <a:pt x="0" y="0"/>
                  </a:moveTo>
                  <a:lnTo>
                    <a:pt x="2" y="0"/>
                  </a:lnTo>
                  <a:lnTo>
                    <a:pt x="106" y="71"/>
                  </a:lnTo>
                  <a:lnTo>
                    <a:pt x="106" y="73"/>
                  </a:lnTo>
                  <a:lnTo>
                    <a:pt x="102" y="7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9" name="Freeform 379"/>
            <p:cNvSpPr>
              <a:spLocks/>
            </p:cNvSpPr>
            <p:nvPr/>
          </p:nvSpPr>
          <p:spPr bwMode="auto">
            <a:xfrm>
              <a:off x="2478455" y="3755913"/>
              <a:ext cx="57938" cy="43145"/>
            </a:xfrm>
            <a:custGeom>
              <a:avLst/>
              <a:gdLst>
                <a:gd name="T0" fmla="*/ 0 w 47"/>
                <a:gd name="T1" fmla="*/ 0 h 35"/>
                <a:gd name="T2" fmla="*/ 4 w 47"/>
                <a:gd name="T3" fmla="*/ 0 h 35"/>
                <a:gd name="T4" fmla="*/ 47 w 47"/>
                <a:gd name="T5" fmla="*/ 32 h 35"/>
                <a:gd name="T6" fmla="*/ 47 w 47"/>
                <a:gd name="T7" fmla="*/ 35 h 35"/>
                <a:gd name="T8" fmla="*/ 45 w 47"/>
                <a:gd name="T9" fmla="*/ 35 h 35"/>
                <a:gd name="T10" fmla="*/ 0 w 47"/>
                <a:gd name="T11" fmla="*/ 2 h 35"/>
                <a:gd name="T12" fmla="*/ 0 w 47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5">
                  <a:moveTo>
                    <a:pt x="0" y="0"/>
                  </a:moveTo>
                  <a:lnTo>
                    <a:pt x="4" y="0"/>
                  </a:lnTo>
                  <a:lnTo>
                    <a:pt x="47" y="32"/>
                  </a:lnTo>
                  <a:lnTo>
                    <a:pt x="47" y="35"/>
                  </a:lnTo>
                  <a:lnTo>
                    <a:pt x="45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0" name="Freeform 380"/>
            <p:cNvSpPr>
              <a:spLocks/>
            </p:cNvSpPr>
            <p:nvPr/>
          </p:nvSpPr>
          <p:spPr bwMode="auto">
            <a:xfrm>
              <a:off x="2533927" y="3795359"/>
              <a:ext cx="18491" cy="12327"/>
            </a:xfrm>
            <a:custGeom>
              <a:avLst/>
              <a:gdLst>
                <a:gd name="T0" fmla="*/ 0 w 15"/>
                <a:gd name="T1" fmla="*/ 0 h 10"/>
                <a:gd name="T2" fmla="*/ 2 w 15"/>
                <a:gd name="T3" fmla="*/ 0 h 10"/>
                <a:gd name="T4" fmla="*/ 15 w 15"/>
                <a:gd name="T5" fmla="*/ 8 h 10"/>
                <a:gd name="T6" fmla="*/ 15 w 15"/>
                <a:gd name="T7" fmla="*/ 10 h 10"/>
                <a:gd name="T8" fmla="*/ 11 w 15"/>
                <a:gd name="T9" fmla="*/ 10 h 10"/>
                <a:gd name="T10" fmla="*/ 0 w 15"/>
                <a:gd name="T11" fmla="*/ 3 h 10"/>
                <a:gd name="T12" fmla="*/ 0 w 1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lnTo>
                    <a:pt x="2" y="0"/>
                  </a:lnTo>
                  <a:lnTo>
                    <a:pt x="15" y="8"/>
                  </a:lnTo>
                  <a:lnTo>
                    <a:pt x="15" y="10"/>
                  </a:lnTo>
                  <a:lnTo>
                    <a:pt x="11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1" name="Freeform 381"/>
            <p:cNvSpPr>
              <a:spLocks/>
            </p:cNvSpPr>
            <p:nvPr/>
          </p:nvSpPr>
          <p:spPr bwMode="auto">
            <a:xfrm>
              <a:off x="2547487" y="3805221"/>
              <a:ext cx="19724" cy="13560"/>
            </a:xfrm>
            <a:custGeom>
              <a:avLst/>
              <a:gdLst>
                <a:gd name="T0" fmla="*/ 0 w 16"/>
                <a:gd name="T1" fmla="*/ 0 h 11"/>
                <a:gd name="T2" fmla="*/ 4 w 16"/>
                <a:gd name="T3" fmla="*/ 0 h 11"/>
                <a:gd name="T4" fmla="*/ 16 w 16"/>
                <a:gd name="T5" fmla="*/ 9 h 11"/>
                <a:gd name="T6" fmla="*/ 16 w 16"/>
                <a:gd name="T7" fmla="*/ 11 h 11"/>
                <a:gd name="T8" fmla="*/ 14 w 16"/>
                <a:gd name="T9" fmla="*/ 11 h 11"/>
                <a:gd name="T10" fmla="*/ 0 w 16"/>
                <a:gd name="T11" fmla="*/ 2 h 11"/>
                <a:gd name="T12" fmla="*/ 0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lnTo>
                    <a:pt x="4" y="0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2" name="Freeform 382"/>
            <p:cNvSpPr>
              <a:spLocks/>
            </p:cNvSpPr>
            <p:nvPr/>
          </p:nvSpPr>
          <p:spPr bwMode="auto">
            <a:xfrm>
              <a:off x="2564745" y="3816315"/>
              <a:ext cx="22189" cy="18491"/>
            </a:xfrm>
            <a:custGeom>
              <a:avLst/>
              <a:gdLst>
                <a:gd name="T0" fmla="*/ 0 w 18"/>
                <a:gd name="T1" fmla="*/ 0 h 15"/>
                <a:gd name="T2" fmla="*/ 2 w 18"/>
                <a:gd name="T3" fmla="*/ 0 h 15"/>
                <a:gd name="T4" fmla="*/ 18 w 18"/>
                <a:gd name="T5" fmla="*/ 11 h 15"/>
                <a:gd name="T6" fmla="*/ 18 w 18"/>
                <a:gd name="T7" fmla="*/ 15 h 15"/>
                <a:gd name="T8" fmla="*/ 16 w 18"/>
                <a:gd name="T9" fmla="*/ 15 h 15"/>
                <a:gd name="T10" fmla="*/ 0 w 18"/>
                <a:gd name="T11" fmla="*/ 2 h 15"/>
                <a:gd name="T12" fmla="*/ 0 w 1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2" y="0"/>
                  </a:lnTo>
                  <a:lnTo>
                    <a:pt x="18" y="11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3" name="Freeform 383"/>
            <p:cNvSpPr>
              <a:spLocks/>
            </p:cNvSpPr>
            <p:nvPr/>
          </p:nvSpPr>
          <p:spPr bwMode="auto">
            <a:xfrm>
              <a:off x="2584468" y="3829875"/>
              <a:ext cx="168881" cy="118339"/>
            </a:xfrm>
            <a:custGeom>
              <a:avLst/>
              <a:gdLst>
                <a:gd name="T0" fmla="*/ 0 w 137"/>
                <a:gd name="T1" fmla="*/ 0 h 96"/>
                <a:gd name="T2" fmla="*/ 2 w 137"/>
                <a:gd name="T3" fmla="*/ 0 h 96"/>
                <a:gd name="T4" fmla="*/ 137 w 137"/>
                <a:gd name="T5" fmla="*/ 94 h 96"/>
                <a:gd name="T6" fmla="*/ 137 w 137"/>
                <a:gd name="T7" fmla="*/ 96 h 96"/>
                <a:gd name="T8" fmla="*/ 134 w 137"/>
                <a:gd name="T9" fmla="*/ 96 h 96"/>
                <a:gd name="T10" fmla="*/ 0 w 137"/>
                <a:gd name="T11" fmla="*/ 4 h 96"/>
                <a:gd name="T12" fmla="*/ 0 w 13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6">
                  <a:moveTo>
                    <a:pt x="0" y="0"/>
                  </a:moveTo>
                  <a:lnTo>
                    <a:pt x="2" y="0"/>
                  </a:lnTo>
                  <a:lnTo>
                    <a:pt x="137" y="94"/>
                  </a:lnTo>
                  <a:lnTo>
                    <a:pt x="137" y="96"/>
                  </a:lnTo>
                  <a:lnTo>
                    <a:pt x="134" y="9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4" name="Freeform 384"/>
            <p:cNvSpPr>
              <a:spLocks/>
            </p:cNvSpPr>
            <p:nvPr/>
          </p:nvSpPr>
          <p:spPr bwMode="auto">
            <a:xfrm>
              <a:off x="2749650" y="3945749"/>
              <a:ext cx="131900" cy="93686"/>
            </a:xfrm>
            <a:custGeom>
              <a:avLst/>
              <a:gdLst>
                <a:gd name="T0" fmla="*/ 0 w 107"/>
                <a:gd name="T1" fmla="*/ 0 h 76"/>
                <a:gd name="T2" fmla="*/ 3 w 107"/>
                <a:gd name="T3" fmla="*/ 0 h 76"/>
                <a:gd name="T4" fmla="*/ 107 w 107"/>
                <a:gd name="T5" fmla="*/ 75 h 76"/>
                <a:gd name="T6" fmla="*/ 107 w 107"/>
                <a:gd name="T7" fmla="*/ 76 h 76"/>
                <a:gd name="T8" fmla="*/ 104 w 107"/>
                <a:gd name="T9" fmla="*/ 76 h 76"/>
                <a:gd name="T10" fmla="*/ 0 w 107"/>
                <a:gd name="T11" fmla="*/ 2 h 76"/>
                <a:gd name="T12" fmla="*/ 0 w 107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6">
                  <a:moveTo>
                    <a:pt x="0" y="0"/>
                  </a:moveTo>
                  <a:lnTo>
                    <a:pt x="3" y="0"/>
                  </a:lnTo>
                  <a:lnTo>
                    <a:pt x="107" y="75"/>
                  </a:lnTo>
                  <a:lnTo>
                    <a:pt x="107" y="76"/>
                  </a:lnTo>
                  <a:lnTo>
                    <a:pt x="104" y="7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5" name="Freeform 385"/>
            <p:cNvSpPr>
              <a:spLocks/>
            </p:cNvSpPr>
            <p:nvPr/>
          </p:nvSpPr>
          <p:spPr bwMode="auto">
            <a:xfrm>
              <a:off x="2877851" y="4038202"/>
              <a:ext cx="130666" cy="93686"/>
            </a:xfrm>
            <a:custGeom>
              <a:avLst/>
              <a:gdLst>
                <a:gd name="T0" fmla="*/ 0 w 106"/>
                <a:gd name="T1" fmla="*/ 0 h 76"/>
                <a:gd name="T2" fmla="*/ 3 w 106"/>
                <a:gd name="T3" fmla="*/ 0 h 76"/>
                <a:gd name="T4" fmla="*/ 106 w 106"/>
                <a:gd name="T5" fmla="*/ 74 h 76"/>
                <a:gd name="T6" fmla="*/ 106 w 106"/>
                <a:gd name="T7" fmla="*/ 76 h 76"/>
                <a:gd name="T8" fmla="*/ 104 w 106"/>
                <a:gd name="T9" fmla="*/ 76 h 76"/>
                <a:gd name="T10" fmla="*/ 0 w 106"/>
                <a:gd name="T11" fmla="*/ 1 h 76"/>
                <a:gd name="T12" fmla="*/ 0 w 10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6">
                  <a:moveTo>
                    <a:pt x="0" y="0"/>
                  </a:moveTo>
                  <a:lnTo>
                    <a:pt x="3" y="0"/>
                  </a:lnTo>
                  <a:lnTo>
                    <a:pt x="106" y="74"/>
                  </a:lnTo>
                  <a:lnTo>
                    <a:pt x="106" y="76"/>
                  </a:lnTo>
                  <a:lnTo>
                    <a:pt x="104" y="76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6" name="Freeform 386"/>
            <p:cNvSpPr>
              <a:spLocks/>
            </p:cNvSpPr>
            <p:nvPr/>
          </p:nvSpPr>
          <p:spPr bwMode="auto">
            <a:xfrm>
              <a:off x="3006052" y="4129422"/>
              <a:ext cx="107245" cy="77660"/>
            </a:xfrm>
            <a:custGeom>
              <a:avLst/>
              <a:gdLst>
                <a:gd name="T0" fmla="*/ 0 w 87"/>
                <a:gd name="T1" fmla="*/ 0 h 63"/>
                <a:gd name="T2" fmla="*/ 2 w 87"/>
                <a:gd name="T3" fmla="*/ 0 h 63"/>
                <a:gd name="T4" fmla="*/ 87 w 87"/>
                <a:gd name="T5" fmla="*/ 61 h 63"/>
                <a:gd name="T6" fmla="*/ 87 w 87"/>
                <a:gd name="T7" fmla="*/ 63 h 63"/>
                <a:gd name="T8" fmla="*/ 85 w 87"/>
                <a:gd name="T9" fmla="*/ 63 h 63"/>
                <a:gd name="T10" fmla="*/ 0 w 87"/>
                <a:gd name="T11" fmla="*/ 2 h 63"/>
                <a:gd name="T12" fmla="*/ 0 w 87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3">
                  <a:moveTo>
                    <a:pt x="0" y="0"/>
                  </a:moveTo>
                  <a:lnTo>
                    <a:pt x="2" y="0"/>
                  </a:lnTo>
                  <a:lnTo>
                    <a:pt x="87" y="61"/>
                  </a:lnTo>
                  <a:lnTo>
                    <a:pt x="87" y="63"/>
                  </a:lnTo>
                  <a:lnTo>
                    <a:pt x="85" y="6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7" name="Freeform 387"/>
            <p:cNvSpPr>
              <a:spLocks/>
            </p:cNvSpPr>
            <p:nvPr/>
          </p:nvSpPr>
          <p:spPr bwMode="auto">
            <a:xfrm>
              <a:off x="3110832" y="4204616"/>
              <a:ext cx="166415" cy="122038"/>
            </a:xfrm>
            <a:custGeom>
              <a:avLst/>
              <a:gdLst>
                <a:gd name="T0" fmla="*/ 0 w 135"/>
                <a:gd name="T1" fmla="*/ 0 h 99"/>
                <a:gd name="T2" fmla="*/ 2 w 135"/>
                <a:gd name="T3" fmla="*/ 0 h 99"/>
                <a:gd name="T4" fmla="*/ 135 w 135"/>
                <a:gd name="T5" fmla="*/ 96 h 99"/>
                <a:gd name="T6" fmla="*/ 135 w 135"/>
                <a:gd name="T7" fmla="*/ 99 h 99"/>
                <a:gd name="T8" fmla="*/ 133 w 135"/>
                <a:gd name="T9" fmla="*/ 99 h 99"/>
                <a:gd name="T10" fmla="*/ 0 w 135"/>
                <a:gd name="T11" fmla="*/ 2 h 99"/>
                <a:gd name="T12" fmla="*/ 0 w 13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9">
                  <a:moveTo>
                    <a:pt x="0" y="0"/>
                  </a:moveTo>
                  <a:lnTo>
                    <a:pt x="2" y="0"/>
                  </a:lnTo>
                  <a:lnTo>
                    <a:pt x="135" y="96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8" name="Freeform 388"/>
            <p:cNvSpPr>
              <a:spLocks/>
            </p:cNvSpPr>
            <p:nvPr/>
          </p:nvSpPr>
          <p:spPr bwMode="auto">
            <a:xfrm>
              <a:off x="3274782" y="4322956"/>
              <a:ext cx="130666" cy="97384"/>
            </a:xfrm>
            <a:custGeom>
              <a:avLst/>
              <a:gdLst>
                <a:gd name="T0" fmla="*/ 0 w 106"/>
                <a:gd name="T1" fmla="*/ 0 h 79"/>
                <a:gd name="T2" fmla="*/ 2 w 106"/>
                <a:gd name="T3" fmla="*/ 0 h 79"/>
                <a:gd name="T4" fmla="*/ 106 w 106"/>
                <a:gd name="T5" fmla="*/ 76 h 79"/>
                <a:gd name="T6" fmla="*/ 106 w 106"/>
                <a:gd name="T7" fmla="*/ 79 h 79"/>
                <a:gd name="T8" fmla="*/ 103 w 106"/>
                <a:gd name="T9" fmla="*/ 79 h 79"/>
                <a:gd name="T10" fmla="*/ 0 w 106"/>
                <a:gd name="T11" fmla="*/ 3 h 79"/>
                <a:gd name="T12" fmla="*/ 0 w 106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9">
                  <a:moveTo>
                    <a:pt x="0" y="0"/>
                  </a:moveTo>
                  <a:lnTo>
                    <a:pt x="2" y="0"/>
                  </a:lnTo>
                  <a:lnTo>
                    <a:pt x="106" y="76"/>
                  </a:lnTo>
                  <a:lnTo>
                    <a:pt x="106" y="79"/>
                  </a:lnTo>
                  <a:lnTo>
                    <a:pt x="103" y="7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9" name="Freeform 389"/>
            <p:cNvSpPr>
              <a:spLocks/>
            </p:cNvSpPr>
            <p:nvPr/>
          </p:nvSpPr>
          <p:spPr bwMode="auto">
            <a:xfrm>
              <a:off x="3401750" y="4416641"/>
              <a:ext cx="108478" cy="78893"/>
            </a:xfrm>
            <a:custGeom>
              <a:avLst/>
              <a:gdLst>
                <a:gd name="T0" fmla="*/ 0 w 88"/>
                <a:gd name="T1" fmla="*/ 0 h 64"/>
                <a:gd name="T2" fmla="*/ 3 w 88"/>
                <a:gd name="T3" fmla="*/ 0 h 64"/>
                <a:gd name="T4" fmla="*/ 88 w 88"/>
                <a:gd name="T5" fmla="*/ 61 h 64"/>
                <a:gd name="T6" fmla="*/ 88 w 88"/>
                <a:gd name="T7" fmla="*/ 64 h 64"/>
                <a:gd name="T8" fmla="*/ 85 w 88"/>
                <a:gd name="T9" fmla="*/ 64 h 64"/>
                <a:gd name="T10" fmla="*/ 0 w 88"/>
                <a:gd name="T11" fmla="*/ 3 h 64"/>
                <a:gd name="T12" fmla="*/ 0 w 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4">
                  <a:moveTo>
                    <a:pt x="0" y="0"/>
                  </a:moveTo>
                  <a:lnTo>
                    <a:pt x="3" y="0"/>
                  </a:lnTo>
                  <a:lnTo>
                    <a:pt x="88" y="61"/>
                  </a:lnTo>
                  <a:lnTo>
                    <a:pt x="88" y="64"/>
                  </a:lnTo>
                  <a:lnTo>
                    <a:pt x="85" y="6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0" name="Freeform 390"/>
            <p:cNvSpPr>
              <a:spLocks/>
            </p:cNvSpPr>
            <p:nvPr/>
          </p:nvSpPr>
          <p:spPr bwMode="auto">
            <a:xfrm>
              <a:off x="3506529" y="4491837"/>
              <a:ext cx="168881" cy="123271"/>
            </a:xfrm>
            <a:custGeom>
              <a:avLst/>
              <a:gdLst>
                <a:gd name="T0" fmla="*/ 0 w 137"/>
                <a:gd name="T1" fmla="*/ 0 h 100"/>
                <a:gd name="T2" fmla="*/ 3 w 137"/>
                <a:gd name="T3" fmla="*/ 0 h 100"/>
                <a:gd name="T4" fmla="*/ 137 w 137"/>
                <a:gd name="T5" fmla="*/ 98 h 100"/>
                <a:gd name="T6" fmla="*/ 137 w 137"/>
                <a:gd name="T7" fmla="*/ 100 h 100"/>
                <a:gd name="T8" fmla="*/ 134 w 137"/>
                <a:gd name="T9" fmla="*/ 100 h 100"/>
                <a:gd name="T10" fmla="*/ 0 w 137"/>
                <a:gd name="T11" fmla="*/ 3 h 100"/>
                <a:gd name="T12" fmla="*/ 0 w 137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00">
                  <a:moveTo>
                    <a:pt x="0" y="0"/>
                  </a:moveTo>
                  <a:lnTo>
                    <a:pt x="3" y="0"/>
                  </a:lnTo>
                  <a:lnTo>
                    <a:pt x="137" y="98"/>
                  </a:lnTo>
                  <a:lnTo>
                    <a:pt x="137" y="100"/>
                  </a:lnTo>
                  <a:lnTo>
                    <a:pt x="134" y="10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1" name="Freeform 391"/>
            <p:cNvSpPr>
              <a:spLocks/>
            </p:cNvSpPr>
            <p:nvPr/>
          </p:nvSpPr>
          <p:spPr bwMode="auto">
            <a:xfrm>
              <a:off x="3671712" y="4612641"/>
              <a:ext cx="104780" cy="77660"/>
            </a:xfrm>
            <a:custGeom>
              <a:avLst/>
              <a:gdLst>
                <a:gd name="T0" fmla="*/ 0 w 85"/>
                <a:gd name="T1" fmla="*/ 0 h 63"/>
                <a:gd name="T2" fmla="*/ 3 w 85"/>
                <a:gd name="T3" fmla="*/ 0 h 63"/>
                <a:gd name="T4" fmla="*/ 85 w 85"/>
                <a:gd name="T5" fmla="*/ 60 h 63"/>
                <a:gd name="T6" fmla="*/ 85 w 85"/>
                <a:gd name="T7" fmla="*/ 63 h 63"/>
                <a:gd name="T8" fmla="*/ 82 w 85"/>
                <a:gd name="T9" fmla="*/ 63 h 63"/>
                <a:gd name="T10" fmla="*/ 0 w 85"/>
                <a:gd name="T11" fmla="*/ 2 h 63"/>
                <a:gd name="T12" fmla="*/ 0 w 85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3">
                  <a:moveTo>
                    <a:pt x="0" y="0"/>
                  </a:moveTo>
                  <a:lnTo>
                    <a:pt x="3" y="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2" y="6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2" name="Freeform 392"/>
            <p:cNvSpPr>
              <a:spLocks/>
            </p:cNvSpPr>
            <p:nvPr/>
          </p:nvSpPr>
          <p:spPr bwMode="auto">
            <a:xfrm>
              <a:off x="1159463" y="3865624"/>
              <a:ext cx="104780" cy="17258"/>
            </a:xfrm>
            <a:custGeom>
              <a:avLst/>
              <a:gdLst>
                <a:gd name="T0" fmla="*/ 82 w 85"/>
                <a:gd name="T1" fmla="*/ 0 h 14"/>
                <a:gd name="T2" fmla="*/ 85 w 85"/>
                <a:gd name="T3" fmla="*/ 0 h 14"/>
                <a:gd name="T4" fmla="*/ 85 w 85"/>
                <a:gd name="T5" fmla="*/ 2 h 14"/>
                <a:gd name="T6" fmla="*/ 2 w 85"/>
                <a:gd name="T7" fmla="*/ 14 h 14"/>
                <a:gd name="T8" fmla="*/ 0 w 85"/>
                <a:gd name="T9" fmla="*/ 14 h 14"/>
                <a:gd name="T10" fmla="*/ 0 w 85"/>
                <a:gd name="T11" fmla="*/ 11 h 14"/>
                <a:gd name="T12" fmla="*/ 82 w 8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">
                  <a:moveTo>
                    <a:pt x="82" y="0"/>
                  </a:moveTo>
                  <a:lnTo>
                    <a:pt x="85" y="0"/>
                  </a:lnTo>
                  <a:lnTo>
                    <a:pt x="85" y="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3" name="Freeform 393"/>
            <p:cNvSpPr>
              <a:spLocks/>
            </p:cNvSpPr>
            <p:nvPr/>
          </p:nvSpPr>
          <p:spPr bwMode="auto">
            <a:xfrm>
              <a:off x="1306156" y="3863158"/>
              <a:ext cx="22189" cy="4931"/>
            </a:xfrm>
            <a:custGeom>
              <a:avLst/>
              <a:gdLst>
                <a:gd name="T0" fmla="*/ 0 w 18"/>
                <a:gd name="T1" fmla="*/ 0 h 4"/>
                <a:gd name="T2" fmla="*/ 2 w 18"/>
                <a:gd name="T3" fmla="*/ 0 h 4"/>
                <a:gd name="T4" fmla="*/ 18 w 18"/>
                <a:gd name="T5" fmla="*/ 2 h 4"/>
                <a:gd name="T6" fmla="*/ 18 w 18"/>
                <a:gd name="T7" fmla="*/ 4 h 4"/>
                <a:gd name="T8" fmla="*/ 15 w 18"/>
                <a:gd name="T9" fmla="*/ 4 h 4"/>
                <a:gd name="T10" fmla="*/ 0 w 18"/>
                <a:gd name="T11" fmla="*/ 3 h 4"/>
                <a:gd name="T12" fmla="*/ 0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0" y="0"/>
                  </a:moveTo>
                  <a:lnTo>
                    <a:pt x="2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4" name="Freeform 394"/>
            <p:cNvSpPr>
              <a:spLocks/>
            </p:cNvSpPr>
            <p:nvPr/>
          </p:nvSpPr>
          <p:spPr bwMode="auto">
            <a:xfrm>
              <a:off x="1369023" y="3869321"/>
              <a:ext cx="78893" cy="11095"/>
            </a:xfrm>
            <a:custGeom>
              <a:avLst/>
              <a:gdLst>
                <a:gd name="T0" fmla="*/ 0 w 64"/>
                <a:gd name="T1" fmla="*/ 0 h 9"/>
                <a:gd name="T2" fmla="*/ 2 w 64"/>
                <a:gd name="T3" fmla="*/ 0 h 9"/>
                <a:gd name="T4" fmla="*/ 64 w 64"/>
                <a:gd name="T5" fmla="*/ 7 h 9"/>
                <a:gd name="T6" fmla="*/ 64 w 64"/>
                <a:gd name="T7" fmla="*/ 9 h 9"/>
                <a:gd name="T8" fmla="*/ 62 w 64"/>
                <a:gd name="T9" fmla="*/ 9 h 9"/>
                <a:gd name="T10" fmla="*/ 0 w 64"/>
                <a:gd name="T11" fmla="*/ 3 h 9"/>
                <a:gd name="T12" fmla="*/ 0 w 6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">
                  <a:moveTo>
                    <a:pt x="0" y="0"/>
                  </a:moveTo>
                  <a:lnTo>
                    <a:pt x="2" y="0"/>
                  </a:lnTo>
                  <a:lnTo>
                    <a:pt x="64" y="7"/>
                  </a:lnTo>
                  <a:lnTo>
                    <a:pt x="64" y="9"/>
                  </a:lnTo>
                  <a:lnTo>
                    <a:pt x="62" y="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5" name="Freeform 395"/>
            <p:cNvSpPr>
              <a:spLocks/>
            </p:cNvSpPr>
            <p:nvPr/>
          </p:nvSpPr>
          <p:spPr bwMode="auto">
            <a:xfrm>
              <a:off x="1445451" y="3877950"/>
              <a:ext cx="28353" cy="8629"/>
            </a:xfrm>
            <a:custGeom>
              <a:avLst/>
              <a:gdLst>
                <a:gd name="T0" fmla="*/ 0 w 23"/>
                <a:gd name="T1" fmla="*/ 0 h 7"/>
                <a:gd name="T2" fmla="*/ 2 w 23"/>
                <a:gd name="T3" fmla="*/ 0 h 7"/>
                <a:gd name="T4" fmla="*/ 23 w 23"/>
                <a:gd name="T5" fmla="*/ 5 h 7"/>
                <a:gd name="T6" fmla="*/ 23 w 23"/>
                <a:gd name="T7" fmla="*/ 7 h 7"/>
                <a:gd name="T8" fmla="*/ 20 w 23"/>
                <a:gd name="T9" fmla="*/ 7 h 7"/>
                <a:gd name="T10" fmla="*/ 0 w 23"/>
                <a:gd name="T11" fmla="*/ 2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lnTo>
                    <a:pt x="2" y="0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0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6" name="Freeform 396"/>
            <p:cNvSpPr>
              <a:spLocks/>
            </p:cNvSpPr>
            <p:nvPr/>
          </p:nvSpPr>
          <p:spPr bwMode="auto">
            <a:xfrm>
              <a:off x="1516947" y="3897674"/>
              <a:ext cx="22189" cy="7396"/>
            </a:xfrm>
            <a:custGeom>
              <a:avLst/>
              <a:gdLst>
                <a:gd name="T0" fmla="*/ 0 w 18"/>
                <a:gd name="T1" fmla="*/ 0 h 6"/>
                <a:gd name="T2" fmla="*/ 1 w 18"/>
                <a:gd name="T3" fmla="*/ 0 h 6"/>
                <a:gd name="T4" fmla="*/ 18 w 18"/>
                <a:gd name="T5" fmla="*/ 4 h 6"/>
                <a:gd name="T6" fmla="*/ 18 w 18"/>
                <a:gd name="T7" fmla="*/ 6 h 6"/>
                <a:gd name="T8" fmla="*/ 16 w 18"/>
                <a:gd name="T9" fmla="*/ 6 h 6"/>
                <a:gd name="T10" fmla="*/ 0 w 18"/>
                <a:gd name="T11" fmla="*/ 1 h 6"/>
                <a:gd name="T12" fmla="*/ 0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0" y="0"/>
                  </a:moveTo>
                  <a:lnTo>
                    <a:pt x="1" y="0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7" name="Freeform 397"/>
            <p:cNvSpPr>
              <a:spLocks/>
            </p:cNvSpPr>
            <p:nvPr/>
          </p:nvSpPr>
          <p:spPr bwMode="auto">
            <a:xfrm>
              <a:off x="1579815" y="3913698"/>
              <a:ext cx="34516" cy="14792"/>
            </a:xfrm>
            <a:custGeom>
              <a:avLst/>
              <a:gdLst>
                <a:gd name="T0" fmla="*/ 0 w 28"/>
                <a:gd name="T1" fmla="*/ 0 h 12"/>
                <a:gd name="T2" fmla="*/ 1 w 28"/>
                <a:gd name="T3" fmla="*/ 0 h 12"/>
                <a:gd name="T4" fmla="*/ 28 w 28"/>
                <a:gd name="T5" fmla="*/ 9 h 12"/>
                <a:gd name="T6" fmla="*/ 28 w 28"/>
                <a:gd name="T7" fmla="*/ 12 h 12"/>
                <a:gd name="T8" fmla="*/ 25 w 28"/>
                <a:gd name="T9" fmla="*/ 12 h 12"/>
                <a:gd name="T10" fmla="*/ 0 w 28"/>
                <a:gd name="T11" fmla="*/ 3 h 12"/>
                <a:gd name="T12" fmla="*/ 0 w 2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0" y="0"/>
                  </a:moveTo>
                  <a:lnTo>
                    <a:pt x="1" y="0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5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8" name="Freeform 398"/>
            <p:cNvSpPr>
              <a:spLocks/>
            </p:cNvSpPr>
            <p:nvPr/>
          </p:nvSpPr>
          <p:spPr bwMode="auto">
            <a:xfrm>
              <a:off x="1610633" y="3924793"/>
              <a:ext cx="76428" cy="32050"/>
            </a:xfrm>
            <a:custGeom>
              <a:avLst/>
              <a:gdLst>
                <a:gd name="T0" fmla="*/ 0 w 62"/>
                <a:gd name="T1" fmla="*/ 0 h 26"/>
                <a:gd name="T2" fmla="*/ 3 w 62"/>
                <a:gd name="T3" fmla="*/ 0 h 26"/>
                <a:gd name="T4" fmla="*/ 62 w 62"/>
                <a:gd name="T5" fmla="*/ 24 h 26"/>
                <a:gd name="T6" fmla="*/ 62 w 62"/>
                <a:gd name="T7" fmla="*/ 26 h 26"/>
                <a:gd name="T8" fmla="*/ 59 w 62"/>
                <a:gd name="T9" fmla="*/ 26 h 26"/>
                <a:gd name="T10" fmla="*/ 0 w 62"/>
                <a:gd name="T11" fmla="*/ 3 h 26"/>
                <a:gd name="T12" fmla="*/ 0 w 62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6">
                  <a:moveTo>
                    <a:pt x="0" y="0"/>
                  </a:moveTo>
                  <a:lnTo>
                    <a:pt x="3" y="0"/>
                  </a:lnTo>
                  <a:lnTo>
                    <a:pt x="62" y="24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9" name="Freeform 399"/>
            <p:cNvSpPr>
              <a:spLocks/>
            </p:cNvSpPr>
            <p:nvPr/>
          </p:nvSpPr>
          <p:spPr bwMode="auto">
            <a:xfrm>
              <a:off x="1727740" y="3972868"/>
              <a:ext cx="22189" cy="11095"/>
            </a:xfrm>
            <a:custGeom>
              <a:avLst/>
              <a:gdLst>
                <a:gd name="T0" fmla="*/ 0 w 18"/>
                <a:gd name="T1" fmla="*/ 0 h 9"/>
                <a:gd name="T2" fmla="*/ 2 w 18"/>
                <a:gd name="T3" fmla="*/ 0 h 9"/>
                <a:gd name="T4" fmla="*/ 18 w 18"/>
                <a:gd name="T5" fmla="*/ 6 h 9"/>
                <a:gd name="T6" fmla="*/ 18 w 18"/>
                <a:gd name="T7" fmla="*/ 9 h 9"/>
                <a:gd name="T8" fmla="*/ 15 w 18"/>
                <a:gd name="T9" fmla="*/ 9 h 9"/>
                <a:gd name="T10" fmla="*/ 0 w 18"/>
                <a:gd name="T11" fmla="*/ 2 h 9"/>
                <a:gd name="T12" fmla="*/ 0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2" y="0"/>
                  </a:lnTo>
                  <a:lnTo>
                    <a:pt x="18" y="6"/>
                  </a:lnTo>
                  <a:lnTo>
                    <a:pt x="18" y="9"/>
                  </a:lnTo>
                  <a:lnTo>
                    <a:pt x="15" y="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0" name="Freeform 400"/>
            <p:cNvSpPr>
              <a:spLocks/>
            </p:cNvSpPr>
            <p:nvPr/>
          </p:nvSpPr>
          <p:spPr bwMode="auto">
            <a:xfrm>
              <a:off x="1788142" y="3998756"/>
              <a:ext cx="40680" cy="20956"/>
            </a:xfrm>
            <a:custGeom>
              <a:avLst/>
              <a:gdLst>
                <a:gd name="T0" fmla="*/ 0 w 33"/>
                <a:gd name="T1" fmla="*/ 0 h 17"/>
                <a:gd name="T2" fmla="*/ 3 w 33"/>
                <a:gd name="T3" fmla="*/ 0 h 17"/>
                <a:gd name="T4" fmla="*/ 33 w 33"/>
                <a:gd name="T5" fmla="*/ 15 h 17"/>
                <a:gd name="T6" fmla="*/ 33 w 33"/>
                <a:gd name="T7" fmla="*/ 17 h 17"/>
                <a:gd name="T8" fmla="*/ 31 w 33"/>
                <a:gd name="T9" fmla="*/ 17 h 17"/>
                <a:gd name="T10" fmla="*/ 0 w 33"/>
                <a:gd name="T11" fmla="*/ 4 h 17"/>
                <a:gd name="T12" fmla="*/ 0 w 3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lnTo>
                    <a:pt x="3" y="0"/>
                  </a:lnTo>
                  <a:lnTo>
                    <a:pt x="33" y="15"/>
                  </a:lnTo>
                  <a:lnTo>
                    <a:pt x="33" y="17"/>
                  </a:lnTo>
                  <a:lnTo>
                    <a:pt x="31" y="1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1" name="Freeform 401"/>
            <p:cNvSpPr>
              <a:spLocks/>
            </p:cNvSpPr>
            <p:nvPr/>
          </p:nvSpPr>
          <p:spPr bwMode="auto">
            <a:xfrm>
              <a:off x="1826356" y="4017245"/>
              <a:ext cx="19724" cy="12327"/>
            </a:xfrm>
            <a:custGeom>
              <a:avLst/>
              <a:gdLst>
                <a:gd name="T0" fmla="*/ 0 w 16"/>
                <a:gd name="T1" fmla="*/ 0 h 10"/>
                <a:gd name="T2" fmla="*/ 2 w 16"/>
                <a:gd name="T3" fmla="*/ 0 h 10"/>
                <a:gd name="T4" fmla="*/ 16 w 16"/>
                <a:gd name="T5" fmla="*/ 7 h 10"/>
                <a:gd name="T6" fmla="*/ 16 w 16"/>
                <a:gd name="T7" fmla="*/ 10 h 10"/>
                <a:gd name="T8" fmla="*/ 14 w 16"/>
                <a:gd name="T9" fmla="*/ 10 h 10"/>
                <a:gd name="T10" fmla="*/ 0 w 16"/>
                <a:gd name="T11" fmla="*/ 2 h 10"/>
                <a:gd name="T12" fmla="*/ 0 w 1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0" y="0"/>
                  </a:moveTo>
                  <a:lnTo>
                    <a:pt x="2" y="0"/>
                  </a:lnTo>
                  <a:lnTo>
                    <a:pt x="16" y="7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2" name="Freeform 402"/>
            <p:cNvSpPr>
              <a:spLocks/>
            </p:cNvSpPr>
            <p:nvPr/>
          </p:nvSpPr>
          <p:spPr bwMode="auto">
            <a:xfrm>
              <a:off x="1843614" y="4025875"/>
              <a:ext cx="20956" cy="12327"/>
            </a:xfrm>
            <a:custGeom>
              <a:avLst/>
              <a:gdLst>
                <a:gd name="T0" fmla="*/ 0 w 17"/>
                <a:gd name="T1" fmla="*/ 0 h 10"/>
                <a:gd name="T2" fmla="*/ 2 w 17"/>
                <a:gd name="T3" fmla="*/ 0 h 10"/>
                <a:gd name="T4" fmla="*/ 17 w 17"/>
                <a:gd name="T5" fmla="*/ 7 h 10"/>
                <a:gd name="T6" fmla="*/ 17 w 17"/>
                <a:gd name="T7" fmla="*/ 10 h 10"/>
                <a:gd name="T8" fmla="*/ 13 w 17"/>
                <a:gd name="T9" fmla="*/ 10 h 10"/>
                <a:gd name="T10" fmla="*/ 0 w 17"/>
                <a:gd name="T11" fmla="*/ 3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2" y="0"/>
                  </a:lnTo>
                  <a:lnTo>
                    <a:pt x="17" y="7"/>
                  </a:lnTo>
                  <a:lnTo>
                    <a:pt x="17" y="10"/>
                  </a:lnTo>
                  <a:lnTo>
                    <a:pt x="13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3" name="Freeform 403"/>
            <p:cNvSpPr>
              <a:spLocks/>
            </p:cNvSpPr>
            <p:nvPr/>
          </p:nvSpPr>
          <p:spPr bwMode="auto">
            <a:xfrm>
              <a:off x="1859639" y="4034503"/>
              <a:ext cx="36981" cy="20956"/>
            </a:xfrm>
            <a:custGeom>
              <a:avLst/>
              <a:gdLst>
                <a:gd name="T0" fmla="*/ 0 w 30"/>
                <a:gd name="T1" fmla="*/ 0 h 17"/>
                <a:gd name="T2" fmla="*/ 4 w 30"/>
                <a:gd name="T3" fmla="*/ 0 h 17"/>
                <a:gd name="T4" fmla="*/ 30 w 30"/>
                <a:gd name="T5" fmla="*/ 13 h 17"/>
                <a:gd name="T6" fmla="*/ 30 w 30"/>
                <a:gd name="T7" fmla="*/ 17 h 17"/>
                <a:gd name="T8" fmla="*/ 28 w 30"/>
                <a:gd name="T9" fmla="*/ 17 h 17"/>
                <a:gd name="T10" fmla="*/ 0 w 30"/>
                <a:gd name="T11" fmla="*/ 3 h 17"/>
                <a:gd name="T12" fmla="*/ 0 w 30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7">
                  <a:moveTo>
                    <a:pt x="0" y="0"/>
                  </a:moveTo>
                  <a:lnTo>
                    <a:pt x="4" y="0"/>
                  </a:lnTo>
                  <a:lnTo>
                    <a:pt x="30" y="13"/>
                  </a:lnTo>
                  <a:lnTo>
                    <a:pt x="30" y="17"/>
                  </a:lnTo>
                  <a:lnTo>
                    <a:pt x="28" y="1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4" name="Freeform 404"/>
            <p:cNvSpPr>
              <a:spLocks/>
            </p:cNvSpPr>
            <p:nvPr/>
          </p:nvSpPr>
          <p:spPr bwMode="auto">
            <a:xfrm>
              <a:off x="1936066" y="4073949"/>
              <a:ext cx="20956" cy="12327"/>
            </a:xfrm>
            <a:custGeom>
              <a:avLst/>
              <a:gdLst>
                <a:gd name="T0" fmla="*/ 0 w 17"/>
                <a:gd name="T1" fmla="*/ 0 h 10"/>
                <a:gd name="T2" fmla="*/ 2 w 17"/>
                <a:gd name="T3" fmla="*/ 0 h 10"/>
                <a:gd name="T4" fmla="*/ 17 w 17"/>
                <a:gd name="T5" fmla="*/ 8 h 10"/>
                <a:gd name="T6" fmla="*/ 17 w 17"/>
                <a:gd name="T7" fmla="*/ 10 h 10"/>
                <a:gd name="T8" fmla="*/ 15 w 17"/>
                <a:gd name="T9" fmla="*/ 10 h 10"/>
                <a:gd name="T10" fmla="*/ 0 w 17"/>
                <a:gd name="T11" fmla="*/ 2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2" y="0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5" name="Freeform 405"/>
            <p:cNvSpPr>
              <a:spLocks/>
            </p:cNvSpPr>
            <p:nvPr/>
          </p:nvSpPr>
          <p:spPr bwMode="auto">
            <a:xfrm>
              <a:off x="1998934" y="4108466"/>
              <a:ext cx="25887" cy="16025"/>
            </a:xfrm>
            <a:custGeom>
              <a:avLst/>
              <a:gdLst>
                <a:gd name="T0" fmla="*/ 0 w 21"/>
                <a:gd name="T1" fmla="*/ 0 h 13"/>
                <a:gd name="T2" fmla="*/ 2 w 21"/>
                <a:gd name="T3" fmla="*/ 0 h 13"/>
                <a:gd name="T4" fmla="*/ 21 w 21"/>
                <a:gd name="T5" fmla="*/ 9 h 13"/>
                <a:gd name="T6" fmla="*/ 21 w 21"/>
                <a:gd name="T7" fmla="*/ 13 h 13"/>
                <a:gd name="T8" fmla="*/ 18 w 21"/>
                <a:gd name="T9" fmla="*/ 13 h 13"/>
                <a:gd name="T10" fmla="*/ 0 w 21"/>
                <a:gd name="T11" fmla="*/ 3 h 13"/>
                <a:gd name="T12" fmla="*/ 0 w 2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lnTo>
                    <a:pt x="2" y="0"/>
                  </a:lnTo>
                  <a:lnTo>
                    <a:pt x="21" y="9"/>
                  </a:lnTo>
                  <a:lnTo>
                    <a:pt x="21" y="13"/>
                  </a:lnTo>
                  <a:lnTo>
                    <a:pt x="18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6" name="Freeform 406"/>
            <p:cNvSpPr>
              <a:spLocks/>
            </p:cNvSpPr>
            <p:nvPr/>
          </p:nvSpPr>
          <p:spPr bwMode="auto">
            <a:xfrm>
              <a:off x="2021124" y="4119561"/>
              <a:ext cx="64101" cy="41912"/>
            </a:xfrm>
            <a:custGeom>
              <a:avLst/>
              <a:gdLst>
                <a:gd name="T0" fmla="*/ 0 w 52"/>
                <a:gd name="T1" fmla="*/ 0 h 34"/>
                <a:gd name="T2" fmla="*/ 3 w 52"/>
                <a:gd name="T3" fmla="*/ 0 h 34"/>
                <a:gd name="T4" fmla="*/ 52 w 52"/>
                <a:gd name="T5" fmla="*/ 30 h 34"/>
                <a:gd name="T6" fmla="*/ 52 w 52"/>
                <a:gd name="T7" fmla="*/ 34 h 34"/>
                <a:gd name="T8" fmla="*/ 50 w 52"/>
                <a:gd name="T9" fmla="*/ 34 h 34"/>
                <a:gd name="T10" fmla="*/ 0 w 52"/>
                <a:gd name="T11" fmla="*/ 4 h 34"/>
                <a:gd name="T12" fmla="*/ 0 w 5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3" y="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7" name="Freeform 408"/>
            <p:cNvSpPr>
              <a:spLocks/>
            </p:cNvSpPr>
            <p:nvPr/>
          </p:nvSpPr>
          <p:spPr bwMode="auto">
            <a:xfrm>
              <a:off x="2082758" y="4156540"/>
              <a:ext cx="22189" cy="17258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7 w 18"/>
                <a:gd name="T9" fmla="*/ 14 h 14"/>
                <a:gd name="T10" fmla="*/ 0 w 18"/>
                <a:gd name="T11" fmla="*/ 4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7" y="1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8" name="Freeform 409"/>
            <p:cNvSpPr>
              <a:spLocks/>
            </p:cNvSpPr>
            <p:nvPr/>
          </p:nvSpPr>
          <p:spPr bwMode="auto">
            <a:xfrm>
              <a:off x="2148091" y="4195987"/>
              <a:ext cx="22189" cy="17258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6 w 18"/>
                <a:gd name="T9" fmla="*/ 14 h 14"/>
                <a:gd name="T10" fmla="*/ 0 w 18"/>
                <a:gd name="T11" fmla="*/ 3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9" name="Freeform 410"/>
            <p:cNvSpPr>
              <a:spLocks/>
            </p:cNvSpPr>
            <p:nvPr/>
          </p:nvSpPr>
          <p:spPr bwMode="auto">
            <a:xfrm>
              <a:off x="2208494" y="4232968"/>
              <a:ext cx="8629" cy="6164"/>
            </a:xfrm>
            <a:custGeom>
              <a:avLst/>
              <a:gdLst>
                <a:gd name="T0" fmla="*/ 0 w 7"/>
                <a:gd name="T1" fmla="*/ 0 h 5"/>
                <a:gd name="T2" fmla="*/ 4 w 7"/>
                <a:gd name="T3" fmla="*/ 0 h 5"/>
                <a:gd name="T4" fmla="*/ 7 w 7"/>
                <a:gd name="T5" fmla="*/ 3 h 5"/>
                <a:gd name="T6" fmla="*/ 7 w 7"/>
                <a:gd name="T7" fmla="*/ 5 h 5"/>
                <a:gd name="T8" fmla="*/ 5 w 7"/>
                <a:gd name="T9" fmla="*/ 5 h 5"/>
                <a:gd name="T10" fmla="*/ 0 w 7"/>
                <a:gd name="T11" fmla="*/ 3 h 5"/>
                <a:gd name="T12" fmla="*/ 0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4" y="0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0" name="Freeform 411"/>
            <p:cNvSpPr>
              <a:spLocks/>
            </p:cNvSpPr>
            <p:nvPr/>
          </p:nvSpPr>
          <p:spPr bwMode="auto">
            <a:xfrm>
              <a:off x="2214657" y="4236666"/>
              <a:ext cx="64101" cy="41912"/>
            </a:xfrm>
            <a:custGeom>
              <a:avLst/>
              <a:gdLst>
                <a:gd name="T0" fmla="*/ 0 w 52"/>
                <a:gd name="T1" fmla="*/ 0 h 34"/>
                <a:gd name="T2" fmla="*/ 2 w 52"/>
                <a:gd name="T3" fmla="*/ 0 h 34"/>
                <a:gd name="T4" fmla="*/ 52 w 52"/>
                <a:gd name="T5" fmla="*/ 32 h 34"/>
                <a:gd name="T6" fmla="*/ 52 w 52"/>
                <a:gd name="T7" fmla="*/ 34 h 34"/>
                <a:gd name="T8" fmla="*/ 50 w 52"/>
                <a:gd name="T9" fmla="*/ 34 h 34"/>
                <a:gd name="T10" fmla="*/ 0 w 52"/>
                <a:gd name="T11" fmla="*/ 2 h 34"/>
                <a:gd name="T12" fmla="*/ 0 w 5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2" y="0"/>
                  </a:lnTo>
                  <a:lnTo>
                    <a:pt x="52" y="32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1" name="Freeform 412"/>
            <p:cNvSpPr>
              <a:spLocks/>
            </p:cNvSpPr>
            <p:nvPr/>
          </p:nvSpPr>
          <p:spPr bwMode="auto">
            <a:xfrm>
              <a:off x="2276292" y="4276113"/>
              <a:ext cx="34516" cy="23422"/>
            </a:xfrm>
            <a:custGeom>
              <a:avLst/>
              <a:gdLst>
                <a:gd name="T0" fmla="*/ 0 w 28"/>
                <a:gd name="T1" fmla="*/ 0 h 19"/>
                <a:gd name="T2" fmla="*/ 2 w 28"/>
                <a:gd name="T3" fmla="*/ 0 h 19"/>
                <a:gd name="T4" fmla="*/ 28 w 28"/>
                <a:gd name="T5" fmla="*/ 16 h 19"/>
                <a:gd name="T6" fmla="*/ 28 w 28"/>
                <a:gd name="T7" fmla="*/ 19 h 19"/>
                <a:gd name="T8" fmla="*/ 26 w 28"/>
                <a:gd name="T9" fmla="*/ 19 h 19"/>
                <a:gd name="T10" fmla="*/ 0 w 28"/>
                <a:gd name="T11" fmla="*/ 2 h 19"/>
                <a:gd name="T12" fmla="*/ 0 w 2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2" y="0"/>
                  </a:lnTo>
                  <a:lnTo>
                    <a:pt x="28" y="16"/>
                  </a:lnTo>
                  <a:lnTo>
                    <a:pt x="28" y="19"/>
                  </a:lnTo>
                  <a:lnTo>
                    <a:pt x="26" y="1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2" name="Freeform 413"/>
            <p:cNvSpPr>
              <a:spLocks/>
            </p:cNvSpPr>
            <p:nvPr/>
          </p:nvSpPr>
          <p:spPr bwMode="auto">
            <a:xfrm>
              <a:off x="2357651" y="4329119"/>
              <a:ext cx="22189" cy="16025"/>
            </a:xfrm>
            <a:custGeom>
              <a:avLst/>
              <a:gdLst>
                <a:gd name="T0" fmla="*/ 0 w 18"/>
                <a:gd name="T1" fmla="*/ 0 h 13"/>
                <a:gd name="T2" fmla="*/ 2 w 18"/>
                <a:gd name="T3" fmla="*/ 0 h 13"/>
                <a:gd name="T4" fmla="*/ 18 w 18"/>
                <a:gd name="T5" fmla="*/ 11 h 13"/>
                <a:gd name="T6" fmla="*/ 18 w 18"/>
                <a:gd name="T7" fmla="*/ 13 h 13"/>
                <a:gd name="T8" fmla="*/ 16 w 18"/>
                <a:gd name="T9" fmla="*/ 13 h 13"/>
                <a:gd name="T10" fmla="*/ 0 w 18"/>
                <a:gd name="T11" fmla="*/ 3 h 13"/>
                <a:gd name="T12" fmla="*/ 0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0" y="0"/>
                  </a:moveTo>
                  <a:lnTo>
                    <a:pt x="2" y="0"/>
                  </a:lnTo>
                  <a:lnTo>
                    <a:pt x="18" y="11"/>
                  </a:lnTo>
                  <a:lnTo>
                    <a:pt x="18" y="13"/>
                  </a:lnTo>
                  <a:lnTo>
                    <a:pt x="16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3" name="Freeform 414"/>
            <p:cNvSpPr>
              <a:spLocks/>
            </p:cNvSpPr>
            <p:nvPr/>
          </p:nvSpPr>
          <p:spPr bwMode="auto">
            <a:xfrm>
              <a:off x="2419285" y="4368565"/>
              <a:ext cx="64101" cy="43145"/>
            </a:xfrm>
            <a:custGeom>
              <a:avLst/>
              <a:gdLst>
                <a:gd name="T0" fmla="*/ 0 w 52"/>
                <a:gd name="T1" fmla="*/ 0 h 35"/>
                <a:gd name="T2" fmla="*/ 1 w 52"/>
                <a:gd name="T3" fmla="*/ 0 h 35"/>
                <a:gd name="T4" fmla="*/ 52 w 52"/>
                <a:gd name="T5" fmla="*/ 32 h 35"/>
                <a:gd name="T6" fmla="*/ 52 w 52"/>
                <a:gd name="T7" fmla="*/ 35 h 35"/>
                <a:gd name="T8" fmla="*/ 48 w 52"/>
                <a:gd name="T9" fmla="*/ 35 h 35"/>
                <a:gd name="T10" fmla="*/ 0 w 52"/>
                <a:gd name="T11" fmla="*/ 3 h 35"/>
                <a:gd name="T12" fmla="*/ 0 w 5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1" y="0"/>
                  </a:lnTo>
                  <a:lnTo>
                    <a:pt x="52" y="32"/>
                  </a:lnTo>
                  <a:lnTo>
                    <a:pt x="52" y="35"/>
                  </a:lnTo>
                  <a:lnTo>
                    <a:pt x="48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4" name="Freeform 415"/>
            <p:cNvSpPr>
              <a:spLocks/>
            </p:cNvSpPr>
            <p:nvPr/>
          </p:nvSpPr>
          <p:spPr bwMode="auto">
            <a:xfrm>
              <a:off x="2478455" y="4408012"/>
              <a:ext cx="45610" cy="30818"/>
            </a:xfrm>
            <a:custGeom>
              <a:avLst/>
              <a:gdLst>
                <a:gd name="T0" fmla="*/ 0 w 37"/>
                <a:gd name="T1" fmla="*/ 0 h 25"/>
                <a:gd name="T2" fmla="*/ 4 w 37"/>
                <a:gd name="T3" fmla="*/ 0 h 25"/>
                <a:gd name="T4" fmla="*/ 37 w 37"/>
                <a:gd name="T5" fmla="*/ 22 h 25"/>
                <a:gd name="T6" fmla="*/ 37 w 37"/>
                <a:gd name="T7" fmla="*/ 25 h 25"/>
                <a:gd name="T8" fmla="*/ 34 w 37"/>
                <a:gd name="T9" fmla="*/ 25 h 25"/>
                <a:gd name="T10" fmla="*/ 0 w 37"/>
                <a:gd name="T11" fmla="*/ 3 h 25"/>
                <a:gd name="T12" fmla="*/ 0 w 3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5">
                  <a:moveTo>
                    <a:pt x="0" y="0"/>
                  </a:moveTo>
                  <a:lnTo>
                    <a:pt x="4" y="0"/>
                  </a:lnTo>
                  <a:lnTo>
                    <a:pt x="37" y="22"/>
                  </a:lnTo>
                  <a:lnTo>
                    <a:pt x="37" y="25"/>
                  </a:lnTo>
                  <a:lnTo>
                    <a:pt x="34" y="2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5" name="Freeform 416"/>
            <p:cNvSpPr>
              <a:spLocks/>
            </p:cNvSpPr>
            <p:nvPr/>
          </p:nvSpPr>
          <p:spPr bwMode="auto">
            <a:xfrm>
              <a:off x="2564745" y="4464716"/>
              <a:ext cx="22189" cy="17258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6 w 18"/>
                <a:gd name="T9" fmla="*/ 14 h 14"/>
                <a:gd name="T10" fmla="*/ 0 w 18"/>
                <a:gd name="T11" fmla="*/ 3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6" name="Freeform 417"/>
            <p:cNvSpPr>
              <a:spLocks/>
            </p:cNvSpPr>
            <p:nvPr/>
          </p:nvSpPr>
          <p:spPr bwMode="auto">
            <a:xfrm>
              <a:off x="2628845" y="4510327"/>
              <a:ext cx="103547" cy="70265"/>
            </a:xfrm>
            <a:custGeom>
              <a:avLst/>
              <a:gdLst>
                <a:gd name="T0" fmla="*/ 0 w 84"/>
                <a:gd name="T1" fmla="*/ 0 h 57"/>
                <a:gd name="T2" fmla="*/ 4 w 84"/>
                <a:gd name="T3" fmla="*/ 0 h 57"/>
                <a:gd name="T4" fmla="*/ 84 w 84"/>
                <a:gd name="T5" fmla="*/ 54 h 57"/>
                <a:gd name="T6" fmla="*/ 84 w 84"/>
                <a:gd name="T7" fmla="*/ 57 h 57"/>
                <a:gd name="T8" fmla="*/ 81 w 84"/>
                <a:gd name="T9" fmla="*/ 57 h 57"/>
                <a:gd name="T10" fmla="*/ 0 w 84"/>
                <a:gd name="T11" fmla="*/ 2 h 57"/>
                <a:gd name="T12" fmla="*/ 0 w 84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57">
                  <a:moveTo>
                    <a:pt x="0" y="0"/>
                  </a:moveTo>
                  <a:lnTo>
                    <a:pt x="4" y="0"/>
                  </a:lnTo>
                  <a:lnTo>
                    <a:pt x="84" y="54"/>
                  </a:lnTo>
                  <a:lnTo>
                    <a:pt x="84" y="57"/>
                  </a:lnTo>
                  <a:lnTo>
                    <a:pt x="81" y="5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7" name="Freeform 418"/>
            <p:cNvSpPr>
              <a:spLocks/>
            </p:cNvSpPr>
            <p:nvPr/>
          </p:nvSpPr>
          <p:spPr bwMode="auto">
            <a:xfrm>
              <a:off x="2774304" y="4607710"/>
              <a:ext cx="22189" cy="18491"/>
            </a:xfrm>
            <a:custGeom>
              <a:avLst/>
              <a:gdLst>
                <a:gd name="T0" fmla="*/ 0 w 18"/>
                <a:gd name="T1" fmla="*/ 0 h 15"/>
                <a:gd name="T2" fmla="*/ 3 w 18"/>
                <a:gd name="T3" fmla="*/ 0 h 15"/>
                <a:gd name="T4" fmla="*/ 18 w 18"/>
                <a:gd name="T5" fmla="*/ 13 h 15"/>
                <a:gd name="T6" fmla="*/ 18 w 18"/>
                <a:gd name="T7" fmla="*/ 15 h 15"/>
                <a:gd name="T8" fmla="*/ 16 w 18"/>
                <a:gd name="T9" fmla="*/ 15 h 15"/>
                <a:gd name="T10" fmla="*/ 0 w 18"/>
                <a:gd name="T11" fmla="*/ 4 h 15"/>
                <a:gd name="T12" fmla="*/ 0 w 1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3" y="0"/>
                  </a:lnTo>
                  <a:lnTo>
                    <a:pt x="18" y="13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8" name="Freeform 419"/>
            <p:cNvSpPr>
              <a:spLocks/>
            </p:cNvSpPr>
            <p:nvPr/>
          </p:nvSpPr>
          <p:spPr bwMode="auto">
            <a:xfrm>
              <a:off x="2839638" y="4654553"/>
              <a:ext cx="41912" cy="30818"/>
            </a:xfrm>
            <a:custGeom>
              <a:avLst/>
              <a:gdLst>
                <a:gd name="T0" fmla="*/ 0 w 34"/>
                <a:gd name="T1" fmla="*/ 0 h 25"/>
                <a:gd name="T2" fmla="*/ 3 w 34"/>
                <a:gd name="T3" fmla="*/ 0 h 25"/>
                <a:gd name="T4" fmla="*/ 34 w 34"/>
                <a:gd name="T5" fmla="*/ 22 h 25"/>
                <a:gd name="T6" fmla="*/ 34 w 34"/>
                <a:gd name="T7" fmla="*/ 25 h 25"/>
                <a:gd name="T8" fmla="*/ 31 w 34"/>
                <a:gd name="T9" fmla="*/ 25 h 25"/>
                <a:gd name="T10" fmla="*/ 0 w 34"/>
                <a:gd name="T11" fmla="*/ 4 h 25"/>
                <a:gd name="T12" fmla="*/ 0 w 3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0" y="0"/>
                  </a:moveTo>
                  <a:lnTo>
                    <a:pt x="3" y="0"/>
                  </a:lnTo>
                  <a:lnTo>
                    <a:pt x="34" y="22"/>
                  </a:lnTo>
                  <a:lnTo>
                    <a:pt x="34" y="25"/>
                  </a:lnTo>
                  <a:lnTo>
                    <a:pt x="31" y="2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9" name="Freeform 420"/>
            <p:cNvSpPr>
              <a:spLocks/>
            </p:cNvSpPr>
            <p:nvPr/>
          </p:nvSpPr>
          <p:spPr bwMode="auto">
            <a:xfrm>
              <a:off x="2877851" y="4681672"/>
              <a:ext cx="8629" cy="8629"/>
            </a:xfrm>
            <a:custGeom>
              <a:avLst/>
              <a:gdLst>
                <a:gd name="T0" fmla="*/ 0 w 7"/>
                <a:gd name="T1" fmla="*/ 0 h 7"/>
                <a:gd name="T2" fmla="*/ 3 w 7"/>
                <a:gd name="T3" fmla="*/ 0 h 7"/>
                <a:gd name="T4" fmla="*/ 7 w 7"/>
                <a:gd name="T5" fmla="*/ 4 h 7"/>
                <a:gd name="T6" fmla="*/ 7 w 7"/>
                <a:gd name="T7" fmla="*/ 7 h 7"/>
                <a:gd name="T8" fmla="*/ 5 w 7"/>
                <a:gd name="T9" fmla="*/ 7 h 7"/>
                <a:gd name="T10" fmla="*/ 0 w 7"/>
                <a:gd name="T11" fmla="*/ 3 h 7"/>
                <a:gd name="T12" fmla="*/ 0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3" y="0"/>
                  </a:lnTo>
                  <a:lnTo>
                    <a:pt x="7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0" name="Line 421"/>
            <p:cNvSpPr>
              <a:spLocks noChangeShapeType="1"/>
            </p:cNvSpPr>
            <p:nvPr/>
          </p:nvSpPr>
          <p:spPr bwMode="auto">
            <a:xfrm>
              <a:off x="1288898" y="3856994"/>
              <a:ext cx="0" cy="5054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1" name="Line 422"/>
            <p:cNvSpPr>
              <a:spLocks noChangeShapeType="1"/>
            </p:cNvSpPr>
            <p:nvPr/>
          </p:nvSpPr>
          <p:spPr bwMode="auto">
            <a:xfrm>
              <a:off x="1276571" y="3858226"/>
              <a:ext cx="2588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2" name="Line 423"/>
            <p:cNvSpPr>
              <a:spLocks noChangeShapeType="1"/>
            </p:cNvSpPr>
            <p:nvPr/>
          </p:nvSpPr>
          <p:spPr bwMode="auto">
            <a:xfrm>
              <a:off x="1288898" y="3906303"/>
              <a:ext cx="0" cy="6286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3" name="Line 424"/>
            <p:cNvSpPr>
              <a:spLocks noChangeShapeType="1"/>
            </p:cNvSpPr>
            <p:nvPr/>
          </p:nvSpPr>
          <p:spPr bwMode="auto">
            <a:xfrm>
              <a:off x="1276571" y="3967937"/>
              <a:ext cx="2588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4" name="Line 425"/>
            <p:cNvSpPr>
              <a:spLocks noChangeShapeType="1"/>
            </p:cNvSpPr>
            <p:nvPr/>
          </p:nvSpPr>
          <p:spPr bwMode="auto">
            <a:xfrm>
              <a:off x="1447916" y="3817548"/>
              <a:ext cx="0" cy="4561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5" name="Line 426"/>
            <p:cNvSpPr>
              <a:spLocks noChangeShapeType="1"/>
            </p:cNvSpPr>
            <p:nvPr/>
          </p:nvSpPr>
          <p:spPr bwMode="auto">
            <a:xfrm>
              <a:off x="1434357" y="3817548"/>
              <a:ext cx="271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6" name="Line 427"/>
            <p:cNvSpPr>
              <a:spLocks noChangeShapeType="1"/>
            </p:cNvSpPr>
            <p:nvPr/>
          </p:nvSpPr>
          <p:spPr bwMode="auto">
            <a:xfrm>
              <a:off x="1447916" y="3860692"/>
              <a:ext cx="0" cy="6040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7" name="Line 428"/>
            <p:cNvSpPr>
              <a:spLocks noChangeShapeType="1"/>
            </p:cNvSpPr>
            <p:nvPr/>
          </p:nvSpPr>
          <p:spPr bwMode="auto">
            <a:xfrm>
              <a:off x="1434357" y="3919861"/>
              <a:ext cx="271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8" name="Line 429"/>
            <p:cNvSpPr>
              <a:spLocks noChangeShapeType="1"/>
            </p:cNvSpPr>
            <p:nvPr/>
          </p:nvSpPr>
          <p:spPr bwMode="auto">
            <a:xfrm>
              <a:off x="1611866" y="3789195"/>
              <a:ext cx="0" cy="4068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9" name="Line 430"/>
            <p:cNvSpPr>
              <a:spLocks noChangeShapeType="1"/>
            </p:cNvSpPr>
            <p:nvPr/>
          </p:nvSpPr>
          <p:spPr bwMode="auto">
            <a:xfrm>
              <a:off x="1598306" y="3789195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0" name="Line 431"/>
            <p:cNvSpPr>
              <a:spLocks noChangeShapeType="1"/>
            </p:cNvSpPr>
            <p:nvPr/>
          </p:nvSpPr>
          <p:spPr bwMode="auto">
            <a:xfrm>
              <a:off x="1611866" y="3828642"/>
              <a:ext cx="0" cy="5054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1" name="Line 432"/>
            <p:cNvSpPr>
              <a:spLocks noChangeShapeType="1"/>
            </p:cNvSpPr>
            <p:nvPr/>
          </p:nvSpPr>
          <p:spPr bwMode="auto">
            <a:xfrm>
              <a:off x="1598306" y="3877950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2" name="Line 433"/>
            <p:cNvSpPr>
              <a:spLocks noChangeShapeType="1"/>
            </p:cNvSpPr>
            <p:nvPr/>
          </p:nvSpPr>
          <p:spPr bwMode="auto">
            <a:xfrm>
              <a:off x="1895387" y="3774403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3" name="Line 434"/>
            <p:cNvSpPr>
              <a:spLocks noChangeShapeType="1"/>
            </p:cNvSpPr>
            <p:nvPr/>
          </p:nvSpPr>
          <p:spPr bwMode="auto">
            <a:xfrm>
              <a:off x="1883061" y="3774403"/>
              <a:ext cx="2588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4" name="Line 435"/>
            <p:cNvSpPr>
              <a:spLocks noChangeShapeType="1"/>
            </p:cNvSpPr>
            <p:nvPr/>
          </p:nvSpPr>
          <p:spPr bwMode="auto">
            <a:xfrm>
              <a:off x="1895387" y="3808919"/>
              <a:ext cx="0" cy="4930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5" name="Line 436"/>
            <p:cNvSpPr>
              <a:spLocks noChangeShapeType="1"/>
            </p:cNvSpPr>
            <p:nvPr/>
          </p:nvSpPr>
          <p:spPr bwMode="auto">
            <a:xfrm>
              <a:off x="1883061" y="3858226"/>
              <a:ext cx="2588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6" name="Line 437"/>
            <p:cNvSpPr>
              <a:spLocks noChangeShapeType="1"/>
            </p:cNvSpPr>
            <p:nvPr/>
          </p:nvSpPr>
          <p:spPr bwMode="auto">
            <a:xfrm>
              <a:off x="2023589" y="3786729"/>
              <a:ext cx="0" cy="3821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7" name="Line 438"/>
            <p:cNvSpPr>
              <a:spLocks noChangeShapeType="1"/>
            </p:cNvSpPr>
            <p:nvPr/>
          </p:nvSpPr>
          <p:spPr bwMode="auto">
            <a:xfrm>
              <a:off x="2008796" y="3787963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8" name="Line 439"/>
            <p:cNvSpPr>
              <a:spLocks noChangeShapeType="1"/>
            </p:cNvSpPr>
            <p:nvPr/>
          </p:nvSpPr>
          <p:spPr bwMode="auto">
            <a:xfrm>
              <a:off x="2023589" y="3824944"/>
              <a:ext cx="0" cy="4807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9" name="Line 440"/>
            <p:cNvSpPr>
              <a:spLocks noChangeShapeType="1"/>
            </p:cNvSpPr>
            <p:nvPr/>
          </p:nvSpPr>
          <p:spPr bwMode="auto">
            <a:xfrm>
              <a:off x="2008796" y="3873019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0" name="Line 441"/>
            <p:cNvSpPr>
              <a:spLocks noChangeShapeType="1"/>
            </p:cNvSpPr>
            <p:nvPr/>
          </p:nvSpPr>
          <p:spPr bwMode="auto">
            <a:xfrm>
              <a:off x="2169048" y="3834806"/>
              <a:ext cx="0" cy="1479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1" name="Line 442"/>
            <p:cNvSpPr>
              <a:spLocks noChangeShapeType="1"/>
            </p:cNvSpPr>
            <p:nvPr/>
          </p:nvSpPr>
          <p:spPr bwMode="auto">
            <a:xfrm>
              <a:off x="2155487" y="3834806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2" name="Line 443"/>
            <p:cNvSpPr>
              <a:spLocks noChangeShapeType="1"/>
            </p:cNvSpPr>
            <p:nvPr/>
          </p:nvSpPr>
          <p:spPr bwMode="auto">
            <a:xfrm>
              <a:off x="2169048" y="3848365"/>
              <a:ext cx="0" cy="1972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3" name="Line 444"/>
            <p:cNvSpPr>
              <a:spLocks noChangeShapeType="1"/>
            </p:cNvSpPr>
            <p:nvPr/>
          </p:nvSpPr>
          <p:spPr bwMode="auto">
            <a:xfrm>
              <a:off x="2155487" y="3868088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4" name="Line 445"/>
            <p:cNvSpPr>
              <a:spLocks noChangeShapeType="1"/>
            </p:cNvSpPr>
            <p:nvPr/>
          </p:nvSpPr>
          <p:spPr bwMode="auto">
            <a:xfrm>
              <a:off x="2353953" y="3785498"/>
              <a:ext cx="0" cy="1972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5" name="Line 446"/>
            <p:cNvSpPr>
              <a:spLocks noChangeShapeType="1"/>
            </p:cNvSpPr>
            <p:nvPr/>
          </p:nvSpPr>
          <p:spPr bwMode="auto">
            <a:xfrm>
              <a:off x="2339160" y="3786729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6" name="Line 447"/>
            <p:cNvSpPr>
              <a:spLocks noChangeShapeType="1"/>
            </p:cNvSpPr>
            <p:nvPr/>
          </p:nvSpPr>
          <p:spPr bwMode="auto">
            <a:xfrm>
              <a:off x="2353953" y="3803987"/>
              <a:ext cx="0" cy="2095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7" name="Line 448"/>
            <p:cNvSpPr>
              <a:spLocks noChangeShapeType="1"/>
            </p:cNvSpPr>
            <p:nvPr/>
          </p:nvSpPr>
          <p:spPr bwMode="auto">
            <a:xfrm>
              <a:off x="2339160" y="3823711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8" name="Line 449"/>
            <p:cNvSpPr>
              <a:spLocks noChangeShapeType="1"/>
            </p:cNvSpPr>
            <p:nvPr/>
          </p:nvSpPr>
          <p:spPr bwMode="auto">
            <a:xfrm>
              <a:off x="2713902" y="3636340"/>
              <a:ext cx="0" cy="4068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9" name="Line 450"/>
            <p:cNvSpPr>
              <a:spLocks noChangeShapeType="1"/>
            </p:cNvSpPr>
            <p:nvPr/>
          </p:nvSpPr>
          <p:spPr bwMode="auto">
            <a:xfrm>
              <a:off x="2701575" y="3636340"/>
              <a:ext cx="271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0" name="Line 451"/>
            <p:cNvSpPr>
              <a:spLocks noChangeShapeType="1"/>
            </p:cNvSpPr>
            <p:nvPr/>
          </p:nvSpPr>
          <p:spPr bwMode="auto">
            <a:xfrm>
              <a:off x="2713902" y="3675787"/>
              <a:ext cx="0" cy="5054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1" name="Line 452"/>
            <p:cNvSpPr>
              <a:spLocks noChangeShapeType="1"/>
            </p:cNvSpPr>
            <p:nvPr/>
          </p:nvSpPr>
          <p:spPr bwMode="auto">
            <a:xfrm>
              <a:off x="2701575" y="3725095"/>
              <a:ext cx="271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2" name="Line 453"/>
            <p:cNvSpPr>
              <a:spLocks noChangeShapeType="1"/>
            </p:cNvSpPr>
            <p:nvPr/>
          </p:nvSpPr>
          <p:spPr bwMode="auto">
            <a:xfrm>
              <a:off x="2985097" y="3489649"/>
              <a:ext cx="0" cy="6286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3" name="Line 454"/>
            <p:cNvSpPr>
              <a:spLocks noChangeShapeType="1"/>
            </p:cNvSpPr>
            <p:nvPr/>
          </p:nvSpPr>
          <p:spPr bwMode="auto">
            <a:xfrm>
              <a:off x="2967839" y="3489649"/>
              <a:ext cx="295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4" name="Line 455"/>
            <p:cNvSpPr>
              <a:spLocks noChangeShapeType="1"/>
            </p:cNvSpPr>
            <p:nvPr/>
          </p:nvSpPr>
          <p:spPr bwMode="auto">
            <a:xfrm>
              <a:off x="2985097" y="3550050"/>
              <a:ext cx="0" cy="8752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5" name="Line 456"/>
            <p:cNvSpPr>
              <a:spLocks noChangeShapeType="1"/>
            </p:cNvSpPr>
            <p:nvPr/>
          </p:nvSpPr>
          <p:spPr bwMode="auto">
            <a:xfrm>
              <a:off x="2967839" y="3636340"/>
              <a:ext cx="295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6" name="Line 457"/>
            <p:cNvSpPr>
              <a:spLocks noChangeShapeType="1"/>
            </p:cNvSpPr>
            <p:nvPr/>
          </p:nvSpPr>
          <p:spPr bwMode="auto">
            <a:xfrm>
              <a:off x="4665270" y="2900417"/>
              <a:ext cx="0" cy="5670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7" name="Line 458"/>
            <p:cNvSpPr>
              <a:spLocks noChangeShapeType="1"/>
            </p:cNvSpPr>
            <p:nvPr/>
          </p:nvSpPr>
          <p:spPr bwMode="auto">
            <a:xfrm>
              <a:off x="4651710" y="2901649"/>
              <a:ext cx="271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8" name="Line 459"/>
            <p:cNvSpPr>
              <a:spLocks noChangeShapeType="1"/>
            </p:cNvSpPr>
            <p:nvPr/>
          </p:nvSpPr>
          <p:spPr bwMode="auto">
            <a:xfrm>
              <a:off x="4665270" y="2954656"/>
              <a:ext cx="0" cy="764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9" name="Line 460"/>
            <p:cNvSpPr>
              <a:spLocks noChangeShapeType="1"/>
            </p:cNvSpPr>
            <p:nvPr/>
          </p:nvSpPr>
          <p:spPr bwMode="auto">
            <a:xfrm>
              <a:off x="4651710" y="3029850"/>
              <a:ext cx="271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0" name="Line 461"/>
            <p:cNvSpPr>
              <a:spLocks noChangeShapeType="1"/>
            </p:cNvSpPr>
            <p:nvPr/>
          </p:nvSpPr>
          <p:spPr bwMode="auto">
            <a:xfrm>
              <a:off x="5030149" y="3081624"/>
              <a:ext cx="0" cy="7149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1" name="Line 462"/>
            <p:cNvSpPr>
              <a:spLocks noChangeShapeType="1"/>
            </p:cNvSpPr>
            <p:nvPr/>
          </p:nvSpPr>
          <p:spPr bwMode="auto">
            <a:xfrm>
              <a:off x="5017823" y="3081624"/>
              <a:ext cx="2588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2" name="Line 463"/>
            <p:cNvSpPr>
              <a:spLocks noChangeShapeType="1"/>
            </p:cNvSpPr>
            <p:nvPr/>
          </p:nvSpPr>
          <p:spPr bwMode="auto">
            <a:xfrm>
              <a:off x="5030149" y="3151888"/>
              <a:ext cx="0" cy="11094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3" name="Line 464"/>
            <p:cNvSpPr>
              <a:spLocks noChangeShapeType="1"/>
            </p:cNvSpPr>
            <p:nvPr/>
          </p:nvSpPr>
          <p:spPr bwMode="auto">
            <a:xfrm>
              <a:off x="5017823" y="3261598"/>
              <a:ext cx="2588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4" name="Freeform 465"/>
            <p:cNvSpPr>
              <a:spLocks/>
            </p:cNvSpPr>
            <p:nvPr/>
          </p:nvSpPr>
          <p:spPr bwMode="auto">
            <a:xfrm>
              <a:off x="1287665" y="3860692"/>
              <a:ext cx="160251" cy="46843"/>
            </a:xfrm>
            <a:custGeom>
              <a:avLst/>
              <a:gdLst>
                <a:gd name="T0" fmla="*/ 129 w 130"/>
                <a:gd name="T1" fmla="*/ 0 h 38"/>
                <a:gd name="T2" fmla="*/ 130 w 130"/>
                <a:gd name="T3" fmla="*/ 0 h 38"/>
                <a:gd name="T4" fmla="*/ 130 w 130"/>
                <a:gd name="T5" fmla="*/ 2 h 38"/>
                <a:gd name="T6" fmla="*/ 2 w 130"/>
                <a:gd name="T7" fmla="*/ 38 h 38"/>
                <a:gd name="T8" fmla="*/ 0 w 130"/>
                <a:gd name="T9" fmla="*/ 38 h 38"/>
                <a:gd name="T10" fmla="*/ 0 w 130"/>
                <a:gd name="T11" fmla="*/ 37 h 38"/>
                <a:gd name="T12" fmla="*/ 129 w 13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38">
                  <a:moveTo>
                    <a:pt x="129" y="0"/>
                  </a:moveTo>
                  <a:lnTo>
                    <a:pt x="130" y="0"/>
                  </a:lnTo>
                  <a:lnTo>
                    <a:pt x="130" y="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5" name="Freeform 466"/>
            <p:cNvSpPr>
              <a:spLocks/>
            </p:cNvSpPr>
            <p:nvPr/>
          </p:nvSpPr>
          <p:spPr bwMode="auto">
            <a:xfrm>
              <a:off x="1446683" y="3828642"/>
              <a:ext cx="167648" cy="34516"/>
            </a:xfrm>
            <a:custGeom>
              <a:avLst/>
              <a:gdLst>
                <a:gd name="T0" fmla="*/ 134 w 136"/>
                <a:gd name="T1" fmla="*/ 0 h 28"/>
                <a:gd name="T2" fmla="*/ 136 w 136"/>
                <a:gd name="T3" fmla="*/ 0 h 28"/>
                <a:gd name="T4" fmla="*/ 136 w 136"/>
                <a:gd name="T5" fmla="*/ 1 h 28"/>
                <a:gd name="T6" fmla="*/ 1 w 136"/>
                <a:gd name="T7" fmla="*/ 28 h 28"/>
                <a:gd name="T8" fmla="*/ 0 w 136"/>
                <a:gd name="T9" fmla="*/ 28 h 28"/>
                <a:gd name="T10" fmla="*/ 0 w 136"/>
                <a:gd name="T11" fmla="*/ 26 h 28"/>
                <a:gd name="T12" fmla="*/ 134 w 13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8">
                  <a:moveTo>
                    <a:pt x="134" y="0"/>
                  </a:moveTo>
                  <a:lnTo>
                    <a:pt x="136" y="0"/>
                  </a:lnTo>
                  <a:lnTo>
                    <a:pt x="136" y="1"/>
                  </a:lnTo>
                  <a:lnTo>
                    <a:pt x="1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6" name="Freeform 467"/>
            <p:cNvSpPr>
              <a:spLocks/>
            </p:cNvSpPr>
            <p:nvPr/>
          </p:nvSpPr>
          <p:spPr bwMode="auto">
            <a:xfrm>
              <a:off x="1611866" y="3808919"/>
              <a:ext cx="284754" cy="20956"/>
            </a:xfrm>
            <a:custGeom>
              <a:avLst/>
              <a:gdLst>
                <a:gd name="T0" fmla="*/ 230 w 231"/>
                <a:gd name="T1" fmla="*/ 0 h 17"/>
                <a:gd name="T2" fmla="*/ 231 w 231"/>
                <a:gd name="T3" fmla="*/ 0 h 17"/>
                <a:gd name="T4" fmla="*/ 231 w 231"/>
                <a:gd name="T5" fmla="*/ 2 h 17"/>
                <a:gd name="T6" fmla="*/ 2 w 231"/>
                <a:gd name="T7" fmla="*/ 17 h 17"/>
                <a:gd name="T8" fmla="*/ 0 w 231"/>
                <a:gd name="T9" fmla="*/ 17 h 17"/>
                <a:gd name="T10" fmla="*/ 0 w 231"/>
                <a:gd name="T11" fmla="*/ 16 h 17"/>
                <a:gd name="T12" fmla="*/ 230 w 23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17">
                  <a:moveTo>
                    <a:pt x="230" y="0"/>
                  </a:moveTo>
                  <a:lnTo>
                    <a:pt x="231" y="0"/>
                  </a:lnTo>
                  <a:lnTo>
                    <a:pt x="231" y="2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7" name="Freeform 468"/>
            <p:cNvSpPr>
              <a:spLocks/>
            </p:cNvSpPr>
            <p:nvPr/>
          </p:nvSpPr>
          <p:spPr bwMode="auto">
            <a:xfrm>
              <a:off x="1895387" y="3808919"/>
              <a:ext cx="129434" cy="16025"/>
            </a:xfrm>
            <a:custGeom>
              <a:avLst/>
              <a:gdLst>
                <a:gd name="T0" fmla="*/ 0 w 105"/>
                <a:gd name="T1" fmla="*/ 0 h 13"/>
                <a:gd name="T2" fmla="*/ 1 w 105"/>
                <a:gd name="T3" fmla="*/ 0 h 13"/>
                <a:gd name="T4" fmla="*/ 105 w 105"/>
                <a:gd name="T5" fmla="*/ 13 h 13"/>
                <a:gd name="T6" fmla="*/ 105 w 105"/>
                <a:gd name="T7" fmla="*/ 13 h 13"/>
                <a:gd name="T8" fmla="*/ 104 w 105"/>
                <a:gd name="T9" fmla="*/ 13 h 13"/>
                <a:gd name="T10" fmla="*/ 0 w 105"/>
                <a:gd name="T11" fmla="*/ 2 h 13"/>
                <a:gd name="T12" fmla="*/ 0 w 10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3">
                  <a:moveTo>
                    <a:pt x="0" y="0"/>
                  </a:moveTo>
                  <a:lnTo>
                    <a:pt x="1" y="0"/>
                  </a:lnTo>
                  <a:lnTo>
                    <a:pt x="105" y="13"/>
                  </a:lnTo>
                  <a:lnTo>
                    <a:pt x="105" y="13"/>
                  </a:lnTo>
                  <a:lnTo>
                    <a:pt x="104" y="1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8" name="Freeform 469"/>
            <p:cNvSpPr>
              <a:spLocks/>
            </p:cNvSpPr>
            <p:nvPr/>
          </p:nvSpPr>
          <p:spPr bwMode="auto">
            <a:xfrm>
              <a:off x="2023589" y="3824944"/>
              <a:ext cx="146692" cy="24654"/>
            </a:xfrm>
            <a:custGeom>
              <a:avLst/>
              <a:gdLst>
                <a:gd name="T0" fmla="*/ 0 w 119"/>
                <a:gd name="T1" fmla="*/ 0 h 20"/>
                <a:gd name="T2" fmla="*/ 1 w 119"/>
                <a:gd name="T3" fmla="*/ 0 h 20"/>
                <a:gd name="T4" fmla="*/ 119 w 119"/>
                <a:gd name="T5" fmla="*/ 19 h 20"/>
                <a:gd name="T6" fmla="*/ 119 w 119"/>
                <a:gd name="T7" fmla="*/ 20 h 20"/>
                <a:gd name="T8" fmla="*/ 117 w 119"/>
                <a:gd name="T9" fmla="*/ 20 h 20"/>
                <a:gd name="T10" fmla="*/ 0 w 119"/>
                <a:gd name="T11" fmla="*/ 0 h 20"/>
                <a:gd name="T12" fmla="*/ 0 w 1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0">
                  <a:moveTo>
                    <a:pt x="0" y="0"/>
                  </a:moveTo>
                  <a:lnTo>
                    <a:pt x="1" y="0"/>
                  </a:lnTo>
                  <a:lnTo>
                    <a:pt x="119" y="19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9" name="Freeform 470"/>
            <p:cNvSpPr>
              <a:spLocks/>
            </p:cNvSpPr>
            <p:nvPr/>
          </p:nvSpPr>
          <p:spPr bwMode="auto">
            <a:xfrm>
              <a:off x="2167814" y="3803987"/>
              <a:ext cx="187370" cy="45610"/>
            </a:xfrm>
            <a:custGeom>
              <a:avLst/>
              <a:gdLst>
                <a:gd name="T0" fmla="*/ 151 w 152"/>
                <a:gd name="T1" fmla="*/ 0 h 37"/>
                <a:gd name="T2" fmla="*/ 152 w 152"/>
                <a:gd name="T3" fmla="*/ 0 h 37"/>
                <a:gd name="T4" fmla="*/ 152 w 152"/>
                <a:gd name="T5" fmla="*/ 1 h 37"/>
                <a:gd name="T6" fmla="*/ 2 w 152"/>
                <a:gd name="T7" fmla="*/ 37 h 37"/>
                <a:gd name="T8" fmla="*/ 0 w 152"/>
                <a:gd name="T9" fmla="*/ 37 h 37"/>
                <a:gd name="T10" fmla="*/ 0 w 152"/>
                <a:gd name="T11" fmla="*/ 36 h 37"/>
                <a:gd name="T12" fmla="*/ 151 w 152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7">
                  <a:moveTo>
                    <a:pt x="151" y="0"/>
                  </a:moveTo>
                  <a:lnTo>
                    <a:pt x="152" y="0"/>
                  </a:lnTo>
                  <a:lnTo>
                    <a:pt x="152" y="1"/>
                  </a:lnTo>
                  <a:lnTo>
                    <a:pt x="2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0" name="Freeform 471"/>
            <p:cNvSpPr>
              <a:spLocks/>
            </p:cNvSpPr>
            <p:nvPr/>
          </p:nvSpPr>
          <p:spPr bwMode="auto">
            <a:xfrm>
              <a:off x="2353953" y="3675787"/>
              <a:ext cx="361182" cy="129434"/>
            </a:xfrm>
            <a:custGeom>
              <a:avLst/>
              <a:gdLst>
                <a:gd name="T0" fmla="*/ 292 w 293"/>
                <a:gd name="T1" fmla="*/ 0 h 105"/>
                <a:gd name="T2" fmla="*/ 293 w 293"/>
                <a:gd name="T3" fmla="*/ 0 h 105"/>
                <a:gd name="T4" fmla="*/ 293 w 293"/>
                <a:gd name="T5" fmla="*/ 1 h 105"/>
                <a:gd name="T6" fmla="*/ 1 w 293"/>
                <a:gd name="T7" fmla="*/ 105 h 105"/>
                <a:gd name="T8" fmla="*/ 0 w 293"/>
                <a:gd name="T9" fmla="*/ 105 h 105"/>
                <a:gd name="T10" fmla="*/ 0 w 293"/>
                <a:gd name="T11" fmla="*/ 104 h 105"/>
                <a:gd name="T12" fmla="*/ 292 w 293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05">
                  <a:moveTo>
                    <a:pt x="292" y="0"/>
                  </a:moveTo>
                  <a:lnTo>
                    <a:pt x="293" y="0"/>
                  </a:lnTo>
                  <a:lnTo>
                    <a:pt x="293" y="1"/>
                  </a:lnTo>
                  <a:lnTo>
                    <a:pt x="1" y="105"/>
                  </a:lnTo>
                  <a:lnTo>
                    <a:pt x="0" y="105"/>
                  </a:lnTo>
                  <a:lnTo>
                    <a:pt x="0" y="10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1" name="Freeform 472"/>
            <p:cNvSpPr>
              <a:spLocks/>
            </p:cNvSpPr>
            <p:nvPr/>
          </p:nvSpPr>
          <p:spPr bwMode="auto">
            <a:xfrm>
              <a:off x="2713902" y="3550050"/>
              <a:ext cx="271195" cy="126969"/>
            </a:xfrm>
            <a:custGeom>
              <a:avLst/>
              <a:gdLst>
                <a:gd name="T0" fmla="*/ 219 w 220"/>
                <a:gd name="T1" fmla="*/ 0 h 103"/>
                <a:gd name="T2" fmla="*/ 220 w 220"/>
                <a:gd name="T3" fmla="*/ 0 h 103"/>
                <a:gd name="T4" fmla="*/ 220 w 220"/>
                <a:gd name="T5" fmla="*/ 2 h 103"/>
                <a:gd name="T6" fmla="*/ 1 w 220"/>
                <a:gd name="T7" fmla="*/ 103 h 103"/>
                <a:gd name="T8" fmla="*/ 0 w 220"/>
                <a:gd name="T9" fmla="*/ 103 h 103"/>
                <a:gd name="T10" fmla="*/ 0 w 220"/>
                <a:gd name="T11" fmla="*/ 102 h 103"/>
                <a:gd name="T12" fmla="*/ 219 w 220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103">
                  <a:moveTo>
                    <a:pt x="219" y="0"/>
                  </a:moveTo>
                  <a:lnTo>
                    <a:pt x="220" y="0"/>
                  </a:lnTo>
                  <a:lnTo>
                    <a:pt x="220" y="2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2" name="Freeform 473"/>
            <p:cNvSpPr>
              <a:spLocks/>
            </p:cNvSpPr>
            <p:nvPr/>
          </p:nvSpPr>
          <p:spPr bwMode="auto">
            <a:xfrm>
              <a:off x="2983863" y="3546353"/>
              <a:ext cx="613886" cy="6164"/>
            </a:xfrm>
            <a:custGeom>
              <a:avLst/>
              <a:gdLst>
                <a:gd name="T0" fmla="*/ 496 w 498"/>
                <a:gd name="T1" fmla="*/ 0 h 5"/>
                <a:gd name="T2" fmla="*/ 498 w 498"/>
                <a:gd name="T3" fmla="*/ 0 h 5"/>
                <a:gd name="T4" fmla="*/ 498 w 498"/>
                <a:gd name="T5" fmla="*/ 1 h 5"/>
                <a:gd name="T6" fmla="*/ 1 w 498"/>
                <a:gd name="T7" fmla="*/ 5 h 5"/>
                <a:gd name="T8" fmla="*/ 0 w 498"/>
                <a:gd name="T9" fmla="*/ 5 h 5"/>
                <a:gd name="T10" fmla="*/ 0 w 498"/>
                <a:gd name="T11" fmla="*/ 3 h 5"/>
                <a:gd name="T12" fmla="*/ 496 w 49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" h="5">
                  <a:moveTo>
                    <a:pt x="496" y="0"/>
                  </a:moveTo>
                  <a:lnTo>
                    <a:pt x="498" y="0"/>
                  </a:lnTo>
                  <a:lnTo>
                    <a:pt x="498" y="1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3" name="Freeform 474"/>
            <p:cNvSpPr>
              <a:spLocks/>
            </p:cNvSpPr>
            <p:nvPr/>
          </p:nvSpPr>
          <p:spPr bwMode="auto">
            <a:xfrm>
              <a:off x="3595284" y="3506907"/>
              <a:ext cx="149157" cy="40680"/>
            </a:xfrm>
            <a:custGeom>
              <a:avLst/>
              <a:gdLst>
                <a:gd name="T0" fmla="*/ 119 w 121"/>
                <a:gd name="T1" fmla="*/ 0 h 33"/>
                <a:gd name="T2" fmla="*/ 121 w 121"/>
                <a:gd name="T3" fmla="*/ 0 h 33"/>
                <a:gd name="T4" fmla="*/ 121 w 121"/>
                <a:gd name="T5" fmla="*/ 1 h 33"/>
                <a:gd name="T6" fmla="*/ 2 w 121"/>
                <a:gd name="T7" fmla="*/ 33 h 33"/>
                <a:gd name="T8" fmla="*/ 0 w 121"/>
                <a:gd name="T9" fmla="*/ 33 h 33"/>
                <a:gd name="T10" fmla="*/ 0 w 121"/>
                <a:gd name="T11" fmla="*/ 32 h 33"/>
                <a:gd name="T12" fmla="*/ 119 w 12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33">
                  <a:moveTo>
                    <a:pt x="119" y="0"/>
                  </a:moveTo>
                  <a:lnTo>
                    <a:pt x="121" y="0"/>
                  </a:lnTo>
                  <a:lnTo>
                    <a:pt x="121" y="1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4" name="Freeform 475"/>
            <p:cNvSpPr>
              <a:spLocks/>
            </p:cNvSpPr>
            <p:nvPr/>
          </p:nvSpPr>
          <p:spPr bwMode="auto">
            <a:xfrm>
              <a:off x="3741976" y="3276391"/>
              <a:ext cx="331597" cy="231748"/>
            </a:xfrm>
            <a:custGeom>
              <a:avLst/>
              <a:gdLst>
                <a:gd name="T0" fmla="*/ 268 w 269"/>
                <a:gd name="T1" fmla="*/ 0 h 188"/>
                <a:gd name="T2" fmla="*/ 269 w 269"/>
                <a:gd name="T3" fmla="*/ 0 h 188"/>
                <a:gd name="T4" fmla="*/ 269 w 269"/>
                <a:gd name="T5" fmla="*/ 1 h 188"/>
                <a:gd name="T6" fmla="*/ 2 w 269"/>
                <a:gd name="T7" fmla="*/ 188 h 188"/>
                <a:gd name="T8" fmla="*/ 0 w 269"/>
                <a:gd name="T9" fmla="*/ 188 h 188"/>
                <a:gd name="T10" fmla="*/ 0 w 269"/>
                <a:gd name="T11" fmla="*/ 187 h 188"/>
                <a:gd name="T12" fmla="*/ 268 w 269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188">
                  <a:moveTo>
                    <a:pt x="268" y="0"/>
                  </a:moveTo>
                  <a:lnTo>
                    <a:pt x="269" y="0"/>
                  </a:lnTo>
                  <a:lnTo>
                    <a:pt x="269" y="1"/>
                  </a:lnTo>
                  <a:lnTo>
                    <a:pt x="2" y="188"/>
                  </a:lnTo>
                  <a:lnTo>
                    <a:pt x="0" y="188"/>
                  </a:lnTo>
                  <a:lnTo>
                    <a:pt x="0" y="187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5" name="Freeform 476"/>
            <p:cNvSpPr>
              <a:spLocks/>
            </p:cNvSpPr>
            <p:nvPr/>
          </p:nvSpPr>
          <p:spPr bwMode="auto">
            <a:xfrm>
              <a:off x="4072340" y="2954656"/>
              <a:ext cx="592930" cy="322968"/>
            </a:xfrm>
            <a:custGeom>
              <a:avLst/>
              <a:gdLst>
                <a:gd name="T0" fmla="*/ 480 w 481"/>
                <a:gd name="T1" fmla="*/ 0 h 262"/>
                <a:gd name="T2" fmla="*/ 481 w 481"/>
                <a:gd name="T3" fmla="*/ 0 h 262"/>
                <a:gd name="T4" fmla="*/ 481 w 481"/>
                <a:gd name="T5" fmla="*/ 2 h 262"/>
                <a:gd name="T6" fmla="*/ 1 w 481"/>
                <a:gd name="T7" fmla="*/ 262 h 262"/>
                <a:gd name="T8" fmla="*/ 0 w 481"/>
                <a:gd name="T9" fmla="*/ 262 h 262"/>
                <a:gd name="T10" fmla="*/ 0 w 481"/>
                <a:gd name="T11" fmla="*/ 261 h 262"/>
                <a:gd name="T12" fmla="*/ 480 w 481"/>
                <a:gd name="T1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262">
                  <a:moveTo>
                    <a:pt x="480" y="0"/>
                  </a:moveTo>
                  <a:lnTo>
                    <a:pt x="481" y="0"/>
                  </a:lnTo>
                  <a:lnTo>
                    <a:pt x="481" y="2"/>
                  </a:lnTo>
                  <a:lnTo>
                    <a:pt x="1" y="262"/>
                  </a:lnTo>
                  <a:lnTo>
                    <a:pt x="0" y="262"/>
                  </a:lnTo>
                  <a:lnTo>
                    <a:pt x="0" y="261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6" name="Freeform 477"/>
            <p:cNvSpPr>
              <a:spLocks/>
            </p:cNvSpPr>
            <p:nvPr/>
          </p:nvSpPr>
          <p:spPr bwMode="auto">
            <a:xfrm>
              <a:off x="4664038" y="2954656"/>
              <a:ext cx="367345" cy="198466"/>
            </a:xfrm>
            <a:custGeom>
              <a:avLst/>
              <a:gdLst>
                <a:gd name="T0" fmla="*/ 0 w 298"/>
                <a:gd name="T1" fmla="*/ 0 h 161"/>
                <a:gd name="T2" fmla="*/ 1 w 298"/>
                <a:gd name="T3" fmla="*/ 0 h 161"/>
                <a:gd name="T4" fmla="*/ 298 w 298"/>
                <a:gd name="T5" fmla="*/ 160 h 161"/>
                <a:gd name="T6" fmla="*/ 298 w 298"/>
                <a:gd name="T7" fmla="*/ 161 h 161"/>
                <a:gd name="T8" fmla="*/ 296 w 298"/>
                <a:gd name="T9" fmla="*/ 161 h 161"/>
                <a:gd name="T10" fmla="*/ 0 w 298"/>
                <a:gd name="T11" fmla="*/ 2 h 161"/>
                <a:gd name="T12" fmla="*/ 0 w 298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61">
                  <a:moveTo>
                    <a:pt x="0" y="0"/>
                  </a:moveTo>
                  <a:lnTo>
                    <a:pt x="1" y="0"/>
                  </a:lnTo>
                  <a:lnTo>
                    <a:pt x="298" y="160"/>
                  </a:lnTo>
                  <a:lnTo>
                    <a:pt x="298" y="161"/>
                  </a:lnTo>
                  <a:lnTo>
                    <a:pt x="296" y="16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7" name="Freeform 478"/>
            <p:cNvSpPr>
              <a:spLocks/>
            </p:cNvSpPr>
            <p:nvPr/>
          </p:nvSpPr>
          <p:spPr bwMode="auto">
            <a:xfrm>
              <a:off x="1159463" y="4056692"/>
              <a:ext cx="104780" cy="27119"/>
            </a:xfrm>
            <a:custGeom>
              <a:avLst/>
              <a:gdLst>
                <a:gd name="T0" fmla="*/ 0 w 85"/>
                <a:gd name="T1" fmla="*/ 0 h 22"/>
                <a:gd name="T2" fmla="*/ 2 w 85"/>
                <a:gd name="T3" fmla="*/ 0 h 22"/>
                <a:gd name="T4" fmla="*/ 85 w 85"/>
                <a:gd name="T5" fmla="*/ 19 h 22"/>
                <a:gd name="T6" fmla="*/ 85 w 85"/>
                <a:gd name="T7" fmla="*/ 22 h 22"/>
                <a:gd name="T8" fmla="*/ 82 w 85"/>
                <a:gd name="T9" fmla="*/ 22 h 22"/>
                <a:gd name="T10" fmla="*/ 0 w 85"/>
                <a:gd name="T11" fmla="*/ 2 h 22"/>
                <a:gd name="T12" fmla="*/ 0 w 8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">
                  <a:moveTo>
                    <a:pt x="0" y="0"/>
                  </a:moveTo>
                  <a:lnTo>
                    <a:pt x="2" y="0"/>
                  </a:lnTo>
                  <a:lnTo>
                    <a:pt x="85" y="19"/>
                  </a:lnTo>
                  <a:lnTo>
                    <a:pt x="85" y="22"/>
                  </a:lnTo>
                  <a:lnTo>
                    <a:pt x="82" y="2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8" name="Freeform 479"/>
            <p:cNvSpPr>
              <a:spLocks/>
            </p:cNvSpPr>
            <p:nvPr/>
          </p:nvSpPr>
          <p:spPr bwMode="auto">
            <a:xfrm>
              <a:off x="1306156" y="4085044"/>
              <a:ext cx="22189" cy="3698"/>
            </a:xfrm>
            <a:custGeom>
              <a:avLst/>
              <a:gdLst>
                <a:gd name="T0" fmla="*/ 15 w 18"/>
                <a:gd name="T1" fmla="*/ 0 h 3"/>
                <a:gd name="T2" fmla="*/ 18 w 18"/>
                <a:gd name="T3" fmla="*/ 0 h 3"/>
                <a:gd name="T4" fmla="*/ 18 w 18"/>
                <a:gd name="T5" fmla="*/ 2 h 3"/>
                <a:gd name="T6" fmla="*/ 2 w 18"/>
                <a:gd name="T7" fmla="*/ 3 h 3"/>
                <a:gd name="T8" fmla="*/ 0 w 18"/>
                <a:gd name="T9" fmla="*/ 3 h 3"/>
                <a:gd name="T10" fmla="*/ 0 w 18"/>
                <a:gd name="T11" fmla="*/ 1 h 3"/>
                <a:gd name="T12" fmla="*/ 15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5" y="0"/>
                  </a:moveTo>
                  <a:lnTo>
                    <a:pt x="18" y="0"/>
                  </a:lnTo>
                  <a:lnTo>
                    <a:pt x="18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9" name="Freeform 480"/>
            <p:cNvSpPr>
              <a:spLocks/>
            </p:cNvSpPr>
            <p:nvPr/>
          </p:nvSpPr>
          <p:spPr bwMode="auto">
            <a:xfrm>
              <a:off x="1369023" y="4080113"/>
              <a:ext cx="78893" cy="6164"/>
            </a:xfrm>
            <a:custGeom>
              <a:avLst/>
              <a:gdLst>
                <a:gd name="T0" fmla="*/ 62 w 64"/>
                <a:gd name="T1" fmla="*/ 0 h 5"/>
                <a:gd name="T2" fmla="*/ 64 w 64"/>
                <a:gd name="T3" fmla="*/ 0 h 5"/>
                <a:gd name="T4" fmla="*/ 64 w 64"/>
                <a:gd name="T5" fmla="*/ 3 h 5"/>
                <a:gd name="T6" fmla="*/ 2 w 64"/>
                <a:gd name="T7" fmla="*/ 5 h 5"/>
                <a:gd name="T8" fmla="*/ 0 w 64"/>
                <a:gd name="T9" fmla="*/ 5 h 5"/>
                <a:gd name="T10" fmla="*/ 0 w 64"/>
                <a:gd name="T11" fmla="*/ 3 h 5"/>
                <a:gd name="T12" fmla="*/ 62 w 6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">
                  <a:moveTo>
                    <a:pt x="62" y="0"/>
                  </a:moveTo>
                  <a:lnTo>
                    <a:pt x="64" y="0"/>
                  </a:lnTo>
                  <a:lnTo>
                    <a:pt x="64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0" name="Freeform 481"/>
            <p:cNvSpPr>
              <a:spLocks/>
            </p:cNvSpPr>
            <p:nvPr/>
          </p:nvSpPr>
          <p:spPr bwMode="auto">
            <a:xfrm>
              <a:off x="1445451" y="4073949"/>
              <a:ext cx="28353" cy="9861"/>
            </a:xfrm>
            <a:custGeom>
              <a:avLst/>
              <a:gdLst>
                <a:gd name="T0" fmla="*/ 20 w 23"/>
                <a:gd name="T1" fmla="*/ 0 h 8"/>
                <a:gd name="T2" fmla="*/ 23 w 23"/>
                <a:gd name="T3" fmla="*/ 0 h 8"/>
                <a:gd name="T4" fmla="*/ 23 w 23"/>
                <a:gd name="T5" fmla="*/ 2 h 8"/>
                <a:gd name="T6" fmla="*/ 2 w 23"/>
                <a:gd name="T7" fmla="*/ 8 h 8"/>
                <a:gd name="T8" fmla="*/ 0 w 23"/>
                <a:gd name="T9" fmla="*/ 8 h 8"/>
                <a:gd name="T10" fmla="*/ 0 w 23"/>
                <a:gd name="T11" fmla="*/ 5 h 8"/>
                <a:gd name="T12" fmla="*/ 20 w 2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0" y="0"/>
                  </a:moveTo>
                  <a:lnTo>
                    <a:pt x="23" y="0"/>
                  </a:lnTo>
                  <a:lnTo>
                    <a:pt x="23" y="2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1" name="Freeform 482"/>
            <p:cNvSpPr>
              <a:spLocks/>
            </p:cNvSpPr>
            <p:nvPr/>
          </p:nvSpPr>
          <p:spPr bwMode="auto">
            <a:xfrm>
              <a:off x="1514482" y="4059157"/>
              <a:ext cx="22189" cy="7396"/>
            </a:xfrm>
            <a:custGeom>
              <a:avLst/>
              <a:gdLst>
                <a:gd name="T0" fmla="*/ 16 w 18"/>
                <a:gd name="T1" fmla="*/ 0 h 6"/>
                <a:gd name="T2" fmla="*/ 18 w 18"/>
                <a:gd name="T3" fmla="*/ 0 h 6"/>
                <a:gd name="T4" fmla="*/ 18 w 18"/>
                <a:gd name="T5" fmla="*/ 3 h 6"/>
                <a:gd name="T6" fmla="*/ 3 w 18"/>
                <a:gd name="T7" fmla="*/ 6 h 6"/>
                <a:gd name="T8" fmla="*/ 0 w 18"/>
                <a:gd name="T9" fmla="*/ 6 h 6"/>
                <a:gd name="T10" fmla="*/ 0 w 18"/>
                <a:gd name="T11" fmla="*/ 4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2" name="Freeform 483"/>
            <p:cNvSpPr>
              <a:spLocks/>
            </p:cNvSpPr>
            <p:nvPr/>
          </p:nvSpPr>
          <p:spPr bwMode="auto">
            <a:xfrm>
              <a:off x="1579815" y="4043132"/>
              <a:ext cx="34516" cy="9861"/>
            </a:xfrm>
            <a:custGeom>
              <a:avLst/>
              <a:gdLst>
                <a:gd name="T0" fmla="*/ 25 w 28"/>
                <a:gd name="T1" fmla="*/ 0 h 8"/>
                <a:gd name="T2" fmla="*/ 28 w 28"/>
                <a:gd name="T3" fmla="*/ 0 h 8"/>
                <a:gd name="T4" fmla="*/ 28 w 28"/>
                <a:gd name="T5" fmla="*/ 3 h 8"/>
                <a:gd name="T6" fmla="*/ 1 w 28"/>
                <a:gd name="T7" fmla="*/ 8 h 8"/>
                <a:gd name="T8" fmla="*/ 0 w 28"/>
                <a:gd name="T9" fmla="*/ 8 h 8"/>
                <a:gd name="T10" fmla="*/ 0 w 28"/>
                <a:gd name="T11" fmla="*/ 5 h 8"/>
                <a:gd name="T12" fmla="*/ 25 w 2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5" y="0"/>
                  </a:moveTo>
                  <a:lnTo>
                    <a:pt x="28" y="0"/>
                  </a:lnTo>
                  <a:lnTo>
                    <a:pt x="28" y="3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3" name="Freeform 484"/>
            <p:cNvSpPr>
              <a:spLocks/>
            </p:cNvSpPr>
            <p:nvPr/>
          </p:nvSpPr>
          <p:spPr bwMode="auto">
            <a:xfrm>
              <a:off x="1610633" y="4025874"/>
              <a:ext cx="72730" cy="20956"/>
            </a:xfrm>
            <a:custGeom>
              <a:avLst/>
              <a:gdLst>
                <a:gd name="T0" fmla="*/ 56 w 59"/>
                <a:gd name="T1" fmla="*/ 0 h 17"/>
                <a:gd name="T2" fmla="*/ 59 w 59"/>
                <a:gd name="T3" fmla="*/ 0 h 17"/>
                <a:gd name="T4" fmla="*/ 59 w 59"/>
                <a:gd name="T5" fmla="*/ 3 h 17"/>
                <a:gd name="T6" fmla="*/ 3 w 59"/>
                <a:gd name="T7" fmla="*/ 17 h 17"/>
                <a:gd name="T8" fmla="*/ 0 w 59"/>
                <a:gd name="T9" fmla="*/ 17 h 17"/>
                <a:gd name="T10" fmla="*/ 0 w 59"/>
                <a:gd name="T11" fmla="*/ 14 h 17"/>
                <a:gd name="T12" fmla="*/ 56 w 5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7">
                  <a:moveTo>
                    <a:pt x="56" y="0"/>
                  </a:moveTo>
                  <a:lnTo>
                    <a:pt x="59" y="0"/>
                  </a:lnTo>
                  <a:lnTo>
                    <a:pt x="59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4" name="Freeform 485"/>
            <p:cNvSpPr>
              <a:spLocks/>
            </p:cNvSpPr>
            <p:nvPr/>
          </p:nvSpPr>
          <p:spPr bwMode="auto">
            <a:xfrm>
              <a:off x="1725275" y="4009850"/>
              <a:ext cx="20956" cy="8629"/>
            </a:xfrm>
            <a:custGeom>
              <a:avLst/>
              <a:gdLst>
                <a:gd name="T0" fmla="*/ 15 w 17"/>
                <a:gd name="T1" fmla="*/ 0 h 7"/>
                <a:gd name="T2" fmla="*/ 17 w 17"/>
                <a:gd name="T3" fmla="*/ 0 h 7"/>
                <a:gd name="T4" fmla="*/ 17 w 17"/>
                <a:gd name="T5" fmla="*/ 3 h 7"/>
                <a:gd name="T6" fmla="*/ 2 w 17"/>
                <a:gd name="T7" fmla="*/ 7 h 7"/>
                <a:gd name="T8" fmla="*/ 0 w 17"/>
                <a:gd name="T9" fmla="*/ 7 h 7"/>
                <a:gd name="T10" fmla="*/ 0 w 17"/>
                <a:gd name="T11" fmla="*/ 4 h 7"/>
                <a:gd name="T12" fmla="*/ 15 w 1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lnTo>
                    <a:pt x="17" y="0"/>
                  </a:lnTo>
                  <a:lnTo>
                    <a:pt x="17" y="3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5" name="Freeform 486"/>
            <p:cNvSpPr>
              <a:spLocks/>
            </p:cNvSpPr>
            <p:nvPr/>
          </p:nvSpPr>
          <p:spPr bwMode="auto">
            <a:xfrm>
              <a:off x="1788142" y="3975334"/>
              <a:ext cx="92453" cy="24654"/>
            </a:xfrm>
            <a:custGeom>
              <a:avLst/>
              <a:gdLst>
                <a:gd name="T0" fmla="*/ 73 w 75"/>
                <a:gd name="T1" fmla="*/ 0 h 20"/>
                <a:gd name="T2" fmla="*/ 75 w 75"/>
                <a:gd name="T3" fmla="*/ 0 h 20"/>
                <a:gd name="T4" fmla="*/ 75 w 75"/>
                <a:gd name="T5" fmla="*/ 1 h 20"/>
                <a:gd name="T6" fmla="*/ 3 w 75"/>
                <a:gd name="T7" fmla="*/ 20 h 20"/>
                <a:gd name="T8" fmla="*/ 0 w 75"/>
                <a:gd name="T9" fmla="*/ 20 h 20"/>
                <a:gd name="T10" fmla="*/ 0 w 75"/>
                <a:gd name="T11" fmla="*/ 18 h 20"/>
                <a:gd name="T12" fmla="*/ 73 w 7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0">
                  <a:moveTo>
                    <a:pt x="73" y="0"/>
                  </a:moveTo>
                  <a:lnTo>
                    <a:pt x="75" y="0"/>
                  </a:lnTo>
                  <a:lnTo>
                    <a:pt x="75" y="1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6" name="Line 487"/>
            <p:cNvSpPr>
              <a:spLocks noChangeShapeType="1"/>
            </p:cNvSpPr>
            <p:nvPr/>
          </p:nvSpPr>
          <p:spPr bwMode="auto">
            <a:xfrm>
              <a:off x="1878129" y="3975334"/>
              <a:ext cx="160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7" name="Line 488"/>
            <p:cNvSpPr>
              <a:spLocks noChangeShapeType="1"/>
            </p:cNvSpPr>
            <p:nvPr/>
          </p:nvSpPr>
          <p:spPr bwMode="auto">
            <a:xfrm>
              <a:off x="1934834" y="3975334"/>
              <a:ext cx="221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8" name="Freeform 489"/>
            <p:cNvSpPr>
              <a:spLocks/>
            </p:cNvSpPr>
            <p:nvPr/>
          </p:nvSpPr>
          <p:spPr bwMode="auto">
            <a:xfrm>
              <a:off x="1998934" y="3970402"/>
              <a:ext cx="75195" cy="4931"/>
            </a:xfrm>
            <a:custGeom>
              <a:avLst/>
              <a:gdLst>
                <a:gd name="T0" fmla="*/ 58 w 61"/>
                <a:gd name="T1" fmla="*/ 0 h 4"/>
                <a:gd name="T2" fmla="*/ 61 w 61"/>
                <a:gd name="T3" fmla="*/ 0 h 4"/>
                <a:gd name="T4" fmla="*/ 61 w 61"/>
                <a:gd name="T5" fmla="*/ 4 h 4"/>
                <a:gd name="T6" fmla="*/ 2 w 61"/>
                <a:gd name="T7" fmla="*/ 4 h 4"/>
                <a:gd name="T8" fmla="*/ 0 w 61"/>
                <a:gd name="T9" fmla="*/ 4 h 4"/>
                <a:gd name="T10" fmla="*/ 0 w 61"/>
                <a:gd name="T11" fmla="*/ 2 h 4"/>
                <a:gd name="T12" fmla="*/ 58 w 6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4">
                  <a:moveTo>
                    <a:pt x="58" y="0"/>
                  </a:moveTo>
                  <a:lnTo>
                    <a:pt x="61" y="0"/>
                  </a:lnTo>
                  <a:lnTo>
                    <a:pt x="61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9" name="Line 490"/>
            <p:cNvSpPr>
              <a:spLocks noChangeShapeType="1"/>
            </p:cNvSpPr>
            <p:nvPr/>
          </p:nvSpPr>
          <p:spPr bwMode="auto">
            <a:xfrm>
              <a:off x="1214936" y="3926025"/>
              <a:ext cx="0" cy="7766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0" name="Line 491"/>
            <p:cNvSpPr>
              <a:spLocks noChangeShapeType="1"/>
            </p:cNvSpPr>
            <p:nvPr/>
          </p:nvSpPr>
          <p:spPr bwMode="auto">
            <a:xfrm>
              <a:off x="1201376" y="3927258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1" name="Line 492"/>
            <p:cNvSpPr>
              <a:spLocks noChangeShapeType="1"/>
            </p:cNvSpPr>
            <p:nvPr/>
          </p:nvSpPr>
          <p:spPr bwMode="auto">
            <a:xfrm>
              <a:off x="1214936" y="3999987"/>
              <a:ext cx="0" cy="123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2" name="Line 493"/>
            <p:cNvSpPr>
              <a:spLocks noChangeShapeType="1"/>
            </p:cNvSpPr>
            <p:nvPr/>
          </p:nvSpPr>
          <p:spPr bwMode="auto">
            <a:xfrm>
              <a:off x="1201376" y="4012315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3" name="Line 494"/>
            <p:cNvSpPr>
              <a:spLocks noChangeShapeType="1"/>
            </p:cNvSpPr>
            <p:nvPr/>
          </p:nvSpPr>
          <p:spPr bwMode="auto">
            <a:xfrm>
              <a:off x="1429426" y="3848365"/>
              <a:ext cx="0" cy="764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4" name="Line 495"/>
            <p:cNvSpPr>
              <a:spLocks noChangeShapeType="1"/>
            </p:cNvSpPr>
            <p:nvPr/>
          </p:nvSpPr>
          <p:spPr bwMode="auto">
            <a:xfrm>
              <a:off x="1417099" y="3848365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5" name="Line 496"/>
            <p:cNvSpPr>
              <a:spLocks noChangeShapeType="1"/>
            </p:cNvSpPr>
            <p:nvPr/>
          </p:nvSpPr>
          <p:spPr bwMode="auto">
            <a:xfrm>
              <a:off x="1429426" y="3921095"/>
              <a:ext cx="0" cy="123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6" name="Line 497"/>
            <p:cNvSpPr>
              <a:spLocks noChangeShapeType="1"/>
            </p:cNvSpPr>
            <p:nvPr/>
          </p:nvSpPr>
          <p:spPr bwMode="auto">
            <a:xfrm>
              <a:off x="1417099" y="3930956"/>
              <a:ext cx="2835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7" name="Line 498"/>
            <p:cNvSpPr>
              <a:spLocks noChangeShapeType="1"/>
            </p:cNvSpPr>
            <p:nvPr/>
          </p:nvSpPr>
          <p:spPr bwMode="auto">
            <a:xfrm>
              <a:off x="1152068" y="4687836"/>
              <a:ext cx="5670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8" name="Line 499"/>
            <p:cNvSpPr>
              <a:spLocks noChangeShapeType="1"/>
            </p:cNvSpPr>
            <p:nvPr/>
          </p:nvSpPr>
          <p:spPr bwMode="auto">
            <a:xfrm>
              <a:off x="1152068" y="4202151"/>
              <a:ext cx="5670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9" name="Line 500"/>
            <p:cNvSpPr>
              <a:spLocks noChangeShapeType="1"/>
            </p:cNvSpPr>
            <p:nvPr/>
          </p:nvSpPr>
          <p:spPr bwMode="auto">
            <a:xfrm>
              <a:off x="1152068" y="3714001"/>
              <a:ext cx="5670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0" name="Line 501"/>
            <p:cNvSpPr>
              <a:spLocks noChangeShapeType="1"/>
            </p:cNvSpPr>
            <p:nvPr/>
          </p:nvSpPr>
          <p:spPr bwMode="auto">
            <a:xfrm>
              <a:off x="1152068" y="3227082"/>
              <a:ext cx="5670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1" name="Line 502"/>
            <p:cNvSpPr>
              <a:spLocks noChangeShapeType="1"/>
            </p:cNvSpPr>
            <p:nvPr/>
          </p:nvSpPr>
          <p:spPr bwMode="auto">
            <a:xfrm>
              <a:off x="1152068" y="2737700"/>
              <a:ext cx="5670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2" name="Line 503"/>
            <p:cNvSpPr>
              <a:spLocks noChangeShapeType="1"/>
            </p:cNvSpPr>
            <p:nvPr/>
          </p:nvSpPr>
          <p:spPr bwMode="auto">
            <a:xfrm>
              <a:off x="1152068" y="2252015"/>
              <a:ext cx="5670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3" name="Line 504"/>
            <p:cNvSpPr>
              <a:spLocks noChangeShapeType="1"/>
            </p:cNvSpPr>
            <p:nvPr/>
          </p:nvSpPr>
          <p:spPr bwMode="auto">
            <a:xfrm>
              <a:off x="1152068" y="1765097"/>
              <a:ext cx="5670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4" name="Line 505"/>
            <p:cNvSpPr>
              <a:spLocks noChangeShapeType="1"/>
            </p:cNvSpPr>
            <p:nvPr/>
          </p:nvSpPr>
          <p:spPr bwMode="auto">
            <a:xfrm>
              <a:off x="1152068" y="4543609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" name="Line 506"/>
            <p:cNvSpPr>
              <a:spLocks noChangeShapeType="1"/>
            </p:cNvSpPr>
            <p:nvPr/>
          </p:nvSpPr>
          <p:spPr bwMode="auto">
            <a:xfrm>
              <a:off x="1152068" y="4456088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" name="Line 507"/>
            <p:cNvSpPr>
              <a:spLocks noChangeShapeType="1"/>
            </p:cNvSpPr>
            <p:nvPr/>
          </p:nvSpPr>
          <p:spPr bwMode="auto">
            <a:xfrm>
              <a:off x="1152068" y="4395685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" name="Line 508"/>
            <p:cNvSpPr>
              <a:spLocks noChangeShapeType="1"/>
            </p:cNvSpPr>
            <p:nvPr/>
          </p:nvSpPr>
          <p:spPr bwMode="auto">
            <a:xfrm>
              <a:off x="1152068" y="4346377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" name="Line 509"/>
            <p:cNvSpPr>
              <a:spLocks noChangeShapeType="1"/>
            </p:cNvSpPr>
            <p:nvPr/>
          </p:nvSpPr>
          <p:spPr bwMode="auto">
            <a:xfrm>
              <a:off x="1152068" y="4308163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" name="Line 510"/>
            <p:cNvSpPr>
              <a:spLocks noChangeShapeType="1"/>
            </p:cNvSpPr>
            <p:nvPr/>
          </p:nvSpPr>
          <p:spPr bwMode="auto">
            <a:xfrm>
              <a:off x="1152068" y="4277345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" name="Line 511"/>
            <p:cNvSpPr>
              <a:spLocks noChangeShapeType="1"/>
            </p:cNvSpPr>
            <p:nvPr/>
          </p:nvSpPr>
          <p:spPr bwMode="auto">
            <a:xfrm>
              <a:off x="1152068" y="4248994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" name="Line 512"/>
            <p:cNvSpPr>
              <a:spLocks noChangeShapeType="1"/>
            </p:cNvSpPr>
            <p:nvPr/>
          </p:nvSpPr>
          <p:spPr bwMode="auto">
            <a:xfrm>
              <a:off x="1152068" y="4224339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" name="Line 513"/>
            <p:cNvSpPr>
              <a:spLocks noChangeShapeType="1"/>
            </p:cNvSpPr>
            <p:nvPr/>
          </p:nvSpPr>
          <p:spPr bwMode="auto">
            <a:xfrm>
              <a:off x="1152068" y="4055459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" name="Line 514"/>
            <p:cNvSpPr>
              <a:spLocks noChangeShapeType="1"/>
            </p:cNvSpPr>
            <p:nvPr/>
          </p:nvSpPr>
          <p:spPr bwMode="auto">
            <a:xfrm>
              <a:off x="1152068" y="3967937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" name="Line 515"/>
            <p:cNvSpPr>
              <a:spLocks noChangeShapeType="1"/>
            </p:cNvSpPr>
            <p:nvPr/>
          </p:nvSpPr>
          <p:spPr bwMode="auto">
            <a:xfrm>
              <a:off x="1152068" y="3907534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" name="Line 516"/>
            <p:cNvSpPr>
              <a:spLocks noChangeShapeType="1"/>
            </p:cNvSpPr>
            <p:nvPr/>
          </p:nvSpPr>
          <p:spPr bwMode="auto">
            <a:xfrm>
              <a:off x="1152068" y="3860692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" name="Line 517"/>
            <p:cNvSpPr>
              <a:spLocks noChangeShapeType="1"/>
            </p:cNvSpPr>
            <p:nvPr/>
          </p:nvSpPr>
          <p:spPr bwMode="auto">
            <a:xfrm>
              <a:off x="1152068" y="3821245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" name="Line 518"/>
            <p:cNvSpPr>
              <a:spLocks noChangeShapeType="1"/>
            </p:cNvSpPr>
            <p:nvPr/>
          </p:nvSpPr>
          <p:spPr bwMode="auto">
            <a:xfrm>
              <a:off x="1152068" y="3789195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" name="Line 519"/>
            <p:cNvSpPr>
              <a:spLocks noChangeShapeType="1"/>
            </p:cNvSpPr>
            <p:nvPr/>
          </p:nvSpPr>
          <p:spPr bwMode="auto">
            <a:xfrm>
              <a:off x="1152068" y="3760843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" name="Line 520"/>
            <p:cNvSpPr>
              <a:spLocks noChangeShapeType="1"/>
            </p:cNvSpPr>
            <p:nvPr/>
          </p:nvSpPr>
          <p:spPr bwMode="auto">
            <a:xfrm>
              <a:off x="1152068" y="3736189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" name="Line 521"/>
            <p:cNvSpPr>
              <a:spLocks noChangeShapeType="1"/>
            </p:cNvSpPr>
            <p:nvPr/>
          </p:nvSpPr>
          <p:spPr bwMode="auto">
            <a:xfrm>
              <a:off x="1152068" y="3567308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" name="Line 522"/>
            <p:cNvSpPr>
              <a:spLocks noChangeShapeType="1"/>
            </p:cNvSpPr>
            <p:nvPr/>
          </p:nvSpPr>
          <p:spPr bwMode="auto">
            <a:xfrm>
              <a:off x="1152068" y="3481019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" name="Line 523"/>
            <p:cNvSpPr>
              <a:spLocks noChangeShapeType="1"/>
            </p:cNvSpPr>
            <p:nvPr/>
          </p:nvSpPr>
          <p:spPr bwMode="auto">
            <a:xfrm>
              <a:off x="1152068" y="3420617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" name="Line 524"/>
            <p:cNvSpPr>
              <a:spLocks noChangeShapeType="1"/>
            </p:cNvSpPr>
            <p:nvPr/>
          </p:nvSpPr>
          <p:spPr bwMode="auto">
            <a:xfrm>
              <a:off x="1152068" y="3372541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" name="Line 525"/>
            <p:cNvSpPr>
              <a:spLocks noChangeShapeType="1"/>
            </p:cNvSpPr>
            <p:nvPr/>
          </p:nvSpPr>
          <p:spPr bwMode="auto">
            <a:xfrm>
              <a:off x="1152068" y="3333095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" name="Line 526"/>
            <p:cNvSpPr>
              <a:spLocks noChangeShapeType="1"/>
            </p:cNvSpPr>
            <p:nvPr/>
          </p:nvSpPr>
          <p:spPr bwMode="auto">
            <a:xfrm>
              <a:off x="1152068" y="3302278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6" name="Line 527"/>
            <p:cNvSpPr>
              <a:spLocks noChangeShapeType="1"/>
            </p:cNvSpPr>
            <p:nvPr/>
          </p:nvSpPr>
          <p:spPr bwMode="auto">
            <a:xfrm>
              <a:off x="1152068" y="3275158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7" name="Line 528"/>
            <p:cNvSpPr>
              <a:spLocks noChangeShapeType="1"/>
            </p:cNvSpPr>
            <p:nvPr/>
          </p:nvSpPr>
          <p:spPr bwMode="auto">
            <a:xfrm>
              <a:off x="1152068" y="3248039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8" name="Line 529"/>
            <p:cNvSpPr>
              <a:spLocks noChangeShapeType="1"/>
            </p:cNvSpPr>
            <p:nvPr/>
          </p:nvSpPr>
          <p:spPr bwMode="auto">
            <a:xfrm>
              <a:off x="1152068" y="3079158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9" name="Line 530"/>
            <p:cNvSpPr>
              <a:spLocks noChangeShapeType="1"/>
            </p:cNvSpPr>
            <p:nvPr/>
          </p:nvSpPr>
          <p:spPr bwMode="auto">
            <a:xfrm>
              <a:off x="1152068" y="2994102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0" name="Line 531"/>
            <p:cNvSpPr>
              <a:spLocks noChangeShapeType="1"/>
            </p:cNvSpPr>
            <p:nvPr/>
          </p:nvSpPr>
          <p:spPr bwMode="auto">
            <a:xfrm>
              <a:off x="1152068" y="2933699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1" name="Line 532"/>
            <p:cNvSpPr>
              <a:spLocks noChangeShapeType="1"/>
            </p:cNvSpPr>
            <p:nvPr/>
          </p:nvSpPr>
          <p:spPr bwMode="auto">
            <a:xfrm>
              <a:off x="1152068" y="2886857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2" name="Line 533"/>
            <p:cNvSpPr>
              <a:spLocks noChangeShapeType="1"/>
            </p:cNvSpPr>
            <p:nvPr/>
          </p:nvSpPr>
          <p:spPr bwMode="auto">
            <a:xfrm>
              <a:off x="1152068" y="2847410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3" name="Line 534"/>
            <p:cNvSpPr>
              <a:spLocks noChangeShapeType="1"/>
            </p:cNvSpPr>
            <p:nvPr/>
          </p:nvSpPr>
          <p:spPr bwMode="auto">
            <a:xfrm>
              <a:off x="1152068" y="2815360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4" name="Line 535"/>
            <p:cNvSpPr>
              <a:spLocks noChangeShapeType="1"/>
            </p:cNvSpPr>
            <p:nvPr/>
          </p:nvSpPr>
          <p:spPr bwMode="auto">
            <a:xfrm>
              <a:off x="1152068" y="2788241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5" name="Line 536"/>
            <p:cNvSpPr>
              <a:spLocks noChangeShapeType="1"/>
            </p:cNvSpPr>
            <p:nvPr/>
          </p:nvSpPr>
          <p:spPr bwMode="auto">
            <a:xfrm>
              <a:off x="1152068" y="2762354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6" name="Line 537"/>
            <p:cNvSpPr>
              <a:spLocks noChangeShapeType="1"/>
            </p:cNvSpPr>
            <p:nvPr/>
          </p:nvSpPr>
          <p:spPr bwMode="auto">
            <a:xfrm>
              <a:off x="1152068" y="2593473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7" name="Line 538"/>
            <p:cNvSpPr>
              <a:spLocks noChangeShapeType="1"/>
            </p:cNvSpPr>
            <p:nvPr/>
          </p:nvSpPr>
          <p:spPr bwMode="auto">
            <a:xfrm>
              <a:off x="1152068" y="2505952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8" name="Line 539"/>
            <p:cNvSpPr>
              <a:spLocks noChangeShapeType="1"/>
            </p:cNvSpPr>
            <p:nvPr/>
          </p:nvSpPr>
          <p:spPr bwMode="auto">
            <a:xfrm>
              <a:off x="1152068" y="2445549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9" name="Line 540"/>
            <p:cNvSpPr>
              <a:spLocks noChangeShapeType="1"/>
            </p:cNvSpPr>
            <p:nvPr/>
          </p:nvSpPr>
          <p:spPr bwMode="auto">
            <a:xfrm>
              <a:off x="1152068" y="2399940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0" name="Line 541"/>
            <p:cNvSpPr>
              <a:spLocks noChangeShapeType="1"/>
            </p:cNvSpPr>
            <p:nvPr/>
          </p:nvSpPr>
          <p:spPr bwMode="auto">
            <a:xfrm>
              <a:off x="1152068" y="2359260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1" name="Line 542"/>
            <p:cNvSpPr>
              <a:spLocks noChangeShapeType="1"/>
            </p:cNvSpPr>
            <p:nvPr/>
          </p:nvSpPr>
          <p:spPr bwMode="auto">
            <a:xfrm>
              <a:off x="1152068" y="2327210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2" name="Line 543"/>
            <p:cNvSpPr>
              <a:spLocks noChangeShapeType="1"/>
            </p:cNvSpPr>
            <p:nvPr/>
          </p:nvSpPr>
          <p:spPr bwMode="auto">
            <a:xfrm>
              <a:off x="1152068" y="2297625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3" name="Line 544"/>
            <p:cNvSpPr>
              <a:spLocks noChangeShapeType="1"/>
            </p:cNvSpPr>
            <p:nvPr/>
          </p:nvSpPr>
          <p:spPr bwMode="auto">
            <a:xfrm>
              <a:off x="1152068" y="2272971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4" name="Line 545"/>
            <p:cNvSpPr>
              <a:spLocks noChangeShapeType="1"/>
            </p:cNvSpPr>
            <p:nvPr/>
          </p:nvSpPr>
          <p:spPr bwMode="auto">
            <a:xfrm>
              <a:off x="1152068" y="2106556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5" name="Line 546"/>
            <p:cNvSpPr>
              <a:spLocks noChangeShapeType="1"/>
            </p:cNvSpPr>
            <p:nvPr/>
          </p:nvSpPr>
          <p:spPr bwMode="auto">
            <a:xfrm>
              <a:off x="1152068" y="2020267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6" name="Line 547"/>
            <p:cNvSpPr>
              <a:spLocks noChangeShapeType="1"/>
            </p:cNvSpPr>
            <p:nvPr/>
          </p:nvSpPr>
          <p:spPr bwMode="auto">
            <a:xfrm>
              <a:off x="1152068" y="1958632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7" name="Line 548"/>
            <p:cNvSpPr>
              <a:spLocks noChangeShapeType="1"/>
            </p:cNvSpPr>
            <p:nvPr/>
          </p:nvSpPr>
          <p:spPr bwMode="auto">
            <a:xfrm>
              <a:off x="1152068" y="1910556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8" name="Line 549"/>
            <p:cNvSpPr>
              <a:spLocks noChangeShapeType="1"/>
            </p:cNvSpPr>
            <p:nvPr/>
          </p:nvSpPr>
          <p:spPr bwMode="auto">
            <a:xfrm>
              <a:off x="1152068" y="1872343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9" name="Line 550"/>
            <p:cNvSpPr>
              <a:spLocks noChangeShapeType="1"/>
            </p:cNvSpPr>
            <p:nvPr/>
          </p:nvSpPr>
          <p:spPr bwMode="auto">
            <a:xfrm>
              <a:off x="1152068" y="1841525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0" name="Line 551"/>
            <p:cNvSpPr>
              <a:spLocks noChangeShapeType="1"/>
            </p:cNvSpPr>
            <p:nvPr/>
          </p:nvSpPr>
          <p:spPr bwMode="auto">
            <a:xfrm>
              <a:off x="1152068" y="1813173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1" name="Line 552"/>
            <p:cNvSpPr>
              <a:spLocks noChangeShapeType="1"/>
            </p:cNvSpPr>
            <p:nvPr/>
          </p:nvSpPr>
          <p:spPr bwMode="auto">
            <a:xfrm>
              <a:off x="1152068" y="1787286"/>
              <a:ext cx="3574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2" name="Line 553"/>
            <p:cNvSpPr>
              <a:spLocks noChangeShapeType="1"/>
            </p:cNvSpPr>
            <p:nvPr/>
          </p:nvSpPr>
          <p:spPr bwMode="auto">
            <a:xfrm>
              <a:off x="5076992" y="4687836"/>
              <a:ext cx="5547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3" name="Line 554"/>
            <p:cNvSpPr>
              <a:spLocks noChangeShapeType="1"/>
            </p:cNvSpPr>
            <p:nvPr/>
          </p:nvSpPr>
          <p:spPr bwMode="auto">
            <a:xfrm>
              <a:off x="5076992" y="4202151"/>
              <a:ext cx="5547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4" name="Line 555"/>
            <p:cNvSpPr>
              <a:spLocks noChangeShapeType="1"/>
            </p:cNvSpPr>
            <p:nvPr/>
          </p:nvSpPr>
          <p:spPr bwMode="auto">
            <a:xfrm>
              <a:off x="5076992" y="3714001"/>
              <a:ext cx="5547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5" name="Line 556"/>
            <p:cNvSpPr>
              <a:spLocks noChangeShapeType="1"/>
            </p:cNvSpPr>
            <p:nvPr/>
          </p:nvSpPr>
          <p:spPr bwMode="auto">
            <a:xfrm>
              <a:off x="5076992" y="3227082"/>
              <a:ext cx="5547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6" name="Line 557"/>
            <p:cNvSpPr>
              <a:spLocks noChangeShapeType="1"/>
            </p:cNvSpPr>
            <p:nvPr/>
          </p:nvSpPr>
          <p:spPr bwMode="auto">
            <a:xfrm>
              <a:off x="5076992" y="2737700"/>
              <a:ext cx="5547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7" name="Line 558"/>
            <p:cNvSpPr>
              <a:spLocks noChangeShapeType="1"/>
            </p:cNvSpPr>
            <p:nvPr/>
          </p:nvSpPr>
          <p:spPr bwMode="auto">
            <a:xfrm>
              <a:off x="5076992" y="2252015"/>
              <a:ext cx="5547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8" name="Line 559"/>
            <p:cNvSpPr>
              <a:spLocks noChangeShapeType="1"/>
            </p:cNvSpPr>
            <p:nvPr/>
          </p:nvSpPr>
          <p:spPr bwMode="auto">
            <a:xfrm>
              <a:off x="5076992" y="1765097"/>
              <a:ext cx="5547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9" name="Line 560"/>
            <p:cNvSpPr>
              <a:spLocks noChangeShapeType="1"/>
            </p:cNvSpPr>
            <p:nvPr/>
          </p:nvSpPr>
          <p:spPr bwMode="auto">
            <a:xfrm>
              <a:off x="5095483" y="4543609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0" name="Line 561"/>
            <p:cNvSpPr>
              <a:spLocks noChangeShapeType="1"/>
            </p:cNvSpPr>
            <p:nvPr/>
          </p:nvSpPr>
          <p:spPr bwMode="auto">
            <a:xfrm>
              <a:off x="5095483" y="4456088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1" name="Line 562"/>
            <p:cNvSpPr>
              <a:spLocks noChangeShapeType="1"/>
            </p:cNvSpPr>
            <p:nvPr/>
          </p:nvSpPr>
          <p:spPr bwMode="auto">
            <a:xfrm>
              <a:off x="5095483" y="4395685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2" name="Line 563"/>
            <p:cNvSpPr>
              <a:spLocks noChangeShapeType="1"/>
            </p:cNvSpPr>
            <p:nvPr/>
          </p:nvSpPr>
          <p:spPr bwMode="auto">
            <a:xfrm>
              <a:off x="5095483" y="4346377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3" name="Line 564"/>
            <p:cNvSpPr>
              <a:spLocks noChangeShapeType="1"/>
            </p:cNvSpPr>
            <p:nvPr/>
          </p:nvSpPr>
          <p:spPr bwMode="auto">
            <a:xfrm>
              <a:off x="5095483" y="4308163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4" name="Line 565"/>
            <p:cNvSpPr>
              <a:spLocks noChangeShapeType="1"/>
            </p:cNvSpPr>
            <p:nvPr/>
          </p:nvSpPr>
          <p:spPr bwMode="auto">
            <a:xfrm>
              <a:off x="5095483" y="4277345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5" name="Line 566"/>
            <p:cNvSpPr>
              <a:spLocks noChangeShapeType="1"/>
            </p:cNvSpPr>
            <p:nvPr/>
          </p:nvSpPr>
          <p:spPr bwMode="auto">
            <a:xfrm>
              <a:off x="5095483" y="4248994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6" name="Line 567"/>
            <p:cNvSpPr>
              <a:spLocks noChangeShapeType="1"/>
            </p:cNvSpPr>
            <p:nvPr/>
          </p:nvSpPr>
          <p:spPr bwMode="auto">
            <a:xfrm>
              <a:off x="5095483" y="4224339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7" name="Line 568"/>
            <p:cNvSpPr>
              <a:spLocks noChangeShapeType="1"/>
            </p:cNvSpPr>
            <p:nvPr/>
          </p:nvSpPr>
          <p:spPr bwMode="auto">
            <a:xfrm>
              <a:off x="5095483" y="4055459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8" name="Line 569"/>
            <p:cNvSpPr>
              <a:spLocks noChangeShapeType="1"/>
            </p:cNvSpPr>
            <p:nvPr/>
          </p:nvSpPr>
          <p:spPr bwMode="auto">
            <a:xfrm>
              <a:off x="5095483" y="3967937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9" name="Line 570"/>
            <p:cNvSpPr>
              <a:spLocks noChangeShapeType="1"/>
            </p:cNvSpPr>
            <p:nvPr/>
          </p:nvSpPr>
          <p:spPr bwMode="auto">
            <a:xfrm>
              <a:off x="5095483" y="3907534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0" name="Line 571"/>
            <p:cNvSpPr>
              <a:spLocks noChangeShapeType="1"/>
            </p:cNvSpPr>
            <p:nvPr/>
          </p:nvSpPr>
          <p:spPr bwMode="auto">
            <a:xfrm>
              <a:off x="5095483" y="3860692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1" name="Line 572"/>
            <p:cNvSpPr>
              <a:spLocks noChangeShapeType="1"/>
            </p:cNvSpPr>
            <p:nvPr/>
          </p:nvSpPr>
          <p:spPr bwMode="auto">
            <a:xfrm>
              <a:off x="5095483" y="3821245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2" name="Line 573"/>
            <p:cNvSpPr>
              <a:spLocks noChangeShapeType="1"/>
            </p:cNvSpPr>
            <p:nvPr/>
          </p:nvSpPr>
          <p:spPr bwMode="auto">
            <a:xfrm>
              <a:off x="5095483" y="3789195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3" name="Line 574"/>
            <p:cNvSpPr>
              <a:spLocks noChangeShapeType="1"/>
            </p:cNvSpPr>
            <p:nvPr/>
          </p:nvSpPr>
          <p:spPr bwMode="auto">
            <a:xfrm>
              <a:off x="5095483" y="3760843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4" name="Line 575"/>
            <p:cNvSpPr>
              <a:spLocks noChangeShapeType="1"/>
            </p:cNvSpPr>
            <p:nvPr/>
          </p:nvSpPr>
          <p:spPr bwMode="auto">
            <a:xfrm>
              <a:off x="5095483" y="3736189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5" name="Line 576"/>
            <p:cNvSpPr>
              <a:spLocks noChangeShapeType="1"/>
            </p:cNvSpPr>
            <p:nvPr/>
          </p:nvSpPr>
          <p:spPr bwMode="auto">
            <a:xfrm>
              <a:off x="5095483" y="3567308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6" name="Line 577"/>
            <p:cNvSpPr>
              <a:spLocks noChangeShapeType="1"/>
            </p:cNvSpPr>
            <p:nvPr/>
          </p:nvSpPr>
          <p:spPr bwMode="auto">
            <a:xfrm>
              <a:off x="5095483" y="3481019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7" name="Line 578"/>
            <p:cNvSpPr>
              <a:spLocks noChangeShapeType="1"/>
            </p:cNvSpPr>
            <p:nvPr/>
          </p:nvSpPr>
          <p:spPr bwMode="auto">
            <a:xfrm>
              <a:off x="5095483" y="3420617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8" name="Line 579"/>
            <p:cNvSpPr>
              <a:spLocks noChangeShapeType="1"/>
            </p:cNvSpPr>
            <p:nvPr/>
          </p:nvSpPr>
          <p:spPr bwMode="auto">
            <a:xfrm>
              <a:off x="5095483" y="3372541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9" name="Line 580"/>
            <p:cNvSpPr>
              <a:spLocks noChangeShapeType="1"/>
            </p:cNvSpPr>
            <p:nvPr/>
          </p:nvSpPr>
          <p:spPr bwMode="auto">
            <a:xfrm>
              <a:off x="5095483" y="3333095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0" name="Line 581"/>
            <p:cNvSpPr>
              <a:spLocks noChangeShapeType="1"/>
            </p:cNvSpPr>
            <p:nvPr/>
          </p:nvSpPr>
          <p:spPr bwMode="auto">
            <a:xfrm>
              <a:off x="5095483" y="3302278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1" name="Line 582"/>
            <p:cNvSpPr>
              <a:spLocks noChangeShapeType="1"/>
            </p:cNvSpPr>
            <p:nvPr/>
          </p:nvSpPr>
          <p:spPr bwMode="auto">
            <a:xfrm>
              <a:off x="5095483" y="3275158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2" name="Line 583"/>
            <p:cNvSpPr>
              <a:spLocks noChangeShapeType="1"/>
            </p:cNvSpPr>
            <p:nvPr/>
          </p:nvSpPr>
          <p:spPr bwMode="auto">
            <a:xfrm>
              <a:off x="5095483" y="3248039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3" name="Line 584"/>
            <p:cNvSpPr>
              <a:spLocks noChangeShapeType="1"/>
            </p:cNvSpPr>
            <p:nvPr/>
          </p:nvSpPr>
          <p:spPr bwMode="auto">
            <a:xfrm>
              <a:off x="5095483" y="3079158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4" name="Line 585"/>
            <p:cNvSpPr>
              <a:spLocks noChangeShapeType="1"/>
            </p:cNvSpPr>
            <p:nvPr/>
          </p:nvSpPr>
          <p:spPr bwMode="auto">
            <a:xfrm>
              <a:off x="5095483" y="2994102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5" name="Line 586"/>
            <p:cNvSpPr>
              <a:spLocks noChangeShapeType="1"/>
            </p:cNvSpPr>
            <p:nvPr/>
          </p:nvSpPr>
          <p:spPr bwMode="auto">
            <a:xfrm>
              <a:off x="5095483" y="2933699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6" name="Line 587"/>
            <p:cNvSpPr>
              <a:spLocks noChangeShapeType="1"/>
            </p:cNvSpPr>
            <p:nvPr/>
          </p:nvSpPr>
          <p:spPr bwMode="auto">
            <a:xfrm>
              <a:off x="5095483" y="2886857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7" name="Line 588"/>
            <p:cNvSpPr>
              <a:spLocks noChangeShapeType="1"/>
            </p:cNvSpPr>
            <p:nvPr/>
          </p:nvSpPr>
          <p:spPr bwMode="auto">
            <a:xfrm>
              <a:off x="5095483" y="2847410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8" name="Line 589"/>
            <p:cNvSpPr>
              <a:spLocks noChangeShapeType="1"/>
            </p:cNvSpPr>
            <p:nvPr/>
          </p:nvSpPr>
          <p:spPr bwMode="auto">
            <a:xfrm>
              <a:off x="5095483" y="2815360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9" name="Line 590"/>
            <p:cNvSpPr>
              <a:spLocks noChangeShapeType="1"/>
            </p:cNvSpPr>
            <p:nvPr/>
          </p:nvSpPr>
          <p:spPr bwMode="auto">
            <a:xfrm>
              <a:off x="5095483" y="2788241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0" name="Line 591"/>
            <p:cNvSpPr>
              <a:spLocks noChangeShapeType="1"/>
            </p:cNvSpPr>
            <p:nvPr/>
          </p:nvSpPr>
          <p:spPr bwMode="auto">
            <a:xfrm>
              <a:off x="5095483" y="2762354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1" name="Line 592"/>
            <p:cNvSpPr>
              <a:spLocks noChangeShapeType="1"/>
            </p:cNvSpPr>
            <p:nvPr/>
          </p:nvSpPr>
          <p:spPr bwMode="auto">
            <a:xfrm>
              <a:off x="5095483" y="2593473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2" name="Line 593"/>
            <p:cNvSpPr>
              <a:spLocks noChangeShapeType="1"/>
            </p:cNvSpPr>
            <p:nvPr/>
          </p:nvSpPr>
          <p:spPr bwMode="auto">
            <a:xfrm>
              <a:off x="5095483" y="2505952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3" name="Line 594"/>
            <p:cNvSpPr>
              <a:spLocks noChangeShapeType="1"/>
            </p:cNvSpPr>
            <p:nvPr/>
          </p:nvSpPr>
          <p:spPr bwMode="auto">
            <a:xfrm>
              <a:off x="5095483" y="2445549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4" name="Line 595"/>
            <p:cNvSpPr>
              <a:spLocks noChangeShapeType="1"/>
            </p:cNvSpPr>
            <p:nvPr/>
          </p:nvSpPr>
          <p:spPr bwMode="auto">
            <a:xfrm>
              <a:off x="5095483" y="2399940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5" name="Line 596"/>
            <p:cNvSpPr>
              <a:spLocks noChangeShapeType="1"/>
            </p:cNvSpPr>
            <p:nvPr/>
          </p:nvSpPr>
          <p:spPr bwMode="auto">
            <a:xfrm>
              <a:off x="5095483" y="2359260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6" name="Line 597"/>
            <p:cNvSpPr>
              <a:spLocks noChangeShapeType="1"/>
            </p:cNvSpPr>
            <p:nvPr/>
          </p:nvSpPr>
          <p:spPr bwMode="auto">
            <a:xfrm>
              <a:off x="5095483" y="2327210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7" name="Line 598"/>
            <p:cNvSpPr>
              <a:spLocks noChangeShapeType="1"/>
            </p:cNvSpPr>
            <p:nvPr/>
          </p:nvSpPr>
          <p:spPr bwMode="auto">
            <a:xfrm>
              <a:off x="5095483" y="2297625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8" name="Line 599"/>
            <p:cNvSpPr>
              <a:spLocks noChangeShapeType="1"/>
            </p:cNvSpPr>
            <p:nvPr/>
          </p:nvSpPr>
          <p:spPr bwMode="auto">
            <a:xfrm>
              <a:off x="5095483" y="2272971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9" name="Line 600"/>
            <p:cNvSpPr>
              <a:spLocks noChangeShapeType="1"/>
            </p:cNvSpPr>
            <p:nvPr/>
          </p:nvSpPr>
          <p:spPr bwMode="auto">
            <a:xfrm>
              <a:off x="5095483" y="2106556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0" name="Line 601"/>
            <p:cNvSpPr>
              <a:spLocks noChangeShapeType="1"/>
            </p:cNvSpPr>
            <p:nvPr/>
          </p:nvSpPr>
          <p:spPr bwMode="auto">
            <a:xfrm>
              <a:off x="5095483" y="2020267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1" name="Line 602"/>
            <p:cNvSpPr>
              <a:spLocks noChangeShapeType="1"/>
            </p:cNvSpPr>
            <p:nvPr/>
          </p:nvSpPr>
          <p:spPr bwMode="auto">
            <a:xfrm>
              <a:off x="5095483" y="1958632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2" name="Line 603"/>
            <p:cNvSpPr>
              <a:spLocks noChangeShapeType="1"/>
            </p:cNvSpPr>
            <p:nvPr/>
          </p:nvSpPr>
          <p:spPr bwMode="auto">
            <a:xfrm>
              <a:off x="5095483" y="1910556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3" name="Line 604"/>
            <p:cNvSpPr>
              <a:spLocks noChangeShapeType="1"/>
            </p:cNvSpPr>
            <p:nvPr/>
          </p:nvSpPr>
          <p:spPr bwMode="auto">
            <a:xfrm>
              <a:off x="5095483" y="1872343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4" name="Line 605"/>
            <p:cNvSpPr>
              <a:spLocks noChangeShapeType="1"/>
            </p:cNvSpPr>
            <p:nvPr/>
          </p:nvSpPr>
          <p:spPr bwMode="auto">
            <a:xfrm>
              <a:off x="5095483" y="1841525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5" name="Line 606"/>
            <p:cNvSpPr>
              <a:spLocks noChangeShapeType="1"/>
            </p:cNvSpPr>
            <p:nvPr/>
          </p:nvSpPr>
          <p:spPr bwMode="auto">
            <a:xfrm>
              <a:off x="5095483" y="1813173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6" name="Line 607"/>
            <p:cNvSpPr>
              <a:spLocks noChangeShapeType="1"/>
            </p:cNvSpPr>
            <p:nvPr/>
          </p:nvSpPr>
          <p:spPr bwMode="auto">
            <a:xfrm>
              <a:off x="5095483" y="1787286"/>
              <a:ext cx="3698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7" name="Line 609"/>
            <p:cNvSpPr>
              <a:spLocks noChangeShapeType="1"/>
            </p:cNvSpPr>
            <p:nvPr/>
          </p:nvSpPr>
          <p:spPr bwMode="auto">
            <a:xfrm>
              <a:off x="1160697" y="4640993"/>
              <a:ext cx="0" cy="5547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8" name="Line 610"/>
            <p:cNvSpPr>
              <a:spLocks noChangeShapeType="1"/>
            </p:cNvSpPr>
            <p:nvPr/>
          </p:nvSpPr>
          <p:spPr bwMode="auto">
            <a:xfrm>
              <a:off x="2482154" y="4640993"/>
              <a:ext cx="0" cy="5547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9" name="Line 611"/>
            <p:cNvSpPr>
              <a:spLocks noChangeShapeType="1"/>
            </p:cNvSpPr>
            <p:nvPr/>
          </p:nvSpPr>
          <p:spPr bwMode="auto">
            <a:xfrm>
              <a:off x="3802378" y="4640993"/>
              <a:ext cx="0" cy="5547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0" name="Line 612"/>
            <p:cNvSpPr>
              <a:spLocks noChangeShapeType="1"/>
            </p:cNvSpPr>
            <p:nvPr/>
          </p:nvSpPr>
          <p:spPr bwMode="auto">
            <a:xfrm>
              <a:off x="5123835" y="4640993"/>
              <a:ext cx="0" cy="5547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1" name="Line 613"/>
            <p:cNvSpPr>
              <a:spLocks noChangeShapeType="1"/>
            </p:cNvSpPr>
            <p:nvPr/>
          </p:nvSpPr>
          <p:spPr bwMode="auto">
            <a:xfrm>
              <a:off x="1556394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2" name="Line 614"/>
            <p:cNvSpPr>
              <a:spLocks noChangeShapeType="1"/>
            </p:cNvSpPr>
            <p:nvPr/>
          </p:nvSpPr>
          <p:spPr bwMode="auto">
            <a:xfrm>
              <a:off x="1790608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3" name="Line 615"/>
            <p:cNvSpPr>
              <a:spLocks noChangeShapeType="1"/>
            </p:cNvSpPr>
            <p:nvPr/>
          </p:nvSpPr>
          <p:spPr bwMode="auto">
            <a:xfrm>
              <a:off x="1955790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4" name="Line 616"/>
            <p:cNvSpPr>
              <a:spLocks noChangeShapeType="1"/>
            </p:cNvSpPr>
            <p:nvPr/>
          </p:nvSpPr>
          <p:spPr bwMode="auto">
            <a:xfrm>
              <a:off x="2083991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5" name="Line 617"/>
            <p:cNvSpPr>
              <a:spLocks noChangeShapeType="1"/>
            </p:cNvSpPr>
            <p:nvPr/>
          </p:nvSpPr>
          <p:spPr bwMode="auto">
            <a:xfrm>
              <a:off x="2188770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6" name="Line 618"/>
            <p:cNvSpPr>
              <a:spLocks noChangeShapeType="1"/>
            </p:cNvSpPr>
            <p:nvPr/>
          </p:nvSpPr>
          <p:spPr bwMode="auto">
            <a:xfrm>
              <a:off x="2277525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7" name="Line 619"/>
            <p:cNvSpPr>
              <a:spLocks noChangeShapeType="1"/>
            </p:cNvSpPr>
            <p:nvPr/>
          </p:nvSpPr>
          <p:spPr bwMode="auto">
            <a:xfrm>
              <a:off x="2353953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8" name="Line 620"/>
            <p:cNvSpPr>
              <a:spLocks noChangeShapeType="1"/>
            </p:cNvSpPr>
            <p:nvPr/>
          </p:nvSpPr>
          <p:spPr bwMode="auto">
            <a:xfrm>
              <a:off x="2420519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9" name="Line 621"/>
            <p:cNvSpPr>
              <a:spLocks noChangeShapeType="1"/>
            </p:cNvSpPr>
            <p:nvPr/>
          </p:nvSpPr>
          <p:spPr bwMode="auto">
            <a:xfrm>
              <a:off x="2879084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0" name="Line 622"/>
            <p:cNvSpPr>
              <a:spLocks noChangeShapeType="1"/>
            </p:cNvSpPr>
            <p:nvPr/>
          </p:nvSpPr>
          <p:spPr bwMode="auto">
            <a:xfrm>
              <a:off x="3112065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1" name="Line 623"/>
            <p:cNvSpPr>
              <a:spLocks noChangeShapeType="1"/>
            </p:cNvSpPr>
            <p:nvPr/>
          </p:nvSpPr>
          <p:spPr bwMode="auto">
            <a:xfrm>
              <a:off x="3274782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2" name="Line 624"/>
            <p:cNvSpPr>
              <a:spLocks noChangeShapeType="1"/>
            </p:cNvSpPr>
            <p:nvPr/>
          </p:nvSpPr>
          <p:spPr bwMode="auto">
            <a:xfrm>
              <a:off x="3404215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3" name="Line 625"/>
            <p:cNvSpPr>
              <a:spLocks noChangeShapeType="1"/>
            </p:cNvSpPr>
            <p:nvPr/>
          </p:nvSpPr>
          <p:spPr bwMode="auto">
            <a:xfrm>
              <a:off x="3507762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4" name="Line 626"/>
            <p:cNvSpPr>
              <a:spLocks noChangeShapeType="1"/>
            </p:cNvSpPr>
            <p:nvPr/>
          </p:nvSpPr>
          <p:spPr bwMode="auto">
            <a:xfrm>
              <a:off x="3595284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5" name="Line 627"/>
            <p:cNvSpPr>
              <a:spLocks noChangeShapeType="1"/>
            </p:cNvSpPr>
            <p:nvPr/>
          </p:nvSpPr>
          <p:spPr bwMode="auto">
            <a:xfrm>
              <a:off x="3674177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6" name="Line 628"/>
            <p:cNvSpPr>
              <a:spLocks noChangeShapeType="1"/>
            </p:cNvSpPr>
            <p:nvPr/>
          </p:nvSpPr>
          <p:spPr bwMode="auto">
            <a:xfrm>
              <a:off x="3741976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7" name="Line 629"/>
            <p:cNvSpPr>
              <a:spLocks noChangeShapeType="1"/>
            </p:cNvSpPr>
            <p:nvPr/>
          </p:nvSpPr>
          <p:spPr bwMode="auto">
            <a:xfrm>
              <a:off x="4200542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8" name="Line 630"/>
            <p:cNvSpPr>
              <a:spLocks noChangeShapeType="1"/>
            </p:cNvSpPr>
            <p:nvPr/>
          </p:nvSpPr>
          <p:spPr bwMode="auto">
            <a:xfrm>
              <a:off x="4432289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9" name="Line 631"/>
            <p:cNvSpPr>
              <a:spLocks noChangeShapeType="1"/>
            </p:cNvSpPr>
            <p:nvPr/>
          </p:nvSpPr>
          <p:spPr bwMode="auto">
            <a:xfrm>
              <a:off x="4598704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0" name="Line 632"/>
            <p:cNvSpPr>
              <a:spLocks noChangeShapeType="1"/>
            </p:cNvSpPr>
            <p:nvPr/>
          </p:nvSpPr>
          <p:spPr bwMode="auto">
            <a:xfrm>
              <a:off x="4724440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1" name="Line 633"/>
            <p:cNvSpPr>
              <a:spLocks noChangeShapeType="1"/>
            </p:cNvSpPr>
            <p:nvPr/>
          </p:nvSpPr>
          <p:spPr bwMode="auto">
            <a:xfrm>
              <a:off x="4830452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2" name="Line 634"/>
            <p:cNvSpPr>
              <a:spLocks noChangeShapeType="1"/>
            </p:cNvSpPr>
            <p:nvPr/>
          </p:nvSpPr>
          <p:spPr bwMode="auto">
            <a:xfrm>
              <a:off x="4919207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3" name="Line 635"/>
            <p:cNvSpPr>
              <a:spLocks noChangeShapeType="1"/>
            </p:cNvSpPr>
            <p:nvPr/>
          </p:nvSpPr>
          <p:spPr bwMode="auto">
            <a:xfrm>
              <a:off x="4994402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4" name="Line 636"/>
            <p:cNvSpPr>
              <a:spLocks noChangeShapeType="1"/>
            </p:cNvSpPr>
            <p:nvPr/>
          </p:nvSpPr>
          <p:spPr bwMode="auto">
            <a:xfrm>
              <a:off x="5062200" y="4659484"/>
              <a:ext cx="0" cy="3698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5" name="Line 637"/>
            <p:cNvSpPr>
              <a:spLocks noChangeShapeType="1"/>
            </p:cNvSpPr>
            <p:nvPr/>
          </p:nvSpPr>
          <p:spPr bwMode="auto">
            <a:xfrm>
              <a:off x="1160697" y="1756469"/>
              <a:ext cx="0" cy="5670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6" name="Line 638"/>
            <p:cNvSpPr>
              <a:spLocks noChangeShapeType="1"/>
            </p:cNvSpPr>
            <p:nvPr/>
          </p:nvSpPr>
          <p:spPr bwMode="auto">
            <a:xfrm>
              <a:off x="2482154" y="1756469"/>
              <a:ext cx="0" cy="5670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7" name="Line 639"/>
            <p:cNvSpPr>
              <a:spLocks noChangeShapeType="1"/>
            </p:cNvSpPr>
            <p:nvPr/>
          </p:nvSpPr>
          <p:spPr bwMode="auto">
            <a:xfrm>
              <a:off x="3802378" y="1756469"/>
              <a:ext cx="0" cy="5670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8" name="Line 640"/>
            <p:cNvSpPr>
              <a:spLocks noChangeShapeType="1"/>
            </p:cNvSpPr>
            <p:nvPr/>
          </p:nvSpPr>
          <p:spPr bwMode="auto">
            <a:xfrm>
              <a:off x="5123835" y="1756469"/>
              <a:ext cx="0" cy="5670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9" name="Line 641"/>
            <p:cNvSpPr>
              <a:spLocks noChangeShapeType="1"/>
            </p:cNvSpPr>
            <p:nvPr/>
          </p:nvSpPr>
          <p:spPr bwMode="auto">
            <a:xfrm>
              <a:off x="1556394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0" name="Line 642"/>
            <p:cNvSpPr>
              <a:spLocks noChangeShapeType="1"/>
            </p:cNvSpPr>
            <p:nvPr/>
          </p:nvSpPr>
          <p:spPr bwMode="auto">
            <a:xfrm>
              <a:off x="1790608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1" name="Line 643"/>
            <p:cNvSpPr>
              <a:spLocks noChangeShapeType="1"/>
            </p:cNvSpPr>
            <p:nvPr/>
          </p:nvSpPr>
          <p:spPr bwMode="auto">
            <a:xfrm>
              <a:off x="1955790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2" name="Line 644"/>
            <p:cNvSpPr>
              <a:spLocks noChangeShapeType="1"/>
            </p:cNvSpPr>
            <p:nvPr/>
          </p:nvSpPr>
          <p:spPr bwMode="auto">
            <a:xfrm>
              <a:off x="2083991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3" name="Line 645"/>
            <p:cNvSpPr>
              <a:spLocks noChangeShapeType="1"/>
            </p:cNvSpPr>
            <p:nvPr/>
          </p:nvSpPr>
          <p:spPr bwMode="auto">
            <a:xfrm>
              <a:off x="2188770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4" name="Line 646"/>
            <p:cNvSpPr>
              <a:spLocks noChangeShapeType="1"/>
            </p:cNvSpPr>
            <p:nvPr/>
          </p:nvSpPr>
          <p:spPr bwMode="auto">
            <a:xfrm>
              <a:off x="2277525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5" name="Line 647"/>
            <p:cNvSpPr>
              <a:spLocks noChangeShapeType="1"/>
            </p:cNvSpPr>
            <p:nvPr/>
          </p:nvSpPr>
          <p:spPr bwMode="auto">
            <a:xfrm>
              <a:off x="2353953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6" name="Line 648"/>
            <p:cNvSpPr>
              <a:spLocks noChangeShapeType="1"/>
            </p:cNvSpPr>
            <p:nvPr/>
          </p:nvSpPr>
          <p:spPr bwMode="auto">
            <a:xfrm>
              <a:off x="2420519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7" name="Line 649"/>
            <p:cNvSpPr>
              <a:spLocks noChangeShapeType="1"/>
            </p:cNvSpPr>
            <p:nvPr/>
          </p:nvSpPr>
          <p:spPr bwMode="auto">
            <a:xfrm>
              <a:off x="2879084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8" name="Line 650"/>
            <p:cNvSpPr>
              <a:spLocks noChangeShapeType="1"/>
            </p:cNvSpPr>
            <p:nvPr/>
          </p:nvSpPr>
          <p:spPr bwMode="auto">
            <a:xfrm>
              <a:off x="3112065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9" name="Line 651"/>
            <p:cNvSpPr>
              <a:spLocks noChangeShapeType="1"/>
            </p:cNvSpPr>
            <p:nvPr/>
          </p:nvSpPr>
          <p:spPr bwMode="auto">
            <a:xfrm>
              <a:off x="3274782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0" name="Line 652"/>
            <p:cNvSpPr>
              <a:spLocks noChangeShapeType="1"/>
            </p:cNvSpPr>
            <p:nvPr/>
          </p:nvSpPr>
          <p:spPr bwMode="auto">
            <a:xfrm>
              <a:off x="3404215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1" name="Line 653"/>
            <p:cNvSpPr>
              <a:spLocks noChangeShapeType="1"/>
            </p:cNvSpPr>
            <p:nvPr/>
          </p:nvSpPr>
          <p:spPr bwMode="auto">
            <a:xfrm>
              <a:off x="3507762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2" name="Line 654"/>
            <p:cNvSpPr>
              <a:spLocks noChangeShapeType="1"/>
            </p:cNvSpPr>
            <p:nvPr/>
          </p:nvSpPr>
          <p:spPr bwMode="auto">
            <a:xfrm>
              <a:off x="3595284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3" name="Line 655"/>
            <p:cNvSpPr>
              <a:spLocks noChangeShapeType="1"/>
            </p:cNvSpPr>
            <p:nvPr/>
          </p:nvSpPr>
          <p:spPr bwMode="auto">
            <a:xfrm>
              <a:off x="3674177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4" name="Line 656"/>
            <p:cNvSpPr>
              <a:spLocks noChangeShapeType="1"/>
            </p:cNvSpPr>
            <p:nvPr/>
          </p:nvSpPr>
          <p:spPr bwMode="auto">
            <a:xfrm>
              <a:off x="3741976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5" name="Line 657"/>
            <p:cNvSpPr>
              <a:spLocks noChangeShapeType="1"/>
            </p:cNvSpPr>
            <p:nvPr/>
          </p:nvSpPr>
          <p:spPr bwMode="auto">
            <a:xfrm>
              <a:off x="4200542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6" name="Line 658"/>
            <p:cNvSpPr>
              <a:spLocks noChangeShapeType="1"/>
            </p:cNvSpPr>
            <p:nvPr/>
          </p:nvSpPr>
          <p:spPr bwMode="auto">
            <a:xfrm>
              <a:off x="4432289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7" name="Line 659"/>
            <p:cNvSpPr>
              <a:spLocks noChangeShapeType="1"/>
            </p:cNvSpPr>
            <p:nvPr/>
          </p:nvSpPr>
          <p:spPr bwMode="auto">
            <a:xfrm>
              <a:off x="4598704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8" name="Line 660"/>
            <p:cNvSpPr>
              <a:spLocks noChangeShapeType="1"/>
            </p:cNvSpPr>
            <p:nvPr/>
          </p:nvSpPr>
          <p:spPr bwMode="auto">
            <a:xfrm>
              <a:off x="4724440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9" name="Line 661"/>
            <p:cNvSpPr>
              <a:spLocks noChangeShapeType="1"/>
            </p:cNvSpPr>
            <p:nvPr/>
          </p:nvSpPr>
          <p:spPr bwMode="auto">
            <a:xfrm>
              <a:off x="4830452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0" name="Line 662"/>
            <p:cNvSpPr>
              <a:spLocks noChangeShapeType="1"/>
            </p:cNvSpPr>
            <p:nvPr/>
          </p:nvSpPr>
          <p:spPr bwMode="auto">
            <a:xfrm>
              <a:off x="4919207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1" name="Line 663"/>
            <p:cNvSpPr>
              <a:spLocks noChangeShapeType="1"/>
            </p:cNvSpPr>
            <p:nvPr/>
          </p:nvSpPr>
          <p:spPr bwMode="auto">
            <a:xfrm>
              <a:off x="4994402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2" name="Line 664"/>
            <p:cNvSpPr>
              <a:spLocks noChangeShapeType="1"/>
            </p:cNvSpPr>
            <p:nvPr/>
          </p:nvSpPr>
          <p:spPr bwMode="auto">
            <a:xfrm>
              <a:off x="5062200" y="1756469"/>
              <a:ext cx="0" cy="3574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3" name="Line 665"/>
            <p:cNvSpPr>
              <a:spLocks noChangeShapeType="1"/>
            </p:cNvSpPr>
            <p:nvPr/>
          </p:nvSpPr>
          <p:spPr bwMode="auto">
            <a:xfrm>
              <a:off x="1160696" y="1756469"/>
              <a:ext cx="0" cy="293999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4" name="Line 666"/>
            <p:cNvSpPr>
              <a:spLocks noChangeShapeType="1"/>
            </p:cNvSpPr>
            <p:nvPr/>
          </p:nvSpPr>
          <p:spPr bwMode="auto">
            <a:xfrm>
              <a:off x="5123835" y="1756469"/>
              <a:ext cx="0" cy="293999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5" name="Line 667"/>
            <p:cNvSpPr>
              <a:spLocks noChangeShapeType="1"/>
            </p:cNvSpPr>
            <p:nvPr/>
          </p:nvSpPr>
          <p:spPr bwMode="auto">
            <a:xfrm>
              <a:off x="1152068" y="4687836"/>
              <a:ext cx="398039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6" name="Line 668"/>
            <p:cNvSpPr>
              <a:spLocks noChangeShapeType="1"/>
            </p:cNvSpPr>
            <p:nvPr/>
          </p:nvSpPr>
          <p:spPr bwMode="auto">
            <a:xfrm>
              <a:off x="1152068" y="1765098"/>
              <a:ext cx="398039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7" name="Freeform 669"/>
            <p:cNvSpPr>
              <a:spLocks/>
            </p:cNvSpPr>
            <p:nvPr/>
          </p:nvSpPr>
          <p:spPr bwMode="auto">
            <a:xfrm>
              <a:off x="1249452" y="3479787"/>
              <a:ext cx="78893" cy="78893"/>
            </a:xfrm>
            <a:custGeom>
              <a:avLst/>
              <a:gdLst>
                <a:gd name="T0" fmla="*/ 31 w 64"/>
                <a:gd name="T1" fmla="*/ 0 h 64"/>
                <a:gd name="T2" fmla="*/ 64 w 64"/>
                <a:gd name="T3" fmla="*/ 32 h 64"/>
                <a:gd name="T4" fmla="*/ 31 w 64"/>
                <a:gd name="T5" fmla="*/ 64 h 64"/>
                <a:gd name="T6" fmla="*/ 0 w 64"/>
                <a:gd name="T7" fmla="*/ 32 h 64"/>
                <a:gd name="T8" fmla="*/ 31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1" y="0"/>
                  </a:moveTo>
                  <a:lnTo>
                    <a:pt x="64" y="32"/>
                  </a:lnTo>
                  <a:lnTo>
                    <a:pt x="31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8" name="Freeform 670"/>
            <p:cNvSpPr>
              <a:spLocks/>
            </p:cNvSpPr>
            <p:nvPr/>
          </p:nvSpPr>
          <p:spPr bwMode="auto">
            <a:xfrm>
              <a:off x="1249452" y="3479787"/>
              <a:ext cx="40680" cy="40680"/>
            </a:xfrm>
            <a:custGeom>
              <a:avLst/>
              <a:gdLst>
                <a:gd name="T0" fmla="*/ 31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1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1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9" name="Freeform 671"/>
            <p:cNvSpPr>
              <a:spLocks/>
            </p:cNvSpPr>
            <p:nvPr/>
          </p:nvSpPr>
          <p:spPr bwMode="auto">
            <a:xfrm>
              <a:off x="1287665" y="3479787"/>
              <a:ext cx="41912" cy="40680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2 h 33"/>
                <a:gd name="T6" fmla="*/ 34 w 34"/>
                <a:gd name="T7" fmla="*/ 33 h 33"/>
                <a:gd name="T8" fmla="*/ 33 w 34"/>
                <a:gd name="T9" fmla="*/ 33 h 33"/>
                <a:gd name="T10" fmla="*/ 0 w 34"/>
                <a:gd name="T11" fmla="*/ 1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3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0" name="Freeform 672"/>
            <p:cNvSpPr>
              <a:spLocks/>
            </p:cNvSpPr>
            <p:nvPr/>
          </p:nvSpPr>
          <p:spPr bwMode="auto">
            <a:xfrm>
              <a:off x="1287665" y="3519234"/>
              <a:ext cx="41912" cy="40680"/>
            </a:xfrm>
            <a:custGeom>
              <a:avLst/>
              <a:gdLst>
                <a:gd name="T0" fmla="*/ 33 w 34"/>
                <a:gd name="T1" fmla="*/ 0 h 33"/>
                <a:gd name="T2" fmla="*/ 34 w 34"/>
                <a:gd name="T3" fmla="*/ 0 h 33"/>
                <a:gd name="T4" fmla="*/ 34 w 34"/>
                <a:gd name="T5" fmla="*/ 1 h 33"/>
                <a:gd name="T6" fmla="*/ 2 w 34"/>
                <a:gd name="T7" fmla="*/ 33 h 33"/>
                <a:gd name="T8" fmla="*/ 0 w 34"/>
                <a:gd name="T9" fmla="*/ 33 h 33"/>
                <a:gd name="T10" fmla="*/ 0 w 34"/>
                <a:gd name="T11" fmla="*/ 32 h 33"/>
                <a:gd name="T12" fmla="*/ 33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3" y="0"/>
                  </a:moveTo>
                  <a:lnTo>
                    <a:pt x="34" y="0"/>
                  </a:lnTo>
                  <a:lnTo>
                    <a:pt x="34" y="1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1" name="Freeform 673"/>
            <p:cNvSpPr>
              <a:spLocks/>
            </p:cNvSpPr>
            <p:nvPr/>
          </p:nvSpPr>
          <p:spPr bwMode="auto">
            <a:xfrm>
              <a:off x="1249452" y="3519234"/>
              <a:ext cx="40680" cy="40680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1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2" name="Freeform 674"/>
            <p:cNvSpPr>
              <a:spLocks/>
            </p:cNvSpPr>
            <p:nvPr/>
          </p:nvSpPr>
          <p:spPr bwMode="auto">
            <a:xfrm>
              <a:off x="1573651" y="3562378"/>
              <a:ext cx="77660" cy="78893"/>
            </a:xfrm>
            <a:custGeom>
              <a:avLst/>
              <a:gdLst>
                <a:gd name="T0" fmla="*/ 31 w 63"/>
                <a:gd name="T1" fmla="*/ 0 h 64"/>
                <a:gd name="T2" fmla="*/ 63 w 63"/>
                <a:gd name="T3" fmla="*/ 32 h 64"/>
                <a:gd name="T4" fmla="*/ 31 w 63"/>
                <a:gd name="T5" fmla="*/ 64 h 64"/>
                <a:gd name="T6" fmla="*/ 0 w 63"/>
                <a:gd name="T7" fmla="*/ 32 h 64"/>
                <a:gd name="T8" fmla="*/ 31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lnTo>
                    <a:pt x="63" y="32"/>
                  </a:lnTo>
                  <a:lnTo>
                    <a:pt x="31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3" name="Freeform 675"/>
            <p:cNvSpPr>
              <a:spLocks/>
            </p:cNvSpPr>
            <p:nvPr/>
          </p:nvSpPr>
          <p:spPr bwMode="auto">
            <a:xfrm>
              <a:off x="1573651" y="3562378"/>
              <a:ext cx="40680" cy="41912"/>
            </a:xfrm>
            <a:custGeom>
              <a:avLst/>
              <a:gdLst>
                <a:gd name="T0" fmla="*/ 31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2 h 34"/>
                <a:gd name="T12" fmla="*/ 31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4" name="Freeform 676"/>
            <p:cNvSpPr>
              <a:spLocks/>
            </p:cNvSpPr>
            <p:nvPr/>
          </p:nvSpPr>
          <p:spPr bwMode="auto">
            <a:xfrm>
              <a:off x="1611866" y="3562378"/>
              <a:ext cx="41912" cy="41912"/>
            </a:xfrm>
            <a:custGeom>
              <a:avLst/>
              <a:gdLst>
                <a:gd name="T0" fmla="*/ 0 w 34"/>
                <a:gd name="T1" fmla="*/ 0 h 34"/>
                <a:gd name="T2" fmla="*/ 2 w 34"/>
                <a:gd name="T3" fmla="*/ 0 h 34"/>
                <a:gd name="T4" fmla="*/ 34 w 34"/>
                <a:gd name="T5" fmla="*/ 32 h 34"/>
                <a:gd name="T6" fmla="*/ 34 w 34"/>
                <a:gd name="T7" fmla="*/ 34 h 34"/>
                <a:gd name="T8" fmla="*/ 32 w 34"/>
                <a:gd name="T9" fmla="*/ 34 h 34"/>
                <a:gd name="T10" fmla="*/ 0 w 34"/>
                <a:gd name="T11" fmla="*/ 2 h 34"/>
                <a:gd name="T12" fmla="*/ 0 w 3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5" name="Freeform 677"/>
            <p:cNvSpPr>
              <a:spLocks/>
            </p:cNvSpPr>
            <p:nvPr/>
          </p:nvSpPr>
          <p:spPr bwMode="auto">
            <a:xfrm>
              <a:off x="1611866" y="3601825"/>
              <a:ext cx="41912" cy="43145"/>
            </a:xfrm>
            <a:custGeom>
              <a:avLst/>
              <a:gdLst>
                <a:gd name="T0" fmla="*/ 32 w 34"/>
                <a:gd name="T1" fmla="*/ 0 h 35"/>
                <a:gd name="T2" fmla="*/ 34 w 34"/>
                <a:gd name="T3" fmla="*/ 0 h 35"/>
                <a:gd name="T4" fmla="*/ 34 w 34"/>
                <a:gd name="T5" fmla="*/ 2 h 35"/>
                <a:gd name="T6" fmla="*/ 2 w 34"/>
                <a:gd name="T7" fmla="*/ 35 h 35"/>
                <a:gd name="T8" fmla="*/ 0 w 34"/>
                <a:gd name="T9" fmla="*/ 35 h 35"/>
                <a:gd name="T10" fmla="*/ 0 w 34"/>
                <a:gd name="T11" fmla="*/ 32 h 35"/>
                <a:gd name="T12" fmla="*/ 32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2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5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6" name="Freeform 678"/>
            <p:cNvSpPr>
              <a:spLocks/>
            </p:cNvSpPr>
            <p:nvPr/>
          </p:nvSpPr>
          <p:spPr bwMode="auto">
            <a:xfrm>
              <a:off x="1573651" y="3601825"/>
              <a:ext cx="40680" cy="43145"/>
            </a:xfrm>
            <a:custGeom>
              <a:avLst/>
              <a:gdLst>
                <a:gd name="T0" fmla="*/ 0 w 33"/>
                <a:gd name="T1" fmla="*/ 0 h 35"/>
                <a:gd name="T2" fmla="*/ 1 w 33"/>
                <a:gd name="T3" fmla="*/ 0 h 35"/>
                <a:gd name="T4" fmla="*/ 33 w 33"/>
                <a:gd name="T5" fmla="*/ 32 h 35"/>
                <a:gd name="T6" fmla="*/ 33 w 33"/>
                <a:gd name="T7" fmla="*/ 35 h 35"/>
                <a:gd name="T8" fmla="*/ 31 w 33"/>
                <a:gd name="T9" fmla="*/ 35 h 35"/>
                <a:gd name="T10" fmla="*/ 0 w 33"/>
                <a:gd name="T11" fmla="*/ 2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5"/>
                  </a:lnTo>
                  <a:lnTo>
                    <a:pt x="31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7" name="Freeform 679"/>
            <p:cNvSpPr>
              <a:spLocks/>
            </p:cNvSpPr>
            <p:nvPr/>
          </p:nvSpPr>
          <p:spPr bwMode="auto">
            <a:xfrm>
              <a:off x="1838683" y="3596894"/>
              <a:ext cx="80126" cy="78893"/>
            </a:xfrm>
            <a:custGeom>
              <a:avLst/>
              <a:gdLst>
                <a:gd name="T0" fmla="*/ 33 w 65"/>
                <a:gd name="T1" fmla="*/ 0 h 64"/>
                <a:gd name="T2" fmla="*/ 65 w 65"/>
                <a:gd name="T3" fmla="*/ 32 h 64"/>
                <a:gd name="T4" fmla="*/ 33 w 65"/>
                <a:gd name="T5" fmla="*/ 64 h 64"/>
                <a:gd name="T6" fmla="*/ 0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lnTo>
                    <a:pt x="65" y="32"/>
                  </a:lnTo>
                  <a:lnTo>
                    <a:pt x="33" y="64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8" name="Freeform 680"/>
            <p:cNvSpPr>
              <a:spLocks/>
            </p:cNvSpPr>
            <p:nvPr/>
          </p:nvSpPr>
          <p:spPr bwMode="auto">
            <a:xfrm>
              <a:off x="1838683" y="3596894"/>
              <a:ext cx="41912" cy="40680"/>
            </a:xfrm>
            <a:custGeom>
              <a:avLst/>
              <a:gdLst>
                <a:gd name="T0" fmla="*/ 33 w 34"/>
                <a:gd name="T1" fmla="*/ 0 h 33"/>
                <a:gd name="T2" fmla="*/ 34 w 34"/>
                <a:gd name="T3" fmla="*/ 0 h 33"/>
                <a:gd name="T4" fmla="*/ 34 w 34"/>
                <a:gd name="T5" fmla="*/ 2 h 33"/>
                <a:gd name="T6" fmla="*/ 2 w 34"/>
                <a:gd name="T7" fmla="*/ 33 h 33"/>
                <a:gd name="T8" fmla="*/ 0 w 34"/>
                <a:gd name="T9" fmla="*/ 33 h 33"/>
                <a:gd name="T10" fmla="*/ 0 w 34"/>
                <a:gd name="T11" fmla="*/ 32 h 33"/>
                <a:gd name="T12" fmla="*/ 33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3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" name="Freeform 681"/>
            <p:cNvSpPr>
              <a:spLocks/>
            </p:cNvSpPr>
            <p:nvPr/>
          </p:nvSpPr>
          <p:spPr bwMode="auto">
            <a:xfrm>
              <a:off x="1879362" y="3596894"/>
              <a:ext cx="39446" cy="40680"/>
            </a:xfrm>
            <a:custGeom>
              <a:avLst/>
              <a:gdLst>
                <a:gd name="T0" fmla="*/ 0 w 32"/>
                <a:gd name="T1" fmla="*/ 0 h 33"/>
                <a:gd name="T2" fmla="*/ 1 w 32"/>
                <a:gd name="T3" fmla="*/ 0 h 33"/>
                <a:gd name="T4" fmla="*/ 32 w 32"/>
                <a:gd name="T5" fmla="*/ 32 h 33"/>
                <a:gd name="T6" fmla="*/ 32 w 32"/>
                <a:gd name="T7" fmla="*/ 33 h 33"/>
                <a:gd name="T8" fmla="*/ 32 w 32"/>
                <a:gd name="T9" fmla="*/ 33 h 33"/>
                <a:gd name="T10" fmla="*/ 0 w 32"/>
                <a:gd name="T11" fmla="*/ 2 h 33"/>
                <a:gd name="T12" fmla="*/ 0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0" y="0"/>
                  </a:moveTo>
                  <a:lnTo>
                    <a:pt x="1" y="0"/>
                  </a:lnTo>
                  <a:lnTo>
                    <a:pt x="32" y="32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0" name="Freeform 682"/>
            <p:cNvSpPr>
              <a:spLocks/>
            </p:cNvSpPr>
            <p:nvPr/>
          </p:nvSpPr>
          <p:spPr bwMode="auto">
            <a:xfrm>
              <a:off x="1879362" y="3636340"/>
              <a:ext cx="39446" cy="40680"/>
            </a:xfrm>
            <a:custGeom>
              <a:avLst/>
              <a:gdLst>
                <a:gd name="T0" fmla="*/ 32 w 32"/>
                <a:gd name="T1" fmla="*/ 0 h 33"/>
                <a:gd name="T2" fmla="*/ 32 w 32"/>
                <a:gd name="T3" fmla="*/ 0 h 33"/>
                <a:gd name="T4" fmla="*/ 32 w 32"/>
                <a:gd name="T5" fmla="*/ 1 h 33"/>
                <a:gd name="T6" fmla="*/ 1 w 32"/>
                <a:gd name="T7" fmla="*/ 33 h 33"/>
                <a:gd name="T8" fmla="*/ 0 w 32"/>
                <a:gd name="T9" fmla="*/ 33 h 33"/>
                <a:gd name="T10" fmla="*/ 0 w 32"/>
                <a:gd name="T11" fmla="*/ 32 h 33"/>
                <a:gd name="T12" fmla="*/ 32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0"/>
                  </a:moveTo>
                  <a:lnTo>
                    <a:pt x="32" y="0"/>
                  </a:lnTo>
                  <a:lnTo>
                    <a:pt x="32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1" name="Freeform 683"/>
            <p:cNvSpPr>
              <a:spLocks/>
            </p:cNvSpPr>
            <p:nvPr/>
          </p:nvSpPr>
          <p:spPr bwMode="auto">
            <a:xfrm>
              <a:off x="1838683" y="3636340"/>
              <a:ext cx="41912" cy="40680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2 h 33"/>
                <a:gd name="T6" fmla="*/ 34 w 34"/>
                <a:gd name="T7" fmla="*/ 33 h 33"/>
                <a:gd name="T8" fmla="*/ 33 w 34"/>
                <a:gd name="T9" fmla="*/ 33 h 33"/>
                <a:gd name="T10" fmla="*/ 0 w 34"/>
                <a:gd name="T11" fmla="*/ 1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3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2" name="Freeform 684"/>
            <p:cNvSpPr>
              <a:spLocks/>
            </p:cNvSpPr>
            <p:nvPr/>
          </p:nvSpPr>
          <p:spPr bwMode="auto">
            <a:xfrm>
              <a:off x="2033450" y="3271461"/>
              <a:ext cx="77660" cy="80126"/>
            </a:xfrm>
            <a:custGeom>
              <a:avLst/>
              <a:gdLst>
                <a:gd name="T0" fmla="*/ 32 w 63"/>
                <a:gd name="T1" fmla="*/ 0 h 65"/>
                <a:gd name="T2" fmla="*/ 63 w 63"/>
                <a:gd name="T3" fmla="*/ 32 h 65"/>
                <a:gd name="T4" fmla="*/ 32 w 63"/>
                <a:gd name="T5" fmla="*/ 65 h 65"/>
                <a:gd name="T6" fmla="*/ 0 w 63"/>
                <a:gd name="T7" fmla="*/ 32 h 65"/>
                <a:gd name="T8" fmla="*/ 32 w 63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5">
                  <a:moveTo>
                    <a:pt x="32" y="0"/>
                  </a:moveTo>
                  <a:lnTo>
                    <a:pt x="63" y="32"/>
                  </a:lnTo>
                  <a:lnTo>
                    <a:pt x="32" y="6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3" name="Freeform 685"/>
            <p:cNvSpPr>
              <a:spLocks/>
            </p:cNvSpPr>
            <p:nvPr/>
          </p:nvSpPr>
          <p:spPr bwMode="auto">
            <a:xfrm>
              <a:off x="2033450" y="3271461"/>
              <a:ext cx="40680" cy="41912"/>
            </a:xfrm>
            <a:custGeom>
              <a:avLst/>
              <a:gdLst>
                <a:gd name="T0" fmla="*/ 32 w 33"/>
                <a:gd name="T1" fmla="*/ 0 h 34"/>
                <a:gd name="T2" fmla="*/ 33 w 33"/>
                <a:gd name="T3" fmla="*/ 0 h 34"/>
                <a:gd name="T4" fmla="*/ 33 w 33"/>
                <a:gd name="T5" fmla="*/ 3 h 34"/>
                <a:gd name="T6" fmla="*/ 0 w 33"/>
                <a:gd name="T7" fmla="*/ 34 h 34"/>
                <a:gd name="T8" fmla="*/ 0 w 33"/>
                <a:gd name="T9" fmla="*/ 34 h 34"/>
                <a:gd name="T10" fmla="*/ 0 w 33"/>
                <a:gd name="T11" fmla="*/ 32 h 34"/>
                <a:gd name="T12" fmla="*/ 32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2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4" name="Freeform 686"/>
            <p:cNvSpPr>
              <a:spLocks/>
            </p:cNvSpPr>
            <p:nvPr/>
          </p:nvSpPr>
          <p:spPr bwMode="auto">
            <a:xfrm>
              <a:off x="2072897" y="3271461"/>
              <a:ext cx="40680" cy="41912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2 h 34"/>
                <a:gd name="T6" fmla="*/ 33 w 33"/>
                <a:gd name="T7" fmla="*/ 34 h 34"/>
                <a:gd name="T8" fmla="*/ 31 w 33"/>
                <a:gd name="T9" fmla="*/ 34 h 34"/>
                <a:gd name="T10" fmla="*/ 0 w 33"/>
                <a:gd name="T11" fmla="*/ 3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5" name="Freeform 687"/>
            <p:cNvSpPr>
              <a:spLocks/>
            </p:cNvSpPr>
            <p:nvPr/>
          </p:nvSpPr>
          <p:spPr bwMode="auto">
            <a:xfrm>
              <a:off x="2072897" y="3310907"/>
              <a:ext cx="40680" cy="41912"/>
            </a:xfrm>
            <a:custGeom>
              <a:avLst/>
              <a:gdLst>
                <a:gd name="T0" fmla="*/ 31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3 h 34"/>
                <a:gd name="T12" fmla="*/ 31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6" name="Freeform 688"/>
            <p:cNvSpPr>
              <a:spLocks/>
            </p:cNvSpPr>
            <p:nvPr/>
          </p:nvSpPr>
          <p:spPr bwMode="auto">
            <a:xfrm>
              <a:off x="2033450" y="3310907"/>
              <a:ext cx="40680" cy="41912"/>
            </a:xfrm>
            <a:custGeom>
              <a:avLst/>
              <a:gdLst>
                <a:gd name="T0" fmla="*/ 0 w 33"/>
                <a:gd name="T1" fmla="*/ 0 h 34"/>
                <a:gd name="T2" fmla="*/ 0 w 33"/>
                <a:gd name="T3" fmla="*/ 0 h 34"/>
                <a:gd name="T4" fmla="*/ 33 w 33"/>
                <a:gd name="T5" fmla="*/ 33 h 34"/>
                <a:gd name="T6" fmla="*/ 33 w 33"/>
                <a:gd name="T7" fmla="*/ 34 h 34"/>
                <a:gd name="T8" fmla="*/ 32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0" y="0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7" name="Freeform 689"/>
            <p:cNvSpPr>
              <a:spLocks/>
            </p:cNvSpPr>
            <p:nvPr/>
          </p:nvSpPr>
          <p:spPr bwMode="auto">
            <a:xfrm>
              <a:off x="2546254" y="2565121"/>
              <a:ext cx="78893" cy="80126"/>
            </a:xfrm>
            <a:custGeom>
              <a:avLst/>
              <a:gdLst>
                <a:gd name="T0" fmla="*/ 31 w 64"/>
                <a:gd name="T1" fmla="*/ 0 h 65"/>
                <a:gd name="T2" fmla="*/ 64 w 64"/>
                <a:gd name="T3" fmla="*/ 33 h 65"/>
                <a:gd name="T4" fmla="*/ 31 w 64"/>
                <a:gd name="T5" fmla="*/ 65 h 65"/>
                <a:gd name="T6" fmla="*/ 0 w 64"/>
                <a:gd name="T7" fmla="*/ 33 h 65"/>
                <a:gd name="T8" fmla="*/ 31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1" y="0"/>
                  </a:moveTo>
                  <a:lnTo>
                    <a:pt x="64" y="33"/>
                  </a:lnTo>
                  <a:lnTo>
                    <a:pt x="31" y="65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8" name="Freeform 690"/>
            <p:cNvSpPr>
              <a:spLocks/>
            </p:cNvSpPr>
            <p:nvPr/>
          </p:nvSpPr>
          <p:spPr bwMode="auto">
            <a:xfrm>
              <a:off x="2546254" y="2565121"/>
              <a:ext cx="40680" cy="43145"/>
            </a:xfrm>
            <a:custGeom>
              <a:avLst/>
              <a:gdLst>
                <a:gd name="T0" fmla="*/ 31 w 33"/>
                <a:gd name="T1" fmla="*/ 0 h 35"/>
                <a:gd name="T2" fmla="*/ 33 w 33"/>
                <a:gd name="T3" fmla="*/ 0 h 35"/>
                <a:gd name="T4" fmla="*/ 33 w 33"/>
                <a:gd name="T5" fmla="*/ 3 h 35"/>
                <a:gd name="T6" fmla="*/ 1 w 33"/>
                <a:gd name="T7" fmla="*/ 35 h 35"/>
                <a:gd name="T8" fmla="*/ 0 w 33"/>
                <a:gd name="T9" fmla="*/ 35 h 35"/>
                <a:gd name="T10" fmla="*/ 0 w 33"/>
                <a:gd name="T11" fmla="*/ 33 h 35"/>
                <a:gd name="T12" fmla="*/ 31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31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9" name="Freeform 691"/>
            <p:cNvSpPr>
              <a:spLocks/>
            </p:cNvSpPr>
            <p:nvPr/>
          </p:nvSpPr>
          <p:spPr bwMode="auto">
            <a:xfrm>
              <a:off x="2584468" y="2565121"/>
              <a:ext cx="41912" cy="43145"/>
            </a:xfrm>
            <a:custGeom>
              <a:avLst/>
              <a:gdLst>
                <a:gd name="T0" fmla="*/ 0 w 34"/>
                <a:gd name="T1" fmla="*/ 0 h 35"/>
                <a:gd name="T2" fmla="*/ 2 w 34"/>
                <a:gd name="T3" fmla="*/ 0 h 35"/>
                <a:gd name="T4" fmla="*/ 34 w 34"/>
                <a:gd name="T5" fmla="*/ 33 h 35"/>
                <a:gd name="T6" fmla="*/ 34 w 34"/>
                <a:gd name="T7" fmla="*/ 35 h 35"/>
                <a:gd name="T8" fmla="*/ 33 w 34"/>
                <a:gd name="T9" fmla="*/ 35 h 35"/>
                <a:gd name="T10" fmla="*/ 0 w 34"/>
                <a:gd name="T11" fmla="*/ 3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2" y="0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3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0" name="Freeform 692"/>
            <p:cNvSpPr>
              <a:spLocks/>
            </p:cNvSpPr>
            <p:nvPr/>
          </p:nvSpPr>
          <p:spPr bwMode="auto">
            <a:xfrm>
              <a:off x="2584468" y="2605801"/>
              <a:ext cx="41912" cy="41912"/>
            </a:xfrm>
            <a:custGeom>
              <a:avLst/>
              <a:gdLst>
                <a:gd name="T0" fmla="*/ 33 w 34"/>
                <a:gd name="T1" fmla="*/ 0 h 34"/>
                <a:gd name="T2" fmla="*/ 34 w 34"/>
                <a:gd name="T3" fmla="*/ 0 h 34"/>
                <a:gd name="T4" fmla="*/ 34 w 34"/>
                <a:gd name="T5" fmla="*/ 2 h 34"/>
                <a:gd name="T6" fmla="*/ 2 w 34"/>
                <a:gd name="T7" fmla="*/ 34 h 34"/>
                <a:gd name="T8" fmla="*/ 0 w 34"/>
                <a:gd name="T9" fmla="*/ 34 h 34"/>
                <a:gd name="T10" fmla="*/ 0 w 34"/>
                <a:gd name="T11" fmla="*/ 32 h 34"/>
                <a:gd name="T12" fmla="*/ 33 w 3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33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1" name="Freeform 693"/>
            <p:cNvSpPr>
              <a:spLocks/>
            </p:cNvSpPr>
            <p:nvPr/>
          </p:nvSpPr>
          <p:spPr bwMode="auto">
            <a:xfrm>
              <a:off x="2546254" y="2605801"/>
              <a:ext cx="40680" cy="41912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2 h 34"/>
                <a:gd name="T6" fmla="*/ 33 w 33"/>
                <a:gd name="T7" fmla="*/ 34 h 34"/>
                <a:gd name="T8" fmla="*/ 31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2" name="Freeform 694"/>
            <p:cNvSpPr>
              <a:spLocks/>
            </p:cNvSpPr>
            <p:nvPr/>
          </p:nvSpPr>
          <p:spPr bwMode="auto">
            <a:xfrm>
              <a:off x="2967839" y="2395009"/>
              <a:ext cx="78893" cy="78893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2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64" y="32"/>
                  </a:lnTo>
                  <a:lnTo>
                    <a:pt x="32" y="6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3" name="Freeform 695"/>
            <p:cNvSpPr>
              <a:spLocks/>
            </p:cNvSpPr>
            <p:nvPr/>
          </p:nvSpPr>
          <p:spPr bwMode="auto">
            <a:xfrm>
              <a:off x="2967839" y="2395009"/>
              <a:ext cx="40680" cy="40680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0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4" name="Freeform 696"/>
            <p:cNvSpPr>
              <a:spLocks/>
            </p:cNvSpPr>
            <p:nvPr/>
          </p:nvSpPr>
          <p:spPr bwMode="auto">
            <a:xfrm>
              <a:off x="3007285" y="2395009"/>
              <a:ext cx="40680" cy="40680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5" name="Freeform 697"/>
            <p:cNvSpPr>
              <a:spLocks/>
            </p:cNvSpPr>
            <p:nvPr/>
          </p:nvSpPr>
          <p:spPr bwMode="auto">
            <a:xfrm>
              <a:off x="3007285" y="2434455"/>
              <a:ext cx="40680" cy="40680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6" name="Freeform 698"/>
            <p:cNvSpPr>
              <a:spLocks/>
            </p:cNvSpPr>
            <p:nvPr/>
          </p:nvSpPr>
          <p:spPr bwMode="auto">
            <a:xfrm>
              <a:off x="2967839" y="2434455"/>
              <a:ext cx="40680" cy="40680"/>
            </a:xfrm>
            <a:custGeom>
              <a:avLst/>
              <a:gdLst>
                <a:gd name="T0" fmla="*/ 0 w 33"/>
                <a:gd name="T1" fmla="*/ 0 h 33"/>
                <a:gd name="T2" fmla="*/ 0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0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7" name="Freeform 699"/>
            <p:cNvSpPr>
              <a:spLocks/>
            </p:cNvSpPr>
            <p:nvPr/>
          </p:nvSpPr>
          <p:spPr bwMode="auto">
            <a:xfrm>
              <a:off x="3955233" y="2668668"/>
              <a:ext cx="78893" cy="78893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0 h 64"/>
                <a:gd name="T4" fmla="*/ 32 w 64"/>
                <a:gd name="T5" fmla="*/ 64 h 64"/>
                <a:gd name="T6" fmla="*/ 0 w 64"/>
                <a:gd name="T7" fmla="*/ 30 h 64"/>
                <a:gd name="T8" fmla="*/ 32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64" y="30"/>
                  </a:lnTo>
                  <a:lnTo>
                    <a:pt x="32" y="64"/>
                  </a:lnTo>
                  <a:lnTo>
                    <a:pt x="0" y="3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8" name="Freeform 700"/>
            <p:cNvSpPr>
              <a:spLocks/>
            </p:cNvSpPr>
            <p:nvPr/>
          </p:nvSpPr>
          <p:spPr bwMode="auto">
            <a:xfrm>
              <a:off x="3955233" y="2668668"/>
              <a:ext cx="40680" cy="40680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0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9" name="Freeform 701"/>
            <p:cNvSpPr>
              <a:spLocks/>
            </p:cNvSpPr>
            <p:nvPr/>
          </p:nvSpPr>
          <p:spPr bwMode="auto">
            <a:xfrm>
              <a:off x="3994679" y="2668668"/>
              <a:ext cx="39446" cy="40680"/>
            </a:xfrm>
            <a:custGeom>
              <a:avLst/>
              <a:gdLst>
                <a:gd name="T0" fmla="*/ 0 w 32"/>
                <a:gd name="T1" fmla="*/ 0 h 33"/>
                <a:gd name="T2" fmla="*/ 1 w 32"/>
                <a:gd name="T3" fmla="*/ 0 h 33"/>
                <a:gd name="T4" fmla="*/ 32 w 32"/>
                <a:gd name="T5" fmla="*/ 30 h 33"/>
                <a:gd name="T6" fmla="*/ 32 w 32"/>
                <a:gd name="T7" fmla="*/ 33 h 33"/>
                <a:gd name="T8" fmla="*/ 32 w 32"/>
                <a:gd name="T9" fmla="*/ 33 h 33"/>
                <a:gd name="T10" fmla="*/ 0 w 32"/>
                <a:gd name="T11" fmla="*/ 0 h 33"/>
                <a:gd name="T12" fmla="*/ 0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0" y="0"/>
                  </a:moveTo>
                  <a:lnTo>
                    <a:pt x="1" y="0"/>
                  </a:lnTo>
                  <a:lnTo>
                    <a:pt x="32" y="30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0" name="Freeform 702"/>
            <p:cNvSpPr>
              <a:spLocks/>
            </p:cNvSpPr>
            <p:nvPr/>
          </p:nvSpPr>
          <p:spPr bwMode="auto">
            <a:xfrm>
              <a:off x="3994679" y="2705650"/>
              <a:ext cx="39446" cy="43145"/>
            </a:xfrm>
            <a:custGeom>
              <a:avLst/>
              <a:gdLst>
                <a:gd name="T0" fmla="*/ 32 w 32"/>
                <a:gd name="T1" fmla="*/ 0 h 35"/>
                <a:gd name="T2" fmla="*/ 32 w 32"/>
                <a:gd name="T3" fmla="*/ 0 h 35"/>
                <a:gd name="T4" fmla="*/ 32 w 32"/>
                <a:gd name="T5" fmla="*/ 3 h 35"/>
                <a:gd name="T6" fmla="*/ 1 w 32"/>
                <a:gd name="T7" fmla="*/ 35 h 35"/>
                <a:gd name="T8" fmla="*/ 0 w 32"/>
                <a:gd name="T9" fmla="*/ 35 h 35"/>
                <a:gd name="T10" fmla="*/ 0 w 32"/>
                <a:gd name="T11" fmla="*/ 34 h 35"/>
                <a:gd name="T12" fmla="*/ 32 w 3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lnTo>
                    <a:pt x="32" y="0"/>
                  </a:lnTo>
                  <a:lnTo>
                    <a:pt x="32" y="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1" name="Freeform 703"/>
            <p:cNvSpPr>
              <a:spLocks/>
            </p:cNvSpPr>
            <p:nvPr/>
          </p:nvSpPr>
          <p:spPr bwMode="auto">
            <a:xfrm>
              <a:off x="3955233" y="2705650"/>
              <a:ext cx="40680" cy="43145"/>
            </a:xfrm>
            <a:custGeom>
              <a:avLst/>
              <a:gdLst>
                <a:gd name="T0" fmla="*/ 0 w 33"/>
                <a:gd name="T1" fmla="*/ 0 h 35"/>
                <a:gd name="T2" fmla="*/ 1 w 33"/>
                <a:gd name="T3" fmla="*/ 0 h 35"/>
                <a:gd name="T4" fmla="*/ 33 w 33"/>
                <a:gd name="T5" fmla="*/ 34 h 35"/>
                <a:gd name="T6" fmla="*/ 33 w 33"/>
                <a:gd name="T7" fmla="*/ 35 h 35"/>
                <a:gd name="T8" fmla="*/ 32 w 33"/>
                <a:gd name="T9" fmla="*/ 35 h 35"/>
                <a:gd name="T10" fmla="*/ 0 w 33"/>
                <a:gd name="T11" fmla="*/ 3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lnTo>
                    <a:pt x="1" y="0"/>
                  </a:lnTo>
                  <a:lnTo>
                    <a:pt x="33" y="34"/>
                  </a:lnTo>
                  <a:lnTo>
                    <a:pt x="33" y="35"/>
                  </a:lnTo>
                  <a:lnTo>
                    <a:pt x="32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2" name="Freeform 704"/>
            <p:cNvSpPr>
              <a:spLocks/>
            </p:cNvSpPr>
            <p:nvPr/>
          </p:nvSpPr>
          <p:spPr bwMode="auto">
            <a:xfrm>
              <a:off x="4264642" y="2673599"/>
              <a:ext cx="78893" cy="80126"/>
            </a:xfrm>
            <a:custGeom>
              <a:avLst/>
              <a:gdLst>
                <a:gd name="T0" fmla="*/ 32 w 64"/>
                <a:gd name="T1" fmla="*/ 0 h 65"/>
                <a:gd name="T2" fmla="*/ 64 w 64"/>
                <a:gd name="T3" fmla="*/ 33 h 65"/>
                <a:gd name="T4" fmla="*/ 32 w 64"/>
                <a:gd name="T5" fmla="*/ 65 h 65"/>
                <a:gd name="T6" fmla="*/ 0 w 64"/>
                <a:gd name="T7" fmla="*/ 33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lnTo>
                    <a:pt x="64" y="33"/>
                  </a:lnTo>
                  <a:lnTo>
                    <a:pt x="32" y="65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3" name="Freeform 705"/>
            <p:cNvSpPr>
              <a:spLocks/>
            </p:cNvSpPr>
            <p:nvPr/>
          </p:nvSpPr>
          <p:spPr bwMode="auto">
            <a:xfrm>
              <a:off x="4264642" y="2673599"/>
              <a:ext cx="40680" cy="41912"/>
            </a:xfrm>
            <a:custGeom>
              <a:avLst/>
              <a:gdLst>
                <a:gd name="T0" fmla="*/ 32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3 h 34"/>
                <a:gd name="T12" fmla="*/ 32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2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4" name="Freeform 706"/>
            <p:cNvSpPr>
              <a:spLocks/>
            </p:cNvSpPr>
            <p:nvPr/>
          </p:nvSpPr>
          <p:spPr bwMode="auto">
            <a:xfrm>
              <a:off x="4304089" y="2673599"/>
              <a:ext cx="40680" cy="41912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3 h 34"/>
                <a:gd name="T6" fmla="*/ 33 w 33"/>
                <a:gd name="T7" fmla="*/ 34 h 34"/>
                <a:gd name="T8" fmla="*/ 32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5" name="Freeform 707"/>
            <p:cNvSpPr>
              <a:spLocks/>
            </p:cNvSpPr>
            <p:nvPr/>
          </p:nvSpPr>
          <p:spPr bwMode="auto">
            <a:xfrm>
              <a:off x="4304089" y="2714279"/>
              <a:ext cx="40680" cy="40680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6" name="Freeform 708"/>
            <p:cNvSpPr>
              <a:spLocks/>
            </p:cNvSpPr>
            <p:nvPr/>
          </p:nvSpPr>
          <p:spPr bwMode="auto">
            <a:xfrm>
              <a:off x="4264642" y="2714279"/>
              <a:ext cx="40680" cy="40680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7" name="Freeform 709"/>
            <p:cNvSpPr>
              <a:spLocks/>
            </p:cNvSpPr>
            <p:nvPr/>
          </p:nvSpPr>
          <p:spPr bwMode="auto">
            <a:xfrm>
              <a:off x="3762932" y="2741399"/>
              <a:ext cx="77660" cy="78893"/>
            </a:xfrm>
            <a:custGeom>
              <a:avLst/>
              <a:gdLst>
                <a:gd name="T0" fmla="*/ 32 w 63"/>
                <a:gd name="T1" fmla="*/ 0 h 64"/>
                <a:gd name="T2" fmla="*/ 63 w 63"/>
                <a:gd name="T3" fmla="*/ 33 h 64"/>
                <a:gd name="T4" fmla="*/ 32 w 63"/>
                <a:gd name="T5" fmla="*/ 64 h 64"/>
                <a:gd name="T6" fmla="*/ 0 w 63"/>
                <a:gd name="T7" fmla="*/ 33 h 64"/>
                <a:gd name="T8" fmla="*/ 32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32" y="0"/>
                  </a:moveTo>
                  <a:lnTo>
                    <a:pt x="63" y="33"/>
                  </a:lnTo>
                  <a:lnTo>
                    <a:pt x="32" y="64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8" name="Freeform 710"/>
            <p:cNvSpPr>
              <a:spLocks/>
            </p:cNvSpPr>
            <p:nvPr/>
          </p:nvSpPr>
          <p:spPr bwMode="auto">
            <a:xfrm>
              <a:off x="3762932" y="2741399"/>
              <a:ext cx="40680" cy="40680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2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3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9" name="Freeform 711"/>
            <p:cNvSpPr>
              <a:spLocks/>
            </p:cNvSpPr>
            <p:nvPr/>
          </p:nvSpPr>
          <p:spPr bwMode="auto">
            <a:xfrm>
              <a:off x="3802378" y="2741399"/>
              <a:ext cx="40680" cy="40680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3 h 33"/>
                <a:gd name="T6" fmla="*/ 33 w 33"/>
                <a:gd name="T7" fmla="*/ 33 h 33"/>
                <a:gd name="T8" fmla="*/ 31 w 33"/>
                <a:gd name="T9" fmla="*/ 33 h 33"/>
                <a:gd name="T10" fmla="*/ 0 w 33"/>
                <a:gd name="T11" fmla="*/ 2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0" name="Freeform 712"/>
            <p:cNvSpPr>
              <a:spLocks/>
            </p:cNvSpPr>
            <p:nvPr/>
          </p:nvSpPr>
          <p:spPr bwMode="auto">
            <a:xfrm>
              <a:off x="3802378" y="2782078"/>
              <a:ext cx="40680" cy="40680"/>
            </a:xfrm>
            <a:custGeom>
              <a:avLst/>
              <a:gdLst>
                <a:gd name="T0" fmla="*/ 31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1 h 33"/>
                <a:gd name="T12" fmla="*/ 31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1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1" name="Freeform 713"/>
            <p:cNvSpPr>
              <a:spLocks/>
            </p:cNvSpPr>
            <p:nvPr/>
          </p:nvSpPr>
          <p:spPr bwMode="auto">
            <a:xfrm>
              <a:off x="3762932" y="2782078"/>
              <a:ext cx="40680" cy="40680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1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0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1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2" name="Freeform 714"/>
            <p:cNvSpPr>
              <a:spLocks/>
            </p:cNvSpPr>
            <p:nvPr/>
          </p:nvSpPr>
          <p:spPr bwMode="auto">
            <a:xfrm>
              <a:off x="3468316" y="2822757"/>
              <a:ext cx="78893" cy="77660"/>
            </a:xfrm>
            <a:custGeom>
              <a:avLst/>
              <a:gdLst>
                <a:gd name="T0" fmla="*/ 32 w 64"/>
                <a:gd name="T1" fmla="*/ 0 h 63"/>
                <a:gd name="T2" fmla="*/ 64 w 64"/>
                <a:gd name="T3" fmla="*/ 32 h 63"/>
                <a:gd name="T4" fmla="*/ 32 w 64"/>
                <a:gd name="T5" fmla="*/ 63 h 63"/>
                <a:gd name="T6" fmla="*/ 0 w 64"/>
                <a:gd name="T7" fmla="*/ 32 h 63"/>
                <a:gd name="T8" fmla="*/ 32 w 64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3">
                  <a:moveTo>
                    <a:pt x="32" y="0"/>
                  </a:moveTo>
                  <a:lnTo>
                    <a:pt x="64" y="32"/>
                  </a:lnTo>
                  <a:lnTo>
                    <a:pt x="32" y="6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3" name="Freeform 715"/>
            <p:cNvSpPr>
              <a:spLocks/>
            </p:cNvSpPr>
            <p:nvPr/>
          </p:nvSpPr>
          <p:spPr bwMode="auto">
            <a:xfrm>
              <a:off x="3468316" y="2822757"/>
              <a:ext cx="41912" cy="39446"/>
            </a:xfrm>
            <a:custGeom>
              <a:avLst/>
              <a:gdLst>
                <a:gd name="T0" fmla="*/ 32 w 34"/>
                <a:gd name="T1" fmla="*/ 0 h 32"/>
                <a:gd name="T2" fmla="*/ 34 w 34"/>
                <a:gd name="T3" fmla="*/ 0 h 32"/>
                <a:gd name="T4" fmla="*/ 34 w 34"/>
                <a:gd name="T5" fmla="*/ 1 h 32"/>
                <a:gd name="T6" fmla="*/ 2 w 34"/>
                <a:gd name="T7" fmla="*/ 32 h 32"/>
                <a:gd name="T8" fmla="*/ 0 w 34"/>
                <a:gd name="T9" fmla="*/ 32 h 32"/>
                <a:gd name="T10" fmla="*/ 0 w 34"/>
                <a:gd name="T11" fmla="*/ 32 h 32"/>
                <a:gd name="T12" fmla="*/ 32 w 3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2">
                  <a:moveTo>
                    <a:pt x="32" y="0"/>
                  </a:moveTo>
                  <a:lnTo>
                    <a:pt x="34" y="0"/>
                  </a:lnTo>
                  <a:lnTo>
                    <a:pt x="34" y="1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4" name="Freeform 716"/>
            <p:cNvSpPr>
              <a:spLocks/>
            </p:cNvSpPr>
            <p:nvPr/>
          </p:nvSpPr>
          <p:spPr bwMode="auto">
            <a:xfrm>
              <a:off x="3507762" y="2822757"/>
              <a:ext cx="40680" cy="39446"/>
            </a:xfrm>
            <a:custGeom>
              <a:avLst/>
              <a:gdLst>
                <a:gd name="T0" fmla="*/ 0 w 33"/>
                <a:gd name="T1" fmla="*/ 0 h 32"/>
                <a:gd name="T2" fmla="*/ 2 w 33"/>
                <a:gd name="T3" fmla="*/ 0 h 32"/>
                <a:gd name="T4" fmla="*/ 33 w 33"/>
                <a:gd name="T5" fmla="*/ 32 h 32"/>
                <a:gd name="T6" fmla="*/ 33 w 33"/>
                <a:gd name="T7" fmla="*/ 32 h 32"/>
                <a:gd name="T8" fmla="*/ 32 w 33"/>
                <a:gd name="T9" fmla="*/ 32 h 32"/>
                <a:gd name="T10" fmla="*/ 0 w 33"/>
                <a:gd name="T11" fmla="*/ 1 h 32"/>
                <a:gd name="T12" fmla="*/ 0 w 33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0" y="0"/>
                  </a:moveTo>
                  <a:lnTo>
                    <a:pt x="2" y="0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2" y="3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5" name="Freeform 717"/>
            <p:cNvSpPr>
              <a:spLocks/>
            </p:cNvSpPr>
            <p:nvPr/>
          </p:nvSpPr>
          <p:spPr bwMode="auto">
            <a:xfrm>
              <a:off x="3507762" y="2862204"/>
              <a:ext cx="40680" cy="40680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2 w 33"/>
                <a:gd name="T7" fmla="*/ 33 h 33"/>
                <a:gd name="T8" fmla="*/ 0 w 33"/>
                <a:gd name="T9" fmla="*/ 33 h 33"/>
                <a:gd name="T10" fmla="*/ 0 w 33"/>
                <a:gd name="T11" fmla="*/ 31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6" name="Freeform 718"/>
            <p:cNvSpPr>
              <a:spLocks/>
            </p:cNvSpPr>
            <p:nvPr/>
          </p:nvSpPr>
          <p:spPr bwMode="auto">
            <a:xfrm>
              <a:off x="3468316" y="2862204"/>
              <a:ext cx="41912" cy="40680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1 h 33"/>
                <a:gd name="T6" fmla="*/ 34 w 34"/>
                <a:gd name="T7" fmla="*/ 33 h 33"/>
                <a:gd name="T8" fmla="*/ 32 w 34"/>
                <a:gd name="T9" fmla="*/ 33 h 33"/>
                <a:gd name="T10" fmla="*/ 0 w 34"/>
                <a:gd name="T11" fmla="*/ 0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1"/>
                  </a:lnTo>
                  <a:lnTo>
                    <a:pt x="34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7" name="Freeform 719"/>
            <p:cNvSpPr>
              <a:spLocks/>
            </p:cNvSpPr>
            <p:nvPr/>
          </p:nvSpPr>
          <p:spPr bwMode="auto">
            <a:xfrm>
              <a:off x="3557070" y="3109976"/>
              <a:ext cx="78893" cy="62868"/>
            </a:xfrm>
            <a:custGeom>
              <a:avLst/>
              <a:gdLst>
                <a:gd name="T0" fmla="*/ 31 w 64"/>
                <a:gd name="T1" fmla="*/ 0 h 51"/>
                <a:gd name="T2" fmla="*/ 64 w 64"/>
                <a:gd name="T3" fmla="*/ 51 h 51"/>
                <a:gd name="T4" fmla="*/ 0 w 64"/>
                <a:gd name="T5" fmla="*/ 51 h 51"/>
                <a:gd name="T6" fmla="*/ 31 w 6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51">
                  <a:moveTo>
                    <a:pt x="31" y="0"/>
                  </a:moveTo>
                  <a:lnTo>
                    <a:pt x="64" y="51"/>
                  </a:lnTo>
                  <a:lnTo>
                    <a:pt x="0" y="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8" name="Freeform 720"/>
            <p:cNvSpPr>
              <a:spLocks/>
            </p:cNvSpPr>
            <p:nvPr/>
          </p:nvSpPr>
          <p:spPr bwMode="auto">
            <a:xfrm>
              <a:off x="3557070" y="3109976"/>
              <a:ext cx="40680" cy="64101"/>
            </a:xfrm>
            <a:custGeom>
              <a:avLst/>
              <a:gdLst>
                <a:gd name="T0" fmla="*/ 31 w 33"/>
                <a:gd name="T1" fmla="*/ 0 h 52"/>
                <a:gd name="T2" fmla="*/ 33 w 33"/>
                <a:gd name="T3" fmla="*/ 0 h 52"/>
                <a:gd name="T4" fmla="*/ 33 w 33"/>
                <a:gd name="T5" fmla="*/ 1 h 52"/>
                <a:gd name="T6" fmla="*/ 1 w 33"/>
                <a:gd name="T7" fmla="*/ 52 h 52"/>
                <a:gd name="T8" fmla="*/ 0 w 33"/>
                <a:gd name="T9" fmla="*/ 52 h 52"/>
                <a:gd name="T10" fmla="*/ 0 w 33"/>
                <a:gd name="T11" fmla="*/ 51 h 52"/>
                <a:gd name="T12" fmla="*/ 31 w 3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2">
                  <a:moveTo>
                    <a:pt x="31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9" name="Freeform 721"/>
            <p:cNvSpPr>
              <a:spLocks/>
            </p:cNvSpPr>
            <p:nvPr/>
          </p:nvSpPr>
          <p:spPr bwMode="auto">
            <a:xfrm>
              <a:off x="3595284" y="3109976"/>
              <a:ext cx="41912" cy="64101"/>
            </a:xfrm>
            <a:custGeom>
              <a:avLst/>
              <a:gdLst>
                <a:gd name="T0" fmla="*/ 0 w 34"/>
                <a:gd name="T1" fmla="*/ 0 h 52"/>
                <a:gd name="T2" fmla="*/ 2 w 34"/>
                <a:gd name="T3" fmla="*/ 0 h 52"/>
                <a:gd name="T4" fmla="*/ 34 w 34"/>
                <a:gd name="T5" fmla="*/ 51 h 52"/>
                <a:gd name="T6" fmla="*/ 34 w 34"/>
                <a:gd name="T7" fmla="*/ 52 h 52"/>
                <a:gd name="T8" fmla="*/ 33 w 34"/>
                <a:gd name="T9" fmla="*/ 52 h 52"/>
                <a:gd name="T10" fmla="*/ 0 w 34"/>
                <a:gd name="T11" fmla="*/ 1 h 52"/>
                <a:gd name="T12" fmla="*/ 0 w 3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0" y="0"/>
                  </a:moveTo>
                  <a:lnTo>
                    <a:pt x="2" y="0"/>
                  </a:lnTo>
                  <a:lnTo>
                    <a:pt x="34" y="51"/>
                  </a:lnTo>
                  <a:lnTo>
                    <a:pt x="34" y="52"/>
                  </a:lnTo>
                  <a:lnTo>
                    <a:pt x="33" y="5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0" name="Line 722"/>
            <p:cNvSpPr>
              <a:spLocks noChangeShapeType="1"/>
            </p:cNvSpPr>
            <p:nvPr/>
          </p:nvSpPr>
          <p:spPr bwMode="auto">
            <a:xfrm>
              <a:off x="3557070" y="3174077"/>
              <a:ext cx="8012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1" name="Freeform 723"/>
            <p:cNvSpPr>
              <a:spLocks/>
            </p:cNvSpPr>
            <p:nvPr/>
          </p:nvSpPr>
          <p:spPr bwMode="auto">
            <a:xfrm>
              <a:off x="4032894" y="2825222"/>
              <a:ext cx="78893" cy="64101"/>
            </a:xfrm>
            <a:custGeom>
              <a:avLst/>
              <a:gdLst>
                <a:gd name="T0" fmla="*/ 32 w 64"/>
                <a:gd name="T1" fmla="*/ 0 h 52"/>
                <a:gd name="T2" fmla="*/ 64 w 64"/>
                <a:gd name="T3" fmla="*/ 52 h 52"/>
                <a:gd name="T4" fmla="*/ 0 w 64"/>
                <a:gd name="T5" fmla="*/ 52 h 52"/>
                <a:gd name="T6" fmla="*/ 32 w 64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52">
                  <a:moveTo>
                    <a:pt x="32" y="0"/>
                  </a:moveTo>
                  <a:lnTo>
                    <a:pt x="64" y="52"/>
                  </a:lnTo>
                  <a:lnTo>
                    <a:pt x="0" y="5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2" name="Freeform 724"/>
            <p:cNvSpPr>
              <a:spLocks/>
            </p:cNvSpPr>
            <p:nvPr/>
          </p:nvSpPr>
          <p:spPr bwMode="auto">
            <a:xfrm>
              <a:off x="4032894" y="2825222"/>
              <a:ext cx="40680" cy="66566"/>
            </a:xfrm>
            <a:custGeom>
              <a:avLst/>
              <a:gdLst>
                <a:gd name="T0" fmla="*/ 32 w 33"/>
                <a:gd name="T1" fmla="*/ 0 h 54"/>
                <a:gd name="T2" fmla="*/ 33 w 33"/>
                <a:gd name="T3" fmla="*/ 0 h 54"/>
                <a:gd name="T4" fmla="*/ 33 w 33"/>
                <a:gd name="T5" fmla="*/ 3 h 54"/>
                <a:gd name="T6" fmla="*/ 1 w 33"/>
                <a:gd name="T7" fmla="*/ 54 h 54"/>
                <a:gd name="T8" fmla="*/ 0 w 33"/>
                <a:gd name="T9" fmla="*/ 54 h 54"/>
                <a:gd name="T10" fmla="*/ 0 w 33"/>
                <a:gd name="T11" fmla="*/ 52 h 54"/>
                <a:gd name="T12" fmla="*/ 32 w 3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32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3" name="Freeform 725"/>
            <p:cNvSpPr>
              <a:spLocks/>
            </p:cNvSpPr>
            <p:nvPr/>
          </p:nvSpPr>
          <p:spPr bwMode="auto">
            <a:xfrm>
              <a:off x="4072340" y="2825222"/>
              <a:ext cx="40680" cy="66566"/>
            </a:xfrm>
            <a:custGeom>
              <a:avLst/>
              <a:gdLst>
                <a:gd name="T0" fmla="*/ 0 w 33"/>
                <a:gd name="T1" fmla="*/ 0 h 54"/>
                <a:gd name="T2" fmla="*/ 1 w 33"/>
                <a:gd name="T3" fmla="*/ 0 h 54"/>
                <a:gd name="T4" fmla="*/ 33 w 33"/>
                <a:gd name="T5" fmla="*/ 52 h 54"/>
                <a:gd name="T6" fmla="*/ 33 w 33"/>
                <a:gd name="T7" fmla="*/ 54 h 54"/>
                <a:gd name="T8" fmla="*/ 32 w 33"/>
                <a:gd name="T9" fmla="*/ 54 h 54"/>
                <a:gd name="T10" fmla="*/ 0 w 33"/>
                <a:gd name="T11" fmla="*/ 3 h 54"/>
                <a:gd name="T12" fmla="*/ 0 w 3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0" y="0"/>
                  </a:moveTo>
                  <a:lnTo>
                    <a:pt x="1" y="0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32" y="5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4" name="Line 726"/>
            <p:cNvSpPr>
              <a:spLocks noChangeShapeType="1"/>
            </p:cNvSpPr>
            <p:nvPr/>
          </p:nvSpPr>
          <p:spPr bwMode="auto">
            <a:xfrm>
              <a:off x="4032894" y="2890555"/>
              <a:ext cx="8012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5" name="Line 727"/>
            <p:cNvSpPr>
              <a:spLocks noChangeShapeType="1"/>
            </p:cNvSpPr>
            <p:nvPr/>
          </p:nvSpPr>
          <p:spPr bwMode="auto">
            <a:xfrm>
              <a:off x="3468316" y="3008894"/>
              <a:ext cx="8012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6" name="Line 728"/>
            <p:cNvSpPr>
              <a:spLocks noChangeShapeType="1"/>
            </p:cNvSpPr>
            <p:nvPr/>
          </p:nvSpPr>
          <p:spPr bwMode="auto">
            <a:xfrm>
              <a:off x="3702529" y="2563889"/>
              <a:ext cx="8135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7" name="Line 729"/>
            <p:cNvSpPr>
              <a:spLocks noChangeShapeType="1"/>
            </p:cNvSpPr>
            <p:nvPr/>
          </p:nvSpPr>
          <p:spPr bwMode="auto">
            <a:xfrm>
              <a:off x="4050152" y="2722908"/>
              <a:ext cx="8012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8" name="Freeform 730"/>
            <p:cNvSpPr>
              <a:spLocks/>
            </p:cNvSpPr>
            <p:nvPr/>
          </p:nvSpPr>
          <p:spPr bwMode="auto">
            <a:xfrm>
              <a:off x="4295459" y="2778379"/>
              <a:ext cx="66566" cy="64101"/>
            </a:xfrm>
            <a:custGeom>
              <a:avLst/>
              <a:gdLst>
                <a:gd name="T0" fmla="*/ 28 w 54"/>
                <a:gd name="T1" fmla="*/ 0 h 52"/>
                <a:gd name="T2" fmla="*/ 32 w 54"/>
                <a:gd name="T3" fmla="*/ 1 h 52"/>
                <a:gd name="T4" fmla="*/ 36 w 54"/>
                <a:gd name="T5" fmla="*/ 1 h 52"/>
                <a:gd name="T6" fmla="*/ 38 w 54"/>
                <a:gd name="T7" fmla="*/ 2 h 52"/>
                <a:gd name="T8" fmla="*/ 43 w 54"/>
                <a:gd name="T9" fmla="*/ 4 h 52"/>
                <a:gd name="T10" fmla="*/ 46 w 54"/>
                <a:gd name="T11" fmla="*/ 7 h 52"/>
                <a:gd name="T12" fmla="*/ 46 w 54"/>
                <a:gd name="T13" fmla="*/ 8 h 52"/>
                <a:gd name="T14" fmla="*/ 49 w 54"/>
                <a:gd name="T15" fmla="*/ 12 h 52"/>
                <a:gd name="T16" fmla="*/ 51 w 54"/>
                <a:gd name="T17" fmla="*/ 14 h 52"/>
                <a:gd name="T18" fmla="*/ 52 w 54"/>
                <a:gd name="T19" fmla="*/ 18 h 52"/>
                <a:gd name="T20" fmla="*/ 53 w 54"/>
                <a:gd name="T21" fmla="*/ 22 h 52"/>
                <a:gd name="T22" fmla="*/ 54 w 54"/>
                <a:gd name="T23" fmla="*/ 26 h 52"/>
                <a:gd name="T24" fmla="*/ 53 w 54"/>
                <a:gd name="T25" fmla="*/ 32 h 52"/>
                <a:gd name="T26" fmla="*/ 52 w 54"/>
                <a:gd name="T27" fmla="*/ 34 h 52"/>
                <a:gd name="T28" fmla="*/ 51 w 54"/>
                <a:gd name="T29" fmla="*/ 36 h 52"/>
                <a:gd name="T30" fmla="*/ 48 w 54"/>
                <a:gd name="T31" fmla="*/ 41 h 52"/>
                <a:gd name="T32" fmla="*/ 46 w 54"/>
                <a:gd name="T33" fmla="*/ 44 h 52"/>
                <a:gd name="T34" fmla="*/ 45 w 54"/>
                <a:gd name="T35" fmla="*/ 45 h 52"/>
                <a:gd name="T36" fmla="*/ 40 w 54"/>
                <a:gd name="T37" fmla="*/ 49 h 52"/>
                <a:gd name="T38" fmla="*/ 39 w 54"/>
                <a:gd name="T39" fmla="*/ 50 h 52"/>
                <a:gd name="T40" fmla="*/ 36 w 54"/>
                <a:gd name="T41" fmla="*/ 51 h 52"/>
                <a:gd name="T42" fmla="*/ 30 w 54"/>
                <a:gd name="T43" fmla="*/ 52 h 52"/>
                <a:gd name="T44" fmla="*/ 27 w 54"/>
                <a:gd name="T45" fmla="*/ 52 h 52"/>
                <a:gd name="T46" fmla="*/ 21 w 54"/>
                <a:gd name="T47" fmla="*/ 51 h 52"/>
                <a:gd name="T48" fmla="*/ 19 w 54"/>
                <a:gd name="T49" fmla="*/ 51 h 52"/>
                <a:gd name="T50" fmla="*/ 15 w 54"/>
                <a:gd name="T51" fmla="*/ 50 h 52"/>
                <a:gd name="T52" fmla="*/ 12 w 54"/>
                <a:gd name="T53" fmla="*/ 48 h 52"/>
                <a:gd name="T54" fmla="*/ 8 w 54"/>
                <a:gd name="T55" fmla="*/ 44 h 52"/>
                <a:gd name="T56" fmla="*/ 7 w 54"/>
                <a:gd name="T57" fmla="*/ 43 h 52"/>
                <a:gd name="T58" fmla="*/ 5 w 54"/>
                <a:gd name="T59" fmla="*/ 38 h 52"/>
                <a:gd name="T60" fmla="*/ 4 w 54"/>
                <a:gd name="T61" fmla="*/ 37 h 52"/>
                <a:gd name="T62" fmla="*/ 3 w 54"/>
                <a:gd name="T63" fmla="*/ 34 h 52"/>
                <a:gd name="T64" fmla="*/ 1 w 54"/>
                <a:gd name="T65" fmla="*/ 29 h 52"/>
                <a:gd name="T66" fmla="*/ 0 w 54"/>
                <a:gd name="T67" fmla="*/ 26 h 52"/>
                <a:gd name="T68" fmla="*/ 1 w 54"/>
                <a:gd name="T69" fmla="*/ 20 h 52"/>
                <a:gd name="T70" fmla="*/ 3 w 54"/>
                <a:gd name="T71" fmla="*/ 18 h 52"/>
                <a:gd name="T72" fmla="*/ 4 w 54"/>
                <a:gd name="T73" fmla="*/ 14 h 52"/>
                <a:gd name="T74" fmla="*/ 6 w 54"/>
                <a:gd name="T75" fmla="*/ 10 h 52"/>
                <a:gd name="T76" fmla="*/ 8 w 54"/>
                <a:gd name="T77" fmla="*/ 7 h 52"/>
                <a:gd name="T78" fmla="*/ 9 w 54"/>
                <a:gd name="T79" fmla="*/ 7 h 52"/>
                <a:gd name="T80" fmla="*/ 14 w 54"/>
                <a:gd name="T81" fmla="*/ 3 h 52"/>
                <a:gd name="T82" fmla="*/ 15 w 54"/>
                <a:gd name="T83" fmla="*/ 2 h 52"/>
                <a:gd name="T84" fmla="*/ 19 w 54"/>
                <a:gd name="T85" fmla="*/ 1 h 52"/>
                <a:gd name="T86" fmla="*/ 23 w 54"/>
                <a:gd name="T8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52">
                  <a:moveTo>
                    <a:pt x="25" y="0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40" y="3"/>
                  </a:lnTo>
                  <a:lnTo>
                    <a:pt x="43" y="4"/>
                  </a:lnTo>
                  <a:lnTo>
                    <a:pt x="45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8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1" y="13"/>
                  </a:lnTo>
                  <a:lnTo>
                    <a:pt x="51" y="14"/>
                  </a:lnTo>
                  <a:lnTo>
                    <a:pt x="51" y="16"/>
                  </a:lnTo>
                  <a:lnTo>
                    <a:pt x="52" y="18"/>
                  </a:lnTo>
                  <a:lnTo>
                    <a:pt x="53" y="21"/>
                  </a:lnTo>
                  <a:lnTo>
                    <a:pt x="53" y="22"/>
                  </a:lnTo>
                  <a:lnTo>
                    <a:pt x="54" y="25"/>
                  </a:lnTo>
                  <a:lnTo>
                    <a:pt x="54" y="26"/>
                  </a:lnTo>
                  <a:lnTo>
                    <a:pt x="53" y="28"/>
                  </a:lnTo>
                  <a:lnTo>
                    <a:pt x="53" y="32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5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8" y="41"/>
                  </a:lnTo>
                  <a:lnTo>
                    <a:pt x="46" y="43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5" y="45"/>
                  </a:lnTo>
                  <a:lnTo>
                    <a:pt x="43" y="48"/>
                  </a:lnTo>
                  <a:lnTo>
                    <a:pt x="40" y="49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8" y="50"/>
                  </a:lnTo>
                  <a:lnTo>
                    <a:pt x="36" y="51"/>
                  </a:lnTo>
                  <a:lnTo>
                    <a:pt x="32" y="52"/>
                  </a:lnTo>
                  <a:lnTo>
                    <a:pt x="30" y="52"/>
                  </a:lnTo>
                  <a:lnTo>
                    <a:pt x="29" y="52"/>
                  </a:lnTo>
                  <a:lnTo>
                    <a:pt x="27" y="52"/>
                  </a:lnTo>
                  <a:lnTo>
                    <a:pt x="24" y="52"/>
                  </a:lnTo>
                  <a:lnTo>
                    <a:pt x="21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7" y="51"/>
                  </a:lnTo>
                  <a:lnTo>
                    <a:pt x="15" y="50"/>
                  </a:lnTo>
                  <a:lnTo>
                    <a:pt x="14" y="49"/>
                  </a:lnTo>
                  <a:lnTo>
                    <a:pt x="12" y="48"/>
                  </a:lnTo>
                  <a:lnTo>
                    <a:pt x="9" y="45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7" y="43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3" y="34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1" y="20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5" y="13"/>
                  </a:lnTo>
                  <a:lnTo>
                    <a:pt x="6" y="10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7"/>
                  </a:lnTo>
                  <a:lnTo>
                    <a:pt x="12" y="4"/>
                  </a:lnTo>
                  <a:lnTo>
                    <a:pt x="14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3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9" name="Line 731"/>
            <p:cNvSpPr>
              <a:spLocks noChangeShapeType="1"/>
            </p:cNvSpPr>
            <p:nvPr/>
          </p:nvSpPr>
          <p:spPr bwMode="auto">
            <a:xfrm>
              <a:off x="4360793" y="281043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0" name="Line 732"/>
            <p:cNvSpPr>
              <a:spLocks noChangeShapeType="1"/>
            </p:cNvSpPr>
            <p:nvPr/>
          </p:nvSpPr>
          <p:spPr bwMode="auto">
            <a:xfrm>
              <a:off x="4360793" y="2810430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1" name="Line 733"/>
            <p:cNvSpPr>
              <a:spLocks noChangeShapeType="1"/>
            </p:cNvSpPr>
            <p:nvPr/>
          </p:nvSpPr>
          <p:spPr bwMode="auto">
            <a:xfrm flipH="1">
              <a:off x="4359560" y="2812895"/>
              <a:ext cx="1233" cy="493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2" name="Line 734"/>
            <p:cNvSpPr>
              <a:spLocks noChangeShapeType="1"/>
            </p:cNvSpPr>
            <p:nvPr/>
          </p:nvSpPr>
          <p:spPr bwMode="auto">
            <a:xfrm>
              <a:off x="4359560" y="2817826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3" name="Line 735"/>
            <p:cNvSpPr>
              <a:spLocks noChangeShapeType="1"/>
            </p:cNvSpPr>
            <p:nvPr/>
          </p:nvSpPr>
          <p:spPr bwMode="auto">
            <a:xfrm>
              <a:off x="4359560" y="282029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4" name="Line 736"/>
            <p:cNvSpPr>
              <a:spLocks noChangeShapeType="1"/>
            </p:cNvSpPr>
            <p:nvPr/>
          </p:nvSpPr>
          <p:spPr bwMode="auto">
            <a:xfrm flipH="1">
              <a:off x="4358327" y="2820292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5" name="Line 737"/>
            <p:cNvSpPr>
              <a:spLocks noChangeShapeType="1"/>
            </p:cNvSpPr>
            <p:nvPr/>
          </p:nvSpPr>
          <p:spPr bwMode="auto">
            <a:xfrm>
              <a:off x="4358327" y="2821524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6" name="Line 738"/>
            <p:cNvSpPr>
              <a:spLocks noChangeShapeType="1"/>
            </p:cNvSpPr>
            <p:nvPr/>
          </p:nvSpPr>
          <p:spPr bwMode="auto">
            <a:xfrm flipH="1">
              <a:off x="4355862" y="2822757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7" name="Line 739"/>
            <p:cNvSpPr>
              <a:spLocks noChangeShapeType="1"/>
            </p:cNvSpPr>
            <p:nvPr/>
          </p:nvSpPr>
          <p:spPr bwMode="auto">
            <a:xfrm flipH="1">
              <a:off x="4353396" y="2825222"/>
              <a:ext cx="2466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8" name="Line 740"/>
            <p:cNvSpPr>
              <a:spLocks noChangeShapeType="1"/>
            </p:cNvSpPr>
            <p:nvPr/>
          </p:nvSpPr>
          <p:spPr bwMode="auto">
            <a:xfrm flipH="1">
              <a:off x="4352163" y="2828920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9" name="Line 741"/>
            <p:cNvSpPr>
              <a:spLocks noChangeShapeType="1"/>
            </p:cNvSpPr>
            <p:nvPr/>
          </p:nvSpPr>
          <p:spPr bwMode="auto">
            <a:xfrm flipH="1">
              <a:off x="4350931" y="2831385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0" name="Line 742"/>
            <p:cNvSpPr>
              <a:spLocks noChangeShapeType="1"/>
            </p:cNvSpPr>
            <p:nvPr/>
          </p:nvSpPr>
          <p:spPr bwMode="auto">
            <a:xfrm>
              <a:off x="4350931" y="2832619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1" name="Line 743"/>
            <p:cNvSpPr>
              <a:spLocks noChangeShapeType="1"/>
            </p:cNvSpPr>
            <p:nvPr/>
          </p:nvSpPr>
          <p:spPr bwMode="auto">
            <a:xfrm flipH="1">
              <a:off x="4349698" y="2832619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2" name="Line 744"/>
            <p:cNvSpPr>
              <a:spLocks noChangeShapeType="1"/>
            </p:cNvSpPr>
            <p:nvPr/>
          </p:nvSpPr>
          <p:spPr bwMode="auto">
            <a:xfrm flipH="1">
              <a:off x="4346000" y="2833851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3" name="Line 745"/>
            <p:cNvSpPr>
              <a:spLocks noChangeShapeType="1"/>
            </p:cNvSpPr>
            <p:nvPr/>
          </p:nvSpPr>
          <p:spPr bwMode="auto">
            <a:xfrm flipH="1">
              <a:off x="4343535" y="2835084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4" name="Line 746"/>
            <p:cNvSpPr>
              <a:spLocks noChangeShapeType="1"/>
            </p:cNvSpPr>
            <p:nvPr/>
          </p:nvSpPr>
          <p:spPr bwMode="auto">
            <a:xfrm>
              <a:off x="4343535" y="2837549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5" name="Line 747"/>
            <p:cNvSpPr>
              <a:spLocks noChangeShapeType="1"/>
            </p:cNvSpPr>
            <p:nvPr/>
          </p:nvSpPr>
          <p:spPr bwMode="auto">
            <a:xfrm flipH="1">
              <a:off x="4342302" y="2838782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6" name="Line 748"/>
            <p:cNvSpPr>
              <a:spLocks noChangeShapeType="1"/>
            </p:cNvSpPr>
            <p:nvPr/>
          </p:nvSpPr>
          <p:spPr bwMode="auto">
            <a:xfrm flipH="1">
              <a:off x="4339836" y="2838782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7" name="Line 749"/>
            <p:cNvSpPr>
              <a:spLocks noChangeShapeType="1"/>
            </p:cNvSpPr>
            <p:nvPr/>
          </p:nvSpPr>
          <p:spPr bwMode="auto">
            <a:xfrm flipH="1">
              <a:off x="4334905" y="2840015"/>
              <a:ext cx="4931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8" name="Line 750"/>
            <p:cNvSpPr>
              <a:spLocks noChangeShapeType="1"/>
            </p:cNvSpPr>
            <p:nvPr/>
          </p:nvSpPr>
          <p:spPr bwMode="auto">
            <a:xfrm flipH="1">
              <a:off x="4332440" y="2841247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9" name="Line 751"/>
            <p:cNvSpPr>
              <a:spLocks noChangeShapeType="1"/>
            </p:cNvSpPr>
            <p:nvPr/>
          </p:nvSpPr>
          <p:spPr bwMode="auto">
            <a:xfrm flipH="1">
              <a:off x="4331208" y="2841247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0" name="Line 752"/>
            <p:cNvSpPr>
              <a:spLocks noChangeShapeType="1"/>
            </p:cNvSpPr>
            <p:nvPr/>
          </p:nvSpPr>
          <p:spPr bwMode="auto">
            <a:xfrm flipH="1">
              <a:off x="4328742" y="2842480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1" name="Line 753"/>
            <p:cNvSpPr>
              <a:spLocks noChangeShapeType="1"/>
            </p:cNvSpPr>
            <p:nvPr/>
          </p:nvSpPr>
          <p:spPr bwMode="auto">
            <a:xfrm flipH="1" flipV="1">
              <a:off x="4325044" y="2841247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2" name="Line 754"/>
            <p:cNvSpPr>
              <a:spLocks noChangeShapeType="1"/>
            </p:cNvSpPr>
            <p:nvPr/>
          </p:nvSpPr>
          <p:spPr bwMode="auto">
            <a:xfrm flipH="1">
              <a:off x="4321347" y="2841247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3" name="Line 755"/>
            <p:cNvSpPr>
              <a:spLocks noChangeShapeType="1"/>
            </p:cNvSpPr>
            <p:nvPr/>
          </p:nvSpPr>
          <p:spPr bwMode="auto">
            <a:xfrm flipH="1" flipV="1">
              <a:off x="4320113" y="2840015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4" name="Line 756"/>
            <p:cNvSpPr>
              <a:spLocks noChangeShapeType="1"/>
            </p:cNvSpPr>
            <p:nvPr/>
          </p:nvSpPr>
          <p:spPr bwMode="auto">
            <a:xfrm flipH="1">
              <a:off x="4318881" y="2840015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5" name="Line 757"/>
            <p:cNvSpPr>
              <a:spLocks noChangeShapeType="1"/>
            </p:cNvSpPr>
            <p:nvPr/>
          </p:nvSpPr>
          <p:spPr bwMode="auto">
            <a:xfrm flipH="1">
              <a:off x="4316415" y="2840015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6" name="Line 758"/>
            <p:cNvSpPr>
              <a:spLocks noChangeShapeType="1"/>
            </p:cNvSpPr>
            <p:nvPr/>
          </p:nvSpPr>
          <p:spPr bwMode="auto">
            <a:xfrm flipH="1" flipV="1">
              <a:off x="4315183" y="2838782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7" name="Line 759"/>
            <p:cNvSpPr>
              <a:spLocks noChangeShapeType="1"/>
            </p:cNvSpPr>
            <p:nvPr/>
          </p:nvSpPr>
          <p:spPr bwMode="auto">
            <a:xfrm flipH="1" flipV="1">
              <a:off x="4312717" y="2837549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8" name="Line 760"/>
            <p:cNvSpPr>
              <a:spLocks noChangeShapeType="1"/>
            </p:cNvSpPr>
            <p:nvPr/>
          </p:nvSpPr>
          <p:spPr bwMode="auto">
            <a:xfrm flipH="1" flipV="1">
              <a:off x="4310252" y="2835084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9" name="Line 761"/>
            <p:cNvSpPr>
              <a:spLocks noChangeShapeType="1"/>
            </p:cNvSpPr>
            <p:nvPr/>
          </p:nvSpPr>
          <p:spPr bwMode="auto">
            <a:xfrm flipH="1" flipV="1">
              <a:off x="4306554" y="2833851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" name="Line 762"/>
            <p:cNvSpPr>
              <a:spLocks noChangeShapeType="1"/>
            </p:cNvSpPr>
            <p:nvPr/>
          </p:nvSpPr>
          <p:spPr bwMode="auto">
            <a:xfrm flipV="1">
              <a:off x="4306554" y="2832619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" name="Line 763"/>
            <p:cNvSpPr>
              <a:spLocks noChangeShapeType="1"/>
            </p:cNvSpPr>
            <p:nvPr/>
          </p:nvSpPr>
          <p:spPr bwMode="auto">
            <a:xfrm flipH="1">
              <a:off x="4305320" y="2832619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2" name="Line 764"/>
            <p:cNvSpPr>
              <a:spLocks noChangeShapeType="1"/>
            </p:cNvSpPr>
            <p:nvPr/>
          </p:nvSpPr>
          <p:spPr bwMode="auto">
            <a:xfrm flipV="1">
              <a:off x="4305320" y="2831385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3" name="Line 765"/>
            <p:cNvSpPr>
              <a:spLocks noChangeShapeType="1"/>
            </p:cNvSpPr>
            <p:nvPr/>
          </p:nvSpPr>
          <p:spPr bwMode="auto">
            <a:xfrm flipH="1" flipV="1">
              <a:off x="4304089" y="2828920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4" name="Line 766"/>
            <p:cNvSpPr>
              <a:spLocks noChangeShapeType="1"/>
            </p:cNvSpPr>
            <p:nvPr/>
          </p:nvSpPr>
          <p:spPr bwMode="auto">
            <a:xfrm flipH="1" flipV="1">
              <a:off x="4301623" y="2825222"/>
              <a:ext cx="2466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5" name="Line 767"/>
            <p:cNvSpPr>
              <a:spLocks noChangeShapeType="1"/>
            </p:cNvSpPr>
            <p:nvPr/>
          </p:nvSpPr>
          <p:spPr bwMode="auto">
            <a:xfrm>
              <a:off x="4301623" y="282522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6" name="Line 768"/>
            <p:cNvSpPr>
              <a:spLocks noChangeShapeType="1"/>
            </p:cNvSpPr>
            <p:nvPr/>
          </p:nvSpPr>
          <p:spPr bwMode="auto">
            <a:xfrm flipV="1">
              <a:off x="4301623" y="2823989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7" name="Line 769"/>
            <p:cNvSpPr>
              <a:spLocks noChangeShapeType="1"/>
            </p:cNvSpPr>
            <p:nvPr/>
          </p:nvSpPr>
          <p:spPr bwMode="auto">
            <a:xfrm flipH="1" flipV="1">
              <a:off x="4300390" y="2822757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8" name="Line 770"/>
            <p:cNvSpPr>
              <a:spLocks noChangeShapeType="1"/>
            </p:cNvSpPr>
            <p:nvPr/>
          </p:nvSpPr>
          <p:spPr bwMode="auto">
            <a:xfrm flipH="1" flipV="1">
              <a:off x="4299157" y="2820292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9" name="Line 771"/>
            <p:cNvSpPr>
              <a:spLocks noChangeShapeType="1"/>
            </p:cNvSpPr>
            <p:nvPr/>
          </p:nvSpPr>
          <p:spPr bwMode="auto">
            <a:xfrm flipH="1" flipV="1">
              <a:off x="4296692" y="2817826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0" name="Line 772"/>
            <p:cNvSpPr>
              <a:spLocks noChangeShapeType="1"/>
            </p:cNvSpPr>
            <p:nvPr/>
          </p:nvSpPr>
          <p:spPr bwMode="auto">
            <a:xfrm flipV="1">
              <a:off x="4296692" y="2814128"/>
              <a:ext cx="0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1" name="Line 773"/>
            <p:cNvSpPr>
              <a:spLocks noChangeShapeType="1"/>
            </p:cNvSpPr>
            <p:nvPr/>
          </p:nvSpPr>
          <p:spPr bwMode="auto">
            <a:xfrm flipV="1">
              <a:off x="4296692" y="2811663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2" name="Line 774"/>
            <p:cNvSpPr>
              <a:spLocks noChangeShapeType="1"/>
            </p:cNvSpPr>
            <p:nvPr/>
          </p:nvSpPr>
          <p:spPr bwMode="auto">
            <a:xfrm flipV="1">
              <a:off x="4296692" y="2810430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3" name="Line 775"/>
            <p:cNvSpPr>
              <a:spLocks noChangeShapeType="1"/>
            </p:cNvSpPr>
            <p:nvPr/>
          </p:nvSpPr>
          <p:spPr bwMode="auto">
            <a:xfrm flipV="1">
              <a:off x="4296692" y="2807964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4" name="Line 776"/>
            <p:cNvSpPr>
              <a:spLocks noChangeShapeType="1"/>
            </p:cNvSpPr>
            <p:nvPr/>
          </p:nvSpPr>
          <p:spPr bwMode="auto">
            <a:xfrm flipV="1">
              <a:off x="4296692" y="2803034"/>
              <a:ext cx="2466" cy="493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5" name="Line 777"/>
            <p:cNvSpPr>
              <a:spLocks noChangeShapeType="1"/>
            </p:cNvSpPr>
            <p:nvPr/>
          </p:nvSpPr>
          <p:spPr bwMode="auto">
            <a:xfrm flipV="1">
              <a:off x="4299157" y="2800568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6" name="Line 778"/>
            <p:cNvSpPr>
              <a:spLocks noChangeShapeType="1"/>
            </p:cNvSpPr>
            <p:nvPr/>
          </p:nvSpPr>
          <p:spPr bwMode="auto">
            <a:xfrm>
              <a:off x="4299157" y="280056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7" name="Line 779"/>
            <p:cNvSpPr>
              <a:spLocks noChangeShapeType="1"/>
            </p:cNvSpPr>
            <p:nvPr/>
          </p:nvSpPr>
          <p:spPr bwMode="auto">
            <a:xfrm flipV="1">
              <a:off x="4299157" y="2799335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8" name="Line 780"/>
            <p:cNvSpPr>
              <a:spLocks noChangeShapeType="1"/>
            </p:cNvSpPr>
            <p:nvPr/>
          </p:nvSpPr>
          <p:spPr bwMode="auto">
            <a:xfrm flipV="1">
              <a:off x="4300390" y="2795637"/>
              <a:ext cx="1233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9" name="Line 781"/>
            <p:cNvSpPr>
              <a:spLocks noChangeShapeType="1"/>
            </p:cNvSpPr>
            <p:nvPr/>
          </p:nvSpPr>
          <p:spPr bwMode="auto">
            <a:xfrm flipV="1">
              <a:off x="4301623" y="2793172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0" name="Line 782"/>
            <p:cNvSpPr>
              <a:spLocks noChangeShapeType="1"/>
            </p:cNvSpPr>
            <p:nvPr/>
          </p:nvSpPr>
          <p:spPr bwMode="auto">
            <a:xfrm flipV="1">
              <a:off x="4301623" y="2790707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1" name="Line 783"/>
            <p:cNvSpPr>
              <a:spLocks noChangeShapeType="1"/>
            </p:cNvSpPr>
            <p:nvPr/>
          </p:nvSpPr>
          <p:spPr bwMode="auto">
            <a:xfrm flipV="1">
              <a:off x="4304089" y="2789473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2" name="Line 784"/>
            <p:cNvSpPr>
              <a:spLocks noChangeShapeType="1"/>
            </p:cNvSpPr>
            <p:nvPr/>
          </p:nvSpPr>
          <p:spPr bwMode="auto">
            <a:xfrm flipV="1">
              <a:off x="4305320" y="2788242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3" name="Line 785"/>
            <p:cNvSpPr>
              <a:spLocks noChangeShapeType="1"/>
            </p:cNvSpPr>
            <p:nvPr/>
          </p:nvSpPr>
          <p:spPr bwMode="auto">
            <a:xfrm>
              <a:off x="4305320" y="2788242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4" name="Line 786"/>
            <p:cNvSpPr>
              <a:spLocks noChangeShapeType="1"/>
            </p:cNvSpPr>
            <p:nvPr/>
          </p:nvSpPr>
          <p:spPr bwMode="auto">
            <a:xfrm flipV="1">
              <a:off x="4306554" y="2787008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5" name="Line 787"/>
            <p:cNvSpPr>
              <a:spLocks noChangeShapeType="1"/>
            </p:cNvSpPr>
            <p:nvPr/>
          </p:nvSpPr>
          <p:spPr bwMode="auto">
            <a:xfrm flipV="1">
              <a:off x="4306554" y="2784543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6" name="Line 788"/>
            <p:cNvSpPr>
              <a:spLocks noChangeShapeType="1"/>
            </p:cNvSpPr>
            <p:nvPr/>
          </p:nvSpPr>
          <p:spPr bwMode="auto">
            <a:xfrm flipV="1">
              <a:off x="4310252" y="2783310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7" name="Line 789"/>
            <p:cNvSpPr>
              <a:spLocks noChangeShapeType="1"/>
            </p:cNvSpPr>
            <p:nvPr/>
          </p:nvSpPr>
          <p:spPr bwMode="auto">
            <a:xfrm>
              <a:off x="4312717" y="2783310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8" name="Line 790"/>
            <p:cNvSpPr>
              <a:spLocks noChangeShapeType="1"/>
            </p:cNvSpPr>
            <p:nvPr/>
          </p:nvSpPr>
          <p:spPr bwMode="auto">
            <a:xfrm flipV="1">
              <a:off x="4313950" y="2782078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9" name="Line 791"/>
            <p:cNvSpPr>
              <a:spLocks noChangeShapeType="1"/>
            </p:cNvSpPr>
            <p:nvPr/>
          </p:nvSpPr>
          <p:spPr bwMode="auto">
            <a:xfrm>
              <a:off x="4313950" y="2782078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0" name="Line 792"/>
            <p:cNvSpPr>
              <a:spLocks noChangeShapeType="1"/>
            </p:cNvSpPr>
            <p:nvPr/>
          </p:nvSpPr>
          <p:spPr bwMode="auto">
            <a:xfrm flipV="1">
              <a:off x="4315183" y="2780845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1" name="Line 793"/>
            <p:cNvSpPr>
              <a:spLocks noChangeShapeType="1"/>
            </p:cNvSpPr>
            <p:nvPr/>
          </p:nvSpPr>
          <p:spPr bwMode="auto">
            <a:xfrm flipV="1">
              <a:off x="4318881" y="2779612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2" name="Line 794"/>
            <p:cNvSpPr>
              <a:spLocks noChangeShapeType="1"/>
            </p:cNvSpPr>
            <p:nvPr/>
          </p:nvSpPr>
          <p:spPr bwMode="auto">
            <a:xfrm>
              <a:off x="4322578" y="2779612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3" name="Line 795"/>
            <p:cNvSpPr>
              <a:spLocks noChangeShapeType="1"/>
            </p:cNvSpPr>
            <p:nvPr/>
          </p:nvSpPr>
          <p:spPr bwMode="auto">
            <a:xfrm>
              <a:off x="4325044" y="2779612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4" name="Line 796"/>
            <p:cNvSpPr>
              <a:spLocks noChangeShapeType="1"/>
            </p:cNvSpPr>
            <p:nvPr/>
          </p:nvSpPr>
          <p:spPr bwMode="auto">
            <a:xfrm>
              <a:off x="4326277" y="2779612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5" name="Line 797"/>
            <p:cNvSpPr>
              <a:spLocks noChangeShapeType="1"/>
            </p:cNvSpPr>
            <p:nvPr/>
          </p:nvSpPr>
          <p:spPr bwMode="auto">
            <a:xfrm>
              <a:off x="4329975" y="2779612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6" name="Line 798"/>
            <p:cNvSpPr>
              <a:spLocks noChangeShapeType="1"/>
            </p:cNvSpPr>
            <p:nvPr/>
          </p:nvSpPr>
          <p:spPr bwMode="auto">
            <a:xfrm>
              <a:off x="4332440" y="2779612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7" name="Line 799"/>
            <p:cNvSpPr>
              <a:spLocks noChangeShapeType="1"/>
            </p:cNvSpPr>
            <p:nvPr/>
          </p:nvSpPr>
          <p:spPr bwMode="auto">
            <a:xfrm>
              <a:off x="4334905" y="2779612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8" name="Line 800"/>
            <p:cNvSpPr>
              <a:spLocks noChangeShapeType="1"/>
            </p:cNvSpPr>
            <p:nvPr/>
          </p:nvSpPr>
          <p:spPr bwMode="auto">
            <a:xfrm>
              <a:off x="4338604" y="2780845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9" name="Line 801"/>
            <p:cNvSpPr>
              <a:spLocks noChangeShapeType="1"/>
            </p:cNvSpPr>
            <p:nvPr/>
          </p:nvSpPr>
          <p:spPr bwMode="auto">
            <a:xfrm>
              <a:off x="4339836" y="2780845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0" name="Line 802"/>
            <p:cNvSpPr>
              <a:spLocks noChangeShapeType="1"/>
            </p:cNvSpPr>
            <p:nvPr/>
          </p:nvSpPr>
          <p:spPr bwMode="auto">
            <a:xfrm>
              <a:off x="4341069" y="2780845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1" name="Line 803"/>
            <p:cNvSpPr>
              <a:spLocks noChangeShapeType="1"/>
            </p:cNvSpPr>
            <p:nvPr/>
          </p:nvSpPr>
          <p:spPr bwMode="auto">
            <a:xfrm>
              <a:off x="4342302" y="2782078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2" name="Line 804"/>
            <p:cNvSpPr>
              <a:spLocks noChangeShapeType="1"/>
            </p:cNvSpPr>
            <p:nvPr/>
          </p:nvSpPr>
          <p:spPr bwMode="auto">
            <a:xfrm>
              <a:off x="4343535" y="2783310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3" name="Line 805"/>
            <p:cNvSpPr>
              <a:spLocks noChangeShapeType="1"/>
            </p:cNvSpPr>
            <p:nvPr/>
          </p:nvSpPr>
          <p:spPr bwMode="auto">
            <a:xfrm>
              <a:off x="4346000" y="2784543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4" name="Line 806"/>
            <p:cNvSpPr>
              <a:spLocks noChangeShapeType="1"/>
            </p:cNvSpPr>
            <p:nvPr/>
          </p:nvSpPr>
          <p:spPr bwMode="auto">
            <a:xfrm>
              <a:off x="4349698" y="2787008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5" name="Line 807"/>
            <p:cNvSpPr>
              <a:spLocks noChangeShapeType="1"/>
            </p:cNvSpPr>
            <p:nvPr/>
          </p:nvSpPr>
          <p:spPr bwMode="auto">
            <a:xfrm>
              <a:off x="4350931" y="278824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6" name="Line 808"/>
            <p:cNvSpPr>
              <a:spLocks noChangeShapeType="1"/>
            </p:cNvSpPr>
            <p:nvPr/>
          </p:nvSpPr>
          <p:spPr bwMode="auto">
            <a:xfrm>
              <a:off x="4350931" y="2788242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7" name="Line 810"/>
            <p:cNvSpPr>
              <a:spLocks noChangeShapeType="1"/>
            </p:cNvSpPr>
            <p:nvPr/>
          </p:nvSpPr>
          <p:spPr bwMode="auto">
            <a:xfrm>
              <a:off x="4352164" y="2789473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8" name="Line 811"/>
            <p:cNvSpPr>
              <a:spLocks noChangeShapeType="1"/>
            </p:cNvSpPr>
            <p:nvPr/>
          </p:nvSpPr>
          <p:spPr bwMode="auto">
            <a:xfrm>
              <a:off x="4353396" y="2790706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9" name="Line 812"/>
            <p:cNvSpPr>
              <a:spLocks noChangeShapeType="1"/>
            </p:cNvSpPr>
            <p:nvPr/>
          </p:nvSpPr>
          <p:spPr bwMode="auto">
            <a:xfrm>
              <a:off x="4355862" y="2793171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0" name="Line 813"/>
            <p:cNvSpPr>
              <a:spLocks noChangeShapeType="1"/>
            </p:cNvSpPr>
            <p:nvPr/>
          </p:nvSpPr>
          <p:spPr bwMode="auto">
            <a:xfrm>
              <a:off x="4355862" y="2794405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1" name="Line 814"/>
            <p:cNvSpPr>
              <a:spLocks noChangeShapeType="1"/>
            </p:cNvSpPr>
            <p:nvPr/>
          </p:nvSpPr>
          <p:spPr bwMode="auto">
            <a:xfrm>
              <a:off x="4358327" y="2795636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2" name="Line 815"/>
            <p:cNvSpPr>
              <a:spLocks noChangeShapeType="1"/>
            </p:cNvSpPr>
            <p:nvPr/>
          </p:nvSpPr>
          <p:spPr bwMode="auto">
            <a:xfrm>
              <a:off x="4358327" y="2798102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3" name="Line 816"/>
            <p:cNvSpPr>
              <a:spLocks noChangeShapeType="1"/>
            </p:cNvSpPr>
            <p:nvPr/>
          </p:nvSpPr>
          <p:spPr bwMode="auto">
            <a:xfrm>
              <a:off x="4359560" y="2800567"/>
              <a:ext cx="0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4" name="Line 817"/>
            <p:cNvSpPr>
              <a:spLocks noChangeShapeType="1"/>
            </p:cNvSpPr>
            <p:nvPr/>
          </p:nvSpPr>
          <p:spPr bwMode="auto">
            <a:xfrm>
              <a:off x="4359560" y="2804266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5" name="Line 818"/>
            <p:cNvSpPr>
              <a:spLocks noChangeShapeType="1"/>
            </p:cNvSpPr>
            <p:nvPr/>
          </p:nvSpPr>
          <p:spPr bwMode="auto">
            <a:xfrm>
              <a:off x="4360793" y="2805499"/>
              <a:ext cx="0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6" name="Line 819"/>
            <p:cNvSpPr>
              <a:spLocks noChangeShapeType="1"/>
            </p:cNvSpPr>
            <p:nvPr/>
          </p:nvSpPr>
          <p:spPr bwMode="auto">
            <a:xfrm>
              <a:off x="4360793" y="2809197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7" name="Freeform 820"/>
            <p:cNvSpPr>
              <a:spLocks/>
            </p:cNvSpPr>
            <p:nvPr/>
          </p:nvSpPr>
          <p:spPr bwMode="auto">
            <a:xfrm>
              <a:off x="4488993" y="2825221"/>
              <a:ext cx="64101" cy="64101"/>
            </a:xfrm>
            <a:custGeom>
              <a:avLst/>
              <a:gdLst>
                <a:gd name="T0" fmla="*/ 25 w 52"/>
                <a:gd name="T1" fmla="*/ 0 h 52"/>
                <a:gd name="T2" fmla="*/ 28 w 52"/>
                <a:gd name="T3" fmla="*/ 0 h 52"/>
                <a:gd name="T4" fmla="*/ 35 w 52"/>
                <a:gd name="T5" fmla="*/ 0 h 52"/>
                <a:gd name="T6" fmla="*/ 38 w 52"/>
                <a:gd name="T7" fmla="*/ 4 h 52"/>
                <a:gd name="T8" fmla="*/ 44 w 52"/>
                <a:gd name="T9" fmla="*/ 6 h 52"/>
                <a:gd name="T10" fmla="*/ 45 w 52"/>
                <a:gd name="T11" fmla="*/ 7 h 52"/>
                <a:gd name="T12" fmla="*/ 48 w 52"/>
                <a:gd name="T13" fmla="*/ 11 h 52"/>
                <a:gd name="T14" fmla="*/ 50 w 52"/>
                <a:gd name="T15" fmla="*/ 14 h 52"/>
                <a:gd name="T16" fmla="*/ 50 w 52"/>
                <a:gd name="T17" fmla="*/ 15 h 52"/>
                <a:gd name="T18" fmla="*/ 52 w 52"/>
                <a:gd name="T19" fmla="*/ 21 h 52"/>
                <a:gd name="T20" fmla="*/ 52 w 52"/>
                <a:gd name="T21" fmla="*/ 26 h 52"/>
                <a:gd name="T22" fmla="*/ 52 w 52"/>
                <a:gd name="T23" fmla="*/ 29 h 52"/>
                <a:gd name="T24" fmla="*/ 51 w 52"/>
                <a:gd name="T25" fmla="*/ 35 h 52"/>
                <a:gd name="T26" fmla="*/ 51 w 52"/>
                <a:gd name="T27" fmla="*/ 36 h 52"/>
                <a:gd name="T28" fmla="*/ 50 w 52"/>
                <a:gd name="T29" fmla="*/ 40 h 52"/>
                <a:gd name="T30" fmla="*/ 46 w 52"/>
                <a:gd name="T31" fmla="*/ 44 h 52"/>
                <a:gd name="T32" fmla="*/ 44 w 52"/>
                <a:gd name="T33" fmla="*/ 45 h 52"/>
                <a:gd name="T34" fmla="*/ 42 w 52"/>
                <a:gd name="T35" fmla="*/ 47 h 52"/>
                <a:gd name="T36" fmla="*/ 38 w 52"/>
                <a:gd name="T37" fmla="*/ 50 h 52"/>
                <a:gd name="T38" fmla="*/ 37 w 52"/>
                <a:gd name="T39" fmla="*/ 50 h 52"/>
                <a:gd name="T40" fmla="*/ 32 w 52"/>
                <a:gd name="T41" fmla="*/ 52 h 52"/>
                <a:gd name="T42" fmla="*/ 28 w 52"/>
                <a:gd name="T43" fmla="*/ 52 h 52"/>
                <a:gd name="T44" fmla="*/ 24 w 52"/>
                <a:gd name="T45" fmla="*/ 52 h 52"/>
                <a:gd name="T46" fmla="*/ 19 w 52"/>
                <a:gd name="T47" fmla="*/ 51 h 52"/>
                <a:gd name="T48" fmla="*/ 17 w 52"/>
                <a:gd name="T49" fmla="*/ 51 h 52"/>
                <a:gd name="T50" fmla="*/ 13 w 52"/>
                <a:gd name="T51" fmla="*/ 48 h 52"/>
                <a:gd name="T52" fmla="*/ 9 w 52"/>
                <a:gd name="T53" fmla="*/ 46 h 52"/>
                <a:gd name="T54" fmla="*/ 8 w 52"/>
                <a:gd name="T55" fmla="*/ 45 h 52"/>
                <a:gd name="T56" fmla="*/ 5 w 52"/>
                <a:gd name="T57" fmla="*/ 43 h 52"/>
                <a:gd name="T58" fmla="*/ 3 w 52"/>
                <a:gd name="T59" fmla="*/ 39 h 52"/>
                <a:gd name="T60" fmla="*/ 2 w 52"/>
                <a:gd name="T61" fmla="*/ 37 h 52"/>
                <a:gd name="T62" fmla="*/ 1 w 52"/>
                <a:gd name="T63" fmla="*/ 31 h 52"/>
                <a:gd name="T64" fmla="*/ 0 w 52"/>
                <a:gd name="T65" fmla="*/ 28 h 52"/>
                <a:gd name="T66" fmla="*/ 1 w 52"/>
                <a:gd name="T67" fmla="*/ 23 h 52"/>
                <a:gd name="T68" fmla="*/ 1 w 52"/>
                <a:gd name="T69" fmla="*/ 18 h 52"/>
                <a:gd name="T70" fmla="*/ 2 w 52"/>
                <a:gd name="T71" fmla="*/ 16 h 52"/>
                <a:gd name="T72" fmla="*/ 3 w 52"/>
                <a:gd name="T73" fmla="*/ 13 h 52"/>
                <a:gd name="T74" fmla="*/ 6 w 52"/>
                <a:gd name="T75" fmla="*/ 8 h 52"/>
                <a:gd name="T76" fmla="*/ 8 w 52"/>
                <a:gd name="T77" fmla="*/ 7 h 52"/>
                <a:gd name="T78" fmla="*/ 11 w 52"/>
                <a:gd name="T79" fmla="*/ 5 h 52"/>
                <a:gd name="T80" fmla="*/ 14 w 52"/>
                <a:gd name="T81" fmla="*/ 3 h 52"/>
                <a:gd name="T82" fmla="*/ 16 w 52"/>
                <a:gd name="T83" fmla="*/ 2 h 52"/>
                <a:gd name="T84" fmla="*/ 21 w 52"/>
                <a:gd name="T8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1" y="0"/>
                  </a:move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4" y="6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6" y="8"/>
                  </a:lnTo>
                  <a:lnTo>
                    <a:pt x="48" y="11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1" y="18"/>
                  </a:lnTo>
                  <a:lnTo>
                    <a:pt x="52" y="21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2" y="32"/>
                  </a:lnTo>
                  <a:lnTo>
                    <a:pt x="51" y="35"/>
                  </a:lnTo>
                  <a:lnTo>
                    <a:pt x="51" y="35"/>
                  </a:lnTo>
                  <a:lnTo>
                    <a:pt x="51" y="36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48" y="43"/>
                  </a:lnTo>
                  <a:lnTo>
                    <a:pt x="46" y="44"/>
                  </a:lnTo>
                  <a:lnTo>
                    <a:pt x="45" y="45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42" y="47"/>
                  </a:lnTo>
                  <a:lnTo>
                    <a:pt x="40" y="48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2"/>
                  </a:lnTo>
                  <a:lnTo>
                    <a:pt x="29" y="52"/>
                  </a:lnTo>
                  <a:lnTo>
                    <a:pt x="28" y="52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2"/>
                  </a:lnTo>
                  <a:lnTo>
                    <a:pt x="19" y="51"/>
                  </a:lnTo>
                  <a:lnTo>
                    <a:pt x="18" y="51"/>
                  </a:lnTo>
                  <a:lnTo>
                    <a:pt x="17" y="51"/>
                  </a:lnTo>
                  <a:lnTo>
                    <a:pt x="16" y="50"/>
                  </a:lnTo>
                  <a:lnTo>
                    <a:pt x="13" y="48"/>
                  </a:lnTo>
                  <a:lnTo>
                    <a:pt x="11" y="47"/>
                  </a:lnTo>
                  <a:lnTo>
                    <a:pt x="9" y="46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3" y="40"/>
                  </a:lnTo>
                  <a:lnTo>
                    <a:pt x="3" y="39"/>
                  </a:lnTo>
                  <a:lnTo>
                    <a:pt x="3" y="38"/>
                  </a:lnTo>
                  <a:lnTo>
                    <a:pt x="2" y="37"/>
                  </a:lnTo>
                  <a:lnTo>
                    <a:pt x="1" y="35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6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11" y="5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8" name="Line 821"/>
            <p:cNvSpPr>
              <a:spLocks noChangeShapeType="1"/>
            </p:cNvSpPr>
            <p:nvPr/>
          </p:nvSpPr>
          <p:spPr bwMode="auto">
            <a:xfrm>
              <a:off x="4553094" y="285850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9" name="Line 822"/>
            <p:cNvSpPr>
              <a:spLocks noChangeShapeType="1"/>
            </p:cNvSpPr>
            <p:nvPr/>
          </p:nvSpPr>
          <p:spPr bwMode="auto">
            <a:xfrm>
              <a:off x="4553094" y="2858505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0" name="Line 823"/>
            <p:cNvSpPr>
              <a:spLocks noChangeShapeType="1"/>
            </p:cNvSpPr>
            <p:nvPr/>
          </p:nvSpPr>
          <p:spPr bwMode="auto">
            <a:xfrm flipH="1">
              <a:off x="4551862" y="2860970"/>
              <a:ext cx="1233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1" name="Line 824"/>
            <p:cNvSpPr>
              <a:spLocks noChangeShapeType="1"/>
            </p:cNvSpPr>
            <p:nvPr/>
          </p:nvSpPr>
          <p:spPr bwMode="auto">
            <a:xfrm>
              <a:off x="4551862" y="2864668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2" name="Line 825"/>
            <p:cNvSpPr>
              <a:spLocks noChangeShapeType="1"/>
            </p:cNvSpPr>
            <p:nvPr/>
          </p:nvSpPr>
          <p:spPr bwMode="auto">
            <a:xfrm>
              <a:off x="4551862" y="2867134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3" name="Line 826"/>
            <p:cNvSpPr>
              <a:spLocks noChangeShapeType="1"/>
            </p:cNvSpPr>
            <p:nvPr/>
          </p:nvSpPr>
          <p:spPr bwMode="auto">
            <a:xfrm flipH="1">
              <a:off x="4550629" y="2868367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4" name="Line 827"/>
            <p:cNvSpPr>
              <a:spLocks noChangeShapeType="1"/>
            </p:cNvSpPr>
            <p:nvPr/>
          </p:nvSpPr>
          <p:spPr bwMode="auto">
            <a:xfrm>
              <a:off x="4550629" y="2869599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5" name="Line 828"/>
            <p:cNvSpPr>
              <a:spLocks noChangeShapeType="1"/>
            </p:cNvSpPr>
            <p:nvPr/>
          </p:nvSpPr>
          <p:spPr bwMode="auto">
            <a:xfrm flipH="1">
              <a:off x="4549397" y="2870832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6" name="Line 829"/>
            <p:cNvSpPr>
              <a:spLocks noChangeShapeType="1"/>
            </p:cNvSpPr>
            <p:nvPr/>
          </p:nvSpPr>
          <p:spPr bwMode="auto">
            <a:xfrm flipH="1">
              <a:off x="4545698" y="2873298"/>
              <a:ext cx="3698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7" name="Line 830"/>
            <p:cNvSpPr>
              <a:spLocks noChangeShapeType="1"/>
            </p:cNvSpPr>
            <p:nvPr/>
          </p:nvSpPr>
          <p:spPr bwMode="auto">
            <a:xfrm flipH="1">
              <a:off x="4544466" y="2876995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8" name="Line 831"/>
            <p:cNvSpPr>
              <a:spLocks noChangeShapeType="1"/>
            </p:cNvSpPr>
            <p:nvPr/>
          </p:nvSpPr>
          <p:spPr bwMode="auto">
            <a:xfrm flipH="1">
              <a:off x="4543233" y="2879461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9" name="Line 832"/>
            <p:cNvSpPr>
              <a:spLocks noChangeShapeType="1"/>
            </p:cNvSpPr>
            <p:nvPr/>
          </p:nvSpPr>
          <p:spPr bwMode="auto">
            <a:xfrm>
              <a:off x="4543233" y="288069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0" name="Line 833"/>
            <p:cNvSpPr>
              <a:spLocks noChangeShapeType="1"/>
            </p:cNvSpPr>
            <p:nvPr/>
          </p:nvSpPr>
          <p:spPr bwMode="auto">
            <a:xfrm>
              <a:off x="4543233" y="2880694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1" name="Line 834"/>
            <p:cNvSpPr>
              <a:spLocks noChangeShapeType="1"/>
            </p:cNvSpPr>
            <p:nvPr/>
          </p:nvSpPr>
          <p:spPr bwMode="auto">
            <a:xfrm flipH="1">
              <a:off x="4540767" y="2881926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2" name="Line 835"/>
            <p:cNvSpPr>
              <a:spLocks noChangeShapeType="1"/>
            </p:cNvSpPr>
            <p:nvPr/>
          </p:nvSpPr>
          <p:spPr bwMode="auto">
            <a:xfrm flipH="1">
              <a:off x="4538302" y="2883159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3" name="Line 836"/>
            <p:cNvSpPr>
              <a:spLocks noChangeShapeType="1"/>
            </p:cNvSpPr>
            <p:nvPr/>
          </p:nvSpPr>
          <p:spPr bwMode="auto">
            <a:xfrm flipH="1">
              <a:off x="4535836" y="2884391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4" name="Line 837"/>
            <p:cNvSpPr>
              <a:spLocks noChangeShapeType="1"/>
            </p:cNvSpPr>
            <p:nvPr/>
          </p:nvSpPr>
          <p:spPr bwMode="auto">
            <a:xfrm>
              <a:off x="4535836" y="2886857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5" name="Line 838"/>
            <p:cNvSpPr>
              <a:spLocks noChangeShapeType="1"/>
            </p:cNvSpPr>
            <p:nvPr/>
          </p:nvSpPr>
          <p:spPr bwMode="auto">
            <a:xfrm flipH="1">
              <a:off x="4534604" y="2886857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6" name="Line 839"/>
            <p:cNvSpPr>
              <a:spLocks noChangeShapeType="1"/>
            </p:cNvSpPr>
            <p:nvPr/>
          </p:nvSpPr>
          <p:spPr bwMode="auto">
            <a:xfrm flipH="1">
              <a:off x="4530906" y="2886857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7" name="Line 840"/>
            <p:cNvSpPr>
              <a:spLocks noChangeShapeType="1"/>
            </p:cNvSpPr>
            <p:nvPr/>
          </p:nvSpPr>
          <p:spPr bwMode="auto">
            <a:xfrm flipH="1">
              <a:off x="4528441" y="2888090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8" name="Line 841"/>
            <p:cNvSpPr>
              <a:spLocks noChangeShapeType="1"/>
            </p:cNvSpPr>
            <p:nvPr/>
          </p:nvSpPr>
          <p:spPr bwMode="auto">
            <a:xfrm flipH="1">
              <a:off x="4524742" y="2889322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9" name="Line 842"/>
            <p:cNvSpPr>
              <a:spLocks noChangeShapeType="1"/>
            </p:cNvSpPr>
            <p:nvPr/>
          </p:nvSpPr>
          <p:spPr bwMode="auto">
            <a:xfrm flipH="1">
              <a:off x="4521044" y="2889322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0" name="Line 843"/>
            <p:cNvSpPr>
              <a:spLocks noChangeShapeType="1"/>
            </p:cNvSpPr>
            <p:nvPr/>
          </p:nvSpPr>
          <p:spPr bwMode="auto">
            <a:xfrm flipH="1">
              <a:off x="4518578" y="2889322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1" name="Line 844"/>
            <p:cNvSpPr>
              <a:spLocks noChangeShapeType="1"/>
            </p:cNvSpPr>
            <p:nvPr/>
          </p:nvSpPr>
          <p:spPr bwMode="auto">
            <a:xfrm flipH="1">
              <a:off x="4513648" y="2889322"/>
              <a:ext cx="493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2" name="Line 845"/>
            <p:cNvSpPr>
              <a:spLocks noChangeShapeType="1"/>
            </p:cNvSpPr>
            <p:nvPr/>
          </p:nvSpPr>
          <p:spPr bwMode="auto">
            <a:xfrm flipH="1" flipV="1">
              <a:off x="4512415" y="2888090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3" name="Line 846"/>
            <p:cNvSpPr>
              <a:spLocks noChangeShapeType="1"/>
            </p:cNvSpPr>
            <p:nvPr/>
          </p:nvSpPr>
          <p:spPr bwMode="auto">
            <a:xfrm flipH="1">
              <a:off x="4511183" y="2888090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4" name="Line 847"/>
            <p:cNvSpPr>
              <a:spLocks noChangeShapeType="1"/>
            </p:cNvSpPr>
            <p:nvPr/>
          </p:nvSpPr>
          <p:spPr bwMode="auto">
            <a:xfrm flipH="1">
              <a:off x="4509950" y="2888090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5" name="Line 848"/>
            <p:cNvSpPr>
              <a:spLocks noChangeShapeType="1"/>
            </p:cNvSpPr>
            <p:nvPr/>
          </p:nvSpPr>
          <p:spPr bwMode="auto">
            <a:xfrm flipH="1" flipV="1">
              <a:off x="4508717" y="2886857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6" name="Line 849"/>
            <p:cNvSpPr>
              <a:spLocks noChangeShapeType="1"/>
            </p:cNvSpPr>
            <p:nvPr/>
          </p:nvSpPr>
          <p:spPr bwMode="auto">
            <a:xfrm flipH="1">
              <a:off x="4505020" y="2886857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7" name="Line 850"/>
            <p:cNvSpPr>
              <a:spLocks noChangeShapeType="1"/>
            </p:cNvSpPr>
            <p:nvPr/>
          </p:nvSpPr>
          <p:spPr bwMode="auto">
            <a:xfrm flipH="1" flipV="1">
              <a:off x="4502554" y="2883159"/>
              <a:ext cx="2466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8" name="Line 851"/>
            <p:cNvSpPr>
              <a:spLocks noChangeShapeType="1"/>
            </p:cNvSpPr>
            <p:nvPr/>
          </p:nvSpPr>
          <p:spPr bwMode="auto">
            <a:xfrm flipH="1" flipV="1">
              <a:off x="4500088" y="2881926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9" name="Line 852"/>
            <p:cNvSpPr>
              <a:spLocks noChangeShapeType="1"/>
            </p:cNvSpPr>
            <p:nvPr/>
          </p:nvSpPr>
          <p:spPr bwMode="auto">
            <a:xfrm flipV="1">
              <a:off x="4500088" y="2880694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0" name="Line 853"/>
            <p:cNvSpPr>
              <a:spLocks noChangeShapeType="1"/>
            </p:cNvSpPr>
            <p:nvPr/>
          </p:nvSpPr>
          <p:spPr bwMode="auto">
            <a:xfrm flipH="1">
              <a:off x="4498856" y="2880694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1" name="Line 854"/>
            <p:cNvSpPr>
              <a:spLocks noChangeShapeType="1"/>
            </p:cNvSpPr>
            <p:nvPr/>
          </p:nvSpPr>
          <p:spPr bwMode="auto">
            <a:xfrm flipV="1">
              <a:off x="4498856" y="2879461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2" name="Line 855"/>
            <p:cNvSpPr>
              <a:spLocks noChangeShapeType="1"/>
            </p:cNvSpPr>
            <p:nvPr/>
          </p:nvSpPr>
          <p:spPr bwMode="auto">
            <a:xfrm flipH="1" flipV="1">
              <a:off x="4495157" y="2876995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3" name="Line 856"/>
            <p:cNvSpPr>
              <a:spLocks noChangeShapeType="1"/>
            </p:cNvSpPr>
            <p:nvPr/>
          </p:nvSpPr>
          <p:spPr bwMode="auto">
            <a:xfrm flipH="1" flipV="1">
              <a:off x="4493925" y="2873298"/>
              <a:ext cx="1233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4" name="Line 857"/>
            <p:cNvSpPr>
              <a:spLocks noChangeShapeType="1"/>
            </p:cNvSpPr>
            <p:nvPr/>
          </p:nvSpPr>
          <p:spPr bwMode="auto">
            <a:xfrm flipH="1" flipV="1">
              <a:off x="4492692" y="2872064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5" name="Line 858"/>
            <p:cNvSpPr>
              <a:spLocks noChangeShapeType="1"/>
            </p:cNvSpPr>
            <p:nvPr/>
          </p:nvSpPr>
          <p:spPr bwMode="auto">
            <a:xfrm>
              <a:off x="4492692" y="287206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6" name="Line 859"/>
            <p:cNvSpPr>
              <a:spLocks noChangeShapeType="1"/>
            </p:cNvSpPr>
            <p:nvPr/>
          </p:nvSpPr>
          <p:spPr bwMode="auto">
            <a:xfrm flipV="1">
              <a:off x="4492692" y="2870832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7" name="Line 860"/>
            <p:cNvSpPr>
              <a:spLocks noChangeShapeType="1"/>
            </p:cNvSpPr>
            <p:nvPr/>
          </p:nvSpPr>
          <p:spPr bwMode="auto">
            <a:xfrm flipH="1" flipV="1">
              <a:off x="4491459" y="2868367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8" name="Line 861"/>
            <p:cNvSpPr>
              <a:spLocks noChangeShapeType="1"/>
            </p:cNvSpPr>
            <p:nvPr/>
          </p:nvSpPr>
          <p:spPr bwMode="auto">
            <a:xfrm flipH="1" flipV="1">
              <a:off x="4490227" y="2863436"/>
              <a:ext cx="1233" cy="493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9" name="Line 862"/>
            <p:cNvSpPr>
              <a:spLocks noChangeShapeType="1"/>
            </p:cNvSpPr>
            <p:nvPr/>
          </p:nvSpPr>
          <p:spPr bwMode="auto">
            <a:xfrm flipV="1">
              <a:off x="4490227" y="2860970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0" name="Line 863"/>
            <p:cNvSpPr>
              <a:spLocks noChangeShapeType="1"/>
            </p:cNvSpPr>
            <p:nvPr/>
          </p:nvSpPr>
          <p:spPr bwMode="auto">
            <a:xfrm flipV="1">
              <a:off x="4490227" y="2859737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1" name="Line 864"/>
            <p:cNvSpPr>
              <a:spLocks noChangeShapeType="1"/>
            </p:cNvSpPr>
            <p:nvPr/>
          </p:nvSpPr>
          <p:spPr bwMode="auto">
            <a:xfrm flipV="1">
              <a:off x="4490227" y="2857272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2" name="Line 865"/>
            <p:cNvSpPr>
              <a:spLocks noChangeShapeType="1"/>
            </p:cNvSpPr>
            <p:nvPr/>
          </p:nvSpPr>
          <p:spPr bwMode="auto">
            <a:xfrm flipV="1">
              <a:off x="4490227" y="2853574"/>
              <a:ext cx="0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3" name="Line 866"/>
            <p:cNvSpPr>
              <a:spLocks noChangeShapeType="1"/>
            </p:cNvSpPr>
            <p:nvPr/>
          </p:nvSpPr>
          <p:spPr bwMode="auto">
            <a:xfrm flipV="1">
              <a:off x="4490227" y="2849876"/>
              <a:ext cx="1233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4" name="Line 867"/>
            <p:cNvSpPr>
              <a:spLocks noChangeShapeType="1"/>
            </p:cNvSpPr>
            <p:nvPr/>
          </p:nvSpPr>
          <p:spPr bwMode="auto">
            <a:xfrm flipV="1">
              <a:off x="4491459" y="2847410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5" name="Line 868"/>
            <p:cNvSpPr>
              <a:spLocks noChangeShapeType="1"/>
            </p:cNvSpPr>
            <p:nvPr/>
          </p:nvSpPr>
          <p:spPr bwMode="auto">
            <a:xfrm>
              <a:off x="4491459" y="284741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6" name="Line 869"/>
            <p:cNvSpPr>
              <a:spLocks noChangeShapeType="1"/>
            </p:cNvSpPr>
            <p:nvPr/>
          </p:nvSpPr>
          <p:spPr bwMode="auto">
            <a:xfrm flipV="1">
              <a:off x="4491459" y="2844945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7" name="Line 870"/>
            <p:cNvSpPr>
              <a:spLocks noChangeShapeType="1"/>
            </p:cNvSpPr>
            <p:nvPr/>
          </p:nvSpPr>
          <p:spPr bwMode="auto">
            <a:xfrm flipV="1">
              <a:off x="4491459" y="2843713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8" name="Line 871"/>
            <p:cNvSpPr>
              <a:spLocks noChangeShapeType="1"/>
            </p:cNvSpPr>
            <p:nvPr/>
          </p:nvSpPr>
          <p:spPr bwMode="auto">
            <a:xfrm flipV="1">
              <a:off x="4492692" y="2842479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9" name="Line 872"/>
            <p:cNvSpPr>
              <a:spLocks noChangeShapeType="1"/>
            </p:cNvSpPr>
            <p:nvPr/>
          </p:nvSpPr>
          <p:spPr bwMode="auto">
            <a:xfrm flipV="1">
              <a:off x="4493925" y="2840014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0" name="Line 873"/>
            <p:cNvSpPr>
              <a:spLocks noChangeShapeType="1"/>
            </p:cNvSpPr>
            <p:nvPr/>
          </p:nvSpPr>
          <p:spPr bwMode="auto">
            <a:xfrm flipV="1">
              <a:off x="4495157" y="2837549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1" name="Line 874"/>
            <p:cNvSpPr>
              <a:spLocks noChangeShapeType="1"/>
            </p:cNvSpPr>
            <p:nvPr/>
          </p:nvSpPr>
          <p:spPr bwMode="auto">
            <a:xfrm flipV="1">
              <a:off x="4498856" y="2835084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2" name="Line 875"/>
            <p:cNvSpPr>
              <a:spLocks noChangeShapeType="1"/>
            </p:cNvSpPr>
            <p:nvPr/>
          </p:nvSpPr>
          <p:spPr bwMode="auto">
            <a:xfrm>
              <a:off x="4498856" y="2835084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3" name="Line 876"/>
            <p:cNvSpPr>
              <a:spLocks noChangeShapeType="1"/>
            </p:cNvSpPr>
            <p:nvPr/>
          </p:nvSpPr>
          <p:spPr bwMode="auto">
            <a:xfrm flipV="1">
              <a:off x="4500088" y="2833851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4" name="Line 877"/>
            <p:cNvSpPr>
              <a:spLocks noChangeShapeType="1"/>
            </p:cNvSpPr>
            <p:nvPr/>
          </p:nvSpPr>
          <p:spPr bwMode="auto">
            <a:xfrm flipV="1">
              <a:off x="4500088" y="2832618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5" name="Line 878"/>
            <p:cNvSpPr>
              <a:spLocks noChangeShapeType="1"/>
            </p:cNvSpPr>
            <p:nvPr/>
          </p:nvSpPr>
          <p:spPr bwMode="auto">
            <a:xfrm flipV="1">
              <a:off x="4502554" y="2830152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6" name="Line 879"/>
            <p:cNvSpPr>
              <a:spLocks noChangeShapeType="1"/>
            </p:cNvSpPr>
            <p:nvPr/>
          </p:nvSpPr>
          <p:spPr bwMode="auto">
            <a:xfrm>
              <a:off x="4505020" y="2830152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7" name="Line 880"/>
            <p:cNvSpPr>
              <a:spLocks noChangeShapeType="1"/>
            </p:cNvSpPr>
            <p:nvPr/>
          </p:nvSpPr>
          <p:spPr bwMode="auto">
            <a:xfrm>
              <a:off x="4506251" y="283015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8" name="Line 881"/>
            <p:cNvSpPr>
              <a:spLocks noChangeShapeType="1"/>
            </p:cNvSpPr>
            <p:nvPr/>
          </p:nvSpPr>
          <p:spPr bwMode="auto">
            <a:xfrm flipV="1">
              <a:off x="4506251" y="2828920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9" name="Line 882"/>
            <p:cNvSpPr>
              <a:spLocks noChangeShapeType="1"/>
            </p:cNvSpPr>
            <p:nvPr/>
          </p:nvSpPr>
          <p:spPr bwMode="auto">
            <a:xfrm flipV="1">
              <a:off x="4508717" y="2827687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0" name="Line 883"/>
            <p:cNvSpPr>
              <a:spLocks noChangeShapeType="1"/>
            </p:cNvSpPr>
            <p:nvPr/>
          </p:nvSpPr>
          <p:spPr bwMode="auto">
            <a:xfrm>
              <a:off x="4511183" y="2827687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1" name="Line 884"/>
            <p:cNvSpPr>
              <a:spLocks noChangeShapeType="1"/>
            </p:cNvSpPr>
            <p:nvPr/>
          </p:nvSpPr>
          <p:spPr bwMode="auto">
            <a:xfrm flipV="1">
              <a:off x="4514881" y="2825221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2" name="Line 885"/>
            <p:cNvSpPr>
              <a:spLocks noChangeShapeType="1"/>
            </p:cNvSpPr>
            <p:nvPr/>
          </p:nvSpPr>
          <p:spPr bwMode="auto">
            <a:xfrm>
              <a:off x="4518578" y="2825221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3" name="Line 886"/>
            <p:cNvSpPr>
              <a:spLocks noChangeShapeType="1"/>
            </p:cNvSpPr>
            <p:nvPr/>
          </p:nvSpPr>
          <p:spPr bwMode="auto">
            <a:xfrm>
              <a:off x="4519812" y="2825221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4" name="Line 887"/>
            <p:cNvSpPr>
              <a:spLocks noChangeShapeType="1"/>
            </p:cNvSpPr>
            <p:nvPr/>
          </p:nvSpPr>
          <p:spPr bwMode="auto">
            <a:xfrm>
              <a:off x="4522277" y="2825221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5" name="Line 888"/>
            <p:cNvSpPr>
              <a:spLocks noChangeShapeType="1"/>
            </p:cNvSpPr>
            <p:nvPr/>
          </p:nvSpPr>
          <p:spPr bwMode="auto">
            <a:xfrm>
              <a:off x="4523509" y="2825221"/>
              <a:ext cx="4931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6" name="Line 889"/>
            <p:cNvSpPr>
              <a:spLocks noChangeShapeType="1"/>
            </p:cNvSpPr>
            <p:nvPr/>
          </p:nvSpPr>
          <p:spPr bwMode="auto">
            <a:xfrm>
              <a:off x="4528441" y="2827687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7" name="Line 890"/>
            <p:cNvSpPr>
              <a:spLocks noChangeShapeType="1"/>
            </p:cNvSpPr>
            <p:nvPr/>
          </p:nvSpPr>
          <p:spPr bwMode="auto">
            <a:xfrm>
              <a:off x="4530906" y="2827687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8" name="Line 891"/>
            <p:cNvSpPr>
              <a:spLocks noChangeShapeType="1"/>
            </p:cNvSpPr>
            <p:nvPr/>
          </p:nvSpPr>
          <p:spPr bwMode="auto">
            <a:xfrm>
              <a:off x="4532139" y="2827687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9" name="Line 892"/>
            <p:cNvSpPr>
              <a:spLocks noChangeShapeType="1"/>
            </p:cNvSpPr>
            <p:nvPr/>
          </p:nvSpPr>
          <p:spPr bwMode="auto">
            <a:xfrm>
              <a:off x="4533371" y="2828920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0" name="Line 893"/>
            <p:cNvSpPr>
              <a:spLocks noChangeShapeType="1"/>
            </p:cNvSpPr>
            <p:nvPr/>
          </p:nvSpPr>
          <p:spPr bwMode="auto">
            <a:xfrm>
              <a:off x="4534604" y="2828920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1" name="Line 894"/>
            <p:cNvSpPr>
              <a:spLocks noChangeShapeType="1"/>
            </p:cNvSpPr>
            <p:nvPr/>
          </p:nvSpPr>
          <p:spPr bwMode="auto">
            <a:xfrm>
              <a:off x="4538302" y="2830152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2" name="Line 895"/>
            <p:cNvSpPr>
              <a:spLocks noChangeShapeType="1"/>
            </p:cNvSpPr>
            <p:nvPr/>
          </p:nvSpPr>
          <p:spPr bwMode="auto">
            <a:xfrm>
              <a:off x="4540767" y="2832618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" name="Line 896"/>
            <p:cNvSpPr>
              <a:spLocks noChangeShapeType="1"/>
            </p:cNvSpPr>
            <p:nvPr/>
          </p:nvSpPr>
          <p:spPr bwMode="auto">
            <a:xfrm>
              <a:off x="4543233" y="2833851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4" name="Line 897"/>
            <p:cNvSpPr>
              <a:spLocks noChangeShapeType="1"/>
            </p:cNvSpPr>
            <p:nvPr/>
          </p:nvSpPr>
          <p:spPr bwMode="auto">
            <a:xfrm>
              <a:off x="4543233" y="283508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5" name="Line 898"/>
            <p:cNvSpPr>
              <a:spLocks noChangeShapeType="1"/>
            </p:cNvSpPr>
            <p:nvPr/>
          </p:nvSpPr>
          <p:spPr bwMode="auto">
            <a:xfrm>
              <a:off x="4543233" y="2835084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6" name="Line 899"/>
            <p:cNvSpPr>
              <a:spLocks noChangeShapeType="1"/>
            </p:cNvSpPr>
            <p:nvPr/>
          </p:nvSpPr>
          <p:spPr bwMode="auto">
            <a:xfrm>
              <a:off x="4544466" y="2837549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7" name="Line 900"/>
            <p:cNvSpPr>
              <a:spLocks noChangeShapeType="1"/>
            </p:cNvSpPr>
            <p:nvPr/>
          </p:nvSpPr>
          <p:spPr bwMode="auto">
            <a:xfrm>
              <a:off x="4545698" y="2840014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8" name="Line 901"/>
            <p:cNvSpPr>
              <a:spLocks noChangeShapeType="1"/>
            </p:cNvSpPr>
            <p:nvPr/>
          </p:nvSpPr>
          <p:spPr bwMode="auto">
            <a:xfrm>
              <a:off x="4549397" y="2842479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9" name="Line 902"/>
            <p:cNvSpPr>
              <a:spLocks noChangeShapeType="1"/>
            </p:cNvSpPr>
            <p:nvPr/>
          </p:nvSpPr>
          <p:spPr bwMode="auto">
            <a:xfrm>
              <a:off x="4549397" y="2842479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0" name="Line 903"/>
            <p:cNvSpPr>
              <a:spLocks noChangeShapeType="1"/>
            </p:cNvSpPr>
            <p:nvPr/>
          </p:nvSpPr>
          <p:spPr bwMode="auto">
            <a:xfrm>
              <a:off x="4550629" y="2842479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1" name="Line 904"/>
            <p:cNvSpPr>
              <a:spLocks noChangeShapeType="1"/>
            </p:cNvSpPr>
            <p:nvPr/>
          </p:nvSpPr>
          <p:spPr bwMode="auto">
            <a:xfrm>
              <a:off x="4550629" y="2843713"/>
              <a:ext cx="1233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2" name="Line 905"/>
            <p:cNvSpPr>
              <a:spLocks noChangeShapeType="1"/>
            </p:cNvSpPr>
            <p:nvPr/>
          </p:nvSpPr>
          <p:spPr bwMode="auto">
            <a:xfrm>
              <a:off x="4551862" y="2847410"/>
              <a:ext cx="0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3" name="Line 906"/>
            <p:cNvSpPr>
              <a:spLocks noChangeShapeType="1"/>
            </p:cNvSpPr>
            <p:nvPr/>
          </p:nvSpPr>
          <p:spPr bwMode="auto">
            <a:xfrm>
              <a:off x="4551862" y="2851109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4" name="Line 907"/>
            <p:cNvSpPr>
              <a:spLocks noChangeShapeType="1"/>
            </p:cNvSpPr>
            <p:nvPr/>
          </p:nvSpPr>
          <p:spPr bwMode="auto">
            <a:xfrm>
              <a:off x="4553094" y="2853574"/>
              <a:ext cx="0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5" name="Line 908"/>
            <p:cNvSpPr>
              <a:spLocks noChangeShapeType="1"/>
            </p:cNvSpPr>
            <p:nvPr/>
          </p:nvSpPr>
          <p:spPr bwMode="auto">
            <a:xfrm>
              <a:off x="4553094" y="2857272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6" name="Freeform 909"/>
            <p:cNvSpPr>
              <a:spLocks/>
            </p:cNvSpPr>
            <p:nvPr/>
          </p:nvSpPr>
          <p:spPr bwMode="auto">
            <a:xfrm>
              <a:off x="4693623" y="2912744"/>
              <a:ext cx="66566" cy="66566"/>
            </a:xfrm>
            <a:custGeom>
              <a:avLst/>
              <a:gdLst>
                <a:gd name="T0" fmla="*/ 26 w 54"/>
                <a:gd name="T1" fmla="*/ 0 h 54"/>
                <a:gd name="T2" fmla="*/ 33 w 54"/>
                <a:gd name="T3" fmla="*/ 1 h 54"/>
                <a:gd name="T4" fmla="*/ 36 w 54"/>
                <a:gd name="T5" fmla="*/ 3 h 54"/>
                <a:gd name="T6" fmla="*/ 38 w 54"/>
                <a:gd name="T7" fmla="*/ 3 h 54"/>
                <a:gd name="T8" fmla="*/ 42 w 54"/>
                <a:gd name="T9" fmla="*/ 6 h 54"/>
                <a:gd name="T10" fmla="*/ 45 w 54"/>
                <a:gd name="T11" fmla="*/ 8 h 54"/>
                <a:gd name="T12" fmla="*/ 46 w 54"/>
                <a:gd name="T13" fmla="*/ 9 h 54"/>
                <a:gd name="T14" fmla="*/ 49 w 54"/>
                <a:gd name="T15" fmla="*/ 14 h 54"/>
                <a:gd name="T16" fmla="*/ 50 w 54"/>
                <a:gd name="T17" fmla="*/ 15 h 54"/>
                <a:gd name="T18" fmla="*/ 52 w 54"/>
                <a:gd name="T19" fmla="*/ 18 h 54"/>
                <a:gd name="T20" fmla="*/ 53 w 54"/>
                <a:gd name="T21" fmla="*/ 24 h 54"/>
                <a:gd name="T22" fmla="*/ 54 w 54"/>
                <a:gd name="T23" fmla="*/ 26 h 54"/>
                <a:gd name="T24" fmla="*/ 53 w 54"/>
                <a:gd name="T25" fmla="*/ 30 h 54"/>
                <a:gd name="T26" fmla="*/ 52 w 54"/>
                <a:gd name="T27" fmla="*/ 36 h 54"/>
                <a:gd name="T28" fmla="*/ 52 w 54"/>
                <a:gd name="T29" fmla="*/ 37 h 54"/>
                <a:gd name="T30" fmla="*/ 49 w 54"/>
                <a:gd name="T31" fmla="*/ 40 h 54"/>
                <a:gd name="T32" fmla="*/ 46 w 54"/>
                <a:gd name="T33" fmla="*/ 45 h 54"/>
                <a:gd name="T34" fmla="*/ 45 w 54"/>
                <a:gd name="T35" fmla="*/ 46 h 54"/>
                <a:gd name="T36" fmla="*/ 42 w 54"/>
                <a:gd name="T37" fmla="*/ 48 h 54"/>
                <a:gd name="T38" fmla="*/ 39 w 54"/>
                <a:gd name="T39" fmla="*/ 50 h 54"/>
                <a:gd name="T40" fmla="*/ 38 w 54"/>
                <a:gd name="T41" fmla="*/ 52 h 54"/>
                <a:gd name="T42" fmla="*/ 32 w 54"/>
                <a:gd name="T43" fmla="*/ 53 h 54"/>
                <a:gd name="T44" fmla="*/ 29 w 54"/>
                <a:gd name="T45" fmla="*/ 54 h 54"/>
                <a:gd name="T46" fmla="*/ 24 w 54"/>
                <a:gd name="T47" fmla="*/ 53 h 54"/>
                <a:gd name="T48" fmla="*/ 18 w 54"/>
                <a:gd name="T49" fmla="*/ 52 h 54"/>
                <a:gd name="T50" fmla="*/ 17 w 54"/>
                <a:gd name="T51" fmla="*/ 52 h 54"/>
                <a:gd name="T52" fmla="*/ 14 w 54"/>
                <a:gd name="T53" fmla="*/ 50 h 54"/>
                <a:gd name="T54" fmla="*/ 9 w 54"/>
                <a:gd name="T55" fmla="*/ 47 h 54"/>
                <a:gd name="T56" fmla="*/ 8 w 54"/>
                <a:gd name="T57" fmla="*/ 46 h 54"/>
                <a:gd name="T58" fmla="*/ 6 w 54"/>
                <a:gd name="T59" fmla="*/ 42 h 54"/>
                <a:gd name="T60" fmla="*/ 4 w 54"/>
                <a:gd name="T61" fmla="*/ 39 h 54"/>
                <a:gd name="T62" fmla="*/ 4 w 54"/>
                <a:gd name="T63" fmla="*/ 38 h 54"/>
                <a:gd name="T64" fmla="*/ 1 w 54"/>
                <a:gd name="T65" fmla="*/ 32 h 54"/>
                <a:gd name="T66" fmla="*/ 0 w 54"/>
                <a:gd name="T67" fmla="*/ 29 h 54"/>
                <a:gd name="T68" fmla="*/ 0 w 54"/>
                <a:gd name="T69" fmla="*/ 26 h 54"/>
                <a:gd name="T70" fmla="*/ 1 w 54"/>
                <a:gd name="T71" fmla="*/ 21 h 54"/>
                <a:gd name="T72" fmla="*/ 2 w 54"/>
                <a:gd name="T73" fmla="*/ 18 h 54"/>
                <a:gd name="T74" fmla="*/ 4 w 54"/>
                <a:gd name="T75" fmla="*/ 16 h 54"/>
                <a:gd name="T76" fmla="*/ 6 w 54"/>
                <a:gd name="T77" fmla="*/ 12 h 54"/>
                <a:gd name="T78" fmla="*/ 8 w 54"/>
                <a:gd name="T79" fmla="*/ 8 h 54"/>
                <a:gd name="T80" fmla="*/ 9 w 54"/>
                <a:gd name="T81" fmla="*/ 7 h 54"/>
                <a:gd name="T82" fmla="*/ 14 w 54"/>
                <a:gd name="T83" fmla="*/ 4 h 54"/>
                <a:gd name="T84" fmla="*/ 15 w 54"/>
                <a:gd name="T85" fmla="*/ 4 h 54"/>
                <a:gd name="T86" fmla="*/ 18 w 54"/>
                <a:gd name="T87" fmla="*/ 3 h 54"/>
                <a:gd name="T88" fmla="*/ 23 w 54"/>
                <a:gd name="T8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54">
                  <a:moveTo>
                    <a:pt x="25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3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5" y="7"/>
                  </a:lnTo>
                  <a:lnTo>
                    <a:pt x="45" y="8"/>
                  </a:lnTo>
                  <a:lnTo>
                    <a:pt x="46" y="8"/>
                  </a:lnTo>
                  <a:lnTo>
                    <a:pt x="46" y="9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2" y="18"/>
                  </a:lnTo>
                  <a:lnTo>
                    <a:pt x="53" y="22"/>
                  </a:lnTo>
                  <a:lnTo>
                    <a:pt x="53" y="24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3" y="30"/>
                  </a:lnTo>
                  <a:lnTo>
                    <a:pt x="53" y="33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7"/>
                  </a:lnTo>
                  <a:lnTo>
                    <a:pt x="50" y="38"/>
                  </a:lnTo>
                  <a:lnTo>
                    <a:pt x="49" y="40"/>
                  </a:lnTo>
                  <a:lnTo>
                    <a:pt x="48" y="42"/>
                  </a:lnTo>
                  <a:lnTo>
                    <a:pt x="46" y="45"/>
                  </a:lnTo>
                  <a:lnTo>
                    <a:pt x="46" y="46"/>
                  </a:lnTo>
                  <a:lnTo>
                    <a:pt x="45" y="46"/>
                  </a:lnTo>
                  <a:lnTo>
                    <a:pt x="45" y="47"/>
                  </a:lnTo>
                  <a:lnTo>
                    <a:pt x="42" y="48"/>
                  </a:lnTo>
                  <a:lnTo>
                    <a:pt x="40" y="50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4" y="53"/>
                  </a:lnTo>
                  <a:lnTo>
                    <a:pt x="21" y="53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9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7" y="45"/>
                  </a:lnTo>
                  <a:lnTo>
                    <a:pt x="6" y="42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1" y="32"/>
                  </a:lnTo>
                  <a:lnTo>
                    <a:pt x="1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1" y="21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7" y="9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7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7" name="Line 910"/>
            <p:cNvSpPr>
              <a:spLocks noChangeShapeType="1"/>
            </p:cNvSpPr>
            <p:nvPr/>
          </p:nvSpPr>
          <p:spPr bwMode="auto">
            <a:xfrm>
              <a:off x="4758956" y="294479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8" name="Line 911"/>
            <p:cNvSpPr>
              <a:spLocks noChangeShapeType="1"/>
            </p:cNvSpPr>
            <p:nvPr/>
          </p:nvSpPr>
          <p:spPr bwMode="auto">
            <a:xfrm flipH="1">
              <a:off x="4757723" y="2944794"/>
              <a:ext cx="1233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9" name="Line 912"/>
            <p:cNvSpPr>
              <a:spLocks noChangeShapeType="1"/>
            </p:cNvSpPr>
            <p:nvPr/>
          </p:nvSpPr>
          <p:spPr bwMode="auto">
            <a:xfrm>
              <a:off x="4757723" y="2948492"/>
              <a:ext cx="0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0" name="Line 913"/>
            <p:cNvSpPr>
              <a:spLocks noChangeShapeType="1"/>
            </p:cNvSpPr>
            <p:nvPr/>
          </p:nvSpPr>
          <p:spPr bwMode="auto">
            <a:xfrm>
              <a:off x="4757723" y="2952190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1" name="Line 914"/>
            <p:cNvSpPr>
              <a:spLocks noChangeShapeType="1"/>
            </p:cNvSpPr>
            <p:nvPr/>
          </p:nvSpPr>
          <p:spPr bwMode="auto">
            <a:xfrm>
              <a:off x="4757723" y="2954656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2" name="Line 915"/>
            <p:cNvSpPr>
              <a:spLocks noChangeShapeType="1"/>
            </p:cNvSpPr>
            <p:nvPr/>
          </p:nvSpPr>
          <p:spPr bwMode="auto">
            <a:xfrm>
              <a:off x="4757723" y="2954656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3" name="Line 916"/>
            <p:cNvSpPr>
              <a:spLocks noChangeShapeType="1"/>
            </p:cNvSpPr>
            <p:nvPr/>
          </p:nvSpPr>
          <p:spPr bwMode="auto">
            <a:xfrm flipH="1">
              <a:off x="4755257" y="2957121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4" name="Line 917"/>
            <p:cNvSpPr>
              <a:spLocks noChangeShapeType="1"/>
            </p:cNvSpPr>
            <p:nvPr/>
          </p:nvSpPr>
          <p:spPr bwMode="auto">
            <a:xfrm flipH="1">
              <a:off x="4754025" y="2959587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" name="Line 918"/>
            <p:cNvSpPr>
              <a:spLocks noChangeShapeType="1"/>
            </p:cNvSpPr>
            <p:nvPr/>
          </p:nvSpPr>
          <p:spPr bwMode="auto">
            <a:xfrm flipH="1">
              <a:off x="4752792" y="2962052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6" name="Line 919"/>
            <p:cNvSpPr>
              <a:spLocks noChangeShapeType="1"/>
            </p:cNvSpPr>
            <p:nvPr/>
          </p:nvSpPr>
          <p:spPr bwMode="auto">
            <a:xfrm flipH="1">
              <a:off x="4750327" y="2964517"/>
              <a:ext cx="2466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7" name="Line 920"/>
            <p:cNvSpPr>
              <a:spLocks noChangeShapeType="1"/>
            </p:cNvSpPr>
            <p:nvPr/>
          </p:nvSpPr>
          <p:spPr bwMode="auto">
            <a:xfrm>
              <a:off x="4750327" y="2968215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8" name="Line 921"/>
            <p:cNvSpPr>
              <a:spLocks noChangeShapeType="1"/>
            </p:cNvSpPr>
            <p:nvPr/>
          </p:nvSpPr>
          <p:spPr bwMode="auto">
            <a:xfrm flipH="1">
              <a:off x="4749094" y="2969448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9" name="Line 922"/>
            <p:cNvSpPr>
              <a:spLocks noChangeShapeType="1"/>
            </p:cNvSpPr>
            <p:nvPr/>
          </p:nvSpPr>
          <p:spPr bwMode="auto">
            <a:xfrm>
              <a:off x="4749094" y="296944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" name="Line 923"/>
            <p:cNvSpPr>
              <a:spLocks noChangeShapeType="1"/>
            </p:cNvSpPr>
            <p:nvPr/>
          </p:nvSpPr>
          <p:spPr bwMode="auto">
            <a:xfrm flipH="1">
              <a:off x="4745396" y="2969448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1" name="Line 924"/>
            <p:cNvSpPr>
              <a:spLocks noChangeShapeType="1"/>
            </p:cNvSpPr>
            <p:nvPr/>
          </p:nvSpPr>
          <p:spPr bwMode="auto">
            <a:xfrm flipH="1">
              <a:off x="4742930" y="2971914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2" name="Line 925"/>
            <p:cNvSpPr>
              <a:spLocks noChangeShapeType="1"/>
            </p:cNvSpPr>
            <p:nvPr/>
          </p:nvSpPr>
          <p:spPr bwMode="auto">
            <a:xfrm flipH="1">
              <a:off x="4741698" y="2973146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3" name="Line 926"/>
            <p:cNvSpPr>
              <a:spLocks noChangeShapeType="1"/>
            </p:cNvSpPr>
            <p:nvPr/>
          </p:nvSpPr>
          <p:spPr bwMode="auto">
            <a:xfrm>
              <a:off x="4741698" y="2973146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4" name="Line 927"/>
            <p:cNvSpPr>
              <a:spLocks noChangeShapeType="1"/>
            </p:cNvSpPr>
            <p:nvPr/>
          </p:nvSpPr>
          <p:spPr bwMode="auto">
            <a:xfrm flipH="1">
              <a:off x="4740465" y="2974379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5" name="Line 928"/>
            <p:cNvSpPr>
              <a:spLocks noChangeShapeType="1"/>
            </p:cNvSpPr>
            <p:nvPr/>
          </p:nvSpPr>
          <p:spPr bwMode="auto">
            <a:xfrm flipH="1">
              <a:off x="4735535" y="2974379"/>
              <a:ext cx="4931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6" name="Line 929"/>
            <p:cNvSpPr>
              <a:spLocks noChangeShapeType="1"/>
            </p:cNvSpPr>
            <p:nvPr/>
          </p:nvSpPr>
          <p:spPr bwMode="auto">
            <a:xfrm flipH="1">
              <a:off x="4733069" y="2976845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7" name="Line 930"/>
            <p:cNvSpPr>
              <a:spLocks noChangeShapeType="1"/>
            </p:cNvSpPr>
            <p:nvPr/>
          </p:nvSpPr>
          <p:spPr bwMode="auto">
            <a:xfrm flipH="1">
              <a:off x="4730603" y="2976845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8" name="Line 931"/>
            <p:cNvSpPr>
              <a:spLocks noChangeShapeType="1"/>
            </p:cNvSpPr>
            <p:nvPr/>
          </p:nvSpPr>
          <p:spPr bwMode="auto">
            <a:xfrm flipH="1">
              <a:off x="4725672" y="2978077"/>
              <a:ext cx="493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9" name="Line 932"/>
            <p:cNvSpPr>
              <a:spLocks noChangeShapeType="1"/>
            </p:cNvSpPr>
            <p:nvPr/>
          </p:nvSpPr>
          <p:spPr bwMode="auto">
            <a:xfrm flipH="1" flipV="1">
              <a:off x="4723208" y="2976845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0" name="Line 933"/>
            <p:cNvSpPr>
              <a:spLocks noChangeShapeType="1"/>
            </p:cNvSpPr>
            <p:nvPr/>
          </p:nvSpPr>
          <p:spPr bwMode="auto">
            <a:xfrm flipH="1">
              <a:off x="4719509" y="2976845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1" name="Line 934"/>
            <p:cNvSpPr>
              <a:spLocks noChangeShapeType="1"/>
            </p:cNvSpPr>
            <p:nvPr/>
          </p:nvSpPr>
          <p:spPr bwMode="auto">
            <a:xfrm flipH="1">
              <a:off x="4715811" y="2976845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2" name="Line 935"/>
            <p:cNvSpPr>
              <a:spLocks noChangeShapeType="1"/>
            </p:cNvSpPr>
            <p:nvPr/>
          </p:nvSpPr>
          <p:spPr bwMode="auto">
            <a:xfrm>
              <a:off x="4715811" y="297684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3" name="Line 936"/>
            <p:cNvSpPr>
              <a:spLocks noChangeShapeType="1"/>
            </p:cNvSpPr>
            <p:nvPr/>
          </p:nvSpPr>
          <p:spPr bwMode="auto">
            <a:xfrm flipH="1">
              <a:off x="4714579" y="2976845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4" name="Line 937"/>
            <p:cNvSpPr>
              <a:spLocks noChangeShapeType="1"/>
            </p:cNvSpPr>
            <p:nvPr/>
          </p:nvSpPr>
          <p:spPr bwMode="auto">
            <a:xfrm flipH="1" flipV="1">
              <a:off x="4713345" y="2974379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5" name="Line 938"/>
            <p:cNvSpPr>
              <a:spLocks noChangeShapeType="1"/>
            </p:cNvSpPr>
            <p:nvPr/>
          </p:nvSpPr>
          <p:spPr bwMode="auto">
            <a:xfrm flipH="1" flipV="1">
              <a:off x="4710880" y="2973146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6" name="Line 939"/>
            <p:cNvSpPr>
              <a:spLocks noChangeShapeType="1"/>
            </p:cNvSpPr>
            <p:nvPr/>
          </p:nvSpPr>
          <p:spPr bwMode="auto">
            <a:xfrm flipH="1" flipV="1">
              <a:off x="4708415" y="2971914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7" name="Line 940"/>
            <p:cNvSpPr>
              <a:spLocks noChangeShapeType="1"/>
            </p:cNvSpPr>
            <p:nvPr/>
          </p:nvSpPr>
          <p:spPr bwMode="auto">
            <a:xfrm flipH="1" flipV="1">
              <a:off x="4704717" y="2969448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8" name="Line 941"/>
            <p:cNvSpPr>
              <a:spLocks noChangeShapeType="1"/>
            </p:cNvSpPr>
            <p:nvPr/>
          </p:nvSpPr>
          <p:spPr bwMode="auto">
            <a:xfrm>
              <a:off x="4704717" y="296944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9" name="Line 942"/>
            <p:cNvSpPr>
              <a:spLocks noChangeShapeType="1"/>
            </p:cNvSpPr>
            <p:nvPr/>
          </p:nvSpPr>
          <p:spPr bwMode="auto">
            <a:xfrm flipH="1">
              <a:off x="4703484" y="2969448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0" name="Line 943"/>
            <p:cNvSpPr>
              <a:spLocks noChangeShapeType="1"/>
            </p:cNvSpPr>
            <p:nvPr/>
          </p:nvSpPr>
          <p:spPr bwMode="auto">
            <a:xfrm flipV="1">
              <a:off x="4703484" y="2968215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1" name="Line 944"/>
            <p:cNvSpPr>
              <a:spLocks noChangeShapeType="1"/>
            </p:cNvSpPr>
            <p:nvPr/>
          </p:nvSpPr>
          <p:spPr bwMode="auto">
            <a:xfrm flipH="1" flipV="1">
              <a:off x="4701019" y="2964517"/>
              <a:ext cx="2466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2" name="Line 945"/>
            <p:cNvSpPr>
              <a:spLocks noChangeShapeType="1"/>
            </p:cNvSpPr>
            <p:nvPr/>
          </p:nvSpPr>
          <p:spPr bwMode="auto">
            <a:xfrm flipH="1" flipV="1">
              <a:off x="4699787" y="2962052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3" name="Line 946"/>
            <p:cNvSpPr>
              <a:spLocks noChangeShapeType="1"/>
            </p:cNvSpPr>
            <p:nvPr/>
          </p:nvSpPr>
          <p:spPr bwMode="auto">
            <a:xfrm flipV="1">
              <a:off x="4699787" y="2960819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4" name="Line 947"/>
            <p:cNvSpPr>
              <a:spLocks noChangeShapeType="1"/>
            </p:cNvSpPr>
            <p:nvPr/>
          </p:nvSpPr>
          <p:spPr bwMode="auto">
            <a:xfrm flipH="1" flipV="1">
              <a:off x="4698553" y="2959587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5" name="Line 948"/>
            <p:cNvSpPr>
              <a:spLocks noChangeShapeType="1"/>
            </p:cNvSpPr>
            <p:nvPr/>
          </p:nvSpPr>
          <p:spPr bwMode="auto">
            <a:xfrm>
              <a:off x="4698553" y="2959587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6" name="Line 949"/>
            <p:cNvSpPr>
              <a:spLocks noChangeShapeType="1"/>
            </p:cNvSpPr>
            <p:nvPr/>
          </p:nvSpPr>
          <p:spPr bwMode="auto">
            <a:xfrm flipH="1" flipV="1">
              <a:off x="4696087" y="2954656"/>
              <a:ext cx="2466" cy="493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7" name="Line 950"/>
            <p:cNvSpPr>
              <a:spLocks noChangeShapeType="1"/>
            </p:cNvSpPr>
            <p:nvPr/>
          </p:nvSpPr>
          <p:spPr bwMode="auto">
            <a:xfrm flipH="1" flipV="1">
              <a:off x="4694856" y="2952190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8" name="Line 951"/>
            <p:cNvSpPr>
              <a:spLocks noChangeShapeType="1"/>
            </p:cNvSpPr>
            <p:nvPr/>
          </p:nvSpPr>
          <p:spPr bwMode="auto">
            <a:xfrm flipV="1">
              <a:off x="4694856" y="2949725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9" name="Line 952"/>
            <p:cNvSpPr>
              <a:spLocks noChangeShapeType="1"/>
            </p:cNvSpPr>
            <p:nvPr/>
          </p:nvSpPr>
          <p:spPr bwMode="auto">
            <a:xfrm flipV="1">
              <a:off x="4694856" y="2947260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0" name="Line 953"/>
            <p:cNvSpPr>
              <a:spLocks noChangeShapeType="1"/>
            </p:cNvSpPr>
            <p:nvPr/>
          </p:nvSpPr>
          <p:spPr bwMode="auto">
            <a:xfrm flipV="1">
              <a:off x="4694856" y="2944794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1" name="Line 954"/>
            <p:cNvSpPr>
              <a:spLocks noChangeShapeType="1"/>
            </p:cNvSpPr>
            <p:nvPr/>
          </p:nvSpPr>
          <p:spPr bwMode="auto">
            <a:xfrm flipV="1">
              <a:off x="4694856" y="2942329"/>
              <a:ext cx="0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2" name="Line 955"/>
            <p:cNvSpPr>
              <a:spLocks noChangeShapeType="1"/>
            </p:cNvSpPr>
            <p:nvPr/>
          </p:nvSpPr>
          <p:spPr bwMode="auto">
            <a:xfrm flipV="1">
              <a:off x="4694856" y="2938631"/>
              <a:ext cx="0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3" name="Line 956"/>
            <p:cNvSpPr>
              <a:spLocks noChangeShapeType="1"/>
            </p:cNvSpPr>
            <p:nvPr/>
          </p:nvSpPr>
          <p:spPr bwMode="auto">
            <a:xfrm flipV="1">
              <a:off x="4694856" y="2934932"/>
              <a:ext cx="1233" cy="369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4" name="Line 957"/>
            <p:cNvSpPr>
              <a:spLocks noChangeShapeType="1"/>
            </p:cNvSpPr>
            <p:nvPr/>
          </p:nvSpPr>
          <p:spPr bwMode="auto">
            <a:xfrm>
              <a:off x="4696087" y="293493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5" name="Line 958"/>
            <p:cNvSpPr>
              <a:spLocks noChangeShapeType="1"/>
            </p:cNvSpPr>
            <p:nvPr/>
          </p:nvSpPr>
          <p:spPr bwMode="auto">
            <a:xfrm flipV="1">
              <a:off x="4696087" y="2933699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6" name="Line 959"/>
            <p:cNvSpPr>
              <a:spLocks noChangeShapeType="1"/>
            </p:cNvSpPr>
            <p:nvPr/>
          </p:nvSpPr>
          <p:spPr bwMode="auto">
            <a:xfrm flipV="1">
              <a:off x="4696087" y="2932467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7" name="Line 960"/>
            <p:cNvSpPr>
              <a:spLocks noChangeShapeType="1"/>
            </p:cNvSpPr>
            <p:nvPr/>
          </p:nvSpPr>
          <p:spPr bwMode="auto">
            <a:xfrm flipV="1">
              <a:off x="4698553" y="2930002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8" name="Line 961"/>
            <p:cNvSpPr>
              <a:spLocks noChangeShapeType="1"/>
            </p:cNvSpPr>
            <p:nvPr/>
          </p:nvSpPr>
          <p:spPr bwMode="auto">
            <a:xfrm flipV="1">
              <a:off x="4699787" y="2927536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9" name="Line 962"/>
            <p:cNvSpPr>
              <a:spLocks noChangeShapeType="1"/>
            </p:cNvSpPr>
            <p:nvPr/>
          </p:nvSpPr>
          <p:spPr bwMode="auto">
            <a:xfrm flipV="1">
              <a:off x="4701019" y="2925071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0" name="Line 963"/>
            <p:cNvSpPr>
              <a:spLocks noChangeShapeType="1"/>
            </p:cNvSpPr>
            <p:nvPr/>
          </p:nvSpPr>
          <p:spPr bwMode="auto">
            <a:xfrm flipV="1">
              <a:off x="4703484" y="2923838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1" name="Line 964"/>
            <p:cNvSpPr>
              <a:spLocks noChangeShapeType="1"/>
            </p:cNvSpPr>
            <p:nvPr/>
          </p:nvSpPr>
          <p:spPr bwMode="auto">
            <a:xfrm>
              <a:off x="4703484" y="2923838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2" name="Line 965"/>
            <p:cNvSpPr>
              <a:spLocks noChangeShapeType="1"/>
            </p:cNvSpPr>
            <p:nvPr/>
          </p:nvSpPr>
          <p:spPr bwMode="auto">
            <a:xfrm flipV="1">
              <a:off x="4704717" y="2922605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3" name="Line 966"/>
            <p:cNvSpPr>
              <a:spLocks noChangeShapeType="1"/>
            </p:cNvSpPr>
            <p:nvPr/>
          </p:nvSpPr>
          <p:spPr bwMode="auto">
            <a:xfrm flipV="1">
              <a:off x="4704717" y="2921373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4" name="Line 967"/>
            <p:cNvSpPr>
              <a:spLocks noChangeShapeType="1"/>
            </p:cNvSpPr>
            <p:nvPr/>
          </p:nvSpPr>
          <p:spPr bwMode="auto">
            <a:xfrm flipV="1">
              <a:off x="4708415" y="2918907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5" name="Line 968"/>
            <p:cNvSpPr>
              <a:spLocks noChangeShapeType="1"/>
            </p:cNvSpPr>
            <p:nvPr/>
          </p:nvSpPr>
          <p:spPr bwMode="auto">
            <a:xfrm>
              <a:off x="4710880" y="2918907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6" name="Line 969"/>
            <p:cNvSpPr>
              <a:spLocks noChangeShapeType="1"/>
            </p:cNvSpPr>
            <p:nvPr/>
          </p:nvSpPr>
          <p:spPr bwMode="auto">
            <a:xfrm>
              <a:off x="4712114" y="2918907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7" name="Line 970"/>
            <p:cNvSpPr>
              <a:spLocks noChangeShapeType="1"/>
            </p:cNvSpPr>
            <p:nvPr/>
          </p:nvSpPr>
          <p:spPr bwMode="auto">
            <a:xfrm flipV="1">
              <a:off x="4712114" y="2917675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8" name="Line 971"/>
            <p:cNvSpPr>
              <a:spLocks noChangeShapeType="1"/>
            </p:cNvSpPr>
            <p:nvPr/>
          </p:nvSpPr>
          <p:spPr bwMode="auto">
            <a:xfrm flipV="1">
              <a:off x="4713345" y="2916441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9" name="Line 972"/>
            <p:cNvSpPr>
              <a:spLocks noChangeShapeType="1"/>
            </p:cNvSpPr>
            <p:nvPr/>
          </p:nvSpPr>
          <p:spPr bwMode="auto">
            <a:xfrm>
              <a:off x="4715811" y="2916441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0" name="Line 973"/>
            <p:cNvSpPr>
              <a:spLocks noChangeShapeType="1"/>
            </p:cNvSpPr>
            <p:nvPr/>
          </p:nvSpPr>
          <p:spPr bwMode="auto">
            <a:xfrm flipV="1">
              <a:off x="4719509" y="2913976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1" name="Line 974"/>
            <p:cNvSpPr>
              <a:spLocks noChangeShapeType="1"/>
            </p:cNvSpPr>
            <p:nvPr/>
          </p:nvSpPr>
          <p:spPr bwMode="auto">
            <a:xfrm>
              <a:off x="4721975" y="2913976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2" name="Line 975"/>
            <p:cNvSpPr>
              <a:spLocks noChangeShapeType="1"/>
            </p:cNvSpPr>
            <p:nvPr/>
          </p:nvSpPr>
          <p:spPr bwMode="auto">
            <a:xfrm>
              <a:off x="4724440" y="2913976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3" name="Line 976"/>
            <p:cNvSpPr>
              <a:spLocks noChangeShapeType="1"/>
            </p:cNvSpPr>
            <p:nvPr/>
          </p:nvSpPr>
          <p:spPr bwMode="auto">
            <a:xfrm>
              <a:off x="4725672" y="2913976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4" name="Line 977"/>
            <p:cNvSpPr>
              <a:spLocks noChangeShapeType="1"/>
            </p:cNvSpPr>
            <p:nvPr/>
          </p:nvSpPr>
          <p:spPr bwMode="auto">
            <a:xfrm>
              <a:off x="4725672" y="2913976"/>
              <a:ext cx="369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5" name="Line 978"/>
            <p:cNvSpPr>
              <a:spLocks noChangeShapeType="1"/>
            </p:cNvSpPr>
            <p:nvPr/>
          </p:nvSpPr>
          <p:spPr bwMode="auto">
            <a:xfrm>
              <a:off x="4729372" y="2913976"/>
              <a:ext cx="3698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6" name="Line 979"/>
            <p:cNvSpPr>
              <a:spLocks noChangeShapeType="1"/>
            </p:cNvSpPr>
            <p:nvPr/>
          </p:nvSpPr>
          <p:spPr bwMode="auto">
            <a:xfrm>
              <a:off x="4733069" y="2916441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7" name="Line 980"/>
            <p:cNvSpPr>
              <a:spLocks noChangeShapeType="1"/>
            </p:cNvSpPr>
            <p:nvPr/>
          </p:nvSpPr>
          <p:spPr bwMode="auto">
            <a:xfrm>
              <a:off x="4735535" y="2916441"/>
              <a:ext cx="24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8" name="Line 981"/>
            <p:cNvSpPr>
              <a:spLocks noChangeShapeType="1"/>
            </p:cNvSpPr>
            <p:nvPr/>
          </p:nvSpPr>
          <p:spPr bwMode="auto">
            <a:xfrm>
              <a:off x="4738000" y="2916441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9" name="Line 982"/>
            <p:cNvSpPr>
              <a:spLocks noChangeShapeType="1"/>
            </p:cNvSpPr>
            <p:nvPr/>
          </p:nvSpPr>
          <p:spPr bwMode="auto">
            <a:xfrm>
              <a:off x="4739233" y="2917675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0" name="Line 983"/>
            <p:cNvSpPr>
              <a:spLocks noChangeShapeType="1"/>
            </p:cNvSpPr>
            <p:nvPr/>
          </p:nvSpPr>
          <p:spPr bwMode="auto">
            <a:xfrm>
              <a:off x="4740465" y="2917675"/>
              <a:ext cx="2466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1" name="Line 984"/>
            <p:cNvSpPr>
              <a:spLocks noChangeShapeType="1"/>
            </p:cNvSpPr>
            <p:nvPr/>
          </p:nvSpPr>
          <p:spPr bwMode="auto">
            <a:xfrm>
              <a:off x="4742930" y="2918907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2" name="Line 985"/>
            <p:cNvSpPr>
              <a:spLocks noChangeShapeType="1"/>
            </p:cNvSpPr>
            <p:nvPr/>
          </p:nvSpPr>
          <p:spPr bwMode="auto">
            <a:xfrm>
              <a:off x="4745396" y="2921373"/>
              <a:ext cx="3698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3" name="Line 986"/>
            <p:cNvSpPr>
              <a:spLocks noChangeShapeType="1"/>
            </p:cNvSpPr>
            <p:nvPr/>
          </p:nvSpPr>
          <p:spPr bwMode="auto">
            <a:xfrm>
              <a:off x="4749094" y="2922605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4" name="Line 987"/>
            <p:cNvSpPr>
              <a:spLocks noChangeShapeType="1"/>
            </p:cNvSpPr>
            <p:nvPr/>
          </p:nvSpPr>
          <p:spPr bwMode="auto">
            <a:xfrm>
              <a:off x="4749094" y="2923838"/>
              <a:ext cx="12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5" name="Line 988"/>
            <p:cNvSpPr>
              <a:spLocks noChangeShapeType="1"/>
            </p:cNvSpPr>
            <p:nvPr/>
          </p:nvSpPr>
          <p:spPr bwMode="auto">
            <a:xfrm>
              <a:off x="4750327" y="2923838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6" name="Line 989"/>
            <p:cNvSpPr>
              <a:spLocks noChangeShapeType="1"/>
            </p:cNvSpPr>
            <p:nvPr/>
          </p:nvSpPr>
          <p:spPr bwMode="auto">
            <a:xfrm>
              <a:off x="4750327" y="2925071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7" name="Line 990"/>
            <p:cNvSpPr>
              <a:spLocks noChangeShapeType="1"/>
            </p:cNvSpPr>
            <p:nvPr/>
          </p:nvSpPr>
          <p:spPr bwMode="auto">
            <a:xfrm>
              <a:off x="4752792" y="2927536"/>
              <a:ext cx="1233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8" name="Line 991"/>
            <p:cNvSpPr>
              <a:spLocks noChangeShapeType="1"/>
            </p:cNvSpPr>
            <p:nvPr/>
          </p:nvSpPr>
          <p:spPr bwMode="auto">
            <a:xfrm>
              <a:off x="4754025" y="2930002"/>
              <a:ext cx="1233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9" name="Line 992"/>
            <p:cNvSpPr>
              <a:spLocks noChangeShapeType="1"/>
            </p:cNvSpPr>
            <p:nvPr/>
          </p:nvSpPr>
          <p:spPr bwMode="auto">
            <a:xfrm>
              <a:off x="4755257" y="293123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0" name="Line 993"/>
            <p:cNvSpPr>
              <a:spLocks noChangeShapeType="1"/>
            </p:cNvSpPr>
            <p:nvPr/>
          </p:nvSpPr>
          <p:spPr bwMode="auto">
            <a:xfrm>
              <a:off x="4755257" y="2931234"/>
              <a:ext cx="0" cy="12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1" name="Line 994"/>
            <p:cNvSpPr>
              <a:spLocks noChangeShapeType="1"/>
            </p:cNvSpPr>
            <p:nvPr/>
          </p:nvSpPr>
          <p:spPr bwMode="auto">
            <a:xfrm>
              <a:off x="4755257" y="2932467"/>
              <a:ext cx="2466" cy="246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2" name="Line 995"/>
            <p:cNvSpPr>
              <a:spLocks noChangeShapeType="1"/>
            </p:cNvSpPr>
            <p:nvPr/>
          </p:nvSpPr>
          <p:spPr bwMode="auto">
            <a:xfrm>
              <a:off x="4757723" y="2934932"/>
              <a:ext cx="1233" cy="493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3" name="Line 996"/>
            <p:cNvSpPr>
              <a:spLocks noChangeShapeType="1"/>
            </p:cNvSpPr>
            <p:nvPr/>
          </p:nvSpPr>
          <p:spPr bwMode="auto">
            <a:xfrm>
              <a:off x="4758956" y="2939863"/>
              <a:ext cx="0" cy="493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4" name="Freeform 997"/>
            <p:cNvSpPr>
              <a:spLocks/>
            </p:cNvSpPr>
            <p:nvPr/>
          </p:nvSpPr>
          <p:spPr bwMode="auto">
            <a:xfrm>
              <a:off x="1256847" y="3880415"/>
              <a:ext cx="62868" cy="49308"/>
            </a:xfrm>
            <a:custGeom>
              <a:avLst/>
              <a:gdLst>
                <a:gd name="T0" fmla="*/ 25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5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5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5" name="Freeform 998"/>
            <p:cNvSpPr>
              <a:spLocks/>
            </p:cNvSpPr>
            <p:nvPr/>
          </p:nvSpPr>
          <p:spPr bwMode="auto">
            <a:xfrm>
              <a:off x="1256847" y="3880415"/>
              <a:ext cx="33283" cy="53007"/>
            </a:xfrm>
            <a:custGeom>
              <a:avLst/>
              <a:gdLst>
                <a:gd name="T0" fmla="*/ 25 w 27"/>
                <a:gd name="T1" fmla="*/ 0 h 43"/>
                <a:gd name="T2" fmla="*/ 27 w 27"/>
                <a:gd name="T3" fmla="*/ 0 h 43"/>
                <a:gd name="T4" fmla="*/ 27 w 27"/>
                <a:gd name="T5" fmla="*/ 2 h 43"/>
                <a:gd name="T6" fmla="*/ 1 w 27"/>
                <a:gd name="T7" fmla="*/ 43 h 43"/>
                <a:gd name="T8" fmla="*/ 0 w 27"/>
                <a:gd name="T9" fmla="*/ 43 h 43"/>
                <a:gd name="T10" fmla="*/ 0 w 27"/>
                <a:gd name="T11" fmla="*/ 40 h 43"/>
                <a:gd name="T12" fmla="*/ 25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25" y="0"/>
                  </a:moveTo>
                  <a:lnTo>
                    <a:pt x="27" y="0"/>
                  </a:lnTo>
                  <a:lnTo>
                    <a:pt x="27" y="2"/>
                  </a:lnTo>
                  <a:lnTo>
                    <a:pt x="1" y="43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0" name="Freeform 1091"/>
            <p:cNvSpPr>
              <a:spLocks/>
            </p:cNvSpPr>
            <p:nvPr/>
          </p:nvSpPr>
          <p:spPr bwMode="auto">
            <a:xfrm>
              <a:off x="1287665" y="3880415"/>
              <a:ext cx="33283" cy="53007"/>
            </a:xfrm>
            <a:custGeom>
              <a:avLst/>
              <a:gdLst>
                <a:gd name="T0" fmla="*/ 0 w 27"/>
                <a:gd name="T1" fmla="*/ 0 h 43"/>
                <a:gd name="T2" fmla="*/ 2 w 27"/>
                <a:gd name="T3" fmla="*/ 0 h 43"/>
                <a:gd name="T4" fmla="*/ 27 w 27"/>
                <a:gd name="T5" fmla="*/ 40 h 43"/>
                <a:gd name="T6" fmla="*/ 27 w 27"/>
                <a:gd name="T7" fmla="*/ 43 h 43"/>
                <a:gd name="T8" fmla="*/ 26 w 27"/>
                <a:gd name="T9" fmla="*/ 43 h 43"/>
                <a:gd name="T10" fmla="*/ 0 w 27"/>
                <a:gd name="T11" fmla="*/ 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2" y="0"/>
                  </a:lnTo>
                  <a:lnTo>
                    <a:pt x="27" y="40"/>
                  </a:lnTo>
                  <a:lnTo>
                    <a:pt x="27" y="43"/>
                  </a:lnTo>
                  <a:lnTo>
                    <a:pt x="26" y="4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1" name="Line 1092"/>
            <p:cNvSpPr>
              <a:spLocks noChangeShapeType="1"/>
            </p:cNvSpPr>
            <p:nvPr/>
          </p:nvSpPr>
          <p:spPr bwMode="auto">
            <a:xfrm>
              <a:off x="1256847" y="3930956"/>
              <a:ext cx="6410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2" name="Freeform 1093"/>
            <p:cNvSpPr>
              <a:spLocks/>
            </p:cNvSpPr>
            <p:nvPr/>
          </p:nvSpPr>
          <p:spPr bwMode="auto">
            <a:xfrm>
              <a:off x="1414634" y="3837271"/>
              <a:ext cx="62868" cy="49308"/>
            </a:xfrm>
            <a:custGeom>
              <a:avLst/>
              <a:gdLst>
                <a:gd name="T0" fmla="*/ 26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6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6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3" name="Freeform 1094"/>
            <p:cNvSpPr>
              <a:spLocks/>
            </p:cNvSpPr>
            <p:nvPr/>
          </p:nvSpPr>
          <p:spPr bwMode="auto">
            <a:xfrm>
              <a:off x="1414634" y="3837271"/>
              <a:ext cx="33283" cy="50541"/>
            </a:xfrm>
            <a:custGeom>
              <a:avLst/>
              <a:gdLst>
                <a:gd name="T0" fmla="*/ 26 w 27"/>
                <a:gd name="T1" fmla="*/ 0 h 41"/>
                <a:gd name="T2" fmla="*/ 27 w 27"/>
                <a:gd name="T3" fmla="*/ 0 h 41"/>
                <a:gd name="T4" fmla="*/ 27 w 27"/>
                <a:gd name="T5" fmla="*/ 1 h 41"/>
                <a:gd name="T6" fmla="*/ 2 w 27"/>
                <a:gd name="T7" fmla="*/ 41 h 41"/>
                <a:gd name="T8" fmla="*/ 0 w 27"/>
                <a:gd name="T9" fmla="*/ 41 h 41"/>
                <a:gd name="T10" fmla="*/ 0 w 27"/>
                <a:gd name="T11" fmla="*/ 40 h 41"/>
                <a:gd name="T12" fmla="*/ 26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4" name="Freeform 1095"/>
            <p:cNvSpPr>
              <a:spLocks/>
            </p:cNvSpPr>
            <p:nvPr/>
          </p:nvSpPr>
          <p:spPr bwMode="auto">
            <a:xfrm>
              <a:off x="1446683" y="3837271"/>
              <a:ext cx="33283" cy="50541"/>
            </a:xfrm>
            <a:custGeom>
              <a:avLst/>
              <a:gdLst>
                <a:gd name="T0" fmla="*/ 0 w 27"/>
                <a:gd name="T1" fmla="*/ 0 h 41"/>
                <a:gd name="T2" fmla="*/ 1 w 27"/>
                <a:gd name="T3" fmla="*/ 0 h 41"/>
                <a:gd name="T4" fmla="*/ 27 w 27"/>
                <a:gd name="T5" fmla="*/ 40 h 41"/>
                <a:gd name="T6" fmla="*/ 27 w 27"/>
                <a:gd name="T7" fmla="*/ 41 h 41"/>
                <a:gd name="T8" fmla="*/ 25 w 27"/>
                <a:gd name="T9" fmla="*/ 41 h 41"/>
                <a:gd name="T10" fmla="*/ 0 w 27"/>
                <a:gd name="T11" fmla="*/ 1 h 41"/>
                <a:gd name="T12" fmla="*/ 0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1" y="0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5" name="Line 1096"/>
            <p:cNvSpPr>
              <a:spLocks noChangeShapeType="1"/>
            </p:cNvSpPr>
            <p:nvPr/>
          </p:nvSpPr>
          <p:spPr bwMode="auto">
            <a:xfrm>
              <a:off x="1414634" y="3887811"/>
              <a:ext cx="653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6" name="Freeform 1097"/>
            <p:cNvSpPr>
              <a:spLocks/>
            </p:cNvSpPr>
            <p:nvPr/>
          </p:nvSpPr>
          <p:spPr bwMode="auto">
            <a:xfrm>
              <a:off x="1581048" y="3803987"/>
              <a:ext cx="62868" cy="50541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7" name="Freeform 1098"/>
            <p:cNvSpPr>
              <a:spLocks/>
            </p:cNvSpPr>
            <p:nvPr/>
          </p:nvSpPr>
          <p:spPr bwMode="auto">
            <a:xfrm>
              <a:off x="1581048" y="3803987"/>
              <a:ext cx="33283" cy="51774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0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8" name="Freeform 1099"/>
            <p:cNvSpPr>
              <a:spLocks/>
            </p:cNvSpPr>
            <p:nvPr/>
          </p:nvSpPr>
          <p:spPr bwMode="auto">
            <a:xfrm>
              <a:off x="1611866" y="3803987"/>
              <a:ext cx="33283" cy="51774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1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1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9" name="Line 1100"/>
            <p:cNvSpPr>
              <a:spLocks noChangeShapeType="1"/>
            </p:cNvSpPr>
            <p:nvPr/>
          </p:nvSpPr>
          <p:spPr bwMode="auto">
            <a:xfrm>
              <a:off x="1581048" y="3855761"/>
              <a:ext cx="6410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0" name="Freeform 1101"/>
            <p:cNvSpPr>
              <a:spLocks/>
            </p:cNvSpPr>
            <p:nvPr/>
          </p:nvSpPr>
          <p:spPr bwMode="auto">
            <a:xfrm>
              <a:off x="1864570" y="3785498"/>
              <a:ext cx="61635" cy="49308"/>
            </a:xfrm>
            <a:custGeom>
              <a:avLst/>
              <a:gdLst>
                <a:gd name="T0" fmla="*/ 25 w 50"/>
                <a:gd name="T1" fmla="*/ 0 h 40"/>
                <a:gd name="T2" fmla="*/ 50 w 50"/>
                <a:gd name="T3" fmla="*/ 40 h 40"/>
                <a:gd name="T4" fmla="*/ 0 w 50"/>
                <a:gd name="T5" fmla="*/ 40 h 40"/>
                <a:gd name="T6" fmla="*/ 25 w 5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0">
                  <a:moveTo>
                    <a:pt x="25" y="0"/>
                  </a:moveTo>
                  <a:lnTo>
                    <a:pt x="50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1" name="Freeform 1102"/>
            <p:cNvSpPr>
              <a:spLocks/>
            </p:cNvSpPr>
            <p:nvPr/>
          </p:nvSpPr>
          <p:spPr bwMode="auto">
            <a:xfrm>
              <a:off x="1864570" y="3785498"/>
              <a:ext cx="32050" cy="51774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0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0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2" name="Freeform 1103"/>
            <p:cNvSpPr>
              <a:spLocks/>
            </p:cNvSpPr>
            <p:nvPr/>
          </p:nvSpPr>
          <p:spPr bwMode="auto">
            <a:xfrm>
              <a:off x="1895387" y="3785498"/>
              <a:ext cx="32050" cy="51774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0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0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0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3" name="Line 1104"/>
            <p:cNvSpPr>
              <a:spLocks noChangeShapeType="1"/>
            </p:cNvSpPr>
            <p:nvPr/>
          </p:nvSpPr>
          <p:spPr bwMode="auto">
            <a:xfrm>
              <a:off x="1864570" y="3836038"/>
              <a:ext cx="6286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4" name="Freeform 1105"/>
            <p:cNvSpPr>
              <a:spLocks/>
            </p:cNvSpPr>
            <p:nvPr/>
          </p:nvSpPr>
          <p:spPr bwMode="auto">
            <a:xfrm>
              <a:off x="1990305" y="3799057"/>
              <a:ext cx="64101" cy="49308"/>
            </a:xfrm>
            <a:custGeom>
              <a:avLst/>
              <a:gdLst>
                <a:gd name="T0" fmla="*/ 27 w 52"/>
                <a:gd name="T1" fmla="*/ 0 h 40"/>
                <a:gd name="T2" fmla="*/ 52 w 52"/>
                <a:gd name="T3" fmla="*/ 40 h 40"/>
                <a:gd name="T4" fmla="*/ 0 w 52"/>
                <a:gd name="T5" fmla="*/ 40 h 40"/>
                <a:gd name="T6" fmla="*/ 27 w 5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27" y="0"/>
                  </a:moveTo>
                  <a:lnTo>
                    <a:pt x="52" y="40"/>
                  </a:lnTo>
                  <a:lnTo>
                    <a:pt x="0" y="4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5" name="Freeform 1106"/>
            <p:cNvSpPr>
              <a:spLocks/>
            </p:cNvSpPr>
            <p:nvPr/>
          </p:nvSpPr>
          <p:spPr bwMode="auto">
            <a:xfrm>
              <a:off x="1990305" y="3799057"/>
              <a:ext cx="34516" cy="50541"/>
            </a:xfrm>
            <a:custGeom>
              <a:avLst/>
              <a:gdLst>
                <a:gd name="T0" fmla="*/ 27 w 28"/>
                <a:gd name="T1" fmla="*/ 0 h 41"/>
                <a:gd name="T2" fmla="*/ 28 w 28"/>
                <a:gd name="T3" fmla="*/ 0 h 41"/>
                <a:gd name="T4" fmla="*/ 28 w 28"/>
                <a:gd name="T5" fmla="*/ 0 h 41"/>
                <a:gd name="T6" fmla="*/ 3 w 28"/>
                <a:gd name="T7" fmla="*/ 41 h 41"/>
                <a:gd name="T8" fmla="*/ 0 w 28"/>
                <a:gd name="T9" fmla="*/ 41 h 41"/>
                <a:gd name="T10" fmla="*/ 0 w 28"/>
                <a:gd name="T11" fmla="*/ 40 h 41"/>
                <a:gd name="T12" fmla="*/ 27 w 28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7" y="0"/>
                  </a:moveTo>
                  <a:lnTo>
                    <a:pt x="28" y="0"/>
                  </a:lnTo>
                  <a:lnTo>
                    <a:pt x="28" y="0"/>
                  </a:lnTo>
                  <a:lnTo>
                    <a:pt x="3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6" name="Freeform 1107"/>
            <p:cNvSpPr>
              <a:spLocks/>
            </p:cNvSpPr>
            <p:nvPr/>
          </p:nvSpPr>
          <p:spPr bwMode="auto">
            <a:xfrm>
              <a:off x="2023589" y="3799057"/>
              <a:ext cx="33283" cy="50541"/>
            </a:xfrm>
            <a:custGeom>
              <a:avLst/>
              <a:gdLst>
                <a:gd name="T0" fmla="*/ 0 w 27"/>
                <a:gd name="T1" fmla="*/ 0 h 41"/>
                <a:gd name="T2" fmla="*/ 1 w 27"/>
                <a:gd name="T3" fmla="*/ 0 h 41"/>
                <a:gd name="T4" fmla="*/ 27 w 27"/>
                <a:gd name="T5" fmla="*/ 40 h 41"/>
                <a:gd name="T6" fmla="*/ 27 w 27"/>
                <a:gd name="T7" fmla="*/ 41 h 41"/>
                <a:gd name="T8" fmla="*/ 25 w 27"/>
                <a:gd name="T9" fmla="*/ 41 h 41"/>
                <a:gd name="T10" fmla="*/ 0 w 27"/>
                <a:gd name="T11" fmla="*/ 0 h 41"/>
                <a:gd name="T12" fmla="*/ 0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1" y="0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7" name="Line 1108"/>
            <p:cNvSpPr>
              <a:spLocks noChangeShapeType="1"/>
            </p:cNvSpPr>
            <p:nvPr/>
          </p:nvSpPr>
          <p:spPr bwMode="auto">
            <a:xfrm>
              <a:off x="1990305" y="3849598"/>
              <a:ext cx="665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8" name="Freeform 1109"/>
            <p:cNvSpPr>
              <a:spLocks/>
            </p:cNvSpPr>
            <p:nvPr/>
          </p:nvSpPr>
          <p:spPr bwMode="auto">
            <a:xfrm>
              <a:off x="2136997" y="3824944"/>
              <a:ext cx="62868" cy="49308"/>
            </a:xfrm>
            <a:custGeom>
              <a:avLst/>
              <a:gdLst>
                <a:gd name="T0" fmla="*/ 25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5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5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9" name="Freeform 1110"/>
            <p:cNvSpPr>
              <a:spLocks/>
            </p:cNvSpPr>
            <p:nvPr/>
          </p:nvSpPr>
          <p:spPr bwMode="auto">
            <a:xfrm>
              <a:off x="2136997" y="3824944"/>
              <a:ext cx="33283" cy="51774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0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0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0" name="Freeform 1111"/>
            <p:cNvSpPr>
              <a:spLocks/>
            </p:cNvSpPr>
            <p:nvPr/>
          </p:nvSpPr>
          <p:spPr bwMode="auto">
            <a:xfrm>
              <a:off x="2167814" y="3824944"/>
              <a:ext cx="33283" cy="51774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0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0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0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1" name="Line 1112"/>
            <p:cNvSpPr>
              <a:spLocks noChangeShapeType="1"/>
            </p:cNvSpPr>
            <p:nvPr/>
          </p:nvSpPr>
          <p:spPr bwMode="auto">
            <a:xfrm>
              <a:off x="2136997" y="3875484"/>
              <a:ext cx="6410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2" name="Freeform 1113"/>
            <p:cNvSpPr>
              <a:spLocks/>
            </p:cNvSpPr>
            <p:nvPr/>
          </p:nvSpPr>
          <p:spPr bwMode="auto">
            <a:xfrm>
              <a:off x="2323135" y="3778101"/>
              <a:ext cx="61635" cy="50541"/>
            </a:xfrm>
            <a:custGeom>
              <a:avLst/>
              <a:gdLst>
                <a:gd name="T0" fmla="*/ 25 w 50"/>
                <a:gd name="T1" fmla="*/ 0 h 41"/>
                <a:gd name="T2" fmla="*/ 50 w 50"/>
                <a:gd name="T3" fmla="*/ 41 h 41"/>
                <a:gd name="T4" fmla="*/ 0 w 50"/>
                <a:gd name="T5" fmla="*/ 41 h 41"/>
                <a:gd name="T6" fmla="*/ 25 w 5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1">
                  <a:moveTo>
                    <a:pt x="25" y="0"/>
                  </a:moveTo>
                  <a:lnTo>
                    <a:pt x="50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3" name="Freeform 1114"/>
            <p:cNvSpPr>
              <a:spLocks/>
            </p:cNvSpPr>
            <p:nvPr/>
          </p:nvSpPr>
          <p:spPr bwMode="auto">
            <a:xfrm>
              <a:off x="2323135" y="3778101"/>
              <a:ext cx="32050" cy="51774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4" name="Freeform 1115"/>
            <p:cNvSpPr>
              <a:spLocks/>
            </p:cNvSpPr>
            <p:nvPr/>
          </p:nvSpPr>
          <p:spPr bwMode="auto">
            <a:xfrm>
              <a:off x="2353953" y="3778101"/>
              <a:ext cx="32050" cy="51774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5" name="Line 1116"/>
            <p:cNvSpPr>
              <a:spLocks noChangeShapeType="1"/>
            </p:cNvSpPr>
            <p:nvPr/>
          </p:nvSpPr>
          <p:spPr bwMode="auto">
            <a:xfrm>
              <a:off x="2323135" y="3829875"/>
              <a:ext cx="6286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6" name="Freeform 1117"/>
            <p:cNvSpPr>
              <a:spLocks/>
            </p:cNvSpPr>
            <p:nvPr/>
          </p:nvSpPr>
          <p:spPr bwMode="auto">
            <a:xfrm>
              <a:off x="2681852" y="3649900"/>
              <a:ext cx="62868" cy="50541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7" name="Freeform 1118"/>
            <p:cNvSpPr>
              <a:spLocks/>
            </p:cNvSpPr>
            <p:nvPr/>
          </p:nvSpPr>
          <p:spPr bwMode="auto">
            <a:xfrm>
              <a:off x="2681852" y="3649900"/>
              <a:ext cx="33283" cy="51774"/>
            </a:xfrm>
            <a:custGeom>
              <a:avLst/>
              <a:gdLst>
                <a:gd name="T0" fmla="*/ 26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6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8" name="Freeform 1119"/>
            <p:cNvSpPr>
              <a:spLocks/>
            </p:cNvSpPr>
            <p:nvPr/>
          </p:nvSpPr>
          <p:spPr bwMode="auto">
            <a:xfrm>
              <a:off x="2549953" y="2680996"/>
              <a:ext cx="64101" cy="83823"/>
            </a:xfrm>
            <a:custGeom>
              <a:avLst/>
              <a:gdLst>
                <a:gd name="T0" fmla="*/ 0 w 52"/>
                <a:gd name="T1" fmla="*/ 0 h 68"/>
                <a:gd name="T2" fmla="*/ 27 w 52"/>
                <a:gd name="T3" fmla="*/ 25 h 68"/>
                <a:gd name="T4" fmla="*/ 52 w 52"/>
                <a:gd name="T5" fmla="*/ 0 h 68"/>
                <a:gd name="T6" fmla="*/ 27 w 52"/>
                <a:gd name="T7" fmla="*/ 68 h 68"/>
                <a:gd name="T8" fmla="*/ 0 w 5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0" y="0"/>
                  </a:moveTo>
                  <a:lnTo>
                    <a:pt x="27" y="25"/>
                  </a:lnTo>
                  <a:lnTo>
                    <a:pt x="52" y="0"/>
                  </a:lnTo>
                  <a:lnTo>
                    <a:pt x="27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9" name="Line 1120"/>
            <p:cNvSpPr>
              <a:spLocks noChangeShapeType="1"/>
            </p:cNvSpPr>
            <p:nvPr/>
          </p:nvSpPr>
          <p:spPr bwMode="auto">
            <a:xfrm>
              <a:off x="2583236" y="2644015"/>
              <a:ext cx="0" cy="7026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0" name="Freeform 1121"/>
            <p:cNvSpPr>
              <a:spLocks/>
            </p:cNvSpPr>
            <p:nvPr/>
          </p:nvSpPr>
          <p:spPr bwMode="auto">
            <a:xfrm>
              <a:off x="2972770" y="2509650"/>
              <a:ext cx="62868" cy="83823"/>
            </a:xfrm>
            <a:custGeom>
              <a:avLst/>
              <a:gdLst>
                <a:gd name="T0" fmla="*/ 0 w 51"/>
                <a:gd name="T1" fmla="*/ 0 h 68"/>
                <a:gd name="T2" fmla="*/ 26 w 51"/>
                <a:gd name="T3" fmla="*/ 26 h 68"/>
                <a:gd name="T4" fmla="*/ 51 w 51"/>
                <a:gd name="T5" fmla="*/ 0 h 68"/>
                <a:gd name="T6" fmla="*/ 26 w 51"/>
                <a:gd name="T7" fmla="*/ 68 h 68"/>
                <a:gd name="T8" fmla="*/ 0 w 5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8">
                  <a:moveTo>
                    <a:pt x="0" y="0"/>
                  </a:moveTo>
                  <a:lnTo>
                    <a:pt x="26" y="26"/>
                  </a:lnTo>
                  <a:lnTo>
                    <a:pt x="51" y="0"/>
                  </a:lnTo>
                  <a:lnTo>
                    <a:pt x="2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1" name="Line 1122"/>
            <p:cNvSpPr>
              <a:spLocks noChangeShapeType="1"/>
            </p:cNvSpPr>
            <p:nvPr/>
          </p:nvSpPr>
          <p:spPr bwMode="auto">
            <a:xfrm>
              <a:off x="3004819" y="2473902"/>
              <a:ext cx="0" cy="7026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2" name="Freeform 1123"/>
            <p:cNvSpPr>
              <a:spLocks/>
            </p:cNvSpPr>
            <p:nvPr/>
          </p:nvSpPr>
          <p:spPr bwMode="auto">
            <a:xfrm>
              <a:off x="2044544" y="3384869"/>
              <a:ext cx="62868" cy="85057"/>
            </a:xfrm>
            <a:custGeom>
              <a:avLst/>
              <a:gdLst>
                <a:gd name="T0" fmla="*/ 0 w 51"/>
                <a:gd name="T1" fmla="*/ 0 h 69"/>
                <a:gd name="T2" fmla="*/ 25 w 51"/>
                <a:gd name="T3" fmla="*/ 26 h 69"/>
                <a:gd name="T4" fmla="*/ 51 w 51"/>
                <a:gd name="T5" fmla="*/ 0 h 69"/>
                <a:gd name="T6" fmla="*/ 25 w 51"/>
                <a:gd name="T7" fmla="*/ 69 h 69"/>
                <a:gd name="T8" fmla="*/ 0 w 5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9">
                  <a:moveTo>
                    <a:pt x="0" y="0"/>
                  </a:moveTo>
                  <a:lnTo>
                    <a:pt x="25" y="26"/>
                  </a:lnTo>
                  <a:lnTo>
                    <a:pt x="51" y="0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3" name="Line 1124"/>
            <p:cNvSpPr>
              <a:spLocks noChangeShapeType="1"/>
            </p:cNvSpPr>
            <p:nvPr/>
          </p:nvSpPr>
          <p:spPr bwMode="auto">
            <a:xfrm>
              <a:off x="2075362" y="3347888"/>
              <a:ext cx="0" cy="71497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4" name="Freeform 1125"/>
            <p:cNvSpPr>
              <a:spLocks/>
            </p:cNvSpPr>
            <p:nvPr/>
          </p:nvSpPr>
          <p:spPr bwMode="auto">
            <a:xfrm>
              <a:off x="2713902" y="3649900"/>
              <a:ext cx="32050" cy="51774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5" name="Line 1126"/>
            <p:cNvSpPr>
              <a:spLocks noChangeShapeType="1"/>
            </p:cNvSpPr>
            <p:nvPr/>
          </p:nvSpPr>
          <p:spPr bwMode="auto">
            <a:xfrm>
              <a:off x="2681852" y="3700440"/>
              <a:ext cx="6410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6" name="Freeform 1127"/>
            <p:cNvSpPr>
              <a:spLocks/>
            </p:cNvSpPr>
            <p:nvPr/>
          </p:nvSpPr>
          <p:spPr bwMode="auto">
            <a:xfrm>
              <a:off x="2951813" y="3525397"/>
              <a:ext cx="62868" cy="50541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7" name="Freeform 1128"/>
            <p:cNvSpPr>
              <a:spLocks/>
            </p:cNvSpPr>
            <p:nvPr/>
          </p:nvSpPr>
          <p:spPr bwMode="auto">
            <a:xfrm>
              <a:off x="2951813" y="3525397"/>
              <a:ext cx="33283" cy="53007"/>
            </a:xfrm>
            <a:custGeom>
              <a:avLst/>
              <a:gdLst>
                <a:gd name="T0" fmla="*/ 26 w 27"/>
                <a:gd name="T1" fmla="*/ 0 h 43"/>
                <a:gd name="T2" fmla="*/ 27 w 27"/>
                <a:gd name="T3" fmla="*/ 0 h 43"/>
                <a:gd name="T4" fmla="*/ 27 w 27"/>
                <a:gd name="T5" fmla="*/ 2 h 43"/>
                <a:gd name="T6" fmla="*/ 2 w 27"/>
                <a:gd name="T7" fmla="*/ 43 h 43"/>
                <a:gd name="T8" fmla="*/ 0 w 27"/>
                <a:gd name="T9" fmla="*/ 43 h 43"/>
                <a:gd name="T10" fmla="*/ 0 w 27"/>
                <a:gd name="T11" fmla="*/ 41 h 43"/>
                <a:gd name="T12" fmla="*/ 26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26" y="0"/>
                  </a:moveTo>
                  <a:lnTo>
                    <a:pt x="27" y="0"/>
                  </a:lnTo>
                  <a:lnTo>
                    <a:pt x="27" y="2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8" name="Freeform 1129"/>
            <p:cNvSpPr>
              <a:spLocks/>
            </p:cNvSpPr>
            <p:nvPr/>
          </p:nvSpPr>
          <p:spPr bwMode="auto">
            <a:xfrm>
              <a:off x="2983863" y="3525397"/>
              <a:ext cx="33283" cy="53007"/>
            </a:xfrm>
            <a:custGeom>
              <a:avLst/>
              <a:gdLst>
                <a:gd name="T0" fmla="*/ 0 w 27"/>
                <a:gd name="T1" fmla="*/ 0 h 43"/>
                <a:gd name="T2" fmla="*/ 1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1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9" name="Line 1130"/>
            <p:cNvSpPr>
              <a:spLocks noChangeShapeType="1"/>
            </p:cNvSpPr>
            <p:nvPr/>
          </p:nvSpPr>
          <p:spPr bwMode="auto">
            <a:xfrm>
              <a:off x="2951813" y="3577170"/>
              <a:ext cx="653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0" name="Freeform 1131"/>
            <p:cNvSpPr>
              <a:spLocks/>
            </p:cNvSpPr>
            <p:nvPr/>
          </p:nvSpPr>
          <p:spPr bwMode="auto">
            <a:xfrm>
              <a:off x="3564467" y="3520466"/>
              <a:ext cx="62868" cy="50541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1" name="Freeform 1132"/>
            <p:cNvSpPr>
              <a:spLocks/>
            </p:cNvSpPr>
            <p:nvPr/>
          </p:nvSpPr>
          <p:spPr bwMode="auto">
            <a:xfrm>
              <a:off x="3564467" y="3520466"/>
              <a:ext cx="33283" cy="51774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2" name="Freeform 1133"/>
            <p:cNvSpPr>
              <a:spLocks/>
            </p:cNvSpPr>
            <p:nvPr/>
          </p:nvSpPr>
          <p:spPr bwMode="auto">
            <a:xfrm>
              <a:off x="3595284" y="3520466"/>
              <a:ext cx="34516" cy="51774"/>
            </a:xfrm>
            <a:custGeom>
              <a:avLst/>
              <a:gdLst>
                <a:gd name="T0" fmla="*/ 0 w 28"/>
                <a:gd name="T1" fmla="*/ 0 h 42"/>
                <a:gd name="T2" fmla="*/ 2 w 28"/>
                <a:gd name="T3" fmla="*/ 0 h 42"/>
                <a:gd name="T4" fmla="*/ 28 w 28"/>
                <a:gd name="T5" fmla="*/ 41 h 42"/>
                <a:gd name="T6" fmla="*/ 28 w 28"/>
                <a:gd name="T7" fmla="*/ 42 h 42"/>
                <a:gd name="T8" fmla="*/ 26 w 28"/>
                <a:gd name="T9" fmla="*/ 42 h 42"/>
                <a:gd name="T10" fmla="*/ 0 w 28"/>
                <a:gd name="T11" fmla="*/ 1 h 42"/>
                <a:gd name="T12" fmla="*/ 0 w 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2" y="0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3" name="Line 1134"/>
            <p:cNvSpPr>
              <a:spLocks noChangeShapeType="1"/>
            </p:cNvSpPr>
            <p:nvPr/>
          </p:nvSpPr>
          <p:spPr bwMode="auto">
            <a:xfrm>
              <a:off x="3564467" y="3572240"/>
              <a:ext cx="653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4" name="Freeform 1135"/>
            <p:cNvSpPr>
              <a:spLocks/>
            </p:cNvSpPr>
            <p:nvPr/>
          </p:nvSpPr>
          <p:spPr bwMode="auto">
            <a:xfrm>
              <a:off x="3709926" y="3481019"/>
              <a:ext cx="62868" cy="50541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5" name="Freeform 1136"/>
            <p:cNvSpPr>
              <a:spLocks/>
            </p:cNvSpPr>
            <p:nvPr/>
          </p:nvSpPr>
          <p:spPr bwMode="auto">
            <a:xfrm>
              <a:off x="3709926" y="3481019"/>
              <a:ext cx="34516" cy="53007"/>
            </a:xfrm>
            <a:custGeom>
              <a:avLst/>
              <a:gdLst>
                <a:gd name="T0" fmla="*/ 26 w 28"/>
                <a:gd name="T1" fmla="*/ 0 h 43"/>
                <a:gd name="T2" fmla="*/ 28 w 28"/>
                <a:gd name="T3" fmla="*/ 0 h 43"/>
                <a:gd name="T4" fmla="*/ 28 w 28"/>
                <a:gd name="T5" fmla="*/ 1 h 43"/>
                <a:gd name="T6" fmla="*/ 2 w 28"/>
                <a:gd name="T7" fmla="*/ 43 h 43"/>
                <a:gd name="T8" fmla="*/ 0 w 28"/>
                <a:gd name="T9" fmla="*/ 43 h 43"/>
                <a:gd name="T10" fmla="*/ 0 w 28"/>
                <a:gd name="T11" fmla="*/ 41 h 43"/>
                <a:gd name="T12" fmla="*/ 26 w 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3">
                  <a:moveTo>
                    <a:pt x="26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6" name="Freeform 1137"/>
            <p:cNvSpPr>
              <a:spLocks/>
            </p:cNvSpPr>
            <p:nvPr/>
          </p:nvSpPr>
          <p:spPr bwMode="auto">
            <a:xfrm>
              <a:off x="3741976" y="3481019"/>
              <a:ext cx="33283" cy="53007"/>
            </a:xfrm>
            <a:custGeom>
              <a:avLst/>
              <a:gdLst>
                <a:gd name="T0" fmla="*/ 0 w 27"/>
                <a:gd name="T1" fmla="*/ 0 h 43"/>
                <a:gd name="T2" fmla="*/ 2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1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7" name="Line 1138"/>
            <p:cNvSpPr>
              <a:spLocks noChangeShapeType="1"/>
            </p:cNvSpPr>
            <p:nvPr/>
          </p:nvSpPr>
          <p:spPr bwMode="auto">
            <a:xfrm>
              <a:off x="3709926" y="3531561"/>
              <a:ext cx="653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8" name="Freeform 1139"/>
            <p:cNvSpPr>
              <a:spLocks/>
            </p:cNvSpPr>
            <p:nvPr/>
          </p:nvSpPr>
          <p:spPr bwMode="auto">
            <a:xfrm>
              <a:off x="4041522" y="3250504"/>
              <a:ext cx="62868" cy="50541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9" name="Freeform 1140"/>
            <p:cNvSpPr>
              <a:spLocks/>
            </p:cNvSpPr>
            <p:nvPr/>
          </p:nvSpPr>
          <p:spPr bwMode="auto">
            <a:xfrm>
              <a:off x="4041522" y="3250504"/>
              <a:ext cx="32050" cy="51774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0" name="Freeform 1141"/>
            <p:cNvSpPr>
              <a:spLocks/>
            </p:cNvSpPr>
            <p:nvPr/>
          </p:nvSpPr>
          <p:spPr bwMode="auto">
            <a:xfrm>
              <a:off x="4072340" y="3250504"/>
              <a:ext cx="32050" cy="51774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6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1" name="Line 1142"/>
            <p:cNvSpPr>
              <a:spLocks noChangeShapeType="1"/>
            </p:cNvSpPr>
            <p:nvPr/>
          </p:nvSpPr>
          <p:spPr bwMode="auto">
            <a:xfrm>
              <a:off x="4041522" y="3302278"/>
              <a:ext cx="6286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2" name="Freeform 1143"/>
            <p:cNvSpPr>
              <a:spLocks/>
            </p:cNvSpPr>
            <p:nvPr/>
          </p:nvSpPr>
          <p:spPr bwMode="auto">
            <a:xfrm>
              <a:off x="4633219" y="2930002"/>
              <a:ext cx="62868" cy="50541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3" name="Freeform 1144"/>
            <p:cNvSpPr>
              <a:spLocks/>
            </p:cNvSpPr>
            <p:nvPr/>
          </p:nvSpPr>
          <p:spPr bwMode="auto">
            <a:xfrm>
              <a:off x="4633219" y="2930002"/>
              <a:ext cx="32050" cy="51774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1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4" name="Freeform 1145"/>
            <p:cNvSpPr>
              <a:spLocks/>
            </p:cNvSpPr>
            <p:nvPr/>
          </p:nvSpPr>
          <p:spPr bwMode="auto">
            <a:xfrm>
              <a:off x="4664038" y="2930002"/>
              <a:ext cx="34516" cy="51774"/>
            </a:xfrm>
            <a:custGeom>
              <a:avLst/>
              <a:gdLst>
                <a:gd name="T0" fmla="*/ 0 w 28"/>
                <a:gd name="T1" fmla="*/ 0 h 42"/>
                <a:gd name="T2" fmla="*/ 1 w 28"/>
                <a:gd name="T3" fmla="*/ 0 h 42"/>
                <a:gd name="T4" fmla="*/ 28 w 28"/>
                <a:gd name="T5" fmla="*/ 41 h 42"/>
                <a:gd name="T6" fmla="*/ 28 w 28"/>
                <a:gd name="T7" fmla="*/ 42 h 42"/>
                <a:gd name="T8" fmla="*/ 26 w 28"/>
                <a:gd name="T9" fmla="*/ 42 h 42"/>
                <a:gd name="T10" fmla="*/ 0 w 28"/>
                <a:gd name="T11" fmla="*/ 1 h 42"/>
                <a:gd name="T12" fmla="*/ 0 w 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1" y="0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5" name="Line 1146"/>
            <p:cNvSpPr>
              <a:spLocks noChangeShapeType="1"/>
            </p:cNvSpPr>
            <p:nvPr/>
          </p:nvSpPr>
          <p:spPr bwMode="auto">
            <a:xfrm>
              <a:off x="4633219" y="2980542"/>
              <a:ext cx="653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6" name="Freeform 1147"/>
            <p:cNvSpPr>
              <a:spLocks/>
            </p:cNvSpPr>
            <p:nvPr/>
          </p:nvSpPr>
          <p:spPr bwMode="auto">
            <a:xfrm>
              <a:off x="4998100" y="3127234"/>
              <a:ext cx="62868" cy="50541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7" name="Freeform 1148"/>
            <p:cNvSpPr>
              <a:spLocks/>
            </p:cNvSpPr>
            <p:nvPr/>
          </p:nvSpPr>
          <p:spPr bwMode="auto">
            <a:xfrm>
              <a:off x="4998100" y="3127234"/>
              <a:ext cx="33283" cy="51774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8" name="Freeform 1149"/>
            <p:cNvSpPr>
              <a:spLocks/>
            </p:cNvSpPr>
            <p:nvPr/>
          </p:nvSpPr>
          <p:spPr bwMode="auto">
            <a:xfrm>
              <a:off x="5028918" y="3127234"/>
              <a:ext cx="33283" cy="51774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1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1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9" name="Line 1150"/>
            <p:cNvSpPr>
              <a:spLocks noChangeShapeType="1"/>
            </p:cNvSpPr>
            <p:nvPr/>
          </p:nvSpPr>
          <p:spPr bwMode="auto">
            <a:xfrm>
              <a:off x="4998100" y="3177775"/>
              <a:ext cx="6410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0" name="Freeform 1151"/>
            <p:cNvSpPr>
              <a:spLocks/>
            </p:cNvSpPr>
            <p:nvPr/>
          </p:nvSpPr>
          <p:spPr bwMode="auto">
            <a:xfrm>
              <a:off x="1181653" y="3975334"/>
              <a:ext cx="64101" cy="50541"/>
            </a:xfrm>
            <a:custGeom>
              <a:avLst/>
              <a:gdLst>
                <a:gd name="T0" fmla="*/ 27 w 52"/>
                <a:gd name="T1" fmla="*/ 0 h 41"/>
                <a:gd name="T2" fmla="*/ 52 w 52"/>
                <a:gd name="T3" fmla="*/ 41 h 41"/>
                <a:gd name="T4" fmla="*/ 0 w 52"/>
                <a:gd name="T5" fmla="*/ 41 h 41"/>
                <a:gd name="T6" fmla="*/ 27 w 52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1">
                  <a:moveTo>
                    <a:pt x="27" y="0"/>
                  </a:moveTo>
                  <a:lnTo>
                    <a:pt x="52" y="41"/>
                  </a:lnTo>
                  <a:lnTo>
                    <a:pt x="0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1" name="Freeform 1152"/>
            <p:cNvSpPr>
              <a:spLocks/>
            </p:cNvSpPr>
            <p:nvPr/>
          </p:nvSpPr>
          <p:spPr bwMode="auto">
            <a:xfrm>
              <a:off x="1181653" y="3975334"/>
              <a:ext cx="34516" cy="53007"/>
            </a:xfrm>
            <a:custGeom>
              <a:avLst/>
              <a:gdLst>
                <a:gd name="T0" fmla="*/ 27 w 28"/>
                <a:gd name="T1" fmla="*/ 0 h 43"/>
                <a:gd name="T2" fmla="*/ 28 w 28"/>
                <a:gd name="T3" fmla="*/ 0 h 43"/>
                <a:gd name="T4" fmla="*/ 28 w 28"/>
                <a:gd name="T5" fmla="*/ 1 h 43"/>
                <a:gd name="T6" fmla="*/ 3 w 28"/>
                <a:gd name="T7" fmla="*/ 43 h 43"/>
                <a:gd name="T8" fmla="*/ 0 w 28"/>
                <a:gd name="T9" fmla="*/ 43 h 43"/>
                <a:gd name="T10" fmla="*/ 0 w 28"/>
                <a:gd name="T11" fmla="*/ 41 h 43"/>
                <a:gd name="T12" fmla="*/ 27 w 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3">
                  <a:moveTo>
                    <a:pt x="27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2" name="Freeform 1153"/>
            <p:cNvSpPr>
              <a:spLocks/>
            </p:cNvSpPr>
            <p:nvPr/>
          </p:nvSpPr>
          <p:spPr bwMode="auto">
            <a:xfrm>
              <a:off x="1214936" y="3975334"/>
              <a:ext cx="33283" cy="53007"/>
            </a:xfrm>
            <a:custGeom>
              <a:avLst/>
              <a:gdLst>
                <a:gd name="T0" fmla="*/ 0 w 27"/>
                <a:gd name="T1" fmla="*/ 0 h 43"/>
                <a:gd name="T2" fmla="*/ 1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1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1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3" name="Line 1154"/>
            <p:cNvSpPr>
              <a:spLocks noChangeShapeType="1"/>
            </p:cNvSpPr>
            <p:nvPr/>
          </p:nvSpPr>
          <p:spPr bwMode="auto">
            <a:xfrm>
              <a:off x="1181653" y="4027107"/>
              <a:ext cx="6656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4" name="Freeform 1155"/>
            <p:cNvSpPr>
              <a:spLocks/>
            </p:cNvSpPr>
            <p:nvPr/>
          </p:nvSpPr>
          <p:spPr bwMode="auto">
            <a:xfrm>
              <a:off x="1397376" y="3897673"/>
              <a:ext cx="62868" cy="49308"/>
            </a:xfrm>
            <a:custGeom>
              <a:avLst/>
              <a:gdLst>
                <a:gd name="T0" fmla="*/ 26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6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6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5" name="Freeform 1156"/>
            <p:cNvSpPr>
              <a:spLocks/>
            </p:cNvSpPr>
            <p:nvPr/>
          </p:nvSpPr>
          <p:spPr bwMode="auto">
            <a:xfrm>
              <a:off x="1397376" y="3897673"/>
              <a:ext cx="32050" cy="50541"/>
            </a:xfrm>
            <a:custGeom>
              <a:avLst/>
              <a:gdLst>
                <a:gd name="T0" fmla="*/ 26 w 26"/>
                <a:gd name="T1" fmla="*/ 0 h 41"/>
                <a:gd name="T2" fmla="*/ 26 w 26"/>
                <a:gd name="T3" fmla="*/ 0 h 41"/>
                <a:gd name="T4" fmla="*/ 26 w 26"/>
                <a:gd name="T5" fmla="*/ 0 h 41"/>
                <a:gd name="T6" fmla="*/ 2 w 26"/>
                <a:gd name="T7" fmla="*/ 41 h 41"/>
                <a:gd name="T8" fmla="*/ 0 w 26"/>
                <a:gd name="T9" fmla="*/ 41 h 41"/>
                <a:gd name="T10" fmla="*/ 0 w 26"/>
                <a:gd name="T11" fmla="*/ 40 h 41"/>
                <a:gd name="T12" fmla="*/ 26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26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6" name="Freeform 1157"/>
            <p:cNvSpPr>
              <a:spLocks/>
            </p:cNvSpPr>
            <p:nvPr/>
          </p:nvSpPr>
          <p:spPr bwMode="auto">
            <a:xfrm>
              <a:off x="1429426" y="3897673"/>
              <a:ext cx="32050" cy="50541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0 h 41"/>
                <a:gd name="T4" fmla="*/ 26 w 26"/>
                <a:gd name="T5" fmla="*/ 40 h 41"/>
                <a:gd name="T6" fmla="*/ 26 w 26"/>
                <a:gd name="T7" fmla="*/ 41 h 41"/>
                <a:gd name="T8" fmla="*/ 25 w 26"/>
                <a:gd name="T9" fmla="*/ 41 h 41"/>
                <a:gd name="T10" fmla="*/ 0 w 26"/>
                <a:gd name="T11" fmla="*/ 0 h 41"/>
                <a:gd name="T12" fmla="*/ 0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0" y="0"/>
                  </a:moveTo>
                  <a:lnTo>
                    <a:pt x="0" y="0"/>
                  </a:lnTo>
                  <a:lnTo>
                    <a:pt x="26" y="40"/>
                  </a:lnTo>
                  <a:lnTo>
                    <a:pt x="26" y="41"/>
                  </a:lnTo>
                  <a:lnTo>
                    <a:pt x="25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7" name="Line 1158"/>
            <p:cNvSpPr>
              <a:spLocks noChangeShapeType="1"/>
            </p:cNvSpPr>
            <p:nvPr/>
          </p:nvSpPr>
          <p:spPr bwMode="auto">
            <a:xfrm>
              <a:off x="1397376" y="3948214"/>
              <a:ext cx="6410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8" name="Freeform 1159"/>
            <p:cNvSpPr>
              <a:spLocks/>
            </p:cNvSpPr>
            <p:nvPr/>
          </p:nvSpPr>
          <p:spPr bwMode="auto">
            <a:xfrm>
              <a:off x="3709926" y="2600870"/>
              <a:ext cx="61635" cy="85057"/>
            </a:xfrm>
            <a:custGeom>
              <a:avLst/>
              <a:gdLst>
                <a:gd name="T0" fmla="*/ 0 w 50"/>
                <a:gd name="T1" fmla="*/ 0 h 69"/>
                <a:gd name="T2" fmla="*/ 25 w 50"/>
                <a:gd name="T3" fmla="*/ 26 h 69"/>
                <a:gd name="T4" fmla="*/ 50 w 50"/>
                <a:gd name="T5" fmla="*/ 0 h 69"/>
                <a:gd name="T6" fmla="*/ 25 w 50"/>
                <a:gd name="T7" fmla="*/ 69 h 69"/>
                <a:gd name="T8" fmla="*/ 0 w 5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9">
                  <a:moveTo>
                    <a:pt x="0" y="0"/>
                  </a:moveTo>
                  <a:lnTo>
                    <a:pt x="25" y="26"/>
                  </a:lnTo>
                  <a:lnTo>
                    <a:pt x="50" y="0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9" name="Line 1160"/>
            <p:cNvSpPr>
              <a:spLocks noChangeShapeType="1"/>
            </p:cNvSpPr>
            <p:nvPr/>
          </p:nvSpPr>
          <p:spPr bwMode="auto">
            <a:xfrm>
              <a:off x="3740743" y="2563889"/>
              <a:ext cx="0" cy="7149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0" name="Freeform 1161"/>
            <p:cNvSpPr>
              <a:spLocks/>
            </p:cNvSpPr>
            <p:nvPr/>
          </p:nvSpPr>
          <p:spPr bwMode="auto">
            <a:xfrm>
              <a:off x="3478177" y="3048341"/>
              <a:ext cx="64101" cy="85057"/>
            </a:xfrm>
            <a:custGeom>
              <a:avLst/>
              <a:gdLst>
                <a:gd name="T0" fmla="*/ 0 w 52"/>
                <a:gd name="T1" fmla="*/ 0 h 69"/>
                <a:gd name="T2" fmla="*/ 27 w 52"/>
                <a:gd name="T3" fmla="*/ 25 h 69"/>
                <a:gd name="T4" fmla="*/ 52 w 52"/>
                <a:gd name="T5" fmla="*/ 0 h 69"/>
                <a:gd name="T6" fmla="*/ 27 w 52"/>
                <a:gd name="T7" fmla="*/ 69 h 69"/>
                <a:gd name="T8" fmla="*/ 0 w 52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0" y="0"/>
                  </a:moveTo>
                  <a:lnTo>
                    <a:pt x="27" y="25"/>
                  </a:lnTo>
                  <a:lnTo>
                    <a:pt x="52" y="0"/>
                  </a:lnTo>
                  <a:lnTo>
                    <a:pt x="27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1" name="Line 1162"/>
            <p:cNvSpPr>
              <a:spLocks noChangeShapeType="1"/>
            </p:cNvSpPr>
            <p:nvPr/>
          </p:nvSpPr>
          <p:spPr bwMode="auto">
            <a:xfrm>
              <a:off x="3511460" y="3011360"/>
              <a:ext cx="0" cy="7149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2" name="Freeform 1163"/>
            <p:cNvSpPr>
              <a:spLocks/>
            </p:cNvSpPr>
            <p:nvPr/>
          </p:nvSpPr>
          <p:spPr bwMode="auto">
            <a:xfrm>
              <a:off x="3529951" y="2994102"/>
              <a:ext cx="48076" cy="48076"/>
            </a:xfrm>
            <a:custGeom>
              <a:avLst/>
              <a:gdLst>
                <a:gd name="T0" fmla="*/ 20 w 39"/>
                <a:gd name="T1" fmla="*/ 0 h 39"/>
                <a:gd name="T2" fmla="*/ 23 w 39"/>
                <a:gd name="T3" fmla="*/ 0 h 39"/>
                <a:gd name="T4" fmla="*/ 26 w 39"/>
                <a:gd name="T5" fmla="*/ 2 h 39"/>
                <a:gd name="T6" fmla="*/ 28 w 39"/>
                <a:gd name="T7" fmla="*/ 2 h 39"/>
                <a:gd name="T8" fmla="*/ 31 w 39"/>
                <a:gd name="T9" fmla="*/ 4 h 39"/>
                <a:gd name="T10" fmla="*/ 34 w 39"/>
                <a:gd name="T11" fmla="*/ 5 h 39"/>
                <a:gd name="T12" fmla="*/ 35 w 39"/>
                <a:gd name="T13" fmla="*/ 7 h 39"/>
                <a:gd name="T14" fmla="*/ 37 w 39"/>
                <a:gd name="T15" fmla="*/ 11 h 39"/>
                <a:gd name="T16" fmla="*/ 38 w 39"/>
                <a:gd name="T17" fmla="*/ 12 h 39"/>
                <a:gd name="T18" fmla="*/ 39 w 39"/>
                <a:gd name="T19" fmla="*/ 16 h 39"/>
                <a:gd name="T20" fmla="*/ 39 w 39"/>
                <a:gd name="T21" fmla="*/ 19 h 39"/>
                <a:gd name="T22" fmla="*/ 38 w 39"/>
                <a:gd name="T23" fmla="*/ 23 h 39"/>
                <a:gd name="T24" fmla="*/ 38 w 39"/>
                <a:gd name="T25" fmla="*/ 27 h 39"/>
                <a:gd name="T26" fmla="*/ 37 w 39"/>
                <a:gd name="T27" fmla="*/ 29 h 39"/>
                <a:gd name="T28" fmla="*/ 34 w 39"/>
                <a:gd name="T29" fmla="*/ 32 h 39"/>
                <a:gd name="T30" fmla="*/ 34 w 39"/>
                <a:gd name="T31" fmla="*/ 34 h 39"/>
                <a:gd name="T32" fmla="*/ 31 w 39"/>
                <a:gd name="T33" fmla="*/ 35 h 39"/>
                <a:gd name="T34" fmla="*/ 29 w 39"/>
                <a:gd name="T35" fmla="*/ 37 h 39"/>
                <a:gd name="T36" fmla="*/ 26 w 39"/>
                <a:gd name="T37" fmla="*/ 38 h 39"/>
                <a:gd name="T38" fmla="*/ 19 w 39"/>
                <a:gd name="T39" fmla="*/ 39 h 39"/>
                <a:gd name="T40" fmla="*/ 15 w 39"/>
                <a:gd name="T41" fmla="*/ 38 h 39"/>
                <a:gd name="T42" fmla="*/ 12 w 39"/>
                <a:gd name="T43" fmla="*/ 38 h 39"/>
                <a:gd name="T44" fmla="*/ 9 w 39"/>
                <a:gd name="T45" fmla="*/ 36 h 39"/>
                <a:gd name="T46" fmla="*/ 5 w 39"/>
                <a:gd name="T47" fmla="*/ 34 h 39"/>
                <a:gd name="T48" fmla="*/ 5 w 39"/>
                <a:gd name="T49" fmla="*/ 34 h 39"/>
                <a:gd name="T50" fmla="*/ 3 w 39"/>
                <a:gd name="T51" fmla="*/ 31 h 39"/>
                <a:gd name="T52" fmla="*/ 2 w 39"/>
                <a:gd name="T53" fmla="*/ 29 h 39"/>
                <a:gd name="T54" fmla="*/ 1 w 39"/>
                <a:gd name="T55" fmla="*/ 28 h 39"/>
                <a:gd name="T56" fmla="*/ 0 w 39"/>
                <a:gd name="T57" fmla="*/ 23 h 39"/>
                <a:gd name="T58" fmla="*/ 0 w 39"/>
                <a:gd name="T59" fmla="*/ 20 h 39"/>
                <a:gd name="T60" fmla="*/ 0 w 39"/>
                <a:gd name="T61" fmla="*/ 15 h 39"/>
                <a:gd name="T62" fmla="*/ 1 w 39"/>
                <a:gd name="T63" fmla="*/ 13 h 39"/>
                <a:gd name="T64" fmla="*/ 2 w 39"/>
                <a:gd name="T65" fmla="*/ 10 h 39"/>
                <a:gd name="T66" fmla="*/ 4 w 39"/>
                <a:gd name="T67" fmla="*/ 6 h 39"/>
                <a:gd name="T68" fmla="*/ 5 w 39"/>
                <a:gd name="T69" fmla="*/ 5 h 39"/>
                <a:gd name="T70" fmla="*/ 10 w 39"/>
                <a:gd name="T71" fmla="*/ 2 h 39"/>
                <a:gd name="T72" fmla="*/ 11 w 39"/>
                <a:gd name="T73" fmla="*/ 2 h 39"/>
                <a:gd name="T74" fmla="*/ 15 w 39"/>
                <a:gd name="T7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" h="39">
                  <a:moveTo>
                    <a:pt x="18" y="0"/>
                  </a:move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31" y="4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5" y="7"/>
                  </a:lnTo>
                  <a:lnTo>
                    <a:pt x="37" y="10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2"/>
                  </a:lnTo>
                  <a:lnTo>
                    <a:pt x="38" y="14"/>
                  </a:lnTo>
                  <a:lnTo>
                    <a:pt x="39" y="16"/>
                  </a:lnTo>
                  <a:lnTo>
                    <a:pt x="39" y="18"/>
                  </a:lnTo>
                  <a:lnTo>
                    <a:pt x="39" y="19"/>
                  </a:lnTo>
                  <a:lnTo>
                    <a:pt x="39" y="21"/>
                  </a:lnTo>
                  <a:lnTo>
                    <a:pt x="38" y="23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5" y="31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1" y="35"/>
                  </a:lnTo>
                  <a:lnTo>
                    <a:pt x="30" y="36"/>
                  </a:lnTo>
                  <a:lnTo>
                    <a:pt x="29" y="37"/>
                  </a:lnTo>
                  <a:lnTo>
                    <a:pt x="28" y="37"/>
                  </a:lnTo>
                  <a:lnTo>
                    <a:pt x="26" y="38"/>
                  </a:lnTo>
                  <a:lnTo>
                    <a:pt x="23" y="39"/>
                  </a:lnTo>
                  <a:lnTo>
                    <a:pt x="19" y="39"/>
                  </a:lnTo>
                  <a:lnTo>
                    <a:pt x="18" y="38"/>
                  </a:lnTo>
                  <a:lnTo>
                    <a:pt x="15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1" y="37"/>
                  </a:lnTo>
                  <a:lnTo>
                    <a:pt x="9" y="36"/>
                  </a:lnTo>
                  <a:lnTo>
                    <a:pt x="8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4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3" name="Line 1164"/>
            <p:cNvSpPr>
              <a:spLocks noChangeShapeType="1"/>
            </p:cNvSpPr>
            <p:nvPr/>
          </p:nvSpPr>
          <p:spPr bwMode="auto">
            <a:xfrm>
              <a:off x="3578026" y="3018757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4" name="Line 1165"/>
            <p:cNvSpPr>
              <a:spLocks noChangeShapeType="1"/>
            </p:cNvSpPr>
            <p:nvPr/>
          </p:nvSpPr>
          <p:spPr bwMode="auto">
            <a:xfrm flipH="1">
              <a:off x="3576794" y="3018757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5" name="Line 1166"/>
            <p:cNvSpPr>
              <a:spLocks noChangeShapeType="1"/>
            </p:cNvSpPr>
            <p:nvPr/>
          </p:nvSpPr>
          <p:spPr bwMode="auto">
            <a:xfrm>
              <a:off x="3576794" y="3019988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6" name="Line 1167"/>
            <p:cNvSpPr>
              <a:spLocks noChangeShapeType="1"/>
            </p:cNvSpPr>
            <p:nvPr/>
          </p:nvSpPr>
          <p:spPr bwMode="auto">
            <a:xfrm>
              <a:off x="3576794" y="3022454"/>
              <a:ext cx="0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7" name="Line 1168"/>
            <p:cNvSpPr>
              <a:spLocks noChangeShapeType="1"/>
            </p:cNvSpPr>
            <p:nvPr/>
          </p:nvSpPr>
          <p:spPr bwMode="auto">
            <a:xfrm>
              <a:off x="3576794" y="302615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8" name="Line 1169"/>
            <p:cNvSpPr>
              <a:spLocks noChangeShapeType="1"/>
            </p:cNvSpPr>
            <p:nvPr/>
          </p:nvSpPr>
          <p:spPr bwMode="auto">
            <a:xfrm flipH="1">
              <a:off x="3575561" y="3026152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9" name="Line 1170"/>
            <p:cNvSpPr>
              <a:spLocks noChangeShapeType="1"/>
            </p:cNvSpPr>
            <p:nvPr/>
          </p:nvSpPr>
          <p:spPr bwMode="auto">
            <a:xfrm>
              <a:off x="3575561" y="3027385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0" name="Line 1171"/>
            <p:cNvSpPr>
              <a:spLocks noChangeShapeType="1"/>
            </p:cNvSpPr>
            <p:nvPr/>
          </p:nvSpPr>
          <p:spPr bwMode="auto">
            <a:xfrm flipH="1">
              <a:off x="3574328" y="3028618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1" name="Line 1172"/>
            <p:cNvSpPr>
              <a:spLocks noChangeShapeType="1"/>
            </p:cNvSpPr>
            <p:nvPr/>
          </p:nvSpPr>
          <p:spPr bwMode="auto">
            <a:xfrm flipH="1">
              <a:off x="3573096" y="3029850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2" name="Line 1173"/>
            <p:cNvSpPr>
              <a:spLocks noChangeShapeType="1"/>
            </p:cNvSpPr>
            <p:nvPr/>
          </p:nvSpPr>
          <p:spPr bwMode="auto">
            <a:xfrm flipH="1">
              <a:off x="3571863" y="3032315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3" name="Line 1174"/>
            <p:cNvSpPr>
              <a:spLocks noChangeShapeType="1"/>
            </p:cNvSpPr>
            <p:nvPr/>
          </p:nvSpPr>
          <p:spPr bwMode="auto">
            <a:xfrm>
              <a:off x="3571863" y="303354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4" name="Line 1175"/>
            <p:cNvSpPr>
              <a:spLocks noChangeShapeType="1"/>
            </p:cNvSpPr>
            <p:nvPr/>
          </p:nvSpPr>
          <p:spPr bwMode="auto">
            <a:xfrm>
              <a:off x="3571863" y="3033549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5" name="Line 1176"/>
            <p:cNvSpPr>
              <a:spLocks noChangeShapeType="1"/>
            </p:cNvSpPr>
            <p:nvPr/>
          </p:nvSpPr>
          <p:spPr bwMode="auto">
            <a:xfrm>
              <a:off x="3571863" y="303601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6" name="Line 1177"/>
            <p:cNvSpPr>
              <a:spLocks noChangeShapeType="1"/>
            </p:cNvSpPr>
            <p:nvPr/>
          </p:nvSpPr>
          <p:spPr bwMode="auto">
            <a:xfrm flipH="1">
              <a:off x="3568165" y="3036014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7" name="Line 1178"/>
            <p:cNvSpPr>
              <a:spLocks noChangeShapeType="1"/>
            </p:cNvSpPr>
            <p:nvPr/>
          </p:nvSpPr>
          <p:spPr bwMode="auto">
            <a:xfrm flipH="1">
              <a:off x="3566932" y="303724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8" name="Line 1179"/>
            <p:cNvSpPr>
              <a:spLocks noChangeShapeType="1"/>
            </p:cNvSpPr>
            <p:nvPr/>
          </p:nvSpPr>
          <p:spPr bwMode="auto">
            <a:xfrm flipH="1">
              <a:off x="3565699" y="3038479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9" name="Line 1180"/>
            <p:cNvSpPr>
              <a:spLocks noChangeShapeType="1"/>
            </p:cNvSpPr>
            <p:nvPr/>
          </p:nvSpPr>
          <p:spPr bwMode="auto">
            <a:xfrm flipH="1">
              <a:off x="3564467" y="303847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0" name="Line 1181"/>
            <p:cNvSpPr>
              <a:spLocks noChangeShapeType="1"/>
            </p:cNvSpPr>
            <p:nvPr/>
          </p:nvSpPr>
          <p:spPr bwMode="auto">
            <a:xfrm>
              <a:off x="3564467" y="303971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1" name="Line 1182"/>
            <p:cNvSpPr>
              <a:spLocks noChangeShapeType="1"/>
            </p:cNvSpPr>
            <p:nvPr/>
          </p:nvSpPr>
          <p:spPr bwMode="auto">
            <a:xfrm flipH="1">
              <a:off x="3562002" y="3039712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2" name="Line 1183"/>
            <p:cNvSpPr>
              <a:spLocks noChangeShapeType="1"/>
            </p:cNvSpPr>
            <p:nvPr/>
          </p:nvSpPr>
          <p:spPr bwMode="auto">
            <a:xfrm flipH="1">
              <a:off x="3558303" y="3040945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3" name="Line 1184"/>
            <p:cNvSpPr>
              <a:spLocks noChangeShapeType="1"/>
            </p:cNvSpPr>
            <p:nvPr/>
          </p:nvSpPr>
          <p:spPr bwMode="auto">
            <a:xfrm flipH="1">
              <a:off x="3553372" y="3040945"/>
              <a:ext cx="493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4" name="Line 1185"/>
            <p:cNvSpPr>
              <a:spLocks noChangeShapeType="1"/>
            </p:cNvSpPr>
            <p:nvPr/>
          </p:nvSpPr>
          <p:spPr bwMode="auto">
            <a:xfrm flipH="1">
              <a:off x="3552140" y="3040945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5" name="Line 1186"/>
            <p:cNvSpPr>
              <a:spLocks noChangeShapeType="1"/>
            </p:cNvSpPr>
            <p:nvPr/>
          </p:nvSpPr>
          <p:spPr bwMode="auto">
            <a:xfrm flipH="1">
              <a:off x="3548441" y="3040945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6" name="Line 1187"/>
            <p:cNvSpPr>
              <a:spLocks noChangeShapeType="1"/>
            </p:cNvSpPr>
            <p:nvPr/>
          </p:nvSpPr>
          <p:spPr bwMode="auto">
            <a:xfrm flipH="1">
              <a:off x="3545976" y="3040945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7" name="Line 1188"/>
            <p:cNvSpPr>
              <a:spLocks noChangeShapeType="1"/>
            </p:cNvSpPr>
            <p:nvPr/>
          </p:nvSpPr>
          <p:spPr bwMode="auto">
            <a:xfrm flipH="1">
              <a:off x="3544744" y="3040945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8" name="Line 1189"/>
            <p:cNvSpPr>
              <a:spLocks noChangeShapeType="1"/>
            </p:cNvSpPr>
            <p:nvPr/>
          </p:nvSpPr>
          <p:spPr bwMode="auto">
            <a:xfrm flipV="1">
              <a:off x="3544744" y="3039712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9" name="Line 1190"/>
            <p:cNvSpPr>
              <a:spLocks noChangeShapeType="1"/>
            </p:cNvSpPr>
            <p:nvPr/>
          </p:nvSpPr>
          <p:spPr bwMode="auto">
            <a:xfrm flipH="1">
              <a:off x="3543511" y="3039712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0" name="Line 1191"/>
            <p:cNvSpPr>
              <a:spLocks noChangeShapeType="1"/>
            </p:cNvSpPr>
            <p:nvPr/>
          </p:nvSpPr>
          <p:spPr bwMode="auto">
            <a:xfrm flipH="1" flipV="1">
              <a:off x="3541045" y="3038479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1" name="Line 1192"/>
            <p:cNvSpPr>
              <a:spLocks noChangeShapeType="1"/>
            </p:cNvSpPr>
            <p:nvPr/>
          </p:nvSpPr>
          <p:spPr bwMode="auto">
            <a:xfrm flipH="1" flipV="1">
              <a:off x="3539812" y="303724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2" name="Line 1193"/>
            <p:cNvSpPr>
              <a:spLocks noChangeShapeType="1"/>
            </p:cNvSpPr>
            <p:nvPr/>
          </p:nvSpPr>
          <p:spPr bwMode="auto">
            <a:xfrm flipH="1" flipV="1">
              <a:off x="3536114" y="3036014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3" name="Line 1194"/>
            <p:cNvSpPr>
              <a:spLocks noChangeShapeType="1"/>
            </p:cNvSpPr>
            <p:nvPr/>
          </p:nvSpPr>
          <p:spPr bwMode="auto">
            <a:xfrm>
              <a:off x="3536114" y="303601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4" name="Line 1195"/>
            <p:cNvSpPr>
              <a:spLocks noChangeShapeType="1"/>
            </p:cNvSpPr>
            <p:nvPr/>
          </p:nvSpPr>
          <p:spPr bwMode="auto">
            <a:xfrm flipV="1">
              <a:off x="3536114" y="3033549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5" name="Line 1196"/>
            <p:cNvSpPr>
              <a:spLocks noChangeShapeType="1"/>
            </p:cNvSpPr>
            <p:nvPr/>
          </p:nvSpPr>
          <p:spPr bwMode="auto">
            <a:xfrm flipH="1">
              <a:off x="3534882" y="3033549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6" name="Line 1197"/>
            <p:cNvSpPr>
              <a:spLocks noChangeShapeType="1"/>
            </p:cNvSpPr>
            <p:nvPr/>
          </p:nvSpPr>
          <p:spPr bwMode="auto">
            <a:xfrm flipV="1">
              <a:off x="3534882" y="3032315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7" name="Line 1198"/>
            <p:cNvSpPr>
              <a:spLocks noChangeShapeType="1"/>
            </p:cNvSpPr>
            <p:nvPr/>
          </p:nvSpPr>
          <p:spPr bwMode="auto">
            <a:xfrm flipH="1" flipV="1">
              <a:off x="3533649" y="3029850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8" name="Line 1199"/>
            <p:cNvSpPr>
              <a:spLocks noChangeShapeType="1"/>
            </p:cNvSpPr>
            <p:nvPr/>
          </p:nvSpPr>
          <p:spPr bwMode="auto">
            <a:xfrm flipH="1" flipV="1">
              <a:off x="3532417" y="3028618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9" name="Line 1200"/>
            <p:cNvSpPr>
              <a:spLocks noChangeShapeType="1"/>
            </p:cNvSpPr>
            <p:nvPr/>
          </p:nvSpPr>
          <p:spPr bwMode="auto">
            <a:xfrm>
              <a:off x="3532417" y="302861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0" name="Line 1201"/>
            <p:cNvSpPr>
              <a:spLocks noChangeShapeType="1"/>
            </p:cNvSpPr>
            <p:nvPr/>
          </p:nvSpPr>
          <p:spPr bwMode="auto">
            <a:xfrm>
              <a:off x="3532417" y="302861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1" name="Line 1202"/>
            <p:cNvSpPr>
              <a:spLocks noChangeShapeType="1"/>
            </p:cNvSpPr>
            <p:nvPr/>
          </p:nvSpPr>
          <p:spPr bwMode="auto">
            <a:xfrm flipH="1" flipV="1">
              <a:off x="3531183" y="3026152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2" name="Line 1203"/>
            <p:cNvSpPr>
              <a:spLocks noChangeShapeType="1"/>
            </p:cNvSpPr>
            <p:nvPr/>
          </p:nvSpPr>
          <p:spPr bwMode="auto">
            <a:xfrm flipH="1" flipV="1">
              <a:off x="3529951" y="3022454"/>
              <a:ext cx="1233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3" name="Line 1204"/>
            <p:cNvSpPr>
              <a:spLocks noChangeShapeType="1"/>
            </p:cNvSpPr>
            <p:nvPr/>
          </p:nvSpPr>
          <p:spPr bwMode="auto">
            <a:xfrm flipV="1">
              <a:off x="3529951" y="3017523"/>
              <a:ext cx="0" cy="4931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4" name="Line 1205"/>
            <p:cNvSpPr>
              <a:spLocks noChangeShapeType="1"/>
            </p:cNvSpPr>
            <p:nvPr/>
          </p:nvSpPr>
          <p:spPr bwMode="auto">
            <a:xfrm flipV="1">
              <a:off x="3529951" y="3016291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5" name="Line 1206"/>
            <p:cNvSpPr>
              <a:spLocks noChangeShapeType="1"/>
            </p:cNvSpPr>
            <p:nvPr/>
          </p:nvSpPr>
          <p:spPr bwMode="auto">
            <a:xfrm flipV="1">
              <a:off x="3531183" y="3013825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6" name="Line 1207"/>
            <p:cNvSpPr>
              <a:spLocks noChangeShapeType="1"/>
            </p:cNvSpPr>
            <p:nvPr/>
          </p:nvSpPr>
          <p:spPr bwMode="auto">
            <a:xfrm flipV="1">
              <a:off x="3531183" y="3012593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7" name="Line 1208"/>
            <p:cNvSpPr>
              <a:spLocks noChangeShapeType="1"/>
            </p:cNvSpPr>
            <p:nvPr/>
          </p:nvSpPr>
          <p:spPr bwMode="auto">
            <a:xfrm flipV="1">
              <a:off x="3531183" y="3011360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8" name="Line 1209"/>
            <p:cNvSpPr>
              <a:spLocks noChangeShapeType="1"/>
            </p:cNvSpPr>
            <p:nvPr/>
          </p:nvSpPr>
          <p:spPr bwMode="auto">
            <a:xfrm>
              <a:off x="3531183" y="301136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9" name="Line 1210"/>
            <p:cNvSpPr>
              <a:spLocks noChangeShapeType="1"/>
            </p:cNvSpPr>
            <p:nvPr/>
          </p:nvSpPr>
          <p:spPr bwMode="auto">
            <a:xfrm flipV="1">
              <a:off x="3531183" y="3008894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0" name="Line 1212"/>
            <p:cNvSpPr>
              <a:spLocks noChangeShapeType="1"/>
            </p:cNvSpPr>
            <p:nvPr/>
          </p:nvSpPr>
          <p:spPr bwMode="auto">
            <a:xfrm flipV="1">
              <a:off x="3532417" y="3007662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1" name="Line 1213"/>
            <p:cNvSpPr>
              <a:spLocks noChangeShapeType="1"/>
            </p:cNvSpPr>
            <p:nvPr/>
          </p:nvSpPr>
          <p:spPr bwMode="auto">
            <a:xfrm flipV="1">
              <a:off x="3533649" y="300642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2" name="Line 1214"/>
            <p:cNvSpPr>
              <a:spLocks noChangeShapeType="1"/>
            </p:cNvSpPr>
            <p:nvPr/>
          </p:nvSpPr>
          <p:spPr bwMode="auto">
            <a:xfrm flipV="1">
              <a:off x="3534882" y="3002730"/>
              <a:ext cx="0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3" name="Line 1215"/>
            <p:cNvSpPr>
              <a:spLocks noChangeShapeType="1"/>
            </p:cNvSpPr>
            <p:nvPr/>
          </p:nvSpPr>
          <p:spPr bwMode="auto">
            <a:xfrm flipV="1">
              <a:off x="3534882" y="300149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4" name="Line 1216"/>
            <p:cNvSpPr>
              <a:spLocks noChangeShapeType="1"/>
            </p:cNvSpPr>
            <p:nvPr/>
          </p:nvSpPr>
          <p:spPr bwMode="auto">
            <a:xfrm>
              <a:off x="3536115" y="300149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5" name="Line 1217"/>
            <p:cNvSpPr>
              <a:spLocks noChangeShapeType="1"/>
            </p:cNvSpPr>
            <p:nvPr/>
          </p:nvSpPr>
          <p:spPr bwMode="auto">
            <a:xfrm>
              <a:off x="3536115" y="300149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6" name="Line 1218"/>
            <p:cNvSpPr>
              <a:spLocks noChangeShapeType="1"/>
            </p:cNvSpPr>
            <p:nvPr/>
          </p:nvSpPr>
          <p:spPr bwMode="auto">
            <a:xfrm flipV="1">
              <a:off x="3536115" y="3000265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7" name="Line 1219"/>
            <p:cNvSpPr>
              <a:spLocks noChangeShapeType="1"/>
            </p:cNvSpPr>
            <p:nvPr/>
          </p:nvSpPr>
          <p:spPr bwMode="auto">
            <a:xfrm flipV="1">
              <a:off x="3539812" y="2999033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8" name="Line 1220"/>
            <p:cNvSpPr>
              <a:spLocks noChangeShapeType="1"/>
            </p:cNvSpPr>
            <p:nvPr/>
          </p:nvSpPr>
          <p:spPr bwMode="auto">
            <a:xfrm>
              <a:off x="3541046" y="2999033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9" name="Line 1221"/>
            <p:cNvSpPr>
              <a:spLocks noChangeShapeType="1"/>
            </p:cNvSpPr>
            <p:nvPr/>
          </p:nvSpPr>
          <p:spPr bwMode="auto">
            <a:xfrm>
              <a:off x="3542278" y="299903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0" name="Line 1222"/>
            <p:cNvSpPr>
              <a:spLocks noChangeShapeType="1"/>
            </p:cNvSpPr>
            <p:nvPr/>
          </p:nvSpPr>
          <p:spPr bwMode="auto">
            <a:xfrm flipV="1">
              <a:off x="3542278" y="2997800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1" name="Line 1223"/>
            <p:cNvSpPr>
              <a:spLocks noChangeShapeType="1"/>
            </p:cNvSpPr>
            <p:nvPr/>
          </p:nvSpPr>
          <p:spPr bwMode="auto">
            <a:xfrm>
              <a:off x="3543511" y="2997800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2" name="Line 1224"/>
            <p:cNvSpPr>
              <a:spLocks noChangeShapeType="1"/>
            </p:cNvSpPr>
            <p:nvPr/>
          </p:nvSpPr>
          <p:spPr bwMode="auto">
            <a:xfrm flipV="1">
              <a:off x="3545976" y="2996567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3" name="Line 1225"/>
            <p:cNvSpPr>
              <a:spLocks noChangeShapeType="1"/>
            </p:cNvSpPr>
            <p:nvPr/>
          </p:nvSpPr>
          <p:spPr bwMode="auto">
            <a:xfrm>
              <a:off x="3548442" y="2996567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4" name="Line 1226"/>
            <p:cNvSpPr>
              <a:spLocks noChangeShapeType="1"/>
            </p:cNvSpPr>
            <p:nvPr/>
          </p:nvSpPr>
          <p:spPr bwMode="auto">
            <a:xfrm>
              <a:off x="3552140" y="2996567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5" name="Line 1227"/>
            <p:cNvSpPr>
              <a:spLocks noChangeShapeType="1"/>
            </p:cNvSpPr>
            <p:nvPr/>
          </p:nvSpPr>
          <p:spPr bwMode="auto">
            <a:xfrm flipV="1">
              <a:off x="3553373" y="2994102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6" name="Line 1228"/>
            <p:cNvSpPr>
              <a:spLocks noChangeShapeType="1"/>
            </p:cNvSpPr>
            <p:nvPr/>
          </p:nvSpPr>
          <p:spPr bwMode="auto">
            <a:xfrm>
              <a:off x="3553373" y="2994102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7" name="Line 1229"/>
            <p:cNvSpPr>
              <a:spLocks noChangeShapeType="1"/>
            </p:cNvSpPr>
            <p:nvPr/>
          </p:nvSpPr>
          <p:spPr bwMode="auto">
            <a:xfrm>
              <a:off x="3554605" y="2994102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8" name="Line 1230"/>
            <p:cNvSpPr>
              <a:spLocks noChangeShapeType="1"/>
            </p:cNvSpPr>
            <p:nvPr/>
          </p:nvSpPr>
          <p:spPr bwMode="auto">
            <a:xfrm>
              <a:off x="3555839" y="2996567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9" name="Line 1231"/>
            <p:cNvSpPr>
              <a:spLocks noChangeShapeType="1"/>
            </p:cNvSpPr>
            <p:nvPr/>
          </p:nvSpPr>
          <p:spPr bwMode="auto">
            <a:xfrm>
              <a:off x="3558304" y="2996567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0" name="Line 1232"/>
            <p:cNvSpPr>
              <a:spLocks noChangeShapeType="1"/>
            </p:cNvSpPr>
            <p:nvPr/>
          </p:nvSpPr>
          <p:spPr bwMode="auto">
            <a:xfrm>
              <a:off x="3562002" y="299780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1" name="Line 1233"/>
            <p:cNvSpPr>
              <a:spLocks noChangeShapeType="1"/>
            </p:cNvSpPr>
            <p:nvPr/>
          </p:nvSpPr>
          <p:spPr bwMode="auto">
            <a:xfrm>
              <a:off x="3562002" y="2997800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2" name="Line 1234"/>
            <p:cNvSpPr>
              <a:spLocks noChangeShapeType="1"/>
            </p:cNvSpPr>
            <p:nvPr/>
          </p:nvSpPr>
          <p:spPr bwMode="auto">
            <a:xfrm>
              <a:off x="3563234" y="2997800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3" name="Line 1235"/>
            <p:cNvSpPr>
              <a:spLocks noChangeShapeType="1"/>
            </p:cNvSpPr>
            <p:nvPr/>
          </p:nvSpPr>
          <p:spPr bwMode="auto">
            <a:xfrm>
              <a:off x="3564467" y="2997800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4" name="Line 1236"/>
            <p:cNvSpPr>
              <a:spLocks noChangeShapeType="1"/>
            </p:cNvSpPr>
            <p:nvPr/>
          </p:nvSpPr>
          <p:spPr bwMode="auto">
            <a:xfrm>
              <a:off x="3565700" y="2999033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5" name="Line 1237"/>
            <p:cNvSpPr>
              <a:spLocks noChangeShapeType="1"/>
            </p:cNvSpPr>
            <p:nvPr/>
          </p:nvSpPr>
          <p:spPr bwMode="auto">
            <a:xfrm>
              <a:off x="3568165" y="3000265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6" name="Line 1238"/>
            <p:cNvSpPr>
              <a:spLocks noChangeShapeType="1"/>
            </p:cNvSpPr>
            <p:nvPr/>
          </p:nvSpPr>
          <p:spPr bwMode="auto">
            <a:xfrm>
              <a:off x="3571863" y="300149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7" name="Line 1239"/>
            <p:cNvSpPr>
              <a:spLocks noChangeShapeType="1"/>
            </p:cNvSpPr>
            <p:nvPr/>
          </p:nvSpPr>
          <p:spPr bwMode="auto">
            <a:xfrm>
              <a:off x="3571863" y="300149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8" name="Line 1240"/>
            <p:cNvSpPr>
              <a:spLocks noChangeShapeType="1"/>
            </p:cNvSpPr>
            <p:nvPr/>
          </p:nvSpPr>
          <p:spPr bwMode="auto">
            <a:xfrm>
              <a:off x="3571863" y="3001499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9" name="Line 1241"/>
            <p:cNvSpPr>
              <a:spLocks noChangeShapeType="1"/>
            </p:cNvSpPr>
            <p:nvPr/>
          </p:nvSpPr>
          <p:spPr bwMode="auto">
            <a:xfrm>
              <a:off x="3571863" y="3002730"/>
              <a:ext cx="1233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0" name="Line 1242"/>
            <p:cNvSpPr>
              <a:spLocks noChangeShapeType="1"/>
            </p:cNvSpPr>
            <p:nvPr/>
          </p:nvSpPr>
          <p:spPr bwMode="auto">
            <a:xfrm>
              <a:off x="3573096" y="300642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1" name="Line 1243"/>
            <p:cNvSpPr>
              <a:spLocks noChangeShapeType="1"/>
            </p:cNvSpPr>
            <p:nvPr/>
          </p:nvSpPr>
          <p:spPr bwMode="auto">
            <a:xfrm>
              <a:off x="3574328" y="3007662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2" name="Line 1244"/>
            <p:cNvSpPr>
              <a:spLocks noChangeShapeType="1"/>
            </p:cNvSpPr>
            <p:nvPr/>
          </p:nvSpPr>
          <p:spPr bwMode="auto">
            <a:xfrm>
              <a:off x="3575561" y="300889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3" name="Line 1245"/>
            <p:cNvSpPr>
              <a:spLocks noChangeShapeType="1"/>
            </p:cNvSpPr>
            <p:nvPr/>
          </p:nvSpPr>
          <p:spPr bwMode="auto">
            <a:xfrm>
              <a:off x="3575561" y="3008894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4" name="Line 1246"/>
            <p:cNvSpPr>
              <a:spLocks noChangeShapeType="1"/>
            </p:cNvSpPr>
            <p:nvPr/>
          </p:nvSpPr>
          <p:spPr bwMode="auto">
            <a:xfrm>
              <a:off x="3575561" y="3010127"/>
              <a:ext cx="1233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5" name="Line 1247"/>
            <p:cNvSpPr>
              <a:spLocks noChangeShapeType="1"/>
            </p:cNvSpPr>
            <p:nvPr/>
          </p:nvSpPr>
          <p:spPr bwMode="auto">
            <a:xfrm>
              <a:off x="3576794" y="3013825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6" name="Line 1248"/>
            <p:cNvSpPr>
              <a:spLocks noChangeShapeType="1"/>
            </p:cNvSpPr>
            <p:nvPr/>
          </p:nvSpPr>
          <p:spPr bwMode="auto">
            <a:xfrm>
              <a:off x="3578027" y="3016291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7" name="Freeform 1249"/>
            <p:cNvSpPr>
              <a:spLocks/>
            </p:cNvSpPr>
            <p:nvPr/>
          </p:nvSpPr>
          <p:spPr bwMode="auto">
            <a:xfrm>
              <a:off x="3716090" y="2799335"/>
              <a:ext cx="49308" cy="48076"/>
            </a:xfrm>
            <a:custGeom>
              <a:avLst/>
              <a:gdLst>
                <a:gd name="T0" fmla="*/ 20 w 40"/>
                <a:gd name="T1" fmla="*/ 1 h 39"/>
                <a:gd name="T2" fmla="*/ 24 w 40"/>
                <a:gd name="T3" fmla="*/ 1 h 39"/>
                <a:gd name="T4" fmla="*/ 28 w 40"/>
                <a:gd name="T5" fmla="*/ 1 h 39"/>
                <a:gd name="T6" fmla="*/ 30 w 40"/>
                <a:gd name="T7" fmla="*/ 3 h 39"/>
                <a:gd name="T8" fmla="*/ 33 w 40"/>
                <a:gd name="T9" fmla="*/ 5 h 39"/>
                <a:gd name="T10" fmla="*/ 34 w 40"/>
                <a:gd name="T11" fmla="*/ 5 h 39"/>
                <a:gd name="T12" fmla="*/ 37 w 40"/>
                <a:gd name="T13" fmla="*/ 8 h 39"/>
                <a:gd name="T14" fmla="*/ 38 w 40"/>
                <a:gd name="T15" fmla="*/ 10 h 39"/>
                <a:gd name="T16" fmla="*/ 39 w 40"/>
                <a:gd name="T17" fmla="*/ 11 h 39"/>
                <a:gd name="T18" fmla="*/ 40 w 40"/>
                <a:gd name="T19" fmla="*/ 16 h 39"/>
                <a:gd name="T20" fmla="*/ 40 w 40"/>
                <a:gd name="T21" fmla="*/ 20 h 39"/>
                <a:gd name="T22" fmla="*/ 39 w 40"/>
                <a:gd name="T23" fmla="*/ 25 h 39"/>
                <a:gd name="T24" fmla="*/ 39 w 40"/>
                <a:gd name="T25" fmla="*/ 26 h 39"/>
                <a:gd name="T26" fmla="*/ 38 w 40"/>
                <a:gd name="T27" fmla="*/ 28 h 39"/>
                <a:gd name="T28" fmla="*/ 34 w 40"/>
                <a:gd name="T29" fmla="*/ 32 h 39"/>
                <a:gd name="T30" fmla="*/ 34 w 40"/>
                <a:gd name="T31" fmla="*/ 34 h 39"/>
                <a:gd name="T32" fmla="*/ 32 w 40"/>
                <a:gd name="T33" fmla="*/ 35 h 39"/>
                <a:gd name="T34" fmla="*/ 28 w 40"/>
                <a:gd name="T35" fmla="*/ 36 h 39"/>
                <a:gd name="T36" fmla="*/ 24 w 40"/>
                <a:gd name="T37" fmla="*/ 37 h 39"/>
                <a:gd name="T38" fmla="*/ 22 w 40"/>
                <a:gd name="T39" fmla="*/ 39 h 39"/>
                <a:gd name="T40" fmla="*/ 20 w 40"/>
                <a:gd name="T41" fmla="*/ 39 h 39"/>
                <a:gd name="T42" fmla="*/ 15 w 40"/>
                <a:gd name="T43" fmla="*/ 37 h 39"/>
                <a:gd name="T44" fmla="*/ 12 w 40"/>
                <a:gd name="T45" fmla="*/ 37 h 39"/>
                <a:gd name="T46" fmla="*/ 8 w 40"/>
                <a:gd name="T47" fmla="*/ 35 h 39"/>
                <a:gd name="T48" fmla="*/ 6 w 40"/>
                <a:gd name="T49" fmla="*/ 34 h 39"/>
                <a:gd name="T50" fmla="*/ 5 w 40"/>
                <a:gd name="T51" fmla="*/ 32 h 39"/>
                <a:gd name="T52" fmla="*/ 3 w 40"/>
                <a:gd name="T53" fmla="*/ 28 h 39"/>
                <a:gd name="T54" fmla="*/ 1 w 40"/>
                <a:gd name="T55" fmla="*/ 28 h 39"/>
                <a:gd name="T56" fmla="*/ 1 w 40"/>
                <a:gd name="T57" fmla="*/ 25 h 39"/>
                <a:gd name="T58" fmla="*/ 0 w 40"/>
                <a:gd name="T59" fmla="*/ 21 h 39"/>
                <a:gd name="T60" fmla="*/ 0 w 40"/>
                <a:gd name="T61" fmla="*/ 17 h 39"/>
                <a:gd name="T62" fmla="*/ 1 w 40"/>
                <a:gd name="T63" fmla="*/ 13 h 39"/>
                <a:gd name="T64" fmla="*/ 1 w 40"/>
                <a:gd name="T65" fmla="*/ 11 h 39"/>
                <a:gd name="T66" fmla="*/ 4 w 40"/>
                <a:gd name="T67" fmla="*/ 8 h 39"/>
                <a:gd name="T68" fmla="*/ 6 w 40"/>
                <a:gd name="T69" fmla="*/ 5 h 39"/>
                <a:gd name="T70" fmla="*/ 8 w 40"/>
                <a:gd name="T71" fmla="*/ 4 h 39"/>
                <a:gd name="T72" fmla="*/ 11 w 40"/>
                <a:gd name="T73" fmla="*/ 2 h 39"/>
                <a:gd name="T74" fmla="*/ 12 w 40"/>
                <a:gd name="T75" fmla="*/ 1 h 39"/>
                <a:gd name="T76" fmla="*/ 16 w 40"/>
                <a:gd name="T7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39">
                  <a:moveTo>
                    <a:pt x="17" y="0"/>
                  </a:moveTo>
                  <a:lnTo>
                    <a:pt x="20" y="1"/>
                  </a:lnTo>
                  <a:lnTo>
                    <a:pt x="22" y="1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7"/>
                  </a:lnTo>
                  <a:lnTo>
                    <a:pt x="37" y="8"/>
                  </a:lnTo>
                  <a:lnTo>
                    <a:pt x="38" y="9"/>
                  </a:lnTo>
                  <a:lnTo>
                    <a:pt x="38" y="10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39" y="13"/>
                  </a:lnTo>
                  <a:lnTo>
                    <a:pt x="40" y="16"/>
                  </a:lnTo>
                  <a:lnTo>
                    <a:pt x="40" y="19"/>
                  </a:lnTo>
                  <a:lnTo>
                    <a:pt x="40" y="20"/>
                  </a:lnTo>
                  <a:lnTo>
                    <a:pt x="40" y="24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1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4" y="34"/>
                  </a:lnTo>
                  <a:lnTo>
                    <a:pt x="33" y="34"/>
                  </a:lnTo>
                  <a:lnTo>
                    <a:pt x="32" y="35"/>
                  </a:lnTo>
                  <a:lnTo>
                    <a:pt x="31" y="36"/>
                  </a:lnTo>
                  <a:lnTo>
                    <a:pt x="28" y="36"/>
                  </a:lnTo>
                  <a:lnTo>
                    <a:pt x="26" y="37"/>
                  </a:lnTo>
                  <a:lnTo>
                    <a:pt x="24" y="37"/>
                  </a:lnTo>
                  <a:lnTo>
                    <a:pt x="23" y="39"/>
                  </a:lnTo>
                  <a:lnTo>
                    <a:pt x="22" y="39"/>
                  </a:lnTo>
                  <a:lnTo>
                    <a:pt x="21" y="39"/>
                  </a:lnTo>
                  <a:lnTo>
                    <a:pt x="20" y="39"/>
                  </a:lnTo>
                  <a:lnTo>
                    <a:pt x="19" y="39"/>
                  </a:lnTo>
                  <a:lnTo>
                    <a:pt x="15" y="37"/>
                  </a:lnTo>
                  <a:lnTo>
                    <a:pt x="14" y="37"/>
                  </a:lnTo>
                  <a:lnTo>
                    <a:pt x="12" y="37"/>
                  </a:lnTo>
                  <a:lnTo>
                    <a:pt x="9" y="36"/>
                  </a:lnTo>
                  <a:lnTo>
                    <a:pt x="8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3" y="9"/>
                  </a:lnTo>
                  <a:lnTo>
                    <a:pt x="4" y="8"/>
                  </a:lnTo>
                  <a:lnTo>
                    <a:pt x="5" y="7"/>
                  </a:lnTo>
                  <a:lnTo>
                    <a:pt x="6" y="5"/>
                  </a:lnTo>
                  <a:lnTo>
                    <a:pt x="7" y="5"/>
                  </a:lnTo>
                  <a:lnTo>
                    <a:pt x="8" y="4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8" name="Line 1250"/>
            <p:cNvSpPr>
              <a:spLocks noChangeShapeType="1"/>
            </p:cNvSpPr>
            <p:nvPr/>
          </p:nvSpPr>
          <p:spPr bwMode="auto">
            <a:xfrm>
              <a:off x="3765398" y="282275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9" name="Line 1251"/>
            <p:cNvSpPr>
              <a:spLocks noChangeShapeType="1"/>
            </p:cNvSpPr>
            <p:nvPr/>
          </p:nvSpPr>
          <p:spPr bwMode="auto">
            <a:xfrm>
              <a:off x="3765398" y="2822756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0" name="Line 1252"/>
            <p:cNvSpPr>
              <a:spLocks noChangeShapeType="1"/>
            </p:cNvSpPr>
            <p:nvPr/>
          </p:nvSpPr>
          <p:spPr bwMode="auto">
            <a:xfrm>
              <a:off x="3765398" y="2823989"/>
              <a:ext cx="0" cy="4931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1" name="Line 1253"/>
            <p:cNvSpPr>
              <a:spLocks noChangeShapeType="1"/>
            </p:cNvSpPr>
            <p:nvPr/>
          </p:nvSpPr>
          <p:spPr bwMode="auto">
            <a:xfrm flipH="1">
              <a:off x="3764164" y="2828920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2" name="Line 1254"/>
            <p:cNvSpPr>
              <a:spLocks noChangeShapeType="1"/>
            </p:cNvSpPr>
            <p:nvPr/>
          </p:nvSpPr>
          <p:spPr bwMode="auto">
            <a:xfrm>
              <a:off x="3764164" y="283015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3" name="Line 1255"/>
            <p:cNvSpPr>
              <a:spLocks noChangeShapeType="1"/>
            </p:cNvSpPr>
            <p:nvPr/>
          </p:nvSpPr>
          <p:spPr bwMode="auto">
            <a:xfrm>
              <a:off x="3764164" y="2830152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4" name="Line 1256"/>
            <p:cNvSpPr>
              <a:spLocks noChangeShapeType="1"/>
            </p:cNvSpPr>
            <p:nvPr/>
          </p:nvSpPr>
          <p:spPr bwMode="auto">
            <a:xfrm>
              <a:off x="3764164" y="2831385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5" name="Line 1257"/>
            <p:cNvSpPr>
              <a:spLocks noChangeShapeType="1"/>
            </p:cNvSpPr>
            <p:nvPr/>
          </p:nvSpPr>
          <p:spPr bwMode="auto">
            <a:xfrm flipH="1">
              <a:off x="3762933" y="2832618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6" name="Line 1258"/>
            <p:cNvSpPr>
              <a:spLocks noChangeShapeType="1"/>
            </p:cNvSpPr>
            <p:nvPr/>
          </p:nvSpPr>
          <p:spPr bwMode="auto">
            <a:xfrm flipH="1">
              <a:off x="3761699" y="2833851"/>
              <a:ext cx="1233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7" name="Line 1259"/>
            <p:cNvSpPr>
              <a:spLocks noChangeShapeType="1"/>
            </p:cNvSpPr>
            <p:nvPr/>
          </p:nvSpPr>
          <p:spPr bwMode="auto">
            <a:xfrm flipH="1">
              <a:off x="3758001" y="2837549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8" name="Line 1260"/>
            <p:cNvSpPr>
              <a:spLocks noChangeShapeType="1"/>
            </p:cNvSpPr>
            <p:nvPr/>
          </p:nvSpPr>
          <p:spPr bwMode="auto">
            <a:xfrm>
              <a:off x="3758001" y="2838782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9" name="Line 1261"/>
            <p:cNvSpPr>
              <a:spLocks noChangeShapeType="1"/>
            </p:cNvSpPr>
            <p:nvPr/>
          </p:nvSpPr>
          <p:spPr bwMode="auto">
            <a:xfrm>
              <a:off x="3758001" y="284001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0" name="Line 1262"/>
            <p:cNvSpPr>
              <a:spLocks noChangeShapeType="1"/>
            </p:cNvSpPr>
            <p:nvPr/>
          </p:nvSpPr>
          <p:spPr bwMode="auto">
            <a:xfrm flipH="1">
              <a:off x="3756769" y="2840014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1" name="Line 1263"/>
            <p:cNvSpPr>
              <a:spLocks noChangeShapeType="1"/>
            </p:cNvSpPr>
            <p:nvPr/>
          </p:nvSpPr>
          <p:spPr bwMode="auto">
            <a:xfrm flipH="1">
              <a:off x="3755536" y="2841247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2" name="Line 1264"/>
            <p:cNvSpPr>
              <a:spLocks noChangeShapeType="1"/>
            </p:cNvSpPr>
            <p:nvPr/>
          </p:nvSpPr>
          <p:spPr bwMode="auto">
            <a:xfrm flipH="1">
              <a:off x="3754303" y="284247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3" name="Line 1265"/>
            <p:cNvSpPr>
              <a:spLocks noChangeShapeType="1"/>
            </p:cNvSpPr>
            <p:nvPr/>
          </p:nvSpPr>
          <p:spPr bwMode="auto">
            <a:xfrm flipH="1">
              <a:off x="3753070" y="2843713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4" name="Line 1266"/>
            <p:cNvSpPr>
              <a:spLocks noChangeShapeType="1"/>
            </p:cNvSpPr>
            <p:nvPr/>
          </p:nvSpPr>
          <p:spPr bwMode="auto">
            <a:xfrm flipH="1">
              <a:off x="3750606" y="2843713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5" name="Line 1267"/>
            <p:cNvSpPr>
              <a:spLocks noChangeShapeType="1"/>
            </p:cNvSpPr>
            <p:nvPr/>
          </p:nvSpPr>
          <p:spPr bwMode="auto">
            <a:xfrm flipH="1">
              <a:off x="3748140" y="2843713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6" name="Line 1268"/>
            <p:cNvSpPr>
              <a:spLocks noChangeShapeType="1"/>
            </p:cNvSpPr>
            <p:nvPr/>
          </p:nvSpPr>
          <p:spPr bwMode="auto">
            <a:xfrm flipH="1">
              <a:off x="3745675" y="2844945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7" name="Line 1269"/>
            <p:cNvSpPr>
              <a:spLocks noChangeShapeType="1"/>
            </p:cNvSpPr>
            <p:nvPr/>
          </p:nvSpPr>
          <p:spPr bwMode="auto">
            <a:xfrm flipH="1">
              <a:off x="3744442" y="2844945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8" name="Line 1270"/>
            <p:cNvSpPr>
              <a:spLocks noChangeShapeType="1"/>
            </p:cNvSpPr>
            <p:nvPr/>
          </p:nvSpPr>
          <p:spPr bwMode="auto">
            <a:xfrm flipH="1">
              <a:off x="3743209" y="2844945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9" name="Line 1271"/>
            <p:cNvSpPr>
              <a:spLocks noChangeShapeType="1"/>
            </p:cNvSpPr>
            <p:nvPr/>
          </p:nvSpPr>
          <p:spPr bwMode="auto">
            <a:xfrm flipH="1">
              <a:off x="3740743" y="2847410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0" name="Line 1272"/>
            <p:cNvSpPr>
              <a:spLocks noChangeShapeType="1"/>
            </p:cNvSpPr>
            <p:nvPr/>
          </p:nvSpPr>
          <p:spPr bwMode="auto">
            <a:xfrm flipH="1" flipV="1">
              <a:off x="3739511" y="2844945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1" name="Line 1273"/>
            <p:cNvSpPr>
              <a:spLocks noChangeShapeType="1"/>
            </p:cNvSpPr>
            <p:nvPr/>
          </p:nvSpPr>
          <p:spPr bwMode="auto">
            <a:xfrm flipH="1">
              <a:off x="3734580" y="2844945"/>
              <a:ext cx="493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2" name="Line 1274"/>
            <p:cNvSpPr>
              <a:spLocks noChangeShapeType="1"/>
            </p:cNvSpPr>
            <p:nvPr/>
          </p:nvSpPr>
          <p:spPr bwMode="auto">
            <a:xfrm flipH="1">
              <a:off x="3733348" y="2844945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3" name="Line 1275"/>
            <p:cNvSpPr>
              <a:spLocks noChangeShapeType="1"/>
            </p:cNvSpPr>
            <p:nvPr/>
          </p:nvSpPr>
          <p:spPr bwMode="auto">
            <a:xfrm flipH="1">
              <a:off x="3732114" y="2844945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4" name="Line 1276"/>
            <p:cNvSpPr>
              <a:spLocks noChangeShapeType="1"/>
            </p:cNvSpPr>
            <p:nvPr/>
          </p:nvSpPr>
          <p:spPr bwMode="auto">
            <a:xfrm flipH="1" flipV="1">
              <a:off x="3730882" y="2843713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5" name="Line 1277"/>
            <p:cNvSpPr>
              <a:spLocks noChangeShapeType="1"/>
            </p:cNvSpPr>
            <p:nvPr/>
          </p:nvSpPr>
          <p:spPr bwMode="auto">
            <a:xfrm flipH="1">
              <a:off x="3727184" y="2843713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6" name="Line 1278"/>
            <p:cNvSpPr>
              <a:spLocks noChangeShapeType="1"/>
            </p:cNvSpPr>
            <p:nvPr/>
          </p:nvSpPr>
          <p:spPr bwMode="auto">
            <a:xfrm flipH="1" flipV="1">
              <a:off x="3725951" y="284247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7" name="Line 1279"/>
            <p:cNvSpPr>
              <a:spLocks noChangeShapeType="1"/>
            </p:cNvSpPr>
            <p:nvPr/>
          </p:nvSpPr>
          <p:spPr bwMode="auto">
            <a:xfrm flipH="1" flipV="1">
              <a:off x="3724718" y="2841247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8" name="Line 1280"/>
            <p:cNvSpPr>
              <a:spLocks noChangeShapeType="1"/>
            </p:cNvSpPr>
            <p:nvPr/>
          </p:nvSpPr>
          <p:spPr bwMode="auto">
            <a:xfrm flipH="1" flipV="1">
              <a:off x="3723485" y="2840014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9" name="Line 1281"/>
            <p:cNvSpPr>
              <a:spLocks noChangeShapeType="1"/>
            </p:cNvSpPr>
            <p:nvPr/>
          </p:nvSpPr>
          <p:spPr bwMode="auto">
            <a:xfrm>
              <a:off x="3723485" y="284001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0" name="Line 1282"/>
            <p:cNvSpPr>
              <a:spLocks noChangeShapeType="1"/>
            </p:cNvSpPr>
            <p:nvPr/>
          </p:nvSpPr>
          <p:spPr bwMode="auto">
            <a:xfrm flipH="1" flipV="1">
              <a:off x="3722253" y="2838782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1" name="Line 1283"/>
            <p:cNvSpPr>
              <a:spLocks noChangeShapeType="1"/>
            </p:cNvSpPr>
            <p:nvPr/>
          </p:nvSpPr>
          <p:spPr bwMode="auto">
            <a:xfrm flipH="1" flipV="1">
              <a:off x="3721021" y="283754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2" name="Line 1284"/>
            <p:cNvSpPr>
              <a:spLocks noChangeShapeType="1"/>
            </p:cNvSpPr>
            <p:nvPr/>
          </p:nvSpPr>
          <p:spPr bwMode="auto">
            <a:xfrm flipH="1" flipV="1">
              <a:off x="3719787" y="2833851"/>
              <a:ext cx="1233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3" name="Line 1285"/>
            <p:cNvSpPr>
              <a:spLocks noChangeShapeType="1"/>
            </p:cNvSpPr>
            <p:nvPr/>
          </p:nvSpPr>
          <p:spPr bwMode="auto">
            <a:xfrm>
              <a:off x="3719787" y="283385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4" name="Line 1286"/>
            <p:cNvSpPr>
              <a:spLocks noChangeShapeType="1"/>
            </p:cNvSpPr>
            <p:nvPr/>
          </p:nvSpPr>
          <p:spPr bwMode="auto">
            <a:xfrm flipH="1">
              <a:off x="3717322" y="2833851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5" name="Line 1287"/>
            <p:cNvSpPr>
              <a:spLocks noChangeShapeType="1"/>
            </p:cNvSpPr>
            <p:nvPr/>
          </p:nvSpPr>
          <p:spPr bwMode="auto">
            <a:xfrm flipV="1">
              <a:off x="3717322" y="2832618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6" name="Line 1288"/>
            <p:cNvSpPr>
              <a:spLocks noChangeShapeType="1"/>
            </p:cNvSpPr>
            <p:nvPr/>
          </p:nvSpPr>
          <p:spPr bwMode="auto">
            <a:xfrm flipV="1">
              <a:off x="3717322" y="2830152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7" name="Line 1289"/>
            <p:cNvSpPr>
              <a:spLocks noChangeShapeType="1"/>
            </p:cNvSpPr>
            <p:nvPr/>
          </p:nvSpPr>
          <p:spPr bwMode="auto">
            <a:xfrm flipH="1" flipV="1">
              <a:off x="3716090" y="2827687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8" name="Line 1290"/>
            <p:cNvSpPr>
              <a:spLocks noChangeShapeType="1"/>
            </p:cNvSpPr>
            <p:nvPr/>
          </p:nvSpPr>
          <p:spPr bwMode="auto">
            <a:xfrm flipV="1">
              <a:off x="3716090" y="2822756"/>
              <a:ext cx="0" cy="4931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9" name="Line 1291"/>
            <p:cNvSpPr>
              <a:spLocks noChangeShapeType="1"/>
            </p:cNvSpPr>
            <p:nvPr/>
          </p:nvSpPr>
          <p:spPr bwMode="auto">
            <a:xfrm>
              <a:off x="3716090" y="2822756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0" name="Line 1292"/>
            <p:cNvSpPr>
              <a:spLocks noChangeShapeType="1"/>
            </p:cNvSpPr>
            <p:nvPr/>
          </p:nvSpPr>
          <p:spPr bwMode="auto">
            <a:xfrm flipV="1">
              <a:off x="3717322" y="2815360"/>
              <a:ext cx="0" cy="739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1" name="Line 1293"/>
            <p:cNvSpPr>
              <a:spLocks noChangeShapeType="1"/>
            </p:cNvSpPr>
            <p:nvPr/>
          </p:nvSpPr>
          <p:spPr bwMode="auto">
            <a:xfrm flipV="1">
              <a:off x="3717322" y="2814128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2" name="Line 1294"/>
            <p:cNvSpPr>
              <a:spLocks noChangeShapeType="1"/>
            </p:cNvSpPr>
            <p:nvPr/>
          </p:nvSpPr>
          <p:spPr bwMode="auto">
            <a:xfrm flipV="1">
              <a:off x="3717322" y="2812894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3" name="Line 1295"/>
            <p:cNvSpPr>
              <a:spLocks noChangeShapeType="1"/>
            </p:cNvSpPr>
            <p:nvPr/>
          </p:nvSpPr>
          <p:spPr bwMode="auto">
            <a:xfrm flipV="1">
              <a:off x="3717322" y="2810429"/>
              <a:ext cx="2466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4" name="Line 1296"/>
            <p:cNvSpPr>
              <a:spLocks noChangeShapeType="1"/>
            </p:cNvSpPr>
            <p:nvPr/>
          </p:nvSpPr>
          <p:spPr bwMode="auto">
            <a:xfrm flipV="1">
              <a:off x="3719787" y="2809197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5" name="Line 1297"/>
            <p:cNvSpPr>
              <a:spLocks noChangeShapeType="1"/>
            </p:cNvSpPr>
            <p:nvPr/>
          </p:nvSpPr>
          <p:spPr bwMode="auto">
            <a:xfrm flipV="1">
              <a:off x="3721021" y="2807964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6" name="Line 1298"/>
            <p:cNvSpPr>
              <a:spLocks noChangeShapeType="1"/>
            </p:cNvSpPr>
            <p:nvPr/>
          </p:nvSpPr>
          <p:spPr bwMode="auto">
            <a:xfrm flipV="1">
              <a:off x="3722253" y="2805499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7" name="Line 1299"/>
            <p:cNvSpPr>
              <a:spLocks noChangeShapeType="1"/>
            </p:cNvSpPr>
            <p:nvPr/>
          </p:nvSpPr>
          <p:spPr bwMode="auto">
            <a:xfrm>
              <a:off x="3723485" y="2805499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8" name="Line 1300"/>
            <p:cNvSpPr>
              <a:spLocks noChangeShapeType="1"/>
            </p:cNvSpPr>
            <p:nvPr/>
          </p:nvSpPr>
          <p:spPr bwMode="auto">
            <a:xfrm flipV="1">
              <a:off x="3724718" y="280426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9" name="Line 1301"/>
            <p:cNvSpPr>
              <a:spLocks noChangeShapeType="1"/>
            </p:cNvSpPr>
            <p:nvPr/>
          </p:nvSpPr>
          <p:spPr bwMode="auto">
            <a:xfrm flipV="1">
              <a:off x="3725951" y="2803033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0" name="Line 1302"/>
            <p:cNvSpPr>
              <a:spLocks noChangeShapeType="1"/>
            </p:cNvSpPr>
            <p:nvPr/>
          </p:nvSpPr>
          <p:spPr bwMode="auto">
            <a:xfrm flipV="1">
              <a:off x="3727184" y="2801800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1" name="Line 1303"/>
            <p:cNvSpPr>
              <a:spLocks noChangeShapeType="1"/>
            </p:cNvSpPr>
            <p:nvPr/>
          </p:nvSpPr>
          <p:spPr bwMode="auto">
            <a:xfrm>
              <a:off x="3729649" y="280180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2" name="Line 1304"/>
            <p:cNvSpPr>
              <a:spLocks noChangeShapeType="1"/>
            </p:cNvSpPr>
            <p:nvPr/>
          </p:nvSpPr>
          <p:spPr bwMode="auto">
            <a:xfrm flipV="1">
              <a:off x="3729649" y="2800567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3" name="Line 1305"/>
            <p:cNvSpPr>
              <a:spLocks noChangeShapeType="1"/>
            </p:cNvSpPr>
            <p:nvPr/>
          </p:nvSpPr>
          <p:spPr bwMode="auto">
            <a:xfrm>
              <a:off x="3730882" y="2800567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4" name="Line 1306"/>
            <p:cNvSpPr>
              <a:spLocks noChangeShapeType="1"/>
            </p:cNvSpPr>
            <p:nvPr/>
          </p:nvSpPr>
          <p:spPr bwMode="auto">
            <a:xfrm>
              <a:off x="3733348" y="2800567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5" name="Line 1307"/>
            <p:cNvSpPr>
              <a:spLocks noChangeShapeType="1"/>
            </p:cNvSpPr>
            <p:nvPr/>
          </p:nvSpPr>
          <p:spPr bwMode="auto">
            <a:xfrm flipV="1">
              <a:off x="3735813" y="2799335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6" name="Line 1308"/>
            <p:cNvSpPr>
              <a:spLocks noChangeShapeType="1"/>
            </p:cNvSpPr>
            <p:nvPr/>
          </p:nvSpPr>
          <p:spPr bwMode="auto">
            <a:xfrm>
              <a:off x="3737045" y="2799335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7" name="Line 1309"/>
            <p:cNvSpPr>
              <a:spLocks noChangeShapeType="1"/>
            </p:cNvSpPr>
            <p:nvPr/>
          </p:nvSpPr>
          <p:spPr bwMode="auto">
            <a:xfrm>
              <a:off x="3740743" y="2800567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8" name="Line 1310"/>
            <p:cNvSpPr>
              <a:spLocks noChangeShapeType="1"/>
            </p:cNvSpPr>
            <p:nvPr/>
          </p:nvSpPr>
          <p:spPr bwMode="auto">
            <a:xfrm>
              <a:off x="3743209" y="2800567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9" name="Line 1311"/>
            <p:cNvSpPr>
              <a:spLocks noChangeShapeType="1"/>
            </p:cNvSpPr>
            <p:nvPr/>
          </p:nvSpPr>
          <p:spPr bwMode="auto">
            <a:xfrm>
              <a:off x="3745675" y="2800567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0" name="Line 1312"/>
            <p:cNvSpPr>
              <a:spLocks noChangeShapeType="1"/>
            </p:cNvSpPr>
            <p:nvPr/>
          </p:nvSpPr>
          <p:spPr bwMode="auto">
            <a:xfrm>
              <a:off x="3748140" y="2800567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1" name="Line 1313"/>
            <p:cNvSpPr>
              <a:spLocks noChangeShapeType="1"/>
            </p:cNvSpPr>
            <p:nvPr/>
          </p:nvSpPr>
          <p:spPr bwMode="auto">
            <a:xfrm>
              <a:off x="3750606" y="2800567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2" name="Line 1314"/>
            <p:cNvSpPr>
              <a:spLocks noChangeShapeType="1"/>
            </p:cNvSpPr>
            <p:nvPr/>
          </p:nvSpPr>
          <p:spPr bwMode="auto">
            <a:xfrm>
              <a:off x="3751838" y="2801800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3" name="Line 1315"/>
            <p:cNvSpPr>
              <a:spLocks noChangeShapeType="1"/>
            </p:cNvSpPr>
            <p:nvPr/>
          </p:nvSpPr>
          <p:spPr bwMode="auto">
            <a:xfrm>
              <a:off x="3753070" y="2803033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4" name="Line 1316"/>
            <p:cNvSpPr>
              <a:spLocks noChangeShapeType="1"/>
            </p:cNvSpPr>
            <p:nvPr/>
          </p:nvSpPr>
          <p:spPr bwMode="auto">
            <a:xfrm>
              <a:off x="3755536" y="280426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5" name="Line 1317"/>
            <p:cNvSpPr>
              <a:spLocks noChangeShapeType="1"/>
            </p:cNvSpPr>
            <p:nvPr/>
          </p:nvSpPr>
          <p:spPr bwMode="auto">
            <a:xfrm>
              <a:off x="3756769" y="2805499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6" name="Line 1318"/>
            <p:cNvSpPr>
              <a:spLocks noChangeShapeType="1"/>
            </p:cNvSpPr>
            <p:nvPr/>
          </p:nvSpPr>
          <p:spPr bwMode="auto">
            <a:xfrm>
              <a:off x="3758001" y="280549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7" name="Line 1319"/>
            <p:cNvSpPr>
              <a:spLocks noChangeShapeType="1"/>
            </p:cNvSpPr>
            <p:nvPr/>
          </p:nvSpPr>
          <p:spPr bwMode="auto">
            <a:xfrm>
              <a:off x="3758001" y="2805499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8" name="Line 1320"/>
            <p:cNvSpPr>
              <a:spLocks noChangeShapeType="1"/>
            </p:cNvSpPr>
            <p:nvPr/>
          </p:nvSpPr>
          <p:spPr bwMode="auto">
            <a:xfrm>
              <a:off x="3758001" y="2807964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9" name="Line 1321"/>
            <p:cNvSpPr>
              <a:spLocks noChangeShapeType="1"/>
            </p:cNvSpPr>
            <p:nvPr/>
          </p:nvSpPr>
          <p:spPr bwMode="auto">
            <a:xfrm>
              <a:off x="3761699" y="2809197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0" name="Line 1322"/>
            <p:cNvSpPr>
              <a:spLocks noChangeShapeType="1"/>
            </p:cNvSpPr>
            <p:nvPr/>
          </p:nvSpPr>
          <p:spPr bwMode="auto">
            <a:xfrm>
              <a:off x="3762933" y="2810429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1" name="Line 1323"/>
            <p:cNvSpPr>
              <a:spLocks noChangeShapeType="1"/>
            </p:cNvSpPr>
            <p:nvPr/>
          </p:nvSpPr>
          <p:spPr bwMode="auto">
            <a:xfrm>
              <a:off x="3762933" y="2811663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2" name="Line 1324"/>
            <p:cNvSpPr>
              <a:spLocks noChangeShapeType="1"/>
            </p:cNvSpPr>
            <p:nvPr/>
          </p:nvSpPr>
          <p:spPr bwMode="auto">
            <a:xfrm>
              <a:off x="3762933" y="2812894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3" name="Line 1325"/>
            <p:cNvSpPr>
              <a:spLocks noChangeShapeType="1"/>
            </p:cNvSpPr>
            <p:nvPr/>
          </p:nvSpPr>
          <p:spPr bwMode="auto">
            <a:xfrm>
              <a:off x="3764164" y="2812894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4" name="Line 1326"/>
            <p:cNvSpPr>
              <a:spLocks noChangeShapeType="1"/>
            </p:cNvSpPr>
            <p:nvPr/>
          </p:nvSpPr>
          <p:spPr bwMode="auto">
            <a:xfrm>
              <a:off x="3764164" y="2815360"/>
              <a:ext cx="1233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5" name="Line 1327"/>
            <p:cNvSpPr>
              <a:spLocks noChangeShapeType="1"/>
            </p:cNvSpPr>
            <p:nvPr/>
          </p:nvSpPr>
          <p:spPr bwMode="auto">
            <a:xfrm>
              <a:off x="3765398" y="2819058"/>
              <a:ext cx="0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6" name="Freeform 1328"/>
            <p:cNvSpPr>
              <a:spLocks/>
            </p:cNvSpPr>
            <p:nvPr/>
          </p:nvSpPr>
          <p:spPr bwMode="auto">
            <a:xfrm>
              <a:off x="3972492" y="2729071"/>
              <a:ext cx="46843" cy="45610"/>
            </a:xfrm>
            <a:custGeom>
              <a:avLst/>
              <a:gdLst>
                <a:gd name="T0" fmla="*/ 19 w 38"/>
                <a:gd name="T1" fmla="*/ 0 h 37"/>
                <a:gd name="T2" fmla="*/ 23 w 38"/>
                <a:gd name="T3" fmla="*/ 0 h 37"/>
                <a:gd name="T4" fmla="*/ 25 w 38"/>
                <a:gd name="T5" fmla="*/ 0 h 37"/>
                <a:gd name="T6" fmla="*/ 27 w 38"/>
                <a:gd name="T7" fmla="*/ 1 h 37"/>
                <a:gd name="T8" fmla="*/ 31 w 38"/>
                <a:gd name="T9" fmla="*/ 3 h 37"/>
                <a:gd name="T10" fmla="*/ 33 w 38"/>
                <a:gd name="T11" fmla="*/ 5 h 37"/>
                <a:gd name="T12" fmla="*/ 35 w 38"/>
                <a:gd name="T13" fmla="*/ 7 h 37"/>
                <a:gd name="T14" fmla="*/ 36 w 38"/>
                <a:gd name="T15" fmla="*/ 9 h 37"/>
                <a:gd name="T16" fmla="*/ 36 w 38"/>
                <a:gd name="T17" fmla="*/ 10 h 37"/>
                <a:gd name="T18" fmla="*/ 38 w 38"/>
                <a:gd name="T19" fmla="*/ 15 h 37"/>
                <a:gd name="T20" fmla="*/ 38 w 38"/>
                <a:gd name="T21" fmla="*/ 19 h 37"/>
                <a:gd name="T22" fmla="*/ 38 w 38"/>
                <a:gd name="T23" fmla="*/ 23 h 37"/>
                <a:gd name="T24" fmla="*/ 38 w 38"/>
                <a:gd name="T25" fmla="*/ 25 h 37"/>
                <a:gd name="T26" fmla="*/ 36 w 38"/>
                <a:gd name="T27" fmla="*/ 26 h 37"/>
                <a:gd name="T28" fmla="*/ 35 w 38"/>
                <a:gd name="T29" fmla="*/ 29 h 37"/>
                <a:gd name="T30" fmla="*/ 33 w 38"/>
                <a:gd name="T31" fmla="*/ 32 h 37"/>
                <a:gd name="T32" fmla="*/ 31 w 38"/>
                <a:gd name="T33" fmla="*/ 34 h 37"/>
                <a:gd name="T34" fmla="*/ 28 w 38"/>
                <a:gd name="T35" fmla="*/ 35 h 37"/>
                <a:gd name="T36" fmla="*/ 27 w 38"/>
                <a:gd name="T37" fmla="*/ 36 h 37"/>
                <a:gd name="T38" fmla="*/ 19 w 38"/>
                <a:gd name="T39" fmla="*/ 37 h 37"/>
                <a:gd name="T40" fmla="*/ 15 w 38"/>
                <a:gd name="T41" fmla="*/ 37 h 37"/>
                <a:gd name="T42" fmla="*/ 12 w 38"/>
                <a:gd name="T43" fmla="*/ 36 h 37"/>
                <a:gd name="T44" fmla="*/ 10 w 38"/>
                <a:gd name="T45" fmla="*/ 36 h 37"/>
                <a:gd name="T46" fmla="*/ 7 w 38"/>
                <a:gd name="T47" fmla="*/ 34 h 37"/>
                <a:gd name="T48" fmla="*/ 4 w 38"/>
                <a:gd name="T49" fmla="*/ 32 h 37"/>
                <a:gd name="T50" fmla="*/ 3 w 38"/>
                <a:gd name="T51" fmla="*/ 29 h 37"/>
                <a:gd name="T52" fmla="*/ 1 w 38"/>
                <a:gd name="T53" fmla="*/ 27 h 37"/>
                <a:gd name="T54" fmla="*/ 1 w 38"/>
                <a:gd name="T55" fmla="*/ 26 h 37"/>
                <a:gd name="T56" fmla="*/ 0 w 38"/>
                <a:gd name="T57" fmla="*/ 23 h 37"/>
                <a:gd name="T58" fmla="*/ 0 w 38"/>
                <a:gd name="T59" fmla="*/ 19 h 37"/>
                <a:gd name="T60" fmla="*/ 1 w 38"/>
                <a:gd name="T61" fmla="*/ 11 h 37"/>
                <a:gd name="T62" fmla="*/ 2 w 38"/>
                <a:gd name="T63" fmla="*/ 9 h 37"/>
                <a:gd name="T64" fmla="*/ 4 w 38"/>
                <a:gd name="T65" fmla="*/ 5 h 37"/>
                <a:gd name="T66" fmla="*/ 6 w 38"/>
                <a:gd name="T67" fmla="*/ 4 h 37"/>
                <a:gd name="T68" fmla="*/ 8 w 38"/>
                <a:gd name="T69" fmla="*/ 2 h 37"/>
                <a:gd name="T70" fmla="*/ 10 w 38"/>
                <a:gd name="T71" fmla="*/ 1 h 37"/>
                <a:gd name="T72" fmla="*/ 12 w 38"/>
                <a:gd name="T7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" h="37">
                  <a:moveTo>
                    <a:pt x="15" y="0"/>
                  </a:moveTo>
                  <a:lnTo>
                    <a:pt x="19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3" y="4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5" y="7"/>
                  </a:lnTo>
                  <a:lnTo>
                    <a:pt x="35" y="9"/>
                  </a:lnTo>
                  <a:lnTo>
                    <a:pt x="36" y="9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38" y="17"/>
                  </a:lnTo>
                  <a:lnTo>
                    <a:pt x="38" y="19"/>
                  </a:lnTo>
                  <a:lnTo>
                    <a:pt x="38" y="20"/>
                  </a:lnTo>
                  <a:lnTo>
                    <a:pt x="38" y="23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36" y="26"/>
                  </a:lnTo>
                  <a:lnTo>
                    <a:pt x="35" y="28"/>
                  </a:lnTo>
                  <a:lnTo>
                    <a:pt x="35" y="29"/>
                  </a:lnTo>
                  <a:lnTo>
                    <a:pt x="34" y="31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1" y="34"/>
                  </a:lnTo>
                  <a:lnTo>
                    <a:pt x="30" y="35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3" y="37"/>
                  </a:lnTo>
                  <a:lnTo>
                    <a:pt x="19" y="37"/>
                  </a:lnTo>
                  <a:lnTo>
                    <a:pt x="17" y="37"/>
                  </a:lnTo>
                  <a:lnTo>
                    <a:pt x="15" y="37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10" y="36"/>
                  </a:lnTo>
                  <a:lnTo>
                    <a:pt x="9" y="35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4"/>
                  </a:lnTo>
                  <a:lnTo>
                    <a:pt x="7" y="3"/>
                  </a:lnTo>
                  <a:lnTo>
                    <a:pt x="8" y="2"/>
                  </a:lnTo>
                  <a:lnTo>
                    <a:pt x="9" y="2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7" name="Line 1329"/>
            <p:cNvSpPr>
              <a:spLocks noChangeShapeType="1"/>
            </p:cNvSpPr>
            <p:nvPr/>
          </p:nvSpPr>
          <p:spPr bwMode="auto">
            <a:xfrm>
              <a:off x="4019334" y="275249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8" name="Line 1330"/>
            <p:cNvSpPr>
              <a:spLocks noChangeShapeType="1"/>
            </p:cNvSpPr>
            <p:nvPr/>
          </p:nvSpPr>
          <p:spPr bwMode="auto">
            <a:xfrm>
              <a:off x="4019334" y="2752493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9" name="Line 1331"/>
            <p:cNvSpPr>
              <a:spLocks noChangeShapeType="1"/>
            </p:cNvSpPr>
            <p:nvPr/>
          </p:nvSpPr>
          <p:spPr bwMode="auto">
            <a:xfrm>
              <a:off x="4019334" y="2753725"/>
              <a:ext cx="0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0" name="Line 1332"/>
            <p:cNvSpPr>
              <a:spLocks noChangeShapeType="1"/>
            </p:cNvSpPr>
            <p:nvPr/>
          </p:nvSpPr>
          <p:spPr bwMode="auto">
            <a:xfrm>
              <a:off x="4019334" y="2757423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1" name="Line 1333"/>
            <p:cNvSpPr>
              <a:spLocks noChangeShapeType="1"/>
            </p:cNvSpPr>
            <p:nvPr/>
          </p:nvSpPr>
          <p:spPr bwMode="auto">
            <a:xfrm>
              <a:off x="4019334" y="2758656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2" name="Line 1334"/>
            <p:cNvSpPr>
              <a:spLocks noChangeShapeType="1"/>
            </p:cNvSpPr>
            <p:nvPr/>
          </p:nvSpPr>
          <p:spPr bwMode="auto">
            <a:xfrm>
              <a:off x="4019334" y="275988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3" name="Line 1335"/>
            <p:cNvSpPr>
              <a:spLocks noChangeShapeType="1"/>
            </p:cNvSpPr>
            <p:nvPr/>
          </p:nvSpPr>
          <p:spPr bwMode="auto">
            <a:xfrm flipH="1">
              <a:off x="4016869" y="2759889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4" name="Line 1336"/>
            <p:cNvSpPr>
              <a:spLocks noChangeShapeType="1"/>
            </p:cNvSpPr>
            <p:nvPr/>
          </p:nvSpPr>
          <p:spPr bwMode="auto">
            <a:xfrm flipH="1">
              <a:off x="4015636" y="2761121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5" name="Line 1337"/>
            <p:cNvSpPr>
              <a:spLocks noChangeShapeType="1"/>
            </p:cNvSpPr>
            <p:nvPr/>
          </p:nvSpPr>
          <p:spPr bwMode="auto">
            <a:xfrm>
              <a:off x="4015636" y="2763586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6" name="Line 1338"/>
            <p:cNvSpPr>
              <a:spLocks noChangeShapeType="1"/>
            </p:cNvSpPr>
            <p:nvPr/>
          </p:nvSpPr>
          <p:spPr bwMode="auto">
            <a:xfrm flipH="1">
              <a:off x="4014404" y="2764820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7" name="Line 1339"/>
            <p:cNvSpPr>
              <a:spLocks noChangeShapeType="1"/>
            </p:cNvSpPr>
            <p:nvPr/>
          </p:nvSpPr>
          <p:spPr bwMode="auto">
            <a:xfrm flipH="1">
              <a:off x="4013170" y="2767285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8" name="Line 1340"/>
            <p:cNvSpPr>
              <a:spLocks noChangeShapeType="1"/>
            </p:cNvSpPr>
            <p:nvPr/>
          </p:nvSpPr>
          <p:spPr bwMode="auto">
            <a:xfrm>
              <a:off x="4013170" y="2768517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9" name="Line 1341"/>
            <p:cNvSpPr>
              <a:spLocks noChangeShapeType="1"/>
            </p:cNvSpPr>
            <p:nvPr/>
          </p:nvSpPr>
          <p:spPr bwMode="auto">
            <a:xfrm flipH="1">
              <a:off x="4010706" y="2769750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0" name="Line 1342"/>
            <p:cNvSpPr>
              <a:spLocks noChangeShapeType="1"/>
            </p:cNvSpPr>
            <p:nvPr/>
          </p:nvSpPr>
          <p:spPr bwMode="auto">
            <a:xfrm flipH="1">
              <a:off x="4009473" y="2770983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1" name="Line 1343"/>
            <p:cNvSpPr>
              <a:spLocks noChangeShapeType="1"/>
            </p:cNvSpPr>
            <p:nvPr/>
          </p:nvSpPr>
          <p:spPr bwMode="auto">
            <a:xfrm flipH="1">
              <a:off x="4007007" y="2772215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2" name="Line 1344"/>
            <p:cNvSpPr>
              <a:spLocks noChangeShapeType="1"/>
            </p:cNvSpPr>
            <p:nvPr/>
          </p:nvSpPr>
          <p:spPr bwMode="auto">
            <a:xfrm flipH="1">
              <a:off x="4005774" y="2772215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3" name="Line 1345"/>
            <p:cNvSpPr>
              <a:spLocks noChangeShapeType="1"/>
            </p:cNvSpPr>
            <p:nvPr/>
          </p:nvSpPr>
          <p:spPr bwMode="auto">
            <a:xfrm>
              <a:off x="4005774" y="277344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4" name="Line 1346"/>
            <p:cNvSpPr>
              <a:spLocks noChangeShapeType="1"/>
            </p:cNvSpPr>
            <p:nvPr/>
          </p:nvSpPr>
          <p:spPr bwMode="auto">
            <a:xfrm flipH="1">
              <a:off x="4003309" y="2773448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5" name="Line 1347"/>
            <p:cNvSpPr>
              <a:spLocks noChangeShapeType="1"/>
            </p:cNvSpPr>
            <p:nvPr/>
          </p:nvSpPr>
          <p:spPr bwMode="auto">
            <a:xfrm flipH="1">
              <a:off x="4000843" y="2773448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6" name="Line 1348"/>
            <p:cNvSpPr>
              <a:spLocks noChangeShapeType="1"/>
            </p:cNvSpPr>
            <p:nvPr/>
          </p:nvSpPr>
          <p:spPr bwMode="auto">
            <a:xfrm flipH="1">
              <a:off x="3999611" y="2774681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7" name="Line 1349"/>
            <p:cNvSpPr>
              <a:spLocks noChangeShapeType="1"/>
            </p:cNvSpPr>
            <p:nvPr/>
          </p:nvSpPr>
          <p:spPr bwMode="auto">
            <a:xfrm flipH="1">
              <a:off x="3997146" y="2774681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8" name="Line 1350"/>
            <p:cNvSpPr>
              <a:spLocks noChangeShapeType="1"/>
            </p:cNvSpPr>
            <p:nvPr/>
          </p:nvSpPr>
          <p:spPr bwMode="auto">
            <a:xfrm flipH="1">
              <a:off x="3993448" y="2774681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9" name="Line 1351"/>
            <p:cNvSpPr>
              <a:spLocks noChangeShapeType="1"/>
            </p:cNvSpPr>
            <p:nvPr/>
          </p:nvSpPr>
          <p:spPr bwMode="auto">
            <a:xfrm flipH="1" flipV="1">
              <a:off x="3990982" y="2773448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0" name="Line 1352"/>
            <p:cNvSpPr>
              <a:spLocks noChangeShapeType="1"/>
            </p:cNvSpPr>
            <p:nvPr/>
          </p:nvSpPr>
          <p:spPr bwMode="auto">
            <a:xfrm flipH="1">
              <a:off x="3987285" y="2773448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1" name="Line 1353"/>
            <p:cNvSpPr>
              <a:spLocks noChangeShapeType="1"/>
            </p:cNvSpPr>
            <p:nvPr/>
          </p:nvSpPr>
          <p:spPr bwMode="auto">
            <a:xfrm flipH="1">
              <a:off x="3986051" y="2773448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2" name="Line 1354"/>
            <p:cNvSpPr>
              <a:spLocks noChangeShapeType="1"/>
            </p:cNvSpPr>
            <p:nvPr/>
          </p:nvSpPr>
          <p:spPr bwMode="auto">
            <a:xfrm flipH="1">
              <a:off x="3984819" y="2773448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3" name="Line 1355"/>
            <p:cNvSpPr>
              <a:spLocks noChangeShapeType="1"/>
            </p:cNvSpPr>
            <p:nvPr/>
          </p:nvSpPr>
          <p:spPr bwMode="auto">
            <a:xfrm flipH="1" flipV="1">
              <a:off x="3983585" y="2772215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4" name="Line 1356"/>
            <p:cNvSpPr>
              <a:spLocks noChangeShapeType="1"/>
            </p:cNvSpPr>
            <p:nvPr/>
          </p:nvSpPr>
          <p:spPr bwMode="auto">
            <a:xfrm flipH="1" flipV="1">
              <a:off x="3981121" y="2770983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5" name="Line 1357"/>
            <p:cNvSpPr>
              <a:spLocks noChangeShapeType="1"/>
            </p:cNvSpPr>
            <p:nvPr/>
          </p:nvSpPr>
          <p:spPr bwMode="auto">
            <a:xfrm flipH="1" flipV="1">
              <a:off x="3979888" y="2769750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6" name="Line 1358"/>
            <p:cNvSpPr>
              <a:spLocks noChangeShapeType="1"/>
            </p:cNvSpPr>
            <p:nvPr/>
          </p:nvSpPr>
          <p:spPr bwMode="auto">
            <a:xfrm flipH="1" flipV="1">
              <a:off x="3977422" y="2768517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7" name="Line 1359"/>
            <p:cNvSpPr>
              <a:spLocks noChangeShapeType="1"/>
            </p:cNvSpPr>
            <p:nvPr/>
          </p:nvSpPr>
          <p:spPr bwMode="auto">
            <a:xfrm flipV="1">
              <a:off x="3977422" y="2767285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8" name="Line 1360"/>
            <p:cNvSpPr>
              <a:spLocks noChangeShapeType="1"/>
            </p:cNvSpPr>
            <p:nvPr/>
          </p:nvSpPr>
          <p:spPr bwMode="auto">
            <a:xfrm flipH="1" flipV="1">
              <a:off x="3976190" y="2764820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9" name="Line 1361"/>
            <p:cNvSpPr>
              <a:spLocks noChangeShapeType="1"/>
            </p:cNvSpPr>
            <p:nvPr/>
          </p:nvSpPr>
          <p:spPr bwMode="auto">
            <a:xfrm flipH="1" flipV="1">
              <a:off x="3974957" y="276358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0" name="Line 1362"/>
            <p:cNvSpPr>
              <a:spLocks noChangeShapeType="1"/>
            </p:cNvSpPr>
            <p:nvPr/>
          </p:nvSpPr>
          <p:spPr bwMode="auto">
            <a:xfrm flipH="1" flipV="1">
              <a:off x="3973724" y="2762354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1" name="Line 1363"/>
            <p:cNvSpPr>
              <a:spLocks noChangeShapeType="1"/>
            </p:cNvSpPr>
            <p:nvPr/>
          </p:nvSpPr>
          <p:spPr bwMode="auto">
            <a:xfrm>
              <a:off x="3973724" y="276235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2" name="Line 1364"/>
            <p:cNvSpPr>
              <a:spLocks noChangeShapeType="1"/>
            </p:cNvSpPr>
            <p:nvPr/>
          </p:nvSpPr>
          <p:spPr bwMode="auto">
            <a:xfrm flipV="1">
              <a:off x="3973724" y="2761121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3" name="Line 1365"/>
            <p:cNvSpPr>
              <a:spLocks noChangeShapeType="1"/>
            </p:cNvSpPr>
            <p:nvPr/>
          </p:nvSpPr>
          <p:spPr bwMode="auto">
            <a:xfrm flipH="1" flipV="1">
              <a:off x="3972492" y="275988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4" name="Line 1366"/>
            <p:cNvSpPr>
              <a:spLocks noChangeShapeType="1"/>
            </p:cNvSpPr>
            <p:nvPr/>
          </p:nvSpPr>
          <p:spPr bwMode="auto">
            <a:xfrm flipV="1">
              <a:off x="3972492" y="2757423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5" name="Line 1367"/>
            <p:cNvSpPr>
              <a:spLocks noChangeShapeType="1"/>
            </p:cNvSpPr>
            <p:nvPr/>
          </p:nvSpPr>
          <p:spPr bwMode="auto">
            <a:xfrm flipV="1">
              <a:off x="3972492" y="2753725"/>
              <a:ext cx="0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6" name="Line 1368"/>
            <p:cNvSpPr>
              <a:spLocks noChangeShapeType="1"/>
            </p:cNvSpPr>
            <p:nvPr/>
          </p:nvSpPr>
          <p:spPr bwMode="auto">
            <a:xfrm flipV="1">
              <a:off x="3972492" y="2752493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7" name="Line 1369"/>
            <p:cNvSpPr>
              <a:spLocks noChangeShapeType="1"/>
            </p:cNvSpPr>
            <p:nvPr/>
          </p:nvSpPr>
          <p:spPr bwMode="auto">
            <a:xfrm flipV="1">
              <a:off x="3972492" y="2743863"/>
              <a:ext cx="0" cy="862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8" name="Line 1370"/>
            <p:cNvSpPr>
              <a:spLocks noChangeShapeType="1"/>
            </p:cNvSpPr>
            <p:nvPr/>
          </p:nvSpPr>
          <p:spPr bwMode="auto">
            <a:xfrm flipV="1">
              <a:off x="3972492" y="2742630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9" name="Line 1371"/>
            <p:cNvSpPr>
              <a:spLocks noChangeShapeType="1"/>
            </p:cNvSpPr>
            <p:nvPr/>
          </p:nvSpPr>
          <p:spPr bwMode="auto">
            <a:xfrm flipV="1">
              <a:off x="3973724" y="2741398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0" name="Line 1372"/>
            <p:cNvSpPr>
              <a:spLocks noChangeShapeType="1"/>
            </p:cNvSpPr>
            <p:nvPr/>
          </p:nvSpPr>
          <p:spPr bwMode="auto">
            <a:xfrm flipV="1">
              <a:off x="3973724" y="274016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1" name="Line 1373"/>
            <p:cNvSpPr>
              <a:spLocks noChangeShapeType="1"/>
            </p:cNvSpPr>
            <p:nvPr/>
          </p:nvSpPr>
          <p:spPr bwMode="auto">
            <a:xfrm flipV="1">
              <a:off x="3974957" y="2737700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2" name="Line 1374"/>
            <p:cNvSpPr>
              <a:spLocks noChangeShapeType="1"/>
            </p:cNvSpPr>
            <p:nvPr/>
          </p:nvSpPr>
          <p:spPr bwMode="auto">
            <a:xfrm flipV="1">
              <a:off x="3976190" y="2735235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3" name="Line 1375"/>
            <p:cNvSpPr>
              <a:spLocks noChangeShapeType="1"/>
            </p:cNvSpPr>
            <p:nvPr/>
          </p:nvSpPr>
          <p:spPr bwMode="auto">
            <a:xfrm>
              <a:off x="3977422" y="2735235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4" name="Line 1376"/>
            <p:cNvSpPr>
              <a:spLocks noChangeShapeType="1"/>
            </p:cNvSpPr>
            <p:nvPr/>
          </p:nvSpPr>
          <p:spPr bwMode="auto">
            <a:xfrm flipV="1">
              <a:off x="3977422" y="2734002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5" name="Line 1377"/>
            <p:cNvSpPr>
              <a:spLocks noChangeShapeType="1"/>
            </p:cNvSpPr>
            <p:nvPr/>
          </p:nvSpPr>
          <p:spPr bwMode="auto">
            <a:xfrm flipV="1">
              <a:off x="3979888" y="273276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6" name="Line 1378"/>
            <p:cNvSpPr>
              <a:spLocks noChangeShapeType="1"/>
            </p:cNvSpPr>
            <p:nvPr/>
          </p:nvSpPr>
          <p:spPr bwMode="auto">
            <a:xfrm flipV="1">
              <a:off x="3981121" y="273153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7" name="Line 1379"/>
            <p:cNvSpPr>
              <a:spLocks noChangeShapeType="1"/>
            </p:cNvSpPr>
            <p:nvPr/>
          </p:nvSpPr>
          <p:spPr bwMode="auto">
            <a:xfrm>
              <a:off x="3982353" y="2731536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8" name="Line 1380"/>
            <p:cNvSpPr>
              <a:spLocks noChangeShapeType="1"/>
            </p:cNvSpPr>
            <p:nvPr/>
          </p:nvSpPr>
          <p:spPr bwMode="auto">
            <a:xfrm flipV="1">
              <a:off x="3983585" y="2730304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9" name="Line 1381"/>
            <p:cNvSpPr>
              <a:spLocks noChangeShapeType="1"/>
            </p:cNvSpPr>
            <p:nvPr/>
          </p:nvSpPr>
          <p:spPr bwMode="auto">
            <a:xfrm>
              <a:off x="3984819" y="2730304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0" name="Line 1382"/>
            <p:cNvSpPr>
              <a:spLocks noChangeShapeType="1"/>
            </p:cNvSpPr>
            <p:nvPr/>
          </p:nvSpPr>
          <p:spPr bwMode="auto">
            <a:xfrm flipV="1">
              <a:off x="3986051" y="2729071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1" name="Line 1383"/>
            <p:cNvSpPr>
              <a:spLocks noChangeShapeType="1"/>
            </p:cNvSpPr>
            <p:nvPr/>
          </p:nvSpPr>
          <p:spPr bwMode="auto">
            <a:xfrm>
              <a:off x="3987285" y="2729071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2" name="Line 1384"/>
            <p:cNvSpPr>
              <a:spLocks noChangeShapeType="1"/>
            </p:cNvSpPr>
            <p:nvPr/>
          </p:nvSpPr>
          <p:spPr bwMode="auto">
            <a:xfrm>
              <a:off x="3990982" y="2729071"/>
              <a:ext cx="493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3" name="Line 1385"/>
            <p:cNvSpPr>
              <a:spLocks noChangeShapeType="1"/>
            </p:cNvSpPr>
            <p:nvPr/>
          </p:nvSpPr>
          <p:spPr bwMode="auto">
            <a:xfrm>
              <a:off x="3995913" y="2729071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4" name="Line 1386"/>
            <p:cNvSpPr>
              <a:spLocks noChangeShapeType="1"/>
            </p:cNvSpPr>
            <p:nvPr/>
          </p:nvSpPr>
          <p:spPr bwMode="auto">
            <a:xfrm>
              <a:off x="3997146" y="2729071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5" name="Line 1387"/>
            <p:cNvSpPr>
              <a:spLocks noChangeShapeType="1"/>
            </p:cNvSpPr>
            <p:nvPr/>
          </p:nvSpPr>
          <p:spPr bwMode="auto">
            <a:xfrm>
              <a:off x="4000843" y="2729071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6" name="Line 1388"/>
            <p:cNvSpPr>
              <a:spLocks noChangeShapeType="1"/>
            </p:cNvSpPr>
            <p:nvPr/>
          </p:nvSpPr>
          <p:spPr bwMode="auto">
            <a:xfrm>
              <a:off x="4003309" y="272907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7" name="Line 1389"/>
            <p:cNvSpPr>
              <a:spLocks noChangeShapeType="1"/>
            </p:cNvSpPr>
            <p:nvPr/>
          </p:nvSpPr>
          <p:spPr bwMode="auto">
            <a:xfrm>
              <a:off x="4003309" y="2729071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8" name="Line 1390"/>
            <p:cNvSpPr>
              <a:spLocks noChangeShapeType="1"/>
            </p:cNvSpPr>
            <p:nvPr/>
          </p:nvSpPr>
          <p:spPr bwMode="auto">
            <a:xfrm>
              <a:off x="4004542" y="2730304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9" name="Line 1391"/>
            <p:cNvSpPr>
              <a:spLocks noChangeShapeType="1"/>
            </p:cNvSpPr>
            <p:nvPr/>
          </p:nvSpPr>
          <p:spPr bwMode="auto">
            <a:xfrm>
              <a:off x="4005774" y="2730304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0" name="Line 1392"/>
            <p:cNvSpPr>
              <a:spLocks noChangeShapeType="1"/>
            </p:cNvSpPr>
            <p:nvPr/>
          </p:nvSpPr>
          <p:spPr bwMode="auto">
            <a:xfrm>
              <a:off x="4007007" y="2731536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1" name="Line 1393"/>
            <p:cNvSpPr>
              <a:spLocks noChangeShapeType="1"/>
            </p:cNvSpPr>
            <p:nvPr/>
          </p:nvSpPr>
          <p:spPr bwMode="auto">
            <a:xfrm>
              <a:off x="4010706" y="2732769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2" name="Line 1394"/>
            <p:cNvSpPr>
              <a:spLocks noChangeShapeType="1"/>
            </p:cNvSpPr>
            <p:nvPr/>
          </p:nvSpPr>
          <p:spPr bwMode="auto">
            <a:xfrm>
              <a:off x="4013170" y="2734002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3" name="Line 1395"/>
            <p:cNvSpPr>
              <a:spLocks noChangeShapeType="1"/>
            </p:cNvSpPr>
            <p:nvPr/>
          </p:nvSpPr>
          <p:spPr bwMode="auto">
            <a:xfrm>
              <a:off x="4013170" y="2735235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4" name="Line 1396"/>
            <p:cNvSpPr>
              <a:spLocks noChangeShapeType="1"/>
            </p:cNvSpPr>
            <p:nvPr/>
          </p:nvSpPr>
          <p:spPr bwMode="auto">
            <a:xfrm>
              <a:off x="4014404" y="2735235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5" name="Line 1397"/>
            <p:cNvSpPr>
              <a:spLocks noChangeShapeType="1"/>
            </p:cNvSpPr>
            <p:nvPr/>
          </p:nvSpPr>
          <p:spPr bwMode="auto">
            <a:xfrm>
              <a:off x="4015636" y="2737700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6" name="Line 1398"/>
            <p:cNvSpPr>
              <a:spLocks noChangeShapeType="1"/>
            </p:cNvSpPr>
            <p:nvPr/>
          </p:nvSpPr>
          <p:spPr bwMode="auto">
            <a:xfrm>
              <a:off x="4015636" y="2740166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7" name="Line 1399"/>
            <p:cNvSpPr>
              <a:spLocks noChangeShapeType="1"/>
            </p:cNvSpPr>
            <p:nvPr/>
          </p:nvSpPr>
          <p:spPr bwMode="auto">
            <a:xfrm>
              <a:off x="4016869" y="2740166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8" name="Line 1400"/>
            <p:cNvSpPr>
              <a:spLocks noChangeShapeType="1"/>
            </p:cNvSpPr>
            <p:nvPr/>
          </p:nvSpPr>
          <p:spPr bwMode="auto">
            <a:xfrm>
              <a:off x="4016869" y="274139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9" name="Line 1401"/>
            <p:cNvSpPr>
              <a:spLocks noChangeShapeType="1"/>
            </p:cNvSpPr>
            <p:nvPr/>
          </p:nvSpPr>
          <p:spPr bwMode="auto">
            <a:xfrm>
              <a:off x="4016869" y="2741398"/>
              <a:ext cx="2466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0" name="Line 1402"/>
            <p:cNvSpPr>
              <a:spLocks noChangeShapeType="1"/>
            </p:cNvSpPr>
            <p:nvPr/>
          </p:nvSpPr>
          <p:spPr bwMode="auto">
            <a:xfrm>
              <a:off x="4019334" y="2743863"/>
              <a:ext cx="0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1" name="Line 1403"/>
            <p:cNvSpPr>
              <a:spLocks noChangeShapeType="1"/>
            </p:cNvSpPr>
            <p:nvPr/>
          </p:nvSpPr>
          <p:spPr bwMode="auto">
            <a:xfrm>
              <a:off x="4019334" y="2747562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2" name="Line 1404"/>
            <p:cNvSpPr>
              <a:spLocks noChangeShapeType="1"/>
            </p:cNvSpPr>
            <p:nvPr/>
          </p:nvSpPr>
          <p:spPr bwMode="auto">
            <a:xfrm>
              <a:off x="4019334" y="2750027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3" name="Freeform 1405"/>
            <p:cNvSpPr>
              <a:spLocks/>
            </p:cNvSpPr>
            <p:nvPr/>
          </p:nvSpPr>
          <p:spPr bwMode="auto">
            <a:xfrm>
              <a:off x="4046454" y="2782078"/>
              <a:ext cx="49308" cy="46843"/>
            </a:xfrm>
            <a:custGeom>
              <a:avLst/>
              <a:gdLst>
                <a:gd name="T0" fmla="*/ 23 w 40"/>
                <a:gd name="T1" fmla="*/ 0 h 38"/>
                <a:gd name="T2" fmla="*/ 27 w 40"/>
                <a:gd name="T3" fmla="*/ 0 h 38"/>
                <a:gd name="T4" fmla="*/ 29 w 40"/>
                <a:gd name="T5" fmla="*/ 1 h 38"/>
                <a:gd name="T6" fmla="*/ 32 w 40"/>
                <a:gd name="T7" fmla="*/ 4 h 38"/>
                <a:gd name="T8" fmla="*/ 35 w 40"/>
                <a:gd name="T9" fmla="*/ 5 h 38"/>
                <a:gd name="T10" fmla="*/ 35 w 40"/>
                <a:gd name="T11" fmla="*/ 6 h 38"/>
                <a:gd name="T12" fmla="*/ 37 w 40"/>
                <a:gd name="T13" fmla="*/ 9 h 38"/>
                <a:gd name="T14" fmla="*/ 38 w 40"/>
                <a:gd name="T15" fmla="*/ 11 h 38"/>
                <a:gd name="T16" fmla="*/ 39 w 40"/>
                <a:gd name="T17" fmla="*/ 15 h 38"/>
                <a:gd name="T18" fmla="*/ 40 w 40"/>
                <a:gd name="T19" fmla="*/ 18 h 38"/>
                <a:gd name="T20" fmla="*/ 40 w 40"/>
                <a:gd name="T21" fmla="*/ 19 h 38"/>
                <a:gd name="T22" fmla="*/ 39 w 40"/>
                <a:gd name="T23" fmla="*/ 23 h 38"/>
                <a:gd name="T24" fmla="*/ 38 w 40"/>
                <a:gd name="T25" fmla="*/ 26 h 38"/>
                <a:gd name="T26" fmla="*/ 37 w 40"/>
                <a:gd name="T27" fmla="*/ 29 h 38"/>
                <a:gd name="T28" fmla="*/ 35 w 40"/>
                <a:gd name="T29" fmla="*/ 33 h 38"/>
                <a:gd name="T30" fmla="*/ 35 w 40"/>
                <a:gd name="T31" fmla="*/ 33 h 38"/>
                <a:gd name="T32" fmla="*/ 32 w 40"/>
                <a:gd name="T33" fmla="*/ 35 h 38"/>
                <a:gd name="T34" fmla="*/ 29 w 40"/>
                <a:gd name="T35" fmla="*/ 37 h 38"/>
                <a:gd name="T36" fmla="*/ 29 w 40"/>
                <a:gd name="T37" fmla="*/ 37 h 38"/>
                <a:gd name="T38" fmla="*/ 24 w 40"/>
                <a:gd name="T39" fmla="*/ 38 h 38"/>
                <a:gd name="T40" fmla="*/ 16 w 40"/>
                <a:gd name="T41" fmla="*/ 38 h 38"/>
                <a:gd name="T42" fmla="*/ 13 w 40"/>
                <a:gd name="T43" fmla="*/ 37 h 38"/>
                <a:gd name="T44" fmla="*/ 9 w 40"/>
                <a:gd name="T45" fmla="*/ 35 h 38"/>
                <a:gd name="T46" fmla="*/ 7 w 40"/>
                <a:gd name="T47" fmla="*/ 33 h 38"/>
                <a:gd name="T48" fmla="*/ 6 w 40"/>
                <a:gd name="T49" fmla="*/ 33 h 38"/>
                <a:gd name="T50" fmla="*/ 4 w 40"/>
                <a:gd name="T51" fmla="*/ 30 h 38"/>
                <a:gd name="T52" fmla="*/ 3 w 40"/>
                <a:gd name="T53" fmla="*/ 29 h 38"/>
                <a:gd name="T54" fmla="*/ 2 w 40"/>
                <a:gd name="T55" fmla="*/ 25 h 38"/>
                <a:gd name="T56" fmla="*/ 0 w 40"/>
                <a:gd name="T57" fmla="*/ 22 h 38"/>
                <a:gd name="T58" fmla="*/ 0 w 40"/>
                <a:gd name="T59" fmla="*/ 18 h 38"/>
                <a:gd name="T60" fmla="*/ 2 w 40"/>
                <a:gd name="T61" fmla="*/ 15 h 38"/>
                <a:gd name="T62" fmla="*/ 2 w 40"/>
                <a:gd name="T63" fmla="*/ 13 h 38"/>
                <a:gd name="T64" fmla="*/ 3 w 40"/>
                <a:gd name="T65" fmla="*/ 11 h 38"/>
                <a:gd name="T66" fmla="*/ 5 w 40"/>
                <a:gd name="T67" fmla="*/ 7 h 38"/>
                <a:gd name="T68" fmla="*/ 7 w 40"/>
                <a:gd name="T69" fmla="*/ 5 h 38"/>
                <a:gd name="T70" fmla="*/ 8 w 40"/>
                <a:gd name="T71" fmla="*/ 5 h 38"/>
                <a:gd name="T72" fmla="*/ 12 w 40"/>
                <a:gd name="T73" fmla="*/ 2 h 38"/>
                <a:gd name="T74" fmla="*/ 13 w 40"/>
                <a:gd name="T75" fmla="*/ 1 h 38"/>
                <a:gd name="T76" fmla="*/ 16 w 40"/>
                <a:gd name="T7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38">
                  <a:moveTo>
                    <a:pt x="16" y="0"/>
                  </a:move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5" y="6"/>
                  </a:lnTo>
                  <a:lnTo>
                    <a:pt x="37" y="7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9" y="15"/>
                  </a:lnTo>
                  <a:lnTo>
                    <a:pt x="39" y="17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19"/>
                  </a:lnTo>
                  <a:lnTo>
                    <a:pt x="39" y="21"/>
                  </a:lnTo>
                  <a:lnTo>
                    <a:pt x="39" y="23"/>
                  </a:lnTo>
                  <a:lnTo>
                    <a:pt x="38" y="25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7" y="31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3" y="34"/>
                  </a:lnTo>
                  <a:lnTo>
                    <a:pt x="32" y="35"/>
                  </a:lnTo>
                  <a:lnTo>
                    <a:pt x="30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7" y="38"/>
                  </a:lnTo>
                  <a:lnTo>
                    <a:pt x="24" y="38"/>
                  </a:lnTo>
                  <a:lnTo>
                    <a:pt x="19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3" y="37"/>
                  </a:lnTo>
                  <a:lnTo>
                    <a:pt x="12" y="37"/>
                  </a:lnTo>
                  <a:lnTo>
                    <a:pt x="9" y="35"/>
                  </a:lnTo>
                  <a:lnTo>
                    <a:pt x="8" y="34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4" y="9"/>
                  </a:lnTo>
                  <a:lnTo>
                    <a:pt x="5" y="7"/>
                  </a:lnTo>
                  <a:lnTo>
                    <a:pt x="6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5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4" name="Line 1406"/>
            <p:cNvSpPr>
              <a:spLocks noChangeShapeType="1"/>
            </p:cNvSpPr>
            <p:nvPr/>
          </p:nvSpPr>
          <p:spPr bwMode="auto">
            <a:xfrm>
              <a:off x="4095762" y="2804266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5" name="Line 1407"/>
            <p:cNvSpPr>
              <a:spLocks noChangeShapeType="1"/>
            </p:cNvSpPr>
            <p:nvPr/>
          </p:nvSpPr>
          <p:spPr bwMode="auto">
            <a:xfrm flipH="1">
              <a:off x="4094529" y="2805499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6" name="Line 1408"/>
            <p:cNvSpPr>
              <a:spLocks noChangeShapeType="1"/>
            </p:cNvSpPr>
            <p:nvPr/>
          </p:nvSpPr>
          <p:spPr bwMode="auto">
            <a:xfrm>
              <a:off x="4094529" y="2807964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7" name="Line 1409"/>
            <p:cNvSpPr>
              <a:spLocks noChangeShapeType="1"/>
            </p:cNvSpPr>
            <p:nvPr/>
          </p:nvSpPr>
          <p:spPr bwMode="auto">
            <a:xfrm flipH="1">
              <a:off x="4093296" y="281042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8" name="Line 1410"/>
            <p:cNvSpPr>
              <a:spLocks noChangeShapeType="1"/>
            </p:cNvSpPr>
            <p:nvPr/>
          </p:nvSpPr>
          <p:spPr bwMode="auto">
            <a:xfrm>
              <a:off x="4093296" y="281166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9" name="Line 1411"/>
            <p:cNvSpPr>
              <a:spLocks noChangeShapeType="1"/>
            </p:cNvSpPr>
            <p:nvPr/>
          </p:nvSpPr>
          <p:spPr bwMode="auto">
            <a:xfrm>
              <a:off x="4093296" y="2811663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0" name="Line 1413"/>
            <p:cNvSpPr>
              <a:spLocks noChangeShapeType="1"/>
            </p:cNvSpPr>
            <p:nvPr/>
          </p:nvSpPr>
          <p:spPr bwMode="auto">
            <a:xfrm flipH="1">
              <a:off x="4092063" y="2812894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1" name="Line 1414"/>
            <p:cNvSpPr>
              <a:spLocks noChangeShapeType="1"/>
            </p:cNvSpPr>
            <p:nvPr/>
          </p:nvSpPr>
          <p:spPr bwMode="auto">
            <a:xfrm>
              <a:off x="4092063" y="2814128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2" name="Line 1415"/>
            <p:cNvSpPr>
              <a:spLocks noChangeShapeType="1"/>
            </p:cNvSpPr>
            <p:nvPr/>
          </p:nvSpPr>
          <p:spPr bwMode="auto">
            <a:xfrm flipH="1">
              <a:off x="4090831" y="2815360"/>
              <a:ext cx="1233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3" name="Line 1416"/>
            <p:cNvSpPr>
              <a:spLocks noChangeShapeType="1"/>
            </p:cNvSpPr>
            <p:nvPr/>
          </p:nvSpPr>
          <p:spPr bwMode="auto">
            <a:xfrm flipH="1">
              <a:off x="4089598" y="2819058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4" name="Line 1417"/>
            <p:cNvSpPr>
              <a:spLocks noChangeShapeType="1"/>
            </p:cNvSpPr>
            <p:nvPr/>
          </p:nvSpPr>
          <p:spPr bwMode="auto">
            <a:xfrm flipH="1">
              <a:off x="4087132" y="2821524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5" name="Line 1418"/>
            <p:cNvSpPr>
              <a:spLocks noChangeShapeType="1"/>
            </p:cNvSpPr>
            <p:nvPr/>
          </p:nvSpPr>
          <p:spPr bwMode="auto">
            <a:xfrm>
              <a:off x="4087132" y="2821524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6" name="Line 1419"/>
            <p:cNvSpPr>
              <a:spLocks noChangeShapeType="1"/>
            </p:cNvSpPr>
            <p:nvPr/>
          </p:nvSpPr>
          <p:spPr bwMode="auto">
            <a:xfrm flipH="1">
              <a:off x="4085900" y="2822756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7" name="Line 1420"/>
            <p:cNvSpPr>
              <a:spLocks noChangeShapeType="1"/>
            </p:cNvSpPr>
            <p:nvPr/>
          </p:nvSpPr>
          <p:spPr bwMode="auto">
            <a:xfrm flipH="1">
              <a:off x="4084668" y="282275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8" name="Line 1421"/>
            <p:cNvSpPr>
              <a:spLocks noChangeShapeType="1"/>
            </p:cNvSpPr>
            <p:nvPr/>
          </p:nvSpPr>
          <p:spPr bwMode="auto">
            <a:xfrm flipH="1">
              <a:off x="4083434" y="282398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9" name="Line 1422"/>
            <p:cNvSpPr>
              <a:spLocks noChangeShapeType="1"/>
            </p:cNvSpPr>
            <p:nvPr/>
          </p:nvSpPr>
          <p:spPr bwMode="auto">
            <a:xfrm flipH="1">
              <a:off x="4082202" y="2825221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0" name="Line 1423"/>
            <p:cNvSpPr>
              <a:spLocks noChangeShapeType="1"/>
            </p:cNvSpPr>
            <p:nvPr/>
          </p:nvSpPr>
          <p:spPr bwMode="auto">
            <a:xfrm>
              <a:off x="4082202" y="282522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1" name="Line 1424"/>
            <p:cNvSpPr>
              <a:spLocks noChangeShapeType="1"/>
            </p:cNvSpPr>
            <p:nvPr/>
          </p:nvSpPr>
          <p:spPr bwMode="auto">
            <a:xfrm flipH="1">
              <a:off x="4079737" y="2825221"/>
              <a:ext cx="2466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2" name="Line 1425"/>
            <p:cNvSpPr>
              <a:spLocks noChangeShapeType="1"/>
            </p:cNvSpPr>
            <p:nvPr/>
          </p:nvSpPr>
          <p:spPr bwMode="auto">
            <a:xfrm flipH="1">
              <a:off x="4076038" y="2827687"/>
              <a:ext cx="369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3" name="Line 1426"/>
            <p:cNvSpPr>
              <a:spLocks noChangeShapeType="1"/>
            </p:cNvSpPr>
            <p:nvPr/>
          </p:nvSpPr>
          <p:spPr bwMode="auto">
            <a:xfrm flipH="1">
              <a:off x="4074805" y="2827687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4" name="Line 1427"/>
            <p:cNvSpPr>
              <a:spLocks noChangeShapeType="1"/>
            </p:cNvSpPr>
            <p:nvPr/>
          </p:nvSpPr>
          <p:spPr bwMode="auto">
            <a:xfrm flipH="1">
              <a:off x="4073573" y="2828920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5" name="Line 1428"/>
            <p:cNvSpPr>
              <a:spLocks noChangeShapeType="1"/>
            </p:cNvSpPr>
            <p:nvPr/>
          </p:nvSpPr>
          <p:spPr bwMode="auto">
            <a:xfrm flipH="1">
              <a:off x="4072340" y="2828920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6" name="Line 1429"/>
            <p:cNvSpPr>
              <a:spLocks noChangeShapeType="1"/>
            </p:cNvSpPr>
            <p:nvPr/>
          </p:nvSpPr>
          <p:spPr bwMode="auto">
            <a:xfrm flipH="1">
              <a:off x="4069875" y="2828920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7" name="Line 1430"/>
            <p:cNvSpPr>
              <a:spLocks noChangeShapeType="1"/>
            </p:cNvSpPr>
            <p:nvPr/>
          </p:nvSpPr>
          <p:spPr bwMode="auto">
            <a:xfrm flipH="1" flipV="1">
              <a:off x="4066176" y="2827687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8" name="Line 1431"/>
            <p:cNvSpPr>
              <a:spLocks noChangeShapeType="1"/>
            </p:cNvSpPr>
            <p:nvPr/>
          </p:nvSpPr>
          <p:spPr bwMode="auto">
            <a:xfrm flipH="1">
              <a:off x="4064944" y="2827687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9" name="Line 1432"/>
            <p:cNvSpPr>
              <a:spLocks noChangeShapeType="1"/>
            </p:cNvSpPr>
            <p:nvPr/>
          </p:nvSpPr>
          <p:spPr bwMode="auto">
            <a:xfrm flipH="1">
              <a:off x="4063711" y="2827687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0" name="Line 1433"/>
            <p:cNvSpPr>
              <a:spLocks noChangeShapeType="1"/>
            </p:cNvSpPr>
            <p:nvPr/>
          </p:nvSpPr>
          <p:spPr bwMode="auto">
            <a:xfrm flipH="1">
              <a:off x="4062479" y="2827687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1" name="Line 1434"/>
            <p:cNvSpPr>
              <a:spLocks noChangeShapeType="1"/>
            </p:cNvSpPr>
            <p:nvPr/>
          </p:nvSpPr>
          <p:spPr bwMode="auto">
            <a:xfrm flipH="1" flipV="1">
              <a:off x="4061246" y="2825221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2" name="Line 1435"/>
            <p:cNvSpPr>
              <a:spLocks noChangeShapeType="1"/>
            </p:cNvSpPr>
            <p:nvPr/>
          </p:nvSpPr>
          <p:spPr bwMode="auto">
            <a:xfrm flipH="1" flipV="1">
              <a:off x="4057547" y="2823989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3" name="Line 1436"/>
            <p:cNvSpPr>
              <a:spLocks noChangeShapeType="1"/>
            </p:cNvSpPr>
            <p:nvPr/>
          </p:nvSpPr>
          <p:spPr bwMode="auto">
            <a:xfrm flipH="1" flipV="1">
              <a:off x="4056315" y="282275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4" name="Line 1437"/>
            <p:cNvSpPr>
              <a:spLocks noChangeShapeType="1"/>
            </p:cNvSpPr>
            <p:nvPr/>
          </p:nvSpPr>
          <p:spPr bwMode="auto">
            <a:xfrm flipH="1">
              <a:off x="4055083" y="2822756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5" name="Line 1438"/>
            <p:cNvSpPr>
              <a:spLocks noChangeShapeType="1"/>
            </p:cNvSpPr>
            <p:nvPr/>
          </p:nvSpPr>
          <p:spPr bwMode="auto">
            <a:xfrm flipV="1">
              <a:off x="4055083" y="2821524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6" name="Line 1439"/>
            <p:cNvSpPr>
              <a:spLocks noChangeShapeType="1"/>
            </p:cNvSpPr>
            <p:nvPr/>
          </p:nvSpPr>
          <p:spPr bwMode="auto">
            <a:xfrm flipH="1">
              <a:off x="4053849" y="2821524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7" name="Line 1440"/>
            <p:cNvSpPr>
              <a:spLocks noChangeShapeType="1"/>
            </p:cNvSpPr>
            <p:nvPr/>
          </p:nvSpPr>
          <p:spPr bwMode="auto">
            <a:xfrm flipH="1" flipV="1">
              <a:off x="4052617" y="2819058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8" name="Line 1441"/>
            <p:cNvSpPr>
              <a:spLocks noChangeShapeType="1"/>
            </p:cNvSpPr>
            <p:nvPr/>
          </p:nvSpPr>
          <p:spPr bwMode="auto">
            <a:xfrm flipH="1" flipV="1">
              <a:off x="4051384" y="2817825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9" name="Line 1442"/>
            <p:cNvSpPr>
              <a:spLocks noChangeShapeType="1"/>
            </p:cNvSpPr>
            <p:nvPr/>
          </p:nvSpPr>
          <p:spPr bwMode="auto">
            <a:xfrm flipV="1">
              <a:off x="4051384" y="2815360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0" name="Line 1443"/>
            <p:cNvSpPr>
              <a:spLocks noChangeShapeType="1"/>
            </p:cNvSpPr>
            <p:nvPr/>
          </p:nvSpPr>
          <p:spPr bwMode="auto">
            <a:xfrm>
              <a:off x="4051384" y="281536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1" name="Line 1444"/>
            <p:cNvSpPr>
              <a:spLocks noChangeShapeType="1"/>
            </p:cNvSpPr>
            <p:nvPr/>
          </p:nvSpPr>
          <p:spPr bwMode="auto">
            <a:xfrm flipH="1" flipV="1">
              <a:off x="4050152" y="2814128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2" name="Line 1445"/>
            <p:cNvSpPr>
              <a:spLocks noChangeShapeType="1"/>
            </p:cNvSpPr>
            <p:nvPr/>
          </p:nvSpPr>
          <p:spPr bwMode="auto">
            <a:xfrm flipV="1">
              <a:off x="4050152" y="2811663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3" name="Line 1446"/>
            <p:cNvSpPr>
              <a:spLocks noChangeShapeType="1"/>
            </p:cNvSpPr>
            <p:nvPr/>
          </p:nvSpPr>
          <p:spPr bwMode="auto">
            <a:xfrm flipH="1" flipV="1">
              <a:off x="4048919" y="281042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4" name="Line 1447"/>
            <p:cNvSpPr>
              <a:spLocks noChangeShapeType="1"/>
            </p:cNvSpPr>
            <p:nvPr/>
          </p:nvSpPr>
          <p:spPr bwMode="auto">
            <a:xfrm flipH="1" flipV="1">
              <a:off x="4046453" y="2807964"/>
              <a:ext cx="2466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5" name="Line 1448"/>
            <p:cNvSpPr>
              <a:spLocks noChangeShapeType="1"/>
            </p:cNvSpPr>
            <p:nvPr/>
          </p:nvSpPr>
          <p:spPr bwMode="auto">
            <a:xfrm flipV="1">
              <a:off x="4046453" y="2805499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6" name="Line 1449"/>
            <p:cNvSpPr>
              <a:spLocks noChangeShapeType="1"/>
            </p:cNvSpPr>
            <p:nvPr/>
          </p:nvSpPr>
          <p:spPr bwMode="auto">
            <a:xfrm flipV="1">
              <a:off x="4046453" y="2804266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7" name="Line 1450"/>
            <p:cNvSpPr>
              <a:spLocks noChangeShapeType="1"/>
            </p:cNvSpPr>
            <p:nvPr/>
          </p:nvSpPr>
          <p:spPr bwMode="auto">
            <a:xfrm>
              <a:off x="4046453" y="280426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8" name="Line 1451"/>
            <p:cNvSpPr>
              <a:spLocks noChangeShapeType="1"/>
            </p:cNvSpPr>
            <p:nvPr/>
          </p:nvSpPr>
          <p:spPr bwMode="auto">
            <a:xfrm flipV="1">
              <a:off x="4046453" y="2803033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9" name="Line 1452"/>
            <p:cNvSpPr>
              <a:spLocks noChangeShapeType="1"/>
            </p:cNvSpPr>
            <p:nvPr/>
          </p:nvSpPr>
          <p:spPr bwMode="auto">
            <a:xfrm flipV="1">
              <a:off x="4048919" y="2800567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0" name="Line 1453"/>
            <p:cNvSpPr>
              <a:spLocks noChangeShapeType="1"/>
            </p:cNvSpPr>
            <p:nvPr/>
          </p:nvSpPr>
          <p:spPr bwMode="auto">
            <a:xfrm flipV="1">
              <a:off x="4048919" y="2799335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1" name="Line 1454"/>
            <p:cNvSpPr>
              <a:spLocks noChangeShapeType="1"/>
            </p:cNvSpPr>
            <p:nvPr/>
          </p:nvSpPr>
          <p:spPr bwMode="auto">
            <a:xfrm>
              <a:off x="4050152" y="2799335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2" name="Line 1455"/>
            <p:cNvSpPr>
              <a:spLocks noChangeShapeType="1"/>
            </p:cNvSpPr>
            <p:nvPr/>
          </p:nvSpPr>
          <p:spPr bwMode="auto">
            <a:xfrm flipV="1">
              <a:off x="4050152" y="2798102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3" name="Line 1456"/>
            <p:cNvSpPr>
              <a:spLocks noChangeShapeType="1"/>
            </p:cNvSpPr>
            <p:nvPr/>
          </p:nvSpPr>
          <p:spPr bwMode="auto">
            <a:xfrm flipV="1">
              <a:off x="4050152" y="2795636"/>
              <a:ext cx="0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4" name="Line 1457"/>
            <p:cNvSpPr>
              <a:spLocks noChangeShapeType="1"/>
            </p:cNvSpPr>
            <p:nvPr/>
          </p:nvSpPr>
          <p:spPr bwMode="auto">
            <a:xfrm flipV="1">
              <a:off x="4050152" y="2794405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5" name="Line 1458"/>
            <p:cNvSpPr>
              <a:spLocks noChangeShapeType="1"/>
            </p:cNvSpPr>
            <p:nvPr/>
          </p:nvSpPr>
          <p:spPr bwMode="auto">
            <a:xfrm flipV="1">
              <a:off x="4051384" y="2791939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6" name="Line 1459"/>
            <p:cNvSpPr>
              <a:spLocks noChangeShapeType="1"/>
            </p:cNvSpPr>
            <p:nvPr/>
          </p:nvSpPr>
          <p:spPr bwMode="auto">
            <a:xfrm flipV="1">
              <a:off x="4052617" y="279070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7" name="Line 1460"/>
            <p:cNvSpPr>
              <a:spLocks noChangeShapeType="1"/>
            </p:cNvSpPr>
            <p:nvPr/>
          </p:nvSpPr>
          <p:spPr bwMode="auto">
            <a:xfrm flipV="1">
              <a:off x="4053849" y="2789473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8" name="Line 1461"/>
            <p:cNvSpPr>
              <a:spLocks noChangeShapeType="1"/>
            </p:cNvSpPr>
            <p:nvPr/>
          </p:nvSpPr>
          <p:spPr bwMode="auto">
            <a:xfrm>
              <a:off x="4055083" y="278947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9" name="Line 1462"/>
            <p:cNvSpPr>
              <a:spLocks noChangeShapeType="1"/>
            </p:cNvSpPr>
            <p:nvPr/>
          </p:nvSpPr>
          <p:spPr bwMode="auto">
            <a:xfrm flipV="1">
              <a:off x="4055083" y="2788241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0" name="Line 1463"/>
            <p:cNvSpPr>
              <a:spLocks noChangeShapeType="1"/>
            </p:cNvSpPr>
            <p:nvPr/>
          </p:nvSpPr>
          <p:spPr bwMode="auto">
            <a:xfrm flipV="1">
              <a:off x="4056315" y="2787008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1" name="Line 1464"/>
            <p:cNvSpPr>
              <a:spLocks noChangeShapeType="1"/>
            </p:cNvSpPr>
            <p:nvPr/>
          </p:nvSpPr>
          <p:spPr bwMode="auto">
            <a:xfrm flipV="1">
              <a:off x="4057547" y="2784543"/>
              <a:ext cx="3698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2" name="Line 1465"/>
            <p:cNvSpPr>
              <a:spLocks noChangeShapeType="1"/>
            </p:cNvSpPr>
            <p:nvPr/>
          </p:nvSpPr>
          <p:spPr bwMode="auto">
            <a:xfrm>
              <a:off x="4061246" y="278454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3" name="Line 1466"/>
            <p:cNvSpPr>
              <a:spLocks noChangeShapeType="1"/>
            </p:cNvSpPr>
            <p:nvPr/>
          </p:nvSpPr>
          <p:spPr bwMode="auto">
            <a:xfrm flipV="1">
              <a:off x="4061246" y="2783309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4" name="Line 1467"/>
            <p:cNvSpPr>
              <a:spLocks noChangeShapeType="1"/>
            </p:cNvSpPr>
            <p:nvPr/>
          </p:nvSpPr>
          <p:spPr bwMode="auto">
            <a:xfrm>
              <a:off x="4061246" y="2783309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5" name="Line 1468"/>
            <p:cNvSpPr>
              <a:spLocks noChangeShapeType="1"/>
            </p:cNvSpPr>
            <p:nvPr/>
          </p:nvSpPr>
          <p:spPr bwMode="auto">
            <a:xfrm>
              <a:off x="4062479" y="2783309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6" name="Line 1469"/>
            <p:cNvSpPr>
              <a:spLocks noChangeShapeType="1"/>
            </p:cNvSpPr>
            <p:nvPr/>
          </p:nvSpPr>
          <p:spPr bwMode="auto">
            <a:xfrm>
              <a:off x="4064944" y="2783309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7" name="Line 1470"/>
            <p:cNvSpPr>
              <a:spLocks noChangeShapeType="1"/>
            </p:cNvSpPr>
            <p:nvPr/>
          </p:nvSpPr>
          <p:spPr bwMode="auto">
            <a:xfrm flipV="1">
              <a:off x="4066176" y="2782078"/>
              <a:ext cx="3698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8" name="Line 1471"/>
            <p:cNvSpPr>
              <a:spLocks noChangeShapeType="1"/>
            </p:cNvSpPr>
            <p:nvPr/>
          </p:nvSpPr>
          <p:spPr bwMode="auto">
            <a:xfrm>
              <a:off x="4069875" y="2782078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9" name="Line 1472"/>
            <p:cNvSpPr>
              <a:spLocks noChangeShapeType="1"/>
            </p:cNvSpPr>
            <p:nvPr/>
          </p:nvSpPr>
          <p:spPr bwMode="auto">
            <a:xfrm>
              <a:off x="4072340" y="2782078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0" name="Line 1473"/>
            <p:cNvSpPr>
              <a:spLocks noChangeShapeType="1"/>
            </p:cNvSpPr>
            <p:nvPr/>
          </p:nvSpPr>
          <p:spPr bwMode="auto">
            <a:xfrm>
              <a:off x="4074805" y="2783309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1" name="Line 1474"/>
            <p:cNvSpPr>
              <a:spLocks noChangeShapeType="1"/>
            </p:cNvSpPr>
            <p:nvPr/>
          </p:nvSpPr>
          <p:spPr bwMode="auto">
            <a:xfrm>
              <a:off x="4077271" y="2783309"/>
              <a:ext cx="2466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2" name="Line 1475"/>
            <p:cNvSpPr>
              <a:spLocks noChangeShapeType="1"/>
            </p:cNvSpPr>
            <p:nvPr/>
          </p:nvSpPr>
          <p:spPr bwMode="auto">
            <a:xfrm>
              <a:off x="4079737" y="278330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3" name="Line 1476"/>
            <p:cNvSpPr>
              <a:spLocks noChangeShapeType="1"/>
            </p:cNvSpPr>
            <p:nvPr/>
          </p:nvSpPr>
          <p:spPr bwMode="auto">
            <a:xfrm>
              <a:off x="4079737" y="2783309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4" name="Line 1477"/>
            <p:cNvSpPr>
              <a:spLocks noChangeShapeType="1"/>
            </p:cNvSpPr>
            <p:nvPr/>
          </p:nvSpPr>
          <p:spPr bwMode="auto">
            <a:xfrm>
              <a:off x="4080968" y="2783309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5" name="Line 1478"/>
            <p:cNvSpPr>
              <a:spLocks noChangeShapeType="1"/>
            </p:cNvSpPr>
            <p:nvPr/>
          </p:nvSpPr>
          <p:spPr bwMode="auto">
            <a:xfrm>
              <a:off x="4082202" y="2783309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6" name="Line 1479"/>
            <p:cNvSpPr>
              <a:spLocks noChangeShapeType="1"/>
            </p:cNvSpPr>
            <p:nvPr/>
          </p:nvSpPr>
          <p:spPr bwMode="auto">
            <a:xfrm>
              <a:off x="4082202" y="2784543"/>
              <a:ext cx="2466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7" name="Line 1480"/>
            <p:cNvSpPr>
              <a:spLocks noChangeShapeType="1"/>
            </p:cNvSpPr>
            <p:nvPr/>
          </p:nvSpPr>
          <p:spPr bwMode="auto">
            <a:xfrm>
              <a:off x="4084668" y="2787008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8" name="Line 1481"/>
            <p:cNvSpPr>
              <a:spLocks noChangeShapeType="1"/>
            </p:cNvSpPr>
            <p:nvPr/>
          </p:nvSpPr>
          <p:spPr bwMode="auto">
            <a:xfrm>
              <a:off x="4085900" y="2788241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9" name="Line 1482"/>
            <p:cNvSpPr>
              <a:spLocks noChangeShapeType="1"/>
            </p:cNvSpPr>
            <p:nvPr/>
          </p:nvSpPr>
          <p:spPr bwMode="auto">
            <a:xfrm>
              <a:off x="4087132" y="278947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0" name="Line 1483"/>
            <p:cNvSpPr>
              <a:spLocks noChangeShapeType="1"/>
            </p:cNvSpPr>
            <p:nvPr/>
          </p:nvSpPr>
          <p:spPr bwMode="auto">
            <a:xfrm>
              <a:off x="4087132" y="2789473"/>
              <a:ext cx="2466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1" name="Line 1484"/>
            <p:cNvSpPr>
              <a:spLocks noChangeShapeType="1"/>
            </p:cNvSpPr>
            <p:nvPr/>
          </p:nvSpPr>
          <p:spPr bwMode="auto">
            <a:xfrm>
              <a:off x="4089598" y="2790706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2" name="Line 1485"/>
            <p:cNvSpPr>
              <a:spLocks noChangeShapeType="1"/>
            </p:cNvSpPr>
            <p:nvPr/>
          </p:nvSpPr>
          <p:spPr bwMode="auto">
            <a:xfrm>
              <a:off x="4090831" y="2791939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3" name="Line 1486"/>
            <p:cNvSpPr>
              <a:spLocks noChangeShapeType="1"/>
            </p:cNvSpPr>
            <p:nvPr/>
          </p:nvSpPr>
          <p:spPr bwMode="auto">
            <a:xfrm>
              <a:off x="4092063" y="2793171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4" name="Line 1487"/>
            <p:cNvSpPr>
              <a:spLocks noChangeShapeType="1"/>
            </p:cNvSpPr>
            <p:nvPr/>
          </p:nvSpPr>
          <p:spPr bwMode="auto">
            <a:xfrm>
              <a:off x="4092063" y="2794405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5" name="Line 1488"/>
            <p:cNvSpPr>
              <a:spLocks noChangeShapeType="1"/>
            </p:cNvSpPr>
            <p:nvPr/>
          </p:nvSpPr>
          <p:spPr bwMode="auto">
            <a:xfrm>
              <a:off x="4092063" y="2795636"/>
              <a:ext cx="12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6" name="Line 1489"/>
            <p:cNvSpPr>
              <a:spLocks noChangeShapeType="1"/>
            </p:cNvSpPr>
            <p:nvPr/>
          </p:nvSpPr>
          <p:spPr bwMode="auto">
            <a:xfrm>
              <a:off x="4093296" y="2795636"/>
              <a:ext cx="0" cy="369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" name="Line 1490"/>
            <p:cNvSpPr>
              <a:spLocks noChangeShapeType="1"/>
            </p:cNvSpPr>
            <p:nvPr/>
          </p:nvSpPr>
          <p:spPr bwMode="auto">
            <a:xfrm>
              <a:off x="4093296" y="2799335"/>
              <a:ext cx="1233" cy="24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8" name="Line 1491"/>
            <p:cNvSpPr>
              <a:spLocks noChangeShapeType="1"/>
            </p:cNvSpPr>
            <p:nvPr/>
          </p:nvSpPr>
          <p:spPr bwMode="auto">
            <a:xfrm>
              <a:off x="4094529" y="2801800"/>
              <a:ext cx="0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9" name="Line 1492"/>
            <p:cNvSpPr>
              <a:spLocks noChangeShapeType="1"/>
            </p:cNvSpPr>
            <p:nvPr/>
          </p:nvSpPr>
          <p:spPr bwMode="auto">
            <a:xfrm>
              <a:off x="4094529" y="2803033"/>
              <a:ext cx="1233" cy="12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0" name="Line 1493"/>
            <p:cNvSpPr>
              <a:spLocks noChangeShapeType="1"/>
            </p:cNvSpPr>
            <p:nvPr/>
          </p:nvSpPr>
          <p:spPr bwMode="auto">
            <a:xfrm>
              <a:off x="4095761" y="280426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1" name="Line 1494"/>
            <p:cNvSpPr>
              <a:spLocks noChangeShapeType="1"/>
            </p:cNvSpPr>
            <p:nvPr/>
          </p:nvSpPr>
          <p:spPr bwMode="auto">
            <a:xfrm>
              <a:off x="3553372" y="2884391"/>
              <a:ext cx="0" cy="13190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2" name="Line 1495"/>
            <p:cNvSpPr>
              <a:spLocks noChangeShapeType="1"/>
            </p:cNvSpPr>
            <p:nvPr/>
          </p:nvSpPr>
          <p:spPr bwMode="auto">
            <a:xfrm>
              <a:off x="3548441" y="2886857"/>
              <a:ext cx="986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3" name="Line 1496"/>
            <p:cNvSpPr>
              <a:spLocks noChangeShapeType="1"/>
            </p:cNvSpPr>
            <p:nvPr/>
          </p:nvSpPr>
          <p:spPr bwMode="auto">
            <a:xfrm>
              <a:off x="3553372" y="3013825"/>
              <a:ext cx="0" cy="40432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4" name="Line 1497"/>
            <p:cNvSpPr>
              <a:spLocks noChangeShapeType="1"/>
            </p:cNvSpPr>
            <p:nvPr/>
          </p:nvSpPr>
          <p:spPr bwMode="auto">
            <a:xfrm>
              <a:off x="3548441" y="3418152"/>
              <a:ext cx="986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5" name="Line 1498"/>
            <p:cNvSpPr>
              <a:spLocks noChangeShapeType="1"/>
            </p:cNvSpPr>
            <p:nvPr/>
          </p:nvSpPr>
          <p:spPr bwMode="auto">
            <a:xfrm>
              <a:off x="3740743" y="2770983"/>
              <a:ext cx="0" cy="51774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6" name="Line 1499"/>
            <p:cNvSpPr>
              <a:spLocks noChangeShapeType="1"/>
            </p:cNvSpPr>
            <p:nvPr/>
          </p:nvSpPr>
          <p:spPr bwMode="auto">
            <a:xfrm>
              <a:off x="3735812" y="2770983"/>
              <a:ext cx="986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7" name="Line 1500"/>
            <p:cNvSpPr>
              <a:spLocks noChangeShapeType="1"/>
            </p:cNvSpPr>
            <p:nvPr/>
          </p:nvSpPr>
          <p:spPr bwMode="auto">
            <a:xfrm>
              <a:off x="3740743" y="2822756"/>
              <a:ext cx="0" cy="73962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8" name="Line 1501"/>
            <p:cNvSpPr>
              <a:spLocks noChangeShapeType="1"/>
            </p:cNvSpPr>
            <p:nvPr/>
          </p:nvSpPr>
          <p:spPr bwMode="auto">
            <a:xfrm>
              <a:off x="3990982" y="2708115"/>
              <a:ext cx="862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9" name="Line 1502"/>
            <p:cNvSpPr>
              <a:spLocks noChangeShapeType="1"/>
            </p:cNvSpPr>
            <p:nvPr/>
          </p:nvSpPr>
          <p:spPr bwMode="auto">
            <a:xfrm>
              <a:off x="3990982" y="2804266"/>
              <a:ext cx="862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0" name="Line 1503"/>
            <p:cNvSpPr>
              <a:spLocks noChangeShapeType="1"/>
            </p:cNvSpPr>
            <p:nvPr/>
          </p:nvSpPr>
          <p:spPr bwMode="auto">
            <a:xfrm>
              <a:off x="4072340" y="2742630"/>
              <a:ext cx="0" cy="6163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1" name="Line 1504"/>
            <p:cNvSpPr>
              <a:spLocks noChangeShapeType="1"/>
            </p:cNvSpPr>
            <p:nvPr/>
          </p:nvSpPr>
          <p:spPr bwMode="auto">
            <a:xfrm>
              <a:off x="4066176" y="2742630"/>
              <a:ext cx="986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2" name="Line 1505"/>
            <p:cNvSpPr>
              <a:spLocks noChangeShapeType="1"/>
            </p:cNvSpPr>
            <p:nvPr/>
          </p:nvSpPr>
          <p:spPr bwMode="auto">
            <a:xfrm>
              <a:off x="4072340" y="2804266"/>
              <a:ext cx="0" cy="9245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3" name="Line 1506"/>
            <p:cNvSpPr>
              <a:spLocks noChangeShapeType="1"/>
            </p:cNvSpPr>
            <p:nvPr/>
          </p:nvSpPr>
          <p:spPr bwMode="auto">
            <a:xfrm>
              <a:off x="4066176" y="2896718"/>
              <a:ext cx="986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4" name="Line 1507"/>
            <p:cNvSpPr>
              <a:spLocks noChangeShapeType="1"/>
            </p:cNvSpPr>
            <p:nvPr/>
          </p:nvSpPr>
          <p:spPr bwMode="auto">
            <a:xfrm>
              <a:off x="3994679" y="2708115"/>
              <a:ext cx="0" cy="4437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5" name="Line 1508"/>
            <p:cNvSpPr>
              <a:spLocks noChangeShapeType="1"/>
            </p:cNvSpPr>
            <p:nvPr/>
          </p:nvSpPr>
          <p:spPr bwMode="auto">
            <a:xfrm>
              <a:off x="3994679" y="2752493"/>
              <a:ext cx="0" cy="51774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6" name="Line 1509"/>
            <p:cNvSpPr>
              <a:spLocks noChangeShapeType="1"/>
            </p:cNvSpPr>
            <p:nvPr/>
          </p:nvSpPr>
          <p:spPr bwMode="auto">
            <a:xfrm>
              <a:off x="3735812" y="2896718"/>
              <a:ext cx="9861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7" name="テキスト ボックス 1556"/>
            <p:cNvSpPr txBox="1"/>
            <p:nvPr/>
          </p:nvSpPr>
          <p:spPr>
            <a:xfrm>
              <a:off x="4346766" y="1820943"/>
              <a:ext cx="498208" cy="25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CMB</a:t>
              </a:r>
              <a:endParaRPr kumimoji="1" lang="ja-JP" altLang="en-US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0" name="テキスト ボックス 1559"/>
            <p:cNvSpPr txBox="1"/>
            <p:nvPr/>
          </p:nvSpPr>
          <p:spPr>
            <a:xfrm>
              <a:off x="2949961" y="3726174"/>
              <a:ext cx="399286" cy="25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ISD</a:t>
              </a:r>
              <a:endParaRPr kumimoji="1" lang="ja-JP" altLang="en-US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1" name="テキスト ボックス 1560"/>
            <p:cNvSpPr txBox="1"/>
            <p:nvPr/>
          </p:nvSpPr>
          <p:spPr>
            <a:xfrm>
              <a:off x="2311632" y="4116020"/>
              <a:ext cx="336335" cy="25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SL</a:t>
              </a:r>
              <a:endParaRPr kumimoji="1" lang="ja-JP" altLang="en-US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2" name="テキスト ボックス 1561"/>
            <p:cNvSpPr txBox="1"/>
            <p:nvPr/>
          </p:nvSpPr>
          <p:spPr>
            <a:xfrm>
              <a:off x="1206563" y="4085397"/>
              <a:ext cx="471229" cy="25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DGL</a:t>
              </a:r>
              <a:endParaRPr kumimoji="1" lang="ja-JP" altLang="en-US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3" name="テキスト ボックス 1562"/>
            <p:cNvSpPr txBox="1"/>
            <p:nvPr/>
          </p:nvSpPr>
          <p:spPr>
            <a:xfrm>
              <a:off x="3411609" y="3974235"/>
              <a:ext cx="1226634" cy="3237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</a:t>
              </a:r>
              <a:r>
                <a:rPr lang="en-US" altLang="ja-JP" sz="24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B decay</a:t>
              </a:r>
              <a:endParaRPr kumimoji="1" lang="ja-JP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4" name="テキスト ボックス 1563"/>
            <p:cNvSpPr txBox="1"/>
            <p:nvPr/>
          </p:nvSpPr>
          <p:spPr>
            <a:xfrm>
              <a:off x="2259600" y="4790523"/>
              <a:ext cx="2386720" cy="410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wavelength [m]</a:t>
              </a:r>
              <a:endParaRPr kumimoji="1" lang="ja-JP" altLang="en-US" sz="32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6" name="テキスト ボックス 1565"/>
            <p:cNvSpPr txBox="1"/>
            <p:nvPr/>
          </p:nvSpPr>
          <p:spPr>
            <a:xfrm rot="16200000">
              <a:off x="-982973" y="3035744"/>
              <a:ext cx="2969012" cy="410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Surface brightness  </a:t>
              </a:r>
              <a:r>
                <a:rPr lang="en-US" altLang="ja-JP" sz="3200" b="1" i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I</a:t>
              </a:r>
              <a:r>
                <a:rPr lang="en-US" altLang="ja-JP" sz="3200" b="1" i="1" baseline="-25000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</a:t>
              </a:r>
              <a:r>
                <a:rPr lang="en-US" altLang="ja-JP" sz="32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 [</a:t>
              </a:r>
              <a:r>
                <a:rPr lang="en-US" altLang="ja-JP" sz="3200" b="1" dirty="0" err="1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MJy</a:t>
              </a:r>
              <a:r>
                <a:rPr lang="en-US" altLang="ja-JP" sz="32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/</a:t>
              </a:r>
              <a:r>
                <a:rPr lang="en-US" altLang="ja-JP" sz="3200" b="1" dirty="0" err="1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sr</a:t>
              </a:r>
              <a:r>
                <a:rPr lang="en-US" altLang="ja-JP" sz="3200" b="1" dirty="0">
                  <a:latin typeface="Arial Narrow" panose="020B060602020203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]</a:t>
              </a:r>
              <a:endParaRPr kumimoji="1" lang="ja-JP" altLang="en-US" sz="3200" b="1" dirty="0">
                <a:latin typeface="Arial Narrow" panose="020B060602020203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2" name="テキスト ボックス 1571"/>
            <p:cNvSpPr txBox="1"/>
            <p:nvPr/>
          </p:nvSpPr>
          <p:spPr>
            <a:xfrm>
              <a:off x="2171330" y="1823306"/>
              <a:ext cx="1707755" cy="2805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Zodiacal Emission</a:t>
              </a:r>
              <a:endParaRPr kumimoji="1" lang="ja-JP" altLang="en-US" sz="20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3" name="テキスト ボックス 1572"/>
            <p:cNvSpPr txBox="1"/>
            <p:nvPr/>
          </p:nvSpPr>
          <p:spPr>
            <a:xfrm>
              <a:off x="1281775" y="2910570"/>
              <a:ext cx="1348038" cy="2805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Zodiacal Light</a:t>
              </a:r>
              <a:endParaRPr kumimoji="1" lang="ja-JP" altLang="en-US" sz="20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59" name="テキスト ボックス 1558"/>
            <p:cNvSpPr txBox="1"/>
            <p:nvPr/>
          </p:nvSpPr>
          <p:spPr>
            <a:xfrm>
              <a:off x="1266889" y="4406658"/>
              <a:ext cx="2482270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Integrated flux from galaxy counts</a:t>
              </a:r>
              <a:endParaRPr kumimoji="1" lang="ja-JP" altLang="en-US" sz="16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1565" name="直線矢印コネクタ 1564"/>
            <p:cNvCxnSpPr>
              <a:endCxn id="1157" idx="0"/>
            </p:cNvCxnSpPr>
            <p:nvPr/>
          </p:nvCxnSpPr>
          <p:spPr>
            <a:xfrm flipV="1">
              <a:off x="1920582" y="3849598"/>
              <a:ext cx="69724" cy="61349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7" name="テキスト ボックス 1566"/>
            <p:cNvSpPr txBox="1"/>
            <p:nvPr/>
          </p:nvSpPr>
          <p:spPr>
            <a:xfrm>
              <a:off x="1095109" y="1556792"/>
              <a:ext cx="2730115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CIB summary from Matsuura et al.(2011)</a:t>
              </a:r>
              <a:endParaRPr kumimoji="1" lang="ja-JP" altLang="en-US" sz="16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8" name="テキスト ボックス 1567"/>
            <p:cNvSpPr txBox="1"/>
            <p:nvPr/>
          </p:nvSpPr>
          <p:spPr>
            <a:xfrm>
              <a:off x="4825631" y="4635800"/>
              <a:ext cx="489215" cy="25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1000</a:t>
              </a:r>
              <a:endParaRPr kumimoji="1" lang="ja-JP" altLang="en-US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0" name="テキスト ボックス 1569"/>
            <p:cNvSpPr txBox="1"/>
            <p:nvPr/>
          </p:nvSpPr>
          <p:spPr>
            <a:xfrm>
              <a:off x="3566293" y="4637033"/>
              <a:ext cx="399286" cy="25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100</a:t>
              </a:r>
              <a:endParaRPr kumimoji="1" lang="ja-JP" altLang="en-US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1" name="テキスト ボックス 1570"/>
            <p:cNvSpPr txBox="1"/>
            <p:nvPr/>
          </p:nvSpPr>
          <p:spPr>
            <a:xfrm>
              <a:off x="2297182" y="4637976"/>
              <a:ext cx="309356" cy="25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</a:t>
              </a:r>
              <a:endParaRPr kumimoji="1" lang="ja-JP" altLang="en-US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4" name="テキスト ボックス 1573"/>
            <p:cNvSpPr txBox="1"/>
            <p:nvPr/>
          </p:nvSpPr>
          <p:spPr>
            <a:xfrm>
              <a:off x="1023136" y="4635800"/>
              <a:ext cx="219427" cy="258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</a:t>
              </a:r>
              <a:endParaRPr kumimoji="1" lang="ja-JP" altLang="en-US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5" name="テキスト ボックス 1574"/>
            <p:cNvSpPr txBox="1"/>
            <p:nvPr/>
          </p:nvSpPr>
          <p:spPr>
            <a:xfrm>
              <a:off x="574814" y="4541144"/>
              <a:ext cx="569027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0.0001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6" name="テキスト ボックス 1575"/>
            <p:cNvSpPr txBox="1"/>
            <p:nvPr/>
          </p:nvSpPr>
          <p:spPr>
            <a:xfrm>
              <a:off x="666259" y="4059518"/>
              <a:ext cx="489215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0.001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7" name="テキスト ボックス 1576"/>
            <p:cNvSpPr txBox="1"/>
            <p:nvPr/>
          </p:nvSpPr>
          <p:spPr>
            <a:xfrm>
              <a:off x="750096" y="3562994"/>
              <a:ext cx="409403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0.01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8" name="テキスト ボックス 1577"/>
            <p:cNvSpPr txBox="1"/>
            <p:nvPr/>
          </p:nvSpPr>
          <p:spPr>
            <a:xfrm>
              <a:off x="831863" y="3071326"/>
              <a:ext cx="329590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0.1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9" name="テキスト ボックス 1578"/>
            <p:cNvSpPr txBox="1"/>
            <p:nvPr/>
          </p:nvSpPr>
          <p:spPr>
            <a:xfrm>
              <a:off x="951104" y="2594365"/>
              <a:ext cx="209311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80" name="テキスト ボックス 1579"/>
            <p:cNvSpPr txBox="1"/>
            <p:nvPr/>
          </p:nvSpPr>
          <p:spPr>
            <a:xfrm>
              <a:off x="869320" y="2111734"/>
              <a:ext cx="289122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81" name="テキスト ボックス 1580"/>
            <p:cNvSpPr txBox="1"/>
            <p:nvPr/>
          </p:nvSpPr>
          <p:spPr>
            <a:xfrm>
              <a:off x="789655" y="1627830"/>
              <a:ext cx="368935" cy="237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100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58" name="コンテンツ プレースホルダー 4"/>
              <p:cNvSpPr txBox="1">
                <a:spLocks/>
              </p:cNvSpPr>
              <p:nvPr/>
            </p:nvSpPr>
            <p:spPr>
              <a:xfrm>
                <a:off x="6709320" y="1511769"/>
                <a:ext cx="2195736" cy="1496619"/>
              </a:xfrm>
              <a:prstGeom prst="rect">
                <a:avLst/>
              </a:prstGeom>
              <a:gradFill>
                <a:gsLst>
                  <a:gs pos="0">
                    <a:srgbClr val="FFFF66"/>
                  </a:gs>
                  <a:gs pos="43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7200000" scaled="0"/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ja-JP" sz="2400" b="1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Zodiacal</a:t>
                </a:r>
              </a:p>
              <a:p>
                <a:pPr marL="0" indent="0" algn="ctr">
                  <a:buNone/>
                </a:pPr>
                <a:r>
                  <a:rPr lang="en-US" altLang="ja-JP" sz="2400" b="1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Emission</a:t>
                </a:r>
              </a:p>
              <a:p>
                <a:pPr marL="5715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𝑰</m:t>
                        </m:r>
                      </m:e>
                      <m:sub>
                        <m:r>
                          <a:rPr lang="en-US" altLang="ja-JP" sz="2400" b="1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𝒁𝑬</m:t>
                        </m:r>
                      </m:sub>
                    </m:sSub>
                  </m:oMath>
                </a14:m>
                <a:r>
                  <a:rPr lang="en-US" altLang="ja-JP" sz="24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=8MJy/</a:t>
                </a:r>
                <a:r>
                  <a:rPr lang="en-US" altLang="ja-JP" sz="2400" b="1" dirty="0" err="1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sr</a:t>
                </a:r>
                <a:endParaRPr lang="en-US" altLang="ja-JP" sz="24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Wingdings"/>
                </a:endParaRPr>
              </a:p>
            </p:txBody>
          </p:sp>
        </mc:Choice>
        <mc:Fallback xmlns="">
          <p:sp>
            <p:nvSpPr>
              <p:cNvPr id="1558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320" y="1511769"/>
                <a:ext cx="2195736" cy="149661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69" name="コンテンツ プレースホルダー 4"/>
              <p:cNvSpPr txBox="1">
                <a:spLocks/>
              </p:cNvSpPr>
              <p:nvPr/>
            </p:nvSpPr>
            <p:spPr>
              <a:xfrm>
                <a:off x="6709320" y="3455115"/>
                <a:ext cx="2314600" cy="1348847"/>
              </a:xfrm>
              <a:prstGeom prst="rect">
                <a:avLst/>
              </a:prstGeom>
              <a:gradFill>
                <a:gsLst>
                  <a:gs pos="0">
                    <a:srgbClr val="FFFF00"/>
                  </a:gs>
                  <a:gs pos="53000">
                    <a:srgbClr val="FFC000"/>
                  </a:gs>
                  <a:gs pos="100000">
                    <a:srgbClr val="FFC000"/>
                  </a:gs>
                </a:gsLst>
                <a:lin ang="18000000" scaled="0"/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ja-JP" sz="24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Neutrino</a:t>
                </a:r>
              </a:p>
              <a:p>
                <a:pPr marL="0" indent="0" algn="ctr">
                  <a:buNone/>
                </a:pPr>
                <a:r>
                  <a:rPr lang="en-US" altLang="ja-JP" sz="24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Decay</a:t>
                </a:r>
                <a:endParaRPr lang="en-US" altLang="ja-JP" sz="2400" b="1" i="0" dirty="0">
                  <a:solidFill>
                    <a:srgbClr val="0070C0"/>
                  </a:solidFill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</m:ctrlPr>
                      </m:sSubPr>
                      <m:e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𝑰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𝝂</m:t>
                        </m:r>
                      </m:sub>
                    </m:sSub>
                  </m:oMath>
                </a14:m>
                <a:r>
                  <a:rPr lang="en-US" altLang="ja-JP" sz="24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=25kJy/</a:t>
                </a:r>
                <a:r>
                  <a:rPr lang="en-US" altLang="ja-JP" sz="2400" b="1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sr</a:t>
                </a:r>
                <a:endParaRPr lang="en-US" altLang="ja-JP" sz="24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Wingdings"/>
                </a:endParaRPr>
              </a:p>
            </p:txBody>
          </p:sp>
        </mc:Choice>
        <mc:Fallback xmlns="">
          <p:sp>
            <p:nvSpPr>
              <p:cNvPr id="1569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320" y="3455115"/>
                <a:ext cx="2314600" cy="134884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82" name="テキスト ボックス 1581">
            <a:extLst>
              <a:ext uri="{FF2B5EF4-FFF2-40B4-BE49-F238E27FC236}">
                <a16:creationId xmlns:a16="http://schemas.microsoft.com/office/drawing/2014/main" id="{513CD212-12B7-4118-87AD-A723407878DC}"/>
              </a:ext>
            </a:extLst>
          </p:cNvPr>
          <p:cNvSpPr txBox="1"/>
          <p:nvPr/>
        </p:nvSpPr>
        <p:spPr>
          <a:xfrm>
            <a:off x="467544" y="6107555"/>
            <a:ext cx="7571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No other source has such a sharp edge structure!!</a:t>
            </a:r>
            <a:endParaRPr lang="en-US" altLang="ja-JP" sz="2400" b="1" dirty="0">
              <a:solidFill>
                <a:srgbClr val="002060"/>
              </a:solidFill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35"/>
    </mc:Choice>
    <mc:Fallback xmlns="">
      <p:transition spd="slow" advTm="45035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3808" y="144368"/>
            <a:ext cx="8229600" cy="706090"/>
          </a:xfrm>
        </p:spPr>
        <p:txBody>
          <a:bodyPr>
            <a:normAutofit/>
          </a:bodyPr>
          <a:lstStyle/>
          <a:p>
            <a:r>
              <a:rPr kumimoji="1" lang="en-US" altLang="ja-JP" sz="3600" dirty="0"/>
              <a:t>FD-SOI on which STJ is fabricated</a:t>
            </a:r>
            <a:endParaRPr kumimoji="1" lang="ja-JP" altLang="en-US" sz="3600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133408" y="4881620"/>
            <a:ext cx="8640960" cy="151016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Both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nMOS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and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pMOS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-FET in FD-SOI wafer on which a STJ is fabricated work fine at temperature down below 1K</a:t>
            </a:r>
          </a:p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Nb/Al-STJ fabricated at KEK on FD-SOI works fine</a:t>
            </a:r>
          </a:p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 are also developing SOI-STJ where STJ is fabricated at CRAVITY</a:t>
            </a:r>
          </a:p>
        </p:txBody>
      </p:sp>
      <p:grpSp>
        <p:nvGrpSpPr>
          <p:cNvPr id="19" name="グループ化 18"/>
          <p:cNvGrpSpPr/>
          <p:nvPr/>
        </p:nvGrpSpPr>
        <p:grpSpPr>
          <a:xfrm>
            <a:off x="6073538" y="1089327"/>
            <a:ext cx="2700830" cy="2479912"/>
            <a:chOff x="5204526" y="867697"/>
            <a:chExt cx="3649975" cy="3351419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l="20582" t="21975" r="21146" b="21757"/>
            <a:stretch/>
          </p:blipFill>
          <p:spPr>
            <a:xfrm>
              <a:off x="5204526" y="1025741"/>
              <a:ext cx="3300568" cy="3193375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/>
          </p:spPr>
        </p:pic>
        <p:sp>
          <p:nvSpPr>
            <p:cNvPr id="13" name="テキスト ボックス 12"/>
            <p:cNvSpPr txBox="1"/>
            <p:nvPr/>
          </p:nvSpPr>
          <p:spPr>
            <a:xfrm>
              <a:off x="6715146" y="3279475"/>
              <a:ext cx="2139355" cy="499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B~150Gauss</a:t>
              </a:r>
            </a:p>
          </p:txBody>
        </p:sp>
        <p:cxnSp>
          <p:nvCxnSpPr>
            <p:cNvPr id="14" name="直線矢印コネクタ 13"/>
            <p:cNvCxnSpPr/>
            <p:nvPr/>
          </p:nvCxnSpPr>
          <p:spPr>
            <a:xfrm flipV="1">
              <a:off x="5767162" y="2051701"/>
              <a:ext cx="577693" cy="10997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/>
            <p:cNvCxnSpPr/>
            <p:nvPr/>
          </p:nvCxnSpPr>
          <p:spPr>
            <a:xfrm flipH="1" flipV="1">
              <a:off x="5745350" y="1483017"/>
              <a:ext cx="1" cy="59457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15"/>
            <p:cNvSpPr txBox="1"/>
            <p:nvPr/>
          </p:nvSpPr>
          <p:spPr>
            <a:xfrm>
              <a:off x="5681370" y="2051701"/>
              <a:ext cx="1775733" cy="540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0000"/>
                  </a:solidFill>
                </a:rPr>
                <a:t>2mV/DIV</a:t>
              </a:r>
              <a:endParaRPr kumimoji="1" lang="ja-JP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 rot="16200000">
              <a:off x="4637708" y="1446144"/>
              <a:ext cx="1639225" cy="482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b="1" dirty="0">
                  <a:solidFill>
                    <a:schemeClr val="accent1">
                      <a:lumMod val="75000"/>
                    </a:schemeClr>
                  </a:solidFill>
                </a:rPr>
                <a:t>1mA/DIV</a:t>
              </a:r>
              <a:endParaRPr lang="ja-JP" altLang="en-US" sz="20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0" name="テキスト ボックス 19"/>
          <p:cNvSpPr txBox="1"/>
          <p:nvPr/>
        </p:nvSpPr>
        <p:spPr>
          <a:xfrm>
            <a:off x="5580112" y="3636271"/>
            <a:ext cx="3563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I-V curve of a STJ fabricated at KEK on a FD-SOI wafer</a:t>
            </a:r>
            <a:endParaRPr kumimoji="1" lang="ja-JP" alt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55577" y="4161274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err="1"/>
              <a:t>nMOS</a:t>
            </a:r>
            <a:r>
              <a:rPr lang="en-US" altLang="ja-JP" sz="2000" dirty="0"/>
              <a:t>-FET in FD-SOI wafer on which a STJ is fabricated at KEK</a:t>
            </a:r>
            <a:endParaRPr kumimoji="1" lang="ja-JP" altLang="en-US" sz="2000" dirty="0"/>
          </a:p>
        </p:txBody>
      </p:sp>
      <p:grpSp>
        <p:nvGrpSpPr>
          <p:cNvPr id="18" name="グループ化 17"/>
          <p:cNvGrpSpPr/>
          <p:nvPr/>
        </p:nvGrpSpPr>
        <p:grpSpPr>
          <a:xfrm>
            <a:off x="755577" y="974094"/>
            <a:ext cx="3646764" cy="3084473"/>
            <a:chOff x="2388909" y="1764189"/>
            <a:chExt cx="4936199" cy="4175083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97214" y="1811547"/>
              <a:ext cx="3647647" cy="3485072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/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 rotWithShape="1">
            <a:blip r:embed="rId5" cstate="email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553" r="10277"/>
            <a:stretch/>
          </p:blipFill>
          <p:spPr>
            <a:xfrm>
              <a:off x="3770621" y="1915967"/>
              <a:ext cx="1340859" cy="1656985"/>
            </a:xfrm>
            <a:prstGeom prst="rect">
              <a:avLst/>
            </a:prstGeom>
            <a:solidFill>
              <a:schemeClr val="bg1"/>
            </a:solidFill>
            <a:ln w="38100" cap="sq">
              <a:noFill/>
              <a:prstDash val="solid"/>
              <a:miter lim="800000"/>
            </a:ln>
            <a:effectLst/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3462436" y="5397691"/>
              <a:ext cx="3862672" cy="541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gate-source voltage</a:t>
              </a:r>
              <a:r>
                <a:rPr kumimoji="1"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 (V)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 rot="16200000">
              <a:off x="981147" y="3283292"/>
              <a:ext cx="3357105" cy="541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drain-source current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4131168" y="5166738"/>
              <a:ext cx="404017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4675581" y="5166738"/>
              <a:ext cx="636183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0.2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5322634" y="5166738"/>
              <a:ext cx="636183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0.4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5969241" y="5166738"/>
              <a:ext cx="636183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0.6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6637674" y="5166738"/>
              <a:ext cx="636183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0.8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3242337" y="5166738"/>
              <a:ext cx="729486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-0.2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2835424" y="4751022"/>
              <a:ext cx="742504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1pA</a:t>
              </a:r>
              <a:endParaRPr kumimoji="1" lang="ja-JP" altLang="en-US" sz="16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2835423" y="3754535"/>
              <a:ext cx="742504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1nA</a:t>
              </a:r>
              <a:endParaRPr kumimoji="1" lang="ja-JP" altLang="en-US" sz="16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831538" y="2763677"/>
              <a:ext cx="749014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</a:t>
              </a:r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sz="16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2754334" y="1764189"/>
              <a:ext cx="820617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m</a:t>
              </a:r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sz="16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68504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3167"/>
            <a:ext cx="8229600" cy="525513"/>
          </a:xfrm>
        </p:spPr>
        <p:txBody>
          <a:bodyPr>
            <a:normAutofit fontScale="90000"/>
          </a:bodyPr>
          <a:lstStyle/>
          <a:p>
            <a:r>
              <a:rPr lang="en-US" altLang="ja-JP" sz="3600" dirty="0"/>
              <a:t>Calibration of </a:t>
            </a:r>
            <a:r>
              <a:rPr kumimoji="1" lang="en-US" altLang="ja-JP" sz="3600" dirty="0"/>
              <a:t>STJ by Far-infrared Laser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366" y="4163168"/>
            <a:ext cx="6674885" cy="10660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 Nb/Al-STJ is illuminated by FIR laser through a chopper (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f=40~200Hz) using a far-infrared molecular laser apparatus at FIR-UF</a:t>
            </a:r>
            <a:r>
              <a:rPr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(U. of Fukui)</a:t>
            </a:r>
            <a:endParaRPr kumimoji="1" lang="ja-JP" alt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31</a:t>
            </a:fld>
            <a:endParaRPr kumimoji="1" lang="ja-JP" altLang="en-US"/>
          </a:p>
        </p:txBody>
      </p:sp>
      <p:grpSp>
        <p:nvGrpSpPr>
          <p:cNvPr id="6" name="グループ化 5"/>
          <p:cNvGrpSpPr/>
          <p:nvPr/>
        </p:nvGrpSpPr>
        <p:grpSpPr>
          <a:xfrm>
            <a:off x="251520" y="764704"/>
            <a:ext cx="4176464" cy="3354865"/>
            <a:chOff x="6126373" y="65124"/>
            <a:chExt cx="2958206" cy="2376264"/>
          </a:xfrm>
        </p:grpSpPr>
        <p:pic>
          <p:nvPicPr>
            <p:cNvPr id="7" name="図 6" descr="C:\Users\yoshida\Documents\yoshida_work\research\ニュートリノ崩壊\Photo\DSCF0737.JPG"/>
            <p:cNvPicPr/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6373" y="65124"/>
              <a:ext cx="2958206" cy="2376264"/>
            </a:xfrm>
            <a:prstGeom prst="rect">
              <a:avLst/>
            </a:prstGeom>
            <a:noFill/>
            <a:ln w="3175">
              <a:noFill/>
            </a:ln>
          </p:spPr>
        </p:pic>
        <p:sp>
          <p:nvSpPr>
            <p:cNvPr id="8" name="テキスト ボックス 6"/>
            <p:cNvSpPr txBox="1"/>
            <p:nvPr/>
          </p:nvSpPr>
          <p:spPr>
            <a:xfrm rot="1291954">
              <a:off x="7333593" y="499564"/>
              <a:ext cx="1112554" cy="32100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600" b="1" kern="1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ＭＳ 明朝"/>
                  <a:cs typeface="Arial" panose="020B0604020202020204" pitchFamily="34" charset="0"/>
                </a:rPr>
                <a:t>CO</a:t>
              </a:r>
              <a:r>
                <a:rPr lang="en-US" sz="1600" b="1" kern="100" baseline="-25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ＭＳ 明朝"/>
                  <a:cs typeface="Arial" panose="020B0604020202020204" pitchFamily="34" charset="0"/>
                </a:rPr>
                <a:t>2</a:t>
              </a:r>
              <a:r>
                <a:rPr lang="en-US" sz="1600" b="1" kern="100" dirty="0">
                  <a:solidFill>
                    <a:schemeClr val="tx1"/>
                  </a:solidFill>
                  <a:latin typeface="Arial" panose="020B0604020202020204" pitchFamily="34" charset="0"/>
                  <a:ea typeface="ＭＳ Ｐゴシック"/>
                  <a:cs typeface="Arial" panose="020B0604020202020204" pitchFamily="34" charset="0"/>
                </a:rPr>
                <a:t> LASER</a:t>
              </a:r>
              <a:endParaRPr lang="ja-JP" sz="1600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ＭＳ 明朝"/>
                <a:cs typeface="Arial" panose="020B0604020202020204" pitchFamily="34" charset="0"/>
              </a:endParaRPr>
            </a:p>
          </p:txBody>
        </p:sp>
        <p:sp>
          <p:nvSpPr>
            <p:cNvPr id="10" name="テキスト ボックス 8"/>
            <p:cNvSpPr txBox="1"/>
            <p:nvPr/>
          </p:nvSpPr>
          <p:spPr>
            <a:xfrm rot="2365364">
              <a:off x="6782931" y="1095389"/>
              <a:ext cx="1298719" cy="265243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ts val="1000"/>
                </a:lnSpc>
                <a:spcAft>
                  <a:spcPts val="0"/>
                </a:spcAft>
              </a:pPr>
              <a:r>
                <a:rPr lang="en-US" altLang="ja-JP" b="1" kern="100" dirty="0">
                  <a:solidFill>
                    <a:srgbClr val="FFFF00"/>
                  </a:solidFill>
                  <a:latin typeface="Arial" panose="020B0604020202020204" pitchFamily="34" charset="0"/>
                  <a:ea typeface="ＭＳ Ｐゴシック"/>
                  <a:cs typeface="Arial" panose="020B0604020202020204" pitchFamily="34" charset="0"/>
                </a:rPr>
                <a:t>FIR LASER</a:t>
              </a:r>
              <a:endParaRPr lang="ja-JP" kern="100" dirty="0">
                <a:effectLst/>
                <a:latin typeface="Arial" panose="020B0604020202020204" pitchFamily="34" charset="0"/>
                <a:ea typeface="ＭＳ 明朝"/>
                <a:cs typeface="Arial" panose="020B0604020202020204" pitchFamily="34" charset="0"/>
              </a:endParaRPr>
            </a:p>
          </p:txBody>
        </p:sp>
        <p:cxnSp>
          <p:nvCxnSpPr>
            <p:cNvPr id="11" name="直線コネクタ 10"/>
            <p:cNvCxnSpPr/>
            <p:nvPr/>
          </p:nvCxnSpPr>
          <p:spPr>
            <a:xfrm flipH="1" flipV="1">
              <a:off x="7132488" y="466290"/>
              <a:ext cx="1268150" cy="504866"/>
            </a:xfrm>
            <a:prstGeom prst="line">
              <a:avLst/>
            </a:prstGeom>
            <a:ln w="38100" cap="flat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 flipH="1">
              <a:off x="6492291" y="466290"/>
              <a:ext cx="635814" cy="30882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>
              <a:off x="6492291" y="497172"/>
              <a:ext cx="1319563" cy="1205664"/>
            </a:xfrm>
            <a:prstGeom prst="line">
              <a:avLst/>
            </a:prstGeom>
            <a:ln w="38100" cap="rnd">
              <a:solidFill>
                <a:srgbClr val="FFC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コンテンツ プレースホルダー 2"/>
          <p:cNvSpPr txBox="1">
            <a:spLocks/>
          </p:cNvSpPr>
          <p:nvPr/>
        </p:nvSpPr>
        <p:spPr>
          <a:xfrm>
            <a:off x="222424" y="5183698"/>
            <a:ext cx="8234693" cy="82813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Observed a signal current of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~100nA  in response to a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57.2m laser</a:t>
            </a:r>
          </a:p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FIR source for the STJ calibration is going ready!</a:t>
            </a:r>
          </a:p>
        </p:txBody>
      </p:sp>
      <p:grpSp>
        <p:nvGrpSpPr>
          <p:cNvPr id="36" name="グループ化 35"/>
          <p:cNvGrpSpPr/>
          <p:nvPr/>
        </p:nvGrpSpPr>
        <p:grpSpPr>
          <a:xfrm>
            <a:off x="4672106" y="667856"/>
            <a:ext cx="4100596" cy="3448273"/>
            <a:chOff x="2653497" y="962668"/>
            <a:chExt cx="4100596" cy="3448273"/>
          </a:xfrm>
        </p:grpSpPr>
        <p:pic>
          <p:nvPicPr>
            <p:cNvPr id="37" name="図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3497" y="1094162"/>
              <a:ext cx="4100596" cy="3316779"/>
            </a:xfrm>
            <a:prstGeom prst="rect">
              <a:avLst/>
            </a:prstGeom>
          </p:spPr>
        </p:pic>
        <p:pic>
          <p:nvPicPr>
            <p:cNvPr id="38" name="図 3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4974249" y="2631097"/>
              <a:ext cx="1616237" cy="1943450"/>
            </a:xfrm>
            <a:prstGeom prst="rect">
              <a:avLst/>
            </a:prstGeom>
          </p:spPr>
        </p:pic>
        <p:cxnSp>
          <p:nvCxnSpPr>
            <p:cNvPr id="39" name="直線矢印コネクタ 38"/>
            <p:cNvCxnSpPr/>
            <p:nvPr/>
          </p:nvCxnSpPr>
          <p:spPr>
            <a:xfrm flipV="1">
              <a:off x="3056537" y="1965694"/>
              <a:ext cx="438918" cy="10422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矢印コネクタ 39"/>
            <p:cNvCxnSpPr/>
            <p:nvPr/>
          </p:nvCxnSpPr>
          <p:spPr>
            <a:xfrm flipH="1" flipV="1">
              <a:off x="3056537" y="1511152"/>
              <a:ext cx="2" cy="441897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テキスト ボックス 40"/>
            <p:cNvSpPr txBox="1"/>
            <p:nvPr/>
          </p:nvSpPr>
          <p:spPr>
            <a:xfrm>
              <a:off x="2961771" y="2024195"/>
              <a:ext cx="10673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100μV/DIV</a:t>
              </a:r>
              <a:endParaRPr lang="ja-JP" altLang="en-US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 rot="16200000">
              <a:off x="2216169" y="1418393"/>
              <a:ext cx="12807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b="1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50nA/DIV</a:t>
              </a:r>
              <a:endParaRPr lang="ja-JP" altLang="en-US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3113014" y="1115117"/>
              <a:ext cx="12009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800" b="1" dirty="0"/>
                <a:t>T=1.6K</a:t>
              </a:r>
              <a:endParaRPr lang="ja-JP" altLang="en-US" sz="2800" b="1" dirty="0"/>
            </a:p>
          </p:txBody>
        </p:sp>
        <p:sp>
          <p:nvSpPr>
            <p:cNvPr id="44" name="テキスト ボックス 43"/>
            <p:cNvSpPr txBox="1"/>
            <p:nvPr/>
          </p:nvSpPr>
          <p:spPr>
            <a:xfrm rot="20514253">
              <a:off x="4311394" y="2271354"/>
              <a:ext cx="18117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solidFill>
                    <a:srgbClr val="0070C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Chopper open</a:t>
              </a:r>
              <a:endParaRPr kumimoji="1" lang="ja-JP" altLang="en-US" sz="20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5" name="テキスト ボックス 44"/>
            <p:cNvSpPr txBox="1"/>
            <p:nvPr/>
          </p:nvSpPr>
          <p:spPr>
            <a:xfrm rot="20541881">
              <a:off x="4240478" y="1553603"/>
              <a:ext cx="18405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Chopper</a:t>
              </a:r>
              <a:r>
                <a:rPr kumimoji="1" lang="en-US" altLang="ja-JP" sz="2000" b="1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 close</a:t>
              </a:r>
              <a:endParaRPr kumimoji="1" lang="ja-JP" altLang="en-US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34" name="テキスト ボックス 1"/>
          <p:cNvSpPr txBox="1">
            <a:spLocks noChangeArrowheads="1"/>
          </p:cNvSpPr>
          <p:nvPr/>
        </p:nvSpPr>
        <p:spPr bwMode="auto">
          <a:xfrm>
            <a:off x="6857059" y="4074483"/>
            <a:ext cx="2159765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200</a:t>
            </a:r>
            <a:r>
              <a:rPr lang="en-US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m sq. N</a:t>
            </a:r>
            <a:r>
              <a:rPr lang="en-US" altLang="ja-JP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b/Al-STJ by CRAVITY</a:t>
            </a:r>
            <a:endParaRPr lang="en-US" altLang="ja-JP" sz="1800" b="1" dirty="0">
              <a:solidFill>
                <a:schemeClr val="accent2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93689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/>
        </p:nvSpPr>
        <p:spPr>
          <a:xfrm>
            <a:off x="1264951" y="1844825"/>
            <a:ext cx="2359952" cy="42740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0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3707904" y="1844825"/>
            <a:ext cx="2376264" cy="43924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0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6660232" y="1414306"/>
            <a:ext cx="792088" cy="35268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2089" y="98925"/>
            <a:ext cx="8229600" cy="528605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Op-amp Circuit</a:t>
            </a:r>
            <a:r>
              <a:rPr lang="ja-JP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for STJ design</a:t>
            </a:r>
            <a:endParaRPr kumimoji="1" lang="ja-JP" altLang="en-US" sz="28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73" y="1124744"/>
            <a:ext cx="7553325" cy="523875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7011241" y="4521909"/>
            <a:ext cx="1051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>
                <a:solidFill>
                  <a:srgbClr val="0070C0"/>
                </a:solidFill>
              </a:rPr>
              <a:t>Buffer stage</a:t>
            </a:r>
            <a:endParaRPr kumimoji="1" lang="ja-JP" altLang="en-US" sz="2000" b="1" dirty="0">
              <a:solidFill>
                <a:srgbClr val="0070C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315931" y="5887603"/>
            <a:ext cx="1749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>
                <a:solidFill>
                  <a:schemeClr val="accent6">
                    <a:lumMod val="75000"/>
                  </a:schemeClr>
                </a:solidFill>
              </a:rPr>
              <a:t>Telescopic </a:t>
            </a:r>
            <a:r>
              <a:rPr lang="en-US" altLang="ja-JP" sz="2000" b="1" dirty="0" err="1">
                <a:solidFill>
                  <a:schemeClr val="accent6">
                    <a:lumMod val="75000"/>
                  </a:schemeClr>
                </a:solidFill>
              </a:rPr>
              <a:t>cascode</a:t>
            </a:r>
            <a:endParaRPr kumimoji="1" lang="ja-JP" altLang="en-US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475656" y="2775456"/>
            <a:ext cx="81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rgbClr val="00B050"/>
                </a:solidFill>
              </a:rPr>
              <a:t>Bias</a:t>
            </a:r>
            <a:endParaRPr kumimoji="1" lang="ja-JP" altLang="en-US" sz="2400" b="1" dirty="0">
              <a:solidFill>
                <a:srgbClr val="00B050"/>
              </a:solidFill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058061" y="554467"/>
            <a:ext cx="5085939" cy="100371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telescopic </a:t>
            </a:r>
            <a:r>
              <a:rPr lang="en-US" altLang="ja-JP" sz="2000" dirty="0" err="1">
                <a:latin typeface="Arial" panose="020B0604020202020204" pitchFamily="34" charset="0"/>
                <a:cs typeface="Arial" panose="020B0604020202020204" pitchFamily="34" charset="0"/>
              </a:rPr>
              <a:t>cascode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differential amplifier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Feedback C=2pF x R=5MOhm = 10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Power consumption ~150W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632741" y="3430790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Iref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150832" y="1299260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Iref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377944" y="1564867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Iref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239322" y="1564867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Iref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2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632741" y="5846409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10/10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88887" y="1496745"/>
            <a:ext cx="1553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W(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m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)/L(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m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444927" y="1753993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10/10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308505" y="2055396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10/10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7235338" y="2062081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20/10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656362" y="2755416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12/7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420386" y="2595869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100/7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719387" y="2595869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100/7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439220" y="3374787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100/1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5114358" y="3374787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100/1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675216" y="480605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4/1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777384" y="480605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4/1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052767" y="4990716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2/10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167194" y="5094955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4/10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4106600" y="5092693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4/10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181853" y="5395140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V</a:t>
            </a:r>
            <a:r>
              <a:rPr lang="en-US" altLang="ja-JP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DD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=-V</a:t>
            </a:r>
            <a:r>
              <a:rPr lang="en-US" altLang="ja-JP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=1.5V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235886" y="5792541"/>
            <a:ext cx="119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Iref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&gt;10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A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2792847" y="4448069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Iref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/5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045044" y="5700675"/>
            <a:ext cx="965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Iref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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2/5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5745222" y="5697740"/>
            <a:ext cx="965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Iref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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2/5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32</a:t>
            </a:fld>
            <a:endParaRPr kumimoji="1" lang="ja-JP" altLang="en-US"/>
          </a:p>
        </p:txBody>
      </p:sp>
      <p:sp>
        <p:nvSpPr>
          <p:cNvPr id="41" name="正方形/長方形 40"/>
          <p:cNvSpPr/>
          <p:nvPr/>
        </p:nvSpPr>
        <p:spPr>
          <a:xfrm>
            <a:off x="202822" y="645304"/>
            <a:ext cx="2466101" cy="46166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Evaluating now!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9790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5"/>
    </mc:Choice>
    <mc:Fallback xmlns="">
      <p:transition spd="slow" advTm="555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角丸四角形 9"/>
          <p:cNvSpPr/>
          <p:nvPr/>
        </p:nvSpPr>
        <p:spPr>
          <a:xfrm>
            <a:off x="1692275" y="3213100"/>
            <a:ext cx="7056438" cy="3587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Nb/Al-STJ</a:t>
            </a:r>
            <a:r>
              <a:rPr lang="ja-JP" altLang="en-US" sz="160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設計・開発</a:t>
            </a:r>
          </a:p>
        </p:txBody>
      </p:sp>
      <p:sp>
        <p:nvSpPr>
          <p:cNvPr id="9219" name="タイトル 1"/>
          <p:cNvSpPr>
            <a:spLocks noGrp="1"/>
          </p:cNvSpPr>
          <p:nvPr>
            <p:ph type="ctrTitle" idx="4294967295"/>
          </p:nvPr>
        </p:nvSpPr>
        <p:spPr>
          <a:xfrm>
            <a:off x="613941" y="188640"/>
            <a:ext cx="7698209" cy="4048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COBAND project</a:t>
            </a:r>
            <a:endParaRPr lang="ja-JP" altLang="en-US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76335" name="Group 175"/>
          <p:cNvGraphicFramePr>
            <a:graphicFrameLocks noGrp="1"/>
          </p:cNvGraphicFramePr>
          <p:nvPr>
            <p:extLst/>
          </p:nvPr>
        </p:nvGraphicFramePr>
        <p:xfrm>
          <a:off x="252410" y="756563"/>
          <a:ext cx="8640765" cy="5392608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1828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0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0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06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9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0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008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Japanese FY</a:t>
                      </a:r>
                      <a:endParaRPr kumimoji="1" lang="ja-JP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7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Setup design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STJ</a:t>
                      </a:r>
                      <a:r>
                        <a:rPr kumimoji="1" lang="ja-JP" alt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detector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Cryogenic electronics, readout circuit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Optics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Rocket-borne </a:t>
                      </a:r>
                      <a:r>
                        <a:rPr kumimoji="1" lang="en-US" altLang="ja-JP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refrig</a:t>
                      </a: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09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Measurement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Analysis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角丸四角形 4"/>
          <p:cNvSpPr/>
          <p:nvPr/>
        </p:nvSpPr>
        <p:spPr>
          <a:xfrm>
            <a:off x="2051720" y="1861343"/>
            <a:ext cx="2230952" cy="36104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Rocket exp.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" name="角丸四角形 9"/>
          <p:cNvSpPr/>
          <p:nvPr/>
        </p:nvSpPr>
        <p:spPr>
          <a:xfrm>
            <a:off x="2069479" y="2276687"/>
            <a:ext cx="2189596" cy="7942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 err="1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Nb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/Al-STJ</a:t>
            </a:r>
          </a:p>
          <a:p>
            <a:pPr>
              <a:defRPr/>
            </a:pP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（ＳＯＩ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-</a:t>
            </a: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ＳＴＪ） 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R&amp;D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1" name="角丸四角形 10"/>
          <p:cNvSpPr/>
          <p:nvPr/>
        </p:nvSpPr>
        <p:spPr>
          <a:xfrm>
            <a:off x="4282672" y="2243476"/>
            <a:ext cx="1952711" cy="79420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Production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2099605" y="3630612"/>
            <a:ext cx="2360264" cy="50482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R&amp;D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4" name="角丸四角形 10"/>
          <p:cNvSpPr/>
          <p:nvPr/>
        </p:nvSpPr>
        <p:spPr>
          <a:xfrm>
            <a:off x="4483466" y="3600562"/>
            <a:ext cx="1784280" cy="5048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Production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7" name="角丸四角形 13"/>
          <p:cNvSpPr/>
          <p:nvPr/>
        </p:nvSpPr>
        <p:spPr>
          <a:xfrm>
            <a:off x="2699543" y="5284108"/>
            <a:ext cx="3271911" cy="28733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Analysis tool </a:t>
            </a:r>
            <a:r>
              <a:rPr lang="en-US" altLang="ja-JP" sz="1600" b="1" dirty="0" err="1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devel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8" name="角丸四角形 13"/>
          <p:cNvSpPr/>
          <p:nvPr/>
        </p:nvSpPr>
        <p:spPr>
          <a:xfrm>
            <a:off x="5995052" y="5284107"/>
            <a:ext cx="2855291" cy="28733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Analysis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9" name="角丸四角形 12"/>
          <p:cNvSpPr/>
          <p:nvPr/>
        </p:nvSpPr>
        <p:spPr>
          <a:xfrm>
            <a:off x="2147489" y="4414838"/>
            <a:ext cx="2128623" cy="431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6" name="角丸四角形 13"/>
          <p:cNvSpPr/>
          <p:nvPr/>
        </p:nvSpPr>
        <p:spPr>
          <a:xfrm>
            <a:off x="4282672" y="4419715"/>
            <a:ext cx="1983984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Production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0" name="角丸四角形 12"/>
          <p:cNvSpPr/>
          <p:nvPr/>
        </p:nvSpPr>
        <p:spPr>
          <a:xfrm>
            <a:off x="2147489" y="4852308"/>
            <a:ext cx="2092349" cy="431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2" name="角丸四角形 13"/>
          <p:cNvSpPr/>
          <p:nvPr/>
        </p:nvSpPr>
        <p:spPr>
          <a:xfrm>
            <a:off x="4282671" y="4865033"/>
            <a:ext cx="1965821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Production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3" name="角丸四角形 13"/>
          <p:cNvSpPr/>
          <p:nvPr/>
        </p:nvSpPr>
        <p:spPr>
          <a:xfrm>
            <a:off x="7754722" y="3630612"/>
            <a:ext cx="1162050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6" name="角丸四角形 13"/>
          <p:cNvSpPr/>
          <p:nvPr/>
        </p:nvSpPr>
        <p:spPr>
          <a:xfrm>
            <a:off x="7739272" y="4402819"/>
            <a:ext cx="1160462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7" name="角丸四角形 13"/>
          <p:cNvSpPr/>
          <p:nvPr/>
        </p:nvSpPr>
        <p:spPr>
          <a:xfrm>
            <a:off x="7731125" y="4852308"/>
            <a:ext cx="1162050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4" name="角丸四角形 23"/>
          <p:cNvSpPr/>
          <p:nvPr/>
        </p:nvSpPr>
        <p:spPr>
          <a:xfrm>
            <a:off x="2123728" y="3056050"/>
            <a:ext cx="6726616" cy="3603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5" name="角丸四角形 9"/>
          <p:cNvSpPr/>
          <p:nvPr/>
        </p:nvSpPr>
        <p:spPr>
          <a:xfrm>
            <a:off x="2084072" y="3078728"/>
            <a:ext cx="6766272" cy="358775"/>
          </a:xfrm>
          <a:prstGeom prst="roundRect">
            <a:avLst/>
          </a:prstGeom>
          <a:gradFill flip="none" rotWithShape="1">
            <a:gsLst>
              <a:gs pos="0">
                <a:srgbClr val="FFFF99">
                  <a:alpha val="0"/>
                </a:srgbClr>
              </a:gs>
              <a:gs pos="50000">
                <a:srgbClr val="FFFF99">
                  <a:lumMod val="100000"/>
                  <a:alpha val="90000"/>
                </a:srgbClr>
              </a:gs>
              <a:gs pos="100000">
                <a:srgbClr val="FFFF99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　　　　　　　　　　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Hf-STJ</a:t>
            </a: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R&amp;D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8" name="角丸四角形 27"/>
          <p:cNvSpPr/>
          <p:nvPr/>
        </p:nvSpPr>
        <p:spPr>
          <a:xfrm>
            <a:off x="2087723" y="5611161"/>
            <a:ext cx="6762621" cy="3603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9" name="角丸四角形 28"/>
          <p:cNvSpPr/>
          <p:nvPr/>
        </p:nvSpPr>
        <p:spPr>
          <a:xfrm>
            <a:off x="2052261" y="1500982"/>
            <a:ext cx="6793044" cy="3603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30" name="角丸四角形 29"/>
          <p:cNvSpPr/>
          <p:nvPr/>
        </p:nvSpPr>
        <p:spPr>
          <a:xfrm>
            <a:off x="2034682" y="1500982"/>
            <a:ext cx="6865052" cy="360362"/>
          </a:xfrm>
          <a:prstGeom prst="roundRect">
            <a:avLst/>
          </a:prstGeom>
          <a:gradFill>
            <a:gsLst>
              <a:gs pos="0">
                <a:srgbClr val="FFFF99">
                  <a:alpha val="0"/>
                </a:srgbClr>
              </a:gs>
              <a:gs pos="50000">
                <a:srgbClr val="FFFF99">
                  <a:lumMod val="100000"/>
                  <a:alpha val="90000"/>
                </a:srgbClr>
              </a:gs>
              <a:gs pos="100000">
                <a:srgbClr val="FFFF99"/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Satellite exp. 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2085897" y="5612748"/>
            <a:ext cx="6764447" cy="358775"/>
          </a:xfrm>
          <a:prstGeom prst="roundRect">
            <a:avLst/>
          </a:prstGeom>
          <a:gradFill>
            <a:gsLst>
              <a:gs pos="0">
                <a:srgbClr val="FFFF99">
                  <a:alpha val="0"/>
                </a:srgbClr>
              </a:gs>
              <a:gs pos="50000">
                <a:srgbClr val="FFFF99">
                  <a:lumMod val="100000"/>
                  <a:alpha val="90000"/>
                </a:srgbClr>
              </a:gs>
              <a:gs pos="100000">
                <a:srgbClr val="FFFF99"/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　　　　　　　　　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Simulation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32" name="角丸四角形 31"/>
          <p:cNvSpPr/>
          <p:nvPr/>
        </p:nvSpPr>
        <p:spPr>
          <a:xfrm rot="5400000">
            <a:off x="4188990" y="3571867"/>
            <a:ext cx="4478596" cy="32071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Rocket exp.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37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0"/>
    </mc:Choice>
    <mc:Fallback xmlns="">
      <p:transition spd="slow" advTm="113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jaxa.jp/projects/rockets/s_rockets/images/s5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86253"/>
            <a:ext cx="1711581" cy="256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 txBox="1">
            <a:spLocks/>
          </p:cNvSpPr>
          <p:nvPr/>
        </p:nvSpPr>
        <p:spPr bwMode="auto">
          <a:xfrm>
            <a:off x="632538" y="189449"/>
            <a:ext cx="7982884" cy="824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Proposal for COBAND Rocket Experiment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23980" y="1537074"/>
            <a:ext cx="8840507" cy="236708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1" indent="0" eaLnBrk="1" hangingPunct="1">
              <a:lnSpc>
                <a:spcPct val="90000"/>
              </a:lnSpc>
              <a:buClr>
                <a:schemeClr val="bg2"/>
              </a:buClr>
              <a:buSzPct val="75000"/>
              <a:buNone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JAXA sounding rocket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S-520</a:t>
            </a:r>
          </a:p>
          <a:p>
            <a:pPr marL="342900" lvl="1" indent="-342900" eaLnBrk="1" hangingPunct="1">
              <a:lnSpc>
                <a:spcPct val="90000"/>
              </a:lnSpc>
              <a:buSzPct val="75000"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Telescope with 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15cm diameter</a:t>
            </a:r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and 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1m focal length</a:t>
            </a:r>
          </a:p>
          <a:p>
            <a:pPr marL="342900" lvl="1" indent="-342900" eaLnBrk="1" hangingPunct="1">
              <a:lnSpc>
                <a:spcPct val="90000"/>
              </a:lnSpc>
              <a:buSzPct val="75000"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 the focal point, a diffraction grating covering 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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=40-80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and an array of photo-detector pixels of 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50(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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x 8(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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are placed.</a:t>
            </a:r>
          </a:p>
          <a:p>
            <a:pPr marL="342900" lvl="1" indent="-342900" eaLnBrk="1" hangingPunct="1">
              <a:lnSpc>
                <a:spcPct val="90000"/>
              </a:lnSpc>
              <a:buSzPct val="75000"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Each pixel has 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100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m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x100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m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sensitive area.</a:t>
            </a: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632538" y="974222"/>
                <a:ext cx="805426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ja-JP" sz="24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Aiming at a sensitivity to </a:t>
                </a:r>
                <a:r>
                  <a:rPr lang="ja-JP" altLang="en-US" sz="24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𝜈 </a:t>
                </a:r>
                <a:r>
                  <a:rPr lang="en-US" altLang="ja-JP" sz="24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lifetime for </a:t>
                </a:r>
                <a14:m>
                  <m:oMath xmlns:m="http://schemas.openxmlformats.org/officeDocument/2006/math">
                    <m:r>
                      <a:rPr lang="ja-JP" altLang="en-US" sz="2400" i="1" dirty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𝜏</m:t>
                    </m:r>
                    <m:d>
                      <m:dPr>
                        <m:ctrlPr>
                          <a:rPr lang="en-US" altLang="ja-JP" sz="2400" i="1" dirty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lang="ja-JP" altLang="en-US" sz="2400" i="1" dirty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𝜈</m:t>
                            </m:r>
                          </m:e>
                          <m:sub>
                            <m:r>
                              <a:rPr lang="en-US" altLang="ja-JP" sz="2400" i="1" dirty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altLang="ja-JP" sz="2400" i="1" dirty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400" i="0" dirty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Ο</m:t>
                    </m:r>
                    <m:d>
                      <m:dPr>
                        <m:ctrlPr>
                          <a:rPr lang="en-US" altLang="ja-JP" sz="2400" i="1" dirty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pPr>
                          <m:e>
                            <m: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14</m:t>
                            </m:r>
                          </m:sup>
                        </m:sSup>
                      </m:e>
                    </m:d>
                    <m:r>
                      <a:rPr lang="en-US" altLang="ja-JP" sz="2400" b="0" i="1" dirty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2400" i="1" dirty="0" err="1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yr</m:t>
                    </m:r>
                    <m:r>
                      <a:rPr lang="ja-JP" altLang="en-US" sz="2400" i="1" dirty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𝑠</m:t>
                    </m:r>
                  </m:oMath>
                </a14:m>
                <a:endParaRPr lang="ja-JP" alt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38" y="974222"/>
                <a:ext cx="8054262" cy="461665"/>
              </a:xfrm>
              <a:prstGeom prst="rect">
                <a:avLst/>
              </a:prstGeom>
              <a:blipFill>
                <a:blip r:embed="rId4"/>
                <a:stretch>
                  <a:fillRect l="-1211" t="-10526" b="-30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6465EE6F-6286-4624-B2A5-8B303CEC6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149500"/>
            <a:ext cx="2193532" cy="264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4F124DE0-9BF7-4342-B49F-37EECFDBD668}"/>
              </a:ext>
            </a:extLst>
          </p:cNvPr>
          <p:cNvGrpSpPr/>
          <p:nvPr/>
        </p:nvGrpSpPr>
        <p:grpSpPr>
          <a:xfrm>
            <a:off x="5401565" y="3774664"/>
            <a:ext cx="3287507" cy="2652047"/>
            <a:chOff x="150796" y="3573104"/>
            <a:chExt cx="4090512" cy="3299834"/>
          </a:xfrm>
        </p:grpSpPr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7E8B6BDE-EFAC-4729-8C39-AD61252B6CD2}"/>
                </a:ext>
              </a:extLst>
            </p:cNvPr>
            <p:cNvSpPr/>
            <p:nvPr/>
          </p:nvSpPr>
          <p:spPr bwMode="auto">
            <a:xfrm rot="20096978">
              <a:off x="955093" y="4572647"/>
              <a:ext cx="614310" cy="654590"/>
            </a:xfrm>
            <a:prstGeom prst="rect">
              <a:avLst/>
            </a:prstGeom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2000000" lon="9600000" rev="15600000"/>
              </a:camera>
              <a:lightRig rig="threePt" dir="t"/>
            </a:scene3d>
            <a:sp3d extrusionH="76200" contourW="25400">
              <a:bevelT w="25400" h="12700"/>
              <a:bevelB w="25400" h="12700"/>
              <a:extrusionClr>
                <a:schemeClr val="tx1">
                  <a:lumMod val="65000"/>
                  <a:lumOff val="35000"/>
                </a:schemeClr>
              </a:extrusionClr>
              <a:contourClr>
                <a:schemeClr val="accent5">
                  <a:lumMod val="25000"/>
                </a:schemeClr>
              </a:contourClr>
            </a:sp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" name="Freeform 82">
              <a:extLst>
                <a:ext uri="{FF2B5EF4-FFF2-40B4-BE49-F238E27FC236}">
                  <a16:creationId xmlns:a16="http://schemas.microsoft.com/office/drawing/2014/main" id="{80DB16F0-B78B-4E47-AC24-EB964D9CC95B}"/>
                </a:ext>
              </a:extLst>
            </p:cNvPr>
            <p:cNvSpPr>
              <a:spLocks/>
            </p:cNvSpPr>
            <p:nvPr/>
          </p:nvSpPr>
          <p:spPr bwMode="auto">
            <a:xfrm rot="8834368">
              <a:off x="1356023" y="4319650"/>
              <a:ext cx="1384528" cy="190478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chemeClr val="bg1">
                  <a:lumMod val="50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B4AACE94-2D2B-4890-A447-8E5AF4CB1035}"/>
                </a:ext>
              </a:extLst>
            </p:cNvPr>
            <p:cNvSpPr/>
            <p:nvPr/>
          </p:nvSpPr>
          <p:spPr bwMode="auto">
            <a:xfrm>
              <a:off x="1178695" y="6334352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171D5ADE-2BE1-453D-B14B-1ADAAB1790A3}"/>
                </a:ext>
              </a:extLst>
            </p:cNvPr>
            <p:cNvSpPr/>
            <p:nvPr/>
          </p:nvSpPr>
          <p:spPr bwMode="auto">
            <a:xfrm>
              <a:off x="1583994" y="6222202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A85BB925-EC65-467F-B28C-E06630FA538B}"/>
                </a:ext>
              </a:extLst>
            </p:cNvPr>
            <p:cNvSpPr/>
            <p:nvPr/>
          </p:nvSpPr>
          <p:spPr bwMode="auto">
            <a:xfrm>
              <a:off x="1962254" y="6105080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CFF26B96-62F2-45F4-8C7A-CC4A5E41B4A7}"/>
                </a:ext>
              </a:extLst>
            </p:cNvPr>
            <p:cNvSpPr/>
            <p:nvPr/>
          </p:nvSpPr>
          <p:spPr bwMode="auto">
            <a:xfrm>
              <a:off x="2376082" y="5962684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88AE1CBD-B972-4DCF-9614-6F053D7CF0A4}"/>
                </a:ext>
              </a:extLst>
            </p:cNvPr>
            <p:cNvSpPr/>
            <p:nvPr/>
          </p:nvSpPr>
          <p:spPr bwMode="auto">
            <a:xfrm>
              <a:off x="2763016" y="5848715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98AF2B79-7FFE-4A8A-A0D7-6C8079B3D81A}"/>
                </a:ext>
              </a:extLst>
            </p:cNvPr>
            <p:cNvSpPr/>
            <p:nvPr/>
          </p:nvSpPr>
          <p:spPr bwMode="auto">
            <a:xfrm>
              <a:off x="3154723" y="5716614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326BBA00-8C15-4B6E-B6E0-644BF2A87CBD}"/>
                </a:ext>
              </a:extLst>
            </p:cNvPr>
            <p:cNvSpPr/>
            <p:nvPr/>
          </p:nvSpPr>
          <p:spPr bwMode="auto">
            <a:xfrm>
              <a:off x="3559877" y="5587577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07B13C9A-9203-4AD9-8B6D-5174DC21932F}"/>
                </a:ext>
              </a:extLst>
            </p:cNvPr>
            <p:cNvSpPr/>
            <p:nvPr/>
          </p:nvSpPr>
          <p:spPr bwMode="auto">
            <a:xfrm>
              <a:off x="1011251" y="6118328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DA515D2D-03D3-44A1-92F3-F5B69DBD4905}"/>
                </a:ext>
              </a:extLst>
            </p:cNvPr>
            <p:cNvSpPr/>
            <p:nvPr/>
          </p:nvSpPr>
          <p:spPr bwMode="auto">
            <a:xfrm>
              <a:off x="1416550" y="6006178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84A94702-5E8F-45BB-8204-9D327F20D679}"/>
                </a:ext>
              </a:extLst>
            </p:cNvPr>
            <p:cNvSpPr/>
            <p:nvPr/>
          </p:nvSpPr>
          <p:spPr bwMode="auto">
            <a:xfrm>
              <a:off x="1794810" y="5889056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A3BDBE67-F49C-4A0C-BB74-8B2CAC138B80}"/>
                </a:ext>
              </a:extLst>
            </p:cNvPr>
            <p:cNvSpPr/>
            <p:nvPr/>
          </p:nvSpPr>
          <p:spPr bwMode="auto">
            <a:xfrm>
              <a:off x="2208638" y="5746660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051DC5B5-3655-4DC9-86E3-70F164CE3CA0}"/>
                </a:ext>
              </a:extLst>
            </p:cNvPr>
            <p:cNvSpPr/>
            <p:nvPr/>
          </p:nvSpPr>
          <p:spPr bwMode="auto">
            <a:xfrm>
              <a:off x="2595572" y="5632691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CA998721-F286-4BDC-9234-3332F55849A5}"/>
                </a:ext>
              </a:extLst>
            </p:cNvPr>
            <p:cNvSpPr/>
            <p:nvPr/>
          </p:nvSpPr>
          <p:spPr bwMode="auto">
            <a:xfrm>
              <a:off x="2987279" y="5500590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D969985E-5262-4E91-B9F8-BC28CBBBE3FE}"/>
                </a:ext>
              </a:extLst>
            </p:cNvPr>
            <p:cNvSpPr/>
            <p:nvPr/>
          </p:nvSpPr>
          <p:spPr bwMode="auto">
            <a:xfrm>
              <a:off x="3392433" y="5371553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3EE58B97-EE26-4449-9F57-D089D537DE36}"/>
                </a:ext>
              </a:extLst>
            </p:cNvPr>
            <p:cNvSpPr/>
            <p:nvPr/>
          </p:nvSpPr>
          <p:spPr bwMode="auto">
            <a:xfrm>
              <a:off x="845404" y="5898864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87477336-8590-498D-8E51-D7B6AA1F19DE}"/>
                </a:ext>
              </a:extLst>
            </p:cNvPr>
            <p:cNvSpPr/>
            <p:nvPr/>
          </p:nvSpPr>
          <p:spPr bwMode="auto">
            <a:xfrm>
              <a:off x="1250703" y="5786714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ABDCDB4B-7DEC-4876-BFFD-C68774307E29}"/>
                </a:ext>
              </a:extLst>
            </p:cNvPr>
            <p:cNvSpPr/>
            <p:nvPr/>
          </p:nvSpPr>
          <p:spPr bwMode="auto">
            <a:xfrm>
              <a:off x="1628963" y="5669592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F2435918-6DE2-4FCF-8708-0210D67BAD5E}"/>
                </a:ext>
              </a:extLst>
            </p:cNvPr>
            <p:cNvSpPr/>
            <p:nvPr/>
          </p:nvSpPr>
          <p:spPr bwMode="auto">
            <a:xfrm>
              <a:off x="2042791" y="5527196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71DB1690-A8DE-4D41-A756-B330C7C256A2}"/>
                </a:ext>
              </a:extLst>
            </p:cNvPr>
            <p:cNvSpPr/>
            <p:nvPr/>
          </p:nvSpPr>
          <p:spPr bwMode="auto">
            <a:xfrm>
              <a:off x="2429725" y="5413227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75875EF0-4AB4-42D8-84D7-FA83ED00BC8F}"/>
                </a:ext>
              </a:extLst>
            </p:cNvPr>
            <p:cNvSpPr/>
            <p:nvPr/>
          </p:nvSpPr>
          <p:spPr bwMode="auto">
            <a:xfrm>
              <a:off x="2821432" y="5281126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47A3912F-F6BE-4780-B8BE-EA0944E58116}"/>
                </a:ext>
              </a:extLst>
            </p:cNvPr>
            <p:cNvSpPr/>
            <p:nvPr/>
          </p:nvSpPr>
          <p:spPr bwMode="auto">
            <a:xfrm>
              <a:off x="3226586" y="5152089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3" name="Freeform 82">
              <a:extLst>
                <a:ext uri="{FF2B5EF4-FFF2-40B4-BE49-F238E27FC236}">
                  <a16:creationId xmlns:a16="http://schemas.microsoft.com/office/drawing/2014/main" id="{0EB2D6FC-8A3B-492D-A74C-B8DA00CBD5BB}"/>
                </a:ext>
              </a:extLst>
            </p:cNvPr>
            <p:cNvSpPr>
              <a:spLocks/>
            </p:cNvSpPr>
            <p:nvPr/>
          </p:nvSpPr>
          <p:spPr bwMode="auto">
            <a:xfrm rot="1801589">
              <a:off x="1528679" y="5139540"/>
              <a:ext cx="1995182" cy="187451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4" name="Freeform 82">
              <a:extLst>
                <a:ext uri="{FF2B5EF4-FFF2-40B4-BE49-F238E27FC236}">
                  <a16:creationId xmlns:a16="http://schemas.microsoft.com/office/drawing/2014/main" id="{BFD9B532-A020-40E4-AA4B-205C8287F6A8}"/>
                </a:ext>
              </a:extLst>
            </p:cNvPr>
            <p:cNvSpPr>
              <a:spLocks/>
            </p:cNvSpPr>
            <p:nvPr/>
          </p:nvSpPr>
          <p:spPr bwMode="auto">
            <a:xfrm rot="3642240">
              <a:off x="932585" y="5309289"/>
              <a:ext cx="1166050" cy="142204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00B05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5" name="Freeform 82">
              <a:extLst>
                <a:ext uri="{FF2B5EF4-FFF2-40B4-BE49-F238E27FC236}">
                  <a16:creationId xmlns:a16="http://schemas.microsoft.com/office/drawing/2014/main" id="{73364C8E-4251-4B56-A0EB-969D1D8557FE}"/>
                </a:ext>
              </a:extLst>
            </p:cNvPr>
            <p:cNvSpPr>
              <a:spLocks/>
            </p:cNvSpPr>
            <p:nvPr/>
          </p:nvSpPr>
          <p:spPr bwMode="auto">
            <a:xfrm rot="5193685">
              <a:off x="595707" y="5453651"/>
              <a:ext cx="1003688" cy="146400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FF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cxnSp>
          <p:nvCxnSpPr>
            <p:cNvPr id="36" name="直線矢印コネクタ 35">
              <a:extLst>
                <a:ext uri="{FF2B5EF4-FFF2-40B4-BE49-F238E27FC236}">
                  <a16:creationId xmlns:a16="http://schemas.microsoft.com/office/drawing/2014/main" id="{23ADE324-0F00-4F6C-A2ED-977108D5398B}"/>
                </a:ext>
              </a:extLst>
            </p:cNvPr>
            <p:cNvCxnSpPr/>
            <p:nvPr/>
          </p:nvCxnSpPr>
          <p:spPr bwMode="auto">
            <a:xfrm flipH="1">
              <a:off x="3622147" y="4506884"/>
              <a:ext cx="311460" cy="623096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F18FAAA4-F75D-4153-96D4-4B2AD99C4D46}"/>
                </a:ext>
              </a:extLst>
            </p:cNvPr>
            <p:cNvSpPr txBox="1"/>
            <p:nvPr/>
          </p:nvSpPr>
          <p:spPr>
            <a:xfrm rot="17780808">
              <a:off x="2862456" y="4088884"/>
              <a:ext cx="1491106" cy="459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STJ array</a:t>
              </a:r>
              <a:endParaRPr kumimoji="1" lang="ja-JP" altLang="en-US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テキスト ボックス 37">
                  <a:extLst>
                    <a:ext uri="{FF2B5EF4-FFF2-40B4-BE49-F238E27FC236}">
                      <a16:creationId xmlns:a16="http://schemas.microsoft.com/office/drawing/2014/main" id="{39C9F879-9E47-41AE-8297-6C8F9C5F4A77}"/>
                    </a:ext>
                  </a:extLst>
                </p:cNvPr>
                <p:cNvSpPr txBox="1"/>
                <p:nvPr/>
              </p:nvSpPr>
              <p:spPr>
                <a:xfrm rot="20597757">
                  <a:off x="1252060" y="6298507"/>
                  <a:ext cx="2989248" cy="5744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400" i="1" dirty="0" smtClean="0">
                            <a:latin typeface="Cambria Math"/>
                          </a:rPr>
                          <m:t>𝜆</m:t>
                        </m:r>
                        <m:r>
                          <a:rPr lang="en-US" altLang="ja-JP" sz="2400" i="1" dirty="0" smtClean="0">
                            <a:latin typeface="Cambria Math"/>
                          </a:rPr>
                          <m:t>=40∼80</m:t>
                        </m:r>
                        <m:r>
                          <a:rPr lang="en-US" altLang="ja-JP" sz="2400" i="1" dirty="0">
                            <a:latin typeface="Cambria Math"/>
                          </a:rPr>
                          <m:t>𝜇</m:t>
                        </m:r>
                        <m:r>
                          <m:rPr>
                            <m:sty m:val="p"/>
                          </m:rPr>
                          <a:rPr lang="en-US" altLang="ja-JP" sz="2400" i="1" dirty="0">
                            <a:latin typeface="Cambria Math"/>
                          </a:rPr>
                          <m:t>m</m:t>
                        </m:r>
                      </m:oMath>
                    </m:oMathPara>
                  </a14:m>
                  <a:endParaRPr kumimoji="1" lang="ja-JP" altLang="en-US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</mc:Choice>
          <mc:Fallback xmlns="">
            <p:sp>
              <p:nvSpPr>
                <p:cNvPr id="38" name="テキスト ボックス 37">
                  <a:extLst>
                    <a:ext uri="{FF2B5EF4-FFF2-40B4-BE49-F238E27FC236}">
                      <a16:creationId xmlns:a16="http://schemas.microsoft.com/office/drawing/2014/main" id="{39C9F879-9E47-41AE-8297-6C8F9C5F4A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0597757">
                  <a:off x="1252060" y="6298507"/>
                  <a:ext cx="2989248" cy="57443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9" name="直線矢印コネクタ 38">
              <a:extLst>
                <a:ext uri="{FF2B5EF4-FFF2-40B4-BE49-F238E27FC236}">
                  <a16:creationId xmlns:a16="http://schemas.microsoft.com/office/drawing/2014/main" id="{9ABBDAE1-C298-4E41-AA5A-F0AEF20A5E6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610490" y="5984031"/>
              <a:ext cx="2053505" cy="690094"/>
            </a:xfrm>
            <a:prstGeom prst="straightConnector1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0" name="Freeform 82">
              <a:extLst>
                <a:ext uri="{FF2B5EF4-FFF2-40B4-BE49-F238E27FC236}">
                  <a16:creationId xmlns:a16="http://schemas.microsoft.com/office/drawing/2014/main" id="{7B1E6D09-0011-490B-B30F-C30F779D8E0F}"/>
                </a:ext>
              </a:extLst>
            </p:cNvPr>
            <p:cNvSpPr>
              <a:spLocks/>
            </p:cNvSpPr>
            <p:nvPr/>
          </p:nvSpPr>
          <p:spPr bwMode="auto">
            <a:xfrm rot="9685105">
              <a:off x="1402136" y="4557684"/>
              <a:ext cx="1384528" cy="190478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chemeClr val="bg1">
                  <a:lumMod val="50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F8428881-7C72-4891-BE43-455846FE8382}"/>
                </a:ext>
              </a:extLst>
            </p:cNvPr>
            <p:cNvSpPr>
              <a:spLocks/>
            </p:cNvSpPr>
            <p:nvPr/>
          </p:nvSpPr>
          <p:spPr bwMode="auto">
            <a:xfrm rot="4239930">
              <a:off x="618113" y="5503823"/>
              <a:ext cx="1332524" cy="167509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FF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2" name="Freeform 82">
              <a:extLst>
                <a:ext uri="{FF2B5EF4-FFF2-40B4-BE49-F238E27FC236}">
                  <a16:creationId xmlns:a16="http://schemas.microsoft.com/office/drawing/2014/main" id="{7395E17B-EAA4-438E-8E70-88341C4B57C7}"/>
                </a:ext>
              </a:extLst>
            </p:cNvPr>
            <p:cNvSpPr>
              <a:spLocks/>
            </p:cNvSpPr>
            <p:nvPr/>
          </p:nvSpPr>
          <p:spPr bwMode="auto">
            <a:xfrm rot="3098568">
              <a:off x="1015542" y="5379096"/>
              <a:ext cx="1717422" cy="218700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00B05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3" name="Freeform 82">
              <a:extLst>
                <a:ext uri="{FF2B5EF4-FFF2-40B4-BE49-F238E27FC236}">
                  <a16:creationId xmlns:a16="http://schemas.microsoft.com/office/drawing/2014/main" id="{FC2234DF-937E-4C35-9D14-5E36A903309D}"/>
                </a:ext>
              </a:extLst>
            </p:cNvPr>
            <p:cNvSpPr>
              <a:spLocks/>
            </p:cNvSpPr>
            <p:nvPr/>
          </p:nvSpPr>
          <p:spPr bwMode="auto">
            <a:xfrm rot="1951799">
              <a:off x="1488399" y="5004699"/>
              <a:ext cx="1335531" cy="204747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cxnSp>
          <p:nvCxnSpPr>
            <p:cNvPr id="44" name="直線矢印コネクタ 43">
              <a:extLst>
                <a:ext uri="{FF2B5EF4-FFF2-40B4-BE49-F238E27FC236}">
                  <a16:creationId xmlns:a16="http://schemas.microsoft.com/office/drawing/2014/main" id="{66996D1A-B0AD-4773-8F7F-20542B38F758}"/>
                </a:ext>
              </a:extLst>
            </p:cNvPr>
            <p:cNvCxnSpPr/>
            <p:nvPr/>
          </p:nvCxnSpPr>
          <p:spPr bwMode="auto">
            <a:xfrm>
              <a:off x="629393" y="6125917"/>
              <a:ext cx="403702" cy="527510"/>
            </a:xfrm>
            <a:prstGeom prst="straightConnector1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テキスト ボックス 44">
                  <a:extLst>
                    <a:ext uri="{FF2B5EF4-FFF2-40B4-BE49-F238E27FC236}">
                      <a16:creationId xmlns:a16="http://schemas.microsoft.com/office/drawing/2014/main" id="{56817D2C-3FA8-4A3C-A725-C4AAFC22DBCC}"/>
                    </a:ext>
                  </a:extLst>
                </p:cNvPr>
                <p:cNvSpPr txBox="1"/>
                <p:nvPr/>
              </p:nvSpPr>
              <p:spPr>
                <a:xfrm>
                  <a:off x="150796" y="6214877"/>
                  <a:ext cx="688359" cy="5744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latin typeface="Cambria Math"/>
                          </a:rPr>
                          <m:t>𝜃</m:t>
                        </m:r>
                      </m:oMath>
                    </m:oMathPara>
                  </a14:m>
                  <a:endParaRPr kumimoji="1" lang="ja-JP" altLang="en-US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</mc:Choice>
          <mc:Fallback xmlns="">
            <p:sp>
              <p:nvSpPr>
                <p:cNvPr id="45" name="テキスト ボックス 44">
                  <a:extLst>
                    <a:ext uri="{FF2B5EF4-FFF2-40B4-BE49-F238E27FC236}">
                      <a16:creationId xmlns:a16="http://schemas.microsoft.com/office/drawing/2014/main" id="{56817D2C-3FA8-4A3C-A725-C4AAFC22DB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0796" y="6214877"/>
                  <a:ext cx="688359" cy="57443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1134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103"/>
    </mc:Choice>
    <mc:Fallback xmlns="">
      <p:transition spd="slow" advTm="61103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4521" y="96624"/>
            <a:ext cx="8748464" cy="832076"/>
          </a:xfrm>
        </p:spPr>
        <p:txBody>
          <a:bodyPr>
            <a:noAutofit/>
          </a:bodyPr>
          <a:lstStyle/>
          <a:p>
            <a:r>
              <a:rPr kumimoji="1"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COBAND rocket experiment sensitivity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  <p:grpSp>
        <p:nvGrpSpPr>
          <p:cNvPr id="15" name="グループ化 14"/>
          <p:cNvGrpSpPr/>
          <p:nvPr/>
        </p:nvGrpSpPr>
        <p:grpSpPr>
          <a:xfrm>
            <a:off x="1314397" y="2226467"/>
            <a:ext cx="6408712" cy="4392488"/>
            <a:chOff x="1547664" y="1844824"/>
            <a:chExt cx="6408712" cy="4392488"/>
          </a:xfrm>
        </p:grpSpPr>
        <p:grpSp>
          <p:nvGrpSpPr>
            <p:cNvPr id="6" name="グループ化 5"/>
            <p:cNvGrpSpPr/>
            <p:nvPr/>
          </p:nvGrpSpPr>
          <p:grpSpPr>
            <a:xfrm>
              <a:off x="1547664" y="1844824"/>
              <a:ext cx="6408712" cy="4392488"/>
              <a:chOff x="1403648" y="1196752"/>
              <a:chExt cx="6408712" cy="4392488"/>
            </a:xfrm>
          </p:grpSpPr>
          <p:pic>
            <p:nvPicPr>
              <p:cNvPr id="7" name="図 6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12" t="9028" r="7262" b="10350"/>
              <a:stretch/>
            </p:blipFill>
            <p:spPr>
              <a:xfrm>
                <a:off x="1403648" y="1196752"/>
                <a:ext cx="6408712" cy="4392488"/>
              </a:xfrm>
              <a:prstGeom prst="rect">
                <a:avLst/>
              </a:prstGeom>
            </p:spPr>
          </p:pic>
          <p:sp>
            <p:nvSpPr>
              <p:cNvPr id="8" name="コンテンツ プレースホルダー 2"/>
              <p:cNvSpPr txBox="1">
                <a:spLocks/>
              </p:cNvSpPr>
              <p:nvPr/>
            </p:nvSpPr>
            <p:spPr>
              <a:xfrm>
                <a:off x="4583357" y="4127334"/>
                <a:ext cx="2168660" cy="36004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altLang="ja-JP" sz="1600" dirty="0" err="1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S.H.Kim</a:t>
                </a:r>
                <a:r>
                  <a:rPr lang="en-US" altLang="ja-JP" sz="16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et. al (2012)</a:t>
                </a:r>
                <a:endParaRPr lang="en-US" altLang="ja-JP" sz="200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9" name="コンテンツ プレースホルダー 2"/>
              <p:cNvSpPr txBox="1">
                <a:spLocks/>
              </p:cNvSpPr>
              <p:nvPr/>
            </p:nvSpPr>
            <p:spPr>
              <a:xfrm>
                <a:off x="4608004" y="4514664"/>
                <a:ext cx="2168660" cy="36004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altLang="ja-JP" sz="1600" dirty="0" err="1">
                    <a:solidFill>
                      <a:srgbClr val="00B05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Mirizzi</a:t>
                </a:r>
                <a:r>
                  <a:rPr lang="en-US" altLang="ja-JP" sz="1600" dirty="0">
                    <a:solidFill>
                      <a:srgbClr val="00B05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et. al (2007)</a:t>
                </a:r>
                <a:endParaRPr lang="en-US" altLang="ja-JP" sz="2000" dirty="0">
                  <a:solidFill>
                    <a:srgbClr val="00B05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10" name="コンテンツ プレースホルダー 2"/>
              <p:cNvSpPr txBox="1">
                <a:spLocks/>
              </p:cNvSpPr>
              <p:nvPr/>
            </p:nvSpPr>
            <p:spPr>
              <a:xfrm>
                <a:off x="3635896" y="1628800"/>
                <a:ext cx="3312368" cy="36004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L-R SM </a:t>
                </a:r>
                <a:r>
                  <a:rPr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=0.02, M(W</a:t>
                </a:r>
                <a:r>
                  <a:rPr lang="en-US" altLang="ja-JP" sz="16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2</a:t>
                </a:r>
                <a:r>
                  <a:rPr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)=715GeV</a:t>
                </a:r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11" name="コンテンツ プレースホルダー 2"/>
              <p:cNvSpPr txBox="1">
                <a:spLocks/>
              </p:cNvSpPr>
              <p:nvPr/>
            </p:nvSpPr>
            <p:spPr>
              <a:xfrm rot="16200000">
                <a:off x="1569803" y="2091485"/>
                <a:ext cx="2049838" cy="36004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m</a:t>
                </a:r>
                <a:r>
                  <a:rPr lang="en-US" altLang="ja-JP" sz="16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31</a:t>
                </a:r>
                <a:r>
                  <a:rPr lang="en-US" altLang="ja-JP" sz="1600" baseline="30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2 </a:t>
                </a:r>
                <a:r>
                  <a:rPr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= 2.510</a:t>
                </a:r>
                <a:r>
                  <a:rPr lang="en-US" altLang="ja-JP" sz="1600" baseline="30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-3</a:t>
                </a:r>
                <a:r>
                  <a:rPr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eV</a:t>
                </a:r>
                <a:r>
                  <a:rPr lang="en-US" altLang="ja-JP" sz="1600" baseline="30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2</a:t>
                </a:r>
                <a:endParaRPr lang="en-US" altLang="ja-JP" sz="2000" baseline="30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12" name="コンテンツ プレースホルダー 2"/>
              <p:cNvSpPr txBox="1">
                <a:spLocks/>
              </p:cNvSpPr>
              <p:nvPr/>
            </p:nvSpPr>
            <p:spPr>
              <a:xfrm rot="16200000">
                <a:off x="6634105" y="1808820"/>
                <a:ext cx="1484508" cy="36004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m</a:t>
                </a:r>
                <a:r>
                  <a:rPr lang="en-US" altLang="ja-JP" sz="16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i</a:t>
                </a:r>
                <a:r>
                  <a:rPr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 &lt; 0.23eV</a:t>
                </a:r>
                <a:endParaRPr lang="en-US" altLang="ja-JP" sz="2000" baseline="30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p:grpSp>
        <p:pic>
          <p:nvPicPr>
            <p:cNvPr id="13" name="Picture 2" descr="http://hep.px.tsukuba.ac.jp/coband/Images/coband-logo-v4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7175" y="2813161"/>
              <a:ext cx="1181578" cy="843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テキスト ボックス 13"/>
            <p:cNvSpPr txBox="1"/>
            <p:nvPr/>
          </p:nvSpPr>
          <p:spPr>
            <a:xfrm>
              <a:off x="4504797" y="2958918"/>
              <a:ext cx="16427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COBAND rocket</a:t>
              </a:r>
            </a:p>
            <a:p>
              <a:r>
                <a:rPr lang="en-US" altLang="ja-JP" dirty="0"/>
                <a:t>200sec meas.</a:t>
              </a:r>
              <a:endParaRPr kumimoji="1" lang="ja-JP" altLang="en-US" dirty="0"/>
            </a:p>
          </p:txBody>
        </p:sp>
      </p:grpSp>
      <p:sp>
        <p:nvSpPr>
          <p:cNvPr id="16" name="コンテンツ プレースホルダー 4"/>
          <p:cNvSpPr>
            <a:spLocks noGrp="1"/>
          </p:cNvSpPr>
          <p:nvPr>
            <p:ph idx="1"/>
          </p:nvPr>
        </p:nvSpPr>
        <p:spPr>
          <a:xfrm>
            <a:off x="252533" y="792915"/>
            <a:ext cx="8532439" cy="1243188"/>
          </a:xfrm>
        </p:spPr>
        <p:txBody>
          <a:bodyPr>
            <a:normAutofit fontScale="92500"/>
          </a:bodyPr>
          <a:lstStyle/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200-sec measurements with a sounding rocket</a:t>
            </a:r>
          </a:p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15cm dia. and 1m focal length telescope and grating in 40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~80m range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Each pixel in 100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m100m850pix. array </a:t>
            </a:r>
            <a:r>
              <a:rPr lang="en-US" altLang="ja-JP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counts number of photons </a:t>
            </a:r>
            <a:endParaRPr lang="en-US" altLang="ja-JP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矢印: 上 16">
            <a:extLst>
              <a:ext uri="{FF2B5EF4-FFF2-40B4-BE49-F238E27FC236}">
                <a16:creationId xmlns:a16="http://schemas.microsoft.com/office/drawing/2014/main" id="{00037522-86BF-4DA8-96F9-D775743F243E}"/>
              </a:ext>
            </a:extLst>
          </p:cNvPr>
          <p:cNvSpPr/>
          <p:nvPr/>
        </p:nvSpPr>
        <p:spPr>
          <a:xfrm>
            <a:off x="3525851" y="4365104"/>
            <a:ext cx="484632" cy="936103"/>
          </a:xfrm>
          <a:prstGeom prst="upArrow">
            <a:avLst>
              <a:gd name="adj1" fmla="val 39218"/>
              <a:gd name="adj2" fmla="val 50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コンテンツ プレースホルダー 2">
            <a:extLst>
              <a:ext uri="{FF2B5EF4-FFF2-40B4-BE49-F238E27FC236}">
                <a16:creationId xmlns:a16="http://schemas.microsoft.com/office/drawing/2014/main" id="{6B5E0F56-3CBE-4058-AC64-40A3D4687791}"/>
              </a:ext>
            </a:extLst>
          </p:cNvPr>
          <p:cNvSpPr txBox="1">
            <a:spLocks/>
          </p:cNvSpPr>
          <p:nvPr/>
        </p:nvSpPr>
        <p:spPr>
          <a:xfrm>
            <a:off x="3898657" y="4731603"/>
            <a:ext cx="2788756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x100 improvement!</a:t>
            </a:r>
          </a:p>
        </p:txBody>
      </p:sp>
    </p:spTree>
    <p:extLst>
      <p:ext uri="{BB962C8B-B14F-4D97-AF65-F5344CB8AC3E}">
        <p14:creationId xmlns:p14="http://schemas.microsoft.com/office/powerpoint/2010/main" val="2854443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コンテンツ プレースホルダー 4"/>
              <p:cNvSpPr txBox="1">
                <a:spLocks/>
              </p:cNvSpPr>
              <p:nvPr/>
            </p:nvSpPr>
            <p:spPr>
              <a:xfrm>
                <a:off x="1431255" y="3170604"/>
                <a:ext cx="6336704" cy="648072"/>
              </a:xfrm>
              <a:prstGeom prst="rect">
                <a:avLst/>
              </a:prstGeom>
              <a:gradFill flip="none" rotWithShape="1">
                <a:gsLst>
                  <a:gs pos="0">
                    <a:srgbClr val="92D050">
                      <a:tint val="66000"/>
                      <a:satMod val="160000"/>
                    </a:srgbClr>
                  </a:gs>
                  <a:gs pos="50000">
                    <a:srgbClr val="92D050">
                      <a:tint val="44500"/>
                      <a:satMod val="160000"/>
                    </a:srgbClr>
                  </a:gs>
                  <a:gs pos="100000">
                    <a:srgbClr val="92D05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p:spPr>
            <p:txBody>
              <a:bodyPr vert="horz" lIns="91440" tIns="45720" rIns="91440" bIns="45720" rtlCol="0" anchor="ctr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ja-JP" sz="2800" dirty="0">
                    <a:solidFill>
                      <a:srgbClr val="FF0000"/>
                    </a:solidFill>
                    <a:ea typeface="Arial Unicode MS" pitchFamily="50" charset="-128"/>
                    <a:cs typeface="Arial Unicode MS" pitchFamily="50" charset="-128"/>
                    <a:sym typeface="Wingdings" panose="05000000000000000000" pitchFamily="2" charset="2"/>
                  </a:rPr>
                  <a:t>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8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NEP</m:t>
                    </m:r>
                    <m:r>
                      <a:rPr lang="en-US" altLang="ja-JP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=</m:t>
                    </m:r>
                    <m:sSub>
                      <m:sSubPr>
                        <m:ctrlP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sSubPr>
                      <m:e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𝜖</m:t>
                        </m:r>
                      </m:e>
                      <m:sub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𝛾</m:t>
                        </m:r>
                      </m:sub>
                    </m:sSub>
                    <m:rad>
                      <m:radPr>
                        <m:degHide m:val="on"/>
                        <m:ctrlP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radPr>
                      <m:deg/>
                      <m:e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2</m:t>
                        </m:r>
                        <m:sSub>
                          <m:sSubPr>
                            <m:ctrlPr>
                              <a:rPr lang="en-US" altLang="ja-JP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lang="en-US" altLang="ja-JP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ja-JP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𝛾</m:t>
                            </m:r>
                          </m:sub>
                        </m:sSub>
                      </m:e>
                    </m:rad>
                    <m:r>
                      <a:rPr lang="en-US" altLang="ja-JP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 </m:t>
                    </m:r>
                    <m:r>
                      <a:rPr lang="en-US" altLang="ja-JP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~ </m:t>
                    </m:r>
                    <m:r>
                      <a:rPr lang="en-US" altLang="ja-JP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1</m:t>
                    </m:r>
                    <m:r>
                      <a:rPr lang="en-US" altLang="ja-JP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</m:t>
                    </m:r>
                    <m:sSup>
                      <m:sSupPr>
                        <m:ctrlPr>
                          <a:rPr lang="en-US" altLang="ja-JP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altLang="ja-JP" sz="2800" b="0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10</m:t>
                        </m:r>
                      </m:e>
                      <m:sup>
                        <m:r>
                          <a:rPr lang="en-US" altLang="ja-JP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−19</m:t>
                        </m:r>
                      </m:sup>
                    </m:sSup>
                    <m:f>
                      <m:fPr>
                        <m:type m:val="lin"/>
                        <m:ctrlPr>
                          <a:rPr lang="en-US" altLang="ja-JP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ja-JP" sz="28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  <m:t>𝑊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ja-JP" sz="28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ja-JP" sz="28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𝐻𝑧</m:t>
                            </m:r>
                          </m:e>
                        </m:rad>
                      </m:den>
                    </m:f>
                  </m:oMath>
                </a14:m>
                <a:endParaRPr lang="en-US" altLang="ja-JP" sz="240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6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1255" y="3170604"/>
                <a:ext cx="6336704" cy="648072"/>
              </a:xfrm>
              <a:prstGeom prst="rect">
                <a:avLst/>
              </a:prstGeom>
              <a:blipFill>
                <a:blip r:embed="rId3"/>
                <a:stretch>
                  <a:fillRect t="-943" b="-160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タイトル 4"/>
          <p:cNvSpPr>
            <a:spLocks noGrp="1"/>
          </p:cNvSpPr>
          <p:nvPr>
            <p:ph type="title"/>
          </p:nvPr>
        </p:nvSpPr>
        <p:spPr>
          <a:xfrm>
            <a:off x="158375" y="98912"/>
            <a:ext cx="8944407" cy="692150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Narrow" panose="020B060602020203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Requirements for the photo-detector in COBAND rocket experiment</a:t>
            </a:r>
            <a:endParaRPr kumimoji="1" lang="ja-JP" altLang="en-US" sz="2800" dirty="0">
              <a:latin typeface="Arial Narrow" panose="020B0606020202030204" pitchFamily="34" charset="0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39552" y="944353"/>
            <a:ext cx="8147248" cy="2340631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Sensitive area of 100m100m for each pixel</a:t>
            </a:r>
          </a:p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High detection efficiency for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a far-infrared single-photon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in =40m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～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80m</a:t>
            </a:r>
          </a:p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Dark count rate less than 300Hz (expected real photon rate)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AB7A9772-5F5F-4BA1-A535-51230C31E78C}"/>
                  </a:ext>
                </a:extLst>
              </p:cNvPr>
              <p:cNvSpPr/>
              <p:nvPr/>
            </p:nvSpPr>
            <p:spPr>
              <a:xfrm>
                <a:off x="539552" y="4590810"/>
                <a:ext cx="8120110" cy="1235082"/>
              </a:xfrm>
              <a:prstGeom prst="rect">
                <a:avLst/>
              </a:prstGeom>
              <a:gradFill flip="none" rotWithShape="1">
                <a:gsLst>
                  <a:gs pos="0">
                    <a:srgbClr val="92D050">
                      <a:tint val="66000"/>
                      <a:satMod val="160000"/>
                    </a:srgbClr>
                  </a:gs>
                  <a:gs pos="50000">
                    <a:srgbClr val="92D050">
                      <a:tint val="44500"/>
                      <a:satMod val="160000"/>
                    </a:srgbClr>
                  </a:gs>
                  <a:gs pos="100000">
                    <a:srgbClr val="92D05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p:spPr>
            <p:txBody>
              <a:bodyPr wrap="square">
                <a:spAutoFit/>
              </a:bodyPr>
              <a:lstStyle/>
              <a:p>
                <a:r>
                  <a:rPr lang="en-US" altLang="ja-JP" sz="2400" dirty="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We are trying to achieve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NEP</m:t>
                    </m:r>
                    <m:r>
                      <a:rPr lang="en-US" altLang="ja-JP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 </m:t>
                    </m:r>
                    <m:r>
                      <a:rPr lang="en-US" altLang="ja-JP" sz="2400" b="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~</m:t>
                    </m:r>
                    <m:sSup>
                      <m:sSupPr>
                        <m:ctrlP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 panose="05000000000000000000" pitchFamily="2" charset="2"/>
                          </a:rPr>
                          <m:t>10</m:t>
                        </m:r>
                      </m:e>
                      <m:sup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 panose="05000000000000000000" pitchFamily="2" charset="2"/>
                          </a:rPr>
                          <m:t>−19</m:t>
                        </m:r>
                      </m:sup>
                    </m:sSup>
                    <m:f>
                      <m:fPr>
                        <m:type m:val="lin"/>
                        <m:ctrlP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  <m:t>𝑊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𝐻𝑧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ja-JP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by using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Superconducting Tunneling Junction detector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Cryogenic amplifier readout</a:t>
                </a:r>
              </a:p>
            </p:txBody>
          </p:sp>
        </mc:Choice>
        <mc:Fallback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AB7A9772-5F5F-4BA1-A535-51230C31E7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4590810"/>
                <a:ext cx="8120110" cy="1235082"/>
              </a:xfrm>
              <a:prstGeom prst="rect">
                <a:avLst/>
              </a:prstGeom>
              <a:blipFill>
                <a:blip r:embed="rId4"/>
                <a:stretch>
                  <a:fillRect l="-1201" t="-985" b="-103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5711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/>
        </p:nvGrpSpPr>
        <p:grpSpPr>
          <a:xfrm>
            <a:off x="3612252" y="964843"/>
            <a:ext cx="5074979" cy="3502944"/>
            <a:chOff x="66523" y="2265188"/>
            <a:chExt cx="2114884" cy="1460321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 rotWithShape="1">
            <a:blip r:embed="rId3"/>
            <a:srcRect l="15756" t="2816" r="19755" b="14071"/>
            <a:stretch/>
          </p:blipFill>
          <p:spPr>
            <a:xfrm>
              <a:off x="383594" y="2276873"/>
              <a:ext cx="1624497" cy="1296144"/>
            </a:xfrm>
            <a:prstGeom prst="rect">
              <a:avLst/>
            </a:prstGeom>
            <a:ln w="127000" cap="rnd">
              <a:noFill/>
            </a:ln>
            <a:effectLst/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contourClr>
                <a:srgbClr val="C0C0C0"/>
              </a:contourClr>
            </a:sp3d>
          </p:spPr>
        </p:pic>
        <p:sp>
          <p:nvSpPr>
            <p:cNvPr id="22" name="テキスト ボックス 21"/>
            <p:cNvSpPr txBox="1"/>
            <p:nvPr/>
          </p:nvSpPr>
          <p:spPr>
            <a:xfrm>
              <a:off x="1129113" y="3401030"/>
              <a:ext cx="1052294" cy="2111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Temperature(K)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302154" y="3544985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0.3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671047" y="3544420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0.4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1040002" y="3543010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0.5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1405504" y="3546885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0.6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1773480" y="3542398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0.7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 rot="16200000">
              <a:off x="144644" y="2468001"/>
              <a:ext cx="616728" cy="2111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Leakage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66523" y="3194380"/>
              <a:ext cx="409517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100pA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163589" y="2966233"/>
              <a:ext cx="289419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1nA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117677" y="2726055"/>
              <a:ext cx="349468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10nA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66523" y="2463738"/>
              <a:ext cx="409517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100nA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418"/>
            <a:ext cx="8229600" cy="634082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development at CRAVITY </a:t>
            </a:r>
            <a:endParaRPr kumimoji="1"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" name="コンテンツ プレースホルダー 2"/>
          <p:cNvSpPr txBox="1">
            <a:spLocks/>
          </p:cNvSpPr>
          <p:nvPr/>
        </p:nvSpPr>
        <p:spPr>
          <a:xfrm>
            <a:off x="392697" y="4463229"/>
            <a:ext cx="8570063" cy="1054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I</a:t>
            </a:r>
            <a:r>
              <a:rPr lang="en-US" altLang="ja-JP" sz="22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leak</a:t>
            </a: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~200pA for 50</a:t>
            </a: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m sq. STJ, and</a:t>
            </a: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 achieved 50pA for 20m sq.</a:t>
            </a:r>
          </a:p>
          <a:p>
            <a:pPr marL="0" indent="0">
              <a:buNone/>
            </a:pPr>
            <a:r>
              <a:rPr lang="en-US" altLang="ja-JP" sz="2400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	 This satisfies our requirement!</a:t>
            </a:r>
            <a:endParaRPr lang="en-US" altLang="ja-JP" sz="1800" dirty="0">
              <a:solidFill>
                <a:srgbClr val="0070C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  <a:sym typeface="Symbol"/>
            </a:endParaRPr>
          </a:p>
        </p:txBody>
      </p:sp>
      <p:cxnSp>
        <p:nvCxnSpPr>
          <p:cNvPr id="13" name="直線コネクタ 12"/>
          <p:cNvCxnSpPr/>
          <p:nvPr/>
        </p:nvCxnSpPr>
        <p:spPr>
          <a:xfrm>
            <a:off x="4408857" y="3385327"/>
            <a:ext cx="3863212" cy="0"/>
          </a:xfrm>
          <a:prstGeom prst="line">
            <a:avLst/>
          </a:prstGeom>
          <a:ln w="317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H="1">
            <a:off x="7634433" y="3048944"/>
            <a:ext cx="216024" cy="317102"/>
          </a:xfrm>
          <a:prstGeom prst="straightConnector1">
            <a:avLst/>
          </a:prstGeom>
          <a:ln w="3175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7600543" y="2648834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0.1nA</a:t>
            </a:r>
            <a:endParaRPr kumimoji="1" lang="ja-JP" altLang="en-US" sz="24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34" name="Picture 2" descr="CRAVITYロ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118" y="840127"/>
            <a:ext cx="2591422" cy="60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コンテンツ プレースホルダー 2"/>
          <p:cNvSpPr txBox="1">
            <a:spLocks/>
          </p:cNvSpPr>
          <p:nvPr/>
        </p:nvSpPr>
        <p:spPr>
          <a:xfrm>
            <a:off x="151538" y="892452"/>
            <a:ext cx="5626730" cy="38297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50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m sq.</a:t>
            </a:r>
            <a:r>
              <a:rPr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fabricated at CRAVITY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7</a:t>
            </a:fld>
            <a:endParaRPr kumimoji="1" lang="ja-JP" altLang="en-US"/>
          </a:p>
        </p:txBody>
      </p:sp>
      <p:grpSp>
        <p:nvGrpSpPr>
          <p:cNvPr id="7" name="グループ化 6"/>
          <p:cNvGrpSpPr/>
          <p:nvPr/>
        </p:nvGrpSpPr>
        <p:grpSpPr>
          <a:xfrm>
            <a:off x="553293" y="1302041"/>
            <a:ext cx="3009862" cy="2952841"/>
            <a:chOff x="657249" y="1082601"/>
            <a:chExt cx="3009862" cy="2952841"/>
          </a:xfrm>
        </p:grpSpPr>
        <p:grpSp>
          <p:nvGrpSpPr>
            <p:cNvPr id="35" name="グループ化 34"/>
            <p:cNvGrpSpPr/>
            <p:nvPr/>
          </p:nvGrpSpPr>
          <p:grpSpPr>
            <a:xfrm>
              <a:off x="657249" y="1082601"/>
              <a:ext cx="3009862" cy="2952841"/>
              <a:chOff x="771870" y="551778"/>
              <a:chExt cx="2595817" cy="2546640"/>
            </a:xfrm>
          </p:grpSpPr>
          <p:pic>
            <p:nvPicPr>
              <p:cNvPr id="36" name="図 35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10" t="6632" r="8622" b="8157"/>
              <a:stretch/>
            </p:blipFill>
            <p:spPr>
              <a:xfrm>
                <a:off x="827584" y="736523"/>
                <a:ext cx="2056331" cy="2184852"/>
              </a:xfrm>
              <a:prstGeom prst="rect">
                <a:avLst/>
              </a:prstGeom>
            </p:spPr>
          </p:pic>
          <p:grpSp>
            <p:nvGrpSpPr>
              <p:cNvPr id="37" name="グループ化 36"/>
              <p:cNvGrpSpPr/>
              <p:nvPr/>
            </p:nvGrpSpPr>
            <p:grpSpPr>
              <a:xfrm>
                <a:off x="1759175" y="1806081"/>
                <a:ext cx="1608512" cy="1292337"/>
                <a:chOff x="2475773" y="2084466"/>
                <a:chExt cx="1608512" cy="1292337"/>
              </a:xfrm>
            </p:grpSpPr>
            <p:cxnSp>
              <p:nvCxnSpPr>
                <p:cNvPr id="41" name="直線矢印コネクタ 40"/>
                <p:cNvCxnSpPr/>
                <p:nvPr/>
              </p:nvCxnSpPr>
              <p:spPr>
                <a:xfrm>
                  <a:off x="2819702" y="3047090"/>
                  <a:ext cx="244809" cy="0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線矢印コネクタ 41"/>
                <p:cNvCxnSpPr/>
                <p:nvPr/>
              </p:nvCxnSpPr>
              <p:spPr>
                <a:xfrm flipH="1" flipV="1">
                  <a:off x="2819702" y="2773164"/>
                  <a:ext cx="1657" cy="273926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テキスト ボックス 16"/>
                <p:cNvSpPr txBox="1"/>
                <p:nvPr/>
              </p:nvSpPr>
              <p:spPr>
                <a:xfrm rot="16200000">
                  <a:off x="2060314" y="2499925"/>
                  <a:ext cx="1149443" cy="3185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ja-JP" b="1" dirty="0">
                      <a:latin typeface="Arial Unicode MS" panose="020B0604020202020204" pitchFamily="50" charset="-128"/>
                      <a:ea typeface="Arial Unicode MS" panose="020B0604020202020204" pitchFamily="50" charset="-128"/>
                      <a:cs typeface="Arial Unicode MS" panose="020B0604020202020204" pitchFamily="50" charset="-128"/>
                    </a:rPr>
                    <a:t>500p</a:t>
                  </a:r>
                  <a:r>
                    <a:rPr kumimoji="1" lang="en-US" altLang="ja-JP" b="1" dirty="0">
                      <a:latin typeface="Arial Unicode MS" panose="020B0604020202020204" pitchFamily="50" charset="-128"/>
                      <a:ea typeface="Arial Unicode MS" panose="020B0604020202020204" pitchFamily="50" charset="-128"/>
                      <a:cs typeface="Arial Unicode MS" panose="020B0604020202020204" pitchFamily="50" charset="-128"/>
                    </a:rPr>
                    <a:t>A/DIV</a:t>
                  </a:r>
                  <a:endParaRPr kumimoji="1" lang="ja-JP" altLang="en-US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  <p:sp>
              <p:nvSpPr>
                <p:cNvPr id="44" name="テキスト ボックス 17"/>
                <p:cNvSpPr txBox="1"/>
                <p:nvPr/>
              </p:nvSpPr>
              <p:spPr>
                <a:xfrm>
                  <a:off x="2725657" y="3058277"/>
                  <a:ext cx="1358628" cy="3185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ja-JP" b="1" dirty="0">
                      <a:latin typeface="Arial Unicode MS" panose="020B0604020202020204" pitchFamily="50" charset="-128"/>
                      <a:ea typeface="Arial Unicode MS" panose="020B0604020202020204" pitchFamily="50" charset="-128"/>
                      <a:cs typeface="Arial Unicode MS" panose="020B0604020202020204" pitchFamily="50" charset="-128"/>
                    </a:rPr>
                    <a:t>0.2mV/DIV</a:t>
                  </a:r>
                  <a:endParaRPr kumimoji="1" lang="ja-JP" altLang="en-US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</p:grpSp>
          <p:sp>
            <p:nvSpPr>
              <p:cNvPr id="38" name="テキスト ボックス 17"/>
              <p:cNvSpPr txBox="1"/>
              <p:nvPr/>
            </p:nvSpPr>
            <p:spPr>
              <a:xfrm>
                <a:off x="1541127" y="551778"/>
                <a:ext cx="254529" cy="451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ja-JP" sz="2800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I</a:t>
                </a:r>
                <a:endParaRPr kumimoji="1" lang="ja-JP" altLang="en-US" sz="28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39" name="テキスト ボックス 16"/>
              <p:cNvSpPr txBox="1"/>
              <p:nvPr/>
            </p:nvSpPr>
            <p:spPr>
              <a:xfrm>
                <a:off x="2630242" y="1762922"/>
                <a:ext cx="309387" cy="398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en-US" altLang="ja-JP" sz="2400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V</a:t>
                </a:r>
                <a:endParaRPr kumimoji="1" lang="ja-JP" altLang="en-US" sz="2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40" name="テキスト ボックス 17"/>
              <p:cNvSpPr txBox="1"/>
              <p:nvPr/>
            </p:nvSpPr>
            <p:spPr>
              <a:xfrm>
                <a:off x="771870" y="977376"/>
                <a:ext cx="1237190" cy="610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en-US" altLang="ja-JP" sz="2000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T~300mK</a:t>
                </a:r>
              </a:p>
              <a:p>
                <a:r>
                  <a:rPr lang="en-US" altLang="ja-JP" sz="2000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w/ B field</a:t>
                </a:r>
                <a:endParaRPr kumimoji="1" lang="ja-JP" altLang="en-US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p:grpSp>
        <p:sp>
          <p:nvSpPr>
            <p:cNvPr id="5" name="矢印: 下 4"/>
            <p:cNvSpPr/>
            <p:nvPr/>
          </p:nvSpPr>
          <p:spPr>
            <a:xfrm>
              <a:off x="2349624" y="2011242"/>
              <a:ext cx="260304" cy="417648"/>
            </a:xfrm>
            <a:prstGeom prst="downArrow">
              <a:avLst>
                <a:gd name="adj1" fmla="val 29083"/>
                <a:gd name="adj2" fmla="val 80404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矢印: 下 44"/>
            <p:cNvSpPr/>
            <p:nvPr/>
          </p:nvSpPr>
          <p:spPr>
            <a:xfrm rot="10800000">
              <a:off x="2346230" y="2552479"/>
              <a:ext cx="260304" cy="417648"/>
            </a:xfrm>
            <a:prstGeom prst="downArrow">
              <a:avLst>
                <a:gd name="adj1" fmla="val 29083"/>
                <a:gd name="adj2" fmla="val 80404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2514201" y="2180822"/>
              <a:ext cx="10846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b="1" dirty="0">
                  <a:solidFill>
                    <a:srgbClr val="FF0000"/>
                  </a:solidFill>
                </a:rPr>
                <a:t>Leakage </a:t>
              </a:r>
              <a:endParaRPr kumimoji="1" lang="ja-JP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正方形/長方形 7"/>
          <p:cNvSpPr/>
          <p:nvPr/>
        </p:nvSpPr>
        <p:spPr>
          <a:xfrm>
            <a:off x="310468" y="5336422"/>
            <a:ext cx="7734432" cy="120032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Far-infrared single photon detection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is feasible with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this Nb/Al-STJ device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and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cryogenic amplifier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which can be deployed in close proximity to the STJ.</a:t>
            </a:r>
          </a:p>
        </p:txBody>
      </p:sp>
    </p:spTree>
    <p:extLst>
      <p:ext uri="{BB962C8B-B14F-4D97-AF65-F5344CB8AC3E}">
        <p14:creationId xmlns:p14="http://schemas.microsoft.com/office/powerpoint/2010/main" val="192443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134"/>
    </mc:Choice>
    <mc:Fallback xmlns="">
      <p:transition spd="slow" advTm="126134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9374"/>
            <a:ext cx="8229600" cy="572439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FD-SOI-MOSFET at cryogenic temperature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69082" y="583238"/>
            <a:ext cx="673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FD-SOI</a:t>
            </a:r>
            <a:r>
              <a:rPr lang="ja-JP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ja-JP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ully </a:t>
            </a:r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epleted – </a:t>
            </a:r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ilicon </a:t>
            </a:r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nsulator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2D8002D-B5B0-4BAC-B1F6-782DDCCE6D9C}" type="slidenum">
              <a:rPr kumimoji="1" lang="ja-JP" altLang="en-US" smtClean="0"/>
              <a:t>8</a:t>
            </a:fld>
            <a:endParaRPr kumimoji="1" lang="ja-JP" altLang="en-US"/>
          </a:p>
        </p:txBody>
      </p:sp>
      <p:grpSp>
        <p:nvGrpSpPr>
          <p:cNvPr id="16" name="グループ化 15"/>
          <p:cNvGrpSpPr/>
          <p:nvPr/>
        </p:nvGrpSpPr>
        <p:grpSpPr>
          <a:xfrm>
            <a:off x="4615107" y="3206153"/>
            <a:ext cx="3285917" cy="2722929"/>
            <a:chOff x="4685725" y="1964951"/>
            <a:chExt cx="4284972" cy="3457841"/>
          </a:xfrm>
        </p:grpSpPr>
        <p:pic>
          <p:nvPicPr>
            <p:cNvPr id="17" name="図 16"/>
            <p:cNvPicPr>
              <a:picLocks noChangeAspect="1"/>
            </p:cNvPicPr>
            <p:nvPr/>
          </p:nvPicPr>
          <p:blipFill rotWithShape="1">
            <a:blip r:embed="rId2"/>
            <a:srcRect t="1679" b="555"/>
            <a:stretch/>
          </p:blipFill>
          <p:spPr>
            <a:xfrm>
              <a:off x="5436096" y="2038420"/>
              <a:ext cx="3496194" cy="2969371"/>
            </a:xfrm>
            <a:prstGeom prst="rect">
              <a:avLst/>
            </a:prstGeom>
          </p:spPr>
        </p:pic>
        <p:sp>
          <p:nvSpPr>
            <p:cNvPr id="18" name="テキスト ボックス 17"/>
            <p:cNvSpPr txBox="1"/>
            <p:nvPr/>
          </p:nvSpPr>
          <p:spPr>
            <a:xfrm>
              <a:off x="7597184" y="4470666"/>
              <a:ext cx="1357077" cy="521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 err="1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Vgs</a:t>
              </a:r>
              <a:r>
                <a:rPr kumimoji="1"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 (V)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 rot="16200000">
              <a:off x="5290726" y="2051911"/>
              <a:ext cx="775950" cy="6020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Ids</a:t>
              </a:r>
              <a:endParaRPr kumimoji="1" lang="ja-JP" altLang="en-US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5436097" y="4940390"/>
              <a:ext cx="408042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6088357" y="4941168"/>
              <a:ext cx="658889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0.5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7010240" y="4941168"/>
              <a:ext cx="408042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7688815" y="4941168"/>
              <a:ext cx="658889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1.5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8562655" y="4941168"/>
              <a:ext cx="408042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2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4757586" y="4646997"/>
              <a:ext cx="775950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1pA</a:t>
              </a:r>
              <a:endParaRPr kumimoji="1" lang="ja-JP" altLang="en-US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4757585" y="3781747"/>
              <a:ext cx="775950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1nA</a:t>
              </a:r>
              <a:endParaRPr kumimoji="1" lang="ja-JP" altLang="en-US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4751314" y="2893946"/>
              <a:ext cx="782221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</a:t>
              </a:r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4685725" y="2038419"/>
              <a:ext cx="859565" cy="48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m</a:t>
              </a:r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7205076" y="2575003"/>
              <a:ext cx="1428150" cy="84284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̶̶   </a:t>
              </a:r>
              <a:r>
                <a:rPr kumimoji="1" lang="en-US" altLang="ja-JP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ROOM</a:t>
              </a:r>
              <a:endParaRPr lang="en-US" altLang="ja-JP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kumimoji="1" lang="en-US" altLang="ja-JP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̶̶̶</a:t>
              </a:r>
              <a:r>
                <a:rPr kumimoji="1" lang="ja-JP" altLang="en-US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en-US" altLang="ja-JP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3K</a:t>
              </a:r>
              <a:endParaRPr kumimoji="1" lang="ja-JP" alt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7076122" y="3527682"/>
              <a:ext cx="1532669" cy="6020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n-MOS</a:t>
              </a:r>
              <a:endParaRPr lang="en-US" altLang="ja-JP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640713" y="3299330"/>
            <a:ext cx="3347712" cy="2649950"/>
            <a:chOff x="244150" y="1985093"/>
            <a:chExt cx="4402271" cy="3484709"/>
          </a:xfrm>
        </p:grpSpPr>
        <p:pic>
          <p:nvPicPr>
            <p:cNvPr id="32" name="図 3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6" t="11473" r="56123" b="12245"/>
            <a:stretch/>
          </p:blipFill>
          <p:spPr>
            <a:xfrm>
              <a:off x="1024174" y="2012456"/>
              <a:ext cx="3607614" cy="3021298"/>
            </a:xfrm>
            <a:prstGeom prst="rect">
              <a:avLst/>
            </a:prstGeom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1921817" y="3436291"/>
              <a:ext cx="1545559" cy="607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p-MOS</a:t>
              </a:r>
              <a:endParaRPr lang="en-US" altLang="ja-JP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1281561" y="2517141"/>
              <a:ext cx="1440161" cy="8499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̶̶   </a:t>
              </a:r>
              <a:r>
                <a:rPr kumimoji="1" lang="en-US" altLang="ja-JP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ROOM</a:t>
              </a:r>
              <a:endParaRPr lang="en-US" altLang="ja-JP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kumimoji="1" lang="en-US" altLang="ja-JP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̶̶̶</a:t>
              </a:r>
              <a:r>
                <a:rPr kumimoji="1" lang="ja-JP" altLang="en-US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en-US" altLang="ja-JP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3K</a:t>
              </a:r>
              <a:endParaRPr kumimoji="1" lang="ja-JP" alt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 rot="16200000">
              <a:off x="827091" y="3545301"/>
              <a:ext cx="917386" cy="607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-Ids</a:t>
              </a:r>
              <a:endParaRPr kumimoji="1" lang="ja-JP" altLang="en-US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312097" y="4115132"/>
              <a:ext cx="782476" cy="485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1nA</a:t>
              </a:r>
              <a:endParaRPr kumimoji="1" lang="ja-JP" altLang="en-US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310388" y="3048009"/>
              <a:ext cx="788800" cy="485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</a:t>
              </a:r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244150" y="1985093"/>
              <a:ext cx="866795" cy="485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m</a:t>
              </a:r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2045512" y="4489739"/>
              <a:ext cx="1368490" cy="5261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 err="1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Vgs</a:t>
              </a:r>
              <a:r>
                <a:rPr kumimoji="1"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 (V)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4234947" y="4984127"/>
              <a:ext cx="411474" cy="485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3285311" y="4984127"/>
              <a:ext cx="765613" cy="485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-0.5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2592185" y="4984127"/>
              <a:ext cx="512656" cy="485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-1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1673805" y="4984127"/>
              <a:ext cx="765613" cy="485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-1.5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960523" y="4984127"/>
              <a:ext cx="512656" cy="4856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-2</a:t>
              </a:r>
              <a:endParaRPr kumimoji="1"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45" name="Rectangle 3"/>
          <p:cNvSpPr txBox="1">
            <a:spLocks noChangeArrowheads="1"/>
          </p:cNvSpPr>
          <p:nvPr/>
        </p:nvSpPr>
        <p:spPr>
          <a:xfrm>
            <a:off x="330461" y="2976514"/>
            <a:ext cx="6380099" cy="53313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Id-Vg curve of W/L=10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m/0.4m at |</a:t>
            </a:r>
            <a:r>
              <a:rPr lang="en-US" altLang="ja-JP" sz="2000" dirty="0" err="1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Vds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|=1.8V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コンテンツ プレースホルダー 2"/>
          <p:cNvSpPr txBox="1">
            <a:spLocks/>
          </p:cNvSpPr>
          <p:nvPr/>
        </p:nvSpPr>
        <p:spPr>
          <a:xfrm>
            <a:off x="181658" y="5948796"/>
            <a:ext cx="8505141" cy="41675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Both p-MOS and n-MOS show excellent performance at 3K and below.</a:t>
            </a:r>
          </a:p>
        </p:txBody>
      </p:sp>
      <p:grpSp>
        <p:nvGrpSpPr>
          <p:cNvPr id="47" name="グループ化 46"/>
          <p:cNvGrpSpPr/>
          <p:nvPr/>
        </p:nvGrpSpPr>
        <p:grpSpPr>
          <a:xfrm>
            <a:off x="179512" y="978341"/>
            <a:ext cx="3376352" cy="1943701"/>
            <a:chOff x="3675415" y="1988839"/>
            <a:chExt cx="4660182" cy="2682776"/>
          </a:xfrm>
        </p:grpSpPr>
        <p:pic>
          <p:nvPicPr>
            <p:cNvPr id="48" name="図 4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6083" y="1988839"/>
              <a:ext cx="4390812" cy="2682776"/>
            </a:xfrm>
            <a:prstGeom prst="rect">
              <a:avLst/>
            </a:prstGeom>
          </p:spPr>
        </p:pic>
        <p:cxnSp>
          <p:nvCxnSpPr>
            <p:cNvPr id="49" name="直線矢印コネクタ 48"/>
            <p:cNvCxnSpPr>
              <a:cxnSpLocks/>
            </p:cNvCxnSpPr>
            <p:nvPr/>
          </p:nvCxnSpPr>
          <p:spPr>
            <a:xfrm>
              <a:off x="5403497" y="3182753"/>
              <a:ext cx="0" cy="426223"/>
            </a:xfrm>
            <a:prstGeom prst="straightConnector1">
              <a:avLst/>
            </a:prstGeom>
            <a:ln w="38100">
              <a:solidFill>
                <a:schemeClr val="accent5">
                  <a:lumMod val="40000"/>
                  <a:lumOff val="60000"/>
                </a:schemeClr>
              </a:solidFill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矢印コネクタ 49"/>
            <p:cNvCxnSpPr>
              <a:cxnSpLocks/>
            </p:cNvCxnSpPr>
            <p:nvPr/>
          </p:nvCxnSpPr>
          <p:spPr>
            <a:xfrm>
              <a:off x="5403497" y="3801321"/>
              <a:ext cx="0" cy="344967"/>
            </a:xfrm>
            <a:prstGeom prst="straightConnector1">
              <a:avLst/>
            </a:prstGeom>
            <a:ln w="38100">
              <a:solidFill>
                <a:schemeClr val="accent5">
                  <a:lumMod val="40000"/>
                  <a:lumOff val="60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テキスト ボックス 50"/>
            <p:cNvSpPr txBox="1"/>
            <p:nvPr/>
          </p:nvSpPr>
          <p:spPr>
            <a:xfrm>
              <a:off x="5521545" y="3750761"/>
              <a:ext cx="1528806" cy="5522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000" b="1" dirty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~50nm</a:t>
              </a:r>
              <a:endParaRPr kumimoji="1" lang="ja-JP" altLang="en-US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直線矢印コネクタ 51"/>
            <p:cNvCxnSpPr/>
            <p:nvPr/>
          </p:nvCxnSpPr>
          <p:spPr>
            <a:xfrm flipV="1">
              <a:off x="5749068" y="2774717"/>
              <a:ext cx="1200151" cy="0"/>
            </a:xfrm>
            <a:prstGeom prst="straightConnector1">
              <a:avLst/>
            </a:prstGeom>
            <a:ln w="57150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テキスト ボックス 52"/>
            <p:cNvSpPr txBox="1"/>
            <p:nvPr/>
          </p:nvSpPr>
          <p:spPr>
            <a:xfrm>
              <a:off x="5700366" y="2980435"/>
              <a:ext cx="2635231" cy="424806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Channel Length : L</a:t>
              </a:r>
              <a:endParaRPr kumimoji="1" lang="ja-JP" altLang="en-US" sz="1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" name="直線矢印コネクタ 53"/>
            <p:cNvCxnSpPr/>
            <p:nvPr/>
          </p:nvCxnSpPr>
          <p:spPr>
            <a:xfrm flipV="1">
              <a:off x="4903236" y="2498560"/>
              <a:ext cx="845833" cy="897305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テキスト ボックス 54"/>
            <p:cNvSpPr txBox="1"/>
            <p:nvPr/>
          </p:nvSpPr>
          <p:spPr>
            <a:xfrm>
              <a:off x="3675415" y="2323215"/>
              <a:ext cx="1406386" cy="72217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Channel Width : W</a:t>
              </a:r>
              <a:endParaRPr kumimoji="1" lang="ja-JP" altLang="en-US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6" name="テキスト ボックス 55"/>
          <p:cNvSpPr txBox="1"/>
          <p:nvPr/>
        </p:nvSpPr>
        <p:spPr>
          <a:xfrm>
            <a:off x="3555864" y="1081268"/>
            <a:ext cx="56084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charset="2"/>
              <a:buChar char="p"/>
            </a:pPr>
            <a:r>
              <a:rPr kumimoji="1"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Very thin channel layer in MOSFET on SiO</a:t>
            </a:r>
            <a:r>
              <a:rPr kumimoji="1" lang="en-US" altLang="ja-JP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457200" indent="-457200">
              <a:buFont typeface="Wingdings" charset="2"/>
              <a:buChar char="p"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No floating body effect caused by charge accumulation in the body</a:t>
            </a:r>
          </a:p>
          <a:p>
            <a:pPr marL="457200" indent="-457200">
              <a:buFont typeface="Wingdings" charset="2"/>
              <a:buChar char="p"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FD-SOI-MOSFET is reported to work at 4K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79D07CD3-D1E2-4389-9E6D-11712FC6EBF9}"/>
              </a:ext>
            </a:extLst>
          </p:cNvPr>
          <p:cNvSpPr txBox="1"/>
          <p:nvPr/>
        </p:nvSpPr>
        <p:spPr>
          <a:xfrm>
            <a:off x="6397654" y="2371268"/>
            <a:ext cx="2678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JAXA/ISIS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AIPC 1185,286-289(2009)</a:t>
            </a:r>
          </a:p>
          <a:p>
            <a:pPr marL="0" lvl="2"/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 Low Temp </a:t>
            </a:r>
            <a:r>
              <a:rPr lang="ja-JP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Phys 167, 602 (2012</a:t>
            </a:r>
            <a:r>
              <a:rPr lang="ja-JP" altLang="ja-JP" sz="11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r>
              <a:rPr lang="ja-JP" altLang="ja-JP" sz="1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endParaRPr lang="ja-JP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8" name="上矢印 28">
            <a:extLst>
              <a:ext uri="{FF2B5EF4-FFF2-40B4-BE49-F238E27FC236}">
                <a16:creationId xmlns:a16="http://schemas.microsoft.com/office/drawing/2014/main" id="{13E94B86-7310-4CC0-919C-88431AF79BB8}"/>
              </a:ext>
            </a:extLst>
          </p:cNvPr>
          <p:cNvSpPr/>
          <p:nvPr/>
        </p:nvSpPr>
        <p:spPr>
          <a:xfrm rot="5400000">
            <a:off x="5831709" y="4434642"/>
            <a:ext cx="184774" cy="453635"/>
          </a:xfrm>
          <a:prstGeom prst="upArrow">
            <a:avLst>
              <a:gd name="adj1" fmla="val 50000"/>
              <a:gd name="adj2" fmla="val 87886"/>
            </a:avLst>
          </a:prstGeom>
          <a:gradFill flip="none" rotWithShape="1">
            <a:gsLst>
              <a:gs pos="0">
                <a:srgbClr val="FF0000">
                  <a:alpha val="50000"/>
                </a:srgbClr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上矢印 28">
            <a:extLst>
              <a:ext uri="{FF2B5EF4-FFF2-40B4-BE49-F238E27FC236}">
                <a16:creationId xmlns:a16="http://schemas.microsoft.com/office/drawing/2014/main" id="{44EACCC4-A43A-4B24-8CFD-4EF54BC50E41}"/>
              </a:ext>
            </a:extLst>
          </p:cNvPr>
          <p:cNvSpPr/>
          <p:nvPr/>
        </p:nvSpPr>
        <p:spPr>
          <a:xfrm rot="16200000">
            <a:off x="3226861" y="4499296"/>
            <a:ext cx="184774" cy="453635"/>
          </a:xfrm>
          <a:prstGeom prst="upArrow">
            <a:avLst>
              <a:gd name="adj1" fmla="val 50000"/>
              <a:gd name="adj2" fmla="val 87886"/>
            </a:avLst>
          </a:prstGeom>
          <a:gradFill flip="none" rotWithShape="1">
            <a:gsLst>
              <a:gs pos="0">
                <a:srgbClr val="FF0000">
                  <a:alpha val="50000"/>
                </a:srgbClr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上矢印 28">
            <a:extLst>
              <a:ext uri="{FF2B5EF4-FFF2-40B4-BE49-F238E27FC236}">
                <a16:creationId xmlns:a16="http://schemas.microsoft.com/office/drawing/2014/main" id="{62E7E958-1E2C-4C23-984E-65EF8727D507}"/>
              </a:ext>
            </a:extLst>
          </p:cNvPr>
          <p:cNvSpPr/>
          <p:nvPr/>
        </p:nvSpPr>
        <p:spPr>
          <a:xfrm>
            <a:off x="7161208" y="3294985"/>
            <a:ext cx="352742" cy="226587"/>
          </a:xfrm>
          <a:prstGeom prst="upArrow">
            <a:avLst>
              <a:gd name="adj1" fmla="val 35881"/>
              <a:gd name="adj2" fmla="val 54942"/>
            </a:avLst>
          </a:prstGeom>
          <a:gradFill flip="none" rotWithShape="1">
            <a:gsLst>
              <a:gs pos="0">
                <a:srgbClr val="FF0000">
                  <a:alpha val="50000"/>
                </a:srgbClr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上矢印 28">
            <a:extLst>
              <a:ext uri="{FF2B5EF4-FFF2-40B4-BE49-F238E27FC236}">
                <a16:creationId xmlns:a16="http://schemas.microsoft.com/office/drawing/2014/main" id="{855B0A66-6481-481E-875F-D27C2327FC44}"/>
              </a:ext>
            </a:extLst>
          </p:cNvPr>
          <p:cNvSpPr/>
          <p:nvPr/>
        </p:nvSpPr>
        <p:spPr>
          <a:xfrm>
            <a:off x="1488626" y="3346815"/>
            <a:ext cx="352742" cy="226587"/>
          </a:xfrm>
          <a:prstGeom prst="upArrow">
            <a:avLst>
              <a:gd name="adj1" fmla="val 35881"/>
              <a:gd name="adj2" fmla="val 54942"/>
            </a:avLst>
          </a:prstGeom>
          <a:gradFill flip="none" rotWithShape="1">
            <a:gsLst>
              <a:gs pos="0">
                <a:srgbClr val="FF0000">
                  <a:alpha val="50000"/>
                </a:srgbClr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6773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グループ化 38"/>
          <p:cNvGrpSpPr/>
          <p:nvPr/>
        </p:nvGrpSpPr>
        <p:grpSpPr>
          <a:xfrm>
            <a:off x="4427924" y="628461"/>
            <a:ext cx="4474835" cy="4063215"/>
            <a:chOff x="974136" y="2635487"/>
            <a:chExt cx="3806712" cy="3456556"/>
          </a:xfrm>
        </p:grpSpPr>
        <p:grpSp>
          <p:nvGrpSpPr>
            <p:cNvPr id="40" name="グループ化 39"/>
            <p:cNvGrpSpPr/>
            <p:nvPr/>
          </p:nvGrpSpPr>
          <p:grpSpPr>
            <a:xfrm>
              <a:off x="974136" y="2635487"/>
              <a:ext cx="3806712" cy="3456556"/>
              <a:chOff x="958063" y="1838057"/>
              <a:chExt cx="4677293" cy="4247058"/>
            </a:xfrm>
          </p:grpSpPr>
          <p:grpSp>
            <p:nvGrpSpPr>
              <p:cNvPr id="43" name="グループ化 42"/>
              <p:cNvGrpSpPr/>
              <p:nvPr/>
            </p:nvGrpSpPr>
            <p:grpSpPr>
              <a:xfrm>
                <a:off x="958063" y="2160815"/>
                <a:ext cx="4677293" cy="3924300"/>
                <a:chOff x="-101480" y="2044700"/>
                <a:chExt cx="4677293" cy="3924300"/>
              </a:xfrm>
            </p:grpSpPr>
            <p:pic>
              <p:nvPicPr>
                <p:cNvPr id="47" name="図 46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43417" t="2509" r="1595" b="21755"/>
                <a:stretch/>
              </p:blipFill>
              <p:spPr>
                <a:xfrm>
                  <a:off x="778514" y="2044700"/>
                  <a:ext cx="3797299" cy="3924300"/>
                </a:xfrm>
                <a:prstGeom prst="rect">
                  <a:avLst/>
                </a:prstGeom>
              </p:spPr>
            </p:pic>
            <p:cxnSp>
              <p:nvCxnSpPr>
                <p:cNvPr id="50" name="直線矢印コネクタ 49"/>
                <p:cNvCxnSpPr/>
                <p:nvPr/>
              </p:nvCxnSpPr>
              <p:spPr>
                <a:xfrm flipV="1">
                  <a:off x="628650" y="2447925"/>
                  <a:ext cx="0" cy="1781175"/>
                </a:xfrm>
                <a:prstGeom prst="straightConnector1">
                  <a:avLst/>
                </a:prstGeom>
                <a:ln w="38100">
                  <a:solidFill>
                    <a:srgbClr val="0070C0"/>
                  </a:solidFill>
                  <a:headEnd type="arrow" w="lg" len="sm"/>
                  <a:tailEnd type="arrow" w="lg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矢印コネクタ 51"/>
                <p:cNvCxnSpPr/>
                <p:nvPr/>
              </p:nvCxnSpPr>
              <p:spPr>
                <a:xfrm flipV="1">
                  <a:off x="628650" y="4305253"/>
                  <a:ext cx="0" cy="1333499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headEnd type="arrow" w="lg" len="sm"/>
                  <a:tailEnd type="arrow" w="lg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テキスト ボックス 52"/>
                <p:cNvSpPr txBox="1"/>
                <p:nvPr/>
              </p:nvSpPr>
              <p:spPr>
                <a:xfrm rot="16200000">
                  <a:off x="-398758" y="2975781"/>
                  <a:ext cx="1122609" cy="5280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2400" b="1" dirty="0">
                      <a:solidFill>
                        <a:srgbClr val="0070C0"/>
                      </a:solidFill>
                      <a:latin typeface="Arial Unicode MS" panose="020B0604020202020204" pitchFamily="50" charset="-128"/>
                      <a:ea typeface="Arial Unicode MS" panose="020B0604020202020204" pitchFamily="50" charset="-128"/>
                      <a:cs typeface="Arial Unicode MS" panose="020B0604020202020204" pitchFamily="50" charset="-128"/>
                    </a:rPr>
                    <a:t>8mV</a:t>
                  </a:r>
                  <a:endParaRPr kumimoji="1" lang="ja-JP" altLang="en-US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  <p:sp>
              <p:nvSpPr>
                <p:cNvPr id="56" name="テキスト ボックス 55"/>
                <p:cNvSpPr txBox="1"/>
                <p:nvPr/>
              </p:nvSpPr>
              <p:spPr>
                <a:xfrm rot="16200000">
                  <a:off x="-575153" y="4565629"/>
                  <a:ext cx="1534981" cy="5280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2400" b="1" dirty="0">
                      <a:solidFill>
                        <a:srgbClr val="FF0000"/>
                      </a:solidFill>
                      <a:latin typeface="Arial Unicode MS" panose="020B0604020202020204" pitchFamily="50" charset="-128"/>
                      <a:ea typeface="Arial Unicode MS" panose="020B0604020202020204" pitchFamily="50" charset="-128"/>
                      <a:cs typeface="Arial Unicode MS" panose="020B0604020202020204" pitchFamily="50" charset="-128"/>
                    </a:rPr>
                    <a:t>150</a:t>
                  </a:r>
                  <a:r>
                    <a:rPr kumimoji="1" lang="en-US" altLang="ja-JP" sz="2400" b="1" dirty="0">
                      <a:solidFill>
                        <a:srgbClr val="FF0000"/>
                      </a:solidFill>
                      <a:latin typeface="Arial Unicode MS" panose="020B0604020202020204" pitchFamily="50" charset="-128"/>
                      <a:ea typeface="Arial Unicode MS" panose="020B0604020202020204" pitchFamily="50" charset="-128"/>
                      <a:cs typeface="Arial Unicode MS" panose="020B0604020202020204" pitchFamily="50" charset="-128"/>
                    </a:rPr>
                    <a:t>mV</a:t>
                  </a:r>
                  <a:endParaRPr kumimoji="1" lang="ja-JP" altLang="en-US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</p:grpSp>
          <p:cxnSp>
            <p:nvCxnSpPr>
              <p:cNvPr id="44" name="直線矢印コネクタ 43"/>
              <p:cNvCxnSpPr/>
              <p:nvPr/>
            </p:nvCxnSpPr>
            <p:spPr>
              <a:xfrm flipV="1">
                <a:off x="1680325" y="2308859"/>
                <a:ext cx="0" cy="255181"/>
              </a:xfrm>
              <a:prstGeom prst="straightConnector1">
                <a:avLst/>
              </a:prstGeom>
              <a:ln w="25400">
                <a:solidFill>
                  <a:srgbClr val="00B050"/>
                </a:solidFill>
                <a:headEnd type="arrow" w="lg" len="sm"/>
                <a:tailEnd type="arrow" w="lg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テキスト ボックス 44"/>
              <p:cNvSpPr txBox="1"/>
              <p:nvPr/>
            </p:nvSpPr>
            <p:spPr>
              <a:xfrm rot="16200000">
                <a:off x="759047" y="2072277"/>
                <a:ext cx="926086" cy="45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b="1" dirty="0">
                    <a:solidFill>
                      <a:srgbClr val="00B050"/>
                    </a:solidFill>
                    <a:latin typeface="Arial Narrow" panose="020B0606020202030204" pitchFamily="34" charset="0"/>
                  </a:rPr>
                  <a:t>10</a:t>
                </a:r>
                <a:r>
                  <a:rPr kumimoji="1" lang="en-US" altLang="ja-JP" sz="2000" b="1" dirty="0">
                    <a:solidFill>
                      <a:srgbClr val="00B050"/>
                    </a:solidFill>
                    <a:latin typeface="Arial Narrow" panose="020B0606020202030204" pitchFamily="34" charset="0"/>
                  </a:rPr>
                  <a:t>mV</a:t>
                </a:r>
                <a:endParaRPr kumimoji="1" lang="ja-JP" altLang="en-US" sz="2000" b="1" dirty="0">
                  <a:solidFill>
                    <a:srgbClr val="00B050"/>
                  </a:solidFill>
                  <a:latin typeface="Arial Narrow" panose="020B0606020202030204" pitchFamily="34" charset="0"/>
                </a:endParaRPr>
              </a:p>
            </p:txBody>
          </p:sp>
        </p:grpSp>
        <p:cxnSp>
          <p:nvCxnSpPr>
            <p:cNvPr id="41" name="直線矢印コネクタ 40"/>
            <p:cNvCxnSpPr/>
            <p:nvPr/>
          </p:nvCxnSpPr>
          <p:spPr>
            <a:xfrm>
              <a:off x="2124075" y="4693452"/>
              <a:ext cx="54356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arrow" w="lg" len="sm"/>
              <a:tailEnd type="arrow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41"/>
            <p:cNvSpPr txBox="1"/>
            <p:nvPr/>
          </p:nvSpPr>
          <p:spPr>
            <a:xfrm>
              <a:off x="2124075" y="4706745"/>
              <a:ext cx="959812" cy="4297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100</a:t>
              </a:r>
              <a:r>
                <a:rPr kumimoji="1" lang="en-US" altLang="ja-JP" sz="2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 panose="05050102010706020507" pitchFamily="18" charset="2"/>
                </a:rPr>
                <a:t>s</a:t>
              </a:r>
              <a:endParaRPr kumimoji="1" lang="ja-JP" altLang="en-US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08939" y="150204"/>
            <a:ext cx="8343166" cy="562074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SOI prototype amplifier</a:t>
            </a:r>
            <a:r>
              <a:rPr lang="ja-JP" altLang="en-US" sz="3200" dirty="0"/>
              <a:t> </a:t>
            </a:r>
            <a:r>
              <a:rPr lang="en-US" altLang="ja-JP" sz="3200" dirty="0"/>
              <a:t>for</a:t>
            </a:r>
            <a:r>
              <a:rPr lang="ja-JP" altLang="en-US" sz="3200" dirty="0"/>
              <a:t> </a:t>
            </a:r>
            <a:r>
              <a:rPr lang="en-US" altLang="ja-JP" sz="3200" dirty="0"/>
              <a:t>demonstration test</a:t>
            </a:r>
            <a:endParaRPr kumimoji="1" lang="ja-JP" altLang="en-US" sz="3200" dirty="0"/>
          </a:p>
        </p:txBody>
      </p:sp>
      <p:grpSp>
        <p:nvGrpSpPr>
          <p:cNvPr id="33" name="グループ化 32"/>
          <p:cNvGrpSpPr/>
          <p:nvPr/>
        </p:nvGrpSpPr>
        <p:grpSpPr>
          <a:xfrm>
            <a:off x="323528" y="1094336"/>
            <a:ext cx="4032448" cy="4608512"/>
            <a:chOff x="683568" y="1723822"/>
            <a:chExt cx="4032448" cy="4608512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 rotWithShape="1">
            <a:blip r:embed="rId4"/>
            <a:srcRect l="4774" t="1301" r="6099" b="2891"/>
            <a:stretch/>
          </p:blipFill>
          <p:spPr>
            <a:xfrm>
              <a:off x="683568" y="1723822"/>
              <a:ext cx="4032448" cy="4608512"/>
            </a:xfrm>
            <a:prstGeom prst="rect">
              <a:avLst/>
            </a:prstGeom>
          </p:spPr>
        </p:pic>
        <p:sp>
          <p:nvSpPr>
            <p:cNvPr id="6" name="正方形/長方形 5"/>
            <p:cNvSpPr/>
            <p:nvPr/>
          </p:nvSpPr>
          <p:spPr>
            <a:xfrm>
              <a:off x="683568" y="4005064"/>
              <a:ext cx="1224136" cy="2327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/>
                <a:t>Ｖ</a:t>
              </a:r>
            </a:p>
          </p:txBody>
        </p:sp>
        <p:cxnSp>
          <p:nvCxnSpPr>
            <p:cNvPr id="11" name="直線コネクタ 10"/>
            <p:cNvCxnSpPr/>
            <p:nvPr/>
          </p:nvCxnSpPr>
          <p:spPr>
            <a:xfrm>
              <a:off x="2627784" y="3068960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コネクタ 14"/>
            <p:cNvCxnSpPr/>
            <p:nvPr/>
          </p:nvCxnSpPr>
          <p:spPr>
            <a:xfrm>
              <a:off x="2627784" y="3374410"/>
              <a:ext cx="0" cy="558646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/>
            <p:cNvCxnSpPr/>
            <p:nvPr/>
          </p:nvCxnSpPr>
          <p:spPr>
            <a:xfrm flipV="1">
              <a:off x="2483768" y="3280792"/>
              <a:ext cx="288032" cy="41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/>
            <p:cNvCxnSpPr/>
            <p:nvPr/>
          </p:nvCxnSpPr>
          <p:spPr>
            <a:xfrm flipV="1">
              <a:off x="2483768" y="3374410"/>
              <a:ext cx="288032" cy="41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正方形/長方形 21"/>
            <p:cNvSpPr/>
            <p:nvPr/>
          </p:nvSpPr>
          <p:spPr>
            <a:xfrm>
              <a:off x="2332691" y="3377941"/>
              <a:ext cx="79070" cy="1619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6" name="直線コネクタ 25"/>
            <p:cNvCxnSpPr/>
            <p:nvPr/>
          </p:nvCxnSpPr>
          <p:spPr>
            <a:xfrm>
              <a:off x="2332691" y="3414876"/>
              <a:ext cx="7907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正方形/長方形 30"/>
            <p:cNvSpPr/>
            <p:nvPr/>
          </p:nvSpPr>
          <p:spPr>
            <a:xfrm>
              <a:off x="1519069" y="4530730"/>
              <a:ext cx="1224136" cy="18016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二等辺三角形 28"/>
            <p:cNvSpPr/>
            <p:nvPr/>
          </p:nvSpPr>
          <p:spPr>
            <a:xfrm rot="10800000">
              <a:off x="2355042" y="6088554"/>
              <a:ext cx="111542" cy="144016"/>
            </a:xfrm>
            <a:prstGeom prst="triangle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3" name="直線コネクタ 22"/>
            <p:cNvCxnSpPr/>
            <p:nvPr/>
          </p:nvCxnSpPr>
          <p:spPr>
            <a:xfrm>
              <a:off x="2411761" y="3414876"/>
              <a:ext cx="0" cy="266995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正方形/長方形 60"/>
          <p:cNvSpPr/>
          <p:nvPr/>
        </p:nvSpPr>
        <p:spPr>
          <a:xfrm>
            <a:off x="1651433" y="1373933"/>
            <a:ext cx="1192375" cy="2427547"/>
          </a:xfrm>
          <a:prstGeom prst="rect">
            <a:avLst/>
          </a:prstGeom>
          <a:noFill/>
          <a:ln w="63500"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/>
          <p:cNvSpPr/>
          <p:nvPr/>
        </p:nvSpPr>
        <p:spPr>
          <a:xfrm>
            <a:off x="3108869" y="1373933"/>
            <a:ext cx="591377" cy="2427547"/>
          </a:xfrm>
          <a:prstGeom prst="rect">
            <a:avLst/>
          </a:prstGeom>
          <a:noFill/>
          <a:ln w="6350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1651433" y="3860679"/>
            <a:ext cx="1457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chemeClr val="accent6">
                    <a:lumMod val="75000"/>
                  </a:schemeClr>
                </a:solidFill>
              </a:rPr>
              <a:t>Amplifier stage</a:t>
            </a:r>
            <a:endParaRPr kumimoji="1" lang="ja-JP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3117493" y="3862418"/>
            <a:ext cx="1051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rgbClr val="0070C0"/>
                </a:solidFill>
              </a:rPr>
              <a:t>Buffer stage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6929142" y="908562"/>
            <a:ext cx="1973617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T=350mK</a:t>
            </a:r>
            <a:endParaRPr kumimoji="1" lang="ja-JP" altLang="en-US" sz="32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4741211" y="4643284"/>
            <a:ext cx="43084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 pulse input through C=1nF at T=3K and 350mK</a:t>
            </a:r>
            <a:endParaRPr lang="en-US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Power consumption: </a:t>
            </a:r>
            <a:r>
              <a:rPr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~100μW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Output load: 1M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 and ~0.5nF</a:t>
            </a:r>
            <a:endParaRPr lang="en-US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6457909" y="175803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chemeClr val="accent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INPUT</a:t>
            </a: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6457909" y="3514628"/>
            <a:ext cx="1449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OUTPUT</a:t>
            </a:r>
            <a:endParaRPr kumimoji="1" lang="en-US" altLang="ja-JP" sz="2000" b="1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>
            <a:off x="1068556" y="3363717"/>
            <a:ext cx="483383" cy="1880823"/>
            <a:chOff x="1068556" y="3075685"/>
            <a:chExt cx="483383" cy="1880823"/>
          </a:xfrm>
        </p:grpSpPr>
        <p:grpSp>
          <p:nvGrpSpPr>
            <p:cNvPr id="46" name="グループ化 45"/>
            <p:cNvGrpSpPr/>
            <p:nvPr/>
          </p:nvGrpSpPr>
          <p:grpSpPr>
            <a:xfrm rot="16200000">
              <a:off x="1277057" y="3493773"/>
              <a:ext cx="76006" cy="281114"/>
              <a:chOff x="3047422" y="3282102"/>
              <a:chExt cx="75024" cy="379013"/>
            </a:xfrm>
          </p:grpSpPr>
          <p:cxnSp>
            <p:nvCxnSpPr>
              <p:cNvPr id="57" name="直線コネクタ 56"/>
              <p:cNvCxnSpPr/>
              <p:nvPr/>
            </p:nvCxnSpPr>
            <p:spPr bwMode="auto">
              <a:xfrm>
                <a:off x="3047422" y="3282102"/>
                <a:ext cx="0" cy="379013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/>
              <p:cNvCxnSpPr/>
              <p:nvPr/>
            </p:nvCxnSpPr>
            <p:spPr bwMode="auto">
              <a:xfrm>
                <a:off x="3122446" y="3282106"/>
                <a:ext cx="0" cy="379009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8" name="直線コネクタ 47"/>
            <p:cNvCxnSpPr/>
            <p:nvPr/>
          </p:nvCxnSpPr>
          <p:spPr bwMode="auto">
            <a:xfrm flipH="1">
              <a:off x="1303232" y="3672211"/>
              <a:ext cx="3966" cy="49676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線コネクタ 48"/>
            <p:cNvCxnSpPr/>
            <p:nvPr/>
          </p:nvCxnSpPr>
          <p:spPr bwMode="auto">
            <a:xfrm>
              <a:off x="1295355" y="4578550"/>
              <a:ext cx="962" cy="18352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線コネクタ 50"/>
            <p:cNvCxnSpPr/>
            <p:nvPr/>
          </p:nvCxnSpPr>
          <p:spPr bwMode="auto">
            <a:xfrm flipH="1">
              <a:off x="1300442" y="3075685"/>
              <a:ext cx="3966" cy="49676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二等辺三角形 53"/>
            <p:cNvSpPr/>
            <p:nvPr/>
          </p:nvSpPr>
          <p:spPr>
            <a:xfrm rot="10800000">
              <a:off x="1212024" y="4767169"/>
              <a:ext cx="166662" cy="189339"/>
            </a:xfrm>
            <a:prstGeom prst="triangl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" name="グループ化 9"/>
            <p:cNvGrpSpPr/>
            <p:nvPr/>
          </p:nvGrpSpPr>
          <p:grpSpPr>
            <a:xfrm>
              <a:off x="1068556" y="4151356"/>
              <a:ext cx="483383" cy="439743"/>
              <a:chOff x="530134" y="4825042"/>
              <a:chExt cx="483383" cy="439743"/>
            </a:xfrm>
          </p:grpSpPr>
          <p:sp>
            <p:nvSpPr>
              <p:cNvPr id="55" name="円/楕円 54"/>
              <p:cNvSpPr/>
              <p:nvPr/>
            </p:nvSpPr>
            <p:spPr bwMode="auto">
              <a:xfrm rot="16200000">
                <a:off x="551954" y="4803222"/>
                <a:ext cx="439743" cy="483383"/>
              </a:xfrm>
              <a:prstGeom prst="ellipse">
                <a:avLst/>
              </a:prstGeom>
              <a:noFill/>
              <a:ln w="31750">
                <a:solidFill>
                  <a:srgbClr val="0070C0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9" name="フリーフォーム: 図形 8"/>
              <p:cNvSpPr/>
              <p:nvPr/>
            </p:nvSpPr>
            <p:spPr>
              <a:xfrm>
                <a:off x="593509" y="4917187"/>
                <a:ext cx="336245" cy="187783"/>
              </a:xfrm>
              <a:custGeom>
                <a:avLst/>
                <a:gdLst>
                  <a:gd name="connsiteX0" fmla="*/ 0 w 675564"/>
                  <a:gd name="connsiteY0" fmla="*/ 334370 h 348018"/>
                  <a:gd name="connsiteX1" fmla="*/ 218364 w 675564"/>
                  <a:gd name="connsiteY1" fmla="*/ 334370 h 348018"/>
                  <a:gd name="connsiteX2" fmla="*/ 211540 w 675564"/>
                  <a:gd name="connsiteY2" fmla="*/ 0 h 348018"/>
                  <a:gd name="connsiteX3" fmla="*/ 470847 w 675564"/>
                  <a:gd name="connsiteY3" fmla="*/ 0 h 348018"/>
                  <a:gd name="connsiteX4" fmla="*/ 470847 w 675564"/>
                  <a:gd name="connsiteY4" fmla="*/ 348018 h 348018"/>
                  <a:gd name="connsiteX5" fmla="*/ 675564 w 675564"/>
                  <a:gd name="connsiteY5" fmla="*/ 348018 h 348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5564" h="348018">
                    <a:moveTo>
                      <a:pt x="0" y="334370"/>
                    </a:moveTo>
                    <a:lnTo>
                      <a:pt x="218364" y="334370"/>
                    </a:lnTo>
                    <a:lnTo>
                      <a:pt x="211540" y="0"/>
                    </a:lnTo>
                    <a:lnTo>
                      <a:pt x="470847" y="0"/>
                    </a:lnTo>
                    <a:lnTo>
                      <a:pt x="470847" y="348018"/>
                    </a:lnTo>
                    <a:lnTo>
                      <a:pt x="675564" y="348018"/>
                    </a:ln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62" name="テキスト ボックス 61"/>
          <p:cNvSpPr txBox="1"/>
          <p:nvPr/>
        </p:nvSpPr>
        <p:spPr>
          <a:xfrm>
            <a:off x="559593" y="3737214"/>
            <a:ext cx="79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1nF</a:t>
            </a: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222113" y="4453365"/>
            <a:ext cx="1081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/>
              <a:t>Test  pulse </a:t>
            </a:r>
            <a:endParaRPr kumimoji="1" lang="ja-JP" altLang="en-US" sz="2400" b="1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23528" y="5972236"/>
            <a:ext cx="8726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We can compensate the effect of shifts in the thresholds by adjusting bias voltages.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53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"/>
    </mc:Choice>
    <mc:Fallback xmlns="">
      <p:transition spd="slow" advTm="195"/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82765</TotalTime>
  <Words>2938</Words>
  <Application>Microsoft Office PowerPoint</Application>
  <PresentationFormat>画面に合わせる (4:3)</PresentationFormat>
  <Paragraphs>654</Paragraphs>
  <Slides>33</Slides>
  <Notes>13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51" baseType="lpstr">
      <vt:lpstr>Arial Unicode MS</vt:lpstr>
      <vt:lpstr>HG-MinchoL-Sun</vt:lpstr>
      <vt:lpstr>HG創英角ｺﾞｼｯｸUB</vt:lpstr>
      <vt:lpstr>HG明朝E</vt:lpstr>
      <vt:lpstr>ＭＳ Ｐゴシック</vt:lpstr>
      <vt:lpstr>ＭＳ 明朝</vt:lpstr>
      <vt:lpstr>Osaka</vt:lpstr>
      <vt:lpstr>Arial</vt:lpstr>
      <vt:lpstr>Arial Narrow</vt:lpstr>
      <vt:lpstr>Arial Rounded MT Bold</vt:lpstr>
      <vt:lpstr>Calibri</vt:lpstr>
      <vt:lpstr>Cambria Math</vt:lpstr>
      <vt:lpstr>Symbol</vt:lpstr>
      <vt:lpstr>Tahoma</vt:lpstr>
      <vt:lpstr>Times</vt:lpstr>
      <vt:lpstr>Times New Roman</vt:lpstr>
      <vt:lpstr>Wingdings</vt:lpstr>
      <vt:lpstr>Office テーマ</vt:lpstr>
      <vt:lpstr>Development of STJ with FD-SOI cryogenic amplifier as a far-infrared single photon detector for COBAND experiment</vt:lpstr>
      <vt:lpstr>COBAND (COsmic BAckground Neutrino Decay)</vt:lpstr>
      <vt:lpstr>Neutrino Decay signal and backgrounds</vt:lpstr>
      <vt:lpstr>PowerPoint プレゼンテーション</vt:lpstr>
      <vt:lpstr>COBAND rocket experiment sensitivity</vt:lpstr>
      <vt:lpstr>Requirements for the photo-detector in COBAND rocket experiment</vt:lpstr>
      <vt:lpstr>Nb/Al-STJ development at CRAVITY </vt:lpstr>
      <vt:lpstr>FD-SOI-MOSFET at cryogenic temperature</vt:lpstr>
      <vt:lpstr>SOI prototype amplifier for demonstration test</vt:lpstr>
      <vt:lpstr>STJ response to laser pulse amplified by Cold amplifier</vt:lpstr>
      <vt:lpstr>STJ response to laser pulse amplified by Cold amplifier</vt:lpstr>
      <vt:lpstr>Summary</vt:lpstr>
      <vt:lpstr>Backup</vt:lpstr>
      <vt:lpstr>COBAND (COsmic BAckground Neutrino Decay)　</vt:lpstr>
      <vt:lpstr>Cosmic background neutrino (CνB)</vt:lpstr>
      <vt:lpstr>Cosmic background neutrino (CνB)</vt:lpstr>
      <vt:lpstr>Expected photon wavelength spectrum from CB decays</vt:lpstr>
      <vt:lpstr>CνB radiative decay and Backgrounds</vt:lpstr>
      <vt:lpstr>COBAND Collaboration Members　(As of Jul. 2017)</vt:lpstr>
      <vt:lpstr>Motivation of -decay search in CB</vt:lpstr>
      <vt:lpstr>Existing FIR photo-detectors</vt:lpstr>
      <vt:lpstr>Superconducting Tunnel Junction (STJ) Detector</vt:lpstr>
      <vt:lpstr>PowerPoint プレゼンテーション</vt:lpstr>
      <vt:lpstr>STJ current-voltage curve</vt:lpstr>
      <vt:lpstr>STJ back-tunneling effect</vt:lpstr>
      <vt:lpstr>STJ response to pulsed laser</vt:lpstr>
      <vt:lpstr>100x100m2 Nb/Al-STJ response to 465nm pulsed laser</vt:lpstr>
      <vt:lpstr>SOI charge-sensitive pre-amplifier development</vt:lpstr>
      <vt:lpstr>SOI-STJ (STJ directly on SOI) development</vt:lpstr>
      <vt:lpstr>FD-SOI on which STJ is fabricated</vt:lpstr>
      <vt:lpstr>Calibration of STJ by Far-infrared Laser</vt:lpstr>
      <vt:lpstr>Op-amp Circuit for STJ design</vt:lpstr>
      <vt:lpstr>COBAND project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yuji</dc:creator>
  <cp:lastModifiedBy>武内勇司</cp:lastModifiedBy>
  <cp:revision>1092</cp:revision>
  <dcterms:created xsi:type="dcterms:W3CDTF">2012-12-07T05:48:16Z</dcterms:created>
  <dcterms:modified xsi:type="dcterms:W3CDTF">2017-07-19T01:57:20Z</dcterms:modified>
</cp:coreProperties>
</file>