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471" r:id="rId3"/>
    <p:sldId id="473" r:id="rId4"/>
    <p:sldId id="431" r:id="rId5"/>
    <p:sldId id="469" r:id="rId6"/>
    <p:sldId id="474" r:id="rId7"/>
    <p:sldId id="432" r:id="rId8"/>
    <p:sldId id="439" r:id="rId9"/>
    <p:sldId id="450" r:id="rId10"/>
    <p:sldId id="451" r:id="rId11"/>
    <p:sldId id="440" r:id="rId12"/>
    <p:sldId id="441" r:id="rId13"/>
    <p:sldId id="442" r:id="rId14"/>
    <p:sldId id="461" r:id="rId15"/>
    <p:sldId id="475" r:id="rId16"/>
    <p:sldId id="476" r:id="rId17"/>
    <p:sldId id="443" r:id="rId18"/>
    <p:sldId id="458" r:id="rId19"/>
    <p:sldId id="460" r:id="rId20"/>
    <p:sldId id="449" r:id="rId21"/>
    <p:sldId id="313" r:id="rId22"/>
    <p:sldId id="468" r:id="rId23"/>
    <p:sldId id="467" r:id="rId24"/>
    <p:sldId id="378" r:id="rId25"/>
    <p:sldId id="466" r:id="rId26"/>
    <p:sldId id="462" r:id="rId2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520" autoAdjust="0"/>
  </p:normalViewPr>
  <p:slideViewPr>
    <p:cSldViewPr>
      <p:cViewPr varScale="1">
        <p:scale>
          <a:sx n="59" d="100"/>
          <a:sy n="59" d="100"/>
        </p:scale>
        <p:origin x="60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8B8993-DD20-46A0-B3E6-B04E004B5E2F}" type="datetimeFigureOut">
              <a:rPr kumimoji="1" lang="ja-JP" altLang="en-US" smtClean="0"/>
              <a:t>2017/3/31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EF5296-DD1D-4CEB-A196-92ABF5C80FB9}" type="slidenum">
              <a:rPr kumimoji="1" lang="ja-JP" altLang="en-US" smtClean="0"/>
              <a:t>‹#›</a:t>
            </a:fld>
            <a:endParaRPr kumimoji="1" lang="ja-JP" altLang="en-US"/>
          </a:p>
        </p:txBody>
      </p:sp>
    </p:spTree>
    <p:extLst>
      <p:ext uri="{BB962C8B-B14F-4D97-AF65-F5344CB8AC3E}">
        <p14:creationId xmlns:p14="http://schemas.microsoft.com/office/powerpoint/2010/main" val="39842145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2</a:t>
            </a:fld>
            <a:endParaRPr kumimoji="1" lang="ja-JP" altLang="en-US"/>
          </a:p>
        </p:txBody>
      </p:sp>
    </p:spTree>
    <p:extLst>
      <p:ext uri="{BB962C8B-B14F-4D97-AF65-F5344CB8AC3E}">
        <p14:creationId xmlns:p14="http://schemas.microsoft.com/office/powerpoint/2010/main" val="3046021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4</a:t>
            </a:fld>
            <a:endParaRPr kumimoji="1" lang="ja-JP" altLang="en-US"/>
          </a:p>
        </p:txBody>
      </p:sp>
    </p:spTree>
    <p:extLst>
      <p:ext uri="{BB962C8B-B14F-4D97-AF65-F5344CB8AC3E}">
        <p14:creationId xmlns:p14="http://schemas.microsoft.com/office/powerpoint/2010/main" val="1260397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7</a:t>
            </a:fld>
            <a:endParaRPr kumimoji="1" lang="ja-JP" altLang="en-US"/>
          </a:p>
        </p:txBody>
      </p:sp>
    </p:spTree>
    <p:extLst>
      <p:ext uri="{BB962C8B-B14F-4D97-AF65-F5344CB8AC3E}">
        <p14:creationId xmlns:p14="http://schemas.microsoft.com/office/powerpoint/2010/main" val="875321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11</a:t>
            </a:fld>
            <a:endParaRPr kumimoji="1" lang="ja-JP" altLang="en-US"/>
          </a:p>
        </p:txBody>
      </p:sp>
    </p:spTree>
    <p:extLst>
      <p:ext uri="{BB962C8B-B14F-4D97-AF65-F5344CB8AC3E}">
        <p14:creationId xmlns:p14="http://schemas.microsoft.com/office/powerpoint/2010/main" val="22119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14</a:t>
            </a:fld>
            <a:endParaRPr kumimoji="1" lang="ja-JP" altLang="en-US"/>
          </a:p>
        </p:txBody>
      </p:sp>
    </p:spTree>
    <p:extLst>
      <p:ext uri="{BB962C8B-B14F-4D97-AF65-F5344CB8AC3E}">
        <p14:creationId xmlns:p14="http://schemas.microsoft.com/office/powerpoint/2010/main" val="647921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8B5359C2-80D9-42A2-8015-50DF80A51186}" type="slidenum">
              <a:rPr lang="en-US" altLang="ja-JP" smtClean="0"/>
              <a:pPr>
                <a:defRPr/>
              </a:pPr>
              <a:t>22</a:t>
            </a:fld>
            <a:endParaRPr lang="en-US" altLang="ja-JP"/>
          </a:p>
        </p:txBody>
      </p:sp>
    </p:spTree>
    <p:extLst>
      <p:ext uri="{BB962C8B-B14F-4D97-AF65-F5344CB8AC3E}">
        <p14:creationId xmlns:p14="http://schemas.microsoft.com/office/powerpoint/2010/main" val="2853848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8B5359C2-80D9-42A2-8015-50DF80A51186}" type="slidenum">
              <a:rPr lang="en-US" altLang="ja-JP" smtClean="0"/>
              <a:pPr>
                <a:defRPr/>
              </a:pPr>
              <a:t>25</a:t>
            </a:fld>
            <a:endParaRPr lang="en-US" altLang="ja-JP"/>
          </a:p>
        </p:txBody>
      </p:sp>
    </p:spTree>
    <p:extLst>
      <p:ext uri="{BB962C8B-B14F-4D97-AF65-F5344CB8AC3E}">
        <p14:creationId xmlns:p14="http://schemas.microsoft.com/office/powerpoint/2010/main" val="2606684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CAB3C1CA-9E96-45D5-BBF2-6DF917C0EBB2}" type="datetime1">
              <a:rPr kumimoji="1" lang="ja-JP" altLang="en-US" smtClean="0"/>
              <a:t>2017/3/31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F3E07F8B-31D7-40B9-90F8-17AF1E638E9E}" type="datetime1">
              <a:rPr kumimoji="1" lang="ja-JP" altLang="en-US" smtClean="0"/>
              <a:t>2017/3/31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85AF3D16-FAA0-4DB6-97F0-A797AE5F210A}" type="datetime1">
              <a:rPr kumimoji="1" lang="ja-JP" altLang="en-US" smtClean="0"/>
              <a:t>2017/3/31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78993EED-B177-4062-B1A1-2AF28F0B5611}" type="datetime1">
              <a:rPr kumimoji="1" lang="ja-JP" altLang="en-US" smtClean="0"/>
              <a:t>2017/3/31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E19AA71F-3C86-4765-860E-7F1C067F5781}" type="datetime1">
              <a:rPr kumimoji="1" lang="ja-JP" altLang="en-US" smtClean="0"/>
              <a:t>2017/3/31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764A42DF-1878-44B2-A3DD-E17FE206A378}" type="datetime1">
              <a:rPr kumimoji="1" lang="ja-JP" altLang="en-US" smtClean="0"/>
              <a:t>2017/3/31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0033AD0F-C35F-4419-87D3-6D62A5923345}" type="datetime1">
              <a:rPr kumimoji="1" lang="ja-JP" altLang="en-US" smtClean="0"/>
              <a:t>2017/3/31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36E80EC7-EB88-4670-A4F3-A5DD72913698}" type="datetime1">
              <a:rPr kumimoji="1" lang="ja-JP" altLang="en-US" smtClean="0"/>
              <a:t>2017/3/31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6B3604B-A1FF-4D92-87C6-8516F844AEDC}" type="datetime1">
              <a:rPr kumimoji="1" lang="ja-JP" altLang="en-US" smtClean="0"/>
              <a:t>2017/3/31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D0951D0B-F03B-4B2E-BD49-6C05E64CC512}" type="datetime1">
              <a:rPr kumimoji="1" lang="ja-JP" altLang="en-US" smtClean="0"/>
              <a:t>2017/3/31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08BEDAEE-F359-4C1F-B2D9-6B5B4F3AB506}" type="datetime1">
              <a:rPr kumimoji="1" lang="ja-JP" altLang="en-US" smtClean="0"/>
              <a:t>2017/3/31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84DA6A-1526-4D85-967C-5B5E8DCB659E}" type="datetime1">
              <a:rPr kumimoji="1" lang="ja-JP" altLang="en-US" smtClean="0"/>
              <a:t>2017/3/31</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7" Type="http://schemas.openxmlformats.org/officeDocument/2006/relationships/image" Target="../media/image6.png"/><Relationship Id="rId46"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2.xml"/><Relationship Id="rId45" Type="http://schemas.openxmlformats.org/officeDocument/2006/relationships/image" Target="../media/image5.png"/><Relationship Id="rId53" Type="http://schemas.openxmlformats.org/officeDocument/2006/relationships/image" Target="../media/image9.png"/><Relationship Id="rId49" Type="http://schemas.openxmlformats.org/officeDocument/2006/relationships/image" Target="../media/image8.png"/><Relationship Id="rId44" Type="http://schemas.openxmlformats.org/officeDocument/2006/relationships/image" Target="../media/image43.png"/><Relationship Id="rId52" Type="http://schemas.openxmlformats.org/officeDocument/2006/relationships/image" Target="../media/image50.png"/><Relationship Id="rId4" Type="http://schemas.openxmlformats.org/officeDocument/2006/relationships/image" Target="../media/image4.png"/><Relationship Id="rId43" Type="http://schemas.openxmlformats.org/officeDocument/2006/relationships/image" Target="../media/image42.png"/><Relationship Id="rId48"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20.png"/><Relationship Id="rId5" Type="http://schemas.openxmlformats.org/officeDocument/2006/relationships/image" Target="../media/image410.png"/><Relationship Id="rId4" Type="http://schemas.openxmlformats.org/officeDocument/2006/relationships/image" Target="../media/image311.png"/></Relationships>
</file>

<file path=ppt/slides/_rels/slide25.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79.png"/><Relationship Id="rId7" Type="http://schemas.openxmlformats.org/officeDocument/2006/relationships/image" Target="../media/image21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84.png"/><Relationship Id="rId9" Type="http://schemas.openxmlformats.org/officeDocument/2006/relationships/image" Target="../media/image220.png"/></Relationships>
</file>

<file path=ppt/slides/_rels/slide26.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13" Type="http://schemas.microsoft.com/office/2007/relationships/hdphoto" Target="../media/hdphoto2.wdp"/><Relationship Id="rId18" Type="http://schemas.openxmlformats.org/officeDocument/2006/relationships/image" Target="../media/image24.png"/><Relationship Id="rId3" Type="http://schemas.openxmlformats.org/officeDocument/2006/relationships/image" Target="../media/image4.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3.png"/><Relationship Id="rId2" Type="http://schemas.openxmlformats.org/officeDocument/2006/relationships/image" Target="../media/image10.png"/><Relationship Id="rId16"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1.png"/><Relationship Id="rId10" Type="http://schemas.openxmlformats.org/officeDocument/2006/relationships/image" Target="../media/image17.png"/><Relationship Id="rId19" Type="http://schemas.openxmlformats.org/officeDocument/2006/relationships/image" Target="../media/image25.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01.png"/></Relationships>
</file>

<file path=ppt/slides/_rels/slide5.xml.rels><?xml version="1.0" encoding="UTF-8" standalone="yes"?>
<Relationships xmlns="http://schemas.openxmlformats.org/package/2006/relationships"><Relationship Id="rId2" Type="http://schemas.openxmlformats.org/officeDocument/2006/relationships/image" Target="../media/image2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2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11579" y="1269004"/>
            <a:ext cx="7772400" cy="1902073"/>
          </a:xfrm>
        </p:spPr>
        <p:txBody>
          <a:bodyPr>
            <a:normAutofit/>
          </a:bodyPr>
          <a:lstStyle/>
          <a:p>
            <a:r>
              <a:rPr lang="ja-JP" altLang="en-US" sz="3600" dirty="0"/>
              <a:t>極低温</a:t>
            </a:r>
            <a:r>
              <a:rPr lang="en-US" altLang="ja-JP" sz="3600" dirty="0"/>
              <a:t>SOI</a:t>
            </a:r>
            <a:r>
              <a:rPr lang="ja-JP" altLang="en-US" sz="3600" dirty="0"/>
              <a:t>アンプ </a:t>
            </a:r>
            <a:r>
              <a:rPr lang="en-US" altLang="ja-JP" sz="3600" dirty="0"/>
              <a:t>SOI-STJ4</a:t>
            </a:r>
            <a:r>
              <a:rPr lang="ja-JP" altLang="en-US" sz="3600" dirty="0"/>
              <a:t>による </a:t>
            </a:r>
            <a:r>
              <a:rPr lang="en-US" altLang="ja-JP" sz="3600" dirty="0"/>
              <a:t>STJ</a:t>
            </a:r>
            <a:r>
              <a:rPr lang="ja-JP" altLang="en-US" sz="3600" dirty="0"/>
              <a:t>光パルス応答読出し試験</a:t>
            </a:r>
            <a:endParaRPr kumimoji="1" lang="ja-JP" altLang="en-US" sz="3600" dirty="0"/>
          </a:p>
        </p:txBody>
      </p:sp>
      <p:sp>
        <p:nvSpPr>
          <p:cNvPr id="3" name="サブタイトル 2"/>
          <p:cNvSpPr>
            <a:spLocks noGrp="1"/>
          </p:cNvSpPr>
          <p:nvPr>
            <p:ph type="subTitle" idx="1"/>
          </p:nvPr>
        </p:nvSpPr>
        <p:spPr>
          <a:xfrm>
            <a:off x="711579" y="3274476"/>
            <a:ext cx="7704856" cy="3081873"/>
          </a:xfrm>
        </p:spPr>
        <p:txBody>
          <a:bodyPr>
            <a:normAutofit/>
          </a:bodyPr>
          <a:lstStyle/>
          <a:p>
            <a:r>
              <a:rPr lang="ja-JP" altLang="en-US" dirty="0"/>
              <a:t>武内勇司</a:t>
            </a:r>
            <a:r>
              <a:rPr kumimoji="1" lang="en-US" altLang="ja-JP" dirty="0"/>
              <a:t> (</a:t>
            </a:r>
            <a:r>
              <a:rPr kumimoji="1" lang="ja-JP" altLang="en-US" dirty="0"/>
              <a:t>筑波大</a:t>
            </a:r>
            <a:r>
              <a:rPr kumimoji="1" lang="en-US" altLang="ja-JP" dirty="0"/>
              <a:t>)</a:t>
            </a:r>
          </a:p>
          <a:p>
            <a:r>
              <a:rPr kumimoji="1" lang="en-US" altLang="ja-JP" dirty="0"/>
              <a:t>for the COBAND collaboration</a:t>
            </a:r>
          </a:p>
          <a:p>
            <a:r>
              <a:rPr lang="en-US" altLang="ja-JP" dirty="0"/>
              <a:t>Mar. 31, 2017</a:t>
            </a:r>
          </a:p>
          <a:p>
            <a:r>
              <a:rPr lang="en-US" altLang="ja-JP" dirty="0"/>
              <a:t>LAPIS meeting </a:t>
            </a:r>
            <a:endParaRPr lang="ja-JP" altLang="en-US" dirty="0"/>
          </a:p>
        </p:txBody>
      </p:sp>
      <p:sp>
        <p:nvSpPr>
          <p:cNvPr id="7" name="スライド番号プレースホルダー 6"/>
          <p:cNvSpPr>
            <a:spLocks noGrp="1"/>
          </p:cNvSpPr>
          <p:nvPr>
            <p:ph type="sldNum" sz="quarter" idx="12"/>
          </p:nvPr>
        </p:nvSpPr>
        <p:spPr/>
        <p:txBody>
          <a:bodyPr/>
          <a:lstStyle/>
          <a:p>
            <a:fld id="{D2D8002D-B5B0-4BAC-B1F6-782DDCCE6D9C}" type="slidenum">
              <a:rPr kumimoji="1" lang="ja-JP" altLang="en-US" smtClean="0"/>
              <a:t>1</a:t>
            </a:fld>
            <a:endParaRPr kumimoji="1" lang="ja-JP" altLang="en-US"/>
          </a:p>
        </p:txBody>
      </p:sp>
      <p:pic>
        <p:nvPicPr>
          <p:cNvPr id="5" name="Picture 6" descr="http://www.kokuren.tsukuba.ac.jp/TGSW2015/j/images/logo_07_0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2229" y="78840"/>
            <a:ext cx="1167478" cy="126579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hep.px.tsukuba.ac.jp/coband/Images/coband-logo-v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903" y="78840"/>
            <a:ext cx="1475656" cy="1053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0104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78098"/>
          </a:xfrm>
        </p:spPr>
        <p:txBody>
          <a:bodyPr>
            <a:normAutofit/>
          </a:bodyPr>
          <a:lstStyle/>
          <a:p>
            <a:r>
              <a:rPr kumimoji="1" lang="en-US" altLang="ja-JP" dirty="0"/>
              <a:t>LDD</a:t>
            </a:r>
            <a:r>
              <a:rPr kumimoji="1" lang="ja-JP" altLang="en-US" dirty="0"/>
              <a:t>濃度変更後</a:t>
            </a:r>
          </a:p>
        </p:txBody>
      </p:sp>
      <p:sp>
        <p:nvSpPr>
          <p:cNvPr id="3" name="コンテンツ プレースホルダー 2"/>
          <p:cNvSpPr>
            <a:spLocks noGrp="1"/>
          </p:cNvSpPr>
          <p:nvPr>
            <p:ph idx="1"/>
          </p:nvPr>
        </p:nvSpPr>
        <p:spPr>
          <a:xfrm>
            <a:off x="262059" y="1741253"/>
            <a:ext cx="8229600" cy="604664"/>
          </a:xfrm>
        </p:spPr>
        <p:txBody>
          <a:bodyPr>
            <a:noAutofit/>
          </a:bodyPr>
          <a:lstStyle/>
          <a:p>
            <a:r>
              <a:rPr kumimoji="1" lang="en-US" altLang="ja-JP" sz="2800" dirty="0"/>
              <a:t>p-</a:t>
            </a:r>
            <a:r>
              <a:rPr kumimoji="1" lang="en-US" altLang="ja-JP" sz="2800" dirty="0" err="1"/>
              <a:t>ch</a:t>
            </a:r>
            <a:r>
              <a:rPr kumimoji="1" lang="en-US" altLang="ja-JP" sz="2800" dirty="0"/>
              <a:t> ST2 W/L=10</a:t>
            </a:r>
            <a:r>
              <a:rPr kumimoji="1" lang="en-US" altLang="ja-JP" sz="2800" dirty="0">
                <a:sym typeface="Symbol" panose="05050102010706020507" pitchFamily="18" charset="2"/>
              </a:rPr>
              <a:t>m/1.0m</a:t>
            </a:r>
            <a:endParaRPr kumimoji="1" lang="ja-JP" altLang="en-US" sz="2800"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10</a:t>
            </a:fld>
            <a:endParaRPr kumimoji="1" lang="ja-JP" altLang="en-US"/>
          </a:p>
        </p:txBody>
      </p:sp>
      <p:grpSp>
        <p:nvGrpSpPr>
          <p:cNvPr id="7" name="グループ化 6"/>
          <p:cNvGrpSpPr/>
          <p:nvPr/>
        </p:nvGrpSpPr>
        <p:grpSpPr>
          <a:xfrm>
            <a:off x="0" y="2344301"/>
            <a:ext cx="9011681" cy="3748995"/>
            <a:chOff x="8110" y="1717593"/>
            <a:chExt cx="9011681" cy="3748995"/>
          </a:xfrm>
        </p:grpSpPr>
        <p:pic>
          <p:nvPicPr>
            <p:cNvPr id="6" name="図 5"/>
            <p:cNvPicPr>
              <a:picLocks noChangeAspect="1"/>
            </p:cNvPicPr>
            <p:nvPr/>
          </p:nvPicPr>
          <p:blipFill>
            <a:blip r:embed="rId2"/>
            <a:stretch>
              <a:fillRect/>
            </a:stretch>
          </p:blipFill>
          <p:spPr>
            <a:xfrm>
              <a:off x="270169" y="1717593"/>
              <a:ext cx="8749622" cy="3748995"/>
            </a:xfrm>
            <a:prstGeom prst="rect">
              <a:avLst/>
            </a:prstGeom>
          </p:spPr>
        </p:pic>
        <p:sp>
          <p:nvSpPr>
            <p:cNvPr id="21" name="テキスト ボックス 20"/>
            <p:cNvSpPr txBox="1"/>
            <p:nvPr/>
          </p:nvSpPr>
          <p:spPr>
            <a:xfrm>
              <a:off x="1843806" y="4960685"/>
              <a:ext cx="1210588" cy="461665"/>
            </a:xfrm>
            <a:prstGeom prst="rect">
              <a:avLst/>
            </a:prstGeom>
            <a:noFill/>
          </p:spPr>
          <p:txBody>
            <a:bodyPr wrap="square" rtlCol="0">
              <a:spAutoFit/>
            </a:bodyPr>
            <a:lstStyle/>
            <a:p>
              <a:r>
                <a:rPr lang="en-US" altLang="ja-JP" sz="2400" b="1" dirty="0" err="1">
                  <a:latin typeface="Arial Unicode MS" panose="020B0604020202020204" pitchFamily="50" charset="-128"/>
                  <a:ea typeface="Arial Unicode MS" panose="020B0604020202020204" pitchFamily="50" charset="-128"/>
                  <a:cs typeface="Arial Unicode MS" panose="020B0604020202020204" pitchFamily="50" charset="-128"/>
                </a:rPr>
                <a:t>Vds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rot="16200000">
              <a:off x="-357535" y="2751729"/>
              <a:ext cx="1192955" cy="461665"/>
            </a:xfrm>
            <a:prstGeom prst="rect">
              <a:avLst/>
            </a:prstGeom>
            <a:noFill/>
          </p:spPr>
          <p:txBody>
            <a:bodyPr wrap="none" rtlCol="0">
              <a:spAutoFit/>
            </a:bodyPr>
            <a:lstStyle/>
            <a:p>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-Ids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(A)</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6035308" y="4913225"/>
              <a:ext cx="1210588" cy="461665"/>
            </a:xfrm>
            <a:prstGeom prst="rect">
              <a:avLst/>
            </a:prstGeom>
            <a:noFill/>
          </p:spPr>
          <p:txBody>
            <a:bodyPr wrap="none" rtlCol="0">
              <a:spAutoFit/>
            </a:bodyPr>
            <a:lstStyle/>
            <a:p>
              <a:r>
                <a:rPr lang="en-US" altLang="ja-JP" sz="2400" b="1" dirty="0" err="1">
                  <a:latin typeface="Arial Unicode MS" panose="020B0604020202020204" pitchFamily="50" charset="-128"/>
                  <a:ea typeface="Arial Unicode MS" panose="020B0604020202020204" pitchFamily="50" charset="-128"/>
                  <a:cs typeface="Arial Unicode MS" panose="020B0604020202020204" pitchFamily="50" charset="-128"/>
                </a:rPr>
                <a:t>Vds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25" name="コンテンツ プレースホルダー 2"/>
          <p:cNvSpPr txBox="1">
            <a:spLocks/>
          </p:cNvSpPr>
          <p:nvPr/>
        </p:nvSpPr>
        <p:spPr>
          <a:xfrm>
            <a:off x="262059" y="866855"/>
            <a:ext cx="8229600" cy="9597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400" dirty="0"/>
              <a:t>LDD(Lightly doped drain)</a:t>
            </a:r>
            <a:r>
              <a:rPr lang="ja-JP" altLang="en-US" sz="2400" dirty="0"/>
              <a:t>不純物濃度を増加することで，極低温においても</a:t>
            </a:r>
            <a:r>
              <a:rPr lang="en-US" altLang="ja-JP" sz="2400" dirty="0"/>
              <a:t>I</a:t>
            </a:r>
            <a:r>
              <a:rPr lang="en-US" altLang="ja-JP" sz="2400" baseline="-25000" dirty="0"/>
              <a:t>d</a:t>
            </a:r>
            <a:r>
              <a:rPr lang="en-US" altLang="ja-JP" sz="2400" dirty="0"/>
              <a:t>-</a:t>
            </a:r>
            <a:r>
              <a:rPr lang="en-US" altLang="ja-JP" sz="2400" dirty="0" err="1"/>
              <a:t>V</a:t>
            </a:r>
            <a:r>
              <a:rPr lang="en-US" altLang="ja-JP" sz="2400" baseline="-25000" dirty="0" err="1"/>
              <a:t>d</a:t>
            </a:r>
            <a:r>
              <a:rPr lang="ja-JP" altLang="en-US" sz="2400" dirty="0"/>
              <a:t>の立ち上がりが線形に回復</a:t>
            </a:r>
          </a:p>
        </p:txBody>
      </p:sp>
      <p:pic>
        <p:nvPicPr>
          <p:cNvPr id="26" name="図 25"/>
          <p:cNvPicPr>
            <a:picLocks noChangeAspect="1"/>
          </p:cNvPicPr>
          <p:nvPr/>
        </p:nvPicPr>
        <p:blipFill>
          <a:blip r:embed="rId3"/>
          <a:stretch>
            <a:fillRect/>
          </a:stretch>
        </p:blipFill>
        <p:spPr>
          <a:xfrm>
            <a:off x="5064853" y="1900322"/>
            <a:ext cx="3426806" cy="771699"/>
          </a:xfrm>
          <a:prstGeom prst="rect">
            <a:avLst/>
          </a:prstGeom>
        </p:spPr>
      </p:pic>
      <p:sp>
        <p:nvSpPr>
          <p:cNvPr id="12" name="テキスト ボックス 11"/>
          <p:cNvSpPr txBox="1"/>
          <p:nvPr/>
        </p:nvSpPr>
        <p:spPr>
          <a:xfrm>
            <a:off x="3624422" y="5500296"/>
            <a:ext cx="312464" cy="338554"/>
          </a:xfrm>
          <a:prstGeom prst="rect">
            <a:avLst/>
          </a:prstGeom>
          <a:noFill/>
        </p:spPr>
        <p:txBody>
          <a:bodyPr wrap="square" rtlCol="0">
            <a:spAutoFit/>
          </a:bodyPr>
          <a:lstStyle/>
          <a:p>
            <a:r>
              <a:rPr kumimoji="1"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a:off x="723734" y="5521585"/>
            <a:ext cx="605436" cy="338554"/>
          </a:xfrm>
          <a:prstGeom prst="rect">
            <a:avLst/>
          </a:prstGeom>
          <a:noFill/>
        </p:spPr>
        <p:txBody>
          <a:bodyPr wrap="square" rtlCol="0">
            <a:spAutoFit/>
          </a:bodyPr>
          <a:lstStyle/>
          <a:p>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rPr>
              <a:t>-1.8</a:t>
            </a:r>
            <a:endParaRPr kumimoji="1"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テキスト ボックス 14"/>
          <p:cNvSpPr txBox="1"/>
          <p:nvPr/>
        </p:nvSpPr>
        <p:spPr>
          <a:xfrm>
            <a:off x="6616058" y="5255475"/>
            <a:ext cx="552161" cy="369332"/>
          </a:xfrm>
          <a:prstGeom prst="rect">
            <a:avLst/>
          </a:prstGeom>
          <a:solidFill>
            <a:schemeClr val="bg1"/>
          </a:solidFill>
        </p:spPr>
        <p:txBody>
          <a:bodyPr wrap="square" rtlCol="0">
            <a:spAutoFit/>
          </a:bodyPr>
          <a:lstStyle/>
          <a:p>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0.2</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テキスト ボックス 15"/>
          <p:cNvSpPr txBox="1"/>
          <p:nvPr/>
        </p:nvSpPr>
        <p:spPr>
          <a:xfrm>
            <a:off x="7299249" y="5255475"/>
            <a:ext cx="276081" cy="369332"/>
          </a:xfrm>
          <a:prstGeom prst="rect">
            <a:avLst/>
          </a:prstGeom>
          <a:solidFill>
            <a:schemeClr val="bg1"/>
          </a:solidFill>
        </p:spPr>
        <p:txBody>
          <a:bodyPr wrap="square" rtlCol="0">
            <a:spAutoFit/>
          </a:bodyPr>
          <a:lstStyle/>
          <a:p>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テキスト ボックス 16"/>
          <p:cNvSpPr txBox="1"/>
          <p:nvPr/>
        </p:nvSpPr>
        <p:spPr>
          <a:xfrm>
            <a:off x="6020967" y="5250427"/>
            <a:ext cx="552161" cy="369332"/>
          </a:xfrm>
          <a:prstGeom prst="rect">
            <a:avLst/>
          </a:prstGeom>
          <a:solidFill>
            <a:schemeClr val="bg1"/>
          </a:solidFill>
        </p:spPr>
        <p:txBody>
          <a:bodyPr wrap="square" rtlCol="0">
            <a:spAutoFit/>
          </a:bodyPr>
          <a:lstStyle/>
          <a:p>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0.4</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8" name="テキスト ボックス 17"/>
          <p:cNvSpPr txBox="1"/>
          <p:nvPr/>
        </p:nvSpPr>
        <p:spPr>
          <a:xfrm>
            <a:off x="5422677" y="5250427"/>
            <a:ext cx="552161" cy="369332"/>
          </a:xfrm>
          <a:prstGeom prst="rect">
            <a:avLst/>
          </a:prstGeom>
          <a:solidFill>
            <a:schemeClr val="bg1"/>
          </a:solidFill>
        </p:spPr>
        <p:txBody>
          <a:bodyPr wrap="square" rtlCol="0">
            <a:spAutoFit/>
          </a:bodyPr>
          <a:lstStyle/>
          <a:p>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0.6</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8"/>
          <p:cNvSpPr txBox="1"/>
          <p:nvPr/>
        </p:nvSpPr>
        <p:spPr>
          <a:xfrm>
            <a:off x="4820048" y="5260127"/>
            <a:ext cx="552161" cy="369332"/>
          </a:xfrm>
          <a:prstGeom prst="rect">
            <a:avLst/>
          </a:prstGeom>
          <a:solidFill>
            <a:schemeClr val="bg1"/>
          </a:solidFill>
        </p:spPr>
        <p:txBody>
          <a:bodyPr wrap="square" rtlCol="0">
            <a:spAutoFit/>
          </a:bodyPr>
          <a:lstStyle/>
          <a:p>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0.8</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コンテンツ プレースホルダー 2"/>
          <p:cNvSpPr txBox="1">
            <a:spLocks/>
          </p:cNvSpPr>
          <p:nvPr/>
        </p:nvSpPr>
        <p:spPr>
          <a:xfrm>
            <a:off x="281369" y="6111002"/>
            <a:ext cx="7017880" cy="746998"/>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今季</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SOI MPW</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ランの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LDD</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濃度対策済み </a:t>
            </a:r>
            <a:r>
              <a:rPr lang="en-US" altLang="ja-JP" sz="2000" dirty="0" err="1">
                <a:latin typeface="Arial Unicode MS" panose="020B0604020202020204" pitchFamily="50" charset="-128"/>
                <a:ea typeface="Arial Unicode MS" panose="020B0604020202020204" pitchFamily="50" charset="-128"/>
                <a:cs typeface="Arial Unicode MS" panose="020B0604020202020204" pitchFamily="50" charset="-128"/>
              </a:rPr>
              <a:t>TrTEG</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 で</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I-V</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測定．回路シミュレーション用のパラメータ抽出？</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3535535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34117"/>
            <a:ext cx="8229600" cy="562074"/>
          </a:xfrm>
        </p:spPr>
        <p:txBody>
          <a:bodyPr>
            <a:noAutofit/>
          </a:bodyPr>
          <a:lstStyle/>
          <a:p>
            <a:r>
              <a:rPr kumimoji="1" lang="en-US" altLang="ja-JP" sz="3600" dirty="0"/>
              <a:t>SOI prototype amplifier</a:t>
            </a:r>
            <a:r>
              <a:rPr lang="ja-JP" altLang="en-US" sz="3600" dirty="0"/>
              <a:t> </a:t>
            </a:r>
            <a:r>
              <a:rPr kumimoji="1" lang="en-US" altLang="ja-JP" sz="3600" dirty="0"/>
              <a:t>(SOI-STJ4)</a:t>
            </a:r>
            <a:endParaRPr kumimoji="1" lang="ja-JP" altLang="en-US" sz="3600" dirty="0"/>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11</a:t>
            </a:fld>
            <a:endParaRPr kumimoji="1" lang="ja-JP" altLang="en-US"/>
          </a:p>
        </p:txBody>
      </p:sp>
      <p:grpSp>
        <p:nvGrpSpPr>
          <p:cNvPr id="7" name="グループ化 6"/>
          <p:cNvGrpSpPr/>
          <p:nvPr/>
        </p:nvGrpSpPr>
        <p:grpSpPr>
          <a:xfrm>
            <a:off x="251520" y="1065375"/>
            <a:ext cx="4762872" cy="4309261"/>
            <a:chOff x="457200" y="1196752"/>
            <a:chExt cx="4326112" cy="3914098"/>
          </a:xfrm>
        </p:grpSpPr>
        <p:grpSp>
          <p:nvGrpSpPr>
            <p:cNvPr id="59" name="グループ化 58"/>
            <p:cNvGrpSpPr/>
            <p:nvPr/>
          </p:nvGrpSpPr>
          <p:grpSpPr>
            <a:xfrm>
              <a:off x="457200" y="1196752"/>
              <a:ext cx="4326112" cy="3914098"/>
              <a:chOff x="270971" y="2020667"/>
              <a:chExt cx="3963812" cy="3586303"/>
            </a:xfrm>
          </p:grpSpPr>
          <p:pic>
            <p:nvPicPr>
              <p:cNvPr id="60" name="図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243" y="2051686"/>
                <a:ext cx="3287816" cy="3526848"/>
              </a:xfrm>
              <a:prstGeom prst="rect">
                <a:avLst/>
              </a:prstGeom>
            </p:spPr>
          </p:pic>
          <p:sp>
            <p:nvSpPr>
              <p:cNvPr id="64" name="正方形/長方形 63"/>
              <p:cNvSpPr/>
              <p:nvPr/>
            </p:nvSpPr>
            <p:spPr>
              <a:xfrm>
                <a:off x="1004777" y="5299001"/>
                <a:ext cx="2464096" cy="279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sp>
            <p:nvSpPr>
              <p:cNvPr id="65" name="正方形/長方形 64"/>
              <p:cNvSpPr/>
              <p:nvPr/>
            </p:nvSpPr>
            <p:spPr>
              <a:xfrm>
                <a:off x="279105" y="4283919"/>
                <a:ext cx="725672" cy="279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sp>
            <p:nvSpPr>
              <p:cNvPr id="66" name="正方形/長方形 65"/>
              <p:cNvSpPr/>
              <p:nvPr/>
            </p:nvSpPr>
            <p:spPr>
              <a:xfrm>
                <a:off x="3328009" y="3675343"/>
                <a:ext cx="481244" cy="279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sp>
            <p:nvSpPr>
              <p:cNvPr id="67" name="テキスト ボックス 66"/>
              <p:cNvSpPr txBox="1"/>
              <p:nvPr/>
            </p:nvSpPr>
            <p:spPr>
              <a:xfrm>
                <a:off x="1379795" y="5226905"/>
                <a:ext cx="392451" cy="366602"/>
              </a:xfrm>
              <a:prstGeom prst="rect">
                <a:avLst/>
              </a:prstGeom>
              <a:noFill/>
            </p:spPr>
            <p:txBody>
              <a:bodyPr wrap="none" rtlCol="0">
                <a:spAutoFit/>
              </a:bodyPr>
              <a:lstStyle/>
              <a:p>
                <a:pPr algn="ctr"/>
                <a:r>
                  <a:rPr lang="en-US" altLang="ja-JP" sz="2000" b="1" dirty="0" err="1"/>
                  <a:t>V</a:t>
                </a:r>
                <a:r>
                  <a:rPr lang="en-US" altLang="ja-JP" sz="2000" b="1" baseline="-25000" dirty="0" err="1"/>
                  <a:t>b</a:t>
                </a:r>
                <a:endParaRPr lang="ja-JP" altLang="en-US" sz="2000" b="1" dirty="0"/>
              </a:p>
            </p:txBody>
          </p:sp>
          <p:sp>
            <p:nvSpPr>
              <p:cNvPr id="68" name="テキスト ボックス 67"/>
              <p:cNvSpPr txBox="1"/>
              <p:nvPr/>
            </p:nvSpPr>
            <p:spPr>
              <a:xfrm>
                <a:off x="1995566" y="5240368"/>
                <a:ext cx="504488" cy="366602"/>
              </a:xfrm>
              <a:prstGeom prst="rect">
                <a:avLst/>
              </a:prstGeom>
              <a:noFill/>
            </p:spPr>
            <p:txBody>
              <a:bodyPr wrap="none" rtlCol="0">
                <a:spAutoFit/>
              </a:bodyPr>
              <a:lstStyle/>
              <a:p>
                <a:pPr algn="ctr"/>
                <a:r>
                  <a:rPr lang="en-US" altLang="ja-JP" sz="2000" b="1" dirty="0"/>
                  <a:t>V</a:t>
                </a:r>
                <a:r>
                  <a:rPr lang="en-US" altLang="ja-JP" sz="2000" b="1" baseline="-25000" dirty="0"/>
                  <a:t>ss1</a:t>
                </a:r>
                <a:endParaRPr lang="ja-JP" altLang="en-US" sz="2000" b="1" baseline="-25000" dirty="0"/>
              </a:p>
            </p:txBody>
          </p:sp>
          <p:sp>
            <p:nvSpPr>
              <p:cNvPr id="69" name="テキスト ボックス 68"/>
              <p:cNvSpPr txBox="1"/>
              <p:nvPr/>
            </p:nvSpPr>
            <p:spPr>
              <a:xfrm>
                <a:off x="2470566" y="5226905"/>
                <a:ext cx="427701" cy="366602"/>
              </a:xfrm>
              <a:prstGeom prst="rect">
                <a:avLst/>
              </a:prstGeom>
              <a:noFill/>
            </p:spPr>
            <p:txBody>
              <a:bodyPr wrap="none" rtlCol="0">
                <a:spAutoFit/>
              </a:bodyPr>
              <a:lstStyle/>
              <a:p>
                <a:pPr algn="ctr"/>
                <a:r>
                  <a:rPr lang="en-US" altLang="ja-JP" sz="2000" b="1" dirty="0"/>
                  <a:t>V5</a:t>
                </a:r>
                <a:endParaRPr lang="ja-JP" altLang="en-US" sz="2000" b="1" dirty="0"/>
              </a:p>
            </p:txBody>
          </p:sp>
          <p:sp>
            <p:nvSpPr>
              <p:cNvPr id="70" name="テキスト ボックス 69"/>
              <p:cNvSpPr txBox="1"/>
              <p:nvPr/>
            </p:nvSpPr>
            <p:spPr>
              <a:xfrm>
                <a:off x="2802954" y="5226905"/>
                <a:ext cx="504488" cy="366602"/>
              </a:xfrm>
              <a:prstGeom prst="rect">
                <a:avLst/>
              </a:prstGeom>
              <a:noFill/>
            </p:spPr>
            <p:txBody>
              <a:bodyPr wrap="none" rtlCol="0">
                <a:spAutoFit/>
              </a:bodyPr>
              <a:lstStyle/>
              <a:p>
                <a:pPr algn="ctr"/>
                <a:r>
                  <a:rPr lang="en-US" altLang="ja-JP" sz="2000" b="1" dirty="0"/>
                  <a:t>V</a:t>
                </a:r>
                <a:r>
                  <a:rPr lang="en-US" altLang="ja-JP" sz="2000" b="1" baseline="-25000" dirty="0"/>
                  <a:t>ss2</a:t>
                </a:r>
                <a:endParaRPr lang="ja-JP" altLang="en-US" sz="2000" b="1" baseline="-25000" dirty="0"/>
              </a:p>
            </p:txBody>
          </p:sp>
          <p:sp>
            <p:nvSpPr>
              <p:cNvPr id="71" name="正方形/長方形 70"/>
              <p:cNvSpPr/>
              <p:nvPr/>
            </p:nvSpPr>
            <p:spPr>
              <a:xfrm>
                <a:off x="1491431" y="2083800"/>
                <a:ext cx="2464096" cy="279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sp>
            <p:nvSpPr>
              <p:cNvPr id="72" name="テキスト ボックス 71"/>
              <p:cNvSpPr txBox="1"/>
              <p:nvPr/>
            </p:nvSpPr>
            <p:spPr>
              <a:xfrm>
                <a:off x="2104927" y="2020667"/>
                <a:ext cx="544908" cy="366602"/>
              </a:xfrm>
              <a:prstGeom prst="rect">
                <a:avLst/>
              </a:prstGeom>
              <a:noFill/>
            </p:spPr>
            <p:txBody>
              <a:bodyPr wrap="none" rtlCol="0">
                <a:spAutoFit/>
              </a:bodyPr>
              <a:lstStyle/>
              <a:p>
                <a:pPr algn="ctr"/>
                <a:r>
                  <a:rPr lang="en-US" altLang="ja-JP" sz="2000" b="1" dirty="0"/>
                  <a:t>V</a:t>
                </a:r>
                <a:r>
                  <a:rPr lang="en-US" altLang="ja-JP" sz="2000" b="1" baseline="-25000" dirty="0"/>
                  <a:t>dd1</a:t>
                </a:r>
                <a:endParaRPr lang="ja-JP" altLang="en-US" sz="2000" b="1" baseline="-25000" dirty="0"/>
              </a:p>
            </p:txBody>
          </p:sp>
          <p:sp>
            <p:nvSpPr>
              <p:cNvPr id="73" name="テキスト ボックス 72"/>
              <p:cNvSpPr txBox="1"/>
              <p:nvPr/>
            </p:nvSpPr>
            <p:spPr>
              <a:xfrm>
                <a:off x="2757108" y="2024179"/>
                <a:ext cx="544908" cy="366602"/>
              </a:xfrm>
              <a:prstGeom prst="rect">
                <a:avLst/>
              </a:prstGeom>
              <a:noFill/>
            </p:spPr>
            <p:txBody>
              <a:bodyPr wrap="none" rtlCol="0">
                <a:spAutoFit/>
              </a:bodyPr>
              <a:lstStyle/>
              <a:p>
                <a:pPr algn="ctr"/>
                <a:r>
                  <a:rPr lang="en-US" altLang="ja-JP" sz="2000" b="1" dirty="0"/>
                  <a:t>V</a:t>
                </a:r>
                <a:r>
                  <a:rPr lang="en-US" altLang="ja-JP" sz="2000" b="1" baseline="-25000" dirty="0"/>
                  <a:t>dd2</a:t>
                </a:r>
                <a:endParaRPr lang="ja-JP" altLang="en-US" sz="2000" b="1" baseline="-25000" dirty="0"/>
              </a:p>
            </p:txBody>
          </p:sp>
          <p:sp>
            <p:nvSpPr>
              <p:cNvPr id="77" name="正方形/長方形 76"/>
              <p:cNvSpPr/>
              <p:nvPr/>
            </p:nvSpPr>
            <p:spPr>
              <a:xfrm>
                <a:off x="375333" y="2587184"/>
                <a:ext cx="533215" cy="24313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a:p>
            </p:txBody>
          </p:sp>
          <p:sp>
            <p:nvSpPr>
              <p:cNvPr id="80" name="テキスト ボックス 79"/>
              <p:cNvSpPr txBox="1"/>
              <p:nvPr/>
            </p:nvSpPr>
            <p:spPr>
              <a:xfrm>
                <a:off x="546724" y="2753464"/>
                <a:ext cx="427701" cy="366602"/>
              </a:xfrm>
              <a:prstGeom prst="rect">
                <a:avLst/>
              </a:prstGeom>
              <a:noFill/>
            </p:spPr>
            <p:txBody>
              <a:bodyPr wrap="none" rtlCol="0">
                <a:spAutoFit/>
              </a:bodyPr>
              <a:lstStyle/>
              <a:p>
                <a:pPr algn="ctr"/>
                <a:r>
                  <a:rPr lang="en-US" altLang="ja-JP" sz="2000" b="1" dirty="0"/>
                  <a:t>V2</a:t>
                </a:r>
                <a:endParaRPr lang="ja-JP" altLang="en-US" sz="2000" b="1" dirty="0"/>
              </a:p>
            </p:txBody>
          </p:sp>
          <p:sp>
            <p:nvSpPr>
              <p:cNvPr id="81" name="テキスト ボックス 80"/>
              <p:cNvSpPr txBox="1"/>
              <p:nvPr/>
            </p:nvSpPr>
            <p:spPr>
              <a:xfrm>
                <a:off x="512243" y="3679926"/>
                <a:ext cx="498735" cy="366602"/>
              </a:xfrm>
              <a:prstGeom prst="rect">
                <a:avLst/>
              </a:prstGeom>
              <a:noFill/>
            </p:spPr>
            <p:txBody>
              <a:bodyPr wrap="square" rtlCol="0">
                <a:spAutoFit/>
              </a:bodyPr>
              <a:lstStyle/>
              <a:p>
                <a:pPr algn="ctr"/>
                <a:r>
                  <a:rPr lang="en-US" altLang="ja-JP" sz="2000" b="1" dirty="0"/>
                  <a:t>V3</a:t>
                </a:r>
                <a:endParaRPr lang="ja-JP" altLang="en-US" sz="2000" b="1" dirty="0"/>
              </a:p>
            </p:txBody>
          </p:sp>
          <p:sp>
            <p:nvSpPr>
              <p:cNvPr id="84" name="ホームベース 24"/>
              <p:cNvSpPr/>
              <p:nvPr/>
            </p:nvSpPr>
            <p:spPr>
              <a:xfrm>
                <a:off x="270971" y="4299803"/>
                <a:ext cx="733806" cy="230673"/>
              </a:xfrm>
              <a:prstGeom prst="homePlat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INPUT</a:t>
                </a:r>
                <a:endParaRPr lang="ja-JP" altLang="en-US" sz="1400" dirty="0">
                  <a:solidFill>
                    <a:schemeClr val="tx1"/>
                  </a:solidFill>
                </a:endParaRPr>
              </a:p>
            </p:txBody>
          </p:sp>
          <p:sp>
            <p:nvSpPr>
              <p:cNvPr id="85" name="ホームベース 27"/>
              <p:cNvSpPr/>
              <p:nvPr/>
            </p:nvSpPr>
            <p:spPr>
              <a:xfrm rot="10800000">
                <a:off x="3312869" y="3761152"/>
                <a:ext cx="733806" cy="230673"/>
              </a:xfrm>
              <a:prstGeom prst="homePlat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endParaRPr>
              </a:p>
            </p:txBody>
          </p:sp>
          <p:sp>
            <p:nvSpPr>
              <p:cNvPr id="86" name="テキスト ボックス 85"/>
              <p:cNvSpPr txBox="1"/>
              <p:nvPr/>
            </p:nvSpPr>
            <p:spPr>
              <a:xfrm>
                <a:off x="3312869" y="3739331"/>
                <a:ext cx="921914" cy="282002"/>
              </a:xfrm>
              <a:prstGeom prst="rect">
                <a:avLst/>
              </a:prstGeom>
              <a:noFill/>
            </p:spPr>
            <p:txBody>
              <a:bodyPr wrap="square" rtlCol="0">
                <a:spAutoFit/>
              </a:bodyPr>
              <a:lstStyle/>
              <a:p>
                <a:r>
                  <a:rPr lang="en-US" altLang="ja-JP" sz="1400" b="1" dirty="0"/>
                  <a:t>OUTPUT</a:t>
                </a:r>
                <a:endParaRPr lang="ja-JP" altLang="en-US" sz="1400" b="1" dirty="0"/>
              </a:p>
            </p:txBody>
          </p:sp>
        </p:grpSp>
        <p:sp>
          <p:nvSpPr>
            <p:cNvPr id="4" name="正方形/長方形 3"/>
            <p:cNvSpPr/>
            <p:nvPr/>
          </p:nvSpPr>
          <p:spPr>
            <a:xfrm>
              <a:off x="1744586" y="3232964"/>
              <a:ext cx="89251" cy="100518"/>
            </a:xfrm>
            <a:prstGeom prst="rect">
              <a:avLst/>
            </a:prstGeom>
            <a:solidFill>
              <a:srgbClr val="FFF2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aphicFrame>
        <p:nvGraphicFramePr>
          <p:cNvPr id="88" name="表 87"/>
          <p:cNvGraphicFramePr>
            <a:graphicFrameLocks noGrp="1"/>
          </p:cNvGraphicFramePr>
          <p:nvPr>
            <p:extLst>
              <p:ext uri="{D42A27DB-BD31-4B8C-83A1-F6EECF244321}">
                <p14:modId xmlns:p14="http://schemas.microsoft.com/office/powerpoint/2010/main" val="2148581338"/>
              </p:ext>
            </p:extLst>
          </p:nvPr>
        </p:nvGraphicFramePr>
        <p:xfrm>
          <a:off x="4572000" y="3708984"/>
          <a:ext cx="3953993" cy="2613660"/>
        </p:xfrm>
        <a:graphic>
          <a:graphicData uri="http://schemas.openxmlformats.org/drawingml/2006/table">
            <a:tbl>
              <a:tblPr firstRow="1" bandRow="1">
                <a:tableStyleId>{5C22544A-7EE6-4342-B048-85BDC9FD1C3A}</a:tableStyleId>
              </a:tblPr>
              <a:tblGrid>
                <a:gridCol w="513191">
                  <a:extLst>
                    <a:ext uri="{9D8B030D-6E8A-4147-A177-3AD203B41FA5}">
                      <a16:colId xmlns:a16="http://schemas.microsoft.com/office/drawing/2014/main" val="20000"/>
                    </a:ext>
                  </a:extLst>
                </a:gridCol>
                <a:gridCol w="1674379">
                  <a:extLst>
                    <a:ext uri="{9D8B030D-6E8A-4147-A177-3AD203B41FA5}">
                      <a16:colId xmlns:a16="http://schemas.microsoft.com/office/drawing/2014/main" val="20001"/>
                    </a:ext>
                  </a:extLst>
                </a:gridCol>
                <a:gridCol w="940538">
                  <a:extLst>
                    <a:ext uri="{9D8B030D-6E8A-4147-A177-3AD203B41FA5}">
                      <a16:colId xmlns:a16="http://schemas.microsoft.com/office/drawing/2014/main" val="20002"/>
                    </a:ext>
                  </a:extLst>
                </a:gridCol>
                <a:gridCol w="825885">
                  <a:extLst>
                    <a:ext uri="{9D8B030D-6E8A-4147-A177-3AD203B41FA5}">
                      <a16:colId xmlns:a16="http://schemas.microsoft.com/office/drawing/2014/main" val="20003"/>
                    </a:ext>
                  </a:extLst>
                </a:gridCol>
              </a:tblGrid>
              <a:tr h="297180">
                <a:tc>
                  <a:txBody>
                    <a:bodyPr/>
                    <a:lstStyle/>
                    <a:p>
                      <a:endParaRPr kumimoji="1" lang="ja-JP" altLang="en-US" sz="2000" dirty="0"/>
                    </a:p>
                  </a:txBody>
                  <a:tcPr marL="68580" marR="68580" marT="34290" marB="34290"/>
                </a:tc>
                <a:tc>
                  <a:txBody>
                    <a:bodyPr/>
                    <a:lstStyle/>
                    <a:p>
                      <a:r>
                        <a:rPr kumimoji="1" lang="en-US" altLang="ja-JP" sz="2000" dirty="0"/>
                        <a:t>Type</a:t>
                      </a:r>
                      <a:endParaRPr kumimoji="1" lang="ja-JP" altLang="en-US" sz="2000" dirty="0"/>
                    </a:p>
                  </a:txBody>
                  <a:tcPr marL="68580" marR="68580" marT="34290" marB="34290"/>
                </a:tc>
                <a:tc>
                  <a:txBody>
                    <a:bodyPr/>
                    <a:lstStyle/>
                    <a:p>
                      <a:r>
                        <a:rPr kumimoji="1" lang="en-US" altLang="ja-JP" sz="2000"/>
                        <a:t>W [</a:t>
                      </a:r>
                      <a:r>
                        <a:rPr kumimoji="1" lang="en-US" altLang="ja-JP" sz="2000" err="1"/>
                        <a:t>μm</a:t>
                      </a:r>
                      <a:r>
                        <a:rPr kumimoji="1" lang="en-US" altLang="ja-JP" sz="2000"/>
                        <a:t>]</a:t>
                      </a:r>
                      <a:endParaRPr kumimoji="1" lang="ja-JP" altLang="en-US" sz="2000"/>
                    </a:p>
                  </a:txBody>
                  <a:tcPr marL="68580" marR="68580" marT="34290" marB="34290"/>
                </a:tc>
                <a:tc>
                  <a:txBody>
                    <a:bodyPr/>
                    <a:lstStyle/>
                    <a:p>
                      <a:r>
                        <a:rPr kumimoji="1" lang="en-US" altLang="ja-JP" sz="2000" dirty="0"/>
                        <a:t>L [</a:t>
                      </a:r>
                      <a:r>
                        <a:rPr kumimoji="1" lang="en-US" altLang="ja-JP" sz="2000" dirty="0" err="1"/>
                        <a:t>μm</a:t>
                      </a:r>
                      <a:r>
                        <a:rPr kumimoji="1" lang="en-US" altLang="ja-JP" sz="2000" dirty="0"/>
                        <a:t>]</a:t>
                      </a:r>
                      <a:endParaRPr kumimoji="1" lang="ja-JP" altLang="en-US" sz="2000" dirty="0"/>
                    </a:p>
                  </a:txBody>
                  <a:tcPr marL="68580" marR="68580" marT="34290" marB="34290"/>
                </a:tc>
                <a:extLst>
                  <a:ext uri="{0D108BD9-81ED-4DB2-BD59-A6C34878D82A}">
                    <a16:rowId xmlns:a16="http://schemas.microsoft.com/office/drawing/2014/main" val="10000"/>
                  </a:ext>
                </a:extLst>
              </a:tr>
              <a:tr h="297180">
                <a:tc>
                  <a:txBody>
                    <a:bodyPr/>
                    <a:lstStyle/>
                    <a:p>
                      <a:r>
                        <a:rPr kumimoji="1" lang="en-US" altLang="ja-JP" sz="2000"/>
                        <a:t>M1</a:t>
                      </a:r>
                      <a:endParaRPr kumimoji="1" lang="ja-JP" altLang="en-US" sz="2000"/>
                    </a:p>
                  </a:txBody>
                  <a:tcPr marL="68580" marR="68580" marT="34290" marB="34290"/>
                </a:tc>
                <a:tc>
                  <a:txBody>
                    <a:bodyPr/>
                    <a:lstStyle/>
                    <a:p>
                      <a:r>
                        <a:rPr kumimoji="1" lang="en-US" altLang="ja-JP" sz="2000" dirty="0" err="1"/>
                        <a:t>Nch</a:t>
                      </a:r>
                      <a:r>
                        <a:rPr kumimoji="1" lang="en-US" altLang="ja-JP" sz="2000" dirty="0"/>
                        <a:t>-source</a:t>
                      </a:r>
                      <a:r>
                        <a:rPr kumimoji="1" lang="en-US" altLang="ja-JP" sz="2000" baseline="0" dirty="0"/>
                        <a:t> tie</a:t>
                      </a:r>
                      <a:endParaRPr kumimoji="1" lang="ja-JP" altLang="en-US" sz="2000" dirty="0"/>
                    </a:p>
                  </a:txBody>
                  <a:tcPr marL="68580" marR="68580" marT="34290" marB="34290"/>
                </a:tc>
                <a:tc>
                  <a:txBody>
                    <a:bodyPr/>
                    <a:lstStyle/>
                    <a:p>
                      <a:pPr algn="r"/>
                      <a:r>
                        <a:rPr kumimoji="1" lang="en-US" altLang="ja-JP" sz="2000" dirty="0"/>
                        <a:t>40</a:t>
                      </a:r>
                      <a:endParaRPr kumimoji="1" lang="ja-JP" altLang="en-US" sz="2000" dirty="0"/>
                    </a:p>
                  </a:txBody>
                  <a:tcPr marL="68580" marR="68580" marT="34290" marB="34290"/>
                </a:tc>
                <a:tc>
                  <a:txBody>
                    <a:bodyPr/>
                    <a:lstStyle/>
                    <a:p>
                      <a:pPr algn="r"/>
                      <a:r>
                        <a:rPr kumimoji="1" lang="en-US" altLang="ja-JP" sz="2000" dirty="0"/>
                        <a:t>1</a:t>
                      </a:r>
                      <a:endParaRPr kumimoji="1" lang="ja-JP" altLang="en-US" sz="2000" dirty="0"/>
                    </a:p>
                  </a:txBody>
                  <a:tcPr marL="68580" marR="68580" marT="34290" marB="34290"/>
                </a:tc>
                <a:extLst>
                  <a:ext uri="{0D108BD9-81ED-4DB2-BD59-A6C34878D82A}">
                    <a16:rowId xmlns:a16="http://schemas.microsoft.com/office/drawing/2014/main" val="10001"/>
                  </a:ext>
                </a:extLst>
              </a:tr>
              <a:tr h="297180">
                <a:tc>
                  <a:txBody>
                    <a:bodyPr/>
                    <a:lstStyle/>
                    <a:p>
                      <a:r>
                        <a:rPr kumimoji="1" lang="en-US" altLang="ja-JP" sz="2000"/>
                        <a:t>M2</a:t>
                      </a:r>
                      <a:endParaRPr kumimoji="1" lang="ja-JP" altLang="en-US" sz="2000"/>
                    </a:p>
                  </a:txBody>
                  <a:tcPr marL="68580" marR="68580" marT="34290" marB="34290"/>
                </a:tc>
                <a:tc>
                  <a:txBody>
                    <a:bodyPr/>
                    <a:lstStyle/>
                    <a:p>
                      <a:r>
                        <a:rPr kumimoji="1" lang="en-US" altLang="ja-JP" sz="2000" dirty="0" err="1"/>
                        <a:t>Pch</a:t>
                      </a:r>
                      <a:r>
                        <a:rPr kumimoji="1" lang="en-US" altLang="ja-JP" sz="2000" dirty="0"/>
                        <a:t>-source</a:t>
                      </a:r>
                      <a:r>
                        <a:rPr kumimoji="1" lang="en-US" altLang="ja-JP" sz="2000" baseline="0" dirty="0"/>
                        <a:t> tie</a:t>
                      </a:r>
                      <a:endParaRPr kumimoji="1" lang="ja-JP" altLang="en-US" sz="2000" dirty="0"/>
                    </a:p>
                  </a:txBody>
                  <a:tcPr marL="68580" marR="68580" marT="34290" marB="34290"/>
                </a:tc>
                <a:tc>
                  <a:txBody>
                    <a:bodyPr/>
                    <a:lstStyle/>
                    <a:p>
                      <a:pPr algn="r"/>
                      <a:r>
                        <a:rPr kumimoji="1" lang="en-US" altLang="ja-JP" sz="2000" dirty="0"/>
                        <a:t>1</a:t>
                      </a:r>
                      <a:endParaRPr kumimoji="1" lang="ja-JP" altLang="en-US" sz="2000" dirty="0"/>
                    </a:p>
                  </a:txBody>
                  <a:tcPr marL="68580" marR="68580" marT="34290" marB="34290"/>
                </a:tc>
                <a:tc>
                  <a:txBody>
                    <a:bodyPr/>
                    <a:lstStyle/>
                    <a:p>
                      <a:pPr algn="r"/>
                      <a:r>
                        <a:rPr kumimoji="1" lang="en-US" altLang="ja-JP" sz="2000" dirty="0"/>
                        <a:t>10</a:t>
                      </a:r>
                      <a:endParaRPr kumimoji="1" lang="ja-JP" altLang="en-US" sz="2000" dirty="0"/>
                    </a:p>
                  </a:txBody>
                  <a:tcPr marL="68580" marR="68580" marT="34290" marB="34290"/>
                </a:tc>
                <a:extLst>
                  <a:ext uri="{0D108BD9-81ED-4DB2-BD59-A6C34878D82A}">
                    <a16:rowId xmlns:a16="http://schemas.microsoft.com/office/drawing/2014/main" val="10002"/>
                  </a:ext>
                </a:extLst>
              </a:tr>
              <a:tr h="297180">
                <a:tc>
                  <a:txBody>
                    <a:bodyPr/>
                    <a:lstStyle/>
                    <a:p>
                      <a:r>
                        <a:rPr kumimoji="1" lang="en-US" altLang="ja-JP" sz="2000"/>
                        <a:t>M3</a:t>
                      </a:r>
                      <a:endParaRPr kumimoji="1" lang="ja-JP" altLang="en-US" sz="2000"/>
                    </a:p>
                  </a:txBody>
                  <a:tcPr marL="68580" marR="68580" marT="34290" marB="34290"/>
                </a:tc>
                <a:tc>
                  <a:txBody>
                    <a:bodyPr/>
                    <a:lstStyle/>
                    <a:p>
                      <a:r>
                        <a:rPr kumimoji="1" lang="en-US" altLang="ja-JP" sz="2000" dirty="0" err="1"/>
                        <a:t>Nch</a:t>
                      </a:r>
                      <a:r>
                        <a:rPr kumimoji="1" lang="en-US" altLang="ja-JP" sz="2000" dirty="0"/>
                        <a:t>-body</a:t>
                      </a:r>
                      <a:r>
                        <a:rPr kumimoji="1" lang="en-US" altLang="ja-JP" sz="2000" baseline="0" dirty="0"/>
                        <a:t> tie</a:t>
                      </a:r>
                      <a:endParaRPr kumimoji="1" lang="ja-JP" altLang="en-US" sz="2000" dirty="0"/>
                    </a:p>
                  </a:txBody>
                  <a:tcPr marL="68580" marR="68580" marT="34290" marB="34290"/>
                </a:tc>
                <a:tc>
                  <a:txBody>
                    <a:bodyPr/>
                    <a:lstStyle/>
                    <a:p>
                      <a:pPr algn="r"/>
                      <a:r>
                        <a:rPr kumimoji="1" lang="en-US" altLang="ja-JP" sz="2000" dirty="0"/>
                        <a:t>1.6</a:t>
                      </a:r>
                      <a:endParaRPr kumimoji="1" lang="ja-JP" altLang="en-US" sz="2000" dirty="0"/>
                    </a:p>
                  </a:txBody>
                  <a:tcPr marL="68580" marR="68580" marT="34290" marB="34290"/>
                </a:tc>
                <a:tc>
                  <a:txBody>
                    <a:bodyPr/>
                    <a:lstStyle/>
                    <a:p>
                      <a:pPr algn="r"/>
                      <a:r>
                        <a:rPr kumimoji="1" lang="en-US" altLang="ja-JP" sz="2000" dirty="0"/>
                        <a:t>10</a:t>
                      </a:r>
                      <a:endParaRPr kumimoji="1" lang="ja-JP" altLang="en-US" sz="2000" dirty="0"/>
                    </a:p>
                  </a:txBody>
                  <a:tcPr marL="68580" marR="68580" marT="34290" marB="34290"/>
                </a:tc>
                <a:extLst>
                  <a:ext uri="{0D108BD9-81ED-4DB2-BD59-A6C34878D82A}">
                    <a16:rowId xmlns:a16="http://schemas.microsoft.com/office/drawing/2014/main" val="10003"/>
                  </a:ext>
                </a:extLst>
              </a:tr>
              <a:tr h="297180">
                <a:tc>
                  <a:txBody>
                    <a:bodyPr/>
                    <a:lstStyle/>
                    <a:p>
                      <a:r>
                        <a:rPr kumimoji="1" lang="en-US" altLang="ja-JP" sz="2000"/>
                        <a:t>M4</a:t>
                      </a:r>
                      <a:endParaRPr kumimoji="1" lang="ja-JP" altLang="en-US" sz="2000"/>
                    </a:p>
                  </a:txBody>
                  <a:tcPr marL="68580" marR="68580" marT="34290" marB="34290"/>
                </a:tc>
                <a:tc>
                  <a:txBody>
                    <a:bodyPr/>
                    <a:lstStyle/>
                    <a:p>
                      <a:r>
                        <a:rPr kumimoji="1" lang="en-US" altLang="ja-JP" sz="2000" dirty="0" err="1"/>
                        <a:t>Nch</a:t>
                      </a:r>
                      <a:r>
                        <a:rPr kumimoji="1" lang="en-US" altLang="ja-JP" sz="2000" dirty="0"/>
                        <a:t>-source</a:t>
                      </a:r>
                      <a:r>
                        <a:rPr kumimoji="1" lang="en-US" altLang="ja-JP" sz="2000" baseline="0" dirty="0"/>
                        <a:t> tie</a:t>
                      </a:r>
                      <a:endParaRPr kumimoji="1" lang="ja-JP" altLang="en-US" sz="2000" dirty="0"/>
                    </a:p>
                  </a:txBody>
                  <a:tcPr marL="68580" marR="68580" marT="34290" marB="34290"/>
                </a:tc>
                <a:tc>
                  <a:txBody>
                    <a:bodyPr/>
                    <a:lstStyle/>
                    <a:p>
                      <a:pPr algn="r"/>
                      <a:r>
                        <a:rPr kumimoji="1" lang="en-US" altLang="ja-JP" sz="2000" dirty="0"/>
                        <a:t>70</a:t>
                      </a:r>
                      <a:endParaRPr kumimoji="1" lang="ja-JP" altLang="en-US" sz="2000" dirty="0"/>
                    </a:p>
                  </a:txBody>
                  <a:tcPr marL="68580" marR="68580" marT="34290" marB="34290"/>
                </a:tc>
                <a:tc>
                  <a:txBody>
                    <a:bodyPr/>
                    <a:lstStyle/>
                    <a:p>
                      <a:pPr algn="r"/>
                      <a:r>
                        <a:rPr kumimoji="1" lang="en-US" altLang="ja-JP" sz="2000" dirty="0"/>
                        <a:t>1</a:t>
                      </a:r>
                      <a:endParaRPr kumimoji="1" lang="ja-JP" altLang="en-US" sz="2000" dirty="0"/>
                    </a:p>
                  </a:txBody>
                  <a:tcPr marL="68580" marR="68580" marT="34290" marB="34290"/>
                </a:tc>
                <a:extLst>
                  <a:ext uri="{0D108BD9-81ED-4DB2-BD59-A6C34878D82A}">
                    <a16:rowId xmlns:a16="http://schemas.microsoft.com/office/drawing/2014/main" val="10004"/>
                  </a:ext>
                </a:extLst>
              </a:tr>
              <a:tr h="297180">
                <a:tc>
                  <a:txBody>
                    <a:bodyPr/>
                    <a:lstStyle/>
                    <a:p>
                      <a:r>
                        <a:rPr kumimoji="1" lang="en-US" altLang="ja-JP" sz="2000"/>
                        <a:t>M5</a:t>
                      </a:r>
                      <a:endParaRPr kumimoji="1" lang="ja-JP" altLang="en-US" sz="2000"/>
                    </a:p>
                  </a:txBody>
                  <a:tcPr marL="68580" marR="68580" marT="34290" marB="34290"/>
                </a:tc>
                <a:tc>
                  <a:txBody>
                    <a:bodyPr/>
                    <a:lstStyle/>
                    <a:p>
                      <a:r>
                        <a:rPr kumimoji="1" lang="en-US" altLang="ja-JP" sz="2000" dirty="0" err="1"/>
                        <a:t>Nch</a:t>
                      </a:r>
                      <a:r>
                        <a:rPr kumimoji="1" lang="en-US" altLang="ja-JP" sz="2000" dirty="0"/>
                        <a:t>-source</a:t>
                      </a:r>
                      <a:r>
                        <a:rPr kumimoji="1" lang="en-US" altLang="ja-JP" sz="2000" baseline="0" dirty="0"/>
                        <a:t> tie</a:t>
                      </a:r>
                      <a:endParaRPr kumimoji="1" lang="ja-JP" altLang="en-US" sz="2000" dirty="0"/>
                    </a:p>
                  </a:txBody>
                  <a:tcPr marL="68580" marR="68580" marT="34290" marB="34290"/>
                </a:tc>
                <a:tc>
                  <a:txBody>
                    <a:bodyPr/>
                    <a:lstStyle/>
                    <a:p>
                      <a:pPr algn="r"/>
                      <a:r>
                        <a:rPr kumimoji="1" lang="en-US" altLang="ja-JP" sz="2000" dirty="0"/>
                        <a:t>60</a:t>
                      </a:r>
                      <a:endParaRPr kumimoji="1" lang="ja-JP" altLang="en-US" sz="2000" dirty="0"/>
                    </a:p>
                  </a:txBody>
                  <a:tcPr marL="68580" marR="68580" marT="34290" marB="34290"/>
                </a:tc>
                <a:tc>
                  <a:txBody>
                    <a:bodyPr/>
                    <a:lstStyle/>
                    <a:p>
                      <a:pPr algn="r"/>
                      <a:r>
                        <a:rPr kumimoji="1" lang="en-US" altLang="ja-JP" sz="2000" dirty="0"/>
                        <a:t>1</a:t>
                      </a:r>
                      <a:endParaRPr kumimoji="1" lang="ja-JP" altLang="en-US" sz="2000" dirty="0"/>
                    </a:p>
                  </a:txBody>
                  <a:tcPr marL="68580" marR="68580" marT="34290" marB="34290"/>
                </a:tc>
                <a:extLst>
                  <a:ext uri="{0D108BD9-81ED-4DB2-BD59-A6C34878D82A}">
                    <a16:rowId xmlns:a16="http://schemas.microsoft.com/office/drawing/2014/main" val="10005"/>
                  </a:ext>
                </a:extLst>
              </a:tr>
              <a:tr h="297180">
                <a:tc>
                  <a:txBody>
                    <a:bodyPr/>
                    <a:lstStyle/>
                    <a:p>
                      <a:r>
                        <a:rPr kumimoji="1" lang="en-US" altLang="ja-JP" sz="2000" dirty="0"/>
                        <a:t>C1</a:t>
                      </a:r>
                      <a:endParaRPr kumimoji="1" lang="ja-JP" altLang="en-US" sz="2000" dirty="0"/>
                    </a:p>
                  </a:txBody>
                  <a:tcPr marL="68580" marR="68580" marT="34290" marB="34290"/>
                </a:tc>
                <a:tc>
                  <a:txBody>
                    <a:bodyPr/>
                    <a:lstStyle/>
                    <a:p>
                      <a:r>
                        <a:rPr kumimoji="1" lang="en-US" altLang="ja-JP" sz="2000"/>
                        <a:t>MIM cap.</a:t>
                      </a:r>
                      <a:endParaRPr kumimoji="1" lang="ja-JP" altLang="en-US" sz="2000"/>
                    </a:p>
                  </a:txBody>
                  <a:tcPr marL="68580" marR="68580" marT="34290" marB="34290"/>
                </a:tc>
                <a:tc gridSpan="2">
                  <a:txBody>
                    <a:bodyPr/>
                    <a:lstStyle/>
                    <a:p>
                      <a:pPr algn="ctr"/>
                      <a:r>
                        <a:rPr kumimoji="1" lang="en-US" altLang="ja-JP" sz="2000" dirty="0"/>
                        <a:t>100</a:t>
                      </a:r>
                      <a:r>
                        <a:rPr kumimoji="1" lang="ja-JP" altLang="en-US" sz="2000" dirty="0"/>
                        <a:t> </a:t>
                      </a:r>
                      <a:r>
                        <a:rPr kumimoji="1" lang="en-US" altLang="ja-JP" sz="2000" baseline="0" dirty="0" err="1"/>
                        <a:t>fF</a:t>
                      </a:r>
                      <a:endParaRPr kumimoji="1" lang="ja-JP" altLang="en-US" sz="2000" dirty="0"/>
                    </a:p>
                  </a:txBody>
                  <a:tcPr marL="68580" marR="68580" marT="34290" marB="34290"/>
                </a:tc>
                <a:tc hMerge="1">
                  <a:txBody>
                    <a:bodyPr/>
                    <a:lstStyle/>
                    <a:p>
                      <a:endParaRPr kumimoji="1" lang="ja-JP" altLang="en-US" dirty="0"/>
                    </a:p>
                  </a:txBody>
                  <a:tcPr/>
                </a:tc>
                <a:extLst>
                  <a:ext uri="{0D108BD9-81ED-4DB2-BD59-A6C34878D82A}">
                    <a16:rowId xmlns:a16="http://schemas.microsoft.com/office/drawing/2014/main" val="10006"/>
                  </a:ext>
                </a:extLst>
              </a:tr>
            </a:tbl>
          </a:graphicData>
        </a:graphic>
      </p:graphicFrame>
      <p:sp>
        <p:nvSpPr>
          <p:cNvPr id="87" name="テキスト ボックス 86"/>
          <p:cNvSpPr txBox="1"/>
          <p:nvPr/>
        </p:nvSpPr>
        <p:spPr>
          <a:xfrm>
            <a:off x="4437266" y="1034769"/>
            <a:ext cx="3557790" cy="1846659"/>
          </a:xfrm>
          <a:prstGeom prst="rect">
            <a:avLst/>
          </a:prstGeom>
          <a:noFill/>
          <a:ln>
            <a:noFill/>
          </a:ln>
        </p:spPr>
        <p:txBody>
          <a:bodyPr wrap="square" rtlCol="0">
            <a:spAutoFit/>
          </a:bodyPr>
          <a:lstStyle/>
          <a:p>
            <a:pPr marL="285750" indent="-285750">
              <a:buFont typeface="Wingdings" charset="2"/>
              <a:buChar char="p"/>
            </a:pPr>
            <a:r>
              <a:rPr kumimoji="1" lang="ja-JP" altLang="en-US" sz="2000" b="1" dirty="0">
                <a:solidFill>
                  <a:srgbClr val="FF0000"/>
                </a:solidFill>
              </a:rPr>
              <a:t>ソース接地増幅</a:t>
            </a:r>
            <a:endParaRPr kumimoji="1" lang="en-US" altLang="ja-JP" sz="2000" b="1" dirty="0">
              <a:solidFill>
                <a:srgbClr val="FF0000"/>
              </a:solidFill>
            </a:endParaRPr>
          </a:p>
          <a:p>
            <a:pPr marL="742950" lvl="1" indent="-285750">
              <a:buFont typeface="Wingdings" charset="2"/>
              <a:buChar char="Ø"/>
            </a:pPr>
            <a:r>
              <a:rPr lang="ja-JP" altLang="en-US" dirty="0"/>
              <a:t>電流源として</a:t>
            </a:r>
            <a:r>
              <a:rPr lang="en-US" altLang="ja-JP" dirty="0"/>
              <a:t>p-MOS</a:t>
            </a:r>
            <a:r>
              <a:rPr lang="ja-JP" altLang="en-US" dirty="0"/>
              <a:t>使用</a:t>
            </a:r>
            <a:endParaRPr lang="en-US" altLang="ja-JP" dirty="0"/>
          </a:p>
          <a:p>
            <a:pPr marL="342900" indent="-342900">
              <a:buFont typeface="Wingdings" charset="2"/>
              <a:buChar char="p"/>
            </a:pPr>
            <a:r>
              <a:rPr lang="ja-JP" altLang="en-US" sz="2000" b="1" dirty="0">
                <a:solidFill>
                  <a:srgbClr val="FFC000"/>
                </a:solidFill>
              </a:rPr>
              <a:t>フィードバック</a:t>
            </a:r>
            <a:endParaRPr lang="en-US" altLang="ja-JP" sz="2000" b="1" dirty="0">
              <a:solidFill>
                <a:srgbClr val="FFC000"/>
              </a:solidFill>
            </a:endParaRPr>
          </a:p>
          <a:p>
            <a:pPr marL="742950" lvl="1" indent="-285750">
              <a:buFont typeface="Wingdings" charset="2"/>
              <a:buChar char="Ø"/>
            </a:pPr>
            <a:r>
              <a:rPr kumimoji="1" lang="ja-JP" altLang="en-US" dirty="0"/>
              <a:t>自己バイアス電圧印加</a:t>
            </a:r>
            <a:endParaRPr kumimoji="1" lang="en-US" altLang="ja-JP" dirty="0"/>
          </a:p>
          <a:p>
            <a:pPr marL="285750" indent="-285750">
              <a:buFont typeface="Wingdings" charset="2"/>
              <a:buChar char="p"/>
            </a:pPr>
            <a:r>
              <a:rPr kumimoji="1" lang="ja-JP" altLang="en-US" sz="2000" b="1" dirty="0">
                <a:solidFill>
                  <a:srgbClr val="0070C0"/>
                </a:solidFill>
              </a:rPr>
              <a:t>ソースフォロア</a:t>
            </a:r>
            <a:endParaRPr kumimoji="1" lang="en-US" altLang="ja-JP" sz="2000" b="1" dirty="0">
              <a:solidFill>
                <a:srgbClr val="0070C0"/>
              </a:solidFill>
            </a:endParaRPr>
          </a:p>
          <a:p>
            <a:pPr marL="742950" lvl="1" indent="-285750">
              <a:buFont typeface="Wingdings" charset="2"/>
              <a:buChar char="Ø"/>
            </a:pPr>
            <a:r>
              <a:rPr kumimoji="1" lang="ja-JP" altLang="en-US" dirty="0"/>
              <a:t>出力インピーダンス低減</a:t>
            </a:r>
            <a:endParaRPr kumimoji="1" lang="en-US" altLang="ja-JP" dirty="0"/>
          </a:p>
        </p:txBody>
      </p:sp>
    </p:spTree>
    <p:extLst>
      <p:ext uri="{BB962C8B-B14F-4D97-AF65-F5344CB8AC3E}">
        <p14:creationId xmlns:p14="http://schemas.microsoft.com/office/powerpoint/2010/main" val="2712325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3"/>
          <p:cNvSpPr>
            <a:spLocks noGrp="1" noChangeArrowheads="1"/>
          </p:cNvSpPr>
          <p:nvPr>
            <p:ph type="title"/>
          </p:nvPr>
        </p:nvSpPr>
        <p:spPr>
          <a:xfrm>
            <a:off x="458289" y="215854"/>
            <a:ext cx="8229600" cy="667544"/>
          </a:xfrm>
        </p:spPr>
        <p:txBody>
          <a:bodyPr>
            <a:normAutofit/>
          </a:bodyPr>
          <a:lstStyle/>
          <a:p>
            <a:pPr eaLnBrk="1" hangingPunct="1"/>
            <a:r>
              <a:rPr lang="ja-JP" altLang="en-US" sz="3600" dirty="0"/>
              <a:t>増幅段ゲイン</a:t>
            </a:r>
          </a:p>
        </p:txBody>
      </p:sp>
      <p:sp>
        <p:nvSpPr>
          <p:cNvPr id="2" name="コンテンツ プレースホルダー 1"/>
          <p:cNvSpPr>
            <a:spLocks noGrp="1"/>
          </p:cNvSpPr>
          <p:nvPr>
            <p:ph idx="1"/>
          </p:nvPr>
        </p:nvSpPr>
        <p:spPr>
          <a:xfrm>
            <a:off x="319369" y="5000871"/>
            <a:ext cx="8649277" cy="1186371"/>
          </a:xfrm>
        </p:spPr>
        <p:txBody>
          <a:bodyPr>
            <a:normAutofit/>
          </a:bodyPr>
          <a:lstStyle/>
          <a:p>
            <a:r>
              <a:rPr lang="ja-JP" altLang="en-US" sz="2400" dirty="0"/>
              <a:t>極低温時においてもバイアス電圧を調整することによってしきい値の変動を補償して，室温時と同じ増幅率を達成</a:t>
            </a:r>
            <a:endParaRPr lang="en-US" altLang="ja-JP" sz="2400" dirty="0"/>
          </a:p>
        </p:txBody>
      </p:sp>
      <p:sp>
        <p:nvSpPr>
          <p:cNvPr id="68" name="スライド番号プレースホルダー 1"/>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t>12</a:t>
            </a:fld>
            <a:endParaRPr kumimoji="1" lang="ja-JP" altLang="en-US" dirty="0"/>
          </a:p>
        </p:txBody>
      </p:sp>
      <p:pic>
        <p:nvPicPr>
          <p:cNvPr id="72" name="図 71"/>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61686" t="19900" r="977" b="24054"/>
          <a:stretch/>
        </p:blipFill>
        <p:spPr>
          <a:xfrm>
            <a:off x="574808" y="1268759"/>
            <a:ext cx="3312368" cy="3168353"/>
          </a:xfrm>
          <a:prstGeom prst="rect">
            <a:avLst/>
          </a:prstGeom>
        </p:spPr>
      </p:pic>
      <p:sp>
        <p:nvSpPr>
          <p:cNvPr id="8" name="テキスト ボックス 7"/>
          <p:cNvSpPr txBox="1"/>
          <p:nvPr/>
        </p:nvSpPr>
        <p:spPr>
          <a:xfrm>
            <a:off x="1043608" y="2595245"/>
            <a:ext cx="542983" cy="400110"/>
          </a:xfrm>
          <a:prstGeom prst="rect">
            <a:avLst/>
          </a:prstGeom>
          <a:noFill/>
        </p:spPr>
        <p:txBody>
          <a:bodyPr wrap="squar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V3</a:t>
            </a:r>
            <a:endPar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9" name="テキスト ボックス 8"/>
          <p:cNvSpPr txBox="1"/>
          <p:nvPr/>
        </p:nvSpPr>
        <p:spPr>
          <a:xfrm>
            <a:off x="746038" y="1984512"/>
            <a:ext cx="542983" cy="400110"/>
          </a:xfrm>
          <a:prstGeom prst="rect">
            <a:avLst/>
          </a:prstGeom>
          <a:noFill/>
        </p:spPr>
        <p:txBody>
          <a:bodyPr wrap="squar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V2</a:t>
            </a:r>
            <a:endPar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3" name="グループ化 2"/>
          <p:cNvGrpSpPr/>
          <p:nvPr/>
        </p:nvGrpSpPr>
        <p:grpSpPr>
          <a:xfrm>
            <a:off x="3980285" y="1209450"/>
            <a:ext cx="5067694" cy="3668773"/>
            <a:chOff x="3980285" y="1209450"/>
            <a:chExt cx="5067694" cy="3668773"/>
          </a:xfrm>
        </p:grpSpPr>
        <p:pic>
          <p:nvPicPr>
            <p:cNvPr id="79" name="図 78"/>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6902" t="15931" r="42372" b="25935"/>
            <a:stretch/>
          </p:blipFill>
          <p:spPr>
            <a:xfrm>
              <a:off x="4644008" y="1268759"/>
              <a:ext cx="4042792" cy="2952329"/>
            </a:xfrm>
            <a:prstGeom prst="rect">
              <a:avLst/>
            </a:prstGeom>
          </p:spPr>
        </p:pic>
        <p:sp>
          <p:nvSpPr>
            <p:cNvPr id="7" name="テキスト ボックス 6"/>
            <p:cNvSpPr txBox="1"/>
            <p:nvPr/>
          </p:nvSpPr>
          <p:spPr>
            <a:xfrm>
              <a:off x="6995814" y="1460293"/>
              <a:ext cx="2052165" cy="1323439"/>
            </a:xfrm>
            <a:prstGeom prst="rect">
              <a:avLst/>
            </a:prstGeom>
            <a:solidFill>
              <a:schemeClr val="bg1"/>
            </a:solidFill>
          </p:spPr>
          <p:txBody>
            <a:bodyPr wrap="none" rtlCol="0">
              <a:spAutoFit/>
            </a:bodyPr>
            <a:lstStyle/>
            <a:p>
              <a:r>
                <a:rPr lang="ja-JP" altLang="en-US" sz="2000" b="1" dirty="0">
                  <a:solidFill>
                    <a:srgbClr val="FF0000"/>
                  </a:solidFill>
                  <a:latin typeface="Arial" panose="020B0604020202020204" pitchFamily="34" charset="0"/>
                  <a:cs typeface="Arial" panose="020B0604020202020204" pitchFamily="34" charset="0"/>
                </a:rPr>
                <a:t>●</a:t>
              </a:r>
              <a:r>
                <a:rPr lang="en-US" altLang="ja-JP" sz="2000" b="1" dirty="0">
                  <a:solidFill>
                    <a:srgbClr val="FF0000"/>
                  </a:solidFill>
                  <a:latin typeface="Arial" panose="020B0604020202020204" pitchFamily="34" charset="0"/>
                  <a:cs typeface="Arial" panose="020B0604020202020204" pitchFamily="34" charset="0"/>
                </a:rPr>
                <a:t>  </a:t>
              </a:r>
              <a:r>
                <a:rPr lang="ja-JP" altLang="en-US" sz="2000" b="1" dirty="0">
                  <a:solidFill>
                    <a:srgbClr val="FF0000"/>
                  </a:solidFill>
                  <a:latin typeface="Arial" panose="020B0604020202020204" pitchFamily="34" charset="0"/>
                  <a:cs typeface="Arial" panose="020B0604020202020204" pitchFamily="34" charset="0"/>
                </a:rPr>
                <a:t>室温</a:t>
              </a:r>
              <a:endParaRPr lang="en-US" altLang="ja-JP" sz="2000" b="1" dirty="0">
                <a:solidFill>
                  <a:srgbClr val="FF0000"/>
                </a:solidFill>
                <a:latin typeface="Arial" panose="020B0604020202020204" pitchFamily="34" charset="0"/>
                <a:cs typeface="Arial" panose="020B0604020202020204" pitchFamily="34" charset="0"/>
              </a:endParaRPr>
            </a:p>
            <a:p>
              <a:r>
                <a:rPr lang="ja-JP" altLang="en-US" sz="2000" b="1" dirty="0">
                  <a:solidFill>
                    <a:srgbClr val="FF0000"/>
                  </a:solidFill>
                  <a:latin typeface="Arial" panose="020B0604020202020204" pitchFamily="34" charset="0"/>
                  <a:cs typeface="Arial" panose="020B0604020202020204" pitchFamily="34" charset="0"/>
                </a:rPr>
                <a:t>　　　</a:t>
              </a:r>
              <a:r>
                <a:rPr lang="en-US" altLang="ja-JP" sz="2000" b="1" dirty="0">
                  <a:solidFill>
                    <a:srgbClr val="FF0000"/>
                  </a:solidFill>
                  <a:latin typeface="Arial" panose="020B0604020202020204" pitchFamily="34" charset="0"/>
                  <a:cs typeface="Arial" panose="020B0604020202020204" pitchFamily="34" charset="0"/>
                </a:rPr>
                <a:t>(V3=1.10V)</a:t>
              </a:r>
            </a:p>
            <a:p>
              <a:r>
                <a:rPr lang="ja-JP" altLang="en-US" sz="2000" b="1" dirty="0">
                  <a:solidFill>
                    <a:srgbClr val="0070C0"/>
                  </a:solidFill>
                  <a:latin typeface="Arial" panose="020B0604020202020204" pitchFamily="34" charset="0"/>
                  <a:cs typeface="Arial" panose="020B0604020202020204" pitchFamily="34" charset="0"/>
                </a:rPr>
                <a:t>●</a:t>
              </a:r>
              <a:r>
                <a:rPr kumimoji="1" lang="ja-JP" altLang="en-US" sz="2000" b="1" dirty="0">
                  <a:solidFill>
                    <a:srgbClr val="0070C0"/>
                  </a:solidFill>
                  <a:latin typeface="Arial" panose="020B0604020202020204" pitchFamily="34" charset="0"/>
                  <a:cs typeface="Arial" panose="020B0604020202020204" pitchFamily="34" charset="0"/>
                </a:rPr>
                <a:t>  </a:t>
              </a:r>
              <a:r>
                <a:rPr lang="en-US" altLang="ja-JP" sz="2000" b="1" dirty="0">
                  <a:solidFill>
                    <a:srgbClr val="0070C0"/>
                  </a:solidFill>
                  <a:latin typeface="Arial" panose="020B0604020202020204" pitchFamily="34" charset="0"/>
                  <a:cs typeface="Arial" panose="020B0604020202020204" pitchFamily="34" charset="0"/>
                </a:rPr>
                <a:t>3K</a:t>
              </a:r>
            </a:p>
            <a:p>
              <a:r>
                <a:rPr kumimoji="1" lang="en-US" altLang="ja-JP" sz="2000" b="1" dirty="0">
                  <a:solidFill>
                    <a:srgbClr val="0070C0"/>
                  </a:solidFill>
                  <a:latin typeface="Arial" panose="020B0604020202020204" pitchFamily="34" charset="0"/>
                  <a:cs typeface="Arial" panose="020B0604020202020204" pitchFamily="34" charset="0"/>
                </a:rPr>
                <a:t>        (V3=1.50V)</a:t>
              </a:r>
              <a:endParaRPr kumimoji="1" lang="ja-JP" altLang="en-US" sz="2000" b="1" dirty="0">
                <a:solidFill>
                  <a:srgbClr val="0070C0"/>
                </a:solidFill>
                <a:latin typeface="Arial" panose="020B0604020202020204" pitchFamily="34" charset="0"/>
                <a:cs typeface="Arial" panose="020B0604020202020204" pitchFamily="34" charset="0"/>
              </a:endParaRPr>
            </a:p>
          </p:txBody>
        </p:sp>
        <p:sp>
          <p:nvSpPr>
            <p:cNvPr id="10" name="テキスト ボックス 9"/>
            <p:cNvSpPr txBox="1"/>
            <p:nvPr/>
          </p:nvSpPr>
          <p:spPr>
            <a:xfrm rot="16200000">
              <a:off x="3816298" y="1407200"/>
              <a:ext cx="728084" cy="400110"/>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Gain</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 name="テキスト ボックス 10"/>
            <p:cNvSpPr txBox="1"/>
            <p:nvPr/>
          </p:nvSpPr>
          <p:spPr>
            <a:xfrm>
              <a:off x="4380395" y="3865911"/>
              <a:ext cx="31290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テキスト ボックス 11"/>
            <p:cNvSpPr txBox="1"/>
            <p:nvPr/>
          </p:nvSpPr>
          <p:spPr>
            <a:xfrm>
              <a:off x="4277030" y="3468106"/>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a:off x="4269881" y="3011049"/>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20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テキスト ボックス 13"/>
            <p:cNvSpPr txBox="1"/>
            <p:nvPr/>
          </p:nvSpPr>
          <p:spPr>
            <a:xfrm>
              <a:off x="4277030" y="2575646"/>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30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テキスト ボックス 14"/>
            <p:cNvSpPr txBox="1"/>
            <p:nvPr/>
          </p:nvSpPr>
          <p:spPr>
            <a:xfrm>
              <a:off x="4269881" y="2123564"/>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40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テキスト ボックス 15"/>
            <p:cNvSpPr txBox="1"/>
            <p:nvPr/>
          </p:nvSpPr>
          <p:spPr>
            <a:xfrm>
              <a:off x="4269881" y="1666507"/>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50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テキスト ボックス 16"/>
            <p:cNvSpPr txBox="1"/>
            <p:nvPr/>
          </p:nvSpPr>
          <p:spPr>
            <a:xfrm>
              <a:off x="4269881" y="1209450"/>
              <a:ext cx="44114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60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8" name="テキスト ボックス 17"/>
            <p:cNvSpPr txBox="1"/>
            <p:nvPr/>
          </p:nvSpPr>
          <p:spPr>
            <a:xfrm>
              <a:off x="4503109" y="4188297"/>
              <a:ext cx="31290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8"/>
            <p:cNvSpPr txBox="1"/>
            <p:nvPr/>
          </p:nvSpPr>
          <p:spPr>
            <a:xfrm>
              <a:off x="4956914"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テキスト ボックス 19"/>
            <p:cNvSpPr txBox="1"/>
            <p:nvPr/>
          </p:nvSpPr>
          <p:spPr>
            <a:xfrm>
              <a:off x="5576525"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0.4</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テキスト ボックス 20"/>
            <p:cNvSpPr txBox="1"/>
            <p:nvPr/>
          </p:nvSpPr>
          <p:spPr>
            <a:xfrm>
              <a:off x="6123426"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0.6</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テキスト ボックス 21"/>
            <p:cNvSpPr txBox="1"/>
            <p:nvPr/>
          </p:nvSpPr>
          <p:spPr>
            <a:xfrm>
              <a:off x="6665404"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0.8</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7207382"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7749360" y="422428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8290893" y="4229496"/>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1.4</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5209547" y="4478113"/>
              <a:ext cx="3369833" cy="400110"/>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Current source bias (V2) [V]</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4" name="テキスト ボックス 3"/>
          <p:cNvSpPr txBox="1"/>
          <p:nvPr/>
        </p:nvSpPr>
        <p:spPr>
          <a:xfrm>
            <a:off x="8151267" y="0"/>
            <a:ext cx="1005403" cy="338554"/>
          </a:xfrm>
          <a:prstGeom prst="rect">
            <a:avLst/>
          </a:prstGeom>
          <a:noFill/>
        </p:spPr>
        <p:txBody>
          <a:bodyPr wrap="none" rtlCol="0">
            <a:spAutoFit/>
          </a:bodyPr>
          <a:lstStyle/>
          <a:p>
            <a:r>
              <a:rPr kumimoji="1" lang="ja-JP" altLang="en-US" sz="1600" dirty="0"/>
              <a:t>先崎修論</a:t>
            </a:r>
          </a:p>
        </p:txBody>
      </p:sp>
    </p:spTree>
    <p:extLst>
      <p:ext uri="{BB962C8B-B14F-4D97-AF65-F5344CB8AC3E}">
        <p14:creationId xmlns:p14="http://schemas.microsoft.com/office/powerpoint/2010/main" val="2872764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3"/>
          <p:cNvSpPr>
            <a:spLocks noGrp="1" noChangeArrowheads="1"/>
          </p:cNvSpPr>
          <p:nvPr>
            <p:ph type="title"/>
          </p:nvPr>
        </p:nvSpPr>
        <p:spPr>
          <a:xfrm>
            <a:off x="457200" y="237876"/>
            <a:ext cx="8229600" cy="667544"/>
          </a:xfrm>
        </p:spPr>
        <p:txBody>
          <a:bodyPr>
            <a:normAutofit/>
          </a:bodyPr>
          <a:lstStyle/>
          <a:p>
            <a:pPr eaLnBrk="1" hangingPunct="1"/>
            <a:r>
              <a:rPr lang="ja-JP" altLang="en-US" sz="3600" dirty="0"/>
              <a:t>バッファー段出力周波数依存性</a:t>
            </a:r>
          </a:p>
        </p:txBody>
      </p:sp>
      <p:sp>
        <p:nvSpPr>
          <p:cNvPr id="2" name="コンテンツ プレースホルダー 1"/>
          <p:cNvSpPr>
            <a:spLocks noGrp="1"/>
          </p:cNvSpPr>
          <p:nvPr>
            <p:ph idx="1"/>
          </p:nvPr>
        </p:nvSpPr>
        <p:spPr>
          <a:xfrm>
            <a:off x="247361" y="5191224"/>
            <a:ext cx="8649277" cy="1530251"/>
          </a:xfrm>
        </p:spPr>
        <p:txBody>
          <a:bodyPr>
            <a:normAutofit/>
          </a:bodyPr>
          <a:lstStyle/>
          <a:p>
            <a:r>
              <a:rPr lang="ja-JP" altLang="en-US" sz="2400" dirty="0"/>
              <a:t>極低温時においてもバッファー段に流す電流を増やすことによって</a:t>
            </a:r>
            <a:r>
              <a:rPr lang="ja-JP" altLang="en-US" sz="2400" dirty="0">
                <a:solidFill>
                  <a:srgbClr val="FF0000"/>
                </a:solidFill>
              </a:rPr>
              <a:t>冷凍機配線</a:t>
            </a:r>
            <a:r>
              <a:rPr lang="en-US" altLang="ja-JP" sz="2400" dirty="0">
                <a:solidFill>
                  <a:srgbClr val="FF0000"/>
                </a:solidFill>
                <a:latin typeface="Arial" panose="020B0604020202020204" pitchFamily="34" charset="0"/>
                <a:cs typeface="Arial" panose="020B0604020202020204" pitchFamily="34" charset="0"/>
              </a:rPr>
              <a:t>~0.5nF</a:t>
            </a:r>
            <a:r>
              <a:rPr lang="ja-JP" altLang="en-US" sz="2400" dirty="0">
                <a:solidFill>
                  <a:srgbClr val="FF0000"/>
                </a:solidFill>
              </a:rPr>
              <a:t>の容量負荷に対して </a:t>
            </a:r>
            <a:r>
              <a:rPr lang="en-US" altLang="ja-JP" sz="2400" dirty="0"/>
              <a:t>0.5MHz</a:t>
            </a:r>
            <a:r>
              <a:rPr lang="ja-JP" altLang="en-US" sz="2400" dirty="0"/>
              <a:t>程度までの出力周波数帯域を確保</a:t>
            </a:r>
            <a:endParaRPr lang="en-US" altLang="ja-JP" sz="2400" dirty="0"/>
          </a:p>
        </p:txBody>
      </p:sp>
      <p:sp>
        <p:nvSpPr>
          <p:cNvPr id="68" name="スライド番号プレースホルダー 1"/>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t>13</a:t>
            </a:fld>
            <a:endParaRPr kumimoji="1" lang="ja-JP" altLang="en-US" dirty="0"/>
          </a:p>
        </p:txBody>
      </p:sp>
      <p:pic>
        <p:nvPicPr>
          <p:cNvPr id="7" name="図 6"/>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65629" t="17314" r="1917" b="26111"/>
          <a:stretch/>
        </p:blipFill>
        <p:spPr>
          <a:xfrm>
            <a:off x="426676" y="1117995"/>
            <a:ext cx="2915816" cy="3240360"/>
          </a:xfrm>
          <a:prstGeom prst="rect">
            <a:avLst/>
          </a:prstGeom>
        </p:spPr>
      </p:pic>
      <p:sp>
        <p:nvSpPr>
          <p:cNvPr id="10" name="テキスト ボックス 9"/>
          <p:cNvSpPr txBox="1"/>
          <p:nvPr/>
        </p:nvSpPr>
        <p:spPr>
          <a:xfrm>
            <a:off x="971600" y="2668850"/>
            <a:ext cx="542983" cy="400110"/>
          </a:xfrm>
          <a:prstGeom prst="rect">
            <a:avLst/>
          </a:prstGeom>
          <a:noFill/>
        </p:spPr>
        <p:txBody>
          <a:bodyPr wrap="squar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V4</a:t>
            </a:r>
            <a:endPar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 name="テキスト ボックス 10"/>
          <p:cNvSpPr txBox="1"/>
          <p:nvPr/>
        </p:nvSpPr>
        <p:spPr>
          <a:xfrm>
            <a:off x="971600" y="3612381"/>
            <a:ext cx="542983" cy="400110"/>
          </a:xfrm>
          <a:prstGeom prst="rect">
            <a:avLst/>
          </a:prstGeom>
          <a:noFill/>
        </p:spPr>
        <p:txBody>
          <a:bodyPr wrap="squar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V5</a:t>
            </a:r>
            <a:endPar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3" name="グループ化 2"/>
          <p:cNvGrpSpPr/>
          <p:nvPr/>
        </p:nvGrpSpPr>
        <p:grpSpPr>
          <a:xfrm>
            <a:off x="3309562" y="1095262"/>
            <a:ext cx="5609690" cy="4017282"/>
            <a:chOff x="3309562" y="1095262"/>
            <a:chExt cx="5609690" cy="4017282"/>
          </a:xfrm>
        </p:grpSpPr>
        <p:pic>
          <p:nvPicPr>
            <p:cNvPr id="8" name="図 7"/>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8361" t="16202" r="41492" b="26010"/>
            <a:stretch/>
          </p:blipFill>
          <p:spPr>
            <a:xfrm>
              <a:off x="4211960" y="1127302"/>
              <a:ext cx="4505364" cy="3309810"/>
            </a:xfrm>
            <a:prstGeom prst="rect">
              <a:avLst/>
            </a:prstGeom>
          </p:spPr>
        </p:pic>
        <p:sp>
          <p:nvSpPr>
            <p:cNvPr id="9" name="テキスト ボックス 8"/>
            <p:cNvSpPr txBox="1"/>
            <p:nvPr/>
          </p:nvSpPr>
          <p:spPr>
            <a:xfrm>
              <a:off x="4355976" y="2991052"/>
              <a:ext cx="3224472" cy="1323439"/>
            </a:xfrm>
            <a:prstGeom prst="rect">
              <a:avLst/>
            </a:prstGeom>
            <a:solidFill>
              <a:schemeClr val="bg1"/>
            </a:solidFill>
          </p:spPr>
          <p:txBody>
            <a:bodyPr wrap="none" rtlCol="0">
              <a:spAutoFit/>
            </a:bodyPr>
            <a:lstStyle/>
            <a:p>
              <a:r>
                <a:rPr lang="ja-JP" altLang="en-US" sz="2000" b="1" dirty="0">
                  <a:solidFill>
                    <a:srgbClr val="FF0000"/>
                  </a:solidFill>
                  <a:latin typeface="Arial" panose="020B0604020202020204" pitchFamily="34" charset="0"/>
                  <a:cs typeface="Arial" panose="020B0604020202020204" pitchFamily="34" charset="0"/>
                </a:rPr>
                <a:t>●</a:t>
              </a:r>
              <a:r>
                <a:rPr lang="en-US" altLang="ja-JP" sz="2000" b="1" dirty="0">
                  <a:solidFill>
                    <a:srgbClr val="FF0000"/>
                  </a:solidFill>
                  <a:latin typeface="Arial" panose="020B0604020202020204" pitchFamily="34" charset="0"/>
                  <a:cs typeface="Arial" panose="020B0604020202020204" pitchFamily="34" charset="0"/>
                </a:rPr>
                <a:t>  </a:t>
              </a:r>
              <a:r>
                <a:rPr lang="ja-JP" altLang="en-US" sz="2000" b="1" dirty="0">
                  <a:solidFill>
                    <a:srgbClr val="FF0000"/>
                  </a:solidFill>
                  <a:latin typeface="Arial" panose="020B0604020202020204" pitchFamily="34" charset="0"/>
                  <a:cs typeface="Arial" panose="020B0604020202020204" pitchFamily="34" charset="0"/>
                </a:rPr>
                <a:t>室温</a:t>
              </a:r>
              <a:endParaRPr lang="en-US" altLang="ja-JP" sz="2000" b="1" dirty="0">
                <a:solidFill>
                  <a:srgbClr val="FF0000"/>
                </a:solidFill>
                <a:latin typeface="Arial" panose="020B0604020202020204" pitchFamily="34" charset="0"/>
                <a:cs typeface="Arial" panose="020B0604020202020204" pitchFamily="34" charset="0"/>
              </a:endParaRPr>
            </a:p>
            <a:p>
              <a:r>
                <a:rPr lang="ja-JP" altLang="en-US" sz="2000" b="1" dirty="0">
                  <a:solidFill>
                    <a:srgbClr val="FF0000"/>
                  </a:solidFill>
                  <a:latin typeface="Arial" panose="020B0604020202020204" pitchFamily="34" charset="0"/>
                  <a:cs typeface="Arial" panose="020B0604020202020204" pitchFamily="34" charset="0"/>
                </a:rPr>
                <a:t>　　　</a:t>
              </a:r>
              <a:r>
                <a:rPr lang="en-US" altLang="ja-JP" sz="2000" b="1" dirty="0">
                  <a:solidFill>
                    <a:srgbClr val="FF0000"/>
                  </a:solidFill>
                  <a:latin typeface="Arial" panose="020B0604020202020204" pitchFamily="34" charset="0"/>
                  <a:cs typeface="Arial" panose="020B0604020202020204" pitchFamily="34" charset="0"/>
                </a:rPr>
                <a:t>(V4,V5=1.00V, 0.70V)</a:t>
              </a:r>
            </a:p>
            <a:p>
              <a:r>
                <a:rPr lang="ja-JP" altLang="en-US" sz="2000" b="1" dirty="0">
                  <a:solidFill>
                    <a:srgbClr val="0070C0"/>
                  </a:solidFill>
                  <a:latin typeface="Arial" panose="020B0604020202020204" pitchFamily="34" charset="0"/>
                  <a:cs typeface="Arial" panose="020B0604020202020204" pitchFamily="34" charset="0"/>
                </a:rPr>
                <a:t>●</a:t>
              </a:r>
              <a:r>
                <a:rPr kumimoji="1" lang="ja-JP" altLang="en-US" sz="2000" b="1" dirty="0">
                  <a:solidFill>
                    <a:srgbClr val="0070C0"/>
                  </a:solidFill>
                  <a:latin typeface="Arial" panose="020B0604020202020204" pitchFamily="34" charset="0"/>
                  <a:cs typeface="Arial" panose="020B0604020202020204" pitchFamily="34" charset="0"/>
                </a:rPr>
                <a:t>  </a:t>
              </a:r>
              <a:r>
                <a:rPr lang="en-US" altLang="ja-JP" sz="2000" b="1" dirty="0">
                  <a:solidFill>
                    <a:srgbClr val="0070C0"/>
                  </a:solidFill>
                  <a:latin typeface="Arial" panose="020B0604020202020204" pitchFamily="34" charset="0"/>
                  <a:cs typeface="Arial" panose="020B0604020202020204" pitchFamily="34" charset="0"/>
                </a:rPr>
                <a:t>3K</a:t>
              </a:r>
            </a:p>
            <a:p>
              <a:r>
                <a:rPr kumimoji="1" lang="en-US" altLang="ja-JP" sz="2000" b="1" dirty="0">
                  <a:solidFill>
                    <a:srgbClr val="0070C0"/>
                  </a:solidFill>
                  <a:latin typeface="Arial" panose="020B0604020202020204" pitchFamily="34" charset="0"/>
                  <a:cs typeface="Arial" panose="020B0604020202020204" pitchFamily="34" charset="0"/>
                </a:rPr>
                <a:t>        (V4,V5=1.40V, 1.00V)</a:t>
              </a:r>
              <a:endParaRPr kumimoji="1" lang="ja-JP" altLang="en-US" sz="2000" b="1" dirty="0">
                <a:solidFill>
                  <a:srgbClr val="0070C0"/>
                </a:solidFill>
                <a:latin typeface="Arial" panose="020B0604020202020204" pitchFamily="34" charset="0"/>
                <a:cs typeface="Arial" panose="020B0604020202020204" pitchFamily="34" charset="0"/>
              </a:endParaRPr>
            </a:p>
          </p:txBody>
        </p:sp>
        <p:sp>
          <p:nvSpPr>
            <p:cNvPr id="12" name="テキスト ボックス 11"/>
            <p:cNvSpPr txBox="1"/>
            <p:nvPr/>
          </p:nvSpPr>
          <p:spPr>
            <a:xfrm rot="16200000">
              <a:off x="3145575" y="1259249"/>
              <a:ext cx="728084" cy="400110"/>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Gain</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a:off x="3931114" y="4233211"/>
              <a:ext cx="312906"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テキスト ボックス 14"/>
            <p:cNvSpPr txBox="1"/>
            <p:nvPr/>
          </p:nvSpPr>
          <p:spPr>
            <a:xfrm>
              <a:off x="3747179" y="2579302"/>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テキスト ボックス 15"/>
            <p:cNvSpPr txBox="1"/>
            <p:nvPr/>
          </p:nvSpPr>
          <p:spPr>
            <a:xfrm>
              <a:off x="3750997" y="2242791"/>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0.6</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テキスト ボックス 16"/>
            <p:cNvSpPr txBox="1"/>
            <p:nvPr/>
          </p:nvSpPr>
          <p:spPr>
            <a:xfrm>
              <a:off x="3745902" y="1921435"/>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0.7</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8" name="テキスト ボックス 17"/>
            <p:cNvSpPr txBox="1"/>
            <p:nvPr/>
          </p:nvSpPr>
          <p:spPr>
            <a:xfrm>
              <a:off x="3738753" y="1600503"/>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0.8</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8"/>
            <p:cNvSpPr txBox="1"/>
            <p:nvPr/>
          </p:nvSpPr>
          <p:spPr>
            <a:xfrm>
              <a:off x="3740534" y="1246237"/>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0.9</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テキスト ボックス 20"/>
            <p:cNvSpPr txBox="1"/>
            <p:nvPr/>
          </p:nvSpPr>
          <p:spPr>
            <a:xfrm>
              <a:off x="3753178" y="2915395"/>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0.4</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テキスト ボックス 21"/>
            <p:cNvSpPr txBox="1"/>
            <p:nvPr/>
          </p:nvSpPr>
          <p:spPr>
            <a:xfrm>
              <a:off x="3753178" y="3251906"/>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0.3</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3755001" y="3587365"/>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3753177" y="3922824"/>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0.1</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4716016" y="4469861"/>
              <a:ext cx="620683"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0.1k</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5439822" y="4466842"/>
              <a:ext cx="428322"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1k</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テキスト ボックス 27"/>
            <p:cNvSpPr txBox="1"/>
            <p:nvPr/>
          </p:nvSpPr>
          <p:spPr>
            <a:xfrm>
              <a:off x="6118077" y="4466842"/>
              <a:ext cx="556563"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10k</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テキスト ボックス 28"/>
            <p:cNvSpPr txBox="1"/>
            <p:nvPr/>
          </p:nvSpPr>
          <p:spPr>
            <a:xfrm>
              <a:off x="6847844" y="4462030"/>
              <a:ext cx="684803"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100k</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テキスト ボックス 29"/>
            <p:cNvSpPr txBox="1"/>
            <p:nvPr/>
          </p:nvSpPr>
          <p:spPr>
            <a:xfrm>
              <a:off x="7620393" y="4462030"/>
              <a:ext cx="50526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1M</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 name="テキスト ボックス 30"/>
            <p:cNvSpPr txBox="1"/>
            <p:nvPr/>
          </p:nvSpPr>
          <p:spPr>
            <a:xfrm>
              <a:off x="8285745" y="4462030"/>
              <a:ext cx="633507" cy="369332"/>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10M</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2" name="テキスト ボックス 31"/>
            <p:cNvSpPr txBox="1"/>
            <p:nvPr/>
          </p:nvSpPr>
          <p:spPr>
            <a:xfrm>
              <a:off x="5316967" y="4712434"/>
              <a:ext cx="2486578" cy="400110"/>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Input frequency [Hz]</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33" name="テキスト ボックス 32"/>
          <p:cNvSpPr txBox="1"/>
          <p:nvPr/>
        </p:nvSpPr>
        <p:spPr>
          <a:xfrm>
            <a:off x="8151267" y="0"/>
            <a:ext cx="1005403" cy="338554"/>
          </a:xfrm>
          <a:prstGeom prst="rect">
            <a:avLst/>
          </a:prstGeom>
          <a:noFill/>
        </p:spPr>
        <p:txBody>
          <a:bodyPr wrap="none" rtlCol="0">
            <a:spAutoFit/>
          </a:bodyPr>
          <a:lstStyle/>
          <a:p>
            <a:r>
              <a:rPr kumimoji="1" lang="ja-JP" altLang="en-US" sz="1600" dirty="0"/>
              <a:t>先崎修論</a:t>
            </a:r>
          </a:p>
        </p:txBody>
      </p:sp>
    </p:spTree>
    <p:extLst>
      <p:ext uri="{BB962C8B-B14F-4D97-AF65-F5344CB8AC3E}">
        <p14:creationId xmlns:p14="http://schemas.microsoft.com/office/powerpoint/2010/main" val="2419645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グループ化 38"/>
          <p:cNvGrpSpPr/>
          <p:nvPr/>
        </p:nvGrpSpPr>
        <p:grpSpPr>
          <a:xfrm>
            <a:off x="4427924" y="628461"/>
            <a:ext cx="4474835" cy="4063215"/>
            <a:chOff x="974136" y="2635487"/>
            <a:chExt cx="3806712" cy="3456556"/>
          </a:xfrm>
        </p:grpSpPr>
        <p:grpSp>
          <p:nvGrpSpPr>
            <p:cNvPr id="40" name="グループ化 39"/>
            <p:cNvGrpSpPr/>
            <p:nvPr/>
          </p:nvGrpSpPr>
          <p:grpSpPr>
            <a:xfrm>
              <a:off x="974136" y="2635487"/>
              <a:ext cx="3806712" cy="3456556"/>
              <a:chOff x="958063" y="1838057"/>
              <a:chExt cx="4677293" cy="4247058"/>
            </a:xfrm>
          </p:grpSpPr>
          <p:grpSp>
            <p:nvGrpSpPr>
              <p:cNvPr id="43" name="グループ化 42"/>
              <p:cNvGrpSpPr/>
              <p:nvPr/>
            </p:nvGrpSpPr>
            <p:grpSpPr>
              <a:xfrm>
                <a:off x="958063" y="2160815"/>
                <a:ext cx="4677293" cy="3924300"/>
                <a:chOff x="-101480" y="2044700"/>
                <a:chExt cx="4677293" cy="3924300"/>
              </a:xfrm>
            </p:grpSpPr>
            <p:pic>
              <p:nvPicPr>
                <p:cNvPr id="47" name="図 46"/>
                <p:cNvPicPr>
                  <a:picLocks noChangeAspect="1"/>
                </p:cNvPicPr>
                <p:nvPr/>
              </p:nvPicPr>
              <p:blipFill rotWithShape="1">
                <a:blip r:embed="rId3"/>
                <a:srcRect l="43417" t="2509" r="1595" b="21755"/>
                <a:stretch/>
              </p:blipFill>
              <p:spPr>
                <a:xfrm>
                  <a:off x="778514" y="2044700"/>
                  <a:ext cx="3797299" cy="3924300"/>
                </a:xfrm>
                <a:prstGeom prst="rect">
                  <a:avLst/>
                </a:prstGeom>
              </p:spPr>
            </p:pic>
            <p:cxnSp>
              <p:nvCxnSpPr>
                <p:cNvPr id="50" name="直線矢印コネクタ 49"/>
                <p:cNvCxnSpPr/>
                <p:nvPr/>
              </p:nvCxnSpPr>
              <p:spPr>
                <a:xfrm flipV="1">
                  <a:off x="628650" y="2447925"/>
                  <a:ext cx="0" cy="1781175"/>
                </a:xfrm>
                <a:prstGeom prst="straightConnector1">
                  <a:avLst/>
                </a:prstGeom>
                <a:ln w="38100">
                  <a:solidFill>
                    <a:srgbClr val="0070C0"/>
                  </a:solidFill>
                  <a:headEnd type="arrow" w="lg" len="sm"/>
                  <a:tailEnd type="arrow" w="lg" len="sm"/>
                </a:ln>
              </p:spPr>
              <p:style>
                <a:lnRef idx="1">
                  <a:schemeClr val="accent1"/>
                </a:lnRef>
                <a:fillRef idx="0">
                  <a:schemeClr val="accent1"/>
                </a:fillRef>
                <a:effectRef idx="0">
                  <a:schemeClr val="accent1"/>
                </a:effectRef>
                <a:fontRef idx="minor">
                  <a:schemeClr val="tx1"/>
                </a:fontRef>
              </p:style>
            </p:cxnSp>
            <p:cxnSp>
              <p:nvCxnSpPr>
                <p:cNvPr id="52" name="直線矢印コネクタ 51"/>
                <p:cNvCxnSpPr/>
                <p:nvPr/>
              </p:nvCxnSpPr>
              <p:spPr>
                <a:xfrm flipV="1">
                  <a:off x="628650" y="4305253"/>
                  <a:ext cx="0" cy="1333499"/>
                </a:xfrm>
                <a:prstGeom prst="straightConnector1">
                  <a:avLst/>
                </a:prstGeom>
                <a:ln w="38100">
                  <a:solidFill>
                    <a:srgbClr val="FF0000"/>
                  </a:solidFill>
                  <a:headEnd type="arrow" w="lg" len="sm"/>
                  <a:tailEnd type="arrow" w="lg" len="sm"/>
                </a:ln>
              </p:spPr>
              <p:style>
                <a:lnRef idx="1">
                  <a:schemeClr val="accent1"/>
                </a:lnRef>
                <a:fillRef idx="0">
                  <a:schemeClr val="accent1"/>
                </a:fillRef>
                <a:effectRef idx="0">
                  <a:schemeClr val="accent1"/>
                </a:effectRef>
                <a:fontRef idx="minor">
                  <a:schemeClr val="tx1"/>
                </a:fontRef>
              </p:style>
            </p:cxnSp>
            <p:sp>
              <p:nvSpPr>
                <p:cNvPr id="53" name="テキスト ボックス 52"/>
                <p:cNvSpPr txBox="1"/>
                <p:nvPr/>
              </p:nvSpPr>
              <p:spPr>
                <a:xfrm rot="16200000">
                  <a:off x="-398758" y="2975781"/>
                  <a:ext cx="1122609" cy="528053"/>
                </a:xfrm>
                <a:prstGeom prst="rect">
                  <a:avLst/>
                </a:prstGeom>
                <a:noFill/>
              </p:spPr>
              <p:txBody>
                <a:bodyPr wrap="square" rtlCol="0">
                  <a:spAutoFit/>
                </a:bodyPr>
                <a:lstStyle/>
                <a:p>
                  <a:r>
                    <a:rPr kumimoji="1" lang="en-US" altLang="ja-JP" sz="2400"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8mV</a:t>
                  </a:r>
                  <a:endParaRPr kumimoji="1" lang="ja-JP" altLang="en-US" sz="2400"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56" name="テキスト ボックス 55"/>
                <p:cNvSpPr txBox="1"/>
                <p:nvPr/>
              </p:nvSpPr>
              <p:spPr>
                <a:xfrm rot="16200000">
                  <a:off x="-575153" y="4565629"/>
                  <a:ext cx="1534981" cy="528053"/>
                </a:xfrm>
                <a:prstGeom prst="rect">
                  <a:avLst/>
                </a:prstGeom>
                <a:noFill/>
              </p:spPr>
              <p:txBody>
                <a:bodyPr wrap="square" rtlCol="0">
                  <a:spAutoFit/>
                </a:bodyPr>
                <a:lstStyle/>
                <a:p>
                  <a:r>
                    <a:rPr lang="en-US" altLang="ja-JP"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150</a:t>
                  </a:r>
                  <a:r>
                    <a:rPr kumimoji="1" lang="en-US" altLang="ja-JP"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mV</a:t>
                  </a:r>
                  <a:endParaRPr kumimoji="1" lang="ja-JP" altLang="en-US"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44" name="直線矢印コネクタ 43"/>
              <p:cNvCxnSpPr/>
              <p:nvPr/>
            </p:nvCxnSpPr>
            <p:spPr>
              <a:xfrm flipV="1">
                <a:off x="1680325" y="2308859"/>
                <a:ext cx="0" cy="255181"/>
              </a:xfrm>
              <a:prstGeom prst="straightConnector1">
                <a:avLst/>
              </a:prstGeom>
              <a:ln w="25400">
                <a:solidFill>
                  <a:srgbClr val="00B050"/>
                </a:solidFill>
                <a:headEnd type="arrow" w="lg" len="sm"/>
                <a:tailEnd type="arrow" w="lg" len="sm"/>
              </a:ln>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rot="16200000">
                <a:off x="759047" y="2072277"/>
                <a:ext cx="926086" cy="457646"/>
              </a:xfrm>
              <a:prstGeom prst="rect">
                <a:avLst/>
              </a:prstGeom>
              <a:noFill/>
            </p:spPr>
            <p:txBody>
              <a:bodyPr wrap="square" rtlCol="0">
                <a:spAutoFit/>
              </a:bodyPr>
              <a:lstStyle/>
              <a:p>
                <a:r>
                  <a:rPr lang="en-US" altLang="ja-JP" sz="2000" b="1" dirty="0">
                    <a:solidFill>
                      <a:srgbClr val="00B050"/>
                    </a:solidFill>
                    <a:latin typeface="Arial Narrow" panose="020B0606020202030204" pitchFamily="34" charset="0"/>
                  </a:rPr>
                  <a:t>10</a:t>
                </a:r>
                <a:r>
                  <a:rPr kumimoji="1" lang="en-US" altLang="ja-JP" sz="2000" b="1" dirty="0">
                    <a:solidFill>
                      <a:srgbClr val="00B050"/>
                    </a:solidFill>
                    <a:latin typeface="Arial Narrow" panose="020B0606020202030204" pitchFamily="34" charset="0"/>
                  </a:rPr>
                  <a:t>mV</a:t>
                </a:r>
                <a:endParaRPr kumimoji="1" lang="ja-JP" altLang="en-US" sz="2000" b="1" dirty="0">
                  <a:solidFill>
                    <a:srgbClr val="00B050"/>
                  </a:solidFill>
                  <a:latin typeface="Arial Narrow" panose="020B0606020202030204" pitchFamily="34" charset="0"/>
                </a:endParaRPr>
              </a:p>
            </p:txBody>
          </p:sp>
        </p:grpSp>
        <p:cxnSp>
          <p:nvCxnSpPr>
            <p:cNvPr id="41" name="直線矢印コネクタ 40"/>
            <p:cNvCxnSpPr/>
            <p:nvPr/>
          </p:nvCxnSpPr>
          <p:spPr>
            <a:xfrm>
              <a:off x="2124075" y="4693452"/>
              <a:ext cx="543564" cy="0"/>
            </a:xfrm>
            <a:prstGeom prst="straightConnector1">
              <a:avLst/>
            </a:prstGeom>
            <a:ln w="38100">
              <a:solidFill>
                <a:schemeClr val="tx1"/>
              </a:solidFill>
              <a:headEnd type="arrow" w="lg" len="sm"/>
              <a:tailEnd type="arrow" w="lg" len="sm"/>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2124075" y="4706745"/>
              <a:ext cx="959812" cy="429767"/>
            </a:xfrm>
            <a:prstGeom prst="rect">
              <a:avLst/>
            </a:prstGeom>
            <a:noFill/>
          </p:spPr>
          <p:txBody>
            <a:bodyPr wrap="none" rtlCol="0">
              <a:spAutoFit/>
            </a:bodyPr>
            <a:lstStyle/>
            <a:p>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100</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s</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2" name="タイトル 1"/>
          <p:cNvSpPr>
            <a:spLocks noGrp="1"/>
          </p:cNvSpPr>
          <p:nvPr>
            <p:ph type="title"/>
          </p:nvPr>
        </p:nvSpPr>
        <p:spPr>
          <a:xfrm>
            <a:off x="457200" y="134117"/>
            <a:ext cx="8229600" cy="562074"/>
          </a:xfrm>
        </p:spPr>
        <p:txBody>
          <a:bodyPr>
            <a:noAutofit/>
          </a:bodyPr>
          <a:lstStyle/>
          <a:p>
            <a:r>
              <a:rPr kumimoji="1" lang="en-US" altLang="ja-JP" sz="3600" dirty="0"/>
              <a:t>SOI-STJ4</a:t>
            </a:r>
            <a:r>
              <a:rPr lang="ja-JP" altLang="en-US" sz="3600" dirty="0"/>
              <a:t>パルス応答試験</a:t>
            </a:r>
            <a:endParaRPr kumimoji="1" lang="ja-JP" altLang="en-US" sz="3600" dirty="0"/>
          </a:p>
        </p:txBody>
      </p:sp>
      <p:grpSp>
        <p:nvGrpSpPr>
          <p:cNvPr id="33" name="グループ化 32"/>
          <p:cNvGrpSpPr/>
          <p:nvPr/>
        </p:nvGrpSpPr>
        <p:grpSpPr>
          <a:xfrm>
            <a:off x="323528" y="1094336"/>
            <a:ext cx="4032448" cy="4608512"/>
            <a:chOff x="683568" y="1723822"/>
            <a:chExt cx="4032448" cy="4608512"/>
          </a:xfrm>
        </p:grpSpPr>
        <p:pic>
          <p:nvPicPr>
            <p:cNvPr id="5" name="図 4"/>
            <p:cNvPicPr>
              <a:picLocks noChangeAspect="1"/>
            </p:cNvPicPr>
            <p:nvPr/>
          </p:nvPicPr>
          <p:blipFill rotWithShape="1">
            <a:blip r:embed="rId4"/>
            <a:srcRect l="4774" t="1301" r="6099" b="2891"/>
            <a:stretch/>
          </p:blipFill>
          <p:spPr>
            <a:xfrm>
              <a:off x="683568" y="1723822"/>
              <a:ext cx="4032448" cy="4608512"/>
            </a:xfrm>
            <a:prstGeom prst="rect">
              <a:avLst/>
            </a:prstGeom>
          </p:spPr>
        </p:pic>
        <p:sp>
          <p:nvSpPr>
            <p:cNvPr id="6" name="正方形/長方形 5"/>
            <p:cNvSpPr/>
            <p:nvPr/>
          </p:nvSpPr>
          <p:spPr>
            <a:xfrm>
              <a:off x="683568" y="4005064"/>
              <a:ext cx="1224136" cy="23272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Ｖ</a:t>
              </a:r>
            </a:p>
          </p:txBody>
        </p:sp>
        <p:cxnSp>
          <p:nvCxnSpPr>
            <p:cNvPr id="11" name="直線コネクタ 10"/>
            <p:cNvCxnSpPr/>
            <p:nvPr/>
          </p:nvCxnSpPr>
          <p:spPr>
            <a:xfrm>
              <a:off x="2627784" y="3068960"/>
              <a:ext cx="0" cy="216024"/>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627784" y="3374410"/>
              <a:ext cx="0" cy="55864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V="1">
              <a:off x="2483768" y="3280792"/>
              <a:ext cx="288032" cy="419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flipV="1">
              <a:off x="2483768" y="3374410"/>
              <a:ext cx="288032" cy="419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332691" y="3377941"/>
              <a:ext cx="79070" cy="161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 name="直線コネクタ 25"/>
            <p:cNvCxnSpPr/>
            <p:nvPr/>
          </p:nvCxnSpPr>
          <p:spPr>
            <a:xfrm>
              <a:off x="2332691" y="3414876"/>
              <a:ext cx="7907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正方形/長方形 30"/>
            <p:cNvSpPr/>
            <p:nvPr/>
          </p:nvSpPr>
          <p:spPr>
            <a:xfrm>
              <a:off x="1519069" y="4530730"/>
              <a:ext cx="1224136" cy="1801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二等辺三角形 28"/>
            <p:cNvSpPr/>
            <p:nvPr/>
          </p:nvSpPr>
          <p:spPr>
            <a:xfrm rot="10800000">
              <a:off x="2355042" y="6088554"/>
              <a:ext cx="111542" cy="144016"/>
            </a:xfrm>
            <a:prstGeom prst="triangl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cxnSp>
          <p:nvCxnSpPr>
            <p:cNvPr id="23" name="直線コネクタ 22"/>
            <p:cNvCxnSpPr/>
            <p:nvPr/>
          </p:nvCxnSpPr>
          <p:spPr>
            <a:xfrm>
              <a:off x="2411761" y="3414876"/>
              <a:ext cx="0" cy="266995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正方形/長方形 60"/>
          <p:cNvSpPr/>
          <p:nvPr/>
        </p:nvSpPr>
        <p:spPr>
          <a:xfrm>
            <a:off x="1651433" y="1373933"/>
            <a:ext cx="1192375" cy="2427547"/>
          </a:xfrm>
          <a:prstGeom prst="rect">
            <a:avLst/>
          </a:prstGeom>
          <a:noFill/>
          <a:ln w="63500">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4" name="正方形/長方形 73"/>
          <p:cNvSpPr/>
          <p:nvPr/>
        </p:nvSpPr>
        <p:spPr>
          <a:xfrm>
            <a:off x="3108869" y="1373933"/>
            <a:ext cx="591377" cy="2427547"/>
          </a:xfrm>
          <a:prstGeom prst="rect">
            <a:avLst/>
          </a:prstGeom>
          <a:noFill/>
          <a:ln w="63500">
            <a:solidFill>
              <a:schemeClr val="tx2">
                <a:lumMod val="60000"/>
                <a:lumOff val="40000"/>
              </a:schemeClr>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5" name="テキスト ボックス 74"/>
          <p:cNvSpPr txBox="1"/>
          <p:nvPr/>
        </p:nvSpPr>
        <p:spPr>
          <a:xfrm>
            <a:off x="1651433" y="3860679"/>
            <a:ext cx="1457436" cy="830997"/>
          </a:xfrm>
          <a:prstGeom prst="rect">
            <a:avLst/>
          </a:prstGeom>
          <a:noFill/>
        </p:spPr>
        <p:txBody>
          <a:bodyPr wrap="square" rtlCol="0">
            <a:spAutoFit/>
          </a:bodyPr>
          <a:lstStyle/>
          <a:p>
            <a:r>
              <a:rPr lang="en-US" altLang="ja-JP" sz="2400" b="1" dirty="0">
                <a:solidFill>
                  <a:schemeClr val="accent6">
                    <a:lumMod val="75000"/>
                  </a:schemeClr>
                </a:solidFill>
              </a:rPr>
              <a:t>Amplifier stage</a:t>
            </a:r>
            <a:endParaRPr kumimoji="1" lang="ja-JP" altLang="en-US" sz="2400" b="1" dirty="0">
              <a:solidFill>
                <a:schemeClr val="accent6">
                  <a:lumMod val="75000"/>
                </a:schemeClr>
              </a:solidFill>
            </a:endParaRPr>
          </a:p>
        </p:txBody>
      </p:sp>
      <p:sp>
        <p:nvSpPr>
          <p:cNvPr id="76" name="テキスト ボックス 75"/>
          <p:cNvSpPr txBox="1"/>
          <p:nvPr/>
        </p:nvSpPr>
        <p:spPr>
          <a:xfrm>
            <a:off x="3117493" y="3862418"/>
            <a:ext cx="1051267" cy="830997"/>
          </a:xfrm>
          <a:prstGeom prst="rect">
            <a:avLst/>
          </a:prstGeom>
          <a:noFill/>
        </p:spPr>
        <p:txBody>
          <a:bodyPr wrap="square" rtlCol="0">
            <a:spAutoFit/>
          </a:bodyPr>
          <a:lstStyle/>
          <a:p>
            <a:r>
              <a:rPr lang="en-US" altLang="ja-JP" sz="2400" b="1" dirty="0">
                <a:solidFill>
                  <a:srgbClr val="0070C0"/>
                </a:solidFill>
              </a:rPr>
              <a:t>Buffer stage</a:t>
            </a:r>
            <a:endParaRPr kumimoji="1" lang="ja-JP" altLang="en-US" sz="2400" b="1" dirty="0">
              <a:solidFill>
                <a:srgbClr val="0070C0"/>
              </a:solidFill>
            </a:endParaRPr>
          </a:p>
        </p:txBody>
      </p:sp>
      <p:sp>
        <p:nvSpPr>
          <p:cNvPr id="78" name="テキスト ボックス 77"/>
          <p:cNvSpPr txBox="1"/>
          <p:nvPr/>
        </p:nvSpPr>
        <p:spPr>
          <a:xfrm>
            <a:off x="6982960" y="1220799"/>
            <a:ext cx="1973617" cy="584775"/>
          </a:xfrm>
          <a:prstGeom prst="rect">
            <a:avLst/>
          </a:prstGeom>
          <a:noFill/>
        </p:spPr>
        <p:txBody>
          <a:bodyPr wrap="none" rtlCol="0">
            <a:spAutoFit/>
          </a:bodyPr>
          <a:lstStyle/>
          <a:p>
            <a:r>
              <a:rPr kumimoji="1"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rPr>
              <a:t>T=350mK</a:t>
            </a:r>
            <a:endParaRPr kumimoji="1" lang="ja-JP" altLang="en-US" sz="3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9" name="テキスト ボックス 78"/>
          <p:cNvSpPr txBox="1"/>
          <p:nvPr/>
        </p:nvSpPr>
        <p:spPr>
          <a:xfrm>
            <a:off x="4741211" y="4643284"/>
            <a:ext cx="4308498" cy="1015663"/>
          </a:xfrm>
          <a:prstGeom prst="rect">
            <a:avLst/>
          </a:prstGeom>
          <a:noFill/>
        </p:spPr>
        <p:txBody>
          <a:bodyPr wrap="square" rtlCol="0">
            <a:spAutoFit/>
          </a:bodyPr>
          <a:lstStyle/>
          <a:p>
            <a:pPr marL="342900" indent="-342900">
              <a:buFont typeface="Arial" panose="020B0604020202020204" pitchFamily="34" charset="0"/>
              <a:buChar char="•"/>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T=350mK </a:t>
            </a:r>
            <a:r>
              <a:rPr lang="ja-JP" altLang="en-US" sz="2000" dirty="0" err="1">
                <a:latin typeface="Arial Unicode MS" panose="020B0604020202020204" pitchFamily="50" charset="-128"/>
                <a:ea typeface="Arial Unicode MS" panose="020B0604020202020204" pitchFamily="50" charset="-128"/>
                <a:cs typeface="Arial Unicode MS" panose="020B0604020202020204" pitchFamily="50" charset="-128"/>
              </a:rPr>
              <a:t>にて</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C</a:t>
            </a:r>
            <a:r>
              <a:rPr kumimoji="1"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=1nF</a:t>
            </a:r>
            <a:r>
              <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のキャパシタンスを用い，テスト入力</a:t>
            </a:r>
            <a:r>
              <a:rPr kumimoji="1"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 </a:t>
            </a:r>
          </a:p>
          <a:p>
            <a:pPr marL="342900" indent="-342900">
              <a:buFont typeface="Arial" panose="020B0604020202020204" pitchFamily="34" charset="0"/>
              <a:buChar char="•"/>
            </a:pP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電力消費量：</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~100μW</a:t>
            </a:r>
          </a:p>
        </p:txBody>
      </p:sp>
      <p:sp>
        <p:nvSpPr>
          <p:cNvPr id="82" name="テキスト ボックス 81"/>
          <p:cNvSpPr txBox="1"/>
          <p:nvPr/>
        </p:nvSpPr>
        <p:spPr>
          <a:xfrm>
            <a:off x="6457909" y="1758033"/>
            <a:ext cx="1107996" cy="461665"/>
          </a:xfrm>
          <a:prstGeom prst="rect">
            <a:avLst/>
          </a:prstGeom>
          <a:noFill/>
        </p:spPr>
        <p:txBody>
          <a:bodyPr wrap="none" rtlCol="0">
            <a:spAutoFit/>
          </a:bodyPr>
          <a:lstStyle/>
          <a:p>
            <a:r>
              <a:rPr kumimoji="1" lang="en-US" altLang="ja-JP" sz="2400" b="1" dirty="0">
                <a:solidFill>
                  <a:schemeClr val="accent1"/>
                </a:solidFill>
                <a:latin typeface="Arial Unicode MS" panose="020B0604020202020204" pitchFamily="50" charset="-128"/>
                <a:ea typeface="Arial Unicode MS" panose="020B0604020202020204" pitchFamily="50" charset="-128"/>
                <a:cs typeface="Arial Unicode MS" panose="020B0604020202020204" pitchFamily="50" charset="-128"/>
              </a:rPr>
              <a:t>INPUT</a:t>
            </a:r>
          </a:p>
        </p:txBody>
      </p:sp>
      <p:sp>
        <p:nvSpPr>
          <p:cNvPr id="83" name="テキスト ボックス 82"/>
          <p:cNvSpPr txBox="1"/>
          <p:nvPr/>
        </p:nvSpPr>
        <p:spPr>
          <a:xfrm>
            <a:off x="6457909" y="3514628"/>
            <a:ext cx="1449436" cy="461665"/>
          </a:xfrm>
          <a:prstGeom prst="rect">
            <a:avLst/>
          </a:prstGeom>
          <a:noFill/>
        </p:spPr>
        <p:txBody>
          <a:bodyPr wrap="none" rtlCol="0">
            <a:spAutoFit/>
          </a:bodyPr>
          <a:lstStyle/>
          <a:p>
            <a:r>
              <a:rPr kumimoji="1" lang="en-US" altLang="ja-JP"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OUTPUT</a:t>
            </a:r>
            <a:endParaRPr kumimoji="1" lang="en-US" altLang="ja-JP" sz="20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12" name="グループ化 11"/>
          <p:cNvGrpSpPr/>
          <p:nvPr/>
        </p:nvGrpSpPr>
        <p:grpSpPr>
          <a:xfrm>
            <a:off x="1068556" y="3363717"/>
            <a:ext cx="483383" cy="1880823"/>
            <a:chOff x="1068556" y="3075685"/>
            <a:chExt cx="483383" cy="1880823"/>
          </a:xfrm>
        </p:grpSpPr>
        <p:grpSp>
          <p:nvGrpSpPr>
            <p:cNvPr id="46" name="グループ化 45"/>
            <p:cNvGrpSpPr/>
            <p:nvPr/>
          </p:nvGrpSpPr>
          <p:grpSpPr>
            <a:xfrm rot="16200000">
              <a:off x="1277057" y="3493773"/>
              <a:ext cx="76006" cy="281114"/>
              <a:chOff x="3047422" y="3282102"/>
              <a:chExt cx="75024" cy="379013"/>
            </a:xfrm>
          </p:grpSpPr>
          <p:cxnSp>
            <p:nvCxnSpPr>
              <p:cNvPr id="57" name="直線コネクタ 56"/>
              <p:cNvCxnSpPr/>
              <p:nvPr/>
            </p:nvCxnSpPr>
            <p:spPr bwMode="auto">
              <a:xfrm>
                <a:off x="3047422" y="3282102"/>
                <a:ext cx="0" cy="379013"/>
              </a:xfrm>
              <a:prstGeom prst="line">
                <a:avLst/>
              </a:prstGeom>
              <a:ln w="31750">
                <a:solidFill>
                  <a:srgbClr val="0070C0"/>
                </a:solidFill>
              </a:ln>
            </p:spPr>
            <p:style>
              <a:lnRef idx="1">
                <a:schemeClr val="dk1"/>
              </a:lnRef>
              <a:fillRef idx="0">
                <a:schemeClr val="dk1"/>
              </a:fillRef>
              <a:effectRef idx="0">
                <a:schemeClr val="dk1"/>
              </a:effectRef>
              <a:fontRef idx="minor">
                <a:schemeClr val="tx1"/>
              </a:fontRef>
            </p:style>
          </p:cxnSp>
          <p:cxnSp>
            <p:nvCxnSpPr>
              <p:cNvPr id="58" name="直線コネクタ 57"/>
              <p:cNvCxnSpPr/>
              <p:nvPr/>
            </p:nvCxnSpPr>
            <p:spPr bwMode="auto">
              <a:xfrm>
                <a:off x="3122446" y="3282106"/>
                <a:ext cx="0" cy="379009"/>
              </a:xfrm>
              <a:prstGeom prst="line">
                <a:avLst/>
              </a:prstGeom>
              <a:ln w="31750">
                <a:solidFill>
                  <a:srgbClr val="0070C0"/>
                </a:solidFill>
              </a:ln>
            </p:spPr>
            <p:style>
              <a:lnRef idx="1">
                <a:schemeClr val="dk1"/>
              </a:lnRef>
              <a:fillRef idx="0">
                <a:schemeClr val="dk1"/>
              </a:fillRef>
              <a:effectRef idx="0">
                <a:schemeClr val="dk1"/>
              </a:effectRef>
              <a:fontRef idx="minor">
                <a:schemeClr val="tx1"/>
              </a:fontRef>
            </p:style>
          </p:cxnSp>
        </p:grpSp>
        <p:cxnSp>
          <p:nvCxnSpPr>
            <p:cNvPr id="48" name="直線コネクタ 47"/>
            <p:cNvCxnSpPr/>
            <p:nvPr/>
          </p:nvCxnSpPr>
          <p:spPr bwMode="auto">
            <a:xfrm flipH="1">
              <a:off x="1303232" y="3672211"/>
              <a:ext cx="3966" cy="496762"/>
            </a:xfrm>
            <a:prstGeom prst="line">
              <a:avLst/>
            </a:prstGeom>
            <a:ln w="19050">
              <a:solidFill>
                <a:srgbClr val="0070C0"/>
              </a:solidFill>
            </a:ln>
          </p:spPr>
          <p:style>
            <a:lnRef idx="1">
              <a:schemeClr val="dk1"/>
            </a:lnRef>
            <a:fillRef idx="0">
              <a:schemeClr val="dk1"/>
            </a:fillRef>
            <a:effectRef idx="0">
              <a:schemeClr val="dk1"/>
            </a:effectRef>
            <a:fontRef idx="minor">
              <a:schemeClr val="tx1"/>
            </a:fontRef>
          </p:style>
        </p:cxnSp>
        <p:cxnSp>
          <p:nvCxnSpPr>
            <p:cNvPr id="49" name="直線コネクタ 48"/>
            <p:cNvCxnSpPr/>
            <p:nvPr/>
          </p:nvCxnSpPr>
          <p:spPr bwMode="auto">
            <a:xfrm>
              <a:off x="1295355" y="4578550"/>
              <a:ext cx="962" cy="183525"/>
            </a:xfrm>
            <a:prstGeom prst="line">
              <a:avLst/>
            </a:prstGeom>
            <a:ln w="19050">
              <a:solidFill>
                <a:srgbClr val="0070C0"/>
              </a:solidFill>
            </a:ln>
          </p:spPr>
          <p:style>
            <a:lnRef idx="1">
              <a:schemeClr val="dk1"/>
            </a:lnRef>
            <a:fillRef idx="0">
              <a:schemeClr val="dk1"/>
            </a:fillRef>
            <a:effectRef idx="0">
              <a:schemeClr val="dk1"/>
            </a:effectRef>
            <a:fontRef idx="minor">
              <a:schemeClr val="tx1"/>
            </a:fontRef>
          </p:style>
        </p:cxnSp>
        <p:cxnSp>
          <p:nvCxnSpPr>
            <p:cNvPr id="51" name="直線コネクタ 50"/>
            <p:cNvCxnSpPr/>
            <p:nvPr/>
          </p:nvCxnSpPr>
          <p:spPr bwMode="auto">
            <a:xfrm flipH="1">
              <a:off x="1300442" y="3075685"/>
              <a:ext cx="3966" cy="496762"/>
            </a:xfrm>
            <a:prstGeom prst="line">
              <a:avLst/>
            </a:prstGeom>
            <a:ln w="19050">
              <a:solidFill>
                <a:srgbClr val="0070C0"/>
              </a:solidFill>
            </a:ln>
          </p:spPr>
          <p:style>
            <a:lnRef idx="1">
              <a:schemeClr val="dk1"/>
            </a:lnRef>
            <a:fillRef idx="0">
              <a:schemeClr val="dk1"/>
            </a:fillRef>
            <a:effectRef idx="0">
              <a:schemeClr val="dk1"/>
            </a:effectRef>
            <a:fontRef idx="minor">
              <a:schemeClr val="tx1"/>
            </a:fontRef>
          </p:style>
        </p:cxnSp>
        <p:sp>
          <p:nvSpPr>
            <p:cNvPr id="54" name="二等辺三角形 53"/>
            <p:cNvSpPr/>
            <p:nvPr/>
          </p:nvSpPr>
          <p:spPr>
            <a:xfrm rot="10800000">
              <a:off x="1212024" y="4767169"/>
              <a:ext cx="166662" cy="189339"/>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p:cNvGrpSpPr/>
            <p:nvPr/>
          </p:nvGrpSpPr>
          <p:grpSpPr>
            <a:xfrm>
              <a:off x="1068556" y="4151356"/>
              <a:ext cx="483383" cy="439743"/>
              <a:chOff x="530134" y="4825042"/>
              <a:chExt cx="483383" cy="439743"/>
            </a:xfrm>
          </p:grpSpPr>
          <p:sp>
            <p:nvSpPr>
              <p:cNvPr id="55" name="円/楕円 54"/>
              <p:cNvSpPr/>
              <p:nvPr/>
            </p:nvSpPr>
            <p:spPr bwMode="auto">
              <a:xfrm rot="16200000">
                <a:off x="551954" y="4803222"/>
                <a:ext cx="439743" cy="483383"/>
              </a:xfrm>
              <a:prstGeom prst="ellipse">
                <a:avLst/>
              </a:prstGeom>
              <a:noFill/>
              <a:ln w="31750">
                <a:solidFill>
                  <a:srgbClr val="0070C0"/>
                </a:solidFill>
              </a:ln>
              <a:scene3d>
                <a:camera prst="orthographicFront">
                  <a:rot lat="0" lon="0" rev="0"/>
                </a:camera>
                <a:lightRig rig="threePt" dir="t"/>
              </a:scene3d>
            </p:spPr>
            <p:style>
              <a:lnRef idx="2">
                <a:schemeClr val="accent6"/>
              </a:lnRef>
              <a:fillRef idx="1">
                <a:schemeClr val="lt1"/>
              </a:fillRef>
              <a:effectRef idx="0">
                <a:schemeClr val="accent6"/>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sp>
            <p:nvSpPr>
              <p:cNvPr id="9" name="フリーフォーム: 図形 8"/>
              <p:cNvSpPr/>
              <p:nvPr/>
            </p:nvSpPr>
            <p:spPr>
              <a:xfrm>
                <a:off x="593509" y="4917187"/>
                <a:ext cx="336245" cy="187783"/>
              </a:xfrm>
              <a:custGeom>
                <a:avLst/>
                <a:gdLst>
                  <a:gd name="connsiteX0" fmla="*/ 0 w 675564"/>
                  <a:gd name="connsiteY0" fmla="*/ 334370 h 348018"/>
                  <a:gd name="connsiteX1" fmla="*/ 218364 w 675564"/>
                  <a:gd name="connsiteY1" fmla="*/ 334370 h 348018"/>
                  <a:gd name="connsiteX2" fmla="*/ 211540 w 675564"/>
                  <a:gd name="connsiteY2" fmla="*/ 0 h 348018"/>
                  <a:gd name="connsiteX3" fmla="*/ 470847 w 675564"/>
                  <a:gd name="connsiteY3" fmla="*/ 0 h 348018"/>
                  <a:gd name="connsiteX4" fmla="*/ 470847 w 675564"/>
                  <a:gd name="connsiteY4" fmla="*/ 348018 h 348018"/>
                  <a:gd name="connsiteX5" fmla="*/ 675564 w 675564"/>
                  <a:gd name="connsiteY5" fmla="*/ 348018 h 348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564" h="348018">
                    <a:moveTo>
                      <a:pt x="0" y="334370"/>
                    </a:moveTo>
                    <a:lnTo>
                      <a:pt x="218364" y="334370"/>
                    </a:lnTo>
                    <a:lnTo>
                      <a:pt x="211540" y="0"/>
                    </a:lnTo>
                    <a:lnTo>
                      <a:pt x="470847" y="0"/>
                    </a:lnTo>
                    <a:lnTo>
                      <a:pt x="470847" y="348018"/>
                    </a:lnTo>
                    <a:lnTo>
                      <a:pt x="675564" y="348018"/>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62" name="テキスト ボックス 61"/>
          <p:cNvSpPr txBox="1"/>
          <p:nvPr/>
        </p:nvSpPr>
        <p:spPr>
          <a:xfrm>
            <a:off x="559593" y="3737214"/>
            <a:ext cx="797775" cy="369332"/>
          </a:xfrm>
          <a:prstGeom prst="rect">
            <a:avLst/>
          </a:prstGeom>
          <a:noFill/>
        </p:spPr>
        <p:txBody>
          <a:bodyPr wrap="square" rtlCol="0">
            <a:spAutoFit/>
          </a:bodyPr>
          <a:lstStyle/>
          <a:p>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1nF</a:t>
            </a:r>
          </a:p>
        </p:txBody>
      </p:sp>
      <p:sp>
        <p:nvSpPr>
          <p:cNvPr id="63" name="テキスト ボックス 62"/>
          <p:cNvSpPr txBox="1"/>
          <p:nvPr/>
        </p:nvSpPr>
        <p:spPr>
          <a:xfrm>
            <a:off x="222113" y="4453365"/>
            <a:ext cx="1081119" cy="830997"/>
          </a:xfrm>
          <a:prstGeom prst="rect">
            <a:avLst/>
          </a:prstGeom>
          <a:noFill/>
        </p:spPr>
        <p:txBody>
          <a:bodyPr wrap="square" rtlCol="0">
            <a:spAutoFit/>
          </a:bodyPr>
          <a:lstStyle/>
          <a:p>
            <a:r>
              <a:rPr lang="en-US" altLang="ja-JP" sz="2400" b="1" dirty="0"/>
              <a:t>Test  pulse </a:t>
            </a:r>
            <a:endParaRPr kumimoji="1" lang="ja-JP" altLang="en-US" sz="2400" b="1" dirty="0"/>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14</a:t>
            </a:fld>
            <a:endParaRPr kumimoji="1" lang="ja-JP" altLang="en-US"/>
          </a:p>
        </p:txBody>
      </p:sp>
      <p:sp>
        <p:nvSpPr>
          <p:cNvPr id="59" name="コンテンツ プレースホルダー 1"/>
          <p:cNvSpPr txBox="1">
            <a:spLocks/>
          </p:cNvSpPr>
          <p:nvPr/>
        </p:nvSpPr>
        <p:spPr>
          <a:xfrm>
            <a:off x="1144506" y="5892643"/>
            <a:ext cx="7171909" cy="47524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1800" dirty="0">
                <a:latin typeface="Arial" panose="020B0604020202020204" pitchFamily="34" charset="0"/>
                <a:cs typeface="Arial" panose="020B0604020202020204" pitchFamily="34" charset="0"/>
              </a:rPr>
              <a:t>入力信号時定数：</a:t>
            </a:r>
            <a:r>
              <a:rPr lang="en-US" altLang="ja-JP" sz="1800" dirty="0">
                <a:latin typeface="Arial" panose="020B0604020202020204" pitchFamily="34" charset="0"/>
                <a:cs typeface="Arial" panose="020B0604020202020204" pitchFamily="34" charset="0"/>
              </a:rPr>
              <a:t>20~30</a:t>
            </a:r>
            <a:r>
              <a:rPr lang="en-US" altLang="ja-JP" sz="1800" dirty="0">
                <a:latin typeface="Arial" panose="020B0604020202020204" pitchFamily="34" charset="0"/>
                <a:cs typeface="Arial" panose="020B0604020202020204" pitchFamily="34" charset="0"/>
                <a:sym typeface="Symbol" panose="05050102010706020507" pitchFamily="18" charset="2"/>
              </a:rPr>
              <a:t>s </a:t>
            </a:r>
            <a:r>
              <a:rPr lang="en-US" altLang="ja-JP" sz="1800" dirty="0">
                <a:latin typeface="Arial" panose="020B0604020202020204" pitchFamily="34" charset="0"/>
                <a:cs typeface="Arial" panose="020B0604020202020204" pitchFamily="34" charset="0"/>
                <a:sym typeface="Wingdings" panose="05000000000000000000" pitchFamily="2" charset="2"/>
              </a:rPr>
              <a:t> </a:t>
            </a:r>
            <a:r>
              <a:rPr lang="ja-JP" altLang="en-US" sz="1800" dirty="0">
                <a:latin typeface="Arial" panose="020B0604020202020204" pitchFamily="34" charset="0"/>
                <a:cs typeface="Arial" panose="020B0604020202020204" pitchFamily="34" charset="0"/>
                <a:sym typeface="Wingdings" panose="05000000000000000000" pitchFamily="2" charset="2"/>
              </a:rPr>
              <a:t>アンプ入力インピーダンス：</a:t>
            </a:r>
            <a:r>
              <a:rPr lang="en-US" altLang="ja-JP" sz="1800" dirty="0">
                <a:latin typeface="Arial" panose="020B0604020202020204" pitchFamily="34" charset="0"/>
                <a:cs typeface="Arial" panose="020B0604020202020204" pitchFamily="34" charset="0"/>
                <a:sym typeface="Wingdings" panose="05000000000000000000" pitchFamily="2" charset="2"/>
              </a:rPr>
              <a:t>20~30k</a:t>
            </a:r>
            <a:r>
              <a:rPr lang="en-US" altLang="ja-JP" sz="1800" dirty="0">
                <a:latin typeface="Arial" panose="020B0604020202020204" pitchFamily="34" charset="0"/>
                <a:cs typeface="Arial" panose="020B0604020202020204" pitchFamily="34" charset="0"/>
                <a:sym typeface="Symbol" panose="05050102010706020507" pitchFamily="18" charset="2"/>
              </a:rPr>
              <a:t></a:t>
            </a:r>
            <a:endParaRPr lang="en-US" altLang="ja-JP" sz="1800" dirty="0">
              <a:latin typeface="Arial" panose="020B0604020202020204" pitchFamily="34" charset="0"/>
              <a:cs typeface="Arial" panose="020B0604020202020204" pitchFamily="34" charset="0"/>
            </a:endParaRPr>
          </a:p>
        </p:txBody>
      </p:sp>
      <p:sp>
        <p:nvSpPr>
          <p:cNvPr id="60" name="テキスト ボックス 59"/>
          <p:cNvSpPr txBox="1"/>
          <p:nvPr/>
        </p:nvSpPr>
        <p:spPr>
          <a:xfrm>
            <a:off x="8151267" y="0"/>
            <a:ext cx="1005403" cy="338554"/>
          </a:xfrm>
          <a:prstGeom prst="rect">
            <a:avLst/>
          </a:prstGeom>
          <a:noFill/>
        </p:spPr>
        <p:txBody>
          <a:bodyPr wrap="none" rtlCol="0">
            <a:spAutoFit/>
          </a:bodyPr>
          <a:lstStyle/>
          <a:p>
            <a:r>
              <a:rPr kumimoji="1" lang="ja-JP" altLang="en-US" sz="1600" dirty="0"/>
              <a:t>先崎修論</a:t>
            </a:r>
          </a:p>
        </p:txBody>
      </p:sp>
    </p:spTree>
    <p:extLst>
      <p:ext uri="{BB962C8B-B14F-4D97-AF65-F5344CB8AC3E}">
        <p14:creationId xmlns:p14="http://schemas.microsoft.com/office/powerpoint/2010/main" val="2791167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03961"/>
          </a:xfrm>
        </p:spPr>
        <p:txBody>
          <a:bodyPr>
            <a:noAutofit/>
          </a:bodyPr>
          <a:lstStyle/>
          <a:p>
            <a:r>
              <a:rPr kumimoji="1" lang="en-US" altLang="ja-JP" sz="3600" dirty="0"/>
              <a:t>STJ</a:t>
            </a:r>
            <a:r>
              <a:rPr lang="ja-JP" altLang="en-US" sz="3600" dirty="0"/>
              <a:t> 光パルス信号</a:t>
            </a:r>
            <a:r>
              <a:rPr kumimoji="1" lang="ja-JP" altLang="en-US" sz="3600" dirty="0"/>
              <a:t>読み出し</a:t>
            </a:r>
            <a:r>
              <a:rPr kumimoji="1" lang="en-US" altLang="ja-JP" sz="3600" dirty="0"/>
              <a:t>(</a:t>
            </a:r>
            <a:r>
              <a:rPr kumimoji="1" lang="ja-JP" altLang="en-US" sz="3600" dirty="0"/>
              <a:t>定電流モード</a:t>
            </a:r>
            <a:r>
              <a:rPr kumimoji="1" lang="en-US" altLang="ja-JP" sz="3600" dirty="0"/>
              <a:t>)</a:t>
            </a:r>
            <a:endParaRPr kumimoji="1" lang="ja-JP" altLang="en-US" sz="3600" dirty="0"/>
          </a:p>
        </p:txBody>
      </p:sp>
      <p:sp>
        <p:nvSpPr>
          <p:cNvPr id="40" name="コンテンツ プレースホルダー 4"/>
          <p:cNvSpPr txBox="1">
            <a:spLocks/>
          </p:cNvSpPr>
          <p:nvPr/>
        </p:nvSpPr>
        <p:spPr>
          <a:xfrm>
            <a:off x="152351" y="5055599"/>
            <a:ext cx="5389546" cy="125501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r>
              <a:rPr lang="en-US" altLang="ja-JP" sz="2000" dirty="0"/>
              <a:t>STJ</a:t>
            </a:r>
            <a:r>
              <a:rPr lang="ja-JP" altLang="en-US" sz="2000" dirty="0"/>
              <a:t>に比べて大きな抵抗を直列接続</a:t>
            </a:r>
            <a:endParaRPr lang="en-US" altLang="ja-JP" sz="2000" dirty="0"/>
          </a:p>
          <a:p>
            <a:pPr lvl="1" fontAlgn="auto">
              <a:spcAft>
                <a:spcPts val="0"/>
              </a:spcAft>
            </a:pPr>
            <a:r>
              <a:rPr lang="en-US" altLang="ja-JP" sz="2000" dirty="0"/>
              <a:t>STJ</a:t>
            </a:r>
            <a:r>
              <a:rPr lang="ja-JP" altLang="en-US" sz="2000" dirty="0"/>
              <a:t>から見るとほぼ電流源</a:t>
            </a:r>
            <a:endParaRPr lang="en-US" altLang="ja-JP" sz="2000" dirty="0"/>
          </a:p>
          <a:p>
            <a:pPr fontAlgn="auto">
              <a:spcAft>
                <a:spcPts val="0"/>
              </a:spcAft>
            </a:pPr>
            <a:r>
              <a:rPr lang="ja-JP" altLang="en-US" sz="2000" dirty="0"/>
              <a:t>光応答信号は，</a:t>
            </a:r>
            <a:r>
              <a:rPr lang="en-US" altLang="ja-JP" sz="2000" dirty="0"/>
              <a:t>STJ</a:t>
            </a:r>
            <a:r>
              <a:rPr lang="ja-JP" altLang="en-US" sz="2000" dirty="0"/>
              <a:t>の電圧降下として見える</a:t>
            </a:r>
            <a:endParaRPr lang="en-US" altLang="ja-JP" sz="2000" dirty="0"/>
          </a:p>
        </p:txBody>
      </p:sp>
      <p:grpSp>
        <p:nvGrpSpPr>
          <p:cNvPr id="41" name="グループ化 40"/>
          <p:cNvGrpSpPr/>
          <p:nvPr/>
        </p:nvGrpSpPr>
        <p:grpSpPr>
          <a:xfrm>
            <a:off x="4845926" y="2031346"/>
            <a:ext cx="3988262" cy="2720014"/>
            <a:chOff x="4361080" y="3804577"/>
            <a:chExt cx="3988262" cy="2720014"/>
          </a:xfrm>
        </p:grpSpPr>
        <p:grpSp>
          <p:nvGrpSpPr>
            <p:cNvPr id="42" name="グループ化 41"/>
            <p:cNvGrpSpPr/>
            <p:nvPr/>
          </p:nvGrpSpPr>
          <p:grpSpPr>
            <a:xfrm>
              <a:off x="4361080" y="3804577"/>
              <a:ext cx="3988262" cy="2720014"/>
              <a:chOff x="1043608" y="787836"/>
              <a:chExt cx="4761425" cy="3247315"/>
            </a:xfrm>
          </p:grpSpPr>
          <p:cxnSp>
            <p:nvCxnSpPr>
              <p:cNvPr id="49" name="直線矢印コネクタ 48"/>
              <p:cNvCxnSpPr/>
              <p:nvPr/>
            </p:nvCxnSpPr>
            <p:spPr>
              <a:xfrm flipV="1">
                <a:off x="2483768" y="981943"/>
                <a:ext cx="0" cy="246512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0" name="直線矢印コネクタ 49"/>
              <p:cNvCxnSpPr/>
              <p:nvPr/>
            </p:nvCxnSpPr>
            <p:spPr>
              <a:xfrm>
                <a:off x="1043608" y="2780928"/>
                <a:ext cx="424847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1" name="フリーフォーム 50"/>
              <p:cNvSpPr/>
              <p:nvPr/>
            </p:nvSpPr>
            <p:spPr>
              <a:xfrm>
                <a:off x="2493274" y="787836"/>
                <a:ext cx="2568267" cy="1999967"/>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4332" h="1716006">
                    <a:moveTo>
                      <a:pt x="0" y="1716006"/>
                    </a:moveTo>
                    <a:cubicBezTo>
                      <a:pt x="56827" y="1580395"/>
                      <a:pt x="160149" y="1401974"/>
                      <a:pt x="263471" y="1286454"/>
                    </a:cubicBezTo>
                    <a:cubicBezTo>
                      <a:pt x="366793" y="1170934"/>
                      <a:pt x="526942" y="1082314"/>
                      <a:pt x="619932" y="1022888"/>
                    </a:cubicBezTo>
                    <a:cubicBezTo>
                      <a:pt x="712922" y="963462"/>
                      <a:pt x="738752" y="963479"/>
                      <a:pt x="821410" y="929899"/>
                    </a:cubicBezTo>
                    <a:cubicBezTo>
                      <a:pt x="904068" y="896319"/>
                      <a:pt x="1030637" y="875654"/>
                      <a:pt x="1115878" y="821410"/>
                    </a:cubicBezTo>
                    <a:cubicBezTo>
                      <a:pt x="1201119" y="767166"/>
                      <a:pt x="1263112" y="741336"/>
                      <a:pt x="1332854" y="604434"/>
                    </a:cubicBezTo>
                    <a:cubicBezTo>
                      <a:pt x="1402596" y="467532"/>
                      <a:pt x="1486545" y="235057"/>
                      <a:pt x="153433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52" name="フリーフォーム 51"/>
              <p:cNvSpPr/>
              <p:nvPr/>
            </p:nvSpPr>
            <p:spPr>
              <a:xfrm rot="10800000">
                <a:off x="1446086" y="2786028"/>
                <a:ext cx="1037684" cy="807813"/>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332854"/>
                  <a:gd name="connsiteY0" fmla="*/ 1111572 h 1111572"/>
                  <a:gd name="connsiteX1" fmla="*/ 263471 w 1332854"/>
                  <a:gd name="connsiteY1" fmla="*/ 682020 h 1111572"/>
                  <a:gd name="connsiteX2" fmla="*/ 619932 w 1332854"/>
                  <a:gd name="connsiteY2" fmla="*/ 418454 h 1111572"/>
                  <a:gd name="connsiteX3" fmla="*/ 821410 w 1332854"/>
                  <a:gd name="connsiteY3" fmla="*/ 325465 h 1111572"/>
                  <a:gd name="connsiteX4" fmla="*/ 1115878 w 1332854"/>
                  <a:gd name="connsiteY4" fmla="*/ 216976 h 1111572"/>
                  <a:gd name="connsiteX5" fmla="*/ 1332854 w 1332854"/>
                  <a:gd name="connsiteY5" fmla="*/ 0 h 1111572"/>
                  <a:gd name="connsiteX0" fmla="*/ 0 w 1115878"/>
                  <a:gd name="connsiteY0" fmla="*/ 894596 h 894596"/>
                  <a:gd name="connsiteX1" fmla="*/ 263471 w 1115878"/>
                  <a:gd name="connsiteY1" fmla="*/ 465044 h 894596"/>
                  <a:gd name="connsiteX2" fmla="*/ 619932 w 1115878"/>
                  <a:gd name="connsiteY2" fmla="*/ 201478 h 894596"/>
                  <a:gd name="connsiteX3" fmla="*/ 821410 w 1115878"/>
                  <a:gd name="connsiteY3" fmla="*/ 108489 h 894596"/>
                  <a:gd name="connsiteX4" fmla="*/ 1115878 w 1115878"/>
                  <a:gd name="connsiteY4" fmla="*/ 0 h 894596"/>
                  <a:gd name="connsiteX0" fmla="*/ 0 w 821410"/>
                  <a:gd name="connsiteY0" fmla="*/ 786107 h 786107"/>
                  <a:gd name="connsiteX1" fmla="*/ 263471 w 821410"/>
                  <a:gd name="connsiteY1" fmla="*/ 356555 h 786107"/>
                  <a:gd name="connsiteX2" fmla="*/ 619932 w 821410"/>
                  <a:gd name="connsiteY2" fmla="*/ 92989 h 786107"/>
                  <a:gd name="connsiteX3" fmla="*/ 821410 w 821410"/>
                  <a:gd name="connsiteY3" fmla="*/ 0 h 786107"/>
                  <a:gd name="connsiteX0" fmla="*/ 0 w 619932"/>
                  <a:gd name="connsiteY0" fmla="*/ 693118 h 693118"/>
                  <a:gd name="connsiteX1" fmla="*/ 263471 w 619932"/>
                  <a:gd name="connsiteY1" fmla="*/ 263566 h 693118"/>
                  <a:gd name="connsiteX2" fmla="*/ 619932 w 619932"/>
                  <a:gd name="connsiteY2" fmla="*/ 0 h 693118"/>
                </a:gdLst>
                <a:ahLst/>
                <a:cxnLst>
                  <a:cxn ang="0">
                    <a:pos x="connsiteX0" y="connsiteY0"/>
                  </a:cxn>
                  <a:cxn ang="0">
                    <a:pos x="connsiteX1" y="connsiteY1"/>
                  </a:cxn>
                  <a:cxn ang="0">
                    <a:pos x="connsiteX2" y="connsiteY2"/>
                  </a:cxn>
                </a:cxnLst>
                <a:rect l="l" t="t" r="r" b="b"/>
                <a:pathLst>
                  <a:path w="619932" h="693118">
                    <a:moveTo>
                      <a:pt x="0" y="693118"/>
                    </a:moveTo>
                    <a:cubicBezTo>
                      <a:pt x="56827" y="557507"/>
                      <a:pt x="160149" y="379086"/>
                      <a:pt x="263471" y="263566"/>
                    </a:cubicBezTo>
                    <a:cubicBezTo>
                      <a:pt x="366793" y="148046"/>
                      <a:pt x="526942" y="59426"/>
                      <a:pt x="61993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53" name="フリーフォーム 52"/>
              <p:cNvSpPr/>
              <p:nvPr/>
            </p:nvSpPr>
            <p:spPr>
              <a:xfrm>
                <a:off x="2497268" y="981943"/>
                <a:ext cx="2568720" cy="1818551"/>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51674"/>
                  <a:gd name="connsiteY0" fmla="*/ 1331016 h 1331016"/>
                  <a:gd name="connsiteX1" fmla="*/ 280813 w 1551674"/>
                  <a:gd name="connsiteY1" fmla="*/ 1286454 h 1331016"/>
                  <a:gd name="connsiteX2" fmla="*/ 637274 w 1551674"/>
                  <a:gd name="connsiteY2" fmla="*/ 1022888 h 1331016"/>
                  <a:gd name="connsiteX3" fmla="*/ 838752 w 1551674"/>
                  <a:gd name="connsiteY3" fmla="*/ 929899 h 1331016"/>
                  <a:gd name="connsiteX4" fmla="*/ 1133220 w 1551674"/>
                  <a:gd name="connsiteY4" fmla="*/ 821410 h 1331016"/>
                  <a:gd name="connsiteX5" fmla="*/ 1350196 w 1551674"/>
                  <a:gd name="connsiteY5" fmla="*/ 604434 h 1331016"/>
                  <a:gd name="connsiteX6" fmla="*/ 1551674 w 1551674"/>
                  <a:gd name="connsiteY6" fmla="*/ 0 h 1331016"/>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4603" h="1303702">
                    <a:moveTo>
                      <a:pt x="0" y="1303702"/>
                    </a:moveTo>
                    <a:cubicBezTo>
                      <a:pt x="119422" y="1168091"/>
                      <a:pt x="130974" y="1140924"/>
                      <a:pt x="246671" y="1088431"/>
                    </a:cubicBezTo>
                    <a:cubicBezTo>
                      <a:pt x="362368" y="1035938"/>
                      <a:pt x="456084" y="1052724"/>
                      <a:pt x="557609" y="1029716"/>
                    </a:cubicBezTo>
                    <a:cubicBezTo>
                      <a:pt x="659135" y="1006708"/>
                      <a:pt x="757992" y="987378"/>
                      <a:pt x="855824" y="950384"/>
                    </a:cubicBezTo>
                    <a:cubicBezTo>
                      <a:pt x="953656" y="913390"/>
                      <a:pt x="1042289" y="892725"/>
                      <a:pt x="1144601" y="807754"/>
                    </a:cubicBezTo>
                    <a:cubicBezTo>
                      <a:pt x="1246913" y="722783"/>
                      <a:pt x="1263383" y="741336"/>
                      <a:pt x="1333125" y="604434"/>
                    </a:cubicBezTo>
                    <a:cubicBezTo>
                      <a:pt x="1402867" y="467532"/>
                      <a:pt x="1486816" y="235057"/>
                      <a:pt x="1534603" y="0"/>
                    </a:cubicBezTo>
                  </a:path>
                </a:pathLst>
              </a:cu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54" name="フリーフォーム 53"/>
              <p:cNvSpPr/>
              <p:nvPr/>
            </p:nvSpPr>
            <p:spPr>
              <a:xfrm rot="10800000">
                <a:off x="1327459" y="2790453"/>
                <a:ext cx="1156310" cy="435698"/>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51674"/>
                  <a:gd name="connsiteY0" fmla="*/ 1331016 h 1331016"/>
                  <a:gd name="connsiteX1" fmla="*/ 280813 w 1551674"/>
                  <a:gd name="connsiteY1" fmla="*/ 1286454 h 1331016"/>
                  <a:gd name="connsiteX2" fmla="*/ 637274 w 1551674"/>
                  <a:gd name="connsiteY2" fmla="*/ 1022888 h 1331016"/>
                  <a:gd name="connsiteX3" fmla="*/ 838752 w 1551674"/>
                  <a:gd name="connsiteY3" fmla="*/ 929899 h 1331016"/>
                  <a:gd name="connsiteX4" fmla="*/ 1133220 w 1551674"/>
                  <a:gd name="connsiteY4" fmla="*/ 821410 h 1331016"/>
                  <a:gd name="connsiteX5" fmla="*/ 1350196 w 1551674"/>
                  <a:gd name="connsiteY5" fmla="*/ 604434 h 1331016"/>
                  <a:gd name="connsiteX6" fmla="*/ 1551674 w 1551674"/>
                  <a:gd name="connsiteY6" fmla="*/ 0 h 1331016"/>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333125"/>
                  <a:gd name="connsiteY0" fmla="*/ 699268 h 699268"/>
                  <a:gd name="connsiteX1" fmla="*/ 246671 w 1333125"/>
                  <a:gd name="connsiteY1" fmla="*/ 483997 h 699268"/>
                  <a:gd name="connsiteX2" fmla="*/ 557609 w 1333125"/>
                  <a:gd name="connsiteY2" fmla="*/ 425282 h 699268"/>
                  <a:gd name="connsiteX3" fmla="*/ 855824 w 1333125"/>
                  <a:gd name="connsiteY3" fmla="*/ 345950 h 699268"/>
                  <a:gd name="connsiteX4" fmla="*/ 1144601 w 1333125"/>
                  <a:gd name="connsiteY4" fmla="*/ 203320 h 699268"/>
                  <a:gd name="connsiteX5" fmla="*/ 1333125 w 1333125"/>
                  <a:gd name="connsiteY5" fmla="*/ 0 h 699268"/>
                  <a:gd name="connsiteX0" fmla="*/ 0 w 1144601"/>
                  <a:gd name="connsiteY0" fmla="*/ 495948 h 495948"/>
                  <a:gd name="connsiteX1" fmla="*/ 246671 w 1144601"/>
                  <a:gd name="connsiteY1" fmla="*/ 280677 h 495948"/>
                  <a:gd name="connsiteX2" fmla="*/ 557609 w 1144601"/>
                  <a:gd name="connsiteY2" fmla="*/ 221962 h 495948"/>
                  <a:gd name="connsiteX3" fmla="*/ 855824 w 1144601"/>
                  <a:gd name="connsiteY3" fmla="*/ 142630 h 495948"/>
                  <a:gd name="connsiteX4" fmla="*/ 1144601 w 1144601"/>
                  <a:gd name="connsiteY4" fmla="*/ 0 h 495948"/>
                  <a:gd name="connsiteX0" fmla="*/ 0 w 855824"/>
                  <a:gd name="connsiteY0" fmla="*/ 353318 h 353318"/>
                  <a:gd name="connsiteX1" fmla="*/ 246671 w 855824"/>
                  <a:gd name="connsiteY1" fmla="*/ 138047 h 353318"/>
                  <a:gd name="connsiteX2" fmla="*/ 557609 w 855824"/>
                  <a:gd name="connsiteY2" fmla="*/ 79332 h 353318"/>
                  <a:gd name="connsiteX3" fmla="*/ 855824 w 855824"/>
                  <a:gd name="connsiteY3" fmla="*/ 0 h 353318"/>
                  <a:gd name="connsiteX0" fmla="*/ 0 w 690802"/>
                  <a:gd name="connsiteY0" fmla="*/ 312348 h 312348"/>
                  <a:gd name="connsiteX1" fmla="*/ 246671 w 690802"/>
                  <a:gd name="connsiteY1" fmla="*/ 97077 h 312348"/>
                  <a:gd name="connsiteX2" fmla="*/ 557609 w 690802"/>
                  <a:gd name="connsiteY2" fmla="*/ 38362 h 312348"/>
                  <a:gd name="connsiteX3" fmla="*/ 690802 w 690802"/>
                  <a:gd name="connsiteY3" fmla="*/ 0 h 312348"/>
                </a:gdLst>
                <a:ahLst/>
                <a:cxnLst>
                  <a:cxn ang="0">
                    <a:pos x="connsiteX0" y="connsiteY0"/>
                  </a:cxn>
                  <a:cxn ang="0">
                    <a:pos x="connsiteX1" y="connsiteY1"/>
                  </a:cxn>
                  <a:cxn ang="0">
                    <a:pos x="connsiteX2" y="connsiteY2"/>
                  </a:cxn>
                  <a:cxn ang="0">
                    <a:pos x="connsiteX3" y="connsiteY3"/>
                  </a:cxn>
                </a:cxnLst>
                <a:rect l="l" t="t" r="r" b="b"/>
                <a:pathLst>
                  <a:path w="690802" h="312348">
                    <a:moveTo>
                      <a:pt x="0" y="312348"/>
                    </a:moveTo>
                    <a:cubicBezTo>
                      <a:pt x="119422" y="176737"/>
                      <a:pt x="130974" y="149570"/>
                      <a:pt x="246671" y="97077"/>
                    </a:cubicBezTo>
                    <a:cubicBezTo>
                      <a:pt x="362368" y="44584"/>
                      <a:pt x="483587" y="54541"/>
                      <a:pt x="557609" y="38362"/>
                    </a:cubicBezTo>
                    <a:cubicBezTo>
                      <a:pt x="631631" y="22183"/>
                      <a:pt x="592970" y="36994"/>
                      <a:pt x="690802" y="0"/>
                    </a:cubicBezTo>
                  </a:path>
                </a:pathLst>
              </a:cu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55" name="テキスト ボックス 54"/>
              <p:cNvSpPr txBox="1"/>
              <p:nvPr/>
            </p:nvSpPr>
            <p:spPr>
              <a:xfrm>
                <a:off x="2572649" y="817205"/>
                <a:ext cx="284052" cy="523220"/>
              </a:xfrm>
              <a:prstGeom prst="rect">
                <a:avLst/>
              </a:prstGeom>
              <a:noFill/>
            </p:spPr>
            <p:txBody>
              <a:bodyPr wrap="none" rtlCol="0">
                <a:spAutoFit/>
              </a:bodyPr>
              <a:lstStyle/>
              <a:p>
                <a:r>
                  <a:rPr kumimoji="1" lang="en-US" altLang="ja-JP" dirty="0"/>
                  <a:t>I</a:t>
                </a:r>
                <a:endParaRPr kumimoji="1" lang="ja-JP" altLang="en-US" dirty="0"/>
              </a:p>
            </p:txBody>
          </p:sp>
          <p:sp>
            <p:nvSpPr>
              <p:cNvPr id="56" name="テキスト ボックス 55"/>
              <p:cNvSpPr txBox="1"/>
              <p:nvPr/>
            </p:nvSpPr>
            <p:spPr>
              <a:xfrm>
                <a:off x="5069156" y="2746692"/>
                <a:ext cx="423514" cy="523220"/>
              </a:xfrm>
              <a:prstGeom prst="rect">
                <a:avLst/>
              </a:prstGeom>
              <a:noFill/>
            </p:spPr>
            <p:txBody>
              <a:bodyPr wrap="none" rtlCol="0">
                <a:spAutoFit/>
              </a:bodyPr>
              <a:lstStyle/>
              <a:p>
                <a:r>
                  <a:rPr lang="en-US" altLang="ja-JP" dirty="0"/>
                  <a:t>V</a:t>
                </a:r>
                <a:endParaRPr kumimoji="1" lang="ja-JP" altLang="en-US" dirty="0"/>
              </a:p>
            </p:txBody>
          </p:sp>
          <p:sp>
            <p:nvSpPr>
              <p:cNvPr id="57" name="テキスト ボックス 56"/>
              <p:cNvSpPr txBox="1"/>
              <p:nvPr/>
            </p:nvSpPr>
            <p:spPr>
              <a:xfrm>
                <a:off x="1159100" y="3557476"/>
                <a:ext cx="4645933" cy="477675"/>
              </a:xfrm>
              <a:prstGeom prst="rect">
                <a:avLst/>
              </a:prstGeom>
              <a:noFill/>
            </p:spPr>
            <p:txBody>
              <a:bodyPr wrap="square" rtlCol="0">
                <a:spAutoFit/>
              </a:bodyPr>
              <a:lstStyle/>
              <a:p>
                <a:r>
                  <a:rPr kumimoji="1"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STJ I-V curve </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w/light</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sz="20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w/o light</a:t>
                </a:r>
                <a:endParaRPr kumimoji="1" lang="ja-JP" altLang="en-US" sz="20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43" name="直線コネクタ 42"/>
            <p:cNvCxnSpPr>
              <a:cxnSpLocks/>
            </p:cNvCxnSpPr>
            <p:nvPr/>
          </p:nvCxnSpPr>
          <p:spPr>
            <a:xfrm>
              <a:off x="4361080" y="4778380"/>
              <a:ext cx="3558603" cy="71411"/>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4445958" y="4255160"/>
              <a:ext cx="1574470" cy="523220"/>
            </a:xfrm>
            <a:prstGeom prst="rect">
              <a:avLst/>
            </a:prstGeom>
            <a:noFill/>
          </p:spPr>
          <p:txBody>
            <a:bodyPr wrap="none" rtlCol="0">
              <a:spAutoFit/>
            </a:bodyPr>
            <a:lstStyle/>
            <a:p>
              <a:r>
                <a:rPr kumimoji="1" lang="en-US" altLang="ja-JP" dirty="0"/>
                <a:t>V</a:t>
              </a:r>
              <a:r>
                <a:rPr kumimoji="1" lang="en-US" altLang="ja-JP" baseline="-25000" dirty="0"/>
                <a:t>0</a:t>
              </a:r>
              <a:r>
                <a:rPr kumimoji="1" lang="en-US" altLang="ja-JP" dirty="0"/>
                <a:t>=V+RI</a:t>
              </a:r>
              <a:endParaRPr kumimoji="1" lang="ja-JP" altLang="en-US" dirty="0"/>
            </a:p>
          </p:txBody>
        </p:sp>
        <p:cxnSp>
          <p:nvCxnSpPr>
            <p:cNvPr id="45" name="直線矢印コネクタ 44"/>
            <p:cNvCxnSpPr>
              <a:cxnSpLocks/>
            </p:cNvCxnSpPr>
            <p:nvPr/>
          </p:nvCxnSpPr>
          <p:spPr>
            <a:xfrm flipV="1">
              <a:off x="7327514" y="4858736"/>
              <a:ext cx="0" cy="5794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p:nvPr/>
          </p:nvCxnSpPr>
          <p:spPr>
            <a:xfrm flipV="1">
              <a:off x="6306842" y="4849791"/>
              <a:ext cx="0" cy="6478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左矢印 46"/>
            <p:cNvSpPr/>
            <p:nvPr/>
          </p:nvSpPr>
          <p:spPr>
            <a:xfrm>
              <a:off x="6478839" y="5285000"/>
              <a:ext cx="648072" cy="212600"/>
            </a:xfrm>
            <a:prstGeom prst="lef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6786593" y="5514941"/>
              <a:ext cx="793807" cy="369332"/>
            </a:xfrm>
            <a:prstGeom prst="rect">
              <a:avLst/>
            </a:prstGeom>
            <a:noFill/>
          </p:spPr>
          <p:txBody>
            <a:bodyPr wrap="none" rtlCol="0">
              <a:spAutoFit/>
            </a:bodyPr>
            <a:lstStyle/>
            <a:p>
              <a:r>
                <a:rPr kumimoji="1" lang="en-US" altLang="ja-JP" sz="1800" dirty="0">
                  <a:latin typeface="Arial" panose="020B0604020202020204" pitchFamily="34" charset="0"/>
                  <a:cs typeface="Arial" panose="020B0604020202020204" pitchFamily="34" charset="0"/>
                </a:rPr>
                <a:t>~1mV</a:t>
              </a:r>
              <a:endParaRPr kumimoji="1" lang="ja-JP" altLang="en-US" sz="1800" dirty="0">
                <a:latin typeface="Arial" panose="020B0604020202020204" pitchFamily="34" charset="0"/>
                <a:cs typeface="Arial" panose="020B0604020202020204" pitchFamily="34" charset="0"/>
              </a:endParaRPr>
            </a:p>
          </p:txBody>
        </p:sp>
      </p:grpSp>
      <p:sp>
        <p:nvSpPr>
          <p:cNvPr id="59" name="テキスト ボックス 58"/>
          <p:cNvSpPr txBox="1"/>
          <p:nvPr/>
        </p:nvSpPr>
        <p:spPr>
          <a:xfrm>
            <a:off x="5617640" y="5015773"/>
            <a:ext cx="3389499" cy="830997"/>
          </a:xfrm>
          <a:prstGeom prst="rect">
            <a:avLst/>
          </a:prstGeom>
          <a:noFill/>
        </p:spPr>
        <p:txBody>
          <a:bodyPr vert="horz" wrap="square">
            <a:spAutoFit/>
          </a:bodyPr>
          <a:lstStyle/>
          <a:p>
            <a:pPr>
              <a:defRPr/>
            </a:pPr>
            <a:r>
              <a:rPr lang="en-US" altLang="ja-JP" sz="2400" b="1" dirty="0">
                <a:solidFill>
                  <a:srgbClr val="FF0000"/>
                </a:solidFill>
                <a:latin typeface="Arial Unicode MS" pitchFamily="50" charset="-128"/>
                <a:ea typeface="Arial Unicode MS" pitchFamily="50" charset="-128"/>
                <a:cs typeface="Arial Unicode MS" pitchFamily="50" charset="-128"/>
              </a:rPr>
              <a:t>STJ</a:t>
            </a:r>
            <a:r>
              <a:rPr lang="ja-JP" altLang="en-US" sz="2400" b="1" dirty="0">
                <a:solidFill>
                  <a:srgbClr val="FF0000"/>
                </a:solidFill>
                <a:latin typeface="Arial Unicode MS" pitchFamily="50" charset="-128"/>
                <a:ea typeface="Arial Unicode MS" pitchFamily="50" charset="-128"/>
                <a:cs typeface="Arial Unicode MS" pitchFamily="50" charset="-128"/>
              </a:rPr>
              <a:t>のキャパシタンスが問題</a:t>
            </a:r>
            <a:endParaRPr lang="en-US" altLang="ja-JP" sz="2400" b="1" dirty="0">
              <a:solidFill>
                <a:srgbClr val="FF0000"/>
              </a:solidFill>
              <a:latin typeface="Arial Unicode MS" pitchFamily="50" charset="-128"/>
              <a:ea typeface="Arial Unicode MS" pitchFamily="50" charset="-128"/>
              <a:cs typeface="Arial Unicode MS" pitchFamily="50" charset="-128"/>
            </a:endParaRPr>
          </a:p>
        </p:txBody>
      </p:sp>
      <p:sp>
        <p:nvSpPr>
          <p:cNvPr id="12" name="スライド番号プレースホルダー 11"/>
          <p:cNvSpPr>
            <a:spLocks noGrp="1"/>
          </p:cNvSpPr>
          <p:nvPr>
            <p:ph type="sldNum" sz="quarter" idx="12"/>
          </p:nvPr>
        </p:nvSpPr>
        <p:spPr/>
        <p:txBody>
          <a:bodyPr/>
          <a:lstStyle/>
          <a:p>
            <a:fld id="{D2D8002D-B5B0-4BAC-B1F6-782DDCCE6D9C}" type="slidenum">
              <a:rPr kumimoji="1" lang="ja-JP" altLang="en-US" smtClean="0"/>
              <a:t>15</a:t>
            </a:fld>
            <a:endParaRPr kumimoji="1" lang="ja-JP" altLang="en-US"/>
          </a:p>
        </p:txBody>
      </p:sp>
      <p:sp>
        <p:nvSpPr>
          <p:cNvPr id="4" name="テキスト ボックス 3"/>
          <p:cNvSpPr txBox="1"/>
          <p:nvPr/>
        </p:nvSpPr>
        <p:spPr>
          <a:xfrm>
            <a:off x="122406" y="2203110"/>
            <a:ext cx="2044631" cy="461665"/>
          </a:xfrm>
          <a:prstGeom prst="rect">
            <a:avLst/>
          </a:prstGeom>
          <a:noFill/>
        </p:spPr>
        <p:txBody>
          <a:bodyPr vert="horz" wrap="square">
            <a:spAutoFit/>
          </a:bodyPr>
          <a:lstStyle/>
          <a:p>
            <a:pPr>
              <a:defRPr/>
            </a:pPr>
            <a:r>
              <a:rPr lang="ja-JP" altLang="en-US" sz="2400" dirty="0">
                <a:solidFill>
                  <a:srgbClr val="FF0000"/>
                </a:solidFill>
                <a:latin typeface="Arial Unicode MS" pitchFamily="50" charset="-128"/>
                <a:ea typeface="Arial Unicode MS" pitchFamily="50" charset="-128"/>
                <a:cs typeface="Arial Unicode MS" pitchFamily="50" charset="-128"/>
              </a:rPr>
              <a:t>パルス光照射　</a:t>
            </a:r>
            <a:endParaRPr lang="en-US" altLang="ja-JP" sz="2400" dirty="0">
              <a:solidFill>
                <a:srgbClr val="FF0000"/>
              </a:solidFill>
              <a:latin typeface="Arial Unicode MS" pitchFamily="50" charset="-128"/>
              <a:ea typeface="Arial Unicode MS" pitchFamily="50" charset="-128"/>
              <a:cs typeface="Arial Unicode MS" pitchFamily="50" charset="-128"/>
            </a:endParaRPr>
          </a:p>
        </p:txBody>
      </p:sp>
      <p:sp>
        <p:nvSpPr>
          <p:cNvPr id="6" name="角丸四角形 5"/>
          <p:cNvSpPr/>
          <p:nvPr/>
        </p:nvSpPr>
        <p:spPr bwMode="auto">
          <a:xfrm>
            <a:off x="1574882" y="2652905"/>
            <a:ext cx="2602600" cy="1766691"/>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cxnSp>
        <p:nvCxnSpPr>
          <p:cNvPr id="10" name="直線コネクタ 9"/>
          <p:cNvCxnSpPr>
            <a:cxnSpLocks/>
          </p:cNvCxnSpPr>
          <p:nvPr/>
        </p:nvCxnSpPr>
        <p:spPr bwMode="auto">
          <a:xfrm>
            <a:off x="2641935" y="4419596"/>
            <a:ext cx="0" cy="196112"/>
          </a:xfrm>
          <a:prstGeom prst="line">
            <a:avLst/>
          </a:prstGeom>
          <a:ln w="31750"/>
        </p:spPr>
        <p:style>
          <a:lnRef idx="1">
            <a:schemeClr val="dk1"/>
          </a:lnRef>
          <a:fillRef idx="0">
            <a:schemeClr val="dk1"/>
          </a:fillRef>
          <a:effectRef idx="0">
            <a:schemeClr val="dk1"/>
          </a:effectRef>
          <a:fontRef idx="minor">
            <a:schemeClr val="tx1"/>
          </a:fontRef>
        </p:style>
      </p:cxnSp>
      <p:cxnSp>
        <p:nvCxnSpPr>
          <p:cNvPr id="11" name="直線コネクタ 10"/>
          <p:cNvCxnSpPr/>
          <p:nvPr/>
        </p:nvCxnSpPr>
        <p:spPr bwMode="auto">
          <a:xfrm>
            <a:off x="2668405" y="3185133"/>
            <a:ext cx="846138" cy="0"/>
          </a:xfrm>
          <a:prstGeom prst="line">
            <a:avLst/>
          </a:prstGeom>
          <a:ln w="31750"/>
        </p:spPr>
        <p:style>
          <a:lnRef idx="1">
            <a:schemeClr val="dk1"/>
          </a:lnRef>
          <a:fillRef idx="0">
            <a:schemeClr val="dk1"/>
          </a:fillRef>
          <a:effectRef idx="0">
            <a:schemeClr val="dk1"/>
          </a:effectRef>
          <a:fontRef idx="minor">
            <a:schemeClr val="tx1"/>
          </a:fontRef>
        </p:style>
      </p:cxnSp>
      <p:cxnSp>
        <p:nvCxnSpPr>
          <p:cNvPr id="13" name="直線コネクタ 12"/>
          <p:cNvCxnSpPr/>
          <p:nvPr/>
        </p:nvCxnSpPr>
        <p:spPr bwMode="auto">
          <a:xfrm>
            <a:off x="2437114" y="1176577"/>
            <a:ext cx="396875" cy="1"/>
          </a:xfrm>
          <a:prstGeom prst="line">
            <a:avLst/>
          </a:prstGeom>
        </p:spPr>
        <p:style>
          <a:lnRef idx="2">
            <a:schemeClr val="dk1"/>
          </a:lnRef>
          <a:fillRef idx="0">
            <a:schemeClr val="dk1"/>
          </a:fillRef>
          <a:effectRef idx="1">
            <a:schemeClr val="dk1"/>
          </a:effectRef>
          <a:fontRef idx="minor">
            <a:schemeClr val="tx1"/>
          </a:fontRef>
        </p:style>
      </p:cxnSp>
      <p:grpSp>
        <p:nvGrpSpPr>
          <p:cNvPr id="15" name="グループ化 59"/>
          <p:cNvGrpSpPr>
            <a:grpSpLocks/>
          </p:cNvGrpSpPr>
          <p:nvPr/>
        </p:nvGrpSpPr>
        <p:grpSpPr bwMode="auto">
          <a:xfrm>
            <a:off x="2443225" y="4621829"/>
            <a:ext cx="397419" cy="129531"/>
            <a:chOff x="6876256" y="6381328"/>
            <a:chExt cx="504056" cy="144016"/>
          </a:xfrm>
        </p:grpSpPr>
        <p:cxnSp>
          <p:nvCxnSpPr>
            <p:cNvPr id="31" name="直線コネクタ 30"/>
            <p:cNvCxnSpPr/>
            <p:nvPr/>
          </p:nvCxnSpPr>
          <p:spPr>
            <a:xfrm>
              <a:off x="6875945" y="6378846"/>
              <a:ext cx="503366" cy="0"/>
            </a:xfrm>
            <a:prstGeom prst="line">
              <a:avLst/>
            </a:prstGeom>
          </p:spPr>
          <p:style>
            <a:lnRef idx="2">
              <a:schemeClr val="dk1"/>
            </a:lnRef>
            <a:fillRef idx="0">
              <a:schemeClr val="dk1"/>
            </a:fillRef>
            <a:effectRef idx="1">
              <a:schemeClr val="dk1"/>
            </a:effectRef>
            <a:fontRef idx="minor">
              <a:schemeClr val="tx1"/>
            </a:fontRef>
          </p:style>
        </p:cxnSp>
        <p:cxnSp>
          <p:nvCxnSpPr>
            <p:cNvPr id="32" name="直線コネクタ 31"/>
            <p:cNvCxnSpPr/>
            <p:nvPr/>
          </p:nvCxnSpPr>
          <p:spPr>
            <a:xfrm flipH="1">
              <a:off x="6875945" y="6378846"/>
              <a:ext cx="142957" cy="146498"/>
            </a:xfrm>
            <a:prstGeom prst="line">
              <a:avLst/>
            </a:prstGeom>
          </p:spPr>
          <p:style>
            <a:lnRef idx="2">
              <a:schemeClr val="dk1"/>
            </a:lnRef>
            <a:fillRef idx="0">
              <a:schemeClr val="dk1"/>
            </a:fillRef>
            <a:effectRef idx="1">
              <a:schemeClr val="dk1"/>
            </a:effectRef>
            <a:fontRef idx="minor">
              <a:schemeClr val="tx1"/>
            </a:fontRef>
          </p:style>
        </p:cxnSp>
        <p:cxnSp>
          <p:nvCxnSpPr>
            <p:cNvPr id="33" name="直線コネクタ 32"/>
            <p:cNvCxnSpPr/>
            <p:nvPr/>
          </p:nvCxnSpPr>
          <p:spPr>
            <a:xfrm flipH="1">
              <a:off x="7018902" y="6378846"/>
              <a:ext cx="142955" cy="146498"/>
            </a:xfrm>
            <a:prstGeom prst="line">
              <a:avLst/>
            </a:prstGeom>
          </p:spPr>
          <p:style>
            <a:lnRef idx="2">
              <a:schemeClr val="dk1"/>
            </a:lnRef>
            <a:fillRef idx="0">
              <a:schemeClr val="dk1"/>
            </a:fillRef>
            <a:effectRef idx="1">
              <a:schemeClr val="dk1"/>
            </a:effectRef>
            <a:fontRef idx="minor">
              <a:schemeClr val="tx1"/>
            </a:fontRef>
          </p:style>
        </p:cxnSp>
        <p:cxnSp>
          <p:nvCxnSpPr>
            <p:cNvPr id="34" name="直線コネクタ 33"/>
            <p:cNvCxnSpPr/>
            <p:nvPr/>
          </p:nvCxnSpPr>
          <p:spPr>
            <a:xfrm flipH="1">
              <a:off x="7161857" y="6378846"/>
              <a:ext cx="144969" cy="146498"/>
            </a:xfrm>
            <a:prstGeom prst="line">
              <a:avLst/>
            </a:prstGeom>
          </p:spPr>
          <p:style>
            <a:lnRef idx="2">
              <a:schemeClr val="dk1"/>
            </a:lnRef>
            <a:fillRef idx="0">
              <a:schemeClr val="dk1"/>
            </a:fillRef>
            <a:effectRef idx="1">
              <a:schemeClr val="dk1"/>
            </a:effectRef>
            <a:fontRef idx="minor">
              <a:schemeClr val="tx1"/>
            </a:fontRef>
          </p:style>
        </p:cxnSp>
      </p:grpSp>
      <p:sp>
        <p:nvSpPr>
          <p:cNvPr id="16" name="二等辺三角形 15"/>
          <p:cNvSpPr/>
          <p:nvPr/>
        </p:nvSpPr>
        <p:spPr bwMode="auto">
          <a:xfrm rot="5400000">
            <a:off x="3392357" y="2954075"/>
            <a:ext cx="711200" cy="455613"/>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200" dirty="0">
              <a:latin typeface="Arial Unicode MS" pitchFamily="50" charset="-128"/>
              <a:ea typeface="Arial Unicode MS" pitchFamily="50" charset="-128"/>
              <a:cs typeface="Arial Unicode MS" pitchFamily="50" charset="-128"/>
            </a:endParaRPr>
          </a:p>
        </p:txBody>
      </p:sp>
      <p:cxnSp>
        <p:nvCxnSpPr>
          <p:cNvPr id="17" name="直線コネクタ 16"/>
          <p:cNvCxnSpPr>
            <a:cxnSpLocks/>
          </p:cNvCxnSpPr>
          <p:nvPr/>
        </p:nvCxnSpPr>
        <p:spPr bwMode="auto">
          <a:xfrm>
            <a:off x="2641935" y="1173760"/>
            <a:ext cx="0" cy="460556"/>
          </a:xfrm>
          <a:prstGeom prst="line">
            <a:avLst/>
          </a:prstGeom>
          <a:ln w="31750"/>
        </p:spPr>
        <p:style>
          <a:lnRef idx="1">
            <a:schemeClr val="dk1"/>
          </a:lnRef>
          <a:fillRef idx="0">
            <a:schemeClr val="dk1"/>
          </a:fillRef>
          <a:effectRef idx="0">
            <a:schemeClr val="dk1"/>
          </a:effectRef>
          <a:fontRef idx="minor">
            <a:schemeClr val="tx1"/>
          </a:fontRef>
        </p:style>
      </p:cxnSp>
      <p:sp>
        <p:nvSpPr>
          <p:cNvPr id="21" name="テキスト ボックス 133"/>
          <p:cNvSpPr txBox="1">
            <a:spLocks noChangeArrowheads="1"/>
          </p:cNvSpPr>
          <p:nvPr/>
        </p:nvSpPr>
        <p:spPr bwMode="auto">
          <a:xfrm>
            <a:off x="3505520" y="2993825"/>
            <a:ext cx="3561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2000" dirty="0">
                <a:latin typeface="Arial Unicode MS" pitchFamily="50" charset="-128"/>
                <a:ea typeface="Arial Unicode MS" pitchFamily="50" charset="-128"/>
                <a:cs typeface="Arial Unicode MS" pitchFamily="50" charset="-128"/>
              </a:rPr>
              <a:t>V</a:t>
            </a:r>
            <a:endParaRPr lang="ja-JP" altLang="en-US" sz="2000" dirty="0">
              <a:latin typeface="Arial Unicode MS" pitchFamily="50" charset="-128"/>
              <a:ea typeface="Arial Unicode MS" pitchFamily="50" charset="-128"/>
              <a:cs typeface="Arial Unicode MS" pitchFamily="50" charset="-128"/>
            </a:endParaRPr>
          </a:p>
        </p:txBody>
      </p:sp>
      <p:sp>
        <p:nvSpPr>
          <p:cNvPr id="25" name="Freeform 11"/>
          <p:cNvSpPr>
            <a:spLocks/>
          </p:cNvSpPr>
          <p:nvPr/>
        </p:nvSpPr>
        <p:spPr bwMode="auto">
          <a:xfrm rot="5400000">
            <a:off x="2193058" y="1944159"/>
            <a:ext cx="884989" cy="265303"/>
          </a:xfrm>
          <a:custGeom>
            <a:avLst/>
            <a:gdLst>
              <a:gd name="T0" fmla="*/ 0 w 1410"/>
              <a:gd name="T1" fmla="*/ 258 h 456"/>
              <a:gd name="T2" fmla="*/ 222 w 1410"/>
              <a:gd name="T3" fmla="*/ 258 h 456"/>
              <a:gd name="T4" fmla="*/ 318 w 1410"/>
              <a:gd name="T5" fmla="*/ 30 h 456"/>
              <a:gd name="T6" fmla="*/ 468 w 1410"/>
              <a:gd name="T7" fmla="*/ 456 h 456"/>
              <a:gd name="T8" fmla="*/ 672 w 1410"/>
              <a:gd name="T9" fmla="*/ 12 h 456"/>
              <a:gd name="T10" fmla="*/ 858 w 1410"/>
              <a:gd name="T11" fmla="*/ 450 h 456"/>
              <a:gd name="T12" fmla="*/ 1020 w 1410"/>
              <a:gd name="T13" fmla="*/ 0 h 456"/>
              <a:gd name="T14" fmla="*/ 1176 w 1410"/>
              <a:gd name="T15" fmla="*/ 246 h 456"/>
              <a:gd name="T16" fmla="*/ 1410 w 1410"/>
              <a:gd name="T17" fmla="*/ 246 h 456"/>
              <a:gd name="connsiteX0" fmla="*/ 0 w 10000"/>
              <a:gd name="connsiteY0" fmla="*/ 5658 h 10000"/>
              <a:gd name="connsiteX1" fmla="*/ 1574 w 10000"/>
              <a:gd name="connsiteY1" fmla="*/ 5658 h 10000"/>
              <a:gd name="connsiteX2" fmla="*/ 2255 w 10000"/>
              <a:gd name="connsiteY2" fmla="*/ 658 h 10000"/>
              <a:gd name="connsiteX3" fmla="*/ 3319 w 10000"/>
              <a:gd name="connsiteY3" fmla="*/ 10000 h 10000"/>
              <a:gd name="connsiteX4" fmla="*/ 4766 w 10000"/>
              <a:gd name="connsiteY4" fmla="*/ 263 h 10000"/>
              <a:gd name="connsiteX5" fmla="*/ 6085 w 10000"/>
              <a:gd name="connsiteY5" fmla="*/ 9868 h 10000"/>
              <a:gd name="connsiteX6" fmla="*/ 7234 w 10000"/>
              <a:gd name="connsiteY6" fmla="*/ 0 h 10000"/>
              <a:gd name="connsiteX7" fmla="*/ 9171 w 10000"/>
              <a:gd name="connsiteY7" fmla="*/ 9677 h 10000"/>
              <a:gd name="connsiteX8" fmla="*/ 10000 w 10000"/>
              <a:gd name="connsiteY8" fmla="*/ 5395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4539 h 10000"/>
              <a:gd name="connsiteX0" fmla="*/ 0 w 11631"/>
              <a:gd name="connsiteY0" fmla="*/ 5658 h 10000"/>
              <a:gd name="connsiteX1" fmla="*/ 1574 w 11631"/>
              <a:gd name="connsiteY1" fmla="*/ 5658 h 10000"/>
              <a:gd name="connsiteX2" fmla="*/ 2255 w 11631"/>
              <a:gd name="connsiteY2" fmla="*/ 658 h 10000"/>
              <a:gd name="connsiteX3" fmla="*/ 3319 w 11631"/>
              <a:gd name="connsiteY3" fmla="*/ 10000 h 10000"/>
              <a:gd name="connsiteX4" fmla="*/ 4766 w 11631"/>
              <a:gd name="connsiteY4" fmla="*/ 263 h 10000"/>
              <a:gd name="connsiteX5" fmla="*/ 6085 w 11631"/>
              <a:gd name="connsiteY5" fmla="*/ 9868 h 10000"/>
              <a:gd name="connsiteX6" fmla="*/ 7234 w 11631"/>
              <a:gd name="connsiteY6" fmla="*/ 0 h 10000"/>
              <a:gd name="connsiteX7" fmla="*/ 8548 w 11631"/>
              <a:gd name="connsiteY7" fmla="*/ 9463 h 10000"/>
              <a:gd name="connsiteX8" fmla="*/ 10065 w 11631"/>
              <a:gd name="connsiteY8" fmla="*/ 5087 h 10000"/>
              <a:gd name="connsiteX9" fmla="*/ 11592 w 11631"/>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180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10065 w 11592"/>
              <a:gd name="connsiteY8" fmla="*/ 5087 h 10000"/>
              <a:gd name="connsiteX9" fmla="*/ 11592 w 11592"/>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9577 w 11592"/>
              <a:gd name="connsiteY8" fmla="*/ 5464 h 10000"/>
              <a:gd name="connsiteX9" fmla="*/ 11592 w 11592"/>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20256"/>
              <a:gd name="connsiteX1" fmla="*/ 1543 w 12933"/>
              <a:gd name="connsiteY1" fmla="*/ 10373 h 20256"/>
              <a:gd name="connsiteX2" fmla="*/ 3230 w 12933"/>
              <a:gd name="connsiteY2" fmla="*/ 0 h 20256"/>
              <a:gd name="connsiteX3" fmla="*/ 4660 w 12933"/>
              <a:gd name="connsiteY3" fmla="*/ 17260 h 20256"/>
              <a:gd name="connsiteX4" fmla="*/ 6469 w 12933"/>
              <a:gd name="connsiteY4" fmla="*/ 20252 h 20256"/>
              <a:gd name="connsiteX5" fmla="*/ 6107 w 12933"/>
              <a:gd name="connsiteY5" fmla="*/ 7523 h 20256"/>
              <a:gd name="connsiteX6" fmla="*/ 7426 w 12933"/>
              <a:gd name="connsiteY6" fmla="*/ 17128 h 20256"/>
              <a:gd name="connsiteX7" fmla="*/ 8575 w 12933"/>
              <a:gd name="connsiteY7" fmla="*/ 7260 h 20256"/>
              <a:gd name="connsiteX8" fmla="*/ 9919 w 12933"/>
              <a:gd name="connsiteY8" fmla="*/ 17006 h 20256"/>
              <a:gd name="connsiteX9" fmla="*/ 10918 w 12933"/>
              <a:gd name="connsiteY9" fmla="*/ 12724 h 20256"/>
              <a:gd name="connsiteX10" fmla="*/ 12933 w 12933"/>
              <a:gd name="connsiteY10" fmla="*/ 12270 h 20256"/>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0918 w 16195"/>
              <a:gd name="connsiteY8" fmla="*/ 12742 h 20270"/>
              <a:gd name="connsiteX9" fmla="*/ 16195 w 16195"/>
              <a:gd name="connsiteY9" fmla="*/ 10214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2961 w 16195"/>
              <a:gd name="connsiteY8" fmla="*/ 10103 h 20270"/>
              <a:gd name="connsiteX9" fmla="*/ 16195 w 16195"/>
              <a:gd name="connsiteY9" fmla="*/ 10214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2961 w 19335"/>
              <a:gd name="connsiteY8" fmla="*/ 10103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6165 w 19335"/>
              <a:gd name="connsiteY6" fmla="*/ 20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323"/>
              <a:gd name="connsiteX1" fmla="*/ 1543 w 19335"/>
              <a:gd name="connsiteY1" fmla="*/ 10391 h 20323"/>
              <a:gd name="connsiteX2" fmla="*/ 3230 w 19335"/>
              <a:gd name="connsiteY2" fmla="*/ 18 h 20323"/>
              <a:gd name="connsiteX3" fmla="*/ 6469 w 19335"/>
              <a:gd name="connsiteY3" fmla="*/ 20270 h 20323"/>
              <a:gd name="connsiteX4" fmla="*/ 9735 w 19335"/>
              <a:gd name="connsiteY4" fmla="*/ 0 h 20323"/>
              <a:gd name="connsiteX5" fmla="*/ 12944 w 19335"/>
              <a:gd name="connsiteY5" fmla="*/ 20162 h 20323"/>
              <a:gd name="connsiteX6" fmla="*/ 16165 w 19335"/>
              <a:gd name="connsiteY6" fmla="*/ 208 h 20323"/>
              <a:gd name="connsiteX7" fmla="*/ 19309 w 19335"/>
              <a:gd name="connsiteY7" fmla="*/ 20323 h 20323"/>
              <a:gd name="connsiteX8" fmla="*/ 17900 w 19335"/>
              <a:gd name="connsiteY8" fmla="*/ 10386 h 20323"/>
              <a:gd name="connsiteX9" fmla="*/ 19335 w 19335"/>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17900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67" h="20323">
                <a:moveTo>
                  <a:pt x="0" y="10202"/>
                </a:moveTo>
                <a:cubicBezTo>
                  <a:pt x="27" y="10170"/>
                  <a:pt x="1486" y="10328"/>
                  <a:pt x="1543" y="10391"/>
                </a:cubicBezTo>
                <a:cubicBezTo>
                  <a:pt x="1526" y="10139"/>
                  <a:pt x="3202" y="68"/>
                  <a:pt x="3230" y="18"/>
                </a:cubicBezTo>
                <a:cubicBezTo>
                  <a:pt x="3258" y="-32"/>
                  <a:pt x="6447" y="20430"/>
                  <a:pt x="6469" y="20270"/>
                </a:cubicBezTo>
                <a:cubicBezTo>
                  <a:pt x="6439" y="20269"/>
                  <a:pt x="9734" y="190"/>
                  <a:pt x="9735" y="0"/>
                </a:cubicBezTo>
                <a:cubicBezTo>
                  <a:pt x="9738" y="122"/>
                  <a:pt x="12911" y="19851"/>
                  <a:pt x="12944" y="20162"/>
                </a:cubicBezTo>
                <a:cubicBezTo>
                  <a:pt x="12911" y="19890"/>
                  <a:pt x="16138" y="386"/>
                  <a:pt x="16165" y="208"/>
                </a:cubicBezTo>
                <a:cubicBezTo>
                  <a:pt x="16146" y="440"/>
                  <a:pt x="19364" y="20354"/>
                  <a:pt x="19309" y="20323"/>
                </a:cubicBezTo>
                <a:cubicBezTo>
                  <a:pt x="19419" y="20430"/>
                  <a:pt x="20927" y="10030"/>
                  <a:pt x="20949" y="10386"/>
                </a:cubicBezTo>
                <a:cubicBezTo>
                  <a:pt x="20902" y="10100"/>
                  <a:pt x="22580" y="10210"/>
                  <a:pt x="22567" y="10308"/>
                </a:cubicBezTo>
              </a:path>
            </a:pathLst>
          </a:custGeom>
          <a:noFill/>
          <a:ln w="31750">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latin typeface="Arial Unicode MS" pitchFamily="50" charset="-128"/>
              <a:ea typeface="Arial Unicode MS" pitchFamily="50" charset="-128"/>
              <a:cs typeface="Arial Unicode MS" pitchFamily="50" charset="-128"/>
            </a:endParaRPr>
          </a:p>
        </p:txBody>
      </p:sp>
      <p:sp>
        <p:nvSpPr>
          <p:cNvPr id="27" name="テキスト ボックス 26"/>
          <p:cNvSpPr txBox="1"/>
          <p:nvPr/>
        </p:nvSpPr>
        <p:spPr>
          <a:xfrm rot="16200000">
            <a:off x="1667517" y="1835592"/>
            <a:ext cx="1330814" cy="400110"/>
          </a:xfrm>
          <a:prstGeom prst="rect">
            <a:avLst/>
          </a:prstGeom>
          <a:noFill/>
        </p:spPr>
        <p:txBody>
          <a:bodyPr wrap="none" rtlCol="0">
            <a:spAutoFit/>
          </a:bodyPr>
          <a:lstStyle/>
          <a:p>
            <a:r>
              <a:rPr kumimoji="1" lang="en-US" altLang="ja-JP" sz="2000" dirty="0">
                <a:latin typeface="Arial Unicode MS" pitchFamily="50" charset="-128"/>
                <a:ea typeface="Arial Unicode MS" pitchFamily="50" charset="-128"/>
                <a:cs typeface="Arial Unicode MS" pitchFamily="50" charset="-128"/>
              </a:rPr>
              <a:t>1M~100M</a:t>
            </a:r>
            <a:endParaRPr kumimoji="1" lang="ja-JP" altLang="en-US" sz="2000" dirty="0">
              <a:latin typeface="Arial Unicode MS" pitchFamily="50" charset="-128"/>
              <a:ea typeface="Arial Unicode MS" pitchFamily="50" charset="-128"/>
              <a:cs typeface="Arial Unicode MS" pitchFamily="50" charset="-128"/>
            </a:endParaRPr>
          </a:p>
        </p:txBody>
      </p:sp>
      <p:cxnSp>
        <p:nvCxnSpPr>
          <p:cNvPr id="61" name="直線矢印コネクタ 60"/>
          <p:cNvCxnSpPr>
            <a:cxnSpLocks/>
          </p:cNvCxnSpPr>
          <p:nvPr/>
        </p:nvCxnSpPr>
        <p:spPr bwMode="auto">
          <a:xfrm flipH="1">
            <a:off x="3809050" y="1922168"/>
            <a:ext cx="2313" cy="941711"/>
          </a:xfrm>
          <a:prstGeom prst="straightConnector1">
            <a:avLst/>
          </a:prstGeom>
          <a:noFill/>
          <a:ln w="2540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直線コネクタ 63"/>
          <p:cNvCxnSpPr>
            <a:cxnSpLocks/>
          </p:cNvCxnSpPr>
          <p:nvPr/>
        </p:nvCxnSpPr>
        <p:spPr bwMode="auto">
          <a:xfrm>
            <a:off x="3974175" y="3181881"/>
            <a:ext cx="597825" cy="0"/>
          </a:xfrm>
          <a:prstGeom prst="line">
            <a:avLst/>
          </a:prstGeom>
          <a:ln w="31750">
            <a:tailEnd type="arrow" w="lg" len="lg"/>
          </a:ln>
        </p:spPr>
        <p:style>
          <a:lnRef idx="1">
            <a:schemeClr val="dk1"/>
          </a:lnRef>
          <a:fillRef idx="0">
            <a:schemeClr val="dk1"/>
          </a:fillRef>
          <a:effectRef idx="0">
            <a:schemeClr val="dk1"/>
          </a:effectRef>
          <a:fontRef idx="minor">
            <a:schemeClr val="tx1"/>
          </a:fontRef>
        </p:style>
      </p:cxnSp>
      <p:sp>
        <p:nvSpPr>
          <p:cNvPr id="66" name="テキスト ボックス 65"/>
          <p:cNvSpPr txBox="1"/>
          <p:nvPr/>
        </p:nvSpPr>
        <p:spPr>
          <a:xfrm>
            <a:off x="3072861" y="1183143"/>
            <a:ext cx="2400778" cy="707886"/>
          </a:xfrm>
          <a:prstGeom prst="rect">
            <a:avLst/>
          </a:prstGeom>
          <a:noFill/>
        </p:spPr>
        <p:txBody>
          <a:bodyPr vert="horz" wrap="square">
            <a:spAutoFit/>
          </a:bodyPr>
          <a:lstStyle/>
          <a:p>
            <a:pPr>
              <a:defRPr/>
            </a:pPr>
            <a:r>
              <a:rPr lang="ja-JP" altLang="en-US" sz="2000" dirty="0">
                <a:solidFill>
                  <a:srgbClr val="FF0000"/>
                </a:solidFill>
                <a:latin typeface="Arial Unicode MS" pitchFamily="50" charset="-128"/>
                <a:ea typeface="Arial Unicode MS" pitchFamily="50" charset="-128"/>
                <a:cs typeface="Arial Unicode MS" pitchFamily="50" charset="-128"/>
              </a:rPr>
              <a:t>高インピーダンス</a:t>
            </a:r>
            <a:endParaRPr lang="en-US" altLang="ja-JP" sz="2000" dirty="0">
              <a:solidFill>
                <a:srgbClr val="FF0000"/>
              </a:solidFill>
              <a:latin typeface="Arial Unicode MS" pitchFamily="50" charset="-128"/>
              <a:ea typeface="Arial Unicode MS" pitchFamily="50" charset="-128"/>
              <a:cs typeface="Arial Unicode MS" pitchFamily="50" charset="-128"/>
            </a:endParaRPr>
          </a:p>
          <a:p>
            <a:pPr>
              <a:defRPr/>
            </a:pPr>
            <a:r>
              <a:rPr lang="ja-JP" altLang="en-US" sz="2000" dirty="0">
                <a:solidFill>
                  <a:srgbClr val="FF0000"/>
                </a:solidFill>
                <a:latin typeface="Arial Unicode MS" pitchFamily="50" charset="-128"/>
                <a:ea typeface="Arial Unicode MS" pitchFamily="50" charset="-128"/>
                <a:cs typeface="Arial Unicode MS" pitchFamily="50" charset="-128"/>
              </a:rPr>
              <a:t>電圧アンプ</a:t>
            </a:r>
            <a:endParaRPr lang="en-US" altLang="ja-JP" sz="2000" dirty="0">
              <a:solidFill>
                <a:srgbClr val="FF0000"/>
              </a:solidFill>
              <a:latin typeface="Arial Unicode MS" pitchFamily="50" charset="-128"/>
              <a:ea typeface="Arial Unicode MS" pitchFamily="50" charset="-128"/>
              <a:cs typeface="Arial Unicode MS" pitchFamily="50" charset="-128"/>
            </a:endParaRPr>
          </a:p>
        </p:txBody>
      </p:sp>
      <p:sp>
        <p:nvSpPr>
          <p:cNvPr id="58" name="Freeform 82"/>
          <p:cNvSpPr>
            <a:spLocks/>
          </p:cNvSpPr>
          <p:nvPr/>
        </p:nvSpPr>
        <p:spPr bwMode="auto">
          <a:xfrm rot="2166290" flipV="1">
            <a:off x="507281" y="3069849"/>
            <a:ext cx="1531821" cy="242112"/>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38100" cmpd="sng">
            <a:solidFill>
              <a:schemeClr val="accent6">
                <a:lumMod val="75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200"/>
          </a:p>
        </p:txBody>
      </p:sp>
      <p:grpSp>
        <p:nvGrpSpPr>
          <p:cNvPr id="60" name="グループ化 59"/>
          <p:cNvGrpSpPr/>
          <p:nvPr/>
        </p:nvGrpSpPr>
        <p:grpSpPr>
          <a:xfrm>
            <a:off x="2005775" y="3018000"/>
            <a:ext cx="1313773" cy="1404850"/>
            <a:chOff x="1592206" y="3686406"/>
            <a:chExt cx="1313773" cy="1404850"/>
          </a:xfrm>
        </p:grpSpPr>
        <p:sp>
          <p:nvSpPr>
            <p:cNvPr id="62" name="テキスト ボックス 110"/>
            <p:cNvSpPr txBox="1">
              <a:spLocks noChangeArrowheads="1"/>
            </p:cNvSpPr>
            <p:nvPr/>
          </p:nvSpPr>
          <p:spPr bwMode="auto">
            <a:xfrm>
              <a:off x="1592206" y="3686406"/>
              <a:ext cx="5693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800" b="1" dirty="0">
                  <a:latin typeface="Arial Unicode MS" pitchFamily="50" charset="-128"/>
                  <a:ea typeface="Arial Unicode MS" pitchFamily="50" charset="-128"/>
                  <a:cs typeface="Arial Unicode MS" pitchFamily="50" charset="-128"/>
                </a:rPr>
                <a:t>STJ</a:t>
              </a:r>
              <a:endParaRPr lang="ja-JP" altLang="en-US" sz="1800" b="1" dirty="0">
                <a:latin typeface="Arial Unicode MS" pitchFamily="50" charset="-128"/>
                <a:ea typeface="Arial Unicode MS" pitchFamily="50" charset="-128"/>
                <a:cs typeface="Arial Unicode MS" pitchFamily="50" charset="-128"/>
              </a:endParaRPr>
            </a:p>
          </p:txBody>
        </p:sp>
        <p:cxnSp>
          <p:nvCxnSpPr>
            <p:cNvPr id="63" name="直線コネクタ 62"/>
            <p:cNvCxnSpPr/>
            <p:nvPr/>
          </p:nvCxnSpPr>
          <p:spPr bwMode="auto">
            <a:xfrm flipV="1">
              <a:off x="2228366" y="4736422"/>
              <a:ext cx="1" cy="354834"/>
            </a:xfrm>
            <a:prstGeom prst="line">
              <a:avLst/>
            </a:prstGeom>
            <a:ln w="25400"/>
          </p:spPr>
          <p:style>
            <a:lnRef idx="1">
              <a:schemeClr val="dk1"/>
            </a:lnRef>
            <a:fillRef idx="0">
              <a:schemeClr val="dk1"/>
            </a:fillRef>
            <a:effectRef idx="0">
              <a:schemeClr val="dk1"/>
            </a:effectRef>
            <a:fontRef idx="minor">
              <a:schemeClr val="tx1"/>
            </a:fontRef>
          </p:style>
        </p:cxnSp>
        <p:cxnSp>
          <p:nvCxnSpPr>
            <p:cNvPr id="65" name="直線コネクタ 64"/>
            <p:cNvCxnSpPr/>
            <p:nvPr/>
          </p:nvCxnSpPr>
          <p:spPr bwMode="auto">
            <a:xfrm flipH="1">
              <a:off x="2020273" y="4137026"/>
              <a:ext cx="445954"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67" name="直線コネクタ 66"/>
            <p:cNvCxnSpPr/>
            <p:nvPr/>
          </p:nvCxnSpPr>
          <p:spPr bwMode="auto">
            <a:xfrm flipH="1">
              <a:off x="2020274" y="4735572"/>
              <a:ext cx="445953" cy="0"/>
            </a:xfrm>
            <a:prstGeom prst="line">
              <a:avLst/>
            </a:prstGeom>
            <a:ln w="25400"/>
          </p:spPr>
          <p:style>
            <a:lnRef idx="1">
              <a:schemeClr val="dk1"/>
            </a:lnRef>
            <a:fillRef idx="0">
              <a:schemeClr val="dk1"/>
            </a:fillRef>
            <a:effectRef idx="0">
              <a:schemeClr val="dk1"/>
            </a:effectRef>
            <a:fontRef idx="minor">
              <a:schemeClr val="tx1"/>
            </a:fontRef>
          </p:style>
        </p:cxnSp>
        <p:grpSp>
          <p:nvGrpSpPr>
            <p:cNvPr id="68" name="グループ化 67"/>
            <p:cNvGrpSpPr/>
            <p:nvPr/>
          </p:nvGrpSpPr>
          <p:grpSpPr>
            <a:xfrm>
              <a:off x="2335628" y="4142026"/>
              <a:ext cx="264733" cy="594448"/>
              <a:chOff x="5763999" y="2383205"/>
              <a:chExt cx="265869" cy="571206"/>
            </a:xfrm>
          </p:grpSpPr>
          <p:cxnSp>
            <p:nvCxnSpPr>
              <p:cNvPr id="78" name="直線コネクタ 77"/>
              <p:cNvCxnSpPr/>
              <p:nvPr/>
            </p:nvCxnSpPr>
            <p:spPr bwMode="auto">
              <a:xfrm>
                <a:off x="5763999" y="2574263"/>
                <a:ext cx="260975" cy="1"/>
              </a:xfrm>
              <a:prstGeom prst="line">
                <a:avLst/>
              </a:prstGeom>
              <a:ln w="38100"/>
            </p:spPr>
            <p:style>
              <a:lnRef idx="1">
                <a:schemeClr val="dk1"/>
              </a:lnRef>
              <a:fillRef idx="0">
                <a:schemeClr val="dk1"/>
              </a:fillRef>
              <a:effectRef idx="0">
                <a:schemeClr val="dk1"/>
              </a:effectRef>
              <a:fontRef idx="minor">
                <a:schemeClr val="tx1"/>
              </a:fontRef>
            </p:style>
          </p:cxnSp>
          <p:cxnSp>
            <p:nvCxnSpPr>
              <p:cNvPr id="79" name="直線コネクタ 78"/>
              <p:cNvCxnSpPr/>
              <p:nvPr/>
            </p:nvCxnSpPr>
            <p:spPr bwMode="auto">
              <a:xfrm>
                <a:off x="5768893" y="2688573"/>
                <a:ext cx="260975" cy="1"/>
              </a:xfrm>
              <a:prstGeom prst="line">
                <a:avLst/>
              </a:prstGeom>
              <a:ln w="38100"/>
            </p:spPr>
            <p:style>
              <a:lnRef idx="1">
                <a:schemeClr val="dk1"/>
              </a:lnRef>
              <a:fillRef idx="0">
                <a:schemeClr val="dk1"/>
              </a:fillRef>
              <a:effectRef idx="0">
                <a:schemeClr val="dk1"/>
              </a:effectRef>
              <a:fontRef idx="minor">
                <a:schemeClr val="tx1"/>
              </a:fontRef>
            </p:style>
          </p:cxnSp>
          <p:cxnSp>
            <p:nvCxnSpPr>
              <p:cNvPr id="80" name="直線コネクタ 79"/>
              <p:cNvCxnSpPr/>
              <p:nvPr/>
            </p:nvCxnSpPr>
            <p:spPr bwMode="auto">
              <a:xfrm flipH="1" flipV="1">
                <a:off x="5896503" y="2684723"/>
                <a:ext cx="954" cy="269688"/>
              </a:xfrm>
              <a:prstGeom prst="line">
                <a:avLst/>
              </a:prstGeom>
              <a:ln w="25400"/>
            </p:spPr>
            <p:style>
              <a:lnRef idx="1">
                <a:schemeClr val="dk1"/>
              </a:lnRef>
              <a:fillRef idx="0">
                <a:schemeClr val="dk1"/>
              </a:fillRef>
              <a:effectRef idx="0">
                <a:schemeClr val="dk1"/>
              </a:effectRef>
              <a:fontRef idx="minor">
                <a:schemeClr val="tx1"/>
              </a:fontRef>
            </p:style>
          </p:cxnSp>
          <p:cxnSp>
            <p:nvCxnSpPr>
              <p:cNvPr id="81" name="直線コネクタ 80"/>
              <p:cNvCxnSpPr/>
              <p:nvPr/>
            </p:nvCxnSpPr>
            <p:spPr bwMode="auto">
              <a:xfrm flipH="1" flipV="1">
                <a:off x="5895157" y="2383205"/>
                <a:ext cx="954" cy="181408"/>
              </a:xfrm>
              <a:prstGeom prst="line">
                <a:avLst/>
              </a:prstGeom>
              <a:ln w="25400"/>
            </p:spPr>
            <p:style>
              <a:lnRef idx="1">
                <a:schemeClr val="dk1"/>
              </a:lnRef>
              <a:fillRef idx="0">
                <a:schemeClr val="dk1"/>
              </a:fillRef>
              <a:effectRef idx="0">
                <a:schemeClr val="dk1"/>
              </a:effectRef>
              <a:fontRef idx="minor">
                <a:schemeClr val="tx1"/>
              </a:fontRef>
            </p:style>
          </p:cxnSp>
        </p:grpSp>
        <p:sp>
          <p:nvSpPr>
            <p:cNvPr id="69" name="正方形/長方形 68"/>
            <p:cNvSpPr/>
            <p:nvPr/>
          </p:nvSpPr>
          <p:spPr>
            <a:xfrm>
              <a:off x="1607567" y="4001968"/>
              <a:ext cx="1298412" cy="952876"/>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grpSp>
          <p:nvGrpSpPr>
            <p:cNvPr id="70" name="グループ化 69"/>
            <p:cNvGrpSpPr/>
            <p:nvPr/>
          </p:nvGrpSpPr>
          <p:grpSpPr>
            <a:xfrm>
              <a:off x="1882500" y="4137026"/>
              <a:ext cx="268718" cy="598546"/>
              <a:chOff x="4499992" y="4033064"/>
              <a:chExt cx="360040" cy="767309"/>
            </a:xfrm>
          </p:grpSpPr>
          <p:cxnSp>
            <p:nvCxnSpPr>
              <p:cNvPr id="74" name="直線コネクタ 73"/>
              <p:cNvCxnSpPr/>
              <p:nvPr/>
            </p:nvCxnSpPr>
            <p:spPr bwMode="auto">
              <a:xfrm flipH="1">
                <a:off x="4674705" y="4286214"/>
                <a:ext cx="5307" cy="254996"/>
              </a:xfrm>
              <a:prstGeom prst="line">
                <a:avLst/>
              </a:prstGeom>
              <a:ln w="25400">
                <a:tailEnd type="stealth"/>
              </a:ln>
            </p:spPr>
            <p:style>
              <a:lnRef idx="1">
                <a:schemeClr val="dk1"/>
              </a:lnRef>
              <a:fillRef idx="0">
                <a:schemeClr val="dk1"/>
              </a:fillRef>
              <a:effectRef idx="0">
                <a:schemeClr val="dk1"/>
              </a:effectRef>
              <a:fontRef idx="minor">
                <a:schemeClr val="tx1"/>
              </a:fontRef>
            </p:style>
          </p:cxnSp>
          <p:sp>
            <p:nvSpPr>
              <p:cNvPr id="75" name="円/楕円 95"/>
              <p:cNvSpPr/>
              <p:nvPr/>
            </p:nvSpPr>
            <p:spPr>
              <a:xfrm>
                <a:off x="4499992" y="4232866"/>
                <a:ext cx="360040" cy="34826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cxnSp>
            <p:nvCxnSpPr>
              <p:cNvPr id="76" name="直線コネクタ 75"/>
              <p:cNvCxnSpPr>
                <a:stCxn id="75" idx="0"/>
              </p:cNvCxnSpPr>
              <p:nvPr/>
            </p:nvCxnSpPr>
            <p:spPr bwMode="auto">
              <a:xfrm flipH="1" flipV="1">
                <a:off x="4674706" y="4033064"/>
                <a:ext cx="5307" cy="199802"/>
              </a:xfrm>
              <a:prstGeom prst="line">
                <a:avLst/>
              </a:prstGeom>
              <a:ln w="25400"/>
            </p:spPr>
            <p:style>
              <a:lnRef idx="1">
                <a:schemeClr val="dk1"/>
              </a:lnRef>
              <a:fillRef idx="0">
                <a:schemeClr val="dk1"/>
              </a:fillRef>
              <a:effectRef idx="0">
                <a:schemeClr val="dk1"/>
              </a:effectRef>
              <a:fontRef idx="minor">
                <a:schemeClr val="tx1"/>
              </a:fontRef>
            </p:style>
          </p:cxnSp>
          <p:cxnSp>
            <p:nvCxnSpPr>
              <p:cNvPr id="77" name="直線コネクタ 76"/>
              <p:cNvCxnSpPr/>
              <p:nvPr/>
            </p:nvCxnSpPr>
            <p:spPr bwMode="auto">
              <a:xfrm flipV="1">
                <a:off x="4674706" y="4581129"/>
                <a:ext cx="0" cy="219244"/>
              </a:xfrm>
              <a:prstGeom prst="line">
                <a:avLst/>
              </a:prstGeom>
              <a:ln w="25400"/>
            </p:spPr>
            <p:style>
              <a:lnRef idx="1">
                <a:schemeClr val="dk1"/>
              </a:lnRef>
              <a:fillRef idx="0">
                <a:schemeClr val="dk1"/>
              </a:fillRef>
              <a:effectRef idx="0">
                <a:schemeClr val="dk1"/>
              </a:effectRef>
              <a:fontRef idx="minor">
                <a:schemeClr val="tx1"/>
              </a:fontRef>
            </p:style>
          </p:cxnSp>
        </p:grpSp>
        <p:cxnSp>
          <p:nvCxnSpPr>
            <p:cNvPr id="71" name="直線コネクタ 70"/>
            <p:cNvCxnSpPr/>
            <p:nvPr/>
          </p:nvCxnSpPr>
          <p:spPr bwMode="auto">
            <a:xfrm flipV="1">
              <a:off x="2230070" y="3768081"/>
              <a:ext cx="1" cy="354834"/>
            </a:xfrm>
            <a:prstGeom prst="line">
              <a:avLst/>
            </a:prstGeom>
            <a:ln w="25400"/>
          </p:spPr>
          <p:style>
            <a:lnRef idx="1">
              <a:schemeClr val="dk1"/>
            </a:lnRef>
            <a:fillRef idx="0">
              <a:schemeClr val="dk1"/>
            </a:fillRef>
            <a:effectRef idx="0">
              <a:schemeClr val="dk1"/>
            </a:effectRef>
            <a:fontRef idx="minor">
              <a:schemeClr val="tx1"/>
            </a:fontRef>
          </p:style>
        </p:cxnSp>
        <p:sp>
          <p:nvSpPr>
            <p:cNvPr id="72" name="テキスト ボックス 110"/>
            <p:cNvSpPr txBox="1">
              <a:spLocks noChangeArrowheads="1"/>
            </p:cNvSpPr>
            <p:nvPr/>
          </p:nvSpPr>
          <p:spPr bwMode="auto">
            <a:xfrm rot="16200000">
              <a:off x="2347250" y="4383061"/>
              <a:ext cx="6254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800" b="1" dirty="0">
                  <a:latin typeface="Arial Unicode MS" pitchFamily="50" charset="-128"/>
                  <a:ea typeface="Arial Unicode MS" pitchFamily="50" charset="-128"/>
                  <a:cs typeface="Arial Unicode MS" pitchFamily="50" charset="-128"/>
                </a:rPr>
                <a:t>C</a:t>
              </a:r>
              <a:r>
                <a:rPr lang="en-US" altLang="ja-JP" sz="1800" b="1" baseline="-25000" dirty="0">
                  <a:latin typeface="Arial Unicode MS" pitchFamily="50" charset="-128"/>
                  <a:ea typeface="Arial Unicode MS" pitchFamily="50" charset="-128"/>
                  <a:cs typeface="Arial Unicode MS" pitchFamily="50" charset="-128"/>
                </a:rPr>
                <a:t>STJ</a:t>
              </a:r>
              <a:endParaRPr lang="ja-JP" altLang="en-US" sz="1800" b="1" baseline="-25000" dirty="0">
                <a:latin typeface="Arial Unicode MS" pitchFamily="50" charset="-128"/>
                <a:ea typeface="Arial Unicode MS" pitchFamily="50" charset="-128"/>
                <a:cs typeface="Arial Unicode MS" pitchFamily="50" charset="-128"/>
              </a:endParaRPr>
            </a:p>
          </p:txBody>
        </p:sp>
        <p:sp>
          <p:nvSpPr>
            <p:cNvPr id="73" name="テキスト ボックス 110"/>
            <p:cNvSpPr txBox="1">
              <a:spLocks noChangeArrowheads="1"/>
            </p:cNvSpPr>
            <p:nvPr/>
          </p:nvSpPr>
          <p:spPr bwMode="auto">
            <a:xfrm rot="16200000">
              <a:off x="1439921" y="4294418"/>
              <a:ext cx="627095" cy="29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400" b="1" dirty="0">
                  <a:latin typeface="Arial Unicode MS" pitchFamily="50" charset="-128"/>
                  <a:ea typeface="Arial Unicode MS" pitchFamily="50" charset="-128"/>
                  <a:cs typeface="Arial Unicode MS" pitchFamily="50" charset="-128"/>
                </a:rPr>
                <a:t>I=I(V)</a:t>
              </a:r>
              <a:endParaRPr lang="ja-JP" altLang="en-US" sz="1400" b="1" dirty="0">
                <a:latin typeface="Arial Unicode MS" pitchFamily="50" charset="-128"/>
                <a:ea typeface="Arial Unicode MS" pitchFamily="50" charset="-128"/>
                <a:cs typeface="Arial Unicode MS" pitchFamily="50" charset="-128"/>
              </a:endParaRPr>
            </a:p>
          </p:txBody>
        </p:sp>
      </p:grpSp>
      <p:cxnSp>
        <p:nvCxnSpPr>
          <p:cNvPr id="82" name="直線コネクタ 81"/>
          <p:cNvCxnSpPr>
            <a:cxnSpLocks/>
          </p:cNvCxnSpPr>
          <p:nvPr/>
        </p:nvCxnSpPr>
        <p:spPr bwMode="auto">
          <a:xfrm>
            <a:off x="2645076" y="2509780"/>
            <a:ext cx="0" cy="724356"/>
          </a:xfrm>
          <a:prstGeom prst="line">
            <a:avLst/>
          </a:prstGeom>
          <a:ln w="31750"/>
        </p:spPr>
        <p:style>
          <a:lnRef idx="1">
            <a:schemeClr val="dk1"/>
          </a:lnRef>
          <a:fillRef idx="0">
            <a:schemeClr val="dk1"/>
          </a:fillRef>
          <a:effectRef idx="0">
            <a:schemeClr val="dk1"/>
          </a:effectRef>
          <a:fontRef idx="minor">
            <a:schemeClr val="tx1"/>
          </a:fontRef>
        </p:style>
      </p:cxnSp>
      <p:sp>
        <p:nvSpPr>
          <p:cNvPr id="84" name="テキスト ボックス 83"/>
          <p:cNvSpPr txBox="1"/>
          <p:nvPr/>
        </p:nvSpPr>
        <p:spPr>
          <a:xfrm>
            <a:off x="2005775" y="985572"/>
            <a:ext cx="450764" cy="400110"/>
          </a:xfrm>
          <a:prstGeom prst="rect">
            <a:avLst/>
          </a:prstGeom>
          <a:noFill/>
        </p:spPr>
        <p:txBody>
          <a:bodyPr wrap="none" rtlCol="0">
            <a:spAutoFit/>
          </a:bodyPr>
          <a:lstStyle/>
          <a:p>
            <a:r>
              <a:rPr kumimoji="1" lang="en-US" altLang="ja-JP" sz="2000" dirty="0">
                <a:latin typeface="Arial" panose="020B0604020202020204" pitchFamily="34" charset="0"/>
                <a:cs typeface="Arial" panose="020B0604020202020204" pitchFamily="34" charset="0"/>
              </a:rPr>
              <a:t>V</a:t>
            </a:r>
            <a:r>
              <a:rPr kumimoji="1" lang="en-US" altLang="ja-JP" sz="2000" baseline="-25000" dirty="0">
                <a:latin typeface="Arial" panose="020B0604020202020204" pitchFamily="34" charset="0"/>
                <a:cs typeface="Arial" panose="020B0604020202020204" pitchFamily="34" charset="0"/>
              </a:rPr>
              <a:t>0</a:t>
            </a:r>
            <a:endParaRPr kumimoji="1" lang="ja-JP" alt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2809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8864" y="188640"/>
            <a:ext cx="8229600" cy="706090"/>
          </a:xfrm>
        </p:spPr>
        <p:txBody>
          <a:bodyPr>
            <a:noAutofit/>
          </a:bodyPr>
          <a:lstStyle/>
          <a:p>
            <a:r>
              <a:rPr lang="en-US" altLang="ja-JP" sz="3600" dirty="0"/>
              <a:t>STJ</a:t>
            </a:r>
            <a:r>
              <a:rPr lang="ja-JP" altLang="en-US" sz="3600" dirty="0"/>
              <a:t>定電流モード読出しのシミュレーション</a:t>
            </a:r>
            <a:endParaRPr kumimoji="1" lang="ja-JP" altLang="en-US" sz="3600" dirty="0"/>
          </a:p>
        </p:txBody>
      </p:sp>
      <p:sp>
        <p:nvSpPr>
          <p:cNvPr id="7" name="コンテンツ プレースホルダー 6"/>
          <p:cNvSpPr>
            <a:spLocks noGrp="1"/>
          </p:cNvSpPr>
          <p:nvPr>
            <p:ph idx="1"/>
          </p:nvPr>
        </p:nvSpPr>
        <p:spPr>
          <a:xfrm>
            <a:off x="3891413" y="4221089"/>
            <a:ext cx="4646565" cy="1747356"/>
          </a:xfrm>
        </p:spPr>
        <p:txBody>
          <a:bodyPr>
            <a:noAutofit/>
          </a:bodyPr>
          <a:lstStyle/>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Operation voltage: ~1mV</a:t>
            </a:r>
          </a:p>
          <a:p>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Signal: ~100nA*2</a:t>
            </a:r>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s</a:t>
            </a:r>
          </a:p>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R</a:t>
            </a:r>
            <a:r>
              <a:rPr lang="en-US" altLang="ja-JP" sz="2800" baseline="-25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STJ</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~25.5k, </a:t>
            </a:r>
            <a:r>
              <a:rPr lang="en-US" altLang="ja-JP" sz="2800" dirty="0" err="1">
                <a:latin typeface="Arial Unicode MS" panose="020B0604020202020204" pitchFamily="50" charset="-128"/>
                <a:ea typeface="Arial Unicode MS" panose="020B0604020202020204" pitchFamily="50" charset="-128"/>
                <a:cs typeface="Arial Unicode MS" panose="020B0604020202020204" pitchFamily="50" charset="-128"/>
                <a:sym typeface="Symbol"/>
              </a:rPr>
              <a:t>R</a:t>
            </a:r>
            <a:r>
              <a:rPr lang="en-US" altLang="ja-JP" sz="2800" baseline="-25000" dirty="0" err="1">
                <a:latin typeface="Arial Unicode MS" panose="020B0604020202020204" pitchFamily="50" charset="-128"/>
                <a:ea typeface="Arial Unicode MS" panose="020B0604020202020204" pitchFamily="50" charset="-128"/>
                <a:cs typeface="Arial Unicode MS" panose="020B0604020202020204" pitchFamily="50" charset="-128"/>
                <a:sym typeface="Symbol"/>
              </a:rPr>
              <a:t>ref</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=1M</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4494"/>
          <a:stretch/>
        </p:blipFill>
        <p:spPr bwMode="auto">
          <a:xfrm>
            <a:off x="395536" y="1102955"/>
            <a:ext cx="3151145"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58319"/>
          <a:stretch/>
        </p:blipFill>
        <p:spPr bwMode="auto">
          <a:xfrm>
            <a:off x="3190206" y="1102955"/>
            <a:ext cx="2912719" cy="26887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r="56035"/>
          <a:stretch/>
        </p:blipFill>
        <p:spPr bwMode="auto">
          <a:xfrm>
            <a:off x="5742734" y="1065272"/>
            <a:ext cx="3130524" cy="2739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r="53963"/>
          <a:stretch/>
        </p:blipFill>
        <p:spPr bwMode="auto">
          <a:xfrm>
            <a:off x="358770" y="3767251"/>
            <a:ext cx="3187911"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1120554" y="2924944"/>
            <a:ext cx="1701107" cy="523220"/>
          </a:xfrm>
          <a:prstGeom prst="rect">
            <a:avLst/>
          </a:prstGeom>
          <a:noFill/>
        </p:spPr>
        <p:txBody>
          <a:bodyPr wrap="none" rtlCol="0">
            <a:spAutoFit/>
          </a:bodyPr>
          <a:lstStyle/>
          <a:p>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C</a:t>
            </a:r>
            <a:r>
              <a:rPr kumimoji="1" lang="en-US" altLang="ja-JP" sz="2800" baseline="-25000" dirty="0">
                <a:latin typeface="Arial Unicode MS" panose="020B0604020202020204" pitchFamily="50" charset="-128"/>
                <a:ea typeface="Arial Unicode MS" panose="020B0604020202020204" pitchFamily="50" charset="-128"/>
                <a:cs typeface="Arial Unicode MS" panose="020B0604020202020204" pitchFamily="50" charset="-128"/>
              </a:rPr>
              <a:t>STJ</a:t>
            </a:r>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=1pF</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 name="テキスト ボックス 10"/>
          <p:cNvSpPr txBox="1"/>
          <p:nvPr/>
        </p:nvSpPr>
        <p:spPr>
          <a:xfrm>
            <a:off x="3796011" y="2924944"/>
            <a:ext cx="2000869" cy="523220"/>
          </a:xfrm>
          <a:prstGeom prst="rect">
            <a:avLst/>
          </a:prstGeom>
          <a:noFill/>
        </p:spPr>
        <p:txBody>
          <a:bodyPr wrap="none" rtlCol="0">
            <a:spAutoFit/>
          </a:bodyPr>
          <a:lstStyle/>
          <a:p>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C</a:t>
            </a:r>
            <a:r>
              <a:rPr kumimoji="1" lang="en-US" altLang="ja-JP" sz="2800" baseline="-25000" dirty="0">
                <a:latin typeface="Arial Unicode MS" panose="020B0604020202020204" pitchFamily="50" charset="-128"/>
                <a:ea typeface="Arial Unicode MS" panose="020B0604020202020204" pitchFamily="50" charset="-128"/>
                <a:cs typeface="Arial Unicode MS" panose="020B0604020202020204" pitchFamily="50" charset="-128"/>
              </a:rPr>
              <a:t>STJ</a:t>
            </a:r>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=0.1nF</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テキスト ボックス 11"/>
          <p:cNvSpPr txBox="1"/>
          <p:nvPr/>
        </p:nvSpPr>
        <p:spPr>
          <a:xfrm>
            <a:off x="6516216" y="2924944"/>
            <a:ext cx="2000869" cy="523220"/>
          </a:xfrm>
          <a:prstGeom prst="rect">
            <a:avLst/>
          </a:prstGeom>
          <a:noFill/>
        </p:spPr>
        <p:txBody>
          <a:bodyPr wrap="none" rtlCol="0">
            <a:spAutoFit/>
          </a:bodyPr>
          <a:lstStyle/>
          <a:p>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C</a:t>
            </a:r>
            <a:r>
              <a:rPr kumimoji="1" lang="en-US" altLang="ja-JP" sz="2800" baseline="-25000" dirty="0">
                <a:latin typeface="Arial Unicode MS" panose="020B0604020202020204" pitchFamily="50" charset="-128"/>
                <a:ea typeface="Arial Unicode MS" panose="020B0604020202020204" pitchFamily="50" charset="-128"/>
                <a:cs typeface="Arial Unicode MS" panose="020B0604020202020204" pitchFamily="50" charset="-128"/>
              </a:rPr>
              <a:t>STJ</a:t>
            </a:r>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=0.5nF</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a:off x="1120554" y="5445224"/>
            <a:ext cx="1701107" cy="523220"/>
          </a:xfrm>
          <a:prstGeom prst="rect">
            <a:avLst/>
          </a:prstGeom>
          <a:noFill/>
        </p:spPr>
        <p:txBody>
          <a:bodyPr wrap="none" rtlCol="0">
            <a:spAutoFit/>
          </a:bodyPr>
          <a:lstStyle/>
          <a:p>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C</a:t>
            </a:r>
            <a:r>
              <a:rPr kumimoji="1" lang="en-US" altLang="ja-JP" sz="2800" baseline="-25000" dirty="0">
                <a:latin typeface="Arial Unicode MS" panose="020B0604020202020204" pitchFamily="50" charset="-128"/>
                <a:ea typeface="Arial Unicode MS" panose="020B0604020202020204" pitchFamily="50" charset="-128"/>
                <a:cs typeface="Arial Unicode MS" panose="020B0604020202020204" pitchFamily="50" charset="-128"/>
              </a:rPr>
              <a:t>STJ</a:t>
            </a:r>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=1nF</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テキスト ボックス 13"/>
          <p:cNvSpPr txBox="1"/>
          <p:nvPr/>
        </p:nvSpPr>
        <p:spPr>
          <a:xfrm>
            <a:off x="3688507" y="5775647"/>
            <a:ext cx="5455493" cy="461665"/>
          </a:xfrm>
          <a:prstGeom prst="rect">
            <a:avLst/>
          </a:prstGeom>
          <a:noFill/>
        </p:spPr>
        <p:txBody>
          <a:bodyPr vert="horz" wrap="square">
            <a:spAutoFit/>
          </a:bodyPr>
          <a:lstStyle/>
          <a:p>
            <a:pPr>
              <a:defRPr/>
            </a:pPr>
            <a:r>
              <a:rPr lang="en-US" altLang="ja-JP" sz="2400" b="1" dirty="0">
                <a:solidFill>
                  <a:srgbClr val="FF0000"/>
                </a:solidFill>
                <a:latin typeface="Arial Unicode MS" pitchFamily="50" charset="-128"/>
                <a:ea typeface="Arial Unicode MS" pitchFamily="50" charset="-128"/>
                <a:cs typeface="Arial Unicode MS" pitchFamily="50" charset="-128"/>
              </a:rPr>
              <a:t>STJ</a:t>
            </a:r>
            <a:r>
              <a:rPr lang="ja-JP" altLang="en-US" sz="2400" b="1" dirty="0">
                <a:solidFill>
                  <a:srgbClr val="FF0000"/>
                </a:solidFill>
                <a:latin typeface="Arial Unicode MS" pitchFamily="50" charset="-128"/>
                <a:ea typeface="Arial Unicode MS" pitchFamily="50" charset="-128"/>
                <a:cs typeface="Arial Unicode MS" pitchFamily="50" charset="-128"/>
              </a:rPr>
              <a:t>応答は，</a:t>
            </a:r>
            <a:r>
              <a:rPr lang="en-US" altLang="ja-JP" sz="2400" b="1" dirty="0">
                <a:solidFill>
                  <a:srgbClr val="FF0000"/>
                </a:solidFill>
                <a:latin typeface="Arial Unicode MS" pitchFamily="50" charset="-128"/>
                <a:ea typeface="Arial Unicode MS" pitchFamily="50" charset="-128"/>
                <a:cs typeface="Arial Unicode MS" pitchFamily="50" charset="-128"/>
              </a:rPr>
              <a:t>C</a:t>
            </a:r>
            <a:r>
              <a:rPr lang="en-US" altLang="ja-JP" sz="2400" b="1" baseline="-25000" dirty="0">
                <a:solidFill>
                  <a:srgbClr val="FF0000"/>
                </a:solidFill>
                <a:latin typeface="Arial Unicode MS" pitchFamily="50" charset="-128"/>
                <a:ea typeface="Arial Unicode MS" pitchFamily="50" charset="-128"/>
                <a:cs typeface="Arial Unicode MS" pitchFamily="50" charset="-128"/>
              </a:rPr>
              <a:t>STJ</a:t>
            </a:r>
            <a:r>
              <a:rPr lang="en-US" altLang="ja-JP" sz="2400" b="1" dirty="0">
                <a:solidFill>
                  <a:srgbClr val="FF0000"/>
                </a:solidFill>
                <a:latin typeface="Arial Unicode MS" pitchFamily="50" charset="-128"/>
                <a:ea typeface="Arial Unicode MS" pitchFamily="50" charset="-128"/>
                <a:cs typeface="Arial Unicode MS" pitchFamily="50" charset="-128"/>
                <a:sym typeface="Symbol"/>
              </a:rPr>
              <a:t></a:t>
            </a:r>
            <a:r>
              <a:rPr lang="en-US" altLang="ja-JP" sz="2400" b="1" dirty="0">
                <a:solidFill>
                  <a:srgbClr val="FF0000"/>
                </a:solidFill>
                <a:latin typeface="Arial Unicode MS" pitchFamily="50" charset="-128"/>
                <a:ea typeface="Arial Unicode MS" pitchFamily="50" charset="-128"/>
                <a:cs typeface="Arial Unicode MS" pitchFamily="50" charset="-128"/>
              </a:rPr>
              <a:t>R</a:t>
            </a:r>
            <a:r>
              <a:rPr lang="en-US" altLang="ja-JP" sz="2400" b="1" baseline="-25000" dirty="0">
                <a:solidFill>
                  <a:srgbClr val="FF0000"/>
                </a:solidFill>
                <a:latin typeface="Arial Unicode MS" pitchFamily="50" charset="-128"/>
                <a:ea typeface="Arial Unicode MS" pitchFamily="50" charset="-128"/>
                <a:cs typeface="Arial Unicode MS" pitchFamily="50" charset="-128"/>
              </a:rPr>
              <a:t>STJ</a:t>
            </a:r>
            <a:r>
              <a:rPr lang="ja-JP" altLang="en-US" sz="2400" b="1" dirty="0">
                <a:solidFill>
                  <a:srgbClr val="FF0000"/>
                </a:solidFill>
                <a:latin typeface="Arial Unicode MS" pitchFamily="50" charset="-128"/>
                <a:ea typeface="Arial Unicode MS" pitchFamily="50" charset="-128"/>
                <a:cs typeface="Arial Unicode MS" pitchFamily="50" charset="-128"/>
              </a:rPr>
              <a:t>の時定数を持つ</a:t>
            </a:r>
            <a:endParaRPr lang="en-US" altLang="ja-JP" sz="2400" b="1" dirty="0">
              <a:solidFill>
                <a:srgbClr val="FF0000"/>
              </a:solidFill>
              <a:latin typeface="Arial Unicode MS" pitchFamily="50" charset="-128"/>
              <a:ea typeface="Arial Unicode MS" pitchFamily="50" charset="-128"/>
              <a:cs typeface="Arial Unicode MS" pitchFamily="50" charset="-128"/>
            </a:endParaRPr>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16</a:t>
            </a:fld>
            <a:endParaRPr kumimoji="1" lang="ja-JP" altLang="en-US"/>
          </a:p>
        </p:txBody>
      </p:sp>
    </p:spTree>
    <p:extLst>
      <p:ext uri="{BB962C8B-B14F-4D97-AF65-F5344CB8AC3E}">
        <p14:creationId xmlns:p14="http://schemas.microsoft.com/office/powerpoint/2010/main" val="2989612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タイトル 1"/>
          <p:cNvSpPr>
            <a:spLocks noGrp="1"/>
          </p:cNvSpPr>
          <p:nvPr>
            <p:ph type="title"/>
          </p:nvPr>
        </p:nvSpPr>
        <p:spPr>
          <a:xfrm>
            <a:off x="54388" y="86239"/>
            <a:ext cx="8872249" cy="574675"/>
          </a:xfrm>
        </p:spPr>
        <p:txBody>
          <a:bodyPr>
            <a:noAutofit/>
          </a:bodyPr>
          <a:lstStyle/>
          <a:p>
            <a:r>
              <a:rPr lang="en-US" altLang="ja-JP" sz="2400" dirty="0">
                <a:latin typeface="Arial Unicode MS" pitchFamily="50" charset="-128"/>
                <a:ea typeface="Arial Unicode MS" pitchFamily="50" charset="-128"/>
                <a:cs typeface="Arial Unicode MS" pitchFamily="50" charset="-128"/>
              </a:rPr>
              <a:t>STJ</a:t>
            </a:r>
            <a:r>
              <a:rPr lang="ja-JP" altLang="en-US" sz="2400" dirty="0">
                <a:latin typeface="Arial Unicode MS" pitchFamily="50" charset="-128"/>
                <a:ea typeface="Arial Unicode MS" pitchFamily="50" charset="-128"/>
                <a:cs typeface="Arial Unicode MS" pitchFamily="50" charset="-128"/>
              </a:rPr>
              <a:t>のパルス光応答の</a:t>
            </a:r>
            <a:r>
              <a:rPr lang="en-US" altLang="ja-JP" sz="2400" dirty="0">
                <a:latin typeface="Arial Unicode MS" pitchFamily="50" charset="-128"/>
                <a:ea typeface="Arial Unicode MS" pitchFamily="50" charset="-128"/>
                <a:cs typeface="Arial Unicode MS" pitchFamily="50" charset="-128"/>
              </a:rPr>
              <a:t>SOI-STJ4</a:t>
            </a:r>
            <a:r>
              <a:rPr lang="ja-JP" altLang="en-US" sz="2400" dirty="0">
                <a:latin typeface="Arial Unicode MS" pitchFamily="50" charset="-128"/>
                <a:ea typeface="Arial Unicode MS" pitchFamily="50" charset="-128"/>
                <a:cs typeface="Arial Unicode MS" pitchFamily="50" charset="-128"/>
              </a:rPr>
              <a:t>回路経由読み出し</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17</a:t>
            </a:fld>
            <a:endParaRPr kumimoji="1" lang="ja-JP" altLang="en-US"/>
          </a:p>
        </p:txBody>
      </p:sp>
      <p:sp>
        <p:nvSpPr>
          <p:cNvPr id="99" name="コンテンツ プレースホルダー 1"/>
          <p:cNvSpPr txBox="1">
            <a:spLocks/>
          </p:cNvSpPr>
          <p:nvPr/>
        </p:nvSpPr>
        <p:spPr>
          <a:xfrm>
            <a:off x="239067" y="4837059"/>
            <a:ext cx="8687570" cy="1884416"/>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000" dirty="0">
                <a:latin typeface="Arial" panose="020B0604020202020204" pitchFamily="34" charset="0"/>
                <a:cs typeface="Arial" panose="020B0604020202020204" pitchFamily="34" charset="0"/>
              </a:rPr>
              <a:t>20</a:t>
            </a:r>
            <a:r>
              <a:rPr lang="en-US" altLang="ja-JP" sz="2000" dirty="0">
                <a:latin typeface="Arial" panose="020B0604020202020204" pitchFamily="34" charset="0"/>
                <a:cs typeface="Arial" panose="020B0604020202020204" pitchFamily="34" charset="0"/>
                <a:sym typeface="Symbol" panose="05050102010706020507" pitchFamily="18" charset="2"/>
              </a:rPr>
              <a:t>m</a:t>
            </a:r>
            <a:r>
              <a:rPr lang="ja-JP" altLang="en-US" sz="2000" dirty="0">
                <a:latin typeface="Arial" panose="020B0604020202020204" pitchFamily="34" charset="0"/>
                <a:cs typeface="Arial" panose="020B0604020202020204" pitchFamily="34" charset="0"/>
                <a:sym typeface="Symbol" panose="05050102010706020507" pitchFamily="18" charset="2"/>
              </a:rPr>
              <a:t>角</a:t>
            </a:r>
            <a:r>
              <a:rPr lang="en-US" altLang="ja-JP" sz="2000" dirty="0">
                <a:latin typeface="Arial" panose="020B0604020202020204" pitchFamily="34" charset="0"/>
                <a:cs typeface="Arial" panose="020B0604020202020204" pitchFamily="34" charset="0"/>
                <a:sym typeface="Symbol" panose="05050102010706020507" pitchFamily="18" charset="2"/>
              </a:rPr>
              <a:t> Nb/Al-STJ</a:t>
            </a:r>
            <a:r>
              <a:rPr lang="ja-JP" altLang="en-US" sz="2000" dirty="0">
                <a:latin typeface="Arial" panose="020B0604020202020204" pitchFamily="34" charset="0"/>
                <a:cs typeface="Arial" panose="020B0604020202020204" pitchFamily="34" charset="0"/>
                <a:sym typeface="Symbol" panose="05050102010706020507" pitchFamily="18" charset="2"/>
              </a:rPr>
              <a:t>の</a:t>
            </a:r>
            <a:r>
              <a:rPr lang="en-US" altLang="ja-JP" sz="2000" dirty="0">
                <a:latin typeface="Arial" panose="020B0604020202020204" pitchFamily="34" charset="0"/>
                <a:cs typeface="Arial" panose="020B0604020202020204" pitchFamily="34" charset="0"/>
                <a:sym typeface="Symbol" panose="05050102010706020507" pitchFamily="18" charset="2"/>
              </a:rPr>
              <a:t>chip</a:t>
            </a:r>
            <a:r>
              <a:rPr lang="ja-JP" altLang="en-US" sz="2000" dirty="0">
                <a:latin typeface="Arial" panose="020B0604020202020204" pitchFamily="34" charset="0"/>
                <a:cs typeface="Arial" panose="020B0604020202020204" pitchFamily="34" charset="0"/>
                <a:sym typeface="Symbol" panose="05050102010706020507" pitchFamily="18" charset="2"/>
              </a:rPr>
              <a:t>と</a:t>
            </a:r>
            <a:r>
              <a:rPr lang="en-US" altLang="ja-JP" sz="2000" dirty="0">
                <a:latin typeface="Arial" panose="020B0604020202020204" pitchFamily="34" charset="0"/>
                <a:cs typeface="Arial" panose="020B0604020202020204" pitchFamily="34" charset="0"/>
                <a:sym typeface="Symbol" panose="05050102010706020507" pitchFamily="18" charset="2"/>
              </a:rPr>
              <a:t>SOI-STJ4</a:t>
            </a:r>
            <a:r>
              <a:rPr lang="ja-JP" altLang="en-US" sz="2000" dirty="0">
                <a:latin typeface="Arial" panose="020B0604020202020204" pitchFamily="34" charset="0"/>
                <a:cs typeface="Arial" panose="020B0604020202020204" pitchFamily="34" charset="0"/>
                <a:sym typeface="Symbol" panose="05050102010706020507" pitchFamily="18" charset="2"/>
              </a:rPr>
              <a:t>アンプの</a:t>
            </a:r>
            <a:r>
              <a:rPr lang="en-US" altLang="ja-JP" sz="2000" dirty="0">
                <a:latin typeface="Arial" panose="020B0604020202020204" pitchFamily="34" charset="0"/>
                <a:cs typeface="Arial" panose="020B0604020202020204" pitchFamily="34" charset="0"/>
                <a:sym typeface="Symbol" panose="05050102010706020507" pitchFamily="18" charset="2"/>
              </a:rPr>
              <a:t>chip</a:t>
            </a:r>
            <a:r>
              <a:rPr lang="ja-JP" altLang="en-US" sz="2000" dirty="0">
                <a:latin typeface="Arial" panose="020B0604020202020204" pitchFamily="34" charset="0"/>
                <a:cs typeface="Arial" panose="020B0604020202020204" pitchFamily="34" charset="0"/>
                <a:sym typeface="Symbol" panose="05050102010706020507" pitchFamily="18" charset="2"/>
              </a:rPr>
              <a:t>（同じ極低温ステージ上）をセラミックコンデンサーを介して接続</a:t>
            </a:r>
            <a:endParaRPr lang="en-US" altLang="ja-JP" sz="2000" dirty="0">
              <a:latin typeface="Arial" panose="020B0604020202020204" pitchFamily="34" charset="0"/>
              <a:cs typeface="Arial" panose="020B0604020202020204" pitchFamily="34" charset="0"/>
            </a:endParaRPr>
          </a:p>
          <a:p>
            <a:r>
              <a:rPr lang="ja-JP" altLang="en-US" sz="2000" dirty="0">
                <a:latin typeface="Arial" panose="020B0604020202020204" pitchFamily="34" charset="0"/>
                <a:cs typeface="Arial" panose="020B0604020202020204" pitchFamily="34" charset="0"/>
              </a:rPr>
              <a:t>アンプ入力のインピーダンスは，数十</a:t>
            </a:r>
            <a:r>
              <a:rPr lang="en-US" altLang="ja-JP" sz="2000" dirty="0" err="1">
                <a:latin typeface="Arial" panose="020B0604020202020204" pitchFamily="34" charset="0"/>
                <a:cs typeface="Arial" panose="020B0604020202020204" pitchFamily="34" charset="0"/>
              </a:rPr>
              <a:t>kΩ</a:t>
            </a:r>
            <a:r>
              <a:rPr lang="ja-JP" altLang="en-US" sz="2000" dirty="0">
                <a:latin typeface="Arial" panose="020B0604020202020204" pitchFamily="34" charset="0"/>
                <a:cs typeface="Arial" panose="020B0604020202020204" pitchFamily="34" charset="0"/>
              </a:rPr>
              <a:t>程度</a:t>
            </a:r>
            <a:endParaRPr lang="en-US" altLang="ja-JP" sz="2000" dirty="0">
              <a:latin typeface="Arial" panose="020B0604020202020204" pitchFamily="34" charset="0"/>
              <a:cs typeface="Arial" panose="020B0604020202020204" pitchFamily="34" charset="0"/>
            </a:endParaRPr>
          </a:p>
          <a:p>
            <a:pPr lvl="1"/>
            <a:r>
              <a:rPr lang="en-US" altLang="ja-JP" sz="2000" dirty="0">
                <a:latin typeface="Arial" panose="020B0604020202020204" pitchFamily="34" charset="0"/>
                <a:cs typeface="Arial" panose="020B0604020202020204" pitchFamily="34" charset="0"/>
              </a:rPr>
              <a:t>STJ</a:t>
            </a:r>
            <a:r>
              <a:rPr lang="ja-JP" altLang="en-US" sz="2000" dirty="0">
                <a:latin typeface="Arial" panose="020B0604020202020204" pitchFamily="34" charset="0"/>
                <a:cs typeface="Arial" panose="020B0604020202020204" pitchFamily="34" charset="0"/>
              </a:rPr>
              <a:t>信号読出しはほぼ定電流モード読出しに近い</a:t>
            </a:r>
            <a:endParaRPr lang="en-US" altLang="ja-JP" sz="2000" dirty="0">
              <a:latin typeface="Arial" panose="020B0604020202020204" pitchFamily="34" charset="0"/>
              <a:cs typeface="Arial" panose="020B0604020202020204" pitchFamily="34" charset="0"/>
            </a:endParaRPr>
          </a:p>
          <a:p>
            <a:pPr lvl="1"/>
            <a:r>
              <a:rPr lang="en-US" altLang="ja-JP" sz="2000" dirty="0">
                <a:latin typeface="Arial" panose="020B0604020202020204" pitchFamily="34" charset="0"/>
                <a:cs typeface="Arial" panose="020B0604020202020204" pitchFamily="34" charset="0"/>
              </a:rPr>
              <a:t>STJ</a:t>
            </a:r>
            <a:r>
              <a:rPr lang="ja-JP" altLang="en-US" sz="2000" dirty="0">
                <a:latin typeface="Arial" panose="020B0604020202020204" pitchFamily="34" charset="0"/>
                <a:cs typeface="Arial" panose="020B0604020202020204" pitchFamily="34" charset="0"/>
              </a:rPr>
              <a:t>のバイアス線の浮遊容量</a:t>
            </a:r>
            <a:r>
              <a:rPr lang="en-US" altLang="ja-JP" sz="2000" dirty="0">
                <a:latin typeface="Arial" panose="020B0604020202020204" pitchFamily="34" charset="0"/>
                <a:cs typeface="Arial" panose="020B0604020202020204" pitchFamily="34" charset="0"/>
              </a:rPr>
              <a:t>1nF</a:t>
            </a:r>
            <a:r>
              <a:rPr lang="ja-JP" altLang="en-US" sz="2000" dirty="0">
                <a:latin typeface="Arial" panose="020B0604020202020204" pitchFamily="34" charset="0"/>
                <a:cs typeface="Arial" panose="020B0604020202020204" pitchFamily="34" charset="0"/>
              </a:rPr>
              <a:t>程度：</a:t>
            </a:r>
            <a:r>
              <a:rPr lang="en-US" altLang="ja-JP" sz="2000" dirty="0">
                <a:latin typeface="Arial" panose="020B0604020202020204" pitchFamily="34" charset="0"/>
                <a:cs typeface="Arial" panose="020B0604020202020204" pitchFamily="34" charset="0"/>
              </a:rPr>
              <a:t>1</a:t>
            </a:r>
            <a:r>
              <a:rPr lang="en-US" altLang="ja-JP" sz="2000" dirty="0">
                <a:latin typeface="Arial" panose="020B0604020202020204" pitchFamily="34" charset="0"/>
                <a:cs typeface="Arial" panose="020B0604020202020204" pitchFamily="34" charset="0"/>
                <a:sym typeface="Symbol" panose="05050102010706020507" pitchFamily="18" charset="2"/>
              </a:rPr>
              <a:t>s</a:t>
            </a:r>
            <a:r>
              <a:rPr lang="ja-JP" altLang="en-US" sz="2000" dirty="0">
                <a:latin typeface="Arial" panose="020B0604020202020204" pitchFamily="34" charset="0"/>
                <a:cs typeface="Arial" panose="020B0604020202020204" pitchFamily="34" charset="0"/>
                <a:sym typeface="Symbol" panose="05050102010706020507" pitchFamily="18" charset="2"/>
              </a:rPr>
              <a:t>の信号に対して</a:t>
            </a:r>
            <a:r>
              <a:rPr lang="en-US" altLang="ja-JP" sz="2000" dirty="0">
                <a:latin typeface="Arial" panose="020B0604020202020204" pitchFamily="34" charset="0"/>
                <a:cs typeface="Arial" panose="020B0604020202020204" pitchFamily="34" charset="0"/>
                <a:sym typeface="Symbol" panose="05050102010706020507" pitchFamily="18" charset="2"/>
              </a:rPr>
              <a:t>160Ω</a:t>
            </a:r>
            <a:endParaRPr lang="en-US" altLang="ja-JP" sz="2000" dirty="0">
              <a:latin typeface="Arial" panose="020B0604020202020204" pitchFamily="34" charset="0"/>
              <a:cs typeface="Arial" panose="020B0604020202020204" pitchFamily="34" charset="0"/>
            </a:endParaRPr>
          </a:p>
        </p:txBody>
      </p:sp>
      <p:grpSp>
        <p:nvGrpSpPr>
          <p:cNvPr id="2" name="グループ化 1"/>
          <p:cNvGrpSpPr/>
          <p:nvPr/>
        </p:nvGrpSpPr>
        <p:grpSpPr>
          <a:xfrm>
            <a:off x="209123" y="853389"/>
            <a:ext cx="6368140" cy="3920517"/>
            <a:chOff x="1475656" y="1075831"/>
            <a:chExt cx="6368140" cy="3920517"/>
          </a:xfrm>
        </p:grpSpPr>
        <p:sp>
          <p:nvSpPr>
            <p:cNvPr id="66" name="角丸四角形 65"/>
            <p:cNvSpPr/>
            <p:nvPr/>
          </p:nvSpPr>
          <p:spPr bwMode="auto">
            <a:xfrm>
              <a:off x="3246211" y="1591540"/>
              <a:ext cx="2890779" cy="2206178"/>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sp>
          <p:nvSpPr>
            <p:cNvPr id="15385" name="テキスト ボックス 110"/>
            <p:cNvSpPr txBox="1">
              <a:spLocks noChangeArrowheads="1"/>
            </p:cNvSpPr>
            <p:nvPr/>
          </p:nvSpPr>
          <p:spPr bwMode="auto">
            <a:xfrm>
              <a:off x="4061876" y="3259289"/>
              <a:ext cx="5036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400" b="1" dirty="0">
                  <a:latin typeface="Arial Unicode MS" pitchFamily="50" charset="-128"/>
                  <a:ea typeface="Arial Unicode MS" pitchFamily="50" charset="-128"/>
                  <a:cs typeface="Arial Unicode MS" pitchFamily="50" charset="-128"/>
                </a:rPr>
                <a:t>STJ</a:t>
              </a:r>
              <a:endParaRPr lang="ja-JP" altLang="en-US" sz="1400" b="1" dirty="0">
                <a:latin typeface="Arial Unicode MS" pitchFamily="50" charset="-128"/>
                <a:ea typeface="Arial Unicode MS" pitchFamily="50" charset="-128"/>
                <a:cs typeface="Arial Unicode MS" pitchFamily="50" charset="-128"/>
              </a:endParaRPr>
            </a:p>
          </p:txBody>
        </p:sp>
        <p:grpSp>
          <p:nvGrpSpPr>
            <p:cNvPr id="68" name="グループ化 67"/>
            <p:cNvGrpSpPr/>
            <p:nvPr/>
          </p:nvGrpSpPr>
          <p:grpSpPr bwMode="auto">
            <a:xfrm rot="16200000">
              <a:off x="3730861" y="3024607"/>
              <a:ext cx="518124" cy="283871"/>
              <a:chOff x="6012160" y="2708920"/>
              <a:chExt cx="576065" cy="360040"/>
            </a:xfrm>
            <a:scene3d>
              <a:camera prst="orthographicFront">
                <a:rot lat="0" lon="0" rev="0"/>
              </a:camera>
              <a:lightRig rig="threePt" dir="t"/>
            </a:scene3d>
          </p:grpSpPr>
          <p:sp>
            <p:nvSpPr>
              <p:cNvPr id="125" name="円/楕円 124"/>
              <p:cNvSpPr/>
              <p:nvPr/>
            </p:nvSpPr>
            <p:spPr>
              <a:xfrm>
                <a:off x="6012160" y="2708920"/>
                <a:ext cx="360040" cy="360040"/>
              </a:xfrm>
              <a:prstGeom prst="ellipse">
                <a:avLst/>
              </a:prstGeom>
              <a:noFill/>
              <a:ln w="31750">
                <a:solidFill>
                  <a:srgbClr val="C00000"/>
                </a:solidFill>
              </a:ln>
            </p:spPr>
            <p:style>
              <a:lnRef idx="2">
                <a:schemeClr val="accent6"/>
              </a:lnRef>
              <a:fillRef idx="1">
                <a:schemeClr val="lt1"/>
              </a:fillRef>
              <a:effectRef idx="0">
                <a:schemeClr val="accent6"/>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sp>
            <p:nvSpPr>
              <p:cNvPr id="126" name="円/楕円 125"/>
              <p:cNvSpPr/>
              <p:nvPr/>
            </p:nvSpPr>
            <p:spPr>
              <a:xfrm>
                <a:off x="6228185" y="2708920"/>
                <a:ext cx="360040" cy="360040"/>
              </a:xfrm>
              <a:prstGeom prst="ellipse">
                <a:avLst/>
              </a:prstGeom>
              <a:noFill/>
              <a:ln w="31750">
                <a:solidFill>
                  <a:srgbClr val="C00000"/>
                </a:solidFill>
              </a:ln>
            </p:spPr>
            <p:style>
              <a:lnRef idx="2">
                <a:schemeClr val="accent6"/>
              </a:lnRef>
              <a:fillRef idx="1">
                <a:schemeClr val="lt1"/>
              </a:fillRef>
              <a:effectRef idx="0">
                <a:schemeClr val="accent6"/>
              </a:effectRef>
              <a:fontRef idx="minor">
                <a:schemeClr val="dk1"/>
              </a:fontRef>
            </p:style>
            <p:txBody>
              <a:bodyPr anchor="ctr"/>
              <a:lstStyle/>
              <a:p>
                <a:pPr>
                  <a:defRPr/>
                </a:pPr>
                <a:endParaRPr lang="ja-JP" altLang="en-US" sz="1200">
                  <a:latin typeface="Arial Unicode MS" pitchFamily="50" charset="-128"/>
                  <a:ea typeface="Arial Unicode MS" pitchFamily="50" charset="-128"/>
                  <a:cs typeface="Arial Unicode MS" pitchFamily="50" charset="-128"/>
                </a:endParaRPr>
              </a:p>
            </p:txBody>
          </p:sp>
        </p:grpSp>
        <p:cxnSp>
          <p:nvCxnSpPr>
            <p:cNvPr id="69" name="直線コネクタ 68"/>
            <p:cNvCxnSpPr/>
            <p:nvPr/>
          </p:nvCxnSpPr>
          <p:spPr bwMode="auto">
            <a:xfrm flipH="1">
              <a:off x="3990814" y="3429054"/>
              <a:ext cx="3966" cy="496762"/>
            </a:xfrm>
            <a:prstGeom prst="line">
              <a:avLst/>
            </a:prstGeom>
            <a:ln w="25400"/>
          </p:spPr>
          <p:style>
            <a:lnRef idx="1">
              <a:schemeClr val="dk1"/>
            </a:lnRef>
            <a:fillRef idx="0">
              <a:schemeClr val="dk1"/>
            </a:fillRef>
            <a:effectRef idx="0">
              <a:schemeClr val="dk1"/>
            </a:effectRef>
            <a:fontRef idx="minor">
              <a:schemeClr val="tx1"/>
            </a:fontRef>
          </p:style>
        </p:cxnSp>
        <p:grpSp>
          <p:nvGrpSpPr>
            <p:cNvPr id="15394" name="グループ化 59"/>
            <p:cNvGrpSpPr>
              <a:grpSpLocks/>
            </p:cNvGrpSpPr>
            <p:nvPr/>
          </p:nvGrpSpPr>
          <p:grpSpPr bwMode="auto">
            <a:xfrm>
              <a:off x="3791213" y="3931712"/>
              <a:ext cx="397419" cy="129531"/>
              <a:chOff x="6876256" y="6381328"/>
              <a:chExt cx="504056" cy="144016"/>
            </a:xfrm>
          </p:grpSpPr>
          <p:cxnSp>
            <p:nvCxnSpPr>
              <p:cNvPr id="111" name="直線コネクタ 110"/>
              <p:cNvCxnSpPr/>
              <p:nvPr/>
            </p:nvCxnSpPr>
            <p:spPr>
              <a:xfrm>
                <a:off x="6875945" y="6378846"/>
                <a:ext cx="503366" cy="0"/>
              </a:xfrm>
              <a:prstGeom prst="line">
                <a:avLst/>
              </a:prstGeom>
            </p:spPr>
            <p:style>
              <a:lnRef idx="2">
                <a:schemeClr val="dk1"/>
              </a:lnRef>
              <a:fillRef idx="0">
                <a:schemeClr val="dk1"/>
              </a:fillRef>
              <a:effectRef idx="1">
                <a:schemeClr val="dk1"/>
              </a:effectRef>
              <a:fontRef idx="minor">
                <a:schemeClr val="tx1"/>
              </a:fontRef>
            </p:style>
          </p:cxnSp>
          <p:cxnSp>
            <p:nvCxnSpPr>
              <p:cNvPr id="112" name="直線コネクタ 111"/>
              <p:cNvCxnSpPr/>
              <p:nvPr/>
            </p:nvCxnSpPr>
            <p:spPr>
              <a:xfrm flipH="1">
                <a:off x="6875945" y="6378846"/>
                <a:ext cx="142957" cy="146498"/>
              </a:xfrm>
              <a:prstGeom prst="line">
                <a:avLst/>
              </a:prstGeom>
            </p:spPr>
            <p:style>
              <a:lnRef idx="2">
                <a:schemeClr val="dk1"/>
              </a:lnRef>
              <a:fillRef idx="0">
                <a:schemeClr val="dk1"/>
              </a:fillRef>
              <a:effectRef idx="1">
                <a:schemeClr val="dk1"/>
              </a:effectRef>
              <a:fontRef idx="minor">
                <a:schemeClr val="tx1"/>
              </a:fontRef>
            </p:style>
          </p:cxnSp>
          <p:cxnSp>
            <p:nvCxnSpPr>
              <p:cNvPr id="114" name="直線コネクタ 113"/>
              <p:cNvCxnSpPr/>
              <p:nvPr/>
            </p:nvCxnSpPr>
            <p:spPr>
              <a:xfrm flipH="1">
                <a:off x="7018902" y="6378846"/>
                <a:ext cx="142955" cy="146498"/>
              </a:xfrm>
              <a:prstGeom prst="line">
                <a:avLst/>
              </a:prstGeom>
            </p:spPr>
            <p:style>
              <a:lnRef idx="2">
                <a:schemeClr val="dk1"/>
              </a:lnRef>
              <a:fillRef idx="0">
                <a:schemeClr val="dk1"/>
              </a:fillRef>
              <a:effectRef idx="1">
                <a:schemeClr val="dk1"/>
              </a:effectRef>
              <a:fontRef idx="minor">
                <a:schemeClr val="tx1"/>
              </a:fontRef>
            </p:style>
          </p:cxnSp>
          <p:cxnSp>
            <p:nvCxnSpPr>
              <p:cNvPr id="119" name="直線コネクタ 118"/>
              <p:cNvCxnSpPr/>
              <p:nvPr/>
            </p:nvCxnSpPr>
            <p:spPr>
              <a:xfrm flipH="1">
                <a:off x="7161857" y="6378846"/>
                <a:ext cx="144969" cy="146498"/>
              </a:xfrm>
              <a:prstGeom prst="line">
                <a:avLst/>
              </a:prstGeom>
            </p:spPr>
            <p:style>
              <a:lnRef idx="2">
                <a:schemeClr val="dk1"/>
              </a:lnRef>
              <a:fillRef idx="0">
                <a:schemeClr val="dk1"/>
              </a:fillRef>
              <a:effectRef idx="1">
                <a:schemeClr val="dk1"/>
              </a:effectRef>
              <a:fontRef idx="minor">
                <a:schemeClr val="tx1"/>
              </a:fontRef>
            </p:style>
          </p:cxnSp>
        </p:grpSp>
        <p:sp>
          <p:nvSpPr>
            <p:cNvPr id="86" name="二等辺三角形 85"/>
            <p:cNvSpPr/>
            <p:nvPr/>
          </p:nvSpPr>
          <p:spPr bwMode="auto">
            <a:xfrm rot="5400000">
              <a:off x="5265513" y="2618511"/>
              <a:ext cx="444827" cy="379285"/>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200" dirty="0">
                <a:latin typeface="Arial Unicode MS" pitchFamily="50" charset="-128"/>
                <a:ea typeface="Arial Unicode MS" pitchFamily="50" charset="-128"/>
                <a:cs typeface="Arial Unicode MS" pitchFamily="50" charset="-128"/>
              </a:endParaRPr>
            </a:p>
          </p:txBody>
        </p:sp>
        <p:cxnSp>
          <p:nvCxnSpPr>
            <p:cNvPr id="101" name="直線矢印コネクタ 100"/>
            <p:cNvCxnSpPr/>
            <p:nvPr/>
          </p:nvCxnSpPr>
          <p:spPr bwMode="auto">
            <a:xfrm>
              <a:off x="6764670" y="2877568"/>
              <a:ext cx="284163"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0" name="テキスト ボックス 9"/>
            <p:cNvSpPr txBox="1"/>
            <p:nvPr/>
          </p:nvSpPr>
          <p:spPr>
            <a:xfrm>
              <a:off x="2932314" y="1255667"/>
              <a:ext cx="683200" cy="400110"/>
            </a:xfrm>
            <a:prstGeom prst="rect">
              <a:avLst/>
            </a:prstGeom>
            <a:noFill/>
          </p:spPr>
          <p:txBody>
            <a:bodyPr wrap="none" rtlCol="0">
              <a:spAutoFit/>
            </a:bodyPr>
            <a:lstStyle/>
            <a:p>
              <a:r>
                <a:rPr lang="en-US" altLang="ja-JP" sz="2000" dirty="0">
                  <a:latin typeface="Arial Unicode MS" pitchFamily="50" charset="-128"/>
                  <a:ea typeface="Arial Unicode MS" pitchFamily="50" charset="-128"/>
                  <a:cs typeface="Arial Unicode MS" pitchFamily="50" charset="-128"/>
                </a:rPr>
                <a:t>10M</a:t>
              </a:r>
              <a:endParaRPr kumimoji="1" lang="ja-JP" altLang="en-US" sz="2000" dirty="0">
                <a:latin typeface="Arial Unicode MS" pitchFamily="50" charset="-128"/>
                <a:ea typeface="Arial Unicode MS" pitchFamily="50" charset="-128"/>
                <a:cs typeface="Arial Unicode MS" pitchFamily="50" charset="-128"/>
              </a:endParaRPr>
            </a:p>
          </p:txBody>
        </p:sp>
        <p:sp>
          <p:nvSpPr>
            <p:cNvPr id="15368" name="テキスト ボックス 121"/>
            <p:cNvSpPr txBox="1">
              <a:spLocks noChangeArrowheads="1"/>
            </p:cNvSpPr>
            <p:nvPr/>
          </p:nvSpPr>
          <p:spPr bwMode="auto">
            <a:xfrm>
              <a:off x="3967408" y="1597863"/>
              <a:ext cx="164660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800" dirty="0">
                  <a:latin typeface="Arial Unicode MS" pitchFamily="50" charset="-128"/>
                  <a:ea typeface="Arial Unicode MS" pitchFamily="50" charset="-128"/>
                  <a:cs typeface="Arial Unicode MS" pitchFamily="50" charset="-128"/>
                </a:rPr>
                <a:t>T~350mK </a:t>
              </a:r>
            </a:p>
            <a:p>
              <a:pPr eaLnBrk="1" hangingPunct="1"/>
              <a:r>
                <a:rPr lang="en-US" altLang="ja-JP" sz="1800" dirty="0">
                  <a:latin typeface="Arial Unicode MS" pitchFamily="50" charset="-128"/>
                  <a:ea typeface="Arial Unicode MS" pitchFamily="50" charset="-128"/>
                  <a:cs typeface="Arial Unicode MS" pitchFamily="50" charset="-128"/>
                </a:rPr>
                <a:t>(</a:t>
              </a:r>
              <a:r>
                <a:rPr lang="en-US" altLang="ja-JP" sz="1800" baseline="30000" dirty="0">
                  <a:latin typeface="Arial Unicode MS" pitchFamily="50" charset="-128"/>
                  <a:ea typeface="Arial Unicode MS" pitchFamily="50" charset="-128"/>
                  <a:cs typeface="Arial Unicode MS" pitchFamily="50" charset="-128"/>
                </a:rPr>
                <a:t>3</a:t>
              </a:r>
              <a:r>
                <a:rPr lang="en-US" altLang="ja-JP" sz="1800" dirty="0">
                  <a:latin typeface="Arial Unicode MS" pitchFamily="50" charset="-128"/>
                  <a:ea typeface="Arial Unicode MS" pitchFamily="50" charset="-128"/>
                  <a:cs typeface="Arial Unicode MS" pitchFamily="50" charset="-128"/>
                </a:rPr>
                <a:t>He sorption)</a:t>
              </a:r>
              <a:endParaRPr lang="ja-JP" altLang="en-US" sz="1800" dirty="0">
                <a:latin typeface="Arial Unicode MS" pitchFamily="50" charset="-128"/>
                <a:ea typeface="Arial Unicode MS" pitchFamily="50" charset="-128"/>
                <a:cs typeface="Arial Unicode MS" pitchFamily="50" charset="-128"/>
              </a:endParaRPr>
            </a:p>
          </p:txBody>
        </p:sp>
        <p:grpSp>
          <p:nvGrpSpPr>
            <p:cNvPr id="5" name="グループ化 4"/>
            <p:cNvGrpSpPr/>
            <p:nvPr/>
          </p:nvGrpSpPr>
          <p:grpSpPr>
            <a:xfrm>
              <a:off x="4852857" y="2620824"/>
              <a:ext cx="101046" cy="379012"/>
              <a:chOff x="3030794" y="1259527"/>
              <a:chExt cx="101046" cy="379012"/>
            </a:xfrm>
          </p:grpSpPr>
          <p:cxnSp>
            <p:nvCxnSpPr>
              <p:cNvPr id="72" name="直線コネクタ 71"/>
              <p:cNvCxnSpPr/>
              <p:nvPr/>
            </p:nvCxnSpPr>
            <p:spPr bwMode="auto">
              <a:xfrm>
                <a:off x="3030794" y="1259527"/>
                <a:ext cx="0" cy="379012"/>
              </a:xfrm>
              <a:prstGeom prst="line">
                <a:avLst/>
              </a:prstGeom>
              <a:ln w="31750"/>
            </p:spPr>
            <p:style>
              <a:lnRef idx="1">
                <a:schemeClr val="dk1"/>
              </a:lnRef>
              <a:fillRef idx="0">
                <a:schemeClr val="dk1"/>
              </a:fillRef>
              <a:effectRef idx="0">
                <a:schemeClr val="dk1"/>
              </a:effectRef>
              <a:fontRef idx="minor">
                <a:schemeClr val="tx1"/>
              </a:fontRef>
            </p:style>
          </p:cxnSp>
          <p:cxnSp>
            <p:nvCxnSpPr>
              <p:cNvPr id="63" name="直線コネクタ 62"/>
              <p:cNvCxnSpPr/>
              <p:nvPr/>
            </p:nvCxnSpPr>
            <p:spPr bwMode="auto">
              <a:xfrm>
                <a:off x="3131840" y="1259527"/>
                <a:ext cx="0" cy="379012"/>
              </a:xfrm>
              <a:prstGeom prst="line">
                <a:avLst/>
              </a:prstGeom>
              <a:ln w="31750"/>
            </p:spPr>
            <p:style>
              <a:lnRef idx="1">
                <a:schemeClr val="dk1"/>
              </a:lnRef>
              <a:fillRef idx="0">
                <a:schemeClr val="dk1"/>
              </a:fillRef>
              <a:effectRef idx="0">
                <a:schemeClr val="dk1"/>
              </a:effectRef>
              <a:fontRef idx="minor">
                <a:schemeClr val="tx1"/>
              </a:fontRef>
            </p:style>
          </p:cxnSp>
        </p:grpSp>
        <p:cxnSp>
          <p:nvCxnSpPr>
            <p:cNvPr id="65" name="直線コネクタ 64"/>
            <p:cNvCxnSpPr>
              <a:cxnSpLocks/>
              <a:endCxn id="86" idx="3"/>
            </p:cNvCxnSpPr>
            <p:nvPr/>
          </p:nvCxnSpPr>
          <p:spPr bwMode="auto">
            <a:xfrm flipV="1">
              <a:off x="4953903" y="2808154"/>
              <a:ext cx="344381" cy="2176"/>
            </a:xfrm>
            <a:prstGeom prst="line">
              <a:avLst/>
            </a:prstGeom>
            <a:ln w="25400"/>
          </p:spPr>
          <p:style>
            <a:lnRef idx="1">
              <a:schemeClr val="dk1"/>
            </a:lnRef>
            <a:fillRef idx="0">
              <a:schemeClr val="dk1"/>
            </a:fillRef>
            <a:effectRef idx="0">
              <a:schemeClr val="dk1"/>
            </a:effectRef>
            <a:fontRef idx="minor">
              <a:schemeClr val="tx1"/>
            </a:fontRef>
          </p:style>
        </p:cxnSp>
        <p:cxnSp>
          <p:nvCxnSpPr>
            <p:cNvPr id="75" name="直線コネクタ 74"/>
            <p:cNvCxnSpPr>
              <a:cxnSpLocks/>
            </p:cNvCxnSpPr>
            <p:nvPr/>
          </p:nvCxnSpPr>
          <p:spPr bwMode="auto">
            <a:xfrm>
              <a:off x="5689322" y="2802091"/>
              <a:ext cx="707815" cy="3588"/>
            </a:xfrm>
            <a:prstGeom prst="line">
              <a:avLst/>
            </a:prstGeom>
            <a:ln w="25400"/>
          </p:spPr>
          <p:style>
            <a:lnRef idx="1">
              <a:schemeClr val="dk1"/>
            </a:lnRef>
            <a:fillRef idx="0">
              <a:schemeClr val="dk1"/>
            </a:fillRef>
            <a:effectRef idx="0">
              <a:schemeClr val="dk1"/>
            </a:effectRef>
            <a:fontRef idx="minor">
              <a:schemeClr val="tx1"/>
            </a:fontRef>
          </p:style>
        </p:cxnSp>
        <p:grpSp>
          <p:nvGrpSpPr>
            <p:cNvPr id="8" name="グループ化 7"/>
            <p:cNvGrpSpPr/>
            <p:nvPr/>
          </p:nvGrpSpPr>
          <p:grpSpPr>
            <a:xfrm>
              <a:off x="2128674" y="1445607"/>
              <a:ext cx="404669" cy="119470"/>
              <a:chOff x="183038" y="1097835"/>
              <a:chExt cx="404669" cy="119470"/>
            </a:xfrm>
          </p:grpSpPr>
          <p:cxnSp>
            <p:nvCxnSpPr>
              <p:cNvPr id="120" name="直線コネクタ 119"/>
              <p:cNvCxnSpPr/>
              <p:nvPr/>
            </p:nvCxnSpPr>
            <p:spPr bwMode="auto">
              <a:xfrm flipV="1">
                <a:off x="183038" y="1097835"/>
                <a:ext cx="404669" cy="3033"/>
              </a:xfrm>
              <a:prstGeom prst="line">
                <a:avLst/>
              </a:prstGeom>
              <a:ln w="31750"/>
            </p:spPr>
            <p:style>
              <a:lnRef idx="2">
                <a:schemeClr val="dk1"/>
              </a:lnRef>
              <a:fillRef idx="0">
                <a:schemeClr val="dk1"/>
              </a:fillRef>
              <a:effectRef idx="1">
                <a:schemeClr val="dk1"/>
              </a:effectRef>
              <a:fontRef idx="minor">
                <a:schemeClr val="tx1"/>
              </a:fontRef>
            </p:style>
          </p:cxnSp>
          <p:cxnSp>
            <p:nvCxnSpPr>
              <p:cNvPr id="44" name="直線コネクタ 43"/>
              <p:cNvCxnSpPr/>
              <p:nvPr/>
            </p:nvCxnSpPr>
            <p:spPr bwMode="auto">
              <a:xfrm>
                <a:off x="259471" y="1217305"/>
                <a:ext cx="252000" cy="0"/>
              </a:xfrm>
              <a:prstGeom prst="line">
                <a:avLst/>
              </a:prstGeom>
              <a:ln w="50800"/>
            </p:spPr>
            <p:style>
              <a:lnRef idx="2">
                <a:schemeClr val="dk1"/>
              </a:lnRef>
              <a:fillRef idx="0">
                <a:schemeClr val="dk1"/>
              </a:fillRef>
              <a:effectRef idx="1">
                <a:schemeClr val="dk1"/>
              </a:effectRef>
              <a:fontRef idx="minor">
                <a:schemeClr val="tx1"/>
              </a:fontRef>
            </p:style>
          </p:cxnSp>
        </p:grpSp>
        <p:grpSp>
          <p:nvGrpSpPr>
            <p:cNvPr id="51" name="グループ化 59"/>
            <p:cNvGrpSpPr>
              <a:grpSpLocks/>
            </p:cNvGrpSpPr>
            <p:nvPr/>
          </p:nvGrpSpPr>
          <p:grpSpPr bwMode="auto">
            <a:xfrm>
              <a:off x="2147047" y="2020563"/>
              <a:ext cx="397419" cy="129531"/>
              <a:chOff x="6876256" y="6381328"/>
              <a:chExt cx="504056" cy="144016"/>
            </a:xfrm>
          </p:grpSpPr>
          <p:cxnSp>
            <p:nvCxnSpPr>
              <p:cNvPr id="52" name="直線コネクタ 51"/>
              <p:cNvCxnSpPr/>
              <p:nvPr/>
            </p:nvCxnSpPr>
            <p:spPr>
              <a:xfrm>
                <a:off x="6875945" y="6378846"/>
                <a:ext cx="503366" cy="0"/>
              </a:xfrm>
              <a:prstGeom prst="line">
                <a:avLst/>
              </a:prstGeom>
            </p:spPr>
            <p:style>
              <a:lnRef idx="2">
                <a:schemeClr val="dk1"/>
              </a:lnRef>
              <a:fillRef idx="0">
                <a:schemeClr val="dk1"/>
              </a:fillRef>
              <a:effectRef idx="1">
                <a:schemeClr val="dk1"/>
              </a:effectRef>
              <a:fontRef idx="minor">
                <a:schemeClr val="tx1"/>
              </a:fontRef>
            </p:style>
          </p:cxnSp>
          <p:cxnSp>
            <p:nvCxnSpPr>
              <p:cNvPr id="53" name="直線コネクタ 52"/>
              <p:cNvCxnSpPr/>
              <p:nvPr/>
            </p:nvCxnSpPr>
            <p:spPr>
              <a:xfrm flipH="1">
                <a:off x="6875945" y="6378846"/>
                <a:ext cx="142957" cy="146498"/>
              </a:xfrm>
              <a:prstGeom prst="line">
                <a:avLst/>
              </a:prstGeom>
            </p:spPr>
            <p:style>
              <a:lnRef idx="2">
                <a:schemeClr val="dk1"/>
              </a:lnRef>
              <a:fillRef idx="0">
                <a:schemeClr val="dk1"/>
              </a:fillRef>
              <a:effectRef idx="1">
                <a:schemeClr val="dk1"/>
              </a:effectRef>
              <a:fontRef idx="minor">
                <a:schemeClr val="tx1"/>
              </a:fontRef>
            </p:style>
          </p:cxnSp>
          <p:cxnSp>
            <p:nvCxnSpPr>
              <p:cNvPr id="55" name="直線コネクタ 54"/>
              <p:cNvCxnSpPr/>
              <p:nvPr/>
            </p:nvCxnSpPr>
            <p:spPr>
              <a:xfrm flipH="1">
                <a:off x="7018902" y="6378846"/>
                <a:ext cx="142955" cy="146498"/>
              </a:xfrm>
              <a:prstGeom prst="line">
                <a:avLst/>
              </a:prstGeom>
            </p:spPr>
            <p:style>
              <a:lnRef idx="2">
                <a:schemeClr val="dk1"/>
              </a:lnRef>
              <a:fillRef idx="0">
                <a:schemeClr val="dk1"/>
              </a:fillRef>
              <a:effectRef idx="1">
                <a:schemeClr val="dk1"/>
              </a:effectRef>
              <a:fontRef idx="minor">
                <a:schemeClr val="tx1"/>
              </a:fontRef>
            </p:style>
          </p:cxnSp>
          <p:cxnSp>
            <p:nvCxnSpPr>
              <p:cNvPr id="56" name="直線コネクタ 55"/>
              <p:cNvCxnSpPr/>
              <p:nvPr/>
            </p:nvCxnSpPr>
            <p:spPr>
              <a:xfrm flipH="1">
                <a:off x="7161857" y="6378846"/>
                <a:ext cx="144969" cy="146498"/>
              </a:xfrm>
              <a:prstGeom prst="line">
                <a:avLst/>
              </a:prstGeom>
            </p:spPr>
            <p:style>
              <a:lnRef idx="2">
                <a:schemeClr val="dk1"/>
              </a:lnRef>
              <a:fillRef idx="0">
                <a:schemeClr val="dk1"/>
              </a:fillRef>
              <a:effectRef idx="1">
                <a:schemeClr val="dk1"/>
              </a:effectRef>
              <a:fontRef idx="minor">
                <a:schemeClr val="tx1"/>
              </a:fontRef>
            </p:style>
          </p:cxnSp>
        </p:grpSp>
        <p:cxnSp>
          <p:nvCxnSpPr>
            <p:cNvPr id="57" name="直線コネクタ 56"/>
            <p:cNvCxnSpPr/>
            <p:nvPr/>
          </p:nvCxnSpPr>
          <p:spPr bwMode="auto">
            <a:xfrm flipV="1">
              <a:off x="2345757" y="1550885"/>
              <a:ext cx="834" cy="478606"/>
            </a:xfrm>
            <a:prstGeom prst="line">
              <a:avLst/>
            </a:prstGeom>
            <a:ln w="25400"/>
          </p:spPr>
          <p:style>
            <a:lnRef idx="1">
              <a:schemeClr val="dk1"/>
            </a:lnRef>
            <a:fillRef idx="0">
              <a:schemeClr val="dk1"/>
            </a:fillRef>
            <a:effectRef idx="0">
              <a:schemeClr val="dk1"/>
            </a:effectRef>
            <a:fontRef idx="minor">
              <a:schemeClr val="tx1"/>
            </a:fontRef>
          </p:style>
        </p:cxnSp>
        <p:sp>
          <p:nvSpPr>
            <p:cNvPr id="9" name="フリーフォーム: 図形 8"/>
            <p:cNvSpPr/>
            <p:nvPr/>
          </p:nvSpPr>
          <p:spPr>
            <a:xfrm>
              <a:off x="2337843" y="1185347"/>
              <a:ext cx="556133" cy="265369"/>
            </a:xfrm>
            <a:custGeom>
              <a:avLst/>
              <a:gdLst>
                <a:gd name="connsiteX0" fmla="*/ 0 w 652006"/>
                <a:gd name="connsiteY0" fmla="*/ 190831 h 190831"/>
                <a:gd name="connsiteX1" fmla="*/ 7951 w 652006"/>
                <a:gd name="connsiteY1" fmla="*/ 0 h 190831"/>
                <a:gd name="connsiteX2" fmla="*/ 652006 w 652006"/>
                <a:gd name="connsiteY2" fmla="*/ 7951 h 190831"/>
                <a:gd name="connsiteX0" fmla="*/ 23593 w 675599"/>
                <a:gd name="connsiteY0" fmla="*/ 197851 h 197851"/>
                <a:gd name="connsiteX1" fmla="*/ 0 w 675599"/>
                <a:gd name="connsiteY1" fmla="*/ 0 h 197851"/>
                <a:gd name="connsiteX2" fmla="*/ 675599 w 675599"/>
                <a:gd name="connsiteY2" fmla="*/ 14971 h 197851"/>
                <a:gd name="connsiteX0" fmla="*/ 0 w 683496"/>
                <a:gd name="connsiteY0" fmla="*/ 200654 h 200654"/>
                <a:gd name="connsiteX1" fmla="*/ 7897 w 683496"/>
                <a:gd name="connsiteY1" fmla="*/ 0 h 200654"/>
                <a:gd name="connsiteX2" fmla="*/ 683496 w 683496"/>
                <a:gd name="connsiteY2" fmla="*/ 14971 h 200654"/>
                <a:gd name="connsiteX0" fmla="*/ 17295 w 675599"/>
                <a:gd name="connsiteY0" fmla="*/ 234292 h 234292"/>
                <a:gd name="connsiteX1" fmla="*/ 0 w 675599"/>
                <a:gd name="connsiteY1" fmla="*/ 0 h 234292"/>
                <a:gd name="connsiteX2" fmla="*/ 675599 w 675599"/>
                <a:gd name="connsiteY2" fmla="*/ 14971 h 234292"/>
                <a:gd name="connsiteX0" fmla="*/ 0 w 658304"/>
                <a:gd name="connsiteY0" fmla="*/ 234292 h 234292"/>
                <a:gd name="connsiteX1" fmla="*/ 1599 w 658304"/>
                <a:gd name="connsiteY1" fmla="*/ 0 h 234292"/>
                <a:gd name="connsiteX2" fmla="*/ 658304 w 658304"/>
                <a:gd name="connsiteY2" fmla="*/ 14971 h 234292"/>
                <a:gd name="connsiteX0" fmla="*/ 1550 w 659854"/>
                <a:gd name="connsiteY0" fmla="*/ 234292 h 234292"/>
                <a:gd name="connsiteX1" fmla="*/ 0 w 659854"/>
                <a:gd name="connsiteY1" fmla="*/ 0 h 234292"/>
                <a:gd name="connsiteX2" fmla="*/ 659854 w 659854"/>
                <a:gd name="connsiteY2" fmla="*/ 14971 h 234292"/>
                <a:gd name="connsiteX0" fmla="*/ 1550 w 659854"/>
                <a:gd name="connsiteY0" fmla="*/ 234292 h 234292"/>
                <a:gd name="connsiteX1" fmla="*/ 0 w 659854"/>
                <a:gd name="connsiteY1" fmla="*/ 0 h 234292"/>
                <a:gd name="connsiteX2" fmla="*/ 659854 w 659854"/>
                <a:gd name="connsiteY2" fmla="*/ 955 h 234292"/>
                <a:gd name="connsiteX0" fmla="*/ 1550 w 659854"/>
                <a:gd name="connsiteY0" fmla="*/ 234292 h 234292"/>
                <a:gd name="connsiteX1" fmla="*/ 0 w 659854"/>
                <a:gd name="connsiteY1" fmla="*/ 0 h 234292"/>
                <a:gd name="connsiteX2" fmla="*/ 659854 w 659854"/>
                <a:gd name="connsiteY2" fmla="*/ 3758 h 234292"/>
                <a:gd name="connsiteX0" fmla="*/ 1550 w 551568"/>
                <a:gd name="connsiteY0" fmla="*/ 234292 h 234292"/>
                <a:gd name="connsiteX1" fmla="*/ 0 w 551568"/>
                <a:gd name="connsiteY1" fmla="*/ 0 h 234292"/>
                <a:gd name="connsiteX2" fmla="*/ 551568 w 551568"/>
                <a:gd name="connsiteY2" fmla="*/ 3758 h 234292"/>
              </a:gdLst>
              <a:ahLst/>
              <a:cxnLst>
                <a:cxn ang="0">
                  <a:pos x="connsiteX0" y="connsiteY0"/>
                </a:cxn>
                <a:cxn ang="0">
                  <a:pos x="connsiteX1" y="connsiteY1"/>
                </a:cxn>
                <a:cxn ang="0">
                  <a:pos x="connsiteX2" y="connsiteY2"/>
                </a:cxn>
              </a:cxnLst>
              <a:rect l="l" t="t" r="r" b="b"/>
              <a:pathLst>
                <a:path w="551568" h="234292">
                  <a:moveTo>
                    <a:pt x="1550" y="234292"/>
                  </a:moveTo>
                  <a:cubicBezTo>
                    <a:pt x="1033" y="156195"/>
                    <a:pt x="517" y="78097"/>
                    <a:pt x="0" y="0"/>
                  </a:cubicBezTo>
                  <a:lnTo>
                    <a:pt x="551568" y="375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Freeform 11"/>
            <p:cNvSpPr>
              <a:spLocks/>
            </p:cNvSpPr>
            <p:nvPr/>
          </p:nvSpPr>
          <p:spPr bwMode="auto">
            <a:xfrm>
              <a:off x="2893976" y="1075831"/>
              <a:ext cx="722734" cy="216662"/>
            </a:xfrm>
            <a:custGeom>
              <a:avLst/>
              <a:gdLst>
                <a:gd name="T0" fmla="*/ 0 w 1410"/>
                <a:gd name="T1" fmla="*/ 258 h 456"/>
                <a:gd name="T2" fmla="*/ 222 w 1410"/>
                <a:gd name="T3" fmla="*/ 258 h 456"/>
                <a:gd name="T4" fmla="*/ 318 w 1410"/>
                <a:gd name="T5" fmla="*/ 30 h 456"/>
                <a:gd name="T6" fmla="*/ 468 w 1410"/>
                <a:gd name="T7" fmla="*/ 456 h 456"/>
                <a:gd name="T8" fmla="*/ 672 w 1410"/>
                <a:gd name="T9" fmla="*/ 12 h 456"/>
                <a:gd name="T10" fmla="*/ 858 w 1410"/>
                <a:gd name="T11" fmla="*/ 450 h 456"/>
                <a:gd name="T12" fmla="*/ 1020 w 1410"/>
                <a:gd name="T13" fmla="*/ 0 h 456"/>
                <a:gd name="T14" fmla="*/ 1176 w 1410"/>
                <a:gd name="T15" fmla="*/ 246 h 456"/>
                <a:gd name="T16" fmla="*/ 1410 w 1410"/>
                <a:gd name="T17" fmla="*/ 246 h 456"/>
                <a:gd name="connsiteX0" fmla="*/ 0 w 10000"/>
                <a:gd name="connsiteY0" fmla="*/ 5658 h 10000"/>
                <a:gd name="connsiteX1" fmla="*/ 1574 w 10000"/>
                <a:gd name="connsiteY1" fmla="*/ 5658 h 10000"/>
                <a:gd name="connsiteX2" fmla="*/ 2255 w 10000"/>
                <a:gd name="connsiteY2" fmla="*/ 658 h 10000"/>
                <a:gd name="connsiteX3" fmla="*/ 3319 w 10000"/>
                <a:gd name="connsiteY3" fmla="*/ 10000 h 10000"/>
                <a:gd name="connsiteX4" fmla="*/ 4766 w 10000"/>
                <a:gd name="connsiteY4" fmla="*/ 263 h 10000"/>
                <a:gd name="connsiteX5" fmla="*/ 6085 w 10000"/>
                <a:gd name="connsiteY5" fmla="*/ 9868 h 10000"/>
                <a:gd name="connsiteX6" fmla="*/ 7234 w 10000"/>
                <a:gd name="connsiteY6" fmla="*/ 0 h 10000"/>
                <a:gd name="connsiteX7" fmla="*/ 9171 w 10000"/>
                <a:gd name="connsiteY7" fmla="*/ 9677 h 10000"/>
                <a:gd name="connsiteX8" fmla="*/ 10000 w 10000"/>
                <a:gd name="connsiteY8" fmla="*/ 5395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4539 h 10000"/>
                <a:gd name="connsiteX0" fmla="*/ 0 w 11631"/>
                <a:gd name="connsiteY0" fmla="*/ 5658 h 10000"/>
                <a:gd name="connsiteX1" fmla="*/ 1574 w 11631"/>
                <a:gd name="connsiteY1" fmla="*/ 5658 h 10000"/>
                <a:gd name="connsiteX2" fmla="*/ 2255 w 11631"/>
                <a:gd name="connsiteY2" fmla="*/ 658 h 10000"/>
                <a:gd name="connsiteX3" fmla="*/ 3319 w 11631"/>
                <a:gd name="connsiteY3" fmla="*/ 10000 h 10000"/>
                <a:gd name="connsiteX4" fmla="*/ 4766 w 11631"/>
                <a:gd name="connsiteY4" fmla="*/ 263 h 10000"/>
                <a:gd name="connsiteX5" fmla="*/ 6085 w 11631"/>
                <a:gd name="connsiteY5" fmla="*/ 9868 h 10000"/>
                <a:gd name="connsiteX6" fmla="*/ 7234 w 11631"/>
                <a:gd name="connsiteY6" fmla="*/ 0 h 10000"/>
                <a:gd name="connsiteX7" fmla="*/ 8548 w 11631"/>
                <a:gd name="connsiteY7" fmla="*/ 9463 h 10000"/>
                <a:gd name="connsiteX8" fmla="*/ 10065 w 11631"/>
                <a:gd name="connsiteY8" fmla="*/ 5087 h 10000"/>
                <a:gd name="connsiteX9" fmla="*/ 11592 w 11631"/>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180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10065 w 11592"/>
                <a:gd name="connsiteY8" fmla="*/ 5087 h 10000"/>
                <a:gd name="connsiteX9" fmla="*/ 11592 w 11592"/>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9577 w 11592"/>
                <a:gd name="connsiteY8" fmla="*/ 5464 h 10000"/>
                <a:gd name="connsiteX9" fmla="*/ 11592 w 11592"/>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20256"/>
                <a:gd name="connsiteX1" fmla="*/ 1543 w 12933"/>
                <a:gd name="connsiteY1" fmla="*/ 10373 h 20256"/>
                <a:gd name="connsiteX2" fmla="*/ 3230 w 12933"/>
                <a:gd name="connsiteY2" fmla="*/ 0 h 20256"/>
                <a:gd name="connsiteX3" fmla="*/ 4660 w 12933"/>
                <a:gd name="connsiteY3" fmla="*/ 17260 h 20256"/>
                <a:gd name="connsiteX4" fmla="*/ 6469 w 12933"/>
                <a:gd name="connsiteY4" fmla="*/ 20252 h 20256"/>
                <a:gd name="connsiteX5" fmla="*/ 6107 w 12933"/>
                <a:gd name="connsiteY5" fmla="*/ 7523 h 20256"/>
                <a:gd name="connsiteX6" fmla="*/ 7426 w 12933"/>
                <a:gd name="connsiteY6" fmla="*/ 17128 h 20256"/>
                <a:gd name="connsiteX7" fmla="*/ 8575 w 12933"/>
                <a:gd name="connsiteY7" fmla="*/ 7260 h 20256"/>
                <a:gd name="connsiteX8" fmla="*/ 9919 w 12933"/>
                <a:gd name="connsiteY8" fmla="*/ 17006 h 20256"/>
                <a:gd name="connsiteX9" fmla="*/ 10918 w 12933"/>
                <a:gd name="connsiteY9" fmla="*/ 12724 h 20256"/>
                <a:gd name="connsiteX10" fmla="*/ 12933 w 12933"/>
                <a:gd name="connsiteY10" fmla="*/ 12270 h 20256"/>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0918 w 16195"/>
                <a:gd name="connsiteY8" fmla="*/ 12742 h 20270"/>
                <a:gd name="connsiteX9" fmla="*/ 16195 w 16195"/>
                <a:gd name="connsiteY9" fmla="*/ 10214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2961 w 16195"/>
                <a:gd name="connsiteY8" fmla="*/ 10103 h 20270"/>
                <a:gd name="connsiteX9" fmla="*/ 16195 w 16195"/>
                <a:gd name="connsiteY9" fmla="*/ 10214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2961 w 19335"/>
                <a:gd name="connsiteY8" fmla="*/ 10103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6165 w 19335"/>
                <a:gd name="connsiteY6" fmla="*/ 20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323"/>
                <a:gd name="connsiteX1" fmla="*/ 1543 w 19335"/>
                <a:gd name="connsiteY1" fmla="*/ 10391 h 20323"/>
                <a:gd name="connsiteX2" fmla="*/ 3230 w 19335"/>
                <a:gd name="connsiteY2" fmla="*/ 18 h 20323"/>
                <a:gd name="connsiteX3" fmla="*/ 6469 w 19335"/>
                <a:gd name="connsiteY3" fmla="*/ 20270 h 20323"/>
                <a:gd name="connsiteX4" fmla="*/ 9735 w 19335"/>
                <a:gd name="connsiteY4" fmla="*/ 0 h 20323"/>
                <a:gd name="connsiteX5" fmla="*/ 12944 w 19335"/>
                <a:gd name="connsiteY5" fmla="*/ 20162 h 20323"/>
                <a:gd name="connsiteX6" fmla="*/ 16165 w 19335"/>
                <a:gd name="connsiteY6" fmla="*/ 208 h 20323"/>
                <a:gd name="connsiteX7" fmla="*/ 19309 w 19335"/>
                <a:gd name="connsiteY7" fmla="*/ 20323 h 20323"/>
                <a:gd name="connsiteX8" fmla="*/ 17900 w 19335"/>
                <a:gd name="connsiteY8" fmla="*/ 10386 h 20323"/>
                <a:gd name="connsiteX9" fmla="*/ 19335 w 19335"/>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17900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67" h="20323">
                  <a:moveTo>
                    <a:pt x="0" y="10202"/>
                  </a:moveTo>
                  <a:cubicBezTo>
                    <a:pt x="27" y="10170"/>
                    <a:pt x="1486" y="10328"/>
                    <a:pt x="1543" y="10391"/>
                  </a:cubicBezTo>
                  <a:cubicBezTo>
                    <a:pt x="1526" y="10139"/>
                    <a:pt x="3202" y="68"/>
                    <a:pt x="3230" y="18"/>
                  </a:cubicBezTo>
                  <a:cubicBezTo>
                    <a:pt x="3258" y="-32"/>
                    <a:pt x="6447" y="20430"/>
                    <a:pt x="6469" y="20270"/>
                  </a:cubicBezTo>
                  <a:cubicBezTo>
                    <a:pt x="6439" y="20269"/>
                    <a:pt x="9734" y="190"/>
                    <a:pt x="9735" y="0"/>
                  </a:cubicBezTo>
                  <a:cubicBezTo>
                    <a:pt x="9738" y="122"/>
                    <a:pt x="12911" y="19851"/>
                    <a:pt x="12944" y="20162"/>
                  </a:cubicBezTo>
                  <a:cubicBezTo>
                    <a:pt x="12911" y="19890"/>
                    <a:pt x="16138" y="386"/>
                    <a:pt x="16165" y="208"/>
                  </a:cubicBezTo>
                  <a:cubicBezTo>
                    <a:pt x="16146" y="440"/>
                    <a:pt x="19364" y="20354"/>
                    <a:pt x="19309" y="20323"/>
                  </a:cubicBezTo>
                  <a:cubicBezTo>
                    <a:pt x="19419" y="20430"/>
                    <a:pt x="20927" y="10030"/>
                    <a:pt x="20949" y="10386"/>
                  </a:cubicBezTo>
                  <a:cubicBezTo>
                    <a:pt x="20902" y="10100"/>
                    <a:pt x="22580" y="10210"/>
                    <a:pt x="22567" y="10308"/>
                  </a:cubicBezTo>
                </a:path>
              </a:pathLst>
            </a:custGeom>
            <a:noFill/>
            <a:ln w="31750">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ja-JP" altLang="en-US">
                <a:latin typeface="Arial Unicode MS" pitchFamily="50" charset="-128"/>
                <a:ea typeface="Arial Unicode MS" pitchFamily="50" charset="-128"/>
                <a:cs typeface="Arial Unicode MS" pitchFamily="50" charset="-128"/>
              </a:endParaRPr>
            </a:p>
          </p:txBody>
        </p:sp>
        <p:sp>
          <p:nvSpPr>
            <p:cNvPr id="11" name="フリーフォーム: 図形 10"/>
            <p:cNvSpPr/>
            <p:nvPr/>
          </p:nvSpPr>
          <p:spPr>
            <a:xfrm>
              <a:off x="3623531" y="1188813"/>
              <a:ext cx="371475" cy="1704975"/>
            </a:xfrm>
            <a:custGeom>
              <a:avLst/>
              <a:gdLst>
                <a:gd name="connsiteX0" fmla="*/ 0 w 371475"/>
                <a:gd name="connsiteY0" fmla="*/ 0 h 1704975"/>
                <a:gd name="connsiteX1" fmla="*/ 371475 w 371475"/>
                <a:gd name="connsiteY1" fmla="*/ 0 h 1704975"/>
                <a:gd name="connsiteX2" fmla="*/ 371475 w 371475"/>
                <a:gd name="connsiteY2" fmla="*/ 1704975 h 1704975"/>
              </a:gdLst>
              <a:ahLst/>
              <a:cxnLst>
                <a:cxn ang="0">
                  <a:pos x="connsiteX0" y="connsiteY0"/>
                </a:cxn>
                <a:cxn ang="0">
                  <a:pos x="connsiteX1" y="connsiteY1"/>
                </a:cxn>
                <a:cxn ang="0">
                  <a:pos x="connsiteX2" y="connsiteY2"/>
                </a:cxn>
              </a:cxnLst>
              <a:rect l="l" t="t" r="r" b="b"/>
              <a:pathLst>
                <a:path w="371475" h="1704975">
                  <a:moveTo>
                    <a:pt x="0" y="0"/>
                  </a:moveTo>
                  <a:lnTo>
                    <a:pt x="371475" y="0"/>
                  </a:lnTo>
                  <a:lnTo>
                    <a:pt x="371475" y="170497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3956230" y="2773752"/>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図形 15"/>
            <p:cNvSpPr/>
            <p:nvPr/>
          </p:nvSpPr>
          <p:spPr>
            <a:xfrm>
              <a:off x="5447967" y="2946767"/>
              <a:ext cx="938440" cy="665504"/>
            </a:xfrm>
            <a:custGeom>
              <a:avLst/>
              <a:gdLst>
                <a:gd name="connsiteX0" fmla="*/ 0 w 752168"/>
                <a:gd name="connsiteY0" fmla="*/ 1327355 h 1327355"/>
                <a:gd name="connsiteX1" fmla="*/ 294968 w 752168"/>
                <a:gd name="connsiteY1" fmla="*/ 1327355 h 1327355"/>
                <a:gd name="connsiteX2" fmla="*/ 294968 w 752168"/>
                <a:gd name="connsiteY2" fmla="*/ 0 h 1327355"/>
                <a:gd name="connsiteX3" fmla="*/ 752168 w 752168"/>
                <a:gd name="connsiteY3" fmla="*/ 0 h 1327355"/>
                <a:gd name="connsiteX0" fmla="*/ 0 w 943756"/>
                <a:gd name="connsiteY0" fmla="*/ 639378 h 1327355"/>
                <a:gd name="connsiteX1" fmla="*/ 486556 w 943756"/>
                <a:gd name="connsiteY1" fmla="*/ 1327355 h 1327355"/>
                <a:gd name="connsiteX2" fmla="*/ 486556 w 943756"/>
                <a:gd name="connsiteY2" fmla="*/ 0 h 1327355"/>
                <a:gd name="connsiteX3" fmla="*/ 943756 w 943756"/>
                <a:gd name="connsiteY3" fmla="*/ 0 h 1327355"/>
                <a:gd name="connsiteX0" fmla="*/ 0 w 943756"/>
                <a:gd name="connsiteY0" fmla="*/ 639378 h 665504"/>
                <a:gd name="connsiteX1" fmla="*/ 495264 w 943756"/>
                <a:gd name="connsiteY1" fmla="*/ 665504 h 665504"/>
                <a:gd name="connsiteX2" fmla="*/ 486556 w 943756"/>
                <a:gd name="connsiteY2" fmla="*/ 0 h 665504"/>
                <a:gd name="connsiteX3" fmla="*/ 943756 w 943756"/>
                <a:gd name="connsiteY3" fmla="*/ 0 h 665504"/>
                <a:gd name="connsiteX0" fmla="*/ 0 w 938440"/>
                <a:gd name="connsiteY0" fmla="*/ 671275 h 671275"/>
                <a:gd name="connsiteX1" fmla="*/ 489948 w 938440"/>
                <a:gd name="connsiteY1" fmla="*/ 665504 h 671275"/>
                <a:gd name="connsiteX2" fmla="*/ 481240 w 938440"/>
                <a:gd name="connsiteY2" fmla="*/ 0 h 671275"/>
                <a:gd name="connsiteX3" fmla="*/ 938440 w 938440"/>
                <a:gd name="connsiteY3" fmla="*/ 0 h 671275"/>
                <a:gd name="connsiteX0" fmla="*/ 0 w 938440"/>
                <a:gd name="connsiteY0" fmla="*/ 655327 h 665504"/>
                <a:gd name="connsiteX1" fmla="*/ 489948 w 938440"/>
                <a:gd name="connsiteY1" fmla="*/ 665504 h 665504"/>
                <a:gd name="connsiteX2" fmla="*/ 481240 w 938440"/>
                <a:gd name="connsiteY2" fmla="*/ 0 h 665504"/>
                <a:gd name="connsiteX3" fmla="*/ 938440 w 938440"/>
                <a:gd name="connsiteY3" fmla="*/ 0 h 665504"/>
                <a:gd name="connsiteX0" fmla="*/ 0 w 938440"/>
                <a:gd name="connsiteY0" fmla="*/ 655327 h 665504"/>
                <a:gd name="connsiteX1" fmla="*/ 489948 w 938440"/>
                <a:gd name="connsiteY1" fmla="*/ 665504 h 665504"/>
                <a:gd name="connsiteX2" fmla="*/ 481240 w 938440"/>
                <a:gd name="connsiteY2" fmla="*/ 0 h 665504"/>
                <a:gd name="connsiteX3" fmla="*/ 938440 w 938440"/>
                <a:gd name="connsiteY3" fmla="*/ 0 h 665504"/>
              </a:gdLst>
              <a:ahLst/>
              <a:cxnLst>
                <a:cxn ang="0">
                  <a:pos x="connsiteX0" y="connsiteY0"/>
                </a:cxn>
                <a:cxn ang="0">
                  <a:pos x="connsiteX1" y="connsiteY1"/>
                </a:cxn>
                <a:cxn ang="0">
                  <a:pos x="connsiteX2" y="connsiteY2"/>
                </a:cxn>
                <a:cxn ang="0">
                  <a:pos x="connsiteX3" y="connsiteY3"/>
                </a:cxn>
              </a:cxnLst>
              <a:rect l="l" t="t" r="r" b="b"/>
              <a:pathLst>
                <a:path w="938440" h="665504">
                  <a:moveTo>
                    <a:pt x="0" y="655327"/>
                  </a:moveTo>
                  <a:lnTo>
                    <a:pt x="489948" y="665504"/>
                  </a:lnTo>
                  <a:lnTo>
                    <a:pt x="481240" y="0"/>
                  </a:lnTo>
                  <a:lnTo>
                    <a:pt x="93844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図形 18"/>
            <p:cNvSpPr/>
            <p:nvPr/>
          </p:nvSpPr>
          <p:spPr>
            <a:xfrm>
              <a:off x="2118080" y="1781877"/>
              <a:ext cx="1636294" cy="1328119"/>
            </a:xfrm>
            <a:custGeom>
              <a:avLst/>
              <a:gdLst>
                <a:gd name="connsiteX0" fmla="*/ 0 w 1636294"/>
                <a:gd name="connsiteY0" fmla="*/ 737929 h 1328119"/>
                <a:gd name="connsiteX1" fmla="*/ 625642 w 1636294"/>
                <a:gd name="connsiteY1" fmla="*/ 593550 h 1328119"/>
                <a:gd name="connsiteX2" fmla="*/ 1010652 w 1636294"/>
                <a:gd name="connsiteY2" fmla="*/ 76193 h 1328119"/>
                <a:gd name="connsiteX3" fmla="*/ 1263315 w 1636294"/>
                <a:gd name="connsiteY3" fmla="*/ 40098 h 1328119"/>
                <a:gd name="connsiteX4" fmla="*/ 1335505 w 1636294"/>
                <a:gd name="connsiteY4" fmla="*/ 437140 h 1328119"/>
                <a:gd name="connsiteX5" fmla="*/ 1335505 w 1636294"/>
                <a:gd name="connsiteY5" fmla="*/ 870277 h 1328119"/>
                <a:gd name="connsiteX6" fmla="*/ 1335505 w 1636294"/>
                <a:gd name="connsiteY6" fmla="*/ 1255287 h 1328119"/>
                <a:gd name="connsiteX7" fmla="*/ 1636294 w 1636294"/>
                <a:gd name="connsiteY7" fmla="*/ 1327477 h 1328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6294" h="1328119">
                  <a:moveTo>
                    <a:pt x="0" y="737929"/>
                  </a:moveTo>
                  <a:cubicBezTo>
                    <a:pt x="228600" y="720884"/>
                    <a:pt x="457200" y="703839"/>
                    <a:pt x="625642" y="593550"/>
                  </a:cubicBezTo>
                  <a:cubicBezTo>
                    <a:pt x="794084" y="483261"/>
                    <a:pt x="904373" y="168435"/>
                    <a:pt x="1010652" y="76193"/>
                  </a:cubicBezTo>
                  <a:cubicBezTo>
                    <a:pt x="1116931" y="-16049"/>
                    <a:pt x="1209173" y="-20060"/>
                    <a:pt x="1263315" y="40098"/>
                  </a:cubicBezTo>
                  <a:cubicBezTo>
                    <a:pt x="1317457" y="100256"/>
                    <a:pt x="1323473" y="298777"/>
                    <a:pt x="1335505" y="437140"/>
                  </a:cubicBezTo>
                  <a:cubicBezTo>
                    <a:pt x="1347537" y="575503"/>
                    <a:pt x="1335505" y="870277"/>
                    <a:pt x="1335505" y="870277"/>
                  </a:cubicBezTo>
                  <a:cubicBezTo>
                    <a:pt x="1335505" y="1006635"/>
                    <a:pt x="1285374" y="1179087"/>
                    <a:pt x="1335505" y="1255287"/>
                  </a:cubicBezTo>
                  <a:cubicBezTo>
                    <a:pt x="1385636" y="1331487"/>
                    <a:pt x="1510965" y="1329482"/>
                    <a:pt x="1636294" y="1327477"/>
                  </a:cubicBezTo>
                </a:path>
              </a:pathLst>
            </a:custGeom>
            <a:noFill/>
            <a:ln w="44450">
              <a:solidFill>
                <a:srgbClr val="FCAD1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p:nvSpPr>
          <p:spPr>
            <a:xfrm>
              <a:off x="1475656" y="2577869"/>
              <a:ext cx="1623315" cy="923330"/>
            </a:xfrm>
            <a:prstGeom prst="rect">
              <a:avLst/>
            </a:prstGeom>
            <a:noFill/>
          </p:spPr>
          <p:txBody>
            <a:bodyPr vert="horz" wrap="square">
              <a:spAutoFit/>
            </a:bodyPr>
            <a:lstStyle/>
            <a:p>
              <a:pPr>
                <a:defRPr/>
              </a:pPr>
              <a:r>
                <a:rPr lang="en-US" altLang="ja-JP" dirty="0">
                  <a:solidFill>
                    <a:srgbClr val="FF0000"/>
                  </a:solidFill>
                  <a:latin typeface="Arial Unicode MS" pitchFamily="50" charset="-128"/>
                  <a:ea typeface="Arial Unicode MS" pitchFamily="50" charset="-128"/>
                  <a:cs typeface="Arial Unicode MS" pitchFamily="50" charset="-128"/>
                </a:rPr>
                <a:t>465nm laser through optical fiber</a:t>
              </a:r>
              <a:r>
                <a:rPr lang="ja-JP" altLang="en-US" dirty="0">
                  <a:solidFill>
                    <a:srgbClr val="FF0000"/>
                  </a:solidFill>
                  <a:latin typeface="Arial Unicode MS" pitchFamily="50" charset="-128"/>
                  <a:ea typeface="Arial Unicode MS" pitchFamily="50" charset="-128"/>
                  <a:cs typeface="Arial Unicode MS" pitchFamily="50" charset="-128"/>
                </a:rPr>
                <a:t>　</a:t>
              </a:r>
              <a:endParaRPr lang="en-US" altLang="ja-JP" dirty="0">
                <a:solidFill>
                  <a:srgbClr val="FF0000"/>
                </a:solidFill>
                <a:latin typeface="Arial Unicode MS" pitchFamily="50" charset="-128"/>
                <a:ea typeface="Arial Unicode MS" pitchFamily="50" charset="-128"/>
                <a:cs typeface="Arial Unicode MS" pitchFamily="50" charset="-128"/>
              </a:endParaRPr>
            </a:p>
          </p:txBody>
        </p:sp>
        <p:cxnSp>
          <p:nvCxnSpPr>
            <p:cNvPr id="54" name="直線コネクタ 53"/>
            <p:cNvCxnSpPr>
              <a:cxnSpLocks/>
            </p:cNvCxnSpPr>
            <p:nvPr/>
          </p:nvCxnSpPr>
          <p:spPr bwMode="auto">
            <a:xfrm>
              <a:off x="4016393" y="2810330"/>
              <a:ext cx="824453" cy="0"/>
            </a:xfrm>
            <a:prstGeom prst="line">
              <a:avLst/>
            </a:prstGeom>
            <a:ln w="25400"/>
          </p:spPr>
          <p:style>
            <a:lnRef idx="1">
              <a:schemeClr val="dk1"/>
            </a:lnRef>
            <a:fillRef idx="0">
              <a:schemeClr val="dk1"/>
            </a:fillRef>
            <a:effectRef idx="0">
              <a:schemeClr val="dk1"/>
            </a:effectRef>
            <a:fontRef idx="minor">
              <a:schemeClr val="tx1"/>
            </a:fontRef>
          </p:style>
        </p:cxnSp>
        <p:sp>
          <p:nvSpPr>
            <p:cNvPr id="64" name="楕円 63"/>
            <p:cNvSpPr/>
            <p:nvPr/>
          </p:nvSpPr>
          <p:spPr>
            <a:xfrm>
              <a:off x="3959332" y="3562979"/>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図形 21"/>
            <p:cNvSpPr/>
            <p:nvPr/>
          </p:nvSpPr>
          <p:spPr>
            <a:xfrm>
              <a:off x="5122766" y="2812689"/>
              <a:ext cx="8709" cy="1297578"/>
            </a:xfrm>
            <a:custGeom>
              <a:avLst/>
              <a:gdLst>
                <a:gd name="connsiteX0" fmla="*/ 0 w 8709"/>
                <a:gd name="connsiteY0" fmla="*/ 0 h 1297578"/>
                <a:gd name="connsiteX1" fmla="*/ 8709 w 8709"/>
                <a:gd name="connsiteY1" fmla="*/ 1297578 h 1297578"/>
              </a:gdLst>
              <a:ahLst/>
              <a:cxnLst>
                <a:cxn ang="0">
                  <a:pos x="connsiteX0" y="connsiteY0"/>
                </a:cxn>
                <a:cxn ang="0">
                  <a:pos x="connsiteX1" y="connsiteY1"/>
                </a:cxn>
              </a:cxnLst>
              <a:rect l="l" t="t" r="r" b="b"/>
              <a:pathLst>
                <a:path w="8709" h="1297578">
                  <a:moveTo>
                    <a:pt x="0" y="0"/>
                  </a:moveTo>
                  <a:lnTo>
                    <a:pt x="8709" y="129757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図形 22"/>
            <p:cNvSpPr/>
            <p:nvPr/>
          </p:nvSpPr>
          <p:spPr>
            <a:xfrm>
              <a:off x="3999360" y="3596461"/>
              <a:ext cx="992777" cy="513806"/>
            </a:xfrm>
            <a:custGeom>
              <a:avLst/>
              <a:gdLst>
                <a:gd name="connsiteX0" fmla="*/ 0 w 992777"/>
                <a:gd name="connsiteY0" fmla="*/ 8708 h 513806"/>
                <a:gd name="connsiteX1" fmla="*/ 984069 w 992777"/>
                <a:gd name="connsiteY1" fmla="*/ 0 h 513806"/>
                <a:gd name="connsiteX2" fmla="*/ 992777 w 992777"/>
                <a:gd name="connsiteY2" fmla="*/ 513806 h 513806"/>
              </a:gdLst>
              <a:ahLst/>
              <a:cxnLst>
                <a:cxn ang="0">
                  <a:pos x="connsiteX0" y="connsiteY0"/>
                </a:cxn>
                <a:cxn ang="0">
                  <a:pos x="connsiteX1" y="connsiteY1"/>
                </a:cxn>
                <a:cxn ang="0">
                  <a:pos x="connsiteX2" y="connsiteY2"/>
                </a:cxn>
              </a:cxnLst>
              <a:rect l="l" t="t" r="r" b="b"/>
              <a:pathLst>
                <a:path w="992777" h="513806">
                  <a:moveTo>
                    <a:pt x="0" y="8708"/>
                  </a:moveTo>
                  <a:lnTo>
                    <a:pt x="984069" y="0"/>
                  </a:lnTo>
                  <a:lnTo>
                    <a:pt x="992777" y="513806"/>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二等辺三角形 70"/>
            <p:cNvSpPr/>
            <p:nvPr/>
          </p:nvSpPr>
          <p:spPr bwMode="auto">
            <a:xfrm rot="10800000">
              <a:off x="4850928" y="4112316"/>
              <a:ext cx="444827" cy="379285"/>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200" dirty="0">
                <a:latin typeface="Arial Unicode MS" pitchFamily="50" charset="-128"/>
                <a:ea typeface="Arial Unicode MS" pitchFamily="50" charset="-128"/>
                <a:cs typeface="Arial Unicode MS" pitchFamily="50" charset="-128"/>
              </a:endParaRPr>
            </a:p>
          </p:txBody>
        </p:sp>
        <p:cxnSp>
          <p:nvCxnSpPr>
            <p:cNvPr id="76" name="直線矢印コネクタ 75"/>
            <p:cNvCxnSpPr>
              <a:cxnSpLocks/>
            </p:cNvCxnSpPr>
            <p:nvPr/>
          </p:nvCxnSpPr>
          <p:spPr bwMode="auto">
            <a:xfrm>
              <a:off x="5070410" y="4491601"/>
              <a:ext cx="2931" cy="250781"/>
            </a:xfrm>
            <a:prstGeom prst="straightConnector1">
              <a:avLst/>
            </a:prstGeom>
            <a:ln>
              <a:tailEnd type="arrow"/>
            </a:ln>
            <a:effectLst/>
          </p:spPr>
          <p:style>
            <a:lnRef idx="2">
              <a:schemeClr val="accent2"/>
            </a:lnRef>
            <a:fillRef idx="0">
              <a:schemeClr val="accent2"/>
            </a:fillRef>
            <a:effectRef idx="1">
              <a:schemeClr val="accent2"/>
            </a:effectRef>
            <a:fontRef idx="minor">
              <a:schemeClr val="tx1"/>
            </a:fontRef>
          </p:style>
        </p:cxnSp>
        <p:sp>
          <p:nvSpPr>
            <p:cNvPr id="82" name="楕円 81"/>
            <p:cNvSpPr/>
            <p:nvPr/>
          </p:nvSpPr>
          <p:spPr>
            <a:xfrm>
              <a:off x="4947886" y="3558859"/>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図形 24"/>
            <p:cNvSpPr/>
            <p:nvPr/>
          </p:nvSpPr>
          <p:spPr>
            <a:xfrm>
              <a:off x="4983429" y="2952027"/>
              <a:ext cx="461554" cy="653142"/>
            </a:xfrm>
            <a:custGeom>
              <a:avLst/>
              <a:gdLst>
                <a:gd name="connsiteX0" fmla="*/ 461554 w 461554"/>
                <a:gd name="connsiteY0" fmla="*/ 0 h 653142"/>
                <a:gd name="connsiteX1" fmla="*/ 461554 w 461554"/>
                <a:gd name="connsiteY1" fmla="*/ 653142 h 653142"/>
                <a:gd name="connsiteX2" fmla="*/ 0 w 461554"/>
                <a:gd name="connsiteY2" fmla="*/ 653142 h 653142"/>
              </a:gdLst>
              <a:ahLst/>
              <a:cxnLst>
                <a:cxn ang="0">
                  <a:pos x="connsiteX0" y="connsiteY0"/>
                </a:cxn>
                <a:cxn ang="0">
                  <a:pos x="connsiteX1" y="connsiteY1"/>
                </a:cxn>
                <a:cxn ang="0">
                  <a:pos x="connsiteX2" y="connsiteY2"/>
                </a:cxn>
              </a:cxnLst>
              <a:rect l="l" t="t" r="r" b="b"/>
              <a:pathLst>
                <a:path w="461554" h="653142">
                  <a:moveTo>
                    <a:pt x="461554" y="0"/>
                  </a:moveTo>
                  <a:lnTo>
                    <a:pt x="461554" y="653142"/>
                  </a:lnTo>
                  <a:lnTo>
                    <a:pt x="0" y="65314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テキスト ボックス 110"/>
            <p:cNvSpPr txBox="1">
              <a:spLocks noChangeArrowheads="1"/>
            </p:cNvSpPr>
            <p:nvPr/>
          </p:nvSpPr>
          <p:spPr bwMode="auto">
            <a:xfrm rot="16200000">
              <a:off x="5114278" y="3079454"/>
              <a:ext cx="50107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000" b="1" dirty="0">
                  <a:latin typeface="Arial Unicode MS" pitchFamily="50" charset="-128"/>
                  <a:ea typeface="Arial Unicode MS" pitchFamily="50" charset="-128"/>
                  <a:cs typeface="Arial Unicode MS" pitchFamily="50" charset="-128"/>
                </a:rPr>
                <a:t>GND</a:t>
              </a:r>
              <a:endParaRPr lang="ja-JP" altLang="en-US" sz="1000" b="1" dirty="0">
                <a:latin typeface="Arial Unicode MS" pitchFamily="50" charset="-128"/>
                <a:ea typeface="Arial Unicode MS" pitchFamily="50" charset="-128"/>
                <a:cs typeface="Arial Unicode MS" pitchFamily="50" charset="-128"/>
              </a:endParaRPr>
            </a:p>
          </p:txBody>
        </p:sp>
        <p:cxnSp>
          <p:nvCxnSpPr>
            <p:cNvPr id="91" name="直線矢印コネクタ 90"/>
            <p:cNvCxnSpPr>
              <a:cxnSpLocks/>
            </p:cNvCxnSpPr>
            <p:nvPr/>
          </p:nvCxnSpPr>
          <p:spPr bwMode="auto">
            <a:xfrm flipH="1">
              <a:off x="5511379" y="2901117"/>
              <a:ext cx="6354" cy="1864198"/>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sp>
          <p:nvSpPr>
            <p:cNvPr id="92" name="テキスト ボックス 110"/>
            <p:cNvSpPr txBox="1">
              <a:spLocks noChangeArrowheads="1"/>
            </p:cNvSpPr>
            <p:nvPr/>
          </p:nvSpPr>
          <p:spPr bwMode="auto">
            <a:xfrm rot="16200000">
              <a:off x="5407916" y="3063731"/>
              <a:ext cx="4077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000" b="1" dirty="0" err="1">
                  <a:latin typeface="Arial Unicode MS" pitchFamily="50" charset="-128"/>
                  <a:ea typeface="Arial Unicode MS" pitchFamily="50" charset="-128"/>
                  <a:cs typeface="Arial Unicode MS" pitchFamily="50" charset="-128"/>
                </a:rPr>
                <a:t>Vss</a:t>
              </a:r>
              <a:endParaRPr lang="ja-JP" altLang="en-US" sz="1000" b="1" dirty="0">
                <a:latin typeface="Arial Unicode MS" pitchFamily="50" charset="-128"/>
                <a:ea typeface="Arial Unicode MS" pitchFamily="50" charset="-128"/>
                <a:cs typeface="Arial Unicode MS" pitchFamily="50" charset="-128"/>
              </a:endParaRPr>
            </a:p>
          </p:txBody>
        </p:sp>
        <p:cxnSp>
          <p:nvCxnSpPr>
            <p:cNvPr id="93" name="直線矢印コネクタ 92"/>
            <p:cNvCxnSpPr>
              <a:cxnSpLocks/>
              <a:stCxn id="86" idx="1"/>
            </p:cNvCxnSpPr>
            <p:nvPr/>
          </p:nvCxnSpPr>
          <p:spPr bwMode="auto">
            <a:xfrm flipV="1">
              <a:off x="5487926" y="1184162"/>
              <a:ext cx="1" cy="1512785"/>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sp>
          <p:nvSpPr>
            <p:cNvPr id="94" name="テキスト ボックス 110"/>
            <p:cNvSpPr txBox="1">
              <a:spLocks noChangeArrowheads="1"/>
            </p:cNvSpPr>
            <p:nvPr/>
          </p:nvSpPr>
          <p:spPr bwMode="auto">
            <a:xfrm rot="16200000">
              <a:off x="5354761" y="2327267"/>
              <a:ext cx="5125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000" b="1" dirty="0" err="1">
                  <a:latin typeface="Arial Unicode MS" pitchFamily="50" charset="-128"/>
                  <a:ea typeface="Arial Unicode MS" pitchFamily="50" charset="-128"/>
                  <a:cs typeface="Arial Unicode MS" pitchFamily="50" charset="-128"/>
                </a:rPr>
                <a:t>Vdd</a:t>
              </a:r>
              <a:endParaRPr lang="ja-JP" altLang="en-US" sz="1000" b="1" dirty="0">
                <a:latin typeface="Arial Unicode MS" pitchFamily="50" charset="-128"/>
                <a:ea typeface="Arial Unicode MS" pitchFamily="50" charset="-128"/>
                <a:cs typeface="Arial Unicode MS" pitchFamily="50" charset="-128"/>
              </a:endParaRPr>
            </a:p>
          </p:txBody>
        </p:sp>
        <p:sp>
          <p:nvSpPr>
            <p:cNvPr id="95" name="テキスト ボックス 110"/>
            <p:cNvSpPr txBox="1">
              <a:spLocks noChangeArrowheads="1"/>
            </p:cNvSpPr>
            <p:nvPr/>
          </p:nvSpPr>
          <p:spPr bwMode="auto">
            <a:xfrm>
              <a:off x="4484925" y="2955488"/>
              <a:ext cx="6463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1400" b="1" dirty="0">
                  <a:latin typeface="Arial Unicode MS" pitchFamily="50" charset="-128"/>
                  <a:ea typeface="Arial Unicode MS" pitchFamily="50" charset="-128"/>
                  <a:cs typeface="Arial Unicode MS" pitchFamily="50" charset="-128"/>
                </a:rPr>
                <a:t>4.7</a:t>
              </a:r>
              <a:r>
                <a:rPr lang="en-US" altLang="ja-JP" sz="1400" b="1" dirty="0">
                  <a:latin typeface="Arial Unicode MS" pitchFamily="50" charset="-128"/>
                  <a:ea typeface="Arial Unicode MS" pitchFamily="50" charset="-128"/>
                  <a:cs typeface="Arial Unicode MS" pitchFamily="50" charset="-128"/>
                  <a:sym typeface="Symbol" panose="05050102010706020507" pitchFamily="18" charset="2"/>
                </a:rPr>
                <a:t>F</a:t>
              </a:r>
              <a:endParaRPr lang="ja-JP" altLang="en-US" sz="1400" b="1" dirty="0">
                <a:latin typeface="Arial Unicode MS" pitchFamily="50" charset="-128"/>
                <a:ea typeface="Arial Unicode MS" pitchFamily="50" charset="-128"/>
                <a:cs typeface="Arial Unicode MS" pitchFamily="50" charset="-128"/>
              </a:endParaRPr>
            </a:p>
          </p:txBody>
        </p:sp>
        <p:sp>
          <p:nvSpPr>
            <p:cNvPr id="96" name="楕円 95"/>
            <p:cNvSpPr/>
            <p:nvPr/>
          </p:nvSpPr>
          <p:spPr>
            <a:xfrm>
              <a:off x="5074891" y="2769714"/>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二等辺三角形 96"/>
            <p:cNvSpPr/>
            <p:nvPr/>
          </p:nvSpPr>
          <p:spPr bwMode="auto">
            <a:xfrm rot="5400000">
              <a:off x="6352614" y="2689721"/>
              <a:ext cx="444827" cy="379285"/>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200" dirty="0">
                <a:latin typeface="Arial Unicode MS" pitchFamily="50" charset="-128"/>
                <a:ea typeface="Arial Unicode MS" pitchFamily="50" charset="-128"/>
                <a:cs typeface="Arial Unicode MS" pitchFamily="50" charset="-128"/>
              </a:endParaRPr>
            </a:p>
          </p:txBody>
        </p:sp>
        <p:sp>
          <p:nvSpPr>
            <p:cNvPr id="98" name="楕円 97"/>
            <p:cNvSpPr/>
            <p:nvPr/>
          </p:nvSpPr>
          <p:spPr>
            <a:xfrm>
              <a:off x="5398329" y="3562816"/>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0" name="直線矢印コネクタ 99"/>
            <p:cNvCxnSpPr>
              <a:cxnSpLocks/>
              <a:stCxn id="15" idx="2"/>
            </p:cNvCxnSpPr>
            <p:nvPr/>
          </p:nvCxnSpPr>
          <p:spPr bwMode="auto">
            <a:xfrm flipH="1">
              <a:off x="3034626" y="2810330"/>
              <a:ext cx="921604" cy="8340"/>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cxnSp>
          <p:nvCxnSpPr>
            <p:cNvPr id="102" name="直線矢印コネクタ 101"/>
            <p:cNvCxnSpPr>
              <a:cxnSpLocks/>
            </p:cNvCxnSpPr>
            <p:nvPr/>
          </p:nvCxnSpPr>
          <p:spPr bwMode="auto">
            <a:xfrm flipH="1">
              <a:off x="3042863" y="3600999"/>
              <a:ext cx="921604" cy="8340"/>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sp>
          <p:nvSpPr>
            <p:cNvPr id="103" name="テキスト ボックス 121"/>
            <p:cNvSpPr txBox="1">
              <a:spLocks noChangeArrowheads="1"/>
            </p:cNvSpPr>
            <p:nvPr/>
          </p:nvSpPr>
          <p:spPr bwMode="auto">
            <a:xfrm>
              <a:off x="3690626" y="4350017"/>
              <a:ext cx="142419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ja-JP" altLang="en-US" sz="1800" dirty="0">
                  <a:latin typeface="Arial Unicode MS" pitchFamily="50" charset="-128"/>
                  <a:ea typeface="Arial Unicode MS" pitchFamily="50" charset="-128"/>
                  <a:cs typeface="Arial Unicode MS" pitchFamily="50" charset="-128"/>
                </a:rPr>
                <a:t>アンプ入力モニター用</a:t>
              </a:r>
            </a:p>
          </p:txBody>
        </p:sp>
        <p:sp>
          <p:nvSpPr>
            <p:cNvPr id="104" name="テキスト ボックス 121"/>
            <p:cNvSpPr txBox="1">
              <a:spLocks noChangeArrowheads="1"/>
            </p:cNvSpPr>
            <p:nvPr/>
          </p:nvSpPr>
          <p:spPr bwMode="auto">
            <a:xfrm>
              <a:off x="6419605" y="3003577"/>
              <a:ext cx="142419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ja-JP" altLang="en-US" sz="1800" dirty="0">
                  <a:latin typeface="Arial Unicode MS" pitchFamily="50" charset="-128"/>
                  <a:ea typeface="Arial Unicode MS" pitchFamily="50" charset="-128"/>
                  <a:cs typeface="Arial Unicode MS" pitchFamily="50" charset="-128"/>
                </a:rPr>
                <a:t>アンプ出力</a:t>
              </a:r>
            </a:p>
          </p:txBody>
        </p:sp>
      </p:grpSp>
      <p:grpSp>
        <p:nvGrpSpPr>
          <p:cNvPr id="6" name="グループ化 5"/>
          <p:cNvGrpSpPr/>
          <p:nvPr/>
        </p:nvGrpSpPr>
        <p:grpSpPr>
          <a:xfrm>
            <a:off x="6521280" y="853389"/>
            <a:ext cx="2367064" cy="3580943"/>
            <a:chOff x="6521280" y="853389"/>
            <a:chExt cx="2367064" cy="3580943"/>
          </a:xfrm>
        </p:grpSpPr>
        <p:pic>
          <p:nvPicPr>
            <p:cNvPr id="67" name="図 6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21280" y="853389"/>
              <a:ext cx="2367064" cy="3580943"/>
            </a:xfrm>
            <a:prstGeom prst="rect">
              <a:avLst/>
            </a:prstGeom>
            <a:ln w="38100">
              <a:solidFill>
                <a:srgbClr val="FF0000"/>
              </a:solidFill>
            </a:ln>
          </p:spPr>
        </p:pic>
        <p:sp>
          <p:nvSpPr>
            <p:cNvPr id="3" name="テキスト ボックス 2"/>
            <p:cNvSpPr txBox="1"/>
            <p:nvPr/>
          </p:nvSpPr>
          <p:spPr>
            <a:xfrm>
              <a:off x="7074492" y="1567746"/>
              <a:ext cx="655949" cy="400110"/>
            </a:xfrm>
            <a:prstGeom prst="rect">
              <a:avLst/>
            </a:prstGeom>
            <a:noFill/>
          </p:spPr>
          <p:txBody>
            <a:bodyPr wrap="none" rtlCol="0">
              <a:spAutoFit/>
            </a:bodyPr>
            <a:lstStyle/>
            <a:p>
              <a:r>
                <a:rPr kumimoji="1" lang="en-US" altLang="ja-JP" sz="2000" b="1" dirty="0">
                  <a:solidFill>
                    <a:srgbClr val="FFFF00"/>
                  </a:solidFill>
                  <a:latin typeface="Arial" panose="020B0604020202020204" pitchFamily="34" charset="0"/>
                  <a:cs typeface="Arial" panose="020B0604020202020204" pitchFamily="34" charset="0"/>
                </a:rPr>
                <a:t>STJ</a:t>
              </a:r>
              <a:endParaRPr kumimoji="1" lang="ja-JP" altLang="en-US" sz="2000" b="1" dirty="0">
                <a:solidFill>
                  <a:srgbClr val="FFFF00"/>
                </a:solidFill>
                <a:latin typeface="Arial" panose="020B0604020202020204" pitchFamily="34" charset="0"/>
                <a:cs typeface="Arial" panose="020B0604020202020204" pitchFamily="34" charset="0"/>
              </a:endParaRPr>
            </a:p>
          </p:txBody>
        </p:sp>
        <p:sp>
          <p:nvSpPr>
            <p:cNvPr id="70" name="テキスト ボックス 69"/>
            <p:cNvSpPr txBox="1"/>
            <p:nvPr/>
          </p:nvSpPr>
          <p:spPr>
            <a:xfrm>
              <a:off x="7668109" y="1524119"/>
              <a:ext cx="625492" cy="400110"/>
            </a:xfrm>
            <a:prstGeom prst="rect">
              <a:avLst/>
            </a:prstGeom>
            <a:noFill/>
          </p:spPr>
          <p:txBody>
            <a:bodyPr wrap="none" rtlCol="0">
              <a:spAutoFit/>
            </a:bodyPr>
            <a:lstStyle/>
            <a:p>
              <a:r>
                <a:rPr lang="en-US" altLang="ja-JP" sz="2000" b="1" dirty="0">
                  <a:solidFill>
                    <a:srgbClr val="92D050"/>
                  </a:solidFill>
                  <a:latin typeface="Arial" panose="020B0604020202020204" pitchFamily="34" charset="0"/>
                  <a:cs typeface="Arial" panose="020B0604020202020204" pitchFamily="34" charset="0"/>
                </a:rPr>
                <a:t>SOI</a:t>
              </a:r>
              <a:endParaRPr kumimoji="1" lang="ja-JP" altLang="en-US" sz="2000" b="1" dirty="0">
                <a:solidFill>
                  <a:srgbClr val="92D050"/>
                </a:solidFill>
                <a:latin typeface="Arial" panose="020B0604020202020204" pitchFamily="34" charset="0"/>
                <a:cs typeface="Arial" panose="020B0604020202020204" pitchFamily="34" charset="0"/>
              </a:endParaRPr>
            </a:p>
          </p:txBody>
        </p:sp>
        <p:sp>
          <p:nvSpPr>
            <p:cNvPr id="73" name="テキスト ボックス 72"/>
            <p:cNvSpPr txBox="1"/>
            <p:nvPr/>
          </p:nvSpPr>
          <p:spPr>
            <a:xfrm>
              <a:off x="7340751" y="3372995"/>
              <a:ext cx="845103" cy="400110"/>
            </a:xfrm>
            <a:prstGeom prst="rect">
              <a:avLst/>
            </a:prstGeom>
            <a:noFill/>
          </p:spPr>
          <p:txBody>
            <a:bodyPr wrap="none" rtlCol="0">
              <a:spAutoFit/>
            </a:bodyPr>
            <a:lstStyle/>
            <a:p>
              <a:r>
                <a:rPr lang="en-US" altLang="ja-JP" sz="2000" b="1" dirty="0">
                  <a:solidFill>
                    <a:schemeClr val="bg1"/>
                  </a:solidFill>
                  <a:latin typeface="Arial" panose="020B0604020202020204" pitchFamily="34" charset="0"/>
                  <a:cs typeface="Arial" panose="020B0604020202020204" pitchFamily="34" charset="0"/>
                </a:rPr>
                <a:t>4.7</a:t>
              </a:r>
              <a:r>
                <a:rPr lang="en-US" altLang="ja-JP" sz="2000" b="1" dirty="0">
                  <a:solidFill>
                    <a:schemeClr val="bg1"/>
                  </a:solidFill>
                  <a:latin typeface="Arial" panose="020B0604020202020204" pitchFamily="34" charset="0"/>
                  <a:cs typeface="Arial" panose="020B0604020202020204" pitchFamily="34" charset="0"/>
                  <a:sym typeface="Symbol" panose="05050102010706020507" pitchFamily="18" charset="2"/>
                </a:rPr>
                <a:t>F</a:t>
              </a:r>
              <a:endParaRPr kumimoji="1" lang="ja-JP" altLang="en-US" sz="20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316916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6424" y="109678"/>
            <a:ext cx="8229600" cy="697980"/>
          </a:xfrm>
        </p:spPr>
        <p:txBody>
          <a:bodyPr>
            <a:noAutofit/>
          </a:bodyPr>
          <a:lstStyle/>
          <a:p>
            <a:r>
              <a:rPr kumimoji="1" lang="en-US" altLang="ja-JP" sz="3600" dirty="0">
                <a:latin typeface="Arial" panose="020B0604020202020204" pitchFamily="34" charset="0"/>
                <a:cs typeface="Arial" panose="020B0604020202020204" pitchFamily="34" charset="0"/>
              </a:rPr>
              <a:t>Nb/Al-STJ</a:t>
            </a:r>
            <a:r>
              <a:rPr kumimoji="1" lang="ja-JP" altLang="en-US" sz="3600" dirty="0">
                <a:latin typeface="Arial" panose="020B0604020202020204" pitchFamily="34" charset="0"/>
                <a:cs typeface="Arial" panose="020B0604020202020204" pitchFamily="34" charset="0"/>
              </a:rPr>
              <a:t> </a:t>
            </a:r>
            <a:r>
              <a:rPr kumimoji="1" lang="en-US" altLang="ja-JP" sz="3600" dirty="0">
                <a:latin typeface="Arial" panose="020B0604020202020204" pitchFamily="34" charset="0"/>
                <a:cs typeface="Arial" panose="020B0604020202020204" pitchFamily="34" charset="0"/>
              </a:rPr>
              <a:t>I-V</a:t>
            </a:r>
            <a:r>
              <a:rPr kumimoji="1" lang="ja-JP" altLang="en-US" sz="3600" dirty="0">
                <a:latin typeface="Arial" panose="020B0604020202020204" pitchFamily="34" charset="0"/>
                <a:cs typeface="Arial" panose="020B0604020202020204" pitchFamily="34" charset="0"/>
              </a:rPr>
              <a:t>特性</a:t>
            </a:r>
            <a:r>
              <a:rPr lang="ja-JP" altLang="en-US" sz="3600" dirty="0">
                <a:latin typeface="Arial" panose="020B0604020202020204" pitchFamily="34" charset="0"/>
                <a:cs typeface="Arial" panose="020B0604020202020204" pitchFamily="34" charset="0"/>
              </a:rPr>
              <a:t>の光応答</a:t>
            </a:r>
            <a:endParaRPr kumimoji="1" lang="ja-JP" altLang="en-US" sz="3600" dirty="0">
              <a:latin typeface="Arial" panose="020B0604020202020204" pitchFamily="34" charset="0"/>
              <a:cs typeface="Arial" panose="020B0604020202020204" pitchFamily="34" charset="0"/>
            </a:endParaRPr>
          </a:p>
        </p:txBody>
      </p:sp>
      <p:sp>
        <p:nvSpPr>
          <p:cNvPr id="6" name="スライド番号プレースホルダー 5"/>
          <p:cNvSpPr>
            <a:spLocks noGrp="1"/>
          </p:cNvSpPr>
          <p:nvPr>
            <p:ph type="sldNum" sz="quarter" idx="12"/>
          </p:nvPr>
        </p:nvSpPr>
        <p:spPr/>
        <p:txBody>
          <a:bodyPr/>
          <a:lstStyle/>
          <a:p>
            <a:fld id="{4FAB73BC-B049-4115-A692-8D63A059BFB8}" type="slidenum">
              <a:rPr lang="en-US" smtClean="0"/>
              <a:pPr/>
              <a:t>18</a:t>
            </a:fld>
            <a:endParaRPr lang="en-US" dirty="0"/>
          </a:p>
        </p:txBody>
      </p:sp>
      <p:grpSp>
        <p:nvGrpSpPr>
          <p:cNvPr id="22" name="グループ化 21"/>
          <p:cNvGrpSpPr/>
          <p:nvPr/>
        </p:nvGrpSpPr>
        <p:grpSpPr>
          <a:xfrm>
            <a:off x="136095" y="868925"/>
            <a:ext cx="4305983" cy="3732826"/>
            <a:chOff x="153476" y="1770719"/>
            <a:chExt cx="4305983" cy="3732826"/>
          </a:xfrm>
        </p:grpSpPr>
        <p:grpSp>
          <p:nvGrpSpPr>
            <p:cNvPr id="7" name="図形グループ 6"/>
            <p:cNvGrpSpPr/>
            <p:nvPr/>
          </p:nvGrpSpPr>
          <p:grpSpPr>
            <a:xfrm>
              <a:off x="902241" y="2168387"/>
              <a:ext cx="3469841" cy="3001566"/>
              <a:chOff x="539750" y="2413000"/>
              <a:chExt cx="4626455" cy="4002088"/>
            </a:xfrm>
          </p:grpSpPr>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750" y="2413000"/>
                <a:ext cx="4626455" cy="4002088"/>
              </a:xfrm>
              <a:prstGeom prst="rect">
                <a:avLst/>
              </a:prstGeom>
            </p:spPr>
          </p:pic>
          <p:sp>
            <p:nvSpPr>
              <p:cNvPr id="9" name="正方形/長方形 8"/>
              <p:cNvSpPr/>
              <p:nvPr/>
            </p:nvSpPr>
            <p:spPr>
              <a:xfrm>
                <a:off x="1343026" y="3357564"/>
                <a:ext cx="1600200" cy="2714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10" name="テキスト ボックス 9"/>
              <p:cNvSpPr txBox="1"/>
              <p:nvPr/>
            </p:nvSpPr>
            <p:spPr>
              <a:xfrm>
                <a:off x="1807370" y="3293241"/>
                <a:ext cx="671512" cy="400109"/>
              </a:xfrm>
              <a:prstGeom prst="rect">
                <a:avLst/>
              </a:prstGeom>
              <a:noFill/>
            </p:spPr>
            <p:txBody>
              <a:bodyPr wrap="square" rtlCol="0" anchor="ctr">
                <a:spAutoFit/>
              </a:bodyPr>
              <a:lstStyle/>
              <a:p>
                <a:pPr algn="ctr"/>
                <a:r>
                  <a:rPr lang="en-US" altLang="ja-JP" sz="1350" b="1"/>
                  <a:t>Rref</a:t>
                </a:r>
                <a:endParaRPr lang="ja-JP" altLang="en-US" sz="1350" b="1" dirty="0"/>
              </a:p>
            </p:txBody>
          </p:sp>
        </p:grpSp>
        <p:sp>
          <p:nvSpPr>
            <p:cNvPr id="11" name="テキスト ボックス 10"/>
            <p:cNvSpPr txBox="1"/>
            <p:nvPr/>
          </p:nvSpPr>
          <p:spPr>
            <a:xfrm>
              <a:off x="153476" y="3506032"/>
              <a:ext cx="913392" cy="507831"/>
            </a:xfrm>
            <a:prstGeom prst="rect">
              <a:avLst/>
            </a:prstGeom>
            <a:noFill/>
          </p:spPr>
          <p:txBody>
            <a:bodyPr wrap="none" rtlCol="0">
              <a:spAutoFit/>
            </a:bodyPr>
            <a:lstStyle/>
            <a:p>
              <a:pPr algn="ctr"/>
              <a:r>
                <a:rPr lang="en-US" altLang="ja-JP" sz="1350" b="1" dirty="0"/>
                <a:t>Function</a:t>
              </a:r>
            </a:p>
            <a:p>
              <a:pPr algn="ctr"/>
              <a:r>
                <a:rPr lang="en-US" altLang="ja-JP" sz="1350" b="1" dirty="0"/>
                <a:t>Generator</a:t>
              </a:r>
              <a:endParaRPr lang="ja-JP" altLang="en-US" sz="1350" b="1" dirty="0"/>
            </a:p>
          </p:txBody>
        </p:sp>
        <p:sp>
          <p:nvSpPr>
            <p:cNvPr id="12" name="テキスト ボックス 11"/>
            <p:cNvSpPr txBox="1"/>
            <p:nvPr/>
          </p:nvSpPr>
          <p:spPr>
            <a:xfrm>
              <a:off x="2994931" y="3943551"/>
              <a:ext cx="401264" cy="300082"/>
            </a:xfrm>
            <a:prstGeom prst="rect">
              <a:avLst/>
            </a:prstGeom>
            <a:noFill/>
          </p:spPr>
          <p:txBody>
            <a:bodyPr wrap="none" rtlCol="0" anchor="ctr">
              <a:spAutoFit/>
            </a:bodyPr>
            <a:lstStyle/>
            <a:p>
              <a:pPr algn="ctr"/>
              <a:r>
                <a:rPr lang="en-US" altLang="ja-JP" sz="1350" b="1" dirty="0"/>
                <a:t>STJ</a:t>
              </a:r>
              <a:endParaRPr lang="ja-JP" altLang="en-US" sz="1350" b="1" dirty="0"/>
            </a:p>
          </p:txBody>
        </p:sp>
        <p:sp>
          <p:nvSpPr>
            <p:cNvPr id="13" name="テキスト ボックス 12"/>
            <p:cNvSpPr txBox="1"/>
            <p:nvPr/>
          </p:nvSpPr>
          <p:spPr>
            <a:xfrm>
              <a:off x="1066868" y="1770719"/>
              <a:ext cx="957313" cy="338554"/>
            </a:xfrm>
            <a:prstGeom prst="rect">
              <a:avLst/>
            </a:prstGeom>
            <a:noFill/>
            <a:ln>
              <a:noFill/>
            </a:ln>
          </p:spPr>
          <p:txBody>
            <a:bodyPr wrap="none" rtlCol="0">
              <a:spAutoFit/>
            </a:bodyPr>
            <a:lstStyle/>
            <a:p>
              <a:r>
                <a:rPr lang="en-US" altLang="ja-JP" sz="1600" b="1" dirty="0">
                  <a:solidFill>
                    <a:srgbClr val="FF0000"/>
                  </a:solidFill>
                  <a:latin typeface="ＭＳ Ｐゴシック" panose="020B0600070205080204" pitchFamily="50" charset="-128"/>
                  <a:ea typeface="ＭＳ Ｐゴシック" panose="020B0600070205080204" pitchFamily="50" charset="-128"/>
                </a:rPr>
                <a:t>STJ</a:t>
              </a:r>
              <a:r>
                <a:rPr lang="ja-JP" altLang="en-US" sz="1600" b="1" dirty="0">
                  <a:solidFill>
                    <a:srgbClr val="FF0000"/>
                  </a:solidFill>
                  <a:latin typeface="ＭＳ Ｐゴシック" panose="020B0600070205080204" pitchFamily="50" charset="-128"/>
                  <a:ea typeface="ＭＳ Ｐゴシック" panose="020B0600070205080204" pitchFamily="50" charset="-128"/>
                </a:rPr>
                <a:t>電流</a:t>
              </a:r>
            </a:p>
          </p:txBody>
        </p:sp>
        <p:sp>
          <p:nvSpPr>
            <p:cNvPr id="14" name="テキスト ボックス 13"/>
            <p:cNvSpPr txBox="1"/>
            <p:nvPr/>
          </p:nvSpPr>
          <p:spPr>
            <a:xfrm>
              <a:off x="1306691" y="3515800"/>
              <a:ext cx="957313" cy="338554"/>
            </a:xfrm>
            <a:prstGeom prst="rect">
              <a:avLst/>
            </a:prstGeom>
            <a:noFill/>
            <a:ln>
              <a:noFill/>
            </a:ln>
          </p:spPr>
          <p:txBody>
            <a:bodyPr wrap="none" rtlCol="0">
              <a:spAutoFit/>
            </a:bodyPr>
            <a:lstStyle/>
            <a:p>
              <a:r>
                <a:rPr lang="en-US" altLang="ja-JP" sz="1600" b="1" dirty="0">
                  <a:solidFill>
                    <a:srgbClr val="0070C0"/>
                  </a:solidFill>
                  <a:latin typeface="ＭＳ Ｐゴシック" panose="020B0600070205080204" pitchFamily="50" charset="-128"/>
                  <a:ea typeface="ＭＳ Ｐゴシック" panose="020B0600070205080204" pitchFamily="50" charset="-128"/>
                </a:rPr>
                <a:t>STJ</a:t>
              </a:r>
              <a:r>
                <a:rPr lang="ja-JP" altLang="en-US" sz="1600" b="1" dirty="0">
                  <a:solidFill>
                    <a:srgbClr val="0070C0"/>
                  </a:solidFill>
                  <a:latin typeface="ＭＳ Ｐゴシック" panose="020B0600070205080204" pitchFamily="50" charset="-128"/>
                  <a:ea typeface="ＭＳ Ｐゴシック" panose="020B0600070205080204" pitchFamily="50" charset="-128"/>
                </a:rPr>
                <a:t>電圧</a:t>
              </a:r>
              <a:endParaRPr lang="en-US" altLang="ja-JP" sz="1600" b="1" dirty="0">
                <a:solidFill>
                  <a:srgbClr val="0070C0"/>
                </a:solidFill>
                <a:latin typeface="ＭＳ Ｐゴシック" panose="020B0600070205080204" pitchFamily="50" charset="-128"/>
                <a:ea typeface="ＭＳ Ｐゴシック" panose="020B0600070205080204" pitchFamily="50" charset="-128"/>
              </a:endParaRPr>
            </a:p>
          </p:txBody>
        </p:sp>
        <p:cxnSp>
          <p:nvCxnSpPr>
            <p:cNvPr id="17" name="直線コネクタ 16"/>
            <p:cNvCxnSpPr/>
            <p:nvPr/>
          </p:nvCxnSpPr>
          <p:spPr>
            <a:xfrm>
              <a:off x="2704847" y="2876811"/>
              <a:ext cx="0" cy="1628774"/>
            </a:xfrm>
            <a:prstGeom prst="line">
              <a:avLst/>
            </a:prstGeom>
            <a:ln w="381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H="1">
              <a:off x="2733954" y="4505585"/>
              <a:ext cx="1396603" cy="0"/>
            </a:xfrm>
            <a:prstGeom prst="line">
              <a:avLst/>
            </a:prstGeom>
            <a:ln w="381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4130556" y="2851808"/>
              <a:ext cx="0" cy="1628774"/>
            </a:xfrm>
            <a:prstGeom prst="line">
              <a:avLst/>
            </a:prstGeom>
            <a:ln w="381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flipH="1">
              <a:off x="2733954" y="2851808"/>
              <a:ext cx="1396603" cy="0"/>
            </a:xfrm>
            <a:prstGeom prst="line">
              <a:avLst/>
            </a:prstGeom>
            <a:ln w="38100">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3409171" y="2599811"/>
              <a:ext cx="1050288" cy="300082"/>
            </a:xfrm>
            <a:prstGeom prst="rect">
              <a:avLst/>
            </a:prstGeom>
            <a:noFill/>
          </p:spPr>
          <p:txBody>
            <a:bodyPr wrap="none" rtlCol="0">
              <a:spAutoFit/>
            </a:bodyPr>
            <a:lstStyle/>
            <a:p>
              <a:pPr algn="ctr"/>
              <a:r>
                <a:rPr lang="ja-JP" altLang="en-US" sz="1350" b="1" dirty="0">
                  <a:solidFill>
                    <a:srgbClr val="0070C0"/>
                  </a:solidFill>
                </a:rPr>
                <a:t>冷凍機内部</a:t>
              </a:r>
            </a:p>
          </p:txBody>
        </p:sp>
        <p:sp>
          <p:nvSpPr>
            <p:cNvPr id="46" name="稲妻 45"/>
            <p:cNvSpPr/>
            <p:nvPr/>
          </p:nvSpPr>
          <p:spPr>
            <a:xfrm rot="12400075" flipH="1">
              <a:off x="2094069" y="4045935"/>
              <a:ext cx="489879" cy="909334"/>
            </a:xfrm>
            <a:prstGeom prst="lightningBol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48" name="テキスト ボックス 47"/>
            <p:cNvSpPr txBox="1"/>
            <p:nvPr/>
          </p:nvSpPr>
          <p:spPr>
            <a:xfrm>
              <a:off x="432232" y="4980325"/>
              <a:ext cx="1869166" cy="523220"/>
            </a:xfrm>
            <a:prstGeom prst="rect">
              <a:avLst/>
            </a:prstGeom>
            <a:noFill/>
            <a:ln w="28575">
              <a:solidFill>
                <a:srgbClr val="FF9300"/>
              </a:solidFill>
            </a:ln>
          </p:spPr>
          <p:txBody>
            <a:bodyPr wrap="none" rtlCol="0">
              <a:spAutoFit/>
            </a:bodyPr>
            <a:lstStyle/>
            <a:p>
              <a:pPr algn="ctr"/>
              <a:r>
                <a:rPr lang="en-US" altLang="ja-JP" sz="1400" dirty="0">
                  <a:latin typeface="Arial" panose="020B0604020202020204" pitchFamily="34" charset="0"/>
                  <a:cs typeface="Arial" panose="020B0604020202020204" pitchFamily="34" charset="0"/>
                </a:rPr>
                <a:t>Wavelength : 465nm</a:t>
              </a:r>
            </a:p>
            <a:p>
              <a:pPr algn="ctr"/>
              <a:r>
                <a:rPr lang="en-US" altLang="ja-JP" sz="1400" dirty="0">
                  <a:latin typeface="Arial" panose="020B0604020202020204" pitchFamily="34" charset="0"/>
                  <a:cs typeface="Arial" panose="020B0604020202020204" pitchFamily="34" charset="0"/>
                </a:rPr>
                <a:t>Pulse width : 59psec</a:t>
              </a:r>
              <a:endParaRPr lang="ja-JP" altLang="en-US" sz="1400" dirty="0">
                <a:latin typeface="Arial" panose="020B0604020202020204" pitchFamily="34" charset="0"/>
                <a:cs typeface="Arial" panose="020B0604020202020204" pitchFamily="34" charset="0"/>
              </a:endParaRPr>
            </a:p>
          </p:txBody>
        </p:sp>
      </p:grpSp>
      <p:grpSp>
        <p:nvGrpSpPr>
          <p:cNvPr id="23" name="グループ化 22"/>
          <p:cNvGrpSpPr/>
          <p:nvPr/>
        </p:nvGrpSpPr>
        <p:grpSpPr>
          <a:xfrm>
            <a:off x="4804522" y="1027940"/>
            <a:ext cx="3879430" cy="3519174"/>
            <a:chOff x="4687921" y="1983760"/>
            <a:chExt cx="3058891" cy="2774833"/>
          </a:xfrm>
        </p:grpSpPr>
        <p:pic>
          <p:nvPicPr>
            <p:cNvPr id="38" name="図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0340" y="2253469"/>
              <a:ext cx="3026472" cy="2505124"/>
            </a:xfrm>
            <a:prstGeom prst="rect">
              <a:avLst/>
            </a:prstGeom>
          </p:spPr>
        </p:pic>
        <p:cxnSp>
          <p:nvCxnSpPr>
            <p:cNvPr id="40" name="直線矢印コネクタ 39"/>
            <p:cNvCxnSpPr/>
            <p:nvPr/>
          </p:nvCxnSpPr>
          <p:spPr>
            <a:xfrm flipV="1">
              <a:off x="6673474" y="3993205"/>
              <a:ext cx="0" cy="243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6673473" y="4236205"/>
              <a:ext cx="297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rot="16200000">
              <a:off x="6134794" y="3954804"/>
              <a:ext cx="766208" cy="242679"/>
            </a:xfrm>
            <a:prstGeom prst="rect">
              <a:avLst/>
            </a:prstGeom>
            <a:noFill/>
          </p:spPr>
          <p:txBody>
            <a:bodyPr wrap="none" rtlCol="0">
              <a:spAutoFit/>
            </a:bodyPr>
            <a:lstStyle/>
            <a:p>
              <a:pPr algn="ctr"/>
              <a:r>
                <a:rPr lang="en-US" altLang="ja-JP" sz="1400" b="1" dirty="0">
                  <a:latin typeface="Arial" panose="020B0604020202020204" pitchFamily="34" charset="0"/>
                  <a:cs typeface="Arial" panose="020B0604020202020204" pitchFamily="34" charset="0"/>
                </a:rPr>
                <a:t>10nA/DIV</a:t>
              </a:r>
              <a:endParaRPr lang="ja-JP" altLang="en-US" sz="1400" b="1" dirty="0">
                <a:latin typeface="Arial" panose="020B0604020202020204" pitchFamily="34" charset="0"/>
                <a:cs typeface="Arial" panose="020B0604020202020204" pitchFamily="34" charset="0"/>
              </a:endParaRPr>
            </a:p>
          </p:txBody>
        </p:sp>
        <p:sp>
          <p:nvSpPr>
            <p:cNvPr id="45" name="テキスト ボックス 44"/>
            <p:cNvSpPr txBox="1"/>
            <p:nvPr/>
          </p:nvSpPr>
          <p:spPr>
            <a:xfrm>
              <a:off x="6668671" y="4262937"/>
              <a:ext cx="838253" cy="242679"/>
            </a:xfrm>
            <a:prstGeom prst="rect">
              <a:avLst/>
            </a:prstGeom>
            <a:noFill/>
          </p:spPr>
          <p:txBody>
            <a:bodyPr wrap="none" rtlCol="0">
              <a:spAutoFit/>
            </a:bodyPr>
            <a:lstStyle/>
            <a:p>
              <a:pPr algn="ctr"/>
              <a:r>
                <a:rPr lang="en-US" altLang="ja-JP" sz="1400" b="1" dirty="0">
                  <a:latin typeface="Arial" panose="020B0604020202020204" pitchFamily="34" charset="0"/>
                  <a:cs typeface="Arial" panose="020B0604020202020204" pitchFamily="34" charset="0"/>
                </a:rPr>
                <a:t>0.5mV/DIV</a:t>
              </a:r>
              <a:endParaRPr lang="ja-JP" altLang="en-US" sz="1400" b="1" dirty="0">
                <a:latin typeface="Arial" panose="020B0604020202020204" pitchFamily="34" charset="0"/>
                <a:cs typeface="Arial" panose="020B0604020202020204" pitchFamily="34" charset="0"/>
              </a:endParaRPr>
            </a:p>
          </p:txBody>
        </p:sp>
        <p:cxnSp>
          <p:nvCxnSpPr>
            <p:cNvPr id="50" name="直線矢印コネクタ 49"/>
            <p:cNvCxnSpPr/>
            <p:nvPr/>
          </p:nvCxnSpPr>
          <p:spPr>
            <a:xfrm>
              <a:off x="6821973" y="2274975"/>
              <a:ext cx="0" cy="479075"/>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4687921" y="1983760"/>
              <a:ext cx="1303387" cy="291215"/>
            </a:xfrm>
            <a:prstGeom prst="rect">
              <a:avLst/>
            </a:prstGeom>
            <a:noFill/>
          </p:spPr>
          <p:txBody>
            <a:bodyPr wrap="none" rtlCol="0">
              <a:spAutoFit/>
            </a:bodyPr>
            <a:lstStyle/>
            <a:p>
              <a:r>
                <a:rPr lang="en-US" altLang="ja-JP" dirty="0">
                  <a:latin typeface="Arial" panose="020B0604020202020204" pitchFamily="34" charset="0"/>
                  <a:cs typeface="Arial" panose="020B0604020202020204" pitchFamily="34" charset="0"/>
                </a:rPr>
                <a:t>B=75.5 Gauss</a:t>
              </a:r>
              <a:endParaRPr lang="ja-JP" altLang="en-US" dirty="0">
                <a:latin typeface="Arial" panose="020B0604020202020204" pitchFamily="34" charset="0"/>
                <a:cs typeface="Arial" panose="020B0604020202020204" pitchFamily="34" charset="0"/>
              </a:endParaRPr>
            </a:p>
          </p:txBody>
        </p:sp>
      </p:grpSp>
      <p:sp>
        <p:nvSpPr>
          <p:cNvPr id="36" name="テキスト ボックス 35"/>
          <p:cNvSpPr txBox="1"/>
          <p:nvPr/>
        </p:nvSpPr>
        <p:spPr>
          <a:xfrm>
            <a:off x="8151267" y="0"/>
            <a:ext cx="1005403" cy="338554"/>
          </a:xfrm>
          <a:prstGeom prst="rect">
            <a:avLst/>
          </a:prstGeom>
          <a:noFill/>
        </p:spPr>
        <p:txBody>
          <a:bodyPr wrap="none" rtlCol="0">
            <a:spAutoFit/>
          </a:bodyPr>
          <a:lstStyle/>
          <a:p>
            <a:r>
              <a:rPr lang="ja-JP" altLang="en-US" sz="1600" dirty="0"/>
              <a:t>八木</a:t>
            </a:r>
            <a:r>
              <a:rPr kumimoji="1" lang="ja-JP" altLang="en-US" sz="1600" dirty="0"/>
              <a:t>修論</a:t>
            </a:r>
          </a:p>
        </p:txBody>
      </p:sp>
      <p:sp>
        <p:nvSpPr>
          <p:cNvPr id="39" name="コンテンツ プレースホルダー 2"/>
          <p:cNvSpPr txBox="1">
            <a:spLocks/>
          </p:cNvSpPr>
          <p:nvPr/>
        </p:nvSpPr>
        <p:spPr>
          <a:xfrm>
            <a:off x="683568" y="4784196"/>
            <a:ext cx="8000383" cy="943526"/>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超伝導ソレノイドの不調のため，</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JC</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が完全には消し切れていない．</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endParaRPr>
          </a:p>
          <a:p>
            <a:pPr marL="0" indent="0">
              <a:buNone/>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STJ</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の定電流モード読出の動作電流として，</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I</a:t>
            </a:r>
            <a:r>
              <a:rPr lang="en-US" altLang="ja-JP" sz="2000" baseline="-25000" dirty="0">
                <a:latin typeface="Arial Unicode MS" panose="020B0604020202020204" pitchFamily="50" charset="-128"/>
                <a:ea typeface="Arial Unicode MS" panose="020B0604020202020204" pitchFamily="50" charset="-128"/>
                <a:cs typeface="Arial Unicode MS" panose="020B0604020202020204" pitchFamily="50" charset="-128"/>
              </a:rPr>
              <a:t>STJ</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=40nA</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に設定．</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1354537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49582"/>
          </a:xfrm>
        </p:spPr>
        <p:txBody>
          <a:bodyPr>
            <a:noAutofit/>
          </a:bodyPr>
          <a:lstStyle/>
          <a:p>
            <a:r>
              <a:rPr kumimoji="1" lang="en-US" altLang="ja-JP" sz="2800" dirty="0">
                <a:latin typeface="Arial" panose="020B0604020202020204" pitchFamily="34" charset="0"/>
                <a:cs typeface="Arial" panose="020B0604020202020204" pitchFamily="34" charset="0"/>
              </a:rPr>
              <a:t>STJ</a:t>
            </a:r>
            <a:r>
              <a:rPr kumimoji="1" lang="ja-JP" altLang="en-US" sz="2800" dirty="0">
                <a:latin typeface="Arial" panose="020B0604020202020204" pitchFamily="34" charset="0"/>
                <a:cs typeface="Arial" panose="020B0604020202020204" pitchFamily="34" charset="0"/>
              </a:rPr>
              <a:t>光パルス応答の</a:t>
            </a:r>
            <a:r>
              <a:rPr kumimoji="1" lang="en-US" altLang="ja-JP" sz="2800" dirty="0">
                <a:latin typeface="Arial" panose="020B0604020202020204" pitchFamily="34" charset="0"/>
                <a:cs typeface="Arial" panose="020B0604020202020204" pitchFamily="34" charset="0"/>
              </a:rPr>
              <a:t>SOI-STJ4</a:t>
            </a:r>
            <a:r>
              <a:rPr kumimoji="1" lang="ja-JP" altLang="en-US" sz="2800" dirty="0" err="1">
                <a:latin typeface="Arial" panose="020B0604020202020204" pitchFamily="34" charset="0"/>
                <a:cs typeface="Arial" panose="020B0604020202020204" pitchFamily="34" charset="0"/>
              </a:rPr>
              <a:t>への</a:t>
            </a:r>
            <a:r>
              <a:rPr kumimoji="1" lang="ja-JP" altLang="en-US" sz="2800" dirty="0">
                <a:latin typeface="Arial" panose="020B0604020202020204" pitchFamily="34" charset="0"/>
                <a:cs typeface="Arial" panose="020B0604020202020204" pitchFamily="34" charset="0"/>
              </a:rPr>
              <a:t>入力と出力</a:t>
            </a:r>
          </a:p>
        </p:txBody>
      </p:sp>
      <p:sp>
        <p:nvSpPr>
          <p:cNvPr id="6" name="スライド番号プレースホルダー 5"/>
          <p:cNvSpPr>
            <a:spLocks noGrp="1"/>
          </p:cNvSpPr>
          <p:nvPr>
            <p:ph type="sldNum" sz="quarter" idx="12"/>
          </p:nvPr>
        </p:nvSpPr>
        <p:spPr/>
        <p:txBody>
          <a:bodyPr/>
          <a:lstStyle/>
          <a:p>
            <a:fld id="{4FAB73BC-B049-4115-A692-8D63A059BFB8}" type="slidenum">
              <a:rPr lang="en-US" smtClean="0">
                <a:latin typeface="Arial" panose="020B0604020202020204" pitchFamily="34" charset="0"/>
                <a:cs typeface="Arial" panose="020B0604020202020204" pitchFamily="34" charset="0"/>
              </a:rPr>
              <a:pPr/>
              <a:t>19</a:t>
            </a:fld>
            <a:endParaRPr lang="en-US" dirty="0">
              <a:latin typeface="Arial" panose="020B0604020202020204" pitchFamily="34" charset="0"/>
              <a:cs typeface="Arial" panose="020B0604020202020204" pitchFamily="34" charset="0"/>
            </a:endParaRPr>
          </a:p>
        </p:txBody>
      </p:sp>
      <p:grpSp>
        <p:nvGrpSpPr>
          <p:cNvPr id="3" name="グループ化 2"/>
          <p:cNvGrpSpPr/>
          <p:nvPr/>
        </p:nvGrpSpPr>
        <p:grpSpPr>
          <a:xfrm>
            <a:off x="179512" y="908720"/>
            <a:ext cx="8769498" cy="4193268"/>
            <a:chOff x="174539" y="1742520"/>
            <a:chExt cx="8043758" cy="3846244"/>
          </a:xfrm>
        </p:grpSpPr>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798" y="1742520"/>
              <a:ext cx="7266008" cy="3751571"/>
            </a:xfrm>
            <a:prstGeom prst="rect">
              <a:avLst/>
            </a:prstGeom>
          </p:spPr>
        </p:pic>
        <p:sp>
          <p:nvSpPr>
            <p:cNvPr id="9" name="テキスト ボックス 8"/>
            <p:cNvSpPr txBox="1"/>
            <p:nvPr/>
          </p:nvSpPr>
          <p:spPr>
            <a:xfrm rot="16200000">
              <a:off x="-321198" y="2472534"/>
              <a:ext cx="1519177" cy="323165"/>
            </a:xfrm>
            <a:prstGeom prst="rect">
              <a:avLst/>
            </a:prstGeom>
            <a:solidFill>
              <a:schemeClr val="bg1"/>
            </a:solidFill>
          </p:spPr>
          <p:txBody>
            <a:bodyPr wrap="square" rtlCol="0">
              <a:spAutoFit/>
            </a:bodyPr>
            <a:lstStyle/>
            <a:p>
              <a:pPr algn="ctr"/>
              <a:r>
                <a:rPr lang="en-US" altLang="ja-JP" sz="1500" b="1" dirty="0" err="1">
                  <a:solidFill>
                    <a:srgbClr val="FF0000"/>
                  </a:solidFill>
                  <a:latin typeface="Arial" panose="020B0604020202020204" pitchFamily="34" charset="0"/>
                  <a:cs typeface="Arial" panose="020B0604020202020204" pitchFamily="34" charset="0"/>
                </a:rPr>
                <a:t>Amp.IN</a:t>
              </a:r>
              <a:r>
                <a:rPr lang="en-US" altLang="ja-JP" sz="1500" b="1" dirty="0">
                  <a:solidFill>
                    <a:srgbClr val="FF0000"/>
                  </a:solidFill>
                  <a:latin typeface="Arial" panose="020B0604020202020204" pitchFamily="34" charset="0"/>
                  <a:cs typeface="Arial" panose="020B0604020202020204" pitchFamily="34" charset="0"/>
                </a:rPr>
                <a:t> [</a:t>
              </a:r>
              <a:r>
                <a:rPr lang="en-US" altLang="ja-JP" sz="1500" b="1" dirty="0" err="1">
                  <a:solidFill>
                    <a:srgbClr val="FF0000"/>
                  </a:solidFill>
                  <a:latin typeface="Arial" panose="020B0604020202020204" pitchFamily="34" charset="0"/>
                  <a:cs typeface="Arial" panose="020B0604020202020204" pitchFamily="34" charset="0"/>
                </a:rPr>
                <a:t>μV</a:t>
              </a:r>
              <a:r>
                <a:rPr lang="en-US" altLang="ja-JP" sz="1500" b="1" dirty="0">
                  <a:solidFill>
                    <a:srgbClr val="FF0000"/>
                  </a:solidFill>
                  <a:latin typeface="Arial" panose="020B0604020202020204" pitchFamily="34" charset="0"/>
                  <a:cs typeface="Arial" panose="020B0604020202020204" pitchFamily="34" charset="0"/>
                </a:rPr>
                <a:t>]</a:t>
              </a:r>
              <a:endParaRPr lang="ja-JP" altLang="en-US" sz="1500" b="1" dirty="0">
                <a:solidFill>
                  <a:srgbClr val="FF0000"/>
                </a:solidFill>
                <a:latin typeface="Arial" panose="020B0604020202020204" pitchFamily="34" charset="0"/>
                <a:cs typeface="Arial" panose="020B0604020202020204" pitchFamily="34" charset="0"/>
              </a:endParaRPr>
            </a:p>
          </p:txBody>
        </p:sp>
        <p:sp>
          <p:nvSpPr>
            <p:cNvPr id="10" name="テキスト ボックス 9"/>
            <p:cNvSpPr txBox="1"/>
            <p:nvPr/>
          </p:nvSpPr>
          <p:spPr>
            <a:xfrm rot="16200000">
              <a:off x="-423467" y="4398497"/>
              <a:ext cx="1519177" cy="323165"/>
            </a:xfrm>
            <a:prstGeom prst="rect">
              <a:avLst/>
            </a:prstGeom>
            <a:solidFill>
              <a:schemeClr val="bg1"/>
            </a:solidFill>
          </p:spPr>
          <p:txBody>
            <a:bodyPr wrap="square" rtlCol="0">
              <a:spAutoFit/>
            </a:bodyPr>
            <a:lstStyle/>
            <a:p>
              <a:pPr algn="ctr"/>
              <a:r>
                <a:rPr lang="en-US" altLang="ja-JP" sz="1500" b="1" dirty="0" err="1">
                  <a:solidFill>
                    <a:srgbClr val="0070C0"/>
                  </a:solidFill>
                  <a:latin typeface="Arial" panose="020B0604020202020204" pitchFamily="34" charset="0"/>
                  <a:cs typeface="Arial" panose="020B0604020202020204" pitchFamily="34" charset="0"/>
                </a:rPr>
                <a:t>Amp.OUT</a:t>
              </a:r>
              <a:r>
                <a:rPr lang="en-US" altLang="ja-JP" sz="1500" b="1" dirty="0">
                  <a:solidFill>
                    <a:srgbClr val="0070C0"/>
                  </a:solidFill>
                  <a:latin typeface="Arial" panose="020B0604020202020204" pitchFamily="34" charset="0"/>
                  <a:cs typeface="Arial" panose="020B0604020202020204" pitchFamily="34" charset="0"/>
                </a:rPr>
                <a:t> [</a:t>
              </a:r>
              <a:r>
                <a:rPr lang="en-US" altLang="ja-JP" sz="1500" b="1" dirty="0" err="1">
                  <a:solidFill>
                    <a:srgbClr val="0070C0"/>
                  </a:solidFill>
                  <a:latin typeface="Arial" panose="020B0604020202020204" pitchFamily="34" charset="0"/>
                  <a:cs typeface="Arial" panose="020B0604020202020204" pitchFamily="34" charset="0"/>
                </a:rPr>
                <a:t>μV</a:t>
              </a:r>
              <a:r>
                <a:rPr lang="en-US" altLang="ja-JP" sz="1500" b="1" dirty="0">
                  <a:solidFill>
                    <a:srgbClr val="0070C0"/>
                  </a:solidFill>
                  <a:latin typeface="Arial" panose="020B0604020202020204" pitchFamily="34" charset="0"/>
                  <a:cs typeface="Arial" panose="020B0604020202020204" pitchFamily="34" charset="0"/>
                </a:rPr>
                <a:t>]</a:t>
              </a:r>
              <a:endParaRPr lang="ja-JP" altLang="en-US" sz="1500" b="1" dirty="0">
                <a:solidFill>
                  <a:srgbClr val="0070C0"/>
                </a:solidFill>
                <a:latin typeface="Arial" panose="020B0604020202020204" pitchFamily="34" charset="0"/>
                <a:cs typeface="Arial" panose="020B0604020202020204" pitchFamily="34" charset="0"/>
              </a:endParaRPr>
            </a:p>
          </p:txBody>
        </p:sp>
        <p:sp>
          <p:nvSpPr>
            <p:cNvPr id="11" name="テキスト ボックス 10"/>
            <p:cNvSpPr txBox="1"/>
            <p:nvPr/>
          </p:nvSpPr>
          <p:spPr>
            <a:xfrm>
              <a:off x="6794190" y="3341306"/>
              <a:ext cx="1402948" cy="369332"/>
            </a:xfrm>
            <a:prstGeom prst="rect">
              <a:avLst/>
            </a:prstGeom>
            <a:solidFill>
              <a:schemeClr val="bg1"/>
            </a:solidFill>
          </p:spPr>
          <p:txBody>
            <a:bodyPr wrap="none" rtlCol="0">
              <a:spAutoFit/>
            </a:bodyPr>
            <a:lstStyle/>
            <a:p>
              <a:r>
                <a:rPr lang="en-US" altLang="ja-JP" b="1" dirty="0">
                  <a:solidFill>
                    <a:srgbClr val="FF0000"/>
                  </a:solidFill>
                  <a:latin typeface="Arial" panose="020B0604020202020204" pitchFamily="34" charset="0"/>
                  <a:cs typeface="Arial" panose="020B0604020202020204" pitchFamily="34" charset="0"/>
                </a:rPr>
                <a:t>time [</a:t>
              </a:r>
              <a:r>
                <a:rPr lang="en-US" altLang="ja-JP" b="1" dirty="0" err="1">
                  <a:solidFill>
                    <a:srgbClr val="FF0000"/>
                  </a:solidFill>
                  <a:latin typeface="Arial" panose="020B0604020202020204" pitchFamily="34" charset="0"/>
                  <a:cs typeface="Arial" panose="020B0604020202020204" pitchFamily="34" charset="0"/>
                </a:rPr>
                <a:t>μsec</a:t>
              </a:r>
              <a:r>
                <a:rPr lang="en-US" altLang="ja-JP" b="1" dirty="0">
                  <a:solidFill>
                    <a:srgbClr val="FF0000"/>
                  </a:solidFill>
                  <a:latin typeface="Arial" panose="020B0604020202020204" pitchFamily="34" charset="0"/>
                  <a:cs typeface="Arial" panose="020B0604020202020204" pitchFamily="34" charset="0"/>
                </a:rPr>
                <a:t>]</a:t>
              </a:r>
              <a:endParaRPr lang="ja-JP" altLang="en-US" b="1" dirty="0">
                <a:solidFill>
                  <a:srgbClr val="FF0000"/>
                </a:solidFill>
                <a:latin typeface="Arial" panose="020B0604020202020204" pitchFamily="34" charset="0"/>
                <a:cs typeface="Arial" panose="020B0604020202020204" pitchFamily="34" charset="0"/>
              </a:endParaRPr>
            </a:p>
          </p:txBody>
        </p:sp>
        <p:sp>
          <p:nvSpPr>
            <p:cNvPr id="12" name="テキスト ボックス 11"/>
            <p:cNvSpPr txBox="1"/>
            <p:nvPr/>
          </p:nvSpPr>
          <p:spPr>
            <a:xfrm>
              <a:off x="6815349" y="5206707"/>
              <a:ext cx="1402948" cy="369332"/>
            </a:xfrm>
            <a:prstGeom prst="rect">
              <a:avLst/>
            </a:prstGeom>
            <a:solidFill>
              <a:schemeClr val="bg1"/>
            </a:solidFill>
          </p:spPr>
          <p:txBody>
            <a:bodyPr wrap="none" rtlCol="0">
              <a:spAutoFit/>
            </a:bodyPr>
            <a:lstStyle/>
            <a:p>
              <a:r>
                <a:rPr lang="en-US" altLang="ja-JP" b="1" dirty="0">
                  <a:solidFill>
                    <a:srgbClr val="0070C0"/>
                  </a:solidFill>
                  <a:latin typeface="Arial" panose="020B0604020202020204" pitchFamily="34" charset="0"/>
                  <a:cs typeface="Arial" panose="020B0604020202020204" pitchFamily="34" charset="0"/>
                </a:rPr>
                <a:t>time [</a:t>
              </a:r>
              <a:r>
                <a:rPr lang="en-US" altLang="ja-JP" b="1" dirty="0" err="1">
                  <a:solidFill>
                    <a:srgbClr val="0070C0"/>
                  </a:solidFill>
                  <a:latin typeface="Arial" panose="020B0604020202020204" pitchFamily="34" charset="0"/>
                  <a:cs typeface="Arial" panose="020B0604020202020204" pitchFamily="34" charset="0"/>
                </a:rPr>
                <a:t>μsec</a:t>
              </a:r>
              <a:r>
                <a:rPr lang="en-US" altLang="ja-JP" b="1" dirty="0">
                  <a:solidFill>
                    <a:srgbClr val="0070C0"/>
                  </a:solidFill>
                  <a:latin typeface="Arial" panose="020B0604020202020204" pitchFamily="34" charset="0"/>
                  <a:cs typeface="Arial" panose="020B0604020202020204" pitchFamily="34" charset="0"/>
                </a:rPr>
                <a:t>]</a:t>
              </a:r>
              <a:endParaRPr lang="ja-JP" altLang="en-US" b="1" dirty="0">
                <a:solidFill>
                  <a:srgbClr val="0070C0"/>
                </a:solidFill>
                <a:latin typeface="Arial" panose="020B0604020202020204" pitchFamily="34" charset="0"/>
                <a:cs typeface="Arial" panose="020B0604020202020204" pitchFamily="34" charset="0"/>
              </a:endParaRPr>
            </a:p>
          </p:txBody>
        </p:sp>
        <p:sp>
          <p:nvSpPr>
            <p:cNvPr id="13" name="テキスト ボックス 12"/>
            <p:cNvSpPr txBox="1"/>
            <p:nvPr/>
          </p:nvSpPr>
          <p:spPr>
            <a:xfrm>
              <a:off x="2532382" y="1742520"/>
              <a:ext cx="2557221" cy="366998"/>
            </a:xfrm>
            <a:prstGeom prst="rect">
              <a:avLst/>
            </a:prstGeom>
            <a:solidFill>
              <a:schemeClr val="bg1"/>
            </a:solidFill>
          </p:spPr>
          <p:txBody>
            <a:bodyPr wrap="none" rtlCol="0">
              <a:spAutoFit/>
            </a:bodyPr>
            <a:lstStyle/>
            <a:p>
              <a:pPr algn="ctr"/>
              <a:r>
                <a:rPr lang="en-US" altLang="ja-JP" sz="2000" b="1" dirty="0">
                  <a:solidFill>
                    <a:srgbClr val="FF0000"/>
                  </a:solidFill>
                  <a:latin typeface="Arial" panose="020B0604020202020204" pitchFamily="34" charset="0"/>
                  <a:cs typeface="Arial" panose="020B0604020202020204" pitchFamily="34" charset="0"/>
                </a:rPr>
                <a:t>SOISTJ4</a:t>
              </a:r>
              <a:r>
                <a:rPr lang="ja-JP" altLang="en-US" sz="2000" b="1" dirty="0">
                  <a:solidFill>
                    <a:srgbClr val="FF0000"/>
                  </a:solidFill>
                  <a:latin typeface="Arial" panose="020B0604020202020204" pitchFamily="34" charset="0"/>
                  <a:cs typeface="Arial" panose="020B0604020202020204" pitchFamily="34" charset="0"/>
                </a:rPr>
                <a:t>への入力波形</a:t>
              </a:r>
            </a:p>
          </p:txBody>
        </p:sp>
        <p:sp>
          <p:nvSpPr>
            <p:cNvPr id="14" name="テキスト ボックス 13"/>
            <p:cNvSpPr txBox="1"/>
            <p:nvPr/>
          </p:nvSpPr>
          <p:spPr>
            <a:xfrm>
              <a:off x="2435356" y="3661990"/>
              <a:ext cx="2746895" cy="366998"/>
            </a:xfrm>
            <a:prstGeom prst="rect">
              <a:avLst/>
            </a:prstGeom>
            <a:solidFill>
              <a:schemeClr val="bg1"/>
            </a:solidFill>
          </p:spPr>
          <p:txBody>
            <a:bodyPr wrap="none" rtlCol="0">
              <a:spAutoFit/>
            </a:bodyPr>
            <a:lstStyle/>
            <a:p>
              <a:pPr algn="ctr"/>
              <a:r>
                <a:rPr lang="en-US" altLang="ja-JP" sz="2000" b="1" dirty="0">
                  <a:solidFill>
                    <a:srgbClr val="0070C0"/>
                  </a:solidFill>
                  <a:latin typeface="Arial" panose="020B0604020202020204" pitchFamily="34" charset="0"/>
                  <a:cs typeface="Arial" panose="020B0604020202020204" pitchFamily="34" charset="0"/>
                </a:rPr>
                <a:t>SOISTJ4</a:t>
              </a:r>
              <a:r>
                <a:rPr lang="ja-JP" altLang="en-US" sz="2000" b="1" dirty="0">
                  <a:solidFill>
                    <a:srgbClr val="0070C0"/>
                  </a:solidFill>
                  <a:latin typeface="Arial" panose="020B0604020202020204" pitchFamily="34" charset="0"/>
                  <a:cs typeface="Arial" panose="020B0604020202020204" pitchFamily="34" charset="0"/>
                </a:rPr>
                <a:t>からの出力波形</a:t>
              </a:r>
            </a:p>
          </p:txBody>
        </p:sp>
        <p:sp>
          <p:nvSpPr>
            <p:cNvPr id="15" name="テキスト ボックス 14"/>
            <p:cNvSpPr txBox="1"/>
            <p:nvPr/>
          </p:nvSpPr>
          <p:spPr>
            <a:xfrm>
              <a:off x="614138" y="1970611"/>
              <a:ext cx="377026" cy="300082"/>
            </a:xfrm>
            <a:prstGeom prst="rect">
              <a:avLst/>
            </a:prstGeom>
            <a:solidFill>
              <a:schemeClr val="bg1"/>
            </a:solidFill>
          </p:spPr>
          <p:txBody>
            <a:bodyPr wrap="none" rtlCol="0">
              <a:spAutoFit/>
            </a:bodyPr>
            <a:lstStyle/>
            <a:p>
              <a:pPr algn="ctr"/>
              <a:r>
                <a:rPr lang="en-US" altLang="ja-JP" sz="1350" b="1" dirty="0">
                  <a:latin typeface="Arial" panose="020B0604020202020204" pitchFamily="34" charset="0"/>
                  <a:cs typeface="Arial" panose="020B0604020202020204" pitchFamily="34" charset="0"/>
                </a:rPr>
                <a:t>70</a:t>
              </a:r>
              <a:endParaRPr lang="ja-JP" altLang="en-US" sz="1350" b="1" dirty="0">
                <a:latin typeface="Arial" panose="020B0604020202020204" pitchFamily="34" charset="0"/>
                <a:cs typeface="Arial" panose="020B0604020202020204" pitchFamily="34" charset="0"/>
              </a:endParaRPr>
            </a:p>
          </p:txBody>
        </p:sp>
        <p:sp>
          <p:nvSpPr>
            <p:cNvPr id="16" name="テキスト ボックス 15"/>
            <p:cNvSpPr txBox="1"/>
            <p:nvPr/>
          </p:nvSpPr>
          <p:spPr>
            <a:xfrm>
              <a:off x="614138" y="2281312"/>
              <a:ext cx="377026" cy="300082"/>
            </a:xfrm>
            <a:prstGeom prst="rect">
              <a:avLst/>
            </a:prstGeom>
            <a:solidFill>
              <a:schemeClr val="bg1"/>
            </a:solidFill>
          </p:spPr>
          <p:txBody>
            <a:bodyPr wrap="none" rtlCol="0">
              <a:spAutoFit/>
            </a:bodyPr>
            <a:lstStyle/>
            <a:p>
              <a:pPr algn="ctr"/>
              <a:r>
                <a:rPr lang="en-US" altLang="ja-JP" sz="1350" b="1" dirty="0">
                  <a:latin typeface="Arial" panose="020B0604020202020204" pitchFamily="34" charset="0"/>
                  <a:cs typeface="Arial" panose="020B0604020202020204" pitchFamily="34" charset="0"/>
                </a:rPr>
                <a:t>6</a:t>
              </a:r>
              <a:r>
                <a:rPr lang="en-US" altLang="ja-JP" sz="1350" b="1">
                  <a:latin typeface="Arial" panose="020B0604020202020204" pitchFamily="34" charset="0"/>
                  <a:cs typeface="Arial" panose="020B0604020202020204" pitchFamily="34" charset="0"/>
                </a:rPr>
                <a:t>0</a:t>
              </a:r>
              <a:endParaRPr lang="ja-JP" altLang="en-US" sz="1350" b="1" dirty="0">
                <a:latin typeface="Arial" panose="020B0604020202020204" pitchFamily="34" charset="0"/>
                <a:cs typeface="Arial" panose="020B0604020202020204" pitchFamily="34" charset="0"/>
              </a:endParaRPr>
            </a:p>
          </p:txBody>
        </p:sp>
        <p:sp>
          <p:nvSpPr>
            <p:cNvPr id="17" name="テキスト ボックス 16"/>
            <p:cNvSpPr txBox="1"/>
            <p:nvPr/>
          </p:nvSpPr>
          <p:spPr>
            <a:xfrm>
              <a:off x="614138" y="2647903"/>
              <a:ext cx="377026" cy="300082"/>
            </a:xfrm>
            <a:prstGeom prst="rect">
              <a:avLst/>
            </a:prstGeom>
            <a:solidFill>
              <a:schemeClr val="bg1"/>
            </a:solidFill>
          </p:spPr>
          <p:txBody>
            <a:bodyPr wrap="none" rtlCol="0">
              <a:spAutoFit/>
            </a:bodyPr>
            <a:lstStyle/>
            <a:p>
              <a:pPr algn="ctr"/>
              <a:r>
                <a:rPr lang="en-US" altLang="ja-JP" sz="1350" b="1" dirty="0">
                  <a:latin typeface="Arial" panose="020B0604020202020204" pitchFamily="34" charset="0"/>
                  <a:cs typeface="Arial" panose="020B0604020202020204" pitchFamily="34" charset="0"/>
                </a:rPr>
                <a:t>5</a:t>
              </a:r>
              <a:r>
                <a:rPr lang="en-US" altLang="ja-JP" sz="1350" b="1">
                  <a:latin typeface="Arial" panose="020B0604020202020204" pitchFamily="34" charset="0"/>
                  <a:cs typeface="Arial" panose="020B0604020202020204" pitchFamily="34" charset="0"/>
                </a:rPr>
                <a:t>0</a:t>
              </a:r>
              <a:endParaRPr lang="ja-JP" altLang="en-US" sz="1350" b="1" dirty="0">
                <a:latin typeface="Arial" panose="020B0604020202020204" pitchFamily="34" charset="0"/>
                <a:cs typeface="Arial" panose="020B0604020202020204" pitchFamily="34" charset="0"/>
              </a:endParaRPr>
            </a:p>
          </p:txBody>
        </p:sp>
        <p:sp>
          <p:nvSpPr>
            <p:cNvPr id="18" name="テキスト ボックス 17"/>
            <p:cNvSpPr txBox="1"/>
            <p:nvPr/>
          </p:nvSpPr>
          <p:spPr>
            <a:xfrm>
              <a:off x="614138" y="3014493"/>
              <a:ext cx="377026" cy="300082"/>
            </a:xfrm>
            <a:prstGeom prst="rect">
              <a:avLst/>
            </a:prstGeom>
            <a:solidFill>
              <a:schemeClr val="bg1"/>
            </a:solidFill>
          </p:spPr>
          <p:txBody>
            <a:bodyPr wrap="none" rtlCol="0">
              <a:spAutoFit/>
            </a:bodyPr>
            <a:lstStyle/>
            <a:p>
              <a:pPr algn="ctr"/>
              <a:r>
                <a:rPr lang="en-US" altLang="ja-JP" sz="1350" b="1" dirty="0">
                  <a:latin typeface="Arial" panose="020B0604020202020204" pitchFamily="34" charset="0"/>
                  <a:cs typeface="Arial" panose="020B0604020202020204" pitchFamily="34" charset="0"/>
                </a:rPr>
                <a:t>40</a:t>
              </a:r>
              <a:endParaRPr lang="ja-JP" altLang="en-US" sz="1350" b="1" dirty="0">
                <a:latin typeface="Arial" panose="020B0604020202020204" pitchFamily="34" charset="0"/>
                <a:cs typeface="Arial" panose="020B0604020202020204" pitchFamily="34" charset="0"/>
              </a:endParaRPr>
            </a:p>
          </p:txBody>
        </p:sp>
        <p:sp>
          <p:nvSpPr>
            <p:cNvPr id="20" name="正方形/長方形 19"/>
            <p:cNvSpPr/>
            <p:nvPr/>
          </p:nvSpPr>
          <p:spPr>
            <a:xfrm>
              <a:off x="489619" y="3698277"/>
              <a:ext cx="207247" cy="10138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latin typeface="Arial" panose="020B0604020202020204" pitchFamily="34" charset="0"/>
                <a:cs typeface="Arial" panose="020B0604020202020204" pitchFamily="34" charset="0"/>
              </a:endParaRPr>
            </a:p>
          </p:txBody>
        </p:sp>
        <p:sp>
          <p:nvSpPr>
            <p:cNvPr id="19" name="テキスト ボックス 18"/>
            <p:cNvSpPr txBox="1"/>
            <p:nvPr/>
          </p:nvSpPr>
          <p:spPr>
            <a:xfrm>
              <a:off x="398477" y="3890081"/>
              <a:ext cx="569387" cy="300082"/>
            </a:xfrm>
            <a:prstGeom prst="rect">
              <a:avLst/>
            </a:prstGeom>
            <a:solidFill>
              <a:schemeClr val="bg1"/>
            </a:solidFill>
          </p:spPr>
          <p:txBody>
            <a:bodyPr wrap="none" rtlCol="0">
              <a:spAutoFit/>
            </a:bodyPr>
            <a:lstStyle/>
            <a:p>
              <a:pPr algn="ctr"/>
              <a:r>
                <a:rPr lang="en-US" altLang="ja-JP" sz="1350" b="1" dirty="0">
                  <a:latin typeface="Arial" panose="020B0604020202020204" pitchFamily="34" charset="0"/>
                  <a:cs typeface="Arial" panose="020B0604020202020204" pitchFamily="34" charset="0"/>
                </a:rPr>
                <a:t>1600</a:t>
              </a:r>
              <a:endParaRPr lang="ja-JP" altLang="en-US" sz="1350" b="1" dirty="0">
                <a:latin typeface="Arial" panose="020B0604020202020204" pitchFamily="34" charset="0"/>
                <a:cs typeface="Arial" panose="020B0604020202020204" pitchFamily="34" charset="0"/>
              </a:endParaRPr>
            </a:p>
          </p:txBody>
        </p:sp>
        <p:sp>
          <p:nvSpPr>
            <p:cNvPr id="21" name="テキスト ボックス 20"/>
            <p:cNvSpPr txBox="1"/>
            <p:nvPr/>
          </p:nvSpPr>
          <p:spPr>
            <a:xfrm>
              <a:off x="398476" y="4194653"/>
              <a:ext cx="569387" cy="300082"/>
            </a:xfrm>
            <a:prstGeom prst="rect">
              <a:avLst/>
            </a:prstGeom>
            <a:solidFill>
              <a:schemeClr val="bg1"/>
            </a:solidFill>
          </p:spPr>
          <p:txBody>
            <a:bodyPr wrap="none" rtlCol="0">
              <a:spAutoFit/>
            </a:bodyPr>
            <a:lstStyle/>
            <a:p>
              <a:pPr algn="ctr"/>
              <a:r>
                <a:rPr lang="en-US" altLang="ja-JP" sz="1350" b="1" dirty="0">
                  <a:latin typeface="Arial" panose="020B0604020202020204" pitchFamily="34" charset="0"/>
                  <a:cs typeface="Arial" panose="020B0604020202020204" pitchFamily="34" charset="0"/>
                </a:rPr>
                <a:t>1200</a:t>
              </a:r>
              <a:endParaRPr lang="ja-JP" altLang="en-US" sz="1350" b="1" dirty="0">
                <a:latin typeface="Arial" panose="020B0604020202020204" pitchFamily="34" charset="0"/>
                <a:cs typeface="Arial" panose="020B0604020202020204" pitchFamily="34" charset="0"/>
              </a:endParaRPr>
            </a:p>
          </p:txBody>
        </p:sp>
        <p:sp>
          <p:nvSpPr>
            <p:cNvPr id="23" name="テキスト ボックス 22"/>
            <p:cNvSpPr txBox="1"/>
            <p:nvPr/>
          </p:nvSpPr>
          <p:spPr>
            <a:xfrm>
              <a:off x="490448" y="4488670"/>
              <a:ext cx="473206" cy="300082"/>
            </a:xfrm>
            <a:prstGeom prst="rect">
              <a:avLst/>
            </a:prstGeom>
            <a:solidFill>
              <a:schemeClr val="bg1"/>
            </a:solidFill>
          </p:spPr>
          <p:txBody>
            <a:bodyPr wrap="none" rtlCol="0">
              <a:spAutoFit/>
            </a:bodyPr>
            <a:lstStyle/>
            <a:p>
              <a:pPr algn="ctr"/>
              <a:r>
                <a:rPr lang="en-US" altLang="ja-JP" sz="1350" b="1">
                  <a:latin typeface="Arial" panose="020B0604020202020204" pitchFamily="34" charset="0"/>
                  <a:cs typeface="Arial" panose="020B0604020202020204" pitchFamily="34" charset="0"/>
                </a:rPr>
                <a:t>800</a:t>
              </a:r>
              <a:endParaRPr lang="ja-JP" altLang="en-US" sz="1350" b="1" dirty="0">
                <a:latin typeface="Arial" panose="020B0604020202020204" pitchFamily="34" charset="0"/>
                <a:cs typeface="Arial" panose="020B0604020202020204" pitchFamily="34" charset="0"/>
              </a:endParaRPr>
            </a:p>
          </p:txBody>
        </p:sp>
        <p:sp>
          <p:nvSpPr>
            <p:cNvPr id="24" name="テキスト ボックス 23"/>
            <p:cNvSpPr txBox="1"/>
            <p:nvPr/>
          </p:nvSpPr>
          <p:spPr>
            <a:xfrm>
              <a:off x="490448" y="4780549"/>
              <a:ext cx="473206" cy="300082"/>
            </a:xfrm>
            <a:prstGeom prst="rect">
              <a:avLst/>
            </a:prstGeom>
            <a:solidFill>
              <a:schemeClr val="bg1"/>
            </a:solidFill>
          </p:spPr>
          <p:txBody>
            <a:bodyPr wrap="none" rtlCol="0">
              <a:spAutoFit/>
            </a:bodyPr>
            <a:lstStyle/>
            <a:p>
              <a:pPr algn="ctr"/>
              <a:r>
                <a:rPr lang="en-US" altLang="ja-JP" sz="1350" b="1">
                  <a:latin typeface="Arial" panose="020B0604020202020204" pitchFamily="34" charset="0"/>
                  <a:cs typeface="Arial" panose="020B0604020202020204" pitchFamily="34" charset="0"/>
                </a:rPr>
                <a:t>400</a:t>
              </a:r>
              <a:endParaRPr lang="ja-JP" altLang="en-US" sz="1350" b="1" dirty="0">
                <a:latin typeface="Arial" panose="020B0604020202020204" pitchFamily="34" charset="0"/>
                <a:cs typeface="Arial" panose="020B0604020202020204" pitchFamily="34" charset="0"/>
              </a:endParaRPr>
            </a:p>
          </p:txBody>
        </p:sp>
        <p:sp>
          <p:nvSpPr>
            <p:cNvPr id="25" name="テキスト ボックス 24"/>
            <p:cNvSpPr txBox="1"/>
            <p:nvPr/>
          </p:nvSpPr>
          <p:spPr>
            <a:xfrm>
              <a:off x="694197" y="5075893"/>
              <a:ext cx="280846" cy="300082"/>
            </a:xfrm>
            <a:prstGeom prst="rect">
              <a:avLst/>
            </a:prstGeom>
            <a:solidFill>
              <a:schemeClr val="bg1"/>
            </a:solidFill>
          </p:spPr>
          <p:txBody>
            <a:bodyPr wrap="none" rtlCol="0">
              <a:spAutoFit/>
            </a:bodyPr>
            <a:lstStyle/>
            <a:p>
              <a:pPr algn="ctr"/>
              <a:r>
                <a:rPr lang="en-US" altLang="ja-JP" sz="1350" b="1">
                  <a:latin typeface="Arial" panose="020B0604020202020204" pitchFamily="34" charset="0"/>
                  <a:cs typeface="Arial" panose="020B0604020202020204" pitchFamily="34" charset="0"/>
                </a:rPr>
                <a:t>0</a:t>
              </a:r>
              <a:endParaRPr lang="ja-JP" altLang="en-US" sz="1350" b="1" dirty="0">
                <a:latin typeface="Arial" panose="020B0604020202020204" pitchFamily="34" charset="0"/>
                <a:cs typeface="Arial" panose="020B0604020202020204" pitchFamily="34" charset="0"/>
              </a:endParaRPr>
            </a:p>
          </p:txBody>
        </p:sp>
        <p:sp>
          <p:nvSpPr>
            <p:cNvPr id="26" name="テキスト ボックス 25"/>
            <p:cNvSpPr txBox="1"/>
            <p:nvPr/>
          </p:nvSpPr>
          <p:spPr>
            <a:xfrm>
              <a:off x="645057" y="3407986"/>
              <a:ext cx="530916" cy="300082"/>
            </a:xfrm>
            <a:prstGeom prst="rect">
              <a:avLst/>
            </a:prstGeom>
            <a:solidFill>
              <a:schemeClr val="bg1"/>
            </a:solidFill>
          </p:spPr>
          <p:txBody>
            <a:bodyPr wrap="none" rtlCol="0">
              <a:spAutoFit/>
            </a:bodyPr>
            <a:lstStyle/>
            <a:p>
              <a:pPr algn="ctr"/>
              <a:r>
                <a:rPr lang="en-US" altLang="ja-JP" sz="1350" b="1" dirty="0">
                  <a:solidFill>
                    <a:srgbClr val="FF0000"/>
                  </a:solidFill>
                  <a:latin typeface="Arial" panose="020B0604020202020204" pitchFamily="34" charset="0"/>
                  <a:cs typeface="Arial" panose="020B0604020202020204" pitchFamily="34" charset="0"/>
                </a:rPr>
                <a:t>-100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27" name="テキスト ボックス 26"/>
            <p:cNvSpPr txBox="1"/>
            <p:nvPr/>
          </p:nvSpPr>
          <p:spPr>
            <a:xfrm>
              <a:off x="1285659" y="3407986"/>
              <a:ext cx="434735" cy="300082"/>
            </a:xfrm>
            <a:prstGeom prst="rect">
              <a:avLst/>
            </a:prstGeom>
            <a:solidFill>
              <a:schemeClr val="bg1"/>
            </a:solidFill>
          </p:spPr>
          <p:txBody>
            <a:bodyPr wrap="none" rtlCol="0">
              <a:spAutoFit/>
            </a:bodyPr>
            <a:lstStyle/>
            <a:p>
              <a:pPr algn="ctr"/>
              <a:r>
                <a:rPr lang="en-US" altLang="ja-JP" sz="1350" b="1">
                  <a:solidFill>
                    <a:srgbClr val="FF0000"/>
                  </a:solidFill>
                  <a:latin typeface="Arial" panose="020B0604020202020204" pitchFamily="34" charset="0"/>
                  <a:cs typeface="Arial" panose="020B0604020202020204" pitchFamily="34" charset="0"/>
                </a:rPr>
                <a:t>-80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28" name="テキスト ボックス 27"/>
            <p:cNvSpPr txBox="1"/>
            <p:nvPr/>
          </p:nvSpPr>
          <p:spPr>
            <a:xfrm>
              <a:off x="3668379" y="3407986"/>
              <a:ext cx="280846" cy="300082"/>
            </a:xfrm>
            <a:prstGeom prst="rect">
              <a:avLst/>
            </a:prstGeom>
            <a:solidFill>
              <a:schemeClr val="bg1"/>
            </a:solidFill>
          </p:spPr>
          <p:txBody>
            <a:bodyPr wrap="none" rtlCol="0">
              <a:spAutoFit/>
            </a:bodyPr>
            <a:lstStyle/>
            <a:p>
              <a:pPr algn="ctr"/>
              <a:r>
                <a:rPr lang="en-US" altLang="ja-JP" sz="1350" b="1" dirty="0">
                  <a:solidFill>
                    <a:srgbClr val="FF0000"/>
                  </a:solidFill>
                  <a:latin typeface="Arial" panose="020B0604020202020204" pitchFamily="34" charset="0"/>
                  <a:cs typeface="Arial" panose="020B0604020202020204" pitchFamily="34" charset="0"/>
                </a:rPr>
                <a:t>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29" name="テキスト ボックス 28"/>
            <p:cNvSpPr txBox="1"/>
            <p:nvPr/>
          </p:nvSpPr>
          <p:spPr>
            <a:xfrm>
              <a:off x="1857311" y="3407986"/>
              <a:ext cx="434735" cy="300082"/>
            </a:xfrm>
            <a:prstGeom prst="rect">
              <a:avLst/>
            </a:prstGeom>
            <a:solidFill>
              <a:schemeClr val="bg1"/>
            </a:solidFill>
          </p:spPr>
          <p:txBody>
            <a:bodyPr wrap="none" rtlCol="0">
              <a:spAutoFit/>
            </a:bodyPr>
            <a:lstStyle/>
            <a:p>
              <a:pPr algn="ctr"/>
              <a:r>
                <a:rPr lang="en-US" altLang="ja-JP" sz="1350" b="1">
                  <a:solidFill>
                    <a:srgbClr val="FF0000"/>
                  </a:solidFill>
                  <a:latin typeface="Arial" panose="020B0604020202020204" pitchFamily="34" charset="0"/>
                  <a:cs typeface="Arial" panose="020B0604020202020204" pitchFamily="34" charset="0"/>
                </a:rPr>
                <a:t>-40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30" name="テキスト ボックス 29"/>
            <p:cNvSpPr txBox="1"/>
            <p:nvPr/>
          </p:nvSpPr>
          <p:spPr>
            <a:xfrm>
              <a:off x="2409198" y="3407986"/>
              <a:ext cx="434735" cy="300082"/>
            </a:xfrm>
            <a:prstGeom prst="rect">
              <a:avLst/>
            </a:prstGeom>
            <a:solidFill>
              <a:schemeClr val="bg1"/>
            </a:solidFill>
          </p:spPr>
          <p:txBody>
            <a:bodyPr wrap="none" rtlCol="0">
              <a:spAutoFit/>
            </a:bodyPr>
            <a:lstStyle/>
            <a:p>
              <a:pPr algn="ctr"/>
              <a:r>
                <a:rPr lang="en-US" altLang="ja-JP" sz="1350" b="1">
                  <a:solidFill>
                    <a:srgbClr val="FF0000"/>
                  </a:solidFill>
                  <a:latin typeface="Arial" panose="020B0604020202020204" pitchFamily="34" charset="0"/>
                  <a:cs typeface="Arial" panose="020B0604020202020204" pitchFamily="34" charset="0"/>
                </a:rPr>
                <a:t>-40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31" name="テキスト ボックス 30"/>
            <p:cNvSpPr txBox="1"/>
            <p:nvPr/>
          </p:nvSpPr>
          <p:spPr>
            <a:xfrm>
              <a:off x="2968217" y="3405364"/>
              <a:ext cx="434735" cy="300082"/>
            </a:xfrm>
            <a:prstGeom prst="rect">
              <a:avLst/>
            </a:prstGeom>
            <a:solidFill>
              <a:schemeClr val="bg1"/>
            </a:solidFill>
          </p:spPr>
          <p:txBody>
            <a:bodyPr wrap="none" rtlCol="0">
              <a:spAutoFit/>
            </a:bodyPr>
            <a:lstStyle/>
            <a:p>
              <a:pPr algn="ctr"/>
              <a:r>
                <a:rPr lang="en-US" altLang="ja-JP" sz="1350" b="1">
                  <a:solidFill>
                    <a:srgbClr val="FF0000"/>
                  </a:solidFill>
                  <a:latin typeface="Arial" panose="020B0604020202020204" pitchFamily="34" charset="0"/>
                  <a:cs typeface="Arial" panose="020B0604020202020204" pitchFamily="34" charset="0"/>
                </a:rPr>
                <a:t>-20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32" name="テキスト ボックス 31"/>
            <p:cNvSpPr txBox="1"/>
            <p:nvPr/>
          </p:nvSpPr>
          <p:spPr>
            <a:xfrm>
              <a:off x="4197647" y="3412483"/>
              <a:ext cx="377026" cy="300082"/>
            </a:xfrm>
            <a:prstGeom prst="rect">
              <a:avLst/>
            </a:prstGeom>
            <a:solidFill>
              <a:schemeClr val="bg1"/>
            </a:solidFill>
          </p:spPr>
          <p:txBody>
            <a:bodyPr wrap="none" rtlCol="0">
              <a:spAutoFit/>
            </a:bodyPr>
            <a:lstStyle/>
            <a:p>
              <a:pPr algn="ctr"/>
              <a:r>
                <a:rPr lang="en-US" altLang="ja-JP" sz="1350" b="1">
                  <a:solidFill>
                    <a:srgbClr val="FF0000"/>
                  </a:solidFill>
                  <a:latin typeface="Arial" panose="020B0604020202020204" pitchFamily="34" charset="0"/>
                  <a:cs typeface="Arial" panose="020B0604020202020204" pitchFamily="34" charset="0"/>
                </a:rPr>
                <a:t>20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33" name="テキスト ボックス 32"/>
            <p:cNvSpPr txBox="1"/>
            <p:nvPr/>
          </p:nvSpPr>
          <p:spPr>
            <a:xfrm>
              <a:off x="4749961" y="3412599"/>
              <a:ext cx="377026" cy="300082"/>
            </a:xfrm>
            <a:prstGeom prst="rect">
              <a:avLst/>
            </a:prstGeom>
            <a:solidFill>
              <a:schemeClr val="bg1"/>
            </a:solidFill>
          </p:spPr>
          <p:txBody>
            <a:bodyPr wrap="none" rtlCol="0">
              <a:spAutoFit/>
            </a:bodyPr>
            <a:lstStyle/>
            <a:p>
              <a:pPr algn="ctr"/>
              <a:r>
                <a:rPr lang="en-US" altLang="ja-JP" sz="1350" b="1" dirty="0">
                  <a:solidFill>
                    <a:srgbClr val="FF0000"/>
                  </a:solidFill>
                  <a:latin typeface="Arial" panose="020B0604020202020204" pitchFamily="34" charset="0"/>
                  <a:cs typeface="Arial" panose="020B0604020202020204" pitchFamily="34" charset="0"/>
                </a:rPr>
                <a:t>40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34" name="テキスト ボックス 33"/>
            <p:cNvSpPr txBox="1"/>
            <p:nvPr/>
          </p:nvSpPr>
          <p:spPr>
            <a:xfrm>
              <a:off x="5280822" y="3412599"/>
              <a:ext cx="377026" cy="300082"/>
            </a:xfrm>
            <a:prstGeom prst="rect">
              <a:avLst/>
            </a:prstGeom>
            <a:solidFill>
              <a:schemeClr val="bg1"/>
            </a:solidFill>
          </p:spPr>
          <p:txBody>
            <a:bodyPr wrap="none" rtlCol="0">
              <a:spAutoFit/>
            </a:bodyPr>
            <a:lstStyle/>
            <a:p>
              <a:pPr algn="ctr"/>
              <a:r>
                <a:rPr lang="en-US" altLang="ja-JP" sz="1350" b="1" dirty="0">
                  <a:solidFill>
                    <a:srgbClr val="FF0000"/>
                  </a:solidFill>
                  <a:latin typeface="Arial" panose="020B0604020202020204" pitchFamily="34" charset="0"/>
                  <a:cs typeface="Arial" panose="020B0604020202020204" pitchFamily="34" charset="0"/>
                </a:rPr>
                <a:t>60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35" name="テキスト ボックス 34"/>
            <p:cNvSpPr txBox="1"/>
            <p:nvPr/>
          </p:nvSpPr>
          <p:spPr>
            <a:xfrm>
              <a:off x="5895078" y="3412483"/>
              <a:ext cx="377026" cy="300082"/>
            </a:xfrm>
            <a:prstGeom prst="rect">
              <a:avLst/>
            </a:prstGeom>
            <a:solidFill>
              <a:schemeClr val="bg1"/>
            </a:solidFill>
          </p:spPr>
          <p:txBody>
            <a:bodyPr wrap="none" rtlCol="0">
              <a:spAutoFit/>
            </a:bodyPr>
            <a:lstStyle/>
            <a:p>
              <a:pPr algn="ctr"/>
              <a:r>
                <a:rPr lang="en-US" altLang="ja-JP" sz="1350" b="1" dirty="0">
                  <a:solidFill>
                    <a:srgbClr val="FF0000"/>
                  </a:solidFill>
                  <a:latin typeface="Arial" panose="020B0604020202020204" pitchFamily="34" charset="0"/>
                  <a:cs typeface="Arial" panose="020B0604020202020204" pitchFamily="34" charset="0"/>
                </a:rPr>
                <a:t>80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36" name="テキスト ボックス 35"/>
            <p:cNvSpPr txBox="1"/>
            <p:nvPr/>
          </p:nvSpPr>
          <p:spPr>
            <a:xfrm>
              <a:off x="6377849" y="3405364"/>
              <a:ext cx="473206" cy="300082"/>
            </a:xfrm>
            <a:prstGeom prst="rect">
              <a:avLst/>
            </a:prstGeom>
            <a:solidFill>
              <a:schemeClr val="bg1"/>
            </a:solidFill>
          </p:spPr>
          <p:txBody>
            <a:bodyPr wrap="none" rtlCol="0">
              <a:spAutoFit/>
            </a:bodyPr>
            <a:lstStyle/>
            <a:p>
              <a:pPr algn="ctr"/>
              <a:r>
                <a:rPr lang="en-US" altLang="ja-JP" sz="1350" b="1" dirty="0">
                  <a:solidFill>
                    <a:srgbClr val="FF0000"/>
                  </a:solidFill>
                  <a:latin typeface="Arial" panose="020B0604020202020204" pitchFamily="34" charset="0"/>
                  <a:cs typeface="Arial" panose="020B0604020202020204" pitchFamily="34" charset="0"/>
                </a:rPr>
                <a:t>100</a:t>
              </a:r>
              <a:endParaRPr lang="ja-JP" altLang="en-US" sz="1350" b="1" dirty="0">
                <a:solidFill>
                  <a:srgbClr val="FF0000"/>
                </a:solidFill>
                <a:latin typeface="Arial" panose="020B0604020202020204" pitchFamily="34" charset="0"/>
                <a:cs typeface="Arial" panose="020B0604020202020204" pitchFamily="34" charset="0"/>
              </a:endParaRPr>
            </a:p>
          </p:txBody>
        </p:sp>
        <p:sp>
          <p:nvSpPr>
            <p:cNvPr id="37" name="テキスト ボックス 36"/>
            <p:cNvSpPr txBox="1"/>
            <p:nvPr/>
          </p:nvSpPr>
          <p:spPr>
            <a:xfrm>
              <a:off x="654609" y="5284069"/>
              <a:ext cx="530916" cy="300082"/>
            </a:xfrm>
            <a:prstGeom prst="rect">
              <a:avLst/>
            </a:prstGeom>
            <a:solidFill>
              <a:schemeClr val="bg1"/>
            </a:solidFill>
          </p:spPr>
          <p:txBody>
            <a:bodyPr wrap="none" rtlCol="0">
              <a:spAutoFit/>
            </a:bodyPr>
            <a:lstStyle/>
            <a:p>
              <a:pPr algn="ctr"/>
              <a:r>
                <a:rPr lang="en-US" altLang="ja-JP" sz="1350" b="1" dirty="0">
                  <a:solidFill>
                    <a:srgbClr val="0070C0"/>
                  </a:solidFill>
                  <a:latin typeface="Arial" panose="020B0604020202020204" pitchFamily="34" charset="0"/>
                  <a:cs typeface="Arial" panose="020B0604020202020204" pitchFamily="34" charset="0"/>
                </a:rPr>
                <a:t>-100</a:t>
              </a:r>
              <a:endParaRPr lang="ja-JP" altLang="en-US" sz="1350" b="1" dirty="0">
                <a:solidFill>
                  <a:srgbClr val="0070C0"/>
                </a:solidFill>
                <a:latin typeface="Arial" panose="020B0604020202020204" pitchFamily="34" charset="0"/>
                <a:cs typeface="Arial" panose="020B0604020202020204" pitchFamily="34" charset="0"/>
              </a:endParaRPr>
            </a:p>
          </p:txBody>
        </p:sp>
        <p:sp>
          <p:nvSpPr>
            <p:cNvPr id="38" name="テキスト ボックス 37"/>
            <p:cNvSpPr txBox="1"/>
            <p:nvPr/>
          </p:nvSpPr>
          <p:spPr>
            <a:xfrm>
              <a:off x="1295211" y="5284069"/>
              <a:ext cx="434735" cy="300082"/>
            </a:xfrm>
            <a:prstGeom prst="rect">
              <a:avLst/>
            </a:prstGeom>
            <a:solidFill>
              <a:schemeClr val="bg1"/>
            </a:solidFill>
          </p:spPr>
          <p:txBody>
            <a:bodyPr wrap="none" rtlCol="0">
              <a:spAutoFit/>
            </a:bodyPr>
            <a:lstStyle/>
            <a:p>
              <a:pPr algn="ctr"/>
              <a:r>
                <a:rPr lang="en-US" altLang="ja-JP" sz="1350" b="1">
                  <a:solidFill>
                    <a:srgbClr val="0070C0"/>
                  </a:solidFill>
                  <a:latin typeface="Arial" panose="020B0604020202020204" pitchFamily="34" charset="0"/>
                  <a:cs typeface="Arial" panose="020B0604020202020204" pitchFamily="34" charset="0"/>
                </a:rPr>
                <a:t>-80</a:t>
              </a:r>
              <a:endParaRPr lang="ja-JP" altLang="en-US" sz="1350" b="1" dirty="0">
                <a:solidFill>
                  <a:srgbClr val="0070C0"/>
                </a:solidFill>
                <a:latin typeface="Arial" panose="020B0604020202020204" pitchFamily="34" charset="0"/>
                <a:cs typeface="Arial" panose="020B0604020202020204" pitchFamily="34" charset="0"/>
              </a:endParaRPr>
            </a:p>
          </p:txBody>
        </p:sp>
        <p:sp>
          <p:nvSpPr>
            <p:cNvPr id="39" name="テキスト ボックス 38"/>
            <p:cNvSpPr txBox="1"/>
            <p:nvPr/>
          </p:nvSpPr>
          <p:spPr>
            <a:xfrm>
              <a:off x="3677930" y="5284069"/>
              <a:ext cx="280846" cy="300082"/>
            </a:xfrm>
            <a:prstGeom prst="rect">
              <a:avLst/>
            </a:prstGeom>
            <a:solidFill>
              <a:schemeClr val="bg1"/>
            </a:solidFill>
          </p:spPr>
          <p:txBody>
            <a:bodyPr wrap="none" rtlCol="0">
              <a:spAutoFit/>
            </a:bodyPr>
            <a:lstStyle/>
            <a:p>
              <a:pPr algn="ctr"/>
              <a:r>
                <a:rPr lang="en-US" altLang="ja-JP" sz="1350" b="1" dirty="0">
                  <a:solidFill>
                    <a:srgbClr val="0070C0"/>
                  </a:solidFill>
                  <a:latin typeface="Arial" panose="020B0604020202020204" pitchFamily="34" charset="0"/>
                  <a:cs typeface="Arial" panose="020B0604020202020204" pitchFamily="34" charset="0"/>
                </a:rPr>
                <a:t>0</a:t>
              </a:r>
              <a:endParaRPr lang="ja-JP" altLang="en-US" sz="1350" b="1" dirty="0">
                <a:solidFill>
                  <a:srgbClr val="0070C0"/>
                </a:solidFill>
                <a:latin typeface="Arial" panose="020B0604020202020204" pitchFamily="34" charset="0"/>
                <a:cs typeface="Arial" panose="020B0604020202020204" pitchFamily="34" charset="0"/>
              </a:endParaRPr>
            </a:p>
          </p:txBody>
        </p:sp>
        <p:sp>
          <p:nvSpPr>
            <p:cNvPr id="40" name="テキスト ボックス 39"/>
            <p:cNvSpPr txBox="1"/>
            <p:nvPr/>
          </p:nvSpPr>
          <p:spPr>
            <a:xfrm>
              <a:off x="1866862" y="5284069"/>
              <a:ext cx="434735" cy="300082"/>
            </a:xfrm>
            <a:prstGeom prst="rect">
              <a:avLst/>
            </a:prstGeom>
            <a:solidFill>
              <a:schemeClr val="bg1"/>
            </a:solidFill>
          </p:spPr>
          <p:txBody>
            <a:bodyPr wrap="none" rtlCol="0">
              <a:spAutoFit/>
            </a:bodyPr>
            <a:lstStyle/>
            <a:p>
              <a:pPr algn="ctr"/>
              <a:r>
                <a:rPr lang="en-US" altLang="ja-JP" sz="1350" b="1">
                  <a:solidFill>
                    <a:srgbClr val="0070C0"/>
                  </a:solidFill>
                  <a:latin typeface="Arial" panose="020B0604020202020204" pitchFamily="34" charset="0"/>
                  <a:cs typeface="Arial" panose="020B0604020202020204" pitchFamily="34" charset="0"/>
                </a:rPr>
                <a:t>-40</a:t>
              </a:r>
              <a:endParaRPr lang="ja-JP" altLang="en-US" sz="1350" b="1" dirty="0">
                <a:solidFill>
                  <a:srgbClr val="0070C0"/>
                </a:solidFill>
                <a:latin typeface="Arial" panose="020B0604020202020204" pitchFamily="34" charset="0"/>
                <a:cs typeface="Arial" panose="020B0604020202020204" pitchFamily="34" charset="0"/>
              </a:endParaRPr>
            </a:p>
          </p:txBody>
        </p:sp>
        <p:sp>
          <p:nvSpPr>
            <p:cNvPr id="41" name="テキスト ボックス 40"/>
            <p:cNvSpPr txBox="1"/>
            <p:nvPr/>
          </p:nvSpPr>
          <p:spPr>
            <a:xfrm>
              <a:off x="2418750" y="5284069"/>
              <a:ext cx="434735" cy="300082"/>
            </a:xfrm>
            <a:prstGeom prst="rect">
              <a:avLst/>
            </a:prstGeom>
            <a:solidFill>
              <a:schemeClr val="bg1"/>
            </a:solidFill>
          </p:spPr>
          <p:txBody>
            <a:bodyPr wrap="none" rtlCol="0">
              <a:spAutoFit/>
            </a:bodyPr>
            <a:lstStyle/>
            <a:p>
              <a:pPr algn="ctr"/>
              <a:r>
                <a:rPr lang="en-US" altLang="ja-JP" sz="1350" b="1">
                  <a:solidFill>
                    <a:srgbClr val="0070C0"/>
                  </a:solidFill>
                  <a:latin typeface="Arial" panose="020B0604020202020204" pitchFamily="34" charset="0"/>
                  <a:cs typeface="Arial" panose="020B0604020202020204" pitchFamily="34" charset="0"/>
                </a:rPr>
                <a:t>-40</a:t>
              </a:r>
              <a:endParaRPr lang="ja-JP" altLang="en-US" sz="1350" b="1" dirty="0">
                <a:solidFill>
                  <a:srgbClr val="0070C0"/>
                </a:solidFill>
                <a:latin typeface="Arial" panose="020B0604020202020204" pitchFamily="34" charset="0"/>
                <a:cs typeface="Arial" panose="020B0604020202020204" pitchFamily="34" charset="0"/>
              </a:endParaRPr>
            </a:p>
          </p:txBody>
        </p:sp>
        <p:sp>
          <p:nvSpPr>
            <p:cNvPr id="42" name="テキスト ボックス 41"/>
            <p:cNvSpPr txBox="1"/>
            <p:nvPr/>
          </p:nvSpPr>
          <p:spPr>
            <a:xfrm>
              <a:off x="2977768" y="5281447"/>
              <a:ext cx="434735" cy="300082"/>
            </a:xfrm>
            <a:prstGeom prst="rect">
              <a:avLst/>
            </a:prstGeom>
            <a:solidFill>
              <a:schemeClr val="bg1"/>
            </a:solidFill>
          </p:spPr>
          <p:txBody>
            <a:bodyPr wrap="none" rtlCol="0">
              <a:spAutoFit/>
            </a:bodyPr>
            <a:lstStyle/>
            <a:p>
              <a:pPr algn="ctr"/>
              <a:r>
                <a:rPr lang="en-US" altLang="ja-JP" sz="1350" b="1">
                  <a:solidFill>
                    <a:srgbClr val="0070C0"/>
                  </a:solidFill>
                  <a:latin typeface="Arial" panose="020B0604020202020204" pitchFamily="34" charset="0"/>
                  <a:cs typeface="Arial" panose="020B0604020202020204" pitchFamily="34" charset="0"/>
                </a:rPr>
                <a:t>-20</a:t>
              </a:r>
              <a:endParaRPr lang="ja-JP" altLang="en-US" sz="1350" b="1" dirty="0">
                <a:solidFill>
                  <a:srgbClr val="0070C0"/>
                </a:solidFill>
                <a:latin typeface="Arial" panose="020B0604020202020204" pitchFamily="34" charset="0"/>
                <a:cs typeface="Arial" panose="020B0604020202020204" pitchFamily="34" charset="0"/>
              </a:endParaRPr>
            </a:p>
          </p:txBody>
        </p:sp>
        <p:sp>
          <p:nvSpPr>
            <p:cNvPr id="43" name="テキスト ボックス 42"/>
            <p:cNvSpPr txBox="1"/>
            <p:nvPr/>
          </p:nvSpPr>
          <p:spPr>
            <a:xfrm>
              <a:off x="4207199" y="5288566"/>
              <a:ext cx="377026" cy="300082"/>
            </a:xfrm>
            <a:prstGeom prst="rect">
              <a:avLst/>
            </a:prstGeom>
            <a:solidFill>
              <a:schemeClr val="bg1"/>
            </a:solidFill>
          </p:spPr>
          <p:txBody>
            <a:bodyPr wrap="none" rtlCol="0">
              <a:spAutoFit/>
            </a:bodyPr>
            <a:lstStyle/>
            <a:p>
              <a:pPr algn="ctr"/>
              <a:r>
                <a:rPr lang="en-US" altLang="ja-JP" sz="1350" b="1">
                  <a:solidFill>
                    <a:srgbClr val="0070C0"/>
                  </a:solidFill>
                  <a:latin typeface="Arial" panose="020B0604020202020204" pitchFamily="34" charset="0"/>
                  <a:cs typeface="Arial" panose="020B0604020202020204" pitchFamily="34" charset="0"/>
                </a:rPr>
                <a:t>20</a:t>
              </a:r>
              <a:endParaRPr lang="ja-JP" altLang="en-US" sz="1350" b="1" dirty="0">
                <a:solidFill>
                  <a:srgbClr val="0070C0"/>
                </a:solidFill>
                <a:latin typeface="Arial" panose="020B0604020202020204" pitchFamily="34" charset="0"/>
                <a:cs typeface="Arial" panose="020B0604020202020204" pitchFamily="34" charset="0"/>
              </a:endParaRPr>
            </a:p>
          </p:txBody>
        </p:sp>
        <p:sp>
          <p:nvSpPr>
            <p:cNvPr id="44" name="テキスト ボックス 43"/>
            <p:cNvSpPr txBox="1"/>
            <p:nvPr/>
          </p:nvSpPr>
          <p:spPr>
            <a:xfrm>
              <a:off x="4759512" y="5288682"/>
              <a:ext cx="377026" cy="300082"/>
            </a:xfrm>
            <a:prstGeom prst="rect">
              <a:avLst/>
            </a:prstGeom>
            <a:solidFill>
              <a:schemeClr val="bg1"/>
            </a:solidFill>
          </p:spPr>
          <p:txBody>
            <a:bodyPr wrap="none" rtlCol="0">
              <a:spAutoFit/>
            </a:bodyPr>
            <a:lstStyle/>
            <a:p>
              <a:pPr algn="ctr"/>
              <a:r>
                <a:rPr lang="en-US" altLang="ja-JP" sz="1350" b="1" dirty="0">
                  <a:solidFill>
                    <a:srgbClr val="0070C0"/>
                  </a:solidFill>
                  <a:latin typeface="Arial" panose="020B0604020202020204" pitchFamily="34" charset="0"/>
                  <a:cs typeface="Arial" panose="020B0604020202020204" pitchFamily="34" charset="0"/>
                </a:rPr>
                <a:t>40</a:t>
              </a:r>
              <a:endParaRPr lang="ja-JP" altLang="en-US" sz="1350" b="1" dirty="0">
                <a:solidFill>
                  <a:srgbClr val="0070C0"/>
                </a:solidFill>
                <a:latin typeface="Arial" panose="020B0604020202020204" pitchFamily="34" charset="0"/>
                <a:cs typeface="Arial" panose="020B0604020202020204" pitchFamily="34" charset="0"/>
              </a:endParaRPr>
            </a:p>
          </p:txBody>
        </p:sp>
        <p:sp>
          <p:nvSpPr>
            <p:cNvPr id="45" name="テキスト ボックス 44"/>
            <p:cNvSpPr txBox="1"/>
            <p:nvPr/>
          </p:nvSpPr>
          <p:spPr>
            <a:xfrm>
              <a:off x="5290373" y="5288682"/>
              <a:ext cx="377026" cy="300082"/>
            </a:xfrm>
            <a:prstGeom prst="rect">
              <a:avLst/>
            </a:prstGeom>
            <a:solidFill>
              <a:schemeClr val="bg1"/>
            </a:solidFill>
          </p:spPr>
          <p:txBody>
            <a:bodyPr wrap="none" rtlCol="0">
              <a:spAutoFit/>
            </a:bodyPr>
            <a:lstStyle/>
            <a:p>
              <a:pPr algn="ctr"/>
              <a:r>
                <a:rPr lang="en-US" altLang="ja-JP" sz="1350" b="1" dirty="0">
                  <a:solidFill>
                    <a:srgbClr val="0070C0"/>
                  </a:solidFill>
                  <a:latin typeface="Arial" panose="020B0604020202020204" pitchFamily="34" charset="0"/>
                  <a:cs typeface="Arial" panose="020B0604020202020204" pitchFamily="34" charset="0"/>
                </a:rPr>
                <a:t>60</a:t>
              </a:r>
              <a:endParaRPr lang="ja-JP" altLang="en-US" sz="1350" b="1" dirty="0">
                <a:solidFill>
                  <a:srgbClr val="0070C0"/>
                </a:solidFill>
                <a:latin typeface="Arial" panose="020B0604020202020204" pitchFamily="34" charset="0"/>
                <a:cs typeface="Arial" panose="020B0604020202020204" pitchFamily="34" charset="0"/>
              </a:endParaRPr>
            </a:p>
          </p:txBody>
        </p:sp>
        <p:sp>
          <p:nvSpPr>
            <p:cNvPr id="46" name="テキスト ボックス 45"/>
            <p:cNvSpPr txBox="1"/>
            <p:nvPr/>
          </p:nvSpPr>
          <p:spPr>
            <a:xfrm>
              <a:off x="5904629" y="5288566"/>
              <a:ext cx="377026" cy="300082"/>
            </a:xfrm>
            <a:prstGeom prst="rect">
              <a:avLst/>
            </a:prstGeom>
            <a:solidFill>
              <a:schemeClr val="bg1"/>
            </a:solidFill>
          </p:spPr>
          <p:txBody>
            <a:bodyPr wrap="none" rtlCol="0">
              <a:spAutoFit/>
            </a:bodyPr>
            <a:lstStyle/>
            <a:p>
              <a:pPr algn="ctr"/>
              <a:r>
                <a:rPr lang="en-US" altLang="ja-JP" sz="1350" b="1" dirty="0">
                  <a:solidFill>
                    <a:srgbClr val="0070C0"/>
                  </a:solidFill>
                  <a:latin typeface="Arial" panose="020B0604020202020204" pitchFamily="34" charset="0"/>
                  <a:cs typeface="Arial" panose="020B0604020202020204" pitchFamily="34" charset="0"/>
                </a:rPr>
                <a:t>80</a:t>
              </a:r>
              <a:endParaRPr lang="ja-JP" altLang="en-US" sz="1350" b="1" dirty="0">
                <a:solidFill>
                  <a:srgbClr val="0070C0"/>
                </a:solidFill>
                <a:latin typeface="Arial" panose="020B0604020202020204" pitchFamily="34" charset="0"/>
                <a:cs typeface="Arial" panose="020B0604020202020204" pitchFamily="34" charset="0"/>
              </a:endParaRPr>
            </a:p>
          </p:txBody>
        </p:sp>
        <p:sp>
          <p:nvSpPr>
            <p:cNvPr id="47" name="テキスト ボックス 46"/>
            <p:cNvSpPr txBox="1"/>
            <p:nvPr/>
          </p:nvSpPr>
          <p:spPr>
            <a:xfrm>
              <a:off x="6387400" y="5281447"/>
              <a:ext cx="473206" cy="300082"/>
            </a:xfrm>
            <a:prstGeom prst="rect">
              <a:avLst/>
            </a:prstGeom>
            <a:solidFill>
              <a:schemeClr val="bg1"/>
            </a:solidFill>
          </p:spPr>
          <p:txBody>
            <a:bodyPr wrap="none" rtlCol="0">
              <a:spAutoFit/>
            </a:bodyPr>
            <a:lstStyle/>
            <a:p>
              <a:pPr algn="ctr"/>
              <a:r>
                <a:rPr lang="en-US" altLang="ja-JP" sz="1350" b="1" dirty="0">
                  <a:solidFill>
                    <a:srgbClr val="0070C0"/>
                  </a:solidFill>
                  <a:latin typeface="Arial" panose="020B0604020202020204" pitchFamily="34" charset="0"/>
                  <a:cs typeface="Arial" panose="020B0604020202020204" pitchFamily="34" charset="0"/>
                </a:rPr>
                <a:t>100</a:t>
              </a:r>
              <a:endParaRPr lang="ja-JP" altLang="en-US" sz="1350" b="1" dirty="0">
                <a:solidFill>
                  <a:srgbClr val="0070C0"/>
                </a:solidFill>
                <a:latin typeface="Arial" panose="020B0604020202020204" pitchFamily="34" charset="0"/>
                <a:cs typeface="Arial" panose="020B0604020202020204" pitchFamily="34" charset="0"/>
              </a:endParaRPr>
            </a:p>
          </p:txBody>
        </p:sp>
        <p:cxnSp>
          <p:nvCxnSpPr>
            <p:cNvPr id="49" name="直線コネクタ 48"/>
            <p:cNvCxnSpPr/>
            <p:nvPr/>
          </p:nvCxnSpPr>
          <p:spPr>
            <a:xfrm>
              <a:off x="969216" y="3118269"/>
              <a:ext cx="565478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直線矢印コネクタ 50"/>
            <p:cNvCxnSpPr/>
            <p:nvPr/>
          </p:nvCxnSpPr>
          <p:spPr>
            <a:xfrm>
              <a:off x="6780147" y="2523786"/>
              <a:ext cx="0" cy="55995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テキスト ボックス 51"/>
            <p:cNvSpPr txBox="1"/>
            <p:nvPr/>
          </p:nvSpPr>
          <p:spPr>
            <a:xfrm>
              <a:off x="6824900" y="2631225"/>
              <a:ext cx="728084" cy="369332"/>
            </a:xfrm>
            <a:prstGeom prst="rect">
              <a:avLst/>
            </a:prstGeom>
            <a:noFill/>
          </p:spPr>
          <p:txBody>
            <a:bodyPr wrap="none" rtlCol="0">
              <a:spAutoFit/>
            </a:bodyPr>
            <a:lstStyle/>
            <a:p>
              <a:r>
                <a:rPr lang="en-US" altLang="ja-JP" dirty="0">
                  <a:solidFill>
                    <a:srgbClr val="FF0000"/>
                  </a:solidFill>
                  <a:latin typeface="Arial" panose="020B0604020202020204" pitchFamily="34" charset="0"/>
                  <a:cs typeface="Arial" panose="020B0604020202020204" pitchFamily="34" charset="0"/>
                </a:rPr>
                <a:t>18μV</a:t>
              </a:r>
              <a:endParaRPr lang="ja-JP" altLang="en-US" dirty="0">
                <a:solidFill>
                  <a:srgbClr val="FF0000"/>
                </a:solidFill>
                <a:latin typeface="Arial" panose="020B0604020202020204" pitchFamily="34" charset="0"/>
                <a:cs typeface="Arial" panose="020B0604020202020204" pitchFamily="34" charset="0"/>
              </a:endParaRPr>
            </a:p>
          </p:txBody>
        </p:sp>
        <p:cxnSp>
          <p:nvCxnSpPr>
            <p:cNvPr id="53" name="直線コネクタ 52"/>
            <p:cNvCxnSpPr/>
            <p:nvPr/>
          </p:nvCxnSpPr>
          <p:spPr>
            <a:xfrm>
              <a:off x="959665" y="4035055"/>
              <a:ext cx="5654787"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4" name="直線矢印コネクタ 53"/>
            <p:cNvCxnSpPr/>
            <p:nvPr/>
          </p:nvCxnSpPr>
          <p:spPr>
            <a:xfrm flipH="1">
              <a:off x="5478886" y="4028581"/>
              <a:ext cx="276" cy="97200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p:cNvSpPr txBox="1"/>
            <p:nvPr/>
          </p:nvSpPr>
          <p:spPr>
            <a:xfrm>
              <a:off x="5492496" y="4171569"/>
              <a:ext cx="864339" cy="369332"/>
            </a:xfrm>
            <a:prstGeom prst="rect">
              <a:avLst/>
            </a:prstGeom>
            <a:noFill/>
          </p:spPr>
          <p:txBody>
            <a:bodyPr wrap="none" rtlCol="0">
              <a:spAutoFit/>
            </a:bodyPr>
            <a:lstStyle/>
            <a:p>
              <a:r>
                <a:rPr lang="en-US" altLang="ja-JP" b="1" dirty="0">
                  <a:solidFill>
                    <a:srgbClr val="0070C0"/>
                  </a:solidFill>
                  <a:latin typeface="Arial" panose="020B0604020202020204" pitchFamily="34" charset="0"/>
                  <a:cs typeface="Arial" panose="020B0604020202020204" pitchFamily="34" charset="0"/>
                </a:rPr>
                <a:t>1.2mV</a:t>
              </a:r>
              <a:endParaRPr lang="ja-JP" altLang="en-US" b="1" dirty="0">
                <a:solidFill>
                  <a:srgbClr val="0070C0"/>
                </a:solidFill>
                <a:latin typeface="Arial" panose="020B0604020202020204" pitchFamily="34" charset="0"/>
                <a:cs typeface="Arial" panose="020B0604020202020204" pitchFamily="34" charset="0"/>
              </a:endParaRPr>
            </a:p>
          </p:txBody>
        </p:sp>
      </p:grpSp>
      <p:sp>
        <p:nvSpPr>
          <p:cNvPr id="58" name="テキスト ボックス 57"/>
          <p:cNvSpPr txBox="1"/>
          <p:nvPr/>
        </p:nvSpPr>
        <p:spPr>
          <a:xfrm>
            <a:off x="6942509" y="3030684"/>
            <a:ext cx="2147603" cy="584775"/>
          </a:xfrm>
          <a:prstGeom prst="rect">
            <a:avLst/>
          </a:prstGeom>
          <a:solidFill>
            <a:schemeClr val="bg1"/>
          </a:solidFill>
          <a:ln w="38100">
            <a:solidFill>
              <a:schemeClr val="tx1"/>
            </a:solidFill>
          </a:ln>
        </p:spPr>
        <p:txBody>
          <a:bodyPr wrap="square" rtlCol="0">
            <a:spAutoFit/>
          </a:bodyPr>
          <a:lstStyle/>
          <a:p>
            <a:r>
              <a:rPr lang="ja-JP" altLang="en-US" sz="1600" b="1" dirty="0">
                <a:solidFill>
                  <a:srgbClr val="7030A0"/>
                </a:solidFill>
                <a:latin typeface="Arial" panose="020B0604020202020204" pitchFamily="34" charset="0"/>
                <a:cs typeface="Arial" panose="020B0604020202020204" pitchFamily="34" charset="0"/>
              </a:rPr>
              <a:t>＊オシロスコープでの</a:t>
            </a:r>
            <a:r>
              <a:rPr lang="en-US" altLang="ja-JP" sz="1600" b="1" dirty="0">
                <a:solidFill>
                  <a:srgbClr val="7030A0"/>
                </a:solidFill>
                <a:latin typeface="Arial" panose="020B0604020202020204" pitchFamily="34" charset="0"/>
                <a:cs typeface="Arial" panose="020B0604020202020204" pitchFamily="34" charset="0"/>
              </a:rPr>
              <a:t>512</a:t>
            </a:r>
            <a:r>
              <a:rPr lang="ja-JP" altLang="en-US" sz="1600" b="1" dirty="0">
                <a:solidFill>
                  <a:srgbClr val="7030A0"/>
                </a:solidFill>
                <a:latin typeface="Arial" panose="020B0604020202020204" pitchFamily="34" charset="0"/>
                <a:cs typeface="Arial" panose="020B0604020202020204" pitchFamily="34" charset="0"/>
              </a:rPr>
              <a:t>回アベレージ波形</a:t>
            </a:r>
            <a:endParaRPr lang="en-US" altLang="ja-JP" sz="1400" b="1" dirty="0">
              <a:solidFill>
                <a:srgbClr val="7030A0"/>
              </a:solidFill>
              <a:latin typeface="Arial" panose="020B0604020202020204" pitchFamily="34" charset="0"/>
              <a:cs typeface="Arial" panose="020B0604020202020204" pitchFamily="34" charset="0"/>
            </a:endParaRPr>
          </a:p>
        </p:txBody>
      </p:sp>
      <p:sp>
        <p:nvSpPr>
          <p:cNvPr id="55" name="コンテンツ プレースホルダー 2"/>
          <p:cNvSpPr txBox="1">
            <a:spLocks/>
          </p:cNvSpPr>
          <p:nvPr/>
        </p:nvSpPr>
        <p:spPr>
          <a:xfrm>
            <a:off x="142582" y="5247442"/>
            <a:ext cx="8742067" cy="1142445"/>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20kHz</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の波長</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465nm</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レーザーパルス照射に対する</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20</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角</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Nb/Al-STJ</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の応答を</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SOI-STJ4</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増幅回路へ入力</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endParaRPr>
          </a:p>
          <a:p>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SOI</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回路での信号増幅</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(~60</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倍の波高増幅</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を観測</a:t>
            </a:r>
            <a:endPar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57" name="テキスト ボックス 56"/>
          <p:cNvSpPr txBox="1"/>
          <p:nvPr/>
        </p:nvSpPr>
        <p:spPr>
          <a:xfrm>
            <a:off x="8151267" y="0"/>
            <a:ext cx="1005403" cy="338554"/>
          </a:xfrm>
          <a:prstGeom prst="rect">
            <a:avLst/>
          </a:prstGeom>
          <a:noFill/>
        </p:spPr>
        <p:txBody>
          <a:bodyPr wrap="none" rtlCol="0">
            <a:spAutoFit/>
          </a:bodyPr>
          <a:lstStyle/>
          <a:p>
            <a:r>
              <a:rPr lang="ja-JP" altLang="en-US" sz="1600" dirty="0"/>
              <a:t>八木</a:t>
            </a:r>
            <a:r>
              <a:rPr kumimoji="1" lang="ja-JP" altLang="en-US" sz="1600" dirty="0"/>
              <a:t>修論</a:t>
            </a:r>
          </a:p>
        </p:txBody>
      </p:sp>
      <p:sp>
        <p:nvSpPr>
          <p:cNvPr id="59" name="テキスト ボックス 58"/>
          <p:cNvSpPr txBox="1"/>
          <p:nvPr/>
        </p:nvSpPr>
        <p:spPr>
          <a:xfrm>
            <a:off x="6192741" y="773728"/>
            <a:ext cx="2756269" cy="707886"/>
          </a:xfrm>
          <a:prstGeom prst="rect">
            <a:avLst/>
          </a:prstGeom>
          <a:noFill/>
        </p:spPr>
        <p:txBody>
          <a:bodyPr wrap="squar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T~350mK </a:t>
            </a:r>
          </a:p>
          <a:p>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電力消費量：</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~230μW</a:t>
            </a:r>
          </a:p>
        </p:txBody>
      </p:sp>
    </p:spTree>
    <p:extLst>
      <p:ext uri="{BB962C8B-B14F-4D97-AF65-F5344CB8AC3E}">
        <p14:creationId xmlns:p14="http://schemas.microsoft.com/office/powerpoint/2010/main" val="1957707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53476"/>
            <a:ext cx="9016116" cy="871870"/>
          </a:xfrm>
        </p:spPr>
        <p:txBody>
          <a:bodyPr>
            <a:normAutofit/>
          </a:bodyPr>
          <a:lstStyle/>
          <a:p>
            <a:r>
              <a:rPr lang="en-US" altLang="ja-JP" sz="3200" dirty="0">
                <a:solidFill>
                  <a:srgbClr val="FF0000"/>
                </a:solidFill>
                <a:effectLst>
                  <a:outerShdw blurRad="38100" dist="38100" dir="2700000" algn="tl">
                    <a:srgbClr val="000000">
                      <a:alpha val="43137"/>
                    </a:srgbClr>
                  </a:outerShdw>
                </a:effectLst>
                <a:latin typeface="Arial Unicode MS" panose="020B0604020202020204" pitchFamily="50" charset="-128"/>
                <a:ea typeface="Arial Unicode MS" panose="020B0604020202020204" pitchFamily="50" charset="-128"/>
                <a:cs typeface="Arial Unicode MS" panose="020B0604020202020204" pitchFamily="50" charset="-128"/>
              </a:rPr>
              <a:t>COBAND </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en-US" altLang="ja-JP" sz="2400" dirty="0" err="1">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CO</a:t>
            </a:r>
            <a:r>
              <a:rPr lang="en-US" altLang="ja-JP" sz="2400" dirty="0" err="1">
                <a:latin typeface="Arial Unicode MS" panose="020B0604020202020204" pitchFamily="50" charset="-128"/>
                <a:ea typeface="Arial Unicode MS" panose="020B0604020202020204" pitchFamily="50" charset="-128"/>
                <a:cs typeface="Arial Unicode MS" panose="020B0604020202020204" pitchFamily="50" charset="-128"/>
              </a:rPr>
              <a:t>smic</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err="1">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BA</a:t>
            </a:r>
            <a:r>
              <a:rPr lang="en-US" altLang="ja-JP" sz="2400" dirty="0" err="1">
                <a:latin typeface="Arial Unicode MS" panose="020B0604020202020204" pitchFamily="50" charset="-128"/>
                <a:ea typeface="Arial Unicode MS" panose="020B0604020202020204" pitchFamily="50" charset="-128"/>
                <a:cs typeface="Arial Unicode MS" panose="020B0604020202020204" pitchFamily="50" charset="-128"/>
              </a:rPr>
              <a:t>ckground</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N</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eutrino </a:t>
            </a:r>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D</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ecay)</a:t>
            </a:r>
            <a:r>
              <a:rPr lang="ja-JP" altLang="en-US" sz="3200" dirty="0">
                <a:latin typeface="Arial Unicode MS" panose="020B0604020202020204" pitchFamily="50" charset="-128"/>
                <a:ea typeface="Arial Unicode MS" panose="020B0604020202020204" pitchFamily="50" charset="-128"/>
                <a:cs typeface="Arial Unicode MS" panose="020B0604020202020204" pitchFamily="50" charset="-128"/>
              </a:rPr>
              <a:t>実験</a:t>
            </a:r>
            <a:r>
              <a:rPr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rPr>
              <a:t>　</a:t>
            </a:r>
            <a:endParaRPr kumimoji="1" lang="ja-JP" altLang="en-US" sz="3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AlternateContent xmlns:mc="http://schemas.openxmlformats.org/markup-compatibility/2006" xmlns:a14="http://schemas.microsoft.com/office/drawing/2010/main">
        <mc:Choice Requires="a14">
          <p:sp>
            <p:nvSpPr>
              <p:cNvPr id="6" name="コンテンツ プレースホルダー 2"/>
              <p:cNvSpPr txBox="1">
                <a:spLocks/>
              </p:cNvSpPr>
              <p:nvPr/>
            </p:nvSpPr>
            <p:spPr bwMode="auto">
              <a:xfrm>
                <a:off x="152194" y="1081919"/>
                <a:ext cx="8711727" cy="518230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a:buClrTx/>
                  <a:buFont typeface="Wingdings" pitchFamily="2" charset="2"/>
                  <a:buChar char="p"/>
                </a:pPr>
                <a:r>
                  <a:rPr lang="ja-JP" altLang="en-US" sz="28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ニュートリノ崩壊</a:t>
                </a:r>
                <a:endParaRPr lang="en-US" altLang="ja-JP" sz="28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lvl="1">
                  <a:buClrTx/>
                  <a:buFont typeface="Wingdings" pitchFamily="2" charset="2"/>
                  <a:buChar char="p"/>
                </a:pPr>
                <a:r>
                  <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rPr>
                  <a:t>重さの違う</a:t>
                </a:r>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3</a:t>
                </a:r>
                <a:r>
                  <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rPr>
                  <a:t>種類のニュートリノ</a:t>
                </a:r>
                <a:endPar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endParaRPr>
              </a:p>
              <a:p>
                <a:pPr lvl="1">
                  <a:buClrTx/>
                  <a:buFont typeface="Wingdings" pitchFamily="2" charset="2"/>
                  <a:buChar char="p"/>
                </a:pPr>
                <a:r>
                  <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rPr>
                  <a:t>重たいニュートリノは，軽いニュートリノへ</a:t>
                </a:r>
                <a:r>
                  <a:rPr lang="ja-JP" altLang="en-US"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光子を伴って</a:t>
                </a:r>
                <a:r>
                  <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rPr>
                  <a:t>崩壊</a:t>
                </a:r>
                <a:r>
                  <a:rPr lang="en-US" altLang="ja-JP" b="1"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b="1"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実験的に未確認</a:t>
                </a:r>
                <a:r>
                  <a:rPr lang="en-US" altLang="ja-JP" b="1"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a:t>
                </a:r>
                <a:endParaRPr lang="en-US" altLang="ja-JP" kern="0"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457200" lvl="1" indent="0">
                  <a:buClrTx/>
                  <a:buNone/>
                </a:pPr>
                <a:endParaRPr lang="en-US" altLang="ja-JP"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lvl="1">
                  <a:buClrTx/>
                </a:pPr>
                <a14:m>
                  <m:oMath xmlns:m="http://schemas.openxmlformats.org/officeDocument/2006/math">
                    <m:sSub>
                      <m:sSubPr>
                        <m:ctrlPr>
                          <a:rPr lang="en-US" altLang="ja-JP" b="1" i="1" smtClean="0">
                            <a:solidFill>
                              <a:srgbClr val="0070C0"/>
                            </a:solidFill>
                            <a:latin typeface="Cambria Math" panose="02040503050406030204" pitchFamily="18" charset="0"/>
                            <a:ea typeface="Arial Unicode MS" panose="020B0604020202020204" pitchFamily="50" charset="-128"/>
                            <a:cs typeface="Arial Unicode MS" panose="020B0604020202020204" pitchFamily="50" charset="-128"/>
                          </a:rPr>
                        </m:ctrlPr>
                      </m:sSubPr>
                      <m:e>
                        <m:r>
                          <a:rPr lang="en-US" altLang="ja-JP" b="1" i="1" smtClean="0">
                            <a:solidFill>
                              <a:srgbClr val="0070C0"/>
                            </a:solidFill>
                            <a:latin typeface="Cambria Math" panose="02040503050406030204" pitchFamily="18" charset="0"/>
                            <a:ea typeface="Arial Unicode MS" panose="020B0604020202020204" pitchFamily="50" charset="-128"/>
                            <a:cs typeface="Arial Unicode MS" panose="020B0604020202020204" pitchFamily="50" charset="-128"/>
                          </a:rPr>
                          <m:t>𝝂</m:t>
                        </m:r>
                      </m:e>
                      <m:sub>
                        <m:r>
                          <a:rPr lang="en-US" altLang="ja-JP" b="1" i="1" smtClean="0">
                            <a:solidFill>
                              <a:srgbClr val="0070C0"/>
                            </a:solidFill>
                            <a:latin typeface="Cambria Math" panose="02040503050406030204" pitchFamily="18" charset="0"/>
                            <a:ea typeface="Arial Unicode MS" panose="020B0604020202020204" pitchFamily="50" charset="-128"/>
                            <a:cs typeface="Arial Unicode MS" panose="020B0604020202020204" pitchFamily="50" charset="-128"/>
                          </a:rPr>
                          <m:t>𝟑</m:t>
                        </m:r>
                      </m:sub>
                    </m:sSub>
                  </m:oMath>
                </a14:m>
                <a:r>
                  <a:rPr lang="ja-JP" altLang="en-US"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の崩壊の場合，光子は</a:t>
                </a:r>
                <a:r>
                  <a:rPr lang="en-US" altLang="ja-JP"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E~25meV </a:t>
                </a:r>
                <a:r>
                  <a:rPr lang="ja-JP" altLang="en-US"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a:t>
                </a:r>
                <a:r>
                  <a:rPr lang="en-US" altLang="ja-JP"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~50m</a:t>
                </a:r>
                <a:r>
                  <a:rPr lang="ja-JP" altLang="en-US"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a:t>
                </a:r>
                <a:endParaRPr lang="en-US" altLang="ja-JP"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a:buClrTx/>
                  <a:buFont typeface="Wingdings" pitchFamily="2" charset="2"/>
                  <a:buChar char="p"/>
                </a:pPr>
                <a:r>
                  <a:rPr lang="ja-JP" altLang="en-US" sz="28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宇宙背景ニュートリノ</a:t>
                </a:r>
                <a:endParaRPr lang="en-US" altLang="ja-JP" sz="28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lvl="1">
                  <a:buClrTx/>
                  <a:buFont typeface="Wingdings" pitchFamily="2" charset="2"/>
                  <a:buChar char="p"/>
                </a:pPr>
                <a:r>
                  <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rPr>
                  <a:t>ビッグバン直後に生成され現在に至るまで残り続けているニュートリノ</a:t>
                </a:r>
                <a:r>
                  <a:rPr lang="en-US" altLang="ja-JP" b="1"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b="1"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実験的に未確認</a:t>
                </a:r>
                <a:r>
                  <a:rPr lang="en-US" altLang="ja-JP" b="1"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a:t>
                </a:r>
                <a:endPar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endParaRPr>
              </a:p>
              <a:p>
                <a:pPr lvl="1">
                  <a:buClrTx/>
                  <a:buFont typeface="Wingdings" pitchFamily="2" charset="2"/>
                  <a:buChar char="p"/>
                </a:pPr>
                <a:r>
                  <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rPr>
                  <a:t>宇宙全体に</a:t>
                </a:r>
                <a14:m>
                  <m:oMath xmlns:m="http://schemas.openxmlformats.org/officeDocument/2006/math">
                    <m:f>
                      <m:fPr>
                        <m:type m:val="lin"/>
                        <m:ctrlPr>
                          <a:rPr lang="en-US" altLang="ja-JP" b="1" i="1" smtClean="0">
                            <a:solidFill>
                              <a:srgbClr val="FF0000"/>
                            </a:solidFill>
                            <a:latin typeface="Cambria Math" panose="02040503050406030204" pitchFamily="18" charset="0"/>
                          </a:rPr>
                        </m:ctrlPr>
                      </m:fPr>
                      <m:num>
                        <m:r>
                          <a:rPr lang="en-US" altLang="ja-JP" b="1" i="1">
                            <a:solidFill>
                              <a:srgbClr val="FF0000"/>
                            </a:solidFill>
                            <a:latin typeface="Cambria Math"/>
                          </a:rPr>
                          <m:t>𝟏𝟏𝟎</m:t>
                        </m:r>
                      </m:num>
                      <m:den>
                        <m:sSup>
                          <m:sSupPr>
                            <m:ctrlPr>
                              <a:rPr lang="en-US" altLang="ja-JP" b="1" i="1">
                                <a:solidFill>
                                  <a:srgbClr val="FF0000"/>
                                </a:solidFill>
                                <a:latin typeface="Cambria Math" panose="02040503050406030204" pitchFamily="18" charset="0"/>
                              </a:rPr>
                            </m:ctrlPr>
                          </m:sSupPr>
                          <m:e>
                            <m:r>
                              <a:rPr lang="en-US" altLang="ja-JP" b="1">
                                <a:solidFill>
                                  <a:srgbClr val="FF0000"/>
                                </a:solidFill>
                                <a:latin typeface="Cambria Math"/>
                              </a:rPr>
                              <m:t>𝐜𝐦</m:t>
                            </m:r>
                          </m:e>
                          <m:sup>
                            <m:r>
                              <a:rPr lang="en-US" altLang="ja-JP" b="1" i="1">
                                <a:solidFill>
                                  <a:srgbClr val="FF0000"/>
                                </a:solidFill>
                                <a:latin typeface="Cambria Math"/>
                              </a:rPr>
                              <m:t>𝟑</m:t>
                            </m:r>
                          </m:sup>
                        </m:sSup>
                      </m:den>
                    </m:f>
                  </m:oMath>
                </a14:m>
                <a:r>
                  <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rPr>
                  <a:t>の密度で存在</a:t>
                </a:r>
                <a:endParaRPr lang="en-US" altLang="ja-JP" sz="28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6" name="コンテンツ プレースホルダー 2"/>
              <p:cNvSpPr txBox="1">
                <a:spLocks noRot="1" noChangeAspect="1" noMove="1" noResize="1" noEditPoints="1" noAdjustHandles="1" noChangeArrowheads="1" noChangeShapeType="1" noTextEdit="1"/>
              </p:cNvSpPr>
              <p:nvPr/>
            </p:nvSpPr>
            <p:spPr bwMode="auto">
              <a:xfrm>
                <a:off x="152194" y="1081919"/>
                <a:ext cx="8711727" cy="5182302"/>
              </a:xfrm>
              <a:prstGeom prst="rect">
                <a:avLst/>
              </a:prstGeom>
              <a:blipFill>
                <a:blip r:embed="rId3"/>
                <a:stretch>
                  <a:fillRect l="-700" t="-117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2</a:t>
            </a:fld>
            <a:endParaRPr kumimoji="1" lang="ja-JP" altLang="en-US" dirty="0"/>
          </a:p>
        </p:txBody>
      </p:sp>
      <p:grpSp>
        <p:nvGrpSpPr>
          <p:cNvPr id="30" name="グループ化 29"/>
          <p:cNvGrpSpPr/>
          <p:nvPr/>
        </p:nvGrpSpPr>
        <p:grpSpPr>
          <a:xfrm>
            <a:off x="6268660" y="756451"/>
            <a:ext cx="2508817" cy="980609"/>
            <a:chOff x="6268660" y="756451"/>
            <a:chExt cx="2508817" cy="980609"/>
          </a:xfrm>
        </p:grpSpPr>
        <p:grpSp>
          <p:nvGrpSpPr>
            <p:cNvPr id="9" name="グループ化 8"/>
            <p:cNvGrpSpPr/>
            <p:nvPr/>
          </p:nvGrpSpPr>
          <p:grpSpPr>
            <a:xfrm>
              <a:off x="6862041" y="950119"/>
              <a:ext cx="983710" cy="713492"/>
              <a:chOff x="3139376" y="2052852"/>
              <a:chExt cx="742501" cy="538541"/>
            </a:xfrm>
          </p:grpSpPr>
          <p:pic>
            <p:nvPicPr>
              <p:cNvPr id="16" name="Picture 114"/>
              <p:cNvPicPr>
                <a:picLocks noChangeAspect="1" noChangeArrowheads="1"/>
              </p:cNvPicPr>
              <p:nvPr/>
            </p:nvPicPr>
            <p:blipFill>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3222996" y="2077440"/>
                <a:ext cx="558226" cy="51395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17" name="テキスト ボックス 16"/>
                  <p:cNvSpPr txBox="1"/>
                  <p:nvPr/>
                </p:nvSpPr>
                <p:spPr>
                  <a:xfrm>
                    <a:off x="3139376" y="2052852"/>
                    <a:ext cx="742501" cy="4413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3200" b="1" i="1" smtClean="0">
                                  <a:latin typeface="Cambria Math" panose="02040503050406030204" pitchFamily="18" charset="0"/>
                                </a:rPr>
                              </m:ctrlPr>
                            </m:sSubPr>
                            <m:e>
                              <m:r>
                                <a:rPr kumimoji="1" lang="en-US" altLang="ja-JP" sz="3200" b="1" i="1" smtClean="0">
                                  <a:latin typeface="Cambria Math"/>
                                </a:rPr>
                                <m:t>𝝂</m:t>
                              </m:r>
                            </m:e>
                            <m:sub>
                              <m:r>
                                <a:rPr kumimoji="1" lang="en-US" altLang="ja-JP" sz="3200" b="1" i="1" smtClean="0">
                                  <a:latin typeface="Cambria Math"/>
                                </a:rPr>
                                <m:t>𝟐</m:t>
                              </m:r>
                            </m:sub>
                          </m:sSub>
                        </m:oMath>
                      </m:oMathPara>
                    </a14:m>
                    <a:endParaRPr kumimoji="1" lang="ja-JP" altLang="en-US" sz="3200" b="1" dirty="0">
                      <a:latin typeface="Arial Unicode MS" pitchFamily="50" charset="-128"/>
                      <a:ea typeface="Arial Unicode MS" pitchFamily="50" charset="-128"/>
                      <a:cs typeface="Arial Unicode MS" pitchFamily="50" charset="-128"/>
                    </a:endParaRPr>
                  </a:p>
                </p:txBody>
              </p:sp>
            </mc:Choice>
            <mc:Fallback xmlns="">
              <p:sp>
                <p:nvSpPr>
                  <p:cNvPr id="239" name="テキスト ボックス 238"/>
                  <p:cNvSpPr txBox="1">
                    <a:spLocks noRot="1" noChangeAspect="1" noMove="1" noResize="1" noEditPoints="1" noAdjustHandles="1" noChangeArrowheads="1" noChangeShapeType="1" noTextEdit="1"/>
                  </p:cNvSpPr>
                  <p:nvPr/>
                </p:nvSpPr>
                <p:spPr>
                  <a:xfrm>
                    <a:off x="3139376" y="2052852"/>
                    <a:ext cx="742501" cy="441386"/>
                  </a:xfrm>
                  <a:prstGeom prst="rect">
                    <a:avLst/>
                  </a:prstGeom>
                  <a:blipFill>
                    <a:blip r:embed="rId43"/>
                    <a:stretch>
                      <a:fillRect/>
                    </a:stretch>
                  </a:blipFill>
                </p:spPr>
                <p:txBody>
                  <a:bodyPr/>
                  <a:lstStyle/>
                  <a:p>
                    <a:r>
                      <a:rPr lang="ja-JP" altLang="en-US">
                        <a:noFill/>
                      </a:rPr>
                      <a:t> </a:t>
                    </a:r>
                  </a:p>
                </p:txBody>
              </p:sp>
            </mc:Fallback>
          </mc:AlternateContent>
        </p:grpSp>
        <p:grpSp>
          <p:nvGrpSpPr>
            <p:cNvPr id="10" name="グループ化 9"/>
            <p:cNvGrpSpPr/>
            <p:nvPr/>
          </p:nvGrpSpPr>
          <p:grpSpPr>
            <a:xfrm>
              <a:off x="7712397" y="756451"/>
              <a:ext cx="1065080" cy="980609"/>
              <a:chOff x="9869956" y="397602"/>
              <a:chExt cx="879839" cy="810059"/>
            </a:xfrm>
          </p:grpSpPr>
          <p:pic>
            <p:nvPicPr>
              <p:cNvPr id="14" name="Picture 114"/>
              <p:cNvPicPr>
                <a:picLocks noChangeAspect="1" noChangeArrowheads="1"/>
              </p:cNvPicPr>
              <p:nvPr/>
            </p:nvPicPr>
            <p:blipFill>
              <a:blip r:embed="rId4">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9869956" y="397602"/>
                <a:ext cx="879839" cy="810059"/>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15" name="テキスト ボックス 14"/>
                  <p:cNvSpPr txBox="1"/>
                  <p:nvPr/>
                </p:nvSpPr>
                <p:spPr>
                  <a:xfrm>
                    <a:off x="9979783" y="495537"/>
                    <a:ext cx="703609"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3200" b="1" i="1" smtClean="0">
                                  <a:latin typeface="Cambria Math" panose="02040503050406030204" pitchFamily="18" charset="0"/>
                                </a:rPr>
                              </m:ctrlPr>
                            </m:sSubPr>
                            <m:e>
                              <m:r>
                                <a:rPr kumimoji="1" lang="en-US" altLang="ja-JP" sz="3200" b="1" i="1" smtClean="0">
                                  <a:latin typeface="Cambria Math"/>
                                </a:rPr>
                                <m:t>𝝂</m:t>
                              </m:r>
                            </m:e>
                            <m:sub>
                              <m:r>
                                <a:rPr kumimoji="1" lang="en-US" altLang="ja-JP" sz="3200" b="1" i="1" smtClean="0">
                                  <a:latin typeface="Cambria Math"/>
                                </a:rPr>
                                <m:t>𝟑</m:t>
                              </m:r>
                            </m:sub>
                          </m:sSub>
                        </m:oMath>
                      </m:oMathPara>
                    </a14:m>
                    <a:endParaRPr kumimoji="1" lang="ja-JP" altLang="en-US" sz="2800" b="1" dirty="0">
                      <a:latin typeface="Arial Unicode MS" pitchFamily="50" charset="-128"/>
                      <a:ea typeface="Arial Unicode MS" pitchFamily="50" charset="-128"/>
                      <a:cs typeface="Arial Unicode MS" pitchFamily="50" charset="-128"/>
                    </a:endParaRPr>
                  </a:p>
                </p:txBody>
              </p:sp>
            </mc:Choice>
            <mc:Fallback xmlns="">
              <p:sp>
                <p:nvSpPr>
                  <p:cNvPr id="237" name="テキスト ボックス 236"/>
                  <p:cNvSpPr txBox="1">
                    <a:spLocks noRot="1" noChangeAspect="1" noMove="1" noResize="1" noEditPoints="1" noAdjustHandles="1" noChangeArrowheads="1" noChangeShapeType="1" noTextEdit="1"/>
                  </p:cNvSpPr>
                  <p:nvPr/>
                </p:nvSpPr>
                <p:spPr>
                  <a:xfrm>
                    <a:off x="9979783" y="495537"/>
                    <a:ext cx="703609" cy="584775"/>
                  </a:xfrm>
                  <a:prstGeom prst="rect">
                    <a:avLst/>
                  </a:prstGeom>
                  <a:blipFill>
                    <a:blip r:embed="rId44"/>
                    <a:stretch>
                      <a:fillRect/>
                    </a:stretch>
                  </a:blipFill>
                </p:spPr>
                <p:txBody>
                  <a:bodyPr/>
                  <a:lstStyle/>
                  <a:p>
                    <a:r>
                      <a:rPr lang="ja-JP" altLang="en-US">
                        <a:noFill/>
                      </a:rPr>
                      <a:t> </a:t>
                    </a:r>
                  </a:p>
                </p:txBody>
              </p:sp>
            </mc:Fallback>
          </mc:AlternateContent>
        </p:grpSp>
        <p:grpSp>
          <p:nvGrpSpPr>
            <p:cNvPr id="11" name="グループ化 10"/>
            <p:cNvGrpSpPr/>
            <p:nvPr/>
          </p:nvGrpSpPr>
          <p:grpSpPr>
            <a:xfrm>
              <a:off x="6268660" y="1064374"/>
              <a:ext cx="591764" cy="532705"/>
              <a:chOff x="7381173" y="225737"/>
              <a:chExt cx="591764" cy="532705"/>
            </a:xfrm>
          </p:grpSpPr>
          <p:pic>
            <p:nvPicPr>
              <p:cNvPr id="12" name="Picture 100"/>
              <p:cNvPicPr>
                <a:picLocks noChangeAspect="1" noChangeArrowheads="1"/>
              </p:cNvPicPr>
              <p:nvPr/>
            </p:nvPicPr>
            <p:blipFill>
              <a:blip r:embed="rId45">
                <a:extLst>
                  <a:ext uri="{BEBA8EAE-BF5A-486C-A8C5-ECC9F3942E4B}">
                    <a14:imgProps xmlns:a14="http://schemas.microsoft.com/office/drawing/2010/main">
                      <a14:imgLayer r:embed="rId46">
                        <a14:imgEffect>
                          <a14:saturation sat="66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411149" y="274254"/>
                <a:ext cx="531813" cy="48418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13" name="テキスト ボックス 12"/>
                  <p:cNvSpPr txBox="1"/>
                  <p:nvPr/>
                </p:nvSpPr>
                <p:spPr>
                  <a:xfrm>
                    <a:off x="7381173" y="225737"/>
                    <a:ext cx="591764"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b="1" i="1" smtClean="0">
                                  <a:latin typeface="Cambria Math" panose="02040503050406030204" pitchFamily="18" charset="0"/>
                                  <a:ea typeface="Arial Unicode MS" pitchFamily="50" charset="-128"/>
                                  <a:cs typeface="Arial Unicode MS" pitchFamily="50" charset="-128"/>
                                </a:rPr>
                              </m:ctrlPr>
                            </m:sSubPr>
                            <m:e>
                              <m:r>
                                <a:rPr kumimoji="1" lang="en-US" altLang="ja-JP" sz="2400" b="1" i="1" smtClean="0">
                                  <a:latin typeface="Cambria Math" panose="02040503050406030204" pitchFamily="18" charset="0"/>
                                  <a:ea typeface="Arial Unicode MS" pitchFamily="50" charset="-128"/>
                                  <a:cs typeface="Arial Unicode MS" pitchFamily="50" charset="-128"/>
                                </a:rPr>
                                <m:t>𝝂</m:t>
                              </m:r>
                            </m:e>
                            <m:sub>
                              <m:r>
                                <a:rPr kumimoji="1" lang="en-US" altLang="ja-JP" sz="2400" b="1" i="1" smtClean="0">
                                  <a:latin typeface="Cambria Math" panose="02040503050406030204" pitchFamily="18" charset="0"/>
                                  <a:ea typeface="Arial Unicode MS" pitchFamily="50" charset="-128"/>
                                  <a:cs typeface="Arial Unicode MS" pitchFamily="50" charset="-128"/>
                                </a:rPr>
                                <m:t>𝟏</m:t>
                              </m:r>
                            </m:sub>
                          </m:sSub>
                        </m:oMath>
                      </m:oMathPara>
                    </a14:m>
                    <a:endParaRPr kumimoji="1" lang="ja-JP" altLang="en-US" sz="2400" b="1" dirty="0">
                      <a:latin typeface="Arial Unicode MS" pitchFamily="50" charset="-128"/>
                      <a:ea typeface="Arial Unicode MS" pitchFamily="50" charset="-128"/>
                      <a:cs typeface="Arial Unicode MS" pitchFamily="50" charset="-128"/>
                    </a:endParaRPr>
                  </a:p>
                </p:txBody>
              </p:sp>
            </mc:Choice>
            <mc:Fallback xmlns="">
              <p:sp>
                <p:nvSpPr>
                  <p:cNvPr id="13" name="テキスト ボックス 12"/>
                  <p:cNvSpPr txBox="1">
                    <a:spLocks noRot="1" noChangeAspect="1" noMove="1" noResize="1" noEditPoints="1" noAdjustHandles="1" noChangeArrowheads="1" noChangeShapeType="1" noTextEdit="1"/>
                  </p:cNvSpPr>
                  <p:nvPr/>
                </p:nvSpPr>
                <p:spPr>
                  <a:xfrm>
                    <a:off x="7381173" y="225737"/>
                    <a:ext cx="591764" cy="461665"/>
                  </a:xfrm>
                  <a:prstGeom prst="rect">
                    <a:avLst/>
                  </a:prstGeom>
                  <a:blipFill>
                    <a:blip r:embed="rId47"/>
                    <a:stretch>
                      <a:fillRect b="-4000"/>
                    </a:stretch>
                  </a:blipFill>
                </p:spPr>
                <p:txBody>
                  <a:bodyPr/>
                  <a:lstStyle/>
                  <a:p>
                    <a:r>
                      <a:rPr lang="ja-JP" altLang="en-US">
                        <a:noFill/>
                      </a:rPr>
                      <a:t> </a:t>
                    </a:r>
                  </a:p>
                </p:txBody>
              </p:sp>
            </mc:Fallback>
          </mc:AlternateContent>
        </p:grpSp>
      </p:grpSp>
      <p:grpSp>
        <p:nvGrpSpPr>
          <p:cNvPr id="5" name="グループ化 4"/>
          <p:cNvGrpSpPr/>
          <p:nvPr/>
        </p:nvGrpSpPr>
        <p:grpSpPr>
          <a:xfrm>
            <a:off x="5116957" y="2749135"/>
            <a:ext cx="3591948" cy="837605"/>
            <a:chOff x="5116957" y="2749135"/>
            <a:chExt cx="3591948" cy="837605"/>
          </a:xfrm>
        </p:grpSpPr>
        <p:sp>
          <p:nvSpPr>
            <p:cNvPr id="19" name="Freeform 82"/>
            <p:cNvSpPr>
              <a:spLocks/>
            </p:cNvSpPr>
            <p:nvPr/>
          </p:nvSpPr>
          <p:spPr bwMode="auto">
            <a:xfrm rot="9723528">
              <a:off x="5931077" y="3171402"/>
              <a:ext cx="605401" cy="23034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solidFill>
                <a:srgbClr val="00B0F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400">
                <a:latin typeface="Arial Unicode MS" pitchFamily="50" charset="-128"/>
                <a:ea typeface="Arial Unicode MS" pitchFamily="50" charset="-128"/>
                <a:cs typeface="Arial Unicode MS" pitchFamily="50" charset="-128"/>
              </a:endParaRPr>
            </a:p>
          </p:txBody>
        </p:sp>
        <p:sp>
          <p:nvSpPr>
            <p:cNvPr id="21" name="Line 2052"/>
            <p:cNvSpPr>
              <a:spLocks noChangeShapeType="1"/>
            </p:cNvSpPr>
            <p:nvPr/>
          </p:nvSpPr>
          <p:spPr bwMode="auto">
            <a:xfrm rot="20799504">
              <a:off x="7153963" y="3035200"/>
              <a:ext cx="884251" cy="134447"/>
            </a:xfrm>
            <a:prstGeom prst="line">
              <a:avLst/>
            </a:prstGeom>
            <a:noFill/>
            <a:ln w="76200">
              <a:solidFill>
                <a:srgbClr val="00B0F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Line 2051"/>
            <p:cNvSpPr>
              <a:spLocks noChangeShapeType="1"/>
            </p:cNvSpPr>
            <p:nvPr/>
          </p:nvSpPr>
          <p:spPr bwMode="auto">
            <a:xfrm rot="20799504" flipH="1" flipV="1">
              <a:off x="5577279" y="3201158"/>
              <a:ext cx="328991" cy="108115"/>
            </a:xfrm>
            <a:prstGeom prst="line">
              <a:avLst/>
            </a:prstGeom>
            <a:noFill/>
            <a:ln w="76200">
              <a:solidFill>
                <a:srgbClr val="00B0F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23" name="Picture 114"/>
            <p:cNvPicPr>
              <a:picLocks noChangeAspect="1" noChangeArrowheads="1"/>
            </p:cNvPicPr>
            <p:nvPr/>
          </p:nvPicPr>
          <p:blipFill>
            <a:blip r:embed="rId4">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rot="20799504">
              <a:off x="6375109" y="2776681"/>
              <a:ext cx="879839" cy="810059"/>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24" name="テキスト ボックス 23"/>
                <p:cNvSpPr txBox="1"/>
                <p:nvPr/>
              </p:nvSpPr>
              <p:spPr>
                <a:xfrm rot="20799504">
                  <a:off x="6477345" y="2821573"/>
                  <a:ext cx="703609"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3200" b="1" i="1" smtClean="0">
                                <a:latin typeface="Cambria Math" panose="02040503050406030204" pitchFamily="18" charset="0"/>
                              </a:rPr>
                            </m:ctrlPr>
                          </m:sSubPr>
                          <m:e>
                            <m:r>
                              <a:rPr kumimoji="1" lang="en-US" altLang="ja-JP" sz="3200" b="1" i="1" smtClean="0">
                                <a:latin typeface="Cambria Math"/>
                              </a:rPr>
                              <m:t>𝝂</m:t>
                            </m:r>
                          </m:e>
                          <m:sub>
                            <m:r>
                              <a:rPr kumimoji="1" lang="en-US" altLang="ja-JP" sz="3200" b="1" i="1" smtClean="0">
                                <a:latin typeface="Cambria Math"/>
                              </a:rPr>
                              <m:t>𝟑</m:t>
                            </m:r>
                          </m:sub>
                        </m:sSub>
                      </m:oMath>
                    </m:oMathPara>
                  </a14:m>
                  <a:endParaRPr kumimoji="1" lang="ja-JP" altLang="en-US" sz="2800" b="1" dirty="0">
                    <a:latin typeface="Arial Unicode MS" pitchFamily="50" charset="-128"/>
                    <a:ea typeface="Arial Unicode MS" pitchFamily="50" charset="-128"/>
                    <a:cs typeface="Arial Unicode MS" pitchFamily="50" charset="-128"/>
                  </a:endParaRPr>
                </a:p>
              </p:txBody>
            </p:sp>
          </mc:Choice>
          <mc:Fallback>
            <p:sp>
              <p:nvSpPr>
                <p:cNvPr id="24" name="テキスト ボックス 23"/>
                <p:cNvSpPr txBox="1">
                  <a:spLocks noRot="1" noChangeAspect="1" noMove="1" noResize="1" noEditPoints="1" noAdjustHandles="1" noChangeArrowheads="1" noChangeShapeType="1" noTextEdit="1"/>
                </p:cNvSpPr>
                <p:nvPr/>
              </p:nvSpPr>
              <p:spPr>
                <a:xfrm rot="20799504">
                  <a:off x="6477345" y="2821573"/>
                  <a:ext cx="703609" cy="584775"/>
                </a:xfrm>
                <a:prstGeom prst="rect">
                  <a:avLst/>
                </a:prstGeom>
                <a:blipFill>
                  <a:blip r:embed="rId48"/>
                  <a:stretch>
                    <a:fillRect/>
                  </a:stretch>
                </a:blipFill>
              </p:spPr>
              <p:txBody>
                <a:bodyPr/>
                <a:lstStyle/>
                <a:p>
                  <a:r>
                    <a:rPr lang="ja-JP" altLang="en-US">
                      <a:noFill/>
                    </a:rPr>
                    <a:t> </a:t>
                  </a:r>
                </a:p>
              </p:txBody>
            </p:sp>
          </mc:Fallback>
        </mc:AlternateContent>
        <p:grpSp>
          <p:nvGrpSpPr>
            <p:cNvPr id="25" name="グループ化 24"/>
            <p:cNvGrpSpPr/>
            <p:nvPr/>
          </p:nvGrpSpPr>
          <p:grpSpPr>
            <a:xfrm rot="20799504">
              <a:off x="5116957" y="2983623"/>
              <a:ext cx="490360" cy="461665"/>
              <a:chOff x="5172785" y="481844"/>
              <a:chExt cx="490360" cy="461665"/>
            </a:xfrm>
          </p:grpSpPr>
          <p:pic>
            <p:nvPicPr>
              <p:cNvPr id="26" name="Picture 180"/>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5172785" y="542867"/>
                <a:ext cx="490360" cy="400641"/>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27" name="テキスト ボックス 26"/>
                  <p:cNvSpPr txBox="1"/>
                  <p:nvPr/>
                </p:nvSpPr>
                <p:spPr>
                  <a:xfrm>
                    <a:off x="5187064" y="481844"/>
                    <a:ext cx="455574"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2400" b="1" i="1" smtClean="0">
                              <a:latin typeface="Cambria Math"/>
                            </a:rPr>
                            <m:t>𝜸</m:t>
                          </m:r>
                        </m:oMath>
                      </m:oMathPara>
                    </a14:m>
                    <a:endParaRPr kumimoji="1" lang="ja-JP" altLang="en-US" sz="2400" b="1" dirty="0">
                      <a:latin typeface="Arial Unicode MS" pitchFamily="50" charset="-128"/>
                      <a:ea typeface="Arial Unicode MS" pitchFamily="50" charset="-128"/>
                      <a:cs typeface="Arial Unicode MS" pitchFamily="50" charset="-128"/>
                    </a:endParaRPr>
                  </a:p>
                </p:txBody>
              </p:sp>
            </mc:Choice>
            <mc:Fallback xmlns="">
              <p:sp>
                <p:nvSpPr>
                  <p:cNvPr id="228" name="テキスト ボックス 227"/>
                  <p:cNvSpPr txBox="1">
                    <a:spLocks noRot="1" noChangeAspect="1" noMove="1" noResize="1" noEditPoints="1" noAdjustHandles="1" noChangeArrowheads="1" noChangeShapeType="1" noTextEdit="1"/>
                  </p:cNvSpPr>
                  <p:nvPr/>
                </p:nvSpPr>
                <p:spPr>
                  <a:xfrm>
                    <a:off x="5187064" y="481844"/>
                    <a:ext cx="455574" cy="461665"/>
                  </a:xfrm>
                  <a:prstGeom prst="rect">
                    <a:avLst/>
                  </a:prstGeom>
                  <a:blipFill>
                    <a:blip r:embed="rId52"/>
                    <a:stretch>
                      <a:fillRect b="-3960"/>
                    </a:stretch>
                  </a:blipFill>
                </p:spPr>
                <p:txBody>
                  <a:bodyPr/>
                  <a:lstStyle/>
                  <a:p>
                    <a:r>
                      <a:rPr lang="ja-JP" altLang="en-US">
                        <a:noFill/>
                      </a:rPr>
                      <a:t> </a:t>
                    </a:r>
                  </a:p>
                </p:txBody>
              </p:sp>
            </mc:Fallback>
          </mc:AlternateContent>
        </p:grpSp>
        <p:grpSp>
          <p:nvGrpSpPr>
            <p:cNvPr id="33" name="グループ化 32"/>
            <p:cNvGrpSpPr/>
            <p:nvPr/>
          </p:nvGrpSpPr>
          <p:grpSpPr>
            <a:xfrm rot="20799504">
              <a:off x="7966404" y="2749135"/>
              <a:ext cx="742501" cy="578780"/>
              <a:chOff x="4803891" y="1097285"/>
              <a:chExt cx="742501" cy="578780"/>
            </a:xfrm>
          </p:grpSpPr>
          <p:pic>
            <p:nvPicPr>
              <p:cNvPr id="41" name="Picture 114"/>
              <p:cNvPicPr>
                <a:picLocks noChangeAspect="1" noChangeArrowheads="1"/>
              </p:cNvPicPr>
              <p:nvPr/>
            </p:nvPicPr>
            <p:blipFill>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4862267" y="1162112"/>
                <a:ext cx="558226" cy="51395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42" name="テキスト ボックス 41"/>
                  <p:cNvSpPr txBox="1"/>
                  <p:nvPr/>
                </p:nvSpPr>
                <p:spPr>
                  <a:xfrm>
                    <a:off x="4803891" y="1097285"/>
                    <a:ext cx="742501"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b="1" i="1" smtClean="0">
                                  <a:latin typeface="Cambria Math" panose="02040503050406030204" pitchFamily="18" charset="0"/>
                                </a:rPr>
                              </m:ctrlPr>
                            </m:sSubPr>
                            <m:e>
                              <m:r>
                                <a:rPr kumimoji="1" lang="en-US" altLang="ja-JP" sz="2400" b="1" i="1" smtClean="0">
                                  <a:latin typeface="Cambria Math"/>
                                </a:rPr>
                                <m:t>𝝂</m:t>
                              </m:r>
                            </m:e>
                            <m:sub>
                              <m:r>
                                <a:rPr kumimoji="1" lang="en-US" altLang="ja-JP" sz="2400" b="1" i="1" smtClean="0">
                                  <a:latin typeface="Cambria Math"/>
                                </a:rPr>
                                <m:t>𝟐</m:t>
                              </m:r>
                            </m:sub>
                          </m:sSub>
                        </m:oMath>
                      </m:oMathPara>
                    </a14:m>
                    <a:endParaRPr kumimoji="1" lang="ja-JP" altLang="en-US" sz="2400" b="1" dirty="0">
                      <a:latin typeface="Arial Unicode MS" pitchFamily="50" charset="-128"/>
                      <a:ea typeface="Arial Unicode MS" pitchFamily="50" charset="-128"/>
                      <a:cs typeface="Arial Unicode MS" pitchFamily="50" charset="-128"/>
                    </a:endParaRPr>
                  </a:p>
                </p:txBody>
              </p:sp>
            </mc:Choice>
            <mc:Fallback>
              <p:sp>
                <p:nvSpPr>
                  <p:cNvPr id="42" name="テキスト ボックス 41"/>
                  <p:cNvSpPr txBox="1">
                    <a:spLocks noRot="1" noChangeAspect="1" noMove="1" noResize="1" noEditPoints="1" noAdjustHandles="1" noChangeArrowheads="1" noChangeShapeType="1" noTextEdit="1"/>
                  </p:cNvSpPr>
                  <p:nvPr/>
                </p:nvSpPr>
                <p:spPr>
                  <a:xfrm>
                    <a:off x="4803891" y="1097285"/>
                    <a:ext cx="742501" cy="461665"/>
                  </a:xfrm>
                  <a:prstGeom prst="rect">
                    <a:avLst/>
                  </a:prstGeom>
                  <a:blipFill>
                    <a:blip r:embed="rId53"/>
                    <a:stretch>
                      <a:fillRect/>
                    </a:stretch>
                  </a:blipFill>
                </p:spPr>
                <p:txBody>
                  <a:bodyPr/>
                  <a:lstStyle/>
                  <a:p>
                    <a:r>
                      <a:rPr lang="ja-JP" altLang="en-US">
                        <a:noFill/>
                      </a:rPr>
                      <a:t> </a:t>
                    </a:r>
                  </a:p>
                </p:txBody>
              </p:sp>
            </mc:Fallback>
          </mc:AlternateContent>
        </p:grpSp>
      </p:grpSp>
    </p:spTree>
    <p:extLst>
      <p:ext uri="{BB962C8B-B14F-4D97-AF65-F5344CB8AC3E}">
        <p14:creationId xmlns:p14="http://schemas.microsoft.com/office/powerpoint/2010/main" val="34147551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336" y="0"/>
            <a:ext cx="8229600" cy="764704"/>
          </a:xfrm>
        </p:spPr>
        <p:txBody>
          <a:bodyPr/>
          <a:lstStyle/>
          <a:p>
            <a:r>
              <a:rPr lang="ja-JP" altLang="en-US" dirty="0"/>
              <a:t>まとめ</a:t>
            </a:r>
            <a:endParaRPr kumimoji="1" lang="ja-JP" altLang="en-US" dirty="0"/>
          </a:p>
        </p:txBody>
      </p:sp>
      <p:sp>
        <p:nvSpPr>
          <p:cNvPr id="3" name="コンテンツ プレースホルダー 2"/>
          <p:cNvSpPr>
            <a:spLocks noGrp="1"/>
          </p:cNvSpPr>
          <p:nvPr>
            <p:ph idx="1"/>
          </p:nvPr>
        </p:nvSpPr>
        <p:spPr>
          <a:xfrm>
            <a:off x="196381" y="1003472"/>
            <a:ext cx="8887136" cy="4536504"/>
          </a:xfrm>
        </p:spPr>
        <p:txBody>
          <a:bodyPr>
            <a:noAutofit/>
          </a:bodyPr>
          <a:lstStyle/>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COBAND(</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宇宙背景ニュートリノ崩壊探索</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ロケット実験のための遠赤外光検出器</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50</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を開発中</a:t>
            </a:r>
            <a:endPar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SOI</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に技術を用いた極低温アンプによる超伝導体接合素子光パルス信号読出し回路を開発中</a:t>
            </a:r>
            <a:endParaRPr lang="en-US" altLang="ja-JP" sz="2800" dirty="0">
              <a:latin typeface="Arial Unicode MS" pitchFamily="50" charset="-128"/>
              <a:ea typeface="Arial Unicode MS" pitchFamily="50" charset="-128"/>
              <a:cs typeface="Arial Unicode MS" pitchFamily="50" charset="-128"/>
            </a:endParaRPr>
          </a:p>
          <a:p>
            <a:pPr lvl="1"/>
            <a:r>
              <a:rPr lang="en-US" altLang="ja-JP" sz="2400" dirty="0">
                <a:latin typeface="Arial Unicode MS" pitchFamily="50" charset="-128"/>
                <a:ea typeface="Arial Unicode MS" pitchFamily="50" charset="-128"/>
                <a:cs typeface="Arial Unicode MS" pitchFamily="50" charset="-128"/>
              </a:rPr>
              <a:t>SOI</a:t>
            </a:r>
            <a:r>
              <a:rPr lang="ja-JP" altLang="en-US" sz="2400" dirty="0">
                <a:latin typeface="Arial Unicode MS" pitchFamily="50" charset="-128"/>
                <a:ea typeface="Arial Unicode MS" pitchFamily="50" charset="-128"/>
                <a:cs typeface="Arial Unicode MS" pitchFamily="50" charset="-128"/>
              </a:rPr>
              <a:t>アンプの極低温</a:t>
            </a:r>
            <a:r>
              <a:rPr lang="en-US" altLang="ja-JP" sz="2400" dirty="0">
                <a:latin typeface="Arial Unicode MS" pitchFamily="50" charset="-128"/>
                <a:ea typeface="Arial Unicode MS" pitchFamily="50" charset="-128"/>
                <a:cs typeface="Arial Unicode MS" pitchFamily="50" charset="-128"/>
              </a:rPr>
              <a:t>(300mK)</a:t>
            </a:r>
            <a:r>
              <a:rPr lang="ja-JP" altLang="en-US" sz="2400" dirty="0" err="1">
                <a:latin typeface="Arial Unicode MS" pitchFamily="50" charset="-128"/>
                <a:ea typeface="Arial Unicode MS" pitchFamily="50" charset="-128"/>
                <a:cs typeface="Arial Unicode MS" pitchFamily="50" charset="-128"/>
              </a:rPr>
              <a:t>での</a:t>
            </a:r>
            <a:r>
              <a:rPr lang="ja-JP" altLang="en-US" sz="2400" dirty="0">
                <a:latin typeface="Arial Unicode MS" pitchFamily="50" charset="-128"/>
                <a:ea typeface="Arial Unicode MS" pitchFamily="50" charset="-128"/>
                <a:cs typeface="Arial Unicode MS" pitchFamily="50" charset="-128"/>
              </a:rPr>
              <a:t>動作を確認．</a:t>
            </a:r>
            <a:endParaRPr lang="en-US" altLang="ja-JP" sz="2400" dirty="0">
              <a:latin typeface="Arial Unicode MS" pitchFamily="50" charset="-128"/>
              <a:ea typeface="Arial Unicode MS" pitchFamily="50" charset="-128"/>
              <a:cs typeface="Arial Unicode MS" pitchFamily="50" charset="-128"/>
            </a:endParaRPr>
          </a:p>
          <a:p>
            <a:pPr lvl="1"/>
            <a:r>
              <a:rPr lang="ja-JP" altLang="en-US" sz="2400" dirty="0">
                <a:solidFill>
                  <a:srgbClr val="FF0000"/>
                </a:solidFill>
                <a:latin typeface="Arial Unicode MS" pitchFamily="50" charset="-128"/>
                <a:ea typeface="Arial Unicode MS" pitchFamily="50" charset="-128"/>
                <a:cs typeface="Arial Unicode MS" pitchFamily="50" charset="-128"/>
              </a:rPr>
              <a:t>実際の</a:t>
            </a:r>
            <a:r>
              <a:rPr lang="en-US" altLang="ja-JP" sz="2400" dirty="0">
                <a:solidFill>
                  <a:srgbClr val="FF0000"/>
                </a:solidFill>
                <a:latin typeface="Arial Unicode MS" pitchFamily="50" charset="-128"/>
                <a:ea typeface="Arial Unicode MS" pitchFamily="50" charset="-128"/>
                <a:cs typeface="Arial Unicode MS" pitchFamily="50" charset="-128"/>
              </a:rPr>
              <a:t>STJ</a:t>
            </a:r>
            <a:r>
              <a:rPr lang="ja-JP" altLang="en-US" sz="2400" dirty="0">
                <a:solidFill>
                  <a:srgbClr val="FF0000"/>
                </a:solidFill>
                <a:latin typeface="Arial Unicode MS" pitchFamily="50" charset="-128"/>
                <a:ea typeface="Arial Unicode MS" pitchFamily="50" charset="-128"/>
                <a:cs typeface="Arial Unicode MS" pitchFamily="50" charset="-128"/>
              </a:rPr>
              <a:t>の光パルス信号を同一極低温ステージ上で</a:t>
            </a:r>
            <a:r>
              <a:rPr lang="en-US" altLang="ja-JP" sz="2400" dirty="0">
                <a:solidFill>
                  <a:srgbClr val="FF0000"/>
                </a:solidFill>
                <a:latin typeface="Arial Unicode MS" pitchFamily="50" charset="-128"/>
                <a:ea typeface="Arial Unicode MS" pitchFamily="50" charset="-128"/>
                <a:cs typeface="Arial Unicode MS" pitchFamily="50" charset="-128"/>
              </a:rPr>
              <a:t>SOI</a:t>
            </a:r>
            <a:r>
              <a:rPr lang="ja-JP" altLang="en-US" sz="2400" dirty="0">
                <a:solidFill>
                  <a:srgbClr val="FF0000"/>
                </a:solidFill>
                <a:latin typeface="Arial Unicode MS" pitchFamily="50" charset="-128"/>
                <a:ea typeface="Arial Unicode MS" pitchFamily="50" charset="-128"/>
                <a:cs typeface="Arial Unicode MS" pitchFamily="50" charset="-128"/>
              </a:rPr>
              <a:t>アンプにより増幅して読み出すことに成功</a:t>
            </a:r>
            <a:r>
              <a:rPr lang="en-US" altLang="ja-JP" sz="2400" dirty="0">
                <a:solidFill>
                  <a:srgbClr val="FF0000"/>
                </a:solidFill>
                <a:latin typeface="Arial Unicode MS" pitchFamily="50" charset="-128"/>
                <a:ea typeface="Arial Unicode MS" pitchFamily="50" charset="-128"/>
                <a:cs typeface="Arial Unicode MS" pitchFamily="50" charset="-128"/>
              </a:rPr>
              <a:t>(SOI-STJ4)</a:t>
            </a:r>
            <a:r>
              <a:rPr lang="ja-JP" altLang="en-US" sz="2400" dirty="0" err="1">
                <a:solidFill>
                  <a:srgbClr val="FF0000"/>
                </a:solidFill>
                <a:latin typeface="Arial Unicode MS" pitchFamily="50" charset="-128"/>
                <a:ea typeface="Arial Unicode MS" pitchFamily="50" charset="-128"/>
                <a:cs typeface="Arial Unicode MS" pitchFamily="50" charset="-128"/>
              </a:rPr>
              <a:t>．</a:t>
            </a:r>
            <a:endParaRPr lang="en-US" altLang="ja-JP" sz="2400" dirty="0">
              <a:solidFill>
                <a:srgbClr val="FF0000"/>
              </a:solidFill>
              <a:latin typeface="Arial Unicode MS" pitchFamily="50" charset="-128"/>
              <a:ea typeface="Arial Unicode MS" pitchFamily="50" charset="-128"/>
              <a:cs typeface="Arial Unicode MS" pitchFamily="50" charset="-128"/>
            </a:endParaRPr>
          </a:p>
          <a:p>
            <a:pPr lvl="1"/>
            <a:r>
              <a:rPr lang="ja-JP" altLang="en-US" sz="2400" dirty="0">
                <a:latin typeface="Arial Unicode MS" pitchFamily="50" charset="-128"/>
                <a:ea typeface="Arial Unicode MS" pitchFamily="50" charset="-128"/>
                <a:cs typeface="Arial Unicode MS" pitchFamily="50" charset="-128"/>
              </a:rPr>
              <a:t>ノイズ評価に向けた測定</a:t>
            </a:r>
            <a:r>
              <a:rPr lang="en-US" altLang="ja-JP" sz="2400" dirty="0">
                <a:latin typeface="Arial Unicode MS" pitchFamily="50" charset="-128"/>
                <a:ea typeface="Arial Unicode MS" pitchFamily="50" charset="-128"/>
                <a:cs typeface="Arial Unicode MS" pitchFamily="50" charset="-128"/>
                <a:sym typeface="Wingdings" panose="05000000000000000000" pitchFamily="2" charset="2"/>
              </a:rPr>
              <a:t></a:t>
            </a:r>
            <a:r>
              <a:rPr lang="ja-JP" altLang="en-US" sz="2400" dirty="0">
                <a:latin typeface="Arial Unicode MS" pitchFamily="50" charset="-128"/>
                <a:ea typeface="Arial Unicode MS" pitchFamily="50" charset="-128"/>
                <a:cs typeface="Arial Unicode MS" pitchFamily="50" charset="-128"/>
                <a:sym typeface="Wingdings" panose="05000000000000000000" pitchFamily="2" charset="2"/>
              </a:rPr>
              <a:t>これから</a:t>
            </a:r>
            <a:endParaRPr lang="en-US" altLang="ja-JP" sz="2400" dirty="0">
              <a:latin typeface="Arial Unicode MS" pitchFamily="50" charset="-128"/>
              <a:ea typeface="Arial Unicode MS" pitchFamily="50" charset="-128"/>
              <a:cs typeface="Arial Unicode MS" pitchFamily="50" charset="-128"/>
            </a:endParaRP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20</a:t>
            </a:fld>
            <a:endParaRPr kumimoji="1" lang="ja-JP" altLang="en-US" dirty="0"/>
          </a:p>
        </p:txBody>
      </p:sp>
      <p:sp>
        <p:nvSpPr>
          <p:cNvPr id="5" name="テキスト ボックス 4"/>
          <p:cNvSpPr txBox="1"/>
          <p:nvPr/>
        </p:nvSpPr>
        <p:spPr>
          <a:xfrm>
            <a:off x="426692" y="6117582"/>
            <a:ext cx="7776887" cy="707886"/>
          </a:xfrm>
          <a:prstGeom prst="rect">
            <a:avLst/>
          </a:prstGeom>
          <a:noFill/>
        </p:spPr>
        <p:txBody>
          <a:bodyPr vert="horz" wrap="square">
            <a:spAutoFit/>
          </a:bodyPr>
          <a:lstStyle/>
          <a:p>
            <a:pPr>
              <a:defRPr/>
            </a:pPr>
            <a:r>
              <a:rPr lang="ja-JP" altLang="en-US" sz="1400" dirty="0">
                <a:latin typeface="Arial Unicode MS" pitchFamily="50" charset="-128"/>
                <a:ea typeface="Arial Unicode MS" pitchFamily="50" charset="-128"/>
                <a:cs typeface="Arial Unicode MS" pitchFamily="50" charset="-128"/>
              </a:rPr>
              <a:t>本講演の</a:t>
            </a:r>
            <a:r>
              <a:rPr lang="en-US" altLang="ja-JP" sz="1400" dirty="0">
                <a:latin typeface="Arial Unicode MS" pitchFamily="50" charset="-128"/>
                <a:ea typeface="Arial Unicode MS" pitchFamily="50" charset="-128"/>
                <a:cs typeface="Arial Unicode MS" pitchFamily="50" charset="-128"/>
              </a:rPr>
              <a:t>SOI</a:t>
            </a:r>
            <a:r>
              <a:rPr lang="ja-JP" altLang="en-US" sz="1400" dirty="0">
                <a:latin typeface="Arial Unicode MS" pitchFamily="50" charset="-128"/>
                <a:ea typeface="Arial Unicode MS" pitchFamily="50" charset="-128"/>
                <a:cs typeface="Arial Unicode MS" pitchFamily="50" charset="-128"/>
              </a:rPr>
              <a:t>アンプの設計は，</a:t>
            </a:r>
            <a:r>
              <a:rPr lang="en-US" altLang="ja-JP" sz="1400" dirty="0">
                <a:latin typeface="Arial Unicode MS" pitchFamily="50" charset="-128"/>
                <a:ea typeface="Arial Unicode MS" pitchFamily="50" charset="-128"/>
                <a:cs typeface="Arial Unicode MS" pitchFamily="50" charset="-128"/>
              </a:rPr>
              <a:t>VDEC</a:t>
            </a:r>
            <a:r>
              <a:rPr lang="ja-JP" altLang="en-US" sz="1400" dirty="0">
                <a:latin typeface="Arial Unicode MS" pitchFamily="50" charset="-128"/>
                <a:ea typeface="Arial Unicode MS" pitchFamily="50" charset="-128"/>
                <a:cs typeface="Arial Unicode MS" pitchFamily="50" charset="-128"/>
              </a:rPr>
              <a:t>のサポートを受けて行われています．</a:t>
            </a:r>
            <a:endParaRPr lang="en-US" altLang="ja-JP" sz="1400" dirty="0">
              <a:latin typeface="Arial Unicode MS" pitchFamily="50" charset="-128"/>
              <a:ea typeface="Arial Unicode MS" pitchFamily="50" charset="-128"/>
              <a:cs typeface="Arial Unicode MS" pitchFamily="50" charset="-128"/>
            </a:endParaRPr>
          </a:p>
          <a:p>
            <a:pPr>
              <a:defRPr/>
            </a:pPr>
            <a:r>
              <a:rPr lang="en-US" altLang="ja-JP" sz="1400" dirty="0">
                <a:latin typeface="Arial Unicode MS" pitchFamily="50" charset="-128"/>
                <a:ea typeface="Arial Unicode MS" pitchFamily="50" charset="-128"/>
                <a:cs typeface="Arial Unicode MS" pitchFamily="50" charset="-128"/>
              </a:rPr>
              <a:t>* </a:t>
            </a:r>
            <a:r>
              <a:rPr lang="en-US" altLang="ja-JP" sz="1200" dirty="0">
                <a:latin typeface="Arial Unicode MS" pitchFamily="50" charset="-128"/>
                <a:ea typeface="Arial Unicode MS" pitchFamily="50" charset="-128"/>
                <a:cs typeface="Arial Unicode MS" pitchFamily="50" charset="-128"/>
              </a:rPr>
              <a:t>VLSI Design and Education Center(VDEC), the U. Tokyo in collaboration with Synopsys, Inc., Cadence Design Systems, Inc., and Mentor Graphics, Inc.</a:t>
            </a:r>
          </a:p>
        </p:txBody>
      </p:sp>
    </p:spTree>
    <p:extLst>
      <p:ext uri="{BB962C8B-B14F-4D97-AF65-F5344CB8AC3E}">
        <p14:creationId xmlns:p14="http://schemas.microsoft.com/office/powerpoint/2010/main" val="1605938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924944"/>
            <a:ext cx="8229600" cy="1143000"/>
          </a:xfrm>
        </p:spPr>
        <p:txBody>
          <a:bodyPr/>
          <a:lstStyle/>
          <a:p>
            <a:r>
              <a:rPr kumimoji="1" lang="en-US" altLang="ja-JP" dirty="0"/>
              <a:t>Backup</a:t>
            </a:r>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21</a:t>
            </a:fld>
            <a:endParaRPr kumimoji="1" lang="ja-JP" altLang="en-US"/>
          </a:p>
        </p:txBody>
      </p:sp>
    </p:spTree>
    <p:extLst>
      <p:ext uri="{BB962C8B-B14F-4D97-AF65-F5344CB8AC3E}">
        <p14:creationId xmlns:p14="http://schemas.microsoft.com/office/powerpoint/2010/main" val="20148915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xfrm>
            <a:off x="283154" y="230974"/>
            <a:ext cx="8784779" cy="1037786"/>
          </a:xfrm>
        </p:spPr>
        <p:txBody>
          <a:bodyPr>
            <a:normAutofit/>
          </a:bodyPr>
          <a:lstStyle/>
          <a:p>
            <a:r>
              <a:rPr lang="en-US" altLang="ja-JP" sz="2800" dirty="0">
                <a:solidFill>
                  <a:srgbClr val="FF0000"/>
                </a:solidFill>
                <a:effectLst>
                  <a:outerShdw blurRad="38100" dist="38100" dir="2700000" algn="tl">
                    <a:srgbClr val="000000">
                      <a:alpha val="43137"/>
                    </a:srgbClr>
                  </a:outerShdw>
                </a:effectLst>
              </a:rPr>
              <a:t>COBAND </a:t>
            </a:r>
            <a:r>
              <a:rPr lang="en-US" altLang="ja-JP" sz="2800" dirty="0"/>
              <a:t>Collaboration Members</a:t>
            </a:r>
            <a:r>
              <a:rPr lang="ja-JP" altLang="en-US" sz="2800" dirty="0"/>
              <a:t>　</a:t>
            </a:r>
            <a:r>
              <a:rPr lang="en-US" altLang="ja-JP" sz="2800" dirty="0"/>
              <a:t>(As of Mar. 2017)</a:t>
            </a:r>
            <a:endParaRPr lang="en-US" altLang="ja-JP" sz="2200" dirty="0"/>
          </a:p>
        </p:txBody>
      </p:sp>
      <p:sp>
        <p:nvSpPr>
          <p:cNvPr id="49156" name="Rectangle 5"/>
          <p:cNvSpPr>
            <a:spLocks noChangeArrowheads="1"/>
          </p:cNvSpPr>
          <p:nvPr/>
        </p:nvSpPr>
        <p:spPr bwMode="auto">
          <a:xfrm>
            <a:off x="292714" y="1628800"/>
            <a:ext cx="8754126" cy="4401205"/>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ja-JP" sz="2000" b="1" dirty="0">
                <a:solidFill>
                  <a:schemeClr val="tx1">
                    <a:lumMod val="95000"/>
                    <a:lumOff val="5000"/>
                  </a:schemeClr>
                </a:solidFill>
                <a:latin typeface="Times New Roman" pitchFamily="18" charset="0"/>
                <a:ea typeface="HG明朝E" pitchFamily="17" charset="-128"/>
              </a:rPr>
              <a:t>Shin-Hong Kim</a:t>
            </a:r>
            <a:r>
              <a:rPr lang="en-US" altLang="ja-JP" sz="2000" b="1" dirty="0">
                <a:solidFill>
                  <a:schemeClr val="tx1">
                    <a:lumMod val="95000"/>
                    <a:lumOff val="5000"/>
                  </a:schemeClr>
                </a:solidFill>
                <a:latin typeface="Times New Roman" pitchFamily="18" charset="0"/>
              </a:rPr>
              <a:t>, Yuji Takeuchi, Kenichi </a:t>
            </a:r>
            <a:r>
              <a:rPr lang="en-US" altLang="ja-JP" sz="2000" b="1" dirty="0" err="1">
                <a:solidFill>
                  <a:schemeClr val="tx1">
                    <a:lumMod val="95000"/>
                    <a:lumOff val="5000"/>
                  </a:schemeClr>
                </a:solidFill>
                <a:latin typeface="Times New Roman" pitchFamily="18" charset="0"/>
              </a:rPr>
              <a:t>Takemasa</a:t>
            </a:r>
            <a:r>
              <a:rPr lang="en-US" altLang="ja-JP" sz="2000" b="1" dirty="0">
                <a:solidFill>
                  <a:schemeClr val="tx1">
                    <a:lumMod val="95000"/>
                    <a:lumOff val="5000"/>
                  </a:schemeClr>
                </a:solidFill>
                <a:latin typeface="Times New Roman" pitchFamily="18" charset="0"/>
              </a:rPr>
              <a:t>, Kazuki</a:t>
            </a:r>
            <a:r>
              <a:rPr lang="en-US" altLang="ja-JP" sz="2000" dirty="0">
                <a:solidFill>
                  <a:schemeClr val="tx1">
                    <a:lumMod val="95000"/>
                    <a:lumOff val="5000"/>
                  </a:schemeClr>
                </a:solidFill>
                <a:latin typeface="Times New Roman" pitchFamily="18" charset="0"/>
              </a:rPr>
              <a:t> </a:t>
            </a:r>
            <a:r>
              <a:rPr lang="en-US" altLang="ja-JP" sz="2000" b="1" dirty="0">
                <a:solidFill>
                  <a:schemeClr val="tx1">
                    <a:lumMod val="95000"/>
                    <a:lumOff val="5000"/>
                  </a:schemeClr>
                </a:solidFill>
                <a:latin typeface="Times New Roman" pitchFamily="18" charset="0"/>
              </a:rPr>
              <a:t>Nagata, Kota </a:t>
            </a:r>
            <a:r>
              <a:rPr lang="en-US" altLang="ja-JP" sz="2000" b="1" dirty="0" err="1">
                <a:solidFill>
                  <a:schemeClr val="tx1">
                    <a:lumMod val="95000"/>
                    <a:lumOff val="5000"/>
                  </a:schemeClr>
                </a:solidFill>
                <a:latin typeface="Times New Roman" pitchFamily="18" charset="0"/>
              </a:rPr>
              <a:t>Kasahara</a:t>
            </a:r>
            <a:r>
              <a:rPr lang="en-US" altLang="ja-JP" sz="2000" b="1" dirty="0">
                <a:solidFill>
                  <a:schemeClr val="tx1">
                    <a:lumMod val="95000"/>
                    <a:lumOff val="5000"/>
                  </a:schemeClr>
                </a:solidFill>
                <a:latin typeface="Times New Roman" pitchFamily="18" charset="0"/>
              </a:rPr>
              <a:t>, </a:t>
            </a:r>
            <a:r>
              <a:rPr lang="en-US" altLang="ja-JP" sz="2000" b="1" dirty="0" err="1">
                <a:solidFill>
                  <a:schemeClr val="tx1">
                    <a:lumMod val="95000"/>
                    <a:lumOff val="5000"/>
                  </a:schemeClr>
                </a:solidFill>
                <a:latin typeface="Times New Roman" panose="02020603050405020304" pitchFamily="18" charset="0"/>
                <a:cs typeface="Times New Roman" panose="02020603050405020304" pitchFamily="18" charset="0"/>
              </a:rPr>
              <a:t>Shunsuke</a:t>
            </a:r>
            <a:r>
              <a:rPr lang="en-US" altLang="ja-JP" sz="2000" b="1" dirty="0">
                <a:solidFill>
                  <a:schemeClr val="tx1">
                    <a:lumMod val="95000"/>
                    <a:lumOff val="5000"/>
                  </a:schemeClr>
                </a:solidFill>
                <a:latin typeface="Times New Roman" panose="02020603050405020304" pitchFamily="18" charset="0"/>
                <a:cs typeface="Times New Roman" panose="02020603050405020304" pitchFamily="18" charset="0"/>
              </a:rPr>
              <a:t>  Yagi, Rena </a:t>
            </a:r>
            <a:r>
              <a:rPr lang="en-US" altLang="ja-JP" sz="2000" b="1" dirty="0" err="1">
                <a:solidFill>
                  <a:schemeClr val="tx1">
                    <a:lumMod val="95000"/>
                    <a:lumOff val="5000"/>
                  </a:schemeClr>
                </a:solidFill>
                <a:latin typeface="Times New Roman" panose="02020603050405020304" pitchFamily="18" charset="0"/>
                <a:cs typeface="Times New Roman" panose="02020603050405020304" pitchFamily="18" charset="0"/>
              </a:rPr>
              <a:t>Wakasa</a:t>
            </a:r>
            <a:r>
              <a:rPr lang="en-US" altLang="ja-JP" sz="2000" b="1" dirty="0">
                <a:solidFill>
                  <a:schemeClr val="tx1">
                    <a:lumMod val="95000"/>
                    <a:lumOff val="5000"/>
                  </a:schemeClr>
                </a:solidFill>
                <a:latin typeface="Times New Roman" panose="02020603050405020304" pitchFamily="18" charset="0"/>
                <a:cs typeface="Times New Roman" panose="02020603050405020304" pitchFamily="18" charset="0"/>
              </a:rPr>
              <a:t>, Yoichi Otsuka </a:t>
            </a:r>
            <a:r>
              <a:rPr lang="en-US" altLang="ja-JP" sz="2000" b="1" dirty="0">
                <a:solidFill>
                  <a:srgbClr val="6CB018"/>
                </a:solidFill>
                <a:latin typeface="Times New Roman" pitchFamily="18" charset="0"/>
              </a:rPr>
              <a:t>(Univ. of Tsukuba),</a:t>
            </a:r>
            <a:r>
              <a:rPr lang="en-US" altLang="ja-JP" sz="2000" b="1" dirty="0">
                <a:solidFill>
                  <a:schemeClr val="accent2"/>
                </a:solidFill>
                <a:latin typeface="Times New Roman" pitchFamily="18" charset="0"/>
              </a:rPr>
              <a:t> </a:t>
            </a:r>
          </a:p>
          <a:p>
            <a:r>
              <a:rPr lang="en-US" altLang="ja-JP" sz="2000" b="1" dirty="0">
                <a:solidFill>
                  <a:schemeClr val="accent2"/>
                </a:solidFill>
                <a:latin typeface="Times New Roman" pitchFamily="18" charset="0"/>
              </a:rPr>
              <a:t>Hirokazu Ikeda,  Takehiko Wada, Koichi Nagase </a:t>
            </a:r>
            <a:r>
              <a:rPr lang="en-US" altLang="ja-JP" sz="2000" b="1" dirty="0">
                <a:solidFill>
                  <a:srgbClr val="6CB018"/>
                </a:solidFill>
                <a:latin typeface="Times New Roman" pitchFamily="18" charset="0"/>
              </a:rPr>
              <a:t>(JAXA/ISAS),</a:t>
            </a:r>
          </a:p>
          <a:p>
            <a:r>
              <a:rPr lang="en-US" altLang="ja-JP" sz="2000" b="1" dirty="0">
                <a:solidFill>
                  <a:schemeClr val="tx1">
                    <a:lumMod val="95000"/>
                    <a:lumOff val="5000"/>
                  </a:schemeClr>
                </a:solidFill>
                <a:latin typeface="Times New Roman" pitchFamily="18" charset="0"/>
              </a:rPr>
              <a:t>Shuji Matsuura </a:t>
            </a:r>
            <a:r>
              <a:rPr lang="en-US" altLang="ja-JP" sz="2000" b="1" dirty="0">
                <a:solidFill>
                  <a:srgbClr val="6CB018"/>
                </a:solidFill>
                <a:latin typeface="Times New Roman" pitchFamily="18" charset="0"/>
              </a:rPr>
              <a:t>(</a:t>
            </a:r>
            <a:r>
              <a:rPr lang="en-US" altLang="ja-JP" sz="2000" b="1" dirty="0" err="1">
                <a:solidFill>
                  <a:srgbClr val="6CB018"/>
                </a:solidFill>
                <a:latin typeface="Times New Roman" pitchFamily="18" charset="0"/>
              </a:rPr>
              <a:t>Kwansei</a:t>
            </a:r>
            <a:r>
              <a:rPr lang="en-US" altLang="ja-JP" sz="2000" b="1" dirty="0">
                <a:solidFill>
                  <a:srgbClr val="6CB018"/>
                </a:solidFill>
                <a:latin typeface="Times New Roman" pitchFamily="18" charset="0"/>
              </a:rPr>
              <a:t> </a:t>
            </a:r>
            <a:r>
              <a:rPr lang="en-US" altLang="ja-JP" sz="2000" b="1" dirty="0" err="1">
                <a:solidFill>
                  <a:srgbClr val="6CB018"/>
                </a:solidFill>
                <a:latin typeface="Times New Roman" pitchFamily="18" charset="0"/>
              </a:rPr>
              <a:t>gakuin</a:t>
            </a:r>
            <a:r>
              <a:rPr lang="en-US" altLang="ja-JP" sz="2000" b="1" dirty="0">
                <a:solidFill>
                  <a:srgbClr val="6CB018"/>
                </a:solidFill>
                <a:latin typeface="Times New Roman" pitchFamily="18" charset="0"/>
              </a:rPr>
              <a:t> </a:t>
            </a:r>
            <a:r>
              <a:rPr lang="en-US" altLang="ja-JP" sz="2000" b="1" dirty="0" err="1">
                <a:solidFill>
                  <a:srgbClr val="6CB018"/>
                </a:solidFill>
                <a:latin typeface="Times New Roman" pitchFamily="18" charset="0"/>
              </a:rPr>
              <a:t>Univ</a:t>
            </a:r>
            <a:r>
              <a:rPr lang="en-US" altLang="ja-JP" sz="2000" b="1" dirty="0">
                <a:solidFill>
                  <a:srgbClr val="6CB018"/>
                </a:solidFill>
                <a:latin typeface="Times New Roman" pitchFamily="18" charset="0"/>
              </a:rPr>
              <a:t>),</a:t>
            </a:r>
          </a:p>
          <a:p>
            <a:r>
              <a:rPr lang="en-US" altLang="ja-JP" sz="2000" b="1" dirty="0">
                <a:solidFill>
                  <a:schemeClr val="accent2"/>
                </a:solidFill>
                <a:latin typeface="Times New Roman" pitchFamily="18" charset="0"/>
              </a:rPr>
              <a:t>Yasuo Arai, </a:t>
            </a:r>
            <a:r>
              <a:rPr lang="en-US" altLang="ja-JP" sz="2000" b="1" dirty="0" err="1">
                <a:solidFill>
                  <a:schemeClr val="accent2"/>
                </a:solidFill>
                <a:latin typeface="Times New Roman" pitchFamily="18" charset="0"/>
              </a:rPr>
              <a:t>Ikuo</a:t>
            </a:r>
            <a:r>
              <a:rPr lang="en-US" altLang="ja-JP" sz="2000" b="1" dirty="0">
                <a:solidFill>
                  <a:schemeClr val="accent2"/>
                </a:solidFill>
                <a:latin typeface="Times New Roman" pitchFamily="18" charset="0"/>
              </a:rPr>
              <a:t> </a:t>
            </a:r>
            <a:r>
              <a:rPr lang="en-US" altLang="ja-JP" sz="2000" b="1" dirty="0" err="1">
                <a:solidFill>
                  <a:schemeClr val="accent2"/>
                </a:solidFill>
                <a:latin typeface="Times New Roman" pitchFamily="18" charset="0"/>
              </a:rPr>
              <a:t>Kurachi</a:t>
            </a:r>
            <a:r>
              <a:rPr lang="en-US" altLang="ja-JP" sz="2000" b="1" dirty="0">
                <a:solidFill>
                  <a:schemeClr val="accent2"/>
                </a:solidFill>
                <a:latin typeface="Times New Roman" pitchFamily="18" charset="0"/>
              </a:rPr>
              <a:t>, Masashi </a:t>
            </a:r>
            <a:r>
              <a:rPr lang="en-US" altLang="ja-JP" sz="2000" b="1" dirty="0" err="1">
                <a:solidFill>
                  <a:schemeClr val="accent2"/>
                </a:solidFill>
                <a:latin typeface="Times New Roman" pitchFamily="18" charset="0"/>
              </a:rPr>
              <a:t>Hazumi</a:t>
            </a:r>
            <a:r>
              <a:rPr lang="ja-JP" altLang="en-US" sz="2000" b="1" dirty="0">
                <a:solidFill>
                  <a:schemeClr val="accent2"/>
                </a:solidFill>
                <a:latin typeface="Times New Roman" pitchFamily="18" charset="0"/>
              </a:rPr>
              <a:t> </a:t>
            </a:r>
            <a:r>
              <a:rPr lang="en-US" altLang="ja-JP" sz="2000" b="1" dirty="0">
                <a:solidFill>
                  <a:srgbClr val="6CB018"/>
                </a:solidFill>
                <a:latin typeface="Times New Roman" pitchFamily="18" charset="0"/>
              </a:rPr>
              <a:t>(KEK),</a:t>
            </a:r>
          </a:p>
          <a:p>
            <a:r>
              <a:rPr lang="en-US" altLang="ja-JP" sz="2000" b="1" dirty="0">
                <a:solidFill>
                  <a:schemeClr val="tx1">
                    <a:lumMod val="95000"/>
                    <a:lumOff val="5000"/>
                  </a:schemeClr>
                </a:solidFill>
                <a:latin typeface="Times New Roman" pitchFamily="18" charset="0"/>
              </a:rPr>
              <a:t>Takuo Yoshida</a:t>
            </a:r>
            <a:r>
              <a:rPr lang="ja-JP" altLang="en-US" sz="2000" b="1" dirty="0" err="1">
                <a:solidFill>
                  <a:schemeClr val="tx1">
                    <a:lumMod val="95000"/>
                    <a:lumOff val="5000"/>
                  </a:schemeClr>
                </a:solidFill>
                <a:latin typeface="Times New Roman" pitchFamily="18" charset="0"/>
              </a:rPr>
              <a:t>，</a:t>
            </a:r>
            <a:r>
              <a:rPr lang="en-US" altLang="ja-JP" sz="2000" b="1" dirty="0" err="1">
                <a:solidFill>
                  <a:schemeClr val="tx1">
                    <a:lumMod val="95000"/>
                    <a:lumOff val="5000"/>
                  </a:schemeClr>
                </a:solidFill>
                <a:latin typeface="Times New Roman" pitchFamily="18" charset="0"/>
              </a:rPr>
              <a:t>Chisa</a:t>
            </a:r>
            <a:r>
              <a:rPr lang="en-US" altLang="ja-JP" sz="2000" b="1" dirty="0">
                <a:solidFill>
                  <a:schemeClr val="tx1">
                    <a:lumMod val="95000"/>
                    <a:lumOff val="5000"/>
                  </a:schemeClr>
                </a:solidFill>
                <a:latin typeface="Times New Roman" pitchFamily="18" charset="0"/>
              </a:rPr>
              <a:t> Asano</a:t>
            </a:r>
            <a:r>
              <a:rPr lang="ja-JP" altLang="en-US" sz="2000" b="1" dirty="0" err="1">
                <a:solidFill>
                  <a:schemeClr val="tx1">
                    <a:lumMod val="95000"/>
                    <a:lumOff val="5000"/>
                  </a:schemeClr>
                </a:solidFill>
                <a:latin typeface="Times New Roman" pitchFamily="18" charset="0"/>
              </a:rPr>
              <a:t>，</a:t>
            </a:r>
            <a:r>
              <a:rPr lang="en-US" altLang="ja-JP" sz="2000" b="1" dirty="0">
                <a:solidFill>
                  <a:schemeClr val="tx1">
                    <a:lumMod val="95000"/>
                    <a:lumOff val="5000"/>
                  </a:schemeClr>
                </a:solidFill>
                <a:latin typeface="Times New Roman" pitchFamily="18" charset="0"/>
              </a:rPr>
              <a:t>Takahiro Nakamura, Makoto Sakai</a:t>
            </a:r>
            <a:r>
              <a:rPr lang="ja-JP" altLang="en-US" sz="2000" b="1" dirty="0">
                <a:solidFill>
                  <a:schemeClr val="tx1">
                    <a:lumMod val="95000"/>
                    <a:lumOff val="5000"/>
                  </a:schemeClr>
                </a:solidFill>
                <a:latin typeface="Times New Roman" pitchFamily="18" charset="0"/>
              </a:rPr>
              <a:t> </a:t>
            </a:r>
            <a:r>
              <a:rPr lang="en-US" altLang="ja-JP" sz="2000" b="1" dirty="0">
                <a:solidFill>
                  <a:srgbClr val="6CB018"/>
                </a:solidFill>
                <a:latin typeface="Times New Roman" pitchFamily="18" charset="0"/>
              </a:rPr>
              <a:t>(Univ. of Fukui),</a:t>
            </a:r>
          </a:p>
          <a:p>
            <a:r>
              <a:rPr lang="en-US" altLang="ja-JP" sz="2000" b="1" dirty="0">
                <a:solidFill>
                  <a:schemeClr val="accent2"/>
                </a:solidFill>
                <a:latin typeface="Times New Roman" pitchFamily="18" charset="0"/>
              </a:rPr>
              <a:t>Satoshi </a:t>
            </a:r>
            <a:r>
              <a:rPr lang="en-US" altLang="ja-JP" sz="2000" b="1" dirty="0" err="1">
                <a:solidFill>
                  <a:schemeClr val="accent2"/>
                </a:solidFill>
                <a:latin typeface="Times New Roman" pitchFamily="18" charset="0"/>
              </a:rPr>
              <a:t>Mima</a:t>
            </a:r>
            <a:r>
              <a:rPr lang="en-US" altLang="ja-JP" sz="2000" b="1" dirty="0">
                <a:solidFill>
                  <a:schemeClr val="accent2"/>
                </a:solidFill>
                <a:latin typeface="Times New Roman" pitchFamily="18" charset="0"/>
              </a:rPr>
              <a:t>, Kenji </a:t>
            </a:r>
            <a:r>
              <a:rPr lang="en-US" altLang="ja-JP" sz="2000" b="1" dirty="0" err="1">
                <a:solidFill>
                  <a:schemeClr val="accent2"/>
                </a:solidFill>
                <a:latin typeface="Times New Roman" pitchFamily="18" charset="0"/>
              </a:rPr>
              <a:t>Kiuchi</a:t>
            </a:r>
            <a:r>
              <a:rPr lang="ja-JP" altLang="en-US" sz="2000" b="1" dirty="0">
                <a:solidFill>
                  <a:schemeClr val="accent2"/>
                </a:solidFill>
                <a:latin typeface="Times New Roman" pitchFamily="18" charset="0"/>
              </a:rPr>
              <a:t> </a:t>
            </a:r>
            <a:r>
              <a:rPr lang="en-US" altLang="ja-JP" sz="2000" b="1" dirty="0">
                <a:solidFill>
                  <a:srgbClr val="6CB018"/>
                </a:solidFill>
                <a:latin typeface="Times New Roman" pitchFamily="18" charset="0"/>
              </a:rPr>
              <a:t>(RIKEN),</a:t>
            </a:r>
            <a:r>
              <a:rPr lang="en-US" altLang="ja-JP" sz="2000" b="1" dirty="0">
                <a:solidFill>
                  <a:schemeClr val="accent2"/>
                </a:solidFill>
                <a:latin typeface="Times New Roman" pitchFamily="18" charset="0"/>
              </a:rPr>
              <a:t> </a:t>
            </a:r>
          </a:p>
          <a:p>
            <a:r>
              <a:rPr lang="en-US" altLang="ja-JP" sz="2000" b="1" dirty="0" err="1">
                <a:solidFill>
                  <a:schemeClr val="tx1">
                    <a:lumMod val="95000"/>
                    <a:lumOff val="5000"/>
                  </a:schemeClr>
                </a:solidFill>
                <a:latin typeface="Times New Roman" pitchFamily="18" charset="0"/>
              </a:rPr>
              <a:t>H.Ishino</a:t>
            </a:r>
            <a:r>
              <a:rPr lang="en-US" altLang="ja-JP" sz="2000" b="1" dirty="0">
                <a:solidFill>
                  <a:schemeClr val="tx1">
                    <a:lumMod val="95000"/>
                    <a:lumOff val="5000"/>
                  </a:schemeClr>
                </a:solidFill>
                <a:latin typeface="Times New Roman" pitchFamily="18" charset="0"/>
              </a:rPr>
              <a:t>, </a:t>
            </a:r>
            <a:r>
              <a:rPr lang="en-US" altLang="ja-JP" sz="2000" b="1" dirty="0" err="1">
                <a:solidFill>
                  <a:schemeClr val="tx1">
                    <a:lumMod val="95000"/>
                    <a:lumOff val="5000"/>
                  </a:schemeClr>
                </a:solidFill>
                <a:latin typeface="Times New Roman" pitchFamily="18" charset="0"/>
              </a:rPr>
              <a:t>A.Kibayashi</a:t>
            </a:r>
            <a:r>
              <a:rPr lang="en-US" altLang="ja-JP" sz="2000" b="1" dirty="0">
                <a:solidFill>
                  <a:schemeClr val="tx1">
                    <a:lumMod val="95000"/>
                    <a:lumOff val="5000"/>
                  </a:schemeClr>
                </a:solidFill>
                <a:latin typeface="Times New Roman" pitchFamily="18" charset="0"/>
              </a:rPr>
              <a:t> </a:t>
            </a:r>
            <a:r>
              <a:rPr lang="en-US" altLang="ja-JP" sz="2000" b="1" dirty="0">
                <a:solidFill>
                  <a:srgbClr val="6CB018"/>
                </a:solidFill>
                <a:latin typeface="Times New Roman" pitchFamily="18" charset="0"/>
              </a:rPr>
              <a:t>(Okayama Univ.),</a:t>
            </a:r>
            <a:endParaRPr lang="en-US" altLang="ja-JP" sz="2000" b="1" dirty="0">
              <a:solidFill>
                <a:schemeClr val="accent2"/>
              </a:solidFill>
              <a:latin typeface="Times New Roman" pitchFamily="18" charset="0"/>
            </a:endParaRPr>
          </a:p>
          <a:p>
            <a:r>
              <a:rPr lang="en-US" altLang="ja-JP" sz="2000" b="1" dirty="0">
                <a:solidFill>
                  <a:schemeClr val="accent2"/>
                </a:solidFill>
                <a:latin typeface="Times New Roman" pitchFamily="18" charset="0"/>
              </a:rPr>
              <a:t>Yukihiro Kato</a:t>
            </a:r>
            <a:r>
              <a:rPr lang="ja-JP" altLang="en-US" sz="2000" b="1" dirty="0">
                <a:solidFill>
                  <a:schemeClr val="accent2"/>
                </a:solidFill>
                <a:latin typeface="Times New Roman" pitchFamily="18" charset="0"/>
              </a:rPr>
              <a:t> </a:t>
            </a:r>
            <a:r>
              <a:rPr lang="en-US" altLang="ja-JP" sz="2000" b="1" dirty="0">
                <a:solidFill>
                  <a:srgbClr val="6CB018"/>
                </a:solidFill>
                <a:latin typeface="Times New Roman" pitchFamily="18" charset="0"/>
              </a:rPr>
              <a:t>(</a:t>
            </a:r>
            <a:r>
              <a:rPr lang="en-US" altLang="ja-JP" sz="2000" b="1" dirty="0" err="1">
                <a:solidFill>
                  <a:srgbClr val="6CB018"/>
                </a:solidFill>
                <a:latin typeface="Times New Roman" pitchFamily="18" charset="0"/>
              </a:rPr>
              <a:t>Kindai</a:t>
            </a:r>
            <a:r>
              <a:rPr lang="en-US" altLang="ja-JP" sz="2000" b="1" dirty="0">
                <a:solidFill>
                  <a:srgbClr val="6CB018"/>
                </a:solidFill>
                <a:latin typeface="Times New Roman" pitchFamily="18" charset="0"/>
              </a:rPr>
              <a:t> University),</a:t>
            </a:r>
            <a:r>
              <a:rPr lang="en-US" altLang="ja-JP" sz="2000" b="1" dirty="0">
                <a:solidFill>
                  <a:schemeClr val="accent2"/>
                </a:solidFill>
                <a:latin typeface="Times New Roman" pitchFamily="18" charset="0"/>
              </a:rPr>
              <a:t> </a:t>
            </a:r>
          </a:p>
          <a:p>
            <a:r>
              <a:rPr lang="en-US" altLang="ja-JP" sz="2000" b="1" dirty="0">
                <a:solidFill>
                  <a:schemeClr val="tx1">
                    <a:lumMod val="95000"/>
                    <a:lumOff val="5000"/>
                  </a:schemeClr>
                </a:solidFill>
                <a:latin typeface="Times New Roman" pitchFamily="18" charset="0"/>
              </a:rPr>
              <a:t>Go </a:t>
            </a:r>
            <a:r>
              <a:rPr lang="en-US" altLang="ja-JP" sz="2000" b="1" dirty="0" err="1">
                <a:solidFill>
                  <a:schemeClr val="tx1">
                    <a:lumMod val="95000"/>
                    <a:lumOff val="5000"/>
                  </a:schemeClr>
                </a:solidFill>
                <a:latin typeface="Times New Roman" pitchFamily="18" charset="0"/>
              </a:rPr>
              <a:t>Fujii</a:t>
            </a:r>
            <a:r>
              <a:rPr lang="en-US" altLang="ja-JP" sz="2000" b="1" dirty="0">
                <a:solidFill>
                  <a:schemeClr val="tx1">
                    <a:lumMod val="95000"/>
                    <a:lumOff val="5000"/>
                  </a:schemeClr>
                </a:solidFill>
                <a:latin typeface="Times New Roman" pitchFamily="18" charset="0"/>
              </a:rPr>
              <a:t>, </a:t>
            </a:r>
            <a:r>
              <a:rPr lang="en-US" altLang="ja-JP" sz="2000" b="1" dirty="0" err="1">
                <a:solidFill>
                  <a:schemeClr val="tx1">
                    <a:lumMod val="95000"/>
                    <a:lumOff val="5000"/>
                  </a:schemeClr>
                </a:solidFill>
                <a:latin typeface="Times New Roman" pitchFamily="18" charset="0"/>
              </a:rPr>
              <a:t>Shigetomo</a:t>
            </a:r>
            <a:r>
              <a:rPr lang="en-US" altLang="ja-JP" sz="2000" b="1" dirty="0">
                <a:solidFill>
                  <a:schemeClr val="tx1">
                    <a:lumMod val="95000"/>
                    <a:lumOff val="5000"/>
                  </a:schemeClr>
                </a:solidFill>
                <a:latin typeface="Times New Roman" pitchFamily="18" charset="0"/>
              </a:rPr>
              <a:t> Shiki, Masahiro </a:t>
            </a:r>
            <a:r>
              <a:rPr lang="en-US" altLang="ja-JP" sz="2000" b="1" dirty="0" err="1">
                <a:solidFill>
                  <a:schemeClr val="tx1">
                    <a:lumMod val="95000"/>
                    <a:lumOff val="5000"/>
                  </a:schemeClr>
                </a:solidFill>
                <a:latin typeface="Times New Roman" pitchFamily="18" charset="0"/>
              </a:rPr>
              <a:t>Ukibe</a:t>
            </a:r>
            <a:r>
              <a:rPr lang="en-US" altLang="ja-JP" sz="2000" b="1" dirty="0">
                <a:solidFill>
                  <a:schemeClr val="tx1">
                    <a:lumMod val="95000"/>
                    <a:lumOff val="5000"/>
                  </a:schemeClr>
                </a:solidFill>
                <a:latin typeface="Times New Roman" pitchFamily="18" charset="0"/>
              </a:rPr>
              <a:t>, </a:t>
            </a:r>
            <a:r>
              <a:rPr lang="en-US" altLang="ja-JP" sz="2000" b="1" dirty="0" err="1">
                <a:solidFill>
                  <a:schemeClr val="tx1">
                    <a:lumMod val="95000"/>
                    <a:lumOff val="5000"/>
                  </a:schemeClr>
                </a:solidFill>
                <a:latin typeface="Times New Roman" pitchFamily="18" charset="0"/>
              </a:rPr>
              <a:t>Masataka</a:t>
            </a:r>
            <a:r>
              <a:rPr lang="en-US" altLang="ja-JP" sz="2000" b="1" dirty="0">
                <a:solidFill>
                  <a:schemeClr val="tx1">
                    <a:lumMod val="95000"/>
                    <a:lumOff val="5000"/>
                  </a:schemeClr>
                </a:solidFill>
                <a:latin typeface="Times New Roman" pitchFamily="18" charset="0"/>
              </a:rPr>
              <a:t> Ohkubo </a:t>
            </a:r>
            <a:r>
              <a:rPr lang="en-US" altLang="ja-JP" sz="2000" b="1" dirty="0">
                <a:solidFill>
                  <a:srgbClr val="6CB018"/>
                </a:solidFill>
                <a:latin typeface="Times New Roman" pitchFamily="18" charset="0"/>
              </a:rPr>
              <a:t>(AIST),</a:t>
            </a:r>
            <a:endParaRPr lang="en-US" altLang="ja-JP" sz="2000" b="1" dirty="0">
              <a:solidFill>
                <a:schemeClr val="accent2"/>
              </a:solidFill>
              <a:latin typeface="Times New Roman" pitchFamily="18" charset="0"/>
            </a:endParaRPr>
          </a:p>
          <a:p>
            <a:r>
              <a:rPr lang="en-US" altLang="ja-JP" sz="2000" b="1" dirty="0">
                <a:solidFill>
                  <a:schemeClr val="accent2"/>
                </a:solidFill>
                <a:latin typeface="Times New Roman" pitchFamily="18" charset="0"/>
              </a:rPr>
              <a:t>Shoji </a:t>
            </a:r>
            <a:r>
              <a:rPr lang="en-US" altLang="ja-JP" sz="2000" b="1" dirty="0" err="1">
                <a:solidFill>
                  <a:schemeClr val="accent2"/>
                </a:solidFill>
                <a:latin typeface="Times New Roman" pitchFamily="18" charset="0"/>
              </a:rPr>
              <a:t>Kawahito</a:t>
            </a:r>
            <a:r>
              <a:rPr lang="ja-JP" altLang="en-US" sz="2000" b="1" dirty="0">
                <a:solidFill>
                  <a:schemeClr val="accent2"/>
                </a:solidFill>
                <a:latin typeface="Times New Roman" pitchFamily="18" charset="0"/>
              </a:rPr>
              <a:t> </a:t>
            </a:r>
            <a:r>
              <a:rPr lang="en-US" altLang="ja-JP" sz="2000" b="1" dirty="0">
                <a:solidFill>
                  <a:srgbClr val="6CB018"/>
                </a:solidFill>
                <a:latin typeface="Times New Roman" pitchFamily="18" charset="0"/>
              </a:rPr>
              <a:t>(Shizuoka Univ.),</a:t>
            </a:r>
          </a:p>
          <a:p>
            <a:r>
              <a:rPr lang="en-US" altLang="ja-JP" sz="2000" b="1" dirty="0">
                <a:solidFill>
                  <a:schemeClr val="tx1">
                    <a:lumMod val="95000"/>
                    <a:lumOff val="5000"/>
                  </a:schemeClr>
                </a:solidFill>
                <a:latin typeface="Times New Roman" pitchFamily="18" charset="0"/>
              </a:rPr>
              <a:t>Erik </a:t>
            </a:r>
            <a:r>
              <a:rPr lang="en-US" altLang="ja-JP" sz="2000" b="1" dirty="0" err="1">
                <a:solidFill>
                  <a:schemeClr val="tx1">
                    <a:lumMod val="95000"/>
                    <a:lumOff val="5000"/>
                  </a:schemeClr>
                </a:solidFill>
                <a:latin typeface="Times New Roman" pitchFamily="18" charset="0"/>
              </a:rPr>
              <a:t>Ramberg</a:t>
            </a:r>
            <a:r>
              <a:rPr lang="en-US" altLang="ja-JP" sz="2000" b="1" dirty="0">
                <a:solidFill>
                  <a:schemeClr val="tx1">
                    <a:lumMod val="95000"/>
                    <a:lumOff val="5000"/>
                  </a:schemeClr>
                </a:solidFill>
                <a:latin typeface="Times New Roman" pitchFamily="18" charset="0"/>
              </a:rPr>
              <a:t>, Paul </a:t>
            </a:r>
            <a:r>
              <a:rPr lang="en-US" altLang="ja-JP" sz="2000" b="1" dirty="0" err="1">
                <a:solidFill>
                  <a:schemeClr val="tx1">
                    <a:lumMod val="95000"/>
                    <a:lumOff val="5000"/>
                  </a:schemeClr>
                </a:solidFill>
                <a:latin typeface="Times New Roman" pitchFamily="18" charset="0"/>
              </a:rPr>
              <a:t>Rubinov</a:t>
            </a:r>
            <a:r>
              <a:rPr lang="en-US" altLang="ja-JP" sz="2000" b="1" dirty="0">
                <a:solidFill>
                  <a:schemeClr val="tx1">
                    <a:lumMod val="95000"/>
                    <a:lumOff val="5000"/>
                  </a:schemeClr>
                </a:solidFill>
                <a:latin typeface="Times New Roman" pitchFamily="18" charset="0"/>
              </a:rPr>
              <a:t>, Dmitri </a:t>
            </a:r>
            <a:r>
              <a:rPr lang="en-US" altLang="ja-JP" sz="2000" b="1" dirty="0" err="1">
                <a:solidFill>
                  <a:schemeClr val="tx1">
                    <a:lumMod val="95000"/>
                    <a:lumOff val="5000"/>
                  </a:schemeClr>
                </a:solidFill>
                <a:latin typeface="Times New Roman" pitchFamily="18" charset="0"/>
              </a:rPr>
              <a:t>Sergatskov</a:t>
            </a:r>
            <a:r>
              <a:rPr lang="en-US" altLang="ja-JP" sz="2000" b="1" dirty="0">
                <a:solidFill>
                  <a:schemeClr val="tx1">
                    <a:lumMod val="95000"/>
                    <a:lumOff val="5000"/>
                  </a:schemeClr>
                </a:solidFill>
                <a:latin typeface="Times New Roman" pitchFamily="18" charset="0"/>
              </a:rPr>
              <a:t> </a:t>
            </a:r>
            <a:r>
              <a:rPr lang="en-US" altLang="ja-JP" sz="2000" b="1" dirty="0">
                <a:solidFill>
                  <a:srgbClr val="6CB018"/>
                </a:solidFill>
                <a:latin typeface="Times New Roman" pitchFamily="18" charset="0"/>
              </a:rPr>
              <a:t>(</a:t>
            </a:r>
            <a:r>
              <a:rPr lang="en-US" altLang="ja-JP" sz="2000" b="1" dirty="0" err="1">
                <a:solidFill>
                  <a:srgbClr val="6CB018"/>
                </a:solidFill>
                <a:latin typeface="Times New Roman" pitchFamily="18" charset="0"/>
              </a:rPr>
              <a:t>Fermilab</a:t>
            </a:r>
            <a:r>
              <a:rPr lang="en-US" altLang="ja-JP" sz="2000" b="1" dirty="0">
                <a:solidFill>
                  <a:srgbClr val="6CB018"/>
                </a:solidFill>
                <a:latin typeface="Times New Roman" pitchFamily="18" charset="0"/>
              </a:rPr>
              <a:t>)</a:t>
            </a:r>
            <a:r>
              <a:rPr lang="ja-JP" altLang="en-US" sz="2000" b="1" dirty="0" err="1">
                <a:solidFill>
                  <a:srgbClr val="6CB018"/>
                </a:solidFill>
                <a:latin typeface="Times New Roman" pitchFamily="18" charset="0"/>
              </a:rPr>
              <a:t>，</a:t>
            </a:r>
            <a:endParaRPr lang="en-US" altLang="ja-JP" sz="2000" b="1" dirty="0">
              <a:solidFill>
                <a:srgbClr val="6CB018"/>
              </a:solidFill>
              <a:latin typeface="Times New Roman" pitchFamily="18" charset="0"/>
            </a:endParaRPr>
          </a:p>
          <a:p>
            <a:pPr algn="l"/>
            <a:r>
              <a:rPr lang="en-US" altLang="ja-JP" sz="2000" b="1" dirty="0">
                <a:solidFill>
                  <a:schemeClr val="accent2"/>
                </a:solidFill>
                <a:latin typeface="Times New Roman" pitchFamily="18" charset="0"/>
              </a:rPr>
              <a:t>Soo-Bong Kim </a:t>
            </a:r>
            <a:r>
              <a:rPr lang="en-US" altLang="ja-JP" sz="2000" b="1" dirty="0">
                <a:solidFill>
                  <a:srgbClr val="6CB018"/>
                </a:solidFill>
                <a:latin typeface="Times New Roman" pitchFamily="18" charset="0"/>
              </a:rPr>
              <a:t>(Seoul National University)</a:t>
            </a:r>
            <a:r>
              <a:rPr lang="en-US" altLang="ja-JP" sz="2000" dirty="0"/>
              <a:t>  </a:t>
            </a:r>
            <a:endParaRPr lang="en-US" altLang="ja-JP" sz="2000" b="1" dirty="0">
              <a:solidFill>
                <a:srgbClr val="6CB018"/>
              </a:solidFill>
              <a:latin typeface="Times New Roman" pitchFamily="18" charset="0"/>
            </a:endParaRPr>
          </a:p>
        </p:txBody>
      </p:sp>
      <p:sp>
        <p:nvSpPr>
          <p:cNvPr id="6" name="スライド番号プレースホルダー 3"/>
          <p:cNvSpPr txBox="1">
            <a:spLocks/>
          </p:cNvSpPr>
          <p:nvPr/>
        </p:nvSpPr>
        <p:spPr>
          <a:xfrm>
            <a:off x="8174736" y="2272"/>
            <a:ext cx="762000" cy="365760"/>
          </a:xfrm>
          <a:prstGeom prst="rect">
            <a:avLst/>
          </a:prstGeom>
        </p:spPr>
        <p:txBody>
          <a:bodyPr vert="horz" anchor="b"/>
          <a:lstStyle>
            <a:defPPr>
              <a:defRPr lang="ja-JP"/>
            </a:defPPr>
            <a:lvl1pPr marL="0" algn="r" defTabSz="914400" rtl="0" eaLnBrk="1" latinLnBrk="0" hangingPunct="1">
              <a:defRPr kumimoji="0" sz="1800" kern="1200">
                <a:solidFill>
                  <a:srgbClr val="FFFFFF"/>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D2D8002D-B5B0-4BAC-B1F6-782DDCCE6D9C}" type="slidenum">
              <a:rPr kumimoji="1" lang="ja-JP" altLang="en-US" smtClean="0"/>
              <a:pPr/>
              <a:t>22</a:t>
            </a:fld>
            <a:endParaRPr kumimoji="1" lang="ja-JP" altLang="en-US" dirty="0"/>
          </a:p>
        </p:txBody>
      </p:sp>
      <p:sp>
        <p:nvSpPr>
          <p:cNvPr id="2" name="スライド番号プレースホルダー 1"/>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t>22</a:t>
            </a:fld>
            <a:endParaRPr kumimoji="1" lang="ja-JP" altLang="en-US" dirty="0"/>
          </a:p>
        </p:txBody>
      </p:sp>
    </p:spTree>
    <p:extLst>
      <p:ext uri="{BB962C8B-B14F-4D97-AF65-F5344CB8AC3E}">
        <p14:creationId xmlns:p14="http://schemas.microsoft.com/office/powerpoint/2010/main" val="31170801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4521" y="96624"/>
            <a:ext cx="8748464" cy="832076"/>
          </a:xfrm>
        </p:spPr>
        <p:txBody>
          <a:bodyPr>
            <a:noAutofit/>
          </a:bodyPr>
          <a:lstStyle/>
          <a:p>
            <a:r>
              <a:rPr kumimoji="1" lang="ja-JP" altLang="en-US" sz="2800" dirty="0">
                <a:latin typeface="Arial" panose="020B0604020202020204" pitchFamily="34" charset="0"/>
                <a:cs typeface="Arial" panose="020B0604020202020204" pitchFamily="34" charset="0"/>
              </a:rPr>
              <a:t>ニュートリノ寿命下限測定，および</a:t>
            </a:r>
            <a:br>
              <a:rPr kumimoji="1" lang="en-US" altLang="ja-JP" sz="2800" dirty="0">
                <a:latin typeface="Arial" panose="020B0604020202020204" pitchFamily="34" charset="0"/>
                <a:cs typeface="Arial" panose="020B0604020202020204" pitchFamily="34" charset="0"/>
              </a:rPr>
            </a:br>
            <a:r>
              <a:rPr kumimoji="1" lang="en-US" altLang="ja-JP" sz="2800" dirty="0">
                <a:latin typeface="Arial" panose="020B0604020202020204" pitchFamily="34" charset="0"/>
                <a:cs typeface="Arial" panose="020B0604020202020204" pitchFamily="34" charset="0"/>
              </a:rPr>
              <a:t>COBAND</a:t>
            </a:r>
            <a:r>
              <a:rPr kumimoji="1" lang="ja-JP" altLang="en-US" sz="2800" dirty="0">
                <a:latin typeface="Arial" panose="020B0604020202020204" pitchFamily="34" charset="0"/>
                <a:cs typeface="Arial" panose="020B0604020202020204" pitchFamily="34" charset="0"/>
              </a:rPr>
              <a:t>ロケット実験感度</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23</a:t>
            </a:fld>
            <a:endParaRPr kumimoji="1" lang="ja-JP" altLang="en-US"/>
          </a:p>
        </p:txBody>
      </p:sp>
      <p:grpSp>
        <p:nvGrpSpPr>
          <p:cNvPr id="15" name="グループ化 14"/>
          <p:cNvGrpSpPr/>
          <p:nvPr/>
        </p:nvGrpSpPr>
        <p:grpSpPr>
          <a:xfrm>
            <a:off x="1314397" y="2226467"/>
            <a:ext cx="6408712" cy="4392488"/>
            <a:chOff x="1547664" y="1844824"/>
            <a:chExt cx="6408712" cy="4392488"/>
          </a:xfrm>
        </p:grpSpPr>
        <p:grpSp>
          <p:nvGrpSpPr>
            <p:cNvPr id="6" name="グループ化 5"/>
            <p:cNvGrpSpPr/>
            <p:nvPr/>
          </p:nvGrpSpPr>
          <p:grpSpPr>
            <a:xfrm>
              <a:off x="1547664" y="1844824"/>
              <a:ext cx="6408712" cy="4392488"/>
              <a:chOff x="1403648" y="1196752"/>
              <a:chExt cx="6408712" cy="4392488"/>
            </a:xfrm>
          </p:grpSpPr>
          <p:pic>
            <p:nvPicPr>
              <p:cNvPr id="7" name="図 6"/>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8212" t="9028" r="7262" b="10350"/>
              <a:stretch/>
            </p:blipFill>
            <p:spPr>
              <a:xfrm>
                <a:off x="1403648" y="1196752"/>
                <a:ext cx="6408712" cy="4392488"/>
              </a:xfrm>
              <a:prstGeom prst="rect">
                <a:avLst/>
              </a:prstGeom>
            </p:spPr>
          </p:pic>
          <p:sp>
            <p:nvSpPr>
              <p:cNvPr id="8" name="コンテンツ プレースホルダー 2"/>
              <p:cNvSpPr txBox="1">
                <a:spLocks/>
              </p:cNvSpPr>
              <p:nvPr/>
            </p:nvSpPr>
            <p:spPr>
              <a:xfrm>
                <a:off x="4583357" y="4127334"/>
                <a:ext cx="2168660" cy="3600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en-US" altLang="ja-JP" sz="1600" dirty="0" err="1">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S.H.Kim</a:t>
                </a:r>
                <a:r>
                  <a:rPr lang="en-US" altLang="ja-JP" sz="16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et. al (2012)</a:t>
                </a:r>
                <a:endPar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9" name="コンテンツ プレースホルダー 2"/>
              <p:cNvSpPr txBox="1">
                <a:spLocks/>
              </p:cNvSpPr>
              <p:nvPr/>
            </p:nvSpPr>
            <p:spPr>
              <a:xfrm>
                <a:off x="4608004" y="4514664"/>
                <a:ext cx="2168660" cy="3600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en-US" altLang="ja-JP" sz="1600" dirty="0" err="1">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Mirizzi</a:t>
                </a:r>
                <a:r>
                  <a:rPr lang="en-US" altLang="ja-JP" sz="1600"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 et. al (2007)</a:t>
                </a:r>
                <a:endParaRPr lang="en-US" altLang="ja-JP" sz="2000"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 name="コンテンツ プレースホルダー 2"/>
              <p:cNvSpPr txBox="1">
                <a:spLocks/>
              </p:cNvSpPr>
              <p:nvPr/>
            </p:nvSpPr>
            <p:spPr>
              <a:xfrm>
                <a:off x="3635896" y="1628800"/>
                <a:ext cx="3312368" cy="3600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L-R SM </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=0.02, M(W</a:t>
                </a:r>
                <a:r>
                  <a:rPr lang="en-US" altLang="ja-JP" sz="1600" baseline="-25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2</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)=715GeV</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 name="コンテンツ プレースホルダー 2"/>
              <p:cNvSpPr txBox="1">
                <a:spLocks/>
              </p:cNvSpPr>
              <p:nvPr/>
            </p:nvSpPr>
            <p:spPr>
              <a:xfrm rot="16200000">
                <a:off x="1569803" y="2091485"/>
                <a:ext cx="2049838" cy="3600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a:t>
                </a:r>
                <a:r>
                  <a:rPr lang="en-US" altLang="ja-JP" sz="1600" baseline="-25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31</a:t>
                </a:r>
                <a:r>
                  <a:rPr lang="en-US" altLang="ja-JP" sz="1600" baseline="30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2 </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 2.510</a:t>
                </a:r>
                <a:r>
                  <a:rPr lang="en-US" altLang="ja-JP" sz="1600" baseline="30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-3</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eV</a:t>
                </a:r>
                <a:r>
                  <a:rPr lang="en-US" altLang="ja-JP" sz="1600" baseline="30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2</a:t>
                </a:r>
                <a:endParaRPr lang="en-US" altLang="ja-JP" sz="20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コンテンツ プレースホルダー 2"/>
              <p:cNvSpPr txBox="1">
                <a:spLocks/>
              </p:cNvSpPr>
              <p:nvPr/>
            </p:nvSpPr>
            <p:spPr>
              <a:xfrm rot="16200000">
                <a:off x="6634105" y="1808820"/>
                <a:ext cx="1484508" cy="3600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a:t>
                </a:r>
                <a:r>
                  <a:rPr lang="en-US" altLang="ja-JP" sz="1600" baseline="-25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i</a:t>
                </a: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 &lt; 0.23eV</a:t>
                </a:r>
                <a:endParaRPr lang="en-US" altLang="ja-JP" sz="2000"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pic>
          <p:nvPicPr>
            <p:cNvPr id="13" name="Picture 2" descr="http://hep.px.tsukuba.ac.jp/coband/Images/coband-logo-v4.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37175" y="2813161"/>
              <a:ext cx="1181578" cy="843229"/>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4504797" y="2958918"/>
              <a:ext cx="1642757" cy="646331"/>
            </a:xfrm>
            <a:prstGeom prst="rect">
              <a:avLst/>
            </a:prstGeom>
            <a:noFill/>
          </p:spPr>
          <p:txBody>
            <a:bodyPr wrap="none" rtlCol="0">
              <a:spAutoFit/>
            </a:bodyPr>
            <a:lstStyle/>
            <a:p>
              <a:r>
                <a:rPr kumimoji="1" lang="en-US" altLang="ja-JP" dirty="0"/>
                <a:t>COBAND rocket</a:t>
              </a:r>
            </a:p>
            <a:p>
              <a:r>
                <a:rPr lang="en-US" altLang="ja-JP" dirty="0"/>
                <a:t>500sec meas.</a:t>
              </a:r>
              <a:endParaRPr kumimoji="1" lang="ja-JP" altLang="en-US" dirty="0"/>
            </a:p>
          </p:txBody>
        </p:sp>
      </p:grpSp>
      <p:sp>
        <p:nvSpPr>
          <p:cNvPr id="16" name="コンテンツ プレースホルダー 4"/>
          <p:cNvSpPr>
            <a:spLocks noGrp="1"/>
          </p:cNvSpPr>
          <p:nvPr>
            <p:ph idx="1"/>
          </p:nvPr>
        </p:nvSpPr>
        <p:spPr>
          <a:xfrm>
            <a:off x="252533" y="940170"/>
            <a:ext cx="8532439" cy="1243188"/>
          </a:xfrm>
        </p:spPr>
        <p:txBody>
          <a:bodyPr>
            <a:normAutofit/>
          </a:bodyPr>
          <a:lstStyle/>
          <a:p>
            <a:r>
              <a:rPr lang="ja-JP" altLang="en-US" sz="2000" dirty="0">
                <a:latin typeface="Arial" panose="020B0604020202020204" pitchFamily="34" charset="0"/>
                <a:cs typeface="Arial" panose="020B0604020202020204" pitchFamily="34" charset="0"/>
              </a:rPr>
              <a:t>観測ロケット実験で</a:t>
            </a:r>
            <a:r>
              <a:rPr lang="en-US" altLang="ja-JP" sz="2000" dirty="0">
                <a:latin typeface="Arial" panose="020B0604020202020204" pitchFamily="34" charset="0"/>
                <a:cs typeface="Arial" panose="020B0604020202020204" pitchFamily="34" charset="0"/>
              </a:rPr>
              <a:t>500</a:t>
            </a:r>
            <a:r>
              <a:rPr lang="ja-JP" altLang="en-US" sz="2000" dirty="0">
                <a:latin typeface="Arial" panose="020B0604020202020204" pitchFamily="34" charset="0"/>
                <a:cs typeface="Arial" panose="020B0604020202020204" pitchFamily="34" charset="0"/>
              </a:rPr>
              <a:t>秒の測定</a:t>
            </a:r>
            <a:endParaRPr lang="en-US" altLang="ja-JP" sz="2000" dirty="0">
              <a:latin typeface="Arial" panose="020B0604020202020204" pitchFamily="34" charset="0"/>
              <a:cs typeface="Arial" panose="020B0604020202020204" pitchFamily="34" charset="0"/>
            </a:endParaRPr>
          </a:p>
          <a:p>
            <a:r>
              <a:rPr lang="ja-JP" altLang="en-US" sz="2000" dirty="0">
                <a:latin typeface="Arial" panose="020B0604020202020204" pitchFamily="34" charset="0"/>
                <a:cs typeface="Arial" panose="020B0604020202020204" pitchFamily="34" charset="0"/>
              </a:rPr>
              <a:t>直径</a:t>
            </a:r>
            <a:r>
              <a:rPr lang="en-US" altLang="ja-JP" sz="2000" dirty="0">
                <a:latin typeface="Arial" panose="020B0604020202020204" pitchFamily="34" charset="0"/>
                <a:cs typeface="Arial" panose="020B0604020202020204" pitchFamily="34" charset="0"/>
              </a:rPr>
              <a:t>15cm, </a:t>
            </a:r>
            <a:r>
              <a:rPr lang="ja-JP" altLang="en-US" sz="2000" dirty="0">
                <a:latin typeface="Arial" panose="020B0604020202020204" pitchFamily="34" charset="0"/>
                <a:cs typeface="Arial" panose="020B0604020202020204" pitchFamily="34" charset="0"/>
              </a:rPr>
              <a:t>焦点距離</a:t>
            </a:r>
            <a:r>
              <a:rPr lang="en-US" altLang="ja-JP" sz="2000" dirty="0">
                <a:latin typeface="Arial" panose="020B0604020202020204" pitchFamily="34" charset="0"/>
                <a:cs typeface="Arial" panose="020B0604020202020204" pitchFamily="34" charset="0"/>
              </a:rPr>
              <a:t>1m</a:t>
            </a:r>
            <a:r>
              <a:rPr lang="ja-JP" altLang="en-US" sz="2000" dirty="0">
                <a:latin typeface="Arial" panose="020B0604020202020204" pitchFamily="34" charset="0"/>
                <a:cs typeface="Arial" panose="020B0604020202020204" pitchFamily="34" charset="0"/>
              </a:rPr>
              <a:t>の主鏡，焦点位置に分光器</a:t>
            </a:r>
            <a:r>
              <a:rPr lang="en-US" altLang="ja-JP"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sym typeface="Symbol" panose="05050102010706020507" pitchFamily="18" charset="2"/>
              </a:rPr>
              <a:t>=</a:t>
            </a:r>
            <a:r>
              <a:rPr lang="en-US" altLang="ja-JP" sz="2000" dirty="0">
                <a:latin typeface="Arial" panose="020B0604020202020204" pitchFamily="34" charset="0"/>
                <a:cs typeface="Arial" panose="020B0604020202020204" pitchFamily="34" charset="0"/>
              </a:rPr>
              <a:t>40</a:t>
            </a:r>
            <a:r>
              <a:rPr lang="en-US" altLang="ja-JP" sz="2000" dirty="0">
                <a:latin typeface="Arial" panose="020B0604020202020204" pitchFamily="34" charset="0"/>
                <a:cs typeface="Arial" panose="020B0604020202020204" pitchFamily="34" charset="0"/>
                <a:sym typeface="Symbol" panose="05050102010706020507" pitchFamily="18" charset="2"/>
              </a:rPr>
              <a:t>m~80m</a:t>
            </a:r>
            <a:r>
              <a:rPr lang="en-US" altLang="ja-JP" sz="2000" dirty="0">
                <a:latin typeface="Arial" panose="020B0604020202020204" pitchFamily="34" charset="0"/>
                <a:cs typeface="Arial" panose="020B0604020202020204" pitchFamily="34" charset="0"/>
              </a:rPr>
              <a:t>)</a:t>
            </a:r>
          </a:p>
          <a:p>
            <a:r>
              <a:rPr lang="en-US" altLang="ja-JP" sz="2000" dirty="0">
                <a:latin typeface="Arial" panose="020B0604020202020204" pitchFamily="34" charset="0"/>
                <a:cs typeface="Arial" panose="020B0604020202020204" pitchFamily="34" charset="0"/>
              </a:rPr>
              <a:t>100</a:t>
            </a:r>
            <a:r>
              <a:rPr lang="en-US" altLang="ja-JP" sz="2000" dirty="0">
                <a:latin typeface="Arial" panose="020B0604020202020204" pitchFamily="34" charset="0"/>
                <a:cs typeface="Arial" panose="020B0604020202020204" pitchFamily="34" charset="0"/>
                <a:sym typeface="Symbol" panose="05050102010706020507" pitchFamily="18" charset="2"/>
              </a:rPr>
              <a:t>m100m8pix50</a:t>
            </a:r>
            <a:r>
              <a:rPr lang="ja-JP" altLang="en-US" sz="2000" dirty="0">
                <a:latin typeface="Arial" panose="020B0604020202020204" pitchFamily="34" charset="0"/>
                <a:cs typeface="Arial" panose="020B0604020202020204" pitchFamily="34" charset="0"/>
                <a:sym typeface="Symbol" panose="05050102010706020507" pitchFamily="18" charset="2"/>
              </a:rPr>
              <a:t>列</a:t>
            </a:r>
            <a:r>
              <a:rPr lang="en-US" altLang="ja-JP" sz="2000" dirty="0">
                <a:latin typeface="Arial" panose="020B0604020202020204" pitchFamily="34" charset="0"/>
                <a:cs typeface="Arial" panose="020B0604020202020204" pitchFamily="34" charset="0"/>
                <a:sym typeface="Symbol" panose="05050102010706020507" pitchFamily="18" charset="2"/>
              </a:rPr>
              <a:t>(</a:t>
            </a:r>
            <a:r>
              <a:rPr lang="ja-JP" altLang="en-US" sz="2000" dirty="0">
                <a:latin typeface="Arial" panose="020B0604020202020204" pitchFamily="34" charset="0"/>
                <a:cs typeface="Arial" panose="020B0604020202020204" pitchFamily="34" charset="0"/>
                <a:sym typeface="Symbol" panose="05050102010706020507" pitchFamily="18" charset="2"/>
              </a:rPr>
              <a:t>方向</a:t>
            </a:r>
            <a:r>
              <a:rPr lang="en-US" altLang="ja-JP" sz="2000" dirty="0">
                <a:latin typeface="Arial" panose="020B0604020202020204" pitchFamily="34" charset="0"/>
                <a:cs typeface="Arial" panose="020B0604020202020204" pitchFamily="34" charset="0"/>
                <a:sym typeface="Symbol" panose="05050102010706020507" pitchFamily="18" charset="2"/>
              </a:rPr>
              <a:t>)</a:t>
            </a:r>
            <a:r>
              <a:rPr lang="ja-JP" altLang="en-US" sz="2000" dirty="0">
                <a:latin typeface="Arial" panose="020B0604020202020204" pitchFamily="34" charset="0"/>
                <a:cs typeface="Arial" panose="020B0604020202020204" pitchFamily="34" charset="0"/>
                <a:sym typeface="Symbol" panose="05050102010706020507" pitchFamily="18" charset="2"/>
              </a:rPr>
              <a:t>の各光検出器ピクセルで光子計数</a:t>
            </a:r>
            <a:endParaRPr lang="en-US" altLang="ja-JP"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57161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6"/>
          <p:cNvSpPr>
            <a:spLocks noGrp="1" noChangeArrowheads="1"/>
          </p:cNvSpPr>
          <p:nvPr>
            <p:ph type="title"/>
          </p:nvPr>
        </p:nvSpPr>
        <p:spPr>
          <a:xfrm>
            <a:off x="747712" y="47625"/>
            <a:ext cx="8000751" cy="542925"/>
          </a:xfrm>
          <a:extLst>
            <a:ext uri="{91240B29-F687-4F45-9708-019B960494DF}">
              <a14:hiddenLine xmlns:a14="http://schemas.microsoft.com/office/drawing/2010/main" w="25400">
                <a:solidFill>
                  <a:srgbClr val="000000"/>
                </a:solidFill>
                <a:miter lim="800000"/>
                <a:headEnd/>
                <a:tailEnd/>
              </a14:hiddenLine>
            </a:ext>
          </a:extLst>
        </p:spPr>
        <p:txBody>
          <a:bodyPr>
            <a:noAutofit/>
          </a:bodyPr>
          <a:lstStyle/>
          <a:p>
            <a:pPr eaLnBrk="1" hangingPunct="1"/>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JAXA Rocket  Experiment for Neutrino Decay Search</a:t>
            </a:r>
          </a:p>
        </p:txBody>
      </p:sp>
      <p:pic>
        <p:nvPicPr>
          <p:cNvPr id="410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551" y="1196752"/>
            <a:ext cx="4032250" cy="485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4104" name="Text Box 65"/>
          <p:cNvSpPr txBox="1">
            <a:spLocks noChangeArrowheads="1"/>
          </p:cNvSpPr>
          <p:nvPr/>
        </p:nvSpPr>
        <p:spPr bwMode="auto">
          <a:xfrm>
            <a:off x="5292080" y="6051327"/>
            <a:ext cx="2138362"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1600" dirty="0">
                <a:solidFill>
                  <a:srgbClr val="002060"/>
                </a:solidFill>
              </a:rPr>
              <a:t>Focal  length 1m</a:t>
            </a:r>
          </a:p>
        </p:txBody>
      </p:sp>
      <mc:AlternateContent xmlns:mc="http://schemas.openxmlformats.org/markup-compatibility/2006" xmlns:a14="http://schemas.microsoft.com/office/drawing/2010/main">
        <mc:Choice Requires="a14">
          <p:sp>
            <p:nvSpPr>
              <p:cNvPr id="9" name="Rectangle 3"/>
              <p:cNvSpPr txBox="1">
                <a:spLocks noChangeArrowheads="1"/>
              </p:cNvSpPr>
              <p:nvPr/>
            </p:nvSpPr>
            <p:spPr>
              <a:xfrm>
                <a:off x="55894" y="647818"/>
                <a:ext cx="4876146" cy="3141222"/>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indent="0" eaLnBrk="1" hangingPunct="1">
                  <a:lnSpc>
                    <a:spcPct val="90000"/>
                  </a:lnSpc>
                  <a:buNone/>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JAXA</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のロケット実験</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endParaRPr>
              </a:p>
              <a:p>
                <a:pPr eaLnBrk="1" hangingPunct="1">
                  <a:lnSpc>
                    <a:spcPct val="90000"/>
                  </a:lnSpc>
                </a:pP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ロケットで高度</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200km~300km</a:t>
                </a:r>
                <a:r>
                  <a:rPr lang="ja-JP" altLang="en-US" sz="2000" dirty="0" err="1">
                    <a:latin typeface="Arial Unicode MS" panose="020B0604020202020204" pitchFamily="50" charset="-128"/>
                    <a:ea typeface="Arial Unicode MS" panose="020B0604020202020204" pitchFamily="50" charset="-128"/>
                    <a:cs typeface="Arial Unicode MS" panose="020B0604020202020204" pitchFamily="50" charset="-128"/>
                  </a:rPr>
                  <a:t>まで</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上昇．</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約</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5</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分の観測</a:t>
                </a:r>
                <a:endPar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eaLnBrk="1" hangingPunct="1">
                  <a:lnSpc>
                    <a:spcPct val="90000"/>
                  </a:lnSpc>
                </a:pPr>
                <a14:m>
                  <m:oMath xmlns:m="http://schemas.openxmlformats.org/officeDocument/2006/math">
                    <m:r>
                      <a:rPr lang="en-US" altLang="ja-JP" sz="2000" i="1" dirty="0" smtClean="0">
                        <a:solidFill>
                          <a:srgbClr val="FF0000"/>
                        </a:solidFill>
                        <a:latin typeface="Cambria Math"/>
                      </a:rPr>
                      <m:t>𝜆</m:t>
                    </m:r>
                    <m:r>
                      <a:rPr lang="en-US" altLang="ja-JP" sz="2000" i="1" dirty="0" smtClean="0">
                        <a:solidFill>
                          <a:srgbClr val="FF0000"/>
                        </a:solidFill>
                        <a:latin typeface="Cambria Math"/>
                      </a:rPr>
                      <m:t>=40</m:t>
                    </m:r>
                    <m:r>
                      <m:rPr>
                        <m:lit/>
                      </m:rPr>
                      <a:rPr lang="en-US" altLang="ja-JP" sz="2000" i="1" dirty="0">
                        <a:solidFill>
                          <a:srgbClr val="FF0000"/>
                        </a:solidFill>
                        <a:latin typeface="Cambria Math"/>
                      </a:rPr>
                      <m:t>−</m:t>
                    </m:r>
                    <m:r>
                      <a:rPr lang="en-US" altLang="ja-JP" sz="2000" i="1" dirty="0">
                        <a:solidFill>
                          <a:srgbClr val="FF0000"/>
                        </a:solidFill>
                        <a:latin typeface="Cambria Math"/>
                      </a:rPr>
                      <m:t>80</m:t>
                    </m:r>
                    <m:r>
                      <a:rPr lang="en-US" altLang="ja-JP" sz="2000" i="1" dirty="0">
                        <a:solidFill>
                          <a:srgbClr val="FF0000"/>
                        </a:solidFill>
                        <a:latin typeface="Cambria Math"/>
                      </a:rPr>
                      <m:t>𝜇</m:t>
                    </m:r>
                    <m:r>
                      <m:rPr>
                        <m:sty m:val="p"/>
                      </m:rPr>
                      <a:rPr lang="en-US" altLang="ja-JP" sz="2000" i="1" dirty="0">
                        <a:solidFill>
                          <a:srgbClr val="FF0000"/>
                        </a:solidFill>
                        <a:latin typeface="Cambria Math"/>
                      </a:rPr>
                      <m:t>m</m:t>
                    </m:r>
                  </m:oMath>
                </a14:m>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 (16-31meV)</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の範囲で連続スペクトラムを測定</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回折格子で</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50</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分割</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2000" dirty="0" err="1">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空間方向にも</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8</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分割</a:t>
                </a:r>
                <a:endPar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lvl="1" eaLnBrk="1" hangingPunct="1">
                  <a:lnSpc>
                    <a:spcPct val="90000"/>
                  </a:lnSpc>
                </a:pPr>
                <a14:m>
                  <m:oMath xmlns:m="http://schemas.openxmlformats.org/officeDocument/2006/math">
                    <m:r>
                      <a:rPr lang="en-US" altLang="ja-JP" sz="1800" b="1" i="0" smtClean="0">
                        <a:solidFill>
                          <a:srgbClr val="FF0000"/>
                        </a:solidFill>
                        <a:latin typeface="Cambria Math"/>
                        <a:ea typeface="Arial Unicode MS" panose="020B0604020202020204" pitchFamily="50" charset="-128"/>
                        <a:cs typeface="Arial Unicode MS" panose="020B0604020202020204" pitchFamily="50" charset="-128"/>
                      </a:rPr>
                      <m:t>𝚫</m:t>
                    </m:r>
                    <m:r>
                      <a:rPr lang="en-US" altLang="ja-JP" sz="1800" b="1" i="1" smtClean="0">
                        <a:solidFill>
                          <a:srgbClr val="FF0000"/>
                        </a:solidFill>
                        <a:latin typeface="Cambria Math"/>
                        <a:ea typeface="Arial Unicode MS" panose="020B0604020202020204" pitchFamily="50" charset="-128"/>
                        <a:cs typeface="Arial Unicode MS" panose="020B0604020202020204" pitchFamily="50" charset="-128"/>
                      </a:rPr>
                      <m:t>𝝀</m:t>
                    </m:r>
                    <m:r>
                      <a:rPr lang="en-US" altLang="ja-JP" sz="1800" b="1" i="1" smtClean="0">
                        <a:solidFill>
                          <a:srgbClr val="FF0000"/>
                        </a:solidFill>
                        <a:latin typeface="Cambria Math"/>
                        <a:ea typeface="Arial Unicode MS" panose="020B0604020202020204" pitchFamily="50" charset="-128"/>
                        <a:cs typeface="Arial Unicode MS" panose="020B0604020202020204" pitchFamily="50" charset="-128"/>
                      </a:rPr>
                      <m:t>=</m:t>
                    </m:r>
                    <m:r>
                      <a:rPr lang="en-US" altLang="ja-JP" sz="1800" b="1" i="1" smtClean="0">
                        <a:solidFill>
                          <a:srgbClr val="FF0000"/>
                        </a:solidFill>
                        <a:latin typeface="Cambria Math"/>
                        <a:ea typeface="Arial Unicode MS" panose="020B0604020202020204" pitchFamily="50" charset="-128"/>
                        <a:cs typeface="Arial Unicode MS" panose="020B0604020202020204" pitchFamily="50" charset="-128"/>
                      </a:rPr>
                      <m:t>𝟎</m:t>
                    </m:r>
                    <m:r>
                      <a:rPr lang="en-US" altLang="ja-JP" sz="1800" b="1" i="1" smtClean="0">
                        <a:solidFill>
                          <a:srgbClr val="FF0000"/>
                        </a:solidFill>
                        <a:latin typeface="Cambria Math"/>
                        <a:ea typeface="Arial Unicode MS" panose="020B0604020202020204" pitchFamily="50" charset="-128"/>
                        <a:cs typeface="Arial Unicode MS" panose="020B0604020202020204" pitchFamily="50" charset="-128"/>
                      </a:rPr>
                      <m:t>.</m:t>
                    </m:r>
                    <m:r>
                      <a:rPr lang="en-US" altLang="ja-JP" sz="1800" b="1" i="1" smtClean="0">
                        <a:solidFill>
                          <a:srgbClr val="FF0000"/>
                        </a:solidFill>
                        <a:latin typeface="Cambria Math"/>
                        <a:ea typeface="Arial Unicode MS" panose="020B0604020202020204" pitchFamily="50" charset="-128"/>
                        <a:cs typeface="Arial Unicode MS" panose="020B0604020202020204" pitchFamily="50" charset="-128"/>
                      </a:rPr>
                      <m:t>𝟖</m:t>
                    </m:r>
                    <m:r>
                      <a:rPr lang="en-US" altLang="ja-JP" sz="1800" b="1" i="1" smtClean="0">
                        <a:solidFill>
                          <a:srgbClr val="FF0000"/>
                        </a:solidFill>
                        <a:latin typeface="Cambria Math"/>
                        <a:ea typeface="Arial Unicode MS" panose="020B0604020202020204" pitchFamily="50" charset="-128"/>
                        <a:cs typeface="Arial Unicode MS" panose="020B0604020202020204" pitchFamily="50" charset="-128"/>
                      </a:rPr>
                      <m:t>𝝁</m:t>
                    </m:r>
                    <m:r>
                      <a:rPr lang="en-US" altLang="ja-JP" sz="1800" b="1" i="1" smtClean="0">
                        <a:solidFill>
                          <a:srgbClr val="FF0000"/>
                        </a:solidFill>
                        <a:latin typeface="Cambria Math"/>
                        <a:ea typeface="Arial Unicode MS" panose="020B0604020202020204" pitchFamily="50" charset="-128"/>
                        <a:cs typeface="Arial Unicode MS" panose="020B0604020202020204" pitchFamily="50" charset="-128"/>
                      </a:rPr>
                      <m:t>𝒎</m:t>
                    </m:r>
                  </m:oMath>
                </a14:m>
                <a:endParaRPr lang="en-US" altLang="ja-JP" sz="18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lvl="1" eaLnBrk="1" hangingPunct="1">
                  <a:lnSpc>
                    <a:spcPct val="90000"/>
                  </a:lnSpc>
                </a:pPr>
                <a:r>
                  <a:rPr lang="en-US" altLang="ja-JP" sz="18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100μm x 100μm x 50x8 pixels</a:t>
                </a:r>
                <a:endParaRPr lang="en-US" altLang="ja-JP" sz="18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9" name="Rectangle 3"/>
              <p:cNvSpPr txBox="1">
                <a:spLocks noRot="1" noChangeAspect="1" noMove="1" noResize="1" noEditPoints="1" noAdjustHandles="1" noChangeArrowheads="1" noChangeShapeType="1" noTextEdit="1"/>
              </p:cNvSpPr>
              <p:nvPr/>
            </p:nvSpPr>
            <p:spPr>
              <a:xfrm>
                <a:off x="55894" y="647818"/>
                <a:ext cx="4876146" cy="3141222"/>
              </a:xfrm>
              <a:prstGeom prst="rect">
                <a:avLst/>
              </a:prstGeom>
              <a:blipFill rotWithShape="1">
                <a:blip r:embed="rId3"/>
                <a:stretch>
                  <a:fillRect l="-1250" t="-1938"/>
                </a:stretch>
              </a:blipFill>
            </p:spPr>
            <p:txBody>
              <a:bodyPr/>
              <a:lstStyle/>
              <a:p>
                <a:r>
                  <a:rPr lang="ja-JP" altLang="en-US">
                    <a:noFill/>
                  </a:rPr>
                  <a:t> </a:t>
                </a:r>
              </a:p>
            </p:txBody>
          </p:sp>
        </mc:Fallback>
      </mc:AlternateContent>
      <p:sp>
        <p:nvSpPr>
          <p:cNvPr id="7" name="正方形/長方形 6"/>
          <p:cNvSpPr/>
          <p:nvPr/>
        </p:nvSpPr>
        <p:spPr bwMode="auto">
          <a:xfrm rot="20096978">
            <a:off x="1295404" y="4228540"/>
            <a:ext cx="614310" cy="654590"/>
          </a:xfrm>
          <a:prstGeom prst="rect">
            <a:avLst/>
          </a:prstGeom>
          <a:gradFill>
            <a:gsLst>
              <a:gs pos="0">
                <a:srgbClr val="FF3399"/>
              </a:gs>
              <a:gs pos="25000">
                <a:srgbClr val="FF6633"/>
              </a:gs>
              <a:gs pos="50000">
                <a:srgbClr val="FFFF00"/>
              </a:gs>
              <a:gs pos="75000">
                <a:srgbClr val="01A78F"/>
              </a:gs>
              <a:gs pos="100000">
                <a:srgbClr val="3366FF"/>
              </a:gs>
            </a:gsLst>
            <a:lin ang="5400000" scaled="0"/>
          </a:gradFill>
          <a:ln w="9525" cap="flat" cmpd="sng" algn="ctr">
            <a:solidFill>
              <a:schemeClr val="tx1"/>
            </a:solidFill>
            <a:prstDash val="solid"/>
            <a:round/>
            <a:headEnd type="none" w="med" len="med"/>
            <a:tailEnd type="none" w="med" len="med"/>
          </a:ln>
          <a:effectLst/>
          <a:scene3d>
            <a:camera prst="orthographicFront">
              <a:rot lat="12000000" lon="9600000" rev="15600000"/>
            </a:camera>
            <a:lightRig rig="threePt" dir="t"/>
          </a:scene3d>
          <a:sp3d extrusionH="76200" contourW="25400">
            <a:bevelT w="25400" h="12700"/>
            <a:bevelB w="25400" h="12700"/>
            <a:extrusionClr>
              <a:schemeClr val="tx1">
                <a:lumMod val="65000"/>
                <a:lumOff val="35000"/>
              </a:schemeClr>
            </a:extrusionClr>
            <a:contourClr>
              <a:schemeClr val="accent5">
                <a:lumMod val="25000"/>
              </a:schemeClr>
            </a:contourClr>
          </a:sp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8" name="Freeform 82"/>
          <p:cNvSpPr>
            <a:spLocks/>
          </p:cNvSpPr>
          <p:nvPr/>
        </p:nvSpPr>
        <p:spPr bwMode="auto">
          <a:xfrm rot="8834368">
            <a:off x="1696334" y="3975543"/>
            <a:ext cx="1384528" cy="19047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chemeClr val="bg1">
                <a:lumMod val="50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endParaRPr>
          </a:p>
        </p:txBody>
      </p:sp>
      <p:sp>
        <p:nvSpPr>
          <p:cNvPr id="10" name="正方形/長方形 9"/>
          <p:cNvSpPr/>
          <p:nvPr/>
        </p:nvSpPr>
        <p:spPr bwMode="auto">
          <a:xfrm>
            <a:off x="1519006" y="5990245"/>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1" name="正方形/長方形 10"/>
          <p:cNvSpPr/>
          <p:nvPr/>
        </p:nvSpPr>
        <p:spPr bwMode="auto">
          <a:xfrm>
            <a:off x="1924305" y="5878095"/>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2" name="正方形/長方形 11"/>
          <p:cNvSpPr/>
          <p:nvPr/>
        </p:nvSpPr>
        <p:spPr bwMode="auto">
          <a:xfrm>
            <a:off x="2302565" y="5760973"/>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3" name="正方形/長方形 12"/>
          <p:cNvSpPr/>
          <p:nvPr/>
        </p:nvSpPr>
        <p:spPr bwMode="auto">
          <a:xfrm>
            <a:off x="2716393" y="5618577"/>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4" name="正方形/長方形 13"/>
          <p:cNvSpPr/>
          <p:nvPr/>
        </p:nvSpPr>
        <p:spPr bwMode="auto">
          <a:xfrm>
            <a:off x="3103327" y="5504608"/>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5" name="正方形/長方形 14"/>
          <p:cNvSpPr/>
          <p:nvPr/>
        </p:nvSpPr>
        <p:spPr bwMode="auto">
          <a:xfrm>
            <a:off x="3495034" y="5372507"/>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6" name="正方形/長方形 15"/>
          <p:cNvSpPr/>
          <p:nvPr/>
        </p:nvSpPr>
        <p:spPr bwMode="auto">
          <a:xfrm>
            <a:off x="3900188" y="5243470"/>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7" name="正方形/長方形 16"/>
          <p:cNvSpPr/>
          <p:nvPr/>
        </p:nvSpPr>
        <p:spPr bwMode="auto">
          <a:xfrm>
            <a:off x="1351562" y="5774221"/>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8" name="正方形/長方形 17"/>
          <p:cNvSpPr/>
          <p:nvPr/>
        </p:nvSpPr>
        <p:spPr bwMode="auto">
          <a:xfrm>
            <a:off x="1756861" y="5662071"/>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9" name="正方形/長方形 18"/>
          <p:cNvSpPr/>
          <p:nvPr/>
        </p:nvSpPr>
        <p:spPr bwMode="auto">
          <a:xfrm>
            <a:off x="2135121" y="5544949"/>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20" name="正方形/長方形 19"/>
          <p:cNvSpPr/>
          <p:nvPr/>
        </p:nvSpPr>
        <p:spPr bwMode="auto">
          <a:xfrm>
            <a:off x="2548949" y="5402553"/>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21" name="正方形/長方形 20"/>
          <p:cNvSpPr/>
          <p:nvPr/>
        </p:nvSpPr>
        <p:spPr bwMode="auto">
          <a:xfrm>
            <a:off x="2935883" y="5288584"/>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22" name="正方形/長方形 21"/>
          <p:cNvSpPr/>
          <p:nvPr/>
        </p:nvSpPr>
        <p:spPr bwMode="auto">
          <a:xfrm>
            <a:off x="3327590" y="5156483"/>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23" name="正方形/長方形 22"/>
          <p:cNvSpPr/>
          <p:nvPr/>
        </p:nvSpPr>
        <p:spPr bwMode="auto">
          <a:xfrm>
            <a:off x="3732744" y="5027446"/>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24" name="正方形/長方形 23"/>
          <p:cNvSpPr/>
          <p:nvPr/>
        </p:nvSpPr>
        <p:spPr bwMode="auto">
          <a:xfrm>
            <a:off x="1185715" y="5554757"/>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25" name="正方形/長方形 24"/>
          <p:cNvSpPr/>
          <p:nvPr/>
        </p:nvSpPr>
        <p:spPr bwMode="auto">
          <a:xfrm>
            <a:off x="1591014" y="5442607"/>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26" name="正方形/長方形 25"/>
          <p:cNvSpPr/>
          <p:nvPr/>
        </p:nvSpPr>
        <p:spPr bwMode="auto">
          <a:xfrm>
            <a:off x="1969274" y="5325485"/>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27" name="正方形/長方形 26"/>
          <p:cNvSpPr/>
          <p:nvPr/>
        </p:nvSpPr>
        <p:spPr bwMode="auto">
          <a:xfrm>
            <a:off x="2383102" y="5183089"/>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28" name="正方形/長方形 27"/>
          <p:cNvSpPr/>
          <p:nvPr/>
        </p:nvSpPr>
        <p:spPr bwMode="auto">
          <a:xfrm>
            <a:off x="2770036" y="5069120"/>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29" name="正方形/長方形 28"/>
          <p:cNvSpPr/>
          <p:nvPr/>
        </p:nvSpPr>
        <p:spPr bwMode="auto">
          <a:xfrm>
            <a:off x="3161743" y="4937019"/>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30" name="正方形/長方形 29"/>
          <p:cNvSpPr/>
          <p:nvPr/>
        </p:nvSpPr>
        <p:spPr bwMode="auto">
          <a:xfrm>
            <a:off x="3566897" y="4807982"/>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itchFamily="34" charset="0"/>
              <a:ea typeface="ＭＳ Ｐゴシック" pitchFamily="50" charset="-128"/>
            </a:endParaRPr>
          </a:p>
        </p:txBody>
      </p:sp>
      <p:sp>
        <p:nvSpPr>
          <p:cNvPr id="31" name="Freeform 82"/>
          <p:cNvSpPr>
            <a:spLocks/>
          </p:cNvSpPr>
          <p:nvPr/>
        </p:nvSpPr>
        <p:spPr bwMode="auto">
          <a:xfrm rot="1801589">
            <a:off x="1868990" y="4795433"/>
            <a:ext cx="1995182" cy="187451"/>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FF000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endParaRPr>
          </a:p>
        </p:txBody>
      </p:sp>
      <p:sp>
        <p:nvSpPr>
          <p:cNvPr id="32" name="Freeform 82"/>
          <p:cNvSpPr>
            <a:spLocks/>
          </p:cNvSpPr>
          <p:nvPr/>
        </p:nvSpPr>
        <p:spPr bwMode="auto">
          <a:xfrm rot="3642240">
            <a:off x="1272896" y="4965182"/>
            <a:ext cx="1166050" cy="142204"/>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B05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endParaRPr>
          </a:p>
        </p:txBody>
      </p:sp>
      <p:sp>
        <p:nvSpPr>
          <p:cNvPr id="33" name="Freeform 82"/>
          <p:cNvSpPr>
            <a:spLocks/>
          </p:cNvSpPr>
          <p:nvPr/>
        </p:nvSpPr>
        <p:spPr bwMode="auto">
          <a:xfrm rot="5193685">
            <a:off x="936018" y="5109544"/>
            <a:ext cx="1003688" cy="14640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70C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FF00"/>
              </a:solidFill>
            </a:endParaRPr>
          </a:p>
        </p:txBody>
      </p:sp>
      <p:cxnSp>
        <p:nvCxnSpPr>
          <p:cNvPr id="34" name="直線矢印コネクタ 33"/>
          <p:cNvCxnSpPr/>
          <p:nvPr/>
        </p:nvCxnSpPr>
        <p:spPr bwMode="auto">
          <a:xfrm flipH="1">
            <a:off x="4020776" y="4101349"/>
            <a:ext cx="311460" cy="623096"/>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35" name="テキスト ボックス 34"/>
              <p:cNvSpPr txBox="1"/>
              <p:nvPr/>
            </p:nvSpPr>
            <p:spPr>
              <a:xfrm>
                <a:off x="3004425" y="5836558"/>
                <a:ext cx="2171135" cy="3915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a:rPr>
                            <m:t>𝐸</m:t>
                          </m:r>
                        </m:e>
                        <m:sub>
                          <m:r>
                            <a:rPr kumimoji="1" lang="en-US" altLang="ja-JP" b="0" i="1" smtClean="0">
                              <a:latin typeface="Cambria Math"/>
                            </a:rPr>
                            <m:t>𝛾</m:t>
                          </m:r>
                        </m:sub>
                      </m:sSub>
                      <m:r>
                        <a:rPr kumimoji="1" lang="en-US" altLang="ja-JP" b="0" i="1" smtClean="0">
                          <a:latin typeface="Cambria Math"/>
                        </a:rPr>
                        <m:t>=16~31</m:t>
                      </m:r>
                      <m:r>
                        <m:rPr>
                          <m:sty m:val="p"/>
                        </m:rPr>
                        <a:rPr kumimoji="1" lang="en-US" altLang="ja-JP" b="0" i="1" smtClean="0">
                          <a:latin typeface="Cambria Math"/>
                        </a:rPr>
                        <m:t>meV</m:t>
                      </m:r>
                    </m:oMath>
                  </m:oMathPara>
                </a14:m>
                <a:endParaRPr kumimoji="1" lang="ja-JP" altLang="en-US" dirty="0"/>
              </a:p>
            </p:txBody>
          </p:sp>
        </mc:Choice>
        <mc:Fallback xmlns="">
          <p:sp>
            <p:nvSpPr>
              <p:cNvPr id="35" name="テキスト ボックス 34"/>
              <p:cNvSpPr txBox="1">
                <a:spLocks noRot="1" noChangeAspect="1" noMove="1" noResize="1" noEditPoints="1" noAdjustHandles="1" noChangeArrowheads="1" noChangeShapeType="1" noTextEdit="1"/>
              </p:cNvSpPr>
              <p:nvPr/>
            </p:nvSpPr>
            <p:spPr>
              <a:xfrm>
                <a:off x="3004425" y="5836558"/>
                <a:ext cx="2171135" cy="391517"/>
              </a:xfrm>
              <a:prstGeom prst="rect">
                <a:avLst/>
              </a:prstGeom>
              <a:blipFill rotWithShape="1">
                <a:blip r:embed="rId4"/>
                <a:stretch>
                  <a:fillRect b="-1538"/>
                </a:stretch>
              </a:blipFill>
            </p:spPr>
            <p:txBody>
              <a:bodyPr/>
              <a:lstStyle/>
              <a:p>
                <a:r>
                  <a:rPr lang="ja-JP" altLang="en-US">
                    <a:noFill/>
                  </a:rPr>
                  <a:t> </a:t>
                </a:r>
              </a:p>
            </p:txBody>
          </p:sp>
        </mc:Fallback>
      </mc:AlternateContent>
      <p:cxnSp>
        <p:nvCxnSpPr>
          <p:cNvPr id="36" name="直線矢印コネクタ 35"/>
          <p:cNvCxnSpPr/>
          <p:nvPr/>
        </p:nvCxnSpPr>
        <p:spPr bwMode="auto">
          <a:xfrm flipH="1">
            <a:off x="2103672" y="5559928"/>
            <a:ext cx="2084548" cy="637946"/>
          </a:xfrm>
          <a:prstGeom prst="straightConnector1">
            <a:avLst/>
          </a:prstGeom>
          <a:noFill/>
          <a:ln w="317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Freeform 82"/>
          <p:cNvSpPr>
            <a:spLocks/>
          </p:cNvSpPr>
          <p:nvPr/>
        </p:nvSpPr>
        <p:spPr bwMode="auto">
          <a:xfrm rot="9685105">
            <a:off x="1742447" y="4213577"/>
            <a:ext cx="1384528" cy="19047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chemeClr val="bg1">
                <a:lumMod val="50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endParaRPr>
          </a:p>
        </p:txBody>
      </p:sp>
      <p:sp>
        <p:nvSpPr>
          <p:cNvPr id="38" name="Freeform 82"/>
          <p:cNvSpPr>
            <a:spLocks/>
          </p:cNvSpPr>
          <p:nvPr/>
        </p:nvSpPr>
        <p:spPr bwMode="auto">
          <a:xfrm rot="4239930">
            <a:off x="958424" y="5159716"/>
            <a:ext cx="1332524" cy="167509"/>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70C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FF00"/>
              </a:solidFill>
            </a:endParaRPr>
          </a:p>
        </p:txBody>
      </p:sp>
      <p:sp>
        <p:nvSpPr>
          <p:cNvPr id="39" name="Freeform 82"/>
          <p:cNvSpPr>
            <a:spLocks/>
          </p:cNvSpPr>
          <p:nvPr/>
        </p:nvSpPr>
        <p:spPr bwMode="auto">
          <a:xfrm rot="3098568">
            <a:off x="1355853" y="5034989"/>
            <a:ext cx="1717422" cy="21870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B05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endParaRPr>
          </a:p>
        </p:txBody>
      </p:sp>
      <p:sp>
        <p:nvSpPr>
          <p:cNvPr id="40" name="Freeform 82"/>
          <p:cNvSpPr>
            <a:spLocks/>
          </p:cNvSpPr>
          <p:nvPr/>
        </p:nvSpPr>
        <p:spPr bwMode="auto">
          <a:xfrm rot="1951799">
            <a:off x="1828710" y="4660592"/>
            <a:ext cx="1335531" cy="20474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FF000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endParaRPr>
          </a:p>
        </p:txBody>
      </p:sp>
      <p:cxnSp>
        <p:nvCxnSpPr>
          <p:cNvPr id="41" name="直線矢印コネクタ 40"/>
          <p:cNvCxnSpPr/>
          <p:nvPr/>
        </p:nvCxnSpPr>
        <p:spPr bwMode="auto">
          <a:xfrm>
            <a:off x="969704" y="5781810"/>
            <a:ext cx="403702" cy="527510"/>
          </a:xfrm>
          <a:prstGeom prst="straightConnector1">
            <a:avLst/>
          </a:prstGeom>
          <a:noFill/>
          <a:ln w="317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42" name="テキスト ボックス 41"/>
              <p:cNvSpPr txBox="1"/>
              <p:nvPr/>
            </p:nvSpPr>
            <p:spPr>
              <a:xfrm>
                <a:off x="163443" y="5671805"/>
                <a:ext cx="1008112"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a:rPr>
                        <m:t>Δ</m:t>
                      </m:r>
                      <m:r>
                        <a:rPr kumimoji="1" lang="en-US" altLang="ja-JP" b="0" i="1" smtClean="0">
                          <a:latin typeface="Cambria Math"/>
                        </a:rPr>
                        <m:t>𝜃</m:t>
                      </m:r>
                    </m:oMath>
                  </m:oMathPara>
                </a14:m>
                <a:endParaRPr kumimoji="1" lang="ja-JP" altLang="en-US" dirty="0"/>
              </a:p>
            </p:txBody>
          </p:sp>
        </mc:Choice>
        <mc:Fallback xmlns="">
          <p:sp>
            <p:nvSpPr>
              <p:cNvPr id="42" name="テキスト ボックス 41"/>
              <p:cNvSpPr txBox="1">
                <a:spLocks noRot="1" noChangeAspect="1" noMove="1" noResize="1" noEditPoints="1" noAdjustHandles="1" noChangeArrowheads="1" noChangeShapeType="1" noTextEdit="1"/>
              </p:cNvSpPr>
              <p:nvPr/>
            </p:nvSpPr>
            <p:spPr>
              <a:xfrm>
                <a:off x="163443" y="5671805"/>
                <a:ext cx="1008112" cy="523220"/>
              </a:xfrm>
              <a:prstGeom prst="rect">
                <a:avLst/>
              </a:prstGeom>
              <a:blipFill rotWithShape="1">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3" name="テキスト ボックス 42"/>
              <p:cNvSpPr txBox="1"/>
              <p:nvPr/>
            </p:nvSpPr>
            <p:spPr>
              <a:xfrm>
                <a:off x="2486922" y="5921656"/>
                <a:ext cx="10081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a:rPr>
                        <m:t>Δ</m:t>
                      </m:r>
                      <m:r>
                        <a:rPr kumimoji="1" lang="en-US" altLang="ja-JP" b="0" i="1" smtClean="0">
                          <a:latin typeface="Cambria Math"/>
                        </a:rPr>
                        <m:t>𝜆</m:t>
                      </m:r>
                    </m:oMath>
                  </m:oMathPara>
                </a14:m>
                <a:endParaRPr kumimoji="1" lang="ja-JP" altLang="en-US" dirty="0"/>
              </a:p>
            </p:txBody>
          </p:sp>
        </mc:Choice>
        <mc:Fallback xmlns="">
          <p:sp>
            <p:nvSpPr>
              <p:cNvPr id="43" name="テキスト ボックス 42"/>
              <p:cNvSpPr txBox="1">
                <a:spLocks noRot="1" noChangeAspect="1" noMove="1" noResize="1" noEditPoints="1" noAdjustHandles="1" noChangeArrowheads="1" noChangeShapeType="1" noTextEdit="1"/>
              </p:cNvSpPr>
              <p:nvPr/>
            </p:nvSpPr>
            <p:spPr>
              <a:xfrm>
                <a:off x="2486922" y="5921656"/>
                <a:ext cx="1008112" cy="369332"/>
              </a:xfrm>
              <a:prstGeom prst="rect">
                <a:avLst/>
              </a:prstGeom>
              <a:blipFill rotWithShape="1">
                <a:blip r:embed="rId6"/>
                <a:stretch>
                  <a:fillRect/>
                </a:stretch>
              </a:blipFill>
            </p:spPr>
            <p:txBody>
              <a:bodyPr/>
              <a:lstStyle/>
              <a:p>
                <a:r>
                  <a:rPr lang="ja-JP" altLang="en-US">
                    <a:noFill/>
                  </a:rPr>
                  <a:t> </a:t>
                </a:r>
              </a:p>
            </p:txBody>
          </p:sp>
        </mc:Fallback>
      </mc:AlternateContent>
      <p:sp>
        <p:nvSpPr>
          <p:cNvPr id="45" name="テキスト ボックス 44"/>
          <p:cNvSpPr txBox="1"/>
          <p:nvPr/>
        </p:nvSpPr>
        <p:spPr>
          <a:xfrm>
            <a:off x="3347864" y="3813282"/>
            <a:ext cx="2016224" cy="369332"/>
          </a:xfrm>
          <a:prstGeom prst="rect">
            <a:avLst/>
          </a:prstGeom>
          <a:noFill/>
        </p:spPr>
        <p:txBody>
          <a:bodyPr wrap="square" rtlCol="0">
            <a:spAutoFit/>
          </a:bodyPr>
          <a:lstStyle/>
          <a:p>
            <a:r>
              <a:rPr kumimoji="1" lang="en-US" altLang="ja-JP" dirty="0" err="1"/>
              <a:t>Nb</a:t>
            </a:r>
            <a:r>
              <a:rPr kumimoji="1" lang="en-US" altLang="ja-JP" dirty="0"/>
              <a:t>/Al-STJ array</a:t>
            </a:r>
            <a:endParaRPr kumimoji="1" lang="ja-JP" altLang="en-US" dirty="0"/>
          </a:p>
        </p:txBody>
      </p:sp>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t>24</a:t>
            </a:fld>
            <a:endParaRPr kumimoji="1" lang="ja-JP" altLang="en-US"/>
          </a:p>
        </p:txBody>
      </p:sp>
    </p:spTree>
    <p:extLst>
      <p:ext uri="{BB962C8B-B14F-4D97-AF65-F5344CB8AC3E}">
        <p14:creationId xmlns:p14="http://schemas.microsoft.com/office/powerpoint/2010/main" val="386748213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79" name="グループ化 2978"/>
          <p:cNvGrpSpPr/>
          <p:nvPr/>
        </p:nvGrpSpPr>
        <p:grpSpPr>
          <a:xfrm>
            <a:off x="107449" y="821685"/>
            <a:ext cx="5732659" cy="4499015"/>
            <a:chOff x="107449" y="821685"/>
            <a:chExt cx="5732659" cy="4499015"/>
          </a:xfrm>
        </p:grpSpPr>
        <p:sp>
          <p:nvSpPr>
            <p:cNvPr id="2980" name="正方形/長方形 2979"/>
            <p:cNvSpPr/>
            <p:nvPr/>
          </p:nvSpPr>
          <p:spPr>
            <a:xfrm>
              <a:off x="3347864" y="1014933"/>
              <a:ext cx="599101" cy="3873718"/>
            </a:xfrm>
            <a:prstGeom prst="rect">
              <a:avLst/>
            </a:prstGeom>
            <a:gradFill flip="none" rotWithShape="1">
              <a:gsLst>
                <a:gs pos="37000">
                  <a:srgbClr val="A5BDE7">
                    <a:alpha val="50000"/>
                  </a:srgbClr>
                </a:gs>
                <a:gs pos="0">
                  <a:schemeClr val="accent1">
                    <a:lumMod val="20000"/>
                    <a:lumOff val="80000"/>
                    <a:alpha val="0"/>
                  </a:schemeClr>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2981" name="Line 7"/>
            <p:cNvSpPr>
              <a:spLocks noChangeShapeType="1"/>
            </p:cNvSpPr>
            <p:nvPr/>
          </p:nvSpPr>
          <p:spPr bwMode="auto">
            <a:xfrm flipV="1">
              <a:off x="912519" y="1006797"/>
              <a:ext cx="0" cy="342729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82" name="Line 8"/>
            <p:cNvSpPr>
              <a:spLocks noChangeShapeType="1"/>
            </p:cNvSpPr>
            <p:nvPr/>
          </p:nvSpPr>
          <p:spPr bwMode="auto">
            <a:xfrm>
              <a:off x="912519" y="1006797"/>
              <a:ext cx="464193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83" name="Line 9"/>
            <p:cNvSpPr>
              <a:spLocks noChangeShapeType="1"/>
            </p:cNvSpPr>
            <p:nvPr/>
          </p:nvSpPr>
          <p:spPr bwMode="auto">
            <a:xfrm>
              <a:off x="5554453" y="1006797"/>
              <a:ext cx="0" cy="342729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84" name="Line 10"/>
            <p:cNvSpPr>
              <a:spLocks noChangeShapeType="1"/>
            </p:cNvSpPr>
            <p:nvPr/>
          </p:nvSpPr>
          <p:spPr bwMode="auto">
            <a:xfrm flipH="1">
              <a:off x="912519" y="4434088"/>
              <a:ext cx="464193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85" name="Freeform 11"/>
            <p:cNvSpPr>
              <a:spLocks/>
            </p:cNvSpPr>
            <p:nvPr/>
          </p:nvSpPr>
          <p:spPr bwMode="auto">
            <a:xfrm>
              <a:off x="1149382" y="2943584"/>
              <a:ext cx="687480" cy="361071"/>
            </a:xfrm>
            <a:custGeom>
              <a:avLst/>
              <a:gdLst>
                <a:gd name="T0" fmla="*/ 27 w 476"/>
                <a:gd name="T1" fmla="*/ 0 h 250"/>
                <a:gd name="T2" fmla="*/ 59 w 476"/>
                <a:gd name="T3" fmla="*/ 4 h 250"/>
                <a:gd name="T4" fmla="*/ 112 w 476"/>
                <a:gd name="T5" fmla="*/ 25 h 250"/>
                <a:gd name="T6" fmla="*/ 139 w 476"/>
                <a:gd name="T7" fmla="*/ 47 h 250"/>
                <a:gd name="T8" fmla="*/ 160 w 476"/>
                <a:gd name="T9" fmla="*/ 52 h 250"/>
                <a:gd name="T10" fmla="*/ 187 w 476"/>
                <a:gd name="T11" fmla="*/ 64 h 250"/>
                <a:gd name="T12" fmla="*/ 220 w 476"/>
                <a:gd name="T13" fmla="*/ 84 h 250"/>
                <a:gd name="T14" fmla="*/ 252 w 476"/>
                <a:gd name="T15" fmla="*/ 111 h 250"/>
                <a:gd name="T16" fmla="*/ 273 w 476"/>
                <a:gd name="T17" fmla="*/ 111 h 250"/>
                <a:gd name="T18" fmla="*/ 326 w 476"/>
                <a:gd name="T19" fmla="*/ 116 h 250"/>
                <a:gd name="T20" fmla="*/ 358 w 476"/>
                <a:gd name="T21" fmla="*/ 111 h 250"/>
                <a:gd name="T22" fmla="*/ 379 w 476"/>
                <a:gd name="T23" fmla="*/ 128 h 250"/>
                <a:gd name="T24" fmla="*/ 401 w 476"/>
                <a:gd name="T25" fmla="*/ 138 h 250"/>
                <a:gd name="T26" fmla="*/ 422 w 476"/>
                <a:gd name="T27" fmla="*/ 116 h 250"/>
                <a:gd name="T28" fmla="*/ 454 w 476"/>
                <a:gd name="T29" fmla="*/ 106 h 250"/>
                <a:gd name="T30" fmla="*/ 476 w 476"/>
                <a:gd name="T31" fmla="*/ 84 h 250"/>
                <a:gd name="T32" fmla="*/ 476 w 476"/>
                <a:gd name="T33" fmla="*/ 192 h 250"/>
                <a:gd name="T34" fmla="*/ 459 w 476"/>
                <a:gd name="T35" fmla="*/ 224 h 250"/>
                <a:gd name="T36" fmla="*/ 443 w 476"/>
                <a:gd name="T37" fmla="*/ 250 h 250"/>
                <a:gd name="T38" fmla="*/ 422 w 476"/>
                <a:gd name="T39" fmla="*/ 235 h 250"/>
                <a:gd name="T40" fmla="*/ 390 w 476"/>
                <a:gd name="T41" fmla="*/ 244 h 250"/>
                <a:gd name="T42" fmla="*/ 375 w 476"/>
                <a:gd name="T43" fmla="*/ 206 h 250"/>
                <a:gd name="T44" fmla="*/ 346 w 476"/>
                <a:gd name="T45" fmla="*/ 181 h 250"/>
                <a:gd name="T46" fmla="*/ 316 w 476"/>
                <a:gd name="T47" fmla="*/ 176 h 250"/>
                <a:gd name="T48" fmla="*/ 278 w 476"/>
                <a:gd name="T49" fmla="*/ 176 h 250"/>
                <a:gd name="T50" fmla="*/ 252 w 476"/>
                <a:gd name="T51" fmla="*/ 192 h 250"/>
                <a:gd name="T52" fmla="*/ 235 w 476"/>
                <a:gd name="T53" fmla="*/ 192 h 250"/>
                <a:gd name="T54" fmla="*/ 176 w 476"/>
                <a:gd name="T55" fmla="*/ 133 h 250"/>
                <a:gd name="T56" fmla="*/ 150 w 476"/>
                <a:gd name="T57" fmla="*/ 121 h 250"/>
                <a:gd name="T58" fmla="*/ 112 w 476"/>
                <a:gd name="T59" fmla="*/ 96 h 250"/>
                <a:gd name="T60" fmla="*/ 69 w 476"/>
                <a:gd name="T61" fmla="*/ 70 h 250"/>
                <a:gd name="T62" fmla="*/ 27 w 476"/>
                <a:gd name="T63" fmla="*/ 70 h 250"/>
                <a:gd name="T64" fmla="*/ 0 w 476"/>
                <a:gd name="T65" fmla="*/ 84 h 250"/>
                <a:gd name="T66" fmla="*/ 0 w 476"/>
                <a:gd name="T67" fmla="*/ 15 h 250"/>
                <a:gd name="T68" fmla="*/ 27 w 476"/>
                <a:gd name="T6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6" h="250">
                  <a:moveTo>
                    <a:pt x="27" y="0"/>
                  </a:moveTo>
                  <a:lnTo>
                    <a:pt x="59" y="4"/>
                  </a:lnTo>
                  <a:lnTo>
                    <a:pt x="112" y="25"/>
                  </a:lnTo>
                  <a:lnTo>
                    <a:pt x="139" y="47"/>
                  </a:lnTo>
                  <a:lnTo>
                    <a:pt x="160" y="52"/>
                  </a:lnTo>
                  <a:lnTo>
                    <a:pt x="187" y="64"/>
                  </a:lnTo>
                  <a:lnTo>
                    <a:pt x="220" y="84"/>
                  </a:lnTo>
                  <a:lnTo>
                    <a:pt x="252" y="111"/>
                  </a:lnTo>
                  <a:lnTo>
                    <a:pt x="273" y="111"/>
                  </a:lnTo>
                  <a:lnTo>
                    <a:pt x="326" y="116"/>
                  </a:lnTo>
                  <a:lnTo>
                    <a:pt x="358" y="111"/>
                  </a:lnTo>
                  <a:lnTo>
                    <a:pt x="379" y="128"/>
                  </a:lnTo>
                  <a:lnTo>
                    <a:pt x="401" y="138"/>
                  </a:lnTo>
                  <a:lnTo>
                    <a:pt x="422" y="116"/>
                  </a:lnTo>
                  <a:lnTo>
                    <a:pt x="454" y="106"/>
                  </a:lnTo>
                  <a:lnTo>
                    <a:pt x="476" y="84"/>
                  </a:lnTo>
                  <a:lnTo>
                    <a:pt x="476" y="192"/>
                  </a:lnTo>
                  <a:lnTo>
                    <a:pt x="459" y="224"/>
                  </a:lnTo>
                  <a:lnTo>
                    <a:pt x="443" y="250"/>
                  </a:lnTo>
                  <a:lnTo>
                    <a:pt x="422" y="235"/>
                  </a:lnTo>
                  <a:lnTo>
                    <a:pt x="390" y="244"/>
                  </a:lnTo>
                  <a:lnTo>
                    <a:pt x="375" y="206"/>
                  </a:lnTo>
                  <a:lnTo>
                    <a:pt x="346" y="181"/>
                  </a:lnTo>
                  <a:lnTo>
                    <a:pt x="316" y="176"/>
                  </a:lnTo>
                  <a:lnTo>
                    <a:pt x="278" y="176"/>
                  </a:lnTo>
                  <a:lnTo>
                    <a:pt x="252" y="192"/>
                  </a:lnTo>
                  <a:lnTo>
                    <a:pt x="235" y="192"/>
                  </a:lnTo>
                  <a:lnTo>
                    <a:pt x="176" y="133"/>
                  </a:lnTo>
                  <a:lnTo>
                    <a:pt x="150" y="121"/>
                  </a:lnTo>
                  <a:lnTo>
                    <a:pt x="112" y="96"/>
                  </a:lnTo>
                  <a:lnTo>
                    <a:pt x="69" y="70"/>
                  </a:lnTo>
                  <a:lnTo>
                    <a:pt x="27" y="70"/>
                  </a:lnTo>
                  <a:lnTo>
                    <a:pt x="0" y="84"/>
                  </a:lnTo>
                  <a:lnTo>
                    <a:pt x="0" y="15"/>
                  </a:lnTo>
                  <a:lnTo>
                    <a:pt x="27" y="0"/>
                  </a:lnTo>
                  <a:close/>
                </a:path>
              </a:pathLst>
            </a:custGeom>
            <a:solidFill>
              <a:srgbClr val="BCBCBC"/>
            </a:solidFill>
            <a:ln w="0">
              <a:solidFill>
                <a:srgbClr val="BCBCBC"/>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86" name="Freeform 12"/>
            <p:cNvSpPr>
              <a:spLocks/>
            </p:cNvSpPr>
            <p:nvPr/>
          </p:nvSpPr>
          <p:spPr bwMode="auto">
            <a:xfrm>
              <a:off x="4149164" y="2061125"/>
              <a:ext cx="1350408" cy="641263"/>
            </a:xfrm>
            <a:custGeom>
              <a:avLst/>
              <a:gdLst>
                <a:gd name="T0" fmla="*/ 225 w 935"/>
                <a:gd name="T1" fmla="*/ 0 h 444"/>
                <a:gd name="T2" fmla="*/ 300 w 935"/>
                <a:gd name="T3" fmla="*/ 7 h 444"/>
                <a:gd name="T4" fmla="*/ 370 w 935"/>
                <a:gd name="T5" fmla="*/ 33 h 444"/>
                <a:gd name="T6" fmla="*/ 439 w 935"/>
                <a:gd name="T7" fmla="*/ 54 h 444"/>
                <a:gd name="T8" fmla="*/ 525 w 935"/>
                <a:gd name="T9" fmla="*/ 96 h 444"/>
                <a:gd name="T10" fmla="*/ 621 w 935"/>
                <a:gd name="T11" fmla="*/ 157 h 444"/>
                <a:gd name="T12" fmla="*/ 733 w 935"/>
                <a:gd name="T13" fmla="*/ 232 h 444"/>
                <a:gd name="T14" fmla="*/ 844 w 935"/>
                <a:gd name="T15" fmla="*/ 322 h 444"/>
                <a:gd name="T16" fmla="*/ 930 w 935"/>
                <a:gd name="T17" fmla="*/ 380 h 444"/>
                <a:gd name="T18" fmla="*/ 935 w 935"/>
                <a:gd name="T19" fmla="*/ 444 h 444"/>
                <a:gd name="T20" fmla="*/ 803 w 935"/>
                <a:gd name="T21" fmla="*/ 348 h 444"/>
                <a:gd name="T22" fmla="*/ 663 w 935"/>
                <a:gd name="T23" fmla="*/ 269 h 444"/>
                <a:gd name="T24" fmla="*/ 557 w 935"/>
                <a:gd name="T25" fmla="*/ 215 h 444"/>
                <a:gd name="T26" fmla="*/ 448 w 935"/>
                <a:gd name="T27" fmla="*/ 173 h 444"/>
                <a:gd name="T28" fmla="*/ 338 w 935"/>
                <a:gd name="T29" fmla="*/ 161 h 444"/>
                <a:gd name="T30" fmla="*/ 236 w 935"/>
                <a:gd name="T31" fmla="*/ 167 h 444"/>
                <a:gd name="T32" fmla="*/ 129 w 935"/>
                <a:gd name="T33" fmla="*/ 215 h 444"/>
                <a:gd name="T34" fmla="*/ 6 w 935"/>
                <a:gd name="T35" fmla="*/ 315 h 444"/>
                <a:gd name="T36" fmla="*/ 0 w 935"/>
                <a:gd name="T37" fmla="*/ 81 h 444"/>
                <a:gd name="T38" fmla="*/ 38 w 935"/>
                <a:gd name="T39" fmla="*/ 64 h 444"/>
                <a:gd name="T40" fmla="*/ 96 w 935"/>
                <a:gd name="T41" fmla="*/ 33 h 444"/>
                <a:gd name="T42" fmla="*/ 151 w 935"/>
                <a:gd name="T43" fmla="*/ 13 h 444"/>
                <a:gd name="T44" fmla="*/ 225 w 935"/>
                <a:gd name="T4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35" h="444">
                  <a:moveTo>
                    <a:pt x="225" y="0"/>
                  </a:moveTo>
                  <a:lnTo>
                    <a:pt x="300" y="7"/>
                  </a:lnTo>
                  <a:lnTo>
                    <a:pt x="370" y="33"/>
                  </a:lnTo>
                  <a:lnTo>
                    <a:pt x="439" y="54"/>
                  </a:lnTo>
                  <a:lnTo>
                    <a:pt x="525" y="96"/>
                  </a:lnTo>
                  <a:lnTo>
                    <a:pt x="621" y="157"/>
                  </a:lnTo>
                  <a:lnTo>
                    <a:pt x="733" y="232"/>
                  </a:lnTo>
                  <a:lnTo>
                    <a:pt x="844" y="322"/>
                  </a:lnTo>
                  <a:lnTo>
                    <a:pt x="930" y="380"/>
                  </a:lnTo>
                  <a:lnTo>
                    <a:pt x="935" y="444"/>
                  </a:lnTo>
                  <a:lnTo>
                    <a:pt x="803" y="348"/>
                  </a:lnTo>
                  <a:lnTo>
                    <a:pt x="663" y="269"/>
                  </a:lnTo>
                  <a:lnTo>
                    <a:pt x="557" y="215"/>
                  </a:lnTo>
                  <a:lnTo>
                    <a:pt x="448" y="173"/>
                  </a:lnTo>
                  <a:lnTo>
                    <a:pt x="338" y="161"/>
                  </a:lnTo>
                  <a:lnTo>
                    <a:pt x="236" y="167"/>
                  </a:lnTo>
                  <a:lnTo>
                    <a:pt x="129" y="215"/>
                  </a:lnTo>
                  <a:lnTo>
                    <a:pt x="6" y="315"/>
                  </a:lnTo>
                  <a:lnTo>
                    <a:pt x="0" y="81"/>
                  </a:lnTo>
                  <a:lnTo>
                    <a:pt x="38" y="64"/>
                  </a:lnTo>
                  <a:lnTo>
                    <a:pt x="96" y="33"/>
                  </a:lnTo>
                  <a:lnTo>
                    <a:pt x="151" y="13"/>
                  </a:lnTo>
                  <a:lnTo>
                    <a:pt x="225" y="0"/>
                  </a:lnTo>
                  <a:close/>
                </a:path>
              </a:pathLst>
            </a:custGeom>
            <a:solidFill>
              <a:srgbClr val="BCBCBC"/>
            </a:solidFill>
            <a:ln w="0">
              <a:solidFill>
                <a:srgbClr val="BCBCBC"/>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87" name="Freeform 13"/>
            <p:cNvSpPr>
              <a:spLocks/>
            </p:cNvSpPr>
            <p:nvPr/>
          </p:nvSpPr>
          <p:spPr bwMode="auto">
            <a:xfrm>
              <a:off x="4149164" y="2178113"/>
              <a:ext cx="10110" cy="342296"/>
            </a:xfrm>
            <a:custGeom>
              <a:avLst/>
              <a:gdLst>
                <a:gd name="T0" fmla="*/ 0 w 7"/>
                <a:gd name="T1" fmla="*/ 0 h 237"/>
                <a:gd name="T2" fmla="*/ 1 w 7"/>
                <a:gd name="T3" fmla="*/ 0 h 237"/>
                <a:gd name="T4" fmla="*/ 7 w 7"/>
                <a:gd name="T5" fmla="*/ 234 h 237"/>
                <a:gd name="T6" fmla="*/ 7 w 7"/>
                <a:gd name="T7" fmla="*/ 237 h 237"/>
                <a:gd name="T8" fmla="*/ 6 w 7"/>
                <a:gd name="T9" fmla="*/ 237 h 237"/>
                <a:gd name="T10" fmla="*/ 0 w 7"/>
                <a:gd name="T11" fmla="*/ 2 h 237"/>
                <a:gd name="T12" fmla="*/ 0 w 7"/>
                <a:gd name="T13" fmla="*/ 0 h 237"/>
              </a:gdLst>
              <a:ahLst/>
              <a:cxnLst>
                <a:cxn ang="0">
                  <a:pos x="T0" y="T1"/>
                </a:cxn>
                <a:cxn ang="0">
                  <a:pos x="T2" y="T3"/>
                </a:cxn>
                <a:cxn ang="0">
                  <a:pos x="T4" y="T5"/>
                </a:cxn>
                <a:cxn ang="0">
                  <a:pos x="T6" y="T7"/>
                </a:cxn>
                <a:cxn ang="0">
                  <a:pos x="T8" y="T9"/>
                </a:cxn>
                <a:cxn ang="0">
                  <a:pos x="T10" y="T11"/>
                </a:cxn>
                <a:cxn ang="0">
                  <a:pos x="T12" y="T13"/>
                </a:cxn>
              </a:cxnLst>
              <a:rect l="0" t="0" r="r" b="b"/>
              <a:pathLst>
                <a:path w="7" h="237">
                  <a:moveTo>
                    <a:pt x="0" y="0"/>
                  </a:moveTo>
                  <a:lnTo>
                    <a:pt x="1" y="0"/>
                  </a:lnTo>
                  <a:lnTo>
                    <a:pt x="7" y="234"/>
                  </a:lnTo>
                  <a:lnTo>
                    <a:pt x="7" y="237"/>
                  </a:lnTo>
                  <a:lnTo>
                    <a:pt x="6" y="237"/>
                  </a:lnTo>
                  <a:lnTo>
                    <a:pt x="0" y="2"/>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88" name="Freeform 14"/>
            <p:cNvSpPr>
              <a:spLocks/>
            </p:cNvSpPr>
            <p:nvPr/>
          </p:nvSpPr>
          <p:spPr bwMode="auto">
            <a:xfrm>
              <a:off x="4157829" y="2371647"/>
              <a:ext cx="179091" cy="148762"/>
            </a:xfrm>
            <a:custGeom>
              <a:avLst/>
              <a:gdLst>
                <a:gd name="T0" fmla="*/ 123 w 124"/>
                <a:gd name="T1" fmla="*/ 0 h 103"/>
                <a:gd name="T2" fmla="*/ 124 w 124"/>
                <a:gd name="T3" fmla="*/ 0 h 103"/>
                <a:gd name="T4" fmla="*/ 124 w 124"/>
                <a:gd name="T5" fmla="*/ 1 h 103"/>
                <a:gd name="T6" fmla="*/ 1 w 124"/>
                <a:gd name="T7" fmla="*/ 103 h 103"/>
                <a:gd name="T8" fmla="*/ 0 w 124"/>
                <a:gd name="T9" fmla="*/ 103 h 103"/>
                <a:gd name="T10" fmla="*/ 0 w 124"/>
                <a:gd name="T11" fmla="*/ 100 h 103"/>
                <a:gd name="T12" fmla="*/ 123 w 124"/>
                <a:gd name="T13" fmla="*/ 0 h 103"/>
              </a:gdLst>
              <a:ahLst/>
              <a:cxnLst>
                <a:cxn ang="0">
                  <a:pos x="T0" y="T1"/>
                </a:cxn>
                <a:cxn ang="0">
                  <a:pos x="T2" y="T3"/>
                </a:cxn>
                <a:cxn ang="0">
                  <a:pos x="T4" y="T5"/>
                </a:cxn>
                <a:cxn ang="0">
                  <a:pos x="T6" y="T7"/>
                </a:cxn>
                <a:cxn ang="0">
                  <a:pos x="T8" y="T9"/>
                </a:cxn>
                <a:cxn ang="0">
                  <a:pos x="T10" y="T11"/>
                </a:cxn>
                <a:cxn ang="0">
                  <a:pos x="T12" y="T13"/>
                </a:cxn>
              </a:cxnLst>
              <a:rect l="0" t="0" r="r" b="b"/>
              <a:pathLst>
                <a:path w="124" h="103">
                  <a:moveTo>
                    <a:pt x="123" y="0"/>
                  </a:moveTo>
                  <a:lnTo>
                    <a:pt x="124" y="0"/>
                  </a:lnTo>
                  <a:lnTo>
                    <a:pt x="124" y="1"/>
                  </a:lnTo>
                  <a:lnTo>
                    <a:pt x="1" y="103"/>
                  </a:lnTo>
                  <a:lnTo>
                    <a:pt x="0" y="103"/>
                  </a:lnTo>
                  <a:lnTo>
                    <a:pt x="0" y="100"/>
                  </a:lnTo>
                  <a:lnTo>
                    <a:pt x="123"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89" name="Freeform 15"/>
            <p:cNvSpPr>
              <a:spLocks/>
            </p:cNvSpPr>
            <p:nvPr/>
          </p:nvSpPr>
          <p:spPr bwMode="auto">
            <a:xfrm>
              <a:off x="4335476" y="2302322"/>
              <a:ext cx="155983" cy="70770"/>
            </a:xfrm>
            <a:custGeom>
              <a:avLst/>
              <a:gdLst>
                <a:gd name="T0" fmla="*/ 107 w 108"/>
                <a:gd name="T1" fmla="*/ 0 h 49"/>
                <a:gd name="T2" fmla="*/ 108 w 108"/>
                <a:gd name="T3" fmla="*/ 0 h 49"/>
                <a:gd name="T4" fmla="*/ 108 w 108"/>
                <a:gd name="T5" fmla="*/ 1 h 49"/>
                <a:gd name="T6" fmla="*/ 1 w 108"/>
                <a:gd name="T7" fmla="*/ 49 h 49"/>
                <a:gd name="T8" fmla="*/ 0 w 108"/>
                <a:gd name="T9" fmla="*/ 49 h 49"/>
                <a:gd name="T10" fmla="*/ 0 w 108"/>
                <a:gd name="T11" fmla="*/ 48 h 49"/>
                <a:gd name="T12" fmla="*/ 107 w 108"/>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108" h="49">
                  <a:moveTo>
                    <a:pt x="107" y="0"/>
                  </a:moveTo>
                  <a:lnTo>
                    <a:pt x="108" y="0"/>
                  </a:lnTo>
                  <a:lnTo>
                    <a:pt x="108" y="1"/>
                  </a:lnTo>
                  <a:lnTo>
                    <a:pt x="1" y="49"/>
                  </a:lnTo>
                  <a:lnTo>
                    <a:pt x="0" y="49"/>
                  </a:lnTo>
                  <a:lnTo>
                    <a:pt x="0" y="48"/>
                  </a:lnTo>
                  <a:lnTo>
                    <a:pt x="107"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90" name="Freeform 16"/>
            <p:cNvSpPr>
              <a:spLocks/>
            </p:cNvSpPr>
            <p:nvPr/>
          </p:nvSpPr>
          <p:spPr bwMode="auto">
            <a:xfrm>
              <a:off x="4490015" y="2293656"/>
              <a:ext cx="148762" cy="10110"/>
            </a:xfrm>
            <a:custGeom>
              <a:avLst/>
              <a:gdLst>
                <a:gd name="T0" fmla="*/ 102 w 103"/>
                <a:gd name="T1" fmla="*/ 0 h 7"/>
                <a:gd name="T2" fmla="*/ 103 w 103"/>
                <a:gd name="T3" fmla="*/ 0 h 7"/>
                <a:gd name="T4" fmla="*/ 103 w 103"/>
                <a:gd name="T5" fmla="*/ 3 h 7"/>
                <a:gd name="T6" fmla="*/ 1 w 103"/>
                <a:gd name="T7" fmla="*/ 7 h 7"/>
                <a:gd name="T8" fmla="*/ 0 w 103"/>
                <a:gd name="T9" fmla="*/ 7 h 7"/>
                <a:gd name="T10" fmla="*/ 0 w 103"/>
                <a:gd name="T11" fmla="*/ 6 h 7"/>
                <a:gd name="T12" fmla="*/ 102 w 103"/>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03" h="7">
                  <a:moveTo>
                    <a:pt x="102" y="0"/>
                  </a:moveTo>
                  <a:lnTo>
                    <a:pt x="103" y="0"/>
                  </a:lnTo>
                  <a:lnTo>
                    <a:pt x="103" y="3"/>
                  </a:lnTo>
                  <a:lnTo>
                    <a:pt x="1" y="7"/>
                  </a:lnTo>
                  <a:lnTo>
                    <a:pt x="0" y="7"/>
                  </a:lnTo>
                  <a:lnTo>
                    <a:pt x="0" y="6"/>
                  </a:lnTo>
                  <a:lnTo>
                    <a:pt x="102"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91" name="Freeform 17"/>
            <p:cNvSpPr>
              <a:spLocks/>
            </p:cNvSpPr>
            <p:nvPr/>
          </p:nvSpPr>
          <p:spPr bwMode="auto">
            <a:xfrm>
              <a:off x="4637332" y="2293656"/>
              <a:ext cx="163205" cy="18776"/>
            </a:xfrm>
            <a:custGeom>
              <a:avLst/>
              <a:gdLst>
                <a:gd name="T0" fmla="*/ 0 w 113"/>
                <a:gd name="T1" fmla="*/ 0 h 13"/>
                <a:gd name="T2" fmla="*/ 1 w 113"/>
                <a:gd name="T3" fmla="*/ 0 h 13"/>
                <a:gd name="T4" fmla="*/ 113 w 113"/>
                <a:gd name="T5" fmla="*/ 12 h 13"/>
                <a:gd name="T6" fmla="*/ 113 w 113"/>
                <a:gd name="T7" fmla="*/ 13 h 13"/>
                <a:gd name="T8" fmla="*/ 110 w 113"/>
                <a:gd name="T9" fmla="*/ 13 h 13"/>
                <a:gd name="T10" fmla="*/ 0 w 113"/>
                <a:gd name="T11" fmla="*/ 3 h 13"/>
                <a:gd name="T12" fmla="*/ 0 w 1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13" h="13">
                  <a:moveTo>
                    <a:pt x="0" y="0"/>
                  </a:moveTo>
                  <a:lnTo>
                    <a:pt x="1" y="0"/>
                  </a:lnTo>
                  <a:lnTo>
                    <a:pt x="113" y="12"/>
                  </a:lnTo>
                  <a:lnTo>
                    <a:pt x="113" y="13"/>
                  </a:lnTo>
                  <a:lnTo>
                    <a:pt x="110" y="13"/>
                  </a:lnTo>
                  <a:lnTo>
                    <a:pt x="0" y="3"/>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92" name="Freeform 18"/>
            <p:cNvSpPr>
              <a:spLocks/>
            </p:cNvSpPr>
            <p:nvPr/>
          </p:nvSpPr>
          <p:spPr bwMode="auto">
            <a:xfrm>
              <a:off x="4796204" y="2310987"/>
              <a:ext cx="158871" cy="62105"/>
            </a:xfrm>
            <a:custGeom>
              <a:avLst/>
              <a:gdLst>
                <a:gd name="T0" fmla="*/ 0 w 110"/>
                <a:gd name="T1" fmla="*/ 0 h 43"/>
                <a:gd name="T2" fmla="*/ 3 w 110"/>
                <a:gd name="T3" fmla="*/ 0 h 43"/>
                <a:gd name="T4" fmla="*/ 110 w 110"/>
                <a:gd name="T5" fmla="*/ 42 h 43"/>
                <a:gd name="T6" fmla="*/ 110 w 110"/>
                <a:gd name="T7" fmla="*/ 43 h 43"/>
                <a:gd name="T8" fmla="*/ 109 w 110"/>
                <a:gd name="T9" fmla="*/ 43 h 43"/>
                <a:gd name="T10" fmla="*/ 0 w 110"/>
                <a:gd name="T11" fmla="*/ 1 h 43"/>
                <a:gd name="T12" fmla="*/ 0 w 110"/>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10" h="43">
                  <a:moveTo>
                    <a:pt x="0" y="0"/>
                  </a:moveTo>
                  <a:lnTo>
                    <a:pt x="3" y="0"/>
                  </a:lnTo>
                  <a:lnTo>
                    <a:pt x="110" y="42"/>
                  </a:lnTo>
                  <a:lnTo>
                    <a:pt x="110" y="43"/>
                  </a:lnTo>
                  <a:lnTo>
                    <a:pt x="109" y="43"/>
                  </a:lnTo>
                  <a:lnTo>
                    <a:pt x="0" y="1"/>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93" name="Freeform 19"/>
            <p:cNvSpPr>
              <a:spLocks/>
            </p:cNvSpPr>
            <p:nvPr/>
          </p:nvSpPr>
          <p:spPr bwMode="auto">
            <a:xfrm>
              <a:off x="4953630" y="2371647"/>
              <a:ext cx="154539" cy="79436"/>
            </a:xfrm>
            <a:custGeom>
              <a:avLst/>
              <a:gdLst>
                <a:gd name="T0" fmla="*/ 0 w 107"/>
                <a:gd name="T1" fmla="*/ 0 h 55"/>
                <a:gd name="T2" fmla="*/ 1 w 107"/>
                <a:gd name="T3" fmla="*/ 0 h 55"/>
                <a:gd name="T4" fmla="*/ 107 w 107"/>
                <a:gd name="T5" fmla="*/ 54 h 55"/>
                <a:gd name="T6" fmla="*/ 107 w 107"/>
                <a:gd name="T7" fmla="*/ 55 h 55"/>
                <a:gd name="T8" fmla="*/ 106 w 107"/>
                <a:gd name="T9" fmla="*/ 55 h 55"/>
                <a:gd name="T10" fmla="*/ 0 w 107"/>
                <a:gd name="T11" fmla="*/ 1 h 55"/>
                <a:gd name="T12" fmla="*/ 0 w 107"/>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 h="55">
                  <a:moveTo>
                    <a:pt x="0" y="0"/>
                  </a:moveTo>
                  <a:lnTo>
                    <a:pt x="1" y="0"/>
                  </a:lnTo>
                  <a:lnTo>
                    <a:pt x="107" y="54"/>
                  </a:lnTo>
                  <a:lnTo>
                    <a:pt x="107" y="55"/>
                  </a:lnTo>
                  <a:lnTo>
                    <a:pt x="106" y="55"/>
                  </a:lnTo>
                  <a:lnTo>
                    <a:pt x="0" y="1"/>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94" name="Freeform 20"/>
            <p:cNvSpPr>
              <a:spLocks/>
            </p:cNvSpPr>
            <p:nvPr/>
          </p:nvSpPr>
          <p:spPr bwMode="auto">
            <a:xfrm>
              <a:off x="5106725" y="2449639"/>
              <a:ext cx="202200" cy="116988"/>
            </a:xfrm>
            <a:custGeom>
              <a:avLst/>
              <a:gdLst>
                <a:gd name="T0" fmla="*/ 0 w 140"/>
                <a:gd name="T1" fmla="*/ 0 h 81"/>
                <a:gd name="T2" fmla="*/ 1 w 140"/>
                <a:gd name="T3" fmla="*/ 0 h 81"/>
                <a:gd name="T4" fmla="*/ 140 w 140"/>
                <a:gd name="T5" fmla="*/ 79 h 81"/>
                <a:gd name="T6" fmla="*/ 140 w 140"/>
                <a:gd name="T7" fmla="*/ 81 h 81"/>
                <a:gd name="T8" fmla="*/ 140 w 140"/>
                <a:gd name="T9" fmla="*/ 81 h 81"/>
                <a:gd name="T10" fmla="*/ 0 w 140"/>
                <a:gd name="T11" fmla="*/ 1 h 81"/>
                <a:gd name="T12" fmla="*/ 0 w 140"/>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140" h="81">
                  <a:moveTo>
                    <a:pt x="0" y="0"/>
                  </a:moveTo>
                  <a:lnTo>
                    <a:pt x="1" y="0"/>
                  </a:lnTo>
                  <a:lnTo>
                    <a:pt x="140" y="79"/>
                  </a:lnTo>
                  <a:lnTo>
                    <a:pt x="140" y="81"/>
                  </a:lnTo>
                  <a:lnTo>
                    <a:pt x="140" y="81"/>
                  </a:lnTo>
                  <a:lnTo>
                    <a:pt x="0" y="1"/>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95" name="Freeform 21"/>
            <p:cNvSpPr>
              <a:spLocks/>
            </p:cNvSpPr>
            <p:nvPr/>
          </p:nvSpPr>
          <p:spPr bwMode="auto">
            <a:xfrm>
              <a:off x="5308925" y="2563737"/>
              <a:ext cx="192090" cy="140096"/>
            </a:xfrm>
            <a:custGeom>
              <a:avLst/>
              <a:gdLst>
                <a:gd name="T0" fmla="*/ 0 w 133"/>
                <a:gd name="T1" fmla="*/ 0 h 97"/>
                <a:gd name="T2" fmla="*/ 0 w 133"/>
                <a:gd name="T3" fmla="*/ 0 h 97"/>
                <a:gd name="T4" fmla="*/ 133 w 133"/>
                <a:gd name="T5" fmla="*/ 96 h 97"/>
                <a:gd name="T6" fmla="*/ 133 w 133"/>
                <a:gd name="T7" fmla="*/ 97 h 97"/>
                <a:gd name="T8" fmla="*/ 132 w 133"/>
                <a:gd name="T9" fmla="*/ 97 h 97"/>
                <a:gd name="T10" fmla="*/ 0 w 133"/>
                <a:gd name="T11" fmla="*/ 2 h 97"/>
                <a:gd name="T12" fmla="*/ 0 w 133"/>
                <a:gd name="T13" fmla="*/ 0 h 97"/>
              </a:gdLst>
              <a:ahLst/>
              <a:cxnLst>
                <a:cxn ang="0">
                  <a:pos x="T0" y="T1"/>
                </a:cxn>
                <a:cxn ang="0">
                  <a:pos x="T2" y="T3"/>
                </a:cxn>
                <a:cxn ang="0">
                  <a:pos x="T4" y="T5"/>
                </a:cxn>
                <a:cxn ang="0">
                  <a:pos x="T6" y="T7"/>
                </a:cxn>
                <a:cxn ang="0">
                  <a:pos x="T8" y="T9"/>
                </a:cxn>
                <a:cxn ang="0">
                  <a:pos x="T10" y="T11"/>
                </a:cxn>
                <a:cxn ang="0">
                  <a:pos x="T12" y="T13"/>
                </a:cxn>
              </a:cxnLst>
              <a:rect l="0" t="0" r="r" b="b"/>
              <a:pathLst>
                <a:path w="133" h="97">
                  <a:moveTo>
                    <a:pt x="0" y="0"/>
                  </a:moveTo>
                  <a:lnTo>
                    <a:pt x="0" y="0"/>
                  </a:lnTo>
                  <a:lnTo>
                    <a:pt x="133" y="96"/>
                  </a:lnTo>
                  <a:lnTo>
                    <a:pt x="133" y="97"/>
                  </a:lnTo>
                  <a:lnTo>
                    <a:pt x="132" y="97"/>
                  </a:lnTo>
                  <a:lnTo>
                    <a:pt x="0" y="2"/>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96" name="Freeform 22"/>
            <p:cNvSpPr>
              <a:spLocks/>
            </p:cNvSpPr>
            <p:nvPr/>
          </p:nvSpPr>
          <p:spPr bwMode="auto">
            <a:xfrm>
              <a:off x="5492349" y="2609954"/>
              <a:ext cx="8666" cy="93879"/>
            </a:xfrm>
            <a:custGeom>
              <a:avLst/>
              <a:gdLst>
                <a:gd name="T0" fmla="*/ 0 w 6"/>
                <a:gd name="T1" fmla="*/ 0 h 65"/>
                <a:gd name="T2" fmla="*/ 1 w 6"/>
                <a:gd name="T3" fmla="*/ 0 h 65"/>
                <a:gd name="T4" fmla="*/ 6 w 6"/>
                <a:gd name="T5" fmla="*/ 64 h 65"/>
                <a:gd name="T6" fmla="*/ 6 w 6"/>
                <a:gd name="T7" fmla="*/ 65 h 65"/>
                <a:gd name="T8" fmla="*/ 5 w 6"/>
                <a:gd name="T9" fmla="*/ 65 h 65"/>
                <a:gd name="T10" fmla="*/ 0 w 6"/>
                <a:gd name="T11" fmla="*/ 2 h 65"/>
                <a:gd name="T12" fmla="*/ 0 w 6"/>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6" h="65">
                  <a:moveTo>
                    <a:pt x="0" y="0"/>
                  </a:moveTo>
                  <a:lnTo>
                    <a:pt x="1" y="0"/>
                  </a:lnTo>
                  <a:lnTo>
                    <a:pt x="6" y="64"/>
                  </a:lnTo>
                  <a:lnTo>
                    <a:pt x="6" y="65"/>
                  </a:lnTo>
                  <a:lnTo>
                    <a:pt x="5" y="65"/>
                  </a:lnTo>
                  <a:lnTo>
                    <a:pt x="0" y="2"/>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97" name="Freeform 23"/>
            <p:cNvSpPr>
              <a:spLocks/>
            </p:cNvSpPr>
            <p:nvPr/>
          </p:nvSpPr>
          <p:spPr bwMode="auto">
            <a:xfrm>
              <a:off x="5368141" y="2526185"/>
              <a:ext cx="125653" cy="86657"/>
            </a:xfrm>
            <a:custGeom>
              <a:avLst/>
              <a:gdLst>
                <a:gd name="T0" fmla="*/ 0 w 87"/>
                <a:gd name="T1" fmla="*/ 0 h 60"/>
                <a:gd name="T2" fmla="*/ 3 w 87"/>
                <a:gd name="T3" fmla="*/ 0 h 60"/>
                <a:gd name="T4" fmla="*/ 87 w 87"/>
                <a:gd name="T5" fmla="*/ 58 h 60"/>
                <a:gd name="T6" fmla="*/ 87 w 87"/>
                <a:gd name="T7" fmla="*/ 60 h 60"/>
                <a:gd name="T8" fmla="*/ 86 w 87"/>
                <a:gd name="T9" fmla="*/ 60 h 60"/>
                <a:gd name="T10" fmla="*/ 0 w 87"/>
                <a:gd name="T11" fmla="*/ 2 h 60"/>
                <a:gd name="T12" fmla="*/ 0 w 87"/>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87" h="60">
                  <a:moveTo>
                    <a:pt x="0" y="0"/>
                  </a:moveTo>
                  <a:lnTo>
                    <a:pt x="3" y="0"/>
                  </a:lnTo>
                  <a:lnTo>
                    <a:pt x="87" y="58"/>
                  </a:lnTo>
                  <a:lnTo>
                    <a:pt x="87" y="60"/>
                  </a:lnTo>
                  <a:lnTo>
                    <a:pt x="86" y="60"/>
                  </a:lnTo>
                  <a:lnTo>
                    <a:pt x="0" y="2"/>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98" name="Freeform 24"/>
            <p:cNvSpPr>
              <a:spLocks/>
            </p:cNvSpPr>
            <p:nvPr/>
          </p:nvSpPr>
          <p:spPr bwMode="auto">
            <a:xfrm>
              <a:off x="5207825" y="2396200"/>
              <a:ext cx="164649" cy="132874"/>
            </a:xfrm>
            <a:custGeom>
              <a:avLst/>
              <a:gdLst>
                <a:gd name="T0" fmla="*/ 0 w 114"/>
                <a:gd name="T1" fmla="*/ 0 h 92"/>
                <a:gd name="T2" fmla="*/ 1 w 114"/>
                <a:gd name="T3" fmla="*/ 0 h 92"/>
                <a:gd name="T4" fmla="*/ 114 w 114"/>
                <a:gd name="T5" fmla="*/ 90 h 92"/>
                <a:gd name="T6" fmla="*/ 114 w 114"/>
                <a:gd name="T7" fmla="*/ 92 h 92"/>
                <a:gd name="T8" fmla="*/ 111 w 114"/>
                <a:gd name="T9" fmla="*/ 92 h 92"/>
                <a:gd name="T10" fmla="*/ 0 w 114"/>
                <a:gd name="T11" fmla="*/ 0 h 92"/>
                <a:gd name="T12" fmla="*/ 0 w 114"/>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114" h="92">
                  <a:moveTo>
                    <a:pt x="0" y="0"/>
                  </a:moveTo>
                  <a:lnTo>
                    <a:pt x="1" y="0"/>
                  </a:lnTo>
                  <a:lnTo>
                    <a:pt x="114" y="90"/>
                  </a:lnTo>
                  <a:lnTo>
                    <a:pt x="114" y="92"/>
                  </a:lnTo>
                  <a:lnTo>
                    <a:pt x="111" y="92"/>
                  </a:lnTo>
                  <a:lnTo>
                    <a:pt x="0" y="0"/>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2999" name="Freeform 25"/>
            <p:cNvSpPr>
              <a:spLocks/>
            </p:cNvSpPr>
            <p:nvPr/>
          </p:nvSpPr>
          <p:spPr bwMode="auto">
            <a:xfrm>
              <a:off x="5046065" y="2287879"/>
              <a:ext cx="163205" cy="108322"/>
            </a:xfrm>
            <a:custGeom>
              <a:avLst/>
              <a:gdLst>
                <a:gd name="T0" fmla="*/ 0 w 113"/>
                <a:gd name="T1" fmla="*/ 0 h 75"/>
                <a:gd name="T2" fmla="*/ 1 w 113"/>
                <a:gd name="T3" fmla="*/ 0 h 75"/>
                <a:gd name="T4" fmla="*/ 113 w 113"/>
                <a:gd name="T5" fmla="*/ 75 h 75"/>
                <a:gd name="T6" fmla="*/ 113 w 113"/>
                <a:gd name="T7" fmla="*/ 75 h 75"/>
                <a:gd name="T8" fmla="*/ 112 w 113"/>
                <a:gd name="T9" fmla="*/ 75 h 75"/>
                <a:gd name="T10" fmla="*/ 0 w 113"/>
                <a:gd name="T11" fmla="*/ 0 h 75"/>
                <a:gd name="T12" fmla="*/ 0 w 113"/>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13" h="75">
                  <a:moveTo>
                    <a:pt x="0" y="0"/>
                  </a:moveTo>
                  <a:lnTo>
                    <a:pt x="1" y="0"/>
                  </a:lnTo>
                  <a:lnTo>
                    <a:pt x="113" y="75"/>
                  </a:lnTo>
                  <a:lnTo>
                    <a:pt x="113" y="75"/>
                  </a:lnTo>
                  <a:lnTo>
                    <a:pt x="112" y="75"/>
                  </a:lnTo>
                  <a:lnTo>
                    <a:pt x="0" y="0"/>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00" name="Freeform 26"/>
            <p:cNvSpPr>
              <a:spLocks/>
            </p:cNvSpPr>
            <p:nvPr/>
          </p:nvSpPr>
          <p:spPr bwMode="auto">
            <a:xfrm>
              <a:off x="4907413" y="2199777"/>
              <a:ext cx="140096" cy="88102"/>
            </a:xfrm>
            <a:custGeom>
              <a:avLst/>
              <a:gdLst>
                <a:gd name="T0" fmla="*/ 0 w 97"/>
                <a:gd name="T1" fmla="*/ 0 h 61"/>
                <a:gd name="T2" fmla="*/ 1 w 97"/>
                <a:gd name="T3" fmla="*/ 0 h 61"/>
                <a:gd name="T4" fmla="*/ 97 w 97"/>
                <a:gd name="T5" fmla="*/ 61 h 61"/>
                <a:gd name="T6" fmla="*/ 97 w 97"/>
                <a:gd name="T7" fmla="*/ 61 h 61"/>
                <a:gd name="T8" fmla="*/ 96 w 97"/>
                <a:gd name="T9" fmla="*/ 61 h 61"/>
                <a:gd name="T10" fmla="*/ 0 w 97"/>
                <a:gd name="T11" fmla="*/ 3 h 61"/>
                <a:gd name="T12" fmla="*/ 0 w 97"/>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97" h="61">
                  <a:moveTo>
                    <a:pt x="0" y="0"/>
                  </a:moveTo>
                  <a:lnTo>
                    <a:pt x="1" y="0"/>
                  </a:lnTo>
                  <a:lnTo>
                    <a:pt x="97" y="61"/>
                  </a:lnTo>
                  <a:lnTo>
                    <a:pt x="97" y="61"/>
                  </a:lnTo>
                  <a:lnTo>
                    <a:pt x="96" y="61"/>
                  </a:lnTo>
                  <a:lnTo>
                    <a:pt x="0" y="3"/>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01" name="Freeform 27"/>
            <p:cNvSpPr>
              <a:spLocks/>
            </p:cNvSpPr>
            <p:nvPr/>
          </p:nvSpPr>
          <p:spPr bwMode="auto">
            <a:xfrm>
              <a:off x="4783205" y="2139117"/>
              <a:ext cx="125653" cy="64993"/>
            </a:xfrm>
            <a:custGeom>
              <a:avLst/>
              <a:gdLst>
                <a:gd name="T0" fmla="*/ 0 w 87"/>
                <a:gd name="T1" fmla="*/ 0 h 45"/>
                <a:gd name="T2" fmla="*/ 2 w 87"/>
                <a:gd name="T3" fmla="*/ 0 h 45"/>
                <a:gd name="T4" fmla="*/ 87 w 87"/>
                <a:gd name="T5" fmla="*/ 42 h 45"/>
                <a:gd name="T6" fmla="*/ 87 w 87"/>
                <a:gd name="T7" fmla="*/ 45 h 45"/>
                <a:gd name="T8" fmla="*/ 86 w 87"/>
                <a:gd name="T9" fmla="*/ 45 h 45"/>
                <a:gd name="T10" fmla="*/ 0 w 87"/>
                <a:gd name="T11" fmla="*/ 1 h 45"/>
                <a:gd name="T12" fmla="*/ 0 w 87"/>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87" h="45">
                  <a:moveTo>
                    <a:pt x="0" y="0"/>
                  </a:moveTo>
                  <a:lnTo>
                    <a:pt x="2" y="0"/>
                  </a:lnTo>
                  <a:lnTo>
                    <a:pt x="87" y="42"/>
                  </a:lnTo>
                  <a:lnTo>
                    <a:pt x="87" y="45"/>
                  </a:lnTo>
                  <a:lnTo>
                    <a:pt x="86" y="45"/>
                  </a:lnTo>
                  <a:lnTo>
                    <a:pt x="0" y="1"/>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02" name="Freeform 28"/>
            <p:cNvSpPr>
              <a:spLocks/>
            </p:cNvSpPr>
            <p:nvPr/>
          </p:nvSpPr>
          <p:spPr bwMode="auto">
            <a:xfrm>
              <a:off x="4683549" y="2108787"/>
              <a:ext cx="102545" cy="31774"/>
            </a:xfrm>
            <a:custGeom>
              <a:avLst/>
              <a:gdLst>
                <a:gd name="T0" fmla="*/ 0 w 71"/>
                <a:gd name="T1" fmla="*/ 0 h 22"/>
                <a:gd name="T2" fmla="*/ 1 w 71"/>
                <a:gd name="T3" fmla="*/ 0 h 22"/>
                <a:gd name="T4" fmla="*/ 71 w 71"/>
                <a:gd name="T5" fmla="*/ 21 h 22"/>
                <a:gd name="T6" fmla="*/ 71 w 71"/>
                <a:gd name="T7" fmla="*/ 22 h 22"/>
                <a:gd name="T8" fmla="*/ 69 w 71"/>
                <a:gd name="T9" fmla="*/ 22 h 22"/>
                <a:gd name="T10" fmla="*/ 0 w 71"/>
                <a:gd name="T11" fmla="*/ 0 h 22"/>
                <a:gd name="T12" fmla="*/ 0 w 71"/>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71" h="22">
                  <a:moveTo>
                    <a:pt x="0" y="0"/>
                  </a:moveTo>
                  <a:lnTo>
                    <a:pt x="1" y="0"/>
                  </a:lnTo>
                  <a:lnTo>
                    <a:pt x="71" y="21"/>
                  </a:lnTo>
                  <a:lnTo>
                    <a:pt x="71" y="22"/>
                  </a:lnTo>
                  <a:lnTo>
                    <a:pt x="69" y="22"/>
                  </a:lnTo>
                  <a:lnTo>
                    <a:pt x="0" y="0"/>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03" name="Freeform 29"/>
            <p:cNvSpPr>
              <a:spLocks/>
            </p:cNvSpPr>
            <p:nvPr/>
          </p:nvSpPr>
          <p:spPr bwMode="auto">
            <a:xfrm>
              <a:off x="4582449" y="2071236"/>
              <a:ext cx="102545" cy="37551"/>
            </a:xfrm>
            <a:custGeom>
              <a:avLst/>
              <a:gdLst>
                <a:gd name="T0" fmla="*/ 0 w 71"/>
                <a:gd name="T1" fmla="*/ 0 h 26"/>
                <a:gd name="T2" fmla="*/ 1 w 71"/>
                <a:gd name="T3" fmla="*/ 0 h 26"/>
                <a:gd name="T4" fmla="*/ 71 w 71"/>
                <a:gd name="T5" fmla="*/ 26 h 26"/>
                <a:gd name="T6" fmla="*/ 71 w 71"/>
                <a:gd name="T7" fmla="*/ 26 h 26"/>
                <a:gd name="T8" fmla="*/ 70 w 71"/>
                <a:gd name="T9" fmla="*/ 26 h 26"/>
                <a:gd name="T10" fmla="*/ 0 w 71"/>
                <a:gd name="T11" fmla="*/ 0 h 26"/>
                <a:gd name="T12" fmla="*/ 0 w 71"/>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71" h="26">
                  <a:moveTo>
                    <a:pt x="0" y="0"/>
                  </a:moveTo>
                  <a:lnTo>
                    <a:pt x="1" y="0"/>
                  </a:lnTo>
                  <a:lnTo>
                    <a:pt x="71" y="26"/>
                  </a:lnTo>
                  <a:lnTo>
                    <a:pt x="71" y="26"/>
                  </a:lnTo>
                  <a:lnTo>
                    <a:pt x="70" y="26"/>
                  </a:lnTo>
                  <a:lnTo>
                    <a:pt x="0" y="0"/>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04" name="Freeform 30"/>
            <p:cNvSpPr>
              <a:spLocks/>
            </p:cNvSpPr>
            <p:nvPr/>
          </p:nvSpPr>
          <p:spPr bwMode="auto">
            <a:xfrm>
              <a:off x="4474127" y="2061125"/>
              <a:ext cx="109766" cy="10110"/>
            </a:xfrm>
            <a:custGeom>
              <a:avLst/>
              <a:gdLst>
                <a:gd name="T0" fmla="*/ 0 w 76"/>
                <a:gd name="T1" fmla="*/ 0 h 7"/>
                <a:gd name="T2" fmla="*/ 1 w 76"/>
                <a:gd name="T3" fmla="*/ 0 h 7"/>
                <a:gd name="T4" fmla="*/ 76 w 76"/>
                <a:gd name="T5" fmla="*/ 7 h 7"/>
                <a:gd name="T6" fmla="*/ 76 w 76"/>
                <a:gd name="T7" fmla="*/ 7 h 7"/>
                <a:gd name="T8" fmla="*/ 75 w 76"/>
                <a:gd name="T9" fmla="*/ 7 h 7"/>
                <a:gd name="T10" fmla="*/ 0 w 76"/>
                <a:gd name="T11" fmla="*/ 3 h 7"/>
                <a:gd name="T12" fmla="*/ 0 w 7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6" h="7">
                  <a:moveTo>
                    <a:pt x="0" y="0"/>
                  </a:moveTo>
                  <a:lnTo>
                    <a:pt x="1" y="0"/>
                  </a:lnTo>
                  <a:lnTo>
                    <a:pt x="76" y="7"/>
                  </a:lnTo>
                  <a:lnTo>
                    <a:pt x="76" y="7"/>
                  </a:lnTo>
                  <a:lnTo>
                    <a:pt x="75" y="7"/>
                  </a:lnTo>
                  <a:lnTo>
                    <a:pt x="0" y="3"/>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05" name="Freeform 31"/>
            <p:cNvSpPr>
              <a:spLocks/>
            </p:cNvSpPr>
            <p:nvPr/>
          </p:nvSpPr>
          <p:spPr bwMode="auto">
            <a:xfrm>
              <a:off x="4367250" y="2061125"/>
              <a:ext cx="108322" cy="20220"/>
            </a:xfrm>
            <a:custGeom>
              <a:avLst/>
              <a:gdLst>
                <a:gd name="T0" fmla="*/ 74 w 75"/>
                <a:gd name="T1" fmla="*/ 0 h 14"/>
                <a:gd name="T2" fmla="*/ 75 w 75"/>
                <a:gd name="T3" fmla="*/ 0 h 14"/>
                <a:gd name="T4" fmla="*/ 75 w 75"/>
                <a:gd name="T5" fmla="*/ 3 h 14"/>
                <a:gd name="T6" fmla="*/ 1 w 75"/>
                <a:gd name="T7" fmla="*/ 14 h 14"/>
                <a:gd name="T8" fmla="*/ 0 w 75"/>
                <a:gd name="T9" fmla="*/ 14 h 14"/>
                <a:gd name="T10" fmla="*/ 0 w 75"/>
                <a:gd name="T11" fmla="*/ 13 h 14"/>
                <a:gd name="T12" fmla="*/ 74 w 7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75" h="14">
                  <a:moveTo>
                    <a:pt x="74" y="0"/>
                  </a:moveTo>
                  <a:lnTo>
                    <a:pt x="75" y="0"/>
                  </a:lnTo>
                  <a:lnTo>
                    <a:pt x="75" y="3"/>
                  </a:lnTo>
                  <a:lnTo>
                    <a:pt x="1" y="14"/>
                  </a:lnTo>
                  <a:lnTo>
                    <a:pt x="0" y="14"/>
                  </a:lnTo>
                  <a:lnTo>
                    <a:pt x="0" y="13"/>
                  </a:lnTo>
                  <a:lnTo>
                    <a:pt x="74"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06" name="Freeform 32"/>
            <p:cNvSpPr>
              <a:spLocks/>
            </p:cNvSpPr>
            <p:nvPr/>
          </p:nvSpPr>
          <p:spPr bwMode="auto">
            <a:xfrm>
              <a:off x="4287815" y="2079901"/>
              <a:ext cx="80880" cy="28886"/>
            </a:xfrm>
            <a:custGeom>
              <a:avLst/>
              <a:gdLst>
                <a:gd name="T0" fmla="*/ 55 w 56"/>
                <a:gd name="T1" fmla="*/ 0 h 20"/>
                <a:gd name="T2" fmla="*/ 56 w 56"/>
                <a:gd name="T3" fmla="*/ 0 h 20"/>
                <a:gd name="T4" fmla="*/ 56 w 56"/>
                <a:gd name="T5" fmla="*/ 1 h 20"/>
                <a:gd name="T6" fmla="*/ 2 w 56"/>
                <a:gd name="T7" fmla="*/ 20 h 20"/>
                <a:gd name="T8" fmla="*/ 0 w 56"/>
                <a:gd name="T9" fmla="*/ 20 h 20"/>
                <a:gd name="T10" fmla="*/ 0 w 56"/>
                <a:gd name="T11" fmla="*/ 20 h 20"/>
                <a:gd name="T12" fmla="*/ 55 w 56"/>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56" h="20">
                  <a:moveTo>
                    <a:pt x="55" y="0"/>
                  </a:moveTo>
                  <a:lnTo>
                    <a:pt x="56" y="0"/>
                  </a:lnTo>
                  <a:lnTo>
                    <a:pt x="56" y="1"/>
                  </a:lnTo>
                  <a:lnTo>
                    <a:pt x="2" y="20"/>
                  </a:lnTo>
                  <a:lnTo>
                    <a:pt x="0" y="20"/>
                  </a:lnTo>
                  <a:lnTo>
                    <a:pt x="0" y="20"/>
                  </a:lnTo>
                  <a:lnTo>
                    <a:pt x="55"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07" name="Freeform 33"/>
            <p:cNvSpPr>
              <a:spLocks/>
            </p:cNvSpPr>
            <p:nvPr/>
          </p:nvSpPr>
          <p:spPr bwMode="auto">
            <a:xfrm>
              <a:off x="4204046" y="2108787"/>
              <a:ext cx="86657" cy="49106"/>
            </a:xfrm>
            <a:custGeom>
              <a:avLst/>
              <a:gdLst>
                <a:gd name="T0" fmla="*/ 58 w 60"/>
                <a:gd name="T1" fmla="*/ 0 h 34"/>
                <a:gd name="T2" fmla="*/ 60 w 60"/>
                <a:gd name="T3" fmla="*/ 0 h 34"/>
                <a:gd name="T4" fmla="*/ 60 w 60"/>
                <a:gd name="T5" fmla="*/ 0 h 34"/>
                <a:gd name="T6" fmla="*/ 0 w 60"/>
                <a:gd name="T7" fmla="*/ 34 h 34"/>
                <a:gd name="T8" fmla="*/ 0 w 60"/>
                <a:gd name="T9" fmla="*/ 34 h 34"/>
                <a:gd name="T10" fmla="*/ 0 w 60"/>
                <a:gd name="T11" fmla="*/ 31 h 34"/>
                <a:gd name="T12" fmla="*/ 58 w 60"/>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60" h="34">
                  <a:moveTo>
                    <a:pt x="58" y="0"/>
                  </a:moveTo>
                  <a:lnTo>
                    <a:pt x="60" y="0"/>
                  </a:lnTo>
                  <a:lnTo>
                    <a:pt x="60" y="0"/>
                  </a:lnTo>
                  <a:lnTo>
                    <a:pt x="0" y="34"/>
                  </a:lnTo>
                  <a:lnTo>
                    <a:pt x="0" y="34"/>
                  </a:lnTo>
                  <a:lnTo>
                    <a:pt x="0" y="31"/>
                  </a:lnTo>
                  <a:lnTo>
                    <a:pt x="58"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08" name="Freeform 34"/>
            <p:cNvSpPr>
              <a:spLocks/>
            </p:cNvSpPr>
            <p:nvPr/>
          </p:nvSpPr>
          <p:spPr bwMode="auto">
            <a:xfrm>
              <a:off x="4149164" y="2153560"/>
              <a:ext cx="54883" cy="27442"/>
            </a:xfrm>
            <a:custGeom>
              <a:avLst/>
              <a:gdLst>
                <a:gd name="T0" fmla="*/ 38 w 38"/>
                <a:gd name="T1" fmla="*/ 0 h 19"/>
                <a:gd name="T2" fmla="*/ 38 w 38"/>
                <a:gd name="T3" fmla="*/ 0 h 19"/>
                <a:gd name="T4" fmla="*/ 38 w 38"/>
                <a:gd name="T5" fmla="*/ 3 h 19"/>
                <a:gd name="T6" fmla="*/ 1 w 38"/>
                <a:gd name="T7" fmla="*/ 19 h 19"/>
                <a:gd name="T8" fmla="*/ 0 w 38"/>
                <a:gd name="T9" fmla="*/ 19 h 19"/>
                <a:gd name="T10" fmla="*/ 0 w 38"/>
                <a:gd name="T11" fmla="*/ 17 h 19"/>
                <a:gd name="T12" fmla="*/ 38 w 3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8" h="19">
                  <a:moveTo>
                    <a:pt x="38" y="0"/>
                  </a:moveTo>
                  <a:lnTo>
                    <a:pt x="38" y="0"/>
                  </a:lnTo>
                  <a:lnTo>
                    <a:pt x="38" y="3"/>
                  </a:lnTo>
                  <a:lnTo>
                    <a:pt x="1" y="19"/>
                  </a:lnTo>
                  <a:lnTo>
                    <a:pt x="0" y="19"/>
                  </a:lnTo>
                  <a:lnTo>
                    <a:pt x="0" y="17"/>
                  </a:lnTo>
                  <a:lnTo>
                    <a:pt x="38"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09" name="Freeform 35"/>
            <p:cNvSpPr>
              <a:spLocks/>
            </p:cNvSpPr>
            <p:nvPr/>
          </p:nvSpPr>
          <p:spPr bwMode="auto">
            <a:xfrm>
              <a:off x="1887412" y="4309879"/>
              <a:ext cx="31774" cy="124209"/>
            </a:xfrm>
            <a:custGeom>
              <a:avLst/>
              <a:gdLst>
                <a:gd name="T0" fmla="*/ 20 w 22"/>
                <a:gd name="T1" fmla="*/ 0 h 86"/>
                <a:gd name="T2" fmla="*/ 22 w 22"/>
                <a:gd name="T3" fmla="*/ 0 h 86"/>
                <a:gd name="T4" fmla="*/ 22 w 22"/>
                <a:gd name="T5" fmla="*/ 2 h 86"/>
                <a:gd name="T6" fmla="*/ 2 w 22"/>
                <a:gd name="T7" fmla="*/ 86 h 86"/>
                <a:gd name="T8" fmla="*/ 0 w 22"/>
                <a:gd name="T9" fmla="*/ 86 h 86"/>
                <a:gd name="T10" fmla="*/ 0 w 22"/>
                <a:gd name="T11" fmla="*/ 83 h 86"/>
                <a:gd name="T12" fmla="*/ 20 w 22"/>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22" h="86">
                  <a:moveTo>
                    <a:pt x="20" y="0"/>
                  </a:moveTo>
                  <a:lnTo>
                    <a:pt x="22" y="0"/>
                  </a:lnTo>
                  <a:lnTo>
                    <a:pt x="22" y="2"/>
                  </a:lnTo>
                  <a:lnTo>
                    <a:pt x="2" y="86"/>
                  </a:lnTo>
                  <a:lnTo>
                    <a:pt x="0" y="86"/>
                  </a:lnTo>
                  <a:lnTo>
                    <a:pt x="0" y="83"/>
                  </a:lnTo>
                  <a:lnTo>
                    <a:pt x="2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10" name="Freeform 36"/>
            <p:cNvSpPr>
              <a:spLocks/>
            </p:cNvSpPr>
            <p:nvPr/>
          </p:nvSpPr>
          <p:spPr bwMode="auto">
            <a:xfrm>
              <a:off x="1933629" y="4234776"/>
              <a:ext cx="8666" cy="24553"/>
            </a:xfrm>
            <a:custGeom>
              <a:avLst/>
              <a:gdLst>
                <a:gd name="T0" fmla="*/ 5 w 6"/>
                <a:gd name="T1" fmla="*/ 0 h 17"/>
                <a:gd name="T2" fmla="*/ 6 w 6"/>
                <a:gd name="T3" fmla="*/ 0 h 17"/>
                <a:gd name="T4" fmla="*/ 6 w 6"/>
                <a:gd name="T5" fmla="*/ 2 h 17"/>
                <a:gd name="T6" fmla="*/ 2 w 6"/>
                <a:gd name="T7" fmla="*/ 17 h 17"/>
                <a:gd name="T8" fmla="*/ 0 w 6"/>
                <a:gd name="T9" fmla="*/ 17 h 17"/>
                <a:gd name="T10" fmla="*/ 0 w 6"/>
                <a:gd name="T11" fmla="*/ 14 h 17"/>
                <a:gd name="T12" fmla="*/ 5 w 6"/>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6" h="17">
                  <a:moveTo>
                    <a:pt x="5" y="0"/>
                  </a:moveTo>
                  <a:lnTo>
                    <a:pt x="6" y="0"/>
                  </a:lnTo>
                  <a:lnTo>
                    <a:pt x="6" y="2"/>
                  </a:lnTo>
                  <a:lnTo>
                    <a:pt x="2" y="17"/>
                  </a:lnTo>
                  <a:lnTo>
                    <a:pt x="0" y="17"/>
                  </a:lnTo>
                  <a:lnTo>
                    <a:pt x="0" y="14"/>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11" name="Freeform 37"/>
            <p:cNvSpPr>
              <a:spLocks/>
            </p:cNvSpPr>
            <p:nvPr/>
          </p:nvSpPr>
          <p:spPr bwMode="auto">
            <a:xfrm>
              <a:off x="1958182" y="4091791"/>
              <a:ext cx="36108" cy="96768"/>
            </a:xfrm>
            <a:custGeom>
              <a:avLst/>
              <a:gdLst>
                <a:gd name="T0" fmla="*/ 23 w 25"/>
                <a:gd name="T1" fmla="*/ 0 h 67"/>
                <a:gd name="T2" fmla="*/ 25 w 25"/>
                <a:gd name="T3" fmla="*/ 0 h 67"/>
                <a:gd name="T4" fmla="*/ 25 w 25"/>
                <a:gd name="T5" fmla="*/ 3 h 67"/>
                <a:gd name="T6" fmla="*/ 3 w 25"/>
                <a:gd name="T7" fmla="*/ 67 h 67"/>
                <a:gd name="T8" fmla="*/ 0 w 25"/>
                <a:gd name="T9" fmla="*/ 67 h 67"/>
                <a:gd name="T10" fmla="*/ 0 w 25"/>
                <a:gd name="T11" fmla="*/ 64 h 67"/>
                <a:gd name="T12" fmla="*/ 23 w 25"/>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25" h="67">
                  <a:moveTo>
                    <a:pt x="23" y="0"/>
                  </a:moveTo>
                  <a:lnTo>
                    <a:pt x="25" y="0"/>
                  </a:lnTo>
                  <a:lnTo>
                    <a:pt x="25" y="3"/>
                  </a:lnTo>
                  <a:lnTo>
                    <a:pt x="3" y="67"/>
                  </a:lnTo>
                  <a:lnTo>
                    <a:pt x="0" y="67"/>
                  </a:lnTo>
                  <a:lnTo>
                    <a:pt x="0" y="64"/>
                  </a:lnTo>
                  <a:lnTo>
                    <a:pt x="2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12" name="Freeform 38"/>
            <p:cNvSpPr>
              <a:spLocks/>
            </p:cNvSpPr>
            <p:nvPr/>
          </p:nvSpPr>
          <p:spPr bwMode="auto">
            <a:xfrm>
              <a:off x="1991401" y="4062906"/>
              <a:ext cx="15888" cy="33219"/>
            </a:xfrm>
            <a:custGeom>
              <a:avLst/>
              <a:gdLst>
                <a:gd name="T0" fmla="*/ 8 w 11"/>
                <a:gd name="T1" fmla="*/ 0 h 23"/>
                <a:gd name="T2" fmla="*/ 11 w 11"/>
                <a:gd name="T3" fmla="*/ 0 h 23"/>
                <a:gd name="T4" fmla="*/ 11 w 11"/>
                <a:gd name="T5" fmla="*/ 2 h 23"/>
                <a:gd name="T6" fmla="*/ 2 w 11"/>
                <a:gd name="T7" fmla="*/ 23 h 23"/>
                <a:gd name="T8" fmla="*/ 0 w 11"/>
                <a:gd name="T9" fmla="*/ 23 h 23"/>
                <a:gd name="T10" fmla="*/ 0 w 11"/>
                <a:gd name="T11" fmla="*/ 20 h 23"/>
                <a:gd name="T12" fmla="*/ 8 w 1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11" h="23">
                  <a:moveTo>
                    <a:pt x="8" y="0"/>
                  </a:moveTo>
                  <a:lnTo>
                    <a:pt x="11" y="0"/>
                  </a:lnTo>
                  <a:lnTo>
                    <a:pt x="11" y="2"/>
                  </a:lnTo>
                  <a:lnTo>
                    <a:pt x="2" y="23"/>
                  </a:lnTo>
                  <a:lnTo>
                    <a:pt x="0" y="23"/>
                  </a:lnTo>
                  <a:lnTo>
                    <a:pt x="0" y="20"/>
                  </a:lnTo>
                  <a:lnTo>
                    <a:pt x="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13" name="Freeform 39"/>
            <p:cNvSpPr>
              <a:spLocks/>
            </p:cNvSpPr>
            <p:nvPr/>
          </p:nvSpPr>
          <p:spPr bwMode="auto">
            <a:xfrm>
              <a:off x="2027507" y="3987803"/>
              <a:ext cx="12999" cy="27442"/>
            </a:xfrm>
            <a:custGeom>
              <a:avLst/>
              <a:gdLst>
                <a:gd name="T0" fmla="*/ 5 w 9"/>
                <a:gd name="T1" fmla="*/ 0 h 19"/>
                <a:gd name="T2" fmla="*/ 9 w 9"/>
                <a:gd name="T3" fmla="*/ 0 h 19"/>
                <a:gd name="T4" fmla="*/ 9 w 9"/>
                <a:gd name="T5" fmla="*/ 3 h 19"/>
                <a:gd name="T6" fmla="*/ 2 w 9"/>
                <a:gd name="T7" fmla="*/ 19 h 19"/>
                <a:gd name="T8" fmla="*/ 0 w 9"/>
                <a:gd name="T9" fmla="*/ 19 h 19"/>
                <a:gd name="T10" fmla="*/ 0 w 9"/>
                <a:gd name="T11" fmla="*/ 16 h 19"/>
                <a:gd name="T12" fmla="*/ 5 w 9"/>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9" h="19">
                  <a:moveTo>
                    <a:pt x="5" y="0"/>
                  </a:moveTo>
                  <a:lnTo>
                    <a:pt x="9" y="0"/>
                  </a:lnTo>
                  <a:lnTo>
                    <a:pt x="9" y="3"/>
                  </a:lnTo>
                  <a:lnTo>
                    <a:pt x="2" y="19"/>
                  </a:lnTo>
                  <a:lnTo>
                    <a:pt x="0" y="19"/>
                  </a:lnTo>
                  <a:lnTo>
                    <a:pt x="0" y="16"/>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14" name="Freeform 40"/>
            <p:cNvSpPr>
              <a:spLocks/>
            </p:cNvSpPr>
            <p:nvPr/>
          </p:nvSpPr>
          <p:spPr bwMode="auto">
            <a:xfrm>
              <a:off x="2059282" y="3820266"/>
              <a:ext cx="57771" cy="119876"/>
            </a:xfrm>
            <a:custGeom>
              <a:avLst/>
              <a:gdLst>
                <a:gd name="T0" fmla="*/ 38 w 40"/>
                <a:gd name="T1" fmla="*/ 0 h 83"/>
                <a:gd name="T2" fmla="*/ 40 w 40"/>
                <a:gd name="T3" fmla="*/ 0 h 83"/>
                <a:gd name="T4" fmla="*/ 40 w 40"/>
                <a:gd name="T5" fmla="*/ 2 h 83"/>
                <a:gd name="T6" fmla="*/ 4 w 40"/>
                <a:gd name="T7" fmla="*/ 83 h 83"/>
                <a:gd name="T8" fmla="*/ 0 w 40"/>
                <a:gd name="T9" fmla="*/ 83 h 83"/>
                <a:gd name="T10" fmla="*/ 0 w 40"/>
                <a:gd name="T11" fmla="*/ 81 h 83"/>
                <a:gd name="T12" fmla="*/ 38 w 40"/>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40" h="83">
                  <a:moveTo>
                    <a:pt x="38" y="0"/>
                  </a:moveTo>
                  <a:lnTo>
                    <a:pt x="40" y="0"/>
                  </a:lnTo>
                  <a:lnTo>
                    <a:pt x="40" y="2"/>
                  </a:lnTo>
                  <a:lnTo>
                    <a:pt x="4" y="83"/>
                  </a:lnTo>
                  <a:lnTo>
                    <a:pt x="0" y="83"/>
                  </a:lnTo>
                  <a:lnTo>
                    <a:pt x="0" y="81"/>
                  </a:lnTo>
                  <a:lnTo>
                    <a:pt x="3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15" name="Freeform 41"/>
            <p:cNvSpPr>
              <a:spLocks/>
            </p:cNvSpPr>
            <p:nvPr/>
          </p:nvSpPr>
          <p:spPr bwMode="auto">
            <a:xfrm>
              <a:off x="2122830" y="3740830"/>
              <a:ext cx="5777" cy="28886"/>
            </a:xfrm>
            <a:custGeom>
              <a:avLst/>
              <a:gdLst>
                <a:gd name="T0" fmla="*/ 1 w 4"/>
                <a:gd name="T1" fmla="*/ 0 h 20"/>
                <a:gd name="T2" fmla="*/ 4 w 4"/>
                <a:gd name="T3" fmla="*/ 0 h 20"/>
                <a:gd name="T4" fmla="*/ 4 w 4"/>
                <a:gd name="T5" fmla="*/ 3 h 20"/>
                <a:gd name="T6" fmla="*/ 1 w 4"/>
                <a:gd name="T7" fmla="*/ 20 h 20"/>
                <a:gd name="T8" fmla="*/ 0 w 4"/>
                <a:gd name="T9" fmla="*/ 20 h 20"/>
                <a:gd name="T10" fmla="*/ 0 w 4"/>
                <a:gd name="T11" fmla="*/ 17 h 20"/>
                <a:gd name="T12" fmla="*/ 1 w 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 h="20">
                  <a:moveTo>
                    <a:pt x="1" y="0"/>
                  </a:moveTo>
                  <a:lnTo>
                    <a:pt x="4" y="0"/>
                  </a:lnTo>
                  <a:lnTo>
                    <a:pt x="4" y="3"/>
                  </a:lnTo>
                  <a:lnTo>
                    <a:pt x="1" y="20"/>
                  </a:lnTo>
                  <a:lnTo>
                    <a:pt x="0" y="20"/>
                  </a:lnTo>
                  <a:lnTo>
                    <a:pt x="0" y="17"/>
                  </a:lnTo>
                  <a:lnTo>
                    <a:pt x="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16" name="Freeform 42"/>
            <p:cNvSpPr>
              <a:spLocks/>
            </p:cNvSpPr>
            <p:nvPr/>
          </p:nvSpPr>
          <p:spPr bwMode="auto">
            <a:xfrm>
              <a:off x="2127164" y="3576182"/>
              <a:ext cx="5777" cy="118431"/>
            </a:xfrm>
            <a:custGeom>
              <a:avLst/>
              <a:gdLst>
                <a:gd name="T0" fmla="*/ 1 w 4"/>
                <a:gd name="T1" fmla="*/ 0 h 82"/>
                <a:gd name="T2" fmla="*/ 4 w 4"/>
                <a:gd name="T3" fmla="*/ 0 h 82"/>
                <a:gd name="T4" fmla="*/ 4 w 4"/>
                <a:gd name="T5" fmla="*/ 2 h 82"/>
                <a:gd name="T6" fmla="*/ 2 w 4"/>
                <a:gd name="T7" fmla="*/ 82 h 82"/>
                <a:gd name="T8" fmla="*/ 0 w 4"/>
                <a:gd name="T9" fmla="*/ 82 h 82"/>
                <a:gd name="T10" fmla="*/ 0 w 4"/>
                <a:gd name="T11" fmla="*/ 80 h 82"/>
                <a:gd name="T12" fmla="*/ 1 w 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4" h="82">
                  <a:moveTo>
                    <a:pt x="1" y="0"/>
                  </a:moveTo>
                  <a:lnTo>
                    <a:pt x="4" y="0"/>
                  </a:lnTo>
                  <a:lnTo>
                    <a:pt x="4" y="2"/>
                  </a:lnTo>
                  <a:lnTo>
                    <a:pt x="2" y="82"/>
                  </a:lnTo>
                  <a:lnTo>
                    <a:pt x="0" y="82"/>
                  </a:lnTo>
                  <a:lnTo>
                    <a:pt x="0" y="80"/>
                  </a:lnTo>
                  <a:lnTo>
                    <a:pt x="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17" name="Line 43"/>
            <p:cNvSpPr>
              <a:spLocks noChangeShapeType="1"/>
            </p:cNvSpPr>
            <p:nvPr/>
          </p:nvSpPr>
          <p:spPr bwMode="auto">
            <a:xfrm>
              <a:off x="2132941" y="3499634"/>
              <a:ext cx="0" cy="2744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18" name="Freeform 44"/>
            <p:cNvSpPr>
              <a:spLocks/>
            </p:cNvSpPr>
            <p:nvPr/>
          </p:nvSpPr>
          <p:spPr bwMode="auto">
            <a:xfrm>
              <a:off x="2132941" y="3327765"/>
              <a:ext cx="5777" cy="119876"/>
            </a:xfrm>
            <a:custGeom>
              <a:avLst/>
              <a:gdLst>
                <a:gd name="T0" fmla="*/ 2 w 4"/>
                <a:gd name="T1" fmla="*/ 0 h 83"/>
                <a:gd name="T2" fmla="*/ 4 w 4"/>
                <a:gd name="T3" fmla="*/ 0 h 83"/>
                <a:gd name="T4" fmla="*/ 4 w 4"/>
                <a:gd name="T5" fmla="*/ 3 h 83"/>
                <a:gd name="T6" fmla="*/ 2 w 4"/>
                <a:gd name="T7" fmla="*/ 83 h 83"/>
                <a:gd name="T8" fmla="*/ 0 w 4"/>
                <a:gd name="T9" fmla="*/ 83 h 83"/>
                <a:gd name="T10" fmla="*/ 0 w 4"/>
                <a:gd name="T11" fmla="*/ 81 h 83"/>
                <a:gd name="T12" fmla="*/ 2 w 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4" h="83">
                  <a:moveTo>
                    <a:pt x="2" y="0"/>
                  </a:moveTo>
                  <a:lnTo>
                    <a:pt x="4" y="0"/>
                  </a:lnTo>
                  <a:lnTo>
                    <a:pt x="4" y="3"/>
                  </a:lnTo>
                  <a:lnTo>
                    <a:pt x="2" y="83"/>
                  </a:lnTo>
                  <a:lnTo>
                    <a:pt x="0" y="83"/>
                  </a:lnTo>
                  <a:lnTo>
                    <a:pt x="0" y="81"/>
                  </a:lnTo>
                  <a:lnTo>
                    <a:pt x="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19" name="Line 45"/>
            <p:cNvSpPr>
              <a:spLocks noChangeShapeType="1"/>
            </p:cNvSpPr>
            <p:nvPr/>
          </p:nvSpPr>
          <p:spPr bwMode="auto">
            <a:xfrm>
              <a:off x="2138718" y="3319099"/>
              <a:ext cx="0" cy="2599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20" name="Freeform 46"/>
            <p:cNvSpPr>
              <a:spLocks/>
            </p:cNvSpPr>
            <p:nvPr/>
          </p:nvSpPr>
          <p:spPr bwMode="auto">
            <a:xfrm>
              <a:off x="2138718" y="3395646"/>
              <a:ext cx="5777" cy="118431"/>
            </a:xfrm>
            <a:custGeom>
              <a:avLst/>
              <a:gdLst>
                <a:gd name="T0" fmla="*/ 0 w 4"/>
                <a:gd name="T1" fmla="*/ 0 h 82"/>
                <a:gd name="T2" fmla="*/ 2 w 4"/>
                <a:gd name="T3" fmla="*/ 0 h 82"/>
                <a:gd name="T4" fmla="*/ 4 w 4"/>
                <a:gd name="T5" fmla="*/ 80 h 82"/>
                <a:gd name="T6" fmla="*/ 4 w 4"/>
                <a:gd name="T7" fmla="*/ 82 h 82"/>
                <a:gd name="T8" fmla="*/ 0 w 4"/>
                <a:gd name="T9" fmla="*/ 82 h 82"/>
                <a:gd name="T10" fmla="*/ 0 w 4"/>
                <a:gd name="T11" fmla="*/ 2 h 82"/>
                <a:gd name="T12" fmla="*/ 0 w 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4" h="82">
                  <a:moveTo>
                    <a:pt x="0" y="0"/>
                  </a:moveTo>
                  <a:lnTo>
                    <a:pt x="2" y="0"/>
                  </a:lnTo>
                  <a:lnTo>
                    <a:pt x="4" y="80"/>
                  </a:lnTo>
                  <a:lnTo>
                    <a:pt x="4" y="82"/>
                  </a:lnTo>
                  <a:lnTo>
                    <a:pt x="0" y="82"/>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21" name="Line 47"/>
            <p:cNvSpPr>
              <a:spLocks noChangeShapeType="1"/>
            </p:cNvSpPr>
            <p:nvPr/>
          </p:nvSpPr>
          <p:spPr bwMode="auto">
            <a:xfrm>
              <a:off x="2144495" y="3563183"/>
              <a:ext cx="0" cy="2744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22" name="Freeform 48"/>
            <p:cNvSpPr>
              <a:spLocks/>
            </p:cNvSpPr>
            <p:nvPr/>
          </p:nvSpPr>
          <p:spPr bwMode="auto">
            <a:xfrm>
              <a:off x="2144495" y="3641174"/>
              <a:ext cx="4333" cy="124209"/>
            </a:xfrm>
            <a:custGeom>
              <a:avLst/>
              <a:gdLst>
                <a:gd name="T0" fmla="*/ 0 w 3"/>
                <a:gd name="T1" fmla="*/ 0 h 86"/>
                <a:gd name="T2" fmla="*/ 2 w 3"/>
                <a:gd name="T3" fmla="*/ 0 h 86"/>
                <a:gd name="T4" fmla="*/ 3 w 3"/>
                <a:gd name="T5" fmla="*/ 85 h 86"/>
                <a:gd name="T6" fmla="*/ 3 w 3"/>
                <a:gd name="T7" fmla="*/ 86 h 86"/>
                <a:gd name="T8" fmla="*/ 1 w 3"/>
                <a:gd name="T9" fmla="*/ 86 h 86"/>
                <a:gd name="T10" fmla="*/ 0 w 3"/>
                <a:gd name="T11" fmla="*/ 3 h 86"/>
                <a:gd name="T12" fmla="*/ 0 w 3"/>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3" h="86">
                  <a:moveTo>
                    <a:pt x="0" y="0"/>
                  </a:moveTo>
                  <a:lnTo>
                    <a:pt x="2" y="0"/>
                  </a:lnTo>
                  <a:lnTo>
                    <a:pt x="3" y="85"/>
                  </a:lnTo>
                  <a:lnTo>
                    <a:pt x="3" y="86"/>
                  </a:lnTo>
                  <a:lnTo>
                    <a:pt x="1" y="86"/>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23" name="Freeform 49"/>
            <p:cNvSpPr>
              <a:spLocks/>
            </p:cNvSpPr>
            <p:nvPr/>
          </p:nvSpPr>
          <p:spPr bwMode="auto">
            <a:xfrm>
              <a:off x="2183490" y="3690280"/>
              <a:ext cx="21665" cy="24553"/>
            </a:xfrm>
            <a:custGeom>
              <a:avLst/>
              <a:gdLst>
                <a:gd name="T0" fmla="*/ 13 w 15"/>
                <a:gd name="T1" fmla="*/ 0 h 17"/>
                <a:gd name="T2" fmla="*/ 15 w 15"/>
                <a:gd name="T3" fmla="*/ 0 h 17"/>
                <a:gd name="T4" fmla="*/ 15 w 15"/>
                <a:gd name="T5" fmla="*/ 1 h 17"/>
                <a:gd name="T6" fmla="*/ 3 w 15"/>
                <a:gd name="T7" fmla="*/ 17 h 17"/>
                <a:gd name="T8" fmla="*/ 0 w 15"/>
                <a:gd name="T9" fmla="*/ 17 h 17"/>
                <a:gd name="T10" fmla="*/ 0 w 15"/>
                <a:gd name="T11" fmla="*/ 15 h 17"/>
                <a:gd name="T12" fmla="*/ 13 w 1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13" y="0"/>
                  </a:moveTo>
                  <a:lnTo>
                    <a:pt x="15" y="0"/>
                  </a:lnTo>
                  <a:lnTo>
                    <a:pt x="15" y="1"/>
                  </a:lnTo>
                  <a:lnTo>
                    <a:pt x="3" y="17"/>
                  </a:lnTo>
                  <a:lnTo>
                    <a:pt x="0" y="17"/>
                  </a:lnTo>
                  <a:lnTo>
                    <a:pt x="0" y="15"/>
                  </a:lnTo>
                  <a:lnTo>
                    <a:pt x="1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24" name="Freeform 50"/>
            <p:cNvSpPr>
              <a:spLocks/>
            </p:cNvSpPr>
            <p:nvPr/>
          </p:nvSpPr>
          <p:spPr bwMode="auto">
            <a:xfrm>
              <a:off x="2236929" y="3596402"/>
              <a:ext cx="30330" cy="46217"/>
            </a:xfrm>
            <a:custGeom>
              <a:avLst/>
              <a:gdLst>
                <a:gd name="T0" fmla="*/ 19 w 21"/>
                <a:gd name="T1" fmla="*/ 0 h 32"/>
                <a:gd name="T2" fmla="*/ 21 w 21"/>
                <a:gd name="T3" fmla="*/ 0 h 32"/>
                <a:gd name="T4" fmla="*/ 21 w 21"/>
                <a:gd name="T5" fmla="*/ 1 h 32"/>
                <a:gd name="T6" fmla="*/ 2 w 21"/>
                <a:gd name="T7" fmla="*/ 32 h 32"/>
                <a:gd name="T8" fmla="*/ 0 w 21"/>
                <a:gd name="T9" fmla="*/ 32 h 32"/>
                <a:gd name="T10" fmla="*/ 0 w 21"/>
                <a:gd name="T11" fmla="*/ 30 h 32"/>
                <a:gd name="T12" fmla="*/ 19 w 21"/>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1" h="32">
                  <a:moveTo>
                    <a:pt x="19" y="0"/>
                  </a:moveTo>
                  <a:lnTo>
                    <a:pt x="21" y="0"/>
                  </a:lnTo>
                  <a:lnTo>
                    <a:pt x="21" y="1"/>
                  </a:lnTo>
                  <a:lnTo>
                    <a:pt x="2" y="32"/>
                  </a:lnTo>
                  <a:lnTo>
                    <a:pt x="0" y="32"/>
                  </a:lnTo>
                  <a:lnTo>
                    <a:pt x="0" y="30"/>
                  </a:lnTo>
                  <a:lnTo>
                    <a:pt x="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25" name="Freeform 51"/>
            <p:cNvSpPr>
              <a:spLocks noEditPoints="1"/>
            </p:cNvSpPr>
            <p:nvPr/>
          </p:nvSpPr>
          <p:spPr bwMode="auto">
            <a:xfrm>
              <a:off x="3516566" y="2318208"/>
              <a:ext cx="2042220" cy="2115879"/>
            </a:xfrm>
            <a:custGeom>
              <a:avLst/>
              <a:gdLst>
                <a:gd name="T0" fmla="*/ 1 w 1414"/>
                <a:gd name="T1" fmla="*/ 1325 h 1465"/>
                <a:gd name="T2" fmla="*/ 3 w 1414"/>
                <a:gd name="T3" fmla="*/ 1168 h 1465"/>
                <a:gd name="T4" fmla="*/ 3 w 1414"/>
                <a:gd name="T5" fmla="*/ 1018 h 1465"/>
                <a:gd name="T6" fmla="*/ 15 w 1414"/>
                <a:gd name="T7" fmla="*/ 869 h 1465"/>
                <a:gd name="T8" fmla="*/ 17 w 1414"/>
                <a:gd name="T9" fmla="*/ 711 h 1465"/>
                <a:gd name="T10" fmla="*/ 1390 w 1414"/>
                <a:gd name="T11" fmla="*/ 650 h 1465"/>
                <a:gd name="T12" fmla="*/ 1375 w 1414"/>
                <a:gd name="T13" fmla="*/ 647 h 1465"/>
                <a:gd name="T14" fmla="*/ 1346 w 1414"/>
                <a:gd name="T15" fmla="*/ 621 h 1465"/>
                <a:gd name="T16" fmla="*/ 1334 w 1414"/>
                <a:gd name="T17" fmla="*/ 619 h 1465"/>
                <a:gd name="T18" fmla="*/ 1314 w 1414"/>
                <a:gd name="T19" fmla="*/ 612 h 1465"/>
                <a:gd name="T20" fmla="*/ 1299 w 1414"/>
                <a:gd name="T21" fmla="*/ 603 h 1465"/>
                <a:gd name="T22" fmla="*/ 1282 w 1414"/>
                <a:gd name="T23" fmla="*/ 585 h 1465"/>
                <a:gd name="T24" fmla="*/ 19 w 1414"/>
                <a:gd name="T25" fmla="*/ 594 h 1465"/>
                <a:gd name="T26" fmla="*/ 1238 w 1414"/>
                <a:gd name="T27" fmla="*/ 573 h 1465"/>
                <a:gd name="T28" fmla="*/ 1204 w 1414"/>
                <a:gd name="T29" fmla="*/ 546 h 1465"/>
                <a:gd name="T30" fmla="*/ 1182 w 1414"/>
                <a:gd name="T31" fmla="*/ 547 h 1465"/>
                <a:gd name="T32" fmla="*/ 1172 w 1414"/>
                <a:gd name="T33" fmla="*/ 533 h 1465"/>
                <a:gd name="T34" fmla="*/ 1157 w 1414"/>
                <a:gd name="T35" fmla="*/ 522 h 1465"/>
                <a:gd name="T36" fmla="*/ 1126 w 1414"/>
                <a:gd name="T37" fmla="*/ 498 h 1465"/>
                <a:gd name="T38" fmla="*/ 10 w 1414"/>
                <a:gd name="T39" fmla="*/ 495 h 1465"/>
                <a:gd name="T40" fmla="*/ 1080 w 1414"/>
                <a:gd name="T41" fmla="*/ 474 h 1465"/>
                <a:gd name="T42" fmla="*/ 1063 w 1414"/>
                <a:gd name="T43" fmla="*/ 472 h 1465"/>
                <a:gd name="T44" fmla="*/ 1048 w 1414"/>
                <a:gd name="T45" fmla="*/ 456 h 1465"/>
                <a:gd name="T46" fmla="*/ 1027 w 1414"/>
                <a:gd name="T47" fmla="*/ 449 h 1465"/>
                <a:gd name="T48" fmla="*/ 1004 w 1414"/>
                <a:gd name="T49" fmla="*/ 430 h 1465"/>
                <a:gd name="T50" fmla="*/ 972 w 1414"/>
                <a:gd name="T51" fmla="*/ 414 h 1465"/>
                <a:gd name="T52" fmla="*/ 955 w 1414"/>
                <a:gd name="T53" fmla="*/ 406 h 1465"/>
                <a:gd name="T54" fmla="*/ 937 w 1414"/>
                <a:gd name="T55" fmla="*/ 393 h 1465"/>
                <a:gd name="T56" fmla="*/ 912 w 1414"/>
                <a:gd name="T57" fmla="*/ 392 h 1465"/>
                <a:gd name="T58" fmla="*/ 892 w 1414"/>
                <a:gd name="T59" fmla="*/ 383 h 1465"/>
                <a:gd name="T60" fmla="*/ 863 w 1414"/>
                <a:gd name="T61" fmla="*/ 371 h 1465"/>
                <a:gd name="T62" fmla="*/ 844 w 1414"/>
                <a:gd name="T63" fmla="*/ 355 h 1465"/>
                <a:gd name="T64" fmla="*/ 803 w 1414"/>
                <a:gd name="T65" fmla="*/ 326 h 1465"/>
                <a:gd name="T66" fmla="*/ 797 w 1414"/>
                <a:gd name="T67" fmla="*/ 330 h 1465"/>
                <a:gd name="T68" fmla="*/ 766 w 1414"/>
                <a:gd name="T69" fmla="*/ 318 h 1465"/>
                <a:gd name="T70" fmla="*/ 735 w 1414"/>
                <a:gd name="T71" fmla="*/ 302 h 1465"/>
                <a:gd name="T72" fmla="*/ 715 w 1414"/>
                <a:gd name="T73" fmla="*/ 278 h 1465"/>
                <a:gd name="T74" fmla="*/ 694 w 1414"/>
                <a:gd name="T75" fmla="*/ 271 h 1465"/>
                <a:gd name="T76" fmla="*/ 681 w 1414"/>
                <a:gd name="T77" fmla="*/ 263 h 1465"/>
                <a:gd name="T78" fmla="*/ 664 w 1414"/>
                <a:gd name="T79" fmla="*/ 250 h 1465"/>
                <a:gd name="T80" fmla="*/ 628 w 1414"/>
                <a:gd name="T81" fmla="*/ 243 h 1465"/>
                <a:gd name="T82" fmla="*/ 613 w 1414"/>
                <a:gd name="T83" fmla="*/ 218 h 1465"/>
                <a:gd name="T84" fmla="*/ 585 w 1414"/>
                <a:gd name="T85" fmla="*/ 207 h 1465"/>
                <a:gd name="T86" fmla="*/ 564 w 1414"/>
                <a:gd name="T87" fmla="*/ 201 h 1465"/>
                <a:gd name="T88" fmla="*/ 17 w 1414"/>
                <a:gd name="T89" fmla="*/ 196 h 1465"/>
                <a:gd name="T90" fmla="*/ 527 w 1414"/>
                <a:gd name="T91" fmla="*/ 182 h 1465"/>
                <a:gd name="T92" fmla="*/ 501 w 1414"/>
                <a:gd name="T93" fmla="*/ 164 h 1465"/>
                <a:gd name="T94" fmla="*/ 23 w 1414"/>
                <a:gd name="T95" fmla="*/ 148 h 1465"/>
                <a:gd name="T96" fmla="*/ 446 w 1414"/>
                <a:gd name="T97" fmla="*/ 151 h 1465"/>
                <a:gd name="T98" fmla="*/ 418 w 1414"/>
                <a:gd name="T99" fmla="*/ 126 h 1465"/>
                <a:gd name="T100" fmla="*/ 24 w 1414"/>
                <a:gd name="T101" fmla="*/ 109 h 1465"/>
                <a:gd name="T102" fmla="*/ 363 w 1414"/>
                <a:gd name="T103" fmla="*/ 105 h 1465"/>
                <a:gd name="T104" fmla="*/ 335 w 1414"/>
                <a:gd name="T105" fmla="*/ 89 h 1465"/>
                <a:gd name="T106" fmla="*/ 26 w 1414"/>
                <a:gd name="T107" fmla="*/ 71 h 1465"/>
                <a:gd name="T108" fmla="*/ 261 w 1414"/>
                <a:gd name="T109" fmla="*/ 59 h 1465"/>
                <a:gd name="T110" fmla="*/ 238 w 1414"/>
                <a:gd name="T111" fmla="*/ 48 h 1465"/>
                <a:gd name="T112" fmla="*/ 205 w 1414"/>
                <a:gd name="T113" fmla="*/ 51 h 1465"/>
                <a:gd name="T114" fmla="*/ 175 w 1414"/>
                <a:gd name="T115" fmla="*/ 41 h 1465"/>
                <a:gd name="T116" fmla="*/ 126 w 1414"/>
                <a:gd name="T117" fmla="*/ 30 h 1465"/>
                <a:gd name="T118" fmla="*/ 60 w 1414"/>
                <a:gd name="T119" fmla="*/ 15 h 1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14" h="1465">
                  <a:moveTo>
                    <a:pt x="0" y="1445"/>
                  </a:moveTo>
                  <a:lnTo>
                    <a:pt x="10" y="1445"/>
                  </a:lnTo>
                  <a:lnTo>
                    <a:pt x="10" y="1465"/>
                  </a:lnTo>
                  <a:lnTo>
                    <a:pt x="0" y="1465"/>
                  </a:lnTo>
                  <a:lnTo>
                    <a:pt x="0" y="1445"/>
                  </a:lnTo>
                  <a:close/>
                  <a:moveTo>
                    <a:pt x="0" y="1404"/>
                  </a:moveTo>
                  <a:lnTo>
                    <a:pt x="10" y="1404"/>
                  </a:lnTo>
                  <a:lnTo>
                    <a:pt x="10" y="1425"/>
                  </a:lnTo>
                  <a:lnTo>
                    <a:pt x="0" y="1425"/>
                  </a:lnTo>
                  <a:lnTo>
                    <a:pt x="0" y="1404"/>
                  </a:lnTo>
                  <a:close/>
                  <a:moveTo>
                    <a:pt x="1" y="1365"/>
                  </a:moveTo>
                  <a:lnTo>
                    <a:pt x="11" y="1365"/>
                  </a:lnTo>
                  <a:lnTo>
                    <a:pt x="11" y="1386"/>
                  </a:lnTo>
                  <a:lnTo>
                    <a:pt x="1" y="1386"/>
                  </a:lnTo>
                  <a:lnTo>
                    <a:pt x="1" y="1365"/>
                  </a:lnTo>
                  <a:close/>
                  <a:moveTo>
                    <a:pt x="1" y="1325"/>
                  </a:moveTo>
                  <a:lnTo>
                    <a:pt x="11" y="1325"/>
                  </a:lnTo>
                  <a:lnTo>
                    <a:pt x="11" y="1346"/>
                  </a:lnTo>
                  <a:lnTo>
                    <a:pt x="1" y="1346"/>
                  </a:lnTo>
                  <a:lnTo>
                    <a:pt x="1" y="1325"/>
                  </a:lnTo>
                  <a:close/>
                  <a:moveTo>
                    <a:pt x="1" y="1285"/>
                  </a:moveTo>
                  <a:lnTo>
                    <a:pt x="11" y="1285"/>
                  </a:lnTo>
                  <a:lnTo>
                    <a:pt x="11" y="1306"/>
                  </a:lnTo>
                  <a:lnTo>
                    <a:pt x="1" y="1306"/>
                  </a:lnTo>
                  <a:lnTo>
                    <a:pt x="1" y="1285"/>
                  </a:lnTo>
                  <a:close/>
                  <a:moveTo>
                    <a:pt x="1" y="1246"/>
                  </a:moveTo>
                  <a:lnTo>
                    <a:pt x="11" y="1246"/>
                  </a:lnTo>
                  <a:lnTo>
                    <a:pt x="11" y="1266"/>
                  </a:lnTo>
                  <a:lnTo>
                    <a:pt x="1" y="1266"/>
                  </a:lnTo>
                  <a:lnTo>
                    <a:pt x="1" y="1246"/>
                  </a:lnTo>
                  <a:close/>
                  <a:moveTo>
                    <a:pt x="1" y="1206"/>
                  </a:moveTo>
                  <a:lnTo>
                    <a:pt x="11" y="1206"/>
                  </a:lnTo>
                  <a:lnTo>
                    <a:pt x="11" y="1226"/>
                  </a:lnTo>
                  <a:lnTo>
                    <a:pt x="1" y="1226"/>
                  </a:lnTo>
                  <a:lnTo>
                    <a:pt x="1" y="1206"/>
                  </a:lnTo>
                  <a:close/>
                  <a:moveTo>
                    <a:pt x="3" y="1168"/>
                  </a:moveTo>
                  <a:lnTo>
                    <a:pt x="14" y="1168"/>
                  </a:lnTo>
                  <a:lnTo>
                    <a:pt x="14" y="1188"/>
                  </a:lnTo>
                  <a:lnTo>
                    <a:pt x="3" y="1188"/>
                  </a:lnTo>
                  <a:lnTo>
                    <a:pt x="3" y="1168"/>
                  </a:lnTo>
                  <a:close/>
                  <a:moveTo>
                    <a:pt x="3" y="1128"/>
                  </a:moveTo>
                  <a:lnTo>
                    <a:pt x="14" y="1128"/>
                  </a:lnTo>
                  <a:lnTo>
                    <a:pt x="14" y="1148"/>
                  </a:lnTo>
                  <a:lnTo>
                    <a:pt x="3" y="1148"/>
                  </a:lnTo>
                  <a:lnTo>
                    <a:pt x="3" y="1128"/>
                  </a:lnTo>
                  <a:close/>
                  <a:moveTo>
                    <a:pt x="3" y="1088"/>
                  </a:moveTo>
                  <a:lnTo>
                    <a:pt x="14" y="1088"/>
                  </a:lnTo>
                  <a:lnTo>
                    <a:pt x="14" y="1109"/>
                  </a:lnTo>
                  <a:lnTo>
                    <a:pt x="3" y="1109"/>
                  </a:lnTo>
                  <a:lnTo>
                    <a:pt x="3" y="1088"/>
                  </a:lnTo>
                  <a:close/>
                  <a:moveTo>
                    <a:pt x="3" y="1048"/>
                  </a:moveTo>
                  <a:lnTo>
                    <a:pt x="14" y="1048"/>
                  </a:lnTo>
                  <a:lnTo>
                    <a:pt x="14" y="1069"/>
                  </a:lnTo>
                  <a:lnTo>
                    <a:pt x="3" y="1069"/>
                  </a:lnTo>
                  <a:lnTo>
                    <a:pt x="3" y="1048"/>
                  </a:lnTo>
                  <a:close/>
                  <a:moveTo>
                    <a:pt x="5" y="1009"/>
                  </a:moveTo>
                  <a:lnTo>
                    <a:pt x="15" y="1009"/>
                  </a:lnTo>
                  <a:lnTo>
                    <a:pt x="15" y="1029"/>
                  </a:lnTo>
                  <a:lnTo>
                    <a:pt x="3" y="1029"/>
                  </a:lnTo>
                  <a:lnTo>
                    <a:pt x="3" y="1018"/>
                  </a:lnTo>
                  <a:lnTo>
                    <a:pt x="5" y="1018"/>
                  </a:lnTo>
                  <a:lnTo>
                    <a:pt x="5" y="1009"/>
                  </a:lnTo>
                  <a:close/>
                  <a:moveTo>
                    <a:pt x="5" y="969"/>
                  </a:moveTo>
                  <a:lnTo>
                    <a:pt x="15" y="969"/>
                  </a:lnTo>
                  <a:lnTo>
                    <a:pt x="15" y="989"/>
                  </a:lnTo>
                  <a:lnTo>
                    <a:pt x="5" y="989"/>
                  </a:lnTo>
                  <a:lnTo>
                    <a:pt x="5" y="969"/>
                  </a:lnTo>
                  <a:close/>
                  <a:moveTo>
                    <a:pt x="5" y="929"/>
                  </a:moveTo>
                  <a:lnTo>
                    <a:pt x="15" y="929"/>
                  </a:lnTo>
                  <a:lnTo>
                    <a:pt x="15" y="949"/>
                  </a:lnTo>
                  <a:lnTo>
                    <a:pt x="5" y="949"/>
                  </a:lnTo>
                  <a:lnTo>
                    <a:pt x="5" y="929"/>
                  </a:lnTo>
                  <a:close/>
                  <a:moveTo>
                    <a:pt x="5" y="889"/>
                  </a:moveTo>
                  <a:lnTo>
                    <a:pt x="15" y="889"/>
                  </a:lnTo>
                  <a:lnTo>
                    <a:pt x="15" y="909"/>
                  </a:lnTo>
                  <a:lnTo>
                    <a:pt x="5" y="909"/>
                  </a:lnTo>
                  <a:lnTo>
                    <a:pt x="5" y="889"/>
                  </a:lnTo>
                  <a:close/>
                  <a:moveTo>
                    <a:pt x="5" y="849"/>
                  </a:moveTo>
                  <a:lnTo>
                    <a:pt x="15" y="849"/>
                  </a:lnTo>
                  <a:lnTo>
                    <a:pt x="15" y="869"/>
                  </a:lnTo>
                  <a:lnTo>
                    <a:pt x="5" y="869"/>
                  </a:lnTo>
                  <a:lnTo>
                    <a:pt x="5" y="849"/>
                  </a:lnTo>
                  <a:close/>
                  <a:moveTo>
                    <a:pt x="7" y="812"/>
                  </a:moveTo>
                  <a:lnTo>
                    <a:pt x="17" y="812"/>
                  </a:lnTo>
                  <a:lnTo>
                    <a:pt x="17" y="831"/>
                  </a:lnTo>
                  <a:lnTo>
                    <a:pt x="7" y="831"/>
                  </a:lnTo>
                  <a:lnTo>
                    <a:pt x="7" y="812"/>
                  </a:lnTo>
                  <a:close/>
                  <a:moveTo>
                    <a:pt x="7" y="772"/>
                  </a:moveTo>
                  <a:lnTo>
                    <a:pt x="17" y="772"/>
                  </a:lnTo>
                  <a:lnTo>
                    <a:pt x="17" y="791"/>
                  </a:lnTo>
                  <a:lnTo>
                    <a:pt x="7" y="791"/>
                  </a:lnTo>
                  <a:lnTo>
                    <a:pt x="7" y="772"/>
                  </a:lnTo>
                  <a:close/>
                  <a:moveTo>
                    <a:pt x="7" y="732"/>
                  </a:moveTo>
                  <a:lnTo>
                    <a:pt x="17" y="732"/>
                  </a:lnTo>
                  <a:lnTo>
                    <a:pt x="17" y="751"/>
                  </a:lnTo>
                  <a:lnTo>
                    <a:pt x="7" y="751"/>
                  </a:lnTo>
                  <a:lnTo>
                    <a:pt x="7" y="732"/>
                  </a:lnTo>
                  <a:close/>
                  <a:moveTo>
                    <a:pt x="7" y="692"/>
                  </a:moveTo>
                  <a:lnTo>
                    <a:pt x="17" y="692"/>
                  </a:lnTo>
                  <a:lnTo>
                    <a:pt x="17" y="711"/>
                  </a:lnTo>
                  <a:lnTo>
                    <a:pt x="7" y="711"/>
                  </a:lnTo>
                  <a:lnTo>
                    <a:pt x="7" y="692"/>
                  </a:lnTo>
                  <a:close/>
                  <a:moveTo>
                    <a:pt x="9" y="654"/>
                  </a:moveTo>
                  <a:lnTo>
                    <a:pt x="19" y="654"/>
                  </a:lnTo>
                  <a:lnTo>
                    <a:pt x="19" y="668"/>
                  </a:lnTo>
                  <a:lnTo>
                    <a:pt x="17" y="668"/>
                  </a:lnTo>
                  <a:lnTo>
                    <a:pt x="17" y="671"/>
                  </a:lnTo>
                  <a:lnTo>
                    <a:pt x="7" y="671"/>
                  </a:lnTo>
                  <a:lnTo>
                    <a:pt x="7" y="658"/>
                  </a:lnTo>
                  <a:lnTo>
                    <a:pt x="9" y="658"/>
                  </a:lnTo>
                  <a:lnTo>
                    <a:pt x="9" y="654"/>
                  </a:lnTo>
                  <a:close/>
                  <a:moveTo>
                    <a:pt x="1378" y="643"/>
                  </a:moveTo>
                  <a:lnTo>
                    <a:pt x="1385" y="643"/>
                  </a:lnTo>
                  <a:lnTo>
                    <a:pt x="1385" y="644"/>
                  </a:lnTo>
                  <a:lnTo>
                    <a:pt x="1388" y="644"/>
                  </a:lnTo>
                  <a:lnTo>
                    <a:pt x="1388" y="651"/>
                  </a:lnTo>
                  <a:lnTo>
                    <a:pt x="1386" y="651"/>
                  </a:lnTo>
                  <a:lnTo>
                    <a:pt x="1386" y="652"/>
                  </a:lnTo>
                  <a:lnTo>
                    <a:pt x="1390" y="652"/>
                  </a:lnTo>
                  <a:lnTo>
                    <a:pt x="1390" y="650"/>
                  </a:lnTo>
                  <a:lnTo>
                    <a:pt x="1399" y="650"/>
                  </a:lnTo>
                  <a:lnTo>
                    <a:pt x="1399" y="652"/>
                  </a:lnTo>
                  <a:lnTo>
                    <a:pt x="1403" y="652"/>
                  </a:lnTo>
                  <a:lnTo>
                    <a:pt x="1403" y="658"/>
                  </a:lnTo>
                  <a:lnTo>
                    <a:pt x="1414" y="658"/>
                  </a:lnTo>
                  <a:lnTo>
                    <a:pt x="1414" y="665"/>
                  </a:lnTo>
                  <a:lnTo>
                    <a:pt x="1408" y="665"/>
                  </a:lnTo>
                  <a:lnTo>
                    <a:pt x="1408" y="668"/>
                  </a:lnTo>
                  <a:lnTo>
                    <a:pt x="1400" y="668"/>
                  </a:lnTo>
                  <a:lnTo>
                    <a:pt x="1400" y="660"/>
                  </a:lnTo>
                  <a:lnTo>
                    <a:pt x="1401" y="660"/>
                  </a:lnTo>
                  <a:lnTo>
                    <a:pt x="1401" y="659"/>
                  </a:lnTo>
                  <a:lnTo>
                    <a:pt x="1398" y="659"/>
                  </a:lnTo>
                  <a:lnTo>
                    <a:pt x="1398" y="662"/>
                  </a:lnTo>
                  <a:lnTo>
                    <a:pt x="1388" y="662"/>
                  </a:lnTo>
                  <a:lnTo>
                    <a:pt x="1388" y="660"/>
                  </a:lnTo>
                  <a:lnTo>
                    <a:pt x="1385" y="660"/>
                  </a:lnTo>
                  <a:lnTo>
                    <a:pt x="1385" y="654"/>
                  </a:lnTo>
                  <a:lnTo>
                    <a:pt x="1375" y="654"/>
                  </a:lnTo>
                  <a:lnTo>
                    <a:pt x="1375" y="647"/>
                  </a:lnTo>
                  <a:lnTo>
                    <a:pt x="1378" y="647"/>
                  </a:lnTo>
                  <a:lnTo>
                    <a:pt x="1378" y="643"/>
                  </a:lnTo>
                  <a:close/>
                  <a:moveTo>
                    <a:pt x="1363" y="635"/>
                  </a:moveTo>
                  <a:lnTo>
                    <a:pt x="1373" y="635"/>
                  </a:lnTo>
                  <a:lnTo>
                    <a:pt x="1373" y="636"/>
                  </a:lnTo>
                  <a:lnTo>
                    <a:pt x="1376" y="636"/>
                  </a:lnTo>
                  <a:lnTo>
                    <a:pt x="1376" y="643"/>
                  </a:lnTo>
                  <a:lnTo>
                    <a:pt x="1371" y="643"/>
                  </a:lnTo>
                  <a:lnTo>
                    <a:pt x="1371" y="649"/>
                  </a:lnTo>
                  <a:lnTo>
                    <a:pt x="1366" y="649"/>
                  </a:lnTo>
                  <a:lnTo>
                    <a:pt x="1366" y="646"/>
                  </a:lnTo>
                  <a:lnTo>
                    <a:pt x="1362" y="646"/>
                  </a:lnTo>
                  <a:lnTo>
                    <a:pt x="1362" y="645"/>
                  </a:lnTo>
                  <a:lnTo>
                    <a:pt x="1359" y="645"/>
                  </a:lnTo>
                  <a:lnTo>
                    <a:pt x="1359" y="638"/>
                  </a:lnTo>
                  <a:lnTo>
                    <a:pt x="1363" y="638"/>
                  </a:lnTo>
                  <a:lnTo>
                    <a:pt x="1363" y="635"/>
                  </a:lnTo>
                  <a:close/>
                  <a:moveTo>
                    <a:pt x="1334" y="619"/>
                  </a:moveTo>
                  <a:lnTo>
                    <a:pt x="1346" y="619"/>
                  </a:lnTo>
                  <a:lnTo>
                    <a:pt x="1346" y="621"/>
                  </a:lnTo>
                  <a:lnTo>
                    <a:pt x="1349" y="621"/>
                  </a:lnTo>
                  <a:lnTo>
                    <a:pt x="1349" y="627"/>
                  </a:lnTo>
                  <a:lnTo>
                    <a:pt x="1359" y="627"/>
                  </a:lnTo>
                  <a:lnTo>
                    <a:pt x="1359" y="634"/>
                  </a:lnTo>
                  <a:lnTo>
                    <a:pt x="1357" y="634"/>
                  </a:lnTo>
                  <a:lnTo>
                    <a:pt x="1357" y="639"/>
                  </a:lnTo>
                  <a:lnTo>
                    <a:pt x="1349" y="639"/>
                  </a:lnTo>
                  <a:lnTo>
                    <a:pt x="1349" y="637"/>
                  </a:lnTo>
                  <a:lnTo>
                    <a:pt x="1344" y="637"/>
                  </a:lnTo>
                  <a:lnTo>
                    <a:pt x="1344" y="629"/>
                  </a:lnTo>
                  <a:lnTo>
                    <a:pt x="1349" y="629"/>
                  </a:lnTo>
                  <a:lnTo>
                    <a:pt x="1349" y="628"/>
                  </a:lnTo>
                  <a:lnTo>
                    <a:pt x="1343" y="628"/>
                  </a:lnTo>
                  <a:lnTo>
                    <a:pt x="1343" y="632"/>
                  </a:lnTo>
                  <a:lnTo>
                    <a:pt x="1336" y="632"/>
                  </a:lnTo>
                  <a:lnTo>
                    <a:pt x="1336" y="629"/>
                  </a:lnTo>
                  <a:lnTo>
                    <a:pt x="1333" y="629"/>
                  </a:lnTo>
                  <a:lnTo>
                    <a:pt x="1333" y="622"/>
                  </a:lnTo>
                  <a:lnTo>
                    <a:pt x="1334" y="622"/>
                  </a:lnTo>
                  <a:lnTo>
                    <a:pt x="1334" y="619"/>
                  </a:lnTo>
                  <a:close/>
                  <a:moveTo>
                    <a:pt x="9" y="614"/>
                  </a:moveTo>
                  <a:lnTo>
                    <a:pt x="19" y="614"/>
                  </a:lnTo>
                  <a:lnTo>
                    <a:pt x="19" y="634"/>
                  </a:lnTo>
                  <a:lnTo>
                    <a:pt x="9" y="634"/>
                  </a:lnTo>
                  <a:lnTo>
                    <a:pt x="9" y="614"/>
                  </a:lnTo>
                  <a:close/>
                  <a:moveTo>
                    <a:pt x="1319" y="608"/>
                  </a:moveTo>
                  <a:lnTo>
                    <a:pt x="1325" y="608"/>
                  </a:lnTo>
                  <a:lnTo>
                    <a:pt x="1325" y="610"/>
                  </a:lnTo>
                  <a:lnTo>
                    <a:pt x="1328" y="610"/>
                  </a:lnTo>
                  <a:lnTo>
                    <a:pt x="1328" y="611"/>
                  </a:lnTo>
                  <a:lnTo>
                    <a:pt x="1331" y="611"/>
                  </a:lnTo>
                  <a:lnTo>
                    <a:pt x="1331" y="618"/>
                  </a:lnTo>
                  <a:lnTo>
                    <a:pt x="1328" y="618"/>
                  </a:lnTo>
                  <a:lnTo>
                    <a:pt x="1328" y="624"/>
                  </a:lnTo>
                  <a:lnTo>
                    <a:pt x="1321" y="624"/>
                  </a:lnTo>
                  <a:lnTo>
                    <a:pt x="1321" y="621"/>
                  </a:lnTo>
                  <a:lnTo>
                    <a:pt x="1318" y="621"/>
                  </a:lnTo>
                  <a:lnTo>
                    <a:pt x="1318" y="620"/>
                  </a:lnTo>
                  <a:lnTo>
                    <a:pt x="1314" y="620"/>
                  </a:lnTo>
                  <a:lnTo>
                    <a:pt x="1314" y="612"/>
                  </a:lnTo>
                  <a:lnTo>
                    <a:pt x="1319" y="612"/>
                  </a:lnTo>
                  <a:lnTo>
                    <a:pt x="1319" y="608"/>
                  </a:lnTo>
                  <a:close/>
                  <a:moveTo>
                    <a:pt x="1289" y="592"/>
                  </a:moveTo>
                  <a:lnTo>
                    <a:pt x="1296" y="592"/>
                  </a:lnTo>
                  <a:lnTo>
                    <a:pt x="1296" y="594"/>
                  </a:lnTo>
                  <a:lnTo>
                    <a:pt x="1299" y="594"/>
                  </a:lnTo>
                  <a:lnTo>
                    <a:pt x="1299" y="598"/>
                  </a:lnTo>
                  <a:lnTo>
                    <a:pt x="1307" y="598"/>
                  </a:lnTo>
                  <a:lnTo>
                    <a:pt x="1307" y="600"/>
                  </a:lnTo>
                  <a:lnTo>
                    <a:pt x="1311" y="600"/>
                  </a:lnTo>
                  <a:lnTo>
                    <a:pt x="1311" y="602"/>
                  </a:lnTo>
                  <a:lnTo>
                    <a:pt x="1314" y="602"/>
                  </a:lnTo>
                  <a:lnTo>
                    <a:pt x="1314" y="609"/>
                  </a:lnTo>
                  <a:lnTo>
                    <a:pt x="1309" y="609"/>
                  </a:lnTo>
                  <a:lnTo>
                    <a:pt x="1309" y="612"/>
                  </a:lnTo>
                  <a:lnTo>
                    <a:pt x="1301" y="612"/>
                  </a:lnTo>
                  <a:lnTo>
                    <a:pt x="1301" y="610"/>
                  </a:lnTo>
                  <a:lnTo>
                    <a:pt x="1297" y="610"/>
                  </a:lnTo>
                  <a:lnTo>
                    <a:pt x="1297" y="603"/>
                  </a:lnTo>
                  <a:lnTo>
                    <a:pt x="1299" y="603"/>
                  </a:lnTo>
                  <a:lnTo>
                    <a:pt x="1299" y="601"/>
                  </a:lnTo>
                  <a:lnTo>
                    <a:pt x="1294" y="601"/>
                  </a:lnTo>
                  <a:lnTo>
                    <a:pt x="1294" y="604"/>
                  </a:lnTo>
                  <a:lnTo>
                    <a:pt x="1286" y="604"/>
                  </a:lnTo>
                  <a:lnTo>
                    <a:pt x="1286" y="596"/>
                  </a:lnTo>
                  <a:lnTo>
                    <a:pt x="1289" y="596"/>
                  </a:lnTo>
                  <a:lnTo>
                    <a:pt x="1289" y="592"/>
                  </a:lnTo>
                  <a:close/>
                  <a:moveTo>
                    <a:pt x="1270" y="585"/>
                  </a:moveTo>
                  <a:lnTo>
                    <a:pt x="1270" y="587"/>
                  </a:lnTo>
                  <a:lnTo>
                    <a:pt x="1271" y="587"/>
                  </a:lnTo>
                  <a:lnTo>
                    <a:pt x="1271" y="585"/>
                  </a:lnTo>
                  <a:lnTo>
                    <a:pt x="1270" y="585"/>
                  </a:lnTo>
                  <a:close/>
                  <a:moveTo>
                    <a:pt x="1261" y="577"/>
                  </a:moveTo>
                  <a:lnTo>
                    <a:pt x="1269" y="577"/>
                  </a:lnTo>
                  <a:lnTo>
                    <a:pt x="1269" y="579"/>
                  </a:lnTo>
                  <a:lnTo>
                    <a:pt x="1273" y="579"/>
                  </a:lnTo>
                  <a:lnTo>
                    <a:pt x="1273" y="582"/>
                  </a:lnTo>
                  <a:lnTo>
                    <a:pt x="1279" y="582"/>
                  </a:lnTo>
                  <a:lnTo>
                    <a:pt x="1279" y="585"/>
                  </a:lnTo>
                  <a:lnTo>
                    <a:pt x="1282" y="585"/>
                  </a:lnTo>
                  <a:lnTo>
                    <a:pt x="1282" y="586"/>
                  </a:lnTo>
                  <a:lnTo>
                    <a:pt x="1286" y="586"/>
                  </a:lnTo>
                  <a:lnTo>
                    <a:pt x="1286" y="593"/>
                  </a:lnTo>
                  <a:lnTo>
                    <a:pt x="1284" y="593"/>
                  </a:lnTo>
                  <a:lnTo>
                    <a:pt x="1284" y="598"/>
                  </a:lnTo>
                  <a:lnTo>
                    <a:pt x="1276" y="598"/>
                  </a:lnTo>
                  <a:lnTo>
                    <a:pt x="1276" y="596"/>
                  </a:lnTo>
                  <a:lnTo>
                    <a:pt x="1272" y="596"/>
                  </a:lnTo>
                  <a:lnTo>
                    <a:pt x="1272" y="595"/>
                  </a:lnTo>
                  <a:lnTo>
                    <a:pt x="1269" y="595"/>
                  </a:lnTo>
                  <a:lnTo>
                    <a:pt x="1269" y="589"/>
                  </a:lnTo>
                  <a:lnTo>
                    <a:pt x="1258" y="589"/>
                  </a:lnTo>
                  <a:lnTo>
                    <a:pt x="1258" y="587"/>
                  </a:lnTo>
                  <a:lnTo>
                    <a:pt x="1256" y="587"/>
                  </a:lnTo>
                  <a:lnTo>
                    <a:pt x="1256" y="580"/>
                  </a:lnTo>
                  <a:lnTo>
                    <a:pt x="1261" y="580"/>
                  </a:lnTo>
                  <a:lnTo>
                    <a:pt x="1261" y="577"/>
                  </a:lnTo>
                  <a:close/>
                  <a:moveTo>
                    <a:pt x="9" y="573"/>
                  </a:moveTo>
                  <a:lnTo>
                    <a:pt x="19" y="573"/>
                  </a:lnTo>
                  <a:lnTo>
                    <a:pt x="19" y="594"/>
                  </a:lnTo>
                  <a:lnTo>
                    <a:pt x="9" y="594"/>
                  </a:lnTo>
                  <a:lnTo>
                    <a:pt x="9" y="573"/>
                  </a:lnTo>
                  <a:close/>
                  <a:moveTo>
                    <a:pt x="1248" y="569"/>
                  </a:moveTo>
                  <a:lnTo>
                    <a:pt x="1256" y="569"/>
                  </a:lnTo>
                  <a:lnTo>
                    <a:pt x="1256" y="571"/>
                  </a:lnTo>
                  <a:lnTo>
                    <a:pt x="1260" y="571"/>
                  </a:lnTo>
                  <a:lnTo>
                    <a:pt x="1260" y="578"/>
                  </a:lnTo>
                  <a:lnTo>
                    <a:pt x="1254" y="578"/>
                  </a:lnTo>
                  <a:lnTo>
                    <a:pt x="1254" y="581"/>
                  </a:lnTo>
                  <a:lnTo>
                    <a:pt x="1246" y="581"/>
                  </a:lnTo>
                  <a:lnTo>
                    <a:pt x="1246" y="573"/>
                  </a:lnTo>
                  <a:lnTo>
                    <a:pt x="1248" y="573"/>
                  </a:lnTo>
                  <a:lnTo>
                    <a:pt x="1248" y="569"/>
                  </a:lnTo>
                  <a:close/>
                  <a:moveTo>
                    <a:pt x="1231" y="560"/>
                  </a:moveTo>
                  <a:lnTo>
                    <a:pt x="1238" y="560"/>
                  </a:lnTo>
                  <a:lnTo>
                    <a:pt x="1238" y="562"/>
                  </a:lnTo>
                  <a:lnTo>
                    <a:pt x="1241" y="562"/>
                  </a:lnTo>
                  <a:lnTo>
                    <a:pt x="1241" y="568"/>
                  </a:lnTo>
                  <a:lnTo>
                    <a:pt x="1238" y="568"/>
                  </a:lnTo>
                  <a:lnTo>
                    <a:pt x="1238" y="573"/>
                  </a:lnTo>
                  <a:lnTo>
                    <a:pt x="1231" y="573"/>
                  </a:lnTo>
                  <a:lnTo>
                    <a:pt x="1231" y="572"/>
                  </a:lnTo>
                  <a:lnTo>
                    <a:pt x="1228" y="572"/>
                  </a:lnTo>
                  <a:lnTo>
                    <a:pt x="1228" y="564"/>
                  </a:lnTo>
                  <a:lnTo>
                    <a:pt x="1231" y="564"/>
                  </a:lnTo>
                  <a:lnTo>
                    <a:pt x="1231" y="560"/>
                  </a:lnTo>
                  <a:close/>
                  <a:moveTo>
                    <a:pt x="1217" y="552"/>
                  </a:moveTo>
                  <a:lnTo>
                    <a:pt x="1224" y="552"/>
                  </a:lnTo>
                  <a:lnTo>
                    <a:pt x="1224" y="554"/>
                  </a:lnTo>
                  <a:lnTo>
                    <a:pt x="1228" y="554"/>
                  </a:lnTo>
                  <a:lnTo>
                    <a:pt x="1228" y="560"/>
                  </a:lnTo>
                  <a:lnTo>
                    <a:pt x="1224" y="560"/>
                  </a:lnTo>
                  <a:lnTo>
                    <a:pt x="1224" y="565"/>
                  </a:lnTo>
                  <a:lnTo>
                    <a:pt x="1217" y="565"/>
                  </a:lnTo>
                  <a:lnTo>
                    <a:pt x="1217" y="564"/>
                  </a:lnTo>
                  <a:lnTo>
                    <a:pt x="1214" y="564"/>
                  </a:lnTo>
                  <a:lnTo>
                    <a:pt x="1214" y="556"/>
                  </a:lnTo>
                  <a:lnTo>
                    <a:pt x="1217" y="556"/>
                  </a:lnTo>
                  <a:lnTo>
                    <a:pt x="1217" y="552"/>
                  </a:lnTo>
                  <a:close/>
                  <a:moveTo>
                    <a:pt x="1204" y="546"/>
                  </a:moveTo>
                  <a:lnTo>
                    <a:pt x="1213" y="546"/>
                  </a:lnTo>
                  <a:lnTo>
                    <a:pt x="1213" y="553"/>
                  </a:lnTo>
                  <a:lnTo>
                    <a:pt x="1207" y="553"/>
                  </a:lnTo>
                  <a:lnTo>
                    <a:pt x="1207" y="556"/>
                  </a:lnTo>
                  <a:lnTo>
                    <a:pt x="1199" y="556"/>
                  </a:lnTo>
                  <a:lnTo>
                    <a:pt x="1199" y="548"/>
                  </a:lnTo>
                  <a:lnTo>
                    <a:pt x="1204" y="548"/>
                  </a:lnTo>
                  <a:lnTo>
                    <a:pt x="1204" y="546"/>
                  </a:lnTo>
                  <a:close/>
                  <a:moveTo>
                    <a:pt x="1183" y="535"/>
                  </a:moveTo>
                  <a:lnTo>
                    <a:pt x="1192" y="535"/>
                  </a:lnTo>
                  <a:lnTo>
                    <a:pt x="1192" y="537"/>
                  </a:lnTo>
                  <a:lnTo>
                    <a:pt x="1196" y="537"/>
                  </a:lnTo>
                  <a:lnTo>
                    <a:pt x="1196" y="538"/>
                  </a:lnTo>
                  <a:lnTo>
                    <a:pt x="1199" y="538"/>
                  </a:lnTo>
                  <a:lnTo>
                    <a:pt x="1199" y="545"/>
                  </a:lnTo>
                  <a:lnTo>
                    <a:pt x="1193" y="545"/>
                  </a:lnTo>
                  <a:lnTo>
                    <a:pt x="1193" y="548"/>
                  </a:lnTo>
                  <a:lnTo>
                    <a:pt x="1185" y="548"/>
                  </a:lnTo>
                  <a:lnTo>
                    <a:pt x="1185" y="547"/>
                  </a:lnTo>
                  <a:lnTo>
                    <a:pt x="1182" y="547"/>
                  </a:lnTo>
                  <a:lnTo>
                    <a:pt x="1182" y="545"/>
                  </a:lnTo>
                  <a:lnTo>
                    <a:pt x="1179" y="545"/>
                  </a:lnTo>
                  <a:lnTo>
                    <a:pt x="1179" y="537"/>
                  </a:lnTo>
                  <a:lnTo>
                    <a:pt x="1183" y="537"/>
                  </a:lnTo>
                  <a:lnTo>
                    <a:pt x="1183" y="535"/>
                  </a:lnTo>
                  <a:close/>
                  <a:moveTo>
                    <a:pt x="9" y="533"/>
                  </a:moveTo>
                  <a:lnTo>
                    <a:pt x="19" y="533"/>
                  </a:lnTo>
                  <a:lnTo>
                    <a:pt x="19" y="554"/>
                  </a:lnTo>
                  <a:lnTo>
                    <a:pt x="9" y="554"/>
                  </a:lnTo>
                  <a:lnTo>
                    <a:pt x="9" y="533"/>
                  </a:lnTo>
                  <a:close/>
                  <a:moveTo>
                    <a:pt x="1159" y="521"/>
                  </a:moveTo>
                  <a:lnTo>
                    <a:pt x="1167" y="521"/>
                  </a:lnTo>
                  <a:lnTo>
                    <a:pt x="1167" y="523"/>
                  </a:lnTo>
                  <a:lnTo>
                    <a:pt x="1171" y="523"/>
                  </a:lnTo>
                  <a:lnTo>
                    <a:pt x="1171" y="525"/>
                  </a:lnTo>
                  <a:lnTo>
                    <a:pt x="1174" y="525"/>
                  </a:lnTo>
                  <a:lnTo>
                    <a:pt x="1174" y="527"/>
                  </a:lnTo>
                  <a:lnTo>
                    <a:pt x="1177" y="527"/>
                  </a:lnTo>
                  <a:lnTo>
                    <a:pt x="1177" y="533"/>
                  </a:lnTo>
                  <a:lnTo>
                    <a:pt x="1172" y="533"/>
                  </a:lnTo>
                  <a:lnTo>
                    <a:pt x="1172" y="537"/>
                  </a:lnTo>
                  <a:lnTo>
                    <a:pt x="1164" y="537"/>
                  </a:lnTo>
                  <a:lnTo>
                    <a:pt x="1164" y="536"/>
                  </a:lnTo>
                  <a:lnTo>
                    <a:pt x="1160" y="536"/>
                  </a:lnTo>
                  <a:lnTo>
                    <a:pt x="1160" y="533"/>
                  </a:lnTo>
                  <a:lnTo>
                    <a:pt x="1157" y="533"/>
                  </a:lnTo>
                  <a:lnTo>
                    <a:pt x="1157" y="525"/>
                  </a:lnTo>
                  <a:lnTo>
                    <a:pt x="1159" y="525"/>
                  </a:lnTo>
                  <a:lnTo>
                    <a:pt x="1159" y="521"/>
                  </a:lnTo>
                  <a:close/>
                  <a:moveTo>
                    <a:pt x="1134" y="505"/>
                  </a:moveTo>
                  <a:lnTo>
                    <a:pt x="1141" y="505"/>
                  </a:lnTo>
                  <a:lnTo>
                    <a:pt x="1141" y="507"/>
                  </a:lnTo>
                  <a:lnTo>
                    <a:pt x="1144" y="507"/>
                  </a:lnTo>
                  <a:lnTo>
                    <a:pt x="1144" y="509"/>
                  </a:lnTo>
                  <a:lnTo>
                    <a:pt x="1145" y="509"/>
                  </a:lnTo>
                  <a:lnTo>
                    <a:pt x="1145" y="513"/>
                  </a:lnTo>
                  <a:lnTo>
                    <a:pt x="1155" y="513"/>
                  </a:lnTo>
                  <a:lnTo>
                    <a:pt x="1155" y="515"/>
                  </a:lnTo>
                  <a:lnTo>
                    <a:pt x="1157" y="515"/>
                  </a:lnTo>
                  <a:lnTo>
                    <a:pt x="1157" y="522"/>
                  </a:lnTo>
                  <a:lnTo>
                    <a:pt x="1152" y="522"/>
                  </a:lnTo>
                  <a:lnTo>
                    <a:pt x="1152" y="528"/>
                  </a:lnTo>
                  <a:lnTo>
                    <a:pt x="1147" y="528"/>
                  </a:lnTo>
                  <a:lnTo>
                    <a:pt x="1147" y="525"/>
                  </a:lnTo>
                  <a:lnTo>
                    <a:pt x="1144" y="525"/>
                  </a:lnTo>
                  <a:lnTo>
                    <a:pt x="1144" y="519"/>
                  </a:lnTo>
                  <a:lnTo>
                    <a:pt x="1142" y="519"/>
                  </a:lnTo>
                  <a:lnTo>
                    <a:pt x="1142" y="514"/>
                  </a:lnTo>
                  <a:lnTo>
                    <a:pt x="1140" y="514"/>
                  </a:lnTo>
                  <a:lnTo>
                    <a:pt x="1140" y="520"/>
                  </a:lnTo>
                  <a:lnTo>
                    <a:pt x="1134" y="520"/>
                  </a:lnTo>
                  <a:lnTo>
                    <a:pt x="1134" y="517"/>
                  </a:lnTo>
                  <a:lnTo>
                    <a:pt x="1131" y="517"/>
                  </a:lnTo>
                  <a:lnTo>
                    <a:pt x="1131" y="509"/>
                  </a:lnTo>
                  <a:lnTo>
                    <a:pt x="1134" y="509"/>
                  </a:lnTo>
                  <a:lnTo>
                    <a:pt x="1134" y="505"/>
                  </a:lnTo>
                  <a:close/>
                  <a:moveTo>
                    <a:pt x="1114" y="496"/>
                  </a:moveTo>
                  <a:lnTo>
                    <a:pt x="1123" y="496"/>
                  </a:lnTo>
                  <a:lnTo>
                    <a:pt x="1123" y="498"/>
                  </a:lnTo>
                  <a:lnTo>
                    <a:pt x="1126" y="498"/>
                  </a:lnTo>
                  <a:lnTo>
                    <a:pt x="1126" y="499"/>
                  </a:lnTo>
                  <a:lnTo>
                    <a:pt x="1130" y="499"/>
                  </a:lnTo>
                  <a:lnTo>
                    <a:pt x="1130" y="504"/>
                  </a:lnTo>
                  <a:lnTo>
                    <a:pt x="1124" y="504"/>
                  </a:lnTo>
                  <a:lnTo>
                    <a:pt x="1124" y="509"/>
                  </a:lnTo>
                  <a:lnTo>
                    <a:pt x="1116" y="509"/>
                  </a:lnTo>
                  <a:lnTo>
                    <a:pt x="1116" y="508"/>
                  </a:lnTo>
                  <a:lnTo>
                    <a:pt x="1112" y="508"/>
                  </a:lnTo>
                  <a:lnTo>
                    <a:pt x="1112" y="500"/>
                  </a:lnTo>
                  <a:lnTo>
                    <a:pt x="1114" y="500"/>
                  </a:lnTo>
                  <a:lnTo>
                    <a:pt x="1114" y="496"/>
                  </a:lnTo>
                  <a:close/>
                  <a:moveTo>
                    <a:pt x="10" y="495"/>
                  </a:moveTo>
                  <a:lnTo>
                    <a:pt x="21" y="495"/>
                  </a:lnTo>
                  <a:lnTo>
                    <a:pt x="21" y="512"/>
                  </a:lnTo>
                  <a:lnTo>
                    <a:pt x="19" y="512"/>
                  </a:lnTo>
                  <a:lnTo>
                    <a:pt x="19" y="514"/>
                  </a:lnTo>
                  <a:lnTo>
                    <a:pt x="9" y="514"/>
                  </a:lnTo>
                  <a:lnTo>
                    <a:pt x="9" y="501"/>
                  </a:lnTo>
                  <a:lnTo>
                    <a:pt x="10" y="501"/>
                  </a:lnTo>
                  <a:lnTo>
                    <a:pt x="10" y="495"/>
                  </a:lnTo>
                  <a:close/>
                  <a:moveTo>
                    <a:pt x="1094" y="484"/>
                  </a:moveTo>
                  <a:lnTo>
                    <a:pt x="1101" y="484"/>
                  </a:lnTo>
                  <a:lnTo>
                    <a:pt x="1101" y="487"/>
                  </a:lnTo>
                  <a:lnTo>
                    <a:pt x="1106" y="487"/>
                  </a:lnTo>
                  <a:lnTo>
                    <a:pt x="1106" y="488"/>
                  </a:lnTo>
                  <a:lnTo>
                    <a:pt x="1109" y="488"/>
                  </a:lnTo>
                  <a:lnTo>
                    <a:pt x="1109" y="495"/>
                  </a:lnTo>
                  <a:lnTo>
                    <a:pt x="1104" y="495"/>
                  </a:lnTo>
                  <a:lnTo>
                    <a:pt x="1104" y="500"/>
                  </a:lnTo>
                  <a:lnTo>
                    <a:pt x="1099" y="500"/>
                  </a:lnTo>
                  <a:lnTo>
                    <a:pt x="1099" y="498"/>
                  </a:lnTo>
                  <a:lnTo>
                    <a:pt x="1095" y="498"/>
                  </a:lnTo>
                  <a:lnTo>
                    <a:pt x="1095" y="497"/>
                  </a:lnTo>
                  <a:lnTo>
                    <a:pt x="1091" y="497"/>
                  </a:lnTo>
                  <a:lnTo>
                    <a:pt x="1091" y="489"/>
                  </a:lnTo>
                  <a:lnTo>
                    <a:pt x="1094" y="489"/>
                  </a:lnTo>
                  <a:lnTo>
                    <a:pt x="1094" y="484"/>
                  </a:lnTo>
                  <a:close/>
                  <a:moveTo>
                    <a:pt x="1072" y="473"/>
                  </a:moveTo>
                  <a:lnTo>
                    <a:pt x="1080" y="473"/>
                  </a:lnTo>
                  <a:lnTo>
                    <a:pt x="1080" y="474"/>
                  </a:lnTo>
                  <a:lnTo>
                    <a:pt x="1084" y="474"/>
                  </a:lnTo>
                  <a:lnTo>
                    <a:pt x="1084" y="476"/>
                  </a:lnTo>
                  <a:lnTo>
                    <a:pt x="1087" y="476"/>
                  </a:lnTo>
                  <a:lnTo>
                    <a:pt x="1087" y="483"/>
                  </a:lnTo>
                  <a:lnTo>
                    <a:pt x="1083" y="483"/>
                  </a:lnTo>
                  <a:lnTo>
                    <a:pt x="1083" y="489"/>
                  </a:lnTo>
                  <a:lnTo>
                    <a:pt x="1077" y="489"/>
                  </a:lnTo>
                  <a:lnTo>
                    <a:pt x="1077" y="487"/>
                  </a:lnTo>
                  <a:lnTo>
                    <a:pt x="1074" y="487"/>
                  </a:lnTo>
                  <a:lnTo>
                    <a:pt x="1074" y="484"/>
                  </a:lnTo>
                  <a:lnTo>
                    <a:pt x="1070" y="484"/>
                  </a:lnTo>
                  <a:lnTo>
                    <a:pt x="1070" y="477"/>
                  </a:lnTo>
                  <a:lnTo>
                    <a:pt x="1072" y="477"/>
                  </a:lnTo>
                  <a:lnTo>
                    <a:pt x="1072" y="473"/>
                  </a:lnTo>
                  <a:close/>
                  <a:moveTo>
                    <a:pt x="1053" y="463"/>
                  </a:moveTo>
                  <a:lnTo>
                    <a:pt x="1062" y="463"/>
                  </a:lnTo>
                  <a:lnTo>
                    <a:pt x="1062" y="465"/>
                  </a:lnTo>
                  <a:lnTo>
                    <a:pt x="1066" y="465"/>
                  </a:lnTo>
                  <a:lnTo>
                    <a:pt x="1066" y="472"/>
                  </a:lnTo>
                  <a:lnTo>
                    <a:pt x="1063" y="472"/>
                  </a:lnTo>
                  <a:lnTo>
                    <a:pt x="1063" y="477"/>
                  </a:lnTo>
                  <a:lnTo>
                    <a:pt x="1055" y="477"/>
                  </a:lnTo>
                  <a:lnTo>
                    <a:pt x="1055" y="475"/>
                  </a:lnTo>
                  <a:lnTo>
                    <a:pt x="1052" y="475"/>
                  </a:lnTo>
                  <a:lnTo>
                    <a:pt x="1052" y="473"/>
                  </a:lnTo>
                  <a:lnTo>
                    <a:pt x="1048" y="473"/>
                  </a:lnTo>
                  <a:lnTo>
                    <a:pt x="1048" y="466"/>
                  </a:lnTo>
                  <a:lnTo>
                    <a:pt x="1053" y="466"/>
                  </a:lnTo>
                  <a:lnTo>
                    <a:pt x="1053" y="463"/>
                  </a:lnTo>
                  <a:close/>
                  <a:moveTo>
                    <a:pt x="10" y="455"/>
                  </a:moveTo>
                  <a:lnTo>
                    <a:pt x="21" y="455"/>
                  </a:lnTo>
                  <a:lnTo>
                    <a:pt x="21" y="475"/>
                  </a:lnTo>
                  <a:lnTo>
                    <a:pt x="10" y="475"/>
                  </a:lnTo>
                  <a:lnTo>
                    <a:pt x="10" y="455"/>
                  </a:lnTo>
                  <a:close/>
                  <a:moveTo>
                    <a:pt x="1031" y="451"/>
                  </a:moveTo>
                  <a:lnTo>
                    <a:pt x="1043" y="451"/>
                  </a:lnTo>
                  <a:lnTo>
                    <a:pt x="1043" y="453"/>
                  </a:lnTo>
                  <a:lnTo>
                    <a:pt x="1045" y="453"/>
                  </a:lnTo>
                  <a:lnTo>
                    <a:pt x="1045" y="456"/>
                  </a:lnTo>
                  <a:lnTo>
                    <a:pt x="1048" y="456"/>
                  </a:lnTo>
                  <a:lnTo>
                    <a:pt x="1048" y="461"/>
                  </a:lnTo>
                  <a:lnTo>
                    <a:pt x="1044" y="461"/>
                  </a:lnTo>
                  <a:lnTo>
                    <a:pt x="1044" y="467"/>
                  </a:lnTo>
                  <a:lnTo>
                    <a:pt x="1038" y="467"/>
                  </a:lnTo>
                  <a:lnTo>
                    <a:pt x="1038" y="466"/>
                  </a:lnTo>
                  <a:lnTo>
                    <a:pt x="1035" y="466"/>
                  </a:lnTo>
                  <a:lnTo>
                    <a:pt x="1035" y="464"/>
                  </a:lnTo>
                  <a:lnTo>
                    <a:pt x="1033" y="464"/>
                  </a:lnTo>
                  <a:lnTo>
                    <a:pt x="1033" y="458"/>
                  </a:lnTo>
                  <a:lnTo>
                    <a:pt x="1031" y="458"/>
                  </a:lnTo>
                  <a:lnTo>
                    <a:pt x="1031" y="451"/>
                  </a:lnTo>
                  <a:close/>
                  <a:moveTo>
                    <a:pt x="1009" y="437"/>
                  </a:moveTo>
                  <a:lnTo>
                    <a:pt x="1018" y="437"/>
                  </a:lnTo>
                  <a:lnTo>
                    <a:pt x="1018" y="440"/>
                  </a:lnTo>
                  <a:lnTo>
                    <a:pt x="1022" y="440"/>
                  </a:lnTo>
                  <a:lnTo>
                    <a:pt x="1022" y="442"/>
                  </a:lnTo>
                  <a:lnTo>
                    <a:pt x="1026" y="442"/>
                  </a:lnTo>
                  <a:lnTo>
                    <a:pt x="1026" y="444"/>
                  </a:lnTo>
                  <a:lnTo>
                    <a:pt x="1027" y="444"/>
                  </a:lnTo>
                  <a:lnTo>
                    <a:pt x="1027" y="449"/>
                  </a:lnTo>
                  <a:lnTo>
                    <a:pt x="1021" y="449"/>
                  </a:lnTo>
                  <a:lnTo>
                    <a:pt x="1021" y="455"/>
                  </a:lnTo>
                  <a:lnTo>
                    <a:pt x="1015" y="455"/>
                  </a:lnTo>
                  <a:lnTo>
                    <a:pt x="1015" y="452"/>
                  </a:lnTo>
                  <a:lnTo>
                    <a:pt x="1012" y="452"/>
                  </a:lnTo>
                  <a:lnTo>
                    <a:pt x="1012" y="450"/>
                  </a:lnTo>
                  <a:lnTo>
                    <a:pt x="1007" y="450"/>
                  </a:lnTo>
                  <a:lnTo>
                    <a:pt x="1007" y="448"/>
                  </a:lnTo>
                  <a:lnTo>
                    <a:pt x="1004" y="448"/>
                  </a:lnTo>
                  <a:lnTo>
                    <a:pt x="1004" y="442"/>
                  </a:lnTo>
                  <a:lnTo>
                    <a:pt x="1009" y="442"/>
                  </a:lnTo>
                  <a:lnTo>
                    <a:pt x="1009" y="437"/>
                  </a:lnTo>
                  <a:close/>
                  <a:moveTo>
                    <a:pt x="985" y="425"/>
                  </a:moveTo>
                  <a:lnTo>
                    <a:pt x="994" y="425"/>
                  </a:lnTo>
                  <a:lnTo>
                    <a:pt x="994" y="426"/>
                  </a:lnTo>
                  <a:lnTo>
                    <a:pt x="997" y="426"/>
                  </a:lnTo>
                  <a:lnTo>
                    <a:pt x="997" y="428"/>
                  </a:lnTo>
                  <a:lnTo>
                    <a:pt x="1001" y="428"/>
                  </a:lnTo>
                  <a:lnTo>
                    <a:pt x="1001" y="430"/>
                  </a:lnTo>
                  <a:lnTo>
                    <a:pt x="1004" y="430"/>
                  </a:lnTo>
                  <a:lnTo>
                    <a:pt x="1004" y="434"/>
                  </a:lnTo>
                  <a:lnTo>
                    <a:pt x="998" y="434"/>
                  </a:lnTo>
                  <a:lnTo>
                    <a:pt x="998" y="440"/>
                  </a:lnTo>
                  <a:lnTo>
                    <a:pt x="990" y="440"/>
                  </a:lnTo>
                  <a:lnTo>
                    <a:pt x="990" y="439"/>
                  </a:lnTo>
                  <a:lnTo>
                    <a:pt x="987" y="439"/>
                  </a:lnTo>
                  <a:lnTo>
                    <a:pt x="987" y="436"/>
                  </a:lnTo>
                  <a:lnTo>
                    <a:pt x="983" y="436"/>
                  </a:lnTo>
                  <a:lnTo>
                    <a:pt x="983" y="435"/>
                  </a:lnTo>
                  <a:lnTo>
                    <a:pt x="980" y="435"/>
                  </a:lnTo>
                  <a:lnTo>
                    <a:pt x="980" y="428"/>
                  </a:lnTo>
                  <a:lnTo>
                    <a:pt x="985" y="428"/>
                  </a:lnTo>
                  <a:lnTo>
                    <a:pt x="985" y="425"/>
                  </a:lnTo>
                  <a:close/>
                  <a:moveTo>
                    <a:pt x="10" y="415"/>
                  </a:moveTo>
                  <a:lnTo>
                    <a:pt x="21" y="415"/>
                  </a:lnTo>
                  <a:lnTo>
                    <a:pt x="21" y="435"/>
                  </a:lnTo>
                  <a:lnTo>
                    <a:pt x="10" y="435"/>
                  </a:lnTo>
                  <a:lnTo>
                    <a:pt x="10" y="415"/>
                  </a:lnTo>
                  <a:close/>
                  <a:moveTo>
                    <a:pt x="966" y="414"/>
                  </a:moveTo>
                  <a:lnTo>
                    <a:pt x="972" y="414"/>
                  </a:lnTo>
                  <a:lnTo>
                    <a:pt x="972" y="415"/>
                  </a:lnTo>
                  <a:lnTo>
                    <a:pt x="975" y="415"/>
                  </a:lnTo>
                  <a:lnTo>
                    <a:pt x="975" y="417"/>
                  </a:lnTo>
                  <a:lnTo>
                    <a:pt x="979" y="417"/>
                  </a:lnTo>
                  <a:lnTo>
                    <a:pt x="979" y="423"/>
                  </a:lnTo>
                  <a:lnTo>
                    <a:pt x="974" y="423"/>
                  </a:lnTo>
                  <a:lnTo>
                    <a:pt x="974" y="428"/>
                  </a:lnTo>
                  <a:lnTo>
                    <a:pt x="969" y="428"/>
                  </a:lnTo>
                  <a:lnTo>
                    <a:pt x="969" y="427"/>
                  </a:lnTo>
                  <a:lnTo>
                    <a:pt x="965" y="427"/>
                  </a:lnTo>
                  <a:lnTo>
                    <a:pt x="965" y="425"/>
                  </a:lnTo>
                  <a:lnTo>
                    <a:pt x="962" y="425"/>
                  </a:lnTo>
                  <a:lnTo>
                    <a:pt x="962" y="418"/>
                  </a:lnTo>
                  <a:lnTo>
                    <a:pt x="966" y="418"/>
                  </a:lnTo>
                  <a:lnTo>
                    <a:pt x="966" y="414"/>
                  </a:lnTo>
                  <a:close/>
                  <a:moveTo>
                    <a:pt x="942" y="401"/>
                  </a:moveTo>
                  <a:lnTo>
                    <a:pt x="950" y="401"/>
                  </a:lnTo>
                  <a:lnTo>
                    <a:pt x="950" y="403"/>
                  </a:lnTo>
                  <a:lnTo>
                    <a:pt x="955" y="403"/>
                  </a:lnTo>
                  <a:lnTo>
                    <a:pt x="955" y="406"/>
                  </a:lnTo>
                  <a:lnTo>
                    <a:pt x="958" y="406"/>
                  </a:lnTo>
                  <a:lnTo>
                    <a:pt x="958" y="407"/>
                  </a:lnTo>
                  <a:lnTo>
                    <a:pt x="962" y="407"/>
                  </a:lnTo>
                  <a:lnTo>
                    <a:pt x="962" y="412"/>
                  </a:lnTo>
                  <a:lnTo>
                    <a:pt x="956" y="412"/>
                  </a:lnTo>
                  <a:lnTo>
                    <a:pt x="956" y="417"/>
                  </a:lnTo>
                  <a:lnTo>
                    <a:pt x="948" y="417"/>
                  </a:lnTo>
                  <a:lnTo>
                    <a:pt x="948" y="416"/>
                  </a:lnTo>
                  <a:lnTo>
                    <a:pt x="945" y="416"/>
                  </a:lnTo>
                  <a:lnTo>
                    <a:pt x="945" y="414"/>
                  </a:lnTo>
                  <a:lnTo>
                    <a:pt x="940" y="414"/>
                  </a:lnTo>
                  <a:lnTo>
                    <a:pt x="940" y="406"/>
                  </a:lnTo>
                  <a:lnTo>
                    <a:pt x="942" y="406"/>
                  </a:lnTo>
                  <a:lnTo>
                    <a:pt x="942" y="401"/>
                  </a:lnTo>
                  <a:close/>
                  <a:moveTo>
                    <a:pt x="923" y="390"/>
                  </a:moveTo>
                  <a:lnTo>
                    <a:pt x="930" y="390"/>
                  </a:lnTo>
                  <a:lnTo>
                    <a:pt x="930" y="392"/>
                  </a:lnTo>
                  <a:lnTo>
                    <a:pt x="933" y="392"/>
                  </a:lnTo>
                  <a:lnTo>
                    <a:pt x="933" y="393"/>
                  </a:lnTo>
                  <a:lnTo>
                    <a:pt x="937" y="393"/>
                  </a:lnTo>
                  <a:lnTo>
                    <a:pt x="937" y="400"/>
                  </a:lnTo>
                  <a:lnTo>
                    <a:pt x="933" y="400"/>
                  </a:lnTo>
                  <a:lnTo>
                    <a:pt x="933" y="406"/>
                  </a:lnTo>
                  <a:lnTo>
                    <a:pt x="926" y="406"/>
                  </a:lnTo>
                  <a:lnTo>
                    <a:pt x="926" y="403"/>
                  </a:lnTo>
                  <a:lnTo>
                    <a:pt x="923" y="403"/>
                  </a:lnTo>
                  <a:lnTo>
                    <a:pt x="923" y="402"/>
                  </a:lnTo>
                  <a:lnTo>
                    <a:pt x="920" y="402"/>
                  </a:lnTo>
                  <a:lnTo>
                    <a:pt x="920" y="394"/>
                  </a:lnTo>
                  <a:lnTo>
                    <a:pt x="923" y="394"/>
                  </a:lnTo>
                  <a:lnTo>
                    <a:pt x="923" y="390"/>
                  </a:lnTo>
                  <a:close/>
                  <a:moveTo>
                    <a:pt x="898" y="378"/>
                  </a:moveTo>
                  <a:lnTo>
                    <a:pt x="910" y="378"/>
                  </a:lnTo>
                  <a:lnTo>
                    <a:pt x="910" y="380"/>
                  </a:lnTo>
                  <a:lnTo>
                    <a:pt x="912" y="380"/>
                  </a:lnTo>
                  <a:lnTo>
                    <a:pt x="912" y="382"/>
                  </a:lnTo>
                  <a:lnTo>
                    <a:pt x="915" y="382"/>
                  </a:lnTo>
                  <a:lnTo>
                    <a:pt x="915" y="388"/>
                  </a:lnTo>
                  <a:lnTo>
                    <a:pt x="912" y="388"/>
                  </a:lnTo>
                  <a:lnTo>
                    <a:pt x="912" y="392"/>
                  </a:lnTo>
                  <a:lnTo>
                    <a:pt x="901" y="392"/>
                  </a:lnTo>
                  <a:lnTo>
                    <a:pt x="901" y="391"/>
                  </a:lnTo>
                  <a:lnTo>
                    <a:pt x="900" y="391"/>
                  </a:lnTo>
                  <a:lnTo>
                    <a:pt x="900" y="384"/>
                  </a:lnTo>
                  <a:lnTo>
                    <a:pt x="898" y="384"/>
                  </a:lnTo>
                  <a:lnTo>
                    <a:pt x="898" y="378"/>
                  </a:lnTo>
                  <a:close/>
                  <a:moveTo>
                    <a:pt x="10" y="375"/>
                  </a:moveTo>
                  <a:lnTo>
                    <a:pt x="21" y="375"/>
                  </a:lnTo>
                  <a:lnTo>
                    <a:pt x="21" y="395"/>
                  </a:lnTo>
                  <a:lnTo>
                    <a:pt x="10" y="395"/>
                  </a:lnTo>
                  <a:lnTo>
                    <a:pt x="10" y="375"/>
                  </a:lnTo>
                  <a:close/>
                  <a:moveTo>
                    <a:pt x="882" y="367"/>
                  </a:moveTo>
                  <a:lnTo>
                    <a:pt x="889" y="367"/>
                  </a:lnTo>
                  <a:lnTo>
                    <a:pt x="889" y="368"/>
                  </a:lnTo>
                  <a:lnTo>
                    <a:pt x="891" y="368"/>
                  </a:lnTo>
                  <a:lnTo>
                    <a:pt x="891" y="370"/>
                  </a:lnTo>
                  <a:lnTo>
                    <a:pt x="894" y="370"/>
                  </a:lnTo>
                  <a:lnTo>
                    <a:pt x="894" y="377"/>
                  </a:lnTo>
                  <a:lnTo>
                    <a:pt x="892" y="377"/>
                  </a:lnTo>
                  <a:lnTo>
                    <a:pt x="892" y="383"/>
                  </a:lnTo>
                  <a:lnTo>
                    <a:pt x="884" y="383"/>
                  </a:lnTo>
                  <a:lnTo>
                    <a:pt x="884" y="380"/>
                  </a:lnTo>
                  <a:lnTo>
                    <a:pt x="881" y="380"/>
                  </a:lnTo>
                  <a:lnTo>
                    <a:pt x="881" y="378"/>
                  </a:lnTo>
                  <a:lnTo>
                    <a:pt x="879" y="378"/>
                  </a:lnTo>
                  <a:lnTo>
                    <a:pt x="879" y="371"/>
                  </a:lnTo>
                  <a:lnTo>
                    <a:pt x="882" y="371"/>
                  </a:lnTo>
                  <a:lnTo>
                    <a:pt x="882" y="367"/>
                  </a:lnTo>
                  <a:close/>
                  <a:moveTo>
                    <a:pt x="856" y="353"/>
                  </a:moveTo>
                  <a:lnTo>
                    <a:pt x="863" y="353"/>
                  </a:lnTo>
                  <a:lnTo>
                    <a:pt x="863" y="355"/>
                  </a:lnTo>
                  <a:lnTo>
                    <a:pt x="866" y="355"/>
                  </a:lnTo>
                  <a:lnTo>
                    <a:pt x="866" y="358"/>
                  </a:lnTo>
                  <a:lnTo>
                    <a:pt x="869" y="358"/>
                  </a:lnTo>
                  <a:lnTo>
                    <a:pt x="869" y="359"/>
                  </a:lnTo>
                  <a:lnTo>
                    <a:pt x="873" y="359"/>
                  </a:lnTo>
                  <a:lnTo>
                    <a:pt x="873" y="366"/>
                  </a:lnTo>
                  <a:lnTo>
                    <a:pt x="867" y="366"/>
                  </a:lnTo>
                  <a:lnTo>
                    <a:pt x="867" y="371"/>
                  </a:lnTo>
                  <a:lnTo>
                    <a:pt x="863" y="371"/>
                  </a:lnTo>
                  <a:lnTo>
                    <a:pt x="863" y="369"/>
                  </a:lnTo>
                  <a:lnTo>
                    <a:pt x="859" y="369"/>
                  </a:lnTo>
                  <a:lnTo>
                    <a:pt x="859" y="368"/>
                  </a:lnTo>
                  <a:lnTo>
                    <a:pt x="856" y="368"/>
                  </a:lnTo>
                  <a:lnTo>
                    <a:pt x="856" y="366"/>
                  </a:lnTo>
                  <a:lnTo>
                    <a:pt x="852" y="366"/>
                  </a:lnTo>
                  <a:lnTo>
                    <a:pt x="852" y="358"/>
                  </a:lnTo>
                  <a:lnTo>
                    <a:pt x="856" y="358"/>
                  </a:lnTo>
                  <a:lnTo>
                    <a:pt x="856" y="353"/>
                  </a:lnTo>
                  <a:close/>
                  <a:moveTo>
                    <a:pt x="832" y="339"/>
                  </a:moveTo>
                  <a:lnTo>
                    <a:pt x="840" y="339"/>
                  </a:lnTo>
                  <a:lnTo>
                    <a:pt x="840" y="342"/>
                  </a:lnTo>
                  <a:lnTo>
                    <a:pt x="843" y="342"/>
                  </a:lnTo>
                  <a:lnTo>
                    <a:pt x="843" y="344"/>
                  </a:lnTo>
                  <a:lnTo>
                    <a:pt x="847" y="344"/>
                  </a:lnTo>
                  <a:lnTo>
                    <a:pt x="847" y="345"/>
                  </a:lnTo>
                  <a:lnTo>
                    <a:pt x="850" y="345"/>
                  </a:lnTo>
                  <a:lnTo>
                    <a:pt x="850" y="351"/>
                  </a:lnTo>
                  <a:lnTo>
                    <a:pt x="844" y="351"/>
                  </a:lnTo>
                  <a:lnTo>
                    <a:pt x="844" y="355"/>
                  </a:lnTo>
                  <a:lnTo>
                    <a:pt x="836" y="355"/>
                  </a:lnTo>
                  <a:lnTo>
                    <a:pt x="836" y="354"/>
                  </a:lnTo>
                  <a:lnTo>
                    <a:pt x="833" y="354"/>
                  </a:lnTo>
                  <a:lnTo>
                    <a:pt x="833" y="352"/>
                  </a:lnTo>
                  <a:lnTo>
                    <a:pt x="829" y="352"/>
                  </a:lnTo>
                  <a:lnTo>
                    <a:pt x="829" y="344"/>
                  </a:lnTo>
                  <a:lnTo>
                    <a:pt x="832" y="344"/>
                  </a:lnTo>
                  <a:lnTo>
                    <a:pt x="832" y="339"/>
                  </a:lnTo>
                  <a:close/>
                  <a:moveTo>
                    <a:pt x="13" y="337"/>
                  </a:moveTo>
                  <a:lnTo>
                    <a:pt x="23" y="337"/>
                  </a:lnTo>
                  <a:lnTo>
                    <a:pt x="23" y="358"/>
                  </a:lnTo>
                  <a:lnTo>
                    <a:pt x="13" y="358"/>
                  </a:lnTo>
                  <a:lnTo>
                    <a:pt x="13" y="337"/>
                  </a:lnTo>
                  <a:close/>
                  <a:moveTo>
                    <a:pt x="787" y="317"/>
                  </a:moveTo>
                  <a:lnTo>
                    <a:pt x="796" y="317"/>
                  </a:lnTo>
                  <a:lnTo>
                    <a:pt x="796" y="319"/>
                  </a:lnTo>
                  <a:lnTo>
                    <a:pt x="801" y="319"/>
                  </a:lnTo>
                  <a:lnTo>
                    <a:pt x="801" y="320"/>
                  </a:lnTo>
                  <a:lnTo>
                    <a:pt x="803" y="320"/>
                  </a:lnTo>
                  <a:lnTo>
                    <a:pt x="803" y="326"/>
                  </a:lnTo>
                  <a:lnTo>
                    <a:pt x="815" y="326"/>
                  </a:lnTo>
                  <a:lnTo>
                    <a:pt x="815" y="328"/>
                  </a:lnTo>
                  <a:lnTo>
                    <a:pt x="818" y="328"/>
                  </a:lnTo>
                  <a:lnTo>
                    <a:pt x="818" y="330"/>
                  </a:lnTo>
                  <a:lnTo>
                    <a:pt x="819" y="330"/>
                  </a:lnTo>
                  <a:lnTo>
                    <a:pt x="819" y="332"/>
                  </a:lnTo>
                  <a:lnTo>
                    <a:pt x="824" y="332"/>
                  </a:lnTo>
                  <a:lnTo>
                    <a:pt x="824" y="337"/>
                  </a:lnTo>
                  <a:lnTo>
                    <a:pt x="818" y="337"/>
                  </a:lnTo>
                  <a:lnTo>
                    <a:pt x="818" y="343"/>
                  </a:lnTo>
                  <a:lnTo>
                    <a:pt x="809" y="343"/>
                  </a:lnTo>
                  <a:lnTo>
                    <a:pt x="809" y="340"/>
                  </a:lnTo>
                  <a:lnTo>
                    <a:pt x="808" y="340"/>
                  </a:lnTo>
                  <a:lnTo>
                    <a:pt x="808" y="338"/>
                  </a:lnTo>
                  <a:lnTo>
                    <a:pt x="804" y="338"/>
                  </a:lnTo>
                  <a:lnTo>
                    <a:pt x="804" y="331"/>
                  </a:lnTo>
                  <a:lnTo>
                    <a:pt x="802" y="331"/>
                  </a:lnTo>
                  <a:lnTo>
                    <a:pt x="802" y="327"/>
                  </a:lnTo>
                  <a:lnTo>
                    <a:pt x="797" y="327"/>
                  </a:lnTo>
                  <a:lnTo>
                    <a:pt x="797" y="330"/>
                  </a:lnTo>
                  <a:lnTo>
                    <a:pt x="791" y="330"/>
                  </a:lnTo>
                  <a:lnTo>
                    <a:pt x="791" y="329"/>
                  </a:lnTo>
                  <a:lnTo>
                    <a:pt x="786" y="329"/>
                  </a:lnTo>
                  <a:lnTo>
                    <a:pt x="786" y="321"/>
                  </a:lnTo>
                  <a:lnTo>
                    <a:pt x="787" y="321"/>
                  </a:lnTo>
                  <a:lnTo>
                    <a:pt x="787" y="317"/>
                  </a:lnTo>
                  <a:close/>
                  <a:moveTo>
                    <a:pt x="761" y="303"/>
                  </a:moveTo>
                  <a:lnTo>
                    <a:pt x="770" y="303"/>
                  </a:lnTo>
                  <a:lnTo>
                    <a:pt x="770" y="305"/>
                  </a:lnTo>
                  <a:lnTo>
                    <a:pt x="776" y="305"/>
                  </a:lnTo>
                  <a:lnTo>
                    <a:pt x="776" y="307"/>
                  </a:lnTo>
                  <a:lnTo>
                    <a:pt x="779" y="307"/>
                  </a:lnTo>
                  <a:lnTo>
                    <a:pt x="779" y="309"/>
                  </a:lnTo>
                  <a:lnTo>
                    <a:pt x="780" y="309"/>
                  </a:lnTo>
                  <a:lnTo>
                    <a:pt x="780" y="314"/>
                  </a:lnTo>
                  <a:lnTo>
                    <a:pt x="775" y="314"/>
                  </a:lnTo>
                  <a:lnTo>
                    <a:pt x="775" y="319"/>
                  </a:lnTo>
                  <a:lnTo>
                    <a:pt x="769" y="319"/>
                  </a:lnTo>
                  <a:lnTo>
                    <a:pt x="769" y="318"/>
                  </a:lnTo>
                  <a:lnTo>
                    <a:pt x="766" y="318"/>
                  </a:lnTo>
                  <a:lnTo>
                    <a:pt x="766" y="315"/>
                  </a:lnTo>
                  <a:lnTo>
                    <a:pt x="760" y="315"/>
                  </a:lnTo>
                  <a:lnTo>
                    <a:pt x="760" y="307"/>
                  </a:lnTo>
                  <a:lnTo>
                    <a:pt x="761" y="307"/>
                  </a:lnTo>
                  <a:lnTo>
                    <a:pt x="761" y="303"/>
                  </a:lnTo>
                  <a:close/>
                  <a:moveTo>
                    <a:pt x="13" y="297"/>
                  </a:moveTo>
                  <a:lnTo>
                    <a:pt x="23" y="297"/>
                  </a:lnTo>
                  <a:lnTo>
                    <a:pt x="23" y="318"/>
                  </a:lnTo>
                  <a:lnTo>
                    <a:pt x="13" y="318"/>
                  </a:lnTo>
                  <a:lnTo>
                    <a:pt x="13" y="297"/>
                  </a:lnTo>
                  <a:close/>
                  <a:moveTo>
                    <a:pt x="739" y="291"/>
                  </a:moveTo>
                  <a:lnTo>
                    <a:pt x="748" y="291"/>
                  </a:lnTo>
                  <a:lnTo>
                    <a:pt x="748" y="294"/>
                  </a:lnTo>
                  <a:lnTo>
                    <a:pt x="754" y="294"/>
                  </a:lnTo>
                  <a:lnTo>
                    <a:pt x="754" y="301"/>
                  </a:lnTo>
                  <a:lnTo>
                    <a:pt x="751" y="301"/>
                  </a:lnTo>
                  <a:lnTo>
                    <a:pt x="751" y="304"/>
                  </a:lnTo>
                  <a:lnTo>
                    <a:pt x="738" y="304"/>
                  </a:lnTo>
                  <a:lnTo>
                    <a:pt x="738" y="302"/>
                  </a:lnTo>
                  <a:lnTo>
                    <a:pt x="735" y="302"/>
                  </a:lnTo>
                  <a:lnTo>
                    <a:pt x="735" y="294"/>
                  </a:lnTo>
                  <a:lnTo>
                    <a:pt x="739" y="294"/>
                  </a:lnTo>
                  <a:lnTo>
                    <a:pt x="739" y="291"/>
                  </a:lnTo>
                  <a:close/>
                  <a:moveTo>
                    <a:pt x="715" y="278"/>
                  </a:moveTo>
                  <a:lnTo>
                    <a:pt x="724" y="278"/>
                  </a:lnTo>
                  <a:lnTo>
                    <a:pt x="724" y="280"/>
                  </a:lnTo>
                  <a:lnTo>
                    <a:pt x="728" y="280"/>
                  </a:lnTo>
                  <a:lnTo>
                    <a:pt x="728" y="282"/>
                  </a:lnTo>
                  <a:lnTo>
                    <a:pt x="731" y="282"/>
                  </a:lnTo>
                  <a:lnTo>
                    <a:pt x="731" y="288"/>
                  </a:lnTo>
                  <a:lnTo>
                    <a:pt x="726" y="288"/>
                  </a:lnTo>
                  <a:lnTo>
                    <a:pt x="726" y="293"/>
                  </a:lnTo>
                  <a:lnTo>
                    <a:pt x="718" y="293"/>
                  </a:lnTo>
                  <a:lnTo>
                    <a:pt x="718" y="290"/>
                  </a:lnTo>
                  <a:lnTo>
                    <a:pt x="714" y="290"/>
                  </a:lnTo>
                  <a:lnTo>
                    <a:pt x="714" y="288"/>
                  </a:lnTo>
                  <a:lnTo>
                    <a:pt x="711" y="288"/>
                  </a:lnTo>
                  <a:lnTo>
                    <a:pt x="711" y="282"/>
                  </a:lnTo>
                  <a:lnTo>
                    <a:pt x="715" y="282"/>
                  </a:lnTo>
                  <a:lnTo>
                    <a:pt x="715" y="278"/>
                  </a:lnTo>
                  <a:close/>
                  <a:moveTo>
                    <a:pt x="694" y="266"/>
                  </a:moveTo>
                  <a:lnTo>
                    <a:pt x="703" y="266"/>
                  </a:lnTo>
                  <a:lnTo>
                    <a:pt x="703" y="269"/>
                  </a:lnTo>
                  <a:lnTo>
                    <a:pt x="706" y="269"/>
                  </a:lnTo>
                  <a:lnTo>
                    <a:pt x="706" y="271"/>
                  </a:lnTo>
                  <a:lnTo>
                    <a:pt x="710" y="271"/>
                  </a:lnTo>
                  <a:lnTo>
                    <a:pt x="710" y="272"/>
                  </a:lnTo>
                  <a:lnTo>
                    <a:pt x="713" y="272"/>
                  </a:lnTo>
                  <a:lnTo>
                    <a:pt x="713" y="277"/>
                  </a:lnTo>
                  <a:lnTo>
                    <a:pt x="707" y="277"/>
                  </a:lnTo>
                  <a:lnTo>
                    <a:pt x="707" y="282"/>
                  </a:lnTo>
                  <a:lnTo>
                    <a:pt x="699" y="282"/>
                  </a:lnTo>
                  <a:lnTo>
                    <a:pt x="699" y="281"/>
                  </a:lnTo>
                  <a:lnTo>
                    <a:pt x="696" y="281"/>
                  </a:lnTo>
                  <a:lnTo>
                    <a:pt x="696" y="279"/>
                  </a:lnTo>
                  <a:lnTo>
                    <a:pt x="693" y="279"/>
                  </a:lnTo>
                  <a:lnTo>
                    <a:pt x="693" y="277"/>
                  </a:lnTo>
                  <a:lnTo>
                    <a:pt x="689" y="277"/>
                  </a:lnTo>
                  <a:lnTo>
                    <a:pt x="689" y="271"/>
                  </a:lnTo>
                  <a:lnTo>
                    <a:pt x="694" y="271"/>
                  </a:lnTo>
                  <a:lnTo>
                    <a:pt x="694" y="266"/>
                  </a:lnTo>
                  <a:close/>
                  <a:moveTo>
                    <a:pt x="14" y="258"/>
                  </a:moveTo>
                  <a:lnTo>
                    <a:pt x="24" y="258"/>
                  </a:lnTo>
                  <a:lnTo>
                    <a:pt x="24" y="282"/>
                  </a:lnTo>
                  <a:lnTo>
                    <a:pt x="17" y="282"/>
                  </a:lnTo>
                  <a:lnTo>
                    <a:pt x="17" y="278"/>
                  </a:lnTo>
                  <a:lnTo>
                    <a:pt x="13" y="278"/>
                  </a:lnTo>
                  <a:lnTo>
                    <a:pt x="13" y="272"/>
                  </a:lnTo>
                  <a:lnTo>
                    <a:pt x="14" y="272"/>
                  </a:lnTo>
                  <a:lnTo>
                    <a:pt x="14" y="258"/>
                  </a:lnTo>
                  <a:close/>
                  <a:moveTo>
                    <a:pt x="669" y="251"/>
                  </a:moveTo>
                  <a:lnTo>
                    <a:pt x="674" y="251"/>
                  </a:lnTo>
                  <a:lnTo>
                    <a:pt x="674" y="253"/>
                  </a:lnTo>
                  <a:lnTo>
                    <a:pt x="678" y="253"/>
                  </a:lnTo>
                  <a:lnTo>
                    <a:pt x="678" y="255"/>
                  </a:lnTo>
                  <a:lnTo>
                    <a:pt x="681" y="255"/>
                  </a:lnTo>
                  <a:lnTo>
                    <a:pt x="681" y="256"/>
                  </a:lnTo>
                  <a:lnTo>
                    <a:pt x="685" y="256"/>
                  </a:lnTo>
                  <a:lnTo>
                    <a:pt x="685" y="263"/>
                  </a:lnTo>
                  <a:lnTo>
                    <a:pt x="681" y="263"/>
                  </a:lnTo>
                  <a:lnTo>
                    <a:pt x="681" y="269"/>
                  </a:lnTo>
                  <a:lnTo>
                    <a:pt x="674" y="269"/>
                  </a:lnTo>
                  <a:lnTo>
                    <a:pt x="674" y="266"/>
                  </a:lnTo>
                  <a:lnTo>
                    <a:pt x="671" y="266"/>
                  </a:lnTo>
                  <a:lnTo>
                    <a:pt x="671" y="265"/>
                  </a:lnTo>
                  <a:lnTo>
                    <a:pt x="667" y="265"/>
                  </a:lnTo>
                  <a:lnTo>
                    <a:pt x="667" y="263"/>
                  </a:lnTo>
                  <a:lnTo>
                    <a:pt x="664" y="263"/>
                  </a:lnTo>
                  <a:lnTo>
                    <a:pt x="664" y="256"/>
                  </a:lnTo>
                  <a:lnTo>
                    <a:pt x="669" y="256"/>
                  </a:lnTo>
                  <a:lnTo>
                    <a:pt x="669" y="251"/>
                  </a:lnTo>
                  <a:close/>
                  <a:moveTo>
                    <a:pt x="646" y="239"/>
                  </a:moveTo>
                  <a:lnTo>
                    <a:pt x="653" y="239"/>
                  </a:lnTo>
                  <a:lnTo>
                    <a:pt x="653" y="241"/>
                  </a:lnTo>
                  <a:lnTo>
                    <a:pt x="657" y="241"/>
                  </a:lnTo>
                  <a:lnTo>
                    <a:pt x="657" y="243"/>
                  </a:lnTo>
                  <a:lnTo>
                    <a:pt x="661" y="243"/>
                  </a:lnTo>
                  <a:lnTo>
                    <a:pt x="661" y="245"/>
                  </a:lnTo>
                  <a:lnTo>
                    <a:pt x="664" y="245"/>
                  </a:lnTo>
                  <a:lnTo>
                    <a:pt x="664" y="250"/>
                  </a:lnTo>
                  <a:lnTo>
                    <a:pt x="658" y="250"/>
                  </a:lnTo>
                  <a:lnTo>
                    <a:pt x="658" y="255"/>
                  </a:lnTo>
                  <a:lnTo>
                    <a:pt x="650" y="255"/>
                  </a:lnTo>
                  <a:lnTo>
                    <a:pt x="650" y="254"/>
                  </a:lnTo>
                  <a:lnTo>
                    <a:pt x="647" y="254"/>
                  </a:lnTo>
                  <a:lnTo>
                    <a:pt x="647" y="251"/>
                  </a:lnTo>
                  <a:lnTo>
                    <a:pt x="642" y="251"/>
                  </a:lnTo>
                  <a:lnTo>
                    <a:pt x="642" y="243"/>
                  </a:lnTo>
                  <a:lnTo>
                    <a:pt x="646" y="243"/>
                  </a:lnTo>
                  <a:lnTo>
                    <a:pt x="646" y="239"/>
                  </a:lnTo>
                  <a:close/>
                  <a:moveTo>
                    <a:pt x="626" y="230"/>
                  </a:moveTo>
                  <a:lnTo>
                    <a:pt x="635" y="230"/>
                  </a:lnTo>
                  <a:lnTo>
                    <a:pt x="635" y="231"/>
                  </a:lnTo>
                  <a:lnTo>
                    <a:pt x="638" y="231"/>
                  </a:lnTo>
                  <a:lnTo>
                    <a:pt x="638" y="233"/>
                  </a:lnTo>
                  <a:lnTo>
                    <a:pt x="642" y="233"/>
                  </a:lnTo>
                  <a:lnTo>
                    <a:pt x="642" y="239"/>
                  </a:lnTo>
                  <a:lnTo>
                    <a:pt x="637" y="239"/>
                  </a:lnTo>
                  <a:lnTo>
                    <a:pt x="637" y="243"/>
                  </a:lnTo>
                  <a:lnTo>
                    <a:pt x="628" y="243"/>
                  </a:lnTo>
                  <a:lnTo>
                    <a:pt x="628" y="241"/>
                  </a:lnTo>
                  <a:lnTo>
                    <a:pt x="625" y="241"/>
                  </a:lnTo>
                  <a:lnTo>
                    <a:pt x="625" y="240"/>
                  </a:lnTo>
                  <a:lnTo>
                    <a:pt x="622" y="240"/>
                  </a:lnTo>
                  <a:lnTo>
                    <a:pt x="622" y="233"/>
                  </a:lnTo>
                  <a:lnTo>
                    <a:pt x="626" y="233"/>
                  </a:lnTo>
                  <a:lnTo>
                    <a:pt x="626" y="230"/>
                  </a:lnTo>
                  <a:close/>
                  <a:moveTo>
                    <a:pt x="16" y="221"/>
                  </a:moveTo>
                  <a:lnTo>
                    <a:pt x="26" y="221"/>
                  </a:lnTo>
                  <a:lnTo>
                    <a:pt x="26" y="234"/>
                  </a:lnTo>
                  <a:lnTo>
                    <a:pt x="24" y="234"/>
                  </a:lnTo>
                  <a:lnTo>
                    <a:pt x="24" y="239"/>
                  </a:lnTo>
                  <a:lnTo>
                    <a:pt x="14" y="239"/>
                  </a:lnTo>
                  <a:lnTo>
                    <a:pt x="14" y="224"/>
                  </a:lnTo>
                  <a:lnTo>
                    <a:pt x="16" y="224"/>
                  </a:lnTo>
                  <a:lnTo>
                    <a:pt x="16" y="221"/>
                  </a:lnTo>
                  <a:close/>
                  <a:moveTo>
                    <a:pt x="600" y="216"/>
                  </a:moveTo>
                  <a:lnTo>
                    <a:pt x="609" y="216"/>
                  </a:lnTo>
                  <a:lnTo>
                    <a:pt x="609" y="218"/>
                  </a:lnTo>
                  <a:lnTo>
                    <a:pt x="613" y="218"/>
                  </a:lnTo>
                  <a:lnTo>
                    <a:pt x="613" y="221"/>
                  </a:lnTo>
                  <a:lnTo>
                    <a:pt x="616" y="221"/>
                  </a:lnTo>
                  <a:lnTo>
                    <a:pt x="616" y="226"/>
                  </a:lnTo>
                  <a:lnTo>
                    <a:pt x="614" y="226"/>
                  </a:lnTo>
                  <a:lnTo>
                    <a:pt x="614" y="232"/>
                  </a:lnTo>
                  <a:lnTo>
                    <a:pt x="606" y="232"/>
                  </a:lnTo>
                  <a:lnTo>
                    <a:pt x="606" y="231"/>
                  </a:lnTo>
                  <a:lnTo>
                    <a:pt x="602" y="231"/>
                  </a:lnTo>
                  <a:lnTo>
                    <a:pt x="602" y="229"/>
                  </a:lnTo>
                  <a:lnTo>
                    <a:pt x="599" y="229"/>
                  </a:lnTo>
                  <a:lnTo>
                    <a:pt x="599" y="226"/>
                  </a:lnTo>
                  <a:lnTo>
                    <a:pt x="596" y="226"/>
                  </a:lnTo>
                  <a:lnTo>
                    <a:pt x="596" y="220"/>
                  </a:lnTo>
                  <a:lnTo>
                    <a:pt x="600" y="220"/>
                  </a:lnTo>
                  <a:lnTo>
                    <a:pt x="600" y="216"/>
                  </a:lnTo>
                  <a:close/>
                  <a:moveTo>
                    <a:pt x="573" y="202"/>
                  </a:moveTo>
                  <a:lnTo>
                    <a:pt x="583" y="202"/>
                  </a:lnTo>
                  <a:lnTo>
                    <a:pt x="583" y="205"/>
                  </a:lnTo>
                  <a:lnTo>
                    <a:pt x="585" y="205"/>
                  </a:lnTo>
                  <a:lnTo>
                    <a:pt x="585" y="207"/>
                  </a:lnTo>
                  <a:lnTo>
                    <a:pt x="590" y="207"/>
                  </a:lnTo>
                  <a:lnTo>
                    <a:pt x="590" y="213"/>
                  </a:lnTo>
                  <a:lnTo>
                    <a:pt x="588" y="213"/>
                  </a:lnTo>
                  <a:lnTo>
                    <a:pt x="588" y="218"/>
                  </a:lnTo>
                  <a:lnTo>
                    <a:pt x="580" y="218"/>
                  </a:lnTo>
                  <a:lnTo>
                    <a:pt x="580" y="217"/>
                  </a:lnTo>
                  <a:lnTo>
                    <a:pt x="575" y="217"/>
                  </a:lnTo>
                  <a:lnTo>
                    <a:pt x="575" y="215"/>
                  </a:lnTo>
                  <a:lnTo>
                    <a:pt x="573" y="215"/>
                  </a:lnTo>
                  <a:lnTo>
                    <a:pt x="573" y="202"/>
                  </a:lnTo>
                  <a:close/>
                  <a:moveTo>
                    <a:pt x="550" y="190"/>
                  </a:moveTo>
                  <a:lnTo>
                    <a:pt x="558" y="190"/>
                  </a:lnTo>
                  <a:lnTo>
                    <a:pt x="558" y="191"/>
                  </a:lnTo>
                  <a:lnTo>
                    <a:pt x="559" y="191"/>
                  </a:lnTo>
                  <a:lnTo>
                    <a:pt x="559" y="193"/>
                  </a:lnTo>
                  <a:lnTo>
                    <a:pt x="565" y="193"/>
                  </a:lnTo>
                  <a:lnTo>
                    <a:pt x="565" y="196"/>
                  </a:lnTo>
                  <a:lnTo>
                    <a:pt x="568" y="196"/>
                  </a:lnTo>
                  <a:lnTo>
                    <a:pt x="568" y="201"/>
                  </a:lnTo>
                  <a:lnTo>
                    <a:pt x="564" y="201"/>
                  </a:lnTo>
                  <a:lnTo>
                    <a:pt x="564" y="207"/>
                  </a:lnTo>
                  <a:lnTo>
                    <a:pt x="558" y="207"/>
                  </a:lnTo>
                  <a:lnTo>
                    <a:pt x="558" y="206"/>
                  </a:lnTo>
                  <a:lnTo>
                    <a:pt x="554" y="206"/>
                  </a:lnTo>
                  <a:lnTo>
                    <a:pt x="554" y="204"/>
                  </a:lnTo>
                  <a:lnTo>
                    <a:pt x="549" y="204"/>
                  </a:lnTo>
                  <a:lnTo>
                    <a:pt x="549" y="201"/>
                  </a:lnTo>
                  <a:lnTo>
                    <a:pt x="548" y="201"/>
                  </a:lnTo>
                  <a:lnTo>
                    <a:pt x="548" y="194"/>
                  </a:lnTo>
                  <a:lnTo>
                    <a:pt x="550" y="194"/>
                  </a:lnTo>
                  <a:lnTo>
                    <a:pt x="550" y="190"/>
                  </a:lnTo>
                  <a:close/>
                  <a:moveTo>
                    <a:pt x="19" y="185"/>
                  </a:moveTo>
                  <a:lnTo>
                    <a:pt x="31" y="185"/>
                  </a:lnTo>
                  <a:lnTo>
                    <a:pt x="31" y="196"/>
                  </a:lnTo>
                  <a:lnTo>
                    <a:pt x="30" y="196"/>
                  </a:lnTo>
                  <a:lnTo>
                    <a:pt x="30" y="206"/>
                  </a:lnTo>
                  <a:lnTo>
                    <a:pt x="22" y="206"/>
                  </a:lnTo>
                  <a:lnTo>
                    <a:pt x="22" y="201"/>
                  </a:lnTo>
                  <a:lnTo>
                    <a:pt x="17" y="201"/>
                  </a:lnTo>
                  <a:lnTo>
                    <a:pt x="17" y="196"/>
                  </a:lnTo>
                  <a:lnTo>
                    <a:pt x="19" y="196"/>
                  </a:lnTo>
                  <a:lnTo>
                    <a:pt x="19" y="185"/>
                  </a:lnTo>
                  <a:close/>
                  <a:moveTo>
                    <a:pt x="527" y="177"/>
                  </a:moveTo>
                  <a:lnTo>
                    <a:pt x="534" y="177"/>
                  </a:lnTo>
                  <a:lnTo>
                    <a:pt x="534" y="180"/>
                  </a:lnTo>
                  <a:lnTo>
                    <a:pt x="537" y="180"/>
                  </a:lnTo>
                  <a:lnTo>
                    <a:pt x="537" y="182"/>
                  </a:lnTo>
                  <a:lnTo>
                    <a:pt x="542" y="182"/>
                  </a:lnTo>
                  <a:lnTo>
                    <a:pt x="542" y="183"/>
                  </a:lnTo>
                  <a:lnTo>
                    <a:pt x="545" y="183"/>
                  </a:lnTo>
                  <a:lnTo>
                    <a:pt x="545" y="189"/>
                  </a:lnTo>
                  <a:lnTo>
                    <a:pt x="540" y="189"/>
                  </a:lnTo>
                  <a:lnTo>
                    <a:pt x="540" y="193"/>
                  </a:lnTo>
                  <a:lnTo>
                    <a:pt x="532" y="193"/>
                  </a:lnTo>
                  <a:lnTo>
                    <a:pt x="532" y="192"/>
                  </a:lnTo>
                  <a:lnTo>
                    <a:pt x="527" y="192"/>
                  </a:lnTo>
                  <a:lnTo>
                    <a:pt x="527" y="190"/>
                  </a:lnTo>
                  <a:lnTo>
                    <a:pt x="524" y="190"/>
                  </a:lnTo>
                  <a:lnTo>
                    <a:pt x="524" y="182"/>
                  </a:lnTo>
                  <a:lnTo>
                    <a:pt x="527" y="182"/>
                  </a:lnTo>
                  <a:lnTo>
                    <a:pt x="527" y="177"/>
                  </a:lnTo>
                  <a:close/>
                  <a:moveTo>
                    <a:pt x="501" y="164"/>
                  </a:moveTo>
                  <a:lnTo>
                    <a:pt x="508" y="164"/>
                  </a:lnTo>
                  <a:lnTo>
                    <a:pt x="508" y="166"/>
                  </a:lnTo>
                  <a:lnTo>
                    <a:pt x="511" y="166"/>
                  </a:lnTo>
                  <a:lnTo>
                    <a:pt x="511" y="168"/>
                  </a:lnTo>
                  <a:lnTo>
                    <a:pt x="515" y="168"/>
                  </a:lnTo>
                  <a:lnTo>
                    <a:pt x="515" y="170"/>
                  </a:lnTo>
                  <a:lnTo>
                    <a:pt x="519" y="170"/>
                  </a:lnTo>
                  <a:lnTo>
                    <a:pt x="519" y="175"/>
                  </a:lnTo>
                  <a:lnTo>
                    <a:pt x="513" y="175"/>
                  </a:lnTo>
                  <a:lnTo>
                    <a:pt x="513" y="181"/>
                  </a:lnTo>
                  <a:lnTo>
                    <a:pt x="504" y="181"/>
                  </a:lnTo>
                  <a:lnTo>
                    <a:pt x="504" y="178"/>
                  </a:lnTo>
                  <a:lnTo>
                    <a:pt x="501" y="178"/>
                  </a:lnTo>
                  <a:lnTo>
                    <a:pt x="501" y="176"/>
                  </a:lnTo>
                  <a:lnTo>
                    <a:pt x="497" y="176"/>
                  </a:lnTo>
                  <a:lnTo>
                    <a:pt x="497" y="168"/>
                  </a:lnTo>
                  <a:lnTo>
                    <a:pt x="501" y="168"/>
                  </a:lnTo>
                  <a:lnTo>
                    <a:pt x="501" y="164"/>
                  </a:lnTo>
                  <a:close/>
                  <a:moveTo>
                    <a:pt x="473" y="152"/>
                  </a:moveTo>
                  <a:lnTo>
                    <a:pt x="485" y="152"/>
                  </a:lnTo>
                  <a:lnTo>
                    <a:pt x="485" y="154"/>
                  </a:lnTo>
                  <a:lnTo>
                    <a:pt x="488" y="154"/>
                  </a:lnTo>
                  <a:lnTo>
                    <a:pt x="488" y="157"/>
                  </a:lnTo>
                  <a:lnTo>
                    <a:pt x="492" y="157"/>
                  </a:lnTo>
                  <a:lnTo>
                    <a:pt x="492" y="162"/>
                  </a:lnTo>
                  <a:lnTo>
                    <a:pt x="486" y="162"/>
                  </a:lnTo>
                  <a:lnTo>
                    <a:pt x="486" y="168"/>
                  </a:lnTo>
                  <a:lnTo>
                    <a:pt x="481" y="168"/>
                  </a:lnTo>
                  <a:lnTo>
                    <a:pt x="481" y="167"/>
                  </a:lnTo>
                  <a:lnTo>
                    <a:pt x="478" y="167"/>
                  </a:lnTo>
                  <a:lnTo>
                    <a:pt x="478" y="165"/>
                  </a:lnTo>
                  <a:lnTo>
                    <a:pt x="475" y="165"/>
                  </a:lnTo>
                  <a:lnTo>
                    <a:pt x="475" y="162"/>
                  </a:lnTo>
                  <a:lnTo>
                    <a:pt x="469" y="162"/>
                  </a:lnTo>
                  <a:lnTo>
                    <a:pt x="469" y="156"/>
                  </a:lnTo>
                  <a:lnTo>
                    <a:pt x="473" y="156"/>
                  </a:lnTo>
                  <a:lnTo>
                    <a:pt x="473" y="152"/>
                  </a:lnTo>
                  <a:close/>
                  <a:moveTo>
                    <a:pt x="23" y="148"/>
                  </a:moveTo>
                  <a:lnTo>
                    <a:pt x="33" y="148"/>
                  </a:lnTo>
                  <a:lnTo>
                    <a:pt x="33" y="167"/>
                  </a:lnTo>
                  <a:lnTo>
                    <a:pt x="23" y="167"/>
                  </a:lnTo>
                  <a:lnTo>
                    <a:pt x="23" y="148"/>
                  </a:lnTo>
                  <a:close/>
                  <a:moveTo>
                    <a:pt x="446" y="137"/>
                  </a:moveTo>
                  <a:lnTo>
                    <a:pt x="453" y="137"/>
                  </a:lnTo>
                  <a:lnTo>
                    <a:pt x="453" y="140"/>
                  </a:lnTo>
                  <a:lnTo>
                    <a:pt x="456" y="140"/>
                  </a:lnTo>
                  <a:lnTo>
                    <a:pt x="456" y="141"/>
                  </a:lnTo>
                  <a:lnTo>
                    <a:pt x="460" y="141"/>
                  </a:lnTo>
                  <a:lnTo>
                    <a:pt x="460" y="143"/>
                  </a:lnTo>
                  <a:lnTo>
                    <a:pt x="463" y="143"/>
                  </a:lnTo>
                  <a:lnTo>
                    <a:pt x="463" y="150"/>
                  </a:lnTo>
                  <a:lnTo>
                    <a:pt x="459" y="150"/>
                  </a:lnTo>
                  <a:lnTo>
                    <a:pt x="459" y="156"/>
                  </a:lnTo>
                  <a:lnTo>
                    <a:pt x="453" y="156"/>
                  </a:lnTo>
                  <a:lnTo>
                    <a:pt x="453" y="153"/>
                  </a:lnTo>
                  <a:lnTo>
                    <a:pt x="450" y="153"/>
                  </a:lnTo>
                  <a:lnTo>
                    <a:pt x="450" y="151"/>
                  </a:lnTo>
                  <a:lnTo>
                    <a:pt x="446" y="151"/>
                  </a:lnTo>
                  <a:lnTo>
                    <a:pt x="446" y="150"/>
                  </a:lnTo>
                  <a:lnTo>
                    <a:pt x="443" y="150"/>
                  </a:lnTo>
                  <a:lnTo>
                    <a:pt x="443" y="142"/>
                  </a:lnTo>
                  <a:lnTo>
                    <a:pt x="446" y="142"/>
                  </a:lnTo>
                  <a:lnTo>
                    <a:pt x="446" y="137"/>
                  </a:lnTo>
                  <a:close/>
                  <a:moveTo>
                    <a:pt x="418" y="126"/>
                  </a:moveTo>
                  <a:lnTo>
                    <a:pt x="428" y="126"/>
                  </a:lnTo>
                  <a:lnTo>
                    <a:pt x="428" y="127"/>
                  </a:lnTo>
                  <a:lnTo>
                    <a:pt x="431" y="127"/>
                  </a:lnTo>
                  <a:lnTo>
                    <a:pt x="431" y="129"/>
                  </a:lnTo>
                  <a:lnTo>
                    <a:pt x="435" y="129"/>
                  </a:lnTo>
                  <a:lnTo>
                    <a:pt x="435" y="136"/>
                  </a:lnTo>
                  <a:lnTo>
                    <a:pt x="432" y="136"/>
                  </a:lnTo>
                  <a:lnTo>
                    <a:pt x="432" y="142"/>
                  </a:lnTo>
                  <a:lnTo>
                    <a:pt x="424" y="142"/>
                  </a:lnTo>
                  <a:lnTo>
                    <a:pt x="424" y="140"/>
                  </a:lnTo>
                  <a:lnTo>
                    <a:pt x="421" y="140"/>
                  </a:lnTo>
                  <a:lnTo>
                    <a:pt x="421" y="137"/>
                  </a:lnTo>
                  <a:lnTo>
                    <a:pt x="418" y="137"/>
                  </a:lnTo>
                  <a:lnTo>
                    <a:pt x="418" y="126"/>
                  </a:lnTo>
                  <a:close/>
                  <a:moveTo>
                    <a:pt x="391" y="112"/>
                  </a:moveTo>
                  <a:lnTo>
                    <a:pt x="398" y="112"/>
                  </a:lnTo>
                  <a:lnTo>
                    <a:pt x="398" y="115"/>
                  </a:lnTo>
                  <a:lnTo>
                    <a:pt x="402" y="115"/>
                  </a:lnTo>
                  <a:lnTo>
                    <a:pt x="402" y="116"/>
                  </a:lnTo>
                  <a:lnTo>
                    <a:pt x="407" y="116"/>
                  </a:lnTo>
                  <a:lnTo>
                    <a:pt x="407" y="118"/>
                  </a:lnTo>
                  <a:lnTo>
                    <a:pt x="411" y="118"/>
                  </a:lnTo>
                  <a:lnTo>
                    <a:pt x="411" y="124"/>
                  </a:lnTo>
                  <a:lnTo>
                    <a:pt x="405" y="124"/>
                  </a:lnTo>
                  <a:lnTo>
                    <a:pt x="405" y="128"/>
                  </a:lnTo>
                  <a:lnTo>
                    <a:pt x="397" y="128"/>
                  </a:lnTo>
                  <a:lnTo>
                    <a:pt x="397" y="126"/>
                  </a:lnTo>
                  <a:lnTo>
                    <a:pt x="391" y="126"/>
                  </a:lnTo>
                  <a:lnTo>
                    <a:pt x="391" y="125"/>
                  </a:lnTo>
                  <a:lnTo>
                    <a:pt x="388" y="125"/>
                  </a:lnTo>
                  <a:lnTo>
                    <a:pt x="388" y="117"/>
                  </a:lnTo>
                  <a:lnTo>
                    <a:pt x="391" y="117"/>
                  </a:lnTo>
                  <a:lnTo>
                    <a:pt x="391" y="112"/>
                  </a:lnTo>
                  <a:close/>
                  <a:moveTo>
                    <a:pt x="24" y="109"/>
                  </a:moveTo>
                  <a:lnTo>
                    <a:pt x="34" y="109"/>
                  </a:lnTo>
                  <a:lnTo>
                    <a:pt x="34" y="128"/>
                  </a:lnTo>
                  <a:lnTo>
                    <a:pt x="24" y="128"/>
                  </a:lnTo>
                  <a:lnTo>
                    <a:pt x="24" y="109"/>
                  </a:lnTo>
                  <a:close/>
                  <a:moveTo>
                    <a:pt x="363" y="101"/>
                  </a:moveTo>
                  <a:lnTo>
                    <a:pt x="372" y="101"/>
                  </a:lnTo>
                  <a:lnTo>
                    <a:pt x="372" y="102"/>
                  </a:lnTo>
                  <a:lnTo>
                    <a:pt x="377" y="102"/>
                  </a:lnTo>
                  <a:lnTo>
                    <a:pt x="377" y="104"/>
                  </a:lnTo>
                  <a:lnTo>
                    <a:pt x="381" y="104"/>
                  </a:lnTo>
                  <a:lnTo>
                    <a:pt x="381" y="111"/>
                  </a:lnTo>
                  <a:lnTo>
                    <a:pt x="378" y="111"/>
                  </a:lnTo>
                  <a:lnTo>
                    <a:pt x="378" y="117"/>
                  </a:lnTo>
                  <a:lnTo>
                    <a:pt x="371" y="117"/>
                  </a:lnTo>
                  <a:lnTo>
                    <a:pt x="371" y="115"/>
                  </a:lnTo>
                  <a:lnTo>
                    <a:pt x="366" y="115"/>
                  </a:lnTo>
                  <a:lnTo>
                    <a:pt x="366" y="112"/>
                  </a:lnTo>
                  <a:lnTo>
                    <a:pt x="362" y="112"/>
                  </a:lnTo>
                  <a:lnTo>
                    <a:pt x="362" y="105"/>
                  </a:lnTo>
                  <a:lnTo>
                    <a:pt x="363" y="105"/>
                  </a:lnTo>
                  <a:lnTo>
                    <a:pt x="363" y="101"/>
                  </a:lnTo>
                  <a:close/>
                  <a:moveTo>
                    <a:pt x="335" y="89"/>
                  </a:moveTo>
                  <a:lnTo>
                    <a:pt x="345" y="89"/>
                  </a:lnTo>
                  <a:lnTo>
                    <a:pt x="345" y="91"/>
                  </a:lnTo>
                  <a:lnTo>
                    <a:pt x="350" y="91"/>
                  </a:lnTo>
                  <a:lnTo>
                    <a:pt x="350" y="93"/>
                  </a:lnTo>
                  <a:lnTo>
                    <a:pt x="354" y="93"/>
                  </a:lnTo>
                  <a:lnTo>
                    <a:pt x="354" y="99"/>
                  </a:lnTo>
                  <a:lnTo>
                    <a:pt x="350" y="99"/>
                  </a:lnTo>
                  <a:lnTo>
                    <a:pt x="350" y="104"/>
                  </a:lnTo>
                  <a:lnTo>
                    <a:pt x="343" y="104"/>
                  </a:lnTo>
                  <a:lnTo>
                    <a:pt x="343" y="103"/>
                  </a:lnTo>
                  <a:lnTo>
                    <a:pt x="340" y="103"/>
                  </a:lnTo>
                  <a:lnTo>
                    <a:pt x="340" y="101"/>
                  </a:lnTo>
                  <a:lnTo>
                    <a:pt x="334" y="101"/>
                  </a:lnTo>
                  <a:lnTo>
                    <a:pt x="334" y="100"/>
                  </a:lnTo>
                  <a:lnTo>
                    <a:pt x="331" y="100"/>
                  </a:lnTo>
                  <a:lnTo>
                    <a:pt x="331" y="93"/>
                  </a:lnTo>
                  <a:lnTo>
                    <a:pt x="335" y="93"/>
                  </a:lnTo>
                  <a:lnTo>
                    <a:pt x="335" y="89"/>
                  </a:lnTo>
                  <a:close/>
                  <a:moveTo>
                    <a:pt x="306" y="78"/>
                  </a:moveTo>
                  <a:lnTo>
                    <a:pt x="318" y="78"/>
                  </a:lnTo>
                  <a:lnTo>
                    <a:pt x="318" y="79"/>
                  </a:lnTo>
                  <a:lnTo>
                    <a:pt x="322" y="79"/>
                  </a:lnTo>
                  <a:lnTo>
                    <a:pt x="322" y="81"/>
                  </a:lnTo>
                  <a:lnTo>
                    <a:pt x="327" y="81"/>
                  </a:lnTo>
                  <a:lnTo>
                    <a:pt x="327" y="87"/>
                  </a:lnTo>
                  <a:lnTo>
                    <a:pt x="322" y="87"/>
                  </a:lnTo>
                  <a:lnTo>
                    <a:pt x="322" y="92"/>
                  </a:lnTo>
                  <a:lnTo>
                    <a:pt x="311" y="92"/>
                  </a:lnTo>
                  <a:lnTo>
                    <a:pt x="311" y="89"/>
                  </a:lnTo>
                  <a:lnTo>
                    <a:pt x="305" y="89"/>
                  </a:lnTo>
                  <a:lnTo>
                    <a:pt x="305" y="83"/>
                  </a:lnTo>
                  <a:lnTo>
                    <a:pt x="306" y="83"/>
                  </a:lnTo>
                  <a:lnTo>
                    <a:pt x="306" y="78"/>
                  </a:lnTo>
                  <a:close/>
                  <a:moveTo>
                    <a:pt x="26" y="71"/>
                  </a:moveTo>
                  <a:lnTo>
                    <a:pt x="37" y="71"/>
                  </a:lnTo>
                  <a:lnTo>
                    <a:pt x="37" y="91"/>
                  </a:lnTo>
                  <a:lnTo>
                    <a:pt x="26" y="91"/>
                  </a:lnTo>
                  <a:lnTo>
                    <a:pt x="26" y="71"/>
                  </a:lnTo>
                  <a:close/>
                  <a:moveTo>
                    <a:pt x="281" y="65"/>
                  </a:moveTo>
                  <a:lnTo>
                    <a:pt x="289" y="65"/>
                  </a:lnTo>
                  <a:lnTo>
                    <a:pt x="289" y="68"/>
                  </a:lnTo>
                  <a:lnTo>
                    <a:pt x="292" y="68"/>
                  </a:lnTo>
                  <a:lnTo>
                    <a:pt x="292" y="70"/>
                  </a:lnTo>
                  <a:lnTo>
                    <a:pt x="298" y="70"/>
                  </a:lnTo>
                  <a:lnTo>
                    <a:pt x="298" y="76"/>
                  </a:lnTo>
                  <a:lnTo>
                    <a:pt x="294" y="76"/>
                  </a:lnTo>
                  <a:lnTo>
                    <a:pt x="294" y="81"/>
                  </a:lnTo>
                  <a:lnTo>
                    <a:pt x="288" y="81"/>
                  </a:lnTo>
                  <a:lnTo>
                    <a:pt x="288" y="80"/>
                  </a:lnTo>
                  <a:lnTo>
                    <a:pt x="282" y="80"/>
                  </a:lnTo>
                  <a:lnTo>
                    <a:pt x="282" y="78"/>
                  </a:lnTo>
                  <a:lnTo>
                    <a:pt x="278" y="78"/>
                  </a:lnTo>
                  <a:lnTo>
                    <a:pt x="278" y="70"/>
                  </a:lnTo>
                  <a:lnTo>
                    <a:pt x="281" y="70"/>
                  </a:lnTo>
                  <a:lnTo>
                    <a:pt x="281" y="65"/>
                  </a:lnTo>
                  <a:close/>
                  <a:moveTo>
                    <a:pt x="251" y="56"/>
                  </a:moveTo>
                  <a:lnTo>
                    <a:pt x="261" y="56"/>
                  </a:lnTo>
                  <a:lnTo>
                    <a:pt x="261" y="59"/>
                  </a:lnTo>
                  <a:lnTo>
                    <a:pt x="267" y="59"/>
                  </a:lnTo>
                  <a:lnTo>
                    <a:pt x="267" y="60"/>
                  </a:lnTo>
                  <a:lnTo>
                    <a:pt x="272" y="60"/>
                  </a:lnTo>
                  <a:lnTo>
                    <a:pt x="272" y="64"/>
                  </a:lnTo>
                  <a:lnTo>
                    <a:pt x="266" y="64"/>
                  </a:lnTo>
                  <a:lnTo>
                    <a:pt x="266" y="70"/>
                  </a:lnTo>
                  <a:lnTo>
                    <a:pt x="257" y="70"/>
                  </a:lnTo>
                  <a:lnTo>
                    <a:pt x="257" y="69"/>
                  </a:lnTo>
                  <a:lnTo>
                    <a:pt x="251" y="69"/>
                  </a:lnTo>
                  <a:lnTo>
                    <a:pt x="251" y="67"/>
                  </a:lnTo>
                  <a:lnTo>
                    <a:pt x="246" y="67"/>
                  </a:lnTo>
                  <a:lnTo>
                    <a:pt x="246" y="60"/>
                  </a:lnTo>
                  <a:lnTo>
                    <a:pt x="251" y="60"/>
                  </a:lnTo>
                  <a:lnTo>
                    <a:pt x="251" y="56"/>
                  </a:lnTo>
                  <a:close/>
                  <a:moveTo>
                    <a:pt x="221" y="45"/>
                  </a:moveTo>
                  <a:lnTo>
                    <a:pt x="228" y="45"/>
                  </a:lnTo>
                  <a:lnTo>
                    <a:pt x="228" y="46"/>
                  </a:lnTo>
                  <a:lnTo>
                    <a:pt x="235" y="46"/>
                  </a:lnTo>
                  <a:lnTo>
                    <a:pt x="235" y="48"/>
                  </a:lnTo>
                  <a:lnTo>
                    <a:pt x="238" y="48"/>
                  </a:lnTo>
                  <a:lnTo>
                    <a:pt x="238" y="55"/>
                  </a:lnTo>
                  <a:lnTo>
                    <a:pt x="235" y="55"/>
                  </a:lnTo>
                  <a:lnTo>
                    <a:pt x="235" y="61"/>
                  </a:lnTo>
                  <a:lnTo>
                    <a:pt x="228" y="61"/>
                  </a:lnTo>
                  <a:lnTo>
                    <a:pt x="228" y="59"/>
                  </a:lnTo>
                  <a:lnTo>
                    <a:pt x="225" y="59"/>
                  </a:lnTo>
                  <a:lnTo>
                    <a:pt x="225" y="56"/>
                  </a:lnTo>
                  <a:lnTo>
                    <a:pt x="218" y="56"/>
                  </a:lnTo>
                  <a:lnTo>
                    <a:pt x="218" y="49"/>
                  </a:lnTo>
                  <a:lnTo>
                    <a:pt x="221" y="49"/>
                  </a:lnTo>
                  <a:lnTo>
                    <a:pt x="221" y="45"/>
                  </a:lnTo>
                  <a:close/>
                  <a:moveTo>
                    <a:pt x="191" y="35"/>
                  </a:moveTo>
                  <a:lnTo>
                    <a:pt x="197" y="35"/>
                  </a:lnTo>
                  <a:lnTo>
                    <a:pt x="197" y="37"/>
                  </a:lnTo>
                  <a:lnTo>
                    <a:pt x="205" y="37"/>
                  </a:lnTo>
                  <a:lnTo>
                    <a:pt x="205" y="39"/>
                  </a:lnTo>
                  <a:lnTo>
                    <a:pt x="210" y="39"/>
                  </a:lnTo>
                  <a:lnTo>
                    <a:pt x="210" y="45"/>
                  </a:lnTo>
                  <a:lnTo>
                    <a:pt x="205" y="45"/>
                  </a:lnTo>
                  <a:lnTo>
                    <a:pt x="205" y="51"/>
                  </a:lnTo>
                  <a:lnTo>
                    <a:pt x="200" y="51"/>
                  </a:lnTo>
                  <a:lnTo>
                    <a:pt x="200" y="49"/>
                  </a:lnTo>
                  <a:lnTo>
                    <a:pt x="195" y="49"/>
                  </a:lnTo>
                  <a:lnTo>
                    <a:pt x="195" y="47"/>
                  </a:lnTo>
                  <a:lnTo>
                    <a:pt x="187" y="47"/>
                  </a:lnTo>
                  <a:lnTo>
                    <a:pt x="187" y="39"/>
                  </a:lnTo>
                  <a:lnTo>
                    <a:pt x="191" y="39"/>
                  </a:lnTo>
                  <a:lnTo>
                    <a:pt x="191" y="35"/>
                  </a:lnTo>
                  <a:close/>
                  <a:moveTo>
                    <a:pt x="27" y="32"/>
                  </a:moveTo>
                  <a:lnTo>
                    <a:pt x="38" y="32"/>
                  </a:lnTo>
                  <a:lnTo>
                    <a:pt x="38" y="52"/>
                  </a:lnTo>
                  <a:lnTo>
                    <a:pt x="27" y="52"/>
                  </a:lnTo>
                  <a:lnTo>
                    <a:pt x="27" y="32"/>
                  </a:lnTo>
                  <a:close/>
                  <a:moveTo>
                    <a:pt x="159" y="28"/>
                  </a:moveTo>
                  <a:lnTo>
                    <a:pt x="173" y="28"/>
                  </a:lnTo>
                  <a:lnTo>
                    <a:pt x="173" y="29"/>
                  </a:lnTo>
                  <a:lnTo>
                    <a:pt x="179" y="29"/>
                  </a:lnTo>
                  <a:lnTo>
                    <a:pt x="179" y="36"/>
                  </a:lnTo>
                  <a:lnTo>
                    <a:pt x="175" y="36"/>
                  </a:lnTo>
                  <a:lnTo>
                    <a:pt x="175" y="41"/>
                  </a:lnTo>
                  <a:lnTo>
                    <a:pt x="169" y="41"/>
                  </a:lnTo>
                  <a:lnTo>
                    <a:pt x="169" y="39"/>
                  </a:lnTo>
                  <a:lnTo>
                    <a:pt x="163" y="39"/>
                  </a:lnTo>
                  <a:lnTo>
                    <a:pt x="163" y="38"/>
                  </a:lnTo>
                  <a:lnTo>
                    <a:pt x="154" y="38"/>
                  </a:lnTo>
                  <a:lnTo>
                    <a:pt x="154" y="31"/>
                  </a:lnTo>
                  <a:lnTo>
                    <a:pt x="159" y="31"/>
                  </a:lnTo>
                  <a:lnTo>
                    <a:pt x="159" y="28"/>
                  </a:lnTo>
                  <a:close/>
                  <a:moveTo>
                    <a:pt x="128" y="18"/>
                  </a:moveTo>
                  <a:lnTo>
                    <a:pt x="136" y="18"/>
                  </a:lnTo>
                  <a:lnTo>
                    <a:pt x="136" y="20"/>
                  </a:lnTo>
                  <a:lnTo>
                    <a:pt x="143" y="20"/>
                  </a:lnTo>
                  <a:lnTo>
                    <a:pt x="143" y="21"/>
                  </a:lnTo>
                  <a:lnTo>
                    <a:pt x="149" y="21"/>
                  </a:lnTo>
                  <a:lnTo>
                    <a:pt x="149" y="27"/>
                  </a:lnTo>
                  <a:lnTo>
                    <a:pt x="144" y="27"/>
                  </a:lnTo>
                  <a:lnTo>
                    <a:pt x="144" y="31"/>
                  </a:lnTo>
                  <a:lnTo>
                    <a:pt x="132" y="31"/>
                  </a:lnTo>
                  <a:lnTo>
                    <a:pt x="132" y="30"/>
                  </a:lnTo>
                  <a:lnTo>
                    <a:pt x="126" y="30"/>
                  </a:lnTo>
                  <a:lnTo>
                    <a:pt x="126" y="22"/>
                  </a:lnTo>
                  <a:lnTo>
                    <a:pt x="128" y="22"/>
                  </a:lnTo>
                  <a:lnTo>
                    <a:pt x="128" y="18"/>
                  </a:lnTo>
                  <a:close/>
                  <a:moveTo>
                    <a:pt x="96" y="12"/>
                  </a:moveTo>
                  <a:lnTo>
                    <a:pt x="113" y="12"/>
                  </a:lnTo>
                  <a:lnTo>
                    <a:pt x="113" y="23"/>
                  </a:lnTo>
                  <a:lnTo>
                    <a:pt x="103" y="23"/>
                  </a:lnTo>
                  <a:lnTo>
                    <a:pt x="103" y="22"/>
                  </a:lnTo>
                  <a:lnTo>
                    <a:pt x="91" y="22"/>
                  </a:lnTo>
                  <a:lnTo>
                    <a:pt x="91" y="14"/>
                  </a:lnTo>
                  <a:lnTo>
                    <a:pt x="96" y="14"/>
                  </a:lnTo>
                  <a:lnTo>
                    <a:pt x="96" y="12"/>
                  </a:lnTo>
                  <a:close/>
                  <a:moveTo>
                    <a:pt x="60" y="5"/>
                  </a:moveTo>
                  <a:lnTo>
                    <a:pt x="78" y="5"/>
                  </a:lnTo>
                  <a:lnTo>
                    <a:pt x="78" y="6"/>
                  </a:lnTo>
                  <a:lnTo>
                    <a:pt x="79" y="6"/>
                  </a:lnTo>
                  <a:lnTo>
                    <a:pt x="79" y="16"/>
                  </a:lnTo>
                  <a:lnTo>
                    <a:pt x="67" y="16"/>
                  </a:lnTo>
                  <a:lnTo>
                    <a:pt x="67" y="15"/>
                  </a:lnTo>
                  <a:lnTo>
                    <a:pt x="60" y="15"/>
                  </a:lnTo>
                  <a:lnTo>
                    <a:pt x="60" y="5"/>
                  </a:lnTo>
                  <a:close/>
                  <a:moveTo>
                    <a:pt x="33" y="0"/>
                  </a:moveTo>
                  <a:lnTo>
                    <a:pt x="44" y="0"/>
                  </a:lnTo>
                  <a:lnTo>
                    <a:pt x="44" y="11"/>
                  </a:lnTo>
                  <a:lnTo>
                    <a:pt x="43" y="11"/>
                  </a:lnTo>
                  <a:lnTo>
                    <a:pt x="43" y="13"/>
                  </a:lnTo>
                  <a:lnTo>
                    <a:pt x="42" y="13"/>
                  </a:lnTo>
                  <a:lnTo>
                    <a:pt x="42" y="19"/>
                  </a:lnTo>
                  <a:lnTo>
                    <a:pt x="34" y="19"/>
                  </a:lnTo>
                  <a:lnTo>
                    <a:pt x="34" y="14"/>
                  </a:lnTo>
                  <a:lnTo>
                    <a:pt x="30" y="14"/>
                  </a:lnTo>
                  <a:lnTo>
                    <a:pt x="30" y="8"/>
                  </a:lnTo>
                  <a:lnTo>
                    <a:pt x="32" y="8"/>
                  </a:lnTo>
                  <a:lnTo>
                    <a:pt x="32" y="3"/>
                  </a:lnTo>
                  <a:lnTo>
                    <a:pt x="33" y="3"/>
                  </a:lnTo>
                  <a:lnTo>
                    <a:pt x="33" y="0"/>
                  </a:lnTo>
                  <a:close/>
                </a:path>
              </a:pathLst>
            </a:cu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26" name="Freeform 52"/>
            <p:cNvSpPr>
              <a:spLocks/>
            </p:cNvSpPr>
            <p:nvPr/>
          </p:nvSpPr>
          <p:spPr bwMode="auto">
            <a:xfrm>
              <a:off x="3523787" y="3062016"/>
              <a:ext cx="2039331" cy="1372072"/>
            </a:xfrm>
            <a:custGeom>
              <a:avLst/>
              <a:gdLst>
                <a:gd name="T0" fmla="*/ 139 w 1412"/>
                <a:gd name="T1" fmla="*/ 22 h 950"/>
                <a:gd name="T2" fmla="*/ 220 w 1412"/>
                <a:gd name="T3" fmla="*/ 42 h 950"/>
                <a:gd name="T4" fmla="*/ 278 w 1412"/>
                <a:gd name="T5" fmla="*/ 65 h 950"/>
                <a:gd name="T6" fmla="*/ 336 w 1412"/>
                <a:gd name="T7" fmla="*/ 87 h 950"/>
                <a:gd name="T8" fmla="*/ 386 w 1412"/>
                <a:gd name="T9" fmla="*/ 110 h 950"/>
                <a:gd name="T10" fmla="*/ 435 w 1412"/>
                <a:gd name="T11" fmla="*/ 131 h 950"/>
                <a:gd name="T12" fmla="*/ 480 w 1412"/>
                <a:gd name="T13" fmla="*/ 154 h 950"/>
                <a:gd name="T14" fmla="*/ 527 w 1412"/>
                <a:gd name="T15" fmla="*/ 176 h 950"/>
                <a:gd name="T16" fmla="*/ 569 w 1412"/>
                <a:gd name="T17" fmla="*/ 199 h 950"/>
                <a:gd name="T18" fmla="*/ 611 w 1412"/>
                <a:gd name="T19" fmla="*/ 220 h 950"/>
                <a:gd name="T20" fmla="*/ 652 w 1412"/>
                <a:gd name="T21" fmla="*/ 243 h 950"/>
                <a:gd name="T22" fmla="*/ 696 w 1412"/>
                <a:gd name="T23" fmla="*/ 265 h 950"/>
                <a:gd name="T24" fmla="*/ 734 w 1412"/>
                <a:gd name="T25" fmla="*/ 288 h 950"/>
                <a:gd name="T26" fmla="*/ 778 w 1412"/>
                <a:gd name="T27" fmla="*/ 308 h 950"/>
                <a:gd name="T28" fmla="*/ 816 w 1412"/>
                <a:gd name="T29" fmla="*/ 332 h 950"/>
                <a:gd name="T30" fmla="*/ 859 w 1412"/>
                <a:gd name="T31" fmla="*/ 353 h 950"/>
                <a:gd name="T32" fmla="*/ 897 w 1412"/>
                <a:gd name="T33" fmla="*/ 376 h 950"/>
                <a:gd name="T34" fmla="*/ 939 w 1412"/>
                <a:gd name="T35" fmla="*/ 397 h 950"/>
                <a:gd name="T36" fmla="*/ 977 w 1412"/>
                <a:gd name="T37" fmla="*/ 420 h 950"/>
                <a:gd name="T38" fmla="*/ 1021 w 1412"/>
                <a:gd name="T39" fmla="*/ 442 h 950"/>
                <a:gd name="T40" fmla="*/ 1059 w 1412"/>
                <a:gd name="T41" fmla="*/ 465 h 950"/>
                <a:gd name="T42" fmla="*/ 1101 w 1412"/>
                <a:gd name="T43" fmla="*/ 486 h 950"/>
                <a:gd name="T44" fmla="*/ 1139 w 1412"/>
                <a:gd name="T45" fmla="*/ 509 h 950"/>
                <a:gd name="T46" fmla="*/ 1182 w 1412"/>
                <a:gd name="T47" fmla="*/ 531 h 950"/>
                <a:gd name="T48" fmla="*/ 1219 w 1412"/>
                <a:gd name="T49" fmla="*/ 554 h 950"/>
                <a:gd name="T50" fmla="*/ 1261 w 1412"/>
                <a:gd name="T51" fmla="*/ 574 h 950"/>
                <a:gd name="T52" fmla="*/ 1300 w 1412"/>
                <a:gd name="T53" fmla="*/ 598 h 950"/>
                <a:gd name="T54" fmla="*/ 1341 w 1412"/>
                <a:gd name="T55" fmla="*/ 619 h 950"/>
                <a:gd name="T56" fmla="*/ 1378 w 1412"/>
                <a:gd name="T57" fmla="*/ 643 h 950"/>
                <a:gd name="T58" fmla="*/ 1398 w 1412"/>
                <a:gd name="T59" fmla="*/ 670 h 950"/>
                <a:gd name="T60" fmla="*/ 1361 w 1412"/>
                <a:gd name="T61" fmla="*/ 647 h 950"/>
                <a:gd name="T62" fmla="*/ 1320 w 1412"/>
                <a:gd name="T63" fmla="*/ 626 h 950"/>
                <a:gd name="T64" fmla="*/ 1281 w 1412"/>
                <a:gd name="T65" fmla="*/ 603 h 950"/>
                <a:gd name="T66" fmla="*/ 1241 w 1412"/>
                <a:gd name="T67" fmla="*/ 581 h 950"/>
                <a:gd name="T68" fmla="*/ 1203 w 1412"/>
                <a:gd name="T69" fmla="*/ 558 h 950"/>
                <a:gd name="T70" fmla="*/ 1161 w 1412"/>
                <a:gd name="T71" fmla="*/ 536 h 950"/>
                <a:gd name="T72" fmla="*/ 1121 w 1412"/>
                <a:gd name="T73" fmla="*/ 514 h 950"/>
                <a:gd name="T74" fmla="*/ 1081 w 1412"/>
                <a:gd name="T75" fmla="*/ 492 h 950"/>
                <a:gd name="T76" fmla="*/ 1042 w 1412"/>
                <a:gd name="T77" fmla="*/ 469 h 950"/>
                <a:gd name="T78" fmla="*/ 999 w 1412"/>
                <a:gd name="T79" fmla="*/ 449 h 950"/>
                <a:gd name="T80" fmla="*/ 960 w 1412"/>
                <a:gd name="T81" fmla="*/ 426 h 950"/>
                <a:gd name="T82" fmla="*/ 919 w 1412"/>
                <a:gd name="T83" fmla="*/ 404 h 950"/>
                <a:gd name="T84" fmla="*/ 880 w 1412"/>
                <a:gd name="T85" fmla="*/ 380 h 950"/>
                <a:gd name="T86" fmla="*/ 838 w 1412"/>
                <a:gd name="T87" fmla="*/ 360 h 950"/>
                <a:gd name="T88" fmla="*/ 799 w 1412"/>
                <a:gd name="T89" fmla="*/ 337 h 950"/>
                <a:gd name="T90" fmla="*/ 756 w 1412"/>
                <a:gd name="T91" fmla="*/ 315 h 950"/>
                <a:gd name="T92" fmla="*/ 718 w 1412"/>
                <a:gd name="T93" fmla="*/ 292 h 950"/>
                <a:gd name="T94" fmla="*/ 675 w 1412"/>
                <a:gd name="T95" fmla="*/ 271 h 950"/>
                <a:gd name="T96" fmla="*/ 635 w 1412"/>
                <a:gd name="T97" fmla="*/ 248 h 950"/>
                <a:gd name="T98" fmla="*/ 591 w 1412"/>
                <a:gd name="T99" fmla="*/ 226 h 950"/>
                <a:gd name="T100" fmla="*/ 549 w 1412"/>
                <a:gd name="T101" fmla="*/ 203 h 950"/>
                <a:gd name="T102" fmla="*/ 505 w 1412"/>
                <a:gd name="T103" fmla="*/ 183 h 950"/>
                <a:gd name="T104" fmla="*/ 460 w 1412"/>
                <a:gd name="T105" fmla="*/ 159 h 950"/>
                <a:gd name="T106" fmla="*/ 413 w 1412"/>
                <a:gd name="T107" fmla="*/ 138 h 950"/>
                <a:gd name="T108" fmla="*/ 367 w 1412"/>
                <a:gd name="T109" fmla="*/ 114 h 950"/>
                <a:gd name="T110" fmla="*/ 312 w 1412"/>
                <a:gd name="T111" fmla="*/ 94 h 950"/>
                <a:gd name="T112" fmla="*/ 256 w 1412"/>
                <a:gd name="T113" fmla="*/ 71 h 950"/>
                <a:gd name="T114" fmla="*/ 190 w 1412"/>
                <a:gd name="T115" fmla="*/ 49 h 950"/>
                <a:gd name="T116" fmla="*/ 114 w 1412"/>
                <a:gd name="T117" fmla="*/ 25 h 950"/>
                <a:gd name="T118" fmla="*/ 33 w 1412"/>
                <a:gd name="T119" fmla="*/ 32 h 950"/>
                <a:gd name="T120" fmla="*/ 14 w 1412"/>
                <a:gd name="T121" fmla="*/ 668 h 950"/>
                <a:gd name="T122" fmla="*/ 16 w 1412"/>
                <a:gd name="T123" fmla="*/ 185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2" h="950">
                  <a:moveTo>
                    <a:pt x="28" y="0"/>
                  </a:moveTo>
                  <a:lnTo>
                    <a:pt x="53" y="0"/>
                  </a:lnTo>
                  <a:lnTo>
                    <a:pt x="53" y="2"/>
                  </a:lnTo>
                  <a:lnTo>
                    <a:pt x="61" y="2"/>
                  </a:lnTo>
                  <a:lnTo>
                    <a:pt x="61" y="4"/>
                  </a:lnTo>
                  <a:lnTo>
                    <a:pt x="73" y="4"/>
                  </a:lnTo>
                  <a:lnTo>
                    <a:pt x="73" y="6"/>
                  </a:lnTo>
                  <a:lnTo>
                    <a:pt x="83" y="6"/>
                  </a:lnTo>
                  <a:lnTo>
                    <a:pt x="83" y="8"/>
                  </a:lnTo>
                  <a:lnTo>
                    <a:pt x="92" y="8"/>
                  </a:lnTo>
                  <a:lnTo>
                    <a:pt x="92" y="10"/>
                  </a:lnTo>
                  <a:lnTo>
                    <a:pt x="99" y="10"/>
                  </a:lnTo>
                  <a:lnTo>
                    <a:pt x="99" y="12"/>
                  </a:lnTo>
                  <a:lnTo>
                    <a:pt x="109" y="12"/>
                  </a:lnTo>
                  <a:lnTo>
                    <a:pt x="109" y="14"/>
                  </a:lnTo>
                  <a:lnTo>
                    <a:pt x="118" y="14"/>
                  </a:lnTo>
                  <a:lnTo>
                    <a:pt x="118" y="15"/>
                  </a:lnTo>
                  <a:lnTo>
                    <a:pt x="124" y="15"/>
                  </a:lnTo>
                  <a:lnTo>
                    <a:pt x="124" y="17"/>
                  </a:lnTo>
                  <a:lnTo>
                    <a:pt x="134" y="17"/>
                  </a:lnTo>
                  <a:lnTo>
                    <a:pt x="134" y="20"/>
                  </a:lnTo>
                  <a:lnTo>
                    <a:pt x="139" y="20"/>
                  </a:lnTo>
                  <a:lnTo>
                    <a:pt x="139" y="22"/>
                  </a:lnTo>
                  <a:lnTo>
                    <a:pt x="147" y="22"/>
                  </a:lnTo>
                  <a:lnTo>
                    <a:pt x="147" y="23"/>
                  </a:lnTo>
                  <a:lnTo>
                    <a:pt x="156" y="23"/>
                  </a:lnTo>
                  <a:lnTo>
                    <a:pt x="156" y="25"/>
                  </a:lnTo>
                  <a:lnTo>
                    <a:pt x="159" y="25"/>
                  </a:lnTo>
                  <a:lnTo>
                    <a:pt x="159" y="27"/>
                  </a:lnTo>
                  <a:lnTo>
                    <a:pt x="170" y="27"/>
                  </a:lnTo>
                  <a:lnTo>
                    <a:pt x="170" y="29"/>
                  </a:lnTo>
                  <a:lnTo>
                    <a:pt x="175" y="29"/>
                  </a:lnTo>
                  <a:lnTo>
                    <a:pt x="175" y="31"/>
                  </a:lnTo>
                  <a:lnTo>
                    <a:pt x="182" y="31"/>
                  </a:lnTo>
                  <a:lnTo>
                    <a:pt x="182" y="33"/>
                  </a:lnTo>
                  <a:lnTo>
                    <a:pt x="188" y="33"/>
                  </a:lnTo>
                  <a:lnTo>
                    <a:pt x="188" y="35"/>
                  </a:lnTo>
                  <a:lnTo>
                    <a:pt x="195" y="35"/>
                  </a:lnTo>
                  <a:lnTo>
                    <a:pt x="195" y="37"/>
                  </a:lnTo>
                  <a:lnTo>
                    <a:pt x="200" y="37"/>
                  </a:lnTo>
                  <a:lnTo>
                    <a:pt x="200" y="39"/>
                  </a:lnTo>
                  <a:lnTo>
                    <a:pt x="205" y="39"/>
                  </a:lnTo>
                  <a:lnTo>
                    <a:pt x="205" y="40"/>
                  </a:lnTo>
                  <a:lnTo>
                    <a:pt x="212" y="40"/>
                  </a:lnTo>
                  <a:lnTo>
                    <a:pt x="212" y="42"/>
                  </a:lnTo>
                  <a:lnTo>
                    <a:pt x="220" y="42"/>
                  </a:lnTo>
                  <a:lnTo>
                    <a:pt x="220" y="45"/>
                  </a:lnTo>
                  <a:lnTo>
                    <a:pt x="224" y="45"/>
                  </a:lnTo>
                  <a:lnTo>
                    <a:pt x="224" y="47"/>
                  </a:lnTo>
                  <a:lnTo>
                    <a:pt x="230" y="47"/>
                  </a:lnTo>
                  <a:lnTo>
                    <a:pt x="230" y="48"/>
                  </a:lnTo>
                  <a:lnTo>
                    <a:pt x="237" y="48"/>
                  </a:lnTo>
                  <a:lnTo>
                    <a:pt x="237" y="50"/>
                  </a:lnTo>
                  <a:lnTo>
                    <a:pt x="243" y="50"/>
                  </a:lnTo>
                  <a:lnTo>
                    <a:pt x="243" y="53"/>
                  </a:lnTo>
                  <a:lnTo>
                    <a:pt x="248" y="53"/>
                  </a:lnTo>
                  <a:lnTo>
                    <a:pt x="248" y="54"/>
                  </a:lnTo>
                  <a:lnTo>
                    <a:pt x="253" y="54"/>
                  </a:lnTo>
                  <a:lnTo>
                    <a:pt x="253" y="56"/>
                  </a:lnTo>
                  <a:lnTo>
                    <a:pt x="259" y="56"/>
                  </a:lnTo>
                  <a:lnTo>
                    <a:pt x="259" y="58"/>
                  </a:lnTo>
                  <a:lnTo>
                    <a:pt x="263" y="58"/>
                  </a:lnTo>
                  <a:lnTo>
                    <a:pt x="263" y="61"/>
                  </a:lnTo>
                  <a:lnTo>
                    <a:pt x="267" y="61"/>
                  </a:lnTo>
                  <a:lnTo>
                    <a:pt x="267" y="62"/>
                  </a:lnTo>
                  <a:lnTo>
                    <a:pt x="272" y="62"/>
                  </a:lnTo>
                  <a:lnTo>
                    <a:pt x="272" y="64"/>
                  </a:lnTo>
                  <a:lnTo>
                    <a:pt x="278" y="64"/>
                  </a:lnTo>
                  <a:lnTo>
                    <a:pt x="278" y="65"/>
                  </a:lnTo>
                  <a:lnTo>
                    <a:pt x="284" y="65"/>
                  </a:lnTo>
                  <a:lnTo>
                    <a:pt x="284" y="67"/>
                  </a:lnTo>
                  <a:lnTo>
                    <a:pt x="288" y="67"/>
                  </a:lnTo>
                  <a:lnTo>
                    <a:pt x="288" y="70"/>
                  </a:lnTo>
                  <a:lnTo>
                    <a:pt x="294" y="70"/>
                  </a:lnTo>
                  <a:lnTo>
                    <a:pt x="294" y="71"/>
                  </a:lnTo>
                  <a:lnTo>
                    <a:pt x="298" y="71"/>
                  </a:lnTo>
                  <a:lnTo>
                    <a:pt x="298" y="73"/>
                  </a:lnTo>
                  <a:lnTo>
                    <a:pt x="303" y="73"/>
                  </a:lnTo>
                  <a:lnTo>
                    <a:pt x="303" y="75"/>
                  </a:lnTo>
                  <a:lnTo>
                    <a:pt x="308" y="75"/>
                  </a:lnTo>
                  <a:lnTo>
                    <a:pt x="308" y="77"/>
                  </a:lnTo>
                  <a:lnTo>
                    <a:pt x="313" y="77"/>
                  </a:lnTo>
                  <a:lnTo>
                    <a:pt x="313" y="79"/>
                  </a:lnTo>
                  <a:lnTo>
                    <a:pt x="319" y="79"/>
                  </a:lnTo>
                  <a:lnTo>
                    <a:pt x="319" y="81"/>
                  </a:lnTo>
                  <a:lnTo>
                    <a:pt x="322" y="81"/>
                  </a:lnTo>
                  <a:lnTo>
                    <a:pt x="322" y="83"/>
                  </a:lnTo>
                  <a:lnTo>
                    <a:pt x="327" y="83"/>
                  </a:lnTo>
                  <a:lnTo>
                    <a:pt x="327" y="85"/>
                  </a:lnTo>
                  <a:lnTo>
                    <a:pt x="330" y="85"/>
                  </a:lnTo>
                  <a:lnTo>
                    <a:pt x="330" y="87"/>
                  </a:lnTo>
                  <a:lnTo>
                    <a:pt x="336" y="87"/>
                  </a:lnTo>
                  <a:lnTo>
                    <a:pt x="336" y="89"/>
                  </a:lnTo>
                  <a:lnTo>
                    <a:pt x="342" y="89"/>
                  </a:lnTo>
                  <a:lnTo>
                    <a:pt x="342" y="91"/>
                  </a:lnTo>
                  <a:lnTo>
                    <a:pt x="345" y="91"/>
                  </a:lnTo>
                  <a:lnTo>
                    <a:pt x="345" y="93"/>
                  </a:lnTo>
                  <a:lnTo>
                    <a:pt x="351" y="93"/>
                  </a:lnTo>
                  <a:lnTo>
                    <a:pt x="351" y="95"/>
                  </a:lnTo>
                  <a:lnTo>
                    <a:pt x="354" y="95"/>
                  </a:lnTo>
                  <a:lnTo>
                    <a:pt x="354" y="96"/>
                  </a:lnTo>
                  <a:lnTo>
                    <a:pt x="359" y="96"/>
                  </a:lnTo>
                  <a:lnTo>
                    <a:pt x="359" y="98"/>
                  </a:lnTo>
                  <a:lnTo>
                    <a:pt x="365" y="98"/>
                  </a:lnTo>
                  <a:lnTo>
                    <a:pt x="365" y="101"/>
                  </a:lnTo>
                  <a:lnTo>
                    <a:pt x="368" y="101"/>
                  </a:lnTo>
                  <a:lnTo>
                    <a:pt x="368" y="103"/>
                  </a:lnTo>
                  <a:lnTo>
                    <a:pt x="372" y="103"/>
                  </a:lnTo>
                  <a:lnTo>
                    <a:pt x="372" y="104"/>
                  </a:lnTo>
                  <a:lnTo>
                    <a:pt x="377" y="104"/>
                  </a:lnTo>
                  <a:lnTo>
                    <a:pt x="377" y="106"/>
                  </a:lnTo>
                  <a:lnTo>
                    <a:pt x="381" y="106"/>
                  </a:lnTo>
                  <a:lnTo>
                    <a:pt x="381" y="109"/>
                  </a:lnTo>
                  <a:lnTo>
                    <a:pt x="386" y="109"/>
                  </a:lnTo>
                  <a:lnTo>
                    <a:pt x="386" y="110"/>
                  </a:lnTo>
                  <a:lnTo>
                    <a:pt x="390" y="110"/>
                  </a:lnTo>
                  <a:lnTo>
                    <a:pt x="390" y="112"/>
                  </a:lnTo>
                  <a:lnTo>
                    <a:pt x="394" y="112"/>
                  </a:lnTo>
                  <a:lnTo>
                    <a:pt x="394" y="114"/>
                  </a:lnTo>
                  <a:lnTo>
                    <a:pt x="399" y="114"/>
                  </a:lnTo>
                  <a:lnTo>
                    <a:pt x="399" y="117"/>
                  </a:lnTo>
                  <a:lnTo>
                    <a:pt x="402" y="117"/>
                  </a:lnTo>
                  <a:lnTo>
                    <a:pt x="402" y="118"/>
                  </a:lnTo>
                  <a:lnTo>
                    <a:pt x="408" y="118"/>
                  </a:lnTo>
                  <a:lnTo>
                    <a:pt x="408" y="120"/>
                  </a:lnTo>
                  <a:lnTo>
                    <a:pt x="410" y="120"/>
                  </a:lnTo>
                  <a:lnTo>
                    <a:pt x="410" y="121"/>
                  </a:lnTo>
                  <a:lnTo>
                    <a:pt x="414" y="121"/>
                  </a:lnTo>
                  <a:lnTo>
                    <a:pt x="414" y="123"/>
                  </a:lnTo>
                  <a:lnTo>
                    <a:pt x="419" y="123"/>
                  </a:lnTo>
                  <a:lnTo>
                    <a:pt x="419" y="126"/>
                  </a:lnTo>
                  <a:lnTo>
                    <a:pt x="423" y="126"/>
                  </a:lnTo>
                  <a:lnTo>
                    <a:pt x="423" y="128"/>
                  </a:lnTo>
                  <a:lnTo>
                    <a:pt x="426" y="128"/>
                  </a:lnTo>
                  <a:lnTo>
                    <a:pt x="426" y="129"/>
                  </a:lnTo>
                  <a:lnTo>
                    <a:pt x="432" y="129"/>
                  </a:lnTo>
                  <a:lnTo>
                    <a:pt x="432" y="131"/>
                  </a:lnTo>
                  <a:lnTo>
                    <a:pt x="435" y="131"/>
                  </a:lnTo>
                  <a:lnTo>
                    <a:pt x="435" y="132"/>
                  </a:lnTo>
                  <a:lnTo>
                    <a:pt x="441" y="132"/>
                  </a:lnTo>
                  <a:lnTo>
                    <a:pt x="441" y="135"/>
                  </a:lnTo>
                  <a:lnTo>
                    <a:pt x="445" y="135"/>
                  </a:lnTo>
                  <a:lnTo>
                    <a:pt x="445" y="137"/>
                  </a:lnTo>
                  <a:lnTo>
                    <a:pt x="448" y="137"/>
                  </a:lnTo>
                  <a:lnTo>
                    <a:pt x="448" y="139"/>
                  </a:lnTo>
                  <a:lnTo>
                    <a:pt x="451" y="139"/>
                  </a:lnTo>
                  <a:lnTo>
                    <a:pt x="451" y="140"/>
                  </a:lnTo>
                  <a:lnTo>
                    <a:pt x="455" y="140"/>
                  </a:lnTo>
                  <a:lnTo>
                    <a:pt x="455" y="143"/>
                  </a:lnTo>
                  <a:lnTo>
                    <a:pt x="460" y="143"/>
                  </a:lnTo>
                  <a:lnTo>
                    <a:pt x="460" y="145"/>
                  </a:lnTo>
                  <a:lnTo>
                    <a:pt x="464" y="145"/>
                  </a:lnTo>
                  <a:lnTo>
                    <a:pt x="464" y="146"/>
                  </a:lnTo>
                  <a:lnTo>
                    <a:pt x="467" y="146"/>
                  </a:lnTo>
                  <a:lnTo>
                    <a:pt x="467" y="148"/>
                  </a:lnTo>
                  <a:lnTo>
                    <a:pt x="471" y="148"/>
                  </a:lnTo>
                  <a:lnTo>
                    <a:pt x="471" y="151"/>
                  </a:lnTo>
                  <a:lnTo>
                    <a:pt x="474" y="151"/>
                  </a:lnTo>
                  <a:lnTo>
                    <a:pt x="474" y="152"/>
                  </a:lnTo>
                  <a:lnTo>
                    <a:pt x="480" y="152"/>
                  </a:lnTo>
                  <a:lnTo>
                    <a:pt x="480" y="154"/>
                  </a:lnTo>
                  <a:lnTo>
                    <a:pt x="483" y="154"/>
                  </a:lnTo>
                  <a:lnTo>
                    <a:pt x="483" y="156"/>
                  </a:lnTo>
                  <a:lnTo>
                    <a:pt x="487" y="156"/>
                  </a:lnTo>
                  <a:lnTo>
                    <a:pt x="487" y="158"/>
                  </a:lnTo>
                  <a:lnTo>
                    <a:pt x="492" y="158"/>
                  </a:lnTo>
                  <a:lnTo>
                    <a:pt x="492" y="160"/>
                  </a:lnTo>
                  <a:lnTo>
                    <a:pt x="495" y="160"/>
                  </a:lnTo>
                  <a:lnTo>
                    <a:pt x="495" y="162"/>
                  </a:lnTo>
                  <a:lnTo>
                    <a:pt x="499" y="162"/>
                  </a:lnTo>
                  <a:lnTo>
                    <a:pt x="499" y="164"/>
                  </a:lnTo>
                  <a:lnTo>
                    <a:pt x="503" y="164"/>
                  </a:lnTo>
                  <a:lnTo>
                    <a:pt x="503" y="166"/>
                  </a:lnTo>
                  <a:lnTo>
                    <a:pt x="506" y="166"/>
                  </a:lnTo>
                  <a:lnTo>
                    <a:pt x="506" y="168"/>
                  </a:lnTo>
                  <a:lnTo>
                    <a:pt x="512" y="168"/>
                  </a:lnTo>
                  <a:lnTo>
                    <a:pt x="512" y="170"/>
                  </a:lnTo>
                  <a:lnTo>
                    <a:pt x="515" y="170"/>
                  </a:lnTo>
                  <a:lnTo>
                    <a:pt x="515" y="172"/>
                  </a:lnTo>
                  <a:lnTo>
                    <a:pt x="519" y="172"/>
                  </a:lnTo>
                  <a:lnTo>
                    <a:pt x="519" y="174"/>
                  </a:lnTo>
                  <a:lnTo>
                    <a:pt x="522" y="174"/>
                  </a:lnTo>
                  <a:lnTo>
                    <a:pt x="522" y="176"/>
                  </a:lnTo>
                  <a:lnTo>
                    <a:pt x="527" y="176"/>
                  </a:lnTo>
                  <a:lnTo>
                    <a:pt x="527" y="177"/>
                  </a:lnTo>
                  <a:lnTo>
                    <a:pt x="529" y="177"/>
                  </a:lnTo>
                  <a:lnTo>
                    <a:pt x="529" y="179"/>
                  </a:lnTo>
                  <a:lnTo>
                    <a:pt x="532" y="179"/>
                  </a:lnTo>
                  <a:lnTo>
                    <a:pt x="532" y="182"/>
                  </a:lnTo>
                  <a:lnTo>
                    <a:pt x="537" y="182"/>
                  </a:lnTo>
                  <a:lnTo>
                    <a:pt x="537" y="184"/>
                  </a:lnTo>
                  <a:lnTo>
                    <a:pt x="541" y="184"/>
                  </a:lnTo>
                  <a:lnTo>
                    <a:pt x="541" y="185"/>
                  </a:lnTo>
                  <a:lnTo>
                    <a:pt x="545" y="185"/>
                  </a:lnTo>
                  <a:lnTo>
                    <a:pt x="545" y="187"/>
                  </a:lnTo>
                  <a:lnTo>
                    <a:pt x="549" y="187"/>
                  </a:lnTo>
                  <a:lnTo>
                    <a:pt x="549" y="190"/>
                  </a:lnTo>
                  <a:lnTo>
                    <a:pt x="553" y="190"/>
                  </a:lnTo>
                  <a:lnTo>
                    <a:pt x="553" y="191"/>
                  </a:lnTo>
                  <a:lnTo>
                    <a:pt x="556" y="191"/>
                  </a:lnTo>
                  <a:lnTo>
                    <a:pt x="556" y="193"/>
                  </a:lnTo>
                  <a:lnTo>
                    <a:pt x="560" y="193"/>
                  </a:lnTo>
                  <a:lnTo>
                    <a:pt x="560" y="195"/>
                  </a:lnTo>
                  <a:lnTo>
                    <a:pt x="563" y="195"/>
                  </a:lnTo>
                  <a:lnTo>
                    <a:pt x="563" y="198"/>
                  </a:lnTo>
                  <a:lnTo>
                    <a:pt x="569" y="198"/>
                  </a:lnTo>
                  <a:lnTo>
                    <a:pt x="569" y="199"/>
                  </a:lnTo>
                  <a:lnTo>
                    <a:pt x="572" y="199"/>
                  </a:lnTo>
                  <a:lnTo>
                    <a:pt x="572" y="201"/>
                  </a:lnTo>
                  <a:lnTo>
                    <a:pt x="576" y="201"/>
                  </a:lnTo>
                  <a:lnTo>
                    <a:pt x="576" y="202"/>
                  </a:lnTo>
                  <a:lnTo>
                    <a:pt x="578" y="202"/>
                  </a:lnTo>
                  <a:lnTo>
                    <a:pt x="578" y="204"/>
                  </a:lnTo>
                  <a:lnTo>
                    <a:pt x="583" y="204"/>
                  </a:lnTo>
                  <a:lnTo>
                    <a:pt x="583" y="207"/>
                  </a:lnTo>
                  <a:lnTo>
                    <a:pt x="586" y="207"/>
                  </a:lnTo>
                  <a:lnTo>
                    <a:pt x="586" y="208"/>
                  </a:lnTo>
                  <a:lnTo>
                    <a:pt x="589" y="208"/>
                  </a:lnTo>
                  <a:lnTo>
                    <a:pt x="589" y="210"/>
                  </a:lnTo>
                  <a:lnTo>
                    <a:pt x="593" y="210"/>
                  </a:lnTo>
                  <a:lnTo>
                    <a:pt x="593" y="212"/>
                  </a:lnTo>
                  <a:lnTo>
                    <a:pt x="596" y="212"/>
                  </a:lnTo>
                  <a:lnTo>
                    <a:pt x="596" y="214"/>
                  </a:lnTo>
                  <a:lnTo>
                    <a:pt x="601" y="214"/>
                  </a:lnTo>
                  <a:lnTo>
                    <a:pt x="601" y="216"/>
                  </a:lnTo>
                  <a:lnTo>
                    <a:pt x="604" y="216"/>
                  </a:lnTo>
                  <a:lnTo>
                    <a:pt x="604" y="218"/>
                  </a:lnTo>
                  <a:lnTo>
                    <a:pt x="608" y="218"/>
                  </a:lnTo>
                  <a:lnTo>
                    <a:pt x="608" y="220"/>
                  </a:lnTo>
                  <a:lnTo>
                    <a:pt x="611" y="220"/>
                  </a:lnTo>
                  <a:lnTo>
                    <a:pt x="611" y="222"/>
                  </a:lnTo>
                  <a:lnTo>
                    <a:pt x="616" y="222"/>
                  </a:lnTo>
                  <a:lnTo>
                    <a:pt x="616" y="224"/>
                  </a:lnTo>
                  <a:lnTo>
                    <a:pt x="618" y="224"/>
                  </a:lnTo>
                  <a:lnTo>
                    <a:pt x="618" y="226"/>
                  </a:lnTo>
                  <a:lnTo>
                    <a:pt x="624" y="226"/>
                  </a:lnTo>
                  <a:lnTo>
                    <a:pt x="624" y="227"/>
                  </a:lnTo>
                  <a:lnTo>
                    <a:pt x="627" y="227"/>
                  </a:lnTo>
                  <a:lnTo>
                    <a:pt x="627" y="229"/>
                  </a:lnTo>
                  <a:lnTo>
                    <a:pt x="630" y="229"/>
                  </a:lnTo>
                  <a:lnTo>
                    <a:pt x="630" y="232"/>
                  </a:lnTo>
                  <a:lnTo>
                    <a:pt x="634" y="232"/>
                  </a:lnTo>
                  <a:lnTo>
                    <a:pt x="634" y="233"/>
                  </a:lnTo>
                  <a:lnTo>
                    <a:pt x="637" y="233"/>
                  </a:lnTo>
                  <a:lnTo>
                    <a:pt x="637" y="235"/>
                  </a:lnTo>
                  <a:lnTo>
                    <a:pt x="642" y="235"/>
                  </a:lnTo>
                  <a:lnTo>
                    <a:pt x="642" y="237"/>
                  </a:lnTo>
                  <a:lnTo>
                    <a:pt x="645" y="237"/>
                  </a:lnTo>
                  <a:lnTo>
                    <a:pt x="645" y="239"/>
                  </a:lnTo>
                  <a:lnTo>
                    <a:pt x="648" y="239"/>
                  </a:lnTo>
                  <a:lnTo>
                    <a:pt x="648" y="241"/>
                  </a:lnTo>
                  <a:lnTo>
                    <a:pt x="652" y="241"/>
                  </a:lnTo>
                  <a:lnTo>
                    <a:pt x="652" y="243"/>
                  </a:lnTo>
                  <a:lnTo>
                    <a:pt x="656" y="243"/>
                  </a:lnTo>
                  <a:lnTo>
                    <a:pt x="656" y="245"/>
                  </a:lnTo>
                  <a:lnTo>
                    <a:pt x="659" y="245"/>
                  </a:lnTo>
                  <a:lnTo>
                    <a:pt x="659" y="247"/>
                  </a:lnTo>
                  <a:lnTo>
                    <a:pt x="662" y="247"/>
                  </a:lnTo>
                  <a:lnTo>
                    <a:pt x="662" y="249"/>
                  </a:lnTo>
                  <a:lnTo>
                    <a:pt x="666" y="249"/>
                  </a:lnTo>
                  <a:lnTo>
                    <a:pt x="666" y="251"/>
                  </a:lnTo>
                  <a:lnTo>
                    <a:pt x="672" y="251"/>
                  </a:lnTo>
                  <a:lnTo>
                    <a:pt x="672" y="253"/>
                  </a:lnTo>
                  <a:lnTo>
                    <a:pt x="673" y="253"/>
                  </a:lnTo>
                  <a:lnTo>
                    <a:pt x="673" y="255"/>
                  </a:lnTo>
                  <a:lnTo>
                    <a:pt x="676" y="255"/>
                  </a:lnTo>
                  <a:lnTo>
                    <a:pt x="676" y="257"/>
                  </a:lnTo>
                  <a:lnTo>
                    <a:pt x="682" y="257"/>
                  </a:lnTo>
                  <a:lnTo>
                    <a:pt x="682" y="258"/>
                  </a:lnTo>
                  <a:lnTo>
                    <a:pt x="685" y="258"/>
                  </a:lnTo>
                  <a:lnTo>
                    <a:pt x="685" y="260"/>
                  </a:lnTo>
                  <a:lnTo>
                    <a:pt x="689" y="260"/>
                  </a:lnTo>
                  <a:lnTo>
                    <a:pt x="689" y="261"/>
                  </a:lnTo>
                  <a:lnTo>
                    <a:pt x="692" y="261"/>
                  </a:lnTo>
                  <a:lnTo>
                    <a:pt x="692" y="265"/>
                  </a:lnTo>
                  <a:lnTo>
                    <a:pt x="696" y="265"/>
                  </a:lnTo>
                  <a:lnTo>
                    <a:pt x="696" y="266"/>
                  </a:lnTo>
                  <a:lnTo>
                    <a:pt x="699" y="266"/>
                  </a:lnTo>
                  <a:lnTo>
                    <a:pt x="699" y="268"/>
                  </a:lnTo>
                  <a:lnTo>
                    <a:pt x="704" y="268"/>
                  </a:lnTo>
                  <a:lnTo>
                    <a:pt x="704" y="271"/>
                  </a:lnTo>
                  <a:lnTo>
                    <a:pt x="707" y="271"/>
                  </a:lnTo>
                  <a:lnTo>
                    <a:pt x="707" y="272"/>
                  </a:lnTo>
                  <a:lnTo>
                    <a:pt x="708" y="272"/>
                  </a:lnTo>
                  <a:lnTo>
                    <a:pt x="708" y="274"/>
                  </a:lnTo>
                  <a:lnTo>
                    <a:pt x="714" y="274"/>
                  </a:lnTo>
                  <a:lnTo>
                    <a:pt x="714" y="276"/>
                  </a:lnTo>
                  <a:lnTo>
                    <a:pt x="717" y="276"/>
                  </a:lnTo>
                  <a:lnTo>
                    <a:pt x="717" y="279"/>
                  </a:lnTo>
                  <a:lnTo>
                    <a:pt x="721" y="279"/>
                  </a:lnTo>
                  <a:lnTo>
                    <a:pt x="721" y="280"/>
                  </a:lnTo>
                  <a:lnTo>
                    <a:pt x="724" y="280"/>
                  </a:lnTo>
                  <a:lnTo>
                    <a:pt x="724" y="282"/>
                  </a:lnTo>
                  <a:lnTo>
                    <a:pt x="729" y="282"/>
                  </a:lnTo>
                  <a:lnTo>
                    <a:pt x="729" y="283"/>
                  </a:lnTo>
                  <a:lnTo>
                    <a:pt x="731" y="283"/>
                  </a:lnTo>
                  <a:lnTo>
                    <a:pt x="731" y="285"/>
                  </a:lnTo>
                  <a:lnTo>
                    <a:pt x="734" y="285"/>
                  </a:lnTo>
                  <a:lnTo>
                    <a:pt x="734" y="288"/>
                  </a:lnTo>
                  <a:lnTo>
                    <a:pt x="739" y="288"/>
                  </a:lnTo>
                  <a:lnTo>
                    <a:pt x="739" y="289"/>
                  </a:lnTo>
                  <a:lnTo>
                    <a:pt x="742" y="289"/>
                  </a:lnTo>
                  <a:lnTo>
                    <a:pt x="742" y="291"/>
                  </a:lnTo>
                  <a:lnTo>
                    <a:pt x="746" y="291"/>
                  </a:lnTo>
                  <a:lnTo>
                    <a:pt x="746" y="293"/>
                  </a:lnTo>
                  <a:lnTo>
                    <a:pt x="749" y="293"/>
                  </a:lnTo>
                  <a:lnTo>
                    <a:pt x="749" y="295"/>
                  </a:lnTo>
                  <a:lnTo>
                    <a:pt x="753" y="295"/>
                  </a:lnTo>
                  <a:lnTo>
                    <a:pt x="753" y="297"/>
                  </a:lnTo>
                  <a:lnTo>
                    <a:pt x="756" y="297"/>
                  </a:lnTo>
                  <a:lnTo>
                    <a:pt x="756" y="299"/>
                  </a:lnTo>
                  <a:lnTo>
                    <a:pt x="761" y="299"/>
                  </a:lnTo>
                  <a:lnTo>
                    <a:pt x="761" y="301"/>
                  </a:lnTo>
                  <a:lnTo>
                    <a:pt x="763" y="301"/>
                  </a:lnTo>
                  <a:lnTo>
                    <a:pt x="763" y="303"/>
                  </a:lnTo>
                  <a:lnTo>
                    <a:pt x="766" y="303"/>
                  </a:lnTo>
                  <a:lnTo>
                    <a:pt x="766" y="305"/>
                  </a:lnTo>
                  <a:lnTo>
                    <a:pt x="771" y="305"/>
                  </a:lnTo>
                  <a:lnTo>
                    <a:pt x="771" y="307"/>
                  </a:lnTo>
                  <a:lnTo>
                    <a:pt x="774" y="307"/>
                  </a:lnTo>
                  <a:lnTo>
                    <a:pt x="774" y="308"/>
                  </a:lnTo>
                  <a:lnTo>
                    <a:pt x="778" y="308"/>
                  </a:lnTo>
                  <a:lnTo>
                    <a:pt x="778" y="311"/>
                  </a:lnTo>
                  <a:lnTo>
                    <a:pt x="781" y="311"/>
                  </a:lnTo>
                  <a:lnTo>
                    <a:pt x="781" y="313"/>
                  </a:lnTo>
                  <a:lnTo>
                    <a:pt x="785" y="313"/>
                  </a:lnTo>
                  <a:lnTo>
                    <a:pt x="785" y="314"/>
                  </a:lnTo>
                  <a:lnTo>
                    <a:pt x="788" y="314"/>
                  </a:lnTo>
                  <a:lnTo>
                    <a:pt x="788" y="316"/>
                  </a:lnTo>
                  <a:lnTo>
                    <a:pt x="791" y="316"/>
                  </a:lnTo>
                  <a:lnTo>
                    <a:pt x="791" y="319"/>
                  </a:lnTo>
                  <a:lnTo>
                    <a:pt x="796" y="319"/>
                  </a:lnTo>
                  <a:lnTo>
                    <a:pt x="796" y="320"/>
                  </a:lnTo>
                  <a:lnTo>
                    <a:pt x="798" y="320"/>
                  </a:lnTo>
                  <a:lnTo>
                    <a:pt x="798" y="322"/>
                  </a:lnTo>
                  <a:lnTo>
                    <a:pt x="803" y="322"/>
                  </a:lnTo>
                  <a:lnTo>
                    <a:pt x="803" y="324"/>
                  </a:lnTo>
                  <a:lnTo>
                    <a:pt x="806" y="324"/>
                  </a:lnTo>
                  <a:lnTo>
                    <a:pt x="806" y="326"/>
                  </a:lnTo>
                  <a:lnTo>
                    <a:pt x="810" y="326"/>
                  </a:lnTo>
                  <a:lnTo>
                    <a:pt x="810" y="328"/>
                  </a:lnTo>
                  <a:lnTo>
                    <a:pt x="813" y="328"/>
                  </a:lnTo>
                  <a:lnTo>
                    <a:pt x="813" y="330"/>
                  </a:lnTo>
                  <a:lnTo>
                    <a:pt x="816" y="330"/>
                  </a:lnTo>
                  <a:lnTo>
                    <a:pt x="816" y="332"/>
                  </a:lnTo>
                  <a:lnTo>
                    <a:pt x="820" y="332"/>
                  </a:lnTo>
                  <a:lnTo>
                    <a:pt x="820" y="334"/>
                  </a:lnTo>
                  <a:lnTo>
                    <a:pt x="823" y="334"/>
                  </a:lnTo>
                  <a:lnTo>
                    <a:pt x="823" y="336"/>
                  </a:lnTo>
                  <a:lnTo>
                    <a:pt x="827" y="336"/>
                  </a:lnTo>
                  <a:lnTo>
                    <a:pt x="827" y="338"/>
                  </a:lnTo>
                  <a:lnTo>
                    <a:pt x="830" y="338"/>
                  </a:lnTo>
                  <a:lnTo>
                    <a:pt x="830" y="339"/>
                  </a:lnTo>
                  <a:lnTo>
                    <a:pt x="835" y="339"/>
                  </a:lnTo>
                  <a:lnTo>
                    <a:pt x="835" y="341"/>
                  </a:lnTo>
                  <a:lnTo>
                    <a:pt x="838" y="341"/>
                  </a:lnTo>
                  <a:lnTo>
                    <a:pt x="838" y="344"/>
                  </a:lnTo>
                  <a:lnTo>
                    <a:pt x="842" y="344"/>
                  </a:lnTo>
                  <a:lnTo>
                    <a:pt x="842" y="346"/>
                  </a:lnTo>
                  <a:lnTo>
                    <a:pt x="845" y="346"/>
                  </a:lnTo>
                  <a:lnTo>
                    <a:pt x="845" y="347"/>
                  </a:lnTo>
                  <a:lnTo>
                    <a:pt x="848" y="347"/>
                  </a:lnTo>
                  <a:lnTo>
                    <a:pt x="848" y="349"/>
                  </a:lnTo>
                  <a:lnTo>
                    <a:pt x="852" y="349"/>
                  </a:lnTo>
                  <a:lnTo>
                    <a:pt x="852" y="350"/>
                  </a:lnTo>
                  <a:lnTo>
                    <a:pt x="855" y="350"/>
                  </a:lnTo>
                  <a:lnTo>
                    <a:pt x="855" y="353"/>
                  </a:lnTo>
                  <a:lnTo>
                    <a:pt x="859" y="353"/>
                  </a:lnTo>
                  <a:lnTo>
                    <a:pt x="859" y="355"/>
                  </a:lnTo>
                  <a:lnTo>
                    <a:pt x="862" y="355"/>
                  </a:lnTo>
                  <a:lnTo>
                    <a:pt x="862" y="357"/>
                  </a:lnTo>
                  <a:lnTo>
                    <a:pt x="867" y="357"/>
                  </a:lnTo>
                  <a:lnTo>
                    <a:pt x="867" y="358"/>
                  </a:lnTo>
                  <a:lnTo>
                    <a:pt x="870" y="358"/>
                  </a:lnTo>
                  <a:lnTo>
                    <a:pt x="870" y="361"/>
                  </a:lnTo>
                  <a:lnTo>
                    <a:pt x="874" y="361"/>
                  </a:lnTo>
                  <a:lnTo>
                    <a:pt x="874" y="363"/>
                  </a:lnTo>
                  <a:lnTo>
                    <a:pt x="877" y="363"/>
                  </a:lnTo>
                  <a:lnTo>
                    <a:pt x="877" y="364"/>
                  </a:lnTo>
                  <a:lnTo>
                    <a:pt x="880" y="364"/>
                  </a:lnTo>
                  <a:lnTo>
                    <a:pt x="880" y="366"/>
                  </a:lnTo>
                  <a:lnTo>
                    <a:pt x="884" y="366"/>
                  </a:lnTo>
                  <a:lnTo>
                    <a:pt x="884" y="369"/>
                  </a:lnTo>
                  <a:lnTo>
                    <a:pt x="887" y="369"/>
                  </a:lnTo>
                  <a:lnTo>
                    <a:pt x="887" y="370"/>
                  </a:lnTo>
                  <a:lnTo>
                    <a:pt x="891" y="370"/>
                  </a:lnTo>
                  <a:lnTo>
                    <a:pt x="891" y="372"/>
                  </a:lnTo>
                  <a:lnTo>
                    <a:pt x="894" y="372"/>
                  </a:lnTo>
                  <a:lnTo>
                    <a:pt x="894" y="374"/>
                  </a:lnTo>
                  <a:lnTo>
                    <a:pt x="897" y="374"/>
                  </a:lnTo>
                  <a:lnTo>
                    <a:pt x="897" y="376"/>
                  </a:lnTo>
                  <a:lnTo>
                    <a:pt x="902" y="376"/>
                  </a:lnTo>
                  <a:lnTo>
                    <a:pt x="902" y="378"/>
                  </a:lnTo>
                  <a:lnTo>
                    <a:pt x="905" y="378"/>
                  </a:lnTo>
                  <a:lnTo>
                    <a:pt x="905" y="380"/>
                  </a:lnTo>
                  <a:lnTo>
                    <a:pt x="909" y="380"/>
                  </a:lnTo>
                  <a:lnTo>
                    <a:pt x="909" y="382"/>
                  </a:lnTo>
                  <a:lnTo>
                    <a:pt x="912" y="382"/>
                  </a:lnTo>
                  <a:lnTo>
                    <a:pt x="912" y="384"/>
                  </a:lnTo>
                  <a:lnTo>
                    <a:pt x="916" y="384"/>
                  </a:lnTo>
                  <a:lnTo>
                    <a:pt x="916" y="386"/>
                  </a:lnTo>
                  <a:lnTo>
                    <a:pt x="919" y="386"/>
                  </a:lnTo>
                  <a:lnTo>
                    <a:pt x="919" y="388"/>
                  </a:lnTo>
                  <a:lnTo>
                    <a:pt x="921" y="388"/>
                  </a:lnTo>
                  <a:lnTo>
                    <a:pt x="921" y="389"/>
                  </a:lnTo>
                  <a:lnTo>
                    <a:pt x="926" y="389"/>
                  </a:lnTo>
                  <a:lnTo>
                    <a:pt x="926" y="392"/>
                  </a:lnTo>
                  <a:lnTo>
                    <a:pt x="929" y="392"/>
                  </a:lnTo>
                  <a:lnTo>
                    <a:pt x="929" y="394"/>
                  </a:lnTo>
                  <a:lnTo>
                    <a:pt x="933" y="394"/>
                  </a:lnTo>
                  <a:lnTo>
                    <a:pt x="933" y="395"/>
                  </a:lnTo>
                  <a:lnTo>
                    <a:pt x="935" y="395"/>
                  </a:lnTo>
                  <a:lnTo>
                    <a:pt x="935" y="397"/>
                  </a:lnTo>
                  <a:lnTo>
                    <a:pt x="939" y="397"/>
                  </a:lnTo>
                  <a:lnTo>
                    <a:pt x="939" y="400"/>
                  </a:lnTo>
                  <a:lnTo>
                    <a:pt x="944" y="400"/>
                  </a:lnTo>
                  <a:lnTo>
                    <a:pt x="944" y="401"/>
                  </a:lnTo>
                  <a:lnTo>
                    <a:pt x="945" y="401"/>
                  </a:lnTo>
                  <a:lnTo>
                    <a:pt x="945" y="403"/>
                  </a:lnTo>
                  <a:lnTo>
                    <a:pt x="950" y="403"/>
                  </a:lnTo>
                  <a:lnTo>
                    <a:pt x="950" y="405"/>
                  </a:lnTo>
                  <a:lnTo>
                    <a:pt x="953" y="405"/>
                  </a:lnTo>
                  <a:lnTo>
                    <a:pt x="953" y="408"/>
                  </a:lnTo>
                  <a:lnTo>
                    <a:pt x="957" y="408"/>
                  </a:lnTo>
                  <a:lnTo>
                    <a:pt x="957" y="409"/>
                  </a:lnTo>
                  <a:lnTo>
                    <a:pt x="960" y="409"/>
                  </a:lnTo>
                  <a:lnTo>
                    <a:pt x="960" y="411"/>
                  </a:lnTo>
                  <a:lnTo>
                    <a:pt x="964" y="411"/>
                  </a:lnTo>
                  <a:lnTo>
                    <a:pt x="964" y="412"/>
                  </a:lnTo>
                  <a:lnTo>
                    <a:pt x="967" y="412"/>
                  </a:lnTo>
                  <a:lnTo>
                    <a:pt x="967" y="416"/>
                  </a:lnTo>
                  <a:lnTo>
                    <a:pt x="970" y="416"/>
                  </a:lnTo>
                  <a:lnTo>
                    <a:pt x="970" y="417"/>
                  </a:lnTo>
                  <a:lnTo>
                    <a:pt x="974" y="417"/>
                  </a:lnTo>
                  <a:lnTo>
                    <a:pt x="974" y="419"/>
                  </a:lnTo>
                  <a:lnTo>
                    <a:pt x="977" y="419"/>
                  </a:lnTo>
                  <a:lnTo>
                    <a:pt x="977" y="420"/>
                  </a:lnTo>
                  <a:lnTo>
                    <a:pt x="982" y="420"/>
                  </a:lnTo>
                  <a:lnTo>
                    <a:pt x="982" y="422"/>
                  </a:lnTo>
                  <a:lnTo>
                    <a:pt x="985" y="422"/>
                  </a:lnTo>
                  <a:lnTo>
                    <a:pt x="985" y="425"/>
                  </a:lnTo>
                  <a:lnTo>
                    <a:pt x="989" y="425"/>
                  </a:lnTo>
                  <a:lnTo>
                    <a:pt x="989" y="426"/>
                  </a:lnTo>
                  <a:lnTo>
                    <a:pt x="992" y="426"/>
                  </a:lnTo>
                  <a:lnTo>
                    <a:pt x="992" y="428"/>
                  </a:lnTo>
                  <a:lnTo>
                    <a:pt x="996" y="428"/>
                  </a:lnTo>
                  <a:lnTo>
                    <a:pt x="996" y="430"/>
                  </a:lnTo>
                  <a:lnTo>
                    <a:pt x="999" y="430"/>
                  </a:lnTo>
                  <a:lnTo>
                    <a:pt x="999" y="431"/>
                  </a:lnTo>
                  <a:lnTo>
                    <a:pt x="1002" y="431"/>
                  </a:lnTo>
                  <a:lnTo>
                    <a:pt x="1002" y="434"/>
                  </a:lnTo>
                  <a:lnTo>
                    <a:pt x="1006" y="434"/>
                  </a:lnTo>
                  <a:lnTo>
                    <a:pt x="1006" y="436"/>
                  </a:lnTo>
                  <a:lnTo>
                    <a:pt x="1009" y="436"/>
                  </a:lnTo>
                  <a:lnTo>
                    <a:pt x="1009" y="438"/>
                  </a:lnTo>
                  <a:lnTo>
                    <a:pt x="1013" y="438"/>
                  </a:lnTo>
                  <a:lnTo>
                    <a:pt x="1013" y="439"/>
                  </a:lnTo>
                  <a:lnTo>
                    <a:pt x="1017" y="439"/>
                  </a:lnTo>
                  <a:lnTo>
                    <a:pt x="1017" y="442"/>
                  </a:lnTo>
                  <a:lnTo>
                    <a:pt x="1021" y="442"/>
                  </a:lnTo>
                  <a:lnTo>
                    <a:pt x="1021" y="444"/>
                  </a:lnTo>
                  <a:lnTo>
                    <a:pt x="1024" y="444"/>
                  </a:lnTo>
                  <a:lnTo>
                    <a:pt x="1024" y="445"/>
                  </a:lnTo>
                  <a:lnTo>
                    <a:pt x="1028" y="445"/>
                  </a:lnTo>
                  <a:lnTo>
                    <a:pt x="1028" y="447"/>
                  </a:lnTo>
                  <a:lnTo>
                    <a:pt x="1031" y="447"/>
                  </a:lnTo>
                  <a:lnTo>
                    <a:pt x="1031" y="450"/>
                  </a:lnTo>
                  <a:lnTo>
                    <a:pt x="1034" y="450"/>
                  </a:lnTo>
                  <a:lnTo>
                    <a:pt x="1034" y="451"/>
                  </a:lnTo>
                  <a:lnTo>
                    <a:pt x="1038" y="451"/>
                  </a:lnTo>
                  <a:lnTo>
                    <a:pt x="1038" y="453"/>
                  </a:lnTo>
                  <a:lnTo>
                    <a:pt x="1041" y="453"/>
                  </a:lnTo>
                  <a:lnTo>
                    <a:pt x="1041" y="455"/>
                  </a:lnTo>
                  <a:lnTo>
                    <a:pt x="1046" y="455"/>
                  </a:lnTo>
                  <a:lnTo>
                    <a:pt x="1046" y="457"/>
                  </a:lnTo>
                  <a:lnTo>
                    <a:pt x="1048" y="457"/>
                  </a:lnTo>
                  <a:lnTo>
                    <a:pt x="1048" y="459"/>
                  </a:lnTo>
                  <a:lnTo>
                    <a:pt x="1053" y="459"/>
                  </a:lnTo>
                  <a:lnTo>
                    <a:pt x="1053" y="461"/>
                  </a:lnTo>
                  <a:lnTo>
                    <a:pt x="1056" y="461"/>
                  </a:lnTo>
                  <a:lnTo>
                    <a:pt x="1056" y="463"/>
                  </a:lnTo>
                  <a:lnTo>
                    <a:pt x="1059" y="463"/>
                  </a:lnTo>
                  <a:lnTo>
                    <a:pt x="1059" y="465"/>
                  </a:lnTo>
                  <a:lnTo>
                    <a:pt x="1061" y="465"/>
                  </a:lnTo>
                  <a:lnTo>
                    <a:pt x="1061" y="467"/>
                  </a:lnTo>
                  <a:lnTo>
                    <a:pt x="1066" y="467"/>
                  </a:lnTo>
                  <a:lnTo>
                    <a:pt x="1066" y="469"/>
                  </a:lnTo>
                  <a:lnTo>
                    <a:pt x="1070" y="469"/>
                  </a:lnTo>
                  <a:lnTo>
                    <a:pt x="1070" y="470"/>
                  </a:lnTo>
                  <a:lnTo>
                    <a:pt x="1073" y="470"/>
                  </a:lnTo>
                  <a:lnTo>
                    <a:pt x="1073" y="473"/>
                  </a:lnTo>
                  <a:lnTo>
                    <a:pt x="1078" y="473"/>
                  </a:lnTo>
                  <a:lnTo>
                    <a:pt x="1078" y="475"/>
                  </a:lnTo>
                  <a:lnTo>
                    <a:pt x="1080" y="475"/>
                  </a:lnTo>
                  <a:lnTo>
                    <a:pt x="1080" y="476"/>
                  </a:lnTo>
                  <a:lnTo>
                    <a:pt x="1082" y="476"/>
                  </a:lnTo>
                  <a:lnTo>
                    <a:pt x="1082" y="478"/>
                  </a:lnTo>
                  <a:lnTo>
                    <a:pt x="1088" y="478"/>
                  </a:lnTo>
                  <a:lnTo>
                    <a:pt x="1088" y="481"/>
                  </a:lnTo>
                  <a:lnTo>
                    <a:pt x="1091" y="481"/>
                  </a:lnTo>
                  <a:lnTo>
                    <a:pt x="1091" y="482"/>
                  </a:lnTo>
                  <a:lnTo>
                    <a:pt x="1095" y="482"/>
                  </a:lnTo>
                  <a:lnTo>
                    <a:pt x="1095" y="484"/>
                  </a:lnTo>
                  <a:lnTo>
                    <a:pt x="1096" y="484"/>
                  </a:lnTo>
                  <a:lnTo>
                    <a:pt x="1096" y="486"/>
                  </a:lnTo>
                  <a:lnTo>
                    <a:pt x="1101" y="486"/>
                  </a:lnTo>
                  <a:lnTo>
                    <a:pt x="1101" y="487"/>
                  </a:lnTo>
                  <a:lnTo>
                    <a:pt x="1105" y="487"/>
                  </a:lnTo>
                  <a:lnTo>
                    <a:pt x="1105" y="490"/>
                  </a:lnTo>
                  <a:lnTo>
                    <a:pt x="1110" y="490"/>
                  </a:lnTo>
                  <a:lnTo>
                    <a:pt x="1110" y="492"/>
                  </a:lnTo>
                  <a:lnTo>
                    <a:pt x="1113" y="492"/>
                  </a:lnTo>
                  <a:lnTo>
                    <a:pt x="1113" y="493"/>
                  </a:lnTo>
                  <a:lnTo>
                    <a:pt x="1114" y="493"/>
                  </a:lnTo>
                  <a:lnTo>
                    <a:pt x="1114" y="497"/>
                  </a:lnTo>
                  <a:lnTo>
                    <a:pt x="1118" y="497"/>
                  </a:lnTo>
                  <a:lnTo>
                    <a:pt x="1118" y="498"/>
                  </a:lnTo>
                  <a:lnTo>
                    <a:pt x="1121" y="498"/>
                  </a:lnTo>
                  <a:lnTo>
                    <a:pt x="1121" y="500"/>
                  </a:lnTo>
                  <a:lnTo>
                    <a:pt x="1125" y="500"/>
                  </a:lnTo>
                  <a:lnTo>
                    <a:pt x="1125" y="501"/>
                  </a:lnTo>
                  <a:lnTo>
                    <a:pt x="1128" y="501"/>
                  </a:lnTo>
                  <a:lnTo>
                    <a:pt x="1128" y="503"/>
                  </a:lnTo>
                  <a:lnTo>
                    <a:pt x="1131" y="503"/>
                  </a:lnTo>
                  <a:lnTo>
                    <a:pt x="1131" y="506"/>
                  </a:lnTo>
                  <a:lnTo>
                    <a:pt x="1136" y="506"/>
                  </a:lnTo>
                  <a:lnTo>
                    <a:pt x="1136" y="507"/>
                  </a:lnTo>
                  <a:lnTo>
                    <a:pt x="1139" y="507"/>
                  </a:lnTo>
                  <a:lnTo>
                    <a:pt x="1139" y="509"/>
                  </a:lnTo>
                  <a:lnTo>
                    <a:pt x="1143" y="509"/>
                  </a:lnTo>
                  <a:lnTo>
                    <a:pt x="1143" y="511"/>
                  </a:lnTo>
                  <a:lnTo>
                    <a:pt x="1146" y="511"/>
                  </a:lnTo>
                  <a:lnTo>
                    <a:pt x="1146" y="513"/>
                  </a:lnTo>
                  <a:lnTo>
                    <a:pt x="1150" y="513"/>
                  </a:lnTo>
                  <a:lnTo>
                    <a:pt x="1150" y="515"/>
                  </a:lnTo>
                  <a:lnTo>
                    <a:pt x="1153" y="515"/>
                  </a:lnTo>
                  <a:lnTo>
                    <a:pt x="1153" y="517"/>
                  </a:lnTo>
                  <a:lnTo>
                    <a:pt x="1156" y="517"/>
                  </a:lnTo>
                  <a:lnTo>
                    <a:pt x="1156" y="519"/>
                  </a:lnTo>
                  <a:lnTo>
                    <a:pt x="1160" y="519"/>
                  </a:lnTo>
                  <a:lnTo>
                    <a:pt x="1160" y="521"/>
                  </a:lnTo>
                  <a:lnTo>
                    <a:pt x="1163" y="521"/>
                  </a:lnTo>
                  <a:lnTo>
                    <a:pt x="1163" y="523"/>
                  </a:lnTo>
                  <a:lnTo>
                    <a:pt x="1166" y="523"/>
                  </a:lnTo>
                  <a:lnTo>
                    <a:pt x="1166" y="525"/>
                  </a:lnTo>
                  <a:lnTo>
                    <a:pt x="1171" y="525"/>
                  </a:lnTo>
                  <a:lnTo>
                    <a:pt x="1171" y="526"/>
                  </a:lnTo>
                  <a:lnTo>
                    <a:pt x="1175" y="526"/>
                  </a:lnTo>
                  <a:lnTo>
                    <a:pt x="1175" y="528"/>
                  </a:lnTo>
                  <a:lnTo>
                    <a:pt x="1178" y="528"/>
                  </a:lnTo>
                  <a:lnTo>
                    <a:pt x="1178" y="531"/>
                  </a:lnTo>
                  <a:lnTo>
                    <a:pt x="1182" y="531"/>
                  </a:lnTo>
                  <a:lnTo>
                    <a:pt x="1182" y="532"/>
                  </a:lnTo>
                  <a:lnTo>
                    <a:pt x="1185" y="532"/>
                  </a:lnTo>
                  <a:lnTo>
                    <a:pt x="1185" y="534"/>
                  </a:lnTo>
                  <a:lnTo>
                    <a:pt x="1188" y="534"/>
                  </a:lnTo>
                  <a:lnTo>
                    <a:pt x="1188" y="536"/>
                  </a:lnTo>
                  <a:lnTo>
                    <a:pt x="1192" y="536"/>
                  </a:lnTo>
                  <a:lnTo>
                    <a:pt x="1192" y="538"/>
                  </a:lnTo>
                  <a:lnTo>
                    <a:pt x="1196" y="538"/>
                  </a:lnTo>
                  <a:lnTo>
                    <a:pt x="1196" y="540"/>
                  </a:lnTo>
                  <a:lnTo>
                    <a:pt x="1199" y="540"/>
                  </a:lnTo>
                  <a:lnTo>
                    <a:pt x="1199" y="542"/>
                  </a:lnTo>
                  <a:lnTo>
                    <a:pt x="1201" y="542"/>
                  </a:lnTo>
                  <a:lnTo>
                    <a:pt x="1201" y="544"/>
                  </a:lnTo>
                  <a:lnTo>
                    <a:pt x="1204" y="544"/>
                  </a:lnTo>
                  <a:lnTo>
                    <a:pt x="1204" y="546"/>
                  </a:lnTo>
                  <a:lnTo>
                    <a:pt x="1210" y="546"/>
                  </a:lnTo>
                  <a:lnTo>
                    <a:pt x="1210" y="548"/>
                  </a:lnTo>
                  <a:lnTo>
                    <a:pt x="1213" y="548"/>
                  </a:lnTo>
                  <a:lnTo>
                    <a:pt x="1213" y="550"/>
                  </a:lnTo>
                  <a:lnTo>
                    <a:pt x="1216" y="550"/>
                  </a:lnTo>
                  <a:lnTo>
                    <a:pt x="1216" y="551"/>
                  </a:lnTo>
                  <a:lnTo>
                    <a:pt x="1219" y="551"/>
                  </a:lnTo>
                  <a:lnTo>
                    <a:pt x="1219" y="554"/>
                  </a:lnTo>
                  <a:lnTo>
                    <a:pt x="1224" y="554"/>
                  </a:lnTo>
                  <a:lnTo>
                    <a:pt x="1224" y="556"/>
                  </a:lnTo>
                  <a:lnTo>
                    <a:pt x="1226" y="556"/>
                  </a:lnTo>
                  <a:lnTo>
                    <a:pt x="1226" y="557"/>
                  </a:lnTo>
                  <a:lnTo>
                    <a:pt x="1229" y="557"/>
                  </a:lnTo>
                  <a:lnTo>
                    <a:pt x="1229" y="559"/>
                  </a:lnTo>
                  <a:lnTo>
                    <a:pt x="1234" y="559"/>
                  </a:lnTo>
                  <a:lnTo>
                    <a:pt x="1234" y="562"/>
                  </a:lnTo>
                  <a:lnTo>
                    <a:pt x="1239" y="562"/>
                  </a:lnTo>
                  <a:lnTo>
                    <a:pt x="1239" y="563"/>
                  </a:lnTo>
                  <a:lnTo>
                    <a:pt x="1240" y="563"/>
                  </a:lnTo>
                  <a:lnTo>
                    <a:pt x="1240" y="565"/>
                  </a:lnTo>
                  <a:lnTo>
                    <a:pt x="1243" y="565"/>
                  </a:lnTo>
                  <a:lnTo>
                    <a:pt x="1243" y="567"/>
                  </a:lnTo>
                  <a:lnTo>
                    <a:pt x="1248" y="567"/>
                  </a:lnTo>
                  <a:lnTo>
                    <a:pt x="1248" y="568"/>
                  </a:lnTo>
                  <a:lnTo>
                    <a:pt x="1251" y="568"/>
                  </a:lnTo>
                  <a:lnTo>
                    <a:pt x="1251" y="571"/>
                  </a:lnTo>
                  <a:lnTo>
                    <a:pt x="1255" y="571"/>
                  </a:lnTo>
                  <a:lnTo>
                    <a:pt x="1255" y="573"/>
                  </a:lnTo>
                  <a:lnTo>
                    <a:pt x="1258" y="573"/>
                  </a:lnTo>
                  <a:lnTo>
                    <a:pt x="1258" y="574"/>
                  </a:lnTo>
                  <a:lnTo>
                    <a:pt x="1261" y="574"/>
                  </a:lnTo>
                  <a:lnTo>
                    <a:pt x="1261" y="576"/>
                  </a:lnTo>
                  <a:lnTo>
                    <a:pt x="1265" y="576"/>
                  </a:lnTo>
                  <a:lnTo>
                    <a:pt x="1265" y="579"/>
                  </a:lnTo>
                  <a:lnTo>
                    <a:pt x="1268" y="579"/>
                  </a:lnTo>
                  <a:lnTo>
                    <a:pt x="1268" y="581"/>
                  </a:lnTo>
                  <a:lnTo>
                    <a:pt x="1272" y="581"/>
                  </a:lnTo>
                  <a:lnTo>
                    <a:pt x="1272" y="582"/>
                  </a:lnTo>
                  <a:lnTo>
                    <a:pt x="1274" y="582"/>
                  </a:lnTo>
                  <a:lnTo>
                    <a:pt x="1274" y="584"/>
                  </a:lnTo>
                  <a:lnTo>
                    <a:pt x="1280" y="584"/>
                  </a:lnTo>
                  <a:lnTo>
                    <a:pt x="1280" y="587"/>
                  </a:lnTo>
                  <a:lnTo>
                    <a:pt x="1281" y="587"/>
                  </a:lnTo>
                  <a:lnTo>
                    <a:pt x="1281" y="588"/>
                  </a:lnTo>
                  <a:lnTo>
                    <a:pt x="1284" y="588"/>
                  </a:lnTo>
                  <a:lnTo>
                    <a:pt x="1284" y="590"/>
                  </a:lnTo>
                  <a:lnTo>
                    <a:pt x="1288" y="590"/>
                  </a:lnTo>
                  <a:lnTo>
                    <a:pt x="1288" y="592"/>
                  </a:lnTo>
                  <a:lnTo>
                    <a:pt x="1291" y="592"/>
                  </a:lnTo>
                  <a:lnTo>
                    <a:pt x="1291" y="594"/>
                  </a:lnTo>
                  <a:lnTo>
                    <a:pt x="1297" y="594"/>
                  </a:lnTo>
                  <a:lnTo>
                    <a:pt x="1297" y="596"/>
                  </a:lnTo>
                  <a:lnTo>
                    <a:pt x="1300" y="596"/>
                  </a:lnTo>
                  <a:lnTo>
                    <a:pt x="1300" y="598"/>
                  </a:lnTo>
                  <a:lnTo>
                    <a:pt x="1302" y="598"/>
                  </a:lnTo>
                  <a:lnTo>
                    <a:pt x="1302" y="600"/>
                  </a:lnTo>
                  <a:lnTo>
                    <a:pt x="1306" y="600"/>
                  </a:lnTo>
                  <a:lnTo>
                    <a:pt x="1306" y="602"/>
                  </a:lnTo>
                  <a:lnTo>
                    <a:pt x="1309" y="602"/>
                  </a:lnTo>
                  <a:lnTo>
                    <a:pt x="1309" y="604"/>
                  </a:lnTo>
                  <a:lnTo>
                    <a:pt x="1313" y="604"/>
                  </a:lnTo>
                  <a:lnTo>
                    <a:pt x="1313" y="606"/>
                  </a:lnTo>
                  <a:lnTo>
                    <a:pt x="1316" y="606"/>
                  </a:lnTo>
                  <a:lnTo>
                    <a:pt x="1316" y="607"/>
                  </a:lnTo>
                  <a:lnTo>
                    <a:pt x="1320" y="607"/>
                  </a:lnTo>
                  <a:lnTo>
                    <a:pt x="1320" y="610"/>
                  </a:lnTo>
                  <a:lnTo>
                    <a:pt x="1323" y="610"/>
                  </a:lnTo>
                  <a:lnTo>
                    <a:pt x="1323" y="612"/>
                  </a:lnTo>
                  <a:lnTo>
                    <a:pt x="1326" y="612"/>
                  </a:lnTo>
                  <a:lnTo>
                    <a:pt x="1326" y="613"/>
                  </a:lnTo>
                  <a:lnTo>
                    <a:pt x="1330" y="613"/>
                  </a:lnTo>
                  <a:lnTo>
                    <a:pt x="1330" y="615"/>
                  </a:lnTo>
                  <a:lnTo>
                    <a:pt x="1334" y="615"/>
                  </a:lnTo>
                  <a:lnTo>
                    <a:pt x="1334" y="618"/>
                  </a:lnTo>
                  <a:lnTo>
                    <a:pt x="1338" y="618"/>
                  </a:lnTo>
                  <a:lnTo>
                    <a:pt x="1338" y="619"/>
                  </a:lnTo>
                  <a:lnTo>
                    <a:pt x="1341" y="619"/>
                  </a:lnTo>
                  <a:lnTo>
                    <a:pt x="1341" y="621"/>
                  </a:lnTo>
                  <a:lnTo>
                    <a:pt x="1345" y="621"/>
                  </a:lnTo>
                  <a:lnTo>
                    <a:pt x="1345" y="623"/>
                  </a:lnTo>
                  <a:lnTo>
                    <a:pt x="1348" y="623"/>
                  </a:lnTo>
                  <a:lnTo>
                    <a:pt x="1348" y="626"/>
                  </a:lnTo>
                  <a:lnTo>
                    <a:pt x="1352" y="626"/>
                  </a:lnTo>
                  <a:lnTo>
                    <a:pt x="1352" y="627"/>
                  </a:lnTo>
                  <a:lnTo>
                    <a:pt x="1354" y="627"/>
                  </a:lnTo>
                  <a:lnTo>
                    <a:pt x="1354" y="629"/>
                  </a:lnTo>
                  <a:lnTo>
                    <a:pt x="1357" y="629"/>
                  </a:lnTo>
                  <a:lnTo>
                    <a:pt x="1357" y="630"/>
                  </a:lnTo>
                  <a:lnTo>
                    <a:pt x="1361" y="630"/>
                  </a:lnTo>
                  <a:lnTo>
                    <a:pt x="1361" y="632"/>
                  </a:lnTo>
                  <a:lnTo>
                    <a:pt x="1364" y="632"/>
                  </a:lnTo>
                  <a:lnTo>
                    <a:pt x="1364" y="635"/>
                  </a:lnTo>
                  <a:lnTo>
                    <a:pt x="1368" y="635"/>
                  </a:lnTo>
                  <a:lnTo>
                    <a:pt x="1368" y="637"/>
                  </a:lnTo>
                  <a:lnTo>
                    <a:pt x="1371" y="637"/>
                  </a:lnTo>
                  <a:lnTo>
                    <a:pt x="1371" y="638"/>
                  </a:lnTo>
                  <a:lnTo>
                    <a:pt x="1374" y="638"/>
                  </a:lnTo>
                  <a:lnTo>
                    <a:pt x="1374" y="640"/>
                  </a:lnTo>
                  <a:lnTo>
                    <a:pt x="1378" y="640"/>
                  </a:lnTo>
                  <a:lnTo>
                    <a:pt x="1378" y="643"/>
                  </a:lnTo>
                  <a:lnTo>
                    <a:pt x="1381" y="643"/>
                  </a:lnTo>
                  <a:lnTo>
                    <a:pt x="1381" y="644"/>
                  </a:lnTo>
                  <a:lnTo>
                    <a:pt x="1386" y="644"/>
                  </a:lnTo>
                  <a:lnTo>
                    <a:pt x="1386" y="646"/>
                  </a:lnTo>
                  <a:lnTo>
                    <a:pt x="1389" y="646"/>
                  </a:lnTo>
                  <a:lnTo>
                    <a:pt x="1389" y="648"/>
                  </a:lnTo>
                  <a:lnTo>
                    <a:pt x="1393" y="648"/>
                  </a:lnTo>
                  <a:lnTo>
                    <a:pt x="1393" y="649"/>
                  </a:lnTo>
                  <a:lnTo>
                    <a:pt x="1394" y="649"/>
                  </a:lnTo>
                  <a:lnTo>
                    <a:pt x="1394" y="652"/>
                  </a:lnTo>
                  <a:lnTo>
                    <a:pt x="1398" y="652"/>
                  </a:lnTo>
                  <a:lnTo>
                    <a:pt x="1398" y="654"/>
                  </a:lnTo>
                  <a:lnTo>
                    <a:pt x="1401" y="654"/>
                  </a:lnTo>
                  <a:lnTo>
                    <a:pt x="1401" y="655"/>
                  </a:lnTo>
                  <a:lnTo>
                    <a:pt x="1405" y="655"/>
                  </a:lnTo>
                  <a:lnTo>
                    <a:pt x="1405" y="657"/>
                  </a:lnTo>
                  <a:lnTo>
                    <a:pt x="1409" y="657"/>
                  </a:lnTo>
                  <a:lnTo>
                    <a:pt x="1409" y="660"/>
                  </a:lnTo>
                  <a:lnTo>
                    <a:pt x="1412" y="660"/>
                  </a:lnTo>
                  <a:lnTo>
                    <a:pt x="1412" y="667"/>
                  </a:lnTo>
                  <a:lnTo>
                    <a:pt x="1406" y="667"/>
                  </a:lnTo>
                  <a:lnTo>
                    <a:pt x="1406" y="670"/>
                  </a:lnTo>
                  <a:lnTo>
                    <a:pt x="1398" y="670"/>
                  </a:lnTo>
                  <a:lnTo>
                    <a:pt x="1398" y="668"/>
                  </a:lnTo>
                  <a:lnTo>
                    <a:pt x="1395" y="668"/>
                  </a:lnTo>
                  <a:lnTo>
                    <a:pt x="1395" y="665"/>
                  </a:lnTo>
                  <a:lnTo>
                    <a:pt x="1390" y="665"/>
                  </a:lnTo>
                  <a:lnTo>
                    <a:pt x="1390" y="664"/>
                  </a:lnTo>
                  <a:lnTo>
                    <a:pt x="1388" y="664"/>
                  </a:lnTo>
                  <a:lnTo>
                    <a:pt x="1388" y="662"/>
                  </a:lnTo>
                  <a:lnTo>
                    <a:pt x="1383" y="662"/>
                  </a:lnTo>
                  <a:lnTo>
                    <a:pt x="1383" y="660"/>
                  </a:lnTo>
                  <a:lnTo>
                    <a:pt x="1382" y="660"/>
                  </a:lnTo>
                  <a:lnTo>
                    <a:pt x="1382" y="659"/>
                  </a:lnTo>
                  <a:lnTo>
                    <a:pt x="1379" y="659"/>
                  </a:lnTo>
                  <a:lnTo>
                    <a:pt x="1379" y="656"/>
                  </a:lnTo>
                  <a:lnTo>
                    <a:pt x="1376" y="656"/>
                  </a:lnTo>
                  <a:lnTo>
                    <a:pt x="1376" y="654"/>
                  </a:lnTo>
                  <a:lnTo>
                    <a:pt x="1371" y="654"/>
                  </a:lnTo>
                  <a:lnTo>
                    <a:pt x="1371" y="653"/>
                  </a:lnTo>
                  <a:lnTo>
                    <a:pt x="1368" y="653"/>
                  </a:lnTo>
                  <a:lnTo>
                    <a:pt x="1368" y="651"/>
                  </a:lnTo>
                  <a:lnTo>
                    <a:pt x="1364" y="651"/>
                  </a:lnTo>
                  <a:lnTo>
                    <a:pt x="1364" y="648"/>
                  </a:lnTo>
                  <a:lnTo>
                    <a:pt x="1361" y="648"/>
                  </a:lnTo>
                  <a:lnTo>
                    <a:pt x="1361" y="647"/>
                  </a:lnTo>
                  <a:lnTo>
                    <a:pt x="1357" y="647"/>
                  </a:lnTo>
                  <a:lnTo>
                    <a:pt x="1357" y="645"/>
                  </a:lnTo>
                  <a:lnTo>
                    <a:pt x="1354" y="645"/>
                  </a:lnTo>
                  <a:lnTo>
                    <a:pt x="1354" y="643"/>
                  </a:lnTo>
                  <a:lnTo>
                    <a:pt x="1350" y="643"/>
                  </a:lnTo>
                  <a:lnTo>
                    <a:pt x="1350" y="640"/>
                  </a:lnTo>
                  <a:lnTo>
                    <a:pt x="1347" y="640"/>
                  </a:lnTo>
                  <a:lnTo>
                    <a:pt x="1347" y="639"/>
                  </a:lnTo>
                  <a:lnTo>
                    <a:pt x="1344" y="639"/>
                  </a:lnTo>
                  <a:lnTo>
                    <a:pt x="1344" y="637"/>
                  </a:lnTo>
                  <a:lnTo>
                    <a:pt x="1341" y="637"/>
                  </a:lnTo>
                  <a:lnTo>
                    <a:pt x="1341" y="636"/>
                  </a:lnTo>
                  <a:lnTo>
                    <a:pt x="1338" y="636"/>
                  </a:lnTo>
                  <a:lnTo>
                    <a:pt x="1338" y="633"/>
                  </a:lnTo>
                  <a:lnTo>
                    <a:pt x="1334" y="633"/>
                  </a:lnTo>
                  <a:lnTo>
                    <a:pt x="1334" y="631"/>
                  </a:lnTo>
                  <a:lnTo>
                    <a:pt x="1331" y="631"/>
                  </a:lnTo>
                  <a:lnTo>
                    <a:pt x="1331" y="629"/>
                  </a:lnTo>
                  <a:lnTo>
                    <a:pt x="1328" y="629"/>
                  </a:lnTo>
                  <a:lnTo>
                    <a:pt x="1328" y="628"/>
                  </a:lnTo>
                  <a:lnTo>
                    <a:pt x="1324" y="628"/>
                  </a:lnTo>
                  <a:lnTo>
                    <a:pt x="1324" y="626"/>
                  </a:lnTo>
                  <a:lnTo>
                    <a:pt x="1320" y="626"/>
                  </a:lnTo>
                  <a:lnTo>
                    <a:pt x="1320" y="623"/>
                  </a:lnTo>
                  <a:lnTo>
                    <a:pt x="1316" y="623"/>
                  </a:lnTo>
                  <a:lnTo>
                    <a:pt x="1316" y="622"/>
                  </a:lnTo>
                  <a:lnTo>
                    <a:pt x="1313" y="622"/>
                  </a:lnTo>
                  <a:lnTo>
                    <a:pt x="1313" y="620"/>
                  </a:lnTo>
                  <a:lnTo>
                    <a:pt x="1309" y="620"/>
                  </a:lnTo>
                  <a:lnTo>
                    <a:pt x="1309" y="618"/>
                  </a:lnTo>
                  <a:lnTo>
                    <a:pt x="1306" y="618"/>
                  </a:lnTo>
                  <a:lnTo>
                    <a:pt x="1306" y="616"/>
                  </a:lnTo>
                  <a:lnTo>
                    <a:pt x="1302" y="616"/>
                  </a:lnTo>
                  <a:lnTo>
                    <a:pt x="1302" y="614"/>
                  </a:lnTo>
                  <a:lnTo>
                    <a:pt x="1299" y="614"/>
                  </a:lnTo>
                  <a:lnTo>
                    <a:pt x="1299" y="612"/>
                  </a:lnTo>
                  <a:lnTo>
                    <a:pt x="1296" y="612"/>
                  </a:lnTo>
                  <a:lnTo>
                    <a:pt x="1296" y="611"/>
                  </a:lnTo>
                  <a:lnTo>
                    <a:pt x="1292" y="611"/>
                  </a:lnTo>
                  <a:lnTo>
                    <a:pt x="1292" y="608"/>
                  </a:lnTo>
                  <a:lnTo>
                    <a:pt x="1290" y="608"/>
                  </a:lnTo>
                  <a:lnTo>
                    <a:pt x="1290" y="606"/>
                  </a:lnTo>
                  <a:lnTo>
                    <a:pt x="1287" y="606"/>
                  </a:lnTo>
                  <a:lnTo>
                    <a:pt x="1287" y="604"/>
                  </a:lnTo>
                  <a:lnTo>
                    <a:pt x="1281" y="604"/>
                  </a:lnTo>
                  <a:lnTo>
                    <a:pt x="1281" y="603"/>
                  </a:lnTo>
                  <a:lnTo>
                    <a:pt x="1277" y="603"/>
                  </a:lnTo>
                  <a:lnTo>
                    <a:pt x="1277" y="600"/>
                  </a:lnTo>
                  <a:lnTo>
                    <a:pt x="1274" y="600"/>
                  </a:lnTo>
                  <a:lnTo>
                    <a:pt x="1274" y="598"/>
                  </a:lnTo>
                  <a:lnTo>
                    <a:pt x="1271" y="598"/>
                  </a:lnTo>
                  <a:lnTo>
                    <a:pt x="1271" y="597"/>
                  </a:lnTo>
                  <a:lnTo>
                    <a:pt x="1269" y="597"/>
                  </a:lnTo>
                  <a:lnTo>
                    <a:pt x="1269" y="595"/>
                  </a:lnTo>
                  <a:lnTo>
                    <a:pt x="1264" y="595"/>
                  </a:lnTo>
                  <a:lnTo>
                    <a:pt x="1264" y="592"/>
                  </a:lnTo>
                  <a:lnTo>
                    <a:pt x="1261" y="592"/>
                  </a:lnTo>
                  <a:lnTo>
                    <a:pt x="1261" y="591"/>
                  </a:lnTo>
                  <a:lnTo>
                    <a:pt x="1258" y="591"/>
                  </a:lnTo>
                  <a:lnTo>
                    <a:pt x="1258" y="589"/>
                  </a:lnTo>
                  <a:lnTo>
                    <a:pt x="1255" y="589"/>
                  </a:lnTo>
                  <a:lnTo>
                    <a:pt x="1255" y="587"/>
                  </a:lnTo>
                  <a:lnTo>
                    <a:pt x="1251" y="587"/>
                  </a:lnTo>
                  <a:lnTo>
                    <a:pt x="1251" y="584"/>
                  </a:lnTo>
                  <a:lnTo>
                    <a:pt x="1248" y="584"/>
                  </a:lnTo>
                  <a:lnTo>
                    <a:pt x="1248" y="583"/>
                  </a:lnTo>
                  <a:lnTo>
                    <a:pt x="1244" y="583"/>
                  </a:lnTo>
                  <a:lnTo>
                    <a:pt x="1244" y="581"/>
                  </a:lnTo>
                  <a:lnTo>
                    <a:pt x="1241" y="581"/>
                  </a:lnTo>
                  <a:lnTo>
                    <a:pt x="1241" y="579"/>
                  </a:lnTo>
                  <a:lnTo>
                    <a:pt x="1237" y="579"/>
                  </a:lnTo>
                  <a:lnTo>
                    <a:pt x="1237" y="578"/>
                  </a:lnTo>
                  <a:lnTo>
                    <a:pt x="1233" y="578"/>
                  </a:lnTo>
                  <a:lnTo>
                    <a:pt x="1233" y="575"/>
                  </a:lnTo>
                  <a:lnTo>
                    <a:pt x="1229" y="575"/>
                  </a:lnTo>
                  <a:lnTo>
                    <a:pt x="1229" y="573"/>
                  </a:lnTo>
                  <a:lnTo>
                    <a:pt x="1228" y="573"/>
                  </a:lnTo>
                  <a:lnTo>
                    <a:pt x="1228" y="572"/>
                  </a:lnTo>
                  <a:lnTo>
                    <a:pt x="1224" y="572"/>
                  </a:lnTo>
                  <a:lnTo>
                    <a:pt x="1224" y="570"/>
                  </a:lnTo>
                  <a:lnTo>
                    <a:pt x="1219" y="570"/>
                  </a:lnTo>
                  <a:lnTo>
                    <a:pt x="1219" y="567"/>
                  </a:lnTo>
                  <a:lnTo>
                    <a:pt x="1216" y="567"/>
                  </a:lnTo>
                  <a:lnTo>
                    <a:pt x="1216" y="566"/>
                  </a:lnTo>
                  <a:lnTo>
                    <a:pt x="1213" y="566"/>
                  </a:lnTo>
                  <a:lnTo>
                    <a:pt x="1213" y="564"/>
                  </a:lnTo>
                  <a:lnTo>
                    <a:pt x="1209" y="564"/>
                  </a:lnTo>
                  <a:lnTo>
                    <a:pt x="1209" y="562"/>
                  </a:lnTo>
                  <a:lnTo>
                    <a:pt x="1206" y="562"/>
                  </a:lnTo>
                  <a:lnTo>
                    <a:pt x="1206" y="560"/>
                  </a:lnTo>
                  <a:lnTo>
                    <a:pt x="1203" y="560"/>
                  </a:lnTo>
                  <a:lnTo>
                    <a:pt x="1203" y="558"/>
                  </a:lnTo>
                  <a:lnTo>
                    <a:pt x="1200" y="558"/>
                  </a:lnTo>
                  <a:lnTo>
                    <a:pt x="1200" y="556"/>
                  </a:lnTo>
                  <a:lnTo>
                    <a:pt x="1194" y="556"/>
                  </a:lnTo>
                  <a:lnTo>
                    <a:pt x="1194" y="555"/>
                  </a:lnTo>
                  <a:lnTo>
                    <a:pt x="1191" y="555"/>
                  </a:lnTo>
                  <a:lnTo>
                    <a:pt x="1191" y="552"/>
                  </a:lnTo>
                  <a:lnTo>
                    <a:pt x="1188" y="552"/>
                  </a:lnTo>
                  <a:lnTo>
                    <a:pt x="1188" y="550"/>
                  </a:lnTo>
                  <a:lnTo>
                    <a:pt x="1186" y="550"/>
                  </a:lnTo>
                  <a:lnTo>
                    <a:pt x="1186" y="548"/>
                  </a:lnTo>
                  <a:lnTo>
                    <a:pt x="1182" y="548"/>
                  </a:lnTo>
                  <a:lnTo>
                    <a:pt x="1182" y="547"/>
                  </a:lnTo>
                  <a:lnTo>
                    <a:pt x="1178" y="547"/>
                  </a:lnTo>
                  <a:lnTo>
                    <a:pt x="1178" y="544"/>
                  </a:lnTo>
                  <a:lnTo>
                    <a:pt x="1175" y="544"/>
                  </a:lnTo>
                  <a:lnTo>
                    <a:pt x="1175" y="542"/>
                  </a:lnTo>
                  <a:lnTo>
                    <a:pt x="1171" y="542"/>
                  </a:lnTo>
                  <a:lnTo>
                    <a:pt x="1171" y="541"/>
                  </a:lnTo>
                  <a:lnTo>
                    <a:pt x="1168" y="541"/>
                  </a:lnTo>
                  <a:lnTo>
                    <a:pt x="1168" y="539"/>
                  </a:lnTo>
                  <a:lnTo>
                    <a:pt x="1164" y="539"/>
                  </a:lnTo>
                  <a:lnTo>
                    <a:pt x="1164" y="536"/>
                  </a:lnTo>
                  <a:lnTo>
                    <a:pt x="1161" y="536"/>
                  </a:lnTo>
                  <a:lnTo>
                    <a:pt x="1161" y="535"/>
                  </a:lnTo>
                  <a:lnTo>
                    <a:pt x="1155" y="535"/>
                  </a:lnTo>
                  <a:lnTo>
                    <a:pt x="1155" y="533"/>
                  </a:lnTo>
                  <a:lnTo>
                    <a:pt x="1153" y="533"/>
                  </a:lnTo>
                  <a:lnTo>
                    <a:pt x="1153" y="531"/>
                  </a:lnTo>
                  <a:lnTo>
                    <a:pt x="1150" y="531"/>
                  </a:lnTo>
                  <a:lnTo>
                    <a:pt x="1150" y="530"/>
                  </a:lnTo>
                  <a:lnTo>
                    <a:pt x="1146" y="530"/>
                  </a:lnTo>
                  <a:lnTo>
                    <a:pt x="1146" y="527"/>
                  </a:lnTo>
                  <a:lnTo>
                    <a:pt x="1143" y="527"/>
                  </a:lnTo>
                  <a:lnTo>
                    <a:pt x="1143" y="525"/>
                  </a:lnTo>
                  <a:lnTo>
                    <a:pt x="1139" y="525"/>
                  </a:lnTo>
                  <a:lnTo>
                    <a:pt x="1139" y="523"/>
                  </a:lnTo>
                  <a:lnTo>
                    <a:pt x="1136" y="523"/>
                  </a:lnTo>
                  <a:lnTo>
                    <a:pt x="1136" y="522"/>
                  </a:lnTo>
                  <a:lnTo>
                    <a:pt x="1132" y="522"/>
                  </a:lnTo>
                  <a:lnTo>
                    <a:pt x="1132" y="519"/>
                  </a:lnTo>
                  <a:lnTo>
                    <a:pt x="1129" y="519"/>
                  </a:lnTo>
                  <a:lnTo>
                    <a:pt x="1129" y="517"/>
                  </a:lnTo>
                  <a:lnTo>
                    <a:pt x="1126" y="517"/>
                  </a:lnTo>
                  <a:lnTo>
                    <a:pt x="1126" y="516"/>
                  </a:lnTo>
                  <a:lnTo>
                    <a:pt x="1121" y="516"/>
                  </a:lnTo>
                  <a:lnTo>
                    <a:pt x="1121" y="514"/>
                  </a:lnTo>
                  <a:lnTo>
                    <a:pt x="1118" y="514"/>
                  </a:lnTo>
                  <a:lnTo>
                    <a:pt x="1118" y="511"/>
                  </a:lnTo>
                  <a:lnTo>
                    <a:pt x="1114" y="511"/>
                  </a:lnTo>
                  <a:lnTo>
                    <a:pt x="1114" y="510"/>
                  </a:lnTo>
                  <a:lnTo>
                    <a:pt x="1111" y="510"/>
                  </a:lnTo>
                  <a:lnTo>
                    <a:pt x="1111" y="508"/>
                  </a:lnTo>
                  <a:lnTo>
                    <a:pt x="1107" y="508"/>
                  </a:lnTo>
                  <a:lnTo>
                    <a:pt x="1107" y="507"/>
                  </a:lnTo>
                  <a:lnTo>
                    <a:pt x="1104" y="507"/>
                  </a:lnTo>
                  <a:lnTo>
                    <a:pt x="1104" y="503"/>
                  </a:lnTo>
                  <a:lnTo>
                    <a:pt x="1103" y="503"/>
                  </a:lnTo>
                  <a:lnTo>
                    <a:pt x="1103" y="502"/>
                  </a:lnTo>
                  <a:lnTo>
                    <a:pt x="1099" y="502"/>
                  </a:lnTo>
                  <a:lnTo>
                    <a:pt x="1099" y="500"/>
                  </a:lnTo>
                  <a:lnTo>
                    <a:pt x="1095" y="500"/>
                  </a:lnTo>
                  <a:lnTo>
                    <a:pt x="1095" y="498"/>
                  </a:lnTo>
                  <a:lnTo>
                    <a:pt x="1090" y="498"/>
                  </a:lnTo>
                  <a:lnTo>
                    <a:pt x="1090" y="497"/>
                  </a:lnTo>
                  <a:lnTo>
                    <a:pt x="1086" y="497"/>
                  </a:lnTo>
                  <a:lnTo>
                    <a:pt x="1086" y="494"/>
                  </a:lnTo>
                  <a:lnTo>
                    <a:pt x="1085" y="494"/>
                  </a:lnTo>
                  <a:lnTo>
                    <a:pt x="1085" y="492"/>
                  </a:lnTo>
                  <a:lnTo>
                    <a:pt x="1081" y="492"/>
                  </a:lnTo>
                  <a:lnTo>
                    <a:pt x="1081" y="491"/>
                  </a:lnTo>
                  <a:lnTo>
                    <a:pt x="1078" y="491"/>
                  </a:lnTo>
                  <a:lnTo>
                    <a:pt x="1078" y="489"/>
                  </a:lnTo>
                  <a:lnTo>
                    <a:pt x="1072" y="489"/>
                  </a:lnTo>
                  <a:lnTo>
                    <a:pt x="1072" y="486"/>
                  </a:lnTo>
                  <a:lnTo>
                    <a:pt x="1070" y="486"/>
                  </a:lnTo>
                  <a:lnTo>
                    <a:pt x="1070" y="485"/>
                  </a:lnTo>
                  <a:lnTo>
                    <a:pt x="1067" y="485"/>
                  </a:lnTo>
                  <a:lnTo>
                    <a:pt x="1067" y="483"/>
                  </a:lnTo>
                  <a:lnTo>
                    <a:pt x="1063" y="483"/>
                  </a:lnTo>
                  <a:lnTo>
                    <a:pt x="1063" y="481"/>
                  </a:lnTo>
                  <a:lnTo>
                    <a:pt x="1059" y="481"/>
                  </a:lnTo>
                  <a:lnTo>
                    <a:pt x="1059" y="479"/>
                  </a:lnTo>
                  <a:lnTo>
                    <a:pt x="1056" y="479"/>
                  </a:lnTo>
                  <a:lnTo>
                    <a:pt x="1056" y="477"/>
                  </a:lnTo>
                  <a:lnTo>
                    <a:pt x="1050" y="477"/>
                  </a:lnTo>
                  <a:lnTo>
                    <a:pt x="1050" y="475"/>
                  </a:lnTo>
                  <a:lnTo>
                    <a:pt x="1049" y="475"/>
                  </a:lnTo>
                  <a:lnTo>
                    <a:pt x="1049" y="474"/>
                  </a:lnTo>
                  <a:lnTo>
                    <a:pt x="1046" y="474"/>
                  </a:lnTo>
                  <a:lnTo>
                    <a:pt x="1046" y="471"/>
                  </a:lnTo>
                  <a:lnTo>
                    <a:pt x="1042" y="471"/>
                  </a:lnTo>
                  <a:lnTo>
                    <a:pt x="1042" y="469"/>
                  </a:lnTo>
                  <a:lnTo>
                    <a:pt x="1038" y="469"/>
                  </a:lnTo>
                  <a:lnTo>
                    <a:pt x="1038" y="467"/>
                  </a:lnTo>
                  <a:lnTo>
                    <a:pt x="1036" y="467"/>
                  </a:lnTo>
                  <a:lnTo>
                    <a:pt x="1036" y="466"/>
                  </a:lnTo>
                  <a:lnTo>
                    <a:pt x="1031" y="466"/>
                  </a:lnTo>
                  <a:lnTo>
                    <a:pt x="1031" y="463"/>
                  </a:lnTo>
                  <a:lnTo>
                    <a:pt x="1028" y="463"/>
                  </a:lnTo>
                  <a:lnTo>
                    <a:pt x="1028" y="461"/>
                  </a:lnTo>
                  <a:lnTo>
                    <a:pt x="1024" y="461"/>
                  </a:lnTo>
                  <a:lnTo>
                    <a:pt x="1024" y="460"/>
                  </a:lnTo>
                  <a:lnTo>
                    <a:pt x="1021" y="460"/>
                  </a:lnTo>
                  <a:lnTo>
                    <a:pt x="1021" y="458"/>
                  </a:lnTo>
                  <a:lnTo>
                    <a:pt x="1017" y="458"/>
                  </a:lnTo>
                  <a:lnTo>
                    <a:pt x="1017" y="455"/>
                  </a:lnTo>
                  <a:lnTo>
                    <a:pt x="1014" y="455"/>
                  </a:lnTo>
                  <a:lnTo>
                    <a:pt x="1014" y="454"/>
                  </a:lnTo>
                  <a:lnTo>
                    <a:pt x="1010" y="454"/>
                  </a:lnTo>
                  <a:lnTo>
                    <a:pt x="1010" y="452"/>
                  </a:lnTo>
                  <a:lnTo>
                    <a:pt x="1007" y="452"/>
                  </a:lnTo>
                  <a:lnTo>
                    <a:pt x="1007" y="450"/>
                  </a:lnTo>
                  <a:lnTo>
                    <a:pt x="1002" y="450"/>
                  </a:lnTo>
                  <a:lnTo>
                    <a:pt x="1002" y="449"/>
                  </a:lnTo>
                  <a:lnTo>
                    <a:pt x="999" y="449"/>
                  </a:lnTo>
                  <a:lnTo>
                    <a:pt x="999" y="446"/>
                  </a:lnTo>
                  <a:lnTo>
                    <a:pt x="996" y="446"/>
                  </a:lnTo>
                  <a:lnTo>
                    <a:pt x="996" y="444"/>
                  </a:lnTo>
                  <a:lnTo>
                    <a:pt x="992" y="444"/>
                  </a:lnTo>
                  <a:lnTo>
                    <a:pt x="992" y="442"/>
                  </a:lnTo>
                  <a:lnTo>
                    <a:pt x="989" y="442"/>
                  </a:lnTo>
                  <a:lnTo>
                    <a:pt x="989" y="441"/>
                  </a:lnTo>
                  <a:lnTo>
                    <a:pt x="985" y="441"/>
                  </a:lnTo>
                  <a:lnTo>
                    <a:pt x="985" y="438"/>
                  </a:lnTo>
                  <a:lnTo>
                    <a:pt x="982" y="438"/>
                  </a:lnTo>
                  <a:lnTo>
                    <a:pt x="982" y="436"/>
                  </a:lnTo>
                  <a:lnTo>
                    <a:pt x="978" y="436"/>
                  </a:lnTo>
                  <a:lnTo>
                    <a:pt x="978" y="435"/>
                  </a:lnTo>
                  <a:lnTo>
                    <a:pt x="975" y="435"/>
                  </a:lnTo>
                  <a:lnTo>
                    <a:pt x="975" y="433"/>
                  </a:lnTo>
                  <a:lnTo>
                    <a:pt x="972" y="433"/>
                  </a:lnTo>
                  <a:lnTo>
                    <a:pt x="972" y="430"/>
                  </a:lnTo>
                  <a:lnTo>
                    <a:pt x="967" y="430"/>
                  </a:lnTo>
                  <a:lnTo>
                    <a:pt x="967" y="429"/>
                  </a:lnTo>
                  <a:lnTo>
                    <a:pt x="964" y="429"/>
                  </a:lnTo>
                  <a:lnTo>
                    <a:pt x="964" y="427"/>
                  </a:lnTo>
                  <a:lnTo>
                    <a:pt x="960" y="427"/>
                  </a:lnTo>
                  <a:lnTo>
                    <a:pt x="960" y="426"/>
                  </a:lnTo>
                  <a:lnTo>
                    <a:pt x="957" y="426"/>
                  </a:lnTo>
                  <a:lnTo>
                    <a:pt x="957" y="422"/>
                  </a:lnTo>
                  <a:lnTo>
                    <a:pt x="953" y="422"/>
                  </a:lnTo>
                  <a:lnTo>
                    <a:pt x="953" y="421"/>
                  </a:lnTo>
                  <a:lnTo>
                    <a:pt x="950" y="421"/>
                  </a:lnTo>
                  <a:lnTo>
                    <a:pt x="950" y="419"/>
                  </a:lnTo>
                  <a:lnTo>
                    <a:pt x="947" y="419"/>
                  </a:lnTo>
                  <a:lnTo>
                    <a:pt x="947" y="418"/>
                  </a:lnTo>
                  <a:lnTo>
                    <a:pt x="943" y="418"/>
                  </a:lnTo>
                  <a:lnTo>
                    <a:pt x="943" y="416"/>
                  </a:lnTo>
                  <a:lnTo>
                    <a:pt x="940" y="416"/>
                  </a:lnTo>
                  <a:lnTo>
                    <a:pt x="940" y="413"/>
                  </a:lnTo>
                  <a:lnTo>
                    <a:pt x="935" y="413"/>
                  </a:lnTo>
                  <a:lnTo>
                    <a:pt x="935" y="411"/>
                  </a:lnTo>
                  <a:lnTo>
                    <a:pt x="934" y="411"/>
                  </a:lnTo>
                  <a:lnTo>
                    <a:pt x="934" y="410"/>
                  </a:lnTo>
                  <a:lnTo>
                    <a:pt x="928" y="410"/>
                  </a:lnTo>
                  <a:lnTo>
                    <a:pt x="928" y="408"/>
                  </a:lnTo>
                  <a:lnTo>
                    <a:pt x="925" y="408"/>
                  </a:lnTo>
                  <a:lnTo>
                    <a:pt x="925" y="405"/>
                  </a:lnTo>
                  <a:lnTo>
                    <a:pt x="923" y="405"/>
                  </a:lnTo>
                  <a:lnTo>
                    <a:pt x="923" y="404"/>
                  </a:lnTo>
                  <a:lnTo>
                    <a:pt x="919" y="404"/>
                  </a:lnTo>
                  <a:lnTo>
                    <a:pt x="919" y="402"/>
                  </a:lnTo>
                  <a:lnTo>
                    <a:pt x="916" y="402"/>
                  </a:lnTo>
                  <a:lnTo>
                    <a:pt x="916" y="400"/>
                  </a:lnTo>
                  <a:lnTo>
                    <a:pt x="911" y="400"/>
                  </a:lnTo>
                  <a:lnTo>
                    <a:pt x="911" y="398"/>
                  </a:lnTo>
                  <a:lnTo>
                    <a:pt x="909" y="398"/>
                  </a:lnTo>
                  <a:lnTo>
                    <a:pt x="909" y="396"/>
                  </a:lnTo>
                  <a:lnTo>
                    <a:pt x="905" y="396"/>
                  </a:lnTo>
                  <a:lnTo>
                    <a:pt x="905" y="394"/>
                  </a:lnTo>
                  <a:lnTo>
                    <a:pt x="902" y="394"/>
                  </a:lnTo>
                  <a:lnTo>
                    <a:pt x="902" y="393"/>
                  </a:lnTo>
                  <a:lnTo>
                    <a:pt x="899" y="393"/>
                  </a:lnTo>
                  <a:lnTo>
                    <a:pt x="899" y="390"/>
                  </a:lnTo>
                  <a:lnTo>
                    <a:pt x="895" y="390"/>
                  </a:lnTo>
                  <a:lnTo>
                    <a:pt x="895" y="388"/>
                  </a:lnTo>
                  <a:lnTo>
                    <a:pt x="892" y="388"/>
                  </a:lnTo>
                  <a:lnTo>
                    <a:pt x="892" y="386"/>
                  </a:lnTo>
                  <a:lnTo>
                    <a:pt x="887" y="386"/>
                  </a:lnTo>
                  <a:lnTo>
                    <a:pt x="887" y="385"/>
                  </a:lnTo>
                  <a:lnTo>
                    <a:pt x="884" y="385"/>
                  </a:lnTo>
                  <a:lnTo>
                    <a:pt x="884" y="382"/>
                  </a:lnTo>
                  <a:lnTo>
                    <a:pt x="880" y="382"/>
                  </a:lnTo>
                  <a:lnTo>
                    <a:pt x="880" y="380"/>
                  </a:lnTo>
                  <a:lnTo>
                    <a:pt x="877" y="380"/>
                  </a:lnTo>
                  <a:lnTo>
                    <a:pt x="877" y="379"/>
                  </a:lnTo>
                  <a:lnTo>
                    <a:pt x="874" y="379"/>
                  </a:lnTo>
                  <a:lnTo>
                    <a:pt x="874" y="377"/>
                  </a:lnTo>
                  <a:lnTo>
                    <a:pt x="870" y="377"/>
                  </a:lnTo>
                  <a:lnTo>
                    <a:pt x="870" y="374"/>
                  </a:lnTo>
                  <a:lnTo>
                    <a:pt x="867" y="374"/>
                  </a:lnTo>
                  <a:lnTo>
                    <a:pt x="867" y="373"/>
                  </a:lnTo>
                  <a:lnTo>
                    <a:pt x="863" y="373"/>
                  </a:lnTo>
                  <a:lnTo>
                    <a:pt x="863" y="371"/>
                  </a:lnTo>
                  <a:lnTo>
                    <a:pt x="860" y="371"/>
                  </a:lnTo>
                  <a:lnTo>
                    <a:pt x="860" y="369"/>
                  </a:lnTo>
                  <a:lnTo>
                    <a:pt x="856" y="369"/>
                  </a:lnTo>
                  <a:lnTo>
                    <a:pt x="856" y="368"/>
                  </a:lnTo>
                  <a:lnTo>
                    <a:pt x="852" y="368"/>
                  </a:lnTo>
                  <a:lnTo>
                    <a:pt x="852" y="365"/>
                  </a:lnTo>
                  <a:lnTo>
                    <a:pt x="848" y="365"/>
                  </a:lnTo>
                  <a:lnTo>
                    <a:pt x="848" y="363"/>
                  </a:lnTo>
                  <a:lnTo>
                    <a:pt x="845" y="363"/>
                  </a:lnTo>
                  <a:lnTo>
                    <a:pt x="845" y="361"/>
                  </a:lnTo>
                  <a:lnTo>
                    <a:pt x="842" y="361"/>
                  </a:lnTo>
                  <a:lnTo>
                    <a:pt x="842" y="360"/>
                  </a:lnTo>
                  <a:lnTo>
                    <a:pt x="838" y="360"/>
                  </a:lnTo>
                  <a:lnTo>
                    <a:pt x="838" y="357"/>
                  </a:lnTo>
                  <a:lnTo>
                    <a:pt x="835" y="357"/>
                  </a:lnTo>
                  <a:lnTo>
                    <a:pt x="835" y="356"/>
                  </a:lnTo>
                  <a:lnTo>
                    <a:pt x="831" y="356"/>
                  </a:lnTo>
                  <a:lnTo>
                    <a:pt x="831" y="354"/>
                  </a:lnTo>
                  <a:lnTo>
                    <a:pt x="828" y="354"/>
                  </a:lnTo>
                  <a:lnTo>
                    <a:pt x="828" y="352"/>
                  </a:lnTo>
                  <a:lnTo>
                    <a:pt x="824" y="352"/>
                  </a:lnTo>
                  <a:lnTo>
                    <a:pt x="824" y="349"/>
                  </a:lnTo>
                  <a:lnTo>
                    <a:pt x="820" y="349"/>
                  </a:lnTo>
                  <a:lnTo>
                    <a:pt x="820" y="348"/>
                  </a:lnTo>
                  <a:lnTo>
                    <a:pt x="816" y="348"/>
                  </a:lnTo>
                  <a:lnTo>
                    <a:pt x="816" y="346"/>
                  </a:lnTo>
                  <a:lnTo>
                    <a:pt x="813" y="346"/>
                  </a:lnTo>
                  <a:lnTo>
                    <a:pt x="813" y="345"/>
                  </a:lnTo>
                  <a:lnTo>
                    <a:pt x="810" y="345"/>
                  </a:lnTo>
                  <a:lnTo>
                    <a:pt x="810" y="342"/>
                  </a:lnTo>
                  <a:lnTo>
                    <a:pt x="806" y="342"/>
                  </a:lnTo>
                  <a:lnTo>
                    <a:pt x="806" y="340"/>
                  </a:lnTo>
                  <a:lnTo>
                    <a:pt x="803" y="340"/>
                  </a:lnTo>
                  <a:lnTo>
                    <a:pt x="803" y="338"/>
                  </a:lnTo>
                  <a:lnTo>
                    <a:pt x="799" y="338"/>
                  </a:lnTo>
                  <a:lnTo>
                    <a:pt x="799" y="337"/>
                  </a:lnTo>
                  <a:lnTo>
                    <a:pt x="796" y="337"/>
                  </a:lnTo>
                  <a:lnTo>
                    <a:pt x="796" y="334"/>
                  </a:lnTo>
                  <a:lnTo>
                    <a:pt x="792" y="334"/>
                  </a:lnTo>
                  <a:lnTo>
                    <a:pt x="792" y="332"/>
                  </a:lnTo>
                  <a:lnTo>
                    <a:pt x="788" y="332"/>
                  </a:lnTo>
                  <a:lnTo>
                    <a:pt x="788" y="330"/>
                  </a:lnTo>
                  <a:lnTo>
                    <a:pt x="786" y="330"/>
                  </a:lnTo>
                  <a:lnTo>
                    <a:pt x="786" y="329"/>
                  </a:lnTo>
                  <a:lnTo>
                    <a:pt x="781" y="329"/>
                  </a:lnTo>
                  <a:lnTo>
                    <a:pt x="781" y="326"/>
                  </a:lnTo>
                  <a:lnTo>
                    <a:pt x="778" y="326"/>
                  </a:lnTo>
                  <a:lnTo>
                    <a:pt x="778" y="324"/>
                  </a:lnTo>
                  <a:lnTo>
                    <a:pt x="774" y="324"/>
                  </a:lnTo>
                  <a:lnTo>
                    <a:pt x="774" y="323"/>
                  </a:lnTo>
                  <a:lnTo>
                    <a:pt x="771" y="323"/>
                  </a:lnTo>
                  <a:lnTo>
                    <a:pt x="771" y="321"/>
                  </a:lnTo>
                  <a:lnTo>
                    <a:pt x="767" y="321"/>
                  </a:lnTo>
                  <a:lnTo>
                    <a:pt x="767" y="319"/>
                  </a:lnTo>
                  <a:lnTo>
                    <a:pt x="764" y="319"/>
                  </a:lnTo>
                  <a:lnTo>
                    <a:pt x="764" y="317"/>
                  </a:lnTo>
                  <a:lnTo>
                    <a:pt x="761" y="317"/>
                  </a:lnTo>
                  <a:lnTo>
                    <a:pt x="761" y="315"/>
                  </a:lnTo>
                  <a:lnTo>
                    <a:pt x="756" y="315"/>
                  </a:lnTo>
                  <a:lnTo>
                    <a:pt x="756" y="313"/>
                  </a:lnTo>
                  <a:lnTo>
                    <a:pt x="753" y="313"/>
                  </a:lnTo>
                  <a:lnTo>
                    <a:pt x="753" y="312"/>
                  </a:lnTo>
                  <a:lnTo>
                    <a:pt x="750" y="312"/>
                  </a:lnTo>
                  <a:lnTo>
                    <a:pt x="750" y="309"/>
                  </a:lnTo>
                  <a:lnTo>
                    <a:pt x="746" y="309"/>
                  </a:lnTo>
                  <a:lnTo>
                    <a:pt x="746" y="307"/>
                  </a:lnTo>
                  <a:lnTo>
                    <a:pt x="742" y="307"/>
                  </a:lnTo>
                  <a:lnTo>
                    <a:pt x="742" y="305"/>
                  </a:lnTo>
                  <a:lnTo>
                    <a:pt x="739" y="305"/>
                  </a:lnTo>
                  <a:lnTo>
                    <a:pt x="739" y="304"/>
                  </a:lnTo>
                  <a:lnTo>
                    <a:pt x="735" y="304"/>
                  </a:lnTo>
                  <a:lnTo>
                    <a:pt x="735" y="301"/>
                  </a:lnTo>
                  <a:lnTo>
                    <a:pt x="732" y="301"/>
                  </a:lnTo>
                  <a:lnTo>
                    <a:pt x="732" y="299"/>
                  </a:lnTo>
                  <a:lnTo>
                    <a:pt x="729" y="299"/>
                  </a:lnTo>
                  <a:lnTo>
                    <a:pt x="729" y="298"/>
                  </a:lnTo>
                  <a:lnTo>
                    <a:pt x="724" y="298"/>
                  </a:lnTo>
                  <a:lnTo>
                    <a:pt x="724" y="296"/>
                  </a:lnTo>
                  <a:lnTo>
                    <a:pt x="721" y="296"/>
                  </a:lnTo>
                  <a:lnTo>
                    <a:pt x="721" y="293"/>
                  </a:lnTo>
                  <a:lnTo>
                    <a:pt x="718" y="293"/>
                  </a:lnTo>
                  <a:lnTo>
                    <a:pt x="718" y="292"/>
                  </a:lnTo>
                  <a:lnTo>
                    <a:pt x="714" y="292"/>
                  </a:lnTo>
                  <a:lnTo>
                    <a:pt x="714" y="290"/>
                  </a:lnTo>
                  <a:lnTo>
                    <a:pt x="710" y="290"/>
                  </a:lnTo>
                  <a:lnTo>
                    <a:pt x="710" y="289"/>
                  </a:lnTo>
                  <a:lnTo>
                    <a:pt x="707" y="289"/>
                  </a:lnTo>
                  <a:lnTo>
                    <a:pt x="707" y="287"/>
                  </a:lnTo>
                  <a:lnTo>
                    <a:pt x="704" y="287"/>
                  </a:lnTo>
                  <a:lnTo>
                    <a:pt x="704" y="284"/>
                  </a:lnTo>
                  <a:lnTo>
                    <a:pt x="698" y="284"/>
                  </a:lnTo>
                  <a:lnTo>
                    <a:pt x="698" y="282"/>
                  </a:lnTo>
                  <a:lnTo>
                    <a:pt x="697" y="282"/>
                  </a:lnTo>
                  <a:lnTo>
                    <a:pt x="697" y="281"/>
                  </a:lnTo>
                  <a:lnTo>
                    <a:pt x="693" y="281"/>
                  </a:lnTo>
                  <a:lnTo>
                    <a:pt x="693" y="279"/>
                  </a:lnTo>
                  <a:lnTo>
                    <a:pt x="689" y="279"/>
                  </a:lnTo>
                  <a:lnTo>
                    <a:pt x="689" y="276"/>
                  </a:lnTo>
                  <a:lnTo>
                    <a:pt x="685" y="276"/>
                  </a:lnTo>
                  <a:lnTo>
                    <a:pt x="685" y="275"/>
                  </a:lnTo>
                  <a:lnTo>
                    <a:pt x="682" y="275"/>
                  </a:lnTo>
                  <a:lnTo>
                    <a:pt x="682" y="272"/>
                  </a:lnTo>
                  <a:lnTo>
                    <a:pt x="678" y="272"/>
                  </a:lnTo>
                  <a:lnTo>
                    <a:pt x="678" y="271"/>
                  </a:lnTo>
                  <a:lnTo>
                    <a:pt x="675" y="271"/>
                  </a:lnTo>
                  <a:lnTo>
                    <a:pt x="675" y="268"/>
                  </a:lnTo>
                  <a:lnTo>
                    <a:pt x="672" y="268"/>
                  </a:lnTo>
                  <a:lnTo>
                    <a:pt x="672" y="267"/>
                  </a:lnTo>
                  <a:lnTo>
                    <a:pt x="666" y="267"/>
                  </a:lnTo>
                  <a:lnTo>
                    <a:pt x="666" y="265"/>
                  </a:lnTo>
                  <a:lnTo>
                    <a:pt x="662" y="265"/>
                  </a:lnTo>
                  <a:lnTo>
                    <a:pt x="662" y="264"/>
                  </a:lnTo>
                  <a:lnTo>
                    <a:pt x="661" y="264"/>
                  </a:lnTo>
                  <a:lnTo>
                    <a:pt x="661" y="261"/>
                  </a:lnTo>
                  <a:lnTo>
                    <a:pt x="656" y="261"/>
                  </a:lnTo>
                  <a:lnTo>
                    <a:pt x="656" y="259"/>
                  </a:lnTo>
                  <a:lnTo>
                    <a:pt x="652" y="259"/>
                  </a:lnTo>
                  <a:lnTo>
                    <a:pt x="652" y="257"/>
                  </a:lnTo>
                  <a:lnTo>
                    <a:pt x="649" y="257"/>
                  </a:lnTo>
                  <a:lnTo>
                    <a:pt x="649" y="256"/>
                  </a:lnTo>
                  <a:lnTo>
                    <a:pt x="645" y="256"/>
                  </a:lnTo>
                  <a:lnTo>
                    <a:pt x="645" y="253"/>
                  </a:lnTo>
                  <a:lnTo>
                    <a:pt x="642" y="253"/>
                  </a:lnTo>
                  <a:lnTo>
                    <a:pt x="642" y="251"/>
                  </a:lnTo>
                  <a:lnTo>
                    <a:pt x="637" y="251"/>
                  </a:lnTo>
                  <a:lnTo>
                    <a:pt x="637" y="249"/>
                  </a:lnTo>
                  <a:lnTo>
                    <a:pt x="635" y="249"/>
                  </a:lnTo>
                  <a:lnTo>
                    <a:pt x="635" y="248"/>
                  </a:lnTo>
                  <a:lnTo>
                    <a:pt x="632" y="248"/>
                  </a:lnTo>
                  <a:lnTo>
                    <a:pt x="632" y="245"/>
                  </a:lnTo>
                  <a:lnTo>
                    <a:pt x="627" y="245"/>
                  </a:lnTo>
                  <a:lnTo>
                    <a:pt x="627" y="243"/>
                  </a:lnTo>
                  <a:lnTo>
                    <a:pt x="624" y="243"/>
                  </a:lnTo>
                  <a:lnTo>
                    <a:pt x="624" y="242"/>
                  </a:lnTo>
                  <a:lnTo>
                    <a:pt x="620" y="242"/>
                  </a:lnTo>
                  <a:lnTo>
                    <a:pt x="620" y="240"/>
                  </a:lnTo>
                  <a:lnTo>
                    <a:pt x="617" y="240"/>
                  </a:lnTo>
                  <a:lnTo>
                    <a:pt x="617" y="237"/>
                  </a:lnTo>
                  <a:lnTo>
                    <a:pt x="613" y="237"/>
                  </a:lnTo>
                  <a:lnTo>
                    <a:pt x="613" y="236"/>
                  </a:lnTo>
                  <a:lnTo>
                    <a:pt x="608" y="236"/>
                  </a:lnTo>
                  <a:lnTo>
                    <a:pt x="608" y="234"/>
                  </a:lnTo>
                  <a:lnTo>
                    <a:pt x="605" y="234"/>
                  </a:lnTo>
                  <a:lnTo>
                    <a:pt x="605" y="232"/>
                  </a:lnTo>
                  <a:lnTo>
                    <a:pt x="601" y="232"/>
                  </a:lnTo>
                  <a:lnTo>
                    <a:pt x="601" y="231"/>
                  </a:lnTo>
                  <a:lnTo>
                    <a:pt x="597" y="231"/>
                  </a:lnTo>
                  <a:lnTo>
                    <a:pt x="597" y="228"/>
                  </a:lnTo>
                  <a:lnTo>
                    <a:pt x="594" y="228"/>
                  </a:lnTo>
                  <a:lnTo>
                    <a:pt x="594" y="226"/>
                  </a:lnTo>
                  <a:lnTo>
                    <a:pt x="591" y="226"/>
                  </a:lnTo>
                  <a:lnTo>
                    <a:pt x="591" y="224"/>
                  </a:lnTo>
                  <a:lnTo>
                    <a:pt x="586" y="224"/>
                  </a:lnTo>
                  <a:lnTo>
                    <a:pt x="586" y="223"/>
                  </a:lnTo>
                  <a:lnTo>
                    <a:pt x="583" y="223"/>
                  </a:lnTo>
                  <a:lnTo>
                    <a:pt x="583" y="220"/>
                  </a:lnTo>
                  <a:lnTo>
                    <a:pt x="579" y="220"/>
                  </a:lnTo>
                  <a:lnTo>
                    <a:pt x="579" y="218"/>
                  </a:lnTo>
                  <a:lnTo>
                    <a:pt x="576" y="218"/>
                  </a:lnTo>
                  <a:lnTo>
                    <a:pt x="576" y="217"/>
                  </a:lnTo>
                  <a:lnTo>
                    <a:pt x="572" y="217"/>
                  </a:lnTo>
                  <a:lnTo>
                    <a:pt x="572" y="215"/>
                  </a:lnTo>
                  <a:lnTo>
                    <a:pt x="568" y="215"/>
                  </a:lnTo>
                  <a:lnTo>
                    <a:pt x="568" y="212"/>
                  </a:lnTo>
                  <a:lnTo>
                    <a:pt x="565" y="212"/>
                  </a:lnTo>
                  <a:lnTo>
                    <a:pt x="565" y="211"/>
                  </a:lnTo>
                  <a:lnTo>
                    <a:pt x="562" y="211"/>
                  </a:lnTo>
                  <a:lnTo>
                    <a:pt x="562" y="209"/>
                  </a:lnTo>
                  <a:lnTo>
                    <a:pt x="559" y="209"/>
                  </a:lnTo>
                  <a:lnTo>
                    <a:pt x="559" y="208"/>
                  </a:lnTo>
                  <a:lnTo>
                    <a:pt x="553" y="208"/>
                  </a:lnTo>
                  <a:lnTo>
                    <a:pt x="553" y="206"/>
                  </a:lnTo>
                  <a:lnTo>
                    <a:pt x="549" y="206"/>
                  </a:lnTo>
                  <a:lnTo>
                    <a:pt x="549" y="203"/>
                  </a:lnTo>
                  <a:lnTo>
                    <a:pt x="546" y="203"/>
                  </a:lnTo>
                  <a:lnTo>
                    <a:pt x="546" y="201"/>
                  </a:lnTo>
                  <a:lnTo>
                    <a:pt x="543" y="201"/>
                  </a:lnTo>
                  <a:lnTo>
                    <a:pt x="543" y="200"/>
                  </a:lnTo>
                  <a:lnTo>
                    <a:pt x="539" y="200"/>
                  </a:lnTo>
                  <a:lnTo>
                    <a:pt x="539" y="198"/>
                  </a:lnTo>
                  <a:lnTo>
                    <a:pt x="535" y="198"/>
                  </a:lnTo>
                  <a:lnTo>
                    <a:pt x="535" y="195"/>
                  </a:lnTo>
                  <a:lnTo>
                    <a:pt x="531" y="195"/>
                  </a:lnTo>
                  <a:lnTo>
                    <a:pt x="531" y="194"/>
                  </a:lnTo>
                  <a:lnTo>
                    <a:pt x="527" y="194"/>
                  </a:lnTo>
                  <a:lnTo>
                    <a:pt x="527" y="192"/>
                  </a:lnTo>
                  <a:lnTo>
                    <a:pt x="522" y="192"/>
                  </a:lnTo>
                  <a:lnTo>
                    <a:pt x="522" y="190"/>
                  </a:lnTo>
                  <a:lnTo>
                    <a:pt x="519" y="190"/>
                  </a:lnTo>
                  <a:lnTo>
                    <a:pt x="519" y="187"/>
                  </a:lnTo>
                  <a:lnTo>
                    <a:pt x="516" y="187"/>
                  </a:lnTo>
                  <a:lnTo>
                    <a:pt x="516" y="186"/>
                  </a:lnTo>
                  <a:lnTo>
                    <a:pt x="512" y="186"/>
                  </a:lnTo>
                  <a:lnTo>
                    <a:pt x="512" y="184"/>
                  </a:lnTo>
                  <a:lnTo>
                    <a:pt x="508" y="184"/>
                  </a:lnTo>
                  <a:lnTo>
                    <a:pt x="508" y="183"/>
                  </a:lnTo>
                  <a:lnTo>
                    <a:pt x="505" y="183"/>
                  </a:lnTo>
                  <a:lnTo>
                    <a:pt x="505" y="180"/>
                  </a:lnTo>
                  <a:lnTo>
                    <a:pt x="502" y="180"/>
                  </a:lnTo>
                  <a:lnTo>
                    <a:pt x="502" y="178"/>
                  </a:lnTo>
                  <a:lnTo>
                    <a:pt x="496" y="178"/>
                  </a:lnTo>
                  <a:lnTo>
                    <a:pt x="496" y="176"/>
                  </a:lnTo>
                  <a:lnTo>
                    <a:pt x="492" y="176"/>
                  </a:lnTo>
                  <a:lnTo>
                    <a:pt x="492" y="175"/>
                  </a:lnTo>
                  <a:lnTo>
                    <a:pt x="489" y="175"/>
                  </a:lnTo>
                  <a:lnTo>
                    <a:pt x="489" y="172"/>
                  </a:lnTo>
                  <a:lnTo>
                    <a:pt x="484" y="172"/>
                  </a:lnTo>
                  <a:lnTo>
                    <a:pt x="484" y="170"/>
                  </a:lnTo>
                  <a:lnTo>
                    <a:pt x="482" y="170"/>
                  </a:lnTo>
                  <a:lnTo>
                    <a:pt x="482" y="168"/>
                  </a:lnTo>
                  <a:lnTo>
                    <a:pt x="476" y="168"/>
                  </a:lnTo>
                  <a:lnTo>
                    <a:pt x="476" y="167"/>
                  </a:lnTo>
                  <a:lnTo>
                    <a:pt x="473" y="167"/>
                  </a:lnTo>
                  <a:lnTo>
                    <a:pt x="473" y="164"/>
                  </a:lnTo>
                  <a:lnTo>
                    <a:pt x="470" y="164"/>
                  </a:lnTo>
                  <a:lnTo>
                    <a:pt x="470" y="162"/>
                  </a:lnTo>
                  <a:lnTo>
                    <a:pt x="464" y="162"/>
                  </a:lnTo>
                  <a:lnTo>
                    <a:pt x="464" y="161"/>
                  </a:lnTo>
                  <a:lnTo>
                    <a:pt x="460" y="161"/>
                  </a:lnTo>
                  <a:lnTo>
                    <a:pt x="460" y="159"/>
                  </a:lnTo>
                  <a:lnTo>
                    <a:pt x="457" y="159"/>
                  </a:lnTo>
                  <a:lnTo>
                    <a:pt x="457" y="156"/>
                  </a:lnTo>
                  <a:lnTo>
                    <a:pt x="454" y="156"/>
                  </a:lnTo>
                  <a:lnTo>
                    <a:pt x="454" y="155"/>
                  </a:lnTo>
                  <a:lnTo>
                    <a:pt x="450" y="155"/>
                  </a:lnTo>
                  <a:lnTo>
                    <a:pt x="450" y="153"/>
                  </a:lnTo>
                  <a:lnTo>
                    <a:pt x="445" y="153"/>
                  </a:lnTo>
                  <a:lnTo>
                    <a:pt x="445" y="151"/>
                  </a:lnTo>
                  <a:lnTo>
                    <a:pt x="441" y="151"/>
                  </a:lnTo>
                  <a:lnTo>
                    <a:pt x="441" y="150"/>
                  </a:lnTo>
                  <a:lnTo>
                    <a:pt x="438" y="150"/>
                  </a:lnTo>
                  <a:lnTo>
                    <a:pt x="438" y="147"/>
                  </a:lnTo>
                  <a:lnTo>
                    <a:pt x="434" y="147"/>
                  </a:lnTo>
                  <a:lnTo>
                    <a:pt x="434" y="145"/>
                  </a:lnTo>
                  <a:lnTo>
                    <a:pt x="431" y="145"/>
                  </a:lnTo>
                  <a:lnTo>
                    <a:pt x="431" y="143"/>
                  </a:lnTo>
                  <a:lnTo>
                    <a:pt x="425" y="143"/>
                  </a:lnTo>
                  <a:lnTo>
                    <a:pt x="425" y="142"/>
                  </a:lnTo>
                  <a:lnTo>
                    <a:pt x="422" y="142"/>
                  </a:lnTo>
                  <a:lnTo>
                    <a:pt x="422" y="139"/>
                  </a:lnTo>
                  <a:lnTo>
                    <a:pt x="416" y="139"/>
                  </a:lnTo>
                  <a:lnTo>
                    <a:pt x="416" y="138"/>
                  </a:lnTo>
                  <a:lnTo>
                    <a:pt x="413" y="138"/>
                  </a:lnTo>
                  <a:lnTo>
                    <a:pt x="413" y="136"/>
                  </a:lnTo>
                  <a:lnTo>
                    <a:pt x="409" y="136"/>
                  </a:lnTo>
                  <a:lnTo>
                    <a:pt x="409" y="134"/>
                  </a:lnTo>
                  <a:lnTo>
                    <a:pt x="403" y="134"/>
                  </a:lnTo>
                  <a:lnTo>
                    <a:pt x="403" y="131"/>
                  </a:lnTo>
                  <a:lnTo>
                    <a:pt x="400" y="131"/>
                  </a:lnTo>
                  <a:lnTo>
                    <a:pt x="400" y="130"/>
                  </a:lnTo>
                  <a:lnTo>
                    <a:pt x="398" y="130"/>
                  </a:lnTo>
                  <a:lnTo>
                    <a:pt x="398" y="128"/>
                  </a:lnTo>
                  <a:lnTo>
                    <a:pt x="392" y="128"/>
                  </a:lnTo>
                  <a:lnTo>
                    <a:pt x="392" y="127"/>
                  </a:lnTo>
                  <a:lnTo>
                    <a:pt x="389" y="127"/>
                  </a:lnTo>
                  <a:lnTo>
                    <a:pt x="389" y="124"/>
                  </a:lnTo>
                  <a:lnTo>
                    <a:pt x="384" y="124"/>
                  </a:lnTo>
                  <a:lnTo>
                    <a:pt x="384" y="122"/>
                  </a:lnTo>
                  <a:lnTo>
                    <a:pt x="379" y="122"/>
                  </a:lnTo>
                  <a:lnTo>
                    <a:pt x="379" y="120"/>
                  </a:lnTo>
                  <a:lnTo>
                    <a:pt x="376" y="120"/>
                  </a:lnTo>
                  <a:lnTo>
                    <a:pt x="376" y="119"/>
                  </a:lnTo>
                  <a:lnTo>
                    <a:pt x="370" y="119"/>
                  </a:lnTo>
                  <a:lnTo>
                    <a:pt x="370" y="117"/>
                  </a:lnTo>
                  <a:lnTo>
                    <a:pt x="367" y="117"/>
                  </a:lnTo>
                  <a:lnTo>
                    <a:pt x="367" y="114"/>
                  </a:lnTo>
                  <a:lnTo>
                    <a:pt x="361" y="114"/>
                  </a:lnTo>
                  <a:lnTo>
                    <a:pt x="361" y="113"/>
                  </a:lnTo>
                  <a:lnTo>
                    <a:pt x="358" y="113"/>
                  </a:lnTo>
                  <a:lnTo>
                    <a:pt x="358" y="111"/>
                  </a:lnTo>
                  <a:lnTo>
                    <a:pt x="354" y="111"/>
                  </a:lnTo>
                  <a:lnTo>
                    <a:pt x="354" y="109"/>
                  </a:lnTo>
                  <a:lnTo>
                    <a:pt x="349" y="109"/>
                  </a:lnTo>
                  <a:lnTo>
                    <a:pt x="349" y="106"/>
                  </a:lnTo>
                  <a:lnTo>
                    <a:pt x="344" y="106"/>
                  </a:lnTo>
                  <a:lnTo>
                    <a:pt x="344" y="105"/>
                  </a:lnTo>
                  <a:lnTo>
                    <a:pt x="341" y="105"/>
                  </a:lnTo>
                  <a:lnTo>
                    <a:pt x="341" y="103"/>
                  </a:lnTo>
                  <a:lnTo>
                    <a:pt x="335" y="103"/>
                  </a:lnTo>
                  <a:lnTo>
                    <a:pt x="335" y="102"/>
                  </a:lnTo>
                  <a:lnTo>
                    <a:pt x="332" y="102"/>
                  </a:lnTo>
                  <a:lnTo>
                    <a:pt x="332" y="99"/>
                  </a:lnTo>
                  <a:lnTo>
                    <a:pt x="326" y="99"/>
                  </a:lnTo>
                  <a:lnTo>
                    <a:pt x="326" y="97"/>
                  </a:lnTo>
                  <a:lnTo>
                    <a:pt x="320" y="97"/>
                  </a:lnTo>
                  <a:lnTo>
                    <a:pt x="320" y="95"/>
                  </a:lnTo>
                  <a:lnTo>
                    <a:pt x="317" y="95"/>
                  </a:lnTo>
                  <a:lnTo>
                    <a:pt x="317" y="94"/>
                  </a:lnTo>
                  <a:lnTo>
                    <a:pt x="312" y="94"/>
                  </a:lnTo>
                  <a:lnTo>
                    <a:pt x="312" y="91"/>
                  </a:lnTo>
                  <a:lnTo>
                    <a:pt x="309" y="91"/>
                  </a:lnTo>
                  <a:lnTo>
                    <a:pt x="309" y="89"/>
                  </a:lnTo>
                  <a:lnTo>
                    <a:pt x="303" y="89"/>
                  </a:lnTo>
                  <a:lnTo>
                    <a:pt x="303" y="87"/>
                  </a:lnTo>
                  <a:lnTo>
                    <a:pt x="297" y="87"/>
                  </a:lnTo>
                  <a:lnTo>
                    <a:pt x="297" y="86"/>
                  </a:lnTo>
                  <a:lnTo>
                    <a:pt x="293" y="86"/>
                  </a:lnTo>
                  <a:lnTo>
                    <a:pt x="293" y="83"/>
                  </a:lnTo>
                  <a:lnTo>
                    <a:pt x="288" y="83"/>
                  </a:lnTo>
                  <a:lnTo>
                    <a:pt x="288" y="81"/>
                  </a:lnTo>
                  <a:lnTo>
                    <a:pt x="284" y="81"/>
                  </a:lnTo>
                  <a:lnTo>
                    <a:pt x="284" y="80"/>
                  </a:lnTo>
                  <a:lnTo>
                    <a:pt x="278" y="80"/>
                  </a:lnTo>
                  <a:lnTo>
                    <a:pt x="278" y="78"/>
                  </a:lnTo>
                  <a:lnTo>
                    <a:pt x="273" y="78"/>
                  </a:lnTo>
                  <a:lnTo>
                    <a:pt x="273" y="75"/>
                  </a:lnTo>
                  <a:lnTo>
                    <a:pt x="268" y="75"/>
                  </a:lnTo>
                  <a:lnTo>
                    <a:pt x="268" y="74"/>
                  </a:lnTo>
                  <a:lnTo>
                    <a:pt x="262" y="74"/>
                  </a:lnTo>
                  <a:lnTo>
                    <a:pt x="262" y="72"/>
                  </a:lnTo>
                  <a:lnTo>
                    <a:pt x="256" y="72"/>
                  </a:lnTo>
                  <a:lnTo>
                    <a:pt x="256" y="71"/>
                  </a:lnTo>
                  <a:lnTo>
                    <a:pt x="253" y="71"/>
                  </a:lnTo>
                  <a:lnTo>
                    <a:pt x="253" y="69"/>
                  </a:lnTo>
                  <a:lnTo>
                    <a:pt x="248" y="69"/>
                  </a:lnTo>
                  <a:lnTo>
                    <a:pt x="248" y="66"/>
                  </a:lnTo>
                  <a:lnTo>
                    <a:pt x="243" y="66"/>
                  </a:lnTo>
                  <a:lnTo>
                    <a:pt x="243" y="64"/>
                  </a:lnTo>
                  <a:lnTo>
                    <a:pt x="238" y="64"/>
                  </a:lnTo>
                  <a:lnTo>
                    <a:pt x="238" y="63"/>
                  </a:lnTo>
                  <a:lnTo>
                    <a:pt x="232" y="63"/>
                  </a:lnTo>
                  <a:lnTo>
                    <a:pt x="232" y="61"/>
                  </a:lnTo>
                  <a:lnTo>
                    <a:pt x="227" y="61"/>
                  </a:lnTo>
                  <a:lnTo>
                    <a:pt x="227" y="58"/>
                  </a:lnTo>
                  <a:lnTo>
                    <a:pt x="220" y="58"/>
                  </a:lnTo>
                  <a:lnTo>
                    <a:pt x="220" y="57"/>
                  </a:lnTo>
                  <a:lnTo>
                    <a:pt x="214" y="57"/>
                  </a:lnTo>
                  <a:lnTo>
                    <a:pt x="214" y="55"/>
                  </a:lnTo>
                  <a:lnTo>
                    <a:pt x="209" y="55"/>
                  </a:lnTo>
                  <a:lnTo>
                    <a:pt x="209" y="53"/>
                  </a:lnTo>
                  <a:lnTo>
                    <a:pt x="202" y="53"/>
                  </a:lnTo>
                  <a:lnTo>
                    <a:pt x="202" y="50"/>
                  </a:lnTo>
                  <a:lnTo>
                    <a:pt x="195" y="50"/>
                  </a:lnTo>
                  <a:lnTo>
                    <a:pt x="195" y="49"/>
                  </a:lnTo>
                  <a:lnTo>
                    <a:pt x="190" y="49"/>
                  </a:lnTo>
                  <a:lnTo>
                    <a:pt x="190" y="47"/>
                  </a:lnTo>
                  <a:lnTo>
                    <a:pt x="184" y="47"/>
                  </a:lnTo>
                  <a:lnTo>
                    <a:pt x="184" y="46"/>
                  </a:lnTo>
                  <a:lnTo>
                    <a:pt x="178" y="46"/>
                  </a:lnTo>
                  <a:lnTo>
                    <a:pt x="178" y="43"/>
                  </a:lnTo>
                  <a:lnTo>
                    <a:pt x="172" y="43"/>
                  </a:lnTo>
                  <a:lnTo>
                    <a:pt x="172" y="41"/>
                  </a:lnTo>
                  <a:lnTo>
                    <a:pt x="165" y="41"/>
                  </a:lnTo>
                  <a:lnTo>
                    <a:pt x="165" y="39"/>
                  </a:lnTo>
                  <a:lnTo>
                    <a:pt x="159" y="39"/>
                  </a:lnTo>
                  <a:lnTo>
                    <a:pt x="159" y="38"/>
                  </a:lnTo>
                  <a:lnTo>
                    <a:pt x="149" y="38"/>
                  </a:lnTo>
                  <a:lnTo>
                    <a:pt x="149" y="35"/>
                  </a:lnTo>
                  <a:lnTo>
                    <a:pt x="146" y="35"/>
                  </a:lnTo>
                  <a:lnTo>
                    <a:pt x="146" y="33"/>
                  </a:lnTo>
                  <a:lnTo>
                    <a:pt x="136" y="33"/>
                  </a:lnTo>
                  <a:lnTo>
                    <a:pt x="136" y="32"/>
                  </a:lnTo>
                  <a:lnTo>
                    <a:pt x="128" y="32"/>
                  </a:lnTo>
                  <a:lnTo>
                    <a:pt x="128" y="30"/>
                  </a:lnTo>
                  <a:lnTo>
                    <a:pt x="124" y="30"/>
                  </a:lnTo>
                  <a:lnTo>
                    <a:pt x="124" y="27"/>
                  </a:lnTo>
                  <a:lnTo>
                    <a:pt x="114" y="27"/>
                  </a:lnTo>
                  <a:lnTo>
                    <a:pt x="114" y="25"/>
                  </a:lnTo>
                  <a:lnTo>
                    <a:pt x="108" y="25"/>
                  </a:lnTo>
                  <a:lnTo>
                    <a:pt x="108" y="24"/>
                  </a:lnTo>
                  <a:lnTo>
                    <a:pt x="99" y="24"/>
                  </a:lnTo>
                  <a:lnTo>
                    <a:pt x="99" y="22"/>
                  </a:lnTo>
                  <a:lnTo>
                    <a:pt x="89" y="22"/>
                  </a:lnTo>
                  <a:lnTo>
                    <a:pt x="89" y="21"/>
                  </a:lnTo>
                  <a:lnTo>
                    <a:pt x="82" y="21"/>
                  </a:lnTo>
                  <a:lnTo>
                    <a:pt x="82" y="18"/>
                  </a:lnTo>
                  <a:lnTo>
                    <a:pt x="73" y="18"/>
                  </a:lnTo>
                  <a:lnTo>
                    <a:pt x="73" y="16"/>
                  </a:lnTo>
                  <a:lnTo>
                    <a:pt x="62" y="16"/>
                  </a:lnTo>
                  <a:lnTo>
                    <a:pt x="62" y="14"/>
                  </a:lnTo>
                  <a:lnTo>
                    <a:pt x="51" y="14"/>
                  </a:lnTo>
                  <a:lnTo>
                    <a:pt x="51" y="13"/>
                  </a:lnTo>
                  <a:lnTo>
                    <a:pt x="39" y="13"/>
                  </a:lnTo>
                  <a:lnTo>
                    <a:pt x="39" y="10"/>
                  </a:lnTo>
                  <a:lnTo>
                    <a:pt x="38" y="10"/>
                  </a:lnTo>
                  <a:lnTo>
                    <a:pt x="38" y="13"/>
                  </a:lnTo>
                  <a:lnTo>
                    <a:pt x="37" y="13"/>
                  </a:lnTo>
                  <a:lnTo>
                    <a:pt x="37" y="18"/>
                  </a:lnTo>
                  <a:lnTo>
                    <a:pt x="35" y="18"/>
                  </a:lnTo>
                  <a:lnTo>
                    <a:pt x="35" y="32"/>
                  </a:lnTo>
                  <a:lnTo>
                    <a:pt x="33" y="32"/>
                  </a:lnTo>
                  <a:lnTo>
                    <a:pt x="33" y="58"/>
                  </a:lnTo>
                  <a:lnTo>
                    <a:pt x="32" y="58"/>
                  </a:lnTo>
                  <a:lnTo>
                    <a:pt x="32" y="103"/>
                  </a:lnTo>
                  <a:lnTo>
                    <a:pt x="29" y="103"/>
                  </a:lnTo>
                  <a:lnTo>
                    <a:pt x="29" y="150"/>
                  </a:lnTo>
                  <a:lnTo>
                    <a:pt x="28" y="150"/>
                  </a:lnTo>
                  <a:lnTo>
                    <a:pt x="28" y="178"/>
                  </a:lnTo>
                  <a:lnTo>
                    <a:pt x="26" y="178"/>
                  </a:lnTo>
                  <a:lnTo>
                    <a:pt x="26" y="195"/>
                  </a:lnTo>
                  <a:lnTo>
                    <a:pt x="25" y="195"/>
                  </a:lnTo>
                  <a:lnTo>
                    <a:pt x="25" y="203"/>
                  </a:lnTo>
                  <a:lnTo>
                    <a:pt x="22" y="203"/>
                  </a:lnTo>
                  <a:lnTo>
                    <a:pt x="22" y="215"/>
                  </a:lnTo>
                  <a:lnTo>
                    <a:pt x="21" y="215"/>
                  </a:lnTo>
                  <a:lnTo>
                    <a:pt x="21" y="234"/>
                  </a:lnTo>
                  <a:lnTo>
                    <a:pt x="19" y="234"/>
                  </a:lnTo>
                  <a:lnTo>
                    <a:pt x="19" y="282"/>
                  </a:lnTo>
                  <a:lnTo>
                    <a:pt x="18" y="282"/>
                  </a:lnTo>
                  <a:lnTo>
                    <a:pt x="18" y="374"/>
                  </a:lnTo>
                  <a:lnTo>
                    <a:pt x="16" y="374"/>
                  </a:lnTo>
                  <a:lnTo>
                    <a:pt x="16" y="511"/>
                  </a:lnTo>
                  <a:lnTo>
                    <a:pt x="14" y="511"/>
                  </a:lnTo>
                  <a:lnTo>
                    <a:pt x="14" y="668"/>
                  </a:lnTo>
                  <a:lnTo>
                    <a:pt x="12" y="668"/>
                  </a:lnTo>
                  <a:lnTo>
                    <a:pt x="12" y="843"/>
                  </a:lnTo>
                  <a:lnTo>
                    <a:pt x="10" y="843"/>
                  </a:lnTo>
                  <a:lnTo>
                    <a:pt x="10" y="950"/>
                  </a:lnTo>
                  <a:lnTo>
                    <a:pt x="0" y="950"/>
                  </a:lnTo>
                  <a:lnTo>
                    <a:pt x="0" y="833"/>
                  </a:lnTo>
                  <a:lnTo>
                    <a:pt x="2" y="833"/>
                  </a:lnTo>
                  <a:lnTo>
                    <a:pt x="2" y="657"/>
                  </a:lnTo>
                  <a:lnTo>
                    <a:pt x="4" y="657"/>
                  </a:lnTo>
                  <a:lnTo>
                    <a:pt x="4" y="501"/>
                  </a:lnTo>
                  <a:lnTo>
                    <a:pt x="5" y="501"/>
                  </a:lnTo>
                  <a:lnTo>
                    <a:pt x="5" y="364"/>
                  </a:lnTo>
                  <a:lnTo>
                    <a:pt x="8" y="364"/>
                  </a:lnTo>
                  <a:lnTo>
                    <a:pt x="8" y="272"/>
                  </a:lnTo>
                  <a:lnTo>
                    <a:pt x="9" y="272"/>
                  </a:lnTo>
                  <a:lnTo>
                    <a:pt x="9" y="224"/>
                  </a:lnTo>
                  <a:lnTo>
                    <a:pt x="11" y="224"/>
                  </a:lnTo>
                  <a:lnTo>
                    <a:pt x="11" y="204"/>
                  </a:lnTo>
                  <a:lnTo>
                    <a:pt x="12" y="204"/>
                  </a:lnTo>
                  <a:lnTo>
                    <a:pt x="12" y="193"/>
                  </a:lnTo>
                  <a:lnTo>
                    <a:pt x="14" y="193"/>
                  </a:lnTo>
                  <a:lnTo>
                    <a:pt x="14" y="185"/>
                  </a:lnTo>
                  <a:lnTo>
                    <a:pt x="16" y="185"/>
                  </a:lnTo>
                  <a:lnTo>
                    <a:pt x="16" y="168"/>
                  </a:lnTo>
                  <a:lnTo>
                    <a:pt x="18" y="168"/>
                  </a:lnTo>
                  <a:lnTo>
                    <a:pt x="18" y="139"/>
                  </a:lnTo>
                  <a:lnTo>
                    <a:pt x="19" y="139"/>
                  </a:lnTo>
                  <a:lnTo>
                    <a:pt x="19" y="93"/>
                  </a:lnTo>
                  <a:lnTo>
                    <a:pt x="21" y="93"/>
                  </a:lnTo>
                  <a:lnTo>
                    <a:pt x="21" y="48"/>
                  </a:lnTo>
                  <a:lnTo>
                    <a:pt x="22" y="48"/>
                  </a:lnTo>
                  <a:lnTo>
                    <a:pt x="22" y="22"/>
                  </a:lnTo>
                  <a:lnTo>
                    <a:pt x="25" y="22"/>
                  </a:lnTo>
                  <a:lnTo>
                    <a:pt x="25" y="8"/>
                  </a:lnTo>
                  <a:lnTo>
                    <a:pt x="27" y="8"/>
                  </a:lnTo>
                  <a:lnTo>
                    <a:pt x="27" y="2"/>
                  </a:lnTo>
                  <a:lnTo>
                    <a:pt x="28" y="2"/>
                  </a:lnTo>
                  <a:lnTo>
                    <a:pt x="28" y="0"/>
                  </a:lnTo>
                  <a:close/>
                </a:path>
              </a:pathLst>
            </a:custGeom>
            <a:solidFill>
              <a:srgbClr val="FF0000"/>
            </a:solidFill>
            <a:ln w="0">
              <a:solidFill>
                <a:srgbClr val="FF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27" name="Freeform 53"/>
            <p:cNvSpPr>
              <a:spLocks/>
            </p:cNvSpPr>
            <p:nvPr/>
          </p:nvSpPr>
          <p:spPr bwMode="auto">
            <a:xfrm>
              <a:off x="2264370" y="3522743"/>
              <a:ext cx="8666" cy="75103"/>
            </a:xfrm>
            <a:custGeom>
              <a:avLst/>
              <a:gdLst>
                <a:gd name="T0" fmla="*/ 2 w 6"/>
                <a:gd name="T1" fmla="*/ 0 h 52"/>
                <a:gd name="T2" fmla="*/ 6 w 6"/>
                <a:gd name="T3" fmla="*/ 0 h 52"/>
                <a:gd name="T4" fmla="*/ 6 w 6"/>
                <a:gd name="T5" fmla="*/ 1 h 52"/>
                <a:gd name="T6" fmla="*/ 2 w 6"/>
                <a:gd name="T7" fmla="*/ 52 h 52"/>
                <a:gd name="T8" fmla="*/ 0 w 6"/>
                <a:gd name="T9" fmla="*/ 52 h 52"/>
                <a:gd name="T10" fmla="*/ 0 w 6"/>
                <a:gd name="T11" fmla="*/ 51 h 52"/>
                <a:gd name="T12" fmla="*/ 2 w 6"/>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6" h="52">
                  <a:moveTo>
                    <a:pt x="2" y="0"/>
                  </a:moveTo>
                  <a:lnTo>
                    <a:pt x="6" y="0"/>
                  </a:lnTo>
                  <a:lnTo>
                    <a:pt x="6" y="1"/>
                  </a:lnTo>
                  <a:lnTo>
                    <a:pt x="2" y="52"/>
                  </a:lnTo>
                  <a:lnTo>
                    <a:pt x="0" y="52"/>
                  </a:lnTo>
                  <a:lnTo>
                    <a:pt x="0" y="51"/>
                  </a:lnTo>
                  <a:lnTo>
                    <a:pt x="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28" name="Freeform 54"/>
            <p:cNvSpPr>
              <a:spLocks/>
            </p:cNvSpPr>
            <p:nvPr/>
          </p:nvSpPr>
          <p:spPr bwMode="auto">
            <a:xfrm>
              <a:off x="2270147" y="3447640"/>
              <a:ext cx="5777" cy="24553"/>
            </a:xfrm>
            <a:custGeom>
              <a:avLst/>
              <a:gdLst>
                <a:gd name="T0" fmla="*/ 2 w 4"/>
                <a:gd name="T1" fmla="*/ 0 h 17"/>
                <a:gd name="T2" fmla="*/ 4 w 4"/>
                <a:gd name="T3" fmla="*/ 0 h 17"/>
                <a:gd name="T4" fmla="*/ 4 w 4"/>
                <a:gd name="T5" fmla="*/ 1 h 17"/>
                <a:gd name="T6" fmla="*/ 2 w 4"/>
                <a:gd name="T7" fmla="*/ 17 h 17"/>
                <a:gd name="T8" fmla="*/ 0 w 4"/>
                <a:gd name="T9" fmla="*/ 17 h 17"/>
                <a:gd name="T10" fmla="*/ 0 w 4"/>
                <a:gd name="T11" fmla="*/ 15 h 17"/>
                <a:gd name="T12" fmla="*/ 2 w 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4" h="17">
                  <a:moveTo>
                    <a:pt x="2" y="0"/>
                  </a:moveTo>
                  <a:lnTo>
                    <a:pt x="4" y="0"/>
                  </a:lnTo>
                  <a:lnTo>
                    <a:pt x="4" y="1"/>
                  </a:lnTo>
                  <a:lnTo>
                    <a:pt x="2" y="17"/>
                  </a:lnTo>
                  <a:lnTo>
                    <a:pt x="0" y="17"/>
                  </a:lnTo>
                  <a:lnTo>
                    <a:pt x="0" y="15"/>
                  </a:lnTo>
                  <a:lnTo>
                    <a:pt x="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29" name="Freeform 55"/>
            <p:cNvSpPr>
              <a:spLocks/>
            </p:cNvSpPr>
            <p:nvPr/>
          </p:nvSpPr>
          <p:spPr bwMode="auto">
            <a:xfrm>
              <a:off x="2273036" y="3274326"/>
              <a:ext cx="8666" cy="122765"/>
            </a:xfrm>
            <a:custGeom>
              <a:avLst/>
              <a:gdLst>
                <a:gd name="T0" fmla="*/ 4 w 6"/>
                <a:gd name="T1" fmla="*/ 0 h 85"/>
                <a:gd name="T2" fmla="*/ 6 w 6"/>
                <a:gd name="T3" fmla="*/ 0 h 85"/>
                <a:gd name="T4" fmla="*/ 6 w 6"/>
                <a:gd name="T5" fmla="*/ 4 h 85"/>
                <a:gd name="T6" fmla="*/ 3 w 6"/>
                <a:gd name="T7" fmla="*/ 85 h 85"/>
                <a:gd name="T8" fmla="*/ 0 w 6"/>
                <a:gd name="T9" fmla="*/ 85 h 85"/>
                <a:gd name="T10" fmla="*/ 0 w 6"/>
                <a:gd name="T11" fmla="*/ 82 h 85"/>
                <a:gd name="T12" fmla="*/ 4 w 6"/>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6" h="85">
                  <a:moveTo>
                    <a:pt x="4" y="0"/>
                  </a:moveTo>
                  <a:lnTo>
                    <a:pt x="6" y="0"/>
                  </a:lnTo>
                  <a:lnTo>
                    <a:pt x="6" y="4"/>
                  </a:lnTo>
                  <a:lnTo>
                    <a:pt x="3" y="85"/>
                  </a:lnTo>
                  <a:lnTo>
                    <a:pt x="0" y="85"/>
                  </a:lnTo>
                  <a:lnTo>
                    <a:pt x="0" y="82"/>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30" name="Freeform 56"/>
            <p:cNvSpPr>
              <a:spLocks/>
            </p:cNvSpPr>
            <p:nvPr/>
          </p:nvSpPr>
          <p:spPr bwMode="auto">
            <a:xfrm>
              <a:off x="2281702" y="3264216"/>
              <a:ext cx="5777" cy="27442"/>
            </a:xfrm>
            <a:custGeom>
              <a:avLst/>
              <a:gdLst>
                <a:gd name="T0" fmla="*/ 0 w 4"/>
                <a:gd name="T1" fmla="*/ 0 h 19"/>
                <a:gd name="T2" fmla="*/ 4 w 4"/>
                <a:gd name="T3" fmla="*/ 0 h 19"/>
                <a:gd name="T4" fmla="*/ 4 w 4"/>
                <a:gd name="T5" fmla="*/ 16 h 19"/>
                <a:gd name="T6" fmla="*/ 4 w 4"/>
                <a:gd name="T7" fmla="*/ 19 h 19"/>
                <a:gd name="T8" fmla="*/ 2 w 4"/>
                <a:gd name="T9" fmla="*/ 19 h 19"/>
                <a:gd name="T10" fmla="*/ 0 w 4"/>
                <a:gd name="T11" fmla="*/ 4 h 19"/>
                <a:gd name="T12" fmla="*/ 0 w 4"/>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4" h="19">
                  <a:moveTo>
                    <a:pt x="0" y="0"/>
                  </a:moveTo>
                  <a:lnTo>
                    <a:pt x="4" y="0"/>
                  </a:lnTo>
                  <a:lnTo>
                    <a:pt x="4" y="16"/>
                  </a:lnTo>
                  <a:lnTo>
                    <a:pt x="4" y="19"/>
                  </a:lnTo>
                  <a:lnTo>
                    <a:pt x="2" y="19"/>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31" name="Freeform 57"/>
            <p:cNvSpPr>
              <a:spLocks/>
            </p:cNvSpPr>
            <p:nvPr/>
          </p:nvSpPr>
          <p:spPr bwMode="auto">
            <a:xfrm>
              <a:off x="2287479" y="3339319"/>
              <a:ext cx="14443" cy="122765"/>
            </a:xfrm>
            <a:custGeom>
              <a:avLst/>
              <a:gdLst>
                <a:gd name="T0" fmla="*/ 0 w 10"/>
                <a:gd name="T1" fmla="*/ 0 h 85"/>
                <a:gd name="T2" fmla="*/ 3 w 10"/>
                <a:gd name="T3" fmla="*/ 0 h 85"/>
                <a:gd name="T4" fmla="*/ 10 w 10"/>
                <a:gd name="T5" fmla="*/ 82 h 85"/>
                <a:gd name="T6" fmla="*/ 10 w 10"/>
                <a:gd name="T7" fmla="*/ 85 h 85"/>
                <a:gd name="T8" fmla="*/ 8 w 10"/>
                <a:gd name="T9" fmla="*/ 85 h 85"/>
                <a:gd name="T10" fmla="*/ 0 w 10"/>
                <a:gd name="T11" fmla="*/ 2 h 85"/>
                <a:gd name="T12" fmla="*/ 0 w 10"/>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10" h="85">
                  <a:moveTo>
                    <a:pt x="0" y="0"/>
                  </a:moveTo>
                  <a:lnTo>
                    <a:pt x="3" y="0"/>
                  </a:lnTo>
                  <a:lnTo>
                    <a:pt x="10" y="82"/>
                  </a:lnTo>
                  <a:lnTo>
                    <a:pt x="10" y="85"/>
                  </a:lnTo>
                  <a:lnTo>
                    <a:pt x="8" y="85"/>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32" name="Freeform 58"/>
            <p:cNvSpPr>
              <a:spLocks/>
            </p:cNvSpPr>
            <p:nvPr/>
          </p:nvSpPr>
          <p:spPr bwMode="auto">
            <a:xfrm>
              <a:off x="2301922" y="3514077"/>
              <a:ext cx="7222" cy="27442"/>
            </a:xfrm>
            <a:custGeom>
              <a:avLst/>
              <a:gdLst>
                <a:gd name="T0" fmla="*/ 0 w 5"/>
                <a:gd name="T1" fmla="*/ 0 h 19"/>
                <a:gd name="T2" fmla="*/ 4 w 5"/>
                <a:gd name="T3" fmla="*/ 0 h 19"/>
                <a:gd name="T4" fmla="*/ 5 w 5"/>
                <a:gd name="T5" fmla="*/ 16 h 19"/>
                <a:gd name="T6" fmla="*/ 5 w 5"/>
                <a:gd name="T7" fmla="*/ 19 h 19"/>
                <a:gd name="T8" fmla="*/ 1 w 5"/>
                <a:gd name="T9" fmla="*/ 19 h 19"/>
                <a:gd name="T10" fmla="*/ 0 w 5"/>
                <a:gd name="T11" fmla="*/ 2 h 19"/>
                <a:gd name="T12" fmla="*/ 0 w 5"/>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5" h="19">
                  <a:moveTo>
                    <a:pt x="0" y="0"/>
                  </a:moveTo>
                  <a:lnTo>
                    <a:pt x="4" y="0"/>
                  </a:lnTo>
                  <a:lnTo>
                    <a:pt x="5" y="16"/>
                  </a:lnTo>
                  <a:lnTo>
                    <a:pt x="5" y="19"/>
                  </a:lnTo>
                  <a:lnTo>
                    <a:pt x="1" y="19"/>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33" name="Freeform 59"/>
            <p:cNvSpPr>
              <a:spLocks/>
            </p:cNvSpPr>
            <p:nvPr/>
          </p:nvSpPr>
          <p:spPr bwMode="auto">
            <a:xfrm>
              <a:off x="2338029" y="3453417"/>
              <a:ext cx="122765" cy="83769"/>
            </a:xfrm>
            <a:custGeom>
              <a:avLst/>
              <a:gdLst>
                <a:gd name="T0" fmla="*/ 81 w 85"/>
                <a:gd name="T1" fmla="*/ 0 h 58"/>
                <a:gd name="T2" fmla="*/ 85 w 85"/>
                <a:gd name="T3" fmla="*/ 0 h 58"/>
                <a:gd name="T4" fmla="*/ 85 w 85"/>
                <a:gd name="T5" fmla="*/ 2 h 58"/>
                <a:gd name="T6" fmla="*/ 3 w 85"/>
                <a:gd name="T7" fmla="*/ 58 h 58"/>
                <a:gd name="T8" fmla="*/ 0 w 85"/>
                <a:gd name="T9" fmla="*/ 58 h 58"/>
                <a:gd name="T10" fmla="*/ 0 w 85"/>
                <a:gd name="T11" fmla="*/ 54 h 58"/>
                <a:gd name="T12" fmla="*/ 81 w 8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85" h="58">
                  <a:moveTo>
                    <a:pt x="81" y="0"/>
                  </a:moveTo>
                  <a:lnTo>
                    <a:pt x="85" y="0"/>
                  </a:lnTo>
                  <a:lnTo>
                    <a:pt x="85" y="2"/>
                  </a:lnTo>
                  <a:lnTo>
                    <a:pt x="3" y="58"/>
                  </a:lnTo>
                  <a:lnTo>
                    <a:pt x="0" y="58"/>
                  </a:lnTo>
                  <a:lnTo>
                    <a:pt x="0" y="54"/>
                  </a:lnTo>
                  <a:lnTo>
                    <a:pt x="8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34" name="Freeform 60"/>
            <p:cNvSpPr>
              <a:spLocks/>
            </p:cNvSpPr>
            <p:nvPr/>
          </p:nvSpPr>
          <p:spPr bwMode="auto">
            <a:xfrm>
              <a:off x="2512787" y="3427420"/>
              <a:ext cx="10110" cy="8666"/>
            </a:xfrm>
            <a:custGeom>
              <a:avLst/>
              <a:gdLst>
                <a:gd name="T0" fmla="*/ 5 w 7"/>
                <a:gd name="T1" fmla="*/ 0 h 6"/>
                <a:gd name="T2" fmla="*/ 7 w 7"/>
                <a:gd name="T3" fmla="*/ 0 h 6"/>
                <a:gd name="T4" fmla="*/ 7 w 7"/>
                <a:gd name="T5" fmla="*/ 3 h 6"/>
                <a:gd name="T6" fmla="*/ 1 w 7"/>
                <a:gd name="T7" fmla="*/ 6 h 6"/>
                <a:gd name="T8" fmla="*/ 0 w 7"/>
                <a:gd name="T9" fmla="*/ 6 h 6"/>
                <a:gd name="T10" fmla="*/ 0 w 7"/>
                <a:gd name="T11" fmla="*/ 3 h 6"/>
                <a:gd name="T12" fmla="*/ 5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5" y="0"/>
                  </a:moveTo>
                  <a:lnTo>
                    <a:pt x="7" y="0"/>
                  </a:lnTo>
                  <a:lnTo>
                    <a:pt x="7" y="3"/>
                  </a:lnTo>
                  <a:lnTo>
                    <a:pt x="1" y="6"/>
                  </a:lnTo>
                  <a:lnTo>
                    <a:pt x="0" y="6"/>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35" name="Line 61"/>
            <p:cNvSpPr>
              <a:spLocks noChangeShapeType="1"/>
            </p:cNvSpPr>
            <p:nvPr/>
          </p:nvSpPr>
          <p:spPr bwMode="auto">
            <a:xfrm>
              <a:off x="2521453" y="3412977"/>
              <a:ext cx="0" cy="1877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36" name="Freeform 62"/>
            <p:cNvSpPr>
              <a:spLocks/>
            </p:cNvSpPr>
            <p:nvPr/>
          </p:nvSpPr>
          <p:spPr bwMode="auto">
            <a:xfrm>
              <a:off x="2522898" y="3248328"/>
              <a:ext cx="8666" cy="118431"/>
            </a:xfrm>
            <a:custGeom>
              <a:avLst/>
              <a:gdLst>
                <a:gd name="T0" fmla="*/ 5 w 6"/>
                <a:gd name="T1" fmla="*/ 0 h 82"/>
                <a:gd name="T2" fmla="*/ 6 w 6"/>
                <a:gd name="T3" fmla="*/ 0 h 82"/>
                <a:gd name="T4" fmla="*/ 6 w 6"/>
                <a:gd name="T5" fmla="*/ 2 h 82"/>
                <a:gd name="T6" fmla="*/ 2 w 6"/>
                <a:gd name="T7" fmla="*/ 82 h 82"/>
                <a:gd name="T8" fmla="*/ 0 w 6"/>
                <a:gd name="T9" fmla="*/ 82 h 82"/>
                <a:gd name="T10" fmla="*/ 0 w 6"/>
                <a:gd name="T11" fmla="*/ 80 h 82"/>
                <a:gd name="T12" fmla="*/ 5 w 6"/>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6" h="82">
                  <a:moveTo>
                    <a:pt x="5" y="0"/>
                  </a:moveTo>
                  <a:lnTo>
                    <a:pt x="6" y="0"/>
                  </a:lnTo>
                  <a:lnTo>
                    <a:pt x="6" y="2"/>
                  </a:lnTo>
                  <a:lnTo>
                    <a:pt x="2" y="82"/>
                  </a:lnTo>
                  <a:lnTo>
                    <a:pt x="0" y="82"/>
                  </a:lnTo>
                  <a:lnTo>
                    <a:pt x="0" y="80"/>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37" name="Freeform 63"/>
            <p:cNvSpPr>
              <a:spLocks/>
            </p:cNvSpPr>
            <p:nvPr/>
          </p:nvSpPr>
          <p:spPr bwMode="auto">
            <a:xfrm>
              <a:off x="2530119" y="3170337"/>
              <a:ext cx="5777" cy="28886"/>
            </a:xfrm>
            <a:custGeom>
              <a:avLst/>
              <a:gdLst>
                <a:gd name="T0" fmla="*/ 1 w 4"/>
                <a:gd name="T1" fmla="*/ 0 h 20"/>
                <a:gd name="T2" fmla="*/ 4 w 4"/>
                <a:gd name="T3" fmla="*/ 0 h 20"/>
                <a:gd name="T4" fmla="*/ 4 w 4"/>
                <a:gd name="T5" fmla="*/ 3 h 20"/>
                <a:gd name="T6" fmla="*/ 3 w 4"/>
                <a:gd name="T7" fmla="*/ 20 h 20"/>
                <a:gd name="T8" fmla="*/ 0 w 4"/>
                <a:gd name="T9" fmla="*/ 20 h 20"/>
                <a:gd name="T10" fmla="*/ 0 w 4"/>
                <a:gd name="T11" fmla="*/ 18 h 20"/>
                <a:gd name="T12" fmla="*/ 1 w 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 h="20">
                  <a:moveTo>
                    <a:pt x="1" y="0"/>
                  </a:moveTo>
                  <a:lnTo>
                    <a:pt x="4" y="0"/>
                  </a:lnTo>
                  <a:lnTo>
                    <a:pt x="4" y="3"/>
                  </a:lnTo>
                  <a:lnTo>
                    <a:pt x="3" y="20"/>
                  </a:lnTo>
                  <a:lnTo>
                    <a:pt x="0" y="20"/>
                  </a:lnTo>
                  <a:lnTo>
                    <a:pt x="0" y="18"/>
                  </a:lnTo>
                  <a:lnTo>
                    <a:pt x="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38" name="Freeform 64"/>
            <p:cNvSpPr>
              <a:spLocks/>
            </p:cNvSpPr>
            <p:nvPr/>
          </p:nvSpPr>
          <p:spPr bwMode="auto">
            <a:xfrm>
              <a:off x="2534452" y="3023020"/>
              <a:ext cx="7222" cy="98211"/>
            </a:xfrm>
            <a:custGeom>
              <a:avLst/>
              <a:gdLst>
                <a:gd name="T0" fmla="*/ 1 w 5"/>
                <a:gd name="T1" fmla="*/ 0 h 68"/>
                <a:gd name="T2" fmla="*/ 5 w 5"/>
                <a:gd name="T3" fmla="*/ 0 h 68"/>
                <a:gd name="T4" fmla="*/ 5 w 5"/>
                <a:gd name="T5" fmla="*/ 3 h 68"/>
                <a:gd name="T6" fmla="*/ 1 w 5"/>
                <a:gd name="T7" fmla="*/ 68 h 68"/>
                <a:gd name="T8" fmla="*/ 0 w 5"/>
                <a:gd name="T9" fmla="*/ 68 h 68"/>
                <a:gd name="T10" fmla="*/ 0 w 5"/>
                <a:gd name="T11" fmla="*/ 65 h 68"/>
                <a:gd name="T12" fmla="*/ 1 w 5"/>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5" h="68">
                  <a:moveTo>
                    <a:pt x="1" y="0"/>
                  </a:moveTo>
                  <a:lnTo>
                    <a:pt x="5" y="0"/>
                  </a:lnTo>
                  <a:lnTo>
                    <a:pt x="5" y="3"/>
                  </a:lnTo>
                  <a:lnTo>
                    <a:pt x="1" y="68"/>
                  </a:lnTo>
                  <a:lnTo>
                    <a:pt x="0" y="68"/>
                  </a:lnTo>
                  <a:lnTo>
                    <a:pt x="0" y="65"/>
                  </a:lnTo>
                  <a:lnTo>
                    <a:pt x="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39" name="Freeform 65"/>
            <p:cNvSpPr>
              <a:spLocks/>
            </p:cNvSpPr>
            <p:nvPr/>
          </p:nvSpPr>
          <p:spPr bwMode="auto">
            <a:xfrm>
              <a:off x="2535896" y="3023020"/>
              <a:ext cx="8666" cy="25997"/>
            </a:xfrm>
            <a:custGeom>
              <a:avLst/>
              <a:gdLst>
                <a:gd name="T0" fmla="*/ 0 w 6"/>
                <a:gd name="T1" fmla="*/ 0 h 18"/>
                <a:gd name="T2" fmla="*/ 4 w 6"/>
                <a:gd name="T3" fmla="*/ 0 h 18"/>
                <a:gd name="T4" fmla="*/ 6 w 6"/>
                <a:gd name="T5" fmla="*/ 15 h 18"/>
                <a:gd name="T6" fmla="*/ 6 w 6"/>
                <a:gd name="T7" fmla="*/ 18 h 18"/>
                <a:gd name="T8" fmla="*/ 2 w 6"/>
                <a:gd name="T9" fmla="*/ 18 h 18"/>
                <a:gd name="T10" fmla="*/ 0 w 6"/>
                <a:gd name="T11" fmla="*/ 3 h 18"/>
                <a:gd name="T12" fmla="*/ 0 w 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6" h="18">
                  <a:moveTo>
                    <a:pt x="0" y="0"/>
                  </a:moveTo>
                  <a:lnTo>
                    <a:pt x="4" y="0"/>
                  </a:lnTo>
                  <a:lnTo>
                    <a:pt x="6" y="15"/>
                  </a:lnTo>
                  <a:lnTo>
                    <a:pt x="6" y="18"/>
                  </a:lnTo>
                  <a:lnTo>
                    <a:pt x="2" y="18"/>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40" name="Freeform 66"/>
            <p:cNvSpPr>
              <a:spLocks/>
            </p:cNvSpPr>
            <p:nvPr/>
          </p:nvSpPr>
          <p:spPr bwMode="auto">
            <a:xfrm>
              <a:off x="2541673" y="3098123"/>
              <a:ext cx="5777" cy="25997"/>
            </a:xfrm>
            <a:custGeom>
              <a:avLst/>
              <a:gdLst>
                <a:gd name="T0" fmla="*/ 0 w 4"/>
                <a:gd name="T1" fmla="*/ 0 h 18"/>
                <a:gd name="T2" fmla="*/ 2 w 4"/>
                <a:gd name="T3" fmla="*/ 0 h 18"/>
                <a:gd name="T4" fmla="*/ 4 w 4"/>
                <a:gd name="T5" fmla="*/ 16 h 18"/>
                <a:gd name="T6" fmla="*/ 4 w 4"/>
                <a:gd name="T7" fmla="*/ 18 h 18"/>
                <a:gd name="T8" fmla="*/ 2 w 4"/>
                <a:gd name="T9" fmla="*/ 18 h 18"/>
                <a:gd name="T10" fmla="*/ 0 w 4"/>
                <a:gd name="T11" fmla="*/ 2 h 18"/>
                <a:gd name="T12" fmla="*/ 0 w 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4" h="18">
                  <a:moveTo>
                    <a:pt x="0" y="0"/>
                  </a:moveTo>
                  <a:lnTo>
                    <a:pt x="2" y="0"/>
                  </a:lnTo>
                  <a:lnTo>
                    <a:pt x="4" y="16"/>
                  </a:lnTo>
                  <a:lnTo>
                    <a:pt x="4" y="18"/>
                  </a:lnTo>
                  <a:lnTo>
                    <a:pt x="2" y="18"/>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41" name="Freeform 67"/>
            <p:cNvSpPr>
              <a:spLocks/>
            </p:cNvSpPr>
            <p:nvPr/>
          </p:nvSpPr>
          <p:spPr bwMode="auto">
            <a:xfrm>
              <a:off x="2544562" y="3174670"/>
              <a:ext cx="10110" cy="119876"/>
            </a:xfrm>
            <a:custGeom>
              <a:avLst/>
              <a:gdLst>
                <a:gd name="T0" fmla="*/ 0 w 7"/>
                <a:gd name="T1" fmla="*/ 0 h 83"/>
                <a:gd name="T2" fmla="*/ 3 w 7"/>
                <a:gd name="T3" fmla="*/ 0 h 83"/>
                <a:gd name="T4" fmla="*/ 7 w 7"/>
                <a:gd name="T5" fmla="*/ 81 h 83"/>
                <a:gd name="T6" fmla="*/ 7 w 7"/>
                <a:gd name="T7" fmla="*/ 83 h 83"/>
                <a:gd name="T8" fmla="*/ 4 w 7"/>
                <a:gd name="T9" fmla="*/ 83 h 83"/>
                <a:gd name="T10" fmla="*/ 0 w 7"/>
                <a:gd name="T11" fmla="*/ 2 h 83"/>
                <a:gd name="T12" fmla="*/ 0 w 7"/>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7" h="83">
                  <a:moveTo>
                    <a:pt x="0" y="0"/>
                  </a:moveTo>
                  <a:lnTo>
                    <a:pt x="3" y="0"/>
                  </a:lnTo>
                  <a:lnTo>
                    <a:pt x="7" y="81"/>
                  </a:lnTo>
                  <a:lnTo>
                    <a:pt x="7" y="83"/>
                  </a:lnTo>
                  <a:lnTo>
                    <a:pt x="4" y="8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42" name="Freeform 68"/>
            <p:cNvSpPr>
              <a:spLocks/>
            </p:cNvSpPr>
            <p:nvPr/>
          </p:nvSpPr>
          <p:spPr bwMode="auto">
            <a:xfrm>
              <a:off x="2553227" y="3345096"/>
              <a:ext cx="5777" cy="28886"/>
            </a:xfrm>
            <a:custGeom>
              <a:avLst/>
              <a:gdLst>
                <a:gd name="T0" fmla="*/ 0 w 4"/>
                <a:gd name="T1" fmla="*/ 0 h 20"/>
                <a:gd name="T2" fmla="*/ 2 w 4"/>
                <a:gd name="T3" fmla="*/ 0 h 20"/>
                <a:gd name="T4" fmla="*/ 4 w 4"/>
                <a:gd name="T5" fmla="*/ 16 h 20"/>
                <a:gd name="T6" fmla="*/ 4 w 4"/>
                <a:gd name="T7" fmla="*/ 20 h 20"/>
                <a:gd name="T8" fmla="*/ 1 w 4"/>
                <a:gd name="T9" fmla="*/ 20 h 20"/>
                <a:gd name="T10" fmla="*/ 0 w 4"/>
                <a:gd name="T11" fmla="*/ 3 h 20"/>
                <a:gd name="T12" fmla="*/ 0 w 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 h="20">
                  <a:moveTo>
                    <a:pt x="0" y="0"/>
                  </a:moveTo>
                  <a:lnTo>
                    <a:pt x="2" y="0"/>
                  </a:lnTo>
                  <a:lnTo>
                    <a:pt x="4" y="16"/>
                  </a:lnTo>
                  <a:lnTo>
                    <a:pt x="4" y="20"/>
                  </a:lnTo>
                  <a:lnTo>
                    <a:pt x="1" y="2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43" name="Freeform 69"/>
            <p:cNvSpPr>
              <a:spLocks/>
            </p:cNvSpPr>
            <p:nvPr/>
          </p:nvSpPr>
          <p:spPr bwMode="auto">
            <a:xfrm>
              <a:off x="2561893" y="3407200"/>
              <a:ext cx="20220" cy="8666"/>
            </a:xfrm>
            <a:custGeom>
              <a:avLst/>
              <a:gdLst>
                <a:gd name="T0" fmla="*/ 12 w 14"/>
                <a:gd name="T1" fmla="*/ 0 h 6"/>
                <a:gd name="T2" fmla="*/ 14 w 14"/>
                <a:gd name="T3" fmla="*/ 0 h 6"/>
                <a:gd name="T4" fmla="*/ 14 w 14"/>
                <a:gd name="T5" fmla="*/ 2 h 6"/>
                <a:gd name="T6" fmla="*/ 3 w 14"/>
                <a:gd name="T7" fmla="*/ 6 h 6"/>
                <a:gd name="T8" fmla="*/ 0 w 14"/>
                <a:gd name="T9" fmla="*/ 6 h 6"/>
                <a:gd name="T10" fmla="*/ 0 w 14"/>
                <a:gd name="T11" fmla="*/ 4 h 6"/>
                <a:gd name="T12" fmla="*/ 12 w 14"/>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4" h="6">
                  <a:moveTo>
                    <a:pt x="12" y="0"/>
                  </a:moveTo>
                  <a:lnTo>
                    <a:pt x="14" y="0"/>
                  </a:lnTo>
                  <a:lnTo>
                    <a:pt x="14" y="2"/>
                  </a:lnTo>
                  <a:lnTo>
                    <a:pt x="3" y="6"/>
                  </a:lnTo>
                  <a:lnTo>
                    <a:pt x="0" y="6"/>
                  </a:lnTo>
                  <a:lnTo>
                    <a:pt x="0" y="4"/>
                  </a:lnTo>
                  <a:lnTo>
                    <a:pt x="1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44" name="Line 70"/>
            <p:cNvSpPr>
              <a:spLocks noChangeShapeType="1"/>
            </p:cNvSpPr>
            <p:nvPr/>
          </p:nvSpPr>
          <p:spPr bwMode="auto">
            <a:xfrm>
              <a:off x="2579225" y="3408645"/>
              <a:ext cx="1039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45" name="Line 71"/>
            <p:cNvSpPr>
              <a:spLocks noChangeShapeType="1"/>
            </p:cNvSpPr>
            <p:nvPr/>
          </p:nvSpPr>
          <p:spPr bwMode="auto">
            <a:xfrm>
              <a:off x="2733764" y="3408645"/>
              <a:ext cx="27442"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46" name="Freeform 72"/>
            <p:cNvSpPr>
              <a:spLocks/>
            </p:cNvSpPr>
            <p:nvPr/>
          </p:nvSpPr>
          <p:spPr bwMode="auto">
            <a:xfrm>
              <a:off x="2807422" y="3388425"/>
              <a:ext cx="119876" cy="18776"/>
            </a:xfrm>
            <a:custGeom>
              <a:avLst/>
              <a:gdLst>
                <a:gd name="T0" fmla="*/ 80 w 83"/>
                <a:gd name="T1" fmla="*/ 0 h 13"/>
                <a:gd name="T2" fmla="*/ 83 w 83"/>
                <a:gd name="T3" fmla="*/ 0 h 13"/>
                <a:gd name="T4" fmla="*/ 83 w 83"/>
                <a:gd name="T5" fmla="*/ 1 h 13"/>
                <a:gd name="T6" fmla="*/ 3 w 83"/>
                <a:gd name="T7" fmla="*/ 13 h 13"/>
                <a:gd name="T8" fmla="*/ 0 w 83"/>
                <a:gd name="T9" fmla="*/ 13 h 13"/>
                <a:gd name="T10" fmla="*/ 0 w 83"/>
                <a:gd name="T11" fmla="*/ 9 h 13"/>
                <a:gd name="T12" fmla="*/ 80 w 8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83" h="13">
                  <a:moveTo>
                    <a:pt x="80" y="0"/>
                  </a:moveTo>
                  <a:lnTo>
                    <a:pt x="83" y="0"/>
                  </a:lnTo>
                  <a:lnTo>
                    <a:pt x="83" y="1"/>
                  </a:lnTo>
                  <a:lnTo>
                    <a:pt x="3" y="13"/>
                  </a:lnTo>
                  <a:lnTo>
                    <a:pt x="0" y="13"/>
                  </a:lnTo>
                  <a:lnTo>
                    <a:pt x="0" y="9"/>
                  </a:lnTo>
                  <a:lnTo>
                    <a:pt x="8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47" name="Freeform 73"/>
            <p:cNvSpPr>
              <a:spLocks/>
            </p:cNvSpPr>
            <p:nvPr/>
          </p:nvSpPr>
          <p:spPr bwMode="auto">
            <a:xfrm>
              <a:off x="2922965" y="3385536"/>
              <a:ext cx="10110" cy="4333"/>
            </a:xfrm>
            <a:custGeom>
              <a:avLst/>
              <a:gdLst>
                <a:gd name="T0" fmla="*/ 5 w 7"/>
                <a:gd name="T1" fmla="*/ 0 h 3"/>
                <a:gd name="T2" fmla="*/ 7 w 7"/>
                <a:gd name="T3" fmla="*/ 0 h 3"/>
                <a:gd name="T4" fmla="*/ 7 w 7"/>
                <a:gd name="T5" fmla="*/ 3 h 3"/>
                <a:gd name="T6" fmla="*/ 3 w 7"/>
                <a:gd name="T7" fmla="*/ 3 h 3"/>
                <a:gd name="T8" fmla="*/ 0 w 7"/>
                <a:gd name="T9" fmla="*/ 3 h 3"/>
                <a:gd name="T10" fmla="*/ 0 w 7"/>
                <a:gd name="T11" fmla="*/ 2 h 3"/>
                <a:gd name="T12" fmla="*/ 5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5" y="0"/>
                  </a:moveTo>
                  <a:lnTo>
                    <a:pt x="7" y="0"/>
                  </a:lnTo>
                  <a:lnTo>
                    <a:pt x="7" y="3"/>
                  </a:lnTo>
                  <a:lnTo>
                    <a:pt x="3" y="3"/>
                  </a:lnTo>
                  <a:lnTo>
                    <a:pt x="0" y="3"/>
                  </a:lnTo>
                  <a:lnTo>
                    <a:pt x="0" y="2"/>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48" name="Freeform 74"/>
            <p:cNvSpPr>
              <a:spLocks/>
            </p:cNvSpPr>
            <p:nvPr/>
          </p:nvSpPr>
          <p:spPr bwMode="auto">
            <a:xfrm>
              <a:off x="2980736" y="3366760"/>
              <a:ext cx="25997" cy="8666"/>
            </a:xfrm>
            <a:custGeom>
              <a:avLst/>
              <a:gdLst>
                <a:gd name="T0" fmla="*/ 16 w 18"/>
                <a:gd name="T1" fmla="*/ 0 h 6"/>
                <a:gd name="T2" fmla="*/ 18 w 18"/>
                <a:gd name="T3" fmla="*/ 0 h 6"/>
                <a:gd name="T4" fmla="*/ 18 w 18"/>
                <a:gd name="T5" fmla="*/ 3 h 6"/>
                <a:gd name="T6" fmla="*/ 4 w 18"/>
                <a:gd name="T7" fmla="*/ 6 h 6"/>
                <a:gd name="T8" fmla="*/ 0 w 18"/>
                <a:gd name="T9" fmla="*/ 6 h 6"/>
                <a:gd name="T10" fmla="*/ 0 w 18"/>
                <a:gd name="T11" fmla="*/ 5 h 6"/>
                <a:gd name="T12" fmla="*/ 16 w 1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8" h="6">
                  <a:moveTo>
                    <a:pt x="16" y="0"/>
                  </a:moveTo>
                  <a:lnTo>
                    <a:pt x="18" y="0"/>
                  </a:lnTo>
                  <a:lnTo>
                    <a:pt x="18" y="3"/>
                  </a:lnTo>
                  <a:lnTo>
                    <a:pt x="4" y="6"/>
                  </a:lnTo>
                  <a:lnTo>
                    <a:pt x="0" y="6"/>
                  </a:lnTo>
                  <a:lnTo>
                    <a:pt x="0" y="5"/>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49" name="Freeform 75"/>
            <p:cNvSpPr>
              <a:spLocks/>
            </p:cNvSpPr>
            <p:nvPr/>
          </p:nvSpPr>
          <p:spPr bwMode="auto">
            <a:xfrm>
              <a:off x="3052950" y="3350873"/>
              <a:ext cx="23109" cy="5777"/>
            </a:xfrm>
            <a:custGeom>
              <a:avLst/>
              <a:gdLst>
                <a:gd name="T0" fmla="*/ 14 w 16"/>
                <a:gd name="T1" fmla="*/ 0 h 4"/>
                <a:gd name="T2" fmla="*/ 16 w 16"/>
                <a:gd name="T3" fmla="*/ 0 h 4"/>
                <a:gd name="T4" fmla="*/ 16 w 16"/>
                <a:gd name="T5" fmla="*/ 2 h 4"/>
                <a:gd name="T6" fmla="*/ 4 w 16"/>
                <a:gd name="T7" fmla="*/ 4 h 4"/>
                <a:gd name="T8" fmla="*/ 0 w 16"/>
                <a:gd name="T9" fmla="*/ 4 h 4"/>
                <a:gd name="T10" fmla="*/ 0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lnTo>
                    <a:pt x="16" y="0"/>
                  </a:lnTo>
                  <a:lnTo>
                    <a:pt x="16" y="2"/>
                  </a:lnTo>
                  <a:lnTo>
                    <a:pt x="4" y="4"/>
                  </a:lnTo>
                  <a:lnTo>
                    <a:pt x="0" y="4"/>
                  </a:lnTo>
                  <a:lnTo>
                    <a:pt x="0" y="2"/>
                  </a:lnTo>
                  <a:lnTo>
                    <a:pt x="1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50" name="Freeform 76"/>
            <p:cNvSpPr>
              <a:spLocks/>
            </p:cNvSpPr>
            <p:nvPr/>
          </p:nvSpPr>
          <p:spPr bwMode="auto">
            <a:xfrm>
              <a:off x="3073170" y="3298879"/>
              <a:ext cx="102545" cy="54883"/>
            </a:xfrm>
            <a:custGeom>
              <a:avLst/>
              <a:gdLst>
                <a:gd name="T0" fmla="*/ 69 w 71"/>
                <a:gd name="T1" fmla="*/ 0 h 38"/>
                <a:gd name="T2" fmla="*/ 71 w 71"/>
                <a:gd name="T3" fmla="*/ 0 h 38"/>
                <a:gd name="T4" fmla="*/ 71 w 71"/>
                <a:gd name="T5" fmla="*/ 2 h 38"/>
                <a:gd name="T6" fmla="*/ 2 w 71"/>
                <a:gd name="T7" fmla="*/ 38 h 38"/>
                <a:gd name="T8" fmla="*/ 0 w 71"/>
                <a:gd name="T9" fmla="*/ 38 h 38"/>
                <a:gd name="T10" fmla="*/ 0 w 71"/>
                <a:gd name="T11" fmla="*/ 36 h 38"/>
                <a:gd name="T12" fmla="*/ 69 w 71"/>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71" h="38">
                  <a:moveTo>
                    <a:pt x="69" y="0"/>
                  </a:moveTo>
                  <a:lnTo>
                    <a:pt x="71" y="0"/>
                  </a:lnTo>
                  <a:lnTo>
                    <a:pt x="71" y="2"/>
                  </a:lnTo>
                  <a:lnTo>
                    <a:pt x="2" y="38"/>
                  </a:lnTo>
                  <a:lnTo>
                    <a:pt x="0" y="38"/>
                  </a:lnTo>
                  <a:lnTo>
                    <a:pt x="0" y="36"/>
                  </a:lnTo>
                  <a:lnTo>
                    <a:pt x="6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51" name="Freeform 77"/>
            <p:cNvSpPr>
              <a:spLocks/>
            </p:cNvSpPr>
            <p:nvPr/>
          </p:nvSpPr>
          <p:spPr bwMode="auto">
            <a:xfrm>
              <a:off x="3224821" y="3261327"/>
              <a:ext cx="24553" cy="14443"/>
            </a:xfrm>
            <a:custGeom>
              <a:avLst/>
              <a:gdLst>
                <a:gd name="T0" fmla="*/ 15 w 17"/>
                <a:gd name="T1" fmla="*/ 0 h 10"/>
                <a:gd name="T2" fmla="*/ 17 w 17"/>
                <a:gd name="T3" fmla="*/ 0 h 10"/>
                <a:gd name="T4" fmla="*/ 17 w 17"/>
                <a:gd name="T5" fmla="*/ 2 h 10"/>
                <a:gd name="T6" fmla="*/ 2 w 17"/>
                <a:gd name="T7" fmla="*/ 10 h 10"/>
                <a:gd name="T8" fmla="*/ 0 w 17"/>
                <a:gd name="T9" fmla="*/ 10 h 10"/>
                <a:gd name="T10" fmla="*/ 0 w 17"/>
                <a:gd name="T11" fmla="*/ 7 h 10"/>
                <a:gd name="T12" fmla="*/ 15 w 1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15" y="0"/>
                  </a:moveTo>
                  <a:lnTo>
                    <a:pt x="17" y="0"/>
                  </a:lnTo>
                  <a:lnTo>
                    <a:pt x="17" y="2"/>
                  </a:lnTo>
                  <a:lnTo>
                    <a:pt x="2" y="10"/>
                  </a:lnTo>
                  <a:lnTo>
                    <a:pt x="0" y="10"/>
                  </a:lnTo>
                  <a:lnTo>
                    <a:pt x="0" y="7"/>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52" name="Freeform 78"/>
            <p:cNvSpPr>
              <a:spLocks/>
            </p:cNvSpPr>
            <p:nvPr/>
          </p:nvSpPr>
          <p:spPr bwMode="auto">
            <a:xfrm>
              <a:off x="3301367" y="3197779"/>
              <a:ext cx="89546" cy="43329"/>
            </a:xfrm>
            <a:custGeom>
              <a:avLst/>
              <a:gdLst>
                <a:gd name="T0" fmla="*/ 60 w 62"/>
                <a:gd name="T1" fmla="*/ 0 h 30"/>
                <a:gd name="T2" fmla="*/ 62 w 62"/>
                <a:gd name="T3" fmla="*/ 0 h 30"/>
                <a:gd name="T4" fmla="*/ 62 w 62"/>
                <a:gd name="T5" fmla="*/ 2 h 30"/>
                <a:gd name="T6" fmla="*/ 2 w 62"/>
                <a:gd name="T7" fmla="*/ 30 h 30"/>
                <a:gd name="T8" fmla="*/ 0 w 62"/>
                <a:gd name="T9" fmla="*/ 30 h 30"/>
                <a:gd name="T10" fmla="*/ 0 w 62"/>
                <a:gd name="T11" fmla="*/ 27 h 30"/>
                <a:gd name="T12" fmla="*/ 60 w 62"/>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62" h="30">
                  <a:moveTo>
                    <a:pt x="60" y="0"/>
                  </a:moveTo>
                  <a:lnTo>
                    <a:pt x="62" y="0"/>
                  </a:lnTo>
                  <a:lnTo>
                    <a:pt x="62" y="2"/>
                  </a:lnTo>
                  <a:lnTo>
                    <a:pt x="2" y="30"/>
                  </a:lnTo>
                  <a:lnTo>
                    <a:pt x="0" y="30"/>
                  </a:lnTo>
                  <a:lnTo>
                    <a:pt x="0" y="27"/>
                  </a:lnTo>
                  <a:lnTo>
                    <a:pt x="6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53" name="Freeform 79"/>
            <p:cNvSpPr>
              <a:spLocks/>
            </p:cNvSpPr>
            <p:nvPr/>
          </p:nvSpPr>
          <p:spPr bwMode="auto">
            <a:xfrm>
              <a:off x="3388025" y="3181891"/>
              <a:ext cx="34663" cy="18776"/>
            </a:xfrm>
            <a:custGeom>
              <a:avLst/>
              <a:gdLst>
                <a:gd name="T0" fmla="*/ 22 w 24"/>
                <a:gd name="T1" fmla="*/ 0 h 13"/>
                <a:gd name="T2" fmla="*/ 24 w 24"/>
                <a:gd name="T3" fmla="*/ 0 h 13"/>
                <a:gd name="T4" fmla="*/ 24 w 24"/>
                <a:gd name="T5" fmla="*/ 3 h 13"/>
                <a:gd name="T6" fmla="*/ 2 w 24"/>
                <a:gd name="T7" fmla="*/ 13 h 13"/>
                <a:gd name="T8" fmla="*/ 0 w 24"/>
                <a:gd name="T9" fmla="*/ 13 h 13"/>
                <a:gd name="T10" fmla="*/ 0 w 24"/>
                <a:gd name="T11" fmla="*/ 11 h 13"/>
                <a:gd name="T12" fmla="*/ 2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2" y="0"/>
                  </a:moveTo>
                  <a:lnTo>
                    <a:pt x="24" y="0"/>
                  </a:lnTo>
                  <a:lnTo>
                    <a:pt x="24" y="3"/>
                  </a:lnTo>
                  <a:lnTo>
                    <a:pt x="2" y="13"/>
                  </a:lnTo>
                  <a:lnTo>
                    <a:pt x="0" y="13"/>
                  </a:lnTo>
                  <a:lnTo>
                    <a:pt x="0" y="11"/>
                  </a:lnTo>
                  <a:lnTo>
                    <a:pt x="2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54" name="Freeform 80"/>
            <p:cNvSpPr>
              <a:spLocks/>
            </p:cNvSpPr>
            <p:nvPr/>
          </p:nvSpPr>
          <p:spPr bwMode="auto">
            <a:xfrm>
              <a:off x="3473238" y="3142896"/>
              <a:ext cx="28886" cy="14443"/>
            </a:xfrm>
            <a:custGeom>
              <a:avLst/>
              <a:gdLst>
                <a:gd name="T0" fmla="*/ 17 w 20"/>
                <a:gd name="T1" fmla="*/ 0 h 10"/>
                <a:gd name="T2" fmla="*/ 20 w 20"/>
                <a:gd name="T3" fmla="*/ 0 h 10"/>
                <a:gd name="T4" fmla="*/ 20 w 20"/>
                <a:gd name="T5" fmla="*/ 2 h 10"/>
                <a:gd name="T6" fmla="*/ 3 w 20"/>
                <a:gd name="T7" fmla="*/ 10 h 10"/>
                <a:gd name="T8" fmla="*/ 0 w 20"/>
                <a:gd name="T9" fmla="*/ 10 h 10"/>
                <a:gd name="T10" fmla="*/ 0 w 20"/>
                <a:gd name="T11" fmla="*/ 9 h 10"/>
                <a:gd name="T12" fmla="*/ 17 w 2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0" h="10">
                  <a:moveTo>
                    <a:pt x="17" y="0"/>
                  </a:moveTo>
                  <a:lnTo>
                    <a:pt x="20" y="0"/>
                  </a:lnTo>
                  <a:lnTo>
                    <a:pt x="20" y="2"/>
                  </a:lnTo>
                  <a:lnTo>
                    <a:pt x="3" y="10"/>
                  </a:lnTo>
                  <a:lnTo>
                    <a:pt x="0" y="10"/>
                  </a:lnTo>
                  <a:lnTo>
                    <a:pt x="0" y="9"/>
                  </a:lnTo>
                  <a:lnTo>
                    <a:pt x="1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55" name="Freeform 81"/>
            <p:cNvSpPr>
              <a:spLocks/>
            </p:cNvSpPr>
            <p:nvPr/>
          </p:nvSpPr>
          <p:spPr bwMode="auto">
            <a:xfrm>
              <a:off x="3546896" y="3007133"/>
              <a:ext cx="116988" cy="109766"/>
            </a:xfrm>
            <a:custGeom>
              <a:avLst/>
              <a:gdLst>
                <a:gd name="T0" fmla="*/ 78 w 81"/>
                <a:gd name="T1" fmla="*/ 0 h 76"/>
                <a:gd name="T2" fmla="*/ 81 w 81"/>
                <a:gd name="T3" fmla="*/ 0 h 76"/>
                <a:gd name="T4" fmla="*/ 81 w 81"/>
                <a:gd name="T5" fmla="*/ 3 h 76"/>
                <a:gd name="T6" fmla="*/ 3 w 81"/>
                <a:gd name="T7" fmla="*/ 76 h 76"/>
                <a:gd name="T8" fmla="*/ 0 w 81"/>
                <a:gd name="T9" fmla="*/ 76 h 76"/>
                <a:gd name="T10" fmla="*/ 0 w 81"/>
                <a:gd name="T11" fmla="*/ 73 h 76"/>
                <a:gd name="T12" fmla="*/ 78 w 81"/>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81" h="76">
                  <a:moveTo>
                    <a:pt x="78" y="0"/>
                  </a:moveTo>
                  <a:lnTo>
                    <a:pt x="81" y="0"/>
                  </a:lnTo>
                  <a:lnTo>
                    <a:pt x="81" y="3"/>
                  </a:lnTo>
                  <a:lnTo>
                    <a:pt x="3" y="76"/>
                  </a:lnTo>
                  <a:lnTo>
                    <a:pt x="0" y="76"/>
                  </a:lnTo>
                  <a:lnTo>
                    <a:pt x="0" y="73"/>
                  </a:lnTo>
                  <a:lnTo>
                    <a:pt x="7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56" name="Freeform 82"/>
            <p:cNvSpPr>
              <a:spLocks/>
            </p:cNvSpPr>
            <p:nvPr/>
          </p:nvSpPr>
          <p:spPr bwMode="auto">
            <a:xfrm>
              <a:off x="3659550" y="2999911"/>
              <a:ext cx="10110" cy="11554"/>
            </a:xfrm>
            <a:custGeom>
              <a:avLst/>
              <a:gdLst>
                <a:gd name="T0" fmla="*/ 5 w 7"/>
                <a:gd name="T1" fmla="*/ 0 h 8"/>
                <a:gd name="T2" fmla="*/ 7 w 7"/>
                <a:gd name="T3" fmla="*/ 0 h 8"/>
                <a:gd name="T4" fmla="*/ 7 w 7"/>
                <a:gd name="T5" fmla="*/ 3 h 8"/>
                <a:gd name="T6" fmla="*/ 3 w 7"/>
                <a:gd name="T7" fmla="*/ 8 h 8"/>
                <a:gd name="T8" fmla="*/ 0 w 7"/>
                <a:gd name="T9" fmla="*/ 8 h 8"/>
                <a:gd name="T10" fmla="*/ 0 w 7"/>
                <a:gd name="T11" fmla="*/ 5 h 8"/>
                <a:gd name="T12" fmla="*/ 5 w 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5" y="0"/>
                  </a:moveTo>
                  <a:lnTo>
                    <a:pt x="7" y="0"/>
                  </a:lnTo>
                  <a:lnTo>
                    <a:pt x="7" y="3"/>
                  </a:lnTo>
                  <a:lnTo>
                    <a:pt x="3" y="8"/>
                  </a:lnTo>
                  <a:lnTo>
                    <a:pt x="0" y="8"/>
                  </a:lnTo>
                  <a:lnTo>
                    <a:pt x="0" y="5"/>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57" name="Freeform 83"/>
            <p:cNvSpPr>
              <a:spLocks/>
            </p:cNvSpPr>
            <p:nvPr/>
          </p:nvSpPr>
          <p:spPr bwMode="auto">
            <a:xfrm>
              <a:off x="3718766" y="2933474"/>
              <a:ext cx="24553" cy="23109"/>
            </a:xfrm>
            <a:custGeom>
              <a:avLst/>
              <a:gdLst>
                <a:gd name="T0" fmla="*/ 15 w 17"/>
                <a:gd name="T1" fmla="*/ 0 h 16"/>
                <a:gd name="T2" fmla="*/ 17 w 17"/>
                <a:gd name="T3" fmla="*/ 0 h 16"/>
                <a:gd name="T4" fmla="*/ 17 w 17"/>
                <a:gd name="T5" fmla="*/ 4 h 16"/>
                <a:gd name="T6" fmla="*/ 3 w 17"/>
                <a:gd name="T7" fmla="*/ 16 h 16"/>
                <a:gd name="T8" fmla="*/ 0 w 17"/>
                <a:gd name="T9" fmla="*/ 16 h 16"/>
                <a:gd name="T10" fmla="*/ 0 w 17"/>
                <a:gd name="T11" fmla="*/ 15 h 16"/>
                <a:gd name="T12" fmla="*/ 15 w 17"/>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7" h="16">
                  <a:moveTo>
                    <a:pt x="15" y="0"/>
                  </a:moveTo>
                  <a:lnTo>
                    <a:pt x="17" y="0"/>
                  </a:lnTo>
                  <a:lnTo>
                    <a:pt x="17" y="4"/>
                  </a:lnTo>
                  <a:lnTo>
                    <a:pt x="3" y="16"/>
                  </a:lnTo>
                  <a:lnTo>
                    <a:pt x="0" y="16"/>
                  </a:lnTo>
                  <a:lnTo>
                    <a:pt x="0" y="15"/>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58" name="Freeform 84"/>
            <p:cNvSpPr>
              <a:spLocks/>
            </p:cNvSpPr>
            <p:nvPr/>
          </p:nvSpPr>
          <p:spPr bwMode="auto">
            <a:xfrm>
              <a:off x="3793869" y="2836707"/>
              <a:ext cx="63549" cy="56328"/>
            </a:xfrm>
            <a:custGeom>
              <a:avLst/>
              <a:gdLst>
                <a:gd name="T0" fmla="*/ 41 w 44"/>
                <a:gd name="T1" fmla="*/ 0 h 39"/>
                <a:gd name="T2" fmla="*/ 44 w 44"/>
                <a:gd name="T3" fmla="*/ 0 h 39"/>
                <a:gd name="T4" fmla="*/ 44 w 44"/>
                <a:gd name="T5" fmla="*/ 2 h 39"/>
                <a:gd name="T6" fmla="*/ 2 w 44"/>
                <a:gd name="T7" fmla="*/ 39 h 39"/>
                <a:gd name="T8" fmla="*/ 0 w 44"/>
                <a:gd name="T9" fmla="*/ 39 h 39"/>
                <a:gd name="T10" fmla="*/ 0 w 44"/>
                <a:gd name="T11" fmla="*/ 37 h 39"/>
                <a:gd name="T12" fmla="*/ 41 w 44"/>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44" h="39">
                  <a:moveTo>
                    <a:pt x="41" y="0"/>
                  </a:moveTo>
                  <a:lnTo>
                    <a:pt x="44" y="0"/>
                  </a:lnTo>
                  <a:lnTo>
                    <a:pt x="44" y="2"/>
                  </a:lnTo>
                  <a:lnTo>
                    <a:pt x="2" y="39"/>
                  </a:lnTo>
                  <a:lnTo>
                    <a:pt x="0" y="39"/>
                  </a:lnTo>
                  <a:lnTo>
                    <a:pt x="0" y="37"/>
                  </a:lnTo>
                  <a:lnTo>
                    <a:pt x="4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59" name="Freeform 85"/>
            <p:cNvSpPr>
              <a:spLocks/>
            </p:cNvSpPr>
            <p:nvPr/>
          </p:nvSpPr>
          <p:spPr bwMode="auto">
            <a:xfrm>
              <a:off x="3853085" y="2777491"/>
              <a:ext cx="37551" cy="62105"/>
            </a:xfrm>
            <a:custGeom>
              <a:avLst/>
              <a:gdLst>
                <a:gd name="T0" fmla="*/ 24 w 26"/>
                <a:gd name="T1" fmla="*/ 0 h 43"/>
                <a:gd name="T2" fmla="*/ 26 w 26"/>
                <a:gd name="T3" fmla="*/ 0 h 43"/>
                <a:gd name="T4" fmla="*/ 26 w 26"/>
                <a:gd name="T5" fmla="*/ 2 h 43"/>
                <a:gd name="T6" fmla="*/ 3 w 26"/>
                <a:gd name="T7" fmla="*/ 43 h 43"/>
                <a:gd name="T8" fmla="*/ 0 w 26"/>
                <a:gd name="T9" fmla="*/ 43 h 43"/>
                <a:gd name="T10" fmla="*/ 0 w 26"/>
                <a:gd name="T11" fmla="*/ 41 h 43"/>
                <a:gd name="T12" fmla="*/ 24 w 26"/>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6" h="43">
                  <a:moveTo>
                    <a:pt x="24" y="0"/>
                  </a:moveTo>
                  <a:lnTo>
                    <a:pt x="26" y="0"/>
                  </a:lnTo>
                  <a:lnTo>
                    <a:pt x="26" y="2"/>
                  </a:lnTo>
                  <a:lnTo>
                    <a:pt x="3" y="43"/>
                  </a:lnTo>
                  <a:lnTo>
                    <a:pt x="0" y="43"/>
                  </a:lnTo>
                  <a:lnTo>
                    <a:pt x="0" y="41"/>
                  </a:lnTo>
                  <a:lnTo>
                    <a:pt x="2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60" name="Freeform 86"/>
            <p:cNvSpPr>
              <a:spLocks/>
            </p:cNvSpPr>
            <p:nvPr/>
          </p:nvSpPr>
          <p:spPr bwMode="auto">
            <a:xfrm>
              <a:off x="3916633" y="2702388"/>
              <a:ext cx="17331" cy="24553"/>
            </a:xfrm>
            <a:custGeom>
              <a:avLst/>
              <a:gdLst>
                <a:gd name="T0" fmla="*/ 9 w 12"/>
                <a:gd name="T1" fmla="*/ 0 h 17"/>
                <a:gd name="T2" fmla="*/ 12 w 12"/>
                <a:gd name="T3" fmla="*/ 0 h 17"/>
                <a:gd name="T4" fmla="*/ 12 w 12"/>
                <a:gd name="T5" fmla="*/ 3 h 17"/>
                <a:gd name="T6" fmla="*/ 3 w 12"/>
                <a:gd name="T7" fmla="*/ 17 h 17"/>
                <a:gd name="T8" fmla="*/ 0 w 12"/>
                <a:gd name="T9" fmla="*/ 17 h 17"/>
                <a:gd name="T10" fmla="*/ 0 w 12"/>
                <a:gd name="T11" fmla="*/ 15 h 17"/>
                <a:gd name="T12" fmla="*/ 9 w 12"/>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2" h="17">
                  <a:moveTo>
                    <a:pt x="9" y="0"/>
                  </a:moveTo>
                  <a:lnTo>
                    <a:pt x="12" y="0"/>
                  </a:lnTo>
                  <a:lnTo>
                    <a:pt x="12" y="3"/>
                  </a:lnTo>
                  <a:lnTo>
                    <a:pt x="3" y="17"/>
                  </a:lnTo>
                  <a:lnTo>
                    <a:pt x="0" y="17"/>
                  </a:lnTo>
                  <a:lnTo>
                    <a:pt x="0" y="15"/>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61" name="Freeform 87"/>
            <p:cNvSpPr>
              <a:spLocks/>
            </p:cNvSpPr>
            <p:nvPr/>
          </p:nvSpPr>
          <p:spPr bwMode="auto">
            <a:xfrm>
              <a:off x="3959962" y="2570959"/>
              <a:ext cx="47662" cy="82325"/>
            </a:xfrm>
            <a:custGeom>
              <a:avLst/>
              <a:gdLst>
                <a:gd name="T0" fmla="*/ 31 w 33"/>
                <a:gd name="T1" fmla="*/ 0 h 57"/>
                <a:gd name="T2" fmla="*/ 33 w 33"/>
                <a:gd name="T3" fmla="*/ 0 h 57"/>
                <a:gd name="T4" fmla="*/ 33 w 33"/>
                <a:gd name="T5" fmla="*/ 2 h 57"/>
                <a:gd name="T6" fmla="*/ 2 w 33"/>
                <a:gd name="T7" fmla="*/ 57 h 57"/>
                <a:gd name="T8" fmla="*/ 0 w 33"/>
                <a:gd name="T9" fmla="*/ 57 h 57"/>
                <a:gd name="T10" fmla="*/ 0 w 33"/>
                <a:gd name="T11" fmla="*/ 55 h 57"/>
                <a:gd name="T12" fmla="*/ 31 w 33"/>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33" h="57">
                  <a:moveTo>
                    <a:pt x="31" y="0"/>
                  </a:moveTo>
                  <a:lnTo>
                    <a:pt x="33" y="0"/>
                  </a:lnTo>
                  <a:lnTo>
                    <a:pt x="33" y="2"/>
                  </a:lnTo>
                  <a:lnTo>
                    <a:pt x="2" y="57"/>
                  </a:lnTo>
                  <a:lnTo>
                    <a:pt x="0" y="57"/>
                  </a:lnTo>
                  <a:lnTo>
                    <a:pt x="0" y="55"/>
                  </a:lnTo>
                  <a:lnTo>
                    <a:pt x="3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62" name="Freeform 88"/>
            <p:cNvSpPr>
              <a:spLocks/>
            </p:cNvSpPr>
            <p:nvPr/>
          </p:nvSpPr>
          <p:spPr bwMode="auto">
            <a:xfrm>
              <a:off x="4004735" y="2533407"/>
              <a:ext cx="40440" cy="40440"/>
            </a:xfrm>
            <a:custGeom>
              <a:avLst/>
              <a:gdLst>
                <a:gd name="T0" fmla="*/ 26 w 28"/>
                <a:gd name="T1" fmla="*/ 0 h 28"/>
                <a:gd name="T2" fmla="*/ 28 w 28"/>
                <a:gd name="T3" fmla="*/ 0 h 28"/>
                <a:gd name="T4" fmla="*/ 28 w 28"/>
                <a:gd name="T5" fmla="*/ 2 h 28"/>
                <a:gd name="T6" fmla="*/ 2 w 28"/>
                <a:gd name="T7" fmla="*/ 28 h 28"/>
                <a:gd name="T8" fmla="*/ 0 w 28"/>
                <a:gd name="T9" fmla="*/ 28 h 28"/>
                <a:gd name="T10" fmla="*/ 0 w 28"/>
                <a:gd name="T11" fmla="*/ 26 h 28"/>
                <a:gd name="T12" fmla="*/ 26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26" y="0"/>
                  </a:moveTo>
                  <a:lnTo>
                    <a:pt x="28" y="0"/>
                  </a:lnTo>
                  <a:lnTo>
                    <a:pt x="28" y="2"/>
                  </a:lnTo>
                  <a:lnTo>
                    <a:pt x="2" y="28"/>
                  </a:lnTo>
                  <a:lnTo>
                    <a:pt x="0" y="28"/>
                  </a:lnTo>
                  <a:lnTo>
                    <a:pt x="0" y="26"/>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63" name="Freeform 89"/>
            <p:cNvSpPr>
              <a:spLocks/>
            </p:cNvSpPr>
            <p:nvPr/>
          </p:nvSpPr>
          <p:spPr bwMode="auto">
            <a:xfrm>
              <a:off x="4097169" y="2455416"/>
              <a:ext cx="27442" cy="28886"/>
            </a:xfrm>
            <a:custGeom>
              <a:avLst/>
              <a:gdLst>
                <a:gd name="T0" fmla="*/ 18 w 19"/>
                <a:gd name="T1" fmla="*/ 0 h 20"/>
                <a:gd name="T2" fmla="*/ 19 w 19"/>
                <a:gd name="T3" fmla="*/ 0 h 20"/>
                <a:gd name="T4" fmla="*/ 19 w 19"/>
                <a:gd name="T5" fmla="*/ 4 h 20"/>
                <a:gd name="T6" fmla="*/ 3 w 19"/>
                <a:gd name="T7" fmla="*/ 20 h 20"/>
                <a:gd name="T8" fmla="*/ 0 w 19"/>
                <a:gd name="T9" fmla="*/ 20 h 20"/>
                <a:gd name="T10" fmla="*/ 0 w 19"/>
                <a:gd name="T11" fmla="*/ 16 h 20"/>
                <a:gd name="T12" fmla="*/ 18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8" y="0"/>
                  </a:moveTo>
                  <a:lnTo>
                    <a:pt x="19" y="0"/>
                  </a:lnTo>
                  <a:lnTo>
                    <a:pt x="19" y="4"/>
                  </a:lnTo>
                  <a:lnTo>
                    <a:pt x="3" y="20"/>
                  </a:lnTo>
                  <a:lnTo>
                    <a:pt x="0" y="20"/>
                  </a:lnTo>
                  <a:lnTo>
                    <a:pt x="0" y="16"/>
                  </a:lnTo>
                  <a:lnTo>
                    <a:pt x="1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64" name="Freeform 90"/>
            <p:cNvSpPr>
              <a:spLocks/>
            </p:cNvSpPr>
            <p:nvPr/>
          </p:nvSpPr>
          <p:spPr bwMode="auto">
            <a:xfrm>
              <a:off x="4170827" y="2422197"/>
              <a:ext cx="121320" cy="8666"/>
            </a:xfrm>
            <a:custGeom>
              <a:avLst/>
              <a:gdLst>
                <a:gd name="T0" fmla="*/ 81 w 84"/>
                <a:gd name="T1" fmla="*/ 0 h 6"/>
                <a:gd name="T2" fmla="*/ 84 w 84"/>
                <a:gd name="T3" fmla="*/ 0 h 6"/>
                <a:gd name="T4" fmla="*/ 84 w 84"/>
                <a:gd name="T5" fmla="*/ 3 h 6"/>
                <a:gd name="T6" fmla="*/ 2 w 84"/>
                <a:gd name="T7" fmla="*/ 6 h 6"/>
                <a:gd name="T8" fmla="*/ 0 w 84"/>
                <a:gd name="T9" fmla="*/ 6 h 6"/>
                <a:gd name="T10" fmla="*/ 0 w 84"/>
                <a:gd name="T11" fmla="*/ 3 h 6"/>
                <a:gd name="T12" fmla="*/ 81 w 84"/>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4" h="6">
                  <a:moveTo>
                    <a:pt x="81" y="0"/>
                  </a:moveTo>
                  <a:lnTo>
                    <a:pt x="84" y="0"/>
                  </a:lnTo>
                  <a:lnTo>
                    <a:pt x="84" y="3"/>
                  </a:lnTo>
                  <a:lnTo>
                    <a:pt x="2" y="6"/>
                  </a:lnTo>
                  <a:lnTo>
                    <a:pt x="0" y="6"/>
                  </a:lnTo>
                  <a:lnTo>
                    <a:pt x="0" y="3"/>
                  </a:lnTo>
                  <a:lnTo>
                    <a:pt x="8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65" name="Freeform 91"/>
            <p:cNvSpPr>
              <a:spLocks/>
            </p:cNvSpPr>
            <p:nvPr/>
          </p:nvSpPr>
          <p:spPr bwMode="auto">
            <a:xfrm>
              <a:off x="4342698" y="2414976"/>
              <a:ext cx="25997" cy="5777"/>
            </a:xfrm>
            <a:custGeom>
              <a:avLst/>
              <a:gdLst>
                <a:gd name="T0" fmla="*/ 16 w 18"/>
                <a:gd name="T1" fmla="*/ 0 h 4"/>
                <a:gd name="T2" fmla="*/ 18 w 18"/>
                <a:gd name="T3" fmla="*/ 0 h 4"/>
                <a:gd name="T4" fmla="*/ 18 w 18"/>
                <a:gd name="T5" fmla="*/ 2 h 4"/>
                <a:gd name="T6" fmla="*/ 2 w 18"/>
                <a:gd name="T7" fmla="*/ 4 h 4"/>
                <a:gd name="T8" fmla="*/ 0 w 18"/>
                <a:gd name="T9" fmla="*/ 4 h 4"/>
                <a:gd name="T10" fmla="*/ 0 w 18"/>
                <a:gd name="T11" fmla="*/ 2 h 4"/>
                <a:gd name="T12" fmla="*/ 16 w 1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6" y="0"/>
                  </a:moveTo>
                  <a:lnTo>
                    <a:pt x="18" y="0"/>
                  </a:lnTo>
                  <a:lnTo>
                    <a:pt x="18" y="2"/>
                  </a:lnTo>
                  <a:lnTo>
                    <a:pt x="2" y="4"/>
                  </a:lnTo>
                  <a:lnTo>
                    <a:pt x="0" y="4"/>
                  </a:lnTo>
                  <a:lnTo>
                    <a:pt x="0" y="2"/>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66" name="Freeform 92"/>
            <p:cNvSpPr>
              <a:spLocks/>
            </p:cNvSpPr>
            <p:nvPr/>
          </p:nvSpPr>
          <p:spPr bwMode="auto">
            <a:xfrm>
              <a:off x="4416356" y="2397644"/>
              <a:ext cx="57771" cy="11554"/>
            </a:xfrm>
            <a:custGeom>
              <a:avLst/>
              <a:gdLst>
                <a:gd name="T0" fmla="*/ 36 w 40"/>
                <a:gd name="T1" fmla="*/ 0 h 8"/>
                <a:gd name="T2" fmla="*/ 40 w 40"/>
                <a:gd name="T3" fmla="*/ 0 h 8"/>
                <a:gd name="T4" fmla="*/ 40 w 40"/>
                <a:gd name="T5" fmla="*/ 4 h 8"/>
                <a:gd name="T6" fmla="*/ 2 w 40"/>
                <a:gd name="T7" fmla="*/ 8 h 8"/>
                <a:gd name="T8" fmla="*/ 0 w 40"/>
                <a:gd name="T9" fmla="*/ 8 h 8"/>
                <a:gd name="T10" fmla="*/ 0 w 40"/>
                <a:gd name="T11" fmla="*/ 6 h 8"/>
                <a:gd name="T12" fmla="*/ 36 w 40"/>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36" y="0"/>
                  </a:moveTo>
                  <a:lnTo>
                    <a:pt x="40" y="0"/>
                  </a:lnTo>
                  <a:lnTo>
                    <a:pt x="40" y="4"/>
                  </a:lnTo>
                  <a:lnTo>
                    <a:pt x="2" y="8"/>
                  </a:lnTo>
                  <a:lnTo>
                    <a:pt x="0" y="8"/>
                  </a:lnTo>
                  <a:lnTo>
                    <a:pt x="0" y="6"/>
                  </a:lnTo>
                  <a:lnTo>
                    <a:pt x="3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67" name="Freeform 93"/>
            <p:cNvSpPr>
              <a:spLocks/>
            </p:cNvSpPr>
            <p:nvPr/>
          </p:nvSpPr>
          <p:spPr bwMode="auto">
            <a:xfrm>
              <a:off x="4468350" y="2397644"/>
              <a:ext cx="72214" cy="33219"/>
            </a:xfrm>
            <a:custGeom>
              <a:avLst/>
              <a:gdLst>
                <a:gd name="T0" fmla="*/ 0 w 50"/>
                <a:gd name="T1" fmla="*/ 0 h 23"/>
                <a:gd name="T2" fmla="*/ 4 w 50"/>
                <a:gd name="T3" fmla="*/ 0 h 23"/>
                <a:gd name="T4" fmla="*/ 50 w 50"/>
                <a:gd name="T5" fmla="*/ 20 h 23"/>
                <a:gd name="T6" fmla="*/ 50 w 50"/>
                <a:gd name="T7" fmla="*/ 23 h 23"/>
                <a:gd name="T8" fmla="*/ 47 w 50"/>
                <a:gd name="T9" fmla="*/ 23 h 23"/>
                <a:gd name="T10" fmla="*/ 0 w 50"/>
                <a:gd name="T11" fmla="*/ 4 h 23"/>
                <a:gd name="T12" fmla="*/ 0 w 50"/>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50" h="23">
                  <a:moveTo>
                    <a:pt x="0" y="0"/>
                  </a:moveTo>
                  <a:lnTo>
                    <a:pt x="4" y="0"/>
                  </a:lnTo>
                  <a:lnTo>
                    <a:pt x="50" y="20"/>
                  </a:lnTo>
                  <a:lnTo>
                    <a:pt x="50" y="23"/>
                  </a:lnTo>
                  <a:lnTo>
                    <a:pt x="47" y="23"/>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68" name="Freeform 94"/>
            <p:cNvSpPr>
              <a:spLocks/>
            </p:cNvSpPr>
            <p:nvPr/>
          </p:nvSpPr>
          <p:spPr bwMode="auto">
            <a:xfrm>
              <a:off x="4588226" y="2446750"/>
              <a:ext cx="25997" cy="14443"/>
            </a:xfrm>
            <a:custGeom>
              <a:avLst/>
              <a:gdLst>
                <a:gd name="T0" fmla="*/ 0 w 18"/>
                <a:gd name="T1" fmla="*/ 0 h 10"/>
                <a:gd name="T2" fmla="*/ 3 w 18"/>
                <a:gd name="T3" fmla="*/ 0 h 10"/>
                <a:gd name="T4" fmla="*/ 18 w 18"/>
                <a:gd name="T5" fmla="*/ 6 h 10"/>
                <a:gd name="T6" fmla="*/ 18 w 18"/>
                <a:gd name="T7" fmla="*/ 10 h 10"/>
                <a:gd name="T8" fmla="*/ 16 w 18"/>
                <a:gd name="T9" fmla="*/ 10 h 10"/>
                <a:gd name="T10" fmla="*/ 0 w 18"/>
                <a:gd name="T11" fmla="*/ 3 h 10"/>
                <a:gd name="T12" fmla="*/ 0 w 1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 h="10">
                  <a:moveTo>
                    <a:pt x="0" y="0"/>
                  </a:moveTo>
                  <a:lnTo>
                    <a:pt x="3" y="0"/>
                  </a:lnTo>
                  <a:lnTo>
                    <a:pt x="18" y="6"/>
                  </a:lnTo>
                  <a:lnTo>
                    <a:pt x="18" y="10"/>
                  </a:lnTo>
                  <a:lnTo>
                    <a:pt x="16" y="1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69" name="Freeform 95"/>
            <p:cNvSpPr>
              <a:spLocks/>
            </p:cNvSpPr>
            <p:nvPr/>
          </p:nvSpPr>
          <p:spPr bwMode="auto">
            <a:xfrm>
              <a:off x="4661885" y="2477080"/>
              <a:ext cx="83769" cy="34663"/>
            </a:xfrm>
            <a:custGeom>
              <a:avLst/>
              <a:gdLst>
                <a:gd name="T0" fmla="*/ 0 w 58"/>
                <a:gd name="T1" fmla="*/ 0 h 24"/>
                <a:gd name="T2" fmla="*/ 3 w 58"/>
                <a:gd name="T3" fmla="*/ 0 h 24"/>
                <a:gd name="T4" fmla="*/ 58 w 58"/>
                <a:gd name="T5" fmla="*/ 22 h 24"/>
                <a:gd name="T6" fmla="*/ 58 w 58"/>
                <a:gd name="T7" fmla="*/ 24 h 24"/>
                <a:gd name="T8" fmla="*/ 56 w 58"/>
                <a:gd name="T9" fmla="*/ 24 h 24"/>
                <a:gd name="T10" fmla="*/ 0 w 58"/>
                <a:gd name="T11" fmla="*/ 2 h 24"/>
                <a:gd name="T12" fmla="*/ 0 w 5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 h="24">
                  <a:moveTo>
                    <a:pt x="0" y="0"/>
                  </a:moveTo>
                  <a:lnTo>
                    <a:pt x="3" y="0"/>
                  </a:lnTo>
                  <a:lnTo>
                    <a:pt x="58" y="22"/>
                  </a:lnTo>
                  <a:lnTo>
                    <a:pt x="58" y="24"/>
                  </a:lnTo>
                  <a:lnTo>
                    <a:pt x="56" y="24"/>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70" name="Freeform 96"/>
            <p:cNvSpPr>
              <a:spLocks/>
            </p:cNvSpPr>
            <p:nvPr/>
          </p:nvSpPr>
          <p:spPr bwMode="auto">
            <a:xfrm>
              <a:off x="4742765" y="2508854"/>
              <a:ext cx="40440" cy="20220"/>
            </a:xfrm>
            <a:custGeom>
              <a:avLst/>
              <a:gdLst>
                <a:gd name="T0" fmla="*/ 0 w 28"/>
                <a:gd name="T1" fmla="*/ 0 h 14"/>
                <a:gd name="T2" fmla="*/ 2 w 28"/>
                <a:gd name="T3" fmla="*/ 0 h 14"/>
                <a:gd name="T4" fmla="*/ 28 w 28"/>
                <a:gd name="T5" fmla="*/ 12 h 14"/>
                <a:gd name="T6" fmla="*/ 28 w 28"/>
                <a:gd name="T7" fmla="*/ 14 h 14"/>
                <a:gd name="T8" fmla="*/ 25 w 28"/>
                <a:gd name="T9" fmla="*/ 14 h 14"/>
                <a:gd name="T10" fmla="*/ 0 w 28"/>
                <a:gd name="T11" fmla="*/ 2 h 14"/>
                <a:gd name="T12" fmla="*/ 0 w 2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8" h="14">
                  <a:moveTo>
                    <a:pt x="0" y="0"/>
                  </a:moveTo>
                  <a:lnTo>
                    <a:pt x="2" y="0"/>
                  </a:lnTo>
                  <a:lnTo>
                    <a:pt x="28" y="12"/>
                  </a:lnTo>
                  <a:lnTo>
                    <a:pt x="28" y="14"/>
                  </a:lnTo>
                  <a:lnTo>
                    <a:pt x="25" y="14"/>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71" name="Freeform 97"/>
            <p:cNvSpPr>
              <a:spLocks/>
            </p:cNvSpPr>
            <p:nvPr/>
          </p:nvSpPr>
          <p:spPr bwMode="auto">
            <a:xfrm>
              <a:off x="4833755" y="2555071"/>
              <a:ext cx="25997" cy="14443"/>
            </a:xfrm>
            <a:custGeom>
              <a:avLst/>
              <a:gdLst>
                <a:gd name="T0" fmla="*/ 0 w 18"/>
                <a:gd name="T1" fmla="*/ 0 h 10"/>
                <a:gd name="T2" fmla="*/ 2 w 18"/>
                <a:gd name="T3" fmla="*/ 0 h 10"/>
                <a:gd name="T4" fmla="*/ 18 w 18"/>
                <a:gd name="T5" fmla="*/ 8 h 10"/>
                <a:gd name="T6" fmla="*/ 18 w 18"/>
                <a:gd name="T7" fmla="*/ 10 h 10"/>
                <a:gd name="T8" fmla="*/ 14 w 18"/>
                <a:gd name="T9" fmla="*/ 10 h 10"/>
                <a:gd name="T10" fmla="*/ 0 w 18"/>
                <a:gd name="T11" fmla="*/ 2 h 10"/>
                <a:gd name="T12" fmla="*/ 0 w 1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 h="10">
                  <a:moveTo>
                    <a:pt x="0" y="0"/>
                  </a:moveTo>
                  <a:lnTo>
                    <a:pt x="2" y="0"/>
                  </a:lnTo>
                  <a:lnTo>
                    <a:pt x="18" y="8"/>
                  </a:lnTo>
                  <a:lnTo>
                    <a:pt x="18" y="10"/>
                  </a:lnTo>
                  <a:lnTo>
                    <a:pt x="14" y="10"/>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72" name="Freeform 98"/>
            <p:cNvSpPr>
              <a:spLocks/>
            </p:cNvSpPr>
            <p:nvPr/>
          </p:nvSpPr>
          <p:spPr bwMode="auto">
            <a:xfrm>
              <a:off x="4908858" y="2594067"/>
              <a:ext cx="31774" cy="18776"/>
            </a:xfrm>
            <a:custGeom>
              <a:avLst/>
              <a:gdLst>
                <a:gd name="T0" fmla="*/ 0 w 22"/>
                <a:gd name="T1" fmla="*/ 0 h 13"/>
                <a:gd name="T2" fmla="*/ 2 w 22"/>
                <a:gd name="T3" fmla="*/ 0 h 13"/>
                <a:gd name="T4" fmla="*/ 22 w 22"/>
                <a:gd name="T5" fmla="*/ 9 h 13"/>
                <a:gd name="T6" fmla="*/ 22 w 22"/>
                <a:gd name="T7" fmla="*/ 13 h 13"/>
                <a:gd name="T8" fmla="*/ 19 w 22"/>
                <a:gd name="T9" fmla="*/ 13 h 13"/>
                <a:gd name="T10" fmla="*/ 0 w 22"/>
                <a:gd name="T11" fmla="*/ 1 h 13"/>
                <a:gd name="T12" fmla="*/ 0 w 2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2" h="13">
                  <a:moveTo>
                    <a:pt x="0" y="0"/>
                  </a:moveTo>
                  <a:lnTo>
                    <a:pt x="2" y="0"/>
                  </a:lnTo>
                  <a:lnTo>
                    <a:pt x="22" y="9"/>
                  </a:lnTo>
                  <a:lnTo>
                    <a:pt x="22" y="13"/>
                  </a:lnTo>
                  <a:lnTo>
                    <a:pt x="19" y="13"/>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73" name="Freeform 99"/>
            <p:cNvSpPr>
              <a:spLocks/>
            </p:cNvSpPr>
            <p:nvPr/>
          </p:nvSpPr>
          <p:spPr bwMode="auto">
            <a:xfrm>
              <a:off x="4936299" y="2607065"/>
              <a:ext cx="93879" cy="46217"/>
            </a:xfrm>
            <a:custGeom>
              <a:avLst/>
              <a:gdLst>
                <a:gd name="T0" fmla="*/ 0 w 65"/>
                <a:gd name="T1" fmla="*/ 0 h 32"/>
                <a:gd name="T2" fmla="*/ 3 w 65"/>
                <a:gd name="T3" fmla="*/ 0 h 32"/>
                <a:gd name="T4" fmla="*/ 65 w 65"/>
                <a:gd name="T5" fmla="*/ 30 h 32"/>
                <a:gd name="T6" fmla="*/ 65 w 65"/>
                <a:gd name="T7" fmla="*/ 32 h 32"/>
                <a:gd name="T8" fmla="*/ 63 w 65"/>
                <a:gd name="T9" fmla="*/ 32 h 32"/>
                <a:gd name="T10" fmla="*/ 0 w 65"/>
                <a:gd name="T11" fmla="*/ 4 h 32"/>
                <a:gd name="T12" fmla="*/ 0 w 65"/>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65" h="32">
                  <a:moveTo>
                    <a:pt x="0" y="0"/>
                  </a:moveTo>
                  <a:lnTo>
                    <a:pt x="3" y="0"/>
                  </a:lnTo>
                  <a:lnTo>
                    <a:pt x="65" y="30"/>
                  </a:lnTo>
                  <a:lnTo>
                    <a:pt x="65" y="32"/>
                  </a:lnTo>
                  <a:lnTo>
                    <a:pt x="63" y="32"/>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74" name="Freeform 100"/>
            <p:cNvSpPr>
              <a:spLocks/>
            </p:cNvSpPr>
            <p:nvPr/>
          </p:nvSpPr>
          <p:spPr bwMode="auto">
            <a:xfrm>
              <a:off x="5080727" y="2674947"/>
              <a:ext cx="24553" cy="14443"/>
            </a:xfrm>
            <a:custGeom>
              <a:avLst/>
              <a:gdLst>
                <a:gd name="T0" fmla="*/ 0 w 17"/>
                <a:gd name="T1" fmla="*/ 0 h 10"/>
                <a:gd name="T2" fmla="*/ 1 w 17"/>
                <a:gd name="T3" fmla="*/ 0 h 10"/>
                <a:gd name="T4" fmla="*/ 17 w 17"/>
                <a:gd name="T5" fmla="*/ 8 h 10"/>
                <a:gd name="T6" fmla="*/ 17 w 17"/>
                <a:gd name="T7" fmla="*/ 10 h 10"/>
                <a:gd name="T8" fmla="*/ 15 w 17"/>
                <a:gd name="T9" fmla="*/ 10 h 10"/>
                <a:gd name="T10" fmla="*/ 0 w 17"/>
                <a:gd name="T11" fmla="*/ 2 h 10"/>
                <a:gd name="T12" fmla="*/ 0 w 1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0" y="0"/>
                  </a:moveTo>
                  <a:lnTo>
                    <a:pt x="1" y="0"/>
                  </a:lnTo>
                  <a:lnTo>
                    <a:pt x="17" y="8"/>
                  </a:lnTo>
                  <a:lnTo>
                    <a:pt x="17" y="10"/>
                  </a:lnTo>
                  <a:lnTo>
                    <a:pt x="15" y="10"/>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75" name="Freeform 101"/>
            <p:cNvSpPr>
              <a:spLocks/>
            </p:cNvSpPr>
            <p:nvPr/>
          </p:nvSpPr>
          <p:spPr bwMode="auto">
            <a:xfrm>
              <a:off x="5154386" y="2711054"/>
              <a:ext cx="57771" cy="25997"/>
            </a:xfrm>
            <a:custGeom>
              <a:avLst/>
              <a:gdLst>
                <a:gd name="T0" fmla="*/ 0 w 40"/>
                <a:gd name="T1" fmla="*/ 0 h 18"/>
                <a:gd name="T2" fmla="*/ 3 w 40"/>
                <a:gd name="T3" fmla="*/ 0 h 18"/>
                <a:gd name="T4" fmla="*/ 40 w 40"/>
                <a:gd name="T5" fmla="*/ 16 h 18"/>
                <a:gd name="T6" fmla="*/ 40 w 40"/>
                <a:gd name="T7" fmla="*/ 18 h 18"/>
                <a:gd name="T8" fmla="*/ 38 w 40"/>
                <a:gd name="T9" fmla="*/ 18 h 18"/>
                <a:gd name="T10" fmla="*/ 0 w 40"/>
                <a:gd name="T11" fmla="*/ 1 h 18"/>
                <a:gd name="T12" fmla="*/ 0 w 4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40" h="18">
                  <a:moveTo>
                    <a:pt x="0" y="0"/>
                  </a:moveTo>
                  <a:lnTo>
                    <a:pt x="3" y="0"/>
                  </a:lnTo>
                  <a:lnTo>
                    <a:pt x="40" y="16"/>
                  </a:lnTo>
                  <a:lnTo>
                    <a:pt x="40" y="18"/>
                  </a:lnTo>
                  <a:lnTo>
                    <a:pt x="38" y="18"/>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76" name="Freeform 102"/>
            <p:cNvSpPr>
              <a:spLocks/>
            </p:cNvSpPr>
            <p:nvPr/>
          </p:nvSpPr>
          <p:spPr bwMode="auto">
            <a:xfrm>
              <a:off x="1543672" y="3798602"/>
              <a:ext cx="106877" cy="635486"/>
            </a:xfrm>
            <a:custGeom>
              <a:avLst/>
              <a:gdLst>
                <a:gd name="T0" fmla="*/ 71 w 74"/>
                <a:gd name="T1" fmla="*/ 0 h 440"/>
                <a:gd name="T2" fmla="*/ 74 w 74"/>
                <a:gd name="T3" fmla="*/ 0 h 440"/>
                <a:gd name="T4" fmla="*/ 74 w 74"/>
                <a:gd name="T5" fmla="*/ 3 h 440"/>
                <a:gd name="T6" fmla="*/ 3 w 74"/>
                <a:gd name="T7" fmla="*/ 440 h 440"/>
                <a:gd name="T8" fmla="*/ 0 w 74"/>
                <a:gd name="T9" fmla="*/ 440 h 440"/>
                <a:gd name="T10" fmla="*/ 0 w 74"/>
                <a:gd name="T11" fmla="*/ 437 h 440"/>
                <a:gd name="T12" fmla="*/ 71 w 74"/>
                <a:gd name="T13" fmla="*/ 0 h 440"/>
              </a:gdLst>
              <a:ahLst/>
              <a:cxnLst>
                <a:cxn ang="0">
                  <a:pos x="T0" y="T1"/>
                </a:cxn>
                <a:cxn ang="0">
                  <a:pos x="T2" y="T3"/>
                </a:cxn>
                <a:cxn ang="0">
                  <a:pos x="T4" y="T5"/>
                </a:cxn>
                <a:cxn ang="0">
                  <a:pos x="T6" y="T7"/>
                </a:cxn>
                <a:cxn ang="0">
                  <a:pos x="T8" y="T9"/>
                </a:cxn>
                <a:cxn ang="0">
                  <a:pos x="T10" y="T11"/>
                </a:cxn>
                <a:cxn ang="0">
                  <a:pos x="T12" y="T13"/>
                </a:cxn>
              </a:cxnLst>
              <a:rect l="0" t="0" r="r" b="b"/>
              <a:pathLst>
                <a:path w="74" h="440">
                  <a:moveTo>
                    <a:pt x="71" y="0"/>
                  </a:moveTo>
                  <a:lnTo>
                    <a:pt x="74" y="0"/>
                  </a:lnTo>
                  <a:lnTo>
                    <a:pt x="74" y="3"/>
                  </a:lnTo>
                  <a:lnTo>
                    <a:pt x="3" y="440"/>
                  </a:lnTo>
                  <a:lnTo>
                    <a:pt x="0" y="440"/>
                  </a:lnTo>
                  <a:lnTo>
                    <a:pt x="0" y="437"/>
                  </a:lnTo>
                  <a:lnTo>
                    <a:pt x="7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77" name="Freeform 103"/>
            <p:cNvSpPr>
              <a:spLocks/>
            </p:cNvSpPr>
            <p:nvPr/>
          </p:nvSpPr>
          <p:spPr bwMode="auto">
            <a:xfrm>
              <a:off x="1646216" y="3571848"/>
              <a:ext cx="47662" cy="231086"/>
            </a:xfrm>
            <a:custGeom>
              <a:avLst/>
              <a:gdLst>
                <a:gd name="T0" fmla="*/ 31 w 33"/>
                <a:gd name="T1" fmla="*/ 0 h 160"/>
                <a:gd name="T2" fmla="*/ 33 w 33"/>
                <a:gd name="T3" fmla="*/ 0 h 160"/>
                <a:gd name="T4" fmla="*/ 33 w 33"/>
                <a:gd name="T5" fmla="*/ 2 h 160"/>
                <a:gd name="T6" fmla="*/ 3 w 33"/>
                <a:gd name="T7" fmla="*/ 160 h 160"/>
                <a:gd name="T8" fmla="*/ 0 w 33"/>
                <a:gd name="T9" fmla="*/ 160 h 160"/>
                <a:gd name="T10" fmla="*/ 0 w 33"/>
                <a:gd name="T11" fmla="*/ 157 h 160"/>
                <a:gd name="T12" fmla="*/ 31 w 33"/>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33" h="160">
                  <a:moveTo>
                    <a:pt x="31" y="0"/>
                  </a:moveTo>
                  <a:lnTo>
                    <a:pt x="33" y="0"/>
                  </a:lnTo>
                  <a:lnTo>
                    <a:pt x="33" y="2"/>
                  </a:lnTo>
                  <a:lnTo>
                    <a:pt x="3" y="160"/>
                  </a:lnTo>
                  <a:lnTo>
                    <a:pt x="0" y="160"/>
                  </a:lnTo>
                  <a:lnTo>
                    <a:pt x="0" y="157"/>
                  </a:lnTo>
                  <a:lnTo>
                    <a:pt x="3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78" name="Freeform 104"/>
            <p:cNvSpPr>
              <a:spLocks/>
            </p:cNvSpPr>
            <p:nvPr/>
          </p:nvSpPr>
          <p:spPr bwMode="auto">
            <a:xfrm>
              <a:off x="1690989" y="3199223"/>
              <a:ext cx="82325" cy="375514"/>
            </a:xfrm>
            <a:custGeom>
              <a:avLst/>
              <a:gdLst>
                <a:gd name="T0" fmla="*/ 55 w 57"/>
                <a:gd name="T1" fmla="*/ 0 h 260"/>
                <a:gd name="T2" fmla="*/ 57 w 57"/>
                <a:gd name="T3" fmla="*/ 0 h 260"/>
                <a:gd name="T4" fmla="*/ 57 w 57"/>
                <a:gd name="T5" fmla="*/ 2 h 260"/>
                <a:gd name="T6" fmla="*/ 2 w 57"/>
                <a:gd name="T7" fmla="*/ 260 h 260"/>
                <a:gd name="T8" fmla="*/ 0 w 57"/>
                <a:gd name="T9" fmla="*/ 260 h 260"/>
                <a:gd name="T10" fmla="*/ 0 w 57"/>
                <a:gd name="T11" fmla="*/ 258 h 260"/>
                <a:gd name="T12" fmla="*/ 55 w 57"/>
                <a:gd name="T13" fmla="*/ 0 h 260"/>
              </a:gdLst>
              <a:ahLst/>
              <a:cxnLst>
                <a:cxn ang="0">
                  <a:pos x="T0" y="T1"/>
                </a:cxn>
                <a:cxn ang="0">
                  <a:pos x="T2" y="T3"/>
                </a:cxn>
                <a:cxn ang="0">
                  <a:pos x="T4" y="T5"/>
                </a:cxn>
                <a:cxn ang="0">
                  <a:pos x="T6" y="T7"/>
                </a:cxn>
                <a:cxn ang="0">
                  <a:pos x="T8" y="T9"/>
                </a:cxn>
                <a:cxn ang="0">
                  <a:pos x="T10" y="T11"/>
                </a:cxn>
                <a:cxn ang="0">
                  <a:pos x="T12" y="T13"/>
                </a:cxn>
              </a:cxnLst>
              <a:rect l="0" t="0" r="r" b="b"/>
              <a:pathLst>
                <a:path w="57" h="260">
                  <a:moveTo>
                    <a:pt x="55" y="0"/>
                  </a:moveTo>
                  <a:lnTo>
                    <a:pt x="57" y="0"/>
                  </a:lnTo>
                  <a:lnTo>
                    <a:pt x="57" y="2"/>
                  </a:lnTo>
                  <a:lnTo>
                    <a:pt x="2" y="260"/>
                  </a:lnTo>
                  <a:lnTo>
                    <a:pt x="0" y="260"/>
                  </a:lnTo>
                  <a:lnTo>
                    <a:pt x="0" y="258"/>
                  </a:lnTo>
                  <a:lnTo>
                    <a:pt x="5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79" name="Freeform 105"/>
            <p:cNvSpPr>
              <a:spLocks/>
            </p:cNvSpPr>
            <p:nvPr/>
          </p:nvSpPr>
          <p:spPr bwMode="auto">
            <a:xfrm>
              <a:off x="1770425" y="2910365"/>
              <a:ext cx="73659" cy="291746"/>
            </a:xfrm>
            <a:custGeom>
              <a:avLst/>
              <a:gdLst>
                <a:gd name="T0" fmla="*/ 49 w 51"/>
                <a:gd name="T1" fmla="*/ 0 h 202"/>
                <a:gd name="T2" fmla="*/ 51 w 51"/>
                <a:gd name="T3" fmla="*/ 0 h 202"/>
                <a:gd name="T4" fmla="*/ 51 w 51"/>
                <a:gd name="T5" fmla="*/ 2 h 202"/>
                <a:gd name="T6" fmla="*/ 2 w 51"/>
                <a:gd name="T7" fmla="*/ 202 h 202"/>
                <a:gd name="T8" fmla="*/ 0 w 51"/>
                <a:gd name="T9" fmla="*/ 202 h 202"/>
                <a:gd name="T10" fmla="*/ 0 w 51"/>
                <a:gd name="T11" fmla="*/ 200 h 202"/>
                <a:gd name="T12" fmla="*/ 49 w 5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1" h="202">
                  <a:moveTo>
                    <a:pt x="49" y="0"/>
                  </a:moveTo>
                  <a:lnTo>
                    <a:pt x="51" y="0"/>
                  </a:lnTo>
                  <a:lnTo>
                    <a:pt x="51" y="2"/>
                  </a:lnTo>
                  <a:lnTo>
                    <a:pt x="2" y="202"/>
                  </a:lnTo>
                  <a:lnTo>
                    <a:pt x="0" y="202"/>
                  </a:lnTo>
                  <a:lnTo>
                    <a:pt x="0" y="200"/>
                  </a:lnTo>
                  <a:lnTo>
                    <a:pt x="4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80" name="Freeform 106"/>
            <p:cNvSpPr>
              <a:spLocks/>
            </p:cNvSpPr>
            <p:nvPr/>
          </p:nvSpPr>
          <p:spPr bwMode="auto">
            <a:xfrm>
              <a:off x="1841195" y="2416420"/>
              <a:ext cx="153094" cy="496834"/>
            </a:xfrm>
            <a:custGeom>
              <a:avLst/>
              <a:gdLst>
                <a:gd name="T0" fmla="*/ 104 w 106"/>
                <a:gd name="T1" fmla="*/ 0 h 344"/>
                <a:gd name="T2" fmla="*/ 106 w 106"/>
                <a:gd name="T3" fmla="*/ 0 h 344"/>
                <a:gd name="T4" fmla="*/ 106 w 106"/>
                <a:gd name="T5" fmla="*/ 2 h 344"/>
                <a:gd name="T6" fmla="*/ 2 w 106"/>
                <a:gd name="T7" fmla="*/ 344 h 344"/>
                <a:gd name="T8" fmla="*/ 0 w 106"/>
                <a:gd name="T9" fmla="*/ 344 h 344"/>
                <a:gd name="T10" fmla="*/ 0 w 106"/>
                <a:gd name="T11" fmla="*/ 342 h 344"/>
                <a:gd name="T12" fmla="*/ 104 w 106"/>
                <a:gd name="T13" fmla="*/ 0 h 344"/>
              </a:gdLst>
              <a:ahLst/>
              <a:cxnLst>
                <a:cxn ang="0">
                  <a:pos x="T0" y="T1"/>
                </a:cxn>
                <a:cxn ang="0">
                  <a:pos x="T2" y="T3"/>
                </a:cxn>
                <a:cxn ang="0">
                  <a:pos x="T4" y="T5"/>
                </a:cxn>
                <a:cxn ang="0">
                  <a:pos x="T6" y="T7"/>
                </a:cxn>
                <a:cxn ang="0">
                  <a:pos x="T8" y="T9"/>
                </a:cxn>
                <a:cxn ang="0">
                  <a:pos x="T10" y="T11"/>
                </a:cxn>
                <a:cxn ang="0">
                  <a:pos x="T12" y="T13"/>
                </a:cxn>
              </a:cxnLst>
              <a:rect l="0" t="0" r="r" b="b"/>
              <a:pathLst>
                <a:path w="106" h="344">
                  <a:moveTo>
                    <a:pt x="104" y="0"/>
                  </a:moveTo>
                  <a:lnTo>
                    <a:pt x="106" y="0"/>
                  </a:lnTo>
                  <a:lnTo>
                    <a:pt x="106" y="2"/>
                  </a:lnTo>
                  <a:lnTo>
                    <a:pt x="2" y="344"/>
                  </a:lnTo>
                  <a:lnTo>
                    <a:pt x="0" y="344"/>
                  </a:lnTo>
                  <a:lnTo>
                    <a:pt x="0" y="342"/>
                  </a:lnTo>
                  <a:lnTo>
                    <a:pt x="10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81" name="Freeform 107"/>
            <p:cNvSpPr>
              <a:spLocks/>
            </p:cNvSpPr>
            <p:nvPr/>
          </p:nvSpPr>
          <p:spPr bwMode="auto">
            <a:xfrm>
              <a:off x="1991401" y="2108787"/>
              <a:ext cx="125653" cy="310522"/>
            </a:xfrm>
            <a:custGeom>
              <a:avLst/>
              <a:gdLst>
                <a:gd name="T0" fmla="*/ 85 w 87"/>
                <a:gd name="T1" fmla="*/ 0 h 215"/>
                <a:gd name="T2" fmla="*/ 87 w 87"/>
                <a:gd name="T3" fmla="*/ 0 h 215"/>
                <a:gd name="T4" fmla="*/ 87 w 87"/>
                <a:gd name="T5" fmla="*/ 4 h 215"/>
                <a:gd name="T6" fmla="*/ 2 w 87"/>
                <a:gd name="T7" fmla="*/ 215 h 215"/>
                <a:gd name="T8" fmla="*/ 0 w 87"/>
                <a:gd name="T9" fmla="*/ 215 h 215"/>
                <a:gd name="T10" fmla="*/ 0 w 87"/>
                <a:gd name="T11" fmla="*/ 213 h 215"/>
                <a:gd name="T12" fmla="*/ 85 w 87"/>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87" h="215">
                  <a:moveTo>
                    <a:pt x="85" y="0"/>
                  </a:moveTo>
                  <a:lnTo>
                    <a:pt x="87" y="0"/>
                  </a:lnTo>
                  <a:lnTo>
                    <a:pt x="87" y="4"/>
                  </a:lnTo>
                  <a:lnTo>
                    <a:pt x="2" y="215"/>
                  </a:lnTo>
                  <a:lnTo>
                    <a:pt x="0" y="215"/>
                  </a:lnTo>
                  <a:lnTo>
                    <a:pt x="0" y="213"/>
                  </a:lnTo>
                  <a:lnTo>
                    <a:pt x="8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82" name="Freeform 108"/>
            <p:cNvSpPr>
              <a:spLocks/>
            </p:cNvSpPr>
            <p:nvPr/>
          </p:nvSpPr>
          <p:spPr bwMode="auto">
            <a:xfrm>
              <a:off x="2114165" y="1770824"/>
              <a:ext cx="196423" cy="343740"/>
            </a:xfrm>
            <a:custGeom>
              <a:avLst/>
              <a:gdLst>
                <a:gd name="T0" fmla="*/ 134 w 136"/>
                <a:gd name="T1" fmla="*/ 0 h 238"/>
                <a:gd name="T2" fmla="*/ 136 w 136"/>
                <a:gd name="T3" fmla="*/ 0 h 238"/>
                <a:gd name="T4" fmla="*/ 136 w 136"/>
                <a:gd name="T5" fmla="*/ 3 h 238"/>
                <a:gd name="T6" fmla="*/ 2 w 136"/>
                <a:gd name="T7" fmla="*/ 238 h 238"/>
                <a:gd name="T8" fmla="*/ 0 w 136"/>
                <a:gd name="T9" fmla="*/ 238 h 238"/>
                <a:gd name="T10" fmla="*/ 0 w 136"/>
                <a:gd name="T11" fmla="*/ 234 h 238"/>
                <a:gd name="T12" fmla="*/ 134 w 136"/>
                <a:gd name="T13" fmla="*/ 0 h 238"/>
              </a:gdLst>
              <a:ahLst/>
              <a:cxnLst>
                <a:cxn ang="0">
                  <a:pos x="T0" y="T1"/>
                </a:cxn>
                <a:cxn ang="0">
                  <a:pos x="T2" y="T3"/>
                </a:cxn>
                <a:cxn ang="0">
                  <a:pos x="T4" y="T5"/>
                </a:cxn>
                <a:cxn ang="0">
                  <a:pos x="T6" y="T7"/>
                </a:cxn>
                <a:cxn ang="0">
                  <a:pos x="T8" y="T9"/>
                </a:cxn>
                <a:cxn ang="0">
                  <a:pos x="T10" y="T11"/>
                </a:cxn>
                <a:cxn ang="0">
                  <a:pos x="T12" y="T13"/>
                </a:cxn>
              </a:cxnLst>
              <a:rect l="0" t="0" r="r" b="b"/>
              <a:pathLst>
                <a:path w="136" h="238">
                  <a:moveTo>
                    <a:pt x="134" y="0"/>
                  </a:moveTo>
                  <a:lnTo>
                    <a:pt x="136" y="0"/>
                  </a:lnTo>
                  <a:lnTo>
                    <a:pt x="136" y="3"/>
                  </a:lnTo>
                  <a:lnTo>
                    <a:pt x="2" y="238"/>
                  </a:lnTo>
                  <a:lnTo>
                    <a:pt x="0" y="238"/>
                  </a:lnTo>
                  <a:lnTo>
                    <a:pt x="0" y="234"/>
                  </a:lnTo>
                  <a:lnTo>
                    <a:pt x="13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83" name="Freeform 109"/>
            <p:cNvSpPr>
              <a:spLocks/>
            </p:cNvSpPr>
            <p:nvPr/>
          </p:nvSpPr>
          <p:spPr bwMode="auto">
            <a:xfrm>
              <a:off x="2307699" y="1606176"/>
              <a:ext cx="153094" cy="168982"/>
            </a:xfrm>
            <a:custGeom>
              <a:avLst/>
              <a:gdLst>
                <a:gd name="T0" fmla="*/ 102 w 106"/>
                <a:gd name="T1" fmla="*/ 0 h 117"/>
                <a:gd name="T2" fmla="*/ 106 w 106"/>
                <a:gd name="T3" fmla="*/ 0 h 117"/>
                <a:gd name="T4" fmla="*/ 106 w 106"/>
                <a:gd name="T5" fmla="*/ 3 h 117"/>
                <a:gd name="T6" fmla="*/ 2 w 106"/>
                <a:gd name="T7" fmla="*/ 117 h 117"/>
                <a:gd name="T8" fmla="*/ 0 w 106"/>
                <a:gd name="T9" fmla="*/ 117 h 117"/>
                <a:gd name="T10" fmla="*/ 0 w 106"/>
                <a:gd name="T11" fmla="*/ 114 h 117"/>
                <a:gd name="T12" fmla="*/ 102 w 106"/>
                <a:gd name="T13" fmla="*/ 0 h 117"/>
              </a:gdLst>
              <a:ahLst/>
              <a:cxnLst>
                <a:cxn ang="0">
                  <a:pos x="T0" y="T1"/>
                </a:cxn>
                <a:cxn ang="0">
                  <a:pos x="T2" y="T3"/>
                </a:cxn>
                <a:cxn ang="0">
                  <a:pos x="T4" y="T5"/>
                </a:cxn>
                <a:cxn ang="0">
                  <a:pos x="T6" y="T7"/>
                </a:cxn>
                <a:cxn ang="0">
                  <a:pos x="T8" y="T9"/>
                </a:cxn>
                <a:cxn ang="0">
                  <a:pos x="T10" y="T11"/>
                </a:cxn>
                <a:cxn ang="0">
                  <a:pos x="T12" y="T13"/>
                </a:cxn>
              </a:cxnLst>
              <a:rect l="0" t="0" r="r" b="b"/>
              <a:pathLst>
                <a:path w="106" h="117">
                  <a:moveTo>
                    <a:pt x="102" y="0"/>
                  </a:moveTo>
                  <a:lnTo>
                    <a:pt x="106" y="0"/>
                  </a:lnTo>
                  <a:lnTo>
                    <a:pt x="106" y="3"/>
                  </a:lnTo>
                  <a:lnTo>
                    <a:pt x="2" y="117"/>
                  </a:lnTo>
                  <a:lnTo>
                    <a:pt x="0" y="117"/>
                  </a:lnTo>
                  <a:lnTo>
                    <a:pt x="0" y="114"/>
                  </a:lnTo>
                  <a:lnTo>
                    <a:pt x="10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84" name="Freeform 110"/>
            <p:cNvSpPr>
              <a:spLocks/>
            </p:cNvSpPr>
            <p:nvPr/>
          </p:nvSpPr>
          <p:spPr bwMode="auto">
            <a:xfrm>
              <a:off x="2455016" y="1519519"/>
              <a:ext cx="127097" cy="90990"/>
            </a:xfrm>
            <a:custGeom>
              <a:avLst/>
              <a:gdLst>
                <a:gd name="T0" fmla="*/ 86 w 88"/>
                <a:gd name="T1" fmla="*/ 0 h 63"/>
                <a:gd name="T2" fmla="*/ 88 w 88"/>
                <a:gd name="T3" fmla="*/ 0 h 63"/>
                <a:gd name="T4" fmla="*/ 88 w 88"/>
                <a:gd name="T5" fmla="*/ 2 h 63"/>
                <a:gd name="T6" fmla="*/ 4 w 88"/>
                <a:gd name="T7" fmla="*/ 63 h 63"/>
                <a:gd name="T8" fmla="*/ 0 w 88"/>
                <a:gd name="T9" fmla="*/ 63 h 63"/>
                <a:gd name="T10" fmla="*/ 0 w 88"/>
                <a:gd name="T11" fmla="*/ 60 h 63"/>
                <a:gd name="T12" fmla="*/ 86 w 88"/>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88" h="63">
                  <a:moveTo>
                    <a:pt x="86" y="0"/>
                  </a:moveTo>
                  <a:lnTo>
                    <a:pt x="88" y="0"/>
                  </a:lnTo>
                  <a:lnTo>
                    <a:pt x="88" y="2"/>
                  </a:lnTo>
                  <a:lnTo>
                    <a:pt x="4" y="63"/>
                  </a:lnTo>
                  <a:lnTo>
                    <a:pt x="0" y="63"/>
                  </a:lnTo>
                  <a:lnTo>
                    <a:pt x="0" y="60"/>
                  </a:lnTo>
                  <a:lnTo>
                    <a:pt x="8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85" name="Freeform 111"/>
            <p:cNvSpPr>
              <a:spLocks/>
            </p:cNvSpPr>
            <p:nvPr/>
          </p:nvSpPr>
          <p:spPr bwMode="auto">
            <a:xfrm>
              <a:off x="2579225" y="1453081"/>
              <a:ext cx="197868" cy="69326"/>
            </a:xfrm>
            <a:custGeom>
              <a:avLst/>
              <a:gdLst>
                <a:gd name="T0" fmla="*/ 134 w 137"/>
                <a:gd name="T1" fmla="*/ 0 h 48"/>
                <a:gd name="T2" fmla="*/ 137 w 137"/>
                <a:gd name="T3" fmla="*/ 0 h 48"/>
                <a:gd name="T4" fmla="*/ 137 w 137"/>
                <a:gd name="T5" fmla="*/ 3 h 48"/>
                <a:gd name="T6" fmla="*/ 2 w 137"/>
                <a:gd name="T7" fmla="*/ 48 h 48"/>
                <a:gd name="T8" fmla="*/ 0 w 137"/>
                <a:gd name="T9" fmla="*/ 48 h 48"/>
                <a:gd name="T10" fmla="*/ 0 w 137"/>
                <a:gd name="T11" fmla="*/ 46 h 48"/>
                <a:gd name="T12" fmla="*/ 134 w 137"/>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137" h="48">
                  <a:moveTo>
                    <a:pt x="134" y="0"/>
                  </a:moveTo>
                  <a:lnTo>
                    <a:pt x="137" y="0"/>
                  </a:lnTo>
                  <a:lnTo>
                    <a:pt x="137" y="3"/>
                  </a:lnTo>
                  <a:lnTo>
                    <a:pt x="2" y="48"/>
                  </a:lnTo>
                  <a:lnTo>
                    <a:pt x="0" y="48"/>
                  </a:lnTo>
                  <a:lnTo>
                    <a:pt x="0" y="46"/>
                  </a:lnTo>
                  <a:lnTo>
                    <a:pt x="13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86" name="Freeform 112"/>
            <p:cNvSpPr>
              <a:spLocks/>
            </p:cNvSpPr>
            <p:nvPr/>
          </p:nvSpPr>
          <p:spPr bwMode="auto">
            <a:xfrm>
              <a:off x="2772759" y="1442971"/>
              <a:ext cx="154539" cy="14443"/>
            </a:xfrm>
            <a:custGeom>
              <a:avLst/>
              <a:gdLst>
                <a:gd name="T0" fmla="*/ 104 w 107"/>
                <a:gd name="T1" fmla="*/ 0 h 10"/>
                <a:gd name="T2" fmla="*/ 107 w 107"/>
                <a:gd name="T3" fmla="*/ 0 h 10"/>
                <a:gd name="T4" fmla="*/ 107 w 107"/>
                <a:gd name="T5" fmla="*/ 4 h 10"/>
                <a:gd name="T6" fmla="*/ 3 w 107"/>
                <a:gd name="T7" fmla="*/ 10 h 10"/>
                <a:gd name="T8" fmla="*/ 0 w 107"/>
                <a:gd name="T9" fmla="*/ 10 h 10"/>
                <a:gd name="T10" fmla="*/ 0 w 107"/>
                <a:gd name="T11" fmla="*/ 7 h 10"/>
                <a:gd name="T12" fmla="*/ 104 w 10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7" h="10">
                  <a:moveTo>
                    <a:pt x="104" y="0"/>
                  </a:moveTo>
                  <a:lnTo>
                    <a:pt x="107" y="0"/>
                  </a:lnTo>
                  <a:lnTo>
                    <a:pt x="107" y="4"/>
                  </a:lnTo>
                  <a:lnTo>
                    <a:pt x="3" y="10"/>
                  </a:lnTo>
                  <a:lnTo>
                    <a:pt x="0" y="10"/>
                  </a:lnTo>
                  <a:lnTo>
                    <a:pt x="0" y="7"/>
                  </a:lnTo>
                  <a:lnTo>
                    <a:pt x="10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87" name="Freeform 113"/>
            <p:cNvSpPr>
              <a:spLocks/>
            </p:cNvSpPr>
            <p:nvPr/>
          </p:nvSpPr>
          <p:spPr bwMode="auto">
            <a:xfrm>
              <a:off x="2922965" y="1442971"/>
              <a:ext cx="153094" cy="25997"/>
            </a:xfrm>
            <a:custGeom>
              <a:avLst/>
              <a:gdLst>
                <a:gd name="T0" fmla="*/ 0 w 106"/>
                <a:gd name="T1" fmla="*/ 0 h 18"/>
                <a:gd name="T2" fmla="*/ 3 w 106"/>
                <a:gd name="T3" fmla="*/ 0 h 18"/>
                <a:gd name="T4" fmla="*/ 106 w 106"/>
                <a:gd name="T5" fmla="*/ 14 h 18"/>
                <a:gd name="T6" fmla="*/ 106 w 106"/>
                <a:gd name="T7" fmla="*/ 18 h 18"/>
                <a:gd name="T8" fmla="*/ 104 w 106"/>
                <a:gd name="T9" fmla="*/ 18 h 18"/>
                <a:gd name="T10" fmla="*/ 0 w 106"/>
                <a:gd name="T11" fmla="*/ 4 h 18"/>
                <a:gd name="T12" fmla="*/ 0 w 10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06" h="18">
                  <a:moveTo>
                    <a:pt x="0" y="0"/>
                  </a:moveTo>
                  <a:lnTo>
                    <a:pt x="3" y="0"/>
                  </a:lnTo>
                  <a:lnTo>
                    <a:pt x="106" y="14"/>
                  </a:lnTo>
                  <a:lnTo>
                    <a:pt x="106" y="18"/>
                  </a:lnTo>
                  <a:lnTo>
                    <a:pt x="104" y="18"/>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88" name="Freeform 114"/>
            <p:cNvSpPr>
              <a:spLocks/>
            </p:cNvSpPr>
            <p:nvPr/>
          </p:nvSpPr>
          <p:spPr bwMode="auto">
            <a:xfrm>
              <a:off x="3073170" y="1463191"/>
              <a:ext cx="125653" cy="37551"/>
            </a:xfrm>
            <a:custGeom>
              <a:avLst/>
              <a:gdLst>
                <a:gd name="T0" fmla="*/ 0 w 87"/>
                <a:gd name="T1" fmla="*/ 0 h 26"/>
                <a:gd name="T2" fmla="*/ 2 w 87"/>
                <a:gd name="T3" fmla="*/ 0 h 26"/>
                <a:gd name="T4" fmla="*/ 87 w 87"/>
                <a:gd name="T5" fmla="*/ 24 h 26"/>
                <a:gd name="T6" fmla="*/ 87 w 87"/>
                <a:gd name="T7" fmla="*/ 26 h 26"/>
                <a:gd name="T8" fmla="*/ 85 w 87"/>
                <a:gd name="T9" fmla="*/ 26 h 26"/>
                <a:gd name="T10" fmla="*/ 0 w 87"/>
                <a:gd name="T11" fmla="*/ 4 h 26"/>
                <a:gd name="T12" fmla="*/ 0 w 87"/>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87" h="26">
                  <a:moveTo>
                    <a:pt x="0" y="0"/>
                  </a:moveTo>
                  <a:lnTo>
                    <a:pt x="2" y="0"/>
                  </a:lnTo>
                  <a:lnTo>
                    <a:pt x="87" y="24"/>
                  </a:lnTo>
                  <a:lnTo>
                    <a:pt x="87" y="26"/>
                  </a:lnTo>
                  <a:lnTo>
                    <a:pt x="85" y="26"/>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89" name="Freeform 115"/>
            <p:cNvSpPr>
              <a:spLocks/>
            </p:cNvSpPr>
            <p:nvPr/>
          </p:nvSpPr>
          <p:spPr bwMode="auto">
            <a:xfrm>
              <a:off x="3195935" y="1497854"/>
              <a:ext cx="194979" cy="76548"/>
            </a:xfrm>
            <a:custGeom>
              <a:avLst/>
              <a:gdLst>
                <a:gd name="T0" fmla="*/ 0 w 135"/>
                <a:gd name="T1" fmla="*/ 0 h 53"/>
                <a:gd name="T2" fmla="*/ 2 w 135"/>
                <a:gd name="T3" fmla="*/ 0 h 53"/>
                <a:gd name="T4" fmla="*/ 135 w 135"/>
                <a:gd name="T5" fmla="*/ 51 h 53"/>
                <a:gd name="T6" fmla="*/ 135 w 135"/>
                <a:gd name="T7" fmla="*/ 53 h 53"/>
                <a:gd name="T8" fmla="*/ 133 w 135"/>
                <a:gd name="T9" fmla="*/ 53 h 53"/>
                <a:gd name="T10" fmla="*/ 0 w 135"/>
                <a:gd name="T11" fmla="*/ 2 h 53"/>
                <a:gd name="T12" fmla="*/ 0 w 135"/>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135" h="53">
                  <a:moveTo>
                    <a:pt x="0" y="0"/>
                  </a:moveTo>
                  <a:lnTo>
                    <a:pt x="2" y="0"/>
                  </a:lnTo>
                  <a:lnTo>
                    <a:pt x="135" y="51"/>
                  </a:lnTo>
                  <a:lnTo>
                    <a:pt x="135" y="53"/>
                  </a:lnTo>
                  <a:lnTo>
                    <a:pt x="133" y="5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90" name="Line 116"/>
            <p:cNvSpPr>
              <a:spLocks noChangeShapeType="1"/>
            </p:cNvSpPr>
            <p:nvPr/>
          </p:nvSpPr>
          <p:spPr bwMode="auto">
            <a:xfrm>
              <a:off x="911075" y="4889037"/>
              <a:ext cx="4641934"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91" name="Freeform 117"/>
            <p:cNvSpPr>
              <a:spLocks/>
            </p:cNvSpPr>
            <p:nvPr/>
          </p:nvSpPr>
          <p:spPr bwMode="auto">
            <a:xfrm>
              <a:off x="3388025" y="1571513"/>
              <a:ext cx="153094" cy="75103"/>
            </a:xfrm>
            <a:custGeom>
              <a:avLst/>
              <a:gdLst>
                <a:gd name="T0" fmla="*/ 0 w 106"/>
                <a:gd name="T1" fmla="*/ 0 h 52"/>
                <a:gd name="T2" fmla="*/ 2 w 106"/>
                <a:gd name="T3" fmla="*/ 0 h 52"/>
                <a:gd name="T4" fmla="*/ 106 w 106"/>
                <a:gd name="T5" fmla="*/ 48 h 52"/>
                <a:gd name="T6" fmla="*/ 106 w 106"/>
                <a:gd name="T7" fmla="*/ 52 h 52"/>
                <a:gd name="T8" fmla="*/ 103 w 106"/>
                <a:gd name="T9" fmla="*/ 52 h 52"/>
                <a:gd name="T10" fmla="*/ 0 w 106"/>
                <a:gd name="T11" fmla="*/ 2 h 52"/>
                <a:gd name="T12" fmla="*/ 0 w 106"/>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06" h="52">
                  <a:moveTo>
                    <a:pt x="0" y="0"/>
                  </a:moveTo>
                  <a:lnTo>
                    <a:pt x="2" y="0"/>
                  </a:lnTo>
                  <a:lnTo>
                    <a:pt x="106" y="48"/>
                  </a:lnTo>
                  <a:lnTo>
                    <a:pt x="106" y="52"/>
                  </a:lnTo>
                  <a:lnTo>
                    <a:pt x="103" y="52"/>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92" name="Freeform 132"/>
            <p:cNvSpPr>
              <a:spLocks/>
            </p:cNvSpPr>
            <p:nvPr/>
          </p:nvSpPr>
          <p:spPr bwMode="auto">
            <a:xfrm>
              <a:off x="3536786" y="1640839"/>
              <a:ext cx="127097" cy="69326"/>
            </a:xfrm>
            <a:custGeom>
              <a:avLst/>
              <a:gdLst>
                <a:gd name="T0" fmla="*/ 0 w 88"/>
                <a:gd name="T1" fmla="*/ 0 h 48"/>
                <a:gd name="T2" fmla="*/ 3 w 88"/>
                <a:gd name="T3" fmla="*/ 0 h 48"/>
                <a:gd name="T4" fmla="*/ 88 w 88"/>
                <a:gd name="T5" fmla="*/ 45 h 48"/>
                <a:gd name="T6" fmla="*/ 88 w 88"/>
                <a:gd name="T7" fmla="*/ 48 h 48"/>
                <a:gd name="T8" fmla="*/ 85 w 88"/>
                <a:gd name="T9" fmla="*/ 48 h 48"/>
                <a:gd name="T10" fmla="*/ 0 w 88"/>
                <a:gd name="T11" fmla="*/ 4 h 48"/>
                <a:gd name="T12" fmla="*/ 0 w 8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88" h="48">
                  <a:moveTo>
                    <a:pt x="0" y="0"/>
                  </a:moveTo>
                  <a:lnTo>
                    <a:pt x="3" y="0"/>
                  </a:lnTo>
                  <a:lnTo>
                    <a:pt x="88" y="45"/>
                  </a:lnTo>
                  <a:lnTo>
                    <a:pt x="88" y="48"/>
                  </a:lnTo>
                  <a:lnTo>
                    <a:pt x="85" y="48"/>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93" name="Line 133"/>
            <p:cNvSpPr>
              <a:spLocks noChangeShapeType="1"/>
            </p:cNvSpPr>
            <p:nvPr/>
          </p:nvSpPr>
          <p:spPr bwMode="auto">
            <a:xfrm flipV="1">
              <a:off x="934184"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94" name="Line 134"/>
            <p:cNvSpPr>
              <a:spLocks noChangeShapeType="1"/>
            </p:cNvSpPr>
            <p:nvPr/>
          </p:nvSpPr>
          <p:spPr bwMode="auto">
            <a:xfrm flipV="1">
              <a:off x="993399"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95" name="Freeform 135"/>
            <p:cNvSpPr>
              <a:spLocks/>
            </p:cNvSpPr>
            <p:nvPr/>
          </p:nvSpPr>
          <p:spPr bwMode="auto">
            <a:xfrm>
              <a:off x="3659550" y="1705831"/>
              <a:ext cx="197868" cy="115543"/>
            </a:xfrm>
            <a:custGeom>
              <a:avLst/>
              <a:gdLst>
                <a:gd name="T0" fmla="*/ 0 w 137"/>
                <a:gd name="T1" fmla="*/ 0 h 80"/>
                <a:gd name="T2" fmla="*/ 3 w 137"/>
                <a:gd name="T3" fmla="*/ 0 h 80"/>
                <a:gd name="T4" fmla="*/ 137 w 137"/>
                <a:gd name="T5" fmla="*/ 77 h 80"/>
                <a:gd name="T6" fmla="*/ 137 w 137"/>
                <a:gd name="T7" fmla="*/ 80 h 80"/>
                <a:gd name="T8" fmla="*/ 134 w 137"/>
                <a:gd name="T9" fmla="*/ 80 h 80"/>
                <a:gd name="T10" fmla="*/ 0 w 137"/>
                <a:gd name="T11" fmla="*/ 3 h 80"/>
                <a:gd name="T12" fmla="*/ 0 w 13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137" h="80">
                  <a:moveTo>
                    <a:pt x="0" y="0"/>
                  </a:moveTo>
                  <a:lnTo>
                    <a:pt x="3" y="0"/>
                  </a:lnTo>
                  <a:lnTo>
                    <a:pt x="137" y="77"/>
                  </a:lnTo>
                  <a:lnTo>
                    <a:pt x="137" y="80"/>
                  </a:lnTo>
                  <a:lnTo>
                    <a:pt x="134" y="8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96" name="Line 136"/>
            <p:cNvSpPr>
              <a:spLocks noChangeShapeType="1"/>
            </p:cNvSpPr>
            <p:nvPr/>
          </p:nvSpPr>
          <p:spPr bwMode="auto">
            <a:xfrm flipV="1">
              <a:off x="1056947" y="4795159"/>
              <a:ext cx="0" cy="93879"/>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97" name="Freeform 137"/>
            <p:cNvSpPr>
              <a:spLocks/>
            </p:cNvSpPr>
            <p:nvPr/>
          </p:nvSpPr>
          <p:spPr bwMode="auto">
            <a:xfrm>
              <a:off x="3853085" y="1817041"/>
              <a:ext cx="154539" cy="99656"/>
            </a:xfrm>
            <a:custGeom>
              <a:avLst/>
              <a:gdLst>
                <a:gd name="T0" fmla="*/ 0 w 107"/>
                <a:gd name="T1" fmla="*/ 0 h 69"/>
                <a:gd name="T2" fmla="*/ 3 w 107"/>
                <a:gd name="T3" fmla="*/ 0 h 69"/>
                <a:gd name="T4" fmla="*/ 107 w 107"/>
                <a:gd name="T5" fmla="*/ 66 h 69"/>
                <a:gd name="T6" fmla="*/ 107 w 107"/>
                <a:gd name="T7" fmla="*/ 69 h 69"/>
                <a:gd name="T8" fmla="*/ 105 w 107"/>
                <a:gd name="T9" fmla="*/ 69 h 69"/>
                <a:gd name="T10" fmla="*/ 0 w 107"/>
                <a:gd name="T11" fmla="*/ 3 h 69"/>
                <a:gd name="T12" fmla="*/ 0 w 107"/>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107" h="69">
                  <a:moveTo>
                    <a:pt x="0" y="0"/>
                  </a:moveTo>
                  <a:lnTo>
                    <a:pt x="3" y="0"/>
                  </a:lnTo>
                  <a:lnTo>
                    <a:pt x="107" y="66"/>
                  </a:lnTo>
                  <a:lnTo>
                    <a:pt x="107" y="69"/>
                  </a:lnTo>
                  <a:lnTo>
                    <a:pt x="105" y="69"/>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98" name="Freeform 142"/>
            <p:cNvSpPr>
              <a:spLocks/>
            </p:cNvSpPr>
            <p:nvPr/>
          </p:nvSpPr>
          <p:spPr bwMode="auto">
            <a:xfrm>
              <a:off x="4004735" y="1912364"/>
              <a:ext cx="153094" cy="99656"/>
            </a:xfrm>
            <a:custGeom>
              <a:avLst/>
              <a:gdLst>
                <a:gd name="T0" fmla="*/ 0 w 106"/>
                <a:gd name="T1" fmla="*/ 0 h 69"/>
                <a:gd name="T2" fmla="*/ 2 w 106"/>
                <a:gd name="T3" fmla="*/ 0 h 69"/>
                <a:gd name="T4" fmla="*/ 106 w 106"/>
                <a:gd name="T5" fmla="*/ 67 h 69"/>
                <a:gd name="T6" fmla="*/ 106 w 106"/>
                <a:gd name="T7" fmla="*/ 69 h 69"/>
                <a:gd name="T8" fmla="*/ 104 w 106"/>
                <a:gd name="T9" fmla="*/ 69 h 69"/>
                <a:gd name="T10" fmla="*/ 0 w 106"/>
                <a:gd name="T11" fmla="*/ 3 h 69"/>
                <a:gd name="T12" fmla="*/ 0 w 10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106" h="69">
                  <a:moveTo>
                    <a:pt x="0" y="0"/>
                  </a:moveTo>
                  <a:lnTo>
                    <a:pt x="2" y="0"/>
                  </a:lnTo>
                  <a:lnTo>
                    <a:pt x="106" y="67"/>
                  </a:lnTo>
                  <a:lnTo>
                    <a:pt x="106" y="69"/>
                  </a:lnTo>
                  <a:lnTo>
                    <a:pt x="104" y="69"/>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099" name="Line 143"/>
            <p:cNvSpPr>
              <a:spLocks noChangeShapeType="1"/>
            </p:cNvSpPr>
            <p:nvPr/>
          </p:nvSpPr>
          <p:spPr bwMode="auto">
            <a:xfrm flipV="1">
              <a:off x="1127718"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00" name="Line 144"/>
            <p:cNvSpPr>
              <a:spLocks noChangeShapeType="1"/>
            </p:cNvSpPr>
            <p:nvPr/>
          </p:nvSpPr>
          <p:spPr bwMode="auto">
            <a:xfrm flipV="1">
              <a:off x="1205709"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01" name="Freeform 145"/>
            <p:cNvSpPr>
              <a:spLocks/>
            </p:cNvSpPr>
            <p:nvPr/>
          </p:nvSpPr>
          <p:spPr bwMode="auto">
            <a:xfrm>
              <a:off x="4154941" y="2009131"/>
              <a:ext cx="168982" cy="111210"/>
            </a:xfrm>
            <a:custGeom>
              <a:avLst/>
              <a:gdLst>
                <a:gd name="T0" fmla="*/ 0 w 117"/>
                <a:gd name="T1" fmla="*/ 0 h 77"/>
                <a:gd name="T2" fmla="*/ 2 w 117"/>
                <a:gd name="T3" fmla="*/ 0 h 77"/>
                <a:gd name="T4" fmla="*/ 117 w 117"/>
                <a:gd name="T5" fmla="*/ 75 h 77"/>
                <a:gd name="T6" fmla="*/ 117 w 117"/>
                <a:gd name="T7" fmla="*/ 77 h 77"/>
                <a:gd name="T8" fmla="*/ 114 w 117"/>
                <a:gd name="T9" fmla="*/ 77 h 77"/>
                <a:gd name="T10" fmla="*/ 0 w 117"/>
                <a:gd name="T11" fmla="*/ 2 h 77"/>
                <a:gd name="T12" fmla="*/ 0 w 117"/>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117" h="77">
                  <a:moveTo>
                    <a:pt x="0" y="0"/>
                  </a:moveTo>
                  <a:lnTo>
                    <a:pt x="2" y="0"/>
                  </a:lnTo>
                  <a:lnTo>
                    <a:pt x="117" y="75"/>
                  </a:lnTo>
                  <a:lnTo>
                    <a:pt x="117" y="77"/>
                  </a:lnTo>
                  <a:lnTo>
                    <a:pt x="114" y="77"/>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02" name="Line 146"/>
            <p:cNvSpPr>
              <a:spLocks noChangeShapeType="1"/>
            </p:cNvSpPr>
            <p:nvPr/>
          </p:nvSpPr>
          <p:spPr bwMode="auto">
            <a:xfrm flipV="1">
              <a:off x="1295255"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03" name="Line 147"/>
            <p:cNvSpPr>
              <a:spLocks noChangeShapeType="1"/>
            </p:cNvSpPr>
            <p:nvPr/>
          </p:nvSpPr>
          <p:spPr bwMode="auto">
            <a:xfrm flipV="1">
              <a:off x="1400687"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04" name="Freeform 148"/>
            <p:cNvSpPr>
              <a:spLocks/>
            </p:cNvSpPr>
            <p:nvPr/>
          </p:nvSpPr>
          <p:spPr bwMode="auto">
            <a:xfrm>
              <a:off x="4319589" y="2117453"/>
              <a:ext cx="154539" cy="105433"/>
            </a:xfrm>
            <a:custGeom>
              <a:avLst/>
              <a:gdLst>
                <a:gd name="T0" fmla="*/ 0 w 107"/>
                <a:gd name="T1" fmla="*/ 0 h 73"/>
                <a:gd name="T2" fmla="*/ 3 w 107"/>
                <a:gd name="T3" fmla="*/ 0 h 73"/>
                <a:gd name="T4" fmla="*/ 107 w 107"/>
                <a:gd name="T5" fmla="*/ 71 h 73"/>
                <a:gd name="T6" fmla="*/ 107 w 107"/>
                <a:gd name="T7" fmla="*/ 73 h 73"/>
                <a:gd name="T8" fmla="*/ 103 w 107"/>
                <a:gd name="T9" fmla="*/ 73 h 73"/>
                <a:gd name="T10" fmla="*/ 0 w 107"/>
                <a:gd name="T11" fmla="*/ 2 h 73"/>
                <a:gd name="T12" fmla="*/ 0 w 107"/>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07" h="73">
                  <a:moveTo>
                    <a:pt x="0" y="0"/>
                  </a:moveTo>
                  <a:lnTo>
                    <a:pt x="3" y="0"/>
                  </a:lnTo>
                  <a:lnTo>
                    <a:pt x="107" y="71"/>
                  </a:lnTo>
                  <a:lnTo>
                    <a:pt x="107" y="73"/>
                  </a:lnTo>
                  <a:lnTo>
                    <a:pt x="103" y="7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05" name="Line 149"/>
            <p:cNvSpPr>
              <a:spLocks noChangeShapeType="1"/>
            </p:cNvSpPr>
            <p:nvPr/>
          </p:nvSpPr>
          <p:spPr bwMode="auto">
            <a:xfrm flipV="1">
              <a:off x="1520564" y="4795159"/>
              <a:ext cx="0" cy="93879"/>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06" name="Freeform 150"/>
            <p:cNvSpPr>
              <a:spLocks/>
            </p:cNvSpPr>
            <p:nvPr/>
          </p:nvSpPr>
          <p:spPr bwMode="auto">
            <a:xfrm>
              <a:off x="4468350" y="2219997"/>
              <a:ext cx="277303" cy="194979"/>
            </a:xfrm>
            <a:custGeom>
              <a:avLst/>
              <a:gdLst>
                <a:gd name="T0" fmla="*/ 0 w 192"/>
                <a:gd name="T1" fmla="*/ 0 h 135"/>
                <a:gd name="T2" fmla="*/ 4 w 192"/>
                <a:gd name="T3" fmla="*/ 0 h 135"/>
                <a:gd name="T4" fmla="*/ 192 w 192"/>
                <a:gd name="T5" fmla="*/ 131 h 135"/>
                <a:gd name="T6" fmla="*/ 192 w 192"/>
                <a:gd name="T7" fmla="*/ 135 h 135"/>
                <a:gd name="T8" fmla="*/ 190 w 192"/>
                <a:gd name="T9" fmla="*/ 135 h 135"/>
                <a:gd name="T10" fmla="*/ 0 w 192"/>
                <a:gd name="T11" fmla="*/ 2 h 135"/>
                <a:gd name="T12" fmla="*/ 0 w 192"/>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92" h="135">
                  <a:moveTo>
                    <a:pt x="0" y="0"/>
                  </a:moveTo>
                  <a:lnTo>
                    <a:pt x="4" y="0"/>
                  </a:lnTo>
                  <a:lnTo>
                    <a:pt x="192" y="131"/>
                  </a:lnTo>
                  <a:lnTo>
                    <a:pt x="192" y="135"/>
                  </a:lnTo>
                  <a:lnTo>
                    <a:pt x="190" y="135"/>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07" name="Freeform 154"/>
            <p:cNvSpPr>
              <a:spLocks/>
            </p:cNvSpPr>
            <p:nvPr/>
          </p:nvSpPr>
          <p:spPr bwMode="auto">
            <a:xfrm>
              <a:off x="4742765" y="2409199"/>
              <a:ext cx="197868" cy="140096"/>
            </a:xfrm>
            <a:custGeom>
              <a:avLst/>
              <a:gdLst>
                <a:gd name="T0" fmla="*/ 0 w 137"/>
                <a:gd name="T1" fmla="*/ 0 h 97"/>
                <a:gd name="T2" fmla="*/ 2 w 137"/>
                <a:gd name="T3" fmla="*/ 0 h 97"/>
                <a:gd name="T4" fmla="*/ 137 w 137"/>
                <a:gd name="T5" fmla="*/ 94 h 97"/>
                <a:gd name="T6" fmla="*/ 137 w 137"/>
                <a:gd name="T7" fmla="*/ 97 h 97"/>
                <a:gd name="T8" fmla="*/ 134 w 137"/>
                <a:gd name="T9" fmla="*/ 97 h 97"/>
                <a:gd name="T10" fmla="*/ 0 w 137"/>
                <a:gd name="T11" fmla="*/ 4 h 97"/>
                <a:gd name="T12" fmla="*/ 0 w 137"/>
                <a:gd name="T13" fmla="*/ 0 h 97"/>
              </a:gdLst>
              <a:ahLst/>
              <a:cxnLst>
                <a:cxn ang="0">
                  <a:pos x="T0" y="T1"/>
                </a:cxn>
                <a:cxn ang="0">
                  <a:pos x="T2" y="T3"/>
                </a:cxn>
                <a:cxn ang="0">
                  <a:pos x="T4" y="T5"/>
                </a:cxn>
                <a:cxn ang="0">
                  <a:pos x="T6" y="T7"/>
                </a:cxn>
                <a:cxn ang="0">
                  <a:pos x="T8" y="T9"/>
                </a:cxn>
                <a:cxn ang="0">
                  <a:pos x="T10" y="T11"/>
                </a:cxn>
                <a:cxn ang="0">
                  <a:pos x="T12" y="T13"/>
                </a:cxn>
              </a:cxnLst>
              <a:rect l="0" t="0" r="r" b="b"/>
              <a:pathLst>
                <a:path w="137" h="97">
                  <a:moveTo>
                    <a:pt x="0" y="0"/>
                  </a:moveTo>
                  <a:lnTo>
                    <a:pt x="2" y="0"/>
                  </a:lnTo>
                  <a:lnTo>
                    <a:pt x="137" y="94"/>
                  </a:lnTo>
                  <a:lnTo>
                    <a:pt x="137" y="97"/>
                  </a:lnTo>
                  <a:lnTo>
                    <a:pt x="134" y="97"/>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08" name="Line 155"/>
            <p:cNvSpPr>
              <a:spLocks noChangeShapeType="1"/>
            </p:cNvSpPr>
            <p:nvPr/>
          </p:nvSpPr>
          <p:spPr bwMode="auto">
            <a:xfrm flipV="1">
              <a:off x="1670769"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09" name="Line 156"/>
            <p:cNvSpPr>
              <a:spLocks noChangeShapeType="1"/>
            </p:cNvSpPr>
            <p:nvPr/>
          </p:nvSpPr>
          <p:spPr bwMode="auto">
            <a:xfrm flipV="1">
              <a:off x="1864304"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10" name="Freeform 157"/>
            <p:cNvSpPr>
              <a:spLocks/>
            </p:cNvSpPr>
            <p:nvPr/>
          </p:nvSpPr>
          <p:spPr bwMode="auto">
            <a:xfrm>
              <a:off x="4936299" y="2544962"/>
              <a:ext cx="275859" cy="199311"/>
            </a:xfrm>
            <a:custGeom>
              <a:avLst/>
              <a:gdLst>
                <a:gd name="T0" fmla="*/ 0 w 191"/>
                <a:gd name="T1" fmla="*/ 0 h 138"/>
                <a:gd name="T2" fmla="*/ 3 w 191"/>
                <a:gd name="T3" fmla="*/ 0 h 138"/>
                <a:gd name="T4" fmla="*/ 191 w 191"/>
                <a:gd name="T5" fmla="*/ 137 h 138"/>
                <a:gd name="T6" fmla="*/ 191 w 191"/>
                <a:gd name="T7" fmla="*/ 138 h 138"/>
                <a:gd name="T8" fmla="*/ 189 w 191"/>
                <a:gd name="T9" fmla="*/ 138 h 138"/>
                <a:gd name="T10" fmla="*/ 0 w 191"/>
                <a:gd name="T11" fmla="*/ 3 h 138"/>
                <a:gd name="T12" fmla="*/ 0 w 191"/>
                <a:gd name="T13" fmla="*/ 0 h 138"/>
              </a:gdLst>
              <a:ahLst/>
              <a:cxnLst>
                <a:cxn ang="0">
                  <a:pos x="T0" y="T1"/>
                </a:cxn>
                <a:cxn ang="0">
                  <a:pos x="T2" y="T3"/>
                </a:cxn>
                <a:cxn ang="0">
                  <a:pos x="T4" y="T5"/>
                </a:cxn>
                <a:cxn ang="0">
                  <a:pos x="T6" y="T7"/>
                </a:cxn>
                <a:cxn ang="0">
                  <a:pos x="T8" y="T9"/>
                </a:cxn>
                <a:cxn ang="0">
                  <a:pos x="T10" y="T11"/>
                </a:cxn>
                <a:cxn ang="0">
                  <a:pos x="T12" y="T13"/>
                </a:cxn>
              </a:cxnLst>
              <a:rect l="0" t="0" r="r" b="b"/>
              <a:pathLst>
                <a:path w="191" h="138">
                  <a:moveTo>
                    <a:pt x="0" y="0"/>
                  </a:moveTo>
                  <a:lnTo>
                    <a:pt x="3" y="0"/>
                  </a:lnTo>
                  <a:lnTo>
                    <a:pt x="191" y="137"/>
                  </a:lnTo>
                  <a:lnTo>
                    <a:pt x="191" y="138"/>
                  </a:lnTo>
                  <a:lnTo>
                    <a:pt x="189" y="138"/>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11" name="Line 158"/>
            <p:cNvSpPr>
              <a:spLocks noChangeShapeType="1"/>
            </p:cNvSpPr>
            <p:nvPr/>
          </p:nvSpPr>
          <p:spPr bwMode="auto">
            <a:xfrm flipV="1">
              <a:off x="2137273" y="4795159"/>
              <a:ext cx="0" cy="93879"/>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12" name="Freeform 159"/>
            <p:cNvSpPr>
              <a:spLocks/>
            </p:cNvSpPr>
            <p:nvPr/>
          </p:nvSpPr>
          <p:spPr bwMode="auto">
            <a:xfrm>
              <a:off x="5209269" y="2742828"/>
              <a:ext cx="194979" cy="142985"/>
            </a:xfrm>
            <a:custGeom>
              <a:avLst/>
              <a:gdLst>
                <a:gd name="T0" fmla="*/ 0 w 135"/>
                <a:gd name="T1" fmla="*/ 0 h 99"/>
                <a:gd name="T2" fmla="*/ 2 w 135"/>
                <a:gd name="T3" fmla="*/ 0 h 99"/>
                <a:gd name="T4" fmla="*/ 135 w 135"/>
                <a:gd name="T5" fmla="*/ 97 h 99"/>
                <a:gd name="T6" fmla="*/ 135 w 135"/>
                <a:gd name="T7" fmla="*/ 99 h 99"/>
                <a:gd name="T8" fmla="*/ 133 w 135"/>
                <a:gd name="T9" fmla="*/ 99 h 99"/>
                <a:gd name="T10" fmla="*/ 0 w 135"/>
                <a:gd name="T11" fmla="*/ 1 h 99"/>
                <a:gd name="T12" fmla="*/ 0 w 135"/>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135" h="99">
                  <a:moveTo>
                    <a:pt x="0" y="0"/>
                  </a:moveTo>
                  <a:lnTo>
                    <a:pt x="2" y="0"/>
                  </a:lnTo>
                  <a:lnTo>
                    <a:pt x="135" y="97"/>
                  </a:lnTo>
                  <a:lnTo>
                    <a:pt x="135" y="99"/>
                  </a:lnTo>
                  <a:lnTo>
                    <a:pt x="133" y="99"/>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13" name="Freeform 163"/>
            <p:cNvSpPr>
              <a:spLocks/>
            </p:cNvSpPr>
            <p:nvPr/>
          </p:nvSpPr>
          <p:spPr bwMode="auto">
            <a:xfrm>
              <a:off x="5401359" y="2882924"/>
              <a:ext cx="154539" cy="111210"/>
            </a:xfrm>
            <a:custGeom>
              <a:avLst/>
              <a:gdLst>
                <a:gd name="T0" fmla="*/ 0 w 107"/>
                <a:gd name="T1" fmla="*/ 0 h 77"/>
                <a:gd name="T2" fmla="*/ 2 w 107"/>
                <a:gd name="T3" fmla="*/ 0 h 77"/>
                <a:gd name="T4" fmla="*/ 107 w 107"/>
                <a:gd name="T5" fmla="*/ 75 h 77"/>
                <a:gd name="T6" fmla="*/ 107 w 107"/>
                <a:gd name="T7" fmla="*/ 77 h 77"/>
                <a:gd name="T8" fmla="*/ 105 w 107"/>
                <a:gd name="T9" fmla="*/ 77 h 77"/>
                <a:gd name="T10" fmla="*/ 0 w 107"/>
                <a:gd name="T11" fmla="*/ 2 h 77"/>
                <a:gd name="T12" fmla="*/ 0 w 107"/>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107" h="77">
                  <a:moveTo>
                    <a:pt x="0" y="0"/>
                  </a:moveTo>
                  <a:lnTo>
                    <a:pt x="2" y="0"/>
                  </a:lnTo>
                  <a:lnTo>
                    <a:pt x="107" y="75"/>
                  </a:lnTo>
                  <a:lnTo>
                    <a:pt x="107" y="77"/>
                  </a:lnTo>
                  <a:lnTo>
                    <a:pt x="105" y="77"/>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14" name="Line 164"/>
            <p:cNvSpPr>
              <a:spLocks noChangeShapeType="1"/>
            </p:cNvSpPr>
            <p:nvPr/>
          </p:nvSpPr>
          <p:spPr bwMode="auto">
            <a:xfrm flipV="1">
              <a:off x="2171936"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15" name="Line 165"/>
            <p:cNvSpPr>
              <a:spLocks noChangeShapeType="1"/>
            </p:cNvSpPr>
            <p:nvPr/>
          </p:nvSpPr>
          <p:spPr bwMode="auto">
            <a:xfrm>
              <a:off x="1061281" y="2991245"/>
              <a:ext cx="0" cy="72214"/>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16" name="Line 166"/>
            <p:cNvSpPr>
              <a:spLocks noChangeShapeType="1"/>
            </p:cNvSpPr>
            <p:nvPr/>
          </p:nvSpPr>
          <p:spPr bwMode="auto">
            <a:xfrm flipV="1">
              <a:off x="2209487"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17" name="Line 167"/>
            <p:cNvSpPr>
              <a:spLocks noChangeShapeType="1"/>
            </p:cNvSpPr>
            <p:nvPr/>
          </p:nvSpPr>
          <p:spPr bwMode="auto">
            <a:xfrm flipV="1">
              <a:off x="2248484"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18" name="Line 168"/>
            <p:cNvSpPr>
              <a:spLocks noChangeShapeType="1"/>
            </p:cNvSpPr>
            <p:nvPr/>
          </p:nvSpPr>
          <p:spPr bwMode="auto">
            <a:xfrm>
              <a:off x="1046838" y="2992690"/>
              <a:ext cx="30330"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19" name="Line 169"/>
            <p:cNvSpPr>
              <a:spLocks noChangeShapeType="1"/>
            </p:cNvSpPr>
            <p:nvPr/>
          </p:nvSpPr>
          <p:spPr bwMode="auto">
            <a:xfrm flipV="1">
              <a:off x="2287479"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20" name="Line 170"/>
            <p:cNvSpPr>
              <a:spLocks noChangeShapeType="1"/>
            </p:cNvSpPr>
            <p:nvPr/>
          </p:nvSpPr>
          <p:spPr bwMode="auto">
            <a:xfrm>
              <a:off x="1061281" y="3062016"/>
              <a:ext cx="0" cy="103989"/>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21" name="Line 171"/>
            <p:cNvSpPr>
              <a:spLocks noChangeShapeType="1"/>
            </p:cNvSpPr>
            <p:nvPr/>
          </p:nvSpPr>
          <p:spPr bwMode="auto">
            <a:xfrm flipV="1">
              <a:off x="2332252"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22" name="Line 172"/>
            <p:cNvSpPr>
              <a:spLocks noChangeShapeType="1"/>
            </p:cNvSpPr>
            <p:nvPr/>
          </p:nvSpPr>
          <p:spPr bwMode="auto">
            <a:xfrm flipV="1">
              <a:off x="2378469"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23" name="Line 173"/>
            <p:cNvSpPr>
              <a:spLocks noChangeShapeType="1"/>
            </p:cNvSpPr>
            <p:nvPr/>
          </p:nvSpPr>
          <p:spPr bwMode="auto">
            <a:xfrm>
              <a:off x="1046838" y="3164560"/>
              <a:ext cx="30330"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24" name="Line 174"/>
            <p:cNvSpPr>
              <a:spLocks noChangeShapeType="1"/>
            </p:cNvSpPr>
            <p:nvPr/>
          </p:nvSpPr>
          <p:spPr bwMode="auto">
            <a:xfrm flipV="1">
              <a:off x="2427575"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25" name="Line 175"/>
            <p:cNvSpPr>
              <a:spLocks noChangeShapeType="1"/>
            </p:cNvSpPr>
            <p:nvPr/>
          </p:nvSpPr>
          <p:spPr bwMode="auto">
            <a:xfrm>
              <a:off x="1439684" y="3103900"/>
              <a:ext cx="0" cy="57771"/>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26" name="Line 176"/>
            <p:cNvSpPr>
              <a:spLocks noChangeShapeType="1"/>
            </p:cNvSpPr>
            <p:nvPr/>
          </p:nvSpPr>
          <p:spPr bwMode="auto">
            <a:xfrm flipV="1">
              <a:off x="2482458"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27" name="Line 177"/>
            <p:cNvSpPr>
              <a:spLocks noChangeShapeType="1"/>
            </p:cNvSpPr>
            <p:nvPr/>
          </p:nvSpPr>
          <p:spPr bwMode="auto">
            <a:xfrm flipV="1">
              <a:off x="2538785"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28" name="Line 178"/>
            <p:cNvSpPr>
              <a:spLocks noChangeShapeType="1"/>
            </p:cNvSpPr>
            <p:nvPr/>
          </p:nvSpPr>
          <p:spPr bwMode="auto">
            <a:xfrm>
              <a:off x="1423796" y="3105345"/>
              <a:ext cx="33219"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29" name="Line 179"/>
            <p:cNvSpPr>
              <a:spLocks noChangeShapeType="1"/>
            </p:cNvSpPr>
            <p:nvPr/>
          </p:nvSpPr>
          <p:spPr bwMode="auto">
            <a:xfrm flipV="1">
              <a:off x="2603778" y="4795159"/>
              <a:ext cx="0" cy="93879"/>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30" name="Line 180"/>
            <p:cNvSpPr>
              <a:spLocks noChangeShapeType="1"/>
            </p:cNvSpPr>
            <p:nvPr/>
          </p:nvSpPr>
          <p:spPr bwMode="auto">
            <a:xfrm>
              <a:off x="1439684" y="3158783"/>
              <a:ext cx="0" cy="75103"/>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31" name="Line 184"/>
            <p:cNvSpPr>
              <a:spLocks noChangeShapeType="1"/>
            </p:cNvSpPr>
            <p:nvPr/>
          </p:nvSpPr>
          <p:spPr bwMode="auto">
            <a:xfrm>
              <a:off x="1423796" y="3233886"/>
              <a:ext cx="33219"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32" name="Line 185"/>
            <p:cNvSpPr>
              <a:spLocks noChangeShapeType="1"/>
            </p:cNvSpPr>
            <p:nvPr/>
          </p:nvSpPr>
          <p:spPr bwMode="auto">
            <a:xfrm>
              <a:off x="1753093" y="3141451"/>
              <a:ext cx="0" cy="59216"/>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33" name="Line 186"/>
            <p:cNvSpPr>
              <a:spLocks noChangeShapeType="1"/>
            </p:cNvSpPr>
            <p:nvPr/>
          </p:nvSpPr>
          <p:spPr bwMode="auto">
            <a:xfrm flipV="1">
              <a:off x="2675992"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34" name="Line 187"/>
            <p:cNvSpPr>
              <a:spLocks noChangeShapeType="1"/>
            </p:cNvSpPr>
            <p:nvPr/>
          </p:nvSpPr>
          <p:spPr bwMode="auto">
            <a:xfrm flipV="1">
              <a:off x="2753984"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35" name="Line 188"/>
            <p:cNvSpPr>
              <a:spLocks noChangeShapeType="1"/>
            </p:cNvSpPr>
            <p:nvPr/>
          </p:nvSpPr>
          <p:spPr bwMode="auto">
            <a:xfrm>
              <a:off x="1735762" y="3142896"/>
              <a:ext cx="34663"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36" name="Line 189"/>
            <p:cNvSpPr>
              <a:spLocks noChangeShapeType="1"/>
            </p:cNvSpPr>
            <p:nvPr/>
          </p:nvSpPr>
          <p:spPr bwMode="auto">
            <a:xfrm flipV="1">
              <a:off x="2842085"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37" name="Line 190"/>
            <p:cNvSpPr>
              <a:spLocks noChangeShapeType="1"/>
            </p:cNvSpPr>
            <p:nvPr/>
          </p:nvSpPr>
          <p:spPr bwMode="auto">
            <a:xfrm>
              <a:off x="1753093" y="3199223"/>
              <a:ext cx="0" cy="75103"/>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38" name="Line 191"/>
            <p:cNvSpPr>
              <a:spLocks noChangeShapeType="1"/>
            </p:cNvSpPr>
            <p:nvPr/>
          </p:nvSpPr>
          <p:spPr bwMode="auto">
            <a:xfrm flipV="1">
              <a:off x="2944629"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39" name="Line 192"/>
            <p:cNvSpPr>
              <a:spLocks noChangeShapeType="1"/>
            </p:cNvSpPr>
            <p:nvPr/>
          </p:nvSpPr>
          <p:spPr bwMode="auto">
            <a:xfrm flipV="1">
              <a:off x="3068838" y="4795159"/>
              <a:ext cx="0" cy="93879"/>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40" name="Line 193"/>
            <p:cNvSpPr>
              <a:spLocks noChangeShapeType="1"/>
            </p:cNvSpPr>
            <p:nvPr/>
          </p:nvSpPr>
          <p:spPr bwMode="auto">
            <a:xfrm>
              <a:off x="1735762" y="3272882"/>
              <a:ext cx="34663"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41" name="Line 194"/>
            <p:cNvSpPr>
              <a:spLocks noChangeShapeType="1"/>
            </p:cNvSpPr>
            <p:nvPr/>
          </p:nvSpPr>
          <p:spPr bwMode="auto">
            <a:xfrm>
              <a:off x="4232932" y="2049571"/>
              <a:ext cx="0" cy="63549"/>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42" name="Line 197"/>
            <p:cNvSpPr>
              <a:spLocks noChangeShapeType="1"/>
            </p:cNvSpPr>
            <p:nvPr/>
          </p:nvSpPr>
          <p:spPr bwMode="auto">
            <a:xfrm>
              <a:off x="4217045" y="2049571"/>
              <a:ext cx="33219"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43" name="Line 198"/>
            <p:cNvSpPr>
              <a:spLocks noChangeShapeType="1"/>
            </p:cNvSpPr>
            <p:nvPr/>
          </p:nvSpPr>
          <p:spPr bwMode="auto">
            <a:xfrm flipV="1">
              <a:off x="3220487"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44" name="Line 199"/>
            <p:cNvSpPr>
              <a:spLocks noChangeShapeType="1"/>
            </p:cNvSpPr>
            <p:nvPr/>
          </p:nvSpPr>
          <p:spPr bwMode="auto">
            <a:xfrm>
              <a:off x="4232932" y="2108787"/>
              <a:ext cx="0" cy="85213"/>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45" name="Line 200"/>
            <p:cNvSpPr>
              <a:spLocks noChangeShapeType="1"/>
            </p:cNvSpPr>
            <p:nvPr/>
          </p:nvSpPr>
          <p:spPr bwMode="auto">
            <a:xfrm flipV="1">
              <a:off x="3412578"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46" name="Line 201"/>
            <p:cNvSpPr>
              <a:spLocks noChangeShapeType="1"/>
            </p:cNvSpPr>
            <p:nvPr/>
          </p:nvSpPr>
          <p:spPr bwMode="auto">
            <a:xfrm flipV="1">
              <a:off x="3686992" y="4795159"/>
              <a:ext cx="0" cy="93879"/>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47" name="Line 202"/>
            <p:cNvSpPr>
              <a:spLocks noChangeShapeType="1"/>
            </p:cNvSpPr>
            <p:nvPr/>
          </p:nvSpPr>
          <p:spPr bwMode="auto">
            <a:xfrm>
              <a:off x="4217045" y="2192556"/>
              <a:ext cx="33219"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48" name="Line 203"/>
            <p:cNvSpPr>
              <a:spLocks noChangeShapeType="1"/>
            </p:cNvSpPr>
            <p:nvPr/>
          </p:nvSpPr>
          <p:spPr bwMode="auto">
            <a:xfrm>
              <a:off x="4595447" y="2071236"/>
              <a:ext cx="0" cy="49106"/>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49" name="Line 207"/>
            <p:cNvSpPr>
              <a:spLocks noChangeShapeType="1"/>
            </p:cNvSpPr>
            <p:nvPr/>
          </p:nvSpPr>
          <p:spPr bwMode="auto">
            <a:xfrm>
              <a:off x="4579561" y="2071236"/>
              <a:ext cx="31774"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50" name="Line 208"/>
            <p:cNvSpPr>
              <a:spLocks noChangeShapeType="1"/>
            </p:cNvSpPr>
            <p:nvPr/>
          </p:nvSpPr>
          <p:spPr bwMode="auto">
            <a:xfrm flipV="1">
              <a:off x="3718766"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51" name="Line 209"/>
            <p:cNvSpPr>
              <a:spLocks noChangeShapeType="1"/>
            </p:cNvSpPr>
            <p:nvPr/>
          </p:nvSpPr>
          <p:spPr bwMode="auto">
            <a:xfrm>
              <a:off x="4595447" y="2118898"/>
              <a:ext cx="0" cy="64993"/>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52" name="Line 210"/>
            <p:cNvSpPr>
              <a:spLocks noChangeShapeType="1"/>
            </p:cNvSpPr>
            <p:nvPr/>
          </p:nvSpPr>
          <p:spPr bwMode="auto">
            <a:xfrm flipV="1">
              <a:off x="3754873"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53" name="Line 211"/>
            <p:cNvSpPr>
              <a:spLocks noChangeShapeType="1"/>
            </p:cNvSpPr>
            <p:nvPr/>
          </p:nvSpPr>
          <p:spPr bwMode="auto">
            <a:xfrm flipV="1">
              <a:off x="3793869"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54" name="Line 212"/>
            <p:cNvSpPr>
              <a:spLocks noChangeShapeType="1"/>
            </p:cNvSpPr>
            <p:nvPr/>
          </p:nvSpPr>
          <p:spPr bwMode="auto">
            <a:xfrm>
              <a:off x="4579561" y="2182446"/>
              <a:ext cx="31774"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55" name="Line 213"/>
            <p:cNvSpPr>
              <a:spLocks noChangeShapeType="1"/>
            </p:cNvSpPr>
            <p:nvPr/>
          </p:nvSpPr>
          <p:spPr bwMode="auto">
            <a:xfrm flipV="1">
              <a:off x="3835753"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56" name="Line 214"/>
            <p:cNvSpPr>
              <a:spLocks noChangeShapeType="1"/>
            </p:cNvSpPr>
            <p:nvPr/>
          </p:nvSpPr>
          <p:spPr bwMode="auto">
            <a:xfrm>
              <a:off x="4007624" y="2108787"/>
              <a:ext cx="0" cy="89546"/>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57" name="Line 215"/>
            <p:cNvSpPr>
              <a:spLocks noChangeShapeType="1"/>
            </p:cNvSpPr>
            <p:nvPr/>
          </p:nvSpPr>
          <p:spPr bwMode="auto">
            <a:xfrm flipV="1">
              <a:off x="3879082"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58" name="Line 216"/>
            <p:cNvSpPr>
              <a:spLocks noChangeShapeType="1"/>
            </p:cNvSpPr>
            <p:nvPr/>
          </p:nvSpPr>
          <p:spPr bwMode="auto">
            <a:xfrm flipV="1">
              <a:off x="3926744"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59" name="Line 217"/>
            <p:cNvSpPr>
              <a:spLocks noChangeShapeType="1"/>
            </p:cNvSpPr>
            <p:nvPr/>
          </p:nvSpPr>
          <p:spPr bwMode="auto">
            <a:xfrm>
              <a:off x="3991736" y="2108787"/>
              <a:ext cx="31774"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60" name="Line 218"/>
            <p:cNvSpPr>
              <a:spLocks noChangeShapeType="1"/>
            </p:cNvSpPr>
            <p:nvPr/>
          </p:nvSpPr>
          <p:spPr bwMode="auto">
            <a:xfrm flipV="1">
              <a:off x="3974405"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61" name="Line 219"/>
            <p:cNvSpPr>
              <a:spLocks noChangeShapeType="1"/>
            </p:cNvSpPr>
            <p:nvPr/>
          </p:nvSpPr>
          <p:spPr bwMode="auto">
            <a:xfrm>
              <a:off x="4007624" y="2198333"/>
              <a:ext cx="0" cy="138651"/>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62" name="Line 220"/>
            <p:cNvSpPr>
              <a:spLocks noChangeShapeType="1"/>
            </p:cNvSpPr>
            <p:nvPr/>
          </p:nvSpPr>
          <p:spPr bwMode="auto">
            <a:xfrm flipV="1">
              <a:off x="4030732"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63" name="Line 221"/>
            <p:cNvSpPr>
              <a:spLocks noChangeShapeType="1"/>
            </p:cNvSpPr>
            <p:nvPr/>
          </p:nvSpPr>
          <p:spPr bwMode="auto">
            <a:xfrm flipV="1">
              <a:off x="4088504"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64" name="Line 222"/>
            <p:cNvSpPr>
              <a:spLocks noChangeShapeType="1"/>
            </p:cNvSpPr>
            <p:nvPr/>
          </p:nvSpPr>
          <p:spPr bwMode="auto">
            <a:xfrm>
              <a:off x="3991736" y="2336984"/>
              <a:ext cx="31774"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65" name="Line 223"/>
            <p:cNvSpPr>
              <a:spLocks noChangeShapeType="1"/>
            </p:cNvSpPr>
            <p:nvPr/>
          </p:nvSpPr>
          <p:spPr bwMode="auto">
            <a:xfrm flipV="1">
              <a:off x="4150607" y="4795159"/>
              <a:ext cx="0" cy="93879"/>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66" name="Line 224"/>
            <p:cNvSpPr>
              <a:spLocks noChangeShapeType="1"/>
            </p:cNvSpPr>
            <p:nvPr/>
          </p:nvSpPr>
          <p:spPr bwMode="auto">
            <a:xfrm>
              <a:off x="3660995" y="2231552"/>
              <a:ext cx="0" cy="6066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67" name="Line 227"/>
            <p:cNvSpPr>
              <a:spLocks noChangeShapeType="1"/>
            </p:cNvSpPr>
            <p:nvPr/>
          </p:nvSpPr>
          <p:spPr bwMode="auto">
            <a:xfrm>
              <a:off x="3646552" y="2231552"/>
              <a:ext cx="33219"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68" name="Line 228"/>
            <p:cNvSpPr>
              <a:spLocks noChangeShapeType="1"/>
            </p:cNvSpPr>
            <p:nvPr/>
          </p:nvSpPr>
          <p:spPr bwMode="auto">
            <a:xfrm>
              <a:off x="3660995" y="2292212"/>
              <a:ext cx="0" cy="8088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69" name="Line 229"/>
            <p:cNvSpPr>
              <a:spLocks noChangeShapeType="1"/>
            </p:cNvSpPr>
            <p:nvPr/>
          </p:nvSpPr>
          <p:spPr bwMode="auto">
            <a:xfrm flipV="1">
              <a:off x="4221378"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70" name="Line 230"/>
            <p:cNvSpPr>
              <a:spLocks noChangeShapeType="1"/>
            </p:cNvSpPr>
            <p:nvPr/>
          </p:nvSpPr>
          <p:spPr bwMode="auto">
            <a:xfrm flipV="1">
              <a:off x="4300813"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71" name="Line 231"/>
            <p:cNvSpPr>
              <a:spLocks noChangeShapeType="1"/>
            </p:cNvSpPr>
            <p:nvPr/>
          </p:nvSpPr>
          <p:spPr bwMode="auto">
            <a:xfrm>
              <a:off x="3646552" y="2373092"/>
              <a:ext cx="33219"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72" name="Line 232"/>
            <p:cNvSpPr>
              <a:spLocks noChangeShapeType="1"/>
            </p:cNvSpPr>
            <p:nvPr/>
          </p:nvSpPr>
          <p:spPr bwMode="auto">
            <a:xfrm flipV="1">
              <a:off x="4390359"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73" name="Freeform 233"/>
            <p:cNvSpPr>
              <a:spLocks/>
            </p:cNvSpPr>
            <p:nvPr/>
          </p:nvSpPr>
          <p:spPr bwMode="auto">
            <a:xfrm>
              <a:off x="2725098" y="3222332"/>
              <a:ext cx="17331" cy="17331"/>
            </a:xfrm>
            <a:custGeom>
              <a:avLst/>
              <a:gdLst>
                <a:gd name="T0" fmla="*/ 5 w 12"/>
                <a:gd name="T1" fmla="*/ 0 h 12"/>
                <a:gd name="T2" fmla="*/ 12 w 12"/>
                <a:gd name="T3" fmla="*/ 0 h 12"/>
                <a:gd name="T4" fmla="*/ 12 w 12"/>
                <a:gd name="T5" fmla="*/ 8 h 12"/>
                <a:gd name="T6" fmla="*/ 7 w 12"/>
                <a:gd name="T7" fmla="*/ 12 h 12"/>
                <a:gd name="T8" fmla="*/ 0 w 12"/>
                <a:gd name="T9" fmla="*/ 12 h 12"/>
                <a:gd name="T10" fmla="*/ 0 w 12"/>
                <a:gd name="T11" fmla="*/ 3 h 12"/>
                <a:gd name="T12" fmla="*/ 5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0"/>
                  </a:moveTo>
                  <a:lnTo>
                    <a:pt x="12" y="0"/>
                  </a:lnTo>
                  <a:lnTo>
                    <a:pt x="12" y="8"/>
                  </a:lnTo>
                  <a:lnTo>
                    <a:pt x="7" y="12"/>
                  </a:lnTo>
                  <a:lnTo>
                    <a:pt x="0" y="12"/>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74" name="Line 234"/>
            <p:cNvSpPr>
              <a:spLocks noChangeShapeType="1"/>
            </p:cNvSpPr>
            <p:nvPr/>
          </p:nvSpPr>
          <p:spPr bwMode="auto">
            <a:xfrm flipV="1">
              <a:off x="4491459"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75" name="Line 235"/>
            <p:cNvSpPr>
              <a:spLocks noChangeShapeType="1"/>
            </p:cNvSpPr>
            <p:nvPr/>
          </p:nvSpPr>
          <p:spPr bwMode="auto">
            <a:xfrm flipV="1">
              <a:off x="4615667" y="4795159"/>
              <a:ext cx="0" cy="93879"/>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76" name="Freeform 236"/>
            <p:cNvSpPr>
              <a:spLocks/>
            </p:cNvSpPr>
            <p:nvPr/>
          </p:nvSpPr>
          <p:spPr bwMode="auto">
            <a:xfrm>
              <a:off x="2753984" y="3205001"/>
              <a:ext cx="18776" cy="15888"/>
            </a:xfrm>
            <a:custGeom>
              <a:avLst/>
              <a:gdLst>
                <a:gd name="T0" fmla="*/ 5 w 13"/>
                <a:gd name="T1" fmla="*/ 0 h 11"/>
                <a:gd name="T2" fmla="*/ 13 w 13"/>
                <a:gd name="T3" fmla="*/ 0 h 11"/>
                <a:gd name="T4" fmla="*/ 13 w 13"/>
                <a:gd name="T5" fmla="*/ 7 h 11"/>
                <a:gd name="T6" fmla="*/ 8 w 13"/>
                <a:gd name="T7" fmla="*/ 11 h 11"/>
                <a:gd name="T8" fmla="*/ 0 w 13"/>
                <a:gd name="T9" fmla="*/ 11 h 11"/>
                <a:gd name="T10" fmla="*/ 0 w 13"/>
                <a:gd name="T11" fmla="*/ 4 h 11"/>
                <a:gd name="T12" fmla="*/ 5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5" y="0"/>
                  </a:moveTo>
                  <a:lnTo>
                    <a:pt x="13" y="0"/>
                  </a:lnTo>
                  <a:lnTo>
                    <a:pt x="13" y="7"/>
                  </a:lnTo>
                  <a:lnTo>
                    <a:pt x="8" y="11"/>
                  </a:lnTo>
                  <a:lnTo>
                    <a:pt x="0" y="11"/>
                  </a:lnTo>
                  <a:lnTo>
                    <a:pt x="0" y="4"/>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77" name="Freeform 237"/>
            <p:cNvSpPr>
              <a:spLocks/>
            </p:cNvSpPr>
            <p:nvPr/>
          </p:nvSpPr>
          <p:spPr bwMode="auto">
            <a:xfrm>
              <a:off x="2787202" y="3186225"/>
              <a:ext cx="17331" cy="15888"/>
            </a:xfrm>
            <a:custGeom>
              <a:avLst/>
              <a:gdLst>
                <a:gd name="T0" fmla="*/ 4 w 12"/>
                <a:gd name="T1" fmla="*/ 0 h 11"/>
                <a:gd name="T2" fmla="*/ 12 w 12"/>
                <a:gd name="T3" fmla="*/ 0 h 11"/>
                <a:gd name="T4" fmla="*/ 12 w 12"/>
                <a:gd name="T5" fmla="*/ 8 h 11"/>
                <a:gd name="T6" fmla="*/ 6 w 12"/>
                <a:gd name="T7" fmla="*/ 11 h 11"/>
                <a:gd name="T8" fmla="*/ 0 w 12"/>
                <a:gd name="T9" fmla="*/ 11 h 11"/>
                <a:gd name="T10" fmla="*/ 0 w 12"/>
                <a:gd name="T11" fmla="*/ 3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8"/>
                  </a:lnTo>
                  <a:lnTo>
                    <a:pt x="6" y="11"/>
                  </a:lnTo>
                  <a:lnTo>
                    <a:pt x="0" y="11"/>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78" name="Freeform 239"/>
            <p:cNvSpPr>
              <a:spLocks/>
            </p:cNvSpPr>
            <p:nvPr/>
          </p:nvSpPr>
          <p:spPr bwMode="auto">
            <a:xfrm>
              <a:off x="2816087" y="3167449"/>
              <a:ext cx="20220" cy="17331"/>
            </a:xfrm>
            <a:custGeom>
              <a:avLst/>
              <a:gdLst>
                <a:gd name="T0" fmla="*/ 6 w 14"/>
                <a:gd name="T1" fmla="*/ 0 h 12"/>
                <a:gd name="T2" fmla="*/ 14 w 14"/>
                <a:gd name="T3" fmla="*/ 0 h 12"/>
                <a:gd name="T4" fmla="*/ 14 w 14"/>
                <a:gd name="T5" fmla="*/ 7 h 12"/>
                <a:gd name="T6" fmla="*/ 8 w 14"/>
                <a:gd name="T7" fmla="*/ 12 h 12"/>
                <a:gd name="T8" fmla="*/ 0 w 14"/>
                <a:gd name="T9" fmla="*/ 12 h 12"/>
                <a:gd name="T10" fmla="*/ 0 w 14"/>
                <a:gd name="T11" fmla="*/ 4 h 12"/>
                <a:gd name="T12" fmla="*/ 6 w 14"/>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4" h="12">
                  <a:moveTo>
                    <a:pt x="6" y="0"/>
                  </a:moveTo>
                  <a:lnTo>
                    <a:pt x="14" y="0"/>
                  </a:lnTo>
                  <a:lnTo>
                    <a:pt x="14" y="7"/>
                  </a:lnTo>
                  <a:lnTo>
                    <a:pt x="8" y="12"/>
                  </a:lnTo>
                  <a:lnTo>
                    <a:pt x="0" y="12"/>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79" name="Line 240"/>
            <p:cNvSpPr>
              <a:spLocks noChangeShapeType="1"/>
            </p:cNvSpPr>
            <p:nvPr/>
          </p:nvSpPr>
          <p:spPr bwMode="auto">
            <a:xfrm flipV="1">
              <a:off x="4765873"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80" name="Freeform 241"/>
            <p:cNvSpPr>
              <a:spLocks/>
            </p:cNvSpPr>
            <p:nvPr/>
          </p:nvSpPr>
          <p:spPr bwMode="auto">
            <a:xfrm>
              <a:off x="2846418" y="3147229"/>
              <a:ext cx="18776" cy="18776"/>
            </a:xfrm>
            <a:custGeom>
              <a:avLst/>
              <a:gdLst>
                <a:gd name="T0" fmla="*/ 5 w 13"/>
                <a:gd name="T1" fmla="*/ 0 h 13"/>
                <a:gd name="T2" fmla="*/ 13 w 13"/>
                <a:gd name="T3" fmla="*/ 0 h 13"/>
                <a:gd name="T4" fmla="*/ 13 w 13"/>
                <a:gd name="T5" fmla="*/ 8 h 13"/>
                <a:gd name="T6" fmla="*/ 8 w 13"/>
                <a:gd name="T7" fmla="*/ 13 h 13"/>
                <a:gd name="T8" fmla="*/ 0 w 13"/>
                <a:gd name="T9" fmla="*/ 13 h 13"/>
                <a:gd name="T10" fmla="*/ 0 w 13"/>
                <a:gd name="T11" fmla="*/ 6 h 13"/>
                <a:gd name="T12" fmla="*/ 5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5" y="0"/>
                  </a:moveTo>
                  <a:lnTo>
                    <a:pt x="13" y="0"/>
                  </a:lnTo>
                  <a:lnTo>
                    <a:pt x="13" y="8"/>
                  </a:lnTo>
                  <a:lnTo>
                    <a:pt x="8" y="13"/>
                  </a:lnTo>
                  <a:lnTo>
                    <a:pt x="0" y="13"/>
                  </a:lnTo>
                  <a:lnTo>
                    <a:pt x="0" y="6"/>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81" name="Line 242"/>
            <p:cNvSpPr>
              <a:spLocks noChangeShapeType="1"/>
            </p:cNvSpPr>
            <p:nvPr/>
          </p:nvSpPr>
          <p:spPr bwMode="auto">
            <a:xfrm flipV="1">
              <a:off x="4959407" y="4841376"/>
              <a:ext cx="0" cy="47662"/>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82" name="Freeform 243"/>
            <p:cNvSpPr>
              <a:spLocks/>
            </p:cNvSpPr>
            <p:nvPr/>
          </p:nvSpPr>
          <p:spPr bwMode="auto">
            <a:xfrm>
              <a:off x="2878192" y="3131342"/>
              <a:ext cx="18776" cy="14443"/>
            </a:xfrm>
            <a:custGeom>
              <a:avLst/>
              <a:gdLst>
                <a:gd name="T0" fmla="*/ 5 w 13"/>
                <a:gd name="T1" fmla="*/ 0 h 10"/>
                <a:gd name="T2" fmla="*/ 13 w 13"/>
                <a:gd name="T3" fmla="*/ 0 h 10"/>
                <a:gd name="T4" fmla="*/ 13 w 13"/>
                <a:gd name="T5" fmla="*/ 7 h 10"/>
                <a:gd name="T6" fmla="*/ 7 w 13"/>
                <a:gd name="T7" fmla="*/ 10 h 10"/>
                <a:gd name="T8" fmla="*/ 0 w 13"/>
                <a:gd name="T9" fmla="*/ 10 h 10"/>
                <a:gd name="T10" fmla="*/ 0 w 13"/>
                <a:gd name="T11" fmla="*/ 3 h 10"/>
                <a:gd name="T12" fmla="*/ 5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5" y="0"/>
                  </a:moveTo>
                  <a:lnTo>
                    <a:pt x="13" y="0"/>
                  </a:lnTo>
                  <a:lnTo>
                    <a:pt x="13" y="7"/>
                  </a:lnTo>
                  <a:lnTo>
                    <a:pt x="7" y="10"/>
                  </a:lnTo>
                  <a:lnTo>
                    <a:pt x="0" y="10"/>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83" name="Line 244"/>
            <p:cNvSpPr>
              <a:spLocks noChangeShapeType="1"/>
            </p:cNvSpPr>
            <p:nvPr/>
          </p:nvSpPr>
          <p:spPr bwMode="auto">
            <a:xfrm flipV="1">
              <a:off x="5233822" y="4795159"/>
              <a:ext cx="0" cy="93879"/>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84" name="Freeform 245"/>
            <p:cNvSpPr>
              <a:spLocks/>
            </p:cNvSpPr>
            <p:nvPr/>
          </p:nvSpPr>
          <p:spPr bwMode="auto">
            <a:xfrm>
              <a:off x="2909966" y="3111122"/>
              <a:ext cx="18776" cy="17331"/>
            </a:xfrm>
            <a:custGeom>
              <a:avLst/>
              <a:gdLst>
                <a:gd name="T0" fmla="*/ 5 w 13"/>
                <a:gd name="T1" fmla="*/ 0 h 12"/>
                <a:gd name="T2" fmla="*/ 13 w 13"/>
                <a:gd name="T3" fmla="*/ 0 h 12"/>
                <a:gd name="T4" fmla="*/ 13 w 13"/>
                <a:gd name="T5" fmla="*/ 8 h 12"/>
                <a:gd name="T6" fmla="*/ 7 w 13"/>
                <a:gd name="T7" fmla="*/ 12 h 12"/>
                <a:gd name="T8" fmla="*/ 0 w 13"/>
                <a:gd name="T9" fmla="*/ 12 h 12"/>
                <a:gd name="T10" fmla="*/ 0 w 13"/>
                <a:gd name="T11" fmla="*/ 4 h 12"/>
                <a:gd name="T12" fmla="*/ 5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5" y="0"/>
                  </a:moveTo>
                  <a:lnTo>
                    <a:pt x="13" y="0"/>
                  </a:lnTo>
                  <a:lnTo>
                    <a:pt x="13" y="8"/>
                  </a:lnTo>
                  <a:lnTo>
                    <a:pt x="7" y="12"/>
                  </a:lnTo>
                  <a:lnTo>
                    <a:pt x="0" y="12"/>
                  </a:lnTo>
                  <a:lnTo>
                    <a:pt x="0" y="4"/>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85" name="Freeform 246"/>
            <p:cNvSpPr>
              <a:spLocks/>
            </p:cNvSpPr>
            <p:nvPr/>
          </p:nvSpPr>
          <p:spPr bwMode="auto">
            <a:xfrm>
              <a:off x="2940296" y="3093790"/>
              <a:ext cx="17331" cy="15888"/>
            </a:xfrm>
            <a:custGeom>
              <a:avLst/>
              <a:gdLst>
                <a:gd name="T0" fmla="*/ 5 w 12"/>
                <a:gd name="T1" fmla="*/ 0 h 11"/>
                <a:gd name="T2" fmla="*/ 12 w 12"/>
                <a:gd name="T3" fmla="*/ 0 h 11"/>
                <a:gd name="T4" fmla="*/ 12 w 12"/>
                <a:gd name="T5" fmla="*/ 7 h 11"/>
                <a:gd name="T6" fmla="*/ 7 w 12"/>
                <a:gd name="T7" fmla="*/ 11 h 11"/>
                <a:gd name="T8" fmla="*/ 0 w 12"/>
                <a:gd name="T9" fmla="*/ 11 h 11"/>
                <a:gd name="T10" fmla="*/ 0 w 12"/>
                <a:gd name="T11" fmla="*/ 3 h 11"/>
                <a:gd name="T12" fmla="*/ 5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5" y="0"/>
                  </a:moveTo>
                  <a:lnTo>
                    <a:pt x="12" y="0"/>
                  </a:lnTo>
                  <a:lnTo>
                    <a:pt x="12" y="7"/>
                  </a:lnTo>
                  <a:lnTo>
                    <a:pt x="7" y="11"/>
                  </a:lnTo>
                  <a:lnTo>
                    <a:pt x="0" y="11"/>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86" name="Freeform 248"/>
            <p:cNvSpPr>
              <a:spLocks/>
            </p:cNvSpPr>
            <p:nvPr/>
          </p:nvSpPr>
          <p:spPr bwMode="auto">
            <a:xfrm>
              <a:off x="2970626" y="3073570"/>
              <a:ext cx="18776" cy="18776"/>
            </a:xfrm>
            <a:custGeom>
              <a:avLst/>
              <a:gdLst>
                <a:gd name="T0" fmla="*/ 6 w 13"/>
                <a:gd name="T1" fmla="*/ 0 h 13"/>
                <a:gd name="T2" fmla="*/ 13 w 13"/>
                <a:gd name="T3" fmla="*/ 0 h 13"/>
                <a:gd name="T4" fmla="*/ 13 w 13"/>
                <a:gd name="T5" fmla="*/ 8 h 13"/>
                <a:gd name="T6" fmla="*/ 7 w 13"/>
                <a:gd name="T7" fmla="*/ 13 h 13"/>
                <a:gd name="T8" fmla="*/ 0 w 13"/>
                <a:gd name="T9" fmla="*/ 13 h 13"/>
                <a:gd name="T10" fmla="*/ 0 w 13"/>
                <a:gd name="T11" fmla="*/ 6 h 13"/>
                <a:gd name="T12" fmla="*/ 6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0"/>
                  </a:moveTo>
                  <a:lnTo>
                    <a:pt x="13" y="0"/>
                  </a:lnTo>
                  <a:lnTo>
                    <a:pt x="13" y="8"/>
                  </a:lnTo>
                  <a:lnTo>
                    <a:pt x="7" y="13"/>
                  </a:lnTo>
                  <a:lnTo>
                    <a:pt x="0" y="13"/>
                  </a:lnTo>
                  <a:lnTo>
                    <a:pt x="0" y="6"/>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87" name="Freeform 249"/>
            <p:cNvSpPr>
              <a:spLocks/>
            </p:cNvSpPr>
            <p:nvPr/>
          </p:nvSpPr>
          <p:spPr bwMode="auto">
            <a:xfrm>
              <a:off x="3000956" y="3057684"/>
              <a:ext cx="17331" cy="15888"/>
            </a:xfrm>
            <a:custGeom>
              <a:avLst/>
              <a:gdLst>
                <a:gd name="T0" fmla="*/ 4 w 12"/>
                <a:gd name="T1" fmla="*/ 0 h 11"/>
                <a:gd name="T2" fmla="*/ 12 w 12"/>
                <a:gd name="T3" fmla="*/ 0 h 11"/>
                <a:gd name="T4" fmla="*/ 12 w 12"/>
                <a:gd name="T5" fmla="*/ 7 h 11"/>
                <a:gd name="T6" fmla="*/ 8 w 12"/>
                <a:gd name="T7" fmla="*/ 11 h 11"/>
                <a:gd name="T8" fmla="*/ 0 w 12"/>
                <a:gd name="T9" fmla="*/ 11 h 11"/>
                <a:gd name="T10" fmla="*/ 0 w 12"/>
                <a:gd name="T11" fmla="*/ 3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7"/>
                  </a:lnTo>
                  <a:lnTo>
                    <a:pt x="8" y="11"/>
                  </a:lnTo>
                  <a:lnTo>
                    <a:pt x="0" y="11"/>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88" name="Freeform 250"/>
            <p:cNvSpPr>
              <a:spLocks/>
            </p:cNvSpPr>
            <p:nvPr/>
          </p:nvSpPr>
          <p:spPr bwMode="auto">
            <a:xfrm>
              <a:off x="3032730" y="3037464"/>
              <a:ext cx="17331" cy="15888"/>
            </a:xfrm>
            <a:custGeom>
              <a:avLst/>
              <a:gdLst>
                <a:gd name="T0" fmla="*/ 4 w 12"/>
                <a:gd name="T1" fmla="*/ 0 h 11"/>
                <a:gd name="T2" fmla="*/ 12 w 12"/>
                <a:gd name="T3" fmla="*/ 0 h 11"/>
                <a:gd name="T4" fmla="*/ 12 w 12"/>
                <a:gd name="T5" fmla="*/ 8 h 11"/>
                <a:gd name="T6" fmla="*/ 8 w 12"/>
                <a:gd name="T7" fmla="*/ 11 h 11"/>
                <a:gd name="T8" fmla="*/ 0 w 12"/>
                <a:gd name="T9" fmla="*/ 11 h 11"/>
                <a:gd name="T10" fmla="*/ 0 w 12"/>
                <a:gd name="T11" fmla="*/ 5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8"/>
                  </a:lnTo>
                  <a:lnTo>
                    <a:pt x="8" y="11"/>
                  </a:lnTo>
                  <a:lnTo>
                    <a:pt x="0" y="11"/>
                  </a:lnTo>
                  <a:lnTo>
                    <a:pt x="0" y="5"/>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89" name="Freeform 251"/>
            <p:cNvSpPr>
              <a:spLocks/>
            </p:cNvSpPr>
            <p:nvPr/>
          </p:nvSpPr>
          <p:spPr bwMode="auto">
            <a:xfrm>
              <a:off x="3063061" y="3018687"/>
              <a:ext cx="18776" cy="17331"/>
            </a:xfrm>
            <a:custGeom>
              <a:avLst/>
              <a:gdLst>
                <a:gd name="T0" fmla="*/ 6 w 13"/>
                <a:gd name="T1" fmla="*/ 0 h 12"/>
                <a:gd name="T2" fmla="*/ 13 w 13"/>
                <a:gd name="T3" fmla="*/ 0 h 12"/>
                <a:gd name="T4" fmla="*/ 13 w 13"/>
                <a:gd name="T5" fmla="*/ 7 h 12"/>
                <a:gd name="T6" fmla="*/ 8 w 13"/>
                <a:gd name="T7" fmla="*/ 12 h 12"/>
                <a:gd name="T8" fmla="*/ 0 w 13"/>
                <a:gd name="T9" fmla="*/ 12 h 12"/>
                <a:gd name="T10" fmla="*/ 0 w 13"/>
                <a:gd name="T11" fmla="*/ 4 h 12"/>
                <a:gd name="T12" fmla="*/ 6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6" y="0"/>
                  </a:moveTo>
                  <a:lnTo>
                    <a:pt x="13" y="0"/>
                  </a:lnTo>
                  <a:lnTo>
                    <a:pt x="13" y="7"/>
                  </a:lnTo>
                  <a:lnTo>
                    <a:pt x="8" y="12"/>
                  </a:lnTo>
                  <a:lnTo>
                    <a:pt x="0" y="12"/>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90" name="Freeform 252"/>
            <p:cNvSpPr>
              <a:spLocks/>
            </p:cNvSpPr>
            <p:nvPr/>
          </p:nvSpPr>
          <p:spPr bwMode="auto">
            <a:xfrm>
              <a:off x="3093390" y="2999912"/>
              <a:ext cx="17331" cy="17331"/>
            </a:xfrm>
            <a:custGeom>
              <a:avLst/>
              <a:gdLst>
                <a:gd name="T0" fmla="*/ 5 w 12"/>
                <a:gd name="T1" fmla="*/ 0 h 12"/>
                <a:gd name="T2" fmla="*/ 12 w 12"/>
                <a:gd name="T3" fmla="*/ 0 h 12"/>
                <a:gd name="T4" fmla="*/ 12 w 12"/>
                <a:gd name="T5" fmla="*/ 8 h 12"/>
                <a:gd name="T6" fmla="*/ 7 w 12"/>
                <a:gd name="T7" fmla="*/ 12 h 12"/>
                <a:gd name="T8" fmla="*/ 0 w 12"/>
                <a:gd name="T9" fmla="*/ 12 h 12"/>
                <a:gd name="T10" fmla="*/ 0 w 12"/>
                <a:gd name="T11" fmla="*/ 5 h 12"/>
                <a:gd name="T12" fmla="*/ 5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0"/>
                  </a:moveTo>
                  <a:lnTo>
                    <a:pt x="12" y="0"/>
                  </a:lnTo>
                  <a:lnTo>
                    <a:pt x="12" y="8"/>
                  </a:lnTo>
                  <a:lnTo>
                    <a:pt x="7" y="12"/>
                  </a:lnTo>
                  <a:lnTo>
                    <a:pt x="0" y="12"/>
                  </a:lnTo>
                  <a:lnTo>
                    <a:pt x="0" y="5"/>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91" name="Freeform 253"/>
            <p:cNvSpPr>
              <a:spLocks/>
            </p:cNvSpPr>
            <p:nvPr/>
          </p:nvSpPr>
          <p:spPr bwMode="auto">
            <a:xfrm>
              <a:off x="3123721" y="2982581"/>
              <a:ext cx="18776" cy="17331"/>
            </a:xfrm>
            <a:custGeom>
              <a:avLst/>
              <a:gdLst>
                <a:gd name="T0" fmla="*/ 6 w 13"/>
                <a:gd name="T1" fmla="*/ 0 h 12"/>
                <a:gd name="T2" fmla="*/ 13 w 13"/>
                <a:gd name="T3" fmla="*/ 0 h 12"/>
                <a:gd name="T4" fmla="*/ 13 w 13"/>
                <a:gd name="T5" fmla="*/ 7 h 12"/>
                <a:gd name="T6" fmla="*/ 8 w 13"/>
                <a:gd name="T7" fmla="*/ 12 h 12"/>
                <a:gd name="T8" fmla="*/ 0 w 13"/>
                <a:gd name="T9" fmla="*/ 12 h 12"/>
                <a:gd name="T10" fmla="*/ 0 w 13"/>
                <a:gd name="T11" fmla="*/ 4 h 12"/>
                <a:gd name="T12" fmla="*/ 6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6" y="0"/>
                  </a:moveTo>
                  <a:lnTo>
                    <a:pt x="13" y="0"/>
                  </a:lnTo>
                  <a:lnTo>
                    <a:pt x="13" y="7"/>
                  </a:lnTo>
                  <a:lnTo>
                    <a:pt x="8" y="12"/>
                  </a:lnTo>
                  <a:lnTo>
                    <a:pt x="0" y="12"/>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92" name="Freeform 254"/>
            <p:cNvSpPr>
              <a:spLocks/>
            </p:cNvSpPr>
            <p:nvPr/>
          </p:nvSpPr>
          <p:spPr bwMode="auto">
            <a:xfrm>
              <a:off x="3155495" y="2963804"/>
              <a:ext cx="20220" cy="15888"/>
            </a:xfrm>
            <a:custGeom>
              <a:avLst/>
              <a:gdLst>
                <a:gd name="T0" fmla="*/ 6 w 14"/>
                <a:gd name="T1" fmla="*/ 0 h 11"/>
                <a:gd name="T2" fmla="*/ 14 w 14"/>
                <a:gd name="T3" fmla="*/ 0 h 11"/>
                <a:gd name="T4" fmla="*/ 14 w 14"/>
                <a:gd name="T5" fmla="*/ 8 h 11"/>
                <a:gd name="T6" fmla="*/ 8 w 14"/>
                <a:gd name="T7" fmla="*/ 11 h 11"/>
                <a:gd name="T8" fmla="*/ 0 w 14"/>
                <a:gd name="T9" fmla="*/ 11 h 11"/>
                <a:gd name="T10" fmla="*/ 0 w 14"/>
                <a:gd name="T11" fmla="*/ 4 h 11"/>
                <a:gd name="T12" fmla="*/ 6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6" y="0"/>
                  </a:moveTo>
                  <a:lnTo>
                    <a:pt x="14" y="0"/>
                  </a:lnTo>
                  <a:lnTo>
                    <a:pt x="14" y="8"/>
                  </a:lnTo>
                  <a:lnTo>
                    <a:pt x="8" y="11"/>
                  </a:lnTo>
                  <a:lnTo>
                    <a:pt x="0" y="11"/>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93" name="Freeform 255"/>
            <p:cNvSpPr>
              <a:spLocks/>
            </p:cNvSpPr>
            <p:nvPr/>
          </p:nvSpPr>
          <p:spPr bwMode="auto">
            <a:xfrm>
              <a:off x="3185825" y="2945029"/>
              <a:ext cx="17331" cy="15888"/>
            </a:xfrm>
            <a:custGeom>
              <a:avLst/>
              <a:gdLst>
                <a:gd name="T0" fmla="*/ 4 w 12"/>
                <a:gd name="T1" fmla="*/ 0 h 11"/>
                <a:gd name="T2" fmla="*/ 12 w 12"/>
                <a:gd name="T3" fmla="*/ 0 h 11"/>
                <a:gd name="T4" fmla="*/ 12 w 12"/>
                <a:gd name="T5" fmla="*/ 7 h 11"/>
                <a:gd name="T6" fmla="*/ 8 w 12"/>
                <a:gd name="T7" fmla="*/ 11 h 11"/>
                <a:gd name="T8" fmla="*/ 0 w 12"/>
                <a:gd name="T9" fmla="*/ 11 h 11"/>
                <a:gd name="T10" fmla="*/ 0 w 12"/>
                <a:gd name="T11" fmla="*/ 3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7"/>
                  </a:lnTo>
                  <a:lnTo>
                    <a:pt x="8" y="11"/>
                  </a:lnTo>
                  <a:lnTo>
                    <a:pt x="0" y="11"/>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94" name="Freeform 256"/>
            <p:cNvSpPr>
              <a:spLocks/>
            </p:cNvSpPr>
            <p:nvPr/>
          </p:nvSpPr>
          <p:spPr bwMode="auto">
            <a:xfrm>
              <a:off x="3216155" y="2924809"/>
              <a:ext cx="18776" cy="18776"/>
            </a:xfrm>
            <a:custGeom>
              <a:avLst/>
              <a:gdLst>
                <a:gd name="T0" fmla="*/ 6 w 13"/>
                <a:gd name="T1" fmla="*/ 0 h 13"/>
                <a:gd name="T2" fmla="*/ 13 w 13"/>
                <a:gd name="T3" fmla="*/ 0 h 13"/>
                <a:gd name="T4" fmla="*/ 13 w 13"/>
                <a:gd name="T5" fmla="*/ 10 h 13"/>
                <a:gd name="T6" fmla="*/ 8 w 13"/>
                <a:gd name="T7" fmla="*/ 13 h 13"/>
                <a:gd name="T8" fmla="*/ 0 w 13"/>
                <a:gd name="T9" fmla="*/ 13 h 13"/>
                <a:gd name="T10" fmla="*/ 0 w 13"/>
                <a:gd name="T11" fmla="*/ 6 h 13"/>
                <a:gd name="T12" fmla="*/ 6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0"/>
                  </a:moveTo>
                  <a:lnTo>
                    <a:pt x="13" y="0"/>
                  </a:lnTo>
                  <a:lnTo>
                    <a:pt x="13" y="10"/>
                  </a:lnTo>
                  <a:lnTo>
                    <a:pt x="8" y="13"/>
                  </a:lnTo>
                  <a:lnTo>
                    <a:pt x="0" y="13"/>
                  </a:lnTo>
                  <a:lnTo>
                    <a:pt x="0" y="6"/>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95" name="Freeform 257"/>
            <p:cNvSpPr>
              <a:spLocks/>
            </p:cNvSpPr>
            <p:nvPr/>
          </p:nvSpPr>
          <p:spPr bwMode="auto">
            <a:xfrm>
              <a:off x="3246485" y="2908922"/>
              <a:ext cx="17331" cy="15888"/>
            </a:xfrm>
            <a:custGeom>
              <a:avLst/>
              <a:gdLst>
                <a:gd name="T0" fmla="*/ 6 w 12"/>
                <a:gd name="T1" fmla="*/ 0 h 11"/>
                <a:gd name="T2" fmla="*/ 12 w 12"/>
                <a:gd name="T3" fmla="*/ 0 h 11"/>
                <a:gd name="T4" fmla="*/ 12 w 12"/>
                <a:gd name="T5" fmla="*/ 7 h 11"/>
                <a:gd name="T6" fmla="*/ 8 w 12"/>
                <a:gd name="T7" fmla="*/ 11 h 11"/>
                <a:gd name="T8" fmla="*/ 0 w 12"/>
                <a:gd name="T9" fmla="*/ 11 h 11"/>
                <a:gd name="T10" fmla="*/ 0 w 12"/>
                <a:gd name="T11" fmla="*/ 3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lnTo>
                    <a:pt x="12" y="0"/>
                  </a:lnTo>
                  <a:lnTo>
                    <a:pt x="12" y="7"/>
                  </a:lnTo>
                  <a:lnTo>
                    <a:pt x="8" y="11"/>
                  </a:lnTo>
                  <a:lnTo>
                    <a:pt x="0" y="11"/>
                  </a:lnTo>
                  <a:lnTo>
                    <a:pt x="0" y="3"/>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96" name="Freeform 258"/>
            <p:cNvSpPr>
              <a:spLocks/>
            </p:cNvSpPr>
            <p:nvPr/>
          </p:nvSpPr>
          <p:spPr bwMode="auto">
            <a:xfrm>
              <a:off x="3278259" y="2890146"/>
              <a:ext cx="18776" cy="15888"/>
            </a:xfrm>
            <a:custGeom>
              <a:avLst/>
              <a:gdLst>
                <a:gd name="T0" fmla="*/ 5 w 13"/>
                <a:gd name="T1" fmla="*/ 0 h 11"/>
                <a:gd name="T2" fmla="*/ 13 w 13"/>
                <a:gd name="T3" fmla="*/ 0 h 11"/>
                <a:gd name="T4" fmla="*/ 13 w 13"/>
                <a:gd name="T5" fmla="*/ 7 h 11"/>
                <a:gd name="T6" fmla="*/ 8 w 13"/>
                <a:gd name="T7" fmla="*/ 11 h 11"/>
                <a:gd name="T8" fmla="*/ 0 w 13"/>
                <a:gd name="T9" fmla="*/ 11 h 11"/>
                <a:gd name="T10" fmla="*/ 0 w 13"/>
                <a:gd name="T11" fmla="*/ 4 h 11"/>
                <a:gd name="T12" fmla="*/ 5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5" y="0"/>
                  </a:moveTo>
                  <a:lnTo>
                    <a:pt x="13" y="0"/>
                  </a:lnTo>
                  <a:lnTo>
                    <a:pt x="13" y="7"/>
                  </a:lnTo>
                  <a:lnTo>
                    <a:pt x="8" y="11"/>
                  </a:lnTo>
                  <a:lnTo>
                    <a:pt x="0" y="11"/>
                  </a:lnTo>
                  <a:lnTo>
                    <a:pt x="0" y="4"/>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97" name="Freeform 259"/>
            <p:cNvSpPr>
              <a:spLocks/>
            </p:cNvSpPr>
            <p:nvPr/>
          </p:nvSpPr>
          <p:spPr bwMode="auto">
            <a:xfrm>
              <a:off x="3308589" y="2871370"/>
              <a:ext cx="20220" cy="15888"/>
            </a:xfrm>
            <a:custGeom>
              <a:avLst/>
              <a:gdLst>
                <a:gd name="T0" fmla="*/ 6 w 14"/>
                <a:gd name="T1" fmla="*/ 0 h 11"/>
                <a:gd name="T2" fmla="*/ 14 w 14"/>
                <a:gd name="T3" fmla="*/ 0 h 11"/>
                <a:gd name="T4" fmla="*/ 14 w 14"/>
                <a:gd name="T5" fmla="*/ 8 h 11"/>
                <a:gd name="T6" fmla="*/ 8 w 14"/>
                <a:gd name="T7" fmla="*/ 11 h 11"/>
                <a:gd name="T8" fmla="*/ 0 w 14"/>
                <a:gd name="T9" fmla="*/ 11 h 11"/>
                <a:gd name="T10" fmla="*/ 0 w 14"/>
                <a:gd name="T11" fmla="*/ 3 h 11"/>
                <a:gd name="T12" fmla="*/ 6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6" y="0"/>
                  </a:moveTo>
                  <a:lnTo>
                    <a:pt x="14" y="0"/>
                  </a:lnTo>
                  <a:lnTo>
                    <a:pt x="14" y="8"/>
                  </a:lnTo>
                  <a:lnTo>
                    <a:pt x="8" y="11"/>
                  </a:lnTo>
                  <a:lnTo>
                    <a:pt x="0" y="11"/>
                  </a:lnTo>
                  <a:lnTo>
                    <a:pt x="0" y="3"/>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98" name="Freeform 260"/>
            <p:cNvSpPr>
              <a:spLocks/>
            </p:cNvSpPr>
            <p:nvPr/>
          </p:nvSpPr>
          <p:spPr bwMode="auto">
            <a:xfrm>
              <a:off x="3338919" y="2851150"/>
              <a:ext cx="18776" cy="18776"/>
            </a:xfrm>
            <a:custGeom>
              <a:avLst/>
              <a:gdLst>
                <a:gd name="T0" fmla="*/ 5 w 13"/>
                <a:gd name="T1" fmla="*/ 0 h 13"/>
                <a:gd name="T2" fmla="*/ 13 w 13"/>
                <a:gd name="T3" fmla="*/ 0 h 13"/>
                <a:gd name="T4" fmla="*/ 13 w 13"/>
                <a:gd name="T5" fmla="*/ 9 h 13"/>
                <a:gd name="T6" fmla="*/ 8 w 13"/>
                <a:gd name="T7" fmla="*/ 13 h 13"/>
                <a:gd name="T8" fmla="*/ 0 w 13"/>
                <a:gd name="T9" fmla="*/ 13 h 13"/>
                <a:gd name="T10" fmla="*/ 0 w 13"/>
                <a:gd name="T11" fmla="*/ 6 h 13"/>
                <a:gd name="T12" fmla="*/ 5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5" y="0"/>
                  </a:moveTo>
                  <a:lnTo>
                    <a:pt x="13" y="0"/>
                  </a:lnTo>
                  <a:lnTo>
                    <a:pt x="13" y="9"/>
                  </a:lnTo>
                  <a:lnTo>
                    <a:pt x="8" y="13"/>
                  </a:lnTo>
                  <a:lnTo>
                    <a:pt x="0" y="13"/>
                  </a:lnTo>
                  <a:lnTo>
                    <a:pt x="0" y="6"/>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199" name="Freeform 261"/>
            <p:cNvSpPr>
              <a:spLocks/>
            </p:cNvSpPr>
            <p:nvPr/>
          </p:nvSpPr>
          <p:spPr bwMode="auto">
            <a:xfrm>
              <a:off x="3372138" y="2835263"/>
              <a:ext cx="15888" cy="15888"/>
            </a:xfrm>
            <a:custGeom>
              <a:avLst/>
              <a:gdLst>
                <a:gd name="T0" fmla="*/ 4 w 11"/>
                <a:gd name="T1" fmla="*/ 0 h 11"/>
                <a:gd name="T2" fmla="*/ 11 w 11"/>
                <a:gd name="T3" fmla="*/ 0 h 11"/>
                <a:gd name="T4" fmla="*/ 11 w 11"/>
                <a:gd name="T5" fmla="*/ 6 h 11"/>
                <a:gd name="T6" fmla="*/ 8 w 11"/>
                <a:gd name="T7" fmla="*/ 11 h 11"/>
                <a:gd name="T8" fmla="*/ 0 w 11"/>
                <a:gd name="T9" fmla="*/ 11 h 11"/>
                <a:gd name="T10" fmla="*/ 0 w 11"/>
                <a:gd name="T11" fmla="*/ 3 h 11"/>
                <a:gd name="T12" fmla="*/ 4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4" y="0"/>
                  </a:moveTo>
                  <a:lnTo>
                    <a:pt x="11" y="0"/>
                  </a:lnTo>
                  <a:lnTo>
                    <a:pt x="11" y="6"/>
                  </a:lnTo>
                  <a:lnTo>
                    <a:pt x="8" y="11"/>
                  </a:lnTo>
                  <a:lnTo>
                    <a:pt x="0" y="11"/>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00" name="Freeform 262"/>
            <p:cNvSpPr>
              <a:spLocks/>
            </p:cNvSpPr>
            <p:nvPr/>
          </p:nvSpPr>
          <p:spPr bwMode="auto">
            <a:xfrm>
              <a:off x="3402467" y="2816487"/>
              <a:ext cx="18776" cy="14443"/>
            </a:xfrm>
            <a:custGeom>
              <a:avLst/>
              <a:gdLst>
                <a:gd name="T0" fmla="*/ 5 w 13"/>
                <a:gd name="T1" fmla="*/ 0 h 10"/>
                <a:gd name="T2" fmla="*/ 13 w 13"/>
                <a:gd name="T3" fmla="*/ 0 h 10"/>
                <a:gd name="T4" fmla="*/ 13 w 13"/>
                <a:gd name="T5" fmla="*/ 7 h 10"/>
                <a:gd name="T6" fmla="*/ 7 w 13"/>
                <a:gd name="T7" fmla="*/ 10 h 10"/>
                <a:gd name="T8" fmla="*/ 0 w 13"/>
                <a:gd name="T9" fmla="*/ 10 h 10"/>
                <a:gd name="T10" fmla="*/ 0 w 13"/>
                <a:gd name="T11" fmla="*/ 3 h 10"/>
                <a:gd name="T12" fmla="*/ 5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5" y="0"/>
                  </a:moveTo>
                  <a:lnTo>
                    <a:pt x="13" y="0"/>
                  </a:lnTo>
                  <a:lnTo>
                    <a:pt x="13" y="7"/>
                  </a:lnTo>
                  <a:lnTo>
                    <a:pt x="7" y="10"/>
                  </a:lnTo>
                  <a:lnTo>
                    <a:pt x="0" y="10"/>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01" name="Freeform 263"/>
            <p:cNvSpPr>
              <a:spLocks/>
            </p:cNvSpPr>
            <p:nvPr/>
          </p:nvSpPr>
          <p:spPr bwMode="auto">
            <a:xfrm>
              <a:off x="3432798" y="2796267"/>
              <a:ext cx="17331" cy="17331"/>
            </a:xfrm>
            <a:custGeom>
              <a:avLst/>
              <a:gdLst>
                <a:gd name="T0" fmla="*/ 4 w 12"/>
                <a:gd name="T1" fmla="*/ 0 h 12"/>
                <a:gd name="T2" fmla="*/ 12 w 12"/>
                <a:gd name="T3" fmla="*/ 0 h 12"/>
                <a:gd name="T4" fmla="*/ 12 w 12"/>
                <a:gd name="T5" fmla="*/ 8 h 12"/>
                <a:gd name="T6" fmla="*/ 7 w 12"/>
                <a:gd name="T7" fmla="*/ 12 h 12"/>
                <a:gd name="T8" fmla="*/ 0 w 12"/>
                <a:gd name="T9" fmla="*/ 12 h 12"/>
                <a:gd name="T10" fmla="*/ 0 w 12"/>
                <a:gd name="T11" fmla="*/ 4 h 12"/>
                <a:gd name="T12" fmla="*/ 4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4" y="0"/>
                  </a:moveTo>
                  <a:lnTo>
                    <a:pt x="12" y="0"/>
                  </a:lnTo>
                  <a:lnTo>
                    <a:pt x="12" y="8"/>
                  </a:lnTo>
                  <a:lnTo>
                    <a:pt x="7" y="12"/>
                  </a:lnTo>
                  <a:lnTo>
                    <a:pt x="0" y="12"/>
                  </a:lnTo>
                  <a:lnTo>
                    <a:pt x="0" y="4"/>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02" name="Freeform 264"/>
            <p:cNvSpPr>
              <a:spLocks/>
            </p:cNvSpPr>
            <p:nvPr/>
          </p:nvSpPr>
          <p:spPr bwMode="auto">
            <a:xfrm>
              <a:off x="3461684" y="2778936"/>
              <a:ext cx="20220" cy="15888"/>
            </a:xfrm>
            <a:custGeom>
              <a:avLst/>
              <a:gdLst>
                <a:gd name="T0" fmla="*/ 6 w 14"/>
                <a:gd name="T1" fmla="*/ 0 h 11"/>
                <a:gd name="T2" fmla="*/ 14 w 14"/>
                <a:gd name="T3" fmla="*/ 0 h 11"/>
                <a:gd name="T4" fmla="*/ 14 w 14"/>
                <a:gd name="T5" fmla="*/ 8 h 11"/>
                <a:gd name="T6" fmla="*/ 8 w 14"/>
                <a:gd name="T7" fmla="*/ 11 h 11"/>
                <a:gd name="T8" fmla="*/ 0 w 14"/>
                <a:gd name="T9" fmla="*/ 11 h 11"/>
                <a:gd name="T10" fmla="*/ 0 w 14"/>
                <a:gd name="T11" fmla="*/ 4 h 11"/>
                <a:gd name="T12" fmla="*/ 6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6" y="0"/>
                  </a:moveTo>
                  <a:lnTo>
                    <a:pt x="14" y="0"/>
                  </a:lnTo>
                  <a:lnTo>
                    <a:pt x="14" y="8"/>
                  </a:lnTo>
                  <a:lnTo>
                    <a:pt x="8" y="11"/>
                  </a:lnTo>
                  <a:lnTo>
                    <a:pt x="0" y="11"/>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03" name="Freeform 265"/>
            <p:cNvSpPr>
              <a:spLocks/>
            </p:cNvSpPr>
            <p:nvPr/>
          </p:nvSpPr>
          <p:spPr bwMode="auto">
            <a:xfrm>
              <a:off x="3494902" y="2760161"/>
              <a:ext cx="18776" cy="15888"/>
            </a:xfrm>
            <a:custGeom>
              <a:avLst/>
              <a:gdLst>
                <a:gd name="T0" fmla="*/ 5 w 13"/>
                <a:gd name="T1" fmla="*/ 0 h 11"/>
                <a:gd name="T2" fmla="*/ 13 w 13"/>
                <a:gd name="T3" fmla="*/ 0 h 11"/>
                <a:gd name="T4" fmla="*/ 13 w 13"/>
                <a:gd name="T5" fmla="*/ 8 h 11"/>
                <a:gd name="T6" fmla="*/ 8 w 13"/>
                <a:gd name="T7" fmla="*/ 11 h 11"/>
                <a:gd name="T8" fmla="*/ 0 w 13"/>
                <a:gd name="T9" fmla="*/ 11 h 11"/>
                <a:gd name="T10" fmla="*/ 0 w 13"/>
                <a:gd name="T11" fmla="*/ 3 h 11"/>
                <a:gd name="T12" fmla="*/ 5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5" y="0"/>
                  </a:moveTo>
                  <a:lnTo>
                    <a:pt x="13" y="0"/>
                  </a:lnTo>
                  <a:lnTo>
                    <a:pt x="13" y="8"/>
                  </a:lnTo>
                  <a:lnTo>
                    <a:pt x="8" y="11"/>
                  </a:lnTo>
                  <a:lnTo>
                    <a:pt x="0" y="11"/>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04" name="Freeform 266"/>
            <p:cNvSpPr>
              <a:spLocks/>
            </p:cNvSpPr>
            <p:nvPr/>
          </p:nvSpPr>
          <p:spPr bwMode="auto">
            <a:xfrm>
              <a:off x="3525232" y="2742829"/>
              <a:ext cx="17331" cy="12999"/>
            </a:xfrm>
            <a:custGeom>
              <a:avLst/>
              <a:gdLst>
                <a:gd name="T0" fmla="*/ 4 w 12"/>
                <a:gd name="T1" fmla="*/ 0 h 9"/>
                <a:gd name="T2" fmla="*/ 12 w 12"/>
                <a:gd name="T3" fmla="*/ 0 h 9"/>
                <a:gd name="T4" fmla="*/ 12 w 12"/>
                <a:gd name="T5" fmla="*/ 7 h 9"/>
                <a:gd name="T6" fmla="*/ 8 w 12"/>
                <a:gd name="T7" fmla="*/ 9 h 9"/>
                <a:gd name="T8" fmla="*/ 0 w 12"/>
                <a:gd name="T9" fmla="*/ 9 h 9"/>
                <a:gd name="T10" fmla="*/ 0 w 12"/>
                <a:gd name="T11" fmla="*/ 1 h 9"/>
                <a:gd name="T12" fmla="*/ 4 w 1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4" y="0"/>
                  </a:moveTo>
                  <a:lnTo>
                    <a:pt x="12" y="0"/>
                  </a:lnTo>
                  <a:lnTo>
                    <a:pt x="12" y="7"/>
                  </a:lnTo>
                  <a:lnTo>
                    <a:pt x="8" y="9"/>
                  </a:lnTo>
                  <a:lnTo>
                    <a:pt x="0" y="9"/>
                  </a:lnTo>
                  <a:lnTo>
                    <a:pt x="0" y="1"/>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05" name="Freeform 267"/>
            <p:cNvSpPr>
              <a:spLocks/>
            </p:cNvSpPr>
            <p:nvPr/>
          </p:nvSpPr>
          <p:spPr bwMode="auto">
            <a:xfrm>
              <a:off x="3555562" y="2722609"/>
              <a:ext cx="18776" cy="14443"/>
            </a:xfrm>
            <a:custGeom>
              <a:avLst/>
              <a:gdLst>
                <a:gd name="T0" fmla="*/ 5 w 13"/>
                <a:gd name="T1" fmla="*/ 0 h 10"/>
                <a:gd name="T2" fmla="*/ 13 w 13"/>
                <a:gd name="T3" fmla="*/ 0 h 10"/>
                <a:gd name="T4" fmla="*/ 13 w 13"/>
                <a:gd name="T5" fmla="*/ 8 h 10"/>
                <a:gd name="T6" fmla="*/ 8 w 13"/>
                <a:gd name="T7" fmla="*/ 10 h 10"/>
                <a:gd name="T8" fmla="*/ 0 w 13"/>
                <a:gd name="T9" fmla="*/ 10 h 10"/>
                <a:gd name="T10" fmla="*/ 0 w 13"/>
                <a:gd name="T11" fmla="*/ 3 h 10"/>
                <a:gd name="T12" fmla="*/ 5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5" y="0"/>
                  </a:moveTo>
                  <a:lnTo>
                    <a:pt x="13" y="0"/>
                  </a:lnTo>
                  <a:lnTo>
                    <a:pt x="13" y="8"/>
                  </a:lnTo>
                  <a:lnTo>
                    <a:pt x="8" y="10"/>
                  </a:lnTo>
                  <a:lnTo>
                    <a:pt x="0" y="10"/>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06" name="Freeform 268"/>
            <p:cNvSpPr>
              <a:spLocks/>
            </p:cNvSpPr>
            <p:nvPr/>
          </p:nvSpPr>
          <p:spPr bwMode="auto">
            <a:xfrm>
              <a:off x="3587336" y="2703833"/>
              <a:ext cx="18776" cy="15888"/>
            </a:xfrm>
            <a:custGeom>
              <a:avLst/>
              <a:gdLst>
                <a:gd name="T0" fmla="*/ 6 w 13"/>
                <a:gd name="T1" fmla="*/ 0 h 11"/>
                <a:gd name="T2" fmla="*/ 13 w 13"/>
                <a:gd name="T3" fmla="*/ 0 h 11"/>
                <a:gd name="T4" fmla="*/ 13 w 13"/>
                <a:gd name="T5" fmla="*/ 8 h 11"/>
                <a:gd name="T6" fmla="*/ 8 w 13"/>
                <a:gd name="T7" fmla="*/ 11 h 11"/>
                <a:gd name="T8" fmla="*/ 0 w 13"/>
                <a:gd name="T9" fmla="*/ 11 h 11"/>
                <a:gd name="T10" fmla="*/ 0 w 13"/>
                <a:gd name="T11" fmla="*/ 3 h 11"/>
                <a:gd name="T12" fmla="*/ 6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6" y="0"/>
                  </a:moveTo>
                  <a:lnTo>
                    <a:pt x="13" y="0"/>
                  </a:lnTo>
                  <a:lnTo>
                    <a:pt x="13" y="8"/>
                  </a:lnTo>
                  <a:lnTo>
                    <a:pt x="8" y="11"/>
                  </a:lnTo>
                  <a:lnTo>
                    <a:pt x="0" y="11"/>
                  </a:lnTo>
                  <a:lnTo>
                    <a:pt x="0" y="3"/>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07" name="Freeform 269"/>
            <p:cNvSpPr>
              <a:spLocks/>
            </p:cNvSpPr>
            <p:nvPr/>
          </p:nvSpPr>
          <p:spPr bwMode="auto">
            <a:xfrm>
              <a:off x="3617666" y="2686502"/>
              <a:ext cx="17331" cy="14443"/>
            </a:xfrm>
            <a:custGeom>
              <a:avLst/>
              <a:gdLst>
                <a:gd name="T0" fmla="*/ 4 w 12"/>
                <a:gd name="T1" fmla="*/ 0 h 10"/>
                <a:gd name="T2" fmla="*/ 12 w 12"/>
                <a:gd name="T3" fmla="*/ 0 h 10"/>
                <a:gd name="T4" fmla="*/ 12 w 12"/>
                <a:gd name="T5" fmla="*/ 8 h 10"/>
                <a:gd name="T6" fmla="*/ 6 w 12"/>
                <a:gd name="T7" fmla="*/ 10 h 10"/>
                <a:gd name="T8" fmla="*/ 0 w 12"/>
                <a:gd name="T9" fmla="*/ 10 h 10"/>
                <a:gd name="T10" fmla="*/ 0 w 12"/>
                <a:gd name="T11" fmla="*/ 2 h 10"/>
                <a:gd name="T12" fmla="*/ 4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4" y="0"/>
                  </a:moveTo>
                  <a:lnTo>
                    <a:pt x="12" y="0"/>
                  </a:lnTo>
                  <a:lnTo>
                    <a:pt x="12" y="8"/>
                  </a:lnTo>
                  <a:lnTo>
                    <a:pt x="6" y="10"/>
                  </a:lnTo>
                  <a:lnTo>
                    <a:pt x="0" y="10"/>
                  </a:lnTo>
                  <a:lnTo>
                    <a:pt x="0" y="2"/>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08" name="Freeform 270"/>
            <p:cNvSpPr>
              <a:spLocks/>
            </p:cNvSpPr>
            <p:nvPr/>
          </p:nvSpPr>
          <p:spPr bwMode="auto">
            <a:xfrm>
              <a:off x="3647996" y="2667726"/>
              <a:ext cx="18776" cy="12999"/>
            </a:xfrm>
            <a:custGeom>
              <a:avLst/>
              <a:gdLst>
                <a:gd name="T0" fmla="*/ 5 w 13"/>
                <a:gd name="T1" fmla="*/ 0 h 9"/>
                <a:gd name="T2" fmla="*/ 13 w 13"/>
                <a:gd name="T3" fmla="*/ 0 h 9"/>
                <a:gd name="T4" fmla="*/ 13 w 13"/>
                <a:gd name="T5" fmla="*/ 7 h 9"/>
                <a:gd name="T6" fmla="*/ 8 w 13"/>
                <a:gd name="T7" fmla="*/ 9 h 9"/>
                <a:gd name="T8" fmla="*/ 0 w 13"/>
                <a:gd name="T9" fmla="*/ 9 h 9"/>
                <a:gd name="T10" fmla="*/ 0 w 13"/>
                <a:gd name="T11" fmla="*/ 1 h 9"/>
                <a:gd name="T12" fmla="*/ 5 w 13"/>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5" y="0"/>
                  </a:moveTo>
                  <a:lnTo>
                    <a:pt x="13" y="0"/>
                  </a:lnTo>
                  <a:lnTo>
                    <a:pt x="13" y="7"/>
                  </a:lnTo>
                  <a:lnTo>
                    <a:pt x="8" y="9"/>
                  </a:lnTo>
                  <a:lnTo>
                    <a:pt x="0" y="9"/>
                  </a:lnTo>
                  <a:lnTo>
                    <a:pt x="0" y="1"/>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09" name="Freeform 271"/>
            <p:cNvSpPr>
              <a:spLocks/>
            </p:cNvSpPr>
            <p:nvPr/>
          </p:nvSpPr>
          <p:spPr bwMode="auto">
            <a:xfrm>
              <a:off x="3678326" y="2644618"/>
              <a:ext cx="17331" cy="17331"/>
            </a:xfrm>
            <a:custGeom>
              <a:avLst/>
              <a:gdLst>
                <a:gd name="T0" fmla="*/ 4 w 12"/>
                <a:gd name="T1" fmla="*/ 0 h 12"/>
                <a:gd name="T2" fmla="*/ 12 w 12"/>
                <a:gd name="T3" fmla="*/ 0 h 12"/>
                <a:gd name="T4" fmla="*/ 12 w 12"/>
                <a:gd name="T5" fmla="*/ 8 h 12"/>
                <a:gd name="T6" fmla="*/ 8 w 12"/>
                <a:gd name="T7" fmla="*/ 12 h 12"/>
                <a:gd name="T8" fmla="*/ 0 w 12"/>
                <a:gd name="T9" fmla="*/ 12 h 12"/>
                <a:gd name="T10" fmla="*/ 0 w 12"/>
                <a:gd name="T11" fmla="*/ 4 h 12"/>
                <a:gd name="T12" fmla="*/ 4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4" y="0"/>
                  </a:moveTo>
                  <a:lnTo>
                    <a:pt x="12" y="0"/>
                  </a:lnTo>
                  <a:lnTo>
                    <a:pt x="12" y="8"/>
                  </a:lnTo>
                  <a:lnTo>
                    <a:pt x="8" y="12"/>
                  </a:lnTo>
                  <a:lnTo>
                    <a:pt x="0" y="12"/>
                  </a:lnTo>
                  <a:lnTo>
                    <a:pt x="0" y="4"/>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10" name="Freeform 272"/>
            <p:cNvSpPr>
              <a:spLocks/>
            </p:cNvSpPr>
            <p:nvPr/>
          </p:nvSpPr>
          <p:spPr bwMode="auto">
            <a:xfrm>
              <a:off x="3708656" y="2620064"/>
              <a:ext cx="18776" cy="18776"/>
            </a:xfrm>
            <a:custGeom>
              <a:avLst/>
              <a:gdLst>
                <a:gd name="T0" fmla="*/ 5 w 13"/>
                <a:gd name="T1" fmla="*/ 0 h 13"/>
                <a:gd name="T2" fmla="*/ 13 w 13"/>
                <a:gd name="T3" fmla="*/ 0 h 13"/>
                <a:gd name="T4" fmla="*/ 13 w 13"/>
                <a:gd name="T5" fmla="*/ 8 h 13"/>
                <a:gd name="T6" fmla="*/ 8 w 13"/>
                <a:gd name="T7" fmla="*/ 13 h 13"/>
                <a:gd name="T8" fmla="*/ 0 w 13"/>
                <a:gd name="T9" fmla="*/ 13 h 13"/>
                <a:gd name="T10" fmla="*/ 0 w 13"/>
                <a:gd name="T11" fmla="*/ 5 h 13"/>
                <a:gd name="T12" fmla="*/ 5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5" y="0"/>
                  </a:moveTo>
                  <a:lnTo>
                    <a:pt x="13" y="0"/>
                  </a:lnTo>
                  <a:lnTo>
                    <a:pt x="13" y="8"/>
                  </a:lnTo>
                  <a:lnTo>
                    <a:pt x="8" y="13"/>
                  </a:lnTo>
                  <a:lnTo>
                    <a:pt x="0" y="13"/>
                  </a:lnTo>
                  <a:lnTo>
                    <a:pt x="0" y="5"/>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11" name="Freeform 273"/>
            <p:cNvSpPr>
              <a:spLocks/>
            </p:cNvSpPr>
            <p:nvPr/>
          </p:nvSpPr>
          <p:spPr bwMode="auto">
            <a:xfrm>
              <a:off x="3738986" y="2595512"/>
              <a:ext cx="18776" cy="18776"/>
            </a:xfrm>
            <a:custGeom>
              <a:avLst/>
              <a:gdLst>
                <a:gd name="T0" fmla="*/ 6 w 13"/>
                <a:gd name="T1" fmla="*/ 0 h 13"/>
                <a:gd name="T2" fmla="*/ 13 w 13"/>
                <a:gd name="T3" fmla="*/ 0 h 13"/>
                <a:gd name="T4" fmla="*/ 13 w 13"/>
                <a:gd name="T5" fmla="*/ 8 h 13"/>
                <a:gd name="T6" fmla="*/ 7 w 13"/>
                <a:gd name="T7" fmla="*/ 13 h 13"/>
                <a:gd name="T8" fmla="*/ 0 w 13"/>
                <a:gd name="T9" fmla="*/ 13 h 13"/>
                <a:gd name="T10" fmla="*/ 0 w 13"/>
                <a:gd name="T11" fmla="*/ 5 h 13"/>
                <a:gd name="T12" fmla="*/ 6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0"/>
                  </a:moveTo>
                  <a:lnTo>
                    <a:pt x="13" y="0"/>
                  </a:lnTo>
                  <a:lnTo>
                    <a:pt x="13" y="8"/>
                  </a:lnTo>
                  <a:lnTo>
                    <a:pt x="7" y="13"/>
                  </a:lnTo>
                  <a:lnTo>
                    <a:pt x="0" y="13"/>
                  </a:lnTo>
                  <a:lnTo>
                    <a:pt x="0" y="5"/>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12" name="Freeform 274"/>
            <p:cNvSpPr>
              <a:spLocks/>
            </p:cNvSpPr>
            <p:nvPr/>
          </p:nvSpPr>
          <p:spPr bwMode="auto">
            <a:xfrm>
              <a:off x="3770761" y="2572403"/>
              <a:ext cx="18776" cy="17331"/>
            </a:xfrm>
            <a:custGeom>
              <a:avLst/>
              <a:gdLst>
                <a:gd name="T0" fmla="*/ 5 w 13"/>
                <a:gd name="T1" fmla="*/ 0 h 12"/>
                <a:gd name="T2" fmla="*/ 13 w 13"/>
                <a:gd name="T3" fmla="*/ 0 h 12"/>
                <a:gd name="T4" fmla="*/ 13 w 13"/>
                <a:gd name="T5" fmla="*/ 8 h 12"/>
                <a:gd name="T6" fmla="*/ 8 w 13"/>
                <a:gd name="T7" fmla="*/ 12 h 12"/>
                <a:gd name="T8" fmla="*/ 0 w 13"/>
                <a:gd name="T9" fmla="*/ 12 h 12"/>
                <a:gd name="T10" fmla="*/ 0 w 13"/>
                <a:gd name="T11" fmla="*/ 5 h 12"/>
                <a:gd name="T12" fmla="*/ 5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5" y="0"/>
                  </a:moveTo>
                  <a:lnTo>
                    <a:pt x="13" y="0"/>
                  </a:lnTo>
                  <a:lnTo>
                    <a:pt x="13" y="8"/>
                  </a:lnTo>
                  <a:lnTo>
                    <a:pt x="8" y="12"/>
                  </a:lnTo>
                  <a:lnTo>
                    <a:pt x="0" y="12"/>
                  </a:lnTo>
                  <a:lnTo>
                    <a:pt x="0" y="5"/>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13" name="Freeform 275"/>
            <p:cNvSpPr>
              <a:spLocks/>
            </p:cNvSpPr>
            <p:nvPr/>
          </p:nvSpPr>
          <p:spPr bwMode="auto">
            <a:xfrm>
              <a:off x="3801090" y="2549295"/>
              <a:ext cx="20220" cy="17331"/>
            </a:xfrm>
            <a:custGeom>
              <a:avLst/>
              <a:gdLst>
                <a:gd name="T0" fmla="*/ 6 w 14"/>
                <a:gd name="T1" fmla="*/ 0 h 12"/>
                <a:gd name="T2" fmla="*/ 14 w 14"/>
                <a:gd name="T3" fmla="*/ 0 h 12"/>
                <a:gd name="T4" fmla="*/ 14 w 14"/>
                <a:gd name="T5" fmla="*/ 7 h 12"/>
                <a:gd name="T6" fmla="*/ 8 w 14"/>
                <a:gd name="T7" fmla="*/ 12 h 12"/>
                <a:gd name="T8" fmla="*/ 0 w 14"/>
                <a:gd name="T9" fmla="*/ 12 h 12"/>
                <a:gd name="T10" fmla="*/ 0 w 14"/>
                <a:gd name="T11" fmla="*/ 4 h 12"/>
                <a:gd name="T12" fmla="*/ 6 w 14"/>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4" h="12">
                  <a:moveTo>
                    <a:pt x="6" y="0"/>
                  </a:moveTo>
                  <a:lnTo>
                    <a:pt x="14" y="0"/>
                  </a:lnTo>
                  <a:lnTo>
                    <a:pt x="14" y="7"/>
                  </a:lnTo>
                  <a:lnTo>
                    <a:pt x="8" y="12"/>
                  </a:lnTo>
                  <a:lnTo>
                    <a:pt x="0" y="12"/>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14" name="Freeform 276"/>
            <p:cNvSpPr>
              <a:spLocks/>
            </p:cNvSpPr>
            <p:nvPr/>
          </p:nvSpPr>
          <p:spPr bwMode="auto">
            <a:xfrm>
              <a:off x="3831421" y="2524742"/>
              <a:ext cx="17331" cy="15888"/>
            </a:xfrm>
            <a:custGeom>
              <a:avLst/>
              <a:gdLst>
                <a:gd name="T0" fmla="*/ 4 w 12"/>
                <a:gd name="T1" fmla="*/ 0 h 11"/>
                <a:gd name="T2" fmla="*/ 12 w 12"/>
                <a:gd name="T3" fmla="*/ 0 h 11"/>
                <a:gd name="T4" fmla="*/ 12 w 12"/>
                <a:gd name="T5" fmla="*/ 8 h 11"/>
                <a:gd name="T6" fmla="*/ 8 w 12"/>
                <a:gd name="T7" fmla="*/ 11 h 11"/>
                <a:gd name="T8" fmla="*/ 0 w 12"/>
                <a:gd name="T9" fmla="*/ 11 h 11"/>
                <a:gd name="T10" fmla="*/ 0 w 12"/>
                <a:gd name="T11" fmla="*/ 3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8"/>
                  </a:lnTo>
                  <a:lnTo>
                    <a:pt x="8" y="11"/>
                  </a:lnTo>
                  <a:lnTo>
                    <a:pt x="0" y="11"/>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15" name="Freeform 277"/>
            <p:cNvSpPr>
              <a:spLocks/>
            </p:cNvSpPr>
            <p:nvPr/>
          </p:nvSpPr>
          <p:spPr bwMode="auto">
            <a:xfrm>
              <a:off x="3864639" y="2500189"/>
              <a:ext cx="17331" cy="15888"/>
            </a:xfrm>
            <a:custGeom>
              <a:avLst/>
              <a:gdLst>
                <a:gd name="T0" fmla="*/ 4 w 12"/>
                <a:gd name="T1" fmla="*/ 0 h 11"/>
                <a:gd name="T2" fmla="*/ 12 w 12"/>
                <a:gd name="T3" fmla="*/ 0 h 11"/>
                <a:gd name="T4" fmla="*/ 12 w 12"/>
                <a:gd name="T5" fmla="*/ 8 h 11"/>
                <a:gd name="T6" fmla="*/ 7 w 12"/>
                <a:gd name="T7" fmla="*/ 11 h 11"/>
                <a:gd name="T8" fmla="*/ 0 w 12"/>
                <a:gd name="T9" fmla="*/ 11 h 11"/>
                <a:gd name="T10" fmla="*/ 0 w 12"/>
                <a:gd name="T11" fmla="*/ 4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8"/>
                  </a:lnTo>
                  <a:lnTo>
                    <a:pt x="7" y="11"/>
                  </a:lnTo>
                  <a:lnTo>
                    <a:pt x="0" y="11"/>
                  </a:lnTo>
                  <a:lnTo>
                    <a:pt x="0" y="4"/>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16" name="Freeform 278"/>
            <p:cNvSpPr>
              <a:spLocks/>
            </p:cNvSpPr>
            <p:nvPr/>
          </p:nvSpPr>
          <p:spPr bwMode="auto">
            <a:xfrm>
              <a:off x="3894969" y="2477081"/>
              <a:ext cx="17331" cy="15888"/>
            </a:xfrm>
            <a:custGeom>
              <a:avLst/>
              <a:gdLst>
                <a:gd name="T0" fmla="*/ 5 w 12"/>
                <a:gd name="T1" fmla="*/ 0 h 11"/>
                <a:gd name="T2" fmla="*/ 12 w 12"/>
                <a:gd name="T3" fmla="*/ 0 h 11"/>
                <a:gd name="T4" fmla="*/ 12 w 12"/>
                <a:gd name="T5" fmla="*/ 8 h 11"/>
                <a:gd name="T6" fmla="*/ 7 w 12"/>
                <a:gd name="T7" fmla="*/ 11 h 11"/>
                <a:gd name="T8" fmla="*/ 0 w 12"/>
                <a:gd name="T9" fmla="*/ 11 h 11"/>
                <a:gd name="T10" fmla="*/ 0 w 12"/>
                <a:gd name="T11" fmla="*/ 5 h 11"/>
                <a:gd name="T12" fmla="*/ 5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5" y="0"/>
                  </a:moveTo>
                  <a:lnTo>
                    <a:pt x="12" y="0"/>
                  </a:lnTo>
                  <a:lnTo>
                    <a:pt x="12" y="8"/>
                  </a:lnTo>
                  <a:lnTo>
                    <a:pt x="7" y="11"/>
                  </a:lnTo>
                  <a:lnTo>
                    <a:pt x="0" y="11"/>
                  </a:lnTo>
                  <a:lnTo>
                    <a:pt x="0" y="5"/>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17" name="Freeform 279"/>
            <p:cNvSpPr>
              <a:spLocks/>
            </p:cNvSpPr>
            <p:nvPr/>
          </p:nvSpPr>
          <p:spPr bwMode="auto">
            <a:xfrm>
              <a:off x="3923855" y="2455416"/>
              <a:ext cx="17331" cy="14443"/>
            </a:xfrm>
            <a:custGeom>
              <a:avLst/>
              <a:gdLst>
                <a:gd name="T0" fmla="*/ 6 w 12"/>
                <a:gd name="T1" fmla="*/ 0 h 10"/>
                <a:gd name="T2" fmla="*/ 12 w 12"/>
                <a:gd name="T3" fmla="*/ 0 h 10"/>
                <a:gd name="T4" fmla="*/ 12 w 12"/>
                <a:gd name="T5" fmla="*/ 7 h 10"/>
                <a:gd name="T6" fmla="*/ 8 w 12"/>
                <a:gd name="T7" fmla="*/ 10 h 10"/>
                <a:gd name="T8" fmla="*/ 0 w 12"/>
                <a:gd name="T9" fmla="*/ 10 h 10"/>
                <a:gd name="T10" fmla="*/ 0 w 12"/>
                <a:gd name="T11" fmla="*/ 4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lnTo>
                    <a:pt x="12" y="0"/>
                  </a:lnTo>
                  <a:lnTo>
                    <a:pt x="12" y="7"/>
                  </a:lnTo>
                  <a:lnTo>
                    <a:pt x="8" y="10"/>
                  </a:lnTo>
                  <a:lnTo>
                    <a:pt x="0" y="10"/>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18" name="Freeform 280"/>
            <p:cNvSpPr>
              <a:spLocks/>
            </p:cNvSpPr>
            <p:nvPr/>
          </p:nvSpPr>
          <p:spPr bwMode="auto">
            <a:xfrm>
              <a:off x="3954185" y="2429419"/>
              <a:ext cx="21665" cy="17331"/>
            </a:xfrm>
            <a:custGeom>
              <a:avLst/>
              <a:gdLst>
                <a:gd name="T0" fmla="*/ 7 w 15"/>
                <a:gd name="T1" fmla="*/ 0 h 12"/>
                <a:gd name="T2" fmla="*/ 15 w 15"/>
                <a:gd name="T3" fmla="*/ 0 h 12"/>
                <a:gd name="T4" fmla="*/ 15 w 15"/>
                <a:gd name="T5" fmla="*/ 8 h 12"/>
                <a:gd name="T6" fmla="*/ 8 w 15"/>
                <a:gd name="T7" fmla="*/ 12 h 12"/>
                <a:gd name="T8" fmla="*/ 0 w 15"/>
                <a:gd name="T9" fmla="*/ 12 h 12"/>
                <a:gd name="T10" fmla="*/ 0 w 15"/>
                <a:gd name="T11" fmla="*/ 4 h 12"/>
                <a:gd name="T12" fmla="*/ 7 w 15"/>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5" h="12">
                  <a:moveTo>
                    <a:pt x="7" y="0"/>
                  </a:moveTo>
                  <a:lnTo>
                    <a:pt x="15" y="0"/>
                  </a:lnTo>
                  <a:lnTo>
                    <a:pt x="15" y="8"/>
                  </a:lnTo>
                  <a:lnTo>
                    <a:pt x="8" y="12"/>
                  </a:lnTo>
                  <a:lnTo>
                    <a:pt x="0" y="12"/>
                  </a:lnTo>
                  <a:lnTo>
                    <a:pt x="0" y="4"/>
                  </a:lnTo>
                  <a:lnTo>
                    <a:pt x="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19" name="Freeform 281"/>
            <p:cNvSpPr>
              <a:spLocks/>
            </p:cNvSpPr>
            <p:nvPr/>
          </p:nvSpPr>
          <p:spPr bwMode="auto">
            <a:xfrm>
              <a:off x="3991736" y="2403422"/>
              <a:ext cx="20220" cy="15888"/>
            </a:xfrm>
            <a:custGeom>
              <a:avLst/>
              <a:gdLst>
                <a:gd name="T0" fmla="*/ 5 w 14"/>
                <a:gd name="T1" fmla="*/ 0 h 11"/>
                <a:gd name="T2" fmla="*/ 14 w 14"/>
                <a:gd name="T3" fmla="*/ 0 h 11"/>
                <a:gd name="T4" fmla="*/ 14 w 14"/>
                <a:gd name="T5" fmla="*/ 8 h 11"/>
                <a:gd name="T6" fmla="*/ 6 w 14"/>
                <a:gd name="T7" fmla="*/ 11 h 11"/>
                <a:gd name="T8" fmla="*/ 0 w 14"/>
                <a:gd name="T9" fmla="*/ 11 h 11"/>
                <a:gd name="T10" fmla="*/ 0 w 14"/>
                <a:gd name="T11" fmla="*/ 4 h 11"/>
                <a:gd name="T12" fmla="*/ 5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5" y="0"/>
                  </a:moveTo>
                  <a:lnTo>
                    <a:pt x="14" y="0"/>
                  </a:lnTo>
                  <a:lnTo>
                    <a:pt x="14" y="8"/>
                  </a:lnTo>
                  <a:lnTo>
                    <a:pt x="6" y="11"/>
                  </a:lnTo>
                  <a:lnTo>
                    <a:pt x="0" y="11"/>
                  </a:lnTo>
                  <a:lnTo>
                    <a:pt x="0" y="4"/>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20" name="Freeform 282"/>
            <p:cNvSpPr>
              <a:spLocks/>
            </p:cNvSpPr>
            <p:nvPr/>
          </p:nvSpPr>
          <p:spPr bwMode="auto">
            <a:xfrm>
              <a:off x="4022066" y="2386090"/>
              <a:ext cx="18776" cy="14443"/>
            </a:xfrm>
            <a:custGeom>
              <a:avLst/>
              <a:gdLst>
                <a:gd name="T0" fmla="*/ 5 w 13"/>
                <a:gd name="T1" fmla="*/ 0 h 10"/>
                <a:gd name="T2" fmla="*/ 13 w 13"/>
                <a:gd name="T3" fmla="*/ 0 h 10"/>
                <a:gd name="T4" fmla="*/ 13 w 13"/>
                <a:gd name="T5" fmla="*/ 7 h 10"/>
                <a:gd name="T6" fmla="*/ 8 w 13"/>
                <a:gd name="T7" fmla="*/ 10 h 10"/>
                <a:gd name="T8" fmla="*/ 0 w 13"/>
                <a:gd name="T9" fmla="*/ 10 h 10"/>
                <a:gd name="T10" fmla="*/ 0 w 13"/>
                <a:gd name="T11" fmla="*/ 2 h 10"/>
                <a:gd name="T12" fmla="*/ 5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5" y="0"/>
                  </a:moveTo>
                  <a:lnTo>
                    <a:pt x="13" y="0"/>
                  </a:lnTo>
                  <a:lnTo>
                    <a:pt x="13" y="7"/>
                  </a:lnTo>
                  <a:lnTo>
                    <a:pt x="8" y="10"/>
                  </a:lnTo>
                  <a:lnTo>
                    <a:pt x="0" y="10"/>
                  </a:lnTo>
                  <a:lnTo>
                    <a:pt x="0" y="2"/>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21" name="Freeform 283"/>
            <p:cNvSpPr>
              <a:spLocks/>
            </p:cNvSpPr>
            <p:nvPr/>
          </p:nvSpPr>
          <p:spPr bwMode="auto">
            <a:xfrm>
              <a:off x="4050952" y="2368759"/>
              <a:ext cx="18776" cy="15888"/>
            </a:xfrm>
            <a:custGeom>
              <a:avLst/>
              <a:gdLst>
                <a:gd name="T0" fmla="*/ 5 w 13"/>
                <a:gd name="T1" fmla="*/ 0 h 11"/>
                <a:gd name="T2" fmla="*/ 13 w 13"/>
                <a:gd name="T3" fmla="*/ 0 h 11"/>
                <a:gd name="T4" fmla="*/ 13 w 13"/>
                <a:gd name="T5" fmla="*/ 9 h 11"/>
                <a:gd name="T6" fmla="*/ 9 w 13"/>
                <a:gd name="T7" fmla="*/ 11 h 11"/>
                <a:gd name="T8" fmla="*/ 0 w 13"/>
                <a:gd name="T9" fmla="*/ 11 h 11"/>
                <a:gd name="T10" fmla="*/ 0 w 13"/>
                <a:gd name="T11" fmla="*/ 3 h 11"/>
                <a:gd name="T12" fmla="*/ 5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5" y="0"/>
                  </a:moveTo>
                  <a:lnTo>
                    <a:pt x="13" y="0"/>
                  </a:lnTo>
                  <a:lnTo>
                    <a:pt x="13" y="9"/>
                  </a:lnTo>
                  <a:lnTo>
                    <a:pt x="9" y="11"/>
                  </a:lnTo>
                  <a:lnTo>
                    <a:pt x="0" y="11"/>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22" name="Freeform 284"/>
            <p:cNvSpPr>
              <a:spLocks/>
            </p:cNvSpPr>
            <p:nvPr/>
          </p:nvSpPr>
          <p:spPr bwMode="auto">
            <a:xfrm>
              <a:off x="4081282" y="2355761"/>
              <a:ext cx="18776" cy="12999"/>
            </a:xfrm>
            <a:custGeom>
              <a:avLst/>
              <a:gdLst>
                <a:gd name="T0" fmla="*/ 5 w 13"/>
                <a:gd name="T1" fmla="*/ 0 h 9"/>
                <a:gd name="T2" fmla="*/ 13 w 13"/>
                <a:gd name="T3" fmla="*/ 0 h 9"/>
                <a:gd name="T4" fmla="*/ 13 w 13"/>
                <a:gd name="T5" fmla="*/ 7 h 9"/>
                <a:gd name="T6" fmla="*/ 8 w 13"/>
                <a:gd name="T7" fmla="*/ 9 h 9"/>
                <a:gd name="T8" fmla="*/ 0 w 13"/>
                <a:gd name="T9" fmla="*/ 9 h 9"/>
                <a:gd name="T10" fmla="*/ 0 w 13"/>
                <a:gd name="T11" fmla="*/ 2 h 9"/>
                <a:gd name="T12" fmla="*/ 5 w 13"/>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5" y="0"/>
                  </a:moveTo>
                  <a:lnTo>
                    <a:pt x="13" y="0"/>
                  </a:lnTo>
                  <a:lnTo>
                    <a:pt x="13" y="7"/>
                  </a:lnTo>
                  <a:lnTo>
                    <a:pt x="8" y="9"/>
                  </a:lnTo>
                  <a:lnTo>
                    <a:pt x="0" y="9"/>
                  </a:lnTo>
                  <a:lnTo>
                    <a:pt x="0" y="2"/>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23" name="Freeform 285"/>
            <p:cNvSpPr>
              <a:spLocks/>
            </p:cNvSpPr>
            <p:nvPr/>
          </p:nvSpPr>
          <p:spPr bwMode="auto">
            <a:xfrm>
              <a:off x="4111612" y="2336984"/>
              <a:ext cx="17331" cy="14443"/>
            </a:xfrm>
            <a:custGeom>
              <a:avLst/>
              <a:gdLst>
                <a:gd name="T0" fmla="*/ 4 w 12"/>
                <a:gd name="T1" fmla="*/ 0 h 10"/>
                <a:gd name="T2" fmla="*/ 12 w 12"/>
                <a:gd name="T3" fmla="*/ 0 h 10"/>
                <a:gd name="T4" fmla="*/ 12 w 12"/>
                <a:gd name="T5" fmla="*/ 8 h 10"/>
                <a:gd name="T6" fmla="*/ 8 w 12"/>
                <a:gd name="T7" fmla="*/ 10 h 10"/>
                <a:gd name="T8" fmla="*/ 0 w 12"/>
                <a:gd name="T9" fmla="*/ 10 h 10"/>
                <a:gd name="T10" fmla="*/ 0 w 12"/>
                <a:gd name="T11" fmla="*/ 3 h 10"/>
                <a:gd name="T12" fmla="*/ 4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4" y="0"/>
                  </a:moveTo>
                  <a:lnTo>
                    <a:pt x="12" y="0"/>
                  </a:lnTo>
                  <a:lnTo>
                    <a:pt x="12" y="8"/>
                  </a:lnTo>
                  <a:lnTo>
                    <a:pt x="8" y="10"/>
                  </a:lnTo>
                  <a:lnTo>
                    <a:pt x="0" y="10"/>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24" name="Freeform 286"/>
            <p:cNvSpPr>
              <a:spLocks/>
            </p:cNvSpPr>
            <p:nvPr/>
          </p:nvSpPr>
          <p:spPr bwMode="auto">
            <a:xfrm>
              <a:off x="4139053" y="2322542"/>
              <a:ext cx="20220" cy="12999"/>
            </a:xfrm>
            <a:custGeom>
              <a:avLst/>
              <a:gdLst>
                <a:gd name="T0" fmla="*/ 6 w 14"/>
                <a:gd name="T1" fmla="*/ 0 h 9"/>
                <a:gd name="T2" fmla="*/ 14 w 14"/>
                <a:gd name="T3" fmla="*/ 0 h 9"/>
                <a:gd name="T4" fmla="*/ 14 w 14"/>
                <a:gd name="T5" fmla="*/ 7 h 9"/>
                <a:gd name="T6" fmla="*/ 8 w 14"/>
                <a:gd name="T7" fmla="*/ 9 h 9"/>
                <a:gd name="T8" fmla="*/ 0 w 14"/>
                <a:gd name="T9" fmla="*/ 9 h 9"/>
                <a:gd name="T10" fmla="*/ 0 w 14"/>
                <a:gd name="T11" fmla="*/ 1 h 9"/>
                <a:gd name="T12" fmla="*/ 6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6" y="0"/>
                  </a:moveTo>
                  <a:lnTo>
                    <a:pt x="14" y="0"/>
                  </a:lnTo>
                  <a:lnTo>
                    <a:pt x="14" y="7"/>
                  </a:lnTo>
                  <a:lnTo>
                    <a:pt x="8" y="9"/>
                  </a:lnTo>
                  <a:lnTo>
                    <a:pt x="0" y="9"/>
                  </a:lnTo>
                  <a:lnTo>
                    <a:pt x="0" y="1"/>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25" name="Freeform 287"/>
            <p:cNvSpPr>
              <a:spLocks/>
            </p:cNvSpPr>
            <p:nvPr/>
          </p:nvSpPr>
          <p:spPr bwMode="auto">
            <a:xfrm>
              <a:off x="4170827" y="2306655"/>
              <a:ext cx="17331" cy="15888"/>
            </a:xfrm>
            <a:custGeom>
              <a:avLst/>
              <a:gdLst>
                <a:gd name="T0" fmla="*/ 5 w 12"/>
                <a:gd name="T1" fmla="*/ 0 h 11"/>
                <a:gd name="T2" fmla="*/ 12 w 12"/>
                <a:gd name="T3" fmla="*/ 0 h 11"/>
                <a:gd name="T4" fmla="*/ 12 w 12"/>
                <a:gd name="T5" fmla="*/ 7 h 11"/>
                <a:gd name="T6" fmla="*/ 8 w 12"/>
                <a:gd name="T7" fmla="*/ 11 h 11"/>
                <a:gd name="T8" fmla="*/ 0 w 12"/>
                <a:gd name="T9" fmla="*/ 11 h 11"/>
                <a:gd name="T10" fmla="*/ 0 w 12"/>
                <a:gd name="T11" fmla="*/ 3 h 11"/>
                <a:gd name="T12" fmla="*/ 5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5" y="0"/>
                  </a:moveTo>
                  <a:lnTo>
                    <a:pt x="12" y="0"/>
                  </a:lnTo>
                  <a:lnTo>
                    <a:pt x="12" y="7"/>
                  </a:lnTo>
                  <a:lnTo>
                    <a:pt x="8" y="11"/>
                  </a:lnTo>
                  <a:lnTo>
                    <a:pt x="0" y="11"/>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26" name="Freeform 288"/>
            <p:cNvSpPr>
              <a:spLocks/>
            </p:cNvSpPr>
            <p:nvPr/>
          </p:nvSpPr>
          <p:spPr bwMode="auto">
            <a:xfrm>
              <a:off x="4202602" y="2289323"/>
              <a:ext cx="17331" cy="14443"/>
            </a:xfrm>
            <a:custGeom>
              <a:avLst/>
              <a:gdLst>
                <a:gd name="T0" fmla="*/ 4 w 12"/>
                <a:gd name="T1" fmla="*/ 0 h 10"/>
                <a:gd name="T2" fmla="*/ 12 w 12"/>
                <a:gd name="T3" fmla="*/ 0 h 10"/>
                <a:gd name="T4" fmla="*/ 12 w 12"/>
                <a:gd name="T5" fmla="*/ 8 h 10"/>
                <a:gd name="T6" fmla="*/ 6 w 12"/>
                <a:gd name="T7" fmla="*/ 10 h 10"/>
                <a:gd name="T8" fmla="*/ 0 w 12"/>
                <a:gd name="T9" fmla="*/ 10 h 10"/>
                <a:gd name="T10" fmla="*/ 0 w 12"/>
                <a:gd name="T11" fmla="*/ 2 h 10"/>
                <a:gd name="T12" fmla="*/ 4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4" y="0"/>
                  </a:moveTo>
                  <a:lnTo>
                    <a:pt x="12" y="0"/>
                  </a:lnTo>
                  <a:lnTo>
                    <a:pt x="12" y="8"/>
                  </a:lnTo>
                  <a:lnTo>
                    <a:pt x="6" y="10"/>
                  </a:lnTo>
                  <a:lnTo>
                    <a:pt x="0" y="10"/>
                  </a:lnTo>
                  <a:lnTo>
                    <a:pt x="0" y="2"/>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27" name="Freeform 289"/>
            <p:cNvSpPr>
              <a:spLocks/>
            </p:cNvSpPr>
            <p:nvPr/>
          </p:nvSpPr>
          <p:spPr bwMode="auto">
            <a:xfrm>
              <a:off x="4232932" y="2271992"/>
              <a:ext cx="18776" cy="15888"/>
            </a:xfrm>
            <a:custGeom>
              <a:avLst/>
              <a:gdLst>
                <a:gd name="T0" fmla="*/ 6 w 13"/>
                <a:gd name="T1" fmla="*/ 0 h 11"/>
                <a:gd name="T2" fmla="*/ 13 w 13"/>
                <a:gd name="T3" fmla="*/ 0 h 11"/>
                <a:gd name="T4" fmla="*/ 13 w 13"/>
                <a:gd name="T5" fmla="*/ 8 h 11"/>
                <a:gd name="T6" fmla="*/ 8 w 13"/>
                <a:gd name="T7" fmla="*/ 11 h 11"/>
                <a:gd name="T8" fmla="*/ 0 w 13"/>
                <a:gd name="T9" fmla="*/ 11 h 11"/>
                <a:gd name="T10" fmla="*/ 0 w 13"/>
                <a:gd name="T11" fmla="*/ 4 h 11"/>
                <a:gd name="T12" fmla="*/ 6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6" y="0"/>
                  </a:moveTo>
                  <a:lnTo>
                    <a:pt x="13" y="0"/>
                  </a:lnTo>
                  <a:lnTo>
                    <a:pt x="13" y="8"/>
                  </a:lnTo>
                  <a:lnTo>
                    <a:pt x="8" y="11"/>
                  </a:lnTo>
                  <a:lnTo>
                    <a:pt x="0" y="11"/>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28" name="Freeform 290"/>
            <p:cNvSpPr>
              <a:spLocks/>
            </p:cNvSpPr>
            <p:nvPr/>
          </p:nvSpPr>
          <p:spPr bwMode="auto">
            <a:xfrm>
              <a:off x="4264706" y="2257549"/>
              <a:ext cx="18776" cy="14443"/>
            </a:xfrm>
            <a:custGeom>
              <a:avLst/>
              <a:gdLst>
                <a:gd name="T0" fmla="*/ 5 w 13"/>
                <a:gd name="T1" fmla="*/ 0 h 10"/>
                <a:gd name="T2" fmla="*/ 13 w 13"/>
                <a:gd name="T3" fmla="*/ 0 h 10"/>
                <a:gd name="T4" fmla="*/ 13 w 13"/>
                <a:gd name="T5" fmla="*/ 7 h 10"/>
                <a:gd name="T6" fmla="*/ 8 w 13"/>
                <a:gd name="T7" fmla="*/ 10 h 10"/>
                <a:gd name="T8" fmla="*/ 0 w 13"/>
                <a:gd name="T9" fmla="*/ 10 h 10"/>
                <a:gd name="T10" fmla="*/ 0 w 13"/>
                <a:gd name="T11" fmla="*/ 2 h 10"/>
                <a:gd name="T12" fmla="*/ 5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5" y="0"/>
                  </a:moveTo>
                  <a:lnTo>
                    <a:pt x="13" y="0"/>
                  </a:lnTo>
                  <a:lnTo>
                    <a:pt x="13" y="7"/>
                  </a:lnTo>
                  <a:lnTo>
                    <a:pt x="8" y="10"/>
                  </a:lnTo>
                  <a:lnTo>
                    <a:pt x="0" y="10"/>
                  </a:lnTo>
                  <a:lnTo>
                    <a:pt x="0" y="2"/>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29" name="Freeform 291"/>
            <p:cNvSpPr>
              <a:spLocks/>
            </p:cNvSpPr>
            <p:nvPr/>
          </p:nvSpPr>
          <p:spPr bwMode="auto">
            <a:xfrm>
              <a:off x="4296481" y="2240218"/>
              <a:ext cx="17331" cy="14443"/>
            </a:xfrm>
            <a:custGeom>
              <a:avLst/>
              <a:gdLst>
                <a:gd name="T0" fmla="*/ 4 w 12"/>
                <a:gd name="T1" fmla="*/ 0 h 10"/>
                <a:gd name="T2" fmla="*/ 12 w 12"/>
                <a:gd name="T3" fmla="*/ 0 h 10"/>
                <a:gd name="T4" fmla="*/ 12 w 12"/>
                <a:gd name="T5" fmla="*/ 6 h 10"/>
                <a:gd name="T6" fmla="*/ 8 w 12"/>
                <a:gd name="T7" fmla="*/ 10 h 10"/>
                <a:gd name="T8" fmla="*/ 0 w 12"/>
                <a:gd name="T9" fmla="*/ 10 h 10"/>
                <a:gd name="T10" fmla="*/ 0 w 12"/>
                <a:gd name="T11" fmla="*/ 2 h 10"/>
                <a:gd name="T12" fmla="*/ 4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4" y="0"/>
                  </a:moveTo>
                  <a:lnTo>
                    <a:pt x="12" y="0"/>
                  </a:lnTo>
                  <a:lnTo>
                    <a:pt x="12" y="6"/>
                  </a:lnTo>
                  <a:lnTo>
                    <a:pt x="8" y="10"/>
                  </a:lnTo>
                  <a:lnTo>
                    <a:pt x="0" y="10"/>
                  </a:lnTo>
                  <a:lnTo>
                    <a:pt x="0" y="2"/>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30" name="Freeform 292"/>
            <p:cNvSpPr>
              <a:spLocks/>
            </p:cNvSpPr>
            <p:nvPr/>
          </p:nvSpPr>
          <p:spPr bwMode="auto">
            <a:xfrm>
              <a:off x="4325366" y="2222886"/>
              <a:ext cx="20220" cy="14443"/>
            </a:xfrm>
            <a:custGeom>
              <a:avLst/>
              <a:gdLst>
                <a:gd name="T0" fmla="*/ 6 w 14"/>
                <a:gd name="T1" fmla="*/ 0 h 10"/>
                <a:gd name="T2" fmla="*/ 14 w 14"/>
                <a:gd name="T3" fmla="*/ 0 h 10"/>
                <a:gd name="T4" fmla="*/ 14 w 14"/>
                <a:gd name="T5" fmla="*/ 8 h 10"/>
                <a:gd name="T6" fmla="*/ 8 w 14"/>
                <a:gd name="T7" fmla="*/ 10 h 10"/>
                <a:gd name="T8" fmla="*/ 0 w 14"/>
                <a:gd name="T9" fmla="*/ 10 h 10"/>
                <a:gd name="T10" fmla="*/ 0 w 14"/>
                <a:gd name="T11" fmla="*/ 2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lnTo>
                    <a:pt x="14" y="0"/>
                  </a:lnTo>
                  <a:lnTo>
                    <a:pt x="14" y="8"/>
                  </a:lnTo>
                  <a:lnTo>
                    <a:pt x="8" y="10"/>
                  </a:lnTo>
                  <a:lnTo>
                    <a:pt x="0" y="10"/>
                  </a:lnTo>
                  <a:lnTo>
                    <a:pt x="0" y="2"/>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31" name="Line 293"/>
            <p:cNvSpPr>
              <a:spLocks noChangeShapeType="1"/>
            </p:cNvSpPr>
            <p:nvPr/>
          </p:nvSpPr>
          <p:spPr bwMode="auto">
            <a:xfrm>
              <a:off x="4357141" y="2214221"/>
              <a:ext cx="17331"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32" name="Line 294"/>
            <p:cNvSpPr>
              <a:spLocks noChangeShapeType="1"/>
            </p:cNvSpPr>
            <p:nvPr/>
          </p:nvSpPr>
          <p:spPr bwMode="auto">
            <a:xfrm>
              <a:off x="4386026" y="2214221"/>
              <a:ext cx="18776"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33" name="Line 295"/>
            <p:cNvSpPr>
              <a:spLocks noChangeShapeType="1"/>
            </p:cNvSpPr>
            <p:nvPr/>
          </p:nvSpPr>
          <p:spPr bwMode="auto">
            <a:xfrm>
              <a:off x="4416356" y="2214221"/>
              <a:ext cx="17331"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34" name="Line 296"/>
            <p:cNvSpPr>
              <a:spLocks noChangeShapeType="1"/>
            </p:cNvSpPr>
            <p:nvPr/>
          </p:nvSpPr>
          <p:spPr bwMode="auto">
            <a:xfrm>
              <a:off x="4448130" y="2214221"/>
              <a:ext cx="17331"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35" name="Line 297"/>
            <p:cNvSpPr>
              <a:spLocks noChangeShapeType="1"/>
            </p:cNvSpPr>
            <p:nvPr/>
          </p:nvSpPr>
          <p:spPr bwMode="auto">
            <a:xfrm>
              <a:off x="4477016" y="2214221"/>
              <a:ext cx="18776"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36" name="Line 298"/>
            <p:cNvSpPr>
              <a:spLocks noChangeShapeType="1"/>
            </p:cNvSpPr>
            <p:nvPr/>
          </p:nvSpPr>
          <p:spPr bwMode="auto">
            <a:xfrm>
              <a:off x="4508790" y="2214221"/>
              <a:ext cx="202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37" name="Line 299"/>
            <p:cNvSpPr>
              <a:spLocks noChangeShapeType="1"/>
            </p:cNvSpPr>
            <p:nvPr/>
          </p:nvSpPr>
          <p:spPr bwMode="auto">
            <a:xfrm>
              <a:off x="4540565" y="2214221"/>
              <a:ext cx="17331"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38" name="Line 300"/>
            <p:cNvSpPr>
              <a:spLocks noChangeShapeType="1"/>
            </p:cNvSpPr>
            <p:nvPr/>
          </p:nvSpPr>
          <p:spPr bwMode="auto">
            <a:xfrm>
              <a:off x="4569450" y="2214221"/>
              <a:ext cx="18776"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39" name="Line 301"/>
            <p:cNvSpPr>
              <a:spLocks noChangeShapeType="1"/>
            </p:cNvSpPr>
            <p:nvPr/>
          </p:nvSpPr>
          <p:spPr bwMode="auto">
            <a:xfrm>
              <a:off x="4602669" y="2214221"/>
              <a:ext cx="17331"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40" name="Line 302"/>
            <p:cNvSpPr>
              <a:spLocks noChangeShapeType="1"/>
            </p:cNvSpPr>
            <p:nvPr/>
          </p:nvSpPr>
          <p:spPr bwMode="auto">
            <a:xfrm>
              <a:off x="4631555" y="2214221"/>
              <a:ext cx="202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41" name="Line 303"/>
            <p:cNvSpPr>
              <a:spLocks noChangeShapeType="1"/>
            </p:cNvSpPr>
            <p:nvPr/>
          </p:nvSpPr>
          <p:spPr bwMode="auto">
            <a:xfrm>
              <a:off x="4661885" y="2214221"/>
              <a:ext cx="20220"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42" name="Line 304"/>
            <p:cNvSpPr>
              <a:spLocks noChangeShapeType="1"/>
            </p:cNvSpPr>
            <p:nvPr/>
          </p:nvSpPr>
          <p:spPr bwMode="auto">
            <a:xfrm>
              <a:off x="4695104" y="2214221"/>
              <a:ext cx="17331"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43" name="Line 305"/>
            <p:cNvSpPr>
              <a:spLocks noChangeShapeType="1"/>
            </p:cNvSpPr>
            <p:nvPr/>
          </p:nvSpPr>
          <p:spPr bwMode="auto">
            <a:xfrm>
              <a:off x="4725433" y="2214221"/>
              <a:ext cx="18776"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44" name="Line 306"/>
            <p:cNvSpPr>
              <a:spLocks noChangeShapeType="1"/>
            </p:cNvSpPr>
            <p:nvPr/>
          </p:nvSpPr>
          <p:spPr bwMode="auto">
            <a:xfrm>
              <a:off x="4757207" y="2214221"/>
              <a:ext cx="18776"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45" name="Line 307"/>
            <p:cNvSpPr>
              <a:spLocks noChangeShapeType="1"/>
            </p:cNvSpPr>
            <p:nvPr/>
          </p:nvSpPr>
          <p:spPr bwMode="auto">
            <a:xfrm>
              <a:off x="4788982" y="2214221"/>
              <a:ext cx="17331"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46" name="Line 308"/>
            <p:cNvSpPr>
              <a:spLocks noChangeShapeType="1"/>
            </p:cNvSpPr>
            <p:nvPr/>
          </p:nvSpPr>
          <p:spPr bwMode="auto">
            <a:xfrm>
              <a:off x="4819312" y="2214221"/>
              <a:ext cx="18776"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47" name="Freeform 309"/>
            <p:cNvSpPr>
              <a:spLocks/>
            </p:cNvSpPr>
            <p:nvPr/>
          </p:nvSpPr>
          <p:spPr bwMode="auto">
            <a:xfrm>
              <a:off x="4849642" y="2212776"/>
              <a:ext cx="18776" cy="15888"/>
            </a:xfrm>
            <a:custGeom>
              <a:avLst/>
              <a:gdLst>
                <a:gd name="T0" fmla="*/ 0 w 13"/>
                <a:gd name="T1" fmla="*/ 0 h 11"/>
                <a:gd name="T2" fmla="*/ 7 w 13"/>
                <a:gd name="T3" fmla="*/ 0 h 11"/>
                <a:gd name="T4" fmla="*/ 13 w 13"/>
                <a:gd name="T5" fmla="*/ 4 h 11"/>
                <a:gd name="T6" fmla="*/ 13 w 13"/>
                <a:gd name="T7" fmla="*/ 11 h 11"/>
                <a:gd name="T8" fmla="*/ 6 w 13"/>
                <a:gd name="T9" fmla="*/ 11 h 11"/>
                <a:gd name="T10" fmla="*/ 0 w 13"/>
                <a:gd name="T11" fmla="*/ 8 h 11"/>
                <a:gd name="T12" fmla="*/ 0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0" y="0"/>
                  </a:moveTo>
                  <a:lnTo>
                    <a:pt x="7" y="0"/>
                  </a:lnTo>
                  <a:lnTo>
                    <a:pt x="13" y="4"/>
                  </a:lnTo>
                  <a:lnTo>
                    <a:pt x="13" y="11"/>
                  </a:lnTo>
                  <a:lnTo>
                    <a:pt x="6" y="11"/>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48" name="Freeform 310"/>
            <p:cNvSpPr>
              <a:spLocks/>
            </p:cNvSpPr>
            <p:nvPr/>
          </p:nvSpPr>
          <p:spPr bwMode="auto">
            <a:xfrm>
              <a:off x="4879972" y="2231552"/>
              <a:ext cx="17331" cy="14443"/>
            </a:xfrm>
            <a:custGeom>
              <a:avLst/>
              <a:gdLst>
                <a:gd name="T0" fmla="*/ 0 w 12"/>
                <a:gd name="T1" fmla="*/ 0 h 10"/>
                <a:gd name="T2" fmla="*/ 6 w 12"/>
                <a:gd name="T3" fmla="*/ 0 h 10"/>
                <a:gd name="T4" fmla="*/ 12 w 12"/>
                <a:gd name="T5" fmla="*/ 2 h 10"/>
                <a:gd name="T6" fmla="*/ 12 w 12"/>
                <a:gd name="T7" fmla="*/ 10 h 10"/>
                <a:gd name="T8" fmla="*/ 4 w 12"/>
                <a:gd name="T9" fmla="*/ 10 h 10"/>
                <a:gd name="T10" fmla="*/ 0 w 12"/>
                <a:gd name="T11" fmla="*/ 7 h 10"/>
                <a:gd name="T12" fmla="*/ 0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0"/>
                  </a:moveTo>
                  <a:lnTo>
                    <a:pt x="6" y="0"/>
                  </a:lnTo>
                  <a:lnTo>
                    <a:pt x="12" y="2"/>
                  </a:lnTo>
                  <a:lnTo>
                    <a:pt x="12" y="10"/>
                  </a:lnTo>
                  <a:lnTo>
                    <a:pt x="4" y="10"/>
                  </a:lnTo>
                  <a:lnTo>
                    <a:pt x="0" y="7"/>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49" name="Freeform 311"/>
            <p:cNvSpPr>
              <a:spLocks/>
            </p:cNvSpPr>
            <p:nvPr/>
          </p:nvSpPr>
          <p:spPr bwMode="auto">
            <a:xfrm>
              <a:off x="4908858" y="2247439"/>
              <a:ext cx="18776" cy="15888"/>
            </a:xfrm>
            <a:custGeom>
              <a:avLst/>
              <a:gdLst>
                <a:gd name="T0" fmla="*/ 0 w 13"/>
                <a:gd name="T1" fmla="*/ 0 h 11"/>
                <a:gd name="T2" fmla="*/ 7 w 13"/>
                <a:gd name="T3" fmla="*/ 0 h 11"/>
                <a:gd name="T4" fmla="*/ 13 w 13"/>
                <a:gd name="T5" fmla="*/ 1 h 11"/>
                <a:gd name="T6" fmla="*/ 13 w 13"/>
                <a:gd name="T7" fmla="*/ 11 h 11"/>
                <a:gd name="T8" fmla="*/ 6 w 13"/>
                <a:gd name="T9" fmla="*/ 11 h 11"/>
                <a:gd name="T10" fmla="*/ 0 w 13"/>
                <a:gd name="T11" fmla="*/ 7 h 11"/>
                <a:gd name="T12" fmla="*/ 0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0" y="0"/>
                  </a:moveTo>
                  <a:lnTo>
                    <a:pt x="7" y="0"/>
                  </a:lnTo>
                  <a:lnTo>
                    <a:pt x="13" y="1"/>
                  </a:lnTo>
                  <a:lnTo>
                    <a:pt x="13" y="11"/>
                  </a:lnTo>
                  <a:lnTo>
                    <a:pt x="6" y="11"/>
                  </a:lnTo>
                  <a:lnTo>
                    <a:pt x="0" y="7"/>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50" name="Freeform 312"/>
            <p:cNvSpPr>
              <a:spLocks/>
            </p:cNvSpPr>
            <p:nvPr/>
          </p:nvSpPr>
          <p:spPr bwMode="auto">
            <a:xfrm>
              <a:off x="4940632" y="2264770"/>
              <a:ext cx="17331" cy="14443"/>
            </a:xfrm>
            <a:custGeom>
              <a:avLst/>
              <a:gdLst>
                <a:gd name="T0" fmla="*/ 0 w 12"/>
                <a:gd name="T1" fmla="*/ 0 h 10"/>
                <a:gd name="T2" fmla="*/ 8 w 12"/>
                <a:gd name="T3" fmla="*/ 0 h 10"/>
                <a:gd name="T4" fmla="*/ 12 w 12"/>
                <a:gd name="T5" fmla="*/ 2 h 10"/>
                <a:gd name="T6" fmla="*/ 12 w 12"/>
                <a:gd name="T7" fmla="*/ 10 h 10"/>
                <a:gd name="T8" fmla="*/ 5 w 12"/>
                <a:gd name="T9" fmla="*/ 10 h 10"/>
                <a:gd name="T10" fmla="*/ 0 w 12"/>
                <a:gd name="T11" fmla="*/ 7 h 10"/>
                <a:gd name="T12" fmla="*/ 0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0"/>
                  </a:moveTo>
                  <a:lnTo>
                    <a:pt x="8" y="0"/>
                  </a:lnTo>
                  <a:lnTo>
                    <a:pt x="12" y="2"/>
                  </a:lnTo>
                  <a:lnTo>
                    <a:pt x="12" y="10"/>
                  </a:lnTo>
                  <a:lnTo>
                    <a:pt x="5" y="10"/>
                  </a:lnTo>
                  <a:lnTo>
                    <a:pt x="0" y="7"/>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51" name="Freeform 313"/>
            <p:cNvSpPr>
              <a:spLocks/>
            </p:cNvSpPr>
            <p:nvPr/>
          </p:nvSpPr>
          <p:spPr bwMode="auto">
            <a:xfrm>
              <a:off x="4969518" y="2280658"/>
              <a:ext cx="18776" cy="12999"/>
            </a:xfrm>
            <a:custGeom>
              <a:avLst/>
              <a:gdLst>
                <a:gd name="T0" fmla="*/ 0 w 13"/>
                <a:gd name="T1" fmla="*/ 0 h 9"/>
                <a:gd name="T2" fmla="*/ 8 w 13"/>
                <a:gd name="T3" fmla="*/ 0 h 9"/>
                <a:gd name="T4" fmla="*/ 13 w 13"/>
                <a:gd name="T5" fmla="*/ 2 h 9"/>
                <a:gd name="T6" fmla="*/ 13 w 13"/>
                <a:gd name="T7" fmla="*/ 9 h 9"/>
                <a:gd name="T8" fmla="*/ 6 w 13"/>
                <a:gd name="T9" fmla="*/ 9 h 9"/>
                <a:gd name="T10" fmla="*/ 0 w 13"/>
                <a:gd name="T11" fmla="*/ 8 h 9"/>
                <a:gd name="T12" fmla="*/ 0 w 13"/>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0" y="0"/>
                  </a:moveTo>
                  <a:lnTo>
                    <a:pt x="8" y="0"/>
                  </a:lnTo>
                  <a:lnTo>
                    <a:pt x="13" y="2"/>
                  </a:lnTo>
                  <a:lnTo>
                    <a:pt x="13" y="9"/>
                  </a:lnTo>
                  <a:lnTo>
                    <a:pt x="6" y="9"/>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52" name="Freeform 314"/>
            <p:cNvSpPr>
              <a:spLocks/>
            </p:cNvSpPr>
            <p:nvPr/>
          </p:nvSpPr>
          <p:spPr bwMode="auto">
            <a:xfrm>
              <a:off x="5001292" y="2297989"/>
              <a:ext cx="18776" cy="14443"/>
            </a:xfrm>
            <a:custGeom>
              <a:avLst/>
              <a:gdLst>
                <a:gd name="T0" fmla="*/ 0 w 13"/>
                <a:gd name="T1" fmla="*/ 0 h 10"/>
                <a:gd name="T2" fmla="*/ 8 w 13"/>
                <a:gd name="T3" fmla="*/ 0 h 10"/>
                <a:gd name="T4" fmla="*/ 13 w 13"/>
                <a:gd name="T5" fmla="*/ 2 h 10"/>
                <a:gd name="T6" fmla="*/ 13 w 13"/>
                <a:gd name="T7" fmla="*/ 10 h 10"/>
                <a:gd name="T8" fmla="*/ 5 w 13"/>
                <a:gd name="T9" fmla="*/ 10 h 10"/>
                <a:gd name="T10" fmla="*/ 0 w 13"/>
                <a:gd name="T11" fmla="*/ 6 h 10"/>
                <a:gd name="T12" fmla="*/ 0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0" y="0"/>
                  </a:moveTo>
                  <a:lnTo>
                    <a:pt x="8" y="0"/>
                  </a:lnTo>
                  <a:lnTo>
                    <a:pt x="13" y="2"/>
                  </a:lnTo>
                  <a:lnTo>
                    <a:pt x="13" y="10"/>
                  </a:lnTo>
                  <a:lnTo>
                    <a:pt x="5" y="10"/>
                  </a:lnTo>
                  <a:lnTo>
                    <a:pt x="0" y="6"/>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53" name="Freeform 315"/>
            <p:cNvSpPr>
              <a:spLocks/>
            </p:cNvSpPr>
            <p:nvPr/>
          </p:nvSpPr>
          <p:spPr bwMode="auto">
            <a:xfrm>
              <a:off x="5033066" y="2313876"/>
              <a:ext cx="17331" cy="14443"/>
            </a:xfrm>
            <a:custGeom>
              <a:avLst/>
              <a:gdLst>
                <a:gd name="T0" fmla="*/ 0 w 12"/>
                <a:gd name="T1" fmla="*/ 0 h 10"/>
                <a:gd name="T2" fmla="*/ 8 w 12"/>
                <a:gd name="T3" fmla="*/ 0 h 10"/>
                <a:gd name="T4" fmla="*/ 12 w 12"/>
                <a:gd name="T5" fmla="*/ 2 h 10"/>
                <a:gd name="T6" fmla="*/ 12 w 12"/>
                <a:gd name="T7" fmla="*/ 10 h 10"/>
                <a:gd name="T8" fmla="*/ 5 w 12"/>
                <a:gd name="T9" fmla="*/ 10 h 10"/>
                <a:gd name="T10" fmla="*/ 0 w 12"/>
                <a:gd name="T11" fmla="*/ 7 h 10"/>
                <a:gd name="T12" fmla="*/ 0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0"/>
                  </a:moveTo>
                  <a:lnTo>
                    <a:pt x="8" y="0"/>
                  </a:lnTo>
                  <a:lnTo>
                    <a:pt x="12" y="2"/>
                  </a:lnTo>
                  <a:lnTo>
                    <a:pt x="12" y="10"/>
                  </a:lnTo>
                  <a:lnTo>
                    <a:pt x="5" y="10"/>
                  </a:lnTo>
                  <a:lnTo>
                    <a:pt x="0" y="7"/>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54" name="Freeform 316"/>
            <p:cNvSpPr>
              <a:spLocks/>
            </p:cNvSpPr>
            <p:nvPr/>
          </p:nvSpPr>
          <p:spPr bwMode="auto">
            <a:xfrm>
              <a:off x="5061952" y="2332652"/>
              <a:ext cx="18776" cy="14443"/>
            </a:xfrm>
            <a:custGeom>
              <a:avLst/>
              <a:gdLst>
                <a:gd name="T0" fmla="*/ 0 w 13"/>
                <a:gd name="T1" fmla="*/ 0 h 10"/>
                <a:gd name="T2" fmla="*/ 7 w 13"/>
                <a:gd name="T3" fmla="*/ 0 h 10"/>
                <a:gd name="T4" fmla="*/ 13 w 13"/>
                <a:gd name="T5" fmla="*/ 2 h 10"/>
                <a:gd name="T6" fmla="*/ 13 w 13"/>
                <a:gd name="T7" fmla="*/ 10 h 10"/>
                <a:gd name="T8" fmla="*/ 6 w 13"/>
                <a:gd name="T9" fmla="*/ 10 h 10"/>
                <a:gd name="T10" fmla="*/ 0 w 13"/>
                <a:gd name="T11" fmla="*/ 6 h 10"/>
                <a:gd name="T12" fmla="*/ 0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0" y="0"/>
                  </a:moveTo>
                  <a:lnTo>
                    <a:pt x="7" y="0"/>
                  </a:lnTo>
                  <a:lnTo>
                    <a:pt x="13" y="2"/>
                  </a:lnTo>
                  <a:lnTo>
                    <a:pt x="13" y="10"/>
                  </a:lnTo>
                  <a:lnTo>
                    <a:pt x="6" y="10"/>
                  </a:lnTo>
                  <a:lnTo>
                    <a:pt x="0" y="6"/>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55" name="Freeform 317"/>
            <p:cNvSpPr>
              <a:spLocks/>
            </p:cNvSpPr>
            <p:nvPr/>
          </p:nvSpPr>
          <p:spPr bwMode="auto">
            <a:xfrm>
              <a:off x="5093726" y="2347095"/>
              <a:ext cx="17331" cy="14443"/>
            </a:xfrm>
            <a:custGeom>
              <a:avLst/>
              <a:gdLst>
                <a:gd name="T0" fmla="*/ 0 w 12"/>
                <a:gd name="T1" fmla="*/ 0 h 10"/>
                <a:gd name="T2" fmla="*/ 8 w 12"/>
                <a:gd name="T3" fmla="*/ 0 h 10"/>
                <a:gd name="T4" fmla="*/ 12 w 12"/>
                <a:gd name="T5" fmla="*/ 3 h 10"/>
                <a:gd name="T6" fmla="*/ 12 w 12"/>
                <a:gd name="T7" fmla="*/ 10 h 10"/>
                <a:gd name="T8" fmla="*/ 6 w 12"/>
                <a:gd name="T9" fmla="*/ 10 h 10"/>
                <a:gd name="T10" fmla="*/ 0 w 12"/>
                <a:gd name="T11" fmla="*/ 8 h 10"/>
                <a:gd name="T12" fmla="*/ 0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0"/>
                  </a:moveTo>
                  <a:lnTo>
                    <a:pt x="8" y="0"/>
                  </a:lnTo>
                  <a:lnTo>
                    <a:pt x="12" y="3"/>
                  </a:lnTo>
                  <a:lnTo>
                    <a:pt x="12" y="10"/>
                  </a:lnTo>
                  <a:lnTo>
                    <a:pt x="6" y="10"/>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56" name="Freeform 318"/>
            <p:cNvSpPr>
              <a:spLocks/>
            </p:cNvSpPr>
            <p:nvPr/>
          </p:nvSpPr>
          <p:spPr bwMode="auto">
            <a:xfrm>
              <a:off x="5125501" y="2362982"/>
              <a:ext cx="18776" cy="18776"/>
            </a:xfrm>
            <a:custGeom>
              <a:avLst/>
              <a:gdLst>
                <a:gd name="T0" fmla="*/ 0 w 13"/>
                <a:gd name="T1" fmla="*/ 0 h 13"/>
                <a:gd name="T2" fmla="*/ 8 w 13"/>
                <a:gd name="T3" fmla="*/ 0 h 13"/>
                <a:gd name="T4" fmla="*/ 13 w 13"/>
                <a:gd name="T5" fmla="*/ 4 h 13"/>
                <a:gd name="T6" fmla="*/ 13 w 13"/>
                <a:gd name="T7" fmla="*/ 13 h 13"/>
                <a:gd name="T8" fmla="*/ 5 w 13"/>
                <a:gd name="T9" fmla="*/ 13 h 13"/>
                <a:gd name="T10" fmla="*/ 0 w 13"/>
                <a:gd name="T11" fmla="*/ 8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8" y="0"/>
                  </a:lnTo>
                  <a:lnTo>
                    <a:pt x="13" y="4"/>
                  </a:lnTo>
                  <a:lnTo>
                    <a:pt x="13" y="13"/>
                  </a:lnTo>
                  <a:lnTo>
                    <a:pt x="5" y="13"/>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57" name="Freeform 319"/>
            <p:cNvSpPr>
              <a:spLocks/>
            </p:cNvSpPr>
            <p:nvPr/>
          </p:nvSpPr>
          <p:spPr bwMode="auto">
            <a:xfrm>
              <a:off x="5154386" y="2381758"/>
              <a:ext cx="18776" cy="15888"/>
            </a:xfrm>
            <a:custGeom>
              <a:avLst/>
              <a:gdLst>
                <a:gd name="T0" fmla="*/ 0 w 13"/>
                <a:gd name="T1" fmla="*/ 0 h 11"/>
                <a:gd name="T2" fmla="*/ 8 w 13"/>
                <a:gd name="T3" fmla="*/ 0 h 11"/>
                <a:gd name="T4" fmla="*/ 13 w 13"/>
                <a:gd name="T5" fmla="*/ 4 h 11"/>
                <a:gd name="T6" fmla="*/ 13 w 13"/>
                <a:gd name="T7" fmla="*/ 11 h 11"/>
                <a:gd name="T8" fmla="*/ 5 w 13"/>
                <a:gd name="T9" fmla="*/ 11 h 11"/>
                <a:gd name="T10" fmla="*/ 0 w 13"/>
                <a:gd name="T11" fmla="*/ 9 h 11"/>
                <a:gd name="T12" fmla="*/ 0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0" y="0"/>
                  </a:moveTo>
                  <a:lnTo>
                    <a:pt x="8" y="0"/>
                  </a:lnTo>
                  <a:lnTo>
                    <a:pt x="13" y="4"/>
                  </a:lnTo>
                  <a:lnTo>
                    <a:pt x="13" y="11"/>
                  </a:lnTo>
                  <a:lnTo>
                    <a:pt x="5" y="11"/>
                  </a:lnTo>
                  <a:lnTo>
                    <a:pt x="0" y="9"/>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58" name="Freeform 320"/>
            <p:cNvSpPr>
              <a:spLocks/>
            </p:cNvSpPr>
            <p:nvPr/>
          </p:nvSpPr>
          <p:spPr bwMode="auto">
            <a:xfrm>
              <a:off x="5186161" y="2400533"/>
              <a:ext cx="17331" cy="15888"/>
            </a:xfrm>
            <a:custGeom>
              <a:avLst/>
              <a:gdLst>
                <a:gd name="T0" fmla="*/ 0 w 12"/>
                <a:gd name="T1" fmla="*/ 0 h 11"/>
                <a:gd name="T2" fmla="*/ 8 w 12"/>
                <a:gd name="T3" fmla="*/ 0 h 11"/>
                <a:gd name="T4" fmla="*/ 12 w 12"/>
                <a:gd name="T5" fmla="*/ 3 h 11"/>
                <a:gd name="T6" fmla="*/ 12 w 12"/>
                <a:gd name="T7" fmla="*/ 11 h 11"/>
                <a:gd name="T8" fmla="*/ 5 w 12"/>
                <a:gd name="T9" fmla="*/ 11 h 11"/>
                <a:gd name="T10" fmla="*/ 0 w 12"/>
                <a:gd name="T11" fmla="*/ 7 h 11"/>
                <a:gd name="T12" fmla="*/ 0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0" y="0"/>
                  </a:moveTo>
                  <a:lnTo>
                    <a:pt x="8" y="0"/>
                  </a:lnTo>
                  <a:lnTo>
                    <a:pt x="12" y="3"/>
                  </a:lnTo>
                  <a:lnTo>
                    <a:pt x="12" y="11"/>
                  </a:lnTo>
                  <a:lnTo>
                    <a:pt x="5" y="11"/>
                  </a:lnTo>
                  <a:lnTo>
                    <a:pt x="0" y="7"/>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59" name="Freeform 321"/>
            <p:cNvSpPr>
              <a:spLocks/>
            </p:cNvSpPr>
            <p:nvPr/>
          </p:nvSpPr>
          <p:spPr bwMode="auto">
            <a:xfrm>
              <a:off x="5215046" y="2417864"/>
              <a:ext cx="20220" cy="14443"/>
            </a:xfrm>
            <a:custGeom>
              <a:avLst/>
              <a:gdLst>
                <a:gd name="T0" fmla="*/ 0 w 14"/>
                <a:gd name="T1" fmla="*/ 0 h 10"/>
                <a:gd name="T2" fmla="*/ 8 w 14"/>
                <a:gd name="T3" fmla="*/ 0 h 10"/>
                <a:gd name="T4" fmla="*/ 14 w 14"/>
                <a:gd name="T5" fmla="*/ 2 h 10"/>
                <a:gd name="T6" fmla="*/ 14 w 14"/>
                <a:gd name="T7" fmla="*/ 10 h 10"/>
                <a:gd name="T8" fmla="*/ 6 w 14"/>
                <a:gd name="T9" fmla="*/ 10 h 10"/>
                <a:gd name="T10" fmla="*/ 0 w 14"/>
                <a:gd name="T11" fmla="*/ 8 h 10"/>
                <a:gd name="T12" fmla="*/ 0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0" y="0"/>
                  </a:moveTo>
                  <a:lnTo>
                    <a:pt x="8" y="0"/>
                  </a:lnTo>
                  <a:lnTo>
                    <a:pt x="14" y="2"/>
                  </a:lnTo>
                  <a:lnTo>
                    <a:pt x="14" y="10"/>
                  </a:lnTo>
                  <a:lnTo>
                    <a:pt x="6" y="10"/>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60" name="Freeform 322"/>
            <p:cNvSpPr>
              <a:spLocks/>
            </p:cNvSpPr>
            <p:nvPr/>
          </p:nvSpPr>
          <p:spPr bwMode="auto">
            <a:xfrm>
              <a:off x="5246821" y="2433752"/>
              <a:ext cx="20220" cy="15888"/>
            </a:xfrm>
            <a:custGeom>
              <a:avLst/>
              <a:gdLst>
                <a:gd name="T0" fmla="*/ 0 w 14"/>
                <a:gd name="T1" fmla="*/ 0 h 11"/>
                <a:gd name="T2" fmla="*/ 8 w 14"/>
                <a:gd name="T3" fmla="*/ 0 h 11"/>
                <a:gd name="T4" fmla="*/ 14 w 14"/>
                <a:gd name="T5" fmla="*/ 3 h 11"/>
                <a:gd name="T6" fmla="*/ 14 w 14"/>
                <a:gd name="T7" fmla="*/ 11 h 11"/>
                <a:gd name="T8" fmla="*/ 6 w 14"/>
                <a:gd name="T9" fmla="*/ 11 h 11"/>
                <a:gd name="T10" fmla="*/ 0 w 14"/>
                <a:gd name="T11" fmla="*/ 8 h 11"/>
                <a:gd name="T12" fmla="*/ 0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0" y="0"/>
                  </a:moveTo>
                  <a:lnTo>
                    <a:pt x="8" y="0"/>
                  </a:lnTo>
                  <a:lnTo>
                    <a:pt x="14" y="3"/>
                  </a:lnTo>
                  <a:lnTo>
                    <a:pt x="14" y="11"/>
                  </a:lnTo>
                  <a:lnTo>
                    <a:pt x="6" y="11"/>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61" name="Freeform 323"/>
            <p:cNvSpPr>
              <a:spLocks/>
            </p:cNvSpPr>
            <p:nvPr/>
          </p:nvSpPr>
          <p:spPr bwMode="auto">
            <a:xfrm>
              <a:off x="5278595" y="2451083"/>
              <a:ext cx="18776" cy="14443"/>
            </a:xfrm>
            <a:custGeom>
              <a:avLst/>
              <a:gdLst>
                <a:gd name="T0" fmla="*/ 0 w 13"/>
                <a:gd name="T1" fmla="*/ 0 h 10"/>
                <a:gd name="T2" fmla="*/ 8 w 13"/>
                <a:gd name="T3" fmla="*/ 0 h 10"/>
                <a:gd name="T4" fmla="*/ 13 w 13"/>
                <a:gd name="T5" fmla="*/ 3 h 10"/>
                <a:gd name="T6" fmla="*/ 13 w 13"/>
                <a:gd name="T7" fmla="*/ 10 h 10"/>
                <a:gd name="T8" fmla="*/ 5 w 13"/>
                <a:gd name="T9" fmla="*/ 10 h 10"/>
                <a:gd name="T10" fmla="*/ 0 w 13"/>
                <a:gd name="T11" fmla="*/ 8 h 10"/>
                <a:gd name="T12" fmla="*/ 0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0" y="0"/>
                  </a:moveTo>
                  <a:lnTo>
                    <a:pt x="8" y="0"/>
                  </a:lnTo>
                  <a:lnTo>
                    <a:pt x="13" y="3"/>
                  </a:lnTo>
                  <a:lnTo>
                    <a:pt x="13" y="10"/>
                  </a:lnTo>
                  <a:lnTo>
                    <a:pt x="5" y="10"/>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62" name="Freeform 324"/>
            <p:cNvSpPr>
              <a:spLocks/>
            </p:cNvSpPr>
            <p:nvPr/>
          </p:nvSpPr>
          <p:spPr bwMode="auto">
            <a:xfrm>
              <a:off x="5308925" y="2466970"/>
              <a:ext cx="18776" cy="17331"/>
            </a:xfrm>
            <a:custGeom>
              <a:avLst/>
              <a:gdLst>
                <a:gd name="T0" fmla="*/ 0 w 13"/>
                <a:gd name="T1" fmla="*/ 0 h 12"/>
                <a:gd name="T2" fmla="*/ 7 w 13"/>
                <a:gd name="T3" fmla="*/ 0 h 12"/>
                <a:gd name="T4" fmla="*/ 13 w 13"/>
                <a:gd name="T5" fmla="*/ 2 h 12"/>
                <a:gd name="T6" fmla="*/ 13 w 13"/>
                <a:gd name="T7" fmla="*/ 12 h 12"/>
                <a:gd name="T8" fmla="*/ 5 w 13"/>
                <a:gd name="T9" fmla="*/ 12 h 12"/>
                <a:gd name="T10" fmla="*/ 0 w 13"/>
                <a:gd name="T11" fmla="*/ 8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7" y="0"/>
                  </a:lnTo>
                  <a:lnTo>
                    <a:pt x="13" y="2"/>
                  </a:lnTo>
                  <a:lnTo>
                    <a:pt x="13" y="12"/>
                  </a:lnTo>
                  <a:lnTo>
                    <a:pt x="5" y="12"/>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63" name="Freeform 325"/>
            <p:cNvSpPr>
              <a:spLocks/>
            </p:cNvSpPr>
            <p:nvPr/>
          </p:nvSpPr>
          <p:spPr bwMode="auto">
            <a:xfrm>
              <a:off x="5340699" y="2484302"/>
              <a:ext cx="18776" cy="15888"/>
            </a:xfrm>
            <a:custGeom>
              <a:avLst/>
              <a:gdLst>
                <a:gd name="T0" fmla="*/ 0 w 13"/>
                <a:gd name="T1" fmla="*/ 0 h 11"/>
                <a:gd name="T2" fmla="*/ 8 w 13"/>
                <a:gd name="T3" fmla="*/ 0 h 11"/>
                <a:gd name="T4" fmla="*/ 13 w 13"/>
                <a:gd name="T5" fmla="*/ 3 h 11"/>
                <a:gd name="T6" fmla="*/ 13 w 13"/>
                <a:gd name="T7" fmla="*/ 11 h 11"/>
                <a:gd name="T8" fmla="*/ 5 w 13"/>
                <a:gd name="T9" fmla="*/ 11 h 11"/>
                <a:gd name="T10" fmla="*/ 0 w 13"/>
                <a:gd name="T11" fmla="*/ 8 h 11"/>
                <a:gd name="T12" fmla="*/ 0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0" y="0"/>
                  </a:moveTo>
                  <a:lnTo>
                    <a:pt x="8" y="0"/>
                  </a:lnTo>
                  <a:lnTo>
                    <a:pt x="13" y="3"/>
                  </a:lnTo>
                  <a:lnTo>
                    <a:pt x="13" y="11"/>
                  </a:lnTo>
                  <a:lnTo>
                    <a:pt x="5" y="11"/>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64" name="Freeform 326"/>
            <p:cNvSpPr>
              <a:spLocks/>
            </p:cNvSpPr>
            <p:nvPr/>
          </p:nvSpPr>
          <p:spPr bwMode="auto">
            <a:xfrm>
              <a:off x="5372473" y="2500189"/>
              <a:ext cx="17331" cy="15888"/>
            </a:xfrm>
            <a:custGeom>
              <a:avLst/>
              <a:gdLst>
                <a:gd name="T0" fmla="*/ 0 w 12"/>
                <a:gd name="T1" fmla="*/ 0 h 11"/>
                <a:gd name="T2" fmla="*/ 8 w 12"/>
                <a:gd name="T3" fmla="*/ 0 h 11"/>
                <a:gd name="T4" fmla="*/ 12 w 12"/>
                <a:gd name="T5" fmla="*/ 4 h 11"/>
                <a:gd name="T6" fmla="*/ 12 w 12"/>
                <a:gd name="T7" fmla="*/ 11 h 11"/>
                <a:gd name="T8" fmla="*/ 4 w 12"/>
                <a:gd name="T9" fmla="*/ 11 h 11"/>
                <a:gd name="T10" fmla="*/ 0 w 12"/>
                <a:gd name="T11" fmla="*/ 8 h 11"/>
                <a:gd name="T12" fmla="*/ 0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0" y="0"/>
                  </a:moveTo>
                  <a:lnTo>
                    <a:pt x="8" y="0"/>
                  </a:lnTo>
                  <a:lnTo>
                    <a:pt x="12" y="4"/>
                  </a:lnTo>
                  <a:lnTo>
                    <a:pt x="12" y="11"/>
                  </a:lnTo>
                  <a:lnTo>
                    <a:pt x="4" y="11"/>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65" name="Freeform 327"/>
            <p:cNvSpPr>
              <a:spLocks/>
            </p:cNvSpPr>
            <p:nvPr/>
          </p:nvSpPr>
          <p:spPr bwMode="auto">
            <a:xfrm>
              <a:off x="5401359" y="2520409"/>
              <a:ext cx="18776" cy="15888"/>
            </a:xfrm>
            <a:custGeom>
              <a:avLst/>
              <a:gdLst>
                <a:gd name="T0" fmla="*/ 0 w 13"/>
                <a:gd name="T1" fmla="*/ 0 h 11"/>
                <a:gd name="T2" fmla="*/ 7 w 13"/>
                <a:gd name="T3" fmla="*/ 0 h 11"/>
                <a:gd name="T4" fmla="*/ 13 w 13"/>
                <a:gd name="T5" fmla="*/ 3 h 11"/>
                <a:gd name="T6" fmla="*/ 13 w 13"/>
                <a:gd name="T7" fmla="*/ 11 h 11"/>
                <a:gd name="T8" fmla="*/ 5 w 13"/>
                <a:gd name="T9" fmla="*/ 11 h 11"/>
                <a:gd name="T10" fmla="*/ 0 w 13"/>
                <a:gd name="T11" fmla="*/ 6 h 11"/>
                <a:gd name="T12" fmla="*/ 0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0" y="0"/>
                  </a:moveTo>
                  <a:lnTo>
                    <a:pt x="7" y="0"/>
                  </a:lnTo>
                  <a:lnTo>
                    <a:pt x="13" y="3"/>
                  </a:lnTo>
                  <a:lnTo>
                    <a:pt x="13" y="11"/>
                  </a:lnTo>
                  <a:lnTo>
                    <a:pt x="5" y="11"/>
                  </a:lnTo>
                  <a:lnTo>
                    <a:pt x="0" y="6"/>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66" name="Freeform 328"/>
            <p:cNvSpPr>
              <a:spLocks/>
            </p:cNvSpPr>
            <p:nvPr/>
          </p:nvSpPr>
          <p:spPr bwMode="auto">
            <a:xfrm>
              <a:off x="5433133" y="2537741"/>
              <a:ext cx="15888" cy="14443"/>
            </a:xfrm>
            <a:custGeom>
              <a:avLst/>
              <a:gdLst>
                <a:gd name="T0" fmla="*/ 0 w 11"/>
                <a:gd name="T1" fmla="*/ 0 h 10"/>
                <a:gd name="T2" fmla="*/ 7 w 11"/>
                <a:gd name="T3" fmla="*/ 0 h 10"/>
                <a:gd name="T4" fmla="*/ 11 w 11"/>
                <a:gd name="T5" fmla="*/ 2 h 10"/>
                <a:gd name="T6" fmla="*/ 11 w 11"/>
                <a:gd name="T7" fmla="*/ 10 h 10"/>
                <a:gd name="T8" fmla="*/ 3 w 11"/>
                <a:gd name="T9" fmla="*/ 10 h 10"/>
                <a:gd name="T10" fmla="*/ 0 w 11"/>
                <a:gd name="T11" fmla="*/ 8 h 10"/>
                <a:gd name="T12" fmla="*/ 0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0"/>
                  </a:moveTo>
                  <a:lnTo>
                    <a:pt x="7" y="0"/>
                  </a:lnTo>
                  <a:lnTo>
                    <a:pt x="11" y="2"/>
                  </a:lnTo>
                  <a:lnTo>
                    <a:pt x="11" y="10"/>
                  </a:lnTo>
                  <a:lnTo>
                    <a:pt x="3" y="10"/>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67" name="Line 329"/>
            <p:cNvSpPr>
              <a:spLocks noChangeShapeType="1"/>
            </p:cNvSpPr>
            <p:nvPr/>
          </p:nvSpPr>
          <p:spPr bwMode="auto">
            <a:xfrm>
              <a:off x="4344142" y="2014909"/>
              <a:ext cx="0" cy="11554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68" name="Line 330"/>
            <p:cNvSpPr>
              <a:spLocks noChangeShapeType="1"/>
            </p:cNvSpPr>
            <p:nvPr/>
          </p:nvSpPr>
          <p:spPr bwMode="auto">
            <a:xfrm>
              <a:off x="4325366" y="2017798"/>
              <a:ext cx="3466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69" name="Line 331"/>
            <p:cNvSpPr>
              <a:spLocks noChangeShapeType="1"/>
            </p:cNvSpPr>
            <p:nvPr/>
          </p:nvSpPr>
          <p:spPr bwMode="auto">
            <a:xfrm>
              <a:off x="4344142" y="2129007"/>
              <a:ext cx="0" cy="21519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70" name="Line 332"/>
            <p:cNvSpPr>
              <a:spLocks noChangeShapeType="1"/>
            </p:cNvSpPr>
            <p:nvPr/>
          </p:nvSpPr>
          <p:spPr bwMode="auto">
            <a:xfrm>
              <a:off x="4325366" y="2344206"/>
              <a:ext cx="3466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71" name="Line 333"/>
            <p:cNvSpPr>
              <a:spLocks noChangeShapeType="1"/>
            </p:cNvSpPr>
            <p:nvPr/>
          </p:nvSpPr>
          <p:spPr bwMode="auto">
            <a:xfrm>
              <a:off x="4622889" y="2188223"/>
              <a:ext cx="0" cy="4477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72" name="Line 334"/>
            <p:cNvSpPr>
              <a:spLocks noChangeShapeType="1"/>
            </p:cNvSpPr>
            <p:nvPr/>
          </p:nvSpPr>
          <p:spPr bwMode="auto">
            <a:xfrm>
              <a:off x="4607002" y="2188223"/>
              <a:ext cx="3177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73" name="Line 335"/>
            <p:cNvSpPr>
              <a:spLocks noChangeShapeType="1"/>
            </p:cNvSpPr>
            <p:nvPr/>
          </p:nvSpPr>
          <p:spPr bwMode="auto">
            <a:xfrm>
              <a:off x="4622889" y="2231552"/>
              <a:ext cx="0" cy="5632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74" name="Line 336"/>
            <p:cNvSpPr>
              <a:spLocks noChangeShapeType="1"/>
            </p:cNvSpPr>
            <p:nvPr/>
          </p:nvSpPr>
          <p:spPr bwMode="auto">
            <a:xfrm>
              <a:off x="4607002" y="2286435"/>
              <a:ext cx="3177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75" name="Line 337"/>
            <p:cNvSpPr>
              <a:spLocks noChangeShapeType="1"/>
            </p:cNvSpPr>
            <p:nvPr/>
          </p:nvSpPr>
          <p:spPr bwMode="auto">
            <a:xfrm>
              <a:off x="4848198" y="2237329"/>
              <a:ext cx="0" cy="5055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76" name="Line 338"/>
            <p:cNvSpPr>
              <a:spLocks noChangeShapeType="1"/>
            </p:cNvSpPr>
            <p:nvPr/>
          </p:nvSpPr>
          <p:spPr bwMode="auto">
            <a:xfrm>
              <a:off x="4833755" y="2240218"/>
              <a:ext cx="3033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77" name="Line 339"/>
            <p:cNvSpPr>
              <a:spLocks noChangeShapeType="1"/>
            </p:cNvSpPr>
            <p:nvPr/>
          </p:nvSpPr>
          <p:spPr bwMode="auto">
            <a:xfrm>
              <a:off x="4848198" y="2287879"/>
              <a:ext cx="0" cy="5921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78" name="Line 340"/>
            <p:cNvSpPr>
              <a:spLocks noChangeShapeType="1"/>
            </p:cNvSpPr>
            <p:nvPr/>
          </p:nvSpPr>
          <p:spPr bwMode="auto">
            <a:xfrm>
              <a:off x="4833755" y="2345650"/>
              <a:ext cx="3033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79" name="Line 341"/>
            <p:cNvSpPr>
              <a:spLocks noChangeShapeType="1"/>
            </p:cNvSpPr>
            <p:nvPr/>
          </p:nvSpPr>
          <p:spPr bwMode="auto">
            <a:xfrm>
              <a:off x="5087949" y="2335541"/>
              <a:ext cx="0" cy="5632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80" name="Line 342"/>
            <p:cNvSpPr>
              <a:spLocks noChangeShapeType="1"/>
            </p:cNvSpPr>
            <p:nvPr/>
          </p:nvSpPr>
          <p:spPr bwMode="auto">
            <a:xfrm>
              <a:off x="5072062" y="2335541"/>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81" name="Line 343"/>
            <p:cNvSpPr>
              <a:spLocks noChangeShapeType="1"/>
            </p:cNvSpPr>
            <p:nvPr/>
          </p:nvSpPr>
          <p:spPr bwMode="auto">
            <a:xfrm>
              <a:off x="5087949" y="2388979"/>
              <a:ext cx="0" cy="7365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82" name="Line 344"/>
            <p:cNvSpPr>
              <a:spLocks noChangeShapeType="1"/>
            </p:cNvSpPr>
            <p:nvPr/>
          </p:nvSpPr>
          <p:spPr bwMode="auto">
            <a:xfrm>
              <a:off x="5072062" y="2462638"/>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83" name="Freeform 345"/>
            <p:cNvSpPr>
              <a:spLocks/>
            </p:cNvSpPr>
            <p:nvPr/>
          </p:nvSpPr>
          <p:spPr bwMode="auto">
            <a:xfrm>
              <a:off x="4529010" y="3719167"/>
              <a:ext cx="95323" cy="714922"/>
            </a:xfrm>
            <a:custGeom>
              <a:avLst/>
              <a:gdLst>
                <a:gd name="T0" fmla="*/ 63 w 66"/>
                <a:gd name="T1" fmla="*/ 0 h 495"/>
                <a:gd name="T2" fmla="*/ 66 w 66"/>
                <a:gd name="T3" fmla="*/ 0 h 495"/>
                <a:gd name="T4" fmla="*/ 66 w 66"/>
                <a:gd name="T5" fmla="*/ 4 h 495"/>
                <a:gd name="T6" fmla="*/ 2 w 66"/>
                <a:gd name="T7" fmla="*/ 495 h 495"/>
                <a:gd name="T8" fmla="*/ 0 w 66"/>
                <a:gd name="T9" fmla="*/ 495 h 495"/>
                <a:gd name="T10" fmla="*/ 0 w 66"/>
                <a:gd name="T11" fmla="*/ 492 h 495"/>
                <a:gd name="T12" fmla="*/ 63 w 66"/>
                <a:gd name="T13" fmla="*/ 0 h 495"/>
              </a:gdLst>
              <a:ahLst/>
              <a:cxnLst>
                <a:cxn ang="0">
                  <a:pos x="T0" y="T1"/>
                </a:cxn>
                <a:cxn ang="0">
                  <a:pos x="T2" y="T3"/>
                </a:cxn>
                <a:cxn ang="0">
                  <a:pos x="T4" y="T5"/>
                </a:cxn>
                <a:cxn ang="0">
                  <a:pos x="T6" y="T7"/>
                </a:cxn>
                <a:cxn ang="0">
                  <a:pos x="T8" y="T9"/>
                </a:cxn>
                <a:cxn ang="0">
                  <a:pos x="T10" y="T11"/>
                </a:cxn>
                <a:cxn ang="0">
                  <a:pos x="T12" y="T13"/>
                </a:cxn>
              </a:cxnLst>
              <a:rect l="0" t="0" r="r" b="b"/>
              <a:pathLst>
                <a:path w="66" h="495">
                  <a:moveTo>
                    <a:pt x="63" y="0"/>
                  </a:moveTo>
                  <a:lnTo>
                    <a:pt x="66" y="0"/>
                  </a:lnTo>
                  <a:lnTo>
                    <a:pt x="66" y="4"/>
                  </a:lnTo>
                  <a:lnTo>
                    <a:pt x="2" y="495"/>
                  </a:lnTo>
                  <a:lnTo>
                    <a:pt x="0" y="495"/>
                  </a:lnTo>
                  <a:lnTo>
                    <a:pt x="0" y="492"/>
                  </a:lnTo>
                  <a:lnTo>
                    <a:pt x="6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84" name="Freeform 346"/>
            <p:cNvSpPr>
              <a:spLocks/>
            </p:cNvSpPr>
            <p:nvPr/>
          </p:nvSpPr>
          <p:spPr bwMode="auto">
            <a:xfrm>
              <a:off x="4620001" y="2984024"/>
              <a:ext cx="125653" cy="740919"/>
            </a:xfrm>
            <a:custGeom>
              <a:avLst/>
              <a:gdLst>
                <a:gd name="T0" fmla="*/ 85 w 87"/>
                <a:gd name="T1" fmla="*/ 0 h 513"/>
                <a:gd name="T2" fmla="*/ 87 w 87"/>
                <a:gd name="T3" fmla="*/ 0 h 513"/>
                <a:gd name="T4" fmla="*/ 87 w 87"/>
                <a:gd name="T5" fmla="*/ 3 h 513"/>
                <a:gd name="T6" fmla="*/ 3 w 87"/>
                <a:gd name="T7" fmla="*/ 513 h 513"/>
                <a:gd name="T8" fmla="*/ 0 w 87"/>
                <a:gd name="T9" fmla="*/ 513 h 513"/>
                <a:gd name="T10" fmla="*/ 0 w 87"/>
                <a:gd name="T11" fmla="*/ 509 h 513"/>
                <a:gd name="T12" fmla="*/ 85 w 87"/>
                <a:gd name="T13" fmla="*/ 0 h 513"/>
              </a:gdLst>
              <a:ahLst/>
              <a:cxnLst>
                <a:cxn ang="0">
                  <a:pos x="T0" y="T1"/>
                </a:cxn>
                <a:cxn ang="0">
                  <a:pos x="T2" y="T3"/>
                </a:cxn>
                <a:cxn ang="0">
                  <a:pos x="T4" y="T5"/>
                </a:cxn>
                <a:cxn ang="0">
                  <a:pos x="T6" y="T7"/>
                </a:cxn>
                <a:cxn ang="0">
                  <a:pos x="T8" y="T9"/>
                </a:cxn>
                <a:cxn ang="0">
                  <a:pos x="T10" y="T11"/>
                </a:cxn>
                <a:cxn ang="0">
                  <a:pos x="T12" y="T13"/>
                </a:cxn>
              </a:cxnLst>
              <a:rect l="0" t="0" r="r" b="b"/>
              <a:pathLst>
                <a:path w="87" h="513">
                  <a:moveTo>
                    <a:pt x="85" y="0"/>
                  </a:moveTo>
                  <a:lnTo>
                    <a:pt x="87" y="0"/>
                  </a:lnTo>
                  <a:lnTo>
                    <a:pt x="87" y="3"/>
                  </a:lnTo>
                  <a:lnTo>
                    <a:pt x="3" y="513"/>
                  </a:lnTo>
                  <a:lnTo>
                    <a:pt x="0" y="513"/>
                  </a:lnTo>
                  <a:lnTo>
                    <a:pt x="0" y="509"/>
                  </a:lnTo>
                  <a:lnTo>
                    <a:pt x="8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85" name="Freeform 347"/>
            <p:cNvSpPr>
              <a:spLocks/>
            </p:cNvSpPr>
            <p:nvPr/>
          </p:nvSpPr>
          <p:spPr bwMode="auto">
            <a:xfrm>
              <a:off x="4742765" y="2477081"/>
              <a:ext cx="106877" cy="511277"/>
            </a:xfrm>
            <a:custGeom>
              <a:avLst/>
              <a:gdLst>
                <a:gd name="T0" fmla="*/ 71 w 74"/>
                <a:gd name="T1" fmla="*/ 0 h 354"/>
                <a:gd name="T2" fmla="*/ 74 w 74"/>
                <a:gd name="T3" fmla="*/ 0 h 354"/>
                <a:gd name="T4" fmla="*/ 74 w 74"/>
                <a:gd name="T5" fmla="*/ 2 h 354"/>
                <a:gd name="T6" fmla="*/ 2 w 74"/>
                <a:gd name="T7" fmla="*/ 354 h 354"/>
                <a:gd name="T8" fmla="*/ 0 w 74"/>
                <a:gd name="T9" fmla="*/ 354 h 354"/>
                <a:gd name="T10" fmla="*/ 0 w 74"/>
                <a:gd name="T11" fmla="*/ 351 h 354"/>
                <a:gd name="T12" fmla="*/ 71 w 74"/>
                <a:gd name="T13" fmla="*/ 0 h 354"/>
              </a:gdLst>
              <a:ahLst/>
              <a:cxnLst>
                <a:cxn ang="0">
                  <a:pos x="T0" y="T1"/>
                </a:cxn>
                <a:cxn ang="0">
                  <a:pos x="T2" y="T3"/>
                </a:cxn>
                <a:cxn ang="0">
                  <a:pos x="T4" y="T5"/>
                </a:cxn>
                <a:cxn ang="0">
                  <a:pos x="T6" y="T7"/>
                </a:cxn>
                <a:cxn ang="0">
                  <a:pos x="T8" y="T9"/>
                </a:cxn>
                <a:cxn ang="0">
                  <a:pos x="T10" y="T11"/>
                </a:cxn>
                <a:cxn ang="0">
                  <a:pos x="T12" y="T13"/>
                </a:cxn>
              </a:cxnLst>
              <a:rect l="0" t="0" r="r" b="b"/>
              <a:pathLst>
                <a:path w="74" h="354">
                  <a:moveTo>
                    <a:pt x="71" y="0"/>
                  </a:moveTo>
                  <a:lnTo>
                    <a:pt x="74" y="0"/>
                  </a:lnTo>
                  <a:lnTo>
                    <a:pt x="74" y="2"/>
                  </a:lnTo>
                  <a:lnTo>
                    <a:pt x="2" y="354"/>
                  </a:lnTo>
                  <a:lnTo>
                    <a:pt x="0" y="354"/>
                  </a:lnTo>
                  <a:lnTo>
                    <a:pt x="0" y="351"/>
                  </a:lnTo>
                  <a:lnTo>
                    <a:pt x="7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86" name="Freeform 348"/>
            <p:cNvSpPr>
              <a:spLocks/>
            </p:cNvSpPr>
            <p:nvPr/>
          </p:nvSpPr>
          <p:spPr bwMode="auto">
            <a:xfrm>
              <a:off x="4845309" y="2108787"/>
              <a:ext cx="95323" cy="371182"/>
            </a:xfrm>
            <a:custGeom>
              <a:avLst/>
              <a:gdLst>
                <a:gd name="T0" fmla="*/ 63 w 66"/>
                <a:gd name="T1" fmla="*/ 0 h 257"/>
                <a:gd name="T2" fmla="*/ 66 w 66"/>
                <a:gd name="T3" fmla="*/ 0 h 257"/>
                <a:gd name="T4" fmla="*/ 66 w 66"/>
                <a:gd name="T5" fmla="*/ 3 h 257"/>
                <a:gd name="T6" fmla="*/ 3 w 66"/>
                <a:gd name="T7" fmla="*/ 257 h 257"/>
                <a:gd name="T8" fmla="*/ 0 w 66"/>
                <a:gd name="T9" fmla="*/ 257 h 257"/>
                <a:gd name="T10" fmla="*/ 0 w 66"/>
                <a:gd name="T11" fmla="*/ 255 h 257"/>
                <a:gd name="T12" fmla="*/ 63 w 66"/>
                <a:gd name="T13" fmla="*/ 0 h 257"/>
              </a:gdLst>
              <a:ahLst/>
              <a:cxnLst>
                <a:cxn ang="0">
                  <a:pos x="T0" y="T1"/>
                </a:cxn>
                <a:cxn ang="0">
                  <a:pos x="T2" y="T3"/>
                </a:cxn>
                <a:cxn ang="0">
                  <a:pos x="T4" y="T5"/>
                </a:cxn>
                <a:cxn ang="0">
                  <a:pos x="T6" y="T7"/>
                </a:cxn>
                <a:cxn ang="0">
                  <a:pos x="T8" y="T9"/>
                </a:cxn>
                <a:cxn ang="0">
                  <a:pos x="T10" y="T11"/>
                </a:cxn>
                <a:cxn ang="0">
                  <a:pos x="T12" y="T13"/>
                </a:cxn>
              </a:cxnLst>
              <a:rect l="0" t="0" r="r" b="b"/>
              <a:pathLst>
                <a:path w="66" h="257">
                  <a:moveTo>
                    <a:pt x="63" y="0"/>
                  </a:moveTo>
                  <a:lnTo>
                    <a:pt x="66" y="0"/>
                  </a:lnTo>
                  <a:lnTo>
                    <a:pt x="66" y="3"/>
                  </a:lnTo>
                  <a:lnTo>
                    <a:pt x="3" y="257"/>
                  </a:lnTo>
                  <a:lnTo>
                    <a:pt x="0" y="257"/>
                  </a:lnTo>
                  <a:lnTo>
                    <a:pt x="0" y="255"/>
                  </a:lnTo>
                  <a:lnTo>
                    <a:pt x="6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87" name="Freeform 349"/>
            <p:cNvSpPr>
              <a:spLocks/>
            </p:cNvSpPr>
            <p:nvPr/>
          </p:nvSpPr>
          <p:spPr bwMode="auto">
            <a:xfrm>
              <a:off x="4936299" y="1832929"/>
              <a:ext cx="80880" cy="280191"/>
            </a:xfrm>
            <a:custGeom>
              <a:avLst/>
              <a:gdLst>
                <a:gd name="T0" fmla="*/ 54 w 56"/>
                <a:gd name="T1" fmla="*/ 0 h 194"/>
                <a:gd name="T2" fmla="*/ 56 w 56"/>
                <a:gd name="T3" fmla="*/ 0 h 194"/>
                <a:gd name="T4" fmla="*/ 56 w 56"/>
                <a:gd name="T5" fmla="*/ 3 h 194"/>
                <a:gd name="T6" fmla="*/ 3 w 56"/>
                <a:gd name="T7" fmla="*/ 194 h 194"/>
                <a:gd name="T8" fmla="*/ 0 w 56"/>
                <a:gd name="T9" fmla="*/ 194 h 194"/>
                <a:gd name="T10" fmla="*/ 0 w 56"/>
                <a:gd name="T11" fmla="*/ 191 h 194"/>
                <a:gd name="T12" fmla="*/ 54 w 56"/>
                <a:gd name="T13" fmla="*/ 0 h 194"/>
              </a:gdLst>
              <a:ahLst/>
              <a:cxnLst>
                <a:cxn ang="0">
                  <a:pos x="T0" y="T1"/>
                </a:cxn>
                <a:cxn ang="0">
                  <a:pos x="T2" y="T3"/>
                </a:cxn>
                <a:cxn ang="0">
                  <a:pos x="T4" y="T5"/>
                </a:cxn>
                <a:cxn ang="0">
                  <a:pos x="T6" y="T7"/>
                </a:cxn>
                <a:cxn ang="0">
                  <a:pos x="T8" y="T9"/>
                </a:cxn>
                <a:cxn ang="0">
                  <a:pos x="T10" y="T11"/>
                </a:cxn>
                <a:cxn ang="0">
                  <a:pos x="T12" y="T13"/>
                </a:cxn>
              </a:cxnLst>
              <a:rect l="0" t="0" r="r" b="b"/>
              <a:pathLst>
                <a:path w="56" h="194">
                  <a:moveTo>
                    <a:pt x="54" y="0"/>
                  </a:moveTo>
                  <a:lnTo>
                    <a:pt x="56" y="0"/>
                  </a:lnTo>
                  <a:lnTo>
                    <a:pt x="56" y="3"/>
                  </a:lnTo>
                  <a:lnTo>
                    <a:pt x="3" y="194"/>
                  </a:lnTo>
                  <a:lnTo>
                    <a:pt x="0" y="194"/>
                  </a:lnTo>
                  <a:lnTo>
                    <a:pt x="0" y="191"/>
                  </a:lnTo>
                  <a:lnTo>
                    <a:pt x="5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88" name="Freeform 350"/>
            <p:cNvSpPr>
              <a:spLocks/>
            </p:cNvSpPr>
            <p:nvPr/>
          </p:nvSpPr>
          <p:spPr bwMode="auto">
            <a:xfrm>
              <a:off x="5014290" y="1620619"/>
              <a:ext cx="76548" cy="216643"/>
            </a:xfrm>
            <a:custGeom>
              <a:avLst/>
              <a:gdLst>
                <a:gd name="T0" fmla="*/ 50 w 53"/>
                <a:gd name="T1" fmla="*/ 0 h 150"/>
                <a:gd name="T2" fmla="*/ 53 w 53"/>
                <a:gd name="T3" fmla="*/ 0 h 150"/>
                <a:gd name="T4" fmla="*/ 53 w 53"/>
                <a:gd name="T5" fmla="*/ 2 h 150"/>
                <a:gd name="T6" fmla="*/ 2 w 53"/>
                <a:gd name="T7" fmla="*/ 150 h 150"/>
                <a:gd name="T8" fmla="*/ 0 w 53"/>
                <a:gd name="T9" fmla="*/ 150 h 150"/>
                <a:gd name="T10" fmla="*/ 0 w 53"/>
                <a:gd name="T11" fmla="*/ 147 h 150"/>
                <a:gd name="T12" fmla="*/ 50 w 53"/>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53" h="150">
                  <a:moveTo>
                    <a:pt x="50" y="0"/>
                  </a:moveTo>
                  <a:lnTo>
                    <a:pt x="53" y="0"/>
                  </a:lnTo>
                  <a:lnTo>
                    <a:pt x="53" y="2"/>
                  </a:lnTo>
                  <a:lnTo>
                    <a:pt x="2" y="150"/>
                  </a:lnTo>
                  <a:lnTo>
                    <a:pt x="0" y="150"/>
                  </a:lnTo>
                  <a:lnTo>
                    <a:pt x="0" y="147"/>
                  </a:lnTo>
                  <a:lnTo>
                    <a:pt x="5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89" name="Freeform 351"/>
            <p:cNvSpPr>
              <a:spLocks/>
            </p:cNvSpPr>
            <p:nvPr/>
          </p:nvSpPr>
          <p:spPr bwMode="auto">
            <a:xfrm>
              <a:off x="5086505" y="1453081"/>
              <a:ext cx="67882" cy="170426"/>
            </a:xfrm>
            <a:custGeom>
              <a:avLst/>
              <a:gdLst>
                <a:gd name="T0" fmla="*/ 44 w 47"/>
                <a:gd name="T1" fmla="*/ 0 h 118"/>
                <a:gd name="T2" fmla="*/ 47 w 47"/>
                <a:gd name="T3" fmla="*/ 0 h 118"/>
                <a:gd name="T4" fmla="*/ 47 w 47"/>
                <a:gd name="T5" fmla="*/ 3 h 118"/>
                <a:gd name="T6" fmla="*/ 3 w 47"/>
                <a:gd name="T7" fmla="*/ 118 h 118"/>
                <a:gd name="T8" fmla="*/ 0 w 47"/>
                <a:gd name="T9" fmla="*/ 118 h 118"/>
                <a:gd name="T10" fmla="*/ 0 w 47"/>
                <a:gd name="T11" fmla="*/ 116 h 118"/>
                <a:gd name="T12" fmla="*/ 44 w 47"/>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47" h="118">
                  <a:moveTo>
                    <a:pt x="44" y="0"/>
                  </a:moveTo>
                  <a:lnTo>
                    <a:pt x="47" y="0"/>
                  </a:lnTo>
                  <a:lnTo>
                    <a:pt x="47" y="3"/>
                  </a:lnTo>
                  <a:lnTo>
                    <a:pt x="3" y="118"/>
                  </a:lnTo>
                  <a:lnTo>
                    <a:pt x="0" y="118"/>
                  </a:lnTo>
                  <a:lnTo>
                    <a:pt x="0" y="116"/>
                  </a:lnTo>
                  <a:lnTo>
                    <a:pt x="4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90" name="Freeform 352"/>
            <p:cNvSpPr>
              <a:spLocks/>
            </p:cNvSpPr>
            <p:nvPr/>
          </p:nvSpPr>
          <p:spPr bwMode="auto">
            <a:xfrm>
              <a:off x="5150053" y="1320207"/>
              <a:ext cx="62105" cy="137208"/>
            </a:xfrm>
            <a:custGeom>
              <a:avLst/>
              <a:gdLst>
                <a:gd name="T0" fmla="*/ 41 w 43"/>
                <a:gd name="T1" fmla="*/ 0 h 95"/>
                <a:gd name="T2" fmla="*/ 43 w 43"/>
                <a:gd name="T3" fmla="*/ 0 h 95"/>
                <a:gd name="T4" fmla="*/ 43 w 43"/>
                <a:gd name="T5" fmla="*/ 2 h 95"/>
                <a:gd name="T6" fmla="*/ 3 w 43"/>
                <a:gd name="T7" fmla="*/ 95 h 95"/>
                <a:gd name="T8" fmla="*/ 0 w 43"/>
                <a:gd name="T9" fmla="*/ 95 h 95"/>
                <a:gd name="T10" fmla="*/ 0 w 43"/>
                <a:gd name="T11" fmla="*/ 92 h 95"/>
                <a:gd name="T12" fmla="*/ 41 w 43"/>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43" h="95">
                  <a:moveTo>
                    <a:pt x="41" y="0"/>
                  </a:moveTo>
                  <a:lnTo>
                    <a:pt x="43" y="0"/>
                  </a:lnTo>
                  <a:lnTo>
                    <a:pt x="43" y="2"/>
                  </a:lnTo>
                  <a:lnTo>
                    <a:pt x="3" y="95"/>
                  </a:lnTo>
                  <a:lnTo>
                    <a:pt x="0" y="95"/>
                  </a:lnTo>
                  <a:lnTo>
                    <a:pt x="0" y="92"/>
                  </a:lnTo>
                  <a:lnTo>
                    <a:pt x="4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91" name="Freeform 353"/>
            <p:cNvSpPr>
              <a:spLocks/>
            </p:cNvSpPr>
            <p:nvPr/>
          </p:nvSpPr>
          <p:spPr bwMode="auto">
            <a:xfrm>
              <a:off x="5209269" y="1213330"/>
              <a:ext cx="57771" cy="109766"/>
            </a:xfrm>
            <a:custGeom>
              <a:avLst/>
              <a:gdLst>
                <a:gd name="T0" fmla="*/ 37 w 40"/>
                <a:gd name="T1" fmla="*/ 0 h 76"/>
                <a:gd name="T2" fmla="*/ 40 w 40"/>
                <a:gd name="T3" fmla="*/ 0 h 76"/>
                <a:gd name="T4" fmla="*/ 40 w 40"/>
                <a:gd name="T5" fmla="*/ 2 h 76"/>
                <a:gd name="T6" fmla="*/ 2 w 40"/>
                <a:gd name="T7" fmla="*/ 76 h 76"/>
                <a:gd name="T8" fmla="*/ 0 w 40"/>
                <a:gd name="T9" fmla="*/ 76 h 76"/>
                <a:gd name="T10" fmla="*/ 0 w 40"/>
                <a:gd name="T11" fmla="*/ 74 h 76"/>
                <a:gd name="T12" fmla="*/ 37 w 40"/>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0" h="76">
                  <a:moveTo>
                    <a:pt x="37" y="0"/>
                  </a:moveTo>
                  <a:lnTo>
                    <a:pt x="40" y="0"/>
                  </a:lnTo>
                  <a:lnTo>
                    <a:pt x="40" y="2"/>
                  </a:lnTo>
                  <a:lnTo>
                    <a:pt x="2" y="76"/>
                  </a:lnTo>
                  <a:lnTo>
                    <a:pt x="0" y="76"/>
                  </a:lnTo>
                  <a:lnTo>
                    <a:pt x="0" y="74"/>
                  </a:lnTo>
                  <a:lnTo>
                    <a:pt x="3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92" name="Freeform 354"/>
            <p:cNvSpPr>
              <a:spLocks/>
            </p:cNvSpPr>
            <p:nvPr/>
          </p:nvSpPr>
          <p:spPr bwMode="auto">
            <a:xfrm>
              <a:off x="5262707" y="1123784"/>
              <a:ext cx="53439" cy="92434"/>
            </a:xfrm>
            <a:custGeom>
              <a:avLst/>
              <a:gdLst>
                <a:gd name="T0" fmla="*/ 35 w 37"/>
                <a:gd name="T1" fmla="*/ 0 h 64"/>
                <a:gd name="T2" fmla="*/ 37 w 37"/>
                <a:gd name="T3" fmla="*/ 0 h 64"/>
                <a:gd name="T4" fmla="*/ 37 w 37"/>
                <a:gd name="T5" fmla="*/ 2 h 64"/>
                <a:gd name="T6" fmla="*/ 3 w 37"/>
                <a:gd name="T7" fmla="*/ 64 h 64"/>
                <a:gd name="T8" fmla="*/ 0 w 37"/>
                <a:gd name="T9" fmla="*/ 64 h 64"/>
                <a:gd name="T10" fmla="*/ 0 w 37"/>
                <a:gd name="T11" fmla="*/ 62 h 64"/>
                <a:gd name="T12" fmla="*/ 35 w 3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7" h="64">
                  <a:moveTo>
                    <a:pt x="35" y="0"/>
                  </a:moveTo>
                  <a:lnTo>
                    <a:pt x="37" y="0"/>
                  </a:lnTo>
                  <a:lnTo>
                    <a:pt x="37" y="2"/>
                  </a:lnTo>
                  <a:lnTo>
                    <a:pt x="3" y="64"/>
                  </a:lnTo>
                  <a:lnTo>
                    <a:pt x="0" y="64"/>
                  </a:lnTo>
                  <a:lnTo>
                    <a:pt x="0" y="62"/>
                  </a:lnTo>
                  <a:lnTo>
                    <a:pt x="3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93" name="Freeform 355"/>
            <p:cNvSpPr>
              <a:spLocks/>
            </p:cNvSpPr>
            <p:nvPr/>
          </p:nvSpPr>
          <p:spPr bwMode="auto">
            <a:xfrm>
              <a:off x="5313258" y="1051570"/>
              <a:ext cx="49106" cy="75103"/>
            </a:xfrm>
            <a:custGeom>
              <a:avLst/>
              <a:gdLst>
                <a:gd name="T0" fmla="*/ 32 w 34"/>
                <a:gd name="T1" fmla="*/ 0 h 52"/>
                <a:gd name="T2" fmla="*/ 34 w 34"/>
                <a:gd name="T3" fmla="*/ 0 h 52"/>
                <a:gd name="T4" fmla="*/ 34 w 34"/>
                <a:gd name="T5" fmla="*/ 2 h 52"/>
                <a:gd name="T6" fmla="*/ 2 w 34"/>
                <a:gd name="T7" fmla="*/ 52 h 52"/>
                <a:gd name="T8" fmla="*/ 0 w 34"/>
                <a:gd name="T9" fmla="*/ 52 h 52"/>
                <a:gd name="T10" fmla="*/ 0 w 34"/>
                <a:gd name="T11" fmla="*/ 50 h 52"/>
                <a:gd name="T12" fmla="*/ 32 w 3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34" h="52">
                  <a:moveTo>
                    <a:pt x="32" y="0"/>
                  </a:moveTo>
                  <a:lnTo>
                    <a:pt x="34" y="0"/>
                  </a:lnTo>
                  <a:lnTo>
                    <a:pt x="34" y="2"/>
                  </a:lnTo>
                  <a:lnTo>
                    <a:pt x="2" y="52"/>
                  </a:lnTo>
                  <a:lnTo>
                    <a:pt x="0" y="52"/>
                  </a:lnTo>
                  <a:lnTo>
                    <a:pt x="0" y="50"/>
                  </a:lnTo>
                  <a:lnTo>
                    <a:pt x="3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94" name="Freeform 356"/>
            <p:cNvSpPr>
              <a:spLocks/>
            </p:cNvSpPr>
            <p:nvPr/>
          </p:nvSpPr>
          <p:spPr bwMode="auto">
            <a:xfrm>
              <a:off x="5359475" y="1005353"/>
              <a:ext cx="31774" cy="49106"/>
            </a:xfrm>
            <a:custGeom>
              <a:avLst/>
              <a:gdLst>
                <a:gd name="T0" fmla="*/ 20 w 22"/>
                <a:gd name="T1" fmla="*/ 0 h 34"/>
                <a:gd name="T2" fmla="*/ 22 w 22"/>
                <a:gd name="T3" fmla="*/ 0 h 34"/>
                <a:gd name="T4" fmla="*/ 22 w 22"/>
                <a:gd name="T5" fmla="*/ 2 h 34"/>
                <a:gd name="T6" fmla="*/ 2 w 22"/>
                <a:gd name="T7" fmla="*/ 34 h 34"/>
                <a:gd name="T8" fmla="*/ 0 w 22"/>
                <a:gd name="T9" fmla="*/ 34 h 34"/>
                <a:gd name="T10" fmla="*/ 0 w 22"/>
                <a:gd name="T11" fmla="*/ 32 h 34"/>
                <a:gd name="T12" fmla="*/ 20 w 22"/>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22" h="34">
                  <a:moveTo>
                    <a:pt x="20" y="0"/>
                  </a:moveTo>
                  <a:lnTo>
                    <a:pt x="22" y="0"/>
                  </a:lnTo>
                  <a:lnTo>
                    <a:pt x="22" y="2"/>
                  </a:lnTo>
                  <a:lnTo>
                    <a:pt x="2" y="34"/>
                  </a:lnTo>
                  <a:lnTo>
                    <a:pt x="0" y="34"/>
                  </a:lnTo>
                  <a:lnTo>
                    <a:pt x="0" y="32"/>
                  </a:lnTo>
                  <a:lnTo>
                    <a:pt x="2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95" name="Freeform 357"/>
            <p:cNvSpPr>
              <a:spLocks/>
            </p:cNvSpPr>
            <p:nvPr/>
          </p:nvSpPr>
          <p:spPr bwMode="auto">
            <a:xfrm>
              <a:off x="909630" y="2534852"/>
              <a:ext cx="153094" cy="33219"/>
            </a:xfrm>
            <a:custGeom>
              <a:avLst/>
              <a:gdLst>
                <a:gd name="T0" fmla="*/ 0 w 106"/>
                <a:gd name="T1" fmla="*/ 0 h 23"/>
                <a:gd name="T2" fmla="*/ 2 w 106"/>
                <a:gd name="T3" fmla="*/ 0 h 23"/>
                <a:gd name="T4" fmla="*/ 106 w 106"/>
                <a:gd name="T5" fmla="*/ 20 h 23"/>
                <a:gd name="T6" fmla="*/ 106 w 106"/>
                <a:gd name="T7" fmla="*/ 23 h 23"/>
                <a:gd name="T8" fmla="*/ 103 w 106"/>
                <a:gd name="T9" fmla="*/ 23 h 23"/>
                <a:gd name="T10" fmla="*/ 0 w 106"/>
                <a:gd name="T11" fmla="*/ 2 h 23"/>
                <a:gd name="T12" fmla="*/ 0 w 106"/>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106" h="23">
                  <a:moveTo>
                    <a:pt x="0" y="0"/>
                  </a:moveTo>
                  <a:lnTo>
                    <a:pt x="2" y="0"/>
                  </a:lnTo>
                  <a:lnTo>
                    <a:pt x="106" y="20"/>
                  </a:lnTo>
                  <a:lnTo>
                    <a:pt x="106" y="23"/>
                  </a:lnTo>
                  <a:lnTo>
                    <a:pt x="103" y="2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96" name="Freeform 358"/>
            <p:cNvSpPr>
              <a:spLocks/>
            </p:cNvSpPr>
            <p:nvPr/>
          </p:nvSpPr>
          <p:spPr bwMode="auto">
            <a:xfrm>
              <a:off x="1058392" y="2563738"/>
              <a:ext cx="189202" cy="64993"/>
            </a:xfrm>
            <a:custGeom>
              <a:avLst/>
              <a:gdLst>
                <a:gd name="T0" fmla="*/ 0 w 131"/>
                <a:gd name="T1" fmla="*/ 0 h 45"/>
                <a:gd name="T2" fmla="*/ 3 w 131"/>
                <a:gd name="T3" fmla="*/ 0 h 45"/>
                <a:gd name="T4" fmla="*/ 131 w 131"/>
                <a:gd name="T5" fmla="*/ 42 h 45"/>
                <a:gd name="T6" fmla="*/ 131 w 131"/>
                <a:gd name="T7" fmla="*/ 45 h 45"/>
                <a:gd name="T8" fmla="*/ 129 w 131"/>
                <a:gd name="T9" fmla="*/ 45 h 45"/>
                <a:gd name="T10" fmla="*/ 0 w 131"/>
                <a:gd name="T11" fmla="*/ 3 h 45"/>
                <a:gd name="T12" fmla="*/ 0 w 1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131" h="45">
                  <a:moveTo>
                    <a:pt x="0" y="0"/>
                  </a:moveTo>
                  <a:lnTo>
                    <a:pt x="3" y="0"/>
                  </a:lnTo>
                  <a:lnTo>
                    <a:pt x="131" y="42"/>
                  </a:lnTo>
                  <a:lnTo>
                    <a:pt x="131" y="45"/>
                  </a:lnTo>
                  <a:lnTo>
                    <a:pt x="129" y="45"/>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97" name="Freeform 359"/>
            <p:cNvSpPr>
              <a:spLocks/>
            </p:cNvSpPr>
            <p:nvPr/>
          </p:nvSpPr>
          <p:spPr bwMode="auto">
            <a:xfrm>
              <a:off x="1244705" y="2624398"/>
              <a:ext cx="132874" cy="60660"/>
            </a:xfrm>
            <a:custGeom>
              <a:avLst/>
              <a:gdLst>
                <a:gd name="T0" fmla="*/ 0 w 92"/>
                <a:gd name="T1" fmla="*/ 0 h 42"/>
                <a:gd name="T2" fmla="*/ 2 w 92"/>
                <a:gd name="T3" fmla="*/ 0 h 42"/>
                <a:gd name="T4" fmla="*/ 92 w 92"/>
                <a:gd name="T5" fmla="*/ 39 h 42"/>
                <a:gd name="T6" fmla="*/ 92 w 92"/>
                <a:gd name="T7" fmla="*/ 42 h 42"/>
                <a:gd name="T8" fmla="*/ 90 w 92"/>
                <a:gd name="T9" fmla="*/ 42 h 42"/>
                <a:gd name="T10" fmla="*/ 0 w 92"/>
                <a:gd name="T11" fmla="*/ 3 h 42"/>
                <a:gd name="T12" fmla="*/ 0 w 92"/>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92" h="42">
                  <a:moveTo>
                    <a:pt x="0" y="0"/>
                  </a:moveTo>
                  <a:lnTo>
                    <a:pt x="2" y="0"/>
                  </a:lnTo>
                  <a:lnTo>
                    <a:pt x="92" y="39"/>
                  </a:lnTo>
                  <a:lnTo>
                    <a:pt x="92" y="42"/>
                  </a:lnTo>
                  <a:lnTo>
                    <a:pt x="90" y="42"/>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98" name="Freeform 360"/>
            <p:cNvSpPr>
              <a:spLocks/>
            </p:cNvSpPr>
            <p:nvPr/>
          </p:nvSpPr>
          <p:spPr bwMode="auto">
            <a:xfrm>
              <a:off x="1374690" y="2680724"/>
              <a:ext cx="67882" cy="31774"/>
            </a:xfrm>
            <a:custGeom>
              <a:avLst/>
              <a:gdLst>
                <a:gd name="T0" fmla="*/ 0 w 47"/>
                <a:gd name="T1" fmla="*/ 0 h 22"/>
                <a:gd name="T2" fmla="*/ 2 w 47"/>
                <a:gd name="T3" fmla="*/ 0 h 22"/>
                <a:gd name="T4" fmla="*/ 47 w 47"/>
                <a:gd name="T5" fmla="*/ 21 h 22"/>
                <a:gd name="T6" fmla="*/ 47 w 47"/>
                <a:gd name="T7" fmla="*/ 22 h 22"/>
                <a:gd name="T8" fmla="*/ 44 w 47"/>
                <a:gd name="T9" fmla="*/ 22 h 22"/>
                <a:gd name="T10" fmla="*/ 0 w 47"/>
                <a:gd name="T11" fmla="*/ 3 h 22"/>
                <a:gd name="T12" fmla="*/ 0 w 47"/>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47" h="22">
                  <a:moveTo>
                    <a:pt x="0" y="0"/>
                  </a:moveTo>
                  <a:lnTo>
                    <a:pt x="2" y="0"/>
                  </a:lnTo>
                  <a:lnTo>
                    <a:pt x="47" y="21"/>
                  </a:lnTo>
                  <a:lnTo>
                    <a:pt x="47" y="22"/>
                  </a:lnTo>
                  <a:lnTo>
                    <a:pt x="44" y="22"/>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299" name="Freeform 361"/>
            <p:cNvSpPr>
              <a:spLocks/>
            </p:cNvSpPr>
            <p:nvPr/>
          </p:nvSpPr>
          <p:spPr bwMode="auto">
            <a:xfrm>
              <a:off x="1438239" y="2711055"/>
              <a:ext cx="89546" cy="46217"/>
            </a:xfrm>
            <a:custGeom>
              <a:avLst/>
              <a:gdLst>
                <a:gd name="T0" fmla="*/ 0 w 62"/>
                <a:gd name="T1" fmla="*/ 0 h 32"/>
                <a:gd name="T2" fmla="*/ 3 w 62"/>
                <a:gd name="T3" fmla="*/ 0 h 32"/>
                <a:gd name="T4" fmla="*/ 62 w 62"/>
                <a:gd name="T5" fmla="*/ 31 h 32"/>
                <a:gd name="T6" fmla="*/ 62 w 62"/>
                <a:gd name="T7" fmla="*/ 32 h 32"/>
                <a:gd name="T8" fmla="*/ 59 w 62"/>
                <a:gd name="T9" fmla="*/ 32 h 32"/>
                <a:gd name="T10" fmla="*/ 0 w 62"/>
                <a:gd name="T11" fmla="*/ 1 h 32"/>
                <a:gd name="T12" fmla="*/ 0 w 62"/>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62" h="32">
                  <a:moveTo>
                    <a:pt x="0" y="0"/>
                  </a:moveTo>
                  <a:lnTo>
                    <a:pt x="3" y="0"/>
                  </a:lnTo>
                  <a:lnTo>
                    <a:pt x="62" y="31"/>
                  </a:lnTo>
                  <a:lnTo>
                    <a:pt x="62" y="32"/>
                  </a:lnTo>
                  <a:lnTo>
                    <a:pt x="59" y="3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00" name="Freeform 362"/>
            <p:cNvSpPr>
              <a:spLocks/>
            </p:cNvSpPr>
            <p:nvPr/>
          </p:nvSpPr>
          <p:spPr bwMode="auto">
            <a:xfrm>
              <a:off x="1523452" y="2755827"/>
              <a:ext cx="127097" cy="69326"/>
            </a:xfrm>
            <a:custGeom>
              <a:avLst/>
              <a:gdLst>
                <a:gd name="T0" fmla="*/ 0 w 88"/>
                <a:gd name="T1" fmla="*/ 0 h 48"/>
                <a:gd name="T2" fmla="*/ 3 w 88"/>
                <a:gd name="T3" fmla="*/ 0 h 48"/>
                <a:gd name="T4" fmla="*/ 88 w 88"/>
                <a:gd name="T5" fmla="*/ 45 h 48"/>
                <a:gd name="T6" fmla="*/ 88 w 88"/>
                <a:gd name="T7" fmla="*/ 48 h 48"/>
                <a:gd name="T8" fmla="*/ 85 w 88"/>
                <a:gd name="T9" fmla="*/ 48 h 48"/>
                <a:gd name="T10" fmla="*/ 0 w 88"/>
                <a:gd name="T11" fmla="*/ 1 h 48"/>
                <a:gd name="T12" fmla="*/ 0 w 8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88" h="48">
                  <a:moveTo>
                    <a:pt x="0" y="0"/>
                  </a:moveTo>
                  <a:lnTo>
                    <a:pt x="3" y="0"/>
                  </a:lnTo>
                  <a:lnTo>
                    <a:pt x="88" y="45"/>
                  </a:lnTo>
                  <a:lnTo>
                    <a:pt x="88" y="48"/>
                  </a:lnTo>
                  <a:lnTo>
                    <a:pt x="85" y="48"/>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01" name="Freeform 363"/>
            <p:cNvSpPr>
              <a:spLocks/>
            </p:cNvSpPr>
            <p:nvPr/>
          </p:nvSpPr>
          <p:spPr bwMode="auto">
            <a:xfrm>
              <a:off x="1646216" y="2820821"/>
              <a:ext cx="47662" cy="28886"/>
            </a:xfrm>
            <a:custGeom>
              <a:avLst/>
              <a:gdLst>
                <a:gd name="T0" fmla="*/ 0 w 33"/>
                <a:gd name="T1" fmla="*/ 0 h 20"/>
                <a:gd name="T2" fmla="*/ 3 w 33"/>
                <a:gd name="T3" fmla="*/ 0 h 20"/>
                <a:gd name="T4" fmla="*/ 33 w 33"/>
                <a:gd name="T5" fmla="*/ 16 h 20"/>
                <a:gd name="T6" fmla="*/ 33 w 33"/>
                <a:gd name="T7" fmla="*/ 20 h 20"/>
                <a:gd name="T8" fmla="*/ 31 w 33"/>
                <a:gd name="T9" fmla="*/ 20 h 20"/>
                <a:gd name="T10" fmla="*/ 0 w 33"/>
                <a:gd name="T11" fmla="*/ 3 h 20"/>
                <a:gd name="T12" fmla="*/ 0 w 33"/>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3" h="20">
                  <a:moveTo>
                    <a:pt x="0" y="0"/>
                  </a:moveTo>
                  <a:lnTo>
                    <a:pt x="3" y="0"/>
                  </a:lnTo>
                  <a:lnTo>
                    <a:pt x="33" y="16"/>
                  </a:lnTo>
                  <a:lnTo>
                    <a:pt x="33" y="20"/>
                  </a:lnTo>
                  <a:lnTo>
                    <a:pt x="31" y="2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02" name="Freeform 364"/>
            <p:cNvSpPr>
              <a:spLocks/>
            </p:cNvSpPr>
            <p:nvPr/>
          </p:nvSpPr>
          <p:spPr bwMode="auto">
            <a:xfrm>
              <a:off x="1690989" y="2843929"/>
              <a:ext cx="23109" cy="17331"/>
            </a:xfrm>
            <a:custGeom>
              <a:avLst/>
              <a:gdLst>
                <a:gd name="T0" fmla="*/ 0 w 16"/>
                <a:gd name="T1" fmla="*/ 0 h 12"/>
                <a:gd name="T2" fmla="*/ 2 w 16"/>
                <a:gd name="T3" fmla="*/ 0 h 12"/>
                <a:gd name="T4" fmla="*/ 16 w 16"/>
                <a:gd name="T5" fmla="*/ 11 h 12"/>
                <a:gd name="T6" fmla="*/ 16 w 16"/>
                <a:gd name="T7" fmla="*/ 12 h 12"/>
                <a:gd name="T8" fmla="*/ 14 w 16"/>
                <a:gd name="T9" fmla="*/ 12 h 12"/>
                <a:gd name="T10" fmla="*/ 0 w 16"/>
                <a:gd name="T11" fmla="*/ 4 h 12"/>
                <a:gd name="T12" fmla="*/ 0 w 1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 h="12">
                  <a:moveTo>
                    <a:pt x="0" y="0"/>
                  </a:moveTo>
                  <a:lnTo>
                    <a:pt x="2" y="0"/>
                  </a:lnTo>
                  <a:lnTo>
                    <a:pt x="16" y="11"/>
                  </a:lnTo>
                  <a:lnTo>
                    <a:pt x="16" y="12"/>
                  </a:lnTo>
                  <a:lnTo>
                    <a:pt x="14" y="12"/>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03" name="Freeform 365"/>
            <p:cNvSpPr>
              <a:spLocks/>
            </p:cNvSpPr>
            <p:nvPr/>
          </p:nvSpPr>
          <p:spPr bwMode="auto">
            <a:xfrm>
              <a:off x="1711209" y="2859816"/>
              <a:ext cx="24553" cy="12999"/>
            </a:xfrm>
            <a:custGeom>
              <a:avLst/>
              <a:gdLst>
                <a:gd name="T0" fmla="*/ 0 w 17"/>
                <a:gd name="T1" fmla="*/ 0 h 9"/>
                <a:gd name="T2" fmla="*/ 2 w 17"/>
                <a:gd name="T3" fmla="*/ 0 h 9"/>
                <a:gd name="T4" fmla="*/ 17 w 17"/>
                <a:gd name="T5" fmla="*/ 7 h 9"/>
                <a:gd name="T6" fmla="*/ 17 w 17"/>
                <a:gd name="T7" fmla="*/ 9 h 9"/>
                <a:gd name="T8" fmla="*/ 13 w 17"/>
                <a:gd name="T9" fmla="*/ 9 h 9"/>
                <a:gd name="T10" fmla="*/ 0 w 17"/>
                <a:gd name="T11" fmla="*/ 1 h 9"/>
                <a:gd name="T12" fmla="*/ 0 w 17"/>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7" h="9">
                  <a:moveTo>
                    <a:pt x="0" y="0"/>
                  </a:moveTo>
                  <a:lnTo>
                    <a:pt x="2" y="0"/>
                  </a:lnTo>
                  <a:lnTo>
                    <a:pt x="17" y="7"/>
                  </a:lnTo>
                  <a:lnTo>
                    <a:pt x="17" y="9"/>
                  </a:lnTo>
                  <a:lnTo>
                    <a:pt x="13" y="9"/>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04" name="Freeform 366"/>
            <p:cNvSpPr>
              <a:spLocks/>
            </p:cNvSpPr>
            <p:nvPr/>
          </p:nvSpPr>
          <p:spPr bwMode="auto">
            <a:xfrm>
              <a:off x="1729985" y="2869926"/>
              <a:ext cx="43329" cy="25997"/>
            </a:xfrm>
            <a:custGeom>
              <a:avLst/>
              <a:gdLst>
                <a:gd name="T0" fmla="*/ 0 w 30"/>
                <a:gd name="T1" fmla="*/ 0 h 18"/>
                <a:gd name="T2" fmla="*/ 4 w 30"/>
                <a:gd name="T3" fmla="*/ 0 h 18"/>
                <a:gd name="T4" fmla="*/ 30 w 30"/>
                <a:gd name="T5" fmla="*/ 14 h 18"/>
                <a:gd name="T6" fmla="*/ 30 w 30"/>
                <a:gd name="T7" fmla="*/ 18 h 18"/>
                <a:gd name="T8" fmla="*/ 28 w 30"/>
                <a:gd name="T9" fmla="*/ 18 h 18"/>
                <a:gd name="T10" fmla="*/ 0 w 30"/>
                <a:gd name="T11" fmla="*/ 2 h 18"/>
                <a:gd name="T12" fmla="*/ 0 w 3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0" y="0"/>
                  </a:moveTo>
                  <a:lnTo>
                    <a:pt x="4" y="0"/>
                  </a:lnTo>
                  <a:lnTo>
                    <a:pt x="30" y="14"/>
                  </a:lnTo>
                  <a:lnTo>
                    <a:pt x="30" y="18"/>
                  </a:lnTo>
                  <a:lnTo>
                    <a:pt x="28" y="18"/>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05" name="Freeform 367"/>
            <p:cNvSpPr>
              <a:spLocks/>
            </p:cNvSpPr>
            <p:nvPr/>
          </p:nvSpPr>
          <p:spPr bwMode="auto">
            <a:xfrm>
              <a:off x="1770425" y="2890146"/>
              <a:ext cx="73659" cy="50550"/>
            </a:xfrm>
            <a:custGeom>
              <a:avLst/>
              <a:gdLst>
                <a:gd name="T0" fmla="*/ 0 w 51"/>
                <a:gd name="T1" fmla="*/ 0 h 35"/>
                <a:gd name="T2" fmla="*/ 2 w 51"/>
                <a:gd name="T3" fmla="*/ 0 h 35"/>
                <a:gd name="T4" fmla="*/ 51 w 51"/>
                <a:gd name="T5" fmla="*/ 31 h 35"/>
                <a:gd name="T6" fmla="*/ 51 w 51"/>
                <a:gd name="T7" fmla="*/ 35 h 35"/>
                <a:gd name="T8" fmla="*/ 49 w 51"/>
                <a:gd name="T9" fmla="*/ 35 h 35"/>
                <a:gd name="T10" fmla="*/ 0 w 51"/>
                <a:gd name="T11" fmla="*/ 4 h 35"/>
                <a:gd name="T12" fmla="*/ 0 w 51"/>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51" h="35">
                  <a:moveTo>
                    <a:pt x="0" y="0"/>
                  </a:moveTo>
                  <a:lnTo>
                    <a:pt x="2" y="0"/>
                  </a:lnTo>
                  <a:lnTo>
                    <a:pt x="51" y="31"/>
                  </a:lnTo>
                  <a:lnTo>
                    <a:pt x="51" y="35"/>
                  </a:lnTo>
                  <a:lnTo>
                    <a:pt x="49" y="35"/>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06" name="Freeform 368"/>
            <p:cNvSpPr>
              <a:spLocks/>
            </p:cNvSpPr>
            <p:nvPr/>
          </p:nvSpPr>
          <p:spPr bwMode="auto">
            <a:xfrm>
              <a:off x="1841195" y="2934919"/>
              <a:ext cx="82325" cy="53439"/>
            </a:xfrm>
            <a:custGeom>
              <a:avLst/>
              <a:gdLst>
                <a:gd name="T0" fmla="*/ 0 w 57"/>
                <a:gd name="T1" fmla="*/ 0 h 37"/>
                <a:gd name="T2" fmla="*/ 2 w 57"/>
                <a:gd name="T3" fmla="*/ 0 h 37"/>
                <a:gd name="T4" fmla="*/ 57 w 57"/>
                <a:gd name="T5" fmla="*/ 34 h 37"/>
                <a:gd name="T6" fmla="*/ 57 w 57"/>
                <a:gd name="T7" fmla="*/ 37 h 37"/>
                <a:gd name="T8" fmla="*/ 54 w 57"/>
                <a:gd name="T9" fmla="*/ 37 h 37"/>
                <a:gd name="T10" fmla="*/ 0 w 57"/>
                <a:gd name="T11" fmla="*/ 4 h 37"/>
                <a:gd name="T12" fmla="*/ 0 w 5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57" h="37">
                  <a:moveTo>
                    <a:pt x="0" y="0"/>
                  </a:moveTo>
                  <a:lnTo>
                    <a:pt x="2" y="0"/>
                  </a:lnTo>
                  <a:lnTo>
                    <a:pt x="57" y="34"/>
                  </a:lnTo>
                  <a:lnTo>
                    <a:pt x="57" y="37"/>
                  </a:lnTo>
                  <a:lnTo>
                    <a:pt x="54" y="37"/>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07" name="Freeform 369"/>
            <p:cNvSpPr>
              <a:spLocks/>
            </p:cNvSpPr>
            <p:nvPr/>
          </p:nvSpPr>
          <p:spPr bwMode="auto">
            <a:xfrm>
              <a:off x="1919186" y="2984024"/>
              <a:ext cx="75103" cy="46217"/>
            </a:xfrm>
            <a:custGeom>
              <a:avLst/>
              <a:gdLst>
                <a:gd name="T0" fmla="*/ 0 w 52"/>
                <a:gd name="T1" fmla="*/ 0 h 32"/>
                <a:gd name="T2" fmla="*/ 3 w 52"/>
                <a:gd name="T3" fmla="*/ 0 h 32"/>
                <a:gd name="T4" fmla="*/ 52 w 52"/>
                <a:gd name="T5" fmla="*/ 31 h 32"/>
                <a:gd name="T6" fmla="*/ 52 w 52"/>
                <a:gd name="T7" fmla="*/ 32 h 32"/>
                <a:gd name="T8" fmla="*/ 50 w 52"/>
                <a:gd name="T9" fmla="*/ 32 h 32"/>
                <a:gd name="T10" fmla="*/ 0 w 52"/>
                <a:gd name="T11" fmla="*/ 3 h 32"/>
                <a:gd name="T12" fmla="*/ 0 w 52"/>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2" h="32">
                  <a:moveTo>
                    <a:pt x="0" y="0"/>
                  </a:moveTo>
                  <a:lnTo>
                    <a:pt x="3" y="0"/>
                  </a:lnTo>
                  <a:lnTo>
                    <a:pt x="52" y="31"/>
                  </a:lnTo>
                  <a:lnTo>
                    <a:pt x="52" y="32"/>
                  </a:lnTo>
                  <a:lnTo>
                    <a:pt x="50" y="32"/>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08" name="Freeform 370"/>
            <p:cNvSpPr>
              <a:spLocks/>
            </p:cNvSpPr>
            <p:nvPr/>
          </p:nvSpPr>
          <p:spPr bwMode="auto">
            <a:xfrm>
              <a:off x="1991401" y="3028798"/>
              <a:ext cx="125653" cy="82325"/>
            </a:xfrm>
            <a:custGeom>
              <a:avLst/>
              <a:gdLst>
                <a:gd name="T0" fmla="*/ 0 w 87"/>
                <a:gd name="T1" fmla="*/ 0 h 57"/>
                <a:gd name="T2" fmla="*/ 2 w 87"/>
                <a:gd name="T3" fmla="*/ 0 h 57"/>
                <a:gd name="T4" fmla="*/ 87 w 87"/>
                <a:gd name="T5" fmla="*/ 55 h 57"/>
                <a:gd name="T6" fmla="*/ 87 w 87"/>
                <a:gd name="T7" fmla="*/ 57 h 57"/>
                <a:gd name="T8" fmla="*/ 85 w 87"/>
                <a:gd name="T9" fmla="*/ 57 h 57"/>
                <a:gd name="T10" fmla="*/ 0 w 87"/>
                <a:gd name="T11" fmla="*/ 1 h 57"/>
                <a:gd name="T12" fmla="*/ 0 w 87"/>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87" h="57">
                  <a:moveTo>
                    <a:pt x="0" y="0"/>
                  </a:moveTo>
                  <a:lnTo>
                    <a:pt x="2" y="0"/>
                  </a:lnTo>
                  <a:lnTo>
                    <a:pt x="87" y="55"/>
                  </a:lnTo>
                  <a:lnTo>
                    <a:pt x="87" y="57"/>
                  </a:lnTo>
                  <a:lnTo>
                    <a:pt x="85" y="57"/>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09" name="Freeform 371"/>
            <p:cNvSpPr>
              <a:spLocks/>
            </p:cNvSpPr>
            <p:nvPr/>
          </p:nvSpPr>
          <p:spPr bwMode="auto">
            <a:xfrm>
              <a:off x="2114165" y="3108233"/>
              <a:ext cx="14443" cy="10110"/>
            </a:xfrm>
            <a:custGeom>
              <a:avLst/>
              <a:gdLst>
                <a:gd name="T0" fmla="*/ 0 w 10"/>
                <a:gd name="T1" fmla="*/ 0 h 7"/>
                <a:gd name="T2" fmla="*/ 2 w 10"/>
                <a:gd name="T3" fmla="*/ 0 h 7"/>
                <a:gd name="T4" fmla="*/ 10 w 10"/>
                <a:gd name="T5" fmla="*/ 5 h 7"/>
                <a:gd name="T6" fmla="*/ 10 w 10"/>
                <a:gd name="T7" fmla="*/ 7 h 7"/>
                <a:gd name="T8" fmla="*/ 7 w 10"/>
                <a:gd name="T9" fmla="*/ 7 h 7"/>
                <a:gd name="T10" fmla="*/ 0 w 10"/>
                <a:gd name="T11" fmla="*/ 2 h 7"/>
                <a:gd name="T12" fmla="*/ 0 w 1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0" h="7">
                  <a:moveTo>
                    <a:pt x="0" y="0"/>
                  </a:moveTo>
                  <a:lnTo>
                    <a:pt x="2" y="0"/>
                  </a:lnTo>
                  <a:lnTo>
                    <a:pt x="10" y="5"/>
                  </a:lnTo>
                  <a:lnTo>
                    <a:pt x="10" y="7"/>
                  </a:lnTo>
                  <a:lnTo>
                    <a:pt x="7" y="7"/>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10" name="Freeform 372"/>
            <p:cNvSpPr>
              <a:spLocks/>
            </p:cNvSpPr>
            <p:nvPr/>
          </p:nvSpPr>
          <p:spPr bwMode="auto">
            <a:xfrm>
              <a:off x="2124275" y="3115455"/>
              <a:ext cx="14443" cy="11554"/>
            </a:xfrm>
            <a:custGeom>
              <a:avLst/>
              <a:gdLst>
                <a:gd name="T0" fmla="*/ 0 w 10"/>
                <a:gd name="T1" fmla="*/ 0 h 8"/>
                <a:gd name="T2" fmla="*/ 3 w 10"/>
                <a:gd name="T3" fmla="*/ 0 h 8"/>
                <a:gd name="T4" fmla="*/ 10 w 10"/>
                <a:gd name="T5" fmla="*/ 5 h 8"/>
                <a:gd name="T6" fmla="*/ 10 w 10"/>
                <a:gd name="T7" fmla="*/ 8 h 8"/>
                <a:gd name="T8" fmla="*/ 8 w 10"/>
                <a:gd name="T9" fmla="*/ 8 h 8"/>
                <a:gd name="T10" fmla="*/ 0 w 10"/>
                <a:gd name="T11" fmla="*/ 2 h 8"/>
                <a:gd name="T12" fmla="*/ 0 w 10"/>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0" y="0"/>
                  </a:moveTo>
                  <a:lnTo>
                    <a:pt x="3" y="0"/>
                  </a:lnTo>
                  <a:lnTo>
                    <a:pt x="10" y="5"/>
                  </a:lnTo>
                  <a:lnTo>
                    <a:pt x="10" y="8"/>
                  </a:lnTo>
                  <a:lnTo>
                    <a:pt x="8" y="8"/>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11" name="Freeform 373"/>
            <p:cNvSpPr>
              <a:spLocks/>
            </p:cNvSpPr>
            <p:nvPr/>
          </p:nvSpPr>
          <p:spPr bwMode="auto">
            <a:xfrm>
              <a:off x="2135829" y="3122676"/>
              <a:ext cx="12999" cy="11554"/>
            </a:xfrm>
            <a:custGeom>
              <a:avLst/>
              <a:gdLst>
                <a:gd name="T0" fmla="*/ 0 w 9"/>
                <a:gd name="T1" fmla="*/ 0 h 8"/>
                <a:gd name="T2" fmla="*/ 2 w 9"/>
                <a:gd name="T3" fmla="*/ 0 h 8"/>
                <a:gd name="T4" fmla="*/ 9 w 9"/>
                <a:gd name="T5" fmla="*/ 6 h 8"/>
                <a:gd name="T6" fmla="*/ 9 w 9"/>
                <a:gd name="T7" fmla="*/ 8 h 8"/>
                <a:gd name="T8" fmla="*/ 7 w 9"/>
                <a:gd name="T9" fmla="*/ 8 h 8"/>
                <a:gd name="T10" fmla="*/ 0 w 9"/>
                <a:gd name="T11" fmla="*/ 3 h 8"/>
                <a:gd name="T12" fmla="*/ 0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0" y="0"/>
                  </a:moveTo>
                  <a:lnTo>
                    <a:pt x="2" y="0"/>
                  </a:lnTo>
                  <a:lnTo>
                    <a:pt x="9" y="6"/>
                  </a:lnTo>
                  <a:lnTo>
                    <a:pt x="9" y="8"/>
                  </a:lnTo>
                  <a:lnTo>
                    <a:pt x="7" y="8"/>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12" name="Freeform 374"/>
            <p:cNvSpPr>
              <a:spLocks/>
            </p:cNvSpPr>
            <p:nvPr/>
          </p:nvSpPr>
          <p:spPr bwMode="auto">
            <a:xfrm>
              <a:off x="2145939" y="3131342"/>
              <a:ext cx="75103" cy="50550"/>
            </a:xfrm>
            <a:custGeom>
              <a:avLst/>
              <a:gdLst>
                <a:gd name="T0" fmla="*/ 0 w 52"/>
                <a:gd name="T1" fmla="*/ 0 h 35"/>
                <a:gd name="T2" fmla="*/ 2 w 52"/>
                <a:gd name="T3" fmla="*/ 0 h 35"/>
                <a:gd name="T4" fmla="*/ 52 w 52"/>
                <a:gd name="T5" fmla="*/ 32 h 35"/>
                <a:gd name="T6" fmla="*/ 52 w 52"/>
                <a:gd name="T7" fmla="*/ 35 h 35"/>
                <a:gd name="T8" fmla="*/ 50 w 52"/>
                <a:gd name="T9" fmla="*/ 35 h 35"/>
                <a:gd name="T10" fmla="*/ 0 w 52"/>
                <a:gd name="T11" fmla="*/ 2 h 35"/>
                <a:gd name="T12" fmla="*/ 0 w 52"/>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52" h="35">
                  <a:moveTo>
                    <a:pt x="0" y="0"/>
                  </a:moveTo>
                  <a:lnTo>
                    <a:pt x="2" y="0"/>
                  </a:lnTo>
                  <a:lnTo>
                    <a:pt x="52" y="32"/>
                  </a:lnTo>
                  <a:lnTo>
                    <a:pt x="52" y="35"/>
                  </a:lnTo>
                  <a:lnTo>
                    <a:pt x="50" y="35"/>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13" name="Freeform 375"/>
            <p:cNvSpPr>
              <a:spLocks/>
            </p:cNvSpPr>
            <p:nvPr/>
          </p:nvSpPr>
          <p:spPr bwMode="auto">
            <a:xfrm>
              <a:off x="2218153" y="3177559"/>
              <a:ext cx="49106" cy="34663"/>
            </a:xfrm>
            <a:custGeom>
              <a:avLst/>
              <a:gdLst>
                <a:gd name="T0" fmla="*/ 0 w 34"/>
                <a:gd name="T1" fmla="*/ 0 h 24"/>
                <a:gd name="T2" fmla="*/ 2 w 34"/>
                <a:gd name="T3" fmla="*/ 0 h 24"/>
                <a:gd name="T4" fmla="*/ 34 w 34"/>
                <a:gd name="T5" fmla="*/ 22 h 24"/>
                <a:gd name="T6" fmla="*/ 34 w 34"/>
                <a:gd name="T7" fmla="*/ 24 h 24"/>
                <a:gd name="T8" fmla="*/ 32 w 34"/>
                <a:gd name="T9" fmla="*/ 24 h 24"/>
                <a:gd name="T10" fmla="*/ 0 w 34"/>
                <a:gd name="T11" fmla="*/ 3 h 24"/>
                <a:gd name="T12" fmla="*/ 0 w 3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4" h="24">
                  <a:moveTo>
                    <a:pt x="0" y="0"/>
                  </a:moveTo>
                  <a:lnTo>
                    <a:pt x="2" y="0"/>
                  </a:lnTo>
                  <a:lnTo>
                    <a:pt x="34" y="22"/>
                  </a:lnTo>
                  <a:lnTo>
                    <a:pt x="34" y="24"/>
                  </a:lnTo>
                  <a:lnTo>
                    <a:pt x="32" y="2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14" name="Freeform 376"/>
            <p:cNvSpPr>
              <a:spLocks/>
            </p:cNvSpPr>
            <p:nvPr/>
          </p:nvSpPr>
          <p:spPr bwMode="auto">
            <a:xfrm>
              <a:off x="2264370" y="3209333"/>
              <a:ext cx="20220" cy="15888"/>
            </a:xfrm>
            <a:custGeom>
              <a:avLst/>
              <a:gdLst>
                <a:gd name="T0" fmla="*/ 0 w 14"/>
                <a:gd name="T1" fmla="*/ 0 h 11"/>
                <a:gd name="T2" fmla="*/ 2 w 14"/>
                <a:gd name="T3" fmla="*/ 0 h 11"/>
                <a:gd name="T4" fmla="*/ 14 w 14"/>
                <a:gd name="T5" fmla="*/ 8 h 11"/>
                <a:gd name="T6" fmla="*/ 14 w 14"/>
                <a:gd name="T7" fmla="*/ 11 h 11"/>
                <a:gd name="T8" fmla="*/ 11 w 14"/>
                <a:gd name="T9" fmla="*/ 11 h 11"/>
                <a:gd name="T10" fmla="*/ 0 w 14"/>
                <a:gd name="T11" fmla="*/ 2 h 11"/>
                <a:gd name="T12" fmla="*/ 0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0" y="0"/>
                  </a:moveTo>
                  <a:lnTo>
                    <a:pt x="2" y="0"/>
                  </a:lnTo>
                  <a:lnTo>
                    <a:pt x="14" y="8"/>
                  </a:lnTo>
                  <a:lnTo>
                    <a:pt x="14" y="11"/>
                  </a:lnTo>
                  <a:lnTo>
                    <a:pt x="11" y="11"/>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15" name="Freeform 377"/>
            <p:cNvSpPr>
              <a:spLocks/>
            </p:cNvSpPr>
            <p:nvPr/>
          </p:nvSpPr>
          <p:spPr bwMode="auto">
            <a:xfrm>
              <a:off x="2280258" y="3220887"/>
              <a:ext cx="30330" cy="20220"/>
            </a:xfrm>
            <a:custGeom>
              <a:avLst/>
              <a:gdLst>
                <a:gd name="T0" fmla="*/ 0 w 21"/>
                <a:gd name="T1" fmla="*/ 0 h 14"/>
                <a:gd name="T2" fmla="*/ 3 w 21"/>
                <a:gd name="T3" fmla="*/ 0 h 14"/>
                <a:gd name="T4" fmla="*/ 21 w 21"/>
                <a:gd name="T5" fmla="*/ 11 h 14"/>
                <a:gd name="T6" fmla="*/ 21 w 21"/>
                <a:gd name="T7" fmla="*/ 14 h 14"/>
                <a:gd name="T8" fmla="*/ 19 w 21"/>
                <a:gd name="T9" fmla="*/ 14 h 14"/>
                <a:gd name="T10" fmla="*/ 0 w 21"/>
                <a:gd name="T11" fmla="*/ 3 h 14"/>
                <a:gd name="T12" fmla="*/ 0 w 2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1" h="14">
                  <a:moveTo>
                    <a:pt x="0" y="0"/>
                  </a:moveTo>
                  <a:lnTo>
                    <a:pt x="3" y="0"/>
                  </a:lnTo>
                  <a:lnTo>
                    <a:pt x="21" y="11"/>
                  </a:lnTo>
                  <a:lnTo>
                    <a:pt x="21" y="14"/>
                  </a:lnTo>
                  <a:lnTo>
                    <a:pt x="19" y="1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16" name="Freeform 378"/>
            <p:cNvSpPr>
              <a:spLocks/>
            </p:cNvSpPr>
            <p:nvPr/>
          </p:nvSpPr>
          <p:spPr bwMode="auto">
            <a:xfrm>
              <a:off x="2307699" y="3236775"/>
              <a:ext cx="153094" cy="105433"/>
            </a:xfrm>
            <a:custGeom>
              <a:avLst/>
              <a:gdLst>
                <a:gd name="T0" fmla="*/ 0 w 106"/>
                <a:gd name="T1" fmla="*/ 0 h 73"/>
                <a:gd name="T2" fmla="*/ 2 w 106"/>
                <a:gd name="T3" fmla="*/ 0 h 73"/>
                <a:gd name="T4" fmla="*/ 106 w 106"/>
                <a:gd name="T5" fmla="*/ 71 h 73"/>
                <a:gd name="T6" fmla="*/ 106 w 106"/>
                <a:gd name="T7" fmla="*/ 73 h 73"/>
                <a:gd name="T8" fmla="*/ 102 w 106"/>
                <a:gd name="T9" fmla="*/ 73 h 73"/>
                <a:gd name="T10" fmla="*/ 0 w 106"/>
                <a:gd name="T11" fmla="*/ 3 h 73"/>
                <a:gd name="T12" fmla="*/ 0 w 106"/>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06" h="73">
                  <a:moveTo>
                    <a:pt x="0" y="0"/>
                  </a:moveTo>
                  <a:lnTo>
                    <a:pt x="2" y="0"/>
                  </a:lnTo>
                  <a:lnTo>
                    <a:pt x="106" y="71"/>
                  </a:lnTo>
                  <a:lnTo>
                    <a:pt x="106" y="73"/>
                  </a:lnTo>
                  <a:lnTo>
                    <a:pt x="102" y="73"/>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17" name="Freeform 379"/>
            <p:cNvSpPr>
              <a:spLocks/>
            </p:cNvSpPr>
            <p:nvPr/>
          </p:nvSpPr>
          <p:spPr bwMode="auto">
            <a:xfrm>
              <a:off x="2455016" y="3339319"/>
              <a:ext cx="67882" cy="50550"/>
            </a:xfrm>
            <a:custGeom>
              <a:avLst/>
              <a:gdLst>
                <a:gd name="T0" fmla="*/ 0 w 47"/>
                <a:gd name="T1" fmla="*/ 0 h 35"/>
                <a:gd name="T2" fmla="*/ 4 w 47"/>
                <a:gd name="T3" fmla="*/ 0 h 35"/>
                <a:gd name="T4" fmla="*/ 47 w 47"/>
                <a:gd name="T5" fmla="*/ 32 h 35"/>
                <a:gd name="T6" fmla="*/ 47 w 47"/>
                <a:gd name="T7" fmla="*/ 35 h 35"/>
                <a:gd name="T8" fmla="*/ 45 w 47"/>
                <a:gd name="T9" fmla="*/ 35 h 35"/>
                <a:gd name="T10" fmla="*/ 0 w 47"/>
                <a:gd name="T11" fmla="*/ 2 h 35"/>
                <a:gd name="T12" fmla="*/ 0 w 47"/>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47" h="35">
                  <a:moveTo>
                    <a:pt x="0" y="0"/>
                  </a:moveTo>
                  <a:lnTo>
                    <a:pt x="4" y="0"/>
                  </a:lnTo>
                  <a:lnTo>
                    <a:pt x="47" y="32"/>
                  </a:lnTo>
                  <a:lnTo>
                    <a:pt x="47" y="35"/>
                  </a:lnTo>
                  <a:lnTo>
                    <a:pt x="45" y="35"/>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18" name="Freeform 380"/>
            <p:cNvSpPr>
              <a:spLocks/>
            </p:cNvSpPr>
            <p:nvPr/>
          </p:nvSpPr>
          <p:spPr bwMode="auto">
            <a:xfrm>
              <a:off x="2520009" y="3385536"/>
              <a:ext cx="21665" cy="14443"/>
            </a:xfrm>
            <a:custGeom>
              <a:avLst/>
              <a:gdLst>
                <a:gd name="T0" fmla="*/ 0 w 15"/>
                <a:gd name="T1" fmla="*/ 0 h 10"/>
                <a:gd name="T2" fmla="*/ 2 w 15"/>
                <a:gd name="T3" fmla="*/ 0 h 10"/>
                <a:gd name="T4" fmla="*/ 15 w 15"/>
                <a:gd name="T5" fmla="*/ 8 h 10"/>
                <a:gd name="T6" fmla="*/ 15 w 15"/>
                <a:gd name="T7" fmla="*/ 10 h 10"/>
                <a:gd name="T8" fmla="*/ 11 w 15"/>
                <a:gd name="T9" fmla="*/ 10 h 10"/>
                <a:gd name="T10" fmla="*/ 0 w 15"/>
                <a:gd name="T11" fmla="*/ 3 h 10"/>
                <a:gd name="T12" fmla="*/ 0 w 1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5" h="10">
                  <a:moveTo>
                    <a:pt x="0" y="0"/>
                  </a:moveTo>
                  <a:lnTo>
                    <a:pt x="2" y="0"/>
                  </a:lnTo>
                  <a:lnTo>
                    <a:pt x="15" y="8"/>
                  </a:lnTo>
                  <a:lnTo>
                    <a:pt x="15" y="10"/>
                  </a:lnTo>
                  <a:lnTo>
                    <a:pt x="11" y="1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19" name="Freeform 381"/>
            <p:cNvSpPr>
              <a:spLocks/>
            </p:cNvSpPr>
            <p:nvPr/>
          </p:nvSpPr>
          <p:spPr bwMode="auto">
            <a:xfrm>
              <a:off x="2535896" y="3397090"/>
              <a:ext cx="23109" cy="15888"/>
            </a:xfrm>
            <a:custGeom>
              <a:avLst/>
              <a:gdLst>
                <a:gd name="T0" fmla="*/ 0 w 16"/>
                <a:gd name="T1" fmla="*/ 0 h 11"/>
                <a:gd name="T2" fmla="*/ 4 w 16"/>
                <a:gd name="T3" fmla="*/ 0 h 11"/>
                <a:gd name="T4" fmla="*/ 16 w 16"/>
                <a:gd name="T5" fmla="*/ 9 h 11"/>
                <a:gd name="T6" fmla="*/ 16 w 16"/>
                <a:gd name="T7" fmla="*/ 11 h 11"/>
                <a:gd name="T8" fmla="*/ 14 w 16"/>
                <a:gd name="T9" fmla="*/ 11 h 11"/>
                <a:gd name="T10" fmla="*/ 0 w 16"/>
                <a:gd name="T11" fmla="*/ 2 h 11"/>
                <a:gd name="T12" fmla="*/ 0 w 1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6" h="11">
                  <a:moveTo>
                    <a:pt x="0" y="0"/>
                  </a:moveTo>
                  <a:lnTo>
                    <a:pt x="4" y="0"/>
                  </a:lnTo>
                  <a:lnTo>
                    <a:pt x="16" y="9"/>
                  </a:lnTo>
                  <a:lnTo>
                    <a:pt x="16" y="11"/>
                  </a:lnTo>
                  <a:lnTo>
                    <a:pt x="14" y="11"/>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20" name="Freeform 382"/>
            <p:cNvSpPr>
              <a:spLocks/>
            </p:cNvSpPr>
            <p:nvPr/>
          </p:nvSpPr>
          <p:spPr bwMode="auto">
            <a:xfrm>
              <a:off x="2556116" y="3410089"/>
              <a:ext cx="25997" cy="21665"/>
            </a:xfrm>
            <a:custGeom>
              <a:avLst/>
              <a:gdLst>
                <a:gd name="T0" fmla="*/ 0 w 18"/>
                <a:gd name="T1" fmla="*/ 0 h 15"/>
                <a:gd name="T2" fmla="*/ 2 w 18"/>
                <a:gd name="T3" fmla="*/ 0 h 15"/>
                <a:gd name="T4" fmla="*/ 18 w 18"/>
                <a:gd name="T5" fmla="*/ 11 h 15"/>
                <a:gd name="T6" fmla="*/ 18 w 18"/>
                <a:gd name="T7" fmla="*/ 15 h 15"/>
                <a:gd name="T8" fmla="*/ 16 w 18"/>
                <a:gd name="T9" fmla="*/ 15 h 15"/>
                <a:gd name="T10" fmla="*/ 0 w 18"/>
                <a:gd name="T11" fmla="*/ 2 h 15"/>
                <a:gd name="T12" fmla="*/ 0 w 1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8" h="15">
                  <a:moveTo>
                    <a:pt x="0" y="0"/>
                  </a:moveTo>
                  <a:lnTo>
                    <a:pt x="2" y="0"/>
                  </a:lnTo>
                  <a:lnTo>
                    <a:pt x="18" y="11"/>
                  </a:lnTo>
                  <a:lnTo>
                    <a:pt x="18" y="15"/>
                  </a:lnTo>
                  <a:lnTo>
                    <a:pt x="16" y="15"/>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21" name="Freeform 383"/>
            <p:cNvSpPr>
              <a:spLocks/>
            </p:cNvSpPr>
            <p:nvPr/>
          </p:nvSpPr>
          <p:spPr bwMode="auto">
            <a:xfrm>
              <a:off x="2579225" y="3425976"/>
              <a:ext cx="197868" cy="138651"/>
            </a:xfrm>
            <a:custGeom>
              <a:avLst/>
              <a:gdLst>
                <a:gd name="T0" fmla="*/ 0 w 137"/>
                <a:gd name="T1" fmla="*/ 0 h 96"/>
                <a:gd name="T2" fmla="*/ 2 w 137"/>
                <a:gd name="T3" fmla="*/ 0 h 96"/>
                <a:gd name="T4" fmla="*/ 137 w 137"/>
                <a:gd name="T5" fmla="*/ 94 h 96"/>
                <a:gd name="T6" fmla="*/ 137 w 137"/>
                <a:gd name="T7" fmla="*/ 96 h 96"/>
                <a:gd name="T8" fmla="*/ 134 w 137"/>
                <a:gd name="T9" fmla="*/ 96 h 96"/>
                <a:gd name="T10" fmla="*/ 0 w 137"/>
                <a:gd name="T11" fmla="*/ 4 h 96"/>
                <a:gd name="T12" fmla="*/ 0 w 137"/>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37" h="96">
                  <a:moveTo>
                    <a:pt x="0" y="0"/>
                  </a:moveTo>
                  <a:lnTo>
                    <a:pt x="2" y="0"/>
                  </a:lnTo>
                  <a:lnTo>
                    <a:pt x="137" y="94"/>
                  </a:lnTo>
                  <a:lnTo>
                    <a:pt x="137" y="96"/>
                  </a:lnTo>
                  <a:lnTo>
                    <a:pt x="134" y="96"/>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22" name="Freeform 384"/>
            <p:cNvSpPr>
              <a:spLocks/>
            </p:cNvSpPr>
            <p:nvPr/>
          </p:nvSpPr>
          <p:spPr bwMode="auto">
            <a:xfrm>
              <a:off x="2772759" y="3561739"/>
              <a:ext cx="154539" cy="109766"/>
            </a:xfrm>
            <a:custGeom>
              <a:avLst/>
              <a:gdLst>
                <a:gd name="T0" fmla="*/ 0 w 107"/>
                <a:gd name="T1" fmla="*/ 0 h 76"/>
                <a:gd name="T2" fmla="*/ 3 w 107"/>
                <a:gd name="T3" fmla="*/ 0 h 76"/>
                <a:gd name="T4" fmla="*/ 107 w 107"/>
                <a:gd name="T5" fmla="*/ 75 h 76"/>
                <a:gd name="T6" fmla="*/ 107 w 107"/>
                <a:gd name="T7" fmla="*/ 76 h 76"/>
                <a:gd name="T8" fmla="*/ 104 w 107"/>
                <a:gd name="T9" fmla="*/ 76 h 76"/>
                <a:gd name="T10" fmla="*/ 0 w 107"/>
                <a:gd name="T11" fmla="*/ 2 h 76"/>
                <a:gd name="T12" fmla="*/ 0 w 107"/>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107" h="76">
                  <a:moveTo>
                    <a:pt x="0" y="0"/>
                  </a:moveTo>
                  <a:lnTo>
                    <a:pt x="3" y="0"/>
                  </a:lnTo>
                  <a:lnTo>
                    <a:pt x="107" y="75"/>
                  </a:lnTo>
                  <a:lnTo>
                    <a:pt x="107" y="76"/>
                  </a:lnTo>
                  <a:lnTo>
                    <a:pt x="104" y="76"/>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23" name="Freeform 385"/>
            <p:cNvSpPr>
              <a:spLocks/>
            </p:cNvSpPr>
            <p:nvPr/>
          </p:nvSpPr>
          <p:spPr bwMode="auto">
            <a:xfrm>
              <a:off x="2922965" y="3670061"/>
              <a:ext cx="153094" cy="109766"/>
            </a:xfrm>
            <a:custGeom>
              <a:avLst/>
              <a:gdLst>
                <a:gd name="T0" fmla="*/ 0 w 106"/>
                <a:gd name="T1" fmla="*/ 0 h 76"/>
                <a:gd name="T2" fmla="*/ 3 w 106"/>
                <a:gd name="T3" fmla="*/ 0 h 76"/>
                <a:gd name="T4" fmla="*/ 106 w 106"/>
                <a:gd name="T5" fmla="*/ 74 h 76"/>
                <a:gd name="T6" fmla="*/ 106 w 106"/>
                <a:gd name="T7" fmla="*/ 76 h 76"/>
                <a:gd name="T8" fmla="*/ 104 w 106"/>
                <a:gd name="T9" fmla="*/ 76 h 76"/>
                <a:gd name="T10" fmla="*/ 0 w 106"/>
                <a:gd name="T11" fmla="*/ 1 h 76"/>
                <a:gd name="T12" fmla="*/ 0 w 106"/>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106" h="76">
                  <a:moveTo>
                    <a:pt x="0" y="0"/>
                  </a:moveTo>
                  <a:lnTo>
                    <a:pt x="3" y="0"/>
                  </a:lnTo>
                  <a:lnTo>
                    <a:pt x="106" y="74"/>
                  </a:lnTo>
                  <a:lnTo>
                    <a:pt x="106" y="76"/>
                  </a:lnTo>
                  <a:lnTo>
                    <a:pt x="104" y="76"/>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24" name="Freeform 386"/>
            <p:cNvSpPr>
              <a:spLocks/>
            </p:cNvSpPr>
            <p:nvPr/>
          </p:nvSpPr>
          <p:spPr bwMode="auto">
            <a:xfrm>
              <a:off x="3073170" y="3776938"/>
              <a:ext cx="125653" cy="90990"/>
            </a:xfrm>
            <a:custGeom>
              <a:avLst/>
              <a:gdLst>
                <a:gd name="T0" fmla="*/ 0 w 87"/>
                <a:gd name="T1" fmla="*/ 0 h 63"/>
                <a:gd name="T2" fmla="*/ 2 w 87"/>
                <a:gd name="T3" fmla="*/ 0 h 63"/>
                <a:gd name="T4" fmla="*/ 87 w 87"/>
                <a:gd name="T5" fmla="*/ 61 h 63"/>
                <a:gd name="T6" fmla="*/ 87 w 87"/>
                <a:gd name="T7" fmla="*/ 63 h 63"/>
                <a:gd name="T8" fmla="*/ 85 w 87"/>
                <a:gd name="T9" fmla="*/ 63 h 63"/>
                <a:gd name="T10" fmla="*/ 0 w 87"/>
                <a:gd name="T11" fmla="*/ 2 h 63"/>
                <a:gd name="T12" fmla="*/ 0 w 87"/>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87" h="63">
                  <a:moveTo>
                    <a:pt x="0" y="0"/>
                  </a:moveTo>
                  <a:lnTo>
                    <a:pt x="2" y="0"/>
                  </a:lnTo>
                  <a:lnTo>
                    <a:pt x="87" y="61"/>
                  </a:lnTo>
                  <a:lnTo>
                    <a:pt x="87" y="63"/>
                  </a:lnTo>
                  <a:lnTo>
                    <a:pt x="85" y="6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25" name="Freeform 387"/>
            <p:cNvSpPr>
              <a:spLocks/>
            </p:cNvSpPr>
            <p:nvPr/>
          </p:nvSpPr>
          <p:spPr bwMode="auto">
            <a:xfrm>
              <a:off x="3195935" y="3865039"/>
              <a:ext cx="194979" cy="142985"/>
            </a:xfrm>
            <a:custGeom>
              <a:avLst/>
              <a:gdLst>
                <a:gd name="T0" fmla="*/ 0 w 135"/>
                <a:gd name="T1" fmla="*/ 0 h 99"/>
                <a:gd name="T2" fmla="*/ 2 w 135"/>
                <a:gd name="T3" fmla="*/ 0 h 99"/>
                <a:gd name="T4" fmla="*/ 135 w 135"/>
                <a:gd name="T5" fmla="*/ 96 h 99"/>
                <a:gd name="T6" fmla="*/ 135 w 135"/>
                <a:gd name="T7" fmla="*/ 99 h 99"/>
                <a:gd name="T8" fmla="*/ 133 w 135"/>
                <a:gd name="T9" fmla="*/ 99 h 99"/>
                <a:gd name="T10" fmla="*/ 0 w 135"/>
                <a:gd name="T11" fmla="*/ 2 h 99"/>
                <a:gd name="T12" fmla="*/ 0 w 135"/>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135" h="99">
                  <a:moveTo>
                    <a:pt x="0" y="0"/>
                  </a:moveTo>
                  <a:lnTo>
                    <a:pt x="2" y="0"/>
                  </a:lnTo>
                  <a:lnTo>
                    <a:pt x="135" y="96"/>
                  </a:lnTo>
                  <a:lnTo>
                    <a:pt x="135" y="99"/>
                  </a:lnTo>
                  <a:lnTo>
                    <a:pt x="133" y="99"/>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26" name="Freeform 388"/>
            <p:cNvSpPr>
              <a:spLocks/>
            </p:cNvSpPr>
            <p:nvPr/>
          </p:nvSpPr>
          <p:spPr bwMode="auto">
            <a:xfrm>
              <a:off x="3388025" y="4003690"/>
              <a:ext cx="153094" cy="114099"/>
            </a:xfrm>
            <a:custGeom>
              <a:avLst/>
              <a:gdLst>
                <a:gd name="T0" fmla="*/ 0 w 106"/>
                <a:gd name="T1" fmla="*/ 0 h 79"/>
                <a:gd name="T2" fmla="*/ 2 w 106"/>
                <a:gd name="T3" fmla="*/ 0 h 79"/>
                <a:gd name="T4" fmla="*/ 106 w 106"/>
                <a:gd name="T5" fmla="*/ 76 h 79"/>
                <a:gd name="T6" fmla="*/ 106 w 106"/>
                <a:gd name="T7" fmla="*/ 79 h 79"/>
                <a:gd name="T8" fmla="*/ 103 w 106"/>
                <a:gd name="T9" fmla="*/ 79 h 79"/>
                <a:gd name="T10" fmla="*/ 0 w 106"/>
                <a:gd name="T11" fmla="*/ 3 h 79"/>
                <a:gd name="T12" fmla="*/ 0 w 106"/>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106" h="79">
                  <a:moveTo>
                    <a:pt x="0" y="0"/>
                  </a:moveTo>
                  <a:lnTo>
                    <a:pt x="2" y="0"/>
                  </a:lnTo>
                  <a:lnTo>
                    <a:pt x="106" y="76"/>
                  </a:lnTo>
                  <a:lnTo>
                    <a:pt x="106" y="79"/>
                  </a:lnTo>
                  <a:lnTo>
                    <a:pt x="103" y="79"/>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27" name="Freeform 389"/>
            <p:cNvSpPr>
              <a:spLocks/>
            </p:cNvSpPr>
            <p:nvPr/>
          </p:nvSpPr>
          <p:spPr bwMode="auto">
            <a:xfrm>
              <a:off x="3536786" y="4113456"/>
              <a:ext cx="127097" cy="92434"/>
            </a:xfrm>
            <a:custGeom>
              <a:avLst/>
              <a:gdLst>
                <a:gd name="T0" fmla="*/ 0 w 88"/>
                <a:gd name="T1" fmla="*/ 0 h 64"/>
                <a:gd name="T2" fmla="*/ 3 w 88"/>
                <a:gd name="T3" fmla="*/ 0 h 64"/>
                <a:gd name="T4" fmla="*/ 88 w 88"/>
                <a:gd name="T5" fmla="*/ 61 h 64"/>
                <a:gd name="T6" fmla="*/ 88 w 88"/>
                <a:gd name="T7" fmla="*/ 64 h 64"/>
                <a:gd name="T8" fmla="*/ 85 w 88"/>
                <a:gd name="T9" fmla="*/ 64 h 64"/>
                <a:gd name="T10" fmla="*/ 0 w 88"/>
                <a:gd name="T11" fmla="*/ 3 h 64"/>
                <a:gd name="T12" fmla="*/ 0 w 8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88" h="64">
                  <a:moveTo>
                    <a:pt x="0" y="0"/>
                  </a:moveTo>
                  <a:lnTo>
                    <a:pt x="3" y="0"/>
                  </a:lnTo>
                  <a:lnTo>
                    <a:pt x="88" y="61"/>
                  </a:lnTo>
                  <a:lnTo>
                    <a:pt x="88" y="64"/>
                  </a:lnTo>
                  <a:lnTo>
                    <a:pt x="85" y="6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28" name="Freeform 390"/>
            <p:cNvSpPr>
              <a:spLocks/>
            </p:cNvSpPr>
            <p:nvPr/>
          </p:nvSpPr>
          <p:spPr bwMode="auto">
            <a:xfrm>
              <a:off x="3659550" y="4201558"/>
              <a:ext cx="197868" cy="144429"/>
            </a:xfrm>
            <a:custGeom>
              <a:avLst/>
              <a:gdLst>
                <a:gd name="T0" fmla="*/ 0 w 137"/>
                <a:gd name="T1" fmla="*/ 0 h 100"/>
                <a:gd name="T2" fmla="*/ 3 w 137"/>
                <a:gd name="T3" fmla="*/ 0 h 100"/>
                <a:gd name="T4" fmla="*/ 137 w 137"/>
                <a:gd name="T5" fmla="*/ 98 h 100"/>
                <a:gd name="T6" fmla="*/ 137 w 137"/>
                <a:gd name="T7" fmla="*/ 100 h 100"/>
                <a:gd name="T8" fmla="*/ 134 w 137"/>
                <a:gd name="T9" fmla="*/ 100 h 100"/>
                <a:gd name="T10" fmla="*/ 0 w 137"/>
                <a:gd name="T11" fmla="*/ 3 h 100"/>
                <a:gd name="T12" fmla="*/ 0 w 137"/>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137" h="100">
                  <a:moveTo>
                    <a:pt x="0" y="0"/>
                  </a:moveTo>
                  <a:lnTo>
                    <a:pt x="3" y="0"/>
                  </a:lnTo>
                  <a:lnTo>
                    <a:pt x="137" y="98"/>
                  </a:lnTo>
                  <a:lnTo>
                    <a:pt x="137" y="100"/>
                  </a:lnTo>
                  <a:lnTo>
                    <a:pt x="134" y="10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29" name="Freeform 391"/>
            <p:cNvSpPr>
              <a:spLocks/>
            </p:cNvSpPr>
            <p:nvPr/>
          </p:nvSpPr>
          <p:spPr bwMode="auto">
            <a:xfrm>
              <a:off x="3853085" y="4343098"/>
              <a:ext cx="122765" cy="90990"/>
            </a:xfrm>
            <a:custGeom>
              <a:avLst/>
              <a:gdLst>
                <a:gd name="T0" fmla="*/ 0 w 85"/>
                <a:gd name="T1" fmla="*/ 0 h 63"/>
                <a:gd name="T2" fmla="*/ 3 w 85"/>
                <a:gd name="T3" fmla="*/ 0 h 63"/>
                <a:gd name="T4" fmla="*/ 85 w 85"/>
                <a:gd name="T5" fmla="*/ 60 h 63"/>
                <a:gd name="T6" fmla="*/ 85 w 85"/>
                <a:gd name="T7" fmla="*/ 63 h 63"/>
                <a:gd name="T8" fmla="*/ 82 w 85"/>
                <a:gd name="T9" fmla="*/ 63 h 63"/>
                <a:gd name="T10" fmla="*/ 0 w 85"/>
                <a:gd name="T11" fmla="*/ 2 h 63"/>
                <a:gd name="T12" fmla="*/ 0 w 85"/>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85" h="63">
                  <a:moveTo>
                    <a:pt x="0" y="0"/>
                  </a:moveTo>
                  <a:lnTo>
                    <a:pt x="3" y="0"/>
                  </a:lnTo>
                  <a:lnTo>
                    <a:pt x="85" y="60"/>
                  </a:lnTo>
                  <a:lnTo>
                    <a:pt x="85" y="63"/>
                  </a:lnTo>
                  <a:lnTo>
                    <a:pt x="82" y="6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30" name="Freeform 392"/>
            <p:cNvSpPr>
              <a:spLocks/>
            </p:cNvSpPr>
            <p:nvPr/>
          </p:nvSpPr>
          <p:spPr bwMode="auto">
            <a:xfrm>
              <a:off x="909630" y="3467861"/>
              <a:ext cx="122765" cy="20220"/>
            </a:xfrm>
            <a:custGeom>
              <a:avLst/>
              <a:gdLst>
                <a:gd name="T0" fmla="*/ 82 w 85"/>
                <a:gd name="T1" fmla="*/ 0 h 14"/>
                <a:gd name="T2" fmla="*/ 85 w 85"/>
                <a:gd name="T3" fmla="*/ 0 h 14"/>
                <a:gd name="T4" fmla="*/ 85 w 85"/>
                <a:gd name="T5" fmla="*/ 2 h 14"/>
                <a:gd name="T6" fmla="*/ 2 w 85"/>
                <a:gd name="T7" fmla="*/ 14 h 14"/>
                <a:gd name="T8" fmla="*/ 0 w 85"/>
                <a:gd name="T9" fmla="*/ 14 h 14"/>
                <a:gd name="T10" fmla="*/ 0 w 85"/>
                <a:gd name="T11" fmla="*/ 11 h 14"/>
                <a:gd name="T12" fmla="*/ 82 w 8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85" h="14">
                  <a:moveTo>
                    <a:pt x="82" y="0"/>
                  </a:moveTo>
                  <a:lnTo>
                    <a:pt x="85" y="0"/>
                  </a:lnTo>
                  <a:lnTo>
                    <a:pt x="85" y="2"/>
                  </a:lnTo>
                  <a:lnTo>
                    <a:pt x="2" y="14"/>
                  </a:lnTo>
                  <a:lnTo>
                    <a:pt x="0" y="14"/>
                  </a:lnTo>
                  <a:lnTo>
                    <a:pt x="0" y="11"/>
                  </a:lnTo>
                  <a:lnTo>
                    <a:pt x="8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31" name="Freeform 393"/>
            <p:cNvSpPr>
              <a:spLocks/>
            </p:cNvSpPr>
            <p:nvPr/>
          </p:nvSpPr>
          <p:spPr bwMode="auto">
            <a:xfrm>
              <a:off x="1081501" y="3464972"/>
              <a:ext cx="25997" cy="5777"/>
            </a:xfrm>
            <a:custGeom>
              <a:avLst/>
              <a:gdLst>
                <a:gd name="T0" fmla="*/ 0 w 18"/>
                <a:gd name="T1" fmla="*/ 0 h 4"/>
                <a:gd name="T2" fmla="*/ 2 w 18"/>
                <a:gd name="T3" fmla="*/ 0 h 4"/>
                <a:gd name="T4" fmla="*/ 18 w 18"/>
                <a:gd name="T5" fmla="*/ 2 h 4"/>
                <a:gd name="T6" fmla="*/ 18 w 18"/>
                <a:gd name="T7" fmla="*/ 4 h 4"/>
                <a:gd name="T8" fmla="*/ 15 w 18"/>
                <a:gd name="T9" fmla="*/ 4 h 4"/>
                <a:gd name="T10" fmla="*/ 0 w 18"/>
                <a:gd name="T11" fmla="*/ 3 h 4"/>
                <a:gd name="T12" fmla="*/ 0 w 1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0" y="0"/>
                  </a:moveTo>
                  <a:lnTo>
                    <a:pt x="2" y="0"/>
                  </a:lnTo>
                  <a:lnTo>
                    <a:pt x="18" y="2"/>
                  </a:lnTo>
                  <a:lnTo>
                    <a:pt x="18" y="4"/>
                  </a:lnTo>
                  <a:lnTo>
                    <a:pt x="15" y="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32" name="Freeform 394"/>
            <p:cNvSpPr>
              <a:spLocks/>
            </p:cNvSpPr>
            <p:nvPr/>
          </p:nvSpPr>
          <p:spPr bwMode="auto">
            <a:xfrm>
              <a:off x="1155159" y="3472193"/>
              <a:ext cx="92434" cy="12999"/>
            </a:xfrm>
            <a:custGeom>
              <a:avLst/>
              <a:gdLst>
                <a:gd name="T0" fmla="*/ 0 w 64"/>
                <a:gd name="T1" fmla="*/ 0 h 9"/>
                <a:gd name="T2" fmla="*/ 2 w 64"/>
                <a:gd name="T3" fmla="*/ 0 h 9"/>
                <a:gd name="T4" fmla="*/ 64 w 64"/>
                <a:gd name="T5" fmla="*/ 7 h 9"/>
                <a:gd name="T6" fmla="*/ 64 w 64"/>
                <a:gd name="T7" fmla="*/ 9 h 9"/>
                <a:gd name="T8" fmla="*/ 62 w 64"/>
                <a:gd name="T9" fmla="*/ 9 h 9"/>
                <a:gd name="T10" fmla="*/ 0 w 64"/>
                <a:gd name="T11" fmla="*/ 3 h 9"/>
                <a:gd name="T12" fmla="*/ 0 w 6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64" h="9">
                  <a:moveTo>
                    <a:pt x="0" y="0"/>
                  </a:moveTo>
                  <a:lnTo>
                    <a:pt x="2" y="0"/>
                  </a:lnTo>
                  <a:lnTo>
                    <a:pt x="64" y="7"/>
                  </a:lnTo>
                  <a:lnTo>
                    <a:pt x="64" y="9"/>
                  </a:lnTo>
                  <a:lnTo>
                    <a:pt x="62" y="9"/>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33" name="Freeform 395"/>
            <p:cNvSpPr>
              <a:spLocks/>
            </p:cNvSpPr>
            <p:nvPr/>
          </p:nvSpPr>
          <p:spPr bwMode="auto">
            <a:xfrm>
              <a:off x="1244705" y="3482304"/>
              <a:ext cx="33219" cy="10110"/>
            </a:xfrm>
            <a:custGeom>
              <a:avLst/>
              <a:gdLst>
                <a:gd name="T0" fmla="*/ 0 w 23"/>
                <a:gd name="T1" fmla="*/ 0 h 7"/>
                <a:gd name="T2" fmla="*/ 2 w 23"/>
                <a:gd name="T3" fmla="*/ 0 h 7"/>
                <a:gd name="T4" fmla="*/ 23 w 23"/>
                <a:gd name="T5" fmla="*/ 5 h 7"/>
                <a:gd name="T6" fmla="*/ 23 w 23"/>
                <a:gd name="T7" fmla="*/ 7 h 7"/>
                <a:gd name="T8" fmla="*/ 20 w 23"/>
                <a:gd name="T9" fmla="*/ 7 h 7"/>
                <a:gd name="T10" fmla="*/ 0 w 23"/>
                <a:gd name="T11" fmla="*/ 2 h 7"/>
                <a:gd name="T12" fmla="*/ 0 w 23"/>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3" h="7">
                  <a:moveTo>
                    <a:pt x="0" y="0"/>
                  </a:moveTo>
                  <a:lnTo>
                    <a:pt x="2" y="0"/>
                  </a:lnTo>
                  <a:lnTo>
                    <a:pt x="23" y="5"/>
                  </a:lnTo>
                  <a:lnTo>
                    <a:pt x="23" y="7"/>
                  </a:lnTo>
                  <a:lnTo>
                    <a:pt x="20" y="7"/>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34" name="Freeform 396"/>
            <p:cNvSpPr>
              <a:spLocks/>
            </p:cNvSpPr>
            <p:nvPr/>
          </p:nvSpPr>
          <p:spPr bwMode="auto">
            <a:xfrm>
              <a:off x="1328473" y="3505412"/>
              <a:ext cx="25997" cy="8666"/>
            </a:xfrm>
            <a:custGeom>
              <a:avLst/>
              <a:gdLst>
                <a:gd name="T0" fmla="*/ 0 w 18"/>
                <a:gd name="T1" fmla="*/ 0 h 6"/>
                <a:gd name="T2" fmla="*/ 1 w 18"/>
                <a:gd name="T3" fmla="*/ 0 h 6"/>
                <a:gd name="T4" fmla="*/ 18 w 18"/>
                <a:gd name="T5" fmla="*/ 4 h 6"/>
                <a:gd name="T6" fmla="*/ 18 w 18"/>
                <a:gd name="T7" fmla="*/ 6 h 6"/>
                <a:gd name="T8" fmla="*/ 16 w 18"/>
                <a:gd name="T9" fmla="*/ 6 h 6"/>
                <a:gd name="T10" fmla="*/ 0 w 18"/>
                <a:gd name="T11" fmla="*/ 1 h 6"/>
                <a:gd name="T12" fmla="*/ 0 w 1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8" h="6">
                  <a:moveTo>
                    <a:pt x="0" y="0"/>
                  </a:moveTo>
                  <a:lnTo>
                    <a:pt x="1" y="0"/>
                  </a:lnTo>
                  <a:lnTo>
                    <a:pt x="18" y="4"/>
                  </a:lnTo>
                  <a:lnTo>
                    <a:pt x="18" y="6"/>
                  </a:lnTo>
                  <a:lnTo>
                    <a:pt x="16" y="6"/>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35" name="Freeform 397"/>
            <p:cNvSpPr>
              <a:spLocks/>
            </p:cNvSpPr>
            <p:nvPr/>
          </p:nvSpPr>
          <p:spPr bwMode="auto">
            <a:xfrm>
              <a:off x="1402132" y="3524187"/>
              <a:ext cx="40440" cy="17331"/>
            </a:xfrm>
            <a:custGeom>
              <a:avLst/>
              <a:gdLst>
                <a:gd name="T0" fmla="*/ 0 w 28"/>
                <a:gd name="T1" fmla="*/ 0 h 12"/>
                <a:gd name="T2" fmla="*/ 1 w 28"/>
                <a:gd name="T3" fmla="*/ 0 h 12"/>
                <a:gd name="T4" fmla="*/ 28 w 28"/>
                <a:gd name="T5" fmla="*/ 9 h 12"/>
                <a:gd name="T6" fmla="*/ 28 w 28"/>
                <a:gd name="T7" fmla="*/ 12 h 12"/>
                <a:gd name="T8" fmla="*/ 25 w 28"/>
                <a:gd name="T9" fmla="*/ 12 h 12"/>
                <a:gd name="T10" fmla="*/ 0 w 28"/>
                <a:gd name="T11" fmla="*/ 3 h 12"/>
                <a:gd name="T12" fmla="*/ 0 w 2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28" h="12">
                  <a:moveTo>
                    <a:pt x="0" y="0"/>
                  </a:moveTo>
                  <a:lnTo>
                    <a:pt x="1" y="0"/>
                  </a:lnTo>
                  <a:lnTo>
                    <a:pt x="28" y="9"/>
                  </a:lnTo>
                  <a:lnTo>
                    <a:pt x="28" y="12"/>
                  </a:lnTo>
                  <a:lnTo>
                    <a:pt x="25" y="12"/>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36" name="Freeform 398"/>
            <p:cNvSpPr>
              <a:spLocks/>
            </p:cNvSpPr>
            <p:nvPr/>
          </p:nvSpPr>
          <p:spPr bwMode="auto">
            <a:xfrm>
              <a:off x="1438239" y="3537186"/>
              <a:ext cx="89546" cy="37551"/>
            </a:xfrm>
            <a:custGeom>
              <a:avLst/>
              <a:gdLst>
                <a:gd name="T0" fmla="*/ 0 w 62"/>
                <a:gd name="T1" fmla="*/ 0 h 26"/>
                <a:gd name="T2" fmla="*/ 3 w 62"/>
                <a:gd name="T3" fmla="*/ 0 h 26"/>
                <a:gd name="T4" fmla="*/ 62 w 62"/>
                <a:gd name="T5" fmla="*/ 24 h 26"/>
                <a:gd name="T6" fmla="*/ 62 w 62"/>
                <a:gd name="T7" fmla="*/ 26 h 26"/>
                <a:gd name="T8" fmla="*/ 59 w 62"/>
                <a:gd name="T9" fmla="*/ 26 h 26"/>
                <a:gd name="T10" fmla="*/ 0 w 62"/>
                <a:gd name="T11" fmla="*/ 3 h 26"/>
                <a:gd name="T12" fmla="*/ 0 w 62"/>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62" h="26">
                  <a:moveTo>
                    <a:pt x="0" y="0"/>
                  </a:moveTo>
                  <a:lnTo>
                    <a:pt x="3" y="0"/>
                  </a:lnTo>
                  <a:lnTo>
                    <a:pt x="62" y="24"/>
                  </a:lnTo>
                  <a:lnTo>
                    <a:pt x="62" y="26"/>
                  </a:lnTo>
                  <a:lnTo>
                    <a:pt x="59" y="26"/>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37" name="Freeform 399"/>
            <p:cNvSpPr>
              <a:spLocks/>
            </p:cNvSpPr>
            <p:nvPr/>
          </p:nvSpPr>
          <p:spPr bwMode="auto">
            <a:xfrm>
              <a:off x="1575446" y="3593513"/>
              <a:ext cx="25997" cy="12999"/>
            </a:xfrm>
            <a:custGeom>
              <a:avLst/>
              <a:gdLst>
                <a:gd name="T0" fmla="*/ 0 w 18"/>
                <a:gd name="T1" fmla="*/ 0 h 9"/>
                <a:gd name="T2" fmla="*/ 2 w 18"/>
                <a:gd name="T3" fmla="*/ 0 h 9"/>
                <a:gd name="T4" fmla="*/ 18 w 18"/>
                <a:gd name="T5" fmla="*/ 6 h 9"/>
                <a:gd name="T6" fmla="*/ 18 w 18"/>
                <a:gd name="T7" fmla="*/ 9 h 9"/>
                <a:gd name="T8" fmla="*/ 15 w 18"/>
                <a:gd name="T9" fmla="*/ 9 h 9"/>
                <a:gd name="T10" fmla="*/ 0 w 18"/>
                <a:gd name="T11" fmla="*/ 2 h 9"/>
                <a:gd name="T12" fmla="*/ 0 w 18"/>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8" h="9">
                  <a:moveTo>
                    <a:pt x="0" y="0"/>
                  </a:moveTo>
                  <a:lnTo>
                    <a:pt x="2" y="0"/>
                  </a:lnTo>
                  <a:lnTo>
                    <a:pt x="18" y="6"/>
                  </a:lnTo>
                  <a:lnTo>
                    <a:pt x="18" y="9"/>
                  </a:lnTo>
                  <a:lnTo>
                    <a:pt x="15" y="9"/>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38" name="Freeform 400"/>
            <p:cNvSpPr>
              <a:spLocks/>
            </p:cNvSpPr>
            <p:nvPr/>
          </p:nvSpPr>
          <p:spPr bwMode="auto">
            <a:xfrm>
              <a:off x="1646216" y="3623844"/>
              <a:ext cx="47662" cy="24553"/>
            </a:xfrm>
            <a:custGeom>
              <a:avLst/>
              <a:gdLst>
                <a:gd name="T0" fmla="*/ 0 w 33"/>
                <a:gd name="T1" fmla="*/ 0 h 17"/>
                <a:gd name="T2" fmla="*/ 3 w 33"/>
                <a:gd name="T3" fmla="*/ 0 h 17"/>
                <a:gd name="T4" fmla="*/ 33 w 33"/>
                <a:gd name="T5" fmla="*/ 15 h 17"/>
                <a:gd name="T6" fmla="*/ 33 w 33"/>
                <a:gd name="T7" fmla="*/ 17 h 17"/>
                <a:gd name="T8" fmla="*/ 31 w 33"/>
                <a:gd name="T9" fmla="*/ 17 h 17"/>
                <a:gd name="T10" fmla="*/ 0 w 33"/>
                <a:gd name="T11" fmla="*/ 4 h 17"/>
                <a:gd name="T12" fmla="*/ 0 w 33"/>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3" h="17">
                  <a:moveTo>
                    <a:pt x="0" y="0"/>
                  </a:moveTo>
                  <a:lnTo>
                    <a:pt x="3" y="0"/>
                  </a:lnTo>
                  <a:lnTo>
                    <a:pt x="33" y="15"/>
                  </a:lnTo>
                  <a:lnTo>
                    <a:pt x="33" y="17"/>
                  </a:lnTo>
                  <a:lnTo>
                    <a:pt x="31" y="17"/>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39" name="Freeform 401"/>
            <p:cNvSpPr>
              <a:spLocks/>
            </p:cNvSpPr>
            <p:nvPr/>
          </p:nvSpPr>
          <p:spPr bwMode="auto">
            <a:xfrm>
              <a:off x="1690989" y="3645507"/>
              <a:ext cx="23109" cy="14443"/>
            </a:xfrm>
            <a:custGeom>
              <a:avLst/>
              <a:gdLst>
                <a:gd name="T0" fmla="*/ 0 w 16"/>
                <a:gd name="T1" fmla="*/ 0 h 10"/>
                <a:gd name="T2" fmla="*/ 2 w 16"/>
                <a:gd name="T3" fmla="*/ 0 h 10"/>
                <a:gd name="T4" fmla="*/ 16 w 16"/>
                <a:gd name="T5" fmla="*/ 7 h 10"/>
                <a:gd name="T6" fmla="*/ 16 w 16"/>
                <a:gd name="T7" fmla="*/ 10 h 10"/>
                <a:gd name="T8" fmla="*/ 14 w 16"/>
                <a:gd name="T9" fmla="*/ 10 h 10"/>
                <a:gd name="T10" fmla="*/ 0 w 16"/>
                <a:gd name="T11" fmla="*/ 2 h 10"/>
                <a:gd name="T12" fmla="*/ 0 w 1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6" h="10">
                  <a:moveTo>
                    <a:pt x="0" y="0"/>
                  </a:moveTo>
                  <a:lnTo>
                    <a:pt x="2" y="0"/>
                  </a:lnTo>
                  <a:lnTo>
                    <a:pt x="16" y="7"/>
                  </a:lnTo>
                  <a:lnTo>
                    <a:pt x="16" y="10"/>
                  </a:lnTo>
                  <a:lnTo>
                    <a:pt x="14" y="10"/>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40" name="Freeform 402"/>
            <p:cNvSpPr>
              <a:spLocks/>
            </p:cNvSpPr>
            <p:nvPr/>
          </p:nvSpPr>
          <p:spPr bwMode="auto">
            <a:xfrm>
              <a:off x="1711209" y="3655618"/>
              <a:ext cx="24553" cy="14443"/>
            </a:xfrm>
            <a:custGeom>
              <a:avLst/>
              <a:gdLst>
                <a:gd name="T0" fmla="*/ 0 w 17"/>
                <a:gd name="T1" fmla="*/ 0 h 10"/>
                <a:gd name="T2" fmla="*/ 2 w 17"/>
                <a:gd name="T3" fmla="*/ 0 h 10"/>
                <a:gd name="T4" fmla="*/ 17 w 17"/>
                <a:gd name="T5" fmla="*/ 7 h 10"/>
                <a:gd name="T6" fmla="*/ 17 w 17"/>
                <a:gd name="T7" fmla="*/ 10 h 10"/>
                <a:gd name="T8" fmla="*/ 13 w 17"/>
                <a:gd name="T9" fmla="*/ 10 h 10"/>
                <a:gd name="T10" fmla="*/ 0 w 17"/>
                <a:gd name="T11" fmla="*/ 3 h 10"/>
                <a:gd name="T12" fmla="*/ 0 w 1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0" y="0"/>
                  </a:moveTo>
                  <a:lnTo>
                    <a:pt x="2" y="0"/>
                  </a:lnTo>
                  <a:lnTo>
                    <a:pt x="17" y="7"/>
                  </a:lnTo>
                  <a:lnTo>
                    <a:pt x="17" y="10"/>
                  </a:lnTo>
                  <a:lnTo>
                    <a:pt x="13" y="1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41" name="Freeform 403"/>
            <p:cNvSpPr>
              <a:spLocks/>
            </p:cNvSpPr>
            <p:nvPr/>
          </p:nvSpPr>
          <p:spPr bwMode="auto">
            <a:xfrm>
              <a:off x="1729985" y="3665727"/>
              <a:ext cx="43329" cy="24553"/>
            </a:xfrm>
            <a:custGeom>
              <a:avLst/>
              <a:gdLst>
                <a:gd name="T0" fmla="*/ 0 w 30"/>
                <a:gd name="T1" fmla="*/ 0 h 17"/>
                <a:gd name="T2" fmla="*/ 4 w 30"/>
                <a:gd name="T3" fmla="*/ 0 h 17"/>
                <a:gd name="T4" fmla="*/ 30 w 30"/>
                <a:gd name="T5" fmla="*/ 13 h 17"/>
                <a:gd name="T6" fmla="*/ 30 w 30"/>
                <a:gd name="T7" fmla="*/ 17 h 17"/>
                <a:gd name="T8" fmla="*/ 28 w 30"/>
                <a:gd name="T9" fmla="*/ 17 h 17"/>
                <a:gd name="T10" fmla="*/ 0 w 30"/>
                <a:gd name="T11" fmla="*/ 3 h 17"/>
                <a:gd name="T12" fmla="*/ 0 w 30"/>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0" h="17">
                  <a:moveTo>
                    <a:pt x="0" y="0"/>
                  </a:moveTo>
                  <a:lnTo>
                    <a:pt x="4" y="0"/>
                  </a:lnTo>
                  <a:lnTo>
                    <a:pt x="30" y="13"/>
                  </a:lnTo>
                  <a:lnTo>
                    <a:pt x="30" y="17"/>
                  </a:lnTo>
                  <a:lnTo>
                    <a:pt x="28" y="17"/>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42" name="Freeform 404"/>
            <p:cNvSpPr>
              <a:spLocks/>
            </p:cNvSpPr>
            <p:nvPr/>
          </p:nvSpPr>
          <p:spPr bwMode="auto">
            <a:xfrm>
              <a:off x="1819530" y="3711945"/>
              <a:ext cx="24553" cy="14443"/>
            </a:xfrm>
            <a:custGeom>
              <a:avLst/>
              <a:gdLst>
                <a:gd name="T0" fmla="*/ 0 w 17"/>
                <a:gd name="T1" fmla="*/ 0 h 10"/>
                <a:gd name="T2" fmla="*/ 2 w 17"/>
                <a:gd name="T3" fmla="*/ 0 h 10"/>
                <a:gd name="T4" fmla="*/ 17 w 17"/>
                <a:gd name="T5" fmla="*/ 8 h 10"/>
                <a:gd name="T6" fmla="*/ 17 w 17"/>
                <a:gd name="T7" fmla="*/ 10 h 10"/>
                <a:gd name="T8" fmla="*/ 15 w 17"/>
                <a:gd name="T9" fmla="*/ 10 h 10"/>
                <a:gd name="T10" fmla="*/ 0 w 17"/>
                <a:gd name="T11" fmla="*/ 2 h 10"/>
                <a:gd name="T12" fmla="*/ 0 w 1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0" y="0"/>
                  </a:moveTo>
                  <a:lnTo>
                    <a:pt x="2" y="0"/>
                  </a:lnTo>
                  <a:lnTo>
                    <a:pt x="17" y="8"/>
                  </a:lnTo>
                  <a:lnTo>
                    <a:pt x="17" y="10"/>
                  </a:lnTo>
                  <a:lnTo>
                    <a:pt x="15" y="10"/>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43" name="Freeform 405"/>
            <p:cNvSpPr>
              <a:spLocks/>
            </p:cNvSpPr>
            <p:nvPr/>
          </p:nvSpPr>
          <p:spPr bwMode="auto">
            <a:xfrm>
              <a:off x="1893189" y="3752385"/>
              <a:ext cx="30330" cy="18776"/>
            </a:xfrm>
            <a:custGeom>
              <a:avLst/>
              <a:gdLst>
                <a:gd name="T0" fmla="*/ 0 w 21"/>
                <a:gd name="T1" fmla="*/ 0 h 13"/>
                <a:gd name="T2" fmla="*/ 2 w 21"/>
                <a:gd name="T3" fmla="*/ 0 h 13"/>
                <a:gd name="T4" fmla="*/ 21 w 21"/>
                <a:gd name="T5" fmla="*/ 9 h 13"/>
                <a:gd name="T6" fmla="*/ 21 w 21"/>
                <a:gd name="T7" fmla="*/ 13 h 13"/>
                <a:gd name="T8" fmla="*/ 18 w 21"/>
                <a:gd name="T9" fmla="*/ 13 h 13"/>
                <a:gd name="T10" fmla="*/ 0 w 21"/>
                <a:gd name="T11" fmla="*/ 3 h 13"/>
                <a:gd name="T12" fmla="*/ 0 w 2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1" h="13">
                  <a:moveTo>
                    <a:pt x="0" y="0"/>
                  </a:moveTo>
                  <a:lnTo>
                    <a:pt x="2" y="0"/>
                  </a:lnTo>
                  <a:lnTo>
                    <a:pt x="21" y="9"/>
                  </a:lnTo>
                  <a:lnTo>
                    <a:pt x="21" y="13"/>
                  </a:lnTo>
                  <a:lnTo>
                    <a:pt x="18" y="13"/>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44" name="Freeform 406"/>
            <p:cNvSpPr>
              <a:spLocks/>
            </p:cNvSpPr>
            <p:nvPr/>
          </p:nvSpPr>
          <p:spPr bwMode="auto">
            <a:xfrm>
              <a:off x="1919186" y="3765384"/>
              <a:ext cx="75103" cy="49106"/>
            </a:xfrm>
            <a:custGeom>
              <a:avLst/>
              <a:gdLst>
                <a:gd name="T0" fmla="*/ 0 w 52"/>
                <a:gd name="T1" fmla="*/ 0 h 34"/>
                <a:gd name="T2" fmla="*/ 3 w 52"/>
                <a:gd name="T3" fmla="*/ 0 h 34"/>
                <a:gd name="T4" fmla="*/ 52 w 52"/>
                <a:gd name="T5" fmla="*/ 30 h 34"/>
                <a:gd name="T6" fmla="*/ 52 w 52"/>
                <a:gd name="T7" fmla="*/ 34 h 34"/>
                <a:gd name="T8" fmla="*/ 50 w 52"/>
                <a:gd name="T9" fmla="*/ 34 h 34"/>
                <a:gd name="T10" fmla="*/ 0 w 52"/>
                <a:gd name="T11" fmla="*/ 4 h 34"/>
                <a:gd name="T12" fmla="*/ 0 w 52"/>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52" h="34">
                  <a:moveTo>
                    <a:pt x="0" y="0"/>
                  </a:moveTo>
                  <a:lnTo>
                    <a:pt x="3" y="0"/>
                  </a:lnTo>
                  <a:lnTo>
                    <a:pt x="52" y="30"/>
                  </a:lnTo>
                  <a:lnTo>
                    <a:pt x="52" y="34"/>
                  </a:lnTo>
                  <a:lnTo>
                    <a:pt x="50" y="34"/>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45" name="Freeform 408"/>
            <p:cNvSpPr>
              <a:spLocks/>
            </p:cNvSpPr>
            <p:nvPr/>
          </p:nvSpPr>
          <p:spPr bwMode="auto">
            <a:xfrm>
              <a:off x="1991401" y="3808711"/>
              <a:ext cx="25997" cy="20220"/>
            </a:xfrm>
            <a:custGeom>
              <a:avLst/>
              <a:gdLst>
                <a:gd name="T0" fmla="*/ 0 w 18"/>
                <a:gd name="T1" fmla="*/ 0 h 14"/>
                <a:gd name="T2" fmla="*/ 2 w 18"/>
                <a:gd name="T3" fmla="*/ 0 h 14"/>
                <a:gd name="T4" fmla="*/ 18 w 18"/>
                <a:gd name="T5" fmla="*/ 10 h 14"/>
                <a:gd name="T6" fmla="*/ 18 w 18"/>
                <a:gd name="T7" fmla="*/ 14 h 14"/>
                <a:gd name="T8" fmla="*/ 17 w 18"/>
                <a:gd name="T9" fmla="*/ 14 h 14"/>
                <a:gd name="T10" fmla="*/ 0 w 18"/>
                <a:gd name="T11" fmla="*/ 4 h 14"/>
                <a:gd name="T12" fmla="*/ 0 w 1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8" h="14">
                  <a:moveTo>
                    <a:pt x="0" y="0"/>
                  </a:moveTo>
                  <a:lnTo>
                    <a:pt x="2" y="0"/>
                  </a:lnTo>
                  <a:lnTo>
                    <a:pt x="18" y="10"/>
                  </a:lnTo>
                  <a:lnTo>
                    <a:pt x="18" y="14"/>
                  </a:lnTo>
                  <a:lnTo>
                    <a:pt x="17" y="14"/>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46" name="Freeform 409"/>
            <p:cNvSpPr>
              <a:spLocks/>
            </p:cNvSpPr>
            <p:nvPr/>
          </p:nvSpPr>
          <p:spPr bwMode="auto">
            <a:xfrm>
              <a:off x="2067947" y="3854928"/>
              <a:ext cx="25997" cy="20220"/>
            </a:xfrm>
            <a:custGeom>
              <a:avLst/>
              <a:gdLst>
                <a:gd name="T0" fmla="*/ 0 w 18"/>
                <a:gd name="T1" fmla="*/ 0 h 14"/>
                <a:gd name="T2" fmla="*/ 2 w 18"/>
                <a:gd name="T3" fmla="*/ 0 h 14"/>
                <a:gd name="T4" fmla="*/ 18 w 18"/>
                <a:gd name="T5" fmla="*/ 10 h 14"/>
                <a:gd name="T6" fmla="*/ 18 w 18"/>
                <a:gd name="T7" fmla="*/ 14 h 14"/>
                <a:gd name="T8" fmla="*/ 16 w 18"/>
                <a:gd name="T9" fmla="*/ 14 h 14"/>
                <a:gd name="T10" fmla="*/ 0 w 18"/>
                <a:gd name="T11" fmla="*/ 3 h 14"/>
                <a:gd name="T12" fmla="*/ 0 w 1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8" h="14">
                  <a:moveTo>
                    <a:pt x="0" y="0"/>
                  </a:moveTo>
                  <a:lnTo>
                    <a:pt x="2" y="0"/>
                  </a:lnTo>
                  <a:lnTo>
                    <a:pt x="18" y="10"/>
                  </a:lnTo>
                  <a:lnTo>
                    <a:pt x="18" y="14"/>
                  </a:lnTo>
                  <a:lnTo>
                    <a:pt x="16" y="1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47" name="Freeform 410"/>
            <p:cNvSpPr>
              <a:spLocks/>
            </p:cNvSpPr>
            <p:nvPr/>
          </p:nvSpPr>
          <p:spPr bwMode="auto">
            <a:xfrm>
              <a:off x="2138718" y="3898257"/>
              <a:ext cx="10110" cy="7222"/>
            </a:xfrm>
            <a:custGeom>
              <a:avLst/>
              <a:gdLst>
                <a:gd name="T0" fmla="*/ 0 w 7"/>
                <a:gd name="T1" fmla="*/ 0 h 5"/>
                <a:gd name="T2" fmla="*/ 4 w 7"/>
                <a:gd name="T3" fmla="*/ 0 h 5"/>
                <a:gd name="T4" fmla="*/ 7 w 7"/>
                <a:gd name="T5" fmla="*/ 3 h 5"/>
                <a:gd name="T6" fmla="*/ 7 w 7"/>
                <a:gd name="T7" fmla="*/ 5 h 5"/>
                <a:gd name="T8" fmla="*/ 5 w 7"/>
                <a:gd name="T9" fmla="*/ 5 h 5"/>
                <a:gd name="T10" fmla="*/ 0 w 7"/>
                <a:gd name="T11" fmla="*/ 3 h 5"/>
                <a:gd name="T12" fmla="*/ 0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0" y="0"/>
                  </a:moveTo>
                  <a:lnTo>
                    <a:pt x="4" y="0"/>
                  </a:lnTo>
                  <a:lnTo>
                    <a:pt x="7" y="3"/>
                  </a:lnTo>
                  <a:lnTo>
                    <a:pt x="7" y="5"/>
                  </a:lnTo>
                  <a:lnTo>
                    <a:pt x="5" y="5"/>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48" name="Freeform 411"/>
            <p:cNvSpPr>
              <a:spLocks/>
            </p:cNvSpPr>
            <p:nvPr/>
          </p:nvSpPr>
          <p:spPr bwMode="auto">
            <a:xfrm>
              <a:off x="2145939" y="3902590"/>
              <a:ext cx="75103" cy="49106"/>
            </a:xfrm>
            <a:custGeom>
              <a:avLst/>
              <a:gdLst>
                <a:gd name="T0" fmla="*/ 0 w 52"/>
                <a:gd name="T1" fmla="*/ 0 h 34"/>
                <a:gd name="T2" fmla="*/ 2 w 52"/>
                <a:gd name="T3" fmla="*/ 0 h 34"/>
                <a:gd name="T4" fmla="*/ 52 w 52"/>
                <a:gd name="T5" fmla="*/ 32 h 34"/>
                <a:gd name="T6" fmla="*/ 52 w 52"/>
                <a:gd name="T7" fmla="*/ 34 h 34"/>
                <a:gd name="T8" fmla="*/ 50 w 52"/>
                <a:gd name="T9" fmla="*/ 34 h 34"/>
                <a:gd name="T10" fmla="*/ 0 w 52"/>
                <a:gd name="T11" fmla="*/ 2 h 34"/>
                <a:gd name="T12" fmla="*/ 0 w 52"/>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52" h="34">
                  <a:moveTo>
                    <a:pt x="0" y="0"/>
                  </a:moveTo>
                  <a:lnTo>
                    <a:pt x="2" y="0"/>
                  </a:lnTo>
                  <a:lnTo>
                    <a:pt x="52" y="32"/>
                  </a:lnTo>
                  <a:lnTo>
                    <a:pt x="52" y="34"/>
                  </a:lnTo>
                  <a:lnTo>
                    <a:pt x="50" y="34"/>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49" name="Freeform 412"/>
            <p:cNvSpPr>
              <a:spLocks/>
            </p:cNvSpPr>
            <p:nvPr/>
          </p:nvSpPr>
          <p:spPr bwMode="auto">
            <a:xfrm>
              <a:off x="2218153" y="3948808"/>
              <a:ext cx="40440" cy="27442"/>
            </a:xfrm>
            <a:custGeom>
              <a:avLst/>
              <a:gdLst>
                <a:gd name="T0" fmla="*/ 0 w 28"/>
                <a:gd name="T1" fmla="*/ 0 h 19"/>
                <a:gd name="T2" fmla="*/ 2 w 28"/>
                <a:gd name="T3" fmla="*/ 0 h 19"/>
                <a:gd name="T4" fmla="*/ 28 w 28"/>
                <a:gd name="T5" fmla="*/ 16 h 19"/>
                <a:gd name="T6" fmla="*/ 28 w 28"/>
                <a:gd name="T7" fmla="*/ 19 h 19"/>
                <a:gd name="T8" fmla="*/ 26 w 28"/>
                <a:gd name="T9" fmla="*/ 19 h 19"/>
                <a:gd name="T10" fmla="*/ 0 w 28"/>
                <a:gd name="T11" fmla="*/ 2 h 19"/>
                <a:gd name="T12" fmla="*/ 0 w 2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8" h="19">
                  <a:moveTo>
                    <a:pt x="0" y="0"/>
                  </a:moveTo>
                  <a:lnTo>
                    <a:pt x="2" y="0"/>
                  </a:lnTo>
                  <a:lnTo>
                    <a:pt x="28" y="16"/>
                  </a:lnTo>
                  <a:lnTo>
                    <a:pt x="28" y="19"/>
                  </a:lnTo>
                  <a:lnTo>
                    <a:pt x="26" y="19"/>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50" name="Freeform 413"/>
            <p:cNvSpPr>
              <a:spLocks/>
            </p:cNvSpPr>
            <p:nvPr/>
          </p:nvSpPr>
          <p:spPr bwMode="auto">
            <a:xfrm>
              <a:off x="2313476" y="4010911"/>
              <a:ext cx="25997" cy="18776"/>
            </a:xfrm>
            <a:custGeom>
              <a:avLst/>
              <a:gdLst>
                <a:gd name="T0" fmla="*/ 0 w 18"/>
                <a:gd name="T1" fmla="*/ 0 h 13"/>
                <a:gd name="T2" fmla="*/ 2 w 18"/>
                <a:gd name="T3" fmla="*/ 0 h 13"/>
                <a:gd name="T4" fmla="*/ 18 w 18"/>
                <a:gd name="T5" fmla="*/ 11 h 13"/>
                <a:gd name="T6" fmla="*/ 18 w 18"/>
                <a:gd name="T7" fmla="*/ 13 h 13"/>
                <a:gd name="T8" fmla="*/ 16 w 18"/>
                <a:gd name="T9" fmla="*/ 13 h 13"/>
                <a:gd name="T10" fmla="*/ 0 w 18"/>
                <a:gd name="T11" fmla="*/ 3 h 13"/>
                <a:gd name="T12" fmla="*/ 0 w 1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0" y="0"/>
                  </a:moveTo>
                  <a:lnTo>
                    <a:pt x="2" y="0"/>
                  </a:lnTo>
                  <a:lnTo>
                    <a:pt x="18" y="11"/>
                  </a:lnTo>
                  <a:lnTo>
                    <a:pt x="18" y="13"/>
                  </a:lnTo>
                  <a:lnTo>
                    <a:pt x="16" y="13"/>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51" name="Freeform 414"/>
            <p:cNvSpPr>
              <a:spLocks/>
            </p:cNvSpPr>
            <p:nvPr/>
          </p:nvSpPr>
          <p:spPr bwMode="auto">
            <a:xfrm>
              <a:off x="2385690" y="4057129"/>
              <a:ext cx="75103" cy="50550"/>
            </a:xfrm>
            <a:custGeom>
              <a:avLst/>
              <a:gdLst>
                <a:gd name="T0" fmla="*/ 0 w 52"/>
                <a:gd name="T1" fmla="*/ 0 h 35"/>
                <a:gd name="T2" fmla="*/ 1 w 52"/>
                <a:gd name="T3" fmla="*/ 0 h 35"/>
                <a:gd name="T4" fmla="*/ 52 w 52"/>
                <a:gd name="T5" fmla="*/ 32 h 35"/>
                <a:gd name="T6" fmla="*/ 52 w 52"/>
                <a:gd name="T7" fmla="*/ 35 h 35"/>
                <a:gd name="T8" fmla="*/ 48 w 52"/>
                <a:gd name="T9" fmla="*/ 35 h 35"/>
                <a:gd name="T10" fmla="*/ 0 w 52"/>
                <a:gd name="T11" fmla="*/ 3 h 35"/>
                <a:gd name="T12" fmla="*/ 0 w 52"/>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52" h="35">
                  <a:moveTo>
                    <a:pt x="0" y="0"/>
                  </a:moveTo>
                  <a:lnTo>
                    <a:pt x="1" y="0"/>
                  </a:lnTo>
                  <a:lnTo>
                    <a:pt x="52" y="32"/>
                  </a:lnTo>
                  <a:lnTo>
                    <a:pt x="52" y="35"/>
                  </a:lnTo>
                  <a:lnTo>
                    <a:pt x="48" y="35"/>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52" name="Freeform 415"/>
            <p:cNvSpPr>
              <a:spLocks/>
            </p:cNvSpPr>
            <p:nvPr/>
          </p:nvSpPr>
          <p:spPr bwMode="auto">
            <a:xfrm>
              <a:off x="2455016" y="4103346"/>
              <a:ext cx="53439" cy="36108"/>
            </a:xfrm>
            <a:custGeom>
              <a:avLst/>
              <a:gdLst>
                <a:gd name="T0" fmla="*/ 0 w 37"/>
                <a:gd name="T1" fmla="*/ 0 h 25"/>
                <a:gd name="T2" fmla="*/ 4 w 37"/>
                <a:gd name="T3" fmla="*/ 0 h 25"/>
                <a:gd name="T4" fmla="*/ 37 w 37"/>
                <a:gd name="T5" fmla="*/ 22 h 25"/>
                <a:gd name="T6" fmla="*/ 37 w 37"/>
                <a:gd name="T7" fmla="*/ 25 h 25"/>
                <a:gd name="T8" fmla="*/ 34 w 37"/>
                <a:gd name="T9" fmla="*/ 25 h 25"/>
                <a:gd name="T10" fmla="*/ 0 w 37"/>
                <a:gd name="T11" fmla="*/ 3 h 25"/>
                <a:gd name="T12" fmla="*/ 0 w 37"/>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37" h="25">
                  <a:moveTo>
                    <a:pt x="0" y="0"/>
                  </a:moveTo>
                  <a:lnTo>
                    <a:pt x="4" y="0"/>
                  </a:lnTo>
                  <a:lnTo>
                    <a:pt x="37" y="22"/>
                  </a:lnTo>
                  <a:lnTo>
                    <a:pt x="37" y="25"/>
                  </a:lnTo>
                  <a:lnTo>
                    <a:pt x="34" y="25"/>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53" name="Freeform 416"/>
            <p:cNvSpPr>
              <a:spLocks/>
            </p:cNvSpPr>
            <p:nvPr/>
          </p:nvSpPr>
          <p:spPr bwMode="auto">
            <a:xfrm>
              <a:off x="2556116" y="4169783"/>
              <a:ext cx="25997" cy="20220"/>
            </a:xfrm>
            <a:custGeom>
              <a:avLst/>
              <a:gdLst>
                <a:gd name="T0" fmla="*/ 0 w 18"/>
                <a:gd name="T1" fmla="*/ 0 h 14"/>
                <a:gd name="T2" fmla="*/ 2 w 18"/>
                <a:gd name="T3" fmla="*/ 0 h 14"/>
                <a:gd name="T4" fmla="*/ 18 w 18"/>
                <a:gd name="T5" fmla="*/ 10 h 14"/>
                <a:gd name="T6" fmla="*/ 18 w 18"/>
                <a:gd name="T7" fmla="*/ 14 h 14"/>
                <a:gd name="T8" fmla="*/ 16 w 18"/>
                <a:gd name="T9" fmla="*/ 14 h 14"/>
                <a:gd name="T10" fmla="*/ 0 w 18"/>
                <a:gd name="T11" fmla="*/ 3 h 14"/>
                <a:gd name="T12" fmla="*/ 0 w 1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8" h="14">
                  <a:moveTo>
                    <a:pt x="0" y="0"/>
                  </a:moveTo>
                  <a:lnTo>
                    <a:pt x="2" y="0"/>
                  </a:lnTo>
                  <a:lnTo>
                    <a:pt x="18" y="10"/>
                  </a:lnTo>
                  <a:lnTo>
                    <a:pt x="18" y="14"/>
                  </a:lnTo>
                  <a:lnTo>
                    <a:pt x="16" y="1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54" name="Freeform 417"/>
            <p:cNvSpPr>
              <a:spLocks/>
            </p:cNvSpPr>
            <p:nvPr/>
          </p:nvSpPr>
          <p:spPr bwMode="auto">
            <a:xfrm>
              <a:off x="2631219" y="4223222"/>
              <a:ext cx="121320" cy="82325"/>
            </a:xfrm>
            <a:custGeom>
              <a:avLst/>
              <a:gdLst>
                <a:gd name="T0" fmla="*/ 0 w 84"/>
                <a:gd name="T1" fmla="*/ 0 h 57"/>
                <a:gd name="T2" fmla="*/ 4 w 84"/>
                <a:gd name="T3" fmla="*/ 0 h 57"/>
                <a:gd name="T4" fmla="*/ 84 w 84"/>
                <a:gd name="T5" fmla="*/ 54 h 57"/>
                <a:gd name="T6" fmla="*/ 84 w 84"/>
                <a:gd name="T7" fmla="*/ 57 h 57"/>
                <a:gd name="T8" fmla="*/ 81 w 84"/>
                <a:gd name="T9" fmla="*/ 57 h 57"/>
                <a:gd name="T10" fmla="*/ 0 w 84"/>
                <a:gd name="T11" fmla="*/ 2 h 57"/>
                <a:gd name="T12" fmla="*/ 0 w 84"/>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84" h="57">
                  <a:moveTo>
                    <a:pt x="0" y="0"/>
                  </a:moveTo>
                  <a:lnTo>
                    <a:pt x="4" y="0"/>
                  </a:lnTo>
                  <a:lnTo>
                    <a:pt x="84" y="54"/>
                  </a:lnTo>
                  <a:lnTo>
                    <a:pt x="84" y="57"/>
                  </a:lnTo>
                  <a:lnTo>
                    <a:pt x="81" y="57"/>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55" name="Freeform 418"/>
            <p:cNvSpPr>
              <a:spLocks/>
            </p:cNvSpPr>
            <p:nvPr/>
          </p:nvSpPr>
          <p:spPr bwMode="auto">
            <a:xfrm>
              <a:off x="2801645" y="4337320"/>
              <a:ext cx="25997" cy="21665"/>
            </a:xfrm>
            <a:custGeom>
              <a:avLst/>
              <a:gdLst>
                <a:gd name="T0" fmla="*/ 0 w 18"/>
                <a:gd name="T1" fmla="*/ 0 h 15"/>
                <a:gd name="T2" fmla="*/ 3 w 18"/>
                <a:gd name="T3" fmla="*/ 0 h 15"/>
                <a:gd name="T4" fmla="*/ 18 w 18"/>
                <a:gd name="T5" fmla="*/ 13 h 15"/>
                <a:gd name="T6" fmla="*/ 18 w 18"/>
                <a:gd name="T7" fmla="*/ 15 h 15"/>
                <a:gd name="T8" fmla="*/ 16 w 18"/>
                <a:gd name="T9" fmla="*/ 15 h 15"/>
                <a:gd name="T10" fmla="*/ 0 w 18"/>
                <a:gd name="T11" fmla="*/ 4 h 15"/>
                <a:gd name="T12" fmla="*/ 0 w 1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8" h="15">
                  <a:moveTo>
                    <a:pt x="0" y="0"/>
                  </a:moveTo>
                  <a:lnTo>
                    <a:pt x="3" y="0"/>
                  </a:lnTo>
                  <a:lnTo>
                    <a:pt x="18" y="13"/>
                  </a:lnTo>
                  <a:lnTo>
                    <a:pt x="18" y="15"/>
                  </a:lnTo>
                  <a:lnTo>
                    <a:pt x="16" y="15"/>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56" name="Freeform 419"/>
            <p:cNvSpPr>
              <a:spLocks/>
            </p:cNvSpPr>
            <p:nvPr/>
          </p:nvSpPr>
          <p:spPr bwMode="auto">
            <a:xfrm>
              <a:off x="2878192" y="4392203"/>
              <a:ext cx="49106" cy="36108"/>
            </a:xfrm>
            <a:custGeom>
              <a:avLst/>
              <a:gdLst>
                <a:gd name="T0" fmla="*/ 0 w 34"/>
                <a:gd name="T1" fmla="*/ 0 h 25"/>
                <a:gd name="T2" fmla="*/ 3 w 34"/>
                <a:gd name="T3" fmla="*/ 0 h 25"/>
                <a:gd name="T4" fmla="*/ 34 w 34"/>
                <a:gd name="T5" fmla="*/ 22 h 25"/>
                <a:gd name="T6" fmla="*/ 34 w 34"/>
                <a:gd name="T7" fmla="*/ 25 h 25"/>
                <a:gd name="T8" fmla="*/ 31 w 34"/>
                <a:gd name="T9" fmla="*/ 25 h 25"/>
                <a:gd name="T10" fmla="*/ 0 w 34"/>
                <a:gd name="T11" fmla="*/ 4 h 25"/>
                <a:gd name="T12" fmla="*/ 0 w 34"/>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34" h="25">
                  <a:moveTo>
                    <a:pt x="0" y="0"/>
                  </a:moveTo>
                  <a:lnTo>
                    <a:pt x="3" y="0"/>
                  </a:lnTo>
                  <a:lnTo>
                    <a:pt x="34" y="22"/>
                  </a:lnTo>
                  <a:lnTo>
                    <a:pt x="34" y="25"/>
                  </a:lnTo>
                  <a:lnTo>
                    <a:pt x="31" y="25"/>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57" name="Freeform 420"/>
            <p:cNvSpPr>
              <a:spLocks/>
            </p:cNvSpPr>
            <p:nvPr/>
          </p:nvSpPr>
          <p:spPr bwMode="auto">
            <a:xfrm>
              <a:off x="2922965" y="4423977"/>
              <a:ext cx="10110" cy="10110"/>
            </a:xfrm>
            <a:custGeom>
              <a:avLst/>
              <a:gdLst>
                <a:gd name="T0" fmla="*/ 0 w 7"/>
                <a:gd name="T1" fmla="*/ 0 h 7"/>
                <a:gd name="T2" fmla="*/ 3 w 7"/>
                <a:gd name="T3" fmla="*/ 0 h 7"/>
                <a:gd name="T4" fmla="*/ 7 w 7"/>
                <a:gd name="T5" fmla="*/ 4 h 7"/>
                <a:gd name="T6" fmla="*/ 7 w 7"/>
                <a:gd name="T7" fmla="*/ 7 h 7"/>
                <a:gd name="T8" fmla="*/ 5 w 7"/>
                <a:gd name="T9" fmla="*/ 7 h 7"/>
                <a:gd name="T10" fmla="*/ 0 w 7"/>
                <a:gd name="T11" fmla="*/ 3 h 7"/>
                <a:gd name="T12" fmla="*/ 0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0" y="0"/>
                  </a:moveTo>
                  <a:lnTo>
                    <a:pt x="3" y="0"/>
                  </a:lnTo>
                  <a:lnTo>
                    <a:pt x="7" y="4"/>
                  </a:lnTo>
                  <a:lnTo>
                    <a:pt x="7" y="7"/>
                  </a:lnTo>
                  <a:lnTo>
                    <a:pt x="5" y="7"/>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58" name="Line 421"/>
            <p:cNvSpPr>
              <a:spLocks noChangeShapeType="1"/>
            </p:cNvSpPr>
            <p:nvPr/>
          </p:nvSpPr>
          <p:spPr bwMode="auto">
            <a:xfrm>
              <a:off x="1061281" y="3457750"/>
              <a:ext cx="0" cy="5921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59" name="Line 422"/>
            <p:cNvSpPr>
              <a:spLocks noChangeShapeType="1"/>
            </p:cNvSpPr>
            <p:nvPr/>
          </p:nvSpPr>
          <p:spPr bwMode="auto">
            <a:xfrm>
              <a:off x="1046838" y="3459194"/>
              <a:ext cx="3033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60" name="Line 423"/>
            <p:cNvSpPr>
              <a:spLocks noChangeShapeType="1"/>
            </p:cNvSpPr>
            <p:nvPr/>
          </p:nvSpPr>
          <p:spPr bwMode="auto">
            <a:xfrm>
              <a:off x="1061281" y="3515522"/>
              <a:ext cx="0" cy="7365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61" name="Line 424"/>
            <p:cNvSpPr>
              <a:spLocks noChangeShapeType="1"/>
            </p:cNvSpPr>
            <p:nvPr/>
          </p:nvSpPr>
          <p:spPr bwMode="auto">
            <a:xfrm>
              <a:off x="1046838" y="3587736"/>
              <a:ext cx="3033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62" name="Line 425"/>
            <p:cNvSpPr>
              <a:spLocks noChangeShapeType="1"/>
            </p:cNvSpPr>
            <p:nvPr/>
          </p:nvSpPr>
          <p:spPr bwMode="auto">
            <a:xfrm>
              <a:off x="1247593" y="3411533"/>
              <a:ext cx="0" cy="5343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63" name="Line 426"/>
            <p:cNvSpPr>
              <a:spLocks noChangeShapeType="1"/>
            </p:cNvSpPr>
            <p:nvPr/>
          </p:nvSpPr>
          <p:spPr bwMode="auto">
            <a:xfrm>
              <a:off x="1231706" y="3411533"/>
              <a:ext cx="3177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64" name="Line 427"/>
            <p:cNvSpPr>
              <a:spLocks noChangeShapeType="1"/>
            </p:cNvSpPr>
            <p:nvPr/>
          </p:nvSpPr>
          <p:spPr bwMode="auto">
            <a:xfrm>
              <a:off x="1247593" y="3462083"/>
              <a:ext cx="0" cy="7077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65" name="Line 428"/>
            <p:cNvSpPr>
              <a:spLocks noChangeShapeType="1"/>
            </p:cNvSpPr>
            <p:nvPr/>
          </p:nvSpPr>
          <p:spPr bwMode="auto">
            <a:xfrm>
              <a:off x="1231706" y="3531408"/>
              <a:ext cx="3177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66" name="Line 429"/>
            <p:cNvSpPr>
              <a:spLocks noChangeShapeType="1"/>
            </p:cNvSpPr>
            <p:nvPr/>
          </p:nvSpPr>
          <p:spPr bwMode="auto">
            <a:xfrm>
              <a:off x="1439684" y="3378314"/>
              <a:ext cx="0" cy="4766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67" name="Line 430"/>
            <p:cNvSpPr>
              <a:spLocks noChangeShapeType="1"/>
            </p:cNvSpPr>
            <p:nvPr/>
          </p:nvSpPr>
          <p:spPr bwMode="auto">
            <a:xfrm>
              <a:off x="1423796" y="3378314"/>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68" name="Line 431"/>
            <p:cNvSpPr>
              <a:spLocks noChangeShapeType="1"/>
            </p:cNvSpPr>
            <p:nvPr/>
          </p:nvSpPr>
          <p:spPr bwMode="auto">
            <a:xfrm>
              <a:off x="1439684" y="3424531"/>
              <a:ext cx="0" cy="5921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69" name="Line 432"/>
            <p:cNvSpPr>
              <a:spLocks noChangeShapeType="1"/>
            </p:cNvSpPr>
            <p:nvPr/>
          </p:nvSpPr>
          <p:spPr bwMode="auto">
            <a:xfrm>
              <a:off x="1423796" y="3482303"/>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70" name="Line 433"/>
            <p:cNvSpPr>
              <a:spLocks noChangeShapeType="1"/>
            </p:cNvSpPr>
            <p:nvPr/>
          </p:nvSpPr>
          <p:spPr bwMode="auto">
            <a:xfrm>
              <a:off x="1771869" y="3360983"/>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71" name="Line 434"/>
            <p:cNvSpPr>
              <a:spLocks noChangeShapeType="1"/>
            </p:cNvSpPr>
            <p:nvPr/>
          </p:nvSpPr>
          <p:spPr bwMode="auto">
            <a:xfrm>
              <a:off x="1757426" y="3360983"/>
              <a:ext cx="3033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72" name="Line 435"/>
            <p:cNvSpPr>
              <a:spLocks noChangeShapeType="1"/>
            </p:cNvSpPr>
            <p:nvPr/>
          </p:nvSpPr>
          <p:spPr bwMode="auto">
            <a:xfrm>
              <a:off x="1771869" y="3401423"/>
              <a:ext cx="0" cy="5777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73" name="Line 436"/>
            <p:cNvSpPr>
              <a:spLocks noChangeShapeType="1"/>
            </p:cNvSpPr>
            <p:nvPr/>
          </p:nvSpPr>
          <p:spPr bwMode="auto">
            <a:xfrm>
              <a:off x="1757426" y="3459194"/>
              <a:ext cx="3033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74" name="Line 437"/>
            <p:cNvSpPr>
              <a:spLocks noChangeShapeType="1"/>
            </p:cNvSpPr>
            <p:nvPr/>
          </p:nvSpPr>
          <p:spPr bwMode="auto">
            <a:xfrm>
              <a:off x="1922075" y="3375426"/>
              <a:ext cx="0" cy="4477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75" name="Line 438"/>
            <p:cNvSpPr>
              <a:spLocks noChangeShapeType="1"/>
            </p:cNvSpPr>
            <p:nvPr/>
          </p:nvSpPr>
          <p:spPr bwMode="auto">
            <a:xfrm>
              <a:off x="1904744" y="3376870"/>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76" name="Line 439"/>
            <p:cNvSpPr>
              <a:spLocks noChangeShapeType="1"/>
            </p:cNvSpPr>
            <p:nvPr/>
          </p:nvSpPr>
          <p:spPr bwMode="auto">
            <a:xfrm>
              <a:off x="1922075" y="3420199"/>
              <a:ext cx="0" cy="5632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77" name="Line 440"/>
            <p:cNvSpPr>
              <a:spLocks noChangeShapeType="1"/>
            </p:cNvSpPr>
            <p:nvPr/>
          </p:nvSpPr>
          <p:spPr bwMode="auto">
            <a:xfrm>
              <a:off x="1904744" y="3476526"/>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78" name="Line 441"/>
            <p:cNvSpPr>
              <a:spLocks noChangeShapeType="1"/>
            </p:cNvSpPr>
            <p:nvPr/>
          </p:nvSpPr>
          <p:spPr bwMode="auto">
            <a:xfrm>
              <a:off x="2092501" y="3431753"/>
              <a:ext cx="0" cy="1733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79" name="Line 442"/>
            <p:cNvSpPr>
              <a:spLocks noChangeShapeType="1"/>
            </p:cNvSpPr>
            <p:nvPr/>
          </p:nvSpPr>
          <p:spPr bwMode="auto">
            <a:xfrm>
              <a:off x="2076613" y="3431753"/>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80" name="Line 443"/>
            <p:cNvSpPr>
              <a:spLocks noChangeShapeType="1"/>
            </p:cNvSpPr>
            <p:nvPr/>
          </p:nvSpPr>
          <p:spPr bwMode="auto">
            <a:xfrm>
              <a:off x="2092501" y="3447640"/>
              <a:ext cx="0" cy="2310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81" name="Line 444"/>
            <p:cNvSpPr>
              <a:spLocks noChangeShapeType="1"/>
            </p:cNvSpPr>
            <p:nvPr/>
          </p:nvSpPr>
          <p:spPr bwMode="auto">
            <a:xfrm>
              <a:off x="2076613" y="3470748"/>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82" name="Line 445"/>
            <p:cNvSpPr>
              <a:spLocks noChangeShapeType="1"/>
            </p:cNvSpPr>
            <p:nvPr/>
          </p:nvSpPr>
          <p:spPr bwMode="auto">
            <a:xfrm>
              <a:off x="2309144" y="3373982"/>
              <a:ext cx="0" cy="2310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83" name="Line 446"/>
            <p:cNvSpPr>
              <a:spLocks noChangeShapeType="1"/>
            </p:cNvSpPr>
            <p:nvPr/>
          </p:nvSpPr>
          <p:spPr bwMode="auto">
            <a:xfrm>
              <a:off x="2291812" y="3375426"/>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84" name="Line 447"/>
            <p:cNvSpPr>
              <a:spLocks noChangeShapeType="1"/>
            </p:cNvSpPr>
            <p:nvPr/>
          </p:nvSpPr>
          <p:spPr bwMode="auto">
            <a:xfrm>
              <a:off x="2309144" y="3395646"/>
              <a:ext cx="0" cy="2455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85" name="Line 448"/>
            <p:cNvSpPr>
              <a:spLocks noChangeShapeType="1"/>
            </p:cNvSpPr>
            <p:nvPr/>
          </p:nvSpPr>
          <p:spPr bwMode="auto">
            <a:xfrm>
              <a:off x="2291812" y="3418754"/>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86" name="Line 449"/>
            <p:cNvSpPr>
              <a:spLocks noChangeShapeType="1"/>
            </p:cNvSpPr>
            <p:nvPr/>
          </p:nvSpPr>
          <p:spPr bwMode="auto">
            <a:xfrm>
              <a:off x="2730875" y="3199223"/>
              <a:ext cx="0" cy="4766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87" name="Line 450"/>
            <p:cNvSpPr>
              <a:spLocks noChangeShapeType="1"/>
            </p:cNvSpPr>
            <p:nvPr/>
          </p:nvSpPr>
          <p:spPr bwMode="auto">
            <a:xfrm>
              <a:off x="2716432" y="3199223"/>
              <a:ext cx="3177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88" name="Line 451"/>
            <p:cNvSpPr>
              <a:spLocks noChangeShapeType="1"/>
            </p:cNvSpPr>
            <p:nvPr/>
          </p:nvSpPr>
          <p:spPr bwMode="auto">
            <a:xfrm>
              <a:off x="2730875" y="3245440"/>
              <a:ext cx="0" cy="5921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89" name="Line 452"/>
            <p:cNvSpPr>
              <a:spLocks noChangeShapeType="1"/>
            </p:cNvSpPr>
            <p:nvPr/>
          </p:nvSpPr>
          <p:spPr bwMode="auto">
            <a:xfrm>
              <a:off x="2716432" y="3303211"/>
              <a:ext cx="3177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90" name="Line 453"/>
            <p:cNvSpPr>
              <a:spLocks noChangeShapeType="1"/>
            </p:cNvSpPr>
            <p:nvPr/>
          </p:nvSpPr>
          <p:spPr bwMode="auto">
            <a:xfrm>
              <a:off x="3048618" y="3027353"/>
              <a:ext cx="0" cy="7365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91" name="Line 454"/>
            <p:cNvSpPr>
              <a:spLocks noChangeShapeType="1"/>
            </p:cNvSpPr>
            <p:nvPr/>
          </p:nvSpPr>
          <p:spPr bwMode="auto">
            <a:xfrm>
              <a:off x="3028398" y="3027353"/>
              <a:ext cx="3466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92" name="Line 455"/>
            <p:cNvSpPr>
              <a:spLocks noChangeShapeType="1"/>
            </p:cNvSpPr>
            <p:nvPr/>
          </p:nvSpPr>
          <p:spPr bwMode="auto">
            <a:xfrm>
              <a:off x="3048618" y="3098123"/>
              <a:ext cx="0" cy="1025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93" name="Line 456"/>
            <p:cNvSpPr>
              <a:spLocks noChangeShapeType="1"/>
            </p:cNvSpPr>
            <p:nvPr/>
          </p:nvSpPr>
          <p:spPr bwMode="auto">
            <a:xfrm>
              <a:off x="3028398" y="3199223"/>
              <a:ext cx="3466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94" name="Line 457"/>
            <p:cNvSpPr>
              <a:spLocks noChangeShapeType="1"/>
            </p:cNvSpPr>
            <p:nvPr/>
          </p:nvSpPr>
          <p:spPr bwMode="auto">
            <a:xfrm>
              <a:off x="5017179" y="2336984"/>
              <a:ext cx="0" cy="6643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95" name="Line 458"/>
            <p:cNvSpPr>
              <a:spLocks noChangeShapeType="1"/>
            </p:cNvSpPr>
            <p:nvPr/>
          </p:nvSpPr>
          <p:spPr bwMode="auto">
            <a:xfrm>
              <a:off x="5001292" y="2338428"/>
              <a:ext cx="3177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96" name="Line 459"/>
            <p:cNvSpPr>
              <a:spLocks noChangeShapeType="1"/>
            </p:cNvSpPr>
            <p:nvPr/>
          </p:nvSpPr>
          <p:spPr bwMode="auto">
            <a:xfrm>
              <a:off x="5017179" y="2400533"/>
              <a:ext cx="0" cy="8954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97" name="Line 460"/>
            <p:cNvSpPr>
              <a:spLocks noChangeShapeType="1"/>
            </p:cNvSpPr>
            <p:nvPr/>
          </p:nvSpPr>
          <p:spPr bwMode="auto">
            <a:xfrm>
              <a:off x="5001292" y="2488634"/>
              <a:ext cx="3177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98" name="Line 461"/>
            <p:cNvSpPr>
              <a:spLocks noChangeShapeType="1"/>
            </p:cNvSpPr>
            <p:nvPr/>
          </p:nvSpPr>
          <p:spPr bwMode="auto">
            <a:xfrm>
              <a:off x="5444687" y="2549294"/>
              <a:ext cx="0" cy="8376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399" name="Line 462"/>
            <p:cNvSpPr>
              <a:spLocks noChangeShapeType="1"/>
            </p:cNvSpPr>
            <p:nvPr/>
          </p:nvSpPr>
          <p:spPr bwMode="auto">
            <a:xfrm>
              <a:off x="5430245" y="2549294"/>
              <a:ext cx="3033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00" name="Line 463"/>
            <p:cNvSpPr>
              <a:spLocks noChangeShapeType="1"/>
            </p:cNvSpPr>
            <p:nvPr/>
          </p:nvSpPr>
          <p:spPr bwMode="auto">
            <a:xfrm>
              <a:off x="5444687" y="2631619"/>
              <a:ext cx="0" cy="12998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01" name="Line 464"/>
            <p:cNvSpPr>
              <a:spLocks noChangeShapeType="1"/>
            </p:cNvSpPr>
            <p:nvPr/>
          </p:nvSpPr>
          <p:spPr bwMode="auto">
            <a:xfrm>
              <a:off x="5430245" y="2760160"/>
              <a:ext cx="3033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02" name="Freeform 465"/>
            <p:cNvSpPr>
              <a:spLocks/>
            </p:cNvSpPr>
            <p:nvPr/>
          </p:nvSpPr>
          <p:spPr bwMode="auto">
            <a:xfrm>
              <a:off x="1059836" y="3462083"/>
              <a:ext cx="187757" cy="54883"/>
            </a:xfrm>
            <a:custGeom>
              <a:avLst/>
              <a:gdLst>
                <a:gd name="T0" fmla="*/ 129 w 130"/>
                <a:gd name="T1" fmla="*/ 0 h 38"/>
                <a:gd name="T2" fmla="*/ 130 w 130"/>
                <a:gd name="T3" fmla="*/ 0 h 38"/>
                <a:gd name="T4" fmla="*/ 130 w 130"/>
                <a:gd name="T5" fmla="*/ 2 h 38"/>
                <a:gd name="T6" fmla="*/ 2 w 130"/>
                <a:gd name="T7" fmla="*/ 38 h 38"/>
                <a:gd name="T8" fmla="*/ 0 w 130"/>
                <a:gd name="T9" fmla="*/ 38 h 38"/>
                <a:gd name="T10" fmla="*/ 0 w 130"/>
                <a:gd name="T11" fmla="*/ 37 h 38"/>
                <a:gd name="T12" fmla="*/ 129 w 13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30" h="38">
                  <a:moveTo>
                    <a:pt x="129" y="0"/>
                  </a:moveTo>
                  <a:lnTo>
                    <a:pt x="130" y="0"/>
                  </a:lnTo>
                  <a:lnTo>
                    <a:pt x="130" y="2"/>
                  </a:lnTo>
                  <a:lnTo>
                    <a:pt x="2" y="38"/>
                  </a:lnTo>
                  <a:lnTo>
                    <a:pt x="0" y="38"/>
                  </a:lnTo>
                  <a:lnTo>
                    <a:pt x="0" y="37"/>
                  </a:lnTo>
                  <a:lnTo>
                    <a:pt x="12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03" name="Freeform 466"/>
            <p:cNvSpPr>
              <a:spLocks/>
            </p:cNvSpPr>
            <p:nvPr/>
          </p:nvSpPr>
          <p:spPr bwMode="auto">
            <a:xfrm>
              <a:off x="1246149" y="3424531"/>
              <a:ext cx="196423" cy="40440"/>
            </a:xfrm>
            <a:custGeom>
              <a:avLst/>
              <a:gdLst>
                <a:gd name="T0" fmla="*/ 134 w 136"/>
                <a:gd name="T1" fmla="*/ 0 h 28"/>
                <a:gd name="T2" fmla="*/ 136 w 136"/>
                <a:gd name="T3" fmla="*/ 0 h 28"/>
                <a:gd name="T4" fmla="*/ 136 w 136"/>
                <a:gd name="T5" fmla="*/ 1 h 28"/>
                <a:gd name="T6" fmla="*/ 1 w 136"/>
                <a:gd name="T7" fmla="*/ 28 h 28"/>
                <a:gd name="T8" fmla="*/ 0 w 136"/>
                <a:gd name="T9" fmla="*/ 28 h 28"/>
                <a:gd name="T10" fmla="*/ 0 w 136"/>
                <a:gd name="T11" fmla="*/ 26 h 28"/>
                <a:gd name="T12" fmla="*/ 134 w 136"/>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136" h="28">
                  <a:moveTo>
                    <a:pt x="134" y="0"/>
                  </a:moveTo>
                  <a:lnTo>
                    <a:pt x="136" y="0"/>
                  </a:lnTo>
                  <a:lnTo>
                    <a:pt x="136" y="1"/>
                  </a:lnTo>
                  <a:lnTo>
                    <a:pt x="1" y="28"/>
                  </a:lnTo>
                  <a:lnTo>
                    <a:pt x="0" y="28"/>
                  </a:lnTo>
                  <a:lnTo>
                    <a:pt x="0" y="26"/>
                  </a:lnTo>
                  <a:lnTo>
                    <a:pt x="13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04" name="Freeform 467"/>
            <p:cNvSpPr>
              <a:spLocks/>
            </p:cNvSpPr>
            <p:nvPr/>
          </p:nvSpPr>
          <p:spPr bwMode="auto">
            <a:xfrm>
              <a:off x="1439684" y="3401423"/>
              <a:ext cx="333630" cy="24553"/>
            </a:xfrm>
            <a:custGeom>
              <a:avLst/>
              <a:gdLst>
                <a:gd name="T0" fmla="*/ 230 w 231"/>
                <a:gd name="T1" fmla="*/ 0 h 17"/>
                <a:gd name="T2" fmla="*/ 231 w 231"/>
                <a:gd name="T3" fmla="*/ 0 h 17"/>
                <a:gd name="T4" fmla="*/ 231 w 231"/>
                <a:gd name="T5" fmla="*/ 2 h 17"/>
                <a:gd name="T6" fmla="*/ 2 w 231"/>
                <a:gd name="T7" fmla="*/ 17 h 17"/>
                <a:gd name="T8" fmla="*/ 0 w 231"/>
                <a:gd name="T9" fmla="*/ 17 h 17"/>
                <a:gd name="T10" fmla="*/ 0 w 231"/>
                <a:gd name="T11" fmla="*/ 16 h 17"/>
                <a:gd name="T12" fmla="*/ 230 w 231"/>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31" h="17">
                  <a:moveTo>
                    <a:pt x="230" y="0"/>
                  </a:moveTo>
                  <a:lnTo>
                    <a:pt x="231" y="0"/>
                  </a:lnTo>
                  <a:lnTo>
                    <a:pt x="231" y="2"/>
                  </a:lnTo>
                  <a:lnTo>
                    <a:pt x="2" y="17"/>
                  </a:lnTo>
                  <a:lnTo>
                    <a:pt x="0" y="17"/>
                  </a:lnTo>
                  <a:lnTo>
                    <a:pt x="0" y="16"/>
                  </a:lnTo>
                  <a:lnTo>
                    <a:pt x="23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05" name="Freeform 468"/>
            <p:cNvSpPr>
              <a:spLocks/>
            </p:cNvSpPr>
            <p:nvPr/>
          </p:nvSpPr>
          <p:spPr bwMode="auto">
            <a:xfrm>
              <a:off x="1771869" y="3401423"/>
              <a:ext cx="151650" cy="18776"/>
            </a:xfrm>
            <a:custGeom>
              <a:avLst/>
              <a:gdLst>
                <a:gd name="T0" fmla="*/ 0 w 105"/>
                <a:gd name="T1" fmla="*/ 0 h 13"/>
                <a:gd name="T2" fmla="*/ 1 w 105"/>
                <a:gd name="T3" fmla="*/ 0 h 13"/>
                <a:gd name="T4" fmla="*/ 105 w 105"/>
                <a:gd name="T5" fmla="*/ 13 h 13"/>
                <a:gd name="T6" fmla="*/ 105 w 105"/>
                <a:gd name="T7" fmla="*/ 13 h 13"/>
                <a:gd name="T8" fmla="*/ 104 w 105"/>
                <a:gd name="T9" fmla="*/ 13 h 13"/>
                <a:gd name="T10" fmla="*/ 0 w 105"/>
                <a:gd name="T11" fmla="*/ 2 h 13"/>
                <a:gd name="T12" fmla="*/ 0 w 105"/>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05" h="13">
                  <a:moveTo>
                    <a:pt x="0" y="0"/>
                  </a:moveTo>
                  <a:lnTo>
                    <a:pt x="1" y="0"/>
                  </a:lnTo>
                  <a:lnTo>
                    <a:pt x="105" y="13"/>
                  </a:lnTo>
                  <a:lnTo>
                    <a:pt x="105" y="13"/>
                  </a:lnTo>
                  <a:lnTo>
                    <a:pt x="104" y="1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06" name="Freeform 469"/>
            <p:cNvSpPr>
              <a:spLocks/>
            </p:cNvSpPr>
            <p:nvPr/>
          </p:nvSpPr>
          <p:spPr bwMode="auto">
            <a:xfrm>
              <a:off x="1922075" y="3420199"/>
              <a:ext cx="171870" cy="28886"/>
            </a:xfrm>
            <a:custGeom>
              <a:avLst/>
              <a:gdLst>
                <a:gd name="T0" fmla="*/ 0 w 119"/>
                <a:gd name="T1" fmla="*/ 0 h 20"/>
                <a:gd name="T2" fmla="*/ 1 w 119"/>
                <a:gd name="T3" fmla="*/ 0 h 20"/>
                <a:gd name="T4" fmla="*/ 119 w 119"/>
                <a:gd name="T5" fmla="*/ 19 h 20"/>
                <a:gd name="T6" fmla="*/ 119 w 119"/>
                <a:gd name="T7" fmla="*/ 20 h 20"/>
                <a:gd name="T8" fmla="*/ 117 w 119"/>
                <a:gd name="T9" fmla="*/ 20 h 20"/>
                <a:gd name="T10" fmla="*/ 0 w 119"/>
                <a:gd name="T11" fmla="*/ 0 h 20"/>
                <a:gd name="T12" fmla="*/ 0 w 1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9" h="20">
                  <a:moveTo>
                    <a:pt x="0" y="0"/>
                  </a:moveTo>
                  <a:lnTo>
                    <a:pt x="1" y="0"/>
                  </a:lnTo>
                  <a:lnTo>
                    <a:pt x="119" y="19"/>
                  </a:lnTo>
                  <a:lnTo>
                    <a:pt x="119" y="20"/>
                  </a:lnTo>
                  <a:lnTo>
                    <a:pt x="117" y="20"/>
                  </a:lnTo>
                  <a:lnTo>
                    <a:pt x="0" y="0"/>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07" name="Freeform 470"/>
            <p:cNvSpPr>
              <a:spLocks/>
            </p:cNvSpPr>
            <p:nvPr/>
          </p:nvSpPr>
          <p:spPr bwMode="auto">
            <a:xfrm>
              <a:off x="2091056" y="3395646"/>
              <a:ext cx="219531" cy="53439"/>
            </a:xfrm>
            <a:custGeom>
              <a:avLst/>
              <a:gdLst>
                <a:gd name="T0" fmla="*/ 151 w 152"/>
                <a:gd name="T1" fmla="*/ 0 h 37"/>
                <a:gd name="T2" fmla="*/ 152 w 152"/>
                <a:gd name="T3" fmla="*/ 0 h 37"/>
                <a:gd name="T4" fmla="*/ 152 w 152"/>
                <a:gd name="T5" fmla="*/ 1 h 37"/>
                <a:gd name="T6" fmla="*/ 2 w 152"/>
                <a:gd name="T7" fmla="*/ 37 h 37"/>
                <a:gd name="T8" fmla="*/ 0 w 152"/>
                <a:gd name="T9" fmla="*/ 37 h 37"/>
                <a:gd name="T10" fmla="*/ 0 w 152"/>
                <a:gd name="T11" fmla="*/ 36 h 37"/>
                <a:gd name="T12" fmla="*/ 151 w 152"/>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52" h="37">
                  <a:moveTo>
                    <a:pt x="151" y="0"/>
                  </a:moveTo>
                  <a:lnTo>
                    <a:pt x="152" y="0"/>
                  </a:lnTo>
                  <a:lnTo>
                    <a:pt x="152" y="1"/>
                  </a:lnTo>
                  <a:lnTo>
                    <a:pt x="2" y="37"/>
                  </a:lnTo>
                  <a:lnTo>
                    <a:pt x="0" y="37"/>
                  </a:lnTo>
                  <a:lnTo>
                    <a:pt x="0" y="36"/>
                  </a:lnTo>
                  <a:lnTo>
                    <a:pt x="15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08" name="Freeform 471"/>
            <p:cNvSpPr>
              <a:spLocks/>
            </p:cNvSpPr>
            <p:nvPr/>
          </p:nvSpPr>
          <p:spPr bwMode="auto">
            <a:xfrm>
              <a:off x="2309144" y="3245440"/>
              <a:ext cx="423176" cy="151650"/>
            </a:xfrm>
            <a:custGeom>
              <a:avLst/>
              <a:gdLst>
                <a:gd name="T0" fmla="*/ 292 w 293"/>
                <a:gd name="T1" fmla="*/ 0 h 105"/>
                <a:gd name="T2" fmla="*/ 293 w 293"/>
                <a:gd name="T3" fmla="*/ 0 h 105"/>
                <a:gd name="T4" fmla="*/ 293 w 293"/>
                <a:gd name="T5" fmla="*/ 1 h 105"/>
                <a:gd name="T6" fmla="*/ 1 w 293"/>
                <a:gd name="T7" fmla="*/ 105 h 105"/>
                <a:gd name="T8" fmla="*/ 0 w 293"/>
                <a:gd name="T9" fmla="*/ 105 h 105"/>
                <a:gd name="T10" fmla="*/ 0 w 293"/>
                <a:gd name="T11" fmla="*/ 104 h 105"/>
                <a:gd name="T12" fmla="*/ 292 w 293"/>
                <a:gd name="T13" fmla="*/ 0 h 105"/>
              </a:gdLst>
              <a:ahLst/>
              <a:cxnLst>
                <a:cxn ang="0">
                  <a:pos x="T0" y="T1"/>
                </a:cxn>
                <a:cxn ang="0">
                  <a:pos x="T2" y="T3"/>
                </a:cxn>
                <a:cxn ang="0">
                  <a:pos x="T4" y="T5"/>
                </a:cxn>
                <a:cxn ang="0">
                  <a:pos x="T6" y="T7"/>
                </a:cxn>
                <a:cxn ang="0">
                  <a:pos x="T8" y="T9"/>
                </a:cxn>
                <a:cxn ang="0">
                  <a:pos x="T10" y="T11"/>
                </a:cxn>
                <a:cxn ang="0">
                  <a:pos x="T12" y="T13"/>
                </a:cxn>
              </a:cxnLst>
              <a:rect l="0" t="0" r="r" b="b"/>
              <a:pathLst>
                <a:path w="293" h="105">
                  <a:moveTo>
                    <a:pt x="292" y="0"/>
                  </a:moveTo>
                  <a:lnTo>
                    <a:pt x="293" y="0"/>
                  </a:lnTo>
                  <a:lnTo>
                    <a:pt x="293" y="1"/>
                  </a:lnTo>
                  <a:lnTo>
                    <a:pt x="1" y="105"/>
                  </a:lnTo>
                  <a:lnTo>
                    <a:pt x="0" y="105"/>
                  </a:lnTo>
                  <a:lnTo>
                    <a:pt x="0" y="104"/>
                  </a:lnTo>
                  <a:lnTo>
                    <a:pt x="29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09" name="Freeform 472"/>
            <p:cNvSpPr>
              <a:spLocks/>
            </p:cNvSpPr>
            <p:nvPr/>
          </p:nvSpPr>
          <p:spPr bwMode="auto">
            <a:xfrm>
              <a:off x="2730875" y="3098123"/>
              <a:ext cx="317743" cy="148762"/>
            </a:xfrm>
            <a:custGeom>
              <a:avLst/>
              <a:gdLst>
                <a:gd name="T0" fmla="*/ 219 w 220"/>
                <a:gd name="T1" fmla="*/ 0 h 103"/>
                <a:gd name="T2" fmla="*/ 220 w 220"/>
                <a:gd name="T3" fmla="*/ 0 h 103"/>
                <a:gd name="T4" fmla="*/ 220 w 220"/>
                <a:gd name="T5" fmla="*/ 2 h 103"/>
                <a:gd name="T6" fmla="*/ 1 w 220"/>
                <a:gd name="T7" fmla="*/ 103 h 103"/>
                <a:gd name="T8" fmla="*/ 0 w 220"/>
                <a:gd name="T9" fmla="*/ 103 h 103"/>
                <a:gd name="T10" fmla="*/ 0 w 220"/>
                <a:gd name="T11" fmla="*/ 102 h 103"/>
                <a:gd name="T12" fmla="*/ 219 w 220"/>
                <a:gd name="T13" fmla="*/ 0 h 103"/>
              </a:gdLst>
              <a:ahLst/>
              <a:cxnLst>
                <a:cxn ang="0">
                  <a:pos x="T0" y="T1"/>
                </a:cxn>
                <a:cxn ang="0">
                  <a:pos x="T2" y="T3"/>
                </a:cxn>
                <a:cxn ang="0">
                  <a:pos x="T4" y="T5"/>
                </a:cxn>
                <a:cxn ang="0">
                  <a:pos x="T6" y="T7"/>
                </a:cxn>
                <a:cxn ang="0">
                  <a:pos x="T8" y="T9"/>
                </a:cxn>
                <a:cxn ang="0">
                  <a:pos x="T10" y="T11"/>
                </a:cxn>
                <a:cxn ang="0">
                  <a:pos x="T12" y="T13"/>
                </a:cxn>
              </a:cxnLst>
              <a:rect l="0" t="0" r="r" b="b"/>
              <a:pathLst>
                <a:path w="220" h="103">
                  <a:moveTo>
                    <a:pt x="219" y="0"/>
                  </a:moveTo>
                  <a:lnTo>
                    <a:pt x="220" y="0"/>
                  </a:lnTo>
                  <a:lnTo>
                    <a:pt x="220" y="2"/>
                  </a:lnTo>
                  <a:lnTo>
                    <a:pt x="1" y="103"/>
                  </a:lnTo>
                  <a:lnTo>
                    <a:pt x="0" y="103"/>
                  </a:lnTo>
                  <a:lnTo>
                    <a:pt x="0" y="102"/>
                  </a:lnTo>
                  <a:lnTo>
                    <a:pt x="2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10" name="Freeform 473"/>
            <p:cNvSpPr>
              <a:spLocks/>
            </p:cNvSpPr>
            <p:nvPr/>
          </p:nvSpPr>
          <p:spPr bwMode="auto">
            <a:xfrm>
              <a:off x="3047173" y="3093790"/>
              <a:ext cx="719254" cy="7222"/>
            </a:xfrm>
            <a:custGeom>
              <a:avLst/>
              <a:gdLst>
                <a:gd name="T0" fmla="*/ 496 w 498"/>
                <a:gd name="T1" fmla="*/ 0 h 5"/>
                <a:gd name="T2" fmla="*/ 498 w 498"/>
                <a:gd name="T3" fmla="*/ 0 h 5"/>
                <a:gd name="T4" fmla="*/ 498 w 498"/>
                <a:gd name="T5" fmla="*/ 1 h 5"/>
                <a:gd name="T6" fmla="*/ 1 w 498"/>
                <a:gd name="T7" fmla="*/ 5 h 5"/>
                <a:gd name="T8" fmla="*/ 0 w 498"/>
                <a:gd name="T9" fmla="*/ 5 h 5"/>
                <a:gd name="T10" fmla="*/ 0 w 498"/>
                <a:gd name="T11" fmla="*/ 3 h 5"/>
                <a:gd name="T12" fmla="*/ 496 w 49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498" h="5">
                  <a:moveTo>
                    <a:pt x="496" y="0"/>
                  </a:moveTo>
                  <a:lnTo>
                    <a:pt x="498" y="0"/>
                  </a:lnTo>
                  <a:lnTo>
                    <a:pt x="498" y="1"/>
                  </a:lnTo>
                  <a:lnTo>
                    <a:pt x="1" y="5"/>
                  </a:lnTo>
                  <a:lnTo>
                    <a:pt x="0" y="5"/>
                  </a:lnTo>
                  <a:lnTo>
                    <a:pt x="0" y="3"/>
                  </a:lnTo>
                  <a:lnTo>
                    <a:pt x="49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11" name="Freeform 474"/>
            <p:cNvSpPr>
              <a:spLocks/>
            </p:cNvSpPr>
            <p:nvPr/>
          </p:nvSpPr>
          <p:spPr bwMode="auto">
            <a:xfrm>
              <a:off x="3763539" y="3047573"/>
              <a:ext cx="174759" cy="47662"/>
            </a:xfrm>
            <a:custGeom>
              <a:avLst/>
              <a:gdLst>
                <a:gd name="T0" fmla="*/ 119 w 121"/>
                <a:gd name="T1" fmla="*/ 0 h 33"/>
                <a:gd name="T2" fmla="*/ 121 w 121"/>
                <a:gd name="T3" fmla="*/ 0 h 33"/>
                <a:gd name="T4" fmla="*/ 121 w 121"/>
                <a:gd name="T5" fmla="*/ 1 h 33"/>
                <a:gd name="T6" fmla="*/ 2 w 121"/>
                <a:gd name="T7" fmla="*/ 33 h 33"/>
                <a:gd name="T8" fmla="*/ 0 w 121"/>
                <a:gd name="T9" fmla="*/ 33 h 33"/>
                <a:gd name="T10" fmla="*/ 0 w 121"/>
                <a:gd name="T11" fmla="*/ 32 h 33"/>
                <a:gd name="T12" fmla="*/ 119 w 121"/>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21" h="33">
                  <a:moveTo>
                    <a:pt x="119" y="0"/>
                  </a:moveTo>
                  <a:lnTo>
                    <a:pt x="121" y="0"/>
                  </a:lnTo>
                  <a:lnTo>
                    <a:pt x="121" y="1"/>
                  </a:lnTo>
                  <a:lnTo>
                    <a:pt x="2" y="33"/>
                  </a:lnTo>
                  <a:lnTo>
                    <a:pt x="0" y="33"/>
                  </a:lnTo>
                  <a:lnTo>
                    <a:pt x="0" y="32"/>
                  </a:lnTo>
                  <a:lnTo>
                    <a:pt x="1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12" name="Freeform 475"/>
            <p:cNvSpPr>
              <a:spLocks/>
            </p:cNvSpPr>
            <p:nvPr/>
          </p:nvSpPr>
          <p:spPr bwMode="auto">
            <a:xfrm>
              <a:off x="3935409" y="2777491"/>
              <a:ext cx="388513" cy="271526"/>
            </a:xfrm>
            <a:custGeom>
              <a:avLst/>
              <a:gdLst>
                <a:gd name="T0" fmla="*/ 268 w 269"/>
                <a:gd name="T1" fmla="*/ 0 h 188"/>
                <a:gd name="T2" fmla="*/ 269 w 269"/>
                <a:gd name="T3" fmla="*/ 0 h 188"/>
                <a:gd name="T4" fmla="*/ 269 w 269"/>
                <a:gd name="T5" fmla="*/ 1 h 188"/>
                <a:gd name="T6" fmla="*/ 2 w 269"/>
                <a:gd name="T7" fmla="*/ 188 h 188"/>
                <a:gd name="T8" fmla="*/ 0 w 269"/>
                <a:gd name="T9" fmla="*/ 188 h 188"/>
                <a:gd name="T10" fmla="*/ 0 w 269"/>
                <a:gd name="T11" fmla="*/ 187 h 188"/>
                <a:gd name="T12" fmla="*/ 268 w 269"/>
                <a:gd name="T13" fmla="*/ 0 h 188"/>
              </a:gdLst>
              <a:ahLst/>
              <a:cxnLst>
                <a:cxn ang="0">
                  <a:pos x="T0" y="T1"/>
                </a:cxn>
                <a:cxn ang="0">
                  <a:pos x="T2" y="T3"/>
                </a:cxn>
                <a:cxn ang="0">
                  <a:pos x="T4" y="T5"/>
                </a:cxn>
                <a:cxn ang="0">
                  <a:pos x="T6" y="T7"/>
                </a:cxn>
                <a:cxn ang="0">
                  <a:pos x="T8" y="T9"/>
                </a:cxn>
                <a:cxn ang="0">
                  <a:pos x="T10" y="T11"/>
                </a:cxn>
                <a:cxn ang="0">
                  <a:pos x="T12" y="T13"/>
                </a:cxn>
              </a:cxnLst>
              <a:rect l="0" t="0" r="r" b="b"/>
              <a:pathLst>
                <a:path w="269" h="188">
                  <a:moveTo>
                    <a:pt x="268" y="0"/>
                  </a:moveTo>
                  <a:lnTo>
                    <a:pt x="269" y="0"/>
                  </a:lnTo>
                  <a:lnTo>
                    <a:pt x="269" y="1"/>
                  </a:lnTo>
                  <a:lnTo>
                    <a:pt x="2" y="188"/>
                  </a:lnTo>
                  <a:lnTo>
                    <a:pt x="0" y="188"/>
                  </a:lnTo>
                  <a:lnTo>
                    <a:pt x="0" y="187"/>
                  </a:lnTo>
                  <a:lnTo>
                    <a:pt x="26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13" name="Freeform 476"/>
            <p:cNvSpPr>
              <a:spLocks/>
            </p:cNvSpPr>
            <p:nvPr/>
          </p:nvSpPr>
          <p:spPr bwMode="auto">
            <a:xfrm>
              <a:off x="4322478" y="2400533"/>
              <a:ext cx="694702" cy="378403"/>
            </a:xfrm>
            <a:custGeom>
              <a:avLst/>
              <a:gdLst>
                <a:gd name="T0" fmla="*/ 480 w 481"/>
                <a:gd name="T1" fmla="*/ 0 h 262"/>
                <a:gd name="T2" fmla="*/ 481 w 481"/>
                <a:gd name="T3" fmla="*/ 0 h 262"/>
                <a:gd name="T4" fmla="*/ 481 w 481"/>
                <a:gd name="T5" fmla="*/ 2 h 262"/>
                <a:gd name="T6" fmla="*/ 1 w 481"/>
                <a:gd name="T7" fmla="*/ 262 h 262"/>
                <a:gd name="T8" fmla="*/ 0 w 481"/>
                <a:gd name="T9" fmla="*/ 262 h 262"/>
                <a:gd name="T10" fmla="*/ 0 w 481"/>
                <a:gd name="T11" fmla="*/ 261 h 262"/>
                <a:gd name="T12" fmla="*/ 480 w 481"/>
                <a:gd name="T13" fmla="*/ 0 h 262"/>
              </a:gdLst>
              <a:ahLst/>
              <a:cxnLst>
                <a:cxn ang="0">
                  <a:pos x="T0" y="T1"/>
                </a:cxn>
                <a:cxn ang="0">
                  <a:pos x="T2" y="T3"/>
                </a:cxn>
                <a:cxn ang="0">
                  <a:pos x="T4" y="T5"/>
                </a:cxn>
                <a:cxn ang="0">
                  <a:pos x="T6" y="T7"/>
                </a:cxn>
                <a:cxn ang="0">
                  <a:pos x="T8" y="T9"/>
                </a:cxn>
                <a:cxn ang="0">
                  <a:pos x="T10" y="T11"/>
                </a:cxn>
                <a:cxn ang="0">
                  <a:pos x="T12" y="T13"/>
                </a:cxn>
              </a:cxnLst>
              <a:rect l="0" t="0" r="r" b="b"/>
              <a:pathLst>
                <a:path w="481" h="262">
                  <a:moveTo>
                    <a:pt x="480" y="0"/>
                  </a:moveTo>
                  <a:lnTo>
                    <a:pt x="481" y="0"/>
                  </a:lnTo>
                  <a:lnTo>
                    <a:pt x="481" y="2"/>
                  </a:lnTo>
                  <a:lnTo>
                    <a:pt x="1" y="262"/>
                  </a:lnTo>
                  <a:lnTo>
                    <a:pt x="0" y="262"/>
                  </a:lnTo>
                  <a:lnTo>
                    <a:pt x="0" y="261"/>
                  </a:lnTo>
                  <a:lnTo>
                    <a:pt x="48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14" name="Freeform 477"/>
            <p:cNvSpPr>
              <a:spLocks/>
            </p:cNvSpPr>
            <p:nvPr/>
          </p:nvSpPr>
          <p:spPr bwMode="auto">
            <a:xfrm>
              <a:off x="5015735" y="2400533"/>
              <a:ext cx="430397" cy="232530"/>
            </a:xfrm>
            <a:custGeom>
              <a:avLst/>
              <a:gdLst>
                <a:gd name="T0" fmla="*/ 0 w 298"/>
                <a:gd name="T1" fmla="*/ 0 h 161"/>
                <a:gd name="T2" fmla="*/ 1 w 298"/>
                <a:gd name="T3" fmla="*/ 0 h 161"/>
                <a:gd name="T4" fmla="*/ 298 w 298"/>
                <a:gd name="T5" fmla="*/ 160 h 161"/>
                <a:gd name="T6" fmla="*/ 298 w 298"/>
                <a:gd name="T7" fmla="*/ 161 h 161"/>
                <a:gd name="T8" fmla="*/ 296 w 298"/>
                <a:gd name="T9" fmla="*/ 161 h 161"/>
                <a:gd name="T10" fmla="*/ 0 w 298"/>
                <a:gd name="T11" fmla="*/ 2 h 161"/>
                <a:gd name="T12" fmla="*/ 0 w 298"/>
                <a:gd name="T13" fmla="*/ 0 h 161"/>
              </a:gdLst>
              <a:ahLst/>
              <a:cxnLst>
                <a:cxn ang="0">
                  <a:pos x="T0" y="T1"/>
                </a:cxn>
                <a:cxn ang="0">
                  <a:pos x="T2" y="T3"/>
                </a:cxn>
                <a:cxn ang="0">
                  <a:pos x="T4" y="T5"/>
                </a:cxn>
                <a:cxn ang="0">
                  <a:pos x="T6" y="T7"/>
                </a:cxn>
                <a:cxn ang="0">
                  <a:pos x="T8" y="T9"/>
                </a:cxn>
                <a:cxn ang="0">
                  <a:pos x="T10" y="T11"/>
                </a:cxn>
                <a:cxn ang="0">
                  <a:pos x="T12" y="T13"/>
                </a:cxn>
              </a:cxnLst>
              <a:rect l="0" t="0" r="r" b="b"/>
              <a:pathLst>
                <a:path w="298" h="161">
                  <a:moveTo>
                    <a:pt x="0" y="0"/>
                  </a:moveTo>
                  <a:lnTo>
                    <a:pt x="1" y="0"/>
                  </a:lnTo>
                  <a:lnTo>
                    <a:pt x="298" y="160"/>
                  </a:lnTo>
                  <a:lnTo>
                    <a:pt x="298" y="161"/>
                  </a:lnTo>
                  <a:lnTo>
                    <a:pt x="296" y="161"/>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15" name="Freeform 478"/>
            <p:cNvSpPr>
              <a:spLocks/>
            </p:cNvSpPr>
            <p:nvPr/>
          </p:nvSpPr>
          <p:spPr bwMode="auto">
            <a:xfrm>
              <a:off x="909630" y="3691725"/>
              <a:ext cx="122765" cy="31774"/>
            </a:xfrm>
            <a:custGeom>
              <a:avLst/>
              <a:gdLst>
                <a:gd name="T0" fmla="*/ 0 w 85"/>
                <a:gd name="T1" fmla="*/ 0 h 22"/>
                <a:gd name="T2" fmla="*/ 2 w 85"/>
                <a:gd name="T3" fmla="*/ 0 h 22"/>
                <a:gd name="T4" fmla="*/ 85 w 85"/>
                <a:gd name="T5" fmla="*/ 19 h 22"/>
                <a:gd name="T6" fmla="*/ 85 w 85"/>
                <a:gd name="T7" fmla="*/ 22 h 22"/>
                <a:gd name="T8" fmla="*/ 82 w 85"/>
                <a:gd name="T9" fmla="*/ 22 h 22"/>
                <a:gd name="T10" fmla="*/ 0 w 85"/>
                <a:gd name="T11" fmla="*/ 2 h 22"/>
                <a:gd name="T12" fmla="*/ 0 w 8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85" h="22">
                  <a:moveTo>
                    <a:pt x="0" y="0"/>
                  </a:moveTo>
                  <a:lnTo>
                    <a:pt x="2" y="0"/>
                  </a:lnTo>
                  <a:lnTo>
                    <a:pt x="85" y="19"/>
                  </a:lnTo>
                  <a:lnTo>
                    <a:pt x="85" y="22"/>
                  </a:lnTo>
                  <a:lnTo>
                    <a:pt x="82" y="22"/>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16" name="Freeform 479"/>
            <p:cNvSpPr>
              <a:spLocks/>
            </p:cNvSpPr>
            <p:nvPr/>
          </p:nvSpPr>
          <p:spPr bwMode="auto">
            <a:xfrm>
              <a:off x="1081501" y="3724943"/>
              <a:ext cx="25997" cy="4333"/>
            </a:xfrm>
            <a:custGeom>
              <a:avLst/>
              <a:gdLst>
                <a:gd name="T0" fmla="*/ 15 w 18"/>
                <a:gd name="T1" fmla="*/ 0 h 3"/>
                <a:gd name="T2" fmla="*/ 18 w 18"/>
                <a:gd name="T3" fmla="*/ 0 h 3"/>
                <a:gd name="T4" fmla="*/ 18 w 18"/>
                <a:gd name="T5" fmla="*/ 2 h 3"/>
                <a:gd name="T6" fmla="*/ 2 w 18"/>
                <a:gd name="T7" fmla="*/ 3 h 3"/>
                <a:gd name="T8" fmla="*/ 0 w 18"/>
                <a:gd name="T9" fmla="*/ 3 h 3"/>
                <a:gd name="T10" fmla="*/ 0 w 18"/>
                <a:gd name="T11" fmla="*/ 1 h 3"/>
                <a:gd name="T12" fmla="*/ 15 w 1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8" h="3">
                  <a:moveTo>
                    <a:pt x="15" y="0"/>
                  </a:moveTo>
                  <a:lnTo>
                    <a:pt x="18" y="0"/>
                  </a:lnTo>
                  <a:lnTo>
                    <a:pt x="18" y="2"/>
                  </a:lnTo>
                  <a:lnTo>
                    <a:pt x="2" y="3"/>
                  </a:lnTo>
                  <a:lnTo>
                    <a:pt x="0" y="3"/>
                  </a:lnTo>
                  <a:lnTo>
                    <a:pt x="0" y="1"/>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17" name="Freeform 480"/>
            <p:cNvSpPr>
              <a:spLocks/>
            </p:cNvSpPr>
            <p:nvPr/>
          </p:nvSpPr>
          <p:spPr bwMode="auto">
            <a:xfrm>
              <a:off x="1155159" y="3719166"/>
              <a:ext cx="92434" cy="7222"/>
            </a:xfrm>
            <a:custGeom>
              <a:avLst/>
              <a:gdLst>
                <a:gd name="T0" fmla="*/ 62 w 64"/>
                <a:gd name="T1" fmla="*/ 0 h 5"/>
                <a:gd name="T2" fmla="*/ 64 w 64"/>
                <a:gd name="T3" fmla="*/ 0 h 5"/>
                <a:gd name="T4" fmla="*/ 64 w 64"/>
                <a:gd name="T5" fmla="*/ 3 h 5"/>
                <a:gd name="T6" fmla="*/ 2 w 64"/>
                <a:gd name="T7" fmla="*/ 5 h 5"/>
                <a:gd name="T8" fmla="*/ 0 w 64"/>
                <a:gd name="T9" fmla="*/ 5 h 5"/>
                <a:gd name="T10" fmla="*/ 0 w 64"/>
                <a:gd name="T11" fmla="*/ 3 h 5"/>
                <a:gd name="T12" fmla="*/ 62 w 6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64" h="5">
                  <a:moveTo>
                    <a:pt x="62" y="0"/>
                  </a:moveTo>
                  <a:lnTo>
                    <a:pt x="64" y="0"/>
                  </a:lnTo>
                  <a:lnTo>
                    <a:pt x="64" y="3"/>
                  </a:lnTo>
                  <a:lnTo>
                    <a:pt x="2" y="5"/>
                  </a:lnTo>
                  <a:lnTo>
                    <a:pt x="0" y="5"/>
                  </a:lnTo>
                  <a:lnTo>
                    <a:pt x="0" y="3"/>
                  </a:lnTo>
                  <a:lnTo>
                    <a:pt x="6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18" name="Freeform 481"/>
            <p:cNvSpPr>
              <a:spLocks/>
            </p:cNvSpPr>
            <p:nvPr/>
          </p:nvSpPr>
          <p:spPr bwMode="auto">
            <a:xfrm>
              <a:off x="1244705" y="3711945"/>
              <a:ext cx="33219" cy="11554"/>
            </a:xfrm>
            <a:custGeom>
              <a:avLst/>
              <a:gdLst>
                <a:gd name="T0" fmla="*/ 20 w 23"/>
                <a:gd name="T1" fmla="*/ 0 h 8"/>
                <a:gd name="T2" fmla="*/ 23 w 23"/>
                <a:gd name="T3" fmla="*/ 0 h 8"/>
                <a:gd name="T4" fmla="*/ 23 w 23"/>
                <a:gd name="T5" fmla="*/ 2 h 8"/>
                <a:gd name="T6" fmla="*/ 2 w 23"/>
                <a:gd name="T7" fmla="*/ 8 h 8"/>
                <a:gd name="T8" fmla="*/ 0 w 23"/>
                <a:gd name="T9" fmla="*/ 8 h 8"/>
                <a:gd name="T10" fmla="*/ 0 w 23"/>
                <a:gd name="T11" fmla="*/ 5 h 8"/>
                <a:gd name="T12" fmla="*/ 20 w 23"/>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20" y="0"/>
                  </a:moveTo>
                  <a:lnTo>
                    <a:pt x="23" y="0"/>
                  </a:lnTo>
                  <a:lnTo>
                    <a:pt x="23" y="2"/>
                  </a:lnTo>
                  <a:lnTo>
                    <a:pt x="2" y="8"/>
                  </a:lnTo>
                  <a:lnTo>
                    <a:pt x="0" y="8"/>
                  </a:lnTo>
                  <a:lnTo>
                    <a:pt x="0" y="5"/>
                  </a:lnTo>
                  <a:lnTo>
                    <a:pt x="2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19" name="Freeform 482"/>
            <p:cNvSpPr>
              <a:spLocks/>
            </p:cNvSpPr>
            <p:nvPr/>
          </p:nvSpPr>
          <p:spPr bwMode="auto">
            <a:xfrm>
              <a:off x="1325585" y="3694613"/>
              <a:ext cx="25997" cy="8666"/>
            </a:xfrm>
            <a:custGeom>
              <a:avLst/>
              <a:gdLst>
                <a:gd name="T0" fmla="*/ 16 w 18"/>
                <a:gd name="T1" fmla="*/ 0 h 6"/>
                <a:gd name="T2" fmla="*/ 18 w 18"/>
                <a:gd name="T3" fmla="*/ 0 h 6"/>
                <a:gd name="T4" fmla="*/ 18 w 18"/>
                <a:gd name="T5" fmla="*/ 3 h 6"/>
                <a:gd name="T6" fmla="*/ 3 w 18"/>
                <a:gd name="T7" fmla="*/ 6 h 6"/>
                <a:gd name="T8" fmla="*/ 0 w 18"/>
                <a:gd name="T9" fmla="*/ 6 h 6"/>
                <a:gd name="T10" fmla="*/ 0 w 18"/>
                <a:gd name="T11" fmla="*/ 4 h 6"/>
                <a:gd name="T12" fmla="*/ 16 w 1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8" h="6">
                  <a:moveTo>
                    <a:pt x="16" y="0"/>
                  </a:moveTo>
                  <a:lnTo>
                    <a:pt x="18" y="0"/>
                  </a:lnTo>
                  <a:lnTo>
                    <a:pt x="18" y="3"/>
                  </a:lnTo>
                  <a:lnTo>
                    <a:pt x="3" y="6"/>
                  </a:lnTo>
                  <a:lnTo>
                    <a:pt x="0" y="6"/>
                  </a:lnTo>
                  <a:lnTo>
                    <a:pt x="0" y="4"/>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20" name="Freeform 483"/>
            <p:cNvSpPr>
              <a:spLocks/>
            </p:cNvSpPr>
            <p:nvPr/>
          </p:nvSpPr>
          <p:spPr bwMode="auto">
            <a:xfrm>
              <a:off x="1402132" y="3675837"/>
              <a:ext cx="40440" cy="11554"/>
            </a:xfrm>
            <a:custGeom>
              <a:avLst/>
              <a:gdLst>
                <a:gd name="T0" fmla="*/ 25 w 28"/>
                <a:gd name="T1" fmla="*/ 0 h 8"/>
                <a:gd name="T2" fmla="*/ 28 w 28"/>
                <a:gd name="T3" fmla="*/ 0 h 8"/>
                <a:gd name="T4" fmla="*/ 28 w 28"/>
                <a:gd name="T5" fmla="*/ 3 h 8"/>
                <a:gd name="T6" fmla="*/ 1 w 28"/>
                <a:gd name="T7" fmla="*/ 8 h 8"/>
                <a:gd name="T8" fmla="*/ 0 w 28"/>
                <a:gd name="T9" fmla="*/ 8 h 8"/>
                <a:gd name="T10" fmla="*/ 0 w 28"/>
                <a:gd name="T11" fmla="*/ 5 h 8"/>
                <a:gd name="T12" fmla="*/ 25 w 2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5" y="0"/>
                  </a:moveTo>
                  <a:lnTo>
                    <a:pt x="28" y="0"/>
                  </a:lnTo>
                  <a:lnTo>
                    <a:pt x="28" y="3"/>
                  </a:lnTo>
                  <a:lnTo>
                    <a:pt x="1" y="8"/>
                  </a:lnTo>
                  <a:lnTo>
                    <a:pt x="0" y="8"/>
                  </a:lnTo>
                  <a:lnTo>
                    <a:pt x="0" y="5"/>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21" name="Freeform 484"/>
            <p:cNvSpPr>
              <a:spLocks/>
            </p:cNvSpPr>
            <p:nvPr/>
          </p:nvSpPr>
          <p:spPr bwMode="auto">
            <a:xfrm>
              <a:off x="1438239" y="3655617"/>
              <a:ext cx="85213" cy="24553"/>
            </a:xfrm>
            <a:custGeom>
              <a:avLst/>
              <a:gdLst>
                <a:gd name="T0" fmla="*/ 56 w 59"/>
                <a:gd name="T1" fmla="*/ 0 h 17"/>
                <a:gd name="T2" fmla="*/ 59 w 59"/>
                <a:gd name="T3" fmla="*/ 0 h 17"/>
                <a:gd name="T4" fmla="*/ 59 w 59"/>
                <a:gd name="T5" fmla="*/ 3 h 17"/>
                <a:gd name="T6" fmla="*/ 3 w 59"/>
                <a:gd name="T7" fmla="*/ 17 h 17"/>
                <a:gd name="T8" fmla="*/ 0 w 59"/>
                <a:gd name="T9" fmla="*/ 17 h 17"/>
                <a:gd name="T10" fmla="*/ 0 w 59"/>
                <a:gd name="T11" fmla="*/ 14 h 17"/>
                <a:gd name="T12" fmla="*/ 56 w 5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59" h="17">
                  <a:moveTo>
                    <a:pt x="56" y="0"/>
                  </a:moveTo>
                  <a:lnTo>
                    <a:pt x="59" y="0"/>
                  </a:lnTo>
                  <a:lnTo>
                    <a:pt x="59" y="3"/>
                  </a:lnTo>
                  <a:lnTo>
                    <a:pt x="3" y="17"/>
                  </a:lnTo>
                  <a:lnTo>
                    <a:pt x="0" y="17"/>
                  </a:lnTo>
                  <a:lnTo>
                    <a:pt x="0" y="14"/>
                  </a:lnTo>
                  <a:lnTo>
                    <a:pt x="5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22" name="Freeform 485"/>
            <p:cNvSpPr>
              <a:spLocks/>
            </p:cNvSpPr>
            <p:nvPr/>
          </p:nvSpPr>
          <p:spPr bwMode="auto">
            <a:xfrm>
              <a:off x="1572558" y="3636842"/>
              <a:ext cx="24553" cy="10110"/>
            </a:xfrm>
            <a:custGeom>
              <a:avLst/>
              <a:gdLst>
                <a:gd name="T0" fmla="*/ 15 w 17"/>
                <a:gd name="T1" fmla="*/ 0 h 7"/>
                <a:gd name="T2" fmla="*/ 17 w 17"/>
                <a:gd name="T3" fmla="*/ 0 h 7"/>
                <a:gd name="T4" fmla="*/ 17 w 17"/>
                <a:gd name="T5" fmla="*/ 3 h 7"/>
                <a:gd name="T6" fmla="*/ 2 w 17"/>
                <a:gd name="T7" fmla="*/ 7 h 7"/>
                <a:gd name="T8" fmla="*/ 0 w 17"/>
                <a:gd name="T9" fmla="*/ 7 h 7"/>
                <a:gd name="T10" fmla="*/ 0 w 17"/>
                <a:gd name="T11" fmla="*/ 4 h 7"/>
                <a:gd name="T12" fmla="*/ 15 w 1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 h="7">
                  <a:moveTo>
                    <a:pt x="15" y="0"/>
                  </a:moveTo>
                  <a:lnTo>
                    <a:pt x="17" y="0"/>
                  </a:lnTo>
                  <a:lnTo>
                    <a:pt x="17" y="3"/>
                  </a:lnTo>
                  <a:lnTo>
                    <a:pt x="2" y="7"/>
                  </a:lnTo>
                  <a:lnTo>
                    <a:pt x="0" y="7"/>
                  </a:lnTo>
                  <a:lnTo>
                    <a:pt x="0" y="4"/>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23" name="Freeform 486"/>
            <p:cNvSpPr>
              <a:spLocks/>
            </p:cNvSpPr>
            <p:nvPr/>
          </p:nvSpPr>
          <p:spPr bwMode="auto">
            <a:xfrm>
              <a:off x="1646216" y="3596402"/>
              <a:ext cx="108322" cy="28886"/>
            </a:xfrm>
            <a:custGeom>
              <a:avLst/>
              <a:gdLst>
                <a:gd name="T0" fmla="*/ 73 w 75"/>
                <a:gd name="T1" fmla="*/ 0 h 20"/>
                <a:gd name="T2" fmla="*/ 75 w 75"/>
                <a:gd name="T3" fmla="*/ 0 h 20"/>
                <a:gd name="T4" fmla="*/ 75 w 75"/>
                <a:gd name="T5" fmla="*/ 1 h 20"/>
                <a:gd name="T6" fmla="*/ 3 w 75"/>
                <a:gd name="T7" fmla="*/ 20 h 20"/>
                <a:gd name="T8" fmla="*/ 0 w 75"/>
                <a:gd name="T9" fmla="*/ 20 h 20"/>
                <a:gd name="T10" fmla="*/ 0 w 75"/>
                <a:gd name="T11" fmla="*/ 18 h 20"/>
                <a:gd name="T12" fmla="*/ 73 w 75"/>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75" h="20">
                  <a:moveTo>
                    <a:pt x="73" y="0"/>
                  </a:moveTo>
                  <a:lnTo>
                    <a:pt x="75" y="0"/>
                  </a:lnTo>
                  <a:lnTo>
                    <a:pt x="75" y="1"/>
                  </a:lnTo>
                  <a:lnTo>
                    <a:pt x="3" y="20"/>
                  </a:lnTo>
                  <a:lnTo>
                    <a:pt x="0" y="20"/>
                  </a:lnTo>
                  <a:lnTo>
                    <a:pt x="0" y="18"/>
                  </a:lnTo>
                  <a:lnTo>
                    <a:pt x="7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24" name="Line 487"/>
            <p:cNvSpPr>
              <a:spLocks noChangeShapeType="1"/>
            </p:cNvSpPr>
            <p:nvPr/>
          </p:nvSpPr>
          <p:spPr bwMode="auto">
            <a:xfrm>
              <a:off x="1751649" y="3596402"/>
              <a:ext cx="1877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25" name="Line 488"/>
            <p:cNvSpPr>
              <a:spLocks noChangeShapeType="1"/>
            </p:cNvSpPr>
            <p:nvPr/>
          </p:nvSpPr>
          <p:spPr bwMode="auto">
            <a:xfrm>
              <a:off x="1818086" y="3596402"/>
              <a:ext cx="2599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26" name="Freeform 489"/>
            <p:cNvSpPr>
              <a:spLocks/>
            </p:cNvSpPr>
            <p:nvPr/>
          </p:nvSpPr>
          <p:spPr bwMode="auto">
            <a:xfrm>
              <a:off x="1893189" y="3590625"/>
              <a:ext cx="88102" cy="5777"/>
            </a:xfrm>
            <a:custGeom>
              <a:avLst/>
              <a:gdLst>
                <a:gd name="T0" fmla="*/ 58 w 61"/>
                <a:gd name="T1" fmla="*/ 0 h 4"/>
                <a:gd name="T2" fmla="*/ 61 w 61"/>
                <a:gd name="T3" fmla="*/ 0 h 4"/>
                <a:gd name="T4" fmla="*/ 61 w 61"/>
                <a:gd name="T5" fmla="*/ 4 h 4"/>
                <a:gd name="T6" fmla="*/ 2 w 61"/>
                <a:gd name="T7" fmla="*/ 4 h 4"/>
                <a:gd name="T8" fmla="*/ 0 w 61"/>
                <a:gd name="T9" fmla="*/ 4 h 4"/>
                <a:gd name="T10" fmla="*/ 0 w 61"/>
                <a:gd name="T11" fmla="*/ 2 h 4"/>
                <a:gd name="T12" fmla="*/ 58 w 6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61" h="4">
                  <a:moveTo>
                    <a:pt x="58" y="0"/>
                  </a:moveTo>
                  <a:lnTo>
                    <a:pt x="61" y="0"/>
                  </a:lnTo>
                  <a:lnTo>
                    <a:pt x="61" y="4"/>
                  </a:lnTo>
                  <a:lnTo>
                    <a:pt x="2" y="4"/>
                  </a:lnTo>
                  <a:lnTo>
                    <a:pt x="0" y="4"/>
                  </a:lnTo>
                  <a:lnTo>
                    <a:pt x="0" y="2"/>
                  </a:lnTo>
                  <a:lnTo>
                    <a:pt x="5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27" name="Line 490"/>
            <p:cNvSpPr>
              <a:spLocks noChangeShapeType="1"/>
            </p:cNvSpPr>
            <p:nvPr/>
          </p:nvSpPr>
          <p:spPr bwMode="auto">
            <a:xfrm>
              <a:off x="974624" y="3538630"/>
              <a:ext cx="0" cy="9099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28" name="Line 491"/>
            <p:cNvSpPr>
              <a:spLocks noChangeShapeType="1"/>
            </p:cNvSpPr>
            <p:nvPr/>
          </p:nvSpPr>
          <p:spPr bwMode="auto">
            <a:xfrm>
              <a:off x="958736" y="3540074"/>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29" name="Line 492"/>
            <p:cNvSpPr>
              <a:spLocks noChangeShapeType="1"/>
            </p:cNvSpPr>
            <p:nvPr/>
          </p:nvSpPr>
          <p:spPr bwMode="auto">
            <a:xfrm>
              <a:off x="974624" y="3625287"/>
              <a:ext cx="0" cy="1444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30" name="Line 493"/>
            <p:cNvSpPr>
              <a:spLocks noChangeShapeType="1"/>
            </p:cNvSpPr>
            <p:nvPr/>
          </p:nvSpPr>
          <p:spPr bwMode="auto">
            <a:xfrm>
              <a:off x="958736" y="3639730"/>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31" name="Line 494"/>
            <p:cNvSpPr>
              <a:spLocks noChangeShapeType="1"/>
            </p:cNvSpPr>
            <p:nvPr/>
          </p:nvSpPr>
          <p:spPr bwMode="auto">
            <a:xfrm>
              <a:off x="1225929" y="3447640"/>
              <a:ext cx="0" cy="8954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32" name="Line 495"/>
            <p:cNvSpPr>
              <a:spLocks noChangeShapeType="1"/>
            </p:cNvSpPr>
            <p:nvPr/>
          </p:nvSpPr>
          <p:spPr bwMode="auto">
            <a:xfrm>
              <a:off x="1211486" y="3447640"/>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33" name="Line 496"/>
            <p:cNvSpPr>
              <a:spLocks noChangeShapeType="1"/>
            </p:cNvSpPr>
            <p:nvPr/>
          </p:nvSpPr>
          <p:spPr bwMode="auto">
            <a:xfrm>
              <a:off x="1225929" y="3532853"/>
              <a:ext cx="0" cy="1444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34" name="Line 497"/>
            <p:cNvSpPr>
              <a:spLocks noChangeShapeType="1"/>
            </p:cNvSpPr>
            <p:nvPr/>
          </p:nvSpPr>
          <p:spPr bwMode="auto">
            <a:xfrm>
              <a:off x="1211486" y="3544407"/>
              <a:ext cx="332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35" name="Line 498"/>
            <p:cNvSpPr>
              <a:spLocks noChangeShapeType="1"/>
            </p:cNvSpPr>
            <p:nvPr/>
          </p:nvSpPr>
          <p:spPr bwMode="auto">
            <a:xfrm>
              <a:off x="900965" y="4431199"/>
              <a:ext cx="6643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36" name="Line 499"/>
            <p:cNvSpPr>
              <a:spLocks noChangeShapeType="1"/>
            </p:cNvSpPr>
            <p:nvPr/>
          </p:nvSpPr>
          <p:spPr bwMode="auto">
            <a:xfrm>
              <a:off x="900965" y="3862150"/>
              <a:ext cx="6643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37" name="Line 500"/>
            <p:cNvSpPr>
              <a:spLocks noChangeShapeType="1"/>
            </p:cNvSpPr>
            <p:nvPr/>
          </p:nvSpPr>
          <p:spPr bwMode="auto">
            <a:xfrm>
              <a:off x="900965" y="3290213"/>
              <a:ext cx="6643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38" name="Line 501"/>
            <p:cNvSpPr>
              <a:spLocks noChangeShapeType="1"/>
            </p:cNvSpPr>
            <p:nvPr/>
          </p:nvSpPr>
          <p:spPr bwMode="auto">
            <a:xfrm>
              <a:off x="900965" y="2719720"/>
              <a:ext cx="6643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39" name="Line 502"/>
            <p:cNvSpPr>
              <a:spLocks noChangeShapeType="1"/>
            </p:cNvSpPr>
            <p:nvPr/>
          </p:nvSpPr>
          <p:spPr bwMode="auto">
            <a:xfrm>
              <a:off x="900965" y="2146339"/>
              <a:ext cx="6643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40" name="Line 503"/>
            <p:cNvSpPr>
              <a:spLocks noChangeShapeType="1"/>
            </p:cNvSpPr>
            <p:nvPr/>
          </p:nvSpPr>
          <p:spPr bwMode="auto">
            <a:xfrm>
              <a:off x="900965" y="1577290"/>
              <a:ext cx="6643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41" name="Line 504"/>
            <p:cNvSpPr>
              <a:spLocks noChangeShapeType="1"/>
            </p:cNvSpPr>
            <p:nvPr/>
          </p:nvSpPr>
          <p:spPr bwMode="auto">
            <a:xfrm>
              <a:off x="900965" y="1006797"/>
              <a:ext cx="6643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42" name="Line 505"/>
            <p:cNvSpPr>
              <a:spLocks noChangeShapeType="1"/>
            </p:cNvSpPr>
            <p:nvPr/>
          </p:nvSpPr>
          <p:spPr bwMode="auto">
            <a:xfrm>
              <a:off x="900965" y="4262217"/>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43" name="Line 506"/>
            <p:cNvSpPr>
              <a:spLocks noChangeShapeType="1"/>
            </p:cNvSpPr>
            <p:nvPr/>
          </p:nvSpPr>
          <p:spPr bwMode="auto">
            <a:xfrm>
              <a:off x="900965" y="4159673"/>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44" name="Line 507"/>
            <p:cNvSpPr>
              <a:spLocks noChangeShapeType="1"/>
            </p:cNvSpPr>
            <p:nvPr/>
          </p:nvSpPr>
          <p:spPr bwMode="auto">
            <a:xfrm>
              <a:off x="900965" y="4088903"/>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45" name="Line 508"/>
            <p:cNvSpPr>
              <a:spLocks noChangeShapeType="1"/>
            </p:cNvSpPr>
            <p:nvPr/>
          </p:nvSpPr>
          <p:spPr bwMode="auto">
            <a:xfrm>
              <a:off x="900965" y="4031131"/>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46" name="Line 509"/>
            <p:cNvSpPr>
              <a:spLocks noChangeShapeType="1"/>
            </p:cNvSpPr>
            <p:nvPr/>
          </p:nvSpPr>
          <p:spPr bwMode="auto">
            <a:xfrm>
              <a:off x="900965" y="3986359"/>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47" name="Line 510"/>
            <p:cNvSpPr>
              <a:spLocks noChangeShapeType="1"/>
            </p:cNvSpPr>
            <p:nvPr/>
          </p:nvSpPr>
          <p:spPr bwMode="auto">
            <a:xfrm>
              <a:off x="900965" y="3950251"/>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48" name="Line 511"/>
            <p:cNvSpPr>
              <a:spLocks noChangeShapeType="1"/>
            </p:cNvSpPr>
            <p:nvPr/>
          </p:nvSpPr>
          <p:spPr bwMode="auto">
            <a:xfrm>
              <a:off x="900965" y="3917033"/>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49" name="Line 512"/>
            <p:cNvSpPr>
              <a:spLocks noChangeShapeType="1"/>
            </p:cNvSpPr>
            <p:nvPr/>
          </p:nvSpPr>
          <p:spPr bwMode="auto">
            <a:xfrm>
              <a:off x="900965" y="3888148"/>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50" name="Line 513"/>
            <p:cNvSpPr>
              <a:spLocks noChangeShapeType="1"/>
            </p:cNvSpPr>
            <p:nvPr/>
          </p:nvSpPr>
          <p:spPr bwMode="auto">
            <a:xfrm>
              <a:off x="900965" y="3690280"/>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51" name="Line 514"/>
            <p:cNvSpPr>
              <a:spLocks noChangeShapeType="1"/>
            </p:cNvSpPr>
            <p:nvPr/>
          </p:nvSpPr>
          <p:spPr bwMode="auto">
            <a:xfrm>
              <a:off x="900965" y="3587736"/>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52" name="Line 515"/>
            <p:cNvSpPr>
              <a:spLocks noChangeShapeType="1"/>
            </p:cNvSpPr>
            <p:nvPr/>
          </p:nvSpPr>
          <p:spPr bwMode="auto">
            <a:xfrm>
              <a:off x="900965" y="3516966"/>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53" name="Line 516"/>
            <p:cNvSpPr>
              <a:spLocks noChangeShapeType="1"/>
            </p:cNvSpPr>
            <p:nvPr/>
          </p:nvSpPr>
          <p:spPr bwMode="auto">
            <a:xfrm>
              <a:off x="900965" y="3462083"/>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54" name="Line 517"/>
            <p:cNvSpPr>
              <a:spLocks noChangeShapeType="1"/>
            </p:cNvSpPr>
            <p:nvPr/>
          </p:nvSpPr>
          <p:spPr bwMode="auto">
            <a:xfrm>
              <a:off x="900965" y="3415866"/>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55" name="Line 518"/>
            <p:cNvSpPr>
              <a:spLocks noChangeShapeType="1"/>
            </p:cNvSpPr>
            <p:nvPr/>
          </p:nvSpPr>
          <p:spPr bwMode="auto">
            <a:xfrm>
              <a:off x="900965" y="3378314"/>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56" name="Line 519"/>
            <p:cNvSpPr>
              <a:spLocks noChangeShapeType="1"/>
            </p:cNvSpPr>
            <p:nvPr/>
          </p:nvSpPr>
          <p:spPr bwMode="auto">
            <a:xfrm>
              <a:off x="900965" y="3345096"/>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57" name="Line 520"/>
            <p:cNvSpPr>
              <a:spLocks noChangeShapeType="1"/>
            </p:cNvSpPr>
            <p:nvPr/>
          </p:nvSpPr>
          <p:spPr bwMode="auto">
            <a:xfrm>
              <a:off x="900965" y="3316210"/>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58" name="Line 521"/>
            <p:cNvSpPr>
              <a:spLocks noChangeShapeType="1"/>
            </p:cNvSpPr>
            <p:nvPr/>
          </p:nvSpPr>
          <p:spPr bwMode="auto">
            <a:xfrm>
              <a:off x="900965" y="3118343"/>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59" name="Line 522"/>
            <p:cNvSpPr>
              <a:spLocks noChangeShapeType="1"/>
            </p:cNvSpPr>
            <p:nvPr/>
          </p:nvSpPr>
          <p:spPr bwMode="auto">
            <a:xfrm>
              <a:off x="900965" y="3017243"/>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60" name="Line 523"/>
            <p:cNvSpPr>
              <a:spLocks noChangeShapeType="1"/>
            </p:cNvSpPr>
            <p:nvPr/>
          </p:nvSpPr>
          <p:spPr bwMode="auto">
            <a:xfrm>
              <a:off x="900965" y="2946473"/>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61" name="Line 524"/>
            <p:cNvSpPr>
              <a:spLocks noChangeShapeType="1"/>
            </p:cNvSpPr>
            <p:nvPr/>
          </p:nvSpPr>
          <p:spPr bwMode="auto">
            <a:xfrm>
              <a:off x="900965" y="2890145"/>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62" name="Line 525"/>
            <p:cNvSpPr>
              <a:spLocks noChangeShapeType="1"/>
            </p:cNvSpPr>
            <p:nvPr/>
          </p:nvSpPr>
          <p:spPr bwMode="auto">
            <a:xfrm>
              <a:off x="900965" y="2843928"/>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63" name="Line 526"/>
            <p:cNvSpPr>
              <a:spLocks noChangeShapeType="1"/>
            </p:cNvSpPr>
            <p:nvPr/>
          </p:nvSpPr>
          <p:spPr bwMode="auto">
            <a:xfrm>
              <a:off x="900965" y="2807822"/>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64" name="Line 527"/>
            <p:cNvSpPr>
              <a:spLocks noChangeShapeType="1"/>
            </p:cNvSpPr>
            <p:nvPr/>
          </p:nvSpPr>
          <p:spPr bwMode="auto">
            <a:xfrm>
              <a:off x="900965" y="2776047"/>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65" name="Line 528"/>
            <p:cNvSpPr>
              <a:spLocks noChangeShapeType="1"/>
            </p:cNvSpPr>
            <p:nvPr/>
          </p:nvSpPr>
          <p:spPr bwMode="auto">
            <a:xfrm>
              <a:off x="900965" y="2744273"/>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66" name="Line 529"/>
            <p:cNvSpPr>
              <a:spLocks noChangeShapeType="1"/>
            </p:cNvSpPr>
            <p:nvPr/>
          </p:nvSpPr>
          <p:spPr bwMode="auto">
            <a:xfrm>
              <a:off x="900965" y="2546405"/>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67" name="Line 530"/>
            <p:cNvSpPr>
              <a:spLocks noChangeShapeType="1"/>
            </p:cNvSpPr>
            <p:nvPr/>
          </p:nvSpPr>
          <p:spPr bwMode="auto">
            <a:xfrm>
              <a:off x="900965" y="2446750"/>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68" name="Line 531"/>
            <p:cNvSpPr>
              <a:spLocks noChangeShapeType="1"/>
            </p:cNvSpPr>
            <p:nvPr/>
          </p:nvSpPr>
          <p:spPr bwMode="auto">
            <a:xfrm>
              <a:off x="900965" y="2375980"/>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69" name="Line 532"/>
            <p:cNvSpPr>
              <a:spLocks noChangeShapeType="1"/>
            </p:cNvSpPr>
            <p:nvPr/>
          </p:nvSpPr>
          <p:spPr bwMode="auto">
            <a:xfrm>
              <a:off x="900965" y="2321097"/>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70" name="Line 533"/>
            <p:cNvSpPr>
              <a:spLocks noChangeShapeType="1"/>
            </p:cNvSpPr>
            <p:nvPr/>
          </p:nvSpPr>
          <p:spPr bwMode="auto">
            <a:xfrm>
              <a:off x="900965" y="2274880"/>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71" name="Line 534"/>
            <p:cNvSpPr>
              <a:spLocks noChangeShapeType="1"/>
            </p:cNvSpPr>
            <p:nvPr/>
          </p:nvSpPr>
          <p:spPr bwMode="auto">
            <a:xfrm>
              <a:off x="900965" y="2237328"/>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72" name="Line 535"/>
            <p:cNvSpPr>
              <a:spLocks noChangeShapeType="1"/>
            </p:cNvSpPr>
            <p:nvPr/>
          </p:nvSpPr>
          <p:spPr bwMode="auto">
            <a:xfrm>
              <a:off x="900965" y="2205554"/>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73" name="Line 536"/>
            <p:cNvSpPr>
              <a:spLocks noChangeShapeType="1"/>
            </p:cNvSpPr>
            <p:nvPr/>
          </p:nvSpPr>
          <p:spPr bwMode="auto">
            <a:xfrm>
              <a:off x="900965" y="2175224"/>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74" name="Line 537"/>
            <p:cNvSpPr>
              <a:spLocks noChangeShapeType="1"/>
            </p:cNvSpPr>
            <p:nvPr/>
          </p:nvSpPr>
          <p:spPr bwMode="auto">
            <a:xfrm>
              <a:off x="900965" y="1977357"/>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75" name="Line 538"/>
            <p:cNvSpPr>
              <a:spLocks noChangeShapeType="1"/>
            </p:cNvSpPr>
            <p:nvPr/>
          </p:nvSpPr>
          <p:spPr bwMode="auto">
            <a:xfrm>
              <a:off x="900965" y="1874813"/>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76" name="Line 539"/>
            <p:cNvSpPr>
              <a:spLocks noChangeShapeType="1"/>
            </p:cNvSpPr>
            <p:nvPr/>
          </p:nvSpPr>
          <p:spPr bwMode="auto">
            <a:xfrm>
              <a:off x="900965" y="1804042"/>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77" name="Line 540"/>
            <p:cNvSpPr>
              <a:spLocks noChangeShapeType="1"/>
            </p:cNvSpPr>
            <p:nvPr/>
          </p:nvSpPr>
          <p:spPr bwMode="auto">
            <a:xfrm>
              <a:off x="900965" y="1750604"/>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78" name="Line 541"/>
            <p:cNvSpPr>
              <a:spLocks noChangeShapeType="1"/>
            </p:cNvSpPr>
            <p:nvPr/>
          </p:nvSpPr>
          <p:spPr bwMode="auto">
            <a:xfrm>
              <a:off x="900965" y="1702942"/>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79" name="Line 542"/>
            <p:cNvSpPr>
              <a:spLocks noChangeShapeType="1"/>
            </p:cNvSpPr>
            <p:nvPr/>
          </p:nvSpPr>
          <p:spPr bwMode="auto">
            <a:xfrm>
              <a:off x="900965" y="1665391"/>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80" name="Line 543"/>
            <p:cNvSpPr>
              <a:spLocks noChangeShapeType="1"/>
            </p:cNvSpPr>
            <p:nvPr/>
          </p:nvSpPr>
          <p:spPr bwMode="auto">
            <a:xfrm>
              <a:off x="900965" y="1630728"/>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81" name="Line 544"/>
            <p:cNvSpPr>
              <a:spLocks noChangeShapeType="1"/>
            </p:cNvSpPr>
            <p:nvPr/>
          </p:nvSpPr>
          <p:spPr bwMode="auto">
            <a:xfrm>
              <a:off x="900965" y="1601842"/>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82" name="Line 545"/>
            <p:cNvSpPr>
              <a:spLocks noChangeShapeType="1"/>
            </p:cNvSpPr>
            <p:nvPr/>
          </p:nvSpPr>
          <p:spPr bwMode="auto">
            <a:xfrm>
              <a:off x="900965" y="1406864"/>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83" name="Line 546"/>
            <p:cNvSpPr>
              <a:spLocks noChangeShapeType="1"/>
            </p:cNvSpPr>
            <p:nvPr/>
          </p:nvSpPr>
          <p:spPr bwMode="auto">
            <a:xfrm>
              <a:off x="900965" y="1305764"/>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84" name="Line 547"/>
            <p:cNvSpPr>
              <a:spLocks noChangeShapeType="1"/>
            </p:cNvSpPr>
            <p:nvPr/>
          </p:nvSpPr>
          <p:spPr bwMode="auto">
            <a:xfrm>
              <a:off x="900965" y="1233550"/>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85" name="Line 548"/>
            <p:cNvSpPr>
              <a:spLocks noChangeShapeType="1"/>
            </p:cNvSpPr>
            <p:nvPr/>
          </p:nvSpPr>
          <p:spPr bwMode="auto">
            <a:xfrm>
              <a:off x="900965" y="1177222"/>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86" name="Line 549"/>
            <p:cNvSpPr>
              <a:spLocks noChangeShapeType="1"/>
            </p:cNvSpPr>
            <p:nvPr/>
          </p:nvSpPr>
          <p:spPr bwMode="auto">
            <a:xfrm>
              <a:off x="900965" y="1132450"/>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87" name="Line 550"/>
            <p:cNvSpPr>
              <a:spLocks noChangeShapeType="1"/>
            </p:cNvSpPr>
            <p:nvPr/>
          </p:nvSpPr>
          <p:spPr bwMode="auto">
            <a:xfrm>
              <a:off x="900965" y="1096342"/>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88" name="Line 551"/>
            <p:cNvSpPr>
              <a:spLocks noChangeShapeType="1"/>
            </p:cNvSpPr>
            <p:nvPr/>
          </p:nvSpPr>
          <p:spPr bwMode="auto">
            <a:xfrm>
              <a:off x="900965" y="1063124"/>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89" name="Line 552"/>
            <p:cNvSpPr>
              <a:spLocks noChangeShapeType="1"/>
            </p:cNvSpPr>
            <p:nvPr/>
          </p:nvSpPr>
          <p:spPr bwMode="auto">
            <a:xfrm>
              <a:off x="900965" y="1032794"/>
              <a:ext cx="418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90" name="Line 553"/>
            <p:cNvSpPr>
              <a:spLocks noChangeShapeType="1"/>
            </p:cNvSpPr>
            <p:nvPr/>
          </p:nvSpPr>
          <p:spPr bwMode="auto">
            <a:xfrm>
              <a:off x="5499570" y="4431199"/>
              <a:ext cx="6499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91" name="Line 554"/>
            <p:cNvSpPr>
              <a:spLocks noChangeShapeType="1"/>
            </p:cNvSpPr>
            <p:nvPr/>
          </p:nvSpPr>
          <p:spPr bwMode="auto">
            <a:xfrm>
              <a:off x="5499570" y="3862150"/>
              <a:ext cx="6499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92" name="Line 555"/>
            <p:cNvSpPr>
              <a:spLocks noChangeShapeType="1"/>
            </p:cNvSpPr>
            <p:nvPr/>
          </p:nvSpPr>
          <p:spPr bwMode="auto">
            <a:xfrm>
              <a:off x="5499570" y="3290213"/>
              <a:ext cx="6499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93" name="Line 556"/>
            <p:cNvSpPr>
              <a:spLocks noChangeShapeType="1"/>
            </p:cNvSpPr>
            <p:nvPr/>
          </p:nvSpPr>
          <p:spPr bwMode="auto">
            <a:xfrm>
              <a:off x="5499570" y="2719720"/>
              <a:ext cx="6499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94" name="Line 557"/>
            <p:cNvSpPr>
              <a:spLocks noChangeShapeType="1"/>
            </p:cNvSpPr>
            <p:nvPr/>
          </p:nvSpPr>
          <p:spPr bwMode="auto">
            <a:xfrm>
              <a:off x="5499570" y="2146339"/>
              <a:ext cx="6499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95" name="Line 558"/>
            <p:cNvSpPr>
              <a:spLocks noChangeShapeType="1"/>
            </p:cNvSpPr>
            <p:nvPr/>
          </p:nvSpPr>
          <p:spPr bwMode="auto">
            <a:xfrm>
              <a:off x="5499570" y="1577290"/>
              <a:ext cx="6499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96" name="Line 559"/>
            <p:cNvSpPr>
              <a:spLocks noChangeShapeType="1"/>
            </p:cNvSpPr>
            <p:nvPr/>
          </p:nvSpPr>
          <p:spPr bwMode="auto">
            <a:xfrm>
              <a:off x="5499570" y="1006797"/>
              <a:ext cx="6499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97" name="Line 560"/>
            <p:cNvSpPr>
              <a:spLocks noChangeShapeType="1"/>
            </p:cNvSpPr>
            <p:nvPr/>
          </p:nvSpPr>
          <p:spPr bwMode="auto">
            <a:xfrm>
              <a:off x="5521235" y="4262217"/>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98" name="Line 561"/>
            <p:cNvSpPr>
              <a:spLocks noChangeShapeType="1"/>
            </p:cNvSpPr>
            <p:nvPr/>
          </p:nvSpPr>
          <p:spPr bwMode="auto">
            <a:xfrm>
              <a:off x="5521235" y="4159673"/>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499" name="Line 562"/>
            <p:cNvSpPr>
              <a:spLocks noChangeShapeType="1"/>
            </p:cNvSpPr>
            <p:nvPr/>
          </p:nvSpPr>
          <p:spPr bwMode="auto">
            <a:xfrm>
              <a:off x="5521235" y="4088903"/>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00" name="Line 563"/>
            <p:cNvSpPr>
              <a:spLocks noChangeShapeType="1"/>
            </p:cNvSpPr>
            <p:nvPr/>
          </p:nvSpPr>
          <p:spPr bwMode="auto">
            <a:xfrm>
              <a:off x="5521235" y="4031131"/>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01" name="Line 564"/>
            <p:cNvSpPr>
              <a:spLocks noChangeShapeType="1"/>
            </p:cNvSpPr>
            <p:nvPr/>
          </p:nvSpPr>
          <p:spPr bwMode="auto">
            <a:xfrm>
              <a:off x="5521235" y="3986359"/>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02" name="Line 565"/>
            <p:cNvSpPr>
              <a:spLocks noChangeShapeType="1"/>
            </p:cNvSpPr>
            <p:nvPr/>
          </p:nvSpPr>
          <p:spPr bwMode="auto">
            <a:xfrm>
              <a:off x="5521235" y="3950251"/>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03" name="Line 566"/>
            <p:cNvSpPr>
              <a:spLocks noChangeShapeType="1"/>
            </p:cNvSpPr>
            <p:nvPr/>
          </p:nvSpPr>
          <p:spPr bwMode="auto">
            <a:xfrm>
              <a:off x="5521235" y="3917033"/>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04" name="Line 567"/>
            <p:cNvSpPr>
              <a:spLocks noChangeShapeType="1"/>
            </p:cNvSpPr>
            <p:nvPr/>
          </p:nvSpPr>
          <p:spPr bwMode="auto">
            <a:xfrm>
              <a:off x="5521235" y="3888148"/>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05" name="Line 568"/>
            <p:cNvSpPr>
              <a:spLocks noChangeShapeType="1"/>
            </p:cNvSpPr>
            <p:nvPr/>
          </p:nvSpPr>
          <p:spPr bwMode="auto">
            <a:xfrm>
              <a:off x="5521235" y="3690280"/>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06" name="Line 569"/>
            <p:cNvSpPr>
              <a:spLocks noChangeShapeType="1"/>
            </p:cNvSpPr>
            <p:nvPr/>
          </p:nvSpPr>
          <p:spPr bwMode="auto">
            <a:xfrm>
              <a:off x="5521235" y="3587736"/>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07" name="Line 570"/>
            <p:cNvSpPr>
              <a:spLocks noChangeShapeType="1"/>
            </p:cNvSpPr>
            <p:nvPr/>
          </p:nvSpPr>
          <p:spPr bwMode="auto">
            <a:xfrm>
              <a:off x="5521235" y="3516966"/>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08" name="Line 571"/>
            <p:cNvSpPr>
              <a:spLocks noChangeShapeType="1"/>
            </p:cNvSpPr>
            <p:nvPr/>
          </p:nvSpPr>
          <p:spPr bwMode="auto">
            <a:xfrm>
              <a:off x="5521235" y="3462083"/>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09" name="Line 572"/>
            <p:cNvSpPr>
              <a:spLocks noChangeShapeType="1"/>
            </p:cNvSpPr>
            <p:nvPr/>
          </p:nvSpPr>
          <p:spPr bwMode="auto">
            <a:xfrm>
              <a:off x="5521235" y="3415866"/>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10" name="Line 573"/>
            <p:cNvSpPr>
              <a:spLocks noChangeShapeType="1"/>
            </p:cNvSpPr>
            <p:nvPr/>
          </p:nvSpPr>
          <p:spPr bwMode="auto">
            <a:xfrm>
              <a:off x="5521235" y="3378314"/>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11" name="Line 574"/>
            <p:cNvSpPr>
              <a:spLocks noChangeShapeType="1"/>
            </p:cNvSpPr>
            <p:nvPr/>
          </p:nvSpPr>
          <p:spPr bwMode="auto">
            <a:xfrm>
              <a:off x="5521235" y="3345096"/>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12" name="Line 575"/>
            <p:cNvSpPr>
              <a:spLocks noChangeShapeType="1"/>
            </p:cNvSpPr>
            <p:nvPr/>
          </p:nvSpPr>
          <p:spPr bwMode="auto">
            <a:xfrm>
              <a:off x="5521235" y="3316210"/>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13" name="Line 576"/>
            <p:cNvSpPr>
              <a:spLocks noChangeShapeType="1"/>
            </p:cNvSpPr>
            <p:nvPr/>
          </p:nvSpPr>
          <p:spPr bwMode="auto">
            <a:xfrm>
              <a:off x="5521235" y="3118343"/>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14" name="Line 577"/>
            <p:cNvSpPr>
              <a:spLocks noChangeShapeType="1"/>
            </p:cNvSpPr>
            <p:nvPr/>
          </p:nvSpPr>
          <p:spPr bwMode="auto">
            <a:xfrm>
              <a:off x="5521235" y="3017243"/>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15" name="Line 578"/>
            <p:cNvSpPr>
              <a:spLocks noChangeShapeType="1"/>
            </p:cNvSpPr>
            <p:nvPr/>
          </p:nvSpPr>
          <p:spPr bwMode="auto">
            <a:xfrm>
              <a:off x="5521235" y="2946473"/>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16" name="Line 579"/>
            <p:cNvSpPr>
              <a:spLocks noChangeShapeType="1"/>
            </p:cNvSpPr>
            <p:nvPr/>
          </p:nvSpPr>
          <p:spPr bwMode="auto">
            <a:xfrm>
              <a:off x="5521235" y="2890145"/>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17" name="Line 580"/>
            <p:cNvSpPr>
              <a:spLocks noChangeShapeType="1"/>
            </p:cNvSpPr>
            <p:nvPr/>
          </p:nvSpPr>
          <p:spPr bwMode="auto">
            <a:xfrm>
              <a:off x="5521235" y="2843928"/>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18" name="Line 581"/>
            <p:cNvSpPr>
              <a:spLocks noChangeShapeType="1"/>
            </p:cNvSpPr>
            <p:nvPr/>
          </p:nvSpPr>
          <p:spPr bwMode="auto">
            <a:xfrm>
              <a:off x="5521235" y="2807822"/>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19" name="Line 582"/>
            <p:cNvSpPr>
              <a:spLocks noChangeShapeType="1"/>
            </p:cNvSpPr>
            <p:nvPr/>
          </p:nvSpPr>
          <p:spPr bwMode="auto">
            <a:xfrm>
              <a:off x="5521235" y="2776047"/>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20" name="Line 583"/>
            <p:cNvSpPr>
              <a:spLocks noChangeShapeType="1"/>
            </p:cNvSpPr>
            <p:nvPr/>
          </p:nvSpPr>
          <p:spPr bwMode="auto">
            <a:xfrm>
              <a:off x="5521235" y="2744273"/>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21" name="Line 584"/>
            <p:cNvSpPr>
              <a:spLocks noChangeShapeType="1"/>
            </p:cNvSpPr>
            <p:nvPr/>
          </p:nvSpPr>
          <p:spPr bwMode="auto">
            <a:xfrm>
              <a:off x="5521235" y="2546405"/>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22" name="Line 585"/>
            <p:cNvSpPr>
              <a:spLocks noChangeShapeType="1"/>
            </p:cNvSpPr>
            <p:nvPr/>
          </p:nvSpPr>
          <p:spPr bwMode="auto">
            <a:xfrm>
              <a:off x="5521235" y="2446750"/>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23" name="Line 586"/>
            <p:cNvSpPr>
              <a:spLocks noChangeShapeType="1"/>
            </p:cNvSpPr>
            <p:nvPr/>
          </p:nvSpPr>
          <p:spPr bwMode="auto">
            <a:xfrm>
              <a:off x="5521235" y="2375980"/>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24" name="Line 587"/>
            <p:cNvSpPr>
              <a:spLocks noChangeShapeType="1"/>
            </p:cNvSpPr>
            <p:nvPr/>
          </p:nvSpPr>
          <p:spPr bwMode="auto">
            <a:xfrm>
              <a:off x="5521235" y="2321097"/>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25" name="Line 588"/>
            <p:cNvSpPr>
              <a:spLocks noChangeShapeType="1"/>
            </p:cNvSpPr>
            <p:nvPr/>
          </p:nvSpPr>
          <p:spPr bwMode="auto">
            <a:xfrm>
              <a:off x="5521235" y="2274880"/>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26" name="Line 589"/>
            <p:cNvSpPr>
              <a:spLocks noChangeShapeType="1"/>
            </p:cNvSpPr>
            <p:nvPr/>
          </p:nvSpPr>
          <p:spPr bwMode="auto">
            <a:xfrm>
              <a:off x="5521235" y="2237328"/>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27" name="Line 590"/>
            <p:cNvSpPr>
              <a:spLocks noChangeShapeType="1"/>
            </p:cNvSpPr>
            <p:nvPr/>
          </p:nvSpPr>
          <p:spPr bwMode="auto">
            <a:xfrm>
              <a:off x="5521235" y="2205554"/>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28" name="Line 591"/>
            <p:cNvSpPr>
              <a:spLocks noChangeShapeType="1"/>
            </p:cNvSpPr>
            <p:nvPr/>
          </p:nvSpPr>
          <p:spPr bwMode="auto">
            <a:xfrm>
              <a:off x="5521235" y="2175224"/>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29" name="Line 592"/>
            <p:cNvSpPr>
              <a:spLocks noChangeShapeType="1"/>
            </p:cNvSpPr>
            <p:nvPr/>
          </p:nvSpPr>
          <p:spPr bwMode="auto">
            <a:xfrm>
              <a:off x="5521235" y="1977357"/>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30" name="Line 593"/>
            <p:cNvSpPr>
              <a:spLocks noChangeShapeType="1"/>
            </p:cNvSpPr>
            <p:nvPr/>
          </p:nvSpPr>
          <p:spPr bwMode="auto">
            <a:xfrm>
              <a:off x="5521235" y="1874813"/>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31" name="Line 594"/>
            <p:cNvSpPr>
              <a:spLocks noChangeShapeType="1"/>
            </p:cNvSpPr>
            <p:nvPr/>
          </p:nvSpPr>
          <p:spPr bwMode="auto">
            <a:xfrm>
              <a:off x="5521235" y="1804042"/>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32" name="Line 595"/>
            <p:cNvSpPr>
              <a:spLocks noChangeShapeType="1"/>
            </p:cNvSpPr>
            <p:nvPr/>
          </p:nvSpPr>
          <p:spPr bwMode="auto">
            <a:xfrm>
              <a:off x="5521235" y="1750604"/>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33" name="Line 596"/>
            <p:cNvSpPr>
              <a:spLocks noChangeShapeType="1"/>
            </p:cNvSpPr>
            <p:nvPr/>
          </p:nvSpPr>
          <p:spPr bwMode="auto">
            <a:xfrm>
              <a:off x="5521235" y="1702942"/>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34" name="Line 597"/>
            <p:cNvSpPr>
              <a:spLocks noChangeShapeType="1"/>
            </p:cNvSpPr>
            <p:nvPr/>
          </p:nvSpPr>
          <p:spPr bwMode="auto">
            <a:xfrm>
              <a:off x="5521235" y="1665391"/>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35" name="Line 598"/>
            <p:cNvSpPr>
              <a:spLocks noChangeShapeType="1"/>
            </p:cNvSpPr>
            <p:nvPr/>
          </p:nvSpPr>
          <p:spPr bwMode="auto">
            <a:xfrm>
              <a:off x="5521235" y="1630728"/>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36" name="Line 599"/>
            <p:cNvSpPr>
              <a:spLocks noChangeShapeType="1"/>
            </p:cNvSpPr>
            <p:nvPr/>
          </p:nvSpPr>
          <p:spPr bwMode="auto">
            <a:xfrm>
              <a:off x="5521235" y="1601842"/>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37" name="Line 600"/>
            <p:cNvSpPr>
              <a:spLocks noChangeShapeType="1"/>
            </p:cNvSpPr>
            <p:nvPr/>
          </p:nvSpPr>
          <p:spPr bwMode="auto">
            <a:xfrm>
              <a:off x="5521235" y="1406864"/>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38" name="Line 601"/>
            <p:cNvSpPr>
              <a:spLocks noChangeShapeType="1"/>
            </p:cNvSpPr>
            <p:nvPr/>
          </p:nvSpPr>
          <p:spPr bwMode="auto">
            <a:xfrm>
              <a:off x="5521235" y="1305764"/>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39" name="Line 602"/>
            <p:cNvSpPr>
              <a:spLocks noChangeShapeType="1"/>
            </p:cNvSpPr>
            <p:nvPr/>
          </p:nvSpPr>
          <p:spPr bwMode="auto">
            <a:xfrm>
              <a:off x="5521235" y="1233550"/>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40" name="Line 603"/>
            <p:cNvSpPr>
              <a:spLocks noChangeShapeType="1"/>
            </p:cNvSpPr>
            <p:nvPr/>
          </p:nvSpPr>
          <p:spPr bwMode="auto">
            <a:xfrm>
              <a:off x="5521235" y="1177222"/>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41" name="Line 604"/>
            <p:cNvSpPr>
              <a:spLocks noChangeShapeType="1"/>
            </p:cNvSpPr>
            <p:nvPr/>
          </p:nvSpPr>
          <p:spPr bwMode="auto">
            <a:xfrm>
              <a:off x="5521235" y="1132450"/>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42" name="Line 605"/>
            <p:cNvSpPr>
              <a:spLocks noChangeShapeType="1"/>
            </p:cNvSpPr>
            <p:nvPr/>
          </p:nvSpPr>
          <p:spPr bwMode="auto">
            <a:xfrm>
              <a:off x="5521235" y="1096342"/>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43" name="Line 606"/>
            <p:cNvSpPr>
              <a:spLocks noChangeShapeType="1"/>
            </p:cNvSpPr>
            <p:nvPr/>
          </p:nvSpPr>
          <p:spPr bwMode="auto">
            <a:xfrm>
              <a:off x="5521235" y="1063124"/>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44" name="Line 607"/>
            <p:cNvSpPr>
              <a:spLocks noChangeShapeType="1"/>
            </p:cNvSpPr>
            <p:nvPr/>
          </p:nvSpPr>
          <p:spPr bwMode="auto">
            <a:xfrm>
              <a:off x="5521235" y="1032794"/>
              <a:ext cx="4332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45" name="Line 609"/>
            <p:cNvSpPr>
              <a:spLocks noChangeShapeType="1"/>
            </p:cNvSpPr>
            <p:nvPr/>
          </p:nvSpPr>
          <p:spPr bwMode="auto">
            <a:xfrm>
              <a:off x="911075" y="4376316"/>
              <a:ext cx="0" cy="6499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46" name="Line 610"/>
            <p:cNvSpPr>
              <a:spLocks noChangeShapeType="1"/>
            </p:cNvSpPr>
            <p:nvPr/>
          </p:nvSpPr>
          <p:spPr bwMode="auto">
            <a:xfrm>
              <a:off x="2459349" y="4376316"/>
              <a:ext cx="0" cy="6499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47" name="Line 611"/>
            <p:cNvSpPr>
              <a:spLocks noChangeShapeType="1"/>
            </p:cNvSpPr>
            <p:nvPr/>
          </p:nvSpPr>
          <p:spPr bwMode="auto">
            <a:xfrm>
              <a:off x="4006179" y="4376316"/>
              <a:ext cx="0" cy="6499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48" name="Line 612"/>
            <p:cNvSpPr>
              <a:spLocks noChangeShapeType="1"/>
            </p:cNvSpPr>
            <p:nvPr/>
          </p:nvSpPr>
          <p:spPr bwMode="auto">
            <a:xfrm>
              <a:off x="5554453" y="4376316"/>
              <a:ext cx="0" cy="6499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49" name="Line 613"/>
            <p:cNvSpPr>
              <a:spLocks noChangeShapeType="1"/>
            </p:cNvSpPr>
            <p:nvPr/>
          </p:nvSpPr>
          <p:spPr bwMode="auto">
            <a:xfrm>
              <a:off x="1374690"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50" name="Line 614"/>
            <p:cNvSpPr>
              <a:spLocks noChangeShapeType="1"/>
            </p:cNvSpPr>
            <p:nvPr/>
          </p:nvSpPr>
          <p:spPr bwMode="auto">
            <a:xfrm>
              <a:off x="1649105"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51" name="Line 615"/>
            <p:cNvSpPr>
              <a:spLocks noChangeShapeType="1"/>
            </p:cNvSpPr>
            <p:nvPr/>
          </p:nvSpPr>
          <p:spPr bwMode="auto">
            <a:xfrm>
              <a:off x="1842639"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52" name="Line 616"/>
            <p:cNvSpPr>
              <a:spLocks noChangeShapeType="1"/>
            </p:cNvSpPr>
            <p:nvPr/>
          </p:nvSpPr>
          <p:spPr bwMode="auto">
            <a:xfrm>
              <a:off x="1992845"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53" name="Line 617"/>
            <p:cNvSpPr>
              <a:spLocks noChangeShapeType="1"/>
            </p:cNvSpPr>
            <p:nvPr/>
          </p:nvSpPr>
          <p:spPr bwMode="auto">
            <a:xfrm>
              <a:off x="2115609"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54" name="Line 618"/>
            <p:cNvSpPr>
              <a:spLocks noChangeShapeType="1"/>
            </p:cNvSpPr>
            <p:nvPr/>
          </p:nvSpPr>
          <p:spPr bwMode="auto">
            <a:xfrm>
              <a:off x="2219598"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55" name="Line 619"/>
            <p:cNvSpPr>
              <a:spLocks noChangeShapeType="1"/>
            </p:cNvSpPr>
            <p:nvPr/>
          </p:nvSpPr>
          <p:spPr bwMode="auto">
            <a:xfrm>
              <a:off x="2309144"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56" name="Line 620"/>
            <p:cNvSpPr>
              <a:spLocks noChangeShapeType="1"/>
            </p:cNvSpPr>
            <p:nvPr/>
          </p:nvSpPr>
          <p:spPr bwMode="auto">
            <a:xfrm>
              <a:off x="2387135"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57" name="Line 621"/>
            <p:cNvSpPr>
              <a:spLocks noChangeShapeType="1"/>
            </p:cNvSpPr>
            <p:nvPr/>
          </p:nvSpPr>
          <p:spPr bwMode="auto">
            <a:xfrm>
              <a:off x="2924409"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58" name="Line 622"/>
            <p:cNvSpPr>
              <a:spLocks noChangeShapeType="1"/>
            </p:cNvSpPr>
            <p:nvPr/>
          </p:nvSpPr>
          <p:spPr bwMode="auto">
            <a:xfrm>
              <a:off x="3197379"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59" name="Line 623"/>
            <p:cNvSpPr>
              <a:spLocks noChangeShapeType="1"/>
            </p:cNvSpPr>
            <p:nvPr/>
          </p:nvSpPr>
          <p:spPr bwMode="auto">
            <a:xfrm>
              <a:off x="3388025"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60" name="Line 624"/>
            <p:cNvSpPr>
              <a:spLocks noChangeShapeType="1"/>
            </p:cNvSpPr>
            <p:nvPr/>
          </p:nvSpPr>
          <p:spPr bwMode="auto">
            <a:xfrm>
              <a:off x="3539675"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61" name="Line 625"/>
            <p:cNvSpPr>
              <a:spLocks noChangeShapeType="1"/>
            </p:cNvSpPr>
            <p:nvPr/>
          </p:nvSpPr>
          <p:spPr bwMode="auto">
            <a:xfrm>
              <a:off x="3660995"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62" name="Line 626"/>
            <p:cNvSpPr>
              <a:spLocks noChangeShapeType="1"/>
            </p:cNvSpPr>
            <p:nvPr/>
          </p:nvSpPr>
          <p:spPr bwMode="auto">
            <a:xfrm>
              <a:off x="3763539"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63" name="Line 627"/>
            <p:cNvSpPr>
              <a:spLocks noChangeShapeType="1"/>
            </p:cNvSpPr>
            <p:nvPr/>
          </p:nvSpPr>
          <p:spPr bwMode="auto">
            <a:xfrm>
              <a:off x="3855973"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64" name="Line 628"/>
            <p:cNvSpPr>
              <a:spLocks noChangeShapeType="1"/>
            </p:cNvSpPr>
            <p:nvPr/>
          </p:nvSpPr>
          <p:spPr bwMode="auto">
            <a:xfrm>
              <a:off x="3935409"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65" name="Line 629"/>
            <p:cNvSpPr>
              <a:spLocks noChangeShapeType="1"/>
            </p:cNvSpPr>
            <p:nvPr/>
          </p:nvSpPr>
          <p:spPr bwMode="auto">
            <a:xfrm>
              <a:off x="4472684"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66" name="Line 630"/>
            <p:cNvSpPr>
              <a:spLocks noChangeShapeType="1"/>
            </p:cNvSpPr>
            <p:nvPr/>
          </p:nvSpPr>
          <p:spPr bwMode="auto">
            <a:xfrm>
              <a:off x="4744209"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67" name="Line 631"/>
            <p:cNvSpPr>
              <a:spLocks noChangeShapeType="1"/>
            </p:cNvSpPr>
            <p:nvPr/>
          </p:nvSpPr>
          <p:spPr bwMode="auto">
            <a:xfrm>
              <a:off x="4939187"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68" name="Line 632"/>
            <p:cNvSpPr>
              <a:spLocks noChangeShapeType="1"/>
            </p:cNvSpPr>
            <p:nvPr/>
          </p:nvSpPr>
          <p:spPr bwMode="auto">
            <a:xfrm>
              <a:off x="5086505"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69" name="Line 633"/>
            <p:cNvSpPr>
              <a:spLocks noChangeShapeType="1"/>
            </p:cNvSpPr>
            <p:nvPr/>
          </p:nvSpPr>
          <p:spPr bwMode="auto">
            <a:xfrm>
              <a:off x="5210713"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70" name="Line 634"/>
            <p:cNvSpPr>
              <a:spLocks noChangeShapeType="1"/>
            </p:cNvSpPr>
            <p:nvPr/>
          </p:nvSpPr>
          <p:spPr bwMode="auto">
            <a:xfrm>
              <a:off x="5314702"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71" name="Line 635"/>
            <p:cNvSpPr>
              <a:spLocks noChangeShapeType="1"/>
            </p:cNvSpPr>
            <p:nvPr/>
          </p:nvSpPr>
          <p:spPr bwMode="auto">
            <a:xfrm>
              <a:off x="5402804"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72" name="Line 636"/>
            <p:cNvSpPr>
              <a:spLocks noChangeShapeType="1"/>
            </p:cNvSpPr>
            <p:nvPr/>
          </p:nvSpPr>
          <p:spPr bwMode="auto">
            <a:xfrm>
              <a:off x="5482239" y="4397981"/>
              <a:ext cx="0" cy="4332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73" name="Line 637"/>
            <p:cNvSpPr>
              <a:spLocks noChangeShapeType="1"/>
            </p:cNvSpPr>
            <p:nvPr/>
          </p:nvSpPr>
          <p:spPr bwMode="auto">
            <a:xfrm>
              <a:off x="911075" y="996687"/>
              <a:ext cx="0" cy="6643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74" name="Line 638"/>
            <p:cNvSpPr>
              <a:spLocks noChangeShapeType="1"/>
            </p:cNvSpPr>
            <p:nvPr/>
          </p:nvSpPr>
          <p:spPr bwMode="auto">
            <a:xfrm>
              <a:off x="2459349" y="996687"/>
              <a:ext cx="0" cy="6643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75" name="Line 639"/>
            <p:cNvSpPr>
              <a:spLocks noChangeShapeType="1"/>
            </p:cNvSpPr>
            <p:nvPr/>
          </p:nvSpPr>
          <p:spPr bwMode="auto">
            <a:xfrm>
              <a:off x="4006179" y="996687"/>
              <a:ext cx="0" cy="6643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76" name="Line 640"/>
            <p:cNvSpPr>
              <a:spLocks noChangeShapeType="1"/>
            </p:cNvSpPr>
            <p:nvPr/>
          </p:nvSpPr>
          <p:spPr bwMode="auto">
            <a:xfrm>
              <a:off x="5554453" y="996687"/>
              <a:ext cx="0" cy="6643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77" name="Line 641"/>
            <p:cNvSpPr>
              <a:spLocks noChangeShapeType="1"/>
            </p:cNvSpPr>
            <p:nvPr/>
          </p:nvSpPr>
          <p:spPr bwMode="auto">
            <a:xfrm>
              <a:off x="1374690"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78" name="Line 642"/>
            <p:cNvSpPr>
              <a:spLocks noChangeShapeType="1"/>
            </p:cNvSpPr>
            <p:nvPr/>
          </p:nvSpPr>
          <p:spPr bwMode="auto">
            <a:xfrm>
              <a:off x="1649105"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79" name="Line 643"/>
            <p:cNvSpPr>
              <a:spLocks noChangeShapeType="1"/>
            </p:cNvSpPr>
            <p:nvPr/>
          </p:nvSpPr>
          <p:spPr bwMode="auto">
            <a:xfrm>
              <a:off x="1842639"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80" name="Line 644"/>
            <p:cNvSpPr>
              <a:spLocks noChangeShapeType="1"/>
            </p:cNvSpPr>
            <p:nvPr/>
          </p:nvSpPr>
          <p:spPr bwMode="auto">
            <a:xfrm>
              <a:off x="1992845"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81" name="Line 645"/>
            <p:cNvSpPr>
              <a:spLocks noChangeShapeType="1"/>
            </p:cNvSpPr>
            <p:nvPr/>
          </p:nvSpPr>
          <p:spPr bwMode="auto">
            <a:xfrm>
              <a:off x="2115609"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82" name="Line 646"/>
            <p:cNvSpPr>
              <a:spLocks noChangeShapeType="1"/>
            </p:cNvSpPr>
            <p:nvPr/>
          </p:nvSpPr>
          <p:spPr bwMode="auto">
            <a:xfrm>
              <a:off x="2219598"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83" name="Line 647"/>
            <p:cNvSpPr>
              <a:spLocks noChangeShapeType="1"/>
            </p:cNvSpPr>
            <p:nvPr/>
          </p:nvSpPr>
          <p:spPr bwMode="auto">
            <a:xfrm>
              <a:off x="2309144"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84" name="Line 648"/>
            <p:cNvSpPr>
              <a:spLocks noChangeShapeType="1"/>
            </p:cNvSpPr>
            <p:nvPr/>
          </p:nvSpPr>
          <p:spPr bwMode="auto">
            <a:xfrm>
              <a:off x="2387135"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85" name="Line 649"/>
            <p:cNvSpPr>
              <a:spLocks noChangeShapeType="1"/>
            </p:cNvSpPr>
            <p:nvPr/>
          </p:nvSpPr>
          <p:spPr bwMode="auto">
            <a:xfrm>
              <a:off x="2924409"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86" name="Line 650"/>
            <p:cNvSpPr>
              <a:spLocks noChangeShapeType="1"/>
            </p:cNvSpPr>
            <p:nvPr/>
          </p:nvSpPr>
          <p:spPr bwMode="auto">
            <a:xfrm>
              <a:off x="3197379"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87" name="Line 651"/>
            <p:cNvSpPr>
              <a:spLocks noChangeShapeType="1"/>
            </p:cNvSpPr>
            <p:nvPr/>
          </p:nvSpPr>
          <p:spPr bwMode="auto">
            <a:xfrm>
              <a:off x="3388025"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88" name="Line 652"/>
            <p:cNvSpPr>
              <a:spLocks noChangeShapeType="1"/>
            </p:cNvSpPr>
            <p:nvPr/>
          </p:nvSpPr>
          <p:spPr bwMode="auto">
            <a:xfrm>
              <a:off x="3539675"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89" name="Line 653"/>
            <p:cNvSpPr>
              <a:spLocks noChangeShapeType="1"/>
            </p:cNvSpPr>
            <p:nvPr/>
          </p:nvSpPr>
          <p:spPr bwMode="auto">
            <a:xfrm>
              <a:off x="3660995"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90" name="Line 654"/>
            <p:cNvSpPr>
              <a:spLocks noChangeShapeType="1"/>
            </p:cNvSpPr>
            <p:nvPr/>
          </p:nvSpPr>
          <p:spPr bwMode="auto">
            <a:xfrm>
              <a:off x="3763539"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91" name="Line 655"/>
            <p:cNvSpPr>
              <a:spLocks noChangeShapeType="1"/>
            </p:cNvSpPr>
            <p:nvPr/>
          </p:nvSpPr>
          <p:spPr bwMode="auto">
            <a:xfrm>
              <a:off x="3855973"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92" name="Line 656"/>
            <p:cNvSpPr>
              <a:spLocks noChangeShapeType="1"/>
            </p:cNvSpPr>
            <p:nvPr/>
          </p:nvSpPr>
          <p:spPr bwMode="auto">
            <a:xfrm>
              <a:off x="3935409"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93" name="Line 657"/>
            <p:cNvSpPr>
              <a:spLocks noChangeShapeType="1"/>
            </p:cNvSpPr>
            <p:nvPr/>
          </p:nvSpPr>
          <p:spPr bwMode="auto">
            <a:xfrm>
              <a:off x="4472684"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94" name="Line 658"/>
            <p:cNvSpPr>
              <a:spLocks noChangeShapeType="1"/>
            </p:cNvSpPr>
            <p:nvPr/>
          </p:nvSpPr>
          <p:spPr bwMode="auto">
            <a:xfrm>
              <a:off x="4744209"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95" name="Line 659"/>
            <p:cNvSpPr>
              <a:spLocks noChangeShapeType="1"/>
            </p:cNvSpPr>
            <p:nvPr/>
          </p:nvSpPr>
          <p:spPr bwMode="auto">
            <a:xfrm>
              <a:off x="4939187"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96" name="Line 660"/>
            <p:cNvSpPr>
              <a:spLocks noChangeShapeType="1"/>
            </p:cNvSpPr>
            <p:nvPr/>
          </p:nvSpPr>
          <p:spPr bwMode="auto">
            <a:xfrm>
              <a:off x="5086505"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97" name="Line 661"/>
            <p:cNvSpPr>
              <a:spLocks noChangeShapeType="1"/>
            </p:cNvSpPr>
            <p:nvPr/>
          </p:nvSpPr>
          <p:spPr bwMode="auto">
            <a:xfrm>
              <a:off x="5210713"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98" name="Line 662"/>
            <p:cNvSpPr>
              <a:spLocks noChangeShapeType="1"/>
            </p:cNvSpPr>
            <p:nvPr/>
          </p:nvSpPr>
          <p:spPr bwMode="auto">
            <a:xfrm>
              <a:off x="5314702"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599" name="Line 663"/>
            <p:cNvSpPr>
              <a:spLocks noChangeShapeType="1"/>
            </p:cNvSpPr>
            <p:nvPr/>
          </p:nvSpPr>
          <p:spPr bwMode="auto">
            <a:xfrm>
              <a:off x="5402804"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00" name="Line 664"/>
            <p:cNvSpPr>
              <a:spLocks noChangeShapeType="1"/>
            </p:cNvSpPr>
            <p:nvPr/>
          </p:nvSpPr>
          <p:spPr bwMode="auto">
            <a:xfrm>
              <a:off x="5482239" y="996687"/>
              <a:ext cx="0" cy="4188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01" name="Line 665"/>
            <p:cNvSpPr>
              <a:spLocks noChangeShapeType="1"/>
            </p:cNvSpPr>
            <p:nvPr/>
          </p:nvSpPr>
          <p:spPr bwMode="auto">
            <a:xfrm>
              <a:off x="911075" y="996687"/>
              <a:ext cx="0" cy="344462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02" name="Line 666"/>
            <p:cNvSpPr>
              <a:spLocks noChangeShapeType="1"/>
            </p:cNvSpPr>
            <p:nvPr/>
          </p:nvSpPr>
          <p:spPr bwMode="auto">
            <a:xfrm>
              <a:off x="5554453" y="996687"/>
              <a:ext cx="0" cy="344462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03" name="Line 667"/>
            <p:cNvSpPr>
              <a:spLocks noChangeShapeType="1"/>
            </p:cNvSpPr>
            <p:nvPr/>
          </p:nvSpPr>
          <p:spPr bwMode="auto">
            <a:xfrm>
              <a:off x="900965" y="4431199"/>
              <a:ext cx="466359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04" name="Line 668"/>
            <p:cNvSpPr>
              <a:spLocks noChangeShapeType="1"/>
            </p:cNvSpPr>
            <p:nvPr/>
          </p:nvSpPr>
          <p:spPr bwMode="auto">
            <a:xfrm>
              <a:off x="900965" y="1006797"/>
              <a:ext cx="466359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05" name="Freeform 669"/>
            <p:cNvSpPr>
              <a:spLocks/>
            </p:cNvSpPr>
            <p:nvPr/>
          </p:nvSpPr>
          <p:spPr bwMode="auto">
            <a:xfrm>
              <a:off x="1015064" y="3015799"/>
              <a:ext cx="92434" cy="92434"/>
            </a:xfrm>
            <a:custGeom>
              <a:avLst/>
              <a:gdLst>
                <a:gd name="T0" fmla="*/ 31 w 64"/>
                <a:gd name="T1" fmla="*/ 0 h 64"/>
                <a:gd name="T2" fmla="*/ 64 w 64"/>
                <a:gd name="T3" fmla="*/ 32 h 64"/>
                <a:gd name="T4" fmla="*/ 31 w 64"/>
                <a:gd name="T5" fmla="*/ 64 h 64"/>
                <a:gd name="T6" fmla="*/ 0 w 64"/>
                <a:gd name="T7" fmla="*/ 32 h 64"/>
                <a:gd name="T8" fmla="*/ 31 w 64"/>
                <a:gd name="T9" fmla="*/ 0 h 64"/>
              </a:gdLst>
              <a:ahLst/>
              <a:cxnLst>
                <a:cxn ang="0">
                  <a:pos x="T0" y="T1"/>
                </a:cxn>
                <a:cxn ang="0">
                  <a:pos x="T2" y="T3"/>
                </a:cxn>
                <a:cxn ang="0">
                  <a:pos x="T4" y="T5"/>
                </a:cxn>
                <a:cxn ang="0">
                  <a:pos x="T6" y="T7"/>
                </a:cxn>
                <a:cxn ang="0">
                  <a:pos x="T8" y="T9"/>
                </a:cxn>
              </a:cxnLst>
              <a:rect l="0" t="0" r="r" b="b"/>
              <a:pathLst>
                <a:path w="64" h="64">
                  <a:moveTo>
                    <a:pt x="31" y="0"/>
                  </a:moveTo>
                  <a:lnTo>
                    <a:pt x="64" y="32"/>
                  </a:lnTo>
                  <a:lnTo>
                    <a:pt x="31" y="64"/>
                  </a:lnTo>
                  <a:lnTo>
                    <a:pt x="0" y="32"/>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06" name="Freeform 670"/>
            <p:cNvSpPr>
              <a:spLocks/>
            </p:cNvSpPr>
            <p:nvPr/>
          </p:nvSpPr>
          <p:spPr bwMode="auto">
            <a:xfrm>
              <a:off x="1015064" y="3015799"/>
              <a:ext cx="47662" cy="47662"/>
            </a:xfrm>
            <a:custGeom>
              <a:avLst/>
              <a:gdLst>
                <a:gd name="T0" fmla="*/ 31 w 33"/>
                <a:gd name="T1" fmla="*/ 0 h 33"/>
                <a:gd name="T2" fmla="*/ 33 w 33"/>
                <a:gd name="T3" fmla="*/ 0 h 33"/>
                <a:gd name="T4" fmla="*/ 33 w 33"/>
                <a:gd name="T5" fmla="*/ 1 h 33"/>
                <a:gd name="T6" fmla="*/ 1 w 33"/>
                <a:gd name="T7" fmla="*/ 33 h 33"/>
                <a:gd name="T8" fmla="*/ 0 w 33"/>
                <a:gd name="T9" fmla="*/ 33 h 33"/>
                <a:gd name="T10" fmla="*/ 0 w 33"/>
                <a:gd name="T11" fmla="*/ 32 h 33"/>
                <a:gd name="T12" fmla="*/ 31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1" y="0"/>
                  </a:moveTo>
                  <a:lnTo>
                    <a:pt x="33" y="0"/>
                  </a:lnTo>
                  <a:lnTo>
                    <a:pt x="33" y="1"/>
                  </a:lnTo>
                  <a:lnTo>
                    <a:pt x="1" y="33"/>
                  </a:lnTo>
                  <a:lnTo>
                    <a:pt x="0" y="33"/>
                  </a:lnTo>
                  <a:lnTo>
                    <a:pt x="0" y="32"/>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07" name="Freeform 671"/>
            <p:cNvSpPr>
              <a:spLocks/>
            </p:cNvSpPr>
            <p:nvPr/>
          </p:nvSpPr>
          <p:spPr bwMode="auto">
            <a:xfrm>
              <a:off x="1059836" y="3015799"/>
              <a:ext cx="49106" cy="47662"/>
            </a:xfrm>
            <a:custGeom>
              <a:avLst/>
              <a:gdLst>
                <a:gd name="T0" fmla="*/ 0 w 34"/>
                <a:gd name="T1" fmla="*/ 0 h 33"/>
                <a:gd name="T2" fmla="*/ 2 w 34"/>
                <a:gd name="T3" fmla="*/ 0 h 33"/>
                <a:gd name="T4" fmla="*/ 34 w 34"/>
                <a:gd name="T5" fmla="*/ 32 h 33"/>
                <a:gd name="T6" fmla="*/ 34 w 34"/>
                <a:gd name="T7" fmla="*/ 33 h 33"/>
                <a:gd name="T8" fmla="*/ 33 w 34"/>
                <a:gd name="T9" fmla="*/ 33 h 33"/>
                <a:gd name="T10" fmla="*/ 0 w 34"/>
                <a:gd name="T11" fmla="*/ 1 h 33"/>
                <a:gd name="T12" fmla="*/ 0 w 3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4" h="33">
                  <a:moveTo>
                    <a:pt x="0" y="0"/>
                  </a:moveTo>
                  <a:lnTo>
                    <a:pt x="2" y="0"/>
                  </a:lnTo>
                  <a:lnTo>
                    <a:pt x="34" y="32"/>
                  </a:lnTo>
                  <a:lnTo>
                    <a:pt x="34" y="33"/>
                  </a:lnTo>
                  <a:lnTo>
                    <a:pt x="33"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08" name="Freeform 672"/>
            <p:cNvSpPr>
              <a:spLocks/>
            </p:cNvSpPr>
            <p:nvPr/>
          </p:nvSpPr>
          <p:spPr bwMode="auto">
            <a:xfrm>
              <a:off x="1059836" y="3062016"/>
              <a:ext cx="49106" cy="47662"/>
            </a:xfrm>
            <a:custGeom>
              <a:avLst/>
              <a:gdLst>
                <a:gd name="T0" fmla="*/ 33 w 34"/>
                <a:gd name="T1" fmla="*/ 0 h 33"/>
                <a:gd name="T2" fmla="*/ 34 w 34"/>
                <a:gd name="T3" fmla="*/ 0 h 33"/>
                <a:gd name="T4" fmla="*/ 34 w 34"/>
                <a:gd name="T5" fmla="*/ 1 h 33"/>
                <a:gd name="T6" fmla="*/ 2 w 34"/>
                <a:gd name="T7" fmla="*/ 33 h 33"/>
                <a:gd name="T8" fmla="*/ 0 w 34"/>
                <a:gd name="T9" fmla="*/ 33 h 33"/>
                <a:gd name="T10" fmla="*/ 0 w 34"/>
                <a:gd name="T11" fmla="*/ 32 h 33"/>
                <a:gd name="T12" fmla="*/ 33 w 3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4" h="33">
                  <a:moveTo>
                    <a:pt x="33" y="0"/>
                  </a:moveTo>
                  <a:lnTo>
                    <a:pt x="34" y="0"/>
                  </a:lnTo>
                  <a:lnTo>
                    <a:pt x="34" y="1"/>
                  </a:lnTo>
                  <a:lnTo>
                    <a:pt x="2" y="33"/>
                  </a:lnTo>
                  <a:lnTo>
                    <a:pt x="0" y="33"/>
                  </a:lnTo>
                  <a:lnTo>
                    <a:pt x="0" y="32"/>
                  </a:lnTo>
                  <a:lnTo>
                    <a:pt x="33"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09" name="Freeform 673"/>
            <p:cNvSpPr>
              <a:spLocks/>
            </p:cNvSpPr>
            <p:nvPr/>
          </p:nvSpPr>
          <p:spPr bwMode="auto">
            <a:xfrm>
              <a:off x="1015064" y="3062016"/>
              <a:ext cx="47662" cy="47662"/>
            </a:xfrm>
            <a:custGeom>
              <a:avLst/>
              <a:gdLst>
                <a:gd name="T0" fmla="*/ 0 w 33"/>
                <a:gd name="T1" fmla="*/ 0 h 33"/>
                <a:gd name="T2" fmla="*/ 1 w 33"/>
                <a:gd name="T3" fmla="*/ 0 h 33"/>
                <a:gd name="T4" fmla="*/ 33 w 33"/>
                <a:gd name="T5" fmla="*/ 32 h 33"/>
                <a:gd name="T6" fmla="*/ 33 w 33"/>
                <a:gd name="T7" fmla="*/ 33 h 33"/>
                <a:gd name="T8" fmla="*/ 31 w 33"/>
                <a:gd name="T9" fmla="*/ 33 h 33"/>
                <a:gd name="T10" fmla="*/ 0 w 33"/>
                <a:gd name="T11" fmla="*/ 1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1" y="0"/>
                  </a:lnTo>
                  <a:lnTo>
                    <a:pt x="33" y="32"/>
                  </a:lnTo>
                  <a:lnTo>
                    <a:pt x="33" y="33"/>
                  </a:lnTo>
                  <a:lnTo>
                    <a:pt x="31"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10" name="Freeform 674"/>
            <p:cNvSpPr>
              <a:spLocks/>
            </p:cNvSpPr>
            <p:nvPr/>
          </p:nvSpPr>
          <p:spPr bwMode="auto">
            <a:xfrm>
              <a:off x="1394910" y="3112566"/>
              <a:ext cx="90990" cy="92434"/>
            </a:xfrm>
            <a:custGeom>
              <a:avLst/>
              <a:gdLst>
                <a:gd name="T0" fmla="*/ 31 w 63"/>
                <a:gd name="T1" fmla="*/ 0 h 64"/>
                <a:gd name="T2" fmla="*/ 63 w 63"/>
                <a:gd name="T3" fmla="*/ 32 h 64"/>
                <a:gd name="T4" fmla="*/ 31 w 63"/>
                <a:gd name="T5" fmla="*/ 64 h 64"/>
                <a:gd name="T6" fmla="*/ 0 w 63"/>
                <a:gd name="T7" fmla="*/ 32 h 64"/>
                <a:gd name="T8" fmla="*/ 31 w 63"/>
                <a:gd name="T9" fmla="*/ 0 h 64"/>
              </a:gdLst>
              <a:ahLst/>
              <a:cxnLst>
                <a:cxn ang="0">
                  <a:pos x="T0" y="T1"/>
                </a:cxn>
                <a:cxn ang="0">
                  <a:pos x="T2" y="T3"/>
                </a:cxn>
                <a:cxn ang="0">
                  <a:pos x="T4" y="T5"/>
                </a:cxn>
                <a:cxn ang="0">
                  <a:pos x="T6" y="T7"/>
                </a:cxn>
                <a:cxn ang="0">
                  <a:pos x="T8" y="T9"/>
                </a:cxn>
              </a:cxnLst>
              <a:rect l="0" t="0" r="r" b="b"/>
              <a:pathLst>
                <a:path w="63" h="64">
                  <a:moveTo>
                    <a:pt x="31" y="0"/>
                  </a:moveTo>
                  <a:lnTo>
                    <a:pt x="63" y="32"/>
                  </a:lnTo>
                  <a:lnTo>
                    <a:pt x="31" y="64"/>
                  </a:lnTo>
                  <a:lnTo>
                    <a:pt x="0" y="32"/>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11" name="Freeform 675"/>
            <p:cNvSpPr>
              <a:spLocks/>
            </p:cNvSpPr>
            <p:nvPr/>
          </p:nvSpPr>
          <p:spPr bwMode="auto">
            <a:xfrm>
              <a:off x="1394910" y="3112566"/>
              <a:ext cx="47662" cy="49106"/>
            </a:xfrm>
            <a:custGeom>
              <a:avLst/>
              <a:gdLst>
                <a:gd name="T0" fmla="*/ 31 w 33"/>
                <a:gd name="T1" fmla="*/ 0 h 34"/>
                <a:gd name="T2" fmla="*/ 33 w 33"/>
                <a:gd name="T3" fmla="*/ 0 h 34"/>
                <a:gd name="T4" fmla="*/ 33 w 33"/>
                <a:gd name="T5" fmla="*/ 2 h 34"/>
                <a:gd name="T6" fmla="*/ 1 w 33"/>
                <a:gd name="T7" fmla="*/ 34 h 34"/>
                <a:gd name="T8" fmla="*/ 0 w 33"/>
                <a:gd name="T9" fmla="*/ 34 h 34"/>
                <a:gd name="T10" fmla="*/ 0 w 33"/>
                <a:gd name="T11" fmla="*/ 32 h 34"/>
                <a:gd name="T12" fmla="*/ 31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31" y="0"/>
                  </a:moveTo>
                  <a:lnTo>
                    <a:pt x="33" y="0"/>
                  </a:lnTo>
                  <a:lnTo>
                    <a:pt x="33" y="2"/>
                  </a:lnTo>
                  <a:lnTo>
                    <a:pt x="1" y="34"/>
                  </a:lnTo>
                  <a:lnTo>
                    <a:pt x="0" y="34"/>
                  </a:lnTo>
                  <a:lnTo>
                    <a:pt x="0" y="32"/>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12" name="Freeform 676"/>
            <p:cNvSpPr>
              <a:spLocks/>
            </p:cNvSpPr>
            <p:nvPr/>
          </p:nvSpPr>
          <p:spPr bwMode="auto">
            <a:xfrm>
              <a:off x="1439684" y="3112566"/>
              <a:ext cx="49106" cy="49106"/>
            </a:xfrm>
            <a:custGeom>
              <a:avLst/>
              <a:gdLst>
                <a:gd name="T0" fmla="*/ 0 w 34"/>
                <a:gd name="T1" fmla="*/ 0 h 34"/>
                <a:gd name="T2" fmla="*/ 2 w 34"/>
                <a:gd name="T3" fmla="*/ 0 h 34"/>
                <a:gd name="T4" fmla="*/ 34 w 34"/>
                <a:gd name="T5" fmla="*/ 32 h 34"/>
                <a:gd name="T6" fmla="*/ 34 w 34"/>
                <a:gd name="T7" fmla="*/ 34 h 34"/>
                <a:gd name="T8" fmla="*/ 32 w 34"/>
                <a:gd name="T9" fmla="*/ 34 h 34"/>
                <a:gd name="T10" fmla="*/ 0 w 34"/>
                <a:gd name="T11" fmla="*/ 2 h 34"/>
                <a:gd name="T12" fmla="*/ 0 w 34"/>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0" y="0"/>
                  </a:moveTo>
                  <a:lnTo>
                    <a:pt x="2" y="0"/>
                  </a:lnTo>
                  <a:lnTo>
                    <a:pt x="34" y="32"/>
                  </a:lnTo>
                  <a:lnTo>
                    <a:pt x="34" y="34"/>
                  </a:lnTo>
                  <a:lnTo>
                    <a:pt x="32" y="34"/>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13" name="Freeform 677"/>
            <p:cNvSpPr>
              <a:spLocks/>
            </p:cNvSpPr>
            <p:nvPr/>
          </p:nvSpPr>
          <p:spPr bwMode="auto">
            <a:xfrm>
              <a:off x="1439684" y="3158784"/>
              <a:ext cx="49106" cy="50550"/>
            </a:xfrm>
            <a:custGeom>
              <a:avLst/>
              <a:gdLst>
                <a:gd name="T0" fmla="*/ 32 w 34"/>
                <a:gd name="T1" fmla="*/ 0 h 35"/>
                <a:gd name="T2" fmla="*/ 34 w 34"/>
                <a:gd name="T3" fmla="*/ 0 h 35"/>
                <a:gd name="T4" fmla="*/ 34 w 34"/>
                <a:gd name="T5" fmla="*/ 2 h 35"/>
                <a:gd name="T6" fmla="*/ 2 w 34"/>
                <a:gd name="T7" fmla="*/ 35 h 35"/>
                <a:gd name="T8" fmla="*/ 0 w 34"/>
                <a:gd name="T9" fmla="*/ 35 h 35"/>
                <a:gd name="T10" fmla="*/ 0 w 34"/>
                <a:gd name="T11" fmla="*/ 32 h 35"/>
                <a:gd name="T12" fmla="*/ 32 w 3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32" y="0"/>
                  </a:moveTo>
                  <a:lnTo>
                    <a:pt x="34" y="0"/>
                  </a:lnTo>
                  <a:lnTo>
                    <a:pt x="34" y="2"/>
                  </a:lnTo>
                  <a:lnTo>
                    <a:pt x="2" y="35"/>
                  </a:lnTo>
                  <a:lnTo>
                    <a:pt x="0" y="35"/>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14" name="Freeform 678"/>
            <p:cNvSpPr>
              <a:spLocks/>
            </p:cNvSpPr>
            <p:nvPr/>
          </p:nvSpPr>
          <p:spPr bwMode="auto">
            <a:xfrm>
              <a:off x="1394910" y="3158784"/>
              <a:ext cx="47662" cy="50550"/>
            </a:xfrm>
            <a:custGeom>
              <a:avLst/>
              <a:gdLst>
                <a:gd name="T0" fmla="*/ 0 w 33"/>
                <a:gd name="T1" fmla="*/ 0 h 35"/>
                <a:gd name="T2" fmla="*/ 1 w 33"/>
                <a:gd name="T3" fmla="*/ 0 h 35"/>
                <a:gd name="T4" fmla="*/ 33 w 33"/>
                <a:gd name="T5" fmla="*/ 32 h 35"/>
                <a:gd name="T6" fmla="*/ 33 w 33"/>
                <a:gd name="T7" fmla="*/ 35 h 35"/>
                <a:gd name="T8" fmla="*/ 31 w 33"/>
                <a:gd name="T9" fmla="*/ 35 h 35"/>
                <a:gd name="T10" fmla="*/ 0 w 33"/>
                <a:gd name="T11" fmla="*/ 2 h 35"/>
                <a:gd name="T12" fmla="*/ 0 w 3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3" h="35">
                  <a:moveTo>
                    <a:pt x="0" y="0"/>
                  </a:moveTo>
                  <a:lnTo>
                    <a:pt x="1" y="0"/>
                  </a:lnTo>
                  <a:lnTo>
                    <a:pt x="33" y="32"/>
                  </a:lnTo>
                  <a:lnTo>
                    <a:pt x="33" y="35"/>
                  </a:lnTo>
                  <a:lnTo>
                    <a:pt x="31" y="35"/>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15" name="Freeform 679"/>
            <p:cNvSpPr>
              <a:spLocks/>
            </p:cNvSpPr>
            <p:nvPr/>
          </p:nvSpPr>
          <p:spPr bwMode="auto">
            <a:xfrm>
              <a:off x="1705432" y="3153006"/>
              <a:ext cx="93879" cy="92434"/>
            </a:xfrm>
            <a:custGeom>
              <a:avLst/>
              <a:gdLst>
                <a:gd name="T0" fmla="*/ 33 w 65"/>
                <a:gd name="T1" fmla="*/ 0 h 64"/>
                <a:gd name="T2" fmla="*/ 65 w 65"/>
                <a:gd name="T3" fmla="*/ 32 h 64"/>
                <a:gd name="T4" fmla="*/ 33 w 65"/>
                <a:gd name="T5" fmla="*/ 64 h 64"/>
                <a:gd name="T6" fmla="*/ 0 w 65"/>
                <a:gd name="T7" fmla="*/ 32 h 64"/>
                <a:gd name="T8" fmla="*/ 33 w 65"/>
                <a:gd name="T9" fmla="*/ 0 h 64"/>
              </a:gdLst>
              <a:ahLst/>
              <a:cxnLst>
                <a:cxn ang="0">
                  <a:pos x="T0" y="T1"/>
                </a:cxn>
                <a:cxn ang="0">
                  <a:pos x="T2" y="T3"/>
                </a:cxn>
                <a:cxn ang="0">
                  <a:pos x="T4" y="T5"/>
                </a:cxn>
                <a:cxn ang="0">
                  <a:pos x="T6" y="T7"/>
                </a:cxn>
                <a:cxn ang="0">
                  <a:pos x="T8" y="T9"/>
                </a:cxn>
              </a:cxnLst>
              <a:rect l="0" t="0" r="r" b="b"/>
              <a:pathLst>
                <a:path w="65" h="64">
                  <a:moveTo>
                    <a:pt x="33" y="0"/>
                  </a:moveTo>
                  <a:lnTo>
                    <a:pt x="65" y="32"/>
                  </a:lnTo>
                  <a:lnTo>
                    <a:pt x="33" y="64"/>
                  </a:lnTo>
                  <a:lnTo>
                    <a:pt x="0" y="32"/>
                  </a:lnTo>
                  <a:lnTo>
                    <a:pt x="33"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16" name="Freeform 680"/>
            <p:cNvSpPr>
              <a:spLocks/>
            </p:cNvSpPr>
            <p:nvPr/>
          </p:nvSpPr>
          <p:spPr bwMode="auto">
            <a:xfrm>
              <a:off x="1705432" y="3153006"/>
              <a:ext cx="49106" cy="47662"/>
            </a:xfrm>
            <a:custGeom>
              <a:avLst/>
              <a:gdLst>
                <a:gd name="T0" fmla="*/ 33 w 34"/>
                <a:gd name="T1" fmla="*/ 0 h 33"/>
                <a:gd name="T2" fmla="*/ 34 w 34"/>
                <a:gd name="T3" fmla="*/ 0 h 33"/>
                <a:gd name="T4" fmla="*/ 34 w 34"/>
                <a:gd name="T5" fmla="*/ 2 h 33"/>
                <a:gd name="T6" fmla="*/ 2 w 34"/>
                <a:gd name="T7" fmla="*/ 33 h 33"/>
                <a:gd name="T8" fmla="*/ 0 w 34"/>
                <a:gd name="T9" fmla="*/ 33 h 33"/>
                <a:gd name="T10" fmla="*/ 0 w 34"/>
                <a:gd name="T11" fmla="*/ 32 h 33"/>
                <a:gd name="T12" fmla="*/ 33 w 3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4" h="33">
                  <a:moveTo>
                    <a:pt x="33" y="0"/>
                  </a:moveTo>
                  <a:lnTo>
                    <a:pt x="34" y="0"/>
                  </a:lnTo>
                  <a:lnTo>
                    <a:pt x="34" y="2"/>
                  </a:lnTo>
                  <a:lnTo>
                    <a:pt x="2" y="33"/>
                  </a:lnTo>
                  <a:lnTo>
                    <a:pt x="0" y="33"/>
                  </a:lnTo>
                  <a:lnTo>
                    <a:pt x="0" y="32"/>
                  </a:lnTo>
                  <a:lnTo>
                    <a:pt x="33"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17" name="Freeform 681"/>
            <p:cNvSpPr>
              <a:spLocks/>
            </p:cNvSpPr>
            <p:nvPr/>
          </p:nvSpPr>
          <p:spPr bwMode="auto">
            <a:xfrm>
              <a:off x="1753093" y="3153006"/>
              <a:ext cx="46217" cy="47662"/>
            </a:xfrm>
            <a:custGeom>
              <a:avLst/>
              <a:gdLst>
                <a:gd name="T0" fmla="*/ 0 w 32"/>
                <a:gd name="T1" fmla="*/ 0 h 33"/>
                <a:gd name="T2" fmla="*/ 1 w 32"/>
                <a:gd name="T3" fmla="*/ 0 h 33"/>
                <a:gd name="T4" fmla="*/ 32 w 32"/>
                <a:gd name="T5" fmla="*/ 32 h 33"/>
                <a:gd name="T6" fmla="*/ 32 w 32"/>
                <a:gd name="T7" fmla="*/ 33 h 33"/>
                <a:gd name="T8" fmla="*/ 32 w 32"/>
                <a:gd name="T9" fmla="*/ 33 h 33"/>
                <a:gd name="T10" fmla="*/ 0 w 32"/>
                <a:gd name="T11" fmla="*/ 2 h 33"/>
                <a:gd name="T12" fmla="*/ 0 w 32"/>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2" h="33">
                  <a:moveTo>
                    <a:pt x="0" y="0"/>
                  </a:moveTo>
                  <a:lnTo>
                    <a:pt x="1" y="0"/>
                  </a:lnTo>
                  <a:lnTo>
                    <a:pt x="32" y="32"/>
                  </a:lnTo>
                  <a:lnTo>
                    <a:pt x="32" y="33"/>
                  </a:lnTo>
                  <a:lnTo>
                    <a:pt x="32" y="33"/>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18" name="Freeform 682"/>
            <p:cNvSpPr>
              <a:spLocks/>
            </p:cNvSpPr>
            <p:nvPr/>
          </p:nvSpPr>
          <p:spPr bwMode="auto">
            <a:xfrm>
              <a:off x="1753093" y="3199224"/>
              <a:ext cx="46217" cy="47662"/>
            </a:xfrm>
            <a:custGeom>
              <a:avLst/>
              <a:gdLst>
                <a:gd name="T0" fmla="*/ 32 w 32"/>
                <a:gd name="T1" fmla="*/ 0 h 33"/>
                <a:gd name="T2" fmla="*/ 32 w 32"/>
                <a:gd name="T3" fmla="*/ 0 h 33"/>
                <a:gd name="T4" fmla="*/ 32 w 32"/>
                <a:gd name="T5" fmla="*/ 1 h 33"/>
                <a:gd name="T6" fmla="*/ 1 w 32"/>
                <a:gd name="T7" fmla="*/ 33 h 33"/>
                <a:gd name="T8" fmla="*/ 0 w 32"/>
                <a:gd name="T9" fmla="*/ 33 h 33"/>
                <a:gd name="T10" fmla="*/ 0 w 32"/>
                <a:gd name="T11" fmla="*/ 32 h 33"/>
                <a:gd name="T12" fmla="*/ 32 w 32"/>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2" h="33">
                  <a:moveTo>
                    <a:pt x="32" y="0"/>
                  </a:moveTo>
                  <a:lnTo>
                    <a:pt x="32" y="0"/>
                  </a:lnTo>
                  <a:lnTo>
                    <a:pt x="32" y="1"/>
                  </a:lnTo>
                  <a:lnTo>
                    <a:pt x="1" y="33"/>
                  </a:lnTo>
                  <a:lnTo>
                    <a:pt x="0" y="33"/>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19" name="Freeform 683"/>
            <p:cNvSpPr>
              <a:spLocks/>
            </p:cNvSpPr>
            <p:nvPr/>
          </p:nvSpPr>
          <p:spPr bwMode="auto">
            <a:xfrm>
              <a:off x="1705432" y="3199224"/>
              <a:ext cx="49106" cy="47662"/>
            </a:xfrm>
            <a:custGeom>
              <a:avLst/>
              <a:gdLst>
                <a:gd name="T0" fmla="*/ 0 w 34"/>
                <a:gd name="T1" fmla="*/ 0 h 33"/>
                <a:gd name="T2" fmla="*/ 2 w 34"/>
                <a:gd name="T3" fmla="*/ 0 h 33"/>
                <a:gd name="T4" fmla="*/ 34 w 34"/>
                <a:gd name="T5" fmla="*/ 32 h 33"/>
                <a:gd name="T6" fmla="*/ 34 w 34"/>
                <a:gd name="T7" fmla="*/ 33 h 33"/>
                <a:gd name="T8" fmla="*/ 33 w 34"/>
                <a:gd name="T9" fmla="*/ 33 h 33"/>
                <a:gd name="T10" fmla="*/ 0 w 34"/>
                <a:gd name="T11" fmla="*/ 1 h 33"/>
                <a:gd name="T12" fmla="*/ 0 w 3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4" h="33">
                  <a:moveTo>
                    <a:pt x="0" y="0"/>
                  </a:moveTo>
                  <a:lnTo>
                    <a:pt x="2" y="0"/>
                  </a:lnTo>
                  <a:lnTo>
                    <a:pt x="34" y="32"/>
                  </a:lnTo>
                  <a:lnTo>
                    <a:pt x="34" y="33"/>
                  </a:lnTo>
                  <a:lnTo>
                    <a:pt x="33"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20" name="Freeform 684"/>
            <p:cNvSpPr>
              <a:spLocks/>
            </p:cNvSpPr>
            <p:nvPr/>
          </p:nvSpPr>
          <p:spPr bwMode="auto">
            <a:xfrm>
              <a:off x="1933629" y="2771715"/>
              <a:ext cx="90990" cy="93879"/>
            </a:xfrm>
            <a:custGeom>
              <a:avLst/>
              <a:gdLst>
                <a:gd name="T0" fmla="*/ 32 w 63"/>
                <a:gd name="T1" fmla="*/ 0 h 65"/>
                <a:gd name="T2" fmla="*/ 63 w 63"/>
                <a:gd name="T3" fmla="*/ 32 h 65"/>
                <a:gd name="T4" fmla="*/ 32 w 63"/>
                <a:gd name="T5" fmla="*/ 65 h 65"/>
                <a:gd name="T6" fmla="*/ 0 w 63"/>
                <a:gd name="T7" fmla="*/ 32 h 65"/>
                <a:gd name="T8" fmla="*/ 32 w 63"/>
                <a:gd name="T9" fmla="*/ 0 h 65"/>
              </a:gdLst>
              <a:ahLst/>
              <a:cxnLst>
                <a:cxn ang="0">
                  <a:pos x="T0" y="T1"/>
                </a:cxn>
                <a:cxn ang="0">
                  <a:pos x="T2" y="T3"/>
                </a:cxn>
                <a:cxn ang="0">
                  <a:pos x="T4" y="T5"/>
                </a:cxn>
                <a:cxn ang="0">
                  <a:pos x="T6" y="T7"/>
                </a:cxn>
                <a:cxn ang="0">
                  <a:pos x="T8" y="T9"/>
                </a:cxn>
              </a:cxnLst>
              <a:rect l="0" t="0" r="r" b="b"/>
              <a:pathLst>
                <a:path w="63" h="65">
                  <a:moveTo>
                    <a:pt x="32" y="0"/>
                  </a:moveTo>
                  <a:lnTo>
                    <a:pt x="63" y="32"/>
                  </a:lnTo>
                  <a:lnTo>
                    <a:pt x="32" y="65"/>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21" name="Freeform 685"/>
            <p:cNvSpPr>
              <a:spLocks/>
            </p:cNvSpPr>
            <p:nvPr/>
          </p:nvSpPr>
          <p:spPr bwMode="auto">
            <a:xfrm>
              <a:off x="1933629" y="2771715"/>
              <a:ext cx="47662" cy="49106"/>
            </a:xfrm>
            <a:custGeom>
              <a:avLst/>
              <a:gdLst>
                <a:gd name="T0" fmla="*/ 32 w 33"/>
                <a:gd name="T1" fmla="*/ 0 h 34"/>
                <a:gd name="T2" fmla="*/ 33 w 33"/>
                <a:gd name="T3" fmla="*/ 0 h 34"/>
                <a:gd name="T4" fmla="*/ 33 w 33"/>
                <a:gd name="T5" fmla="*/ 3 h 34"/>
                <a:gd name="T6" fmla="*/ 0 w 33"/>
                <a:gd name="T7" fmla="*/ 34 h 34"/>
                <a:gd name="T8" fmla="*/ 0 w 33"/>
                <a:gd name="T9" fmla="*/ 34 h 34"/>
                <a:gd name="T10" fmla="*/ 0 w 33"/>
                <a:gd name="T11" fmla="*/ 32 h 34"/>
                <a:gd name="T12" fmla="*/ 32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32" y="0"/>
                  </a:moveTo>
                  <a:lnTo>
                    <a:pt x="33" y="0"/>
                  </a:lnTo>
                  <a:lnTo>
                    <a:pt x="33" y="3"/>
                  </a:lnTo>
                  <a:lnTo>
                    <a:pt x="0" y="34"/>
                  </a:lnTo>
                  <a:lnTo>
                    <a:pt x="0" y="34"/>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22" name="Freeform 686"/>
            <p:cNvSpPr>
              <a:spLocks/>
            </p:cNvSpPr>
            <p:nvPr/>
          </p:nvSpPr>
          <p:spPr bwMode="auto">
            <a:xfrm>
              <a:off x="1979846" y="2771715"/>
              <a:ext cx="47662" cy="49106"/>
            </a:xfrm>
            <a:custGeom>
              <a:avLst/>
              <a:gdLst>
                <a:gd name="T0" fmla="*/ 0 w 33"/>
                <a:gd name="T1" fmla="*/ 0 h 34"/>
                <a:gd name="T2" fmla="*/ 1 w 33"/>
                <a:gd name="T3" fmla="*/ 0 h 34"/>
                <a:gd name="T4" fmla="*/ 33 w 33"/>
                <a:gd name="T5" fmla="*/ 32 h 34"/>
                <a:gd name="T6" fmla="*/ 33 w 33"/>
                <a:gd name="T7" fmla="*/ 34 h 34"/>
                <a:gd name="T8" fmla="*/ 31 w 33"/>
                <a:gd name="T9" fmla="*/ 34 h 34"/>
                <a:gd name="T10" fmla="*/ 0 w 33"/>
                <a:gd name="T11" fmla="*/ 3 h 34"/>
                <a:gd name="T12" fmla="*/ 0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0" y="0"/>
                  </a:moveTo>
                  <a:lnTo>
                    <a:pt x="1" y="0"/>
                  </a:lnTo>
                  <a:lnTo>
                    <a:pt x="33" y="32"/>
                  </a:lnTo>
                  <a:lnTo>
                    <a:pt x="33" y="34"/>
                  </a:lnTo>
                  <a:lnTo>
                    <a:pt x="31" y="34"/>
                  </a:lnTo>
                  <a:lnTo>
                    <a:pt x="0" y="3"/>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23" name="Freeform 687"/>
            <p:cNvSpPr>
              <a:spLocks/>
            </p:cNvSpPr>
            <p:nvPr/>
          </p:nvSpPr>
          <p:spPr bwMode="auto">
            <a:xfrm>
              <a:off x="1979846" y="2817932"/>
              <a:ext cx="47662" cy="49106"/>
            </a:xfrm>
            <a:custGeom>
              <a:avLst/>
              <a:gdLst>
                <a:gd name="T0" fmla="*/ 31 w 33"/>
                <a:gd name="T1" fmla="*/ 0 h 34"/>
                <a:gd name="T2" fmla="*/ 33 w 33"/>
                <a:gd name="T3" fmla="*/ 0 h 34"/>
                <a:gd name="T4" fmla="*/ 33 w 33"/>
                <a:gd name="T5" fmla="*/ 2 h 34"/>
                <a:gd name="T6" fmla="*/ 1 w 33"/>
                <a:gd name="T7" fmla="*/ 34 h 34"/>
                <a:gd name="T8" fmla="*/ 0 w 33"/>
                <a:gd name="T9" fmla="*/ 34 h 34"/>
                <a:gd name="T10" fmla="*/ 0 w 33"/>
                <a:gd name="T11" fmla="*/ 33 h 34"/>
                <a:gd name="T12" fmla="*/ 31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31" y="0"/>
                  </a:moveTo>
                  <a:lnTo>
                    <a:pt x="33" y="0"/>
                  </a:lnTo>
                  <a:lnTo>
                    <a:pt x="33" y="2"/>
                  </a:lnTo>
                  <a:lnTo>
                    <a:pt x="1" y="34"/>
                  </a:lnTo>
                  <a:lnTo>
                    <a:pt x="0" y="34"/>
                  </a:lnTo>
                  <a:lnTo>
                    <a:pt x="0" y="33"/>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24" name="Freeform 688"/>
            <p:cNvSpPr>
              <a:spLocks/>
            </p:cNvSpPr>
            <p:nvPr/>
          </p:nvSpPr>
          <p:spPr bwMode="auto">
            <a:xfrm>
              <a:off x="1933629" y="2817932"/>
              <a:ext cx="47662" cy="49106"/>
            </a:xfrm>
            <a:custGeom>
              <a:avLst/>
              <a:gdLst>
                <a:gd name="T0" fmla="*/ 0 w 33"/>
                <a:gd name="T1" fmla="*/ 0 h 34"/>
                <a:gd name="T2" fmla="*/ 0 w 33"/>
                <a:gd name="T3" fmla="*/ 0 h 34"/>
                <a:gd name="T4" fmla="*/ 33 w 33"/>
                <a:gd name="T5" fmla="*/ 33 h 34"/>
                <a:gd name="T6" fmla="*/ 33 w 33"/>
                <a:gd name="T7" fmla="*/ 34 h 34"/>
                <a:gd name="T8" fmla="*/ 32 w 33"/>
                <a:gd name="T9" fmla="*/ 34 h 34"/>
                <a:gd name="T10" fmla="*/ 0 w 33"/>
                <a:gd name="T11" fmla="*/ 2 h 34"/>
                <a:gd name="T12" fmla="*/ 0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0" y="0"/>
                  </a:moveTo>
                  <a:lnTo>
                    <a:pt x="0" y="0"/>
                  </a:lnTo>
                  <a:lnTo>
                    <a:pt x="33" y="33"/>
                  </a:lnTo>
                  <a:lnTo>
                    <a:pt x="33" y="34"/>
                  </a:lnTo>
                  <a:lnTo>
                    <a:pt x="32" y="34"/>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25" name="Freeform 689"/>
            <p:cNvSpPr>
              <a:spLocks/>
            </p:cNvSpPr>
            <p:nvPr/>
          </p:nvSpPr>
          <p:spPr bwMode="auto">
            <a:xfrm>
              <a:off x="2534452" y="1944139"/>
              <a:ext cx="92434" cy="93879"/>
            </a:xfrm>
            <a:custGeom>
              <a:avLst/>
              <a:gdLst>
                <a:gd name="T0" fmla="*/ 31 w 64"/>
                <a:gd name="T1" fmla="*/ 0 h 65"/>
                <a:gd name="T2" fmla="*/ 64 w 64"/>
                <a:gd name="T3" fmla="*/ 33 h 65"/>
                <a:gd name="T4" fmla="*/ 31 w 64"/>
                <a:gd name="T5" fmla="*/ 65 h 65"/>
                <a:gd name="T6" fmla="*/ 0 w 64"/>
                <a:gd name="T7" fmla="*/ 33 h 65"/>
                <a:gd name="T8" fmla="*/ 31 w 64"/>
                <a:gd name="T9" fmla="*/ 0 h 65"/>
              </a:gdLst>
              <a:ahLst/>
              <a:cxnLst>
                <a:cxn ang="0">
                  <a:pos x="T0" y="T1"/>
                </a:cxn>
                <a:cxn ang="0">
                  <a:pos x="T2" y="T3"/>
                </a:cxn>
                <a:cxn ang="0">
                  <a:pos x="T4" y="T5"/>
                </a:cxn>
                <a:cxn ang="0">
                  <a:pos x="T6" y="T7"/>
                </a:cxn>
                <a:cxn ang="0">
                  <a:pos x="T8" y="T9"/>
                </a:cxn>
              </a:cxnLst>
              <a:rect l="0" t="0" r="r" b="b"/>
              <a:pathLst>
                <a:path w="64" h="65">
                  <a:moveTo>
                    <a:pt x="31" y="0"/>
                  </a:moveTo>
                  <a:lnTo>
                    <a:pt x="64" y="33"/>
                  </a:lnTo>
                  <a:lnTo>
                    <a:pt x="31" y="65"/>
                  </a:lnTo>
                  <a:lnTo>
                    <a:pt x="0" y="33"/>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26" name="Freeform 690"/>
            <p:cNvSpPr>
              <a:spLocks/>
            </p:cNvSpPr>
            <p:nvPr/>
          </p:nvSpPr>
          <p:spPr bwMode="auto">
            <a:xfrm>
              <a:off x="2534452" y="1944139"/>
              <a:ext cx="47662" cy="50550"/>
            </a:xfrm>
            <a:custGeom>
              <a:avLst/>
              <a:gdLst>
                <a:gd name="T0" fmla="*/ 31 w 33"/>
                <a:gd name="T1" fmla="*/ 0 h 35"/>
                <a:gd name="T2" fmla="*/ 33 w 33"/>
                <a:gd name="T3" fmla="*/ 0 h 35"/>
                <a:gd name="T4" fmla="*/ 33 w 33"/>
                <a:gd name="T5" fmla="*/ 3 h 35"/>
                <a:gd name="T6" fmla="*/ 1 w 33"/>
                <a:gd name="T7" fmla="*/ 35 h 35"/>
                <a:gd name="T8" fmla="*/ 0 w 33"/>
                <a:gd name="T9" fmla="*/ 35 h 35"/>
                <a:gd name="T10" fmla="*/ 0 w 33"/>
                <a:gd name="T11" fmla="*/ 33 h 35"/>
                <a:gd name="T12" fmla="*/ 31 w 3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3" h="35">
                  <a:moveTo>
                    <a:pt x="31" y="0"/>
                  </a:moveTo>
                  <a:lnTo>
                    <a:pt x="33" y="0"/>
                  </a:lnTo>
                  <a:lnTo>
                    <a:pt x="33" y="3"/>
                  </a:lnTo>
                  <a:lnTo>
                    <a:pt x="1" y="35"/>
                  </a:lnTo>
                  <a:lnTo>
                    <a:pt x="0" y="35"/>
                  </a:lnTo>
                  <a:lnTo>
                    <a:pt x="0" y="33"/>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27" name="Freeform 691"/>
            <p:cNvSpPr>
              <a:spLocks/>
            </p:cNvSpPr>
            <p:nvPr/>
          </p:nvSpPr>
          <p:spPr bwMode="auto">
            <a:xfrm>
              <a:off x="2579225" y="1944139"/>
              <a:ext cx="49106" cy="50550"/>
            </a:xfrm>
            <a:custGeom>
              <a:avLst/>
              <a:gdLst>
                <a:gd name="T0" fmla="*/ 0 w 34"/>
                <a:gd name="T1" fmla="*/ 0 h 35"/>
                <a:gd name="T2" fmla="*/ 2 w 34"/>
                <a:gd name="T3" fmla="*/ 0 h 35"/>
                <a:gd name="T4" fmla="*/ 34 w 34"/>
                <a:gd name="T5" fmla="*/ 33 h 35"/>
                <a:gd name="T6" fmla="*/ 34 w 34"/>
                <a:gd name="T7" fmla="*/ 35 h 35"/>
                <a:gd name="T8" fmla="*/ 33 w 34"/>
                <a:gd name="T9" fmla="*/ 35 h 35"/>
                <a:gd name="T10" fmla="*/ 0 w 34"/>
                <a:gd name="T11" fmla="*/ 3 h 35"/>
                <a:gd name="T12" fmla="*/ 0 w 3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0" y="0"/>
                  </a:moveTo>
                  <a:lnTo>
                    <a:pt x="2" y="0"/>
                  </a:lnTo>
                  <a:lnTo>
                    <a:pt x="34" y="33"/>
                  </a:lnTo>
                  <a:lnTo>
                    <a:pt x="34" y="35"/>
                  </a:lnTo>
                  <a:lnTo>
                    <a:pt x="33" y="35"/>
                  </a:lnTo>
                  <a:lnTo>
                    <a:pt x="0" y="3"/>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28" name="Freeform 692"/>
            <p:cNvSpPr>
              <a:spLocks/>
            </p:cNvSpPr>
            <p:nvPr/>
          </p:nvSpPr>
          <p:spPr bwMode="auto">
            <a:xfrm>
              <a:off x="2579225" y="1991800"/>
              <a:ext cx="49106" cy="49106"/>
            </a:xfrm>
            <a:custGeom>
              <a:avLst/>
              <a:gdLst>
                <a:gd name="T0" fmla="*/ 33 w 34"/>
                <a:gd name="T1" fmla="*/ 0 h 34"/>
                <a:gd name="T2" fmla="*/ 34 w 34"/>
                <a:gd name="T3" fmla="*/ 0 h 34"/>
                <a:gd name="T4" fmla="*/ 34 w 34"/>
                <a:gd name="T5" fmla="*/ 2 h 34"/>
                <a:gd name="T6" fmla="*/ 2 w 34"/>
                <a:gd name="T7" fmla="*/ 34 h 34"/>
                <a:gd name="T8" fmla="*/ 0 w 34"/>
                <a:gd name="T9" fmla="*/ 34 h 34"/>
                <a:gd name="T10" fmla="*/ 0 w 34"/>
                <a:gd name="T11" fmla="*/ 32 h 34"/>
                <a:gd name="T12" fmla="*/ 33 w 34"/>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33" y="0"/>
                  </a:moveTo>
                  <a:lnTo>
                    <a:pt x="34" y="0"/>
                  </a:lnTo>
                  <a:lnTo>
                    <a:pt x="34" y="2"/>
                  </a:lnTo>
                  <a:lnTo>
                    <a:pt x="2" y="34"/>
                  </a:lnTo>
                  <a:lnTo>
                    <a:pt x="0" y="34"/>
                  </a:lnTo>
                  <a:lnTo>
                    <a:pt x="0" y="32"/>
                  </a:lnTo>
                  <a:lnTo>
                    <a:pt x="33"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29" name="Freeform 693"/>
            <p:cNvSpPr>
              <a:spLocks/>
            </p:cNvSpPr>
            <p:nvPr/>
          </p:nvSpPr>
          <p:spPr bwMode="auto">
            <a:xfrm>
              <a:off x="2534452" y="1991800"/>
              <a:ext cx="47662" cy="49106"/>
            </a:xfrm>
            <a:custGeom>
              <a:avLst/>
              <a:gdLst>
                <a:gd name="T0" fmla="*/ 0 w 33"/>
                <a:gd name="T1" fmla="*/ 0 h 34"/>
                <a:gd name="T2" fmla="*/ 1 w 33"/>
                <a:gd name="T3" fmla="*/ 0 h 34"/>
                <a:gd name="T4" fmla="*/ 33 w 33"/>
                <a:gd name="T5" fmla="*/ 32 h 34"/>
                <a:gd name="T6" fmla="*/ 33 w 33"/>
                <a:gd name="T7" fmla="*/ 34 h 34"/>
                <a:gd name="T8" fmla="*/ 31 w 33"/>
                <a:gd name="T9" fmla="*/ 34 h 34"/>
                <a:gd name="T10" fmla="*/ 0 w 33"/>
                <a:gd name="T11" fmla="*/ 2 h 34"/>
                <a:gd name="T12" fmla="*/ 0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0" y="0"/>
                  </a:moveTo>
                  <a:lnTo>
                    <a:pt x="1" y="0"/>
                  </a:lnTo>
                  <a:lnTo>
                    <a:pt x="33" y="32"/>
                  </a:lnTo>
                  <a:lnTo>
                    <a:pt x="33" y="34"/>
                  </a:lnTo>
                  <a:lnTo>
                    <a:pt x="31" y="34"/>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30" name="Freeform 694"/>
            <p:cNvSpPr>
              <a:spLocks/>
            </p:cNvSpPr>
            <p:nvPr/>
          </p:nvSpPr>
          <p:spPr bwMode="auto">
            <a:xfrm>
              <a:off x="3028398" y="1744827"/>
              <a:ext cx="92434" cy="92434"/>
            </a:xfrm>
            <a:custGeom>
              <a:avLst/>
              <a:gdLst>
                <a:gd name="T0" fmla="*/ 32 w 64"/>
                <a:gd name="T1" fmla="*/ 0 h 64"/>
                <a:gd name="T2" fmla="*/ 64 w 64"/>
                <a:gd name="T3" fmla="*/ 32 h 64"/>
                <a:gd name="T4" fmla="*/ 32 w 64"/>
                <a:gd name="T5" fmla="*/ 64 h 64"/>
                <a:gd name="T6" fmla="*/ 0 w 64"/>
                <a:gd name="T7" fmla="*/ 32 h 64"/>
                <a:gd name="T8" fmla="*/ 32 w 64"/>
                <a:gd name="T9" fmla="*/ 0 h 64"/>
              </a:gdLst>
              <a:ahLst/>
              <a:cxnLst>
                <a:cxn ang="0">
                  <a:pos x="T0" y="T1"/>
                </a:cxn>
                <a:cxn ang="0">
                  <a:pos x="T2" y="T3"/>
                </a:cxn>
                <a:cxn ang="0">
                  <a:pos x="T4" y="T5"/>
                </a:cxn>
                <a:cxn ang="0">
                  <a:pos x="T6" y="T7"/>
                </a:cxn>
                <a:cxn ang="0">
                  <a:pos x="T8" y="T9"/>
                </a:cxn>
              </a:cxnLst>
              <a:rect l="0" t="0" r="r" b="b"/>
              <a:pathLst>
                <a:path w="64" h="64">
                  <a:moveTo>
                    <a:pt x="32" y="0"/>
                  </a:moveTo>
                  <a:lnTo>
                    <a:pt x="64" y="32"/>
                  </a:lnTo>
                  <a:lnTo>
                    <a:pt x="32" y="64"/>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31" name="Freeform 695"/>
            <p:cNvSpPr>
              <a:spLocks/>
            </p:cNvSpPr>
            <p:nvPr/>
          </p:nvSpPr>
          <p:spPr bwMode="auto">
            <a:xfrm>
              <a:off x="3028398" y="1744827"/>
              <a:ext cx="47662" cy="47662"/>
            </a:xfrm>
            <a:custGeom>
              <a:avLst/>
              <a:gdLst>
                <a:gd name="T0" fmla="*/ 32 w 33"/>
                <a:gd name="T1" fmla="*/ 0 h 33"/>
                <a:gd name="T2" fmla="*/ 33 w 33"/>
                <a:gd name="T3" fmla="*/ 0 h 33"/>
                <a:gd name="T4" fmla="*/ 33 w 33"/>
                <a:gd name="T5" fmla="*/ 1 h 33"/>
                <a:gd name="T6" fmla="*/ 0 w 33"/>
                <a:gd name="T7" fmla="*/ 33 h 33"/>
                <a:gd name="T8" fmla="*/ 0 w 33"/>
                <a:gd name="T9" fmla="*/ 33 h 33"/>
                <a:gd name="T10" fmla="*/ 0 w 33"/>
                <a:gd name="T11" fmla="*/ 32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1"/>
                  </a:lnTo>
                  <a:lnTo>
                    <a:pt x="0" y="33"/>
                  </a:lnTo>
                  <a:lnTo>
                    <a:pt x="0" y="33"/>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32" name="Freeform 696"/>
            <p:cNvSpPr>
              <a:spLocks/>
            </p:cNvSpPr>
            <p:nvPr/>
          </p:nvSpPr>
          <p:spPr bwMode="auto">
            <a:xfrm>
              <a:off x="3074615" y="1744827"/>
              <a:ext cx="47662" cy="47662"/>
            </a:xfrm>
            <a:custGeom>
              <a:avLst/>
              <a:gdLst>
                <a:gd name="T0" fmla="*/ 0 w 33"/>
                <a:gd name="T1" fmla="*/ 0 h 33"/>
                <a:gd name="T2" fmla="*/ 1 w 33"/>
                <a:gd name="T3" fmla="*/ 0 h 33"/>
                <a:gd name="T4" fmla="*/ 33 w 33"/>
                <a:gd name="T5" fmla="*/ 32 h 33"/>
                <a:gd name="T6" fmla="*/ 33 w 33"/>
                <a:gd name="T7" fmla="*/ 33 h 33"/>
                <a:gd name="T8" fmla="*/ 32 w 33"/>
                <a:gd name="T9" fmla="*/ 33 h 33"/>
                <a:gd name="T10" fmla="*/ 0 w 33"/>
                <a:gd name="T11" fmla="*/ 1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1" y="0"/>
                  </a:lnTo>
                  <a:lnTo>
                    <a:pt x="33" y="32"/>
                  </a:lnTo>
                  <a:lnTo>
                    <a:pt x="33" y="33"/>
                  </a:lnTo>
                  <a:lnTo>
                    <a:pt x="32"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33" name="Freeform 697"/>
            <p:cNvSpPr>
              <a:spLocks/>
            </p:cNvSpPr>
            <p:nvPr/>
          </p:nvSpPr>
          <p:spPr bwMode="auto">
            <a:xfrm>
              <a:off x="3074615" y="1791044"/>
              <a:ext cx="47662" cy="47662"/>
            </a:xfrm>
            <a:custGeom>
              <a:avLst/>
              <a:gdLst>
                <a:gd name="T0" fmla="*/ 32 w 33"/>
                <a:gd name="T1" fmla="*/ 0 h 33"/>
                <a:gd name="T2" fmla="*/ 33 w 33"/>
                <a:gd name="T3" fmla="*/ 0 h 33"/>
                <a:gd name="T4" fmla="*/ 33 w 33"/>
                <a:gd name="T5" fmla="*/ 1 h 33"/>
                <a:gd name="T6" fmla="*/ 1 w 33"/>
                <a:gd name="T7" fmla="*/ 33 h 33"/>
                <a:gd name="T8" fmla="*/ 0 w 33"/>
                <a:gd name="T9" fmla="*/ 33 h 33"/>
                <a:gd name="T10" fmla="*/ 0 w 33"/>
                <a:gd name="T11" fmla="*/ 32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1"/>
                  </a:lnTo>
                  <a:lnTo>
                    <a:pt x="1" y="33"/>
                  </a:lnTo>
                  <a:lnTo>
                    <a:pt x="0" y="33"/>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34" name="Freeform 698"/>
            <p:cNvSpPr>
              <a:spLocks/>
            </p:cNvSpPr>
            <p:nvPr/>
          </p:nvSpPr>
          <p:spPr bwMode="auto">
            <a:xfrm>
              <a:off x="3028398" y="1791044"/>
              <a:ext cx="47662" cy="47662"/>
            </a:xfrm>
            <a:custGeom>
              <a:avLst/>
              <a:gdLst>
                <a:gd name="T0" fmla="*/ 0 w 33"/>
                <a:gd name="T1" fmla="*/ 0 h 33"/>
                <a:gd name="T2" fmla="*/ 0 w 33"/>
                <a:gd name="T3" fmla="*/ 0 h 33"/>
                <a:gd name="T4" fmla="*/ 33 w 33"/>
                <a:gd name="T5" fmla="*/ 32 h 33"/>
                <a:gd name="T6" fmla="*/ 33 w 33"/>
                <a:gd name="T7" fmla="*/ 33 h 33"/>
                <a:gd name="T8" fmla="*/ 32 w 33"/>
                <a:gd name="T9" fmla="*/ 33 h 33"/>
                <a:gd name="T10" fmla="*/ 0 w 33"/>
                <a:gd name="T11" fmla="*/ 1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0" y="0"/>
                  </a:lnTo>
                  <a:lnTo>
                    <a:pt x="33" y="32"/>
                  </a:lnTo>
                  <a:lnTo>
                    <a:pt x="33" y="33"/>
                  </a:lnTo>
                  <a:lnTo>
                    <a:pt x="32"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35" name="Freeform 699"/>
            <p:cNvSpPr>
              <a:spLocks/>
            </p:cNvSpPr>
            <p:nvPr/>
          </p:nvSpPr>
          <p:spPr bwMode="auto">
            <a:xfrm>
              <a:off x="4185270" y="2065459"/>
              <a:ext cx="92434" cy="92434"/>
            </a:xfrm>
            <a:custGeom>
              <a:avLst/>
              <a:gdLst>
                <a:gd name="T0" fmla="*/ 32 w 64"/>
                <a:gd name="T1" fmla="*/ 0 h 64"/>
                <a:gd name="T2" fmla="*/ 64 w 64"/>
                <a:gd name="T3" fmla="*/ 30 h 64"/>
                <a:gd name="T4" fmla="*/ 32 w 64"/>
                <a:gd name="T5" fmla="*/ 64 h 64"/>
                <a:gd name="T6" fmla="*/ 0 w 64"/>
                <a:gd name="T7" fmla="*/ 30 h 64"/>
                <a:gd name="T8" fmla="*/ 32 w 64"/>
                <a:gd name="T9" fmla="*/ 0 h 64"/>
              </a:gdLst>
              <a:ahLst/>
              <a:cxnLst>
                <a:cxn ang="0">
                  <a:pos x="T0" y="T1"/>
                </a:cxn>
                <a:cxn ang="0">
                  <a:pos x="T2" y="T3"/>
                </a:cxn>
                <a:cxn ang="0">
                  <a:pos x="T4" y="T5"/>
                </a:cxn>
                <a:cxn ang="0">
                  <a:pos x="T6" y="T7"/>
                </a:cxn>
                <a:cxn ang="0">
                  <a:pos x="T8" y="T9"/>
                </a:cxn>
              </a:cxnLst>
              <a:rect l="0" t="0" r="r" b="b"/>
              <a:pathLst>
                <a:path w="64" h="64">
                  <a:moveTo>
                    <a:pt x="32" y="0"/>
                  </a:moveTo>
                  <a:lnTo>
                    <a:pt x="64" y="30"/>
                  </a:lnTo>
                  <a:lnTo>
                    <a:pt x="32" y="64"/>
                  </a:lnTo>
                  <a:lnTo>
                    <a:pt x="0" y="30"/>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36" name="Freeform 700"/>
            <p:cNvSpPr>
              <a:spLocks/>
            </p:cNvSpPr>
            <p:nvPr/>
          </p:nvSpPr>
          <p:spPr bwMode="auto">
            <a:xfrm>
              <a:off x="4185270" y="2065459"/>
              <a:ext cx="47662" cy="47662"/>
            </a:xfrm>
            <a:custGeom>
              <a:avLst/>
              <a:gdLst>
                <a:gd name="T0" fmla="*/ 32 w 33"/>
                <a:gd name="T1" fmla="*/ 0 h 33"/>
                <a:gd name="T2" fmla="*/ 33 w 33"/>
                <a:gd name="T3" fmla="*/ 0 h 33"/>
                <a:gd name="T4" fmla="*/ 33 w 33"/>
                <a:gd name="T5" fmla="*/ 0 h 33"/>
                <a:gd name="T6" fmla="*/ 1 w 33"/>
                <a:gd name="T7" fmla="*/ 33 h 33"/>
                <a:gd name="T8" fmla="*/ 0 w 33"/>
                <a:gd name="T9" fmla="*/ 33 h 33"/>
                <a:gd name="T10" fmla="*/ 0 w 33"/>
                <a:gd name="T11" fmla="*/ 30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0"/>
                  </a:lnTo>
                  <a:lnTo>
                    <a:pt x="1" y="33"/>
                  </a:lnTo>
                  <a:lnTo>
                    <a:pt x="0" y="33"/>
                  </a:lnTo>
                  <a:lnTo>
                    <a:pt x="0" y="30"/>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37" name="Freeform 701"/>
            <p:cNvSpPr>
              <a:spLocks/>
            </p:cNvSpPr>
            <p:nvPr/>
          </p:nvSpPr>
          <p:spPr bwMode="auto">
            <a:xfrm>
              <a:off x="4231487" y="2065459"/>
              <a:ext cx="46217" cy="47662"/>
            </a:xfrm>
            <a:custGeom>
              <a:avLst/>
              <a:gdLst>
                <a:gd name="T0" fmla="*/ 0 w 32"/>
                <a:gd name="T1" fmla="*/ 0 h 33"/>
                <a:gd name="T2" fmla="*/ 1 w 32"/>
                <a:gd name="T3" fmla="*/ 0 h 33"/>
                <a:gd name="T4" fmla="*/ 32 w 32"/>
                <a:gd name="T5" fmla="*/ 30 h 33"/>
                <a:gd name="T6" fmla="*/ 32 w 32"/>
                <a:gd name="T7" fmla="*/ 33 h 33"/>
                <a:gd name="T8" fmla="*/ 32 w 32"/>
                <a:gd name="T9" fmla="*/ 33 h 33"/>
                <a:gd name="T10" fmla="*/ 0 w 32"/>
                <a:gd name="T11" fmla="*/ 0 h 33"/>
                <a:gd name="T12" fmla="*/ 0 w 32"/>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2" h="33">
                  <a:moveTo>
                    <a:pt x="0" y="0"/>
                  </a:moveTo>
                  <a:lnTo>
                    <a:pt x="1" y="0"/>
                  </a:lnTo>
                  <a:lnTo>
                    <a:pt x="32" y="30"/>
                  </a:lnTo>
                  <a:lnTo>
                    <a:pt x="32" y="33"/>
                  </a:lnTo>
                  <a:lnTo>
                    <a:pt x="32" y="33"/>
                  </a:lnTo>
                  <a:lnTo>
                    <a:pt x="0" y="0"/>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38" name="Freeform 702"/>
            <p:cNvSpPr>
              <a:spLocks/>
            </p:cNvSpPr>
            <p:nvPr/>
          </p:nvSpPr>
          <p:spPr bwMode="auto">
            <a:xfrm>
              <a:off x="4231487" y="2108787"/>
              <a:ext cx="46217" cy="50550"/>
            </a:xfrm>
            <a:custGeom>
              <a:avLst/>
              <a:gdLst>
                <a:gd name="T0" fmla="*/ 32 w 32"/>
                <a:gd name="T1" fmla="*/ 0 h 35"/>
                <a:gd name="T2" fmla="*/ 32 w 32"/>
                <a:gd name="T3" fmla="*/ 0 h 35"/>
                <a:gd name="T4" fmla="*/ 32 w 32"/>
                <a:gd name="T5" fmla="*/ 3 h 35"/>
                <a:gd name="T6" fmla="*/ 1 w 32"/>
                <a:gd name="T7" fmla="*/ 35 h 35"/>
                <a:gd name="T8" fmla="*/ 0 w 32"/>
                <a:gd name="T9" fmla="*/ 35 h 35"/>
                <a:gd name="T10" fmla="*/ 0 w 32"/>
                <a:gd name="T11" fmla="*/ 34 h 35"/>
                <a:gd name="T12" fmla="*/ 32 w 32"/>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2" h="35">
                  <a:moveTo>
                    <a:pt x="32" y="0"/>
                  </a:moveTo>
                  <a:lnTo>
                    <a:pt x="32" y="0"/>
                  </a:lnTo>
                  <a:lnTo>
                    <a:pt x="32" y="3"/>
                  </a:lnTo>
                  <a:lnTo>
                    <a:pt x="1" y="35"/>
                  </a:lnTo>
                  <a:lnTo>
                    <a:pt x="0" y="35"/>
                  </a:lnTo>
                  <a:lnTo>
                    <a:pt x="0" y="34"/>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39" name="Freeform 703"/>
            <p:cNvSpPr>
              <a:spLocks/>
            </p:cNvSpPr>
            <p:nvPr/>
          </p:nvSpPr>
          <p:spPr bwMode="auto">
            <a:xfrm>
              <a:off x="4185270" y="2108787"/>
              <a:ext cx="47662" cy="50550"/>
            </a:xfrm>
            <a:custGeom>
              <a:avLst/>
              <a:gdLst>
                <a:gd name="T0" fmla="*/ 0 w 33"/>
                <a:gd name="T1" fmla="*/ 0 h 35"/>
                <a:gd name="T2" fmla="*/ 1 w 33"/>
                <a:gd name="T3" fmla="*/ 0 h 35"/>
                <a:gd name="T4" fmla="*/ 33 w 33"/>
                <a:gd name="T5" fmla="*/ 34 h 35"/>
                <a:gd name="T6" fmla="*/ 33 w 33"/>
                <a:gd name="T7" fmla="*/ 35 h 35"/>
                <a:gd name="T8" fmla="*/ 32 w 33"/>
                <a:gd name="T9" fmla="*/ 35 h 35"/>
                <a:gd name="T10" fmla="*/ 0 w 33"/>
                <a:gd name="T11" fmla="*/ 3 h 35"/>
                <a:gd name="T12" fmla="*/ 0 w 3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3" h="35">
                  <a:moveTo>
                    <a:pt x="0" y="0"/>
                  </a:moveTo>
                  <a:lnTo>
                    <a:pt x="1" y="0"/>
                  </a:lnTo>
                  <a:lnTo>
                    <a:pt x="33" y="34"/>
                  </a:lnTo>
                  <a:lnTo>
                    <a:pt x="33" y="35"/>
                  </a:lnTo>
                  <a:lnTo>
                    <a:pt x="32" y="35"/>
                  </a:lnTo>
                  <a:lnTo>
                    <a:pt x="0" y="3"/>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40" name="Freeform 704"/>
            <p:cNvSpPr>
              <a:spLocks/>
            </p:cNvSpPr>
            <p:nvPr/>
          </p:nvSpPr>
          <p:spPr bwMode="auto">
            <a:xfrm>
              <a:off x="4547786" y="2071236"/>
              <a:ext cx="92434" cy="93879"/>
            </a:xfrm>
            <a:custGeom>
              <a:avLst/>
              <a:gdLst>
                <a:gd name="T0" fmla="*/ 32 w 64"/>
                <a:gd name="T1" fmla="*/ 0 h 65"/>
                <a:gd name="T2" fmla="*/ 64 w 64"/>
                <a:gd name="T3" fmla="*/ 33 h 65"/>
                <a:gd name="T4" fmla="*/ 32 w 64"/>
                <a:gd name="T5" fmla="*/ 65 h 65"/>
                <a:gd name="T6" fmla="*/ 0 w 64"/>
                <a:gd name="T7" fmla="*/ 33 h 65"/>
                <a:gd name="T8" fmla="*/ 32 w 64"/>
                <a:gd name="T9" fmla="*/ 0 h 65"/>
              </a:gdLst>
              <a:ahLst/>
              <a:cxnLst>
                <a:cxn ang="0">
                  <a:pos x="T0" y="T1"/>
                </a:cxn>
                <a:cxn ang="0">
                  <a:pos x="T2" y="T3"/>
                </a:cxn>
                <a:cxn ang="0">
                  <a:pos x="T4" y="T5"/>
                </a:cxn>
                <a:cxn ang="0">
                  <a:pos x="T6" y="T7"/>
                </a:cxn>
                <a:cxn ang="0">
                  <a:pos x="T8" y="T9"/>
                </a:cxn>
              </a:cxnLst>
              <a:rect l="0" t="0" r="r" b="b"/>
              <a:pathLst>
                <a:path w="64" h="65">
                  <a:moveTo>
                    <a:pt x="32" y="0"/>
                  </a:moveTo>
                  <a:lnTo>
                    <a:pt x="64" y="33"/>
                  </a:lnTo>
                  <a:lnTo>
                    <a:pt x="32" y="65"/>
                  </a:lnTo>
                  <a:lnTo>
                    <a:pt x="0" y="33"/>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41" name="Freeform 705"/>
            <p:cNvSpPr>
              <a:spLocks/>
            </p:cNvSpPr>
            <p:nvPr/>
          </p:nvSpPr>
          <p:spPr bwMode="auto">
            <a:xfrm>
              <a:off x="4547786" y="2071236"/>
              <a:ext cx="47662" cy="49106"/>
            </a:xfrm>
            <a:custGeom>
              <a:avLst/>
              <a:gdLst>
                <a:gd name="T0" fmla="*/ 32 w 33"/>
                <a:gd name="T1" fmla="*/ 0 h 34"/>
                <a:gd name="T2" fmla="*/ 33 w 33"/>
                <a:gd name="T3" fmla="*/ 0 h 34"/>
                <a:gd name="T4" fmla="*/ 33 w 33"/>
                <a:gd name="T5" fmla="*/ 2 h 34"/>
                <a:gd name="T6" fmla="*/ 1 w 33"/>
                <a:gd name="T7" fmla="*/ 34 h 34"/>
                <a:gd name="T8" fmla="*/ 0 w 33"/>
                <a:gd name="T9" fmla="*/ 34 h 34"/>
                <a:gd name="T10" fmla="*/ 0 w 33"/>
                <a:gd name="T11" fmla="*/ 33 h 34"/>
                <a:gd name="T12" fmla="*/ 32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32" y="0"/>
                  </a:moveTo>
                  <a:lnTo>
                    <a:pt x="33" y="0"/>
                  </a:lnTo>
                  <a:lnTo>
                    <a:pt x="33" y="2"/>
                  </a:lnTo>
                  <a:lnTo>
                    <a:pt x="1" y="34"/>
                  </a:lnTo>
                  <a:lnTo>
                    <a:pt x="0" y="34"/>
                  </a:lnTo>
                  <a:lnTo>
                    <a:pt x="0" y="33"/>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42" name="Freeform 706"/>
            <p:cNvSpPr>
              <a:spLocks/>
            </p:cNvSpPr>
            <p:nvPr/>
          </p:nvSpPr>
          <p:spPr bwMode="auto">
            <a:xfrm>
              <a:off x="4594004" y="2071236"/>
              <a:ext cx="47662" cy="49106"/>
            </a:xfrm>
            <a:custGeom>
              <a:avLst/>
              <a:gdLst>
                <a:gd name="T0" fmla="*/ 0 w 33"/>
                <a:gd name="T1" fmla="*/ 0 h 34"/>
                <a:gd name="T2" fmla="*/ 1 w 33"/>
                <a:gd name="T3" fmla="*/ 0 h 34"/>
                <a:gd name="T4" fmla="*/ 33 w 33"/>
                <a:gd name="T5" fmla="*/ 33 h 34"/>
                <a:gd name="T6" fmla="*/ 33 w 33"/>
                <a:gd name="T7" fmla="*/ 34 h 34"/>
                <a:gd name="T8" fmla="*/ 32 w 33"/>
                <a:gd name="T9" fmla="*/ 34 h 34"/>
                <a:gd name="T10" fmla="*/ 0 w 33"/>
                <a:gd name="T11" fmla="*/ 2 h 34"/>
                <a:gd name="T12" fmla="*/ 0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0" y="0"/>
                  </a:moveTo>
                  <a:lnTo>
                    <a:pt x="1" y="0"/>
                  </a:lnTo>
                  <a:lnTo>
                    <a:pt x="33" y="33"/>
                  </a:lnTo>
                  <a:lnTo>
                    <a:pt x="33" y="34"/>
                  </a:lnTo>
                  <a:lnTo>
                    <a:pt x="32" y="34"/>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43" name="Freeform 707"/>
            <p:cNvSpPr>
              <a:spLocks/>
            </p:cNvSpPr>
            <p:nvPr/>
          </p:nvSpPr>
          <p:spPr bwMode="auto">
            <a:xfrm>
              <a:off x="4594004" y="2118898"/>
              <a:ext cx="47662" cy="47662"/>
            </a:xfrm>
            <a:custGeom>
              <a:avLst/>
              <a:gdLst>
                <a:gd name="T0" fmla="*/ 32 w 33"/>
                <a:gd name="T1" fmla="*/ 0 h 33"/>
                <a:gd name="T2" fmla="*/ 33 w 33"/>
                <a:gd name="T3" fmla="*/ 0 h 33"/>
                <a:gd name="T4" fmla="*/ 33 w 33"/>
                <a:gd name="T5" fmla="*/ 1 h 33"/>
                <a:gd name="T6" fmla="*/ 1 w 33"/>
                <a:gd name="T7" fmla="*/ 33 h 33"/>
                <a:gd name="T8" fmla="*/ 0 w 33"/>
                <a:gd name="T9" fmla="*/ 33 h 33"/>
                <a:gd name="T10" fmla="*/ 0 w 33"/>
                <a:gd name="T11" fmla="*/ 32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1"/>
                  </a:lnTo>
                  <a:lnTo>
                    <a:pt x="1" y="33"/>
                  </a:lnTo>
                  <a:lnTo>
                    <a:pt x="0" y="33"/>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44" name="Freeform 708"/>
            <p:cNvSpPr>
              <a:spLocks/>
            </p:cNvSpPr>
            <p:nvPr/>
          </p:nvSpPr>
          <p:spPr bwMode="auto">
            <a:xfrm>
              <a:off x="4547786" y="2118898"/>
              <a:ext cx="47662" cy="47662"/>
            </a:xfrm>
            <a:custGeom>
              <a:avLst/>
              <a:gdLst>
                <a:gd name="T0" fmla="*/ 0 w 33"/>
                <a:gd name="T1" fmla="*/ 0 h 33"/>
                <a:gd name="T2" fmla="*/ 1 w 33"/>
                <a:gd name="T3" fmla="*/ 0 h 33"/>
                <a:gd name="T4" fmla="*/ 33 w 33"/>
                <a:gd name="T5" fmla="*/ 32 h 33"/>
                <a:gd name="T6" fmla="*/ 33 w 33"/>
                <a:gd name="T7" fmla="*/ 33 h 33"/>
                <a:gd name="T8" fmla="*/ 32 w 33"/>
                <a:gd name="T9" fmla="*/ 33 h 33"/>
                <a:gd name="T10" fmla="*/ 0 w 33"/>
                <a:gd name="T11" fmla="*/ 1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1" y="0"/>
                  </a:lnTo>
                  <a:lnTo>
                    <a:pt x="33" y="32"/>
                  </a:lnTo>
                  <a:lnTo>
                    <a:pt x="33" y="33"/>
                  </a:lnTo>
                  <a:lnTo>
                    <a:pt x="32"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45" name="Freeform 709"/>
            <p:cNvSpPr>
              <a:spLocks/>
            </p:cNvSpPr>
            <p:nvPr/>
          </p:nvSpPr>
          <p:spPr bwMode="auto">
            <a:xfrm>
              <a:off x="3959962" y="2150672"/>
              <a:ext cx="90990" cy="92434"/>
            </a:xfrm>
            <a:custGeom>
              <a:avLst/>
              <a:gdLst>
                <a:gd name="T0" fmla="*/ 32 w 63"/>
                <a:gd name="T1" fmla="*/ 0 h 64"/>
                <a:gd name="T2" fmla="*/ 63 w 63"/>
                <a:gd name="T3" fmla="*/ 33 h 64"/>
                <a:gd name="T4" fmla="*/ 32 w 63"/>
                <a:gd name="T5" fmla="*/ 64 h 64"/>
                <a:gd name="T6" fmla="*/ 0 w 63"/>
                <a:gd name="T7" fmla="*/ 33 h 64"/>
                <a:gd name="T8" fmla="*/ 32 w 63"/>
                <a:gd name="T9" fmla="*/ 0 h 64"/>
              </a:gdLst>
              <a:ahLst/>
              <a:cxnLst>
                <a:cxn ang="0">
                  <a:pos x="T0" y="T1"/>
                </a:cxn>
                <a:cxn ang="0">
                  <a:pos x="T2" y="T3"/>
                </a:cxn>
                <a:cxn ang="0">
                  <a:pos x="T4" y="T5"/>
                </a:cxn>
                <a:cxn ang="0">
                  <a:pos x="T6" y="T7"/>
                </a:cxn>
                <a:cxn ang="0">
                  <a:pos x="T8" y="T9"/>
                </a:cxn>
              </a:cxnLst>
              <a:rect l="0" t="0" r="r" b="b"/>
              <a:pathLst>
                <a:path w="63" h="64">
                  <a:moveTo>
                    <a:pt x="32" y="0"/>
                  </a:moveTo>
                  <a:lnTo>
                    <a:pt x="63" y="33"/>
                  </a:lnTo>
                  <a:lnTo>
                    <a:pt x="32" y="64"/>
                  </a:lnTo>
                  <a:lnTo>
                    <a:pt x="0" y="33"/>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46" name="Freeform 710"/>
            <p:cNvSpPr>
              <a:spLocks/>
            </p:cNvSpPr>
            <p:nvPr/>
          </p:nvSpPr>
          <p:spPr bwMode="auto">
            <a:xfrm>
              <a:off x="3959962" y="2150672"/>
              <a:ext cx="47662" cy="47662"/>
            </a:xfrm>
            <a:custGeom>
              <a:avLst/>
              <a:gdLst>
                <a:gd name="T0" fmla="*/ 32 w 33"/>
                <a:gd name="T1" fmla="*/ 0 h 33"/>
                <a:gd name="T2" fmla="*/ 33 w 33"/>
                <a:gd name="T3" fmla="*/ 0 h 33"/>
                <a:gd name="T4" fmla="*/ 33 w 33"/>
                <a:gd name="T5" fmla="*/ 2 h 33"/>
                <a:gd name="T6" fmla="*/ 1 w 33"/>
                <a:gd name="T7" fmla="*/ 33 h 33"/>
                <a:gd name="T8" fmla="*/ 0 w 33"/>
                <a:gd name="T9" fmla="*/ 33 h 33"/>
                <a:gd name="T10" fmla="*/ 0 w 33"/>
                <a:gd name="T11" fmla="*/ 33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2"/>
                  </a:lnTo>
                  <a:lnTo>
                    <a:pt x="1" y="33"/>
                  </a:lnTo>
                  <a:lnTo>
                    <a:pt x="0" y="33"/>
                  </a:lnTo>
                  <a:lnTo>
                    <a:pt x="0" y="33"/>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47" name="Freeform 711"/>
            <p:cNvSpPr>
              <a:spLocks/>
            </p:cNvSpPr>
            <p:nvPr/>
          </p:nvSpPr>
          <p:spPr bwMode="auto">
            <a:xfrm>
              <a:off x="4006179" y="2150672"/>
              <a:ext cx="47662" cy="47662"/>
            </a:xfrm>
            <a:custGeom>
              <a:avLst/>
              <a:gdLst>
                <a:gd name="T0" fmla="*/ 0 w 33"/>
                <a:gd name="T1" fmla="*/ 0 h 33"/>
                <a:gd name="T2" fmla="*/ 1 w 33"/>
                <a:gd name="T3" fmla="*/ 0 h 33"/>
                <a:gd name="T4" fmla="*/ 33 w 33"/>
                <a:gd name="T5" fmla="*/ 33 h 33"/>
                <a:gd name="T6" fmla="*/ 33 w 33"/>
                <a:gd name="T7" fmla="*/ 33 h 33"/>
                <a:gd name="T8" fmla="*/ 31 w 33"/>
                <a:gd name="T9" fmla="*/ 33 h 33"/>
                <a:gd name="T10" fmla="*/ 0 w 33"/>
                <a:gd name="T11" fmla="*/ 2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1" y="0"/>
                  </a:lnTo>
                  <a:lnTo>
                    <a:pt x="33" y="33"/>
                  </a:lnTo>
                  <a:lnTo>
                    <a:pt x="33" y="33"/>
                  </a:lnTo>
                  <a:lnTo>
                    <a:pt x="31" y="33"/>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48" name="Freeform 712"/>
            <p:cNvSpPr>
              <a:spLocks/>
            </p:cNvSpPr>
            <p:nvPr/>
          </p:nvSpPr>
          <p:spPr bwMode="auto">
            <a:xfrm>
              <a:off x="4006179" y="2198333"/>
              <a:ext cx="47662" cy="47662"/>
            </a:xfrm>
            <a:custGeom>
              <a:avLst/>
              <a:gdLst>
                <a:gd name="T0" fmla="*/ 31 w 33"/>
                <a:gd name="T1" fmla="*/ 0 h 33"/>
                <a:gd name="T2" fmla="*/ 33 w 33"/>
                <a:gd name="T3" fmla="*/ 0 h 33"/>
                <a:gd name="T4" fmla="*/ 33 w 33"/>
                <a:gd name="T5" fmla="*/ 0 h 33"/>
                <a:gd name="T6" fmla="*/ 1 w 33"/>
                <a:gd name="T7" fmla="*/ 33 h 33"/>
                <a:gd name="T8" fmla="*/ 0 w 33"/>
                <a:gd name="T9" fmla="*/ 33 h 33"/>
                <a:gd name="T10" fmla="*/ 0 w 33"/>
                <a:gd name="T11" fmla="*/ 31 h 33"/>
                <a:gd name="T12" fmla="*/ 31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1" y="0"/>
                  </a:moveTo>
                  <a:lnTo>
                    <a:pt x="33" y="0"/>
                  </a:lnTo>
                  <a:lnTo>
                    <a:pt x="33" y="0"/>
                  </a:lnTo>
                  <a:lnTo>
                    <a:pt x="1" y="33"/>
                  </a:lnTo>
                  <a:lnTo>
                    <a:pt x="0" y="33"/>
                  </a:lnTo>
                  <a:lnTo>
                    <a:pt x="0" y="31"/>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49" name="Freeform 713"/>
            <p:cNvSpPr>
              <a:spLocks/>
            </p:cNvSpPr>
            <p:nvPr/>
          </p:nvSpPr>
          <p:spPr bwMode="auto">
            <a:xfrm>
              <a:off x="3959962" y="2198333"/>
              <a:ext cx="47662" cy="47662"/>
            </a:xfrm>
            <a:custGeom>
              <a:avLst/>
              <a:gdLst>
                <a:gd name="T0" fmla="*/ 0 w 33"/>
                <a:gd name="T1" fmla="*/ 0 h 33"/>
                <a:gd name="T2" fmla="*/ 1 w 33"/>
                <a:gd name="T3" fmla="*/ 0 h 33"/>
                <a:gd name="T4" fmla="*/ 33 w 33"/>
                <a:gd name="T5" fmla="*/ 31 h 33"/>
                <a:gd name="T6" fmla="*/ 33 w 33"/>
                <a:gd name="T7" fmla="*/ 33 h 33"/>
                <a:gd name="T8" fmla="*/ 32 w 33"/>
                <a:gd name="T9" fmla="*/ 33 h 33"/>
                <a:gd name="T10" fmla="*/ 0 w 33"/>
                <a:gd name="T11" fmla="*/ 0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1" y="0"/>
                  </a:lnTo>
                  <a:lnTo>
                    <a:pt x="33" y="31"/>
                  </a:lnTo>
                  <a:lnTo>
                    <a:pt x="33" y="33"/>
                  </a:lnTo>
                  <a:lnTo>
                    <a:pt x="32" y="33"/>
                  </a:lnTo>
                  <a:lnTo>
                    <a:pt x="0" y="0"/>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50" name="Freeform 714"/>
            <p:cNvSpPr>
              <a:spLocks/>
            </p:cNvSpPr>
            <p:nvPr/>
          </p:nvSpPr>
          <p:spPr bwMode="auto">
            <a:xfrm>
              <a:off x="3614778" y="2245995"/>
              <a:ext cx="92434" cy="90990"/>
            </a:xfrm>
            <a:custGeom>
              <a:avLst/>
              <a:gdLst>
                <a:gd name="T0" fmla="*/ 32 w 64"/>
                <a:gd name="T1" fmla="*/ 0 h 63"/>
                <a:gd name="T2" fmla="*/ 64 w 64"/>
                <a:gd name="T3" fmla="*/ 32 h 63"/>
                <a:gd name="T4" fmla="*/ 32 w 64"/>
                <a:gd name="T5" fmla="*/ 63 h 63"/>
                <a:gd name="T6" fmla="*/ 0 w 64"/>
                <a:gd name="T7" fmla="*/ 32 h 63"/>
                <a:gd name="T8" fmla="*/ 32 w 64"/>
                <a:gd name="T9" fmla="*/ 0 h 63"/>
              </a:gdLst>
              <a:ahLst/>
              <a:cxnLst>
                <a:cxn ang="0">
                  <a:pos x="T0" y="T1"/>
                </a:cxn>
                <a:cxn ang="0">
                  <a:pos x="T2" y="T3"/>
                </a:cxn>
                <a:cxn ang="0">
                  <a:pos x="T4" y="T5"/>
                </a:cxn>
                <a:cxn ang="0">
                  <a:pos x="T6" y="T7"/>
                </a:cxn>
                <a:cxn ang="0">
                  <a:pos x="T8" y="T9"/>
                </a:cxn>
              </a:cxnLst>
              <a:rect l="0" t="0" r="r" b="b"/>
              <a:pathLst>
                <a:path w="64" h="63">
                  <a:moveTo>
                    <a:pt x="32" y="0"/>
                  </a:moveTo>
                  <a:lnTo>
                    <a:pt x="64" y="32"/>
                  </a:lnTo>
                  <a:lnTo>
                    <a:pt x="32" y="63"/>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51" name="Freeform 715"/>
            <p:cNvSpPr>
              <a:spLocks/>
            </p:cNvSpPr>
            <p:nvPr/>
          </p:nvSpPr>
          <p:spPr bwMode="auto">
            <a:xfrm>
              <a:off x="3614778" y="2245995"/>
              <a:ext cx="49106" cy="46217"/>
            </a:xfrm>
            <a:custGeom>
              <a:avLst/>
              <a:gdLst>
                <a:gd name="T0" fmla="*/ 32 w 34"/>
                <a:gd name="T1" fmla="*/ 0 h 32"/>
                <a:gd name="T2" fmla="*/ 34 w 34"/>
                <a:gd name="T3" fmla="*/ 0 h 32"/>
                <a:gd name="T4" fmla="*/ 34 w 34"/>
                <a:gd name="T5" fmla="*/ 1 h 32"/>
                <a:gd name="T6" fmla="*/ 2 w 34"/>
                <a:gd name="T7" fmla="*/ 32 h 32"/>
                <a:gd name="T8" fmla="*/ 0 w 34"/>
                <a:gd name="T9" fmla="*/ 32 h 32"/>
                <a:gd name="T10" fmla="*/ 0 w 34"/>
                <a:gd name="T11" fmla="*/ 32 h 32"/>
                <a:gd name="T12" fmla="*/ 32 w 3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4" h="32">
                  <a:moveTo>
                    <a:pt x="32" y="0"/>
                  </a:moveTo>
                  <a:lnTo>
                    <a:pt x="34" y="0"/>
                  </a:lnTo>
                  <a:lnTo>
                    <a:pt x="34" y="1"/>
                  </a:lnTo>
                  <a:lnTo>
                    <a:pt x="2" y="32"/>
                  </a:lnTo>
                  <a:lnTo>
                    <a:pt x="0" y="32"/>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52" name="Freeform 716"/>
            <p:cNvSpPr>
              <a:spLocks/>
            </p:cNvSpPr>
            <p:nvPr/>
          </p:nvSpPr>
          <p:spPr bwMode="auto">
            <a:xfrm>
              <a:off x="3660995" y="2245995"/>
              <a:ext cx="47662" cy="46217"/>
            </a:xfrm>
            <a:custGeom>
              <a:avLst/>
              <a:gdLst>
                <a:gd name="T0" fmla="*/ 0 w 33"/>
                <a:gd name="T1" fmla="*/ 0 h 32"/>
                <a:gd name="T2" fmla="*/ 2 w 33"/>
                <a:gd name="T3" fmla="*/ 0 h 32"/>
                <a:gd name="T4" fmla="*/ 33 w 33"/>
                <a:gd name="T5" fmla="*/ 32 h 32"/>
                <a:gd name="T6" fmla="*/ 33 w 33"/>
                <a:gd name="T7" fmla="*/ 32 h 32"/>
                <a:gd name="T8" fmla="*/ 32 w 33"/>
                <a:gd name="T9" fmla="*/ 32 h 32"/>
                <a:gd name="T10" fmla="*/ 0 w 33"/>
                <a:gd name="T11" fmla="*/ 1 h 32"/>
                <a:gd name="T12" fmla="*/ 0 w 3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3" h="32">
                  <a:moveTo>
                    <a:pt x="0" y="0"/>
                  </a:moveTo>
                  <a:lnTo>
                    <a:pt x="2" y="0"/>
                  </a:lnTo>
                  <a:lnTo>
                    <a:pt x="33" y="32"/>
                  </a:lnTo>
                  <a:lnTo>
                    <a:pt x="33" y="32"/>
                  </a:lnTo>
                  <a:lnTo>
                    <a:pt x="32" y="32"/>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53" name="Freeform 717"/>
            <p:cNvSpPr>
              <a:spLocks/>
            </p:cNvSpPr>
            <p:nvPr/>
          </p:nvSpPr>
          <p:spPr bwMode="auto">
            <a:xfrm>
              <a:off x="3660995" y="2292212"/>
              <a:ext cx="47662" cy="47662"/>
            </a:xfrm>
            <a:custGeom>
              <a:avLst/>
              <a:gdLst>
                <a:gd name="T0" fmla="*/ 32 w 33"/>
                <a:gd name="T1" fmla="*/ 0 h 33"/>
                <a:gd name="T2" fmla="*/ 33 w 33"/>
                <a:gd name="T3" fmla="*/ 0 h 33"/>
                <a:gd name="T4" fmla="*/ 33 w 33"/>
                <a:gd name="T5" fmla="*/ 0 h 33"/>
                <a:gd name="T6" fmla="*/ 2 w 33"/>
                <a:gd name="T7" fmla="*/ 33 h 33"/>
                <a:gd name="T8" fmla="*/ 0 w 33"/>
                <a:gd name="T9" fmla="*/ 33 h 33"/>
                <a:gd name="T10" fmla="*/ 0 w 33"/>
                <a:gd name="T11" fmla="*/ 31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0"/>
                  </a:lnTo>
                  <a:lnTo>
                    <a:pt x="2" y="33"/>
                  </a:lnTo>
                  <a:lnTo>
                    <a:pt x="0" y="33"/>
                  </a:lnTo>
                  <a:lnTo>
                    <a:pt x="0" y="31"/>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54" name="Freeform 718"/>
            <p:cNvSpPr>
              <a:spLocks/>
            </p:cNvSpPr>
            <p:nvPr/>
          </p:nvSpPr>
          <p:spPr bwMode="auto">
            <a:xfrm>
              <a:off x="3614778" y="2292212"/>
              <a:ext cx="49106" cy="47662"/>
            </a:xfrm>
            <a:custGeom>
              <a:avLst/>
              <a:gdLst>
                <a:gd name="T0" fmla="*/ 0 w 34"/>
                <a:gd name="T1" fmla="*/ 0 h 33"/>
                <a:gd name="T2" fmla="*/ 2 w 34"/>
                <a:gd name="T3" fmla="*/ 0 h 33"/>
                <a:gd name="T4" fmla="*/ 34 w 34"/>
                <a:gd name="T5" fmla="*/ 31 h 33"/>
                <a:gd name="T6" fmla="*/ 34 w 34"/>
                <a:gd name="T7" fmla="*/ 33 h 33"/>
                <a:gd name="T8" fmla="*/ 32 w 34"/>
                <a:gd name="T9" fmla="*/ 33 h 33"/>
                <a:gd name="T10" fmla="*/ 0 w 34"/>
                <a:gd name="T11" fmla="*/ 0 h 33"/>
                <a:gd name="T12" fmla="*/ 0 w 3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4" h="33">
                  <a:moveTo>
                    <a:pt x="0" y="0"/>
                  </a:moveTo>
                  <a:lnTo>
                    <a:pt x="2" y="0"/>
                  </a:lnTo>
                  <a:lnTo>
                    <a:pt x="34" y="31"/>
                  </a:lnTo>
                  <a:lnTo>
                    <a:pt x="34" y="33"/>
                  </a:lnTo>
                  <a:lnTo>
                    <a:pt x="32" y="33"/>
                  </a:lnTo>
                  <a:lnTo>
                    <a:pt x="0" y="0"/>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55" name="Freeform 719"/>
            <p:cNvSpPr>
              <a:spLocks/>
            </p:cNvSpPr>
            <p:nvPr/>
          </p:nvSpPr>
          <p:spPr bwMode="auto">
            <a:xfrm>
              <a:off x="3718766" y="2582513"/>
              <a:ext cx="92434" cy="73659"/>
            </a:xfrm>
            <a:custGeom>
              <a:avLst/>
              <a:gdLst>
                <a:gd name="T0" fmla="*/ 31 w 64"/>
                <a:gd name="T1" fmla="*/ 0 h 51"/>
                <a:gd name="T2" fmla="*/ 64 w 64"/>
                <a:gd name="T3" fmla="*/ 51 h 51"/>
                <a:gd name="T4" fmla="*/ 0 w 64"/>
                <a:gd name="T5" fmla="*/ 51 h 51"/>
                <a:gd name="T6" fmla="*/ 31 w 64"/>
                <a:gd name="T7" fmla="*/ 0 h 51"/>
              </a:gdLst>
              <a:ahLst/>
              <a:cxnLst>
                <a:cxn ang="0">
                  <a:pos x="T0" y="T1"/>
                </a:cxn>
                <a:cxn ang="0">
                  <a:pos x="T2" y="T3"/>
                </a:cxn>
                <a:cxn ang="0">
                  <a:pos x="T4" y="T5"/>
                </a:cxn>
                <a:cxn ang="0">
                  <a:pos x="T6" y="T7"/>
                </a:cxn>
              </a:cxnLst>
              <a:rect l="0" t="0" r="r" b="b"/>
              <a:pathLst>
                <a:path w="64" h="51">
                  <a:moveTo>
                    <a:pt x="31" y="0"/>
                  </a:moveTo>
                  <a:lnTo>
                    <a:pt x="64" y="51"/>
                  </a:lnTo>
                  <a:lnTo>
                    <a:pt x="0" y="51"/>
                  </a:lnTo>
                  <a:lnTo>
                    <a:pt x="31"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56" name="Freeform 720"/>
            <p:cNvSpPr>
              <a:spLocks/>
            </p:cNvSpPr>
            <p:nvPr/>
          </p:nvSpPr>
          <p:spPr bwMode="auto">
            <a:xfrm>
              <a:off x="3718766" y="2582513"/>
              <a:ext cx="47662" cy="75103"/>
            </a:xfrm>
            <a:custGeom>
              <a:avLst/>
              <a:gdLst>
                <a:gd name="T0" fmla="*/ 31 w 33"/>
                <a:gd name="T1" fmla="*/ 0 h 52"/>
                <a:gd name="T2" fmla="*/ 33 w 33"/>
                <a:gd name="T3" fmla="*/ 0 h 52"/>
                <a:gd name="T4" fmla="*/ 33 w 33"/>
                <a:gd name="T5" fmla="*/ 1 h 52"/>
                <a:gd name="T6" fmla="*/ 1 w 33"/>
                <a:gd name="T7" fmla="*/ 52 h 52"/>
                <a:gd name="T8" fmla="*/ 0 w 33"/>
                <a:gd name="T9" fmla="*/ 52 h 52"/>
                <a:gd name="T10" fmla="*/ 0 w 33"/>
                <a:gd name="T11" fmla="*/ 51 h 52"/>
                <a:gd name="T12" fmla="*/ 31 w 33"/>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33" h="52">
                  <a:moveTo>
                    <a:pt x="31" y="0"/>
                  </a:moveTo>
                  <a:lnTo>
                    <a:pt x="33" y="0"/>
                  </a:lnTo>
                  <a:lnTo>
                    <a:pt x="33" y="1"/>
                  </a:lnTo>
                  <a:lnTo>
                    <a:pt x="1" y="52"/>
                  </a:lnTo>
                  <a:lnTo>
                    <a:pt x="0" y="52"/>
                  </a:lnTo>
                  <a:lnTo>
                    <a:pt x="0" y="51"/>
                  </a:lnTo>
                  <a:lnTo>
                    <a:pt x="3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57" name="Freeform 721"/>
            <p:cNvSpPr>
              <a:spLocks/>
            </p:cNvSpPr>
            <p:nvPr/>
          </p:nvSpPr>
          <p:spPr bwMode="auto">
            <a:xfrm>
              <a:off x="3763539" y="2582513"/>
              <a:ext cx="49106" cy="75103"/>
            </a:xfrm>
            <a:custGeom>
              <a:avLst/>
              <a:gdLst>
                <a:gd name="T0" fmla="*/ 0 w 34"/>
                <a:gd name="T1" fmla="*/ 0 h 52"/>
                <a:gd name="T2" fmla="*/ 2 w 34"/>
                <a:gd name="T3" fmla="*/ 0 h 52"/>
                <a:gd name="T4" fmla="*/ 34 w 34"/>
                <a:gd name="T5" fmla="*/ 51 h 52"/>
                <a:gd name="T6" fmla="*/ 34 w 34"/>
                <a:gd name="T7" fmla="*/ 52 h 52"/>
                <a:gd name="T8" fmla="*/ 33 w 34"/>
                <a:gd name="T9" fmla="*/ 52 h 52"/>
                <a:gd name="T10" fmla="*/ 0 w 34"/>
                <a:gd name="T11" fmla="*/ 1 h 52"/>
                <a:gd name="T12" fmla="*/ 0 w 3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34" h="52">
                  <a:moveTo>
                    <a:pt x="0" y="0"/>
                  </a:moveTo>
                  <a:lnTo>
                    <a:pt x="2" y="0"/>
                  </a:lnTo>
                  <a:lnTo>
                    <a:pt x="34" y="51"/>
                  </a:lnTo>
                  <a:lnTo>
                    <a:pt x="34" y="52"/>
                  </a:lnTo>
                  <a:lnTo>
                    <a:pt x="33" y="5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58" name="Line 722"/>
            <p:cNvSpPr>
              <a:spLocks noChangeShapeType="1"/>
            </p:cNvSpPr>
            <p:nvPr/>
          </p:nvSpPr>
          <p:spPr bwMode="auto">
            <a:xfrm>
              <a:off x="3718766" y="2657616"/>
              <a:ext cx="9387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59" name="Freeform 723"/>
            <p:cNvSpPr>
              <a:spLocks/>
            </p:cNvSpPr>
            <p:nvPr/>
          </p:nvSpPr>
          <p:spPr bwMode="auto">
            <a:xfrm>
              <a:off x="4276261" y="2248883"/>
              <a:ext cx="92434" cy="75103"/>
            </a:xfrm>
            <a:custGeom>
              <a:avLst/>
              <a:gdLst>
                <a:gd name="T0" fmla="*/ 32 w 64"/>
                <a:gd name="T1" fmla="*/ 0 h 52"/>
                <a:gd name="T2" fmla="*/ 64 w 64"/>
                <a:gd name="T3" fmla="*/ 52 h 52"/>
                <a:gd name="T4" fmla="*/ 0 w 64"/>
                <a:gd name="T5" fmla="*/ 52 h 52"/>
                <a:gd name="T6" fmla="*/ 32 w 64"/>
                <a:gd name="T7" fmla="*/ 0 h 52"/>
              </a:gdLst>
              <a:ahLst/>
              <a:cxnLst>
                <a:cxn ang="0">
                  <a:pos x="T0" y="T1"/>
                </a:cxn>
                <a:cxn ang="0">
                  <a:pos x="T2" y="T3"/>
                </a:cxn>
                <a:cxn ang="0">
                  <a:pos x="T4" y="T5"/>
                </a:cxn>
                <a:cxn ang="0">
                  <a:pos x="T6" y="T7"/>
                </a:cxn>
              </a:cxnLst>
              <a:rect l="0" t="0" r="r" b="b"/>
              <a:pathLst>
                <a:path w="64" h="52">
                  <a:moveTo>
                    <a:pt x="32" y="0"/>
                  </a:moveTo>
                  <a:lnTo>
                    <a:pt x="64" y="52"/>
                  </a:lnTo>
                  <a:lnTo>
                    <a:pt x="0" y="52"/>
                  </a:lnTo>
                  <a:lnTo>
                    <a:pt x="32"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60" name="Freeform 724"/>
            <p:cNvSpPr>
              <a:spLocks/>
            </p:cNvSpPr>
            <p:nvPr/>
          </p:nvSpPr>
          <p:spPr bwMode="auto">
            <a:xfrm>
              <a:off x="4276261" y="2248883"/>
              <a:ext cx="47662" cy="77991"/>
            </a:xfrm>
            <a:custGeom>
              <a:avLst/>
              <a:gdLst>
                <a:gd name="T0" fmla="*/ 32 w 33"/>
                <a:gd name="T1" fmla="*/ 0 h 54"/>
                <a:gd name="T2" fmla="*/ 33 w 33"/>
                <a:gd name="T3" fmla="*/ 0 h 54"/>
                <a:gd name="T4" fmla="*/ 33 w 33"/>
                <a:gd name="T5" fmla="*/ 3 h 54"/>
                <a:gd name="T6" fmla="*/ 1 w 33"/>
                <a:gd name="T7" fmla="*/ 54 h 54"/>
                <a:gd name="T8" fmla="*/ 0 w 33"/>
                <a:gd name="T9" fmla="*/ 54 h 54"/>
                <a:gd name="T10" fmla="*/ 0 w 33"/>
                <a:gd name="T11" fmla="*/ 52 h 54"/>
                <a:gd name="T12" fmla="*/ 32 w 33"/>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3" h="54">
                  <a:moveTo>
                    <a:pt x="32" y="0"/>
                  </a:moveTo>
                  <a:lnTo>
                    <a:pt x="33" y="0"/>
                  </a:lnTo>
                  <a:lnTo>
                    <a:pt x="33" y="3"/>
                  </a:lnTo>
                  <a:lnTo>
                    <a:pt x="1" y="54"/>
                  </a:lnTo>
                  <a:lnTo>
                    <a:pt x="0" y="54"/>
                  </a:lnTo>
                  <a:lnTo>
                    <a:pt x="0" y="52"/>
                  </a:lnTo>
                  <a:lnTo>
                    <a:pt x="3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61" name="Freeform 725"/>
            <p:cNvSpPr>
              <a:spLocks/>
            </p:cNvSpPr>
            <p:nvPr/>
          </p:nvSpPr>
          <p:spPr bwMode="auto">
            <a:xfrm>
              <a:off x="4322478" y="2248883"/>
              <a:ext cx="47662" cy="77991"/>
            </a:xfrm>
            <a:custGeom>
              <a:avLst/>
              <a:gdLst>
                <a:gd name="T0" fmla="*/ 0 w 33"/>
                <a:gd name="T1" fmla="*/ 0 h 54"/>
                <a:gd name="T2" fmla="*/ 1 w 33"/>
                <a:gd name="T3" fmla="*/ 0 h 54"/>
                <a:gd name="T4" fmla="*/ 33 w 33"/>
                <a:gd name="T5" fmla="*/ 52 h 54"/>
                <a:gd name="T6" fmla="*/ 33 w 33"/>
                <a:gd name="T7" fmla="*/ 54 h 54"/>
                <a:gd name="T8" fmla="*/ 32 w 33"/>
                <a:gd name="T9" fmla="*/ 54 h 54"/>
                <a:gd name="T10" fmla="*/ 0 w 33"/>
                <a:gd name="T11" fmla="*/ 3 h 54"/>
                <a:gd name="T12" fmla="*/ 0 w 33"/>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3" h="54">
                  <a:moveTo>
                    <a:pt x="0" y="0"/>
                  </a:moveTo>
                  <a:lnTo>
                    <a:pt x="1" y="0"/>
                  </a:lnTo>
                  <a:lnTo>
                    <a:pt x="33" y="52"/>
                  </a:lnTo>
                  <a:lnTo>
                    <a:pt x="33" y="54"/>
                  </a:lnTo>
                  <a:lnTo>
                    <a:pt x="32" y="5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62" name="Line 726"/>
            <p:cNvSpPr>
              <a:spLocks noChangeShapeType="1"/>
            </p:cNvSpPr>
            <p:nvPr/>
          </p:nvSpPr>
          <p:spPr bwMode="auto">
            <a:xfrm>
              <a:off x="4276261" y="2325430"/>
              <a:ext cx="9387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63" name="Line 727"/>
            <p:cNvSpPr>
              <a:spLocks noChangeShapeType="1"/>
            </p:cNvSpPr>
            <p:nvPr/>
          </p:nvSpPr>
          <p:spPr bwMode="auto">
            <a:xfrm>
              <a:off x="3614778" y="2464082"/>
              <a:ext cx="9387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64" name="Line 728"/>
            <p:cNvSpPr>
              <a:spLocks noChangeShapeType="1"/>
            </p:cNvSpPr>
            <p:nvPr/>
          </p:nvSpPr>
          <p:spPr bwMode="auto">
            <a:xfrm>
              <a:off x="3889192" y="1942695"/>
              <a:ext cx="9532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65" name="Line 729"/>
            <p:cNvSpPr>
              <a:spLocks noChangeShapeType="1"/>
            </p:cNvSpPr>
            <p:nvPr/>
          </p:nvSpPr>
          <p:spPr bwMode="auto">
            <a:xfrm>
              <a:off x="4296481" y="2129007"/>
              <a:ext cx="9387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66" name="Freeform 730"/>
            <p:cNvSpPr>
              <a:spLocks/>
            </p:cNvSpPr>
            <p:nvPr/>
          </p:nvSpPr>
          <p:spPr bwMode="auto">
            <a:xfrm>
              <a:off x="4583893" y="2194001"/>
              <a:ext cx="77991" cy="75103"/>
            </a:xfrm>
            <a:custGeom>
              <a:avLst/>
              <a:gdLst>
                <a:gd name="T0" fmla="*/ 28 w 54"/>
                <a:gd name="T1" fmla="*/ 0 h 52"/>
                <a:gd name="T2" fmla="*/ 32 w 54"/>
                <a:gd name="T3" fmla="*/ 1 h 52"/>
                <a:gd name="T4" fmla="*/ 36 w 54"/>
                <a:gd name="T5" fmla="*/ 1 h 52"/>
                <a:gd name="T6" fmla="*/ 38 w 54"/>
                <a:gd name="T7" fmla="*/ 2 h 52"/>
                <a:gd name="T8" fmla="*/ 43 w 54"/>
                <a:gd name="T9" fmla="*/ 4 h 52"/>
                <a:gd name="T10" fmla="*/ 46 w 54"/>
                <a:gd name="T11" fmla="*/ 7 h 52"/>
                <a:gd name="T12" fmla="*/ 46 w 54"/>
                <a:gd name="T13" fmla="*/ 8 h 52"/>
                <a:gd name="T14" fmla="*/ 49 w 54"/>
                <a:gd name="T15" fmla="*/ 12 h 52"/>
                <a:gd name="T16" fmla="*/ 51 w 54"/>
                <a:gd name="T17" fmla="*/ 14 h 52"/>
                <a:gd name="T18" fmla="*/ 52 w 54"/>
                <a:gd name="T19" fmla="*/ 18 h 52"/>
                <a:gd name="T20" fmla="*/ 53 w 54"/>
                <a:gd name="T21" fmla="*/ 22 h 52"/>
                <a:gd name="T22" fmla="*/ 54 w 54"/>
                <a:gd name="T23" fmla="*/ 26 h 52"/>
                <a:gd name="T24" fmla="*/ 53 w 54"/>
                <a:gd name="T25" fmla="*/ 32 h 52"/>
                <a:gd name="T26" fmla="*/ 52 w 54"/>
                <a:gd name="T27" fmla="*/ 34 h 52"/>
                <a:gd name="T28" fmla="*/ 51 w 54"/>
                <a:gd name="T29" fmla="*/ 36 h 52"/>
                <a:gd name="T30" fmla="*/ 48 w 54"/>
                <a:gd name="T31" fmla="*/ 41 h 52"/>
                <a:gd name="T32" fmla="*/ 46 w 54"/>
                <a:gd name="T33" fmla="*/ 44 h 52"/>
                <a:gd name="T34" fmla="*/ 45 w 54"/>
                <a:gd name="T35" fmla="*/ 45 h 52"/>
                <a:gd name="T36" fmla="*/ 40 w 54"/>
                <a:gd name="T37" fmla="*/ 49 h 52"/>
                <a:gd name="T38" fmla="*/ 39 w 54"/>
                <a:gd name="T39" fmla="*/ 50 h 52"/>
                <a:gd name="T40" fmla="*/ 36 w 54"/>
                <a:gd name="T41" fmla="*/ 51 h 52"/>
                <a:gd name="T42" fmla="*/ 30 w 54"/>
                <a:gd name="T43" fmla="*/ 52 h 52"/>
                <a:gd name="T44" fmla="*/ 27 w 54"/>
                <a:gd name="T45" fmla="*/ 52 h 52"/>
                <a:gd name="T46" fmla="*/ 21 w 54"/>
                <a:gd name="T47" fmla="*/ 51 h 52"/>
                <a:gd name="T48" fmla="*/ 19 w 54"/>
                <a:gd name="T49" fmla="*/ 51 h 52"/>
                <a:gd name="T50" fmla="*/ 15 w 54"/>
                <a:gd name="T51" fmla="*/ 50 h 52"/>
                <a:gd name="T52" fmla="*/ 12 w 54"/>
                <a:gd name="T53" fmla="*/ 48 h 52"/>
                <a:gd name="T54" fmla="*/ 8 w 54"/>
                <a:gd name="T55" fmla="*/ 44 h 52"/>
                <a:gd name="T56" fmla="*/ 7 w 54"/>
                <a:gd name="T57" fmla="*/ 43 h 52"/>
                <a:gd name="T58" fmla="*/ 5 w 54"/>
                <a:gd name="T59" fmla="*/ 38 h 52"/>
                <a:gd name="T60" fmla="*/ 4 w 54"/>
                <a:gd name="T61" fmla="*/ 37 h 52"/>
                <a:gd name="T62" fmla="*/ 3 w 54"/>
                <a:gd name="T63" fmla="*/ 34 h 52"/>
                <a:gd name="T64" fmla="*/ 1 w 54"/>
                <a:gd name="T65" fmla="*/ 29 h 52"/>
                <a:gd name="T66" fmla="*/ 0 w 54"/>
                <a:gd name="T67" fmla="*/ 26 h 52"/>
                <a:gd name="T68" fmla="*/ 1 w 54"/>
                <a:gd name="T69" fmla="*/ 20 h 52"/>
                <a:gd name="T70" fmla="*/ 3 w 54"/>
                <a:gd name="T71" fmla="*/ 18 h 52"/>
                <a:gd name="T72" fmla="*/ 4 w 54"/>
                <a:gd name="T73" fmla="*/ 14 h 52"/>
                <a:gd name="T74" fmla="*/ 6 w 54"/>
                <a:gd name="T75" fmla="*/ 10 h 52"/>
                <a:gd name="T76" fmla="*/ 8 w 54"/>
                <a:gd name="T77" fmla="*/ 7 h 52"/>
                <a:gd name="T78" fmla="*/ 9 w 54"/>
                <a:gd name="T79" fmla="*/ 7 h 52"/>
                <a:gd name="T80" fmla="*/ 14 w 54"/>
                <a:gd name="T81" fmla="*/ 3 h 52"/>
                <a:gd name="T82" fmla="*/ 15 w 54"/>
                <a:gd name="T83" fmla="*/ 2 h 52"/>
                <a:gd name="T84" fmla="*/ 19 w 54"/>
                <a:gd name="T85" fmla="*/ 1 h 52"/>
                <a:gd name="T86" fmla="*/ 23 w 54"/>
                <a:gd name="T8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 h="52">
                  <a:moveTo>
                    <a:pt x="25" y="0"/>
                  </a:moveTo>
                  <a:lnTo>
                    <a:pt x="28" y="0"/>
                  </a:lnTo>
                  <a:lnTo>
                    <a:pt x="30" y="0"/>
                  </a:lnTo>
                  <a:lnTo>
                    <a:pt x="32" y="1"/>
                  </a:lnTo>
                  <a:lnTo>
                    <a:pt x="35" y="1"/>
                  </a:lnTo>
                  <a:lnTo>
                    <a:pt x="36" y="1"/>
                  </a:lnTo>
                  <a:lnTo>
                    <a:pt x="37" y="1"/>
                  </a:lnTo>
                  <a:lnTo>
                    <a:pt x="38" y="2"/>
                  </a:lnTo>
                  <a:lnTo>
                    <a:pt x="40" y="3"/>
                  </a:lnTo>
                  <a:lnTo>
                    <a:pt x="43" y="4"/>
                  </a:lnTo>
                  <a:lnTo>
                    <a:pt x="45" y="7"/>
                  </a:lnTo>
                  <a:lnTo>
                    <a:pt x="46" y="7"/>
                  </a:lnTo>
                  <a:lnTo>
                    <a:pt x="46" y="7"/>
                  </a:lnTo>
                  <a:lnTo>
                    <a:pt x="46" y="8"/>
                  </a:lnTo>
                  <a:lnTo>
                    <a:pt x="48" y="10"/>
                  </a:lnTo>
                  <a:lnTo>
                    <a:pt x="49" y="12"/>
                  </a:lnTo>
                  <a:lnTo>
                    <a:pt x="51" y="13"/>
                  </a:lnTo>
                  <a:lnTo>
                    <a:pt x="51" y="14"/>
                  </a:lnTo>
                  <a:lnTo>
                    <a:pt x="51" y="16"/>
                  </a:lnTo>
                  <a:lnTo>
                    <a:pt x="52" y="18"/>
                  </a:lnTo>
                  <a:lnTo>
                    <a:pt x="53" y="21"/>
                  </a:lnTo>
                  <a:lnTo>
                    <a:pt x="53" y="22"/>
                  </a:lnTo>
                  <a:lnTo>
                    <a:pt x="54" y="25"/>
                  </a:lnTo>
                  <a:lnTo>
                    <a:pt x="54" y="26"/>
                  </a:lnTo>
                  <a:lnTo>
                    <a:pt x="53" y="28"/>
                  </a:lnTo>
                  <a:lnTo>
                    <a:pt x="53" y="32"/>
                  </a:lnTo>
                  <a:lnTo>
                    <a:pt x="52" y="34"/>
                  </a:lnTo>
                  <a:lnTo>
                    <a:pt x="52" y="34"/>
                  </a:lnTo>
                  <a:lnTo>
                    <a:pt x="52" y="35"/>
                  </a:lnTo>
                  <a:lnTo>
                    <a:pt x="51" y="36"/>
                  </a:lnTo>
                  <a:lnTo>
                    <a:pt x="49" y="38"/>
                  </a:lnTo>
                  <a:lnTo>
                    <a:pt x="48" y="41"/>
                  </a:lnTo>
                  <a:lnTo>
                    <a:pt x="46" y="43"/>
                  </a:lnTo>
                  <a:lnTo>
                    <a:pt x="46" y="44"/>
                  </a:lnTo>
                  <a:lnTo>
                    <a:pt x="46" y="44"/>
                  </a:lnTo>
                  <a:lnTo>
                    <a:pt x="45" y="45"/>
                  </a:lnTo>
                  <a:lnTo>
                    <a:pt x="43" y="48"/>
                  </a:lnTo>
                  <a:lnTo>
                    <a:pt x="40" y="49"/>
                  </a:lnTo>
                  <a:lnTo>
                    <a:pt x="39" y="50"/>
                  </a:lnTo>
                  <a:lnTo>
                    <a:pt x="39" y="50"/>
                  </a:lnTo>
                  <a:lnTo>
                    <a:pt x="38" y="50"/>
                  </a:lnTo>
                  <a:lnTo>
                    <a:pt x="36" y="51"/>
                  </a:lnTo>
                  <a:lnTo>
                    <a:pt x="32" y="52"/>
                  </a:lnTo>
                  <a:lnTo>
                    <a:pt x="30" y="52"/>
                  </a:lnTo>
                  <a:lnTo>
                    <a:pt x="29" y="52"/>
                  </a:lnTo>
                  <a:lnTo>
                    <a:pt x="27" y="52"/>
                  </a:lnTo>
                  <a:lnTo>
                    <a:pt x="24" y="52"/>
                  </a:lnTo>
                  <a:lnTo>
                    <a:pt x="21" y="51"/>
                  </a:lnTo>
                  <a:lnTo>
                    <a:pt x="19" y="51"/>
                  </a:lnTo>
                  <a:lnTo>
                    <a:pt x="19" y="51"/>
                  </a:lnTo>
                  <a:lnTo>
                    <a:pt x="17" y="51"/>
                  </a:lnTo>
                  <a:lnTo>
                    <a:pt x="15" y="50"/>
                  </a:lnTo>
                  <a:lnTo>
                    <a:pt x="14" y="49"/>
                  </a:lnTo>
                  <a:lnTo>
                    <a:pt x="12" y="48"/>
                  </a:lnTo>
                  <a:lnTo>
                    <a:pt x="9" y="45"/>
                  </a:lnTo>
                  <a:lnTo>
                    <a:pt x="8" y="44"/>
                  </a:lnTo>
                  <a:lnTo>
                    <a:pt x="8" y="44"/>
                  </a:lnTo>
                  <a:lnTo>
                    <a:pt x="7" y="43"/>
                  </a:lnTo>
                  <a:lnTo>
                    <a:pt x="6" y="41"/>
                  </a:lnTo>
                  <a:lnTo>
                    <a:pt x="5" y="38"/>
                  </a:lnTo>
                  <a:lnTo>
                    <a:pt x="4" y="38"/>
                  </a:lnTo>
                  <a:lnTo>
                    <a:pt x="4" y="37"/>
                  </a:lnTo>
                  <a:lnTo>
                    <a:pt x="4" y="36"/>
                  </a:lnTo>
                  <a:lnTo>
                    <a:pt x="3" y="34"/>
                  </a:lnTo>
                  <a:lnTo>
                    <a:pt x="1" y="32"/>
                  </a:lnTo>
                  <a:lnTo>
                    <a:pt x="1" y="29"/>
                  </a:lnTo>
                  <a:lnTo>
                    <a:pt x="0" y="27"/>
                  </a:lnTo>
                  <a:lnTo>
                    <a:pt x="0" y="26"/>
                  </a:lnTo>
                  <a:lnTo>
                    <a:pt x="1" y="24"/>
                  </a:lnTo>
                  <a:lnTo>
                    <a:pt x="1" y="20"/>
                  </a:lnTo>
                  <a:lnTo>
                    <a:pt x="3" y="18"/>
                  </a:lnTo>
                  <a:lnTo>
                    <a:pt x="3" y="18"/>
                  </a:lnTo>
                  <a:lnTo>
                    <a:pt x="3" y="17"/>
                  </a:lnTo>
                  <a:lnTo>
                    <a:pt x="4" y="14"/>
                  </a:lnTo>
                  <a:lnTo>
                    <a:pt x="5" y="13"/>
                  </a:lnTo>
                  <a:lnTo>
                    <a:pt x="6" y="10"/>
                  </a:lnTo>
                  <a:lnTo>
                    <a:pt x="7" y="8"/>
                  </a:lnTo>
                  <a:lnTo>
                    <a:pt x="8" y="7"/>
                  </a:lnTo>
                  <a:lnTo>
                    <a:pt x="8" y="7"/>
                  </a:lnTo>
                  <a:lnTo>
                    <a:pt x="9" y="7"/>
                  </a:lnTo>
                  <a:lnTo>
                    <a:pt x="12" y="4"/>
                  </a:lnTo>
                  <a:lnTo>
                    <a:pt x="14" y="3"/>
                  </a:lnTo>
                  <a:lnTo>
                    <a:pt x="15" y="2"/>
                  </a:lnTo>
                  <a:lnTo>
                    <a:pt x="15" y="2"/>
                  </a:lnTo>
                  <a:lnTo>
                    <a:pt x="16" y="2"/>
                  </a:lnTo>
                  <a:lnTo>
                    <a:pt x="19" y="1"/>
                  </a:lnTo>
                  <a:lnTo>
                    <a:pt x="21" y="1"/>
                  </a:lnTo>
                  <a:lnTo>
                    <a:pt x="23" y="0"/>
                  </a:lnTo>
                  <a:lnTo>
                    <a:pt x="25"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67" name="Line 731"/>
            <p:cNvSpPr>
              <a:spLocks noChangeShapeType="1"/>
            </p:cNvSpPr>
            <p:nvPr/>
          </p:nvSpPr>
          <p:spPr bwMode="auto">
            <a:xfrm>
              <a:off x="4660441" y="2231552"/>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68" name="Line 732"/>
            <p:cNvSpPr>
              <a:spLocks noChangeShapeType="1"/>
            </p:cNvSpPr>
            <p:nvPr/>
          </p:nvSpPr>
          <p:spPr bwMode="auto">
            <a:xfrm>
              <a:off x="4660441" y="2231552"/>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69" name="Line 733"/>
            <p:cNvSpPr>
              <a:spLocks noChangeShapeType="1"/>
            </p:cNvSpPr>
            <p:nvPr/>
          </p:nvSpPr>
          <p:spPr bwMode="auto">
            <a:xfrm flipH="1">
              <a:off x="4658996" y="2234441"/>
              <a:ext cx="1445" cy="577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70" name="Line 734"/>
            <p:cNvSpPr>
              <a:spLocks noChangeShapeType="1"/>
            </p:cNvSpPr>
            <p:nvPr/>
          </p:nvSpPr>
          <p:spPr bwMode="auto">
            <a:xfrm>
              <a:off x="4658996" y="2240218"/>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71" name="Line 735"/>
            <p:cNvSpPr>
              <a:spLocks noChangeShapeType="1"/>
            </p:cNvSpPr>
            <p:nvPr/>
          </p:nvSpPr>
          <p:spPr bwMode="auto">
            <a:xfrm>
              <a:off x="4658996" y="2243106"/>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72" name="Line 736"/>
            <p:cNvSpPr>
              <a:spLocks noChangeShapeType="1"/>
            </p:cNvSpPr>
            <p:nvPr/>
          </p:nvSpPr>
          <p:spPr bwMode="auto">
            <a:xfrm flipH="1">
              <a:off x="4657552" y="2243106"/>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73" name="Line 737"/>
            <p:cNvSpPr>
              <a:spLocks noChangeShapeType="1"/>
            </p:cNvSpPr>
            <p:nvPr/>
          </p:nvSpPr>
          <p:spPr bwMode="auto">
            <a:xfrm>
              <a:off x="4657552" y="2244550"/>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74" name="Line 738"/>
            <p:cNvSpPr>
              <a:spLocks noChangeShapeType="1"/>
            </p:cNvSpPr>
            <p:nvPr/>
          </p:nvSpPr>
          <p:spPr bwMode="auto">
            <a:xfrm flipH="1">
              <a:off x="4654664" y="2245995"/>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75" name="Line 739"/>
            <p:cNvSpPr>
              <a:spLocks noChangeShapeType="1"/>
            </p:cNvSpPr>
            <p:nvPr/>
          </p:nvSpPr>
          <p:spPr bwMode="auto">
            <a:xfrm flipH="1">
              <a:off x="4651775" y="2248883"/>
              <a:ext cx="2889"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76" name="Line 740"/>
            <p:cNvSpPr>
              <a:spLocks noChangeShapeType="1"/>
            </p:cNvSpPr>
            <p:nvPr/>
          </p:nvSpPr>
          <p:spPr bwMode="auto">
            <a:xfrm flipH="1">
              <a:off x="4650330" y="2253216"/>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77" name="Line 741"/>
            <p:cNvSpPr>
              <a:spLocks noChangeShapeType="1"/>
            </p:cNvSpPr>
            <p:nvPr/>
          </p:nvSpPr>
          <p:spPr bwMode="auto">
            <a:xfrm flipH="1">
              <a:off x="4648886" y="2256104"/>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78" name="Line 742"/>
            <p:cNvSpPr>
              <a:spLocks noChangeShapeType="1"/>
            </p:cNvSpPr>
            <p:nvPr/>
          </p:nvSpPr>
          <p:spPr bwMode="auto">
            <a:xfrm>
              <a:off x="4648886" y="2257549"/>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79" name="Line 743"/>
            <p:cNvSpPr>
              <a:spLocks noChangeShapeType="1"/>
            </p:cNvSpPr>
            <p:nvPr/>
          </p:nvSpPr>
          <p:spPr bwMode="auto">
            <a:xfrm flipH="1">
              <a:off x="4647442" y="2257549"/>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80" name="Line 744"/>
            <p:cNvSpPr>
              <a:spLocks noChangeShapeType="1"/>
            </p:cNvSpPr>
            <p:nvPr/>
          </p:nvSpPr>
          <p:spPr bwMode="auto">
            <a:xfrm flipH="1">
              <a:off x="4643109" y="2258993"/>
              <a:ext cx="4333"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81" name="Line 745"/>
            <p:cNvSpPr>
              <a:spLocks noChangeShapeType="1"/>
            </p:cNvSpPr>
            <p:nvPr/>
          </p:nvSpPr>
          <p:spPr bwMode="auto">
            <a:xfrm flipH="1">
              <a:off x="4640221" y="2260438"/>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82" name="Line 746"/>
            <p:cNvSpPr>
              <a:spLocks noChangeShapeType="1"/>
            </p:cNvSpPr>
            <p:nvPr/>
          </p:nvSpPr>
          <p:spPr bwMode="auto">
            <a:xfrm>
              <a:off x="4640221" y="2263326"/>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83" name="Line 747"/>
            <p:cNvSpPr>
              <a:spLocks noChangeShapeType="1"/>
            </p:cNvSpPr>
            <p:nvPr/>
          </p:nvSpPr>
          <p:spPr bwMode="auto">
            <a:xfrm flipH="1">
              <a:off x="4638776" y="2264770"/>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84" name="Line 748"/>
            <p:cNvSpPr>
              <a:spLocks noChangeShapeType="1"/>
            </p:cNvSpPr>
            <p:nvPr/>
          </p:nvSpPr>
          <p:spPr bwMode="auto">
            <a:xfrm flipH="1">
              <a:off x="4635887" y="2264770"/>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85" name="Line 749"/>
            <p:cNvSpPr>
              <a:spLocks noChangeShapeType="1"/>
            </p:cNvSpPr>
            <p:nvPr/>
          </p:nvSpPr>
          <p:spPr bwMode="auto">
            <a:xfrm flipH="1">
              <a:off x="4630110" y="2266215"/>
              <a:ext cx="5777"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86" name="Line 750"/>
            <p:cNvSpPr>
              <a:spLocks noChangeShapeType="1"/>
            </p:cNvSpPr>
            <p:nvPr/>
          </p:nvSpPr>
          <p:spPr bwMode="auto">
            <a:xfrm flipH="1">
              <a:off x="4627222" y="2267659"/>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87" name="Line 751"/>
            <p:cNvSpPr>
              <a:spLocks noChangeShapeType="1"/>
            </p:cNvSpPr>
            <p:nvPr/>
          </p:nvSpPr>
          <p:spPr bwMode="auto">
            <a:xfrm flipH="1">
              <a:off x="4625778" y="2267659"/>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88" name="Line 752"/>
            <p:cNvSpPr>
              <a:spLocks noChangeShapeType="1"/>
            </p:cNvSpPr>
            <p:nvPr/>
          </p:nvSpPr>
          <p:spPr bwMode="auto">
            <a:xfrm flipH="1">
              <a:off x="4622889" y="2269103"/>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89" name="Line 753"/>
            <p:cNvSpPr>
              <a:spLocks noChangeShapeType="1"/>
            </p:cNvSpPr>
            <p:nvPr/>
          </p:nvSpPr>
          <p:spPr bwMode="auto">
            <a:xfrm flipH="1" flipV="1">
              <a:off x="4618556" y="2267659"/>
              <a:ext cx="4333"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90" name="Line 754"/>
            <p:cNvSpPr>
              <a:spLocks noChangeShapeType="1"/>
            </p:cNvSpPr>
            <p:nvPr/>
          </p:nvSpPr>
          <p:spPr bwMode="auto">
            <a:xfrm flipH="1">
              <a:off x="4614224" y="2267659"/>
              <a:ext cx="43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91" name="Line 755"/>
            <p:cNvSpPr>
              <a:spLocks noChangeShapeType="1"/>
            </p:cNvSpPr>
            <p:nvPr/>
          </p:nvSpPr>
          <p:spPr bwMode="auto">
            <a:xfrm flipH="1" flipV="1">
              <a:off x="4612779" y="2266215"/>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92" name="Line 756"/>
            <p:cNvSpPr>
              <a:spLocks noChangeShapeType="1"/>
            </p:cNvSpPr>
            <p:nvPr/>
          </p:nvSpPr>
          <p:spPr bwMode="auto">
            <a:xfrm flipH="1">
              <a:off x="4611335" y="2266215"/>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93" name="Line 757"/>
            <p:cNvSpPr>
              <a:spLocks noChangeShapeType="1"/>
            </p:cNvSpPr>
            <p:nvPr/>
          </p:nvSpPr>
          <p:spPr bwMode="auto">
            <a:xfrm flipH="1">
              <a:off x="4608446" y="2266215"/>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94" name="Line 758"/>
            <p:cNvSpPr>
              <a:spLocks noChangeShapeType="1"/>
            </p:cNvSpPr>
            <p:nvPr/>
          </p:nvSpPr>
          <p:spPr bwMode="auto">
            <a:xfrm flipH="1" flipV="1">
              <a:off x="4607002" y="2264770"/>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95" name="Line 759"/>
            <p:cNvSpPr>
              <a:spLocks noChangeShapeType="1"/>
            </p:cNvSpPr>
            <p:nvPr/>
          </p:nvSpPr>
          <p:spPr bwMode="auto">
            <a:xfrm flipH="1" flipV="1">
              <a:off x="4604113" y="2263326"/>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96" name="Line 760"/>
            <p:cNvSpPr>
              <a:spLocks noChangeShapeType="1"/>
            </p:cNvSpPr>
            <p:nvPr/>
          </p:nvSpPr>
          <p:spPr bwMode="auto">
            <a:xfrm flipH="1" flipV="1">
              <a:off x="4601225" y="2260438"/>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97" name="Line 761"/>
            <p:cNvSpPr>
              <a:spLocks noChangeShapeType="1"/>
            </p:cNvSpPr>
            <p:nvPr/>
          </p:nvSpPr>
          <p:spPr bwMode="auto">
            <a:xfrm flipH="1" flipV="1">
              <a:off x="4596892" y="2258993"/>
              <a:ext cx="4333"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98" name="Line 762"/>
            <p:cNvSpPr>
              <a:spLocks noChangeShapeType="1"/>
            </p:cNvSpPr>
            <p:nvPr/>
          </p:nvSpPr>
          <p:spPr bwMode="auto">
            <a:xfrm flipV="1">
              <a:off x="4596892" y="2257549"/>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699" name="Line 763"/>
            <p:cNvSpPr>
              <a:spLocks noChangeShapeType="1"/>
            </p:cNvSpPr>
            <p:nvPr/>
          </p:nvSpPr>
          <p:spPr bwMode="auto">
            <a:xfrm flipH="1">
              <a:off x="4595447" y="2257549"/>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00" name="Line 764"/>
            <p:cNvSpPr>
              <a:spLocks noChangeShapeType="1"/>
            </p:cNvSpPr>
            <p:nvPr/>
          </p:nvSpPr>
          <p:spPr bwMode="auto">
            <a:xfrm flipV="1">
              <a:off x="4595447" y="2256104"/>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01" name="Line 765"/>
            <p:cNvSpPr>
              <a:spLocks noChangeShapeType="1"/>
            </p:cNvSpPr>
            <p:nvPr/>
          </p:nvSpPr>
          <p:spPr bwMode="auto">
            <a:xfrm flipH="1" flipV="1">
              <a:off x="4594004" y="2253216"/>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02" name="Line 766"/>
            <p:cNvSpPr>
              <a:spLocks noChangeShapeType="1"/>
            </p:cNvSpPr>
            <p:nvPr/>
          </p:nvSpPr>
          <p:spPr bwMode="auto">
            <a:xfrm flipH="1" flipV="1">
              <a:off x="4591115" y="2248883"/>
              <a:ext cx="2889"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03" name="Line 767"/>
            <p:cNvSpPr>
              <a:spLocks noChangeShapeType="1"/>
            </p:cNvSpPr>
            <p:nvPr/>
          </p:nvSpPr>
          <p:spPr bwMode="auto">
            <a:xfrm>
              <a:off x="4591115" y="2248883"/>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04" name="Line 768"/>
            <p:cNvSpPr>
              <a:spLocks noChangeShapeType="1"/>
            </p:cNvSpPr>
            <p:nvPr/>
          </p:nvSpPr>
          <p:spPr bwMode="auto">
            <a:xfrm flipV="1">
              <a:off x="4591115" y="2247439"/>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05" name="Line 769"/>
            <p:cNvSpPr>
              <a:spLocks noChangeShapeType="1"/>
            </p:cNvSpPr>
            <p:nvPr/>
          </p:nvSpPr>
          <p:spPr bwMode="auto">
            <a:xfrm flipH="1" flipV="1">
              <a:off x="4589670" y="2245995"/>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06" name="Line 770"/>
            <p:cNvSpPr>
              <a:spLocks noChangeShapeType="1"/>
            </p:cNvSpPr>
            <p:nvPr/>
          </p:nvSpPr>
          <p:spPr bwMode="auto">
            <a:xfrm flipH="1" flipV="1">
              <a:off x="4588226" y="2243106"/>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07" name="Line 771"/>
            <p:cNvSpPr>
              <a:spLocks noChangeShapeType="1"/>
            </p:cNvSpPr>
            <p:nvPr/>
          </p:nvSpPr>
          <p:spPr bwMode="auto">
            <a:xfrm flipH="1" flipV="1">
              <a:off x="4585338" y="2240218"/>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08" name="Line 772"/>
            <p:cNvSpPr>
              <a:spLocks noChangeShapeType="1"/>
            </p:cNvSpPr>
            <p:nvPr/>
          </p:nvSpPr>
          <p:spPr bwMode="auto">
            <a:xfrm flipV="1">
              <a:off x="4585338" y="2235884"/>
              <a:ext cx="0"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09" name="Line 773"/>
            <p:cNvSpPr>
              <a:spLocks noChangeShapeType="1"/>
            </p:cNvSpPr>
            <p:nvPr/>
          </p:nvSpPr>
          <p:spPr bwMode="auto">
            <a:xfrm flipV="1">
              <a:off x="4585338" y="2232996"/>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10" name="Line 774"/>
            <p:cNvSpPr>
              <a:spLocks noChangeShapeType="1"/>
            </p:cNvSpPr>
            <p:nvPr/>
          </p:nvSpPr>
          <p:spPr bwMode="auto">
            <a:xfrm flipV="1">
              <a:off x="4585338" y="2231552"/>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11" name="Line 775"/>
            <p:cNvSpPr>
              <a:spLocks noChangeShapeType="1"/>
            </p:cNvSpPr>
            <p:nvPr/>
          </p:nvSpPr>
          <p:spPr bwMode="auto">
            <a:xfrm flipV="1">
              <a:off x="4585338" y="2228663"/>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12" name="Line 776"/>
            <p:cNvSpPr>
              <a:spLocks noChangeShapeType="1"/>
            </p:cNvSpPr>
            <p:nvPr/>
          </p:nvSpPr>
          <p:spPr bwMode="auto">
            <a:xfrm flipV="1">
              <a:off x="4585338" y="2222886"/>
              <a:ext cx="2889" cy="577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13" name="Line 777"/>
            <p:cNvSpPr>
              <a:spLocks noChangeShapeType="1"/>
            </p:cNvSpPr>
            <p:nvPr/>
          </p:nvSpPr>
          <p:spPr bwMode="auto">
            <a:xfrm flipV="1">
              <a:off x="4588226" y="2219998"/>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14" name="Line 778"/>
            <p:cNvSpPr>
              <a:spLocks noChangeShapeType="1"/>
            </p:cNvSpPr>
            <p:nvPr/>
          </p:nvSpPr>
          <p:spPr bwMode="auto">
            <a:xfrm>
              <a:off x="4588226" y="2219998"/>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15" name="Line 779"/>
            <p:cNvSpPr>
              <a:spLocks noChangeShapeType="1"/>
            </p:cNvSpPr>
            <p:nvPr/>
          </p:nvSpPr>
          <p:spPr bwMode="auto">
            <a:xfrm flipV="1">
              <a:off x="4588226" y="2218553"/>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16" name="Line 780"/>
            <p:cNvSpPr>
              <a:spLocks noChangeShapeType="1"/>
            </p:cNvSpPr>
            <p:nvPr/>
          </p:nvSpPr>
          <p:spPr bwMode="auto">
            <a:xfrm flipV="1">
              <a:off x="4589670" y="2214221"/>
              <a:ext cx="1445"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17" name="Line 781"/>
            <p:cNvSpPr>
              <a:spLocks noChangeShapeType="1"/>
            </p:cNvSpPr>
            <p:nvPr/>
          </p:nvSpPr>
          <p:spPr bwMode="auto">
            <a:xfrm flipV="1">
              <a:off x="4591115" y="2211332"/>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18" name="Line 782"/>
            <p:cNvSpPr>
              <a:spLocks noChangeShapeType="1"/>
            </p:cNvSpPr>
            <p:nvPr/>
          </p:nvSpPr>
          <p:spPr bwMode="auto">
            <a:xfrm flipV="1">
              <a:off x="4591115" y="2208443"/>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19" name="Line 783"/>
            <p:cNvSpPr>
              <a:spLocks noChangeShapeType="1"/>
            </p:cNvSpPr>
            <p:nvPr/>
          </p:nvSpPr>
          <p:spPr bwMode="auto">
            <a:xfrm flipV="1">
              <a:off x="4594004" y="2206999"/>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20" name="Line 784"/>
            <p:cNvSpPr>
              <a:spLocks noChangeShapeType="1"/>
            </p:cNvSpPr>
            <p:nvPr/>
          </p:nvSpPr>
          <p:spPr bwMode="auto">
            <a:xfrm flipV="1">
              <a:off x="4595447" y="2205555"/>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21" name="Line 785"/>
            <p:cNvSpPr>
              <a:spLocks noChangeShapeType="1"/>
            </p:cNvSpPr>
            <p:nvPr/>
          </p:nvSpPr>
          <p:spPr bwMode="auto">
            <a:xfrm>
              <a:off x="4595447" y="2205555"/>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22" name="Line 786"/>
            <p:cNvSpPr>
              <a:spLocks noChangeShapeType="1"/>
            </p:cNvSpPr>
            <p:nvPr/>
          </p:nvSpPr>
          <p:spPr bwMode="auto">
            <a:xfrm flipV="1">
              <a:off x="4596892" y="2204110"/>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23" name="Line 787"/>
            <p:cNvSpPr>
              <a:spLocks noChangeShapeType="1"/>
            </p:cNvSpPr>
            <p:nvPr/>
          </p:nvSpPr>
          <p:spPr bwMode="auto">
            <a:xfrm flipV="1">
              <a:off x="4596892" y="2201221"/>
              <a:ext cx="4333"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24" name="Line 788"/>
            <p:cNvSpPr>
              <a:spLocks noChangeShapeType="1"/>
            </p:cNvSpPr>
            <p:nvPr/>
          </p:nvSpPr>
          <p:spPr bwMode="auto">
            <a:xfrm flipV="1">
              <a:off x="4601225" y="2199778"/>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25" name="Line 789"/>
            <p:cNvSpPr>
              <a:spLocks noChangeShapeType="1"/>
            </p:cNvSpPr>
            <p:nvPr/>
          </p:nvSpPr>
          <p:spPr bwMode="auto">
            <a:xfrm>
              <a:off x="4604113" y="2199778"/>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26" name="Line 790"/>
            <p:cNvSpPr>
              <a:spLocks noChangeShapeType="1"/>
            </p:cNvSpPr>
            <p:nvPr/>
          </p:nvSpPr>
          <p:spPr bwMode="auto">
            <a:xfrm flipV="1">
              <a:off x="4605558" y="2198333"/>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27" name="Line 791"/>
            <p:cNvSpPr>
              <a:spLocks noChangeShapeType="1"/>
            </p:cNvSpPr>
            <p:nvPr/>
          </p:nvSpPr>
          <p:spPr bwMode="auto">
            <a:xfrm>
              <a:off x="4605558" y="2198333"/>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28" name="Line 792"/>
            <p:cNvSpPr>
              <a:spLocks noChangeShapeType="1"/>
            </p:cNvSpPr>
            <p:nvPr/>
          </p:nvSpPr>
          <p:spPr bwMode="auto">
            <a:xfrm flipV="1">
              <a:off x="4607002" y="2196889"/>
              <a:ext cx="4333"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29" name="Line 793"/>
            <p:cNvSpPr>
              <a:spLocks noChangeShapeType="1"/>
            </p:cNvSpPr>
            <p:nvPr/>
          </p:nvSpPr>
          <p:spPr bwMode="auto">
            <a:xfrm flipV="1">
              <a:off x="4611335" y="2195444"/>
              <a:ext cx="4333"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30" name="Line 794"/>
            <p:cNvSpPr>
              <a:spLocks noChangeShapeType="1"/>
            </p:cNvSpPr>
            <p:nvPr/>
          </p:nvSpPr>
          <p:spPr bwMode="auto">
            <a:xfrm>
              <a:off x="4615667" y="2195444"/>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31" name="Line 795"/>
            <p:cNvSpPr>
              <a:spLocks noChangeShapeType="1"/>
            </p:cNvSpPr>
            <p:nvPr/>
          </p:nvSpPr>
          <p:spPr bwMode="auto">
            <a:xfrm>
              <a:off x="4618556" y="2195444"/>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32" name="Line 796"/>
            <p:cNvSpPr>
              <a:spLocks noChangeShapeType="1"/>
            </p:cNvSpPr>
            <p:nvPr/>
          </p:nvSpPr>
          <p:spPr bwMode="auto">
            <a:xfrm>
              <a:off x="4620001" y="2195444"/>
              <a:ext cx="43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33" name="Line 797"/>
            <p:cNvSpPr>
              <a:spLocks noChangeShapeType="1"/>
            </p:cNvSpPr>
            <p:nvPr/>
          </p:nvSpPr>
          <p:spPr bwMode="auto">
            <a:xfrm>
              <a:off x="4624333" y="2195444"/>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34" name="Line 798"/>
            <p:cNvSpPr>
              <a:spLocks noChangeShapeType="1"/>
            </p:cNvSpPr>
            <p:nvPr/>
          </p:nvSpPr>
          <p:spPr bwMode="auto">
            <a:xfrm>
              <a:off x="4627222" y="2195444"/>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35" name="Line 799"/>
            <p:cNvSpPr>
              <a:spLocks noChangeShapeType="1"/>
            </p:cNvSpPr>
            <p:nvPr/>
          </p:nvSpPr>
          <p:spPr bwMode="auto">
            <a:xfrm>
              <a:off x="4630110" y="2195444"/>
              <a:ext cx="4333"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36" name="Line 800"/>
            <p:cNvSpPr>
              <a:spLocks noChangeShapeType="1"/>
            </p:cNvSpPr>
            <p:nvPr/>
          </p:nvSpPr>
          <p:spPr bwMode="auto">
            <a:xfrm>
              <a:off x="4634444" y="2196889"/>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37" name="Line 801"/>
            <p:cNvSpPr>
              <a:spLocks noChangeShapeType="1"/>
            </p:cNvSpPr>
            <p:nvPr/>
          </p:nvSpPr>
          <p:spPr bwMode="auto">
            <a:xfrm>
              <a:off x="4635887" y="2196889"/>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38" name="Line 802"/>
            <p:cNvSpPr>
              <a:spLocks noChangeShapeType="1"/>
            </p:cNvSpPr>
            <p:nvPr/>
          </p:nvSpPr>
          <p:spPr bwMode="auto">
            <a:xfrm>
              <a:off x="4637332" y="2196889"/>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39" name="Line 803"/>
            <p:cNvSpPr>
              <a:spLocks noChangeShapeType="1"/>
            </p:cNvSpPr>
            <p:nvPr/>
          </p:nvSpPr>
          <p:spPr bwMode="auto">
            <a:xfrm>
              <a:off x="4638776" y="2198333"/>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40" name="Line 804"/>
            <p:cNvSpPr>
              <a:spLocks noChangeShapeType="1"/>
            </p:cNvSpPr>
            <p:nvPr/>
          </p:nvSpPr>
          <p:spPr bwMode="auto">
            <a:xfrm>
              <a:off x="4640221" y="2199778"/>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41" name="Line 805"/>
            <p:cNvSpPr>
              <a:spLocks noChangeShapeType="1"/>
            </p:cNvSpPr>
            <p:nvPr/>
          </p:nvSpPr>
          <p:spPr bwMode="auto">
            <a:xfrm>
              <a:off x="4643109" y="2201221"/>
              <a:ext cx="4333"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42" name="Line 806"/>
            <p:cNvSpPr>
              <a:spLocks noChangeShapeType="1"/>
            </p:cNvSpPr>
            <p:nvPr/>
          </p:nvSpPr>
          <p:spPr bwMode="auto">
            <a:xfrm>
              <a:off x="4647442" y="2204110"/>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43" name="Line 807"/>
            <p:cNvSpPr>
              <a:spLocks noChangeShapeType="1"/>
            </p:cNvSpPr>
            <p:nvPr/>
          </p:nvSpPr>
          <p:spPr bwMode="auto">
            <a:xfrm>
              <a:off x="4648886" y="2205555"/>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44" name="Line 808"/>
            <p:cNvSpPr>
              <a:spLocks noChangeShapeType="1"/>
            </p:cNvSpPr>
            <p:nvPr/>
          </p:nvSpPr>
          <p:spPr bwMode="auto">
            <a:xfrm>
              <a:off x="4648886" y="2205555"/>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45" name="Line 810"/>
            <p:cNvSpPr>
              <a:spLocks noChangeShapeType="1"/>
            </p:cNvSpPr>
            <p:nvPr/>
          </p:nvSpPr>
          <p:spPr bwMode="auto">
            <a:xfrm>
              <a:off x="4650331" y="2206999"/>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46" name="Line 811"/>
            <p:cNvSpPr>
              <a:spLocks noChangeShapeType="1"/>
            </p:cNvSpPr>
            <p:nvPr/>
          </p:nvSpPr>
          <p:spPr bwMode="auto">
            <a:xfrm>
              <a:off x="4651775" y="2208442"/>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47" name="Line 812"/>
            <p:cNvSpPr>
              <a:spLocks noChangeShapeType="1"/>
            </p:cNvSpPr>
            <p:nvPr/>
          </p:nvSpPr>
          <p:spPr bwMode="auto">
            <a:xfrm>
              <a:off x="4654664" y="2211331"/>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48" name="Line 813"/>
            <p:cNvSpPr>
              <a:spLocks noChangeShapeType="1"/>
            </p:cNvSpPr>
            <p:nvPr/>
          </p:nvSpPr>
          <p:spPr bwMode="auto">
            <a:xfrm>
              <a:off x="4654664" y="2212776"/>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49" name="Line 814"/>
            <p:cNvSpPr>
              <a:spLocks noChangeShapeType="1"/>
            </p:cNvSpPr>
            <p:nvPr/>
          </p:nvSpPr>
          <p:spPr bwMode="auto">
            <a:xfrm>
              <a:off x="4657552" y="2214220"/>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50" name="Line 815"/>
            <p:cNvSpPr>
              <a:spLocks noChangeShapeType="1"/>
            </p:cNvSpPr>
            <p:nvPr/>
          </p:nvSpPr>
          <p:spPr bwMode="auto">
            <a:xfrm>
              <a:off x="4657552" y="2217108"/>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51" name="Line 816"/>
            <p:cNvSpPr>
              <a:spLocks noChangeShapeType="1"/>
            </p:cNvSpPr>
            <p:nvPr/>
          </p:nvSpPr>
          <p:spPr bwMode="auto">
            <a:xfrm>
              <a:off x="4658997" y="2219997"/>
              <a:ext cx="0"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52" name="Line 817"/>
            <p:cNvSpPr>
              <a:spLocks noChangeShapeType="1"/>
            </p:cNvSpPr>
            <p:nvPr/>
          </p:nvSpPr>
          <p:spPr bwMode="auto">
            <a:xfrm>
              <a:off x="4658997" y="2224330"/>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53" name="Line 818"/>
            <p:cNvSpPr>
              <a:spLocks noChangeShapeType="1"/>
            </p:cNvSpPr>
            <p:nvPr/>
          </p:nvSpPr>
          <p:spPr bwMode="auto">
            <a:xfrm>
              <a:off x="4660441" y="2225774"/>
              <a:ext cx="0"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54" name="Line 819"/>
            <p:cNvSpPr>
              <a:spLocks noChangeShapeType="1"/>
            </p:cNvSpPr>
            <p:nvPr/>
          </p:nvSpPr>
          <p:spPr bwMode="auto">
            <a:xfrm>
              <a:off x="4660441" y="2230107"/>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55" name="Freeform 820"/>
            <p:cNvSpPr>
              <a:spLocks/>
            </p:cNvSpPr>
            <p:nvPr/>
          </p:nvSpPr>
          <p:spPr bwMode="auto">
            <a:xfrm>
              <a:off x="4810646" y="2248882"/>
              <a:ext cx="75103" cy="75103"/>
            </a:xfrm>
            <a:custGeom>
              <a:avLst/>
              <a:gdLst>
                <a:gd name="T0" fmla="*/ 25 w 52"/>
                <a:gd name="T1" fmla="*/ 0 h 52"/>
                <a:gd name="T2" fmla="*/ 28 w 52"/>
                <a:gd name="T3" fmla="*/ 0 h 52"/>
                <a:gd name="T4" fmla="*/ 35 w 52"/>
                <a:gd name="T5" fmla="*/ 0 h 52"/>
                <a:gd name="T6" fmla="*/ 38 w 52"/>
                <a:gd name="T7" fmla="*/ 4 h 52"/>
                <a:gd name="T8" fmla="*/ 44 w 52"/>
                <a:gd name="T9" fmla="*/ 6 h 52"/>
                <a:gd name="T10" fmla="*/ 45 w 52"/>
                <a:gd name="T11" fmla="*/ 7 h 52"/>
                <a:gd name="T12" fmla="*/ 48 w 52"/>
                <a:gd name="T13" fmla="*/ 11 h 52"/>
                <a:gd name="T14" fmla="*/ 50 w 52"/>
                <a:gd name="T15" fmla="*/ 14 h 52"/>
                <a:gd name="T16" fmla="*/ 50 w 52"/>
                <a:gd name="T17" fmla="*/ 15 h 52"/>
                <a:gd name="T18" fmla="*/ 52 w 52"/>
                <a:gd name="T19" fmla="*/ 21 h 52"/>
                <a:gd name="T20" fmla="*/ 52 w 52"/>
                <a:gd name="T21" fmla="*/ 26 h 52"/>
                <a:gd name="T22" fmla="*/ 52 w 52"/>
                <a:gd name="T23" fmla="*/ 29 h 52"/>
                <a:gd name="T24" fmla="*/ 51 w 52"/>
                <a:gd name="T25" fmla="*/ 35 h 52"/>
                <a:gd name="T26" fmla="*/ 51 w 52"/>
                <a:gd name="T27" fmla="*/ 36 h 52"/>
                <a:gd name="T28" fmla="*/ 50 w 52"/>
                <a:gd name="T29" fmla="*/ 40 h 52"/>
                <a:gd name="T30" fmla="*/ 46 w 52"/>
                <a:gd name="T31" fmla="*/ 44 h 52"/>
                <a:gd name="T32" fmla="*/ 44 w 52"/>
                <a:gd name="T33" fmla="*/ 45 h 52"/>
                <a:gd name="T34" fmla="*/ 42 w 52"/>
                <a:gd name="T35" fmla="*/ 47 h 52"/>
                <a:gd name="T36" fmla="*/ 38 w 52"/>
                <a:gd name="T37" fmla="*/ 50 h 52"/>
                <a:gd name="T38" fmla="*/ 37 w 52"/>
                <a:gd name="T39" fmla="*/ 50 h 52"/>
                <a:gd name="T40" fmla="*/ 32 w 52"/>
                <a:gd name="T41" fmla="*/ 52 h 52"/>
                <a:gd name="T42" fmla="*/ 28 w 52"/>
                <a:gd name="T43" fmla="*/ 52 h 52"/>
                <a:gd name="T44" fmla="*/ 24 w 52"/>
                <a:gd name="T45" fmla="*/ 52 h 52"/>
                <a:gd name="T46" fmla="*/ 19 w 52"/>
                <a:gd name="T47" fmla="*/ 51 h 52"/>
                <a:gd name="T48" fmla="*/ 17 w 52"/>
                <a:gd name="T49" fmla="*/ 51 h 52"/>
                <a:gd name="T50" fmla="*/ 13 w 52"/>
                <a:gd name="T51" fmla="*/ 48 h 52"/>
                <a:gd name="T52" fmla="*/ 9 w 52"/>
                <a:gd name="T53" fmla="*/ 46 h 52"/>
                <a:gd name="T54" fmla="*/ 8 w 52"/>
                <a:gd name="T55" fmla="*/ 45 h 52"/>
                <a:gd name="T56" fmla="*/ 5 w 52"/>
                <a:gd name="T57" fmla="*/ 43 h 52"/>
                <a:gd name="T58" fmla="*/ 3 w 52"/>
                <a:gd name="T59" fmla="*/ 39 h 52"/>
                <a:gd name="T60" fmla="*/ 2 w 52"/>
                <a:gd name="T61" fmla="*/ 37 h 52"/>
                <a:gd name="T62" fmla="*/ 1 w 52"/>
                <a:gd name="T63" fmla="*/ 31 h 52"/>
                <a:gd name="T64" fmla="*/ 0 w 52"/>
                <a:gd name="T65" fmla="*/ 28 h 52"/>
                <a:gd name="T66" fmla="*/ 1 w 52"/>
                <a:gd name="T67" fmla="*/ 23 h 52"/>
                <a:gd name="T68" fmla="*/ 1 w 52"/>
                <a:gd name="T69" fmla="*/ 18 h 52"/>
                <a:gd name="T70" fmla="*/ 2 w 52"/>
                <a:gd name="T71" fmla="*/ 16 h 52"/>
                <a:gd name="T72" fmla="*/ 3 w 52"/>
                <a:gd name="T73" fmla="*/ 13 h 52"/>
                <a:gd name="T74" fmla="*/ 6 w 52"/>
                <a:gd name="T75" fmla="*/ 8 h 52"/>
                <a:gd name="T76" fmla="*/ 8 w 52"/>
                <a:gd name="T77" fmla="*/ 7 h 52"/>
                <a:gd name="T78" fmla="*/ 11 w 52"/>
                <a:gd name="T79" fmla="*/ 5 h 52"/>
                <a:gd name="T80" fmla="*/ 14 w 52"/>
                <a:gd name="T81" fmla="*/ 3 h 52"/>
                <a:gd name="T82" fmla="*/ 16 w 52"/>
                <a:gd name="T83" fmla="*/ 2 h 52"/>
                <a:gd name="T84" fmla="*/ 21 w 52"/>
                <a:gd name="T8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2" h="52">
                  <a:moveTo>
                    <a:pt x="21" y="0"/>
                  </a:moveTo>
                  <a:lnTo>
                    <a:pt x="25" y="0"/>
                  </a:lnTo>
                  <a:lnTo>
                    <a:pt x="26" y="0"/>
                  </a:lnTo>
                  <a:lnTo>
                    <a:pt x="28" y="0"/>
                  </a:lnTo>
                  <a:lnTo>
                    <a:pt x="32" y="0"/>
                  </a:lnTo>
                  <a:lnTo>
                    <a:pt x="35" y="0"/>
                  </a:lnTo>
                  <a:lnTo>
                    <a:pt x="36" y="2"/>
                  </a:lnTo>
                  <a:lnTo>
                    <a:pt x="38" y="4"/>
                  </a:lnTo>
                  <a:lnTo>
                    <a:pt x="42" y="5"/>
                  </a:lnTo>
                  <a:lnTo>
                    <a:pt x="44" y="6"/>
                  </a:lnTo>
                  <a:lnTo>
                    <a:pt x="44" y="7"/>
                  </a:lnTo>
                  <a:lnTo>
                    <a:pt x="45" y="7"/>
                  </a:lnTo>
                  <a:lnTo>
                    <a:pt x="46" y="8"/>
                  </a:lnTo>
                  <a:lnTo>
                    <a:pt x="48" y="11"/>
                  </a:lnTo>
                  <a:lnTo>
                    <a:pt x="50" y="13"/>
                  </a:lnTo>
                  <a:lnTo>
                    <a:pt x="50" y="14"/>
                  </a:lnTo>
                  <a:lnTo>
                    <a:pt x="50" y="14"/>
                  </a:lnTo>
                  <a:lnTo>
                    <a:pt x="50" y="15"/>
                  </a:lnTo>
                  <a:lnTo>
                    <a:pt x="51" y="18"/>
                  </a:lnTo>
                  <a:lnTo>
                    <a:pt x="52" y="21"/>
                  </a:lnTo>
                  <a:lnTo>
                    <a:pt x="52" y="23"/>
                  </a:lnTo>
                  <a:lnTo>
                    <a:pt x="52" y="26"/>
                  </a:lnTo>
                  <a:lnTo>
                    <a:pt x="52" y="27"/>
                  </a:lnTo>
                  <a:lnTo>
                    <a:pt x="52" y="29"/>
                  </a:lnTo>
                  <a:lnTo>
                    <a:pt x="52" y="32"/>
                  </a:lnTo>
                  <a:lnTo>
                    <a:pt x="51" y="35"/>
                  </a:lnTo>
                  <a:lnTo>
                    <a:pt x="51" y="35"/>
                  </a:lnTo>
                  <a:lnTo>
                    <a:pt x="51" y="36"/>
                  </a:lnTo>
                  <a:lnTo>
                    <a:pt x="50" y="38"/>
                  </a:lnTo>
                  <a:lnTo>
                    <a:pt x="50" y="40"/>
                  </a:lnTo>
                  <a:lnTo>
                    <a:pt x="48" y="43"/>
                  </a:lnTo>
                  <a:lnTo>
                    <a:pt x="46" y="44"/>
                  </a:lnTo>
                  <a:lnTo>
                    <a:pt x="45" y="45"/>
                  </a:lnTo>
                  <a:lnTo>
                    <a:pt x="44" y="45"/>
                  </a:lnTo>
                  <a:lnTo>
                    <a:pt x="44" y="46"/>
                  </a:lnTo>
                  <a:lnTo>
                    <a:pt x="42" y="47"/>
                  </a:lnTo>
                  <a:lnTo>
                    <a:pt x="40" y="48"/>
                  </a:lnTo>
                  <a:lnTo>
                    <a:pt x="38" y="50"/>
                  </a:lnTo>
                  <a:lnTo>
                    <a:pt x="38" y="50"/>
                  </a:lnTo>
                  <a:lnTo>
                    <a:pt x="37" y="50"/>
                  </a:lnTo>
                  <a:lnTo>
                    <a:pt x="34" y="51"/>
                  </a:lnTo>
                  <a:lnTo>
                    <a:pt x="32" y="52"/>
                  </a:lnTo>
                  <a:lnTo>
                    <a:pt x="29" y="52"/>
                  </a:lnTo>
                  <a:lnTo>
                    <a:pt x="28" y="52"/>
                  </a:lnTo>
                  <a:lnTo>
                    <a:pt x="26" y="52"/>
                  </a:lnTo>
                  <a:lnTo>
                    <a:pt x="24" y="52"/>
                  </a:lnTo>
                  <a:lnTo>
                    <a:pt x="20" y="52"/>
                  </a:lnTo>
                  <a:lnTo>
                    <a:pt x="19" y="51"/>
                  </a:lnTo>
                  <a:lnTo>
                    <a:pt x="18" y="51"/>
                  </a:lnTo>
                  <a:lnTo>
                    <a:pt x="17" y="51"/>
                  </a:lnTo>
                  <a:lnTo>
                    <a:pt x="16" y="50"/>
                  </a:lnTo>
                  <a:lnTo>
                    <a:pt x="13" y="48"/>
                  </a:lnTo>
                  <a:lnTo>
                    <a:pt x="11" y="47"/>
                  </a:lnTo>
                  <a:lnTo>
                    <a:pt x="9" y="46"/>
                  </a:lnTo>
                  <a:lnTo>
                    <a:pt x="8" y="45"/>
                  </a:lnTo>
                  <a:lnTo>
                    <a:pt x="8" y="45"/>
                  </a:lnTo>
                  <a:lnTo>
                    <a:pt x="6" y="44"/>
                  </a:lnTo>
                  <a:lnTo>
                    <a:pt x="5" y="43"/>
                  </a:lnTo>
                  <a:lnTo>
                    <a:pt x="3" y="40"/>
                  </a:lnTo>
                  <a:lnTo>
                    <a:pt x="3" y="39"/>
                  </a:lnTo>
                  <a:lnTo>
                    <a:pt x="3" y="38"/>
                  </a:lnTo>
                  <a:lnTo>
                    <a:pt x="2" y="37"/>
                  </a:lnTo>
                  <a:lnTo>
                    <a:pt x="1" y="35"/>
                  </a:lnTo>
                  <a:lnTo>
                    <a:pt x="1" y="31"/>
                  </a:lnTo>
                  <a:lnTo>
                    <a:pt x="1" y="29"/>
                  </a:lnTo>
                  <a:lnTo>
                    <a:pt x="0" y="28"/>
                  </a:lnTo>
                  <a:lnTo>
                    <a:pt x="0" y="26"/>
                  </a:lnTo>
                  <a:lnTo>
                    <a:pt x="1" y="23"/>
                  </a:lnTo>
                  <a:lnTo>
                    <a:pt x="1" y="20"/>
                  </a:lnTo>
                  <a:lnTo>
                    <a:pt x="1" y="18"/>
                  </a:lnTo>
                  <a:lnTo>
                    <a:pt x="1" y="18"/>
                  </a:lnTo>
                  <a:lnTo>
                    <a:pt x="2" y="16"/>
                  </a:lnTo>
                  <a:lnTo>
                    <a:pt x="2" y="15"/>
                  </a:lnTo>
                  <a:lnTo>
                    <a:pt x="3" y="13"/>
                  </a:lnTo>
                  <a:lnTo>
                    <a:pt x="5" y="11"/>
                  </a:lnTo>
                  <a:lnTo>
                    <a:pt x="6" y="8"/>
                  </a:lnTo>
                  <a:lnTo>
                    <a:pt x="8" y="7"/>
                  </a:lnTo>
                  <a:lnTo>
                    <a:pt x="8" y="7"/>
                  </a:lnTo>
                  <a:lnTo>
                    <a:pt x="9" y="6"/>
                  </a:lnTo>
                  <a:lnTo>
                    <a:pt x="11" y="5"/>
                  </a:lnTo>
                  <a:lnTo>
                    <a:pt x="13" y="4"/>
                  </a:lnTo>
                  <a:lnTo>
                    <a:pt x="14" y="3"/>
                  </a:lnTo>
                  <a:lnTo>
                    <a:pt x="14" y="3"/>
                  </a:lnTo>
                  <a:lnTo>
                    <a:pt x="16" y="2"/>
                  </a:lnTo>
                  <a:lnTo>
                    <a:pt x="18" y="0"/>
                  </a:lnTo>
                  <a:lnTo>
                    <a:pt x="21"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56" name="Line 821"/>
            <p:cNvSpPr>
              <a:spLocks noChangeShapeType="1"/>
            </p:cNvSpPr>
            <p:nvPr/>
          </p:nvSpPr>
          <p:spPr bwMode="auto">
            <a:xfrm>
              <a:off x="4885749" y="2287879"/>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57" name="Line 822"/>
            <p:cNvSpPr>
              <a:spLocks noChangeShapeType="1"/>
            </p:cNvSpPr>
            <p:nvPr/>
          </p:nvSpPr>
          <p:spPr bwMode="auto">
            <a:xfrm>
              <a:off x="4885749" y="2287879"/>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58" name="Line 823"/>
            <p:cNvSpPr>
              <a:spLocks noChangeShapeType="1"/>
            </p:cNvSpPr>
            <p:nvPr/>
          </p:nvSpPr>
          <p:spPr bwMode="auto">
            <a:xfrm flipH="1">
              <a:off x="4884305" y="2290767"/>
              <a:ext cx="1445"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59" name="Line 824"/>
            <p:cNvSpPr>
              <a:spLocks noChangeShapeType="1"/>
            </p:cNvSpPr>
            <p:nvPr/>
          </p:nvSpPr>
          <p:spPr bwMode="auto">
            <a:xfrm>
              <a:off x="4884305" y="2295100"/>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60" name="Line 825"/>
            <p:cNvSpPr>
              <a:spLocks noChangeShapeType="1"/>
            </p:cNvSpPr>
            <p:nvPr/>
          </p:nvSpPr>
          <p:spPr bwMode="auto">
            <a:xfrm>
              <a:off x="4884305" y="2297988"/>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61" name="Line 826"/>
            <p:cNvSpPr>
              <a:spLocks noChangeShapeType="1"/>
            </p:cNvSpPr>
            <p:nvPr/>
          </p:nvSpPr>
          <p:spPr bwMode="auto">
            <a:xfrm flipH="1">
              <a:off x="4882861" y="2299433"/>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62" name="Line 827"/>
            <p:cNvSpPr>
              <a:spLocks noChangeShapeType="1"/>
            </p:cNvSpPr>
            <p:nvPr/>
          </p:nvSpPr>
          <p:spPr bwMode="auto">
            <a:xfrm>
              <a:off x="4882861" y="2300877"/>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63" name="Line 828"/>
            <p:cNvSpPr>
              <a:spLocks noChangeShapeType="1"/>
            </p:cNvSpPr>
            <p:nvPr/>
          </p:nvSpPr>
          <p:spPr bwMode="auto">
            <a:xfrm flipH="1">
              <a:off x="4881417" y="2302322"/>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64" name="Line 829"/>
            <p:cNvSpPr>
              <a:spLocks noChangeShapeType="1"/>
            </p:cNvSpPr>
            <p:nvPr/>
          </p:nvSpPr>
          <p:spPr bwMode="auto">
            <a:xfrm flipH="1">
              <a:off x="4877084" y="2305210"/>
              <a:ext cx="4333"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65" name="Line 830"/>
            <p:cNvSpPr>
              <a:spLocks noChangeShapeType="1"/>
            </p:cNvSpPr>
            <p:nvPr/>
          </p:nvSpPr>
          <p:spPr bwMode="auto">
            <a:xfrm flipH="1">
              <a:off x="4875640" y="2309542"/>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66" name="Line 831"/>
            <p:cNvSpPr>
              <a:spLocks noChangeShapeType="1"/>
            </p:cNvSpPr>
            <p:nvPr/>
          </p:nvSpPr>
          <p:spPr bwMode="auto">
            <a:xfrm flipH="1">
              <a:off x="4874195" y="2312431"/>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67" name="Line 832"/>
            <p:cNvSpPr>
              <a:spLocks noChangeShapeType="1"/>
            </p:cNvSpPr>
            <p:nvPr/>
          </p:nvSpPr>
          <p:spPr bwMode="auto">
            <a:xfrm>
              <a:off x="4874195" y="2313876"/>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68" name="Line 833"/>
            <p:cNvSpPr>
              <a:spLocks noChangeShapeType="1"/>
            </p:cNvSpPr>
            <p:nvPr/>
          </p:nvSpPr>
          <p:spPr bwMode="auto">
            <a:xfrm>
              <a:off x="4874195" y="2313876"/>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69" name="Line 834"/>
            <p:cNvSpPr>
              <a:spLocks noChangeShapeType="1"/>
            </p:cNvSpPr>
            <p:nvPr/>
          </p:nvSpPr>
          <p:spPr bwMode="auto">
            <a:xfrm flipH="1">
              <a:off x="4871306" y="2315320"/>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70" name="Line 835"/>
            <p:cNvSpPr>
              <a:spLocks noChangeShapeType="1"/>
            </p:cNvSpPr>
            <p:nvPr/>
          </p:nvSpPr>
          <p:spPr bwMode="auto">
            <a:xfrm flipH="1">
              <a:off x="4868418" y="2316764"/>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71" name="Line 836"/>
            <p:cNvSpPr>
              <a:spLocks noChangeShapeType="1"/>
            </p:cNvSpPr>
            <p:nvPr/>
          </p:nvSpPr>
          <p:spPr bwMode="auto">
            <a:xfrm flipH="1">
              <a:off x="4865529" y="2318208"/>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72" name="Line 837"/>
            <p:cNvSpPr>
              <a:spLocks noChangeShapeType="1"/>
            </p:cNvSpPr>
            <p:nvPr/>
          </p:nvSpPr>
          <p:spPr bwMode="auto">
            <a:xfrm>
              <a:off x="4865529" y="2321097"/>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73" name="Line 838"/>
            <p:cNvSpPr>
              <a:spLocks noChangeShapeType="1"/>
            </p:cNvSpPr>
            <p:nvPr/>
          </p:nvSpPr>
          <p:spPr bwMode="auto">
            <a:xfrm flipH="1">
              <a:off x="4864085" y="2321097"/>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74" name="Line 839"/>
            <p:cNvSpPr>
              <a:spLocks noChangeShapeType="1"/>
            </p:cNvSpPr>
            <p:nvPr/>
          </p:nvSpPr>
          <p:spPr bwMode="auto">
            <a:xfrm flipH="1">
              <a:off x="4859752" y="2321097"/>
              <a:ext cx="4333"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75" name="Line 840"/>
            <p:cNvSpPr>
              <a:spLocks noChangeShapeType="1"/>
            </p:cNvSpPr>
            <p:nvPr/>
          </p:nvSpPr>
          <p:spPr bwMode="auto">
            <a:xfrm flipH="1">
              <a:off x="4856864" y="2322542"/>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76" name="Line 841"/>
            <p:cNvSpPr>
              <a:spLocks noChangeShapeType="1"/>
            </p:cNvSpPr>
            <p:nvPr/>
          </p:nvSpPr>
          <p:spPr bwMode="auto">
            <a:xfrm flipH="1">
              <a:off x="4852531" y="2323985"/>
              <a:ext cx="43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77" name="Line 842"/>
            <p:cNvSpPr>
              <a:spLocks noChangeShapeType="1"/>
            </p:cNvSpPr>
            <p:nvPr/>
          </p:nvSpPr>
          <p:spPr bwMode="auto">
            <a:xfrm flipH="1">
              <a:off x="4848198" y="2323985"/>
              <a:ext cx="43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78" name="Line 843"/>
            <p:cNvSpPr>
              <a:spLocks noChangeShapeType="1"/>
            </p:cNvSpPr>
            <p:nvPr/>
          </p:nvSpPr>
          <p:spPr bwMode="auto">
            <a:xfrm flipH="1">
              <a:off x="4845309" y="2323985"/>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79" name="Line 844"/>
            <p:cNvSpPr>
              <a:spLocks noChangeShapeType="1"/>
            </p:cNvSpPr>
            <p:nvPr/>
          </p:nvSpPr>
          <p:spPr bwMode="auto">
            <a:xfrm flipH="1">
              <a:off x="4839532" y="2323985"/>
              <a:ext cx="577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80" name="Line 845"/>
            <p:cNvSpPr>
              <a:spLocks noChangeShapeType="1"/>
            </p:cNvSpPr>
            <p:nvPr/>
          </p:nvSpPr>
          <p:spPr bwMode="auto">
            <a:xfrm flipH="1" flipV="1">
              <a:off x="4838088" y="2322542"/>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81" name="Line 846"/>
            <p:cNvSpPr>
              <a:spLocks noChangeShapeType="1"/>
            </p:cNvSpPr>
            <p:nvPr/>
          </p:nvSpPr>
          <p:spPr bwMode="auto">
            <a:xfrm flipH="1">
              <a:off x="4836644" y="2322542"/>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82" name="Line 847"/>
            <p:cNvSpPr>
              <a:spLocks noChangeShapeType="1"/>
            </p:cNvSpPr>
            <p:nvPr/>
          </p:nvSpPr>
          <p:spPr bwMode="auto">
            <a:xfrm flipH="1">
              <a:off x="4835200" y="2322542"/>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83" name="Line 848"/>
            <p:cNvSpPr>
              <a:spLocks noChangeShapeType="1"/>
            </p:cNvSpPr>
            <p:nvPr/>
          </p:nvSpPr>
          <p:spPr bwMode="auto">
            <a:xfrm flipH="1" flipV="1">
              <a:off x="4833755" y="2321097"/>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84" name="Line 849"/>
            <p:cNvSpPr>
              <a:spLocks noChangeShapeType="1"/>
            </p:cNvSpPr>
            <p:nvPr/>
          </p:nvSpPr>
          <p:spPr bwMode="auto">
            <a:xfrm flipH="1">
              <a:off x="4829423" y="2321097"/>
              <a:ext cx="43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85" name="Line 850"/>
            <p:cNvSpPr>
              <a:spLocks noChangeShapeType="1"/>
            </p:cNvSpPr>
            <p:nvPr/>
          </p:nvSpPr>
          <p:spPr bwMode="auto">
            <a:xfrm flipH="1" flipV="1">
              <a:off x="4826534" y="2316764"/>
              <a:ext cx="2889"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86" name="Line 851"/>
            <p:cNvSpPr>
              <a:spLocks noChangeShapeType="1"/>
            </p:cNvSpPr>
            <p:nvPr/>
          </p:nvSpPr>
          <p:spPr bwMode="auto">
            <a:xfrm flipH="1" flipV="1">
              <a:off x="4823645" y="2315320"/>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87" name="Line 852"/>
            <p:cNvSpPr>
              <a:spLocks noChangeShapeType="1"/>
            </p:cNvSpPr>
            <p:nvPr/>
          </p:nvSpPr>
          <p:spPr bwMode="auto">
            <a:xfrm flipV="1">
              <a:off x="4823645" y="2313876"/>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88" name="Line 853"/>
            <p:cNvSpPr>
              <a:spLocks noChangeShapeType="1"/>
            </p:cNvSpPr>
            <p:nvPr/>
          </p:nvSpPr>
          <p:spPr bwMode="auto">
            <a:xfrm flipH="1">
              <a:off x="4822201" y="2313876"/>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89" name="Line 854"/>
            <p:cNvSpPr>
              <a:spLocks noChangeShapeType="1"/>
            </p:cNvSpPr>
            <p:nvPr/>
          </p:nvSpPr>
          <p:spPr bwMode="auto">
            <a:xfrm flipV="1">
              <a:off x="4822201" y="2312431"/>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90" name="Line 855"/>
            <p:cNvSpPr>
              <a:spLocks noChangeShapeType="1"/>
            </p:cNvSpPr>
            <p:nvPr/>
          </p:nvSpPr>
          <p:spPr bwMode="auto">
            <a:xfrm flipH="1" flipV="1">
              <a:off x="4817868" y="2309542"/>
              <a:ext cx="4333"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91" name="Line 856"/>
            <p:cNvSpPr>
              <a:spLocks noChangeShapeType="1"/>
            </p:cNvSpPr>
            <p:nvPr/>
          </p:nvSpPr>
          <p:spPr bwMode="auto">
            <a:xfrm flipH="1" flipV="1">
              <a:off x="4816424" y="2305210"/>
              <a:ext cx="1445"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92" name="Line 857"/>
            <p:cNvSpPr>
              <a:spLocks noChangeShapeType="1"/>
            </p:cNvSpPr>
            <p:nvPr/>
          </p:nvSpPr>
          <p:spPr bwMode="auto">
            <a:xfrm flipH="1" flipV="1">
              <a:off x="4814980" y="2303765"/>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93" name="Line 858"/>
            <p:cNvSpPr>
              <a:spLocks noChangeShapeType="1"/>
            </p:cNvSpPr>
            <p:nvPr/>
          </p:nvSpPr>
          <p:spPr bwMode="auto">
            <a:xfrm>
              <a:off x="4814980" y="2303765"/>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94" name="Line 859"/>
            <p:cNvSpPr>
              <a:spLocks noChangeShapeType="1"/>
            </p:cNvSpPr>
            <p:nvPr/>
          </p:nvSpPr>
          <p:spPr bwMode="auto">
            <a:xfrm flipV="1">
              <a:off x="4814980" y="2302322"/>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95" name="Line 860"/>
            <p:cNvSpPr>
              <a:spLocks noChangeShapeType="1"/>
            </p:cNvSpPr>
            <p:nvPr/>
          </p:nvSpPr>
          <p:spPr bwMode="auto">
            <a:xfrm flipH="1" flipV="1">
              <a:off x="4813535" y="2299433"/>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96" name="Line 861"/>
            <p:cNvSpPr>
              <a:spLocks noChangeShapeType="1"/>
            </p:cNvSpPr>
            <p:nvPr/>
          </p:nvSpPr>
          <p:spPr bwMode="auto">
            <a:xfrm flipH="1" flipV="1">
              <a:off x="4812091" y="2293656"/>
              <a:ext cx="1445" cy="577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97" name="Line 862"/>
            <p:cNvSpPr>
              <a:spLocks noChangeShapeType="1"/>
            </p:cNvSpPr>
            <p:nvPr/>
          </p:nvSpPr>
          <p:spPr bwMode="auto">
            <a:xfrm flipV="1">
              <a:off x="4812091" y="2290767"/>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98" name="Line 863"/>
            <p:cNvSpPr>
              <a:spLocks noChangeShapeType="1"/>
            </p:cNvSpPr>
            <p:nvPr/>
          </p:nvSpPr>
          <p:spPr bwMode="auto">
            <a:xfrm flipV="1">
              <a:off x="4812091" y="2289322"/>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799" name="Line 864"/>
            <p:cNvSpPr>
              <a:spLocks noChangeShapeType="1"/>
            </p:cNvSpPr>
            <p:nvPr/>
          </p:nvSpPr>
          <p:spPr bwMode="auto">
            <a:xfrm flipV="1">
              <a:off x="4812091" y="2286434"/>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00" name="Line 865"/>
            <p:cNvSpPr>
              <a:spLocks noChangeShapeType="1"/>
            </p:cNvSpPr>
            <p:nvPr/>
          </p:nvSpPr>
          <p:spPr bwMode="auto">
            <a:xfrm flipV="1">
              <a:off x="4812091" y="2282102"/>
              <a:ext cx="0"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01" name="Line 866"/>
            <p:cNvSpPr>
              <a:spLocks noChangeShapeType="1"/>
            </p:cNvSpPr>
            <p:nvPr/>
          </p:nvSpPr>
          <p:spPr bwMode="auto">
            <a:xfrm flipV="1">
              <a:off x="4812091" y="2277768"/>
              <a:ext cx="1445"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02" name="Line 867"/>
            <p:cNvSpPr>
              <a:spLocks noChangeShapeType="1"/>
            </p:cNvSpPr>
            <p:nvPr/>
          </p:nvSpPr>
          <p:spPr bwMode="auto">
            <a:xfrm flipV="1">
              <a:off x="4813535" y="2274880"/>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03" name="Line 868"/>
            <p:cNvSpPr>
              <a:spLocks noChangeShapeType="1"/>
            </p:cNvSpPr>
            <p:nvPr/>
          </p:nvSpPr>
          <p:spPr bwMode="auto">
            <a:xfrm>
              <a:off x="4813535" y="2274880"/>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04" name="Line 869"/>
            <p:cNvSpPr>
              <a:spLocks noChangeShapeType="1"/>
            </p:cNvSpPr>
            <p:nvPr/>
          </p:nvSpPr>
          <p:spPr bwMode="auto">
            <a:xfrm flipV="1">
              <a:off x="4813535" y="2271991"/>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05" name="Line 870"/>
            <p:cNvSpPr>
              <a:spLocks noChangeShapeType="1"/>
            </p:cNvSpPr>
            <p:nvPr/>
          </p:nvSpPr>
          <p:spPr bwMode="auto">
            <a:xfrm flipV="1">
              <a:off x="4813535" y="2270547"/>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06" name="Line 871"/>
            <p:cNvSpPr>
              <a:spLocks noChangeShapeType="1"/>
            </p:cNvSpPr>
            <p:nvPr/>
          </p:nvSpPr>
          <p:spPr bwMode="auto">
            <a:xfrm flipV="1">
              <a:off x="4814980" y="2269102"/>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07" name="Line 872"/>
            <p:cNvSpPr>
              <a:spLocks noChangeShapeType="1"/>
            </p:cNvSpPr>
            <p:nvPr/>
          </p:nvSpPr>
          <p:spPr bwMode="auto">
            <a:xfrm flipV="1">
              <a:off x="4816424" y="2266214"/>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08" name="Line 873"/>
            <p:cNvSpPr>
              <a:spLocks noChangeShapeType="1"/>
            </p:cNvSpPr>
            <p:nvPr/>
          </p:nvSpPr>
          <p:spPr bwMode="auto">
            <a:xfrm flipV="1">
              <a:off x="4817868" y="2263325"/>
              <a:ext cx="4333"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09" name="Line 874"/>
            <p:cNvSpPr>
              <a:spLocks noChangeShapeType="1"/>
            </p:cNvSpPr>
            <p:nvPr/>
          </p:nvSpPr>
          <p:spPr bwMode="auto">
            <a:xfrm flipV="1">
              <a:off x="4822201" y="2260437"/>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10" name="Line 875"/>
            <p:cNvSpPr>
              <a:spLocks noChangeShapeType="1"/>
            </p:cNvSpPr>
            <p:nvPr/>
          </p:nvSpPr>
          <p:spPr bwMode="auto">
            <a:xfrm>
              <a:off x="4822201" y="2260437"/>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11" name="Line 876"/>
            <p:cNvSpPr>
              <a:spLocks noChangeShapeType="1"/>
            </p:cNvSpPr>
            <p:nvPr/>
          </p:nvSpPr>
          <p:spPr bwMode="auto">
            <a:xfrm flipV="1">
              <a:off x="4823645" y="2258993"/>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12" name="Line 877"/>
            <p:cNvSpPr>
              <a:spLocks noChangeShapeType="1"/>
            </p:cNvSpPr>
            <p:nvPr/>
          </p:nvSpPr>
          <p:spPr bwMode="auto">
            <a:xfrm flipV="1">
              <a:off x="4823645" y="2257548"/>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13" name="Line 878"/>
            <p:cNvSpPr>
              <a:spLocks noChangeShapeType="1"/>
            </p:cNvSpPr>
            <p:nvPr/>
          </p:nvSpPr>
          <p:spPr bwMode="auto">
            <a:xfrm flipV="1">
              <a:off x="4826534" y="2254660"/>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14" name="Line 879"/>
            <p:cNvSpPr>
              <a:spLocks noChangeShapeType="1"/>
            </p:cNvSpPr>
            <p:nvPr/>
          </p:nvSpPr>
          <p:spPr bwMode="auto">
            <a:xfrm>
              <a:off x="4829423" y="2254660"/>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15" name="Line 880"/>
            <p:cNvSpPr>
              <a:spLocks noChangeShapeType="1"/>
            </p:cNvSpPr>
            <p:nvPr/>
          </p:nvSpPr>
          <p:spPr bwMode="auto">
            <a:xfrm>
              <a:off x="4830866" y="2254660"/>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16" name="Line 881"/>
            <p:cNvSpPr>
              <a:spLocks noChangeShapeType="1"/>
            </p:cNvSpPr>
            <p:nvPr/>
          </p:nvSpPr>
          <p:spPr bwMode="auto">
            <a:xfrm flipV="1">
              <a:off x="4830866" y="2253216"/>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17" name="Line 882"/>
            <p:cNvSpPr>
              <a:spLocks noChangeShapeType="1"/>
            </p:cNvSpPr>
            <p:nvPr/>
          </p:nvSpPr>
          <p:spPr bwMode="auto">
            <a:xfrm flipV="1">
              <a:off x="4833755" y="2251771"/>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18" name="Line 883"/>
            <p:cNvSpPr>
              <a:spLocks noChangeShapeType="1"/>
            </p:cNvSpPr>
            <p:nvPr/>
          </p:nvSpPr>
          <p:spPr bwMode="auto">
            <a:xfrm>
              <a:off x="4836644" y="2251771"/>
              <a:ext cx="43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19" name="Line 884"/>
            <p:cNvSpPr>
              <a:spLocks noChangeShapeType="1"/>
            </p:cNvSpPr>
            <p:nvPr/>
          </p:nvSpPr>
          <p:spPr bwMode="auto">
            <a:xfrm flipV="1">
              <a:off x="4840977" y="2248882"/>
              <a:ext cx="4333"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20" name="Line 885"/>
            <p:cNvSpPr>
              <a:spLocks noChangeShapeType="1"/>
            </p:cNvSpPr>
            <p:nvPr/>
          </p:nvSpPr>
          <p:spPr bwMode="auto">
            <a:xfrm>
              <a:off x="4845309" y="2248882"/>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21" name="Line 886"/>
            <p:cNvSpPr>
              <a:spLocks noChangeShapeType="1"/>
            </p:cNvSpPr>
            <p:nvPr/>
          </p:nvSpPr>
          <p:spPr bwMode="auto">
            <a:xfrm>
              <a:off x="4846754" y="2248882"/>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22" name="Line 887"/>
            <p:cNvSpPr>
              <a:spLocks noChangeShapeType="1"/>
            </p:cNvSpPr>
            <p:nvPr/>
          </p:nvSpPr>
          <p:spPr bwMode="auto">
            <a:xfrm>
              <a:off x="4849643" y="2248882"/>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23" name="Line 888"/>
            <p:cNvSpPr>
              <a:spLocks noChangeShapeType="1"/>
            </p:cNvSpPr>
            <p:nvPr/>
          </p:nvSpPr>
          <p:spPr bwMode="auto">
            <a:xfrm>
              <a:off x="4851086" y="2248882"/>
              <a:ext cx="5777"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24" name="Line 889"/>
            <p:cNvSpPr>
              <a:spLocks noChangeShapeType="1"/>
            </p:cNvSpPr>
            <p:nvPr/>
          </p:nvSpPr>
          <p:spPr bwMode="auto">
            <a:xfrm>
              <a:off x="4856864" y="2251771"/>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25" name="Line 890"/>
            <p:cNvSpPr>
              <a:spLocks noChangeShapeType="1"/>
            </p:cNvSpPr>
            <p:nvPr/>
          </p:nvSpPr>
          <p:spPr bwMode="auto">
            <a:xfrm>
              <a:off x="4859752" y="2251771"/>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26" name="Line 891"/>
            <p:cNvSpPr>
              <a:spLocks noChangeShapeType="1"/>
            </p:cNvSpPr>
            <p:nvPr/>
          </p:nvSpPr>
          <p:spPr bwMode="auto">
            <a:xfrm>
              <a:off x="4861197" y="2251771"/>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27" name="Line 892"/>
            <p:cNvSpPr>
              <a:spLocks noChangeShapeType="1"/>
            </p:cNvSpPr>
            <p:nvPr/>
          </p:nvSpPr>
          <p:spPr bwMode="auto">
            <a:xfrm>
              <a:off x="4862641" y="2253216"/>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28" name="Line 893"/>
            <p:cNvSpPr>
              <a:spLocks noChangeShapeType="1"/>
            </p:cNvSpPr>
            <p:nvPr/>
          </p:nvSpPr>
          <p:spPr bwMode="auto">
            <a:xfrm>
              <a:off x="4864085" y="2253216"/>
              <a:ext cx="4333"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29" name="Line 894"/>
            <p:cNvSpPr>
              <a:spLocks noChangeShapeType="1"/>
            </p:cNvSpPr>
            <p:nvPr/>
          </p:nvSpPr>
          <p:spPr bwMode="auto">
            <a:xfrm>
              <a:off x="4868418" y="2254660"/>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30" name="Line 895"/>
            <p:cNvSpPr>
              <a:spLocks noChangeShapeType="1"/>
            </p:cNvSpPr>
            <p:nvPr/>
          </p:nvSpPr>
          <p:spPr bwMode="auto">
            <a:xfrm>
              <a:off x="4871306" y="2257548"/>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31" name="Line 896"/>
            <p:cNvSpPr>
              <a:spLocks noChangeShapeType="1"/>
            </p:cNvSpPr>
            <p:nvPr/>
          </p:nvSpPr>
          <p:spPr bwMode="auto">
            <a:xfrm>
              <a:off x="4874195" y="2258993"/>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32" name="Line 897"/>
            <p:cNvSpPr>
              <a:spLocks noChangeShapeType="1"/>
            </p:cNvSpPr>
            <p:nvPr/>
          </p:nvSpPr>
          <p:spPr bwMode="auto">
            <a:xfrm>
              <a:off x="4874195" y="2260437"/>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33" name="Line 898"/>
            <p:cNvSpPr>
              <a:spLocks noChangeShapeType="1"/>
            </p:cNvSpPr>
            <p:nvPr/>
          </p:nvSpPr>
          <p:spPr bwMode="auto">
            <a:xfrm>
              <a:off x="4874195" y="2260437"/>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34" name="Line 899"/>
            <p:cNvSpPr>
              <a:spLocks noChangeShapeType="1"/>
            </p:cNvSpPr>
            <p:nvPr/>
          </p:nvSpPr>
          <p:spPr bwMode="auto">
            <a:xfrm>
              <a:off x="4875640" y="2263325"/>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35" name="Line 900"/>
            <p:cNvSpPr>
              <a:spLocks noChangeShapeType="1"/>
            </p:cNvSpPr>
            <p:nvPr/>
          </p:nvSpPr>
          <p:spPr bwMode="auto">
            <a:xfrm>
              <a:off x="4877084" y="2266214"/>
              <a:ext cx="4333"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36" name="Line 901"/>
            <p:cNvSpPr>
              <a:spLocks noChangeShapeType="1"/>
            </p:cNvSpPr>
            <p:nvPr/>
          </p:nvSpPr>
          <p:spPr bwMode="auto">
            <a:xfrm>
              <a:off x="4881417" y="2269102"/>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37" name="Line 902"/>
            <p:cNvSpPr>
              <a:spLocks noChangeShapeType="1"/>
            </p:cNvSpPr>
            <p:nvPr/>
          </p:nvSpPr>
          <p:spPr bwMode="auto">
            <a:xfrm>
              <a:off x="4881417" y="2269102"/>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38" name="Line 903"/>
            <p:cNvSpPr>
              <a:spLocks noChangeShapeType="1"/>
            </p:cNvSpPr>
            <p:nvPr/>
          </p:nvSpPr>
          <p:spPr bwMode="auto">
            <a:xfrm>
              <a:off x="4882861" y="2269102"/>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39" name="Line 904"/>
            <p:cNvSpPr>
              <a:spLocks noChangeShapeType="1"/>
            </p:cNvSpPr>
            <p:nvPr/>
          </p:nvSpPr>
          <p:spPr bwMode="auto">
            <a:xfrm>
              <a:off x="4882861" y="2270547"/>
              <a:ext cx="1445"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40" name="Line 905"/>
            <p:cNvSpPr>
              <a:spLocks noChangeShapeType="1"/>
            </p:cNvSpPr>
            <p:nvPr/>
          </p:nvSpPr>
          <p:spPr bwMode="auto">
            <a:xfrm>
              <a:off x="4884305" y="2274880"/>
              <a:ext cx="0"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41" name="Line 906"/>
            <p:cNvSpPr>
              <a:spLocks noChangeShapeType="1"/>
            </p:cNvSpPr>
            <p:nvPr/>
          </p:nvSpPr>
          <p:spPr bwMode="auto">
            <a:xfrm>
              <a:off x="4884305" y="2279213"/>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42" name="Line 907"/>
            <p:cNvSpPr>
              <a:spLocks noChangeShapeType="1"/>
            </p:cNvSpPr>
            <p:nvPr/>
          </p:nvSpPr>
          <p:spPr bwMode="auto">
            <a:xfrm>
              <a:off x="4885749" y="2282102"/>
              <a:ext cx="0"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43" name="Line 908"/>
            <p:cNvSpPr>
              <a:spLocks noChangeShapeType="1"/>
            </p:cNvSpPr>
            <p:nvPr/>
          </p:nvSpPr>
          <p:spPr bwMode="auto">
            <a:xfrm>
              <a:off x="4885749" y="2286434"/>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44" name="Freeform 909"/>
            <p:cNvSpPr>
              <a:spLocks/>
            </p:cNvSpPr>
            <p:nvPr/>
          </p:nvSpPr>
          <p:spPr bwMode="auto">
            <a:xfrm>
              <a:off x="5050398" y="2351427"/>
              <a:ext cx="77991" cy="77991"/>
            </a:xfrm>
            <a:custGeom>
              <a:avLst/>
              <a:gdLst>
                <a:gd name="T0" fmla="*/ 26 w 54"/>
                <a:gd name="T1" fmla="*/ 0 h 54"/>
                <a:gd name="T2" fmla="*/ 33 w 54"/>
                <a:gd name="T3" fmla="*/ 1 h 54"/>
                <a:gd name="T4" fmla="*/ 36 w 54"/>
                <a:gd name="T5" fmla="*/ 3 h 54"/>
                <a:gd name="T6" fmla="*/ 38 w 54"/>
                <a:gd name="T7" fmla="*/ 3 h 54"/>
                <a:gd name="T8" fmla="*/ 42 w 54"/>
                <a:gd name="T9" fmla="*/ 6 h 54"/>
                <a:gd name="T10" fmla="*/ 45 w 54"/>
                <a:gd name="T11" fmla="*/ 8 h 54"/>
                <a:gd name="T12" fmla="*/ 46 w 54"/>
                <a:gd name="T13" fmla="*/ 9 h 54"/>
                <a:gd name="T14" fmla="*/ 49 w 54"/>
                <a:gd name="T15" fmla="*/ 14 h 54"/>
                <a:gd name="T16" fmla="*/ 50 w 54"/>
                <a:gd name="T17" fmla="*/ 15 h 54"/>
                <a:gd name="T18" fmla="*/ 52 w 54"/>
                <a:gd name="T19" fmla="*/ 18 h 54"/>
                <a:gd name="T20" fmla="*/ 53 w 54"/>
                <a:gd name="T21" fmla="*/ 24 h 54"/>
                <a:gd name="T22" fmla="*/ 54 w 54"/>
                <a:gd name="T23" fmla="*/ 26 h 54"/>
                <a:gd name="T24" fmla="*/ 53 w 54"/>
                <a:gd name="T25" fmla="*/ 30 h 54"/>
                <a:gd name="T26" fmla="*/ 52 w 54"/>
                <a:gd name="T27" fmla="*/ 36 h 54"/>
                <a:gd name="T28" fmla="*/ 52 w 54"/>
                <a:gd name="T29" fmla="*/ 37 h 54"/>
                <a:gd name="T30" fmla="*/ 49 w 54"/>
                <a:gd name="T31" fmla="*/ 40 h 54"/>
                <a:gd name="T32" fmla="*/ 46 w 54"/>
                <a:gd name="T33" fmla="*/ 45 h 54"/>
                <a:gd name="T34" fmla="*/ 45 w 54"/>
                <a:gd name="T35" fmla="*/ 46 h 54"/>
                <a:gd name="T36" fmla="*/ 42 w 54"/>
                <a:gd name="T37" fmla="*/ 48 h 54"/>
                <a:gd name="T38" fmla="*/ 39 w 54"/>
                <a:gd name="T39" fmla="*/ 50 h 54"/>
                <a:gd name="T40" fmla="*/ 38 w 54"/>
                <a:gd name="T41" fmla="*/ 52 h 54"/>
                <a:gd name="T42" fmla="*/ 32 w 54"/>
                <a:gd name="T43" fmla="*/ 53 h 54"/>
                <a:gd name="T44" fmla="*/ 29 w 54"/>
                <a:gd name="T45" fmla="*/ 54 h 54"/>
                <a:gd name="T46" fmla="*/ 24 w 54"/>
                <a:gd name="T47" fmla="*/ 53 h 54"/>
                <a:gd name="T48" fmla="*/ 18 w 54"/>
                <a:gd name="T49" fmla="*/ 52 h 54"/>
                <a:gd name="T50" fmla="*/ 17 w 54"/>
                <a:gd name="T51" fmla="*/ 52 h 54"/>
                <a:gd name="T52" fmla="*/ 14 w 54"/>
                <a:gd name="T53" fmla="*/ 50 h 54"/>
                <a:gd name="T54" fmla="*/ 9 w 54"/>
                <a:gd name="T55" fmla="*/ 47 h 54"/>
                <a:gd name="T56" fmla="*/ 8 w 54"/>
                <a:gd name="T57" fmla="*/ 46 h 54"/>
                <a:gd name="T58" fmla="*/ 6 w 54"/>
                <a:gd name="T59" fmla="*/ 42 h 54"/>
                <a:gd name="T60" fmla="*/ 4 w 54"/>
                <a:gd name="T61" fmla="*/ 39 h 54"/>
                <a:gd name="T62" fmla="*/ 4 w 54"/>
                <a:gd name="T63" fmla="*/ 38 h 54"/>
                <a:gd name="T64" fmla="*/ 1 w 54"/>
                <a:gd name="T65" fmla="*/ 32 h 54"/>
                <a:gd name="T66" fmla="*/ 0 w 54"/>
                <a:gd name="T67" fmla="*/ 29 h 54"/>
                <a:gd name="T68" fmla="*/ 0 w 54"/>
                <a:gd name="T69" fmla="*/ 26 h 54"/>
                <a:gd name="T70" fmla="*/ 1 w 54"/>
                <a:gd name="T71" fmla="*/ 21 h 54"/>
                <a:gd name="T72" fmla="*/ 2 w 54"/>
                <a:gd name="T73" fmla="*/ 18 h 54"/>
                <a:gd name="T74" fmla="*/ 4 w 54"/>
                <a:gd name="T75" fmla="*/ 16 h 54"/>
                <a:gd name="T76" fmla="*/ 6 w 54"/>
                <a:gd name="T77" fmla="*/ 12 h 54"/>
                <a:gd name="T78" fmla="*/ 8 w 54"/>
                <a:gd name="T79" fmla="*/ 8 h 54"/>
                <a:gd name="T80" fmla="*/ 9 w 54"/>
                <a:gd name="T81" fmla="*/ 7 h 54"/>
                <a:gd name="T82" fmla="*/ 14 w 54"/>
                <a:gd name="T83" fmla="*/ 4 h 54"/>
                <a:gd name="T84" fmla="*/ 15 w 54"/>
                <a:gd name="T85" fmla="*/ 4 h 54"/>
                <a:gd name="T86" fmla="*/ 18 w 54"/>
                <a:gd name="T87" fmla="*/ 3 h 54"/>
                <a:gd name="T88" fmla="*/ 23 w 54"/>
                <a:gd name="T89" fmla="*/ 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54">
                  <a:moveTo>
                    <a:pt x="25" y="0"/>
                  </a:moveTo>
                  <a:lnTo>
                    <a:pt x="26" y="0"/>
                  </a:lnTo>
                  <a:lnTo>
                    <a:pt x="29" y="1"/>
                  </a:lnTo>
                  <a:lnTo>
                    <a:pt x="33" y="1"/>
                  </a:lnTo>
                  <a:lnTo>
                    <a:pt x="36" y="3"/>
                  </a:lnTo>
                  <a:lnTo>
                    <a:pt x="36" y="3"/>
                  </a:lnTo>
                  <a:lnTo>
                    <a:pt x="37" y="3"/>
                  </a:lnTo>
                  <a:lnTo>
                    <a:pt x="38" y="3"/>
                  </a:lnTo>
                  <a:lnTo>
                    <a:pt x="40" y="4"/>
                  </a:lnTo>
                  <a:lnTo>
                    <a:pt x="42" y="6"/>
                  </a:lnTo>
                  <a:lnTo>
                    <a:pt x="45" y="7"/>
                  </a:lnTo>
                  <a:lnTo>
                    <a:pt x="45" y="8"/>
                  </a:lnTo>
                  <a:lnTo>
                    <a:pt x="46" y="8"/>
                  </a:lnTo>
                  <a:lnTo>
                    <a:pt x="46" y="9"/>
                  </a:lnTo>
                  <a:lnTo>
                    <a:pt x="48" y="12"/>
                  </a:lnTo>
                  <a:lnTo>
                    <a:pt x="49" y="14"/>
                  </a:lnTo>
                  <a:lnTo>
                    <a:pt x="50" y="15"/>
                  </a:lnTo>
                  <a:lnTo>
                    <a:pt x="50" y="15"/>
                  </a:lnTo>
                  <a:lnTo>
                    <a:pt x="50" y="16"/>
                  </a:lnTo>
                  <a:lnTo>
                    <a:pt x="52" y="18"/>
                  </a:lnTo>
                  <a:lnTo>
                    <a:pt x="53" y="22"/>
                  </a:lnTo>
                  <a:lnTo>
                    <a:pt x="53" y="24"/>
                  </a:lnTo>
                  <a:lnTo>
                    <a:pt x="53" y="25"/>
                  </a:lnTo>
                  <a:lnTo>
                    <a:pt x="54" y="26"/>
                  </a:lnTo>
                  <a:lnTo>
                    <a:pt x="54" y="26"/>
                  </a:lnTo>
                  <a:lnTo>
                    <a:pt x="53" y="30"/>
                  </a:lnTo>
                  <a:lnTo>
                    <a:pt x="53" y="33"/>
                  </a:lnTo>
                  <a:lnTo>
                    <a:pt x="52" y="36"/>
                  </a:lnTo>
                  <a:lnTo>
                    <a:pt x="52" y="36"/>
                  </a:lnTo>
                  <a:lnTo>
                    <a:pt x="52" y="37"/>
                  </a:lnTo>
                  <a:lnTo>
                    <a:pt x="50" y="38"/>
                  </a:lnTo>
                  <a:lnTo>
                    <a:pt x="49" y="40"/>
                  </a:lnTo>
                  <a:lnTo>
                    <a:pt x="48" y="42"/>
                  </a:lnTo>
                  <a:lnTo>
                    <a:pt x="46" y="45"/>
                  </a:lnTo>
                  <a:lnTo>
                    <a:pt x="46" y="46"/>
                  </a:lnTo>
                  <a:lnTo>
                    <a:pt x="45" y="46"/>
                  </a:lnTo>
                  <a:lnTo>
                    <a:pt x="45" y="47"/>
                  </a:lnTo>
                  <a:lnTo>
                    <a:pt x="42" y="48"/>
                  </a:lnTo>
                  <a:lnTo>
                    <a:pt x="40" y="50"/>
                  </a:lnTo>
                  <a:lnTo>
                    <a:pt x="39" y="50"/>
                  </a:lnTo>
                  <a:lnTo>
                    <a:pt x="39" y="50"/>
                  </a:lnTo>
                  <a:lnTo>
                    <a:pt x="38" y="52"/>
                  </a:lnTo>
                  <a:lnTo>
                    <a:pt x="36" y="52"/>
                  </a:lnTo>
                  <a:lnTo>
                    <a:pt x="32" y="53"/>
                  </a:lnTo>
                  <a:lnTo>
                    <a:pt x="30" y="53"/>
                  </a:lnTo>
                  <a:lnTo>
                    <a:pt x="29" y="54"/>
                  </a:lnTo>
                  <a:lnTo>
                    <a:pt x="26" y="54"/>
                  </a:lnTo>
                  <a:lnTo>
                    <a:pt x="24" y="53"/>
                  </a:lnTo>
                  <a:lnTo>
                    <a:pt x="21" y="53"/>
                  </a:lnTo>
                  <a:lnTo>
                    <a:pt x="18" y="52"/>
                  </a:lnTo>
                  <a:lnTo>
                    <a:pt x="18" y="52"/>
                  </a:lnTo>
                  <a:lnTo>
                    <a:pt x="17" y="52"/>
                  </a:lnTo>
                  <a:lnTo>
                    <a:pt x="15" y="52"/>
                  </a:lnTo>
                  <a:lnTo>
                    <a:pt x="14" y="50"/>
                  </a:lnTo>
                  <a:lnTo>
                    <a:pt x="12" y="48"/>
                  </a:lnTo>
                  <a:lnTo>
                    <a:pt x="9" y="47"/>
                  </a:lnTo>
                  <a:lnTo>
                    <a:pt x="8" y="46"/>
                  </a:lnTo>
                  <a:lnTo>
                    <a:pt x="8" y="46"/>
                  </a:lnTo>
                  <a:lnTo>
                    <a:pt x="7" y="45"/>
                  </a:lnTo>
                  <a:lnTo>
                    <a:pt x="6" y="42"/>
                  </a:lnTo>
                  <a:lnTo>
                    <a:pt x="5" y="40"/>
                  </a:lnTo>
                  <a:lnTo>
                    <a:pt x="4" y="39"/>
                  </a:lnTo>
                  <a:lnTo>
                    <a:pt x="4" y="39"/>
                  </a:lnTo>
                  <a:lnTo>
                    <a:pt x="4" y="38"/>
                  </a:lnTo>
                  <a:lnTo>
                    <a:pt x="2" y="36"/>
                  </a:lnTo>
                  <a:lnTo>
                    <a:pt x="1" y="32"/>
                  </a:lnTo>
                  <a:lnTo>
                    <a:pt x="1" y="30"/>
                  </a:lnTo>
                  <a:lnTo>
                    <a:pt x="0" y="29"/>
                  </a:lnTo>
                  <a:lnTo>
                    <a:pt x="0" y="26"/>
                  </a:lnTo>
                  <a:lnTo>
                    <a:pt x="0" y="26"/>
                  </a:lnTo>
                  <a:lnTo>
                    <a:pt x="1" y="24"/>
                  </a:lnTo>
                  <a:lnTo>
                    <a:pt x="1" y="21"/>
                  </a:lnTo>
                  <a:lnTo>
                    <a:pt x="2" y="18"/>
                  </a:lnTo>
                  <a:lnTo>
                    <a:pt x="2" y="18"/>
                  </a:lnTo>
                  <a:lnTo>
                    <a:pt x="2" y="17"/>
                  </a:lnTo>
                  <a:lnTo>
                    <a:pt x="4" y="16"/>
                  </a:lnTo>
                  <a:lnTo>
                    <a:pt x="5" y="14"/>
                  </a:lnTo>
                  <a:lnTo>
                    <a:pt x="6" y="12"/>
                  </a:lnTo>
                  <a:lnTo>
                    <a:pt x="7" y="9"/>
                  </a:lnTo>
                  <a:lnTo>
                    <a:pt x="8" y="8"/>
                  </a:lnTo>
                  <a:lnTo>
                    <a:pt x="8" y="8"/>
                  </a:lnTo>
                  <a:lnTo>
                    <a:pt x="9" y="7"/>
                  </a:lnTo>
                  <a:lnTo>
                    <a:pt x="12" y="6"/>
                  </a:lnTo>
                  <a:lnTo>
                    <a:pt x="14" y="4"/>
                  </a:lnTo>
                  <a:lnTo>
                    <a:pt x="15" y="4"/>
                  </a:lnTo>
                  <a:lnTo>
                    <a:pt x="15" y="4"/>
                  </a:lnTo>
                  <a:lnTo>
                    <a:pt x="16" y="3"/>
                  </a:lnTo>
                  <a:lnTo>
                    <a:pt x="18" y="3"/>
                  </a:lnTo>
                  <a:lnTo>
                    <a:pt x="22" y="1"/>
                  </a:lnTo>
                  <a:lnTo>
                    <a:pt x="23" y="1"/>
                  </a:lnTo>
                  <a:lnTo>
                    <a:pt x="25"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45" name="Line 910"/>
            <p:cNvSpPr>
              <a:spLocks noChangeShapeType="1"/>
            </p:cNvSpPr>
            <p:nvPr/>
          </p:nvSpPr>
          <p:spPr bwMode="auto">
            <a:xfrm>
              <a:off x="5126945" y="2388979"/>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46" name="Line 911"/>
            <p:cNvSpPr>
              <a:spLocks noChangeShapeType="1"/>
            </p:cNvSpPr>
            <p:nvPr/>
          </p:nvSpPr>
          <p:spPr bwMode="auto">
            <a:xfrm flipH="1">
              <a:off x="5125501" y="2388979"/>
              <a:ext cx="1445"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47" name="Line 912"/>
            <p:cNvSpPr>
              <a:spLocks noChangeShapeType="1"/>
            </p:cNvSpPr>
            <p:nvPr/>
          </p:nvSpPr>
          <p:spPr bwMode="auto">
            <a:xfrm>
              <a:off x="5125501" y="2393311"/>
              <a:ext cx="0"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48" name="Line 913"/>
            <p:cNvSpPr>
              <a:spLocks noChangeShapeType="1"/>
            </p:cNvSpPr>
            <p:nvPr/>
          </p:nvSpPr>
          <p:spPr bwMode="auto">
            <a:xfrm>
              <a:off x="5125501" y="2397644"/>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49" name="Line 914"/>
            <p:cNvSpPr>
              <a:spLocks noChangeShapeType="1"/>
            </p:cNvSpPr>
            <p:nvPr/>
          </p:nvSpPr>
          <p:spPr bwMode="auto">
            <a:xfrm>
              <a:off x="5125501" y="2400533"/>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50" name="Line 915"/>
            <p:cNvSpPr>
              <a:spLocks noChangeShapeType="1"/>
            </p:cNvSpPr>
            <p:nvPr/>
          </p:nvSpPr>
          <p:spPr bwMode="auto">
            <a:xfrm>
              <a:off x="5125501" y="2400533"/>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51" name="Line 916"/>
            <p:cNvSpPr>
              <a:spLocks noChangeShapeType="1"/>
            </p:cNvSpPr>
            <p:nvPr/>
          </p:nvSpPr>
          <p:spPr bwMode="auto">
            <a:xfrm flipH="1">
              <a:off x="5122612" y="2403422"/>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52" name="Line 917"/>
            <p:cNvSpPr>
              <a:spLocks noChangeShapeType="1"/>
            </p:cNvSpPr>
            <p:nvPr/>
          </p:nvSpPr>
          <p:spPr bwMode="auto">
            <a:xfrm flipH="1">
              <a:off x="5121168" y="2406310"/>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53" name="Line 918"/>
            <p:cNvSpPr>
              <a:spLocks noChangeShapeType="1"/>
            </p:cNvSpPr>
            <p:nvPr/>
          </p:nvSpPr>
          <p:spPr bwMode="auto">
            <a:xfrm flipH="1">
              <a:off x="5119724" y="2409199"/>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54" name="Line 919"/>
            <p:cNvSpPr>
              <a:spLocks noChangeShapeType="1"/>
            </p:cNvSpPr>
            <p:nvPr/>
          </p:nvSpPr>
          <p:spPr bwMode="auto">
            <a:xfrm flipH="1">
              <a:off x="5116835" y="2412087"/>
              <a:ext cx="2889"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55" name="Line 920"/>
            <p:cNvSpPr>
              <a:spLocks noChangeShapeType="1"/>
            </p:cNvSpPr>
            <p:nvPr/>
          </p:nvSpPr>
          <p:spPr bwMode="auto">
            <a:xfrm>
              <a:off x="5116835" y="2416420"/>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56" name="Line 921"/>
            <p:cNvSpPr>
              <a:spLocks noChangeShapeType="1"/>
            </p:cNvSpPr>
            <p:nvPr/>
          </p:nvSpPr>
          <p:spPr bwMode="auto">
            <a:xfrm flipH="1">
              <a:off x="5115391" y="2417864"/>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57" name="Line 922"/>
            <p:cNvSpPr>
              <a:spLocks noChangeShapeType="1"/>
            </p:cNvSpPr>
            <p:nvPr/>
          </p:nvSpPr>
          <p:spPr bwMode="auto">
            <a:xfrm>
              <a:off x="5115391" y="2417864"/>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58" name="Line 923"/>
            <p:cNvSpPr>
              <a:spLocks noChangeShapeType="1"/>
            </p:cNvSpPr>
            <p:nvPr/>
          </p:nvSpPr>
          <p:spPr bwMode="auto">
            <a:xfrm flipH="1">
              <a:off x="5111058" y="2417864"/>
              <a:ext cx="4333"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59" name="Line 924"/>
            <p:cNvSpPr>
              <a:spLocks noChangeShapeType="1"/>
            </p:cNvSpPr>
            <p:nvPr/>
          </p:nvSpPr>
          <p:spPr bwMode="auto">
            <a:xfrm flipH="1">
              <a:off x="5108169" y="2420753"/>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60" name="Line 925"/>
            <p:cNvSpPr>
              <a:spLocks noChangeShapeType="1"/>
            </p:cNvSpPr>
            <p:nvPr/>
          </p:nvSpPr>
          <p:spPr bwMode="auto">
            <a:xfrm flipH="1">
              <a:off x="5106725" y="2422197"/>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61" name="Line 926"/>
            <p:cNvSpPr>
              <a:spLocks noChangeShapeType="1"/>
            </p:cNvSpPr>
            <p:nvPr/>
          </p:nvSpPr>
          <p:spPr bwMode="auto">
            <a:xfrm>
              <a:off x="5106725" y="2422197"/>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62" name="Line 927"/>
            <p:cNvSpPr>
              <a:spLocks noChangeShapeType="1"/>
            </p:cNvSpPr>
            <p:nvPr/>
          </p:nvSpPr>
          <p:spPr bwMode="auto">
            <a:xfrm flipH="1">
              <a:off x="5105281" y="2423642"/>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63" name="Line 928"/>
            <p:cNvSpPr>
              <a:spLocks noChangeShapeType="1"/>
            </p:cNvSpPr>
            <p:nvPr/>
          </p:nvSpPr>
          <p:spPr bwMode="auto">
            <a:xfrm flipH="1">
              <a:off x="5099504" y="2423642"/>
              <a:ext cx="5777"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64" name="Line 929"/>
            <p:cNvSpPr>
              <a:spLocks noChangeShapeType="1"/>
            </p:cNvSpPr>
            <p:nvPr/>
          </p:nvSpPr>
          <p:spPr bwMode="auto">
            <a:xfrm flipH="1">
              <a:off x="5096615" y="2426530"/>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65" name="Line 930"/>
            <p:cNvSpPr>
              <a:spLocks noChangeShapeType="1"/>
            </p:cNvSpPr>
            <p:nvPr/>
          </p:nvSpPr>
          <p:spPr bwMode="auto">
            <a:xfrm flipH="1">
              <a:off x="5093726" y="2426530"/>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66" name="Line 931"/>
            <p:cNvSpPr>
              <a:spLocks noChangeShapeType="1"/>
            </p:cNvSpPr>
            <p:nvPr/>
          </p:nvSpPr>
          <p:spPr bwMode="auto">
            <a:xfrm flipH="1">
              <a:off x="5087949" y="2427974"/>
              <a:ext cx="577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67" name="Line 932"/>
            <p:cNvSpPr>
              <a:spLocks noChangeShapeType="1"/>
            </p:cNvSpPr>
            <p:nvPr/>
          </p:nvSpPr>
          <p:spPr bwMode="auto">
            <a:xfrm flipH="1" flipV="1">
              <a:off x="5085061" y="2426530"/>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68" name="Line 933"/>
            <p:cNvSpPr>
              <a:spLocks noChangeShapeType="1"/>
            </p:cNvSpPr>
            <p:nvPr/>
          </p:nvSpPr>
          <p:spPr bwMode="auto">
            <a:xfrm flipH="1">
              <a:off x="5080728" y="2426530"/>
              <a:ext cx="43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69" name="Line 934"/>
            <p:cNvSpPr>
              <a:spLocks noChangeShapeType="1"/>
            </p:cNvSpPr>
            <p:nvPr/>
          </p:nvSpPr>
          <p:spPr bwMode="auto">
            <a:xfrm flipH="1">
              <a:off x="5076395" y="2426530"/>
              <a:ext cx="43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70" name="Line 935"/>
            <p:cNvSpPr>
              <a:spLocks noChangeShapeType="1"/>
            </p:cNvSpPr>
            <p:nvPr/>
          </p:nvSpPr>
          <p:spPr bwMode="auto">
            <a:xfrm>
              <a:off x="5076395" y="2426530"/>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71" name="Line 936"/>
            <p:cNvSpPr>
              <a:spLocks noChangeShapeType="1"/>
            </p:cNvSpPr>
            <p:nvPr/>
          </p:nvSpPr>
          <p:spPr bwMode="auto">
            <a:xfrm flipH="1">
              <a:off x="5074951" y="2426530"/>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72" name="Line 937"/>
            <p:cNvSpPr>
              <a:spLocks noChangeShapeType="1"/>
            </p:cNvSpPr>
            <p:nvPr/>
          </p:nvSpPr>
          <p:spPr bwMode="auto">
            <a:xfrm flipH="1" flipV="1">
              <a:off x="5073506" y="2423642"/>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73" name="Line 938"/>
            <p:cNvSpPr>
              <a:spLocks noChangeShapeType="1"/>
            </p:cNvSpPr>
            <p:nvPr/>
          </p:nvSpPr>
          <p:spPr bwMode="auto">
            <a:xfrm flipH="1" flipV="1">
              <a:off x="5070618" y="2422197"/>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74" name="Line 939"/>
            <p:cNvSpPr>
              <a:spLocks noChangeShapeType="1"/>
            </p:cNvSpPr>
            <p:nvPr/>
          </p:nvSpPr>
          <p:spPr bwMode="auto">
            <a:xfrm flipH="1" flipV="1">
              <a:off x="5067729" y="2420753"/>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75" name="Line 940"/>
            <p:cNvSpPr>
              <a:spLocks noChangeShapeType="1"/>
            </p:cNvSpPr>
            <p:nvPr/>
          </p:nvSpPr>
          <p:spPr bwMode="auto">
            <a:xfrm flipH="1" flipV="1">
              <a:off x="5063397" y="2417864"/>
              <a:ext cx="4333"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76" name="Line 941"/>
            <p:cNvSpPr>
              <a:spLocks noChangeShapeType="1"/>
            </p:cNvSpPr>
            <p:nvPr/>
          </p:nvSpPr>
          <p:spPr bwMode="auto">
            <a:xfrm>
              <a:off x="5063397" y="2417864"/>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77" name="Line 942"/>
            <p:cNvSpPr>
              <a:spLocks noChangeShapeType="1"/>
            </p:cNvSpPr>
            <p:nvPr/>
          </p:nvSpPr>
          <p:spPr bwMode="auto">
            <a:xfrm flipH="1">
              <a:off x="5061952" y="2417864"/>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78" name="Line 943"/>
            <p:cNvSpPr>
              <a:spLocks noChangeShapeType="1"/>
            </p:cNvSpPr>
            <p:nvPr/>
          </p:nvSpPr>
          <p:spPr bwMode="auto">
            <a:xfrm flipV="1">
              <a:off x="5061952" y="2416420"/>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79" name="Line 944"/>
            <p:cNvSpPr>
              <a:spLocks noChangeShapeType="1"/>
            </p:cNvSpPr>
            <p:nvPr/>
          </p:nvSpPr>
          <p:spPr bwMode="auto">
            <a:xfrm flipH="1" flipV="1">
              <a:off x="5059064" y="2412087"/>
              <a:ext cx="2889"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80" name="Line 945"/>
            <p:cNvSpPr>
              <a:spLocks noChangeShapeType="1"/>
            </p:cNvSpPr>
            <p:nvPr/>
          </p:nvSpPr>
          <p:spPr bwMode="auto">
            <a:xfrm flipH="1" flipV="1">
              <a:off x="5057620" y="2409199"/>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81" name="Line 946"/>
            <p:cNvSpPr>
              <a:spLocks noChangeShapeType="1"/>
            </p:cNvSpPr>
            <p:nvPr/>
          </p:nvSpPr>
          <p:spPr bwMode="auto">
            <a:xfrm flipV="1">
              <a:off x="5057620" y="2407754"/>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82" name="Line 947"/>
            <p:cNvSpPr>
              <a:spLocks noChangeShapeType="1"/>
            </p:cNvSpPr>
            <p:nvPr/>
          </p:nvSpPr>
          <p:spPr bwMode="auto">
            <a:xfrm flipH="1" flipV="1">
              <a:off x="5056175" y="2406310"/>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83" name="Line 948"/>
            <p:cNvSpPr>
              <a:spLocks noChangeShapeType="1"/>
            </p:cNvSpPr>
            <p:nvPr/>
          </p:nvSpPr>
          <p:spPr bwMode="auto">
            <a:xfrm>
              <a:off x="5056175" y="2406310"/>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84" name="Line 949"/>
            <p:cNvSpPr>
              <a:spLocks noChangeShapeType="1"/>
            </p:cNvSpPr>
            <p:nvPr/>
          </p:nvSpPr>
          <p:spPr bwMode="auto">
            <a:xfrm flipH="1" flipV="1">
              <a:off x="5053286" y="2400533"/>
              <a:ext cx="2889" cy="577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85" name="Line 950"/>
            <p:cNvSpPr>
              <a:spLocks noChangeShapeType="1"/>
            </p:cNvSpPr>
            <p:nvPr/>
          </p:nvSpPr>
          <p:spPr bwMode="auto">
            <a:xfrm flipH="1" flipV="1">
              <a:off x="5051843" y="2397644"/>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86" name="Line 951"/>
            <p:cNvSpPr>
              <a:spLocks noChangeShapeType="1"/>
            </p:cNvSpPr>
            <p:nvPr/>
          </p:nvSpPr>
          <p:spPr bwMode="auto">
            <a:xfrm flipV="1">
              <a:off x="5051843" y="2394756"/>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87" name="Line 952"/>
            <p:cNvSpPr>
              <a:spLocks noChangeShapeType="1"/>
            </p:cNvSpPr>
            <p:nvPr/>
          </p:nvSpPr>
          <p:spPr bwMode="auto">
            <a:xfrm flipV="1">
              <a:off x="5051843" y="2391867"/>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88" name="Line 953"/>
            <p:cNvSpPr>
              <a:spLocks noChangeShapeType="1"/>
            </p:cNvSpPr>
            <p:nvPr/>
          </p:nvSpPr>
          <p:spPr bwMode="auto">
            <a:xfrm flipV="1">
              <a:off x="5051843" y="2388979"/>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89" name="Line 954"/>
            <p:cNvSpPr>
              <a:spLocks noChangeShapeType="1"/>
            </p:cNvSpPr>
            <p:nvPr/>
          </p:nvSpPr>
          <p:spPr bwMode="auto">
            <a:xfrm flipV="1">
              <a:off x="5051843" y="2386090"/>
              <a:ext cx="0"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90" name="Line 955"/>
            <p:cNvSpPr>
              <a:spLocks noChangeShapeType="1"/>
            </p:cNvSpPr>
            <p:nvPr/>
          </p:nvSpPr>
          <p:spPr bwMode="auto">
            <a:xfrm flipV="1">
              <a:off x="5051843" y="2381757"/>
              <a:ext cx="0"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91" name="Line 956"/>
            <p:cNvSpPr>
              <a:spLocks noChangeShapeType="1"/>
            </p:cNvSpPr>
            <p:nvPr/>
          </p:nvSpPr>
          <p:spPr bwMode="auto">
            <a:xfrm flipV="1">
              <a:off x="5051843" y="2377424"/>
              <a:ext cx="1445" cy="43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92" name="Line 957"/>
            <p:cNvSpPr>
              <a:spLocks noChangeShapeType="1"/>
            </p:cNvSpPr>
            <p:nvPr/>
          </p:nvSpPr>
          <p:spPr bwMode="auto">
            <a:xfrm>
              <a:off x="5053286" y="2377424"/>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93" name="Line 958"/>
            <p:cNvSpPr>
              <a:spLocks noChangeShapeType="1"/>
            </p:cNvSpPr>
            <p:nvPr/>
          </p:nvSpPr>
          <p:spPr bwMode="auto">
            <a:xfrm flipV="1">
              <a:off x="5053286" y="2375980"/>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94" name="Line 959"/>
            <p:cNvSpPr>
              <a:spLocks noChangeShapeType="1"/>
            </p:cNvSpPr>
            <p:nvPr/>
          </p:nvSpPr>
          <p:spPr bwMode="auto">
            <a:xfrm flipV="1">
              <a:off x="5053286" y="2374536"/>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95" name="Line 960"/>
            <p:cNvSpPr>
              <a:spLocks noChangeShapeType="1"/>
            </p:cNvSpPr>
            <p:nvPr/>
          </p:nvSpPr>
          <p:spPr bwMode="auto">
            <a:xfrm flipV="1">
              <a:off x="5056175" y="2371647"/>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96" name="Line 961"/>
            <p:cNvSpPr>
              <a:spLocks noChangeShapeType="1"/>
            </p:cNvSpPr>
            <p:nvPr/>
          </p:nvSpPr>
          <p:spPr bwMode="auto">
            <a:xfrm flipV="1">
              <a:off x="5057620" y="2368759"/>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97" name="Line 962"/>
            <p:cNvSpPr>
              <a:spLocks noChangeShapeType="1"/>
            </p:cNvSpPr>
            <p:nvPr/>
          </p:nvSpPr>
          <p:spPr bwMode="auto">
            <a:xfrm flipV="1">
              <a:off x="5059064" y="2365870"/>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98" name="Line 963"/>
            <p:cNvSpPr>
              <a:spLocks noChangeShapeType="1"/>
            </p:cNvSpPr>
            <p:nvPr/>
          </p:nvSpPr>
          <p:spPr bwMode="auto">
            <a:xfrm flipV="1">
              <a:off x="5061952" y="2364425"/>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899" name="Line 964"/>
            <p:cNvSpPr>
              <a:spLocks noChangeShapeType="1"/>
            </p:cNvSpPr>
            <p:nvPr/>
          </p:nvSpPr>
          <p:spPr bwMode="auto">
            <a:xfrm>
              <a:off x="5061952" y="2364425"/>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00" name="Line 965"/>
            <p:cNvSpPr>
              <a:spLocks noChangeShapeType="1"/>
            </p:cNvSpPr>
            <p:nvPr/>
          </p:nvSpPr>
          <p:spPr bwMode="auto">
            <a:xfrm flipV="1">
              <a:off x="5063397" y="2362982"/>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01" name="Line 966"/>
            <p:cNvSpPr>
              <a:spLocks noChangeShapeType="1"/>
            </p:cNvSpPr>
            <p:nvPr/>
          </p:nvSpPr>
          <p:spPr bwMode="auto">
            <a:xfrm flipV="1">
              <a:off x="5063397" y="2361537"/>
              <a:ext cx="4333"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02" name="Line 967"/>
            <p:cNvSpPr>
              <a:spLocks noChangeShapeType="1"/>
            </p:cNvSpPr>
            <p:nvPr/>
          </p:nvSpPr>
          <p:spPr bwMode="auto">
            <a:xfrm flipV="1">
              <a:off x="5067729" y="2358648"/>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03" name="Line 968"/>
            <p:cNvSpPr>
              <a:spLocks noChangeShapeType="1"/>
            </p:cNvSpPr>
            <p:nvPr/>
          </p:nvSpPr>
          <p:spPr bwMode="auto">
            <a:xfrm>
              <a:off x="5070618" y="2358648"/>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04" name="Line 969"/>
            <p:cNvSpPr>
              <a:spLocks noChangeShapeType="1"/>
            </p:cNvSpPr>
            <p:nvPr/>
          </p:nvSpPr>
          <p:spPr bwMode="auto">
            <a:xfrm>
              <a:off x="5072063" y="2358648"/>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05" name="Line 970"/>
            <p:cNvSpPr>
              <a:spLocks noChangeShapeType="1"/>
            </p:cNvSpPr>
            <p:nvPr/>
          </p:nvSpPr>
          <p:spPr bwMode="auto">
            <a:xfrm flipV="1">
              <a:off x="5072063" y="2357204"/>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06" name="Line 971"/>
            <p:cNvSpPr>
              <a:spLocks noChangeShapeType="1"/>
            </p:cNvSpPr>
            <p:nvPr/>
          </p:nvSpPr>
          <p:spPr bwMode="auto">
            <a:xfrm flipV="1">
              <a:off x="5073506" y="2355760"/>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07" name="Line 972"/>
            <p:cNvSpPr>
              <a:spLocks noChangeShapeType="1"/>
            </p:cNvSpPr>
            <p:nvPr/>
          </p:nvSpPr>
          <p:spPr bwMode="auto">
            <a:xfrm>
              <a:off x="5076395" y="2355760"/>
              <a:ext cx="43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08" name="Line 973"/>
            <p:cNvSpPr>
              <a:spLocks noChangeShapeType="1"/>
            </p:cNvSpPr>
            <p:nvPr/>
          </p:nvSpPr>
          <p:spPr bwMode="auto">
            <a:xfrm flipV="1">
              <a:off x="5080728" y="2352871"/>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09" name="Line 974"/>
            <p:cNvSpPr>
              <a:spLocks noChangeShapeType="1"/>
            </p:cNvSpPr>
            <p:nvPr/>
          </p:nvSpPr>
          <p:spPr bwMode="auto">
            <a:xfrm>
              <a:off x="5083617" y="2352871"/>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10" name="Line 975"/>
            <p:cNvSpPr>
              <a:spLocks noChangeShapeType="1"/>
            </p:cNvSpPr>
            <p:nvPr/>
          </p:nvSpPr>
          <p:spPr bwMode="auto">
            <a:xfrm>
              <a:off x="5086505" y="2352871"/>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11" name="Line 976"/>
            <p:cNvSpPr>
              <a:spLocks noChangeShapeType="1"/>
            </p:cNvSpPr>
            <p:nvPr/>
          </p:nvSpPr>
          <p:spPr bwMode="auto">
            <a:xfrm>
              <a:off x="5087949" y="2352871"/>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12" name="Line 977"/>
            <p:cNvSpPr>
              <a:spLocks noChangeShapeType="1"/>
            </p:cNvSpPr>
            <p:nvPr/>
          </p:nvSpPr>
          <p:spPr bwMode="auto">
            <a:xfrm>
              <a:off x="5087949" y="2352871"/>
              <a:ext cx="43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13" name="Line 978"/>
            <p:cNvSpPr>
              <a:spLocks noChangeShapeType="1"/>
            </p:cNvSpPr>
            <p:nvPr/>
          </p:nvSpPr>
          <p:spPr bwMode="auto">
            <a:xfrm>
              <a:off x="5092283" y="2352871"/>
              <a:ext cx="4333"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14" name="Line 979"/>
            <p:cNvSpPr>
              <a:spLocks noChangeShapeType="1"/>
            </p:cNvSpPr>
            <p:nvPr/>
          </p:nvSpPr>
          <p:spPr bwMode="auto">
            <a:xfrm>
              <a:off x="5096615" y="2355760"/>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15" name="Line 980"/>
            <p:cNvSpPr>
              <a:spLocks noChangeShapeType="1"/>
            </p:cNvSpPr>
            <p:nvPr/>
          </p:nvSpPr>
          <p:spPr bwMode="auto">
            <a:xfrm>
              <a:off x="5099504" y="2355760"/>
              <a:ext cx="28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16" name="Line 981"/>
            <p:cNvSpPr>
              <a:spLocks noChangeShapeType="1"/>
            </p:cNvSpPr>
            <p:nvPr/>
          </p:nvSpPr>
          <p:spPr bwMode="auto">
            <a:xfrm>
              <a:off x="5102392" y="2355760"/>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17" name="Line 982"/>
            <p:cNvSpPr>
              <a:spLocks noChangeShapeType="1"/>
            </p:cNvSpPr>
            <p:nvPr/>
          </p:nvSpPr>
          <p:spPr bwMode="auto">
            <a:xfrm>
              <a:off x="5103837" y="2357204"/>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18" name="Line 983"/>
            <p:cNvSpPr>
              <a:spLocks noChangeShapeType="1"/>
            </p:cNvSpPr>
            <p:nvPr/>
          </p:nvSpPr>
          <p:spPr bwMode="auto">
            <a:xfrm>
              <a:off x="5105281" y="2357204"/>
              <a:ext cx="2889"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19" name="Line 984"/>
            <p:cNvSpPr>
              <a:spLocks noChangeShapeType="1"/>
            </p:cNvSpPr>
            <p:nvPr/>
          </p:nvSpPr>
          <p:spPr bwMode="auto">
            <a:xfrm>
              <a:off x="5108169" y="2358648"/>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20" name="Line 985"/>
            <p:cNvSpPr>
              <a:spLocks noChangeShapeType="1"/>
            </p:cNvSpPr>
            <p:nvPr/>
          </p:nvSpPr>
          <p:spPr bwMode="auto">
            <a:xfrm>
              <a:off x="5111058" y="2361537"/>
              <a:ext cx="4333"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21" name="Line 986"/>
            <p:cNvSpPr>
              <a:spLocks noChangeShapeType="1"/>
            </p:cNvSpPr>
            <p:nvPr/>
          </p:nvSpPr>
          <p:spPr bwMode="auto">
            <a:xfrm>
              <a:off x="5115391" y="2362982"/>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22" name="Line 987"/>
            <p:cNvSpPr>
              <a:spLocks noChangeShapeType="1"/>
            </p:cNvSpPr>
            <p:nvPr/>
          </p:nvSpPr>
          <p:spPr bwMode="auto">
            <a:xfrm>
              <a:off x="5115391" y="2364425"/>
              <a:ext cx="144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23" name="Line 988"/>
            <p:cNvSpPr>
              <a:spLocks noChangeShapeType="1"/>
            </p:cNvSpPr>
            <p:nvPr/>
          </p:nvSpPr>
          <p:spPr bwMode="auto">
            <a:xfrm>
              <a:off x="5116835" y="2364425"/>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24" name="Line 989"/>
            <p:cNvSpPr>
              <a:spLocks noChangeShapeType="1"/>
            </p:cNvSpPr>
            <p:nvPr/>
          </p:nvSpPr>
          <p:spPr bwMode="auto">
            <a:xfrm>
              <a:off x="5116835" y="2365870"/>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25" name="Line 990"/>
            <p:cNvSpPr>
              <a:spLocks noChangeShapeType="1"/>
            </p:cNvSpPr>
            <p:nvPr/>
          </p:nvSpPr>
          <p:spPr bwMode="auto">
            <a:xfrm>
              <a:off x="5119724" y="2368759"/>
              <a:ext cx="1445"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26" name="Line 991"/>
            <p:cNvSpPr>
              <a:spLocks noChangeShapeType="1"/>
            </p:cNvSpPr>
            <p:nvPr/>
          </p:nvSpPr>
          <p:spPr bwMode="auto">
            <a:xfrm>
              <a:off x="5121168" y="2371647"/>
              <a:ext cx="1445"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27" name="Line 992"/>
            <p:cNvSpPr>
              <a:spLocks noChangeShapeType="1"/>
            </p:cNvSpPr>
            <p:nvPr/>
          </p:nvSpPr>
          <p:spPr bwMode="auto">
            <a:xfrm>
              <a:off x="5122612" y="2373091"/>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28" name="Line 993"/>
            <p:cNvSpPr>
              <a:spLocks noChangeShapeType="1"/>
            </p:cNvSpPr>
            <p:nvPr/>
          </p:nvSpPr>
          <p:spPr bwMode="auto">
            <a:xfrm>
              <a:off x="5122612" y="2373091"/>
              <a:ext cx="0" cy="14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29" name="Line 994"/>
            <p:cNvSpPr>
              <a:spLocks noChangeShapeType="1"/>
            </p:cNvSpPr>
            <p:nvPr/>
          </p:nvSpPr>
          <p:spPr bwMode="auto">
            <a:xfrm>
              <a:off x="5122612" y="2374536"/>
              <a:ext cx="2889" cy="28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30" name="Line 995"/>
            <p:cNvSpPr>
              <a:spLocks noChangeShapeType="1"/>
            </p:cNvSpPr>
            <p:nvPr/>
          </p:nvSpPr>
          <p:spPr bwMode="auto">
            <a:xfrm>
              <a:off x="5125501" y="2377424"/>
              <a:ext cx="1445" cy="577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31" name="Line 996"/>
            <p:cNvSpPr>
              <a:spLocks noChangeShapeType="1"/>
            </p:cNvSpPr>
            <p:nvPr/>
          </p:nvSpPr>
          <p:spPr bwMode="auto">
            <a:xfrm>
              <a:off x="5126945" y="2383202"/>
              <a:ext cx="0" cy="577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32" name="Freeform 997"/>
            <p:cNvSpPr>
              <a:spLocks/>
            </p:cNvSpPr>
            <p:nvPr/>
          </p:nvSpPr>
          <p:spPr bwMode="auto">
            <a:xfrm>
              <a:off x="1023729" y="3485191"/>
              <a:ext cx="73659" cy="57771"/>
            </a:xfrm>
            <a:custGeom>
              <a:avLst/>
              <a:gdLst>
                <a:gd name="T0" fmla="*/ 25 w 51"/>
                <a:gd name="T1" fmla="*/ 0 h 40"/>
                <a:gd name="T2" fmla="*/ 51 w 51"/>
                <a:gd name="T3" fmla="*/ 40 h 40"/>
                <a:gd name="T4" fmla="*/ 0 w 51"/>
                <a:gd name="T5" fmla="*/ 40 h 40"/>
                <a:gd name="T6" fmla="*/ 25 w 51"/>
                <a:gd name="T7" fmla="*/ 0 h 40"/>
              </a:gdLst>
              <a:ahLst/>
              <a:cxnLst>
                <a:cxn ang="0">
                  <a:pos x="T0" y="T1"/>
                </a:cxn>
                <a:cxn ang="0">
                  <a:pos x="T2" y="T3"/>
                </a:cxn>
                <a:cxn ang="0">
                  <a:pos x="T4" y="T5"/>
                </a:cxn>
                <a:cxn ang="0">
                  <a:pos x="T6" y="T7"/>
                </a:cxn>
              </a:cxnLst>
              <a:rect l="0" t="0" r="r" b="b"/>
              <a:pathLst>
                <a:path w="51" h="40">
                  <a:moveTo>
                    <a:pt x="25" y="0"/>
                  </a:moveTo>
                  <a:lnTo>
                    <a:pt x="51" y="40"/>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33" name="Freeform 998"/>
            <p:cNvSpPr>
              <a:spLocks/>
            </p:cNvSpPr>
            <p:nvPr/>
          </p:nvSpPr>
          <p:spPr bwMode="auto">
            <a:xfrm>
              <a:off x="1023729" y="3485191"/>
              <a:ext cx="38996" cy="62105"/>
            </a:xfrm>
            <a:custGeom>
              <a:avLst/>
              <a:gdLst>
                <a:gd name="T0" fmla="*/ 25 w 27"/>
                <a:gd name="T1" fmla="*/ 0 h 43"/>
                <a:gd name="T2" fmla="*/ 27 w 27"/>
                <a:gd name="T3" fmla="*/ 0 h 43"/>
                <a:gd name="T4" fmla="*/ 27 w 27"/>
                <a:gd name="T5" fmla="*/ 2 h 43"/>
                <a:gd name="T6" fmla="*/ 1 w 27"/>
                <a:gd name="T7" fmla="*/ 43 h 43"/>
                <a:gd name="T8" fmla="*/ 0 w 27"/>
                <a:gd name="T9" fmla="*/ 43 h 43"/>
                <a:gd name="T10" fmla="*/ 0 w 27"/>
                <a:gd name="T11" fmla="*/ 40 h 43"/>
                <a:gd name="T12" fmla="*/ 25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25" y="0"/>
                  </a:moveTo>
                  <a:lnTo>
                    <a:pt x="27" y="0"/>
                  </a:lnTo>
                  <a:lnTo>
                    <a:pt x="27" y="2"/>
                  </a:lnTo>
                  <a:lnTo>
                    <a:pt x="1" y="43"/>
                  </a:lnTo>
                  <a:lnTo>
                    <a:pt x="0" y="43"/>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34" name="Freeform 1091"/>
            <p:cNvSpPr>
              <a:spLocks/>
            </p:cNvSpPr>
            <p:nvPr/>
          </p:nvSpPr>
          <p:spPr bwMode="auto">
            <a:xfrm>
              <a:off x="1059836" y="3485191"/>
              <a:ext cx="38996" cy="62105"/>
            </a:xfrm>
            <a:custGeom>
              <a:avLst/>
              <a:gdLst>
                <a:gd name="T0" fmla="*/ 0 w 27"/>
                <a:gd name="T1" fmla="*/ 0 h 43"/>
                <a:gd name="T2" fmla="*/ 2 w 27"/>
                <a:gd name="T3" fmla="*/ 0 h 43"/>
                <a:gd name="T4" fmla="*/ 27 w 27"/>
                <a:gd name="T5" fmla="*/ 40 h 43"/>
                <a:gd name="T6" fmla="*/ 27 w 27"/>
                <a:gd name="T7" fmla="*/ 43 h 43"/>
                <a:gd name="T8" fmla="*/ 26 w 27"/>
                <a:gd name="T9" fmla="*/ 43 h 43"/>
                <a:gd name="T10" fmla="*/ 0 w 27"/>
                <a:gd name="T11" fmla="*/ 2 h 43"/>
                <a:gd name="T12" fmla="*/ 0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0" y="0"/>
                  </a:moveTo>
                  <a:lnTo>
                    <a:pt x="2" y="0"/>
                  </a:lnTo>
                  <a:lnTo>
                    <a:pt x="27" y="40"/>
                  </a:lnTo>
                  <a:lnTo>
                    <a:pt x="27" y="43"/>
                  </a:lnTo>
                  <a:lnTo>
                    <a:pt x="26" y="4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35" name="Line 1092"/>
            <p:cNvSpPr>
              <a:spLocks noChangeShapeType="1"/>
            </p:cNvSpPr>
            <p:nvPr/>
          </p:nvSpPr>
          <p:spPr bwMode="auto">
            <a:xfrm>
              <a:off x="1023729" y="3544407"/>
              <a:ext cx="7510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36" name="Freeform 1093"/>
            <p:cNvSpPr>
              <a:spLocks/>
            </p:cNvSpPr>
            <p:nvPr/>
          </p:nvSpPr>
          <p:spPr bwMode="auto">
            <a:xfrm>
              <a:off x="1208598" y="3434642"/>
              <a:ext cx="73659" cy="57771"/>
            </a:xfrm>
            <a:custGeom>
              <a:avLst/>
              <a:gdLst>
                <a:gd name="T0" fmla="*/ 26 w 51"/>
                <a:gd name="T1" fmla="*/ 0 h 40"/>
                <a:gd name="T2" fmla="*/ 51 w 51"/>
                <a:gd name="T3" fmla="*/ 40 h 40"/>
                <a:gd name="T4" fmla="*/ 0 w 51"/>
                <a:gd name="T5" fmla="*/ 40 h 40"/>
                <a:gd name="T6" fmla="*/ 26 w 51"/>
                <a:gd name="T7" fmla="*/ 0 h 40"/>
              </a:gdLst>
              <a:ahLst/>
              <a:cxnLst>
                <a:cxn ang="0">
                  <a:pos x="T0" y="T1"/>
                </a:cxn>
                <a:cxn ang="0">
                  <a:pos x="T2" y="T3"/>
                </a:cxn>
                <a:cxn ang="0">
                  <a:pos x="T4" y="T5"/>
                </a:cxn>
                <a:cxn ang="0">
                  <a:pos x="T6" y="T7"/>
                </a:cxn>
              </a:cxnLst>
              <a:rect l="0" t="0" r="r" b="b"/>
              <a:pathLst>
                <a:path w="51" h="40">
                  <a:moveTo>
                    <a:pt x="26" y="0"/>
                  </a:moveTo>
                  <a:lnTo>
                    <a:pt x="51" y="40"/>
                  </a:lnTo>
                  <a:lnTo>
                    <a:pt x="0" y="40"/>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37" name="Freeform 1094"/>
            <p:cNvSpPr>
              <a:spLocks/>
            </p:cNvSpPr>
            <p:nvPr/>
          </p:nvSpPr>
          <p:spPr bwMode="auto">
            <a:xfrm>
              <a:off x="1208598" y="3434642"/>
              <a:ext cx="38996" cy="59216"/>
            </a:xfrm>
            <a:custGeom>
              <a:avLst/>
              <a:gdLst>
                <a:gd name="T0" fmla="*/ 26 w 27"/>
                <a:gd name="T1" fmla="*/ 0 h 41"/>
                <a:gd name="T2" fmla="*/ 27 w 27"/>
                <a:gd name="T3" fmla="*/ 0 h 41"/>
                <a:gd name="T4" fmla="*/ 27 w 27"/>
                <a:gd name="T5" fmla="*/ 1 h 41"/>
                <a:gd name="T6" fmla="*/ 2 w 27"/>
                <a:gd name="T7" fmla="*/ 41 h 41"/>
                <a:gd name="T8" fmla="*/ 0 w 27"/>
                <a:gd name="T9" fmla="*/ 41 h 41"/>
                <a:gd name="T10" fmla="*/ 0 w 27"/>
                <a:gd name="T11" fmla="*/ 40 h 41"/>
                <a:gd name="T12" fmla="*/ 26 w 27"/>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7" h="41">
                  <a:moveTo>
                    <a:pt x="26" y="0"/>
                  </a:moveTo>
                  <a:lnTo>
                    <a:pt x="27" y="0"/>
                  </a:lnTo>
                  <a:lnTo>
                    <a:pt x="27" y="1"/>
                  </a:lnTo>
                  <a:lnTo>
                    <a:pt x="2" y="41"/>
                  </a:lnTo>
                  <a:lnTo>
                    <a:pt x="0" y="41"/>
                  </a:lnTo>
                  <a:lnTo>
                    <a:pt x="0" y="40"/>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38" name="Freeform 1095"/>
            <p:cNvSpPr>
              <a:spLocks/>
            </p:cNvSpPr>
            <p:nvPr/>
          </p:nvSpPr>
          <p:spPr bwMode="auto">
            <a:xfrm>
              <a:off x="1246149" y="3434642"/>
              <a:ext cx="38996" cy="59216"/>
            </a:xfrm>
            <a:custGeom>
              <a:avLst/>
              <a:gdLst>
                <a:gd name="T0" fmla="*/ 0 w 27"/>
                <a:gd name="T1" fmla="*/ 0 h 41"/>
                <a:gd name="T2" fmla="*/ 1 w 27"/>
                <a:gd name="T3" fmla="*/ 0 h 41"/>
                <a:gd name="T4" fmla="*/ 27 w 27"/>
                <a:gd name="T5" fmla="*/ 40 h 41"/>
                <a:gd name="T6" fmla="*/ 27 w 27"/>
                <a:gd name="T7" fmla="*/ 41 h 41"/>
                <a:gd name="T8" fmla="*/ 25 w 27"/>
                <a:gd name="T9" fmla="*/ 41 h 41"/>
                <a:gd name="T10" fmla="*/ 0 w 27"/>
                <a:gd name="T11" fmla="*/ 1 h 41"/>
                <a:gd name="T12" fmla="*/ 0 w 27"/>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7" h="41">
                  <a:moveTo>
                    <a:pt x="0" y="0"/>
                  </a:moveTo>
                  <a:lnTo>
                    <a:pt x="1" y="0"/>
                  </a:lnTo>
                  <a:lnTo>
                    <a:pt x="27" y="40"/>
                  </a:lnTo>
                  <a:lnTo>
                    <a:pt x="27" y="41"/>
                  </a:lnTo>
                  <a:lnTo>
                    <a:pt x="25" y="41"/>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39" name="Line 1096"/>
            <p:cNvSpPr>
              <a:spLocks noChangeShapeType="1"/>
            </p:cNvSpPr>
            <p:nvPr/>
          </p:nvSpPr>
          <p:spPr bwMode="auto">
            <a:xfrm>
              <a:off x="1208598" y="3493857"/>
              <a:ext cx="7654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40" name="Freeform 1097"/>
            <p:cNvSpPr>
              <a:spLocks/>
            </p:cNvSpPr>
            <p:nvPr/>
          </p:nvSpPr>
          <p:spPr bwMode="auto">
            <a:xfrm>
              <a:off x="1403576" y="3395646"/>
              <a:ext cx="73659" cy="59216"/>
            </a:xfrm>
            <a:custGeom>
              <a:avLst/>
              <a:gdLst>
                <a:gd name="T0" fmla="*/ 25 w 51"/>
                <a:gd name="T1" fmla="*/ 0 h 41"/>
                <a:gd name="T2" fmla="*/ 51 w 51"/>
                <a:gd name="T3" fmla="*/ 41 h 41"/>
                <a:gd name="T4" fmla="*/ 0 w 51"/>
                <a:gd name="T5" fmla="*/ 41 h 41"/>
                <a:gd name="T6" fmla="*/ 25 w 51"/>
                <a:gd name="T7" fmla="*/ 0 h 41"/>
              </a:gdLst>
              <a:ahLst/>
              <a:cxnLst>
                <a:cxn ang="0">
                  <a:pos x="T0" y="T1"/>
                </a:cxn>
                <a:cxn ang="0">
                  <a:pos x="T2" y="T3"/>
                </a:cxn>
                <a:cxn ang="0">
                  <a:pos x="T4" y="T5"/>
                </a:cxn>
                <a:cxn ang="0">
                  <a:pos x="T6" y="T7"/>
                </a:cxn>
              </a:cxnLst>
              <a:rect l="0" t="0" r="r" b="b"/>
              <a:pathLst>
                <a:path w="51" h="41">
                  <a:moveTo>
                    <a:pt x="25" y="0"/>
                  </a:moveTo>
                  <a:lnTo>
                    <a:pt x="51"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41" name="Freeform 1098"/>
            <p:cNvSpPr>
              <a:spLocks/>
            </p:cNvSpPr>
            <p:nvPr/>
          </p:nvSpPr>
          <p:spPr bwMode="auto">
            <a:xfrm>
              <a:off x="1403576" y="3395646"/>
              <a:ext cx="38996" cy="60660"/>
            </a:xfrm>
            <a:custGeom>
              <a:avLst/>
              <a:gdLst>
                <a:gd name="T0" fmla="*/ 25 w 27"/>
                <a:gd name="T1" fmla="*/ 0 h 42"/>
                <a:gd name="T2" fmla="*/ 27 w 27"/>
                <a:gd name="T3" fmla="*/ 0 h 42"/>
                <a:gd name="T4" fmla="*/ 27 w 27"/>
                <a:gd name="T5" fmla="*/ 1 h 42"/>
                <a:gd name="T6" fmla="*/ 0 w 27"/>
                <a:gd name="T7" fmla="*/ 42 h 42"/>
                <a:gd name="T8" fmla="*/ 0 w 27"/>
                <a:gd name="T9" fmla="*/ 42 h 42"/>
                <a:gd name="T10" fmla="*/ 0 w 27"/>
                <a:gd name="T11" fmla="*/ 41 h 42"/>
                <a:gd name="T12" fmla="*/ 25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25" y="0"/>
                  </a:moveTo>
                  <a:lnTo>
                    <a:pt x="27" y="0"/>
                  </a:lnTo>
                  <a:lnTo>
                    <a:pt x="27" y="1"/>
                  </a:lnTo>
                  <a:lnTo>
                    <a:pt x="0"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42" name="Freeform 1099"/>
            <p:cNvSpPr>
              <a:spLocks/>
            </p:cNvSpPr>
            <p:nvPr/>
          </p:nvSpPr>
          <p:spPr bwMode="auto">
            <a:xfrm>
              <a:off x="1439684" y="3395646"/>
              <a:ext cx="38996" cy="60660"/>
            </a:xfrm>
            <a:custGeom>
              <a:avLst/>
              <a:gdLst>
                <a:gd name="T0" fmla="*/ 0 w 27"/>
                <a:gd name="T1" fmla="*/ 0 h 42"/>
                <a:gd name="T2" fmla="*/ 2 w 27"/>
                <a:gd name="T3" fmla="*/ 0 h 42"/>
                <a:gd name="T4" fmla="*/ 27 w 27"/>
                <a:gd name="T5" fmla="*/ 41 h 42"/>
                <a:gd name="T6" fmla="*/ 27 w 27"/>
                <a:gd name="T7" fmla="*/ 42 h 42"/>
                <a:gd name="T8" fmla="*/ 26 w 27"/>
                <a:gd name="T9" fmla="*/ 42 h 42"/>
                <a:gd name="T10" fmla="*/ 0 w 27"/>
                <a:gd name="T11" fmla="*/ 1 h 42"/>
                <a:gd name="T12" fmla="*/ 0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0" y="0"/>
                  </a:moveTo>
                  <a:lnTo>
                    <a:pt x="2" y="0"/>
                  </a:lnTo>
                  <a:lnTo>
                    <a:pt x="27" y="41"/>
                  </a:lnTo>
                  <a:lnTo>
                    <a:pt x="27" y="42"/>
                  </a:lnTo>
                  <a:lnTo>
                    <a:pt x="26"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43" name="Line 1100"/>
            <p:cNvSpPr>
              <a:spLocks noChangeShapeType="1"/>
            </p:cNvSpPr>
            <p:nvPr/>
          </p:nvSpPr>
          <p:spPr bwMode="auto">
            <a:xfrm>
              <a:off x="1403576" y="3456306"/>
              <a:ext cx="7510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44" name="Freeform 1101"/>
            <p:cNvSpPr>
              <a:spLocks/>
            </p:cNvSpPr>
            <p:nvPr/>
          </p:nvSpPr>
          <p:spPr bwMode="auto">
            <a:xfrm>
              <a:off x="1735762" y="3373982"/>
              <a:ext cx="72214" cy="57771"/>
            </a:xfrm>
            <a:custGeom>
              <a:avLst/>
              <a:gdLst>
                <a:gd name="T0" fmla="*/ 25 w 50"/>
                <a:gd name="T1" fmla="*/ 0 h 40"/>
                <a:gd name="T2" fmla="*/ 50 w 50"/>
                <a:gd name="T3" fmla="*/ 40 h 40"/>
                <a:gd name="T4" fmla="*/ 0 w 50"/>
                <a:gd name="T5" fmla="*/ 40 h 40"/>
                <a:gd name="T6" fmla="*/ 25 w 50"/>
                <a:gd name="T7" fmla="*/ 0 h 40"/>
              </a:gdLst>
              <a:ahLst/>
              <a:cxnLst>
                <a:cxn ang="0">
                  <a:pos x="T0" y="T1"/>
                </a:cxn>
                <a:cxn ang="0">
                  <a:pos x="T2" y="T3"/>
                </a:cxn>
                <a:cxn ang="0">
                  <a:pos x="T4" y="T5"/>
                </a:cxn>
                <a:cxn ang="0">
                  <a:pos x="T6" y="T7"/>
                </a:cxn>
              </a:cxnLst>
              <a:rect l="0" t="0" r="r" b="b"/>
              <a:pathLst>
                <a:path w="50" h="40">
                  <a:moveTo>
                    <a:pt x="25" y="0"/>
                  </a:moveTo>
                  <a:lnTo>
                    <a:pt x="50" y="40"/>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45" name="Freeform 1102"/>
            <p:cNvSpPr>
              <a:spLocks/>
            </p:cNvSpPr>
            <p:nvPr/>
          </p:nvSpPr>
          <p:spPr bwMode="auto">
            <a:xfrm>
              <a:off x="1735762" y="3373982"/>
              <a:ext cx="37551" cy="60660"/>
            </a:xfrm>
            <a:custGeom>
              <a:avLst/>
              <a:gdLst>
                <a:gd name="T0" fmla="*/ 25 w 26"/>
                <a:gd name="T1" fmla="*/ 0 h 42"/>
                <a:gd name="T2" fmla="*/ 26 w 26"/>
                <a:gd name="T3" fmla="*/ 0 h 42"/>
                <a:gd name="T4" fmla="*/ 26 w 26"/>
                <a:gd name="T5" fmla="*/ 0 h 42"/>
                <a:gd name="T6" fmla="*/ 0 w 26"/>
                <a:gd name="T7" fmla="*/ 42 h 42"/>
                <a:gd name="T8" fmla="*/ 0 w 26"/>
                <a:gd name="T9" fmla="*/ 42 h 42"/>
                <a:gd name="T10" fmla="*/ 0 w 26"/>
                <a:gd name="T11" fmla="*/ 40 h 42"/>
                <a:gd name="T12" fmla="*/ 25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25" y="0"/>
                  </a:moveTo>
                  <a:lnTo>
                    <a:pt x="26" y="0"/>
                  </a:lnTo>
                  <a:lnTo>
                    <a:pt x="26" y="0"/>
                  </a:lnTo>
                  <a:lnTo>
                    <a:pt x="0" y="42"/>
                  </a:lnTo>
                  <a:lnTo>
                    <a:pt x="0" y="42"/>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46" name="Freeform 1103"/>
            <p:cNvSpPr>
              <a:spLocks/>
            </p:cNvSpPr>
            <p:nvPr/>
          </p:nvSpPr>
          <p:spPr bwMode="auto">
            <a:xfrm>
              <a:off x="1771869" y="3373982"/>
              <a:ext cx="37551" cy="60660"/>
            </a:xfrm>
            <a:custGeom>
              <a:avLst/>
              <a:gdLst>
                <a:gd name="T0" fmla="*/ 0 w 26"/>
                <a:gd name="T1" fmla="*/ 0 h 42"/>
                <a:gd name="T2" fmla="*/ 1 w 26"/>
                <a:gd name="T3" fmla="*/ 0 h 42"/>
                <a:gd name="T4" fmla="*/ 26 w 26"/>
                <a:gd name="T5" fmla="*/ 40 h 42"/>
                <a:gd name="T6" fmla="*/ 26 w 26"/>
                <a:gd name="T7" fmla="*/ 42 h 42"/>
                <a:gd name="T8" fmla="*/ 25 w 26"/>
                <a:gd name="T9" fmla="*/ 42 h 42"/>
                <a:gd name="T10" fmla="*/ 0 w 26"/>
                <a:gd name="T11" fmla="*/ 0 h 42"/>
                <a:gd name="T12" fmla="*/ 0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0" y="0"/>
                  </a:moveTo>
                  <a:lnTo>
                    <a:pt x="1" y="0"/>
                  </a:lnTo>
                  <a:lnTo>
                    <a:pt x="26" y="40"/>
                  </a:lnTo>
                  <a:lnTo>
                    <a:pt x="26" y="42"/>
                  </a:lnTo>
                  <a:lnTo>
                    <a:pt x="25" y="42"/>
                  </a:lnTo>
                  <a:lnTo>
                    <a:pt x="0" y="0"/>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47" name="Line 1104"/>
            <p:cNvSpPr>
              <a:spLocks noChangeShapeType="1"/>
            </p:cNvSpPr>
            <p:nvPr/>
          </p:nvSpPr>
          <p:spPr bwMode="auto">
            <a:xfrm>
              <a:off x="1735762" y="3433197"/>
              <a:ext cx="7365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48" name="Freeform 1105"/>
            <p:cNvSpPr>
              <a:spLocks/>
            </p:cNvSpPr>
            <p:nvPr/>
          </p:nvSpPr>
          <p:spPr bwMode="auto">
            <a:xfrm>
              <a:off x="1883079" y="3389868"/>
              <a:ext cx="75103" cy="57771"/>
            </a:xfrm>
            <a:custGeom>
              <a:avLst/>
              <a:gdLst>
                <a:gd name="T0" fmla="*/ 27 w 52"/>
                <a:gd name="T1" fmla="*/ 0 h 40"/>
                <a:gd name="T2" fmla="*/ 52 w 52"/>
                <a:gd name="T3" fmla="*/ 40 h 40"/>
                <a:gd name="T4" fmla="*/ 0 w 52"/>
                <a:gd name="T5" fmla="*/ 40 h 40"/>
                <a:gd name="T6" fmla="*/ 27 w 52"/>
                <a:gd name="T7" fmla="*/ 0 h 40"/>
              </a:gdLst>
              <a:ahLst/>
              <a:cxnLst>
                <a:cxn ang="0">
                  <a:pos x="T0" y="T1"/>
                </a:cxn>
                <a:cxn ang="0">
                  <a:pos x="T2" y="T3"/>
                </a:cxn>
                <a:cxn ang="0">
                  <a:pos x="T4" y="T5"/>
                </a:cxn>
                <a:cxn ang="0">
                  <a:pos x="T6" y="T7"/>
                </a:cxn>
              </a:cxnLst>
              <a:rect l="0" t="0" r="r" b="b"/>
              <a:pathLst>
                <a:path w="52" h="40">
                  <a:moveTo>
                    <a:pt x="27" y="0"/>
                  </a:moveTo>
                  <a:lnTo>
                    <a:pt x="52" y="40"/>
                  </a:lnTo>
                  <a:lnTo>
                    <a:pt x="0" y="40"/>
                  </a:lnTo>
                  <a:lnTo>
                    <a:pt x="2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49" name="Freeform 1106"/>
            <p:cNvSpPr>
              <a:spLocks/>
            </p:cNvSpPr>
            <p:nvPr/>
          </p:nvSpPr>
          <p:spPr bwMode="auto">
            <a:xfrm>
              <a:off x="1883079" y="3389868"/>
              <a:ext cx="40440" cy="59216"/>
            </a:xfrm>
            <a:custGeom>
              <a:avLst/>
              <a:gdLst>
                <a:gd name="T0" fmla="*/ 27 w 28"/>
                <a:gd name="T1" fmla="*/ 0 h 41"/>
                <a:gd name="T2" fmla="*/ 28 w 28"/>
                <a:gd name="T3" fmla="*/ 0 h 41"/>
                <a:gd name="T4" fmla="*/ 28 w 28"/>
                <a:gd name="T5" fmla="*/ 0 h 41"/>
                <a:gd name="T6" fmla="*/ 3 w 28"/>
                <a:gd name="T7" fmla="*/ 41 h 41"/>
                <a:gd name="T8" fmla="*/ 0 w 28"/>
                <a:gd name="T9" fmla="*/ 41 h 41"/>
                <a:gd name="T10" fmla="*/ 0 w 28"/>
                <a:gd name="T11" fmla="*/ 40 h 41"/>
                <a:gd name="T12" fmla="*/ 27 w 28"/>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8" h="41">
                  <a:moveTo>
                    <a:pt x="27" y="0"/>
                  </a:moveTo>
                  <a:lnTo>
                    <a:pt x="28" y="0"/>
                  </a:lnTo>
                  <a:lnTo>
                    <a:pt x="28" y="0"/>
                  </a:lnTo>
                  <a:lnTo>
                    <a:pt x="3" y="41"/>
                  </a:lnTo>
                  <a:lnTo>
                    <a:pt x="0" y="41"/>
                  </a:lnTo>
                  <a:lnTo>
                    <a:pt x="0" y="40"/>
                  </a:lnTo>
                  <a:lnTo>
                    <a:pt x="2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50" name="Freeform 1107"/>
            <p:cNvSpPr>
              <a:spLocks/>
            </p:cNvSpPr>
            <p:nvPr/>
          </p:nvSpPr>
          <p:spPr bwMode="auto">
            <a:xfrm>
              <a:off x="1922075" y="3389868"/>
              <a:ext cx="38996" cy="59216"/>
            </a:xfrm>
            <a:custGeom>
              <a:avLst/>
              <a:gdLst>
                <a:gd name="T0" fmla="*/ 0 w 27"/>
                <a:gd name="T1" fmla="*/ 0 h 41"/>
                <a:gd name="T2" fmla="*/ 1 w 27"/>
                <a:gd name="T3" fmla="*/ 0 h 41"/>
                <a:gd name="T4" fmla="*/ 27 w 27"/>
                <a:gd name="T5" fmla="*/ 40 h 41"/>
                <a:gd name="T6" fmla="*/ 27 w 27"/>
                <a:gd name="T7" fmla="*/ 41 h 41"/>
                <a:gd name="T8" fmla="*/ 25 w 27"/>
                <a:gd name="T9" fmla="*/ 41 h 41"/>
                <a:gd name="T10" fmla="*/ 0 w 27"/>
                <a:gd name="T11" fmla="*/ 0 h 41"/>
                <a:gd name="T12" fmla="*/ 0 w 27"/>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7" h="41">
                  <a:moveTo>
                    <a:pt x="0" y="0"/>
                  </a:moveTo>
                  <a:lnTo>
                    <a:pt x="1" y="0"/>
                  </a:lnTo>
                  <a:lnTo>
                    <a:pt x="27" y="40"/>
                  </a:lnTo>
                  <a:lnTo>
                    <a:pt x="27" y="41"/>
                  </a:lnTo>
                  <a:lnTo>
                    <a:pt x="25" y="41"/>
                  </a:lnTo>
                  <a:lnTo>
                    <a:pt x="0" y="0"/>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51" name="Line 1108"/>
            <p:cNvSpPr>
              <a:spLocks noChangeShapeType="1"/>
            </p:cNvSpPr>
            <p:nvPr/>
          </p:nvSpPr>
          <p:spPr bwMode="auto">
            <a:xfrm>
              <a:off x="1883079" y="3449085"/>
              <a:ext cx="7799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52" name="Freeform 1109"/>
            <p:cNvSpPr>
              <a:spLocks/>
            </p:cNvSpPr>
            <p:nvPr/>
          </p:nvSpPr>
          <p:spPr bwMode="auto">
            <a:xfrm>
              <a:off x="2054949" y="3420199"/>
              <a:ext cx="73659" cy="57771"/>
            </a:xfrm>
            <a:custGeom>
              <a:avLst/>
              <a:gdLst>
                <a:gd name="T0" fmla="*/ 25 w 51"/>
                <a:gd name="T1" fmla="*/ 0 h 40"/>
                <a:gd name="T2" fmla="*/ 51 w 51"/>
                <a:gd name="T3" fmla="*/ 40 h 40"/>
                <a:gd name="T4" fmla="*/ 0 w 51"/>
                <a:gd name="T5" fmla="*/ 40 h 40"/>
                <a:gd name="T6" fmla="*/ 25 w 51"/>
                <a:gd name="T7" fmla="*/ 0 h 40"/>
              </a:gdLst>
              <a:ahLst/>
              <a:cxnLst>
                <a:cxn ang="0">
                  <a:pos x="T0" y="T1"/>
                </a:cxn>
                <a:cxn ang="0">
                  <a:pos x="T2" y="T3"/>
                </a:cxn>
                <a:cxn ang="0">
                  <a:pos x="T4" y="T5"/>
                </a:cxn>
                <a:cxn ang="0">
                  <a:pos x="T6" y="T7"/>
                </a:cxn>
              </a:cxnLst>
              <a:rect l="0" t="0" r="r" b="b"/>
              <a:pathLst>
                <a:path w="51" h="40">
                  <a:moveTo>
                    <a:pt x="25" y="0"/>
                  </a:moveTo>
                  <a:lnTo>
                    <a:pt x="51" y="40"/>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53" name="Freeform 1110"/>
            <p:cNvSpPr>
              <a:spLocks/>
            </p:cNvSpPr>
            <p:nvPr/>
          </p:nvSpPr>
          <p:spPr bwMode="auto">
            <a:xfrm>
              <a:off x="2054949" y="3420199"/>
              <a:ext cx="38996" cy="60660"/>
            </a:xfrm>
            <a:custGeom>
              <a:avLst/>
              <a:gdLst>
                <a:gd name="T0" fmla="*/ 25 w 27"/>
                <a:gd name="T1" fmla="*/ 0 h 42"/>
                <a:gd name="T2" fmla="*/ 27 w 27"/>
                <a:gd name="T3" fmla="*/ 0 h 42"/>
                <a:gd name="T4" fmla="*/ 27 w 27"/>
                <a:gd name="T5" fmla="*/ 0 h 42"/>
                <a:gd name="T6" fmla="*/ 1 w 27"/>
                <a:gd name="T7" fmla="*/ 42 h 42"/>
                <a:gd name="T8" fmla="*/ 0 w 27"/>
                <a:gd name="T9" fmla="*/ 42 h 42"/>
                <a:gd name="T10" fmla="*/ 0 w 27"/>
                <a:gd name="T11" fmla="*/ 40 h 42"/>
                <a:gd name="T12" fmla="*/ 25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25" y="0"/>
                  </a:moveTo>
                  <a:lnTo>
                    <a:pt x="27" y="0"/>
                  </a:lnTo>
                  <a:lnTo>
                    <a:pt x="27" y="0"/>
                  </a:lnTo>
                  <a:lnTo>
                    <a:pt x="1" y="42"/>
                  </a:lnTo>
                  <a:lnTo>
                    <a:pt x="0" y="42"/>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54" name="Freeform 1111"/>
            <p:cNvSpPr>
              <a:spLocks/>
            </p:cNvSpPr>
            <p:nvPr/>
          </p:nvSpPr>
          <p:spPr bwMode="auto">
            <a:xfrm>
              <a:off x="2091056" y="3420199"/>
              <a:ext cx="38996" cy="60660"/>
            </a:xfrm>
            <a:custGeom>
              <a:avLst/>
              <a:gdLst>
                <a:gd name="T0" fmla="*/ 0 w 27"/>
                <a:gd name="T1" fmla="*/ 0 h 42"/>
                <a:gd name="T2" fmla="*/ 2 w 27"/>
                <a:gd name="T3" fmla="*/ 0 h 42"/>
                <a:gd name="T4" fmla="*/ 27 w 27"/>
                <a:gd name="T5" fmla="*/ 40 h 42"/>
                <a:gd name="T6" fmla="*/ 27 w 27"/>
                <a:gd name="T7" fmla="*/ 42 h 42"/>
                <a:gd name="T8" fmla="*/ 26 w 27"/>
                <a:gd name="T9" fmla="*/ 42 h 42"/>
                <a:gd name="T10" fmla="*/ 0 w 27"/>
                <a:gd name="T11" fmla="*/ 0 h 42"/>
                <a:gd name="T12" fmla="*/ 0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0" y="0"/>
                  </a:moveTo>
                  <a:lnTo>
                    <a:pt x="2" y="0"/>
                  </a:lnTo>
                  <a:lnTo>
                    <a:pt x="27" y="40"/>
                  </a:lnTo>
                  <a:lnTo>
                    <a:pt x="27" y="42"/>
                  </a:lnTo>
                  <a:lnTo>
                    <a:pt x="26" y="42"/>
                  </a:lnTo>
                  <a:lnTo>
                    <a:pt x="0" y="0"/>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55" name="Line 1112"/>
            <p:cNvSpPr>
              <a:spLocks noChangeShapeType="1"/>
            </p:cNvSpPr>
            <p:nvPr/>
          </p:nvSpPr>
          <p:spPr bwMode="auto">
            <a:xfrm>
              <a:off x="2054949" y="3479414"/>
              <a:ext cx="7510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56" name="Freeform 1113"/>
            <p:cNvSpPr>
              <a:spLocks/>
            </p:cNvSpPr>
            <p:nvPr/>
          </p:nvSpPr>
          <p:spPr bwMode="auto">
            <a:xfrm>
              <a:off x="2273036" y="3365316"/>
              <a:ext cx="72214" cy="59216"/>
            </a:xfrm>
            <a:custGeom>
              <a:avLst/>
              <a:gdLst>
                <a:gd name="T0" fmla="*/ 25 w 50"/>
                <a:gd name="T1" fmla="*/ 0 h 41"/>
                <a:gd name="T2" fmla="*/ 50 w 50"/>
                <a:gd name="T3" fmla="*/ 41 h 41"/>
                <a:gd name="T4" fmla="*/ 0 w 50"/>
                <a:gd name="T5" fmla="*/ 41 h 41"/>
                <a:gd name="T6" fmla="*/ 25 w 50"/>
                <a:gd name="T7" fmla="*/ 0 h 41"/>
              </a:gdLst>
              <a:ahLst/>
              <a:cxnLst>
                <a:cxn ang="0">
                  <a:pos x="T0" y="T1"/>
                </a:cxn>
                <a:cxn ang="0">
                  <a:pos x="T2" y="T3"/>
                </a:cxn>
                <a:cxn ang="0">
                  <a:pos x="T4" y="T5"/>
                </a:cxn>
                <a:cxn ang="0">
                  <a:pos x="T6" y="T7"/>
                </a:cxn>
              </a:cxnLst>
              <a:rect l="0" t="0" r="r" b="b"/>
              <a:pathLst>
                <a:path w="50" h="41">
                  <a:moveTo>
                    <a:pt x="25" y="0"/>
                  </a:moveTo>
                  <a:lnTo>
                    <a:pt x="50"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57" name="Freeform 1114"/>
            <p:cNvSpPr>
              <a:spLocks/>
            </p:cNvSpPr>
            <p:nvPr/>
          </p:nvSpPr>
          <p:spPr bwMode="auto">
            <a:xfrm>
              <a:off x="2273036" y="3365316"/>
              <a:ext cx="37551" cy="60660"/>
            </a:xfrm>
            <a:custGeom>
              <a:avLst/>
              <a:gdLst>
                <a:gd name="T0" fmla="*/ 25 w 26"/>
                <a:gd name="T1" fmla="*/ 0 h 42"/>
                <a:gd name="T2" fmla="*/ 26 w 26"/>
                <a:gd name="T3" fmla="*/ 0 h 42"/>
                <a:gd name="T4" fmla="*/ 26 w 26"/>
                <a:gd name="T5" fmla="*/ 1 h 42"/>
                <a:gd name="T6" fmla="*/ 0 w 26"/>
                <a:gd name="T7" fmla="*/ 42 h 42"/>
                <a:gd name="T8" fmla="*/ 0 w 26"/>
                <a:gd name="T9" fmla="*/ 42 h 42"/>
                <a:gd name="T10" fmla="*/ 0 w 26"/>
                <a:gd name="T11" fmla="*/ 41 h 42"/>
                <a:gd name="T12" fmla="*/ 25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25" y="0"/>
                  </a:moveTo>
                  <a:lnTo>
                    <a:pt x="26" y="0"/>
                  </a:lnTo>
                  <a:lnTo>
                    <a:pt x="26" y="1"/>
                  </a:lnTo>
                  <a:lnTo>
                    <a:pt x="0"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58" name="Freeform 1115"/>
            <p:cNvSpPr>
              <a:spLocks/>
            </p:cNvSpPr>
            <p:nvPr/>
          </p:nvSpPr>
          <p:spPr bwMode="auto">
            <a:xfrm>
              <a:off x="2309144" y="3365316"/>
              <a:ext cx="37551" cy="60660"/>
            </a:xfrm>
            <a:custGeom>
              <a:avLst/>
              <a:gdLst>
                <a:gd name="T0" fmla="*/ 0 w 26"/>
                <a:gd name="T1" fmla="*/ 0 h 42"/>
                <a:gd name="T2" fmla="*/ 1 w 26"/>
                <a:gd name="T3" fmla="*/ 0 h 42"/>
                <a:gd name="T4" fmla="*/ 26 w 26"/>
                <a:gd name="T5" fmla="*/ 41 h 42"/>
                <a:gd name="T6" fmla="*/ 26 w 26"/>
                <a:gd name="T7" fmla="*/ 42 h 42"/>
                <a:gd name="T8" fmla="*/ 25 w 26"/>
                <a:gd name="T9" fmla="*/ 42 h 42"/>
                <a:gd name="T10" fmla="*/ 0 w 26"/>
                <a:gd name="T11" fmla="*/ 1 h 42"/>
                <a:gd name="T12" fmla="*/ 0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0" y="0"/>
                  </a:moveTo>
                  <a:lnTo>
                    <a:pt x="1" y="0"/>
                  </a:lnTo>
                  <a:lnTo>
                    <a:pt x="26" y="41"/>
                  </a:lnTo>
                  <a:lnTo>
                    <a:pt x="26" y="42"/>
                  </a:lnTo>
                  <a:lnTo>
                    <a:pt x="25"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59" name="Line 1116"/>
            <p:cNvSpPr>
              <a:spLocks noChangeShapeType="1"/>
            </p:cNvSpPr>
            <p:nvPr/>
          </p:nvSpPr>
          <p:spPr bwMode="auto">
            <a:xfrm>
              <a:off x="2273036" y="3425976"/>
              <a:ext cx="7365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60" name="Freeform 1117"/>
            <p:cNvSpPr>
              <a:spLocks/>
            </p:cNvSpPr>
            <p:nvPr/>
          </p:nvSpPr>
          <p:spPr bwMode="auto">
            <a:xfrm>
              <a:off x="2693324" y="3215110"/>
              <a:ext cx="73659" cy="59216"/>
            </a:xfrm>
            <a:custGeom>
              <a:avLst/>
              <a:gdLst>
                <a:gd name="T0" fmla="*/ 26 w 51"/>
                <a:gd name="T1" fmla="*/ 0 h 41"/>
                <a:gd name="T2" fmla="*/ 51 w 51"/>
                <a:gd name="T3" fmla="*/ 41 h 41"/>
                <a:gd name="T4" fmla="*/ 0 w 51"/>
                <a:gd name="T5" fmla="*/ 41 h 41"/>
                <a:gd name="T6" fmla="*/ 26 w 51"/>
                <a:gd name="T7" fmla="*/ 0 h 41"/>
              </a:gdLst>
              <a:ahLst/>
              <a:cxnLst>
                <a:cxn ang="0">
                  <a:pos x="T0" y="T1"/>
                </a:cxn>
                <a:cxn ang="0">
                  <a:pos x="T2" y="T3"/>
                </a:cxn>
                <a:cxn ang="0">
                  <a:pos x="T4" y="T5"/>
                </a:cxn>
                <a:cxn ang="0">
                  <a:pos x="T6" y="T7"/>
                </a:cxn>
              </a:cxnLst>
              <a:rect l="0" t="0" r="r" b="b"/>
              <a:pathLst>
                <a:path w="51" h="41">
                  <a:moveTo>
                    <a:pt x="26" y="0"/>
                  </a:moveTo>
                  <a:lnTo>
                    <a:pt x="51" y="41"/>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61" name="Freeform 1118"/>
            <p:cNvSpPr>
              <a:spLocks/>
            </p:cNvSpPr>
            <p:nvPr/>
          </p:nvSpPr>
          <p:spPr bwMode="auto">
            <a:xfrm>
              <a:off x="2693324" y="3215110"/>
              <a:ext cx="38996" cy="60660"/>
            </a:xfrm>
            <a:custGeom>
              <a:avLst/>
              <a:gdLst>
                <a:gd name="T0" fmla="*/ 26 w 27"/>
                <a:gd name="T1" fmla="*/ 0 h 42"/>
                <a:gd name="T2" fmla="*/ 27 w 27"/>
                <a:gd name="T3" fmla="*/ 0 h 42"/>
                <a:gd name="T4" fmla="*/ 27 w 27"/>
                <a:gd name="T5" fmla="*/ 1 h 42"/>
                <a:gd name="T6" fmla="*/ 1 w 27"/>
                <a:gd name="T7" fmla="*/ 42 h 42"/>
                <a:gd name="T8" fmla="*/ 0 w 27"/>
                <a:gd name="T9" fmla="*/ 42 h 42"/>
                <a:gd name="T10" fmla="*/ 0 w 27"/>
                <a:gd name="T11" fmla="*/ 41 h 42"/>
                <a:gd name="T12" fmla="*/ 26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26" y="0"/>
                  </a:moveTo>
                  <a:lnTo>
                    <a:pt x="27" y="0"/>
                  </a:lnTo>
                  <a:lnTo>
                    <a:pt x="27" y="1"/>
                  </a:lnTo>
                  <a:lnTo>
                    <a:pt x="1" y="42"/>
                  </a:lnTo>
                  <a:lnTo>
                    <a:pt x="0" y="42"/>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62" name="Freeform 1119"/>
            <p:cNvSpPr>
              <a:spLocks/>
            </p:cNvSpPr>
            <p:nvPr/>
          </p:nvSpPr>
          <p:spPr bwMode="auto">
            <a:xfrm>
              <a:off x="2538785" y="2079901"/>
              <a:ext cx="75103" cy="98211"/>
            </a:xfrm>
            <a:custGeom>
              <a:avLst/>
              <a:gdLst>
                <a:gd name="T0" fmla="*/ 0 w 52"/>
                <a:gd name="T1" fmla="*/ 0 h 68"/>
                <a:gd name="T2" fmla="*/ 27 w 52"/>
                <a:gd name="T3" fmla="*/ 25 h 68"/>
                <a:gd name="T4" fmla="*/ 52 w 52"/>
                <a:gd name="T5" fmla="*/ 0 h 68"/>
                <a:gd name="T6" fmla="*/ 27 w 52"/>
                <a:gd name="T7" fmla="*/ 68 h 68"/>
                <a:gd name="T8" fmla="*/ 0 w 52"/>
                <a:gd name="T9" fmla="*/ 0 h 68"/>
              </a:gdLst>
              <a:ahLst/>
              <a:cxnLst>
                <a:cxn ang="0">
                  <a:pos x="T0" y="T1"/>
                </a:cxn>
                <a:cxn ang="0">
                  <a:pos x="T2" y="T3"/>
                </a:cxn>
                <a:cxn ang="0">
                  <a:pos x="T4" y="T5"/>
                </a:cxn>
                <a:cxn ang="0">
                  <a:pos x="T6" y="T7"/>
                </a:cxn>
                <a:cxn ang="0">
                  <a:pos x="T8" y="T9"/>
                </a:cxn>
              </a:cxnLst>
              <a:rect l="0" t="0" r="r" b="b"/>
              <a:pathLst>
                <a:path w="52" h="68">
                  <a:moveTo>
                    <a:pt x="0" y="0"/>
                  </a:moveTo>
                  <a:lnTo>
                    <a:pt x="27" y="25"/>
                  </a:lnTo>
                  <a:lnTo>
                    <a:pt x="52" y="0"/>
                  </a:lnTo>
                  <a:lnTo>
                    <a:pt x="27" y="68"/>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63" name="Line 1120"/>
            <p:cNvSpPr>
              <a:spLocks noChangeShapeType="1"/>
            </p:cNvSpPr>
            <p:nvPr/>
          </p:nvSpPr>
          <p:spPr bwMode="auto">
            <a:xfrm>
              <a:off x="2577781" y="2036573"/>
              <a:ext cx="0" cy="82325"/>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64" name="Freeform 1121"/>
            <p:cNvSpPr>
              <a:spLocks/>
            </p:cNvSpPr>
            <p:nvPr/>
          </p:nvSpPr>
          <p:spPr bwMode="auto">
            <a:xfrm>
              <a:off x="3034175" y="1879145"/>
              <a:ext cx="73659" cy="98211"/>
            </a:xfrm>
            <a:custGeom>
              <a:avLst/>
              <a:gdLst>
                <a:gd name="T0" fmla="*/ 0 w 51"/>
                <a:gd name="T1" fmla="*/ 0 h 68"/>
                <a:gd name="T2" fmla="*/ 26 w 51"/>
                <a:gd name="T3" fmla="*/ 26 h 68"/>
                <a:gd name="T4" fmla="*/ 51 w 51"/>
                <a:gd name="T5" fmla="*/ 0 h 68"/>
                <a:gd name="T6" fmla="*/ 26 w 51"/>
                <a:gd name="T7" fmla="*/ 68 h 68"/>
                <a:gd name="T8" fmla="*/ 0 w 51"/>
                <a:gd name="T9" fmla="*/ 0 h 68"/>
              </a:gdLst>
              <a:ahLst/>
              <a:cxnLst>
                <a:cxn ang="0">
                  <a:pos x="T0" y="T1"/>
                </a:cxn>
                <a:cxn ang="0">
                  <a:pos x="T2" y="T3"/>
                </a:cxn>
                <a:cxn ang="0">
                  <a:pos x="T4" y="T5"/>
                </a:cxn>
                <a:cxn ang="0">
                  <a:pos x="T6" y="T7"/>
                </a:cxn>
                <a:cxn ang="0">
                  <a:pos x="T8" y="T9"/>
                </a:cxn>
              </a:cxnLst>
              <a:rect l="0" t="0" r="r" b="b"/>
              <a:pathLst>
                <a:path w="51" h="68">
                  <a:moveTo>
                    <a:pt x="0" y="0"/>
                  </a:moveTo>
                  <a:lnTo>
                    <a:pt x="26" y="26"/>
                  </a:lnTo>
                  <a:lnTo>
                    <a:pt x="51" y="0"/>
                  </a:lnTo>
                  <a:lnTo>
                    <a:pt x="26" y="68"/>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65" name="Line 1122"/>
            <p:cNvSpPr>
              <a:spLocks noChangeShapeType="1"/>
            </p:cNvSpPr>
            <p:nvPr/>
          </p:nvSpPr>
          <p:spPr bwMode="auto">
            <a:xfrm>
              <a:off x="3071726" y="1837261"/>
              <a:ext cx="0" cy="82325"/>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66" name="Freeform 1123"/>
            <p:cNvSpPr>
              <a:spLocks/>
            </p:cNvSpPr>
            <p:nvPr/>
          </p:nvSpPr>
          <p:spPr bwMode="auto">
            <a:xfrm>
              <a:off x="1946627" y="2904588"/>
              <a:ext cx="73659" cy="99656"/>
            </a:xfrm>
            <a:custGeom>
              <a:avLst/>
              <a:gdLst>
                <a:gd name="T0" fmla="*/ 0 w 51"/>
                <a:gd name="T1" fmla="*/ 0 h 69"/>
                <a:gd name="T2" fmla="*/ 25 w 51"/>
                <a:gd name="T3" fmla="*/ 26 h 69"/>
                <a:gd name="T4" fmla="*/ 51 w 51"/>
                <a:gd name="T5" fmla="*/ 0 h 69"/>
                <a:gd name="T6" fmla="*/ 25 w 51"/>
                <a:gd name="T7" fmla="*/ 69 h 69"/>
                <a:gd name="T8" fmla="*/ 0 w 51"/>
                <a:gd name="T9" fmla="*/ 0 h 69"/>
              </a:gdLst>
              <a:ahLst/>
              <a:cxnLst>
                <a:cxn ang="0">
                  <a:pos x="T0" y="T1"/>
                </a:cxn>
                <a:cxn ang="0">
                  <a:pos x="T2" y="T3"/>
                </a:cxn>
                <a:cxn ang="0">
                  <a:pos x="T4" y="T5"/>
                </a:cxn>
                <a:cxn ang="0">
                  <a:pos x="T6" y="T7"/>
                </a:cxn>
                <a:cxn ang="0">
                  <a:pos x="T8" y="T9"/>
                </a:cxn>
              </a:cxnLst>
              <a:rect l="0" t="0" r="r" b="b"/>
              <a:pathLst>
                <a:path w="51" h="69">
                  <a:moveTo>
                    <a:pt x="0" y="0"/>
                  </a:moveTo>
                  <a:lnTo>
                    <a:pt x="25" y="26"/>
                  </a:lnTo>
                  <a:lnTo>
                    <a:pt x="51" y="0"/>
                  </a:lnTo>
                  <a:lnTo>
                    <a:pt x="25" y="69"/>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67" name="Line 1124"/>
            <p:cNvSpPr>
              <a:spLocks noChangeShapeType="1"/>
            </p:cNvSpPr>
            <p:nvPr/>
          </p:nvSpPr>
          <p:spPr bwMode="auto">
            <a:xfrm>
              <a:off x="1982735" y="2861260"/>
              <a:ext cx="0" cy="83769"/>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68" name="Freeform 1125"/>
            <p:cNvSpPr>
              <a:spLocks/>
            </p:cNvSpPr>
            <p:nvPr/>
          </p:nvSpPr>
          <p:spPr bwMode="auto">
            <a:xfrm>
              <a:off x="2730875" y="3215110"/>
              <a:ext cx="37551" cy="60660"/>
            </a:xfrm>
            <a:custGeom>
              <a:avLst/>
              <a:gdLst>
                <a:gd name="T0" fmla="*/ 0 w 26"/>
                <a:gd name="T1" fmla="*/ 0 h 42"/>
                <a:gd name="T2" fmla="*/ 1 w 26"/>
                <a:gd name="T3" fmla="*/ 0 h 42"/>
                <a:gd name="T4" fmla="*/ 26 w 26"/>
                <a:gd name="T5" fmla="*/ 41 h 42"/>
                <a:gd name="T6" fmla="*/ 26 w 26"/>
                <a:gd name="T7" fmla="*/ 42 h 42"/>
                <a:gd name="T8" fmla="*/ 25 w 26"/>
                <a:gd name="T9" fmla="*/ 42 h 42"/>
                <a:gd name="T10" fmla="*/ 0 w 26"/>
                <a:gd name="T11" fmla="*/ 1 h 42"/>
                <a:gd name="T12" fmla="*/ 0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0" y="0"/>
                  </a:moveTo>
                  <a:lnTo>
                    <a:pt x="1" y="0"/>
                  </a:lnTo>
                  <a:lnTo>
                    <a:pt x="26" y="41"/>
                  </a:lnTo>
                  <a:lnTo>
                    <a:pt x="26" y="42"/>
                  </a:lnTo>
                  <a:lnTo>
                    <a:pt x="25"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69" name="Line 1126"/>
            <p:cNvSpPr>
              <a:spLocks noChangeShapeType="1"/>
            </p:cNvSpPr>
            <p:nvPr/>
          </p:nvSpPr>
          <p:spPr bwMode="auto">
            <a:xfrm>
              <a:off x="2693324" y="3274326"/>
              <a:ext cx="7510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70" name="Freeform 1127"/>
            <p:cNvSpPr>
              <a:spLocks/>
            </p:cNvSpPr>
            <p:nvPr/>
          </p:nvSpPr>
          <p:spPr bwMode="auto">
            <a:xfrm>
              <a:off x="3009622" y="3069237"/>
              <a:ext cx="73659" cy="59216"/>
            </a:xfrm>
            <a:custGeom>
              <a:avLst/>
              <a:gdLst>
                <a:gd name="T0" fmla="*/ 26 w 51"/>
                <a:gd name="T1" fmla="*/ 0 h 41"/>
                <a:gd name="T2" fmla="*/ 51 w 51"/>
                <a:gd name="T3" fmla="*/ 41 h 41"/>
                <a:gd name="T4" fmla="*/ 0 w 51"/>
                <a:gd name="T5" fmla="*/ 41 h 41"/>
                <a:gd name="T6" fmla="*/ 26 w 51"/>
                <a:gd name="T7" fmla="*/ 0 h 41"/>
              </a:gdLst>
              <a:ahLst/>
              <a:cxnLst>
                <a:cxn ang="0">
                  <a:pos x="T0" y="T1"/>
                </a:cxn>
                <a:cxn ang="0">
                  <a:pos x="T2" y="T3"/>
                </a:cxn>
                <a:cxn ang="0">
                  <a:pos x="T4" y="T5"/>
                </a:cxn>
                <a:cxn ang="0">
                  <a:pos x="T6" y="T7"/>
                </a:cxn>
              </a:cxnLst>
              <a:rect l="0" t="0" r="r" b="b"/>
              <a:pathLst>
                <a:path w="51" h="41">
                  <a:moveTo>
                    <a:pt x="26" y="0"/>
                  </a:moveTo>
                  <a:lnTo>
                    <a:pt x="51" y="41"/>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71" name="Freeform 1128"/>
            <p:cNvSpPr>
              <a:spLocks/>
            </p:cNvSpPr>
            <p:nvPr/>
          </p:nvSpPr>
          <p:spPr bwMode="auto">
            <a:xfrm>
              <a:off x="3009622" y="3069237"/>
              <a:ext cx="38996" cy="62105"/>
            </a:xfrm>
            <a:custGeom>
              <a:avLst/>
              <a:gdLst>
                <a:gd name="T0" fmla="*/ 26 w 27"/>
                <a:gd name="T1" fmla="*/ 0 h 43"/>
                <a:gd name="T2" fmla="*/ 27 w 27"/>
                <a:gd name="T3" fmla="*/ 0 h 43"/>
                <a:gd name="T4" fmla="*/ 27 w 27"/>
                <a:gd name="T5" fmla="*/ 2 h 43"/>
                <a:gd name="T6" fmla="*/ 2 w 27"/>
                <a:gd name="T7" fmla="*/ 43 h 43"/>
                <a:gd name="T8" fmla="*/ 0 w 27"/>
                <a:gd name="T9" fmla="*/ 43 h 43"/>
                <a:gd name="T10" fmla="*/ 0 w 27"/>
                <a:gd name="T11" fmla="*/ 41 h 43"/>
                <a:gd name="T12" fmla="*/ 26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26" y="0"/>
                  </a:moveTo>
                  <a:lnTo>
                    <a:pt x="27" y="0"/>
                  </a:lnTo>
                  <a:lnTo>
                    <a:pt x="27" y="2"/>
                  </a:lnTo>
                  <a:lnTo>
                    <a:pt x="2" y="43"/>
                  </a:lnTo>
                  <a:lnTo>
                    <a:pt x="0" y="43"/>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72" name="Freeform 1129"/>
            <p:cNvSpPr>
              <a:spLocks/>
            </p:cNvSpPr>
            <p:nvPr/>
          </p:nvSpPr>
          <p:spPr bwMode="auto">
            <a:xfrm>
              <a:off x="3047173" y="3069237"/>
              <a:ext cx="38996" cy="62105"/>
            </a:xfrm>
            <a:custGeom>
              <a:avLst/>
              <a:gdLst>
                <a:gd name="T0" fmla="*/ 0 w 27"/>
                <a:gd name="T1" fmla="*/ 0 h 43"/>
                <a:gd name="T2" fmla="*/ 1 w 27"/>
                <a:gd name="T3" fmla="*/ 0 h 43"/>
                <a:gd name="T4" fmla="*/ 27 w 27"/>
                <a:gd name="T5" fmla="*/ 41 h 43"/>
                <a:gd name="T6" fmla="*/ 27 w 27"/>
                <a:gd name="T7" fmla="*/ 43 h 43"/>
                <a:gd name="T8" fmla="*/ 25 w 27"/>
                <a:gd name="T9" fmla="*/ 43 h 43"/>
                <a:gd name="T10" fmla="*/ 0 w 27"/>
                <a:gd name="T11" fmla="*/ 2 h 43"/>
                <a:gd name="T12" fmla="*/ 0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0" y="0"/>
                  </a:moveTo>
                  <a:lnTo>
                    <a:pt x="1" y="0"/>
                  </a:lnTo>
                  <a:lnTo>
                    <a:pt x="27" y="41"/>
                  </a:lnTo>
                  <a:lnTo>
                    <a:pt x="27" y="43"/>
                  </a:lnTo>
                  <a:lnTo>
                    <a:pt x="25" y="4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73" name="Line 1130"/>
            <p:cNvSpPr>
              <a:spLocks noChangeShapeType="1"/>
            </p:cNvSpPr>
            <p:nvPr/>
          </p:nvSpPr>
          <p:spPr bwMode="auto">
            <a:xfrm>
              <a:off x="3009622" y="3129897"/>
              <a:ext cx="7654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74" name="Freeform 1131"/>
            <p:cNvSpPr>
              <a:spLocks/>
            </p:cNvSpPr>
            <p:nvPr/>
          </p:nvSpPr>
          <p:spPr bwMode="auto">
            <a:xfrm>
              <a:off x="3727432" y="3063460"/>
              <a:ext cx="73659" cy="59216"/>
            </a:xfrm>
            <a:custGeom>
              <a:avLst/>
              <a:gdLst>
                <a:gd name="T0" fmla="*/ 25 w 51"/>
                <a:gd name="T1" fmla="*/ 0 h 41"/>
                <a:gd name="T2" fmla="*/ 51 w 51"/>
                <a:gd name="T3" fmla="*/ 41 h 41"/>
                <a:gd name="T4" fmla="*/ 0 w 51"/>
                <a:gd name="T5" fmla="*/ 41 h 41"/>
                <a:gd name="T6" fmla="*/ 25 w 51"/>
                <a:gd name="T7" fmla="*/ 0 h 41"/>
              </a:gdLst>
              <a:ahLst/>
              <a:cxnLst>
                <a:cxn ang="0">
                  <a:pos x="T0" y="T1"/>
                </a:cxn>
                <a:cxn ang="0">
                  <a:pos x="T2" y="T3"/>
                </a:cxn>
                <a:cxn ang="0">
                  <a:pos x="T4" y="T5"/>
                </a:cxn>
                <a:cxn ang="0">
                  <a:pos x="T6" y="T7"/>
                </a:cxn>
              </a:cxnLst>
              <a:rect l="0" t="0" r="r" b="b"/>
              <a:pathLst>
                <a:path w="51" h="41">
                  <a:moveTo>
                    <a:pt x="25" y="0"/>
                  </a:moveTo>
                  <a:lnTo>
                    <a:pt x="51"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75" name="Freeform 1132"/>
            <p:cNvSpPr>
              <a:spLocks/>
            </p:cNvSpPr>
            <p:nvPr/>
          </p:nvSpPr>
          <p:spPr bwMode="auto">
            <a:xfrm>
              <a:off x="3727432" y="3063460"/>
              <a:ext cx="38996" cy="60660"/>
            </a:xfrm>
            <a:custGeom>
              <a:avLst/>
              <a:gdLst>
                <a:gd name="T0" fmla="*/ 25 w 27"/>
                <a:gd name="T1" fmla="*/ 0 h 42"/>
                <a:gd name="T2" fmla="*/ 27 w 27"/>
                <a:gd name="T3" fmla="*/ 0 h 42"/>
                <a:gd name="T4" fmla="*/ 27 w 27"/>
                <a:gd name="T5" fmla="*/ 1 h 42"/>
                <a:gd name="T6" fmla="*/ 1 w 27"/>
                <a:gd name="T7" fmla="*/ 42 h 42"/>
                <a:gd name="T8" fmla="*/ 0 w 27"/>
                <a:gd name="T9" fmla="*/ 42 h 42"/>
                <a:gd name="T10" fmla="*/ 0 w 27"/>
                <a:gd name="T11" fmla="*/ 41 h 42"/>
                <a:gd name="T12" fmla="*/ 25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25" y="0"/>
                  </a:moveTo>
                  <a:lnTo>
                    <a:pt x="27" y="0"/>
                  </a:lnTo>
                  <a:lnTo>
                    <a:pt x="27" y="1"/>
                  </a:lnTo>
                  <a:lnTo>
                    <a:pt x="1"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76" name="Freeform 1133"/>
            <p:cNvSpPr>
              <a:spLocks/>
            </p:cNvSpPr>
            <p:nvPr/>
          </p:nvSpPr>
          <p:spPr bwMode="auto">
            <a:xfrm>
              <a:off x="3763539" y="3063460"/>
              <a:ext cx="40440" cy="60660"/>
            </a:xfrm>
            <a:custGeom>
              <a:avLst/>
              <a:gdLst>
                <a:gd name="T0" fmla="*/ 0 w 28"/>
                <a:gd name="T1" fmla="*/ 0 h 42"/>
                <a:gd name="T2" fmla="*/ 2 w 28"/>
                <a:gd name="T3" fmla="*/ 0 h 42"/>
                <a:gd name="T4" fmla="*/ 28 w 28"/>
                <a:gd name="T5" fmla="*/ 41 h 42"/>
                <a:gd name="T6" fmla="*/ 28 w 28"/>
                <a:gd name="T7" fmla="*/ 42 h 42"/>
                <a:gd name="T8" fmla="*/ 26 w 28"/>
                <a:gd name="T9" fmla="*/ 42 h 42"/>
                <a:gd name="T10" fmla="*/ 0 w 28"/>
                <a:gd name="T11" fmla="*/ 1 h 42"/>
                <a:gd name="T12" fmla="*/ 0 w 28"/>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8" h="42">
                  <a:moveTo>
                    <a:pt x="0" y="0"/>
                  </a:moveTo>
                  <a:lnTo>
                    <a:pt x="2" y="0"/>
                  </a:lnTo>
                  <a:lnTo>
                    <a:pt x="28" y="41"/>
                  </a:lnTo>
                  <a:lnTo>
                    <a:pt x="28" y="42"/>
                  </a:lnTo>
                  <a:lnTo>
                    <a:pt x="26"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77" name="Line 1134"/>
            <p:cNvSpPr>
              <a:spLocks noChangeShapeType="1"/>
            </p:cNvSpPr>
            <p:nvPr/>
          </p:nvSpPr>
          <p:spPr bwMode="auto">
            <a:xfrm>
              <a:off x="3727432" y="3124120"/>
              <a:ext cx="7654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78" name="Freeform 1135"/>
            <p:cNvSpPr>
              <a:spLocks/>
            </p:cNvSpPr>
            <p:nvPr/>
          </p:nvSpPr>
          <p:spPr bwMode="auto">
            <a:xfrm>
              <a:off x="3897858" y="3017243"/>
              <a:ext cx="73659" cy="59216"/>
            </a:xfrm>
            <a:custGeom>
              <a:avLst/>
              <a:gdLst>
                <a:gd name="T0" fmla="*/ 26 w 51"/>
                <a:gd name="T1" fmla="*/ 0 h 41"/>
                <a:gd name="T2" fmla="*/ 51 w 51"/>
                <a:gd name="T3" fmla="*/ 41 h 41"/>
                <a:gd name="T4" fmla="*/ 0 w 51"/>
                <a:gd name="T5" fmla="*/ 41 h 41"/>
                <a:gd name="T6" fmla="*/ 26 w 51"/>
                <a:gd name="T7" fmla="*/ 0 h 41"/>
              </a:gdLst>
              <a:ahLst/>
              <a:cxnLst>
                <a:cxn ang="0">
                  <a:pos x="T0" y="T1"/>
                </a:cxn>
                <a:cxn ang="0">
                  <a:pos x="T2" y="T3"/>
                </a:cxn>
                <a:cxn ang="0">
                  <a:pos x="T4" y="T5"/>
                </a:cxn>
                <a:cxn ang="0">
                  <a:pos x="T6" y="T7"/>
                </a:cxn>
              </a:cxnLst>
              <a:rect l="0" t="0" r="r" b="b"/>
              <a:pathLst>
                <a:path w="51" h="41">
                  <a:moveTo>
                    <a:pt x="26" y="0"/>
                  </a:moveTo>
                  <a:lnTo>
                    <a:pt x="51" y="41"/>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79" name="Freeform 1136"/>
            <p:cNvSpPr>
              <a:spLocks/>
            </p:cNvSpPr>
            <p:nvPr/>
          </p:nvSpPr>
          <p:spPr bwMode="auto">
            <a:xfrm>
              <a:off x="3897858" y="3017243"/>
              <a:ext cx="40440" cy="62105"/>
            </a:xfrm>
            <a:custGeom>
              <a:avLst/>
              <a:gdLst>
                <a:gd name="T0" fmla="*/ 26 w 28"/>
                <a:gd name="T1" fmla="*/ 0 h 43"/>
                <a:gd name="T2" fmla="*/ 28 w 28"/>
                <a:gd name="T3" fmla="*/ 0 h 43"/>
                <a:gd name="T4" fmla="*/ 28 w 28"/>
                <a:gd name="T5" fmla="*/ 1 h 43"/>
                <a:gd name="T6" fmla="*/ 2 w 28"/>
                <a:gd name="T7" fmla="*/ 43 h 43"/>
                <a:gd name="T8" fmla="*/ 0 w 28"/>
                <a:gd name="T9" fmla="*/ 43 h 43"/>
                <a:gd name="T10" fmla="*/ 0 w 28"/>
                <a:gd name="T11" fmla="*/ 41 h 43"/>
                <a:gd name="T12" fmla="*/ 26 w 28"/>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8" h="43">
                  <a:moveTo>
                    <a:pt x="26" y="0"/>
                  </a:moveTo>
                  <a:lnTo>
                    <a:pt x="28" y="0"/>
                  </a:lnTo>
                  <a:lnTo>
                    <a:pt x="28" y="1"/>
                  </a:lnTo>
                  <a:lnTo>
                    <a:pt x="2" y="43"/>
                  </a:lnTo>
                  <a:lnTo>
                    <a:pt x="0" y="43"/>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80" name="Freeform 1137"/>
            <p:cNvSpPr>
              <a:spLocks/>
            </p:cNvSpPr>
            <p:nvPr/>
          </p:nvSpPr>
          <p:spPr bwMode="auto">
            <a:xfrm>
              <a:off x="3935409" y="3017243"/>
              <a:ext cx="38996" cy="62105"/>
            </a:xfrm>
            <a:custGeom>
              <a:avLst/>
              <a:gdLst>
                <a:gd name="T0" fmla="*/ 0 w 27"/>
                <a:gd name="T1" fmla="*/ 0 h 43"/>
                <a:gd name="T2" fmla="*/ 2 w 27"/>
                <a:gd name="T3" fmla="*/ 0 h 43"/>
                <a:gd name="T4" fmla="*/ 27 w 27"/>
                <a:gd name="T5" fmla="*/ 41 h 43"/>
                <a:gd name="T6" fmla="*/ 27 w 27"/>
                <a:gd name="T7" fmla="*/ 43 h 43"/>
                <a:gd name="T8" fmla="*/ 25 w 27"/>
                <a:gd name="T9" fmla="*/ 43 h 43"/>
                <a:gd name="T10" fmla="*/ 0 w 27"/>
                <a:gd name="T11" fmla="*/ 1 h 43"/>
                <a:gd name="T12" fmla="*/ 0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0" y="0"/>
                  </a:moveTo>
                  <a:lnTo>
                    <a:pt x="2" y="0"/>
                  </a:lnTo>
                  <a:lnTo>
                    <a:pt x="27" y="41"/>
                  </a:lnTo>
                  <a:lnTo>
                    <a:pt x="27" y="43"/>
                  </a:lnTo>
                  <a:lnTo>
                    <a:pt x="25" y="43"/>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81" name="Line 1138"/>
            <p:cNvSpPr>
              <a:spLocks noChangeShapeType="1"/>
            </p:cNvSpPr>
            <p:nvPr/>
          </p:nvSpPr>
          <p:spPr bwMode="auto">
            <a:xfrm>
              <a:off x="3897858" y="3076459"/>
              <a:ext cx="7654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82" name="Freeform 1139"/>
            <p:cNvSpPr>
              <a:spLocks/>
            </p:cNvSpPr>
            <p:nvPr/>
          </p:nvSpPr>
          <p:spPr bwMode="auto">
            <a:xfrm>
              <a:off x="4286370" y="2747162"/>
              <a:ext cx="73659" cy="59216"/>
            </a:xfrm>
            <a:custGeom>
              <a:avLst/>
              <a:gdLst>
                <a:gd name="T0" fmla="*/ 25 w 51"/>
                <a:gd name="T1" fmla="*/ 0 h 41"/>
                <a:gd name="T2" fmla="*/ 51 w 51"/>
                <a:gd name="T3" fmla="*/ 41 h 41"/>
                <a:gd name="T4" fmla="*/ 0 w 51"/>
                <a:gd name="T5" fmla="*/ 41 h 41"/>
                <a:gd name="T6" fmla="*/ 25 w 51"/>
                <a:gd name="T7" fmla="*/ 0 h 41"/>
              </a:gdLst>
              <a:ahLst/>
              <a:cxnLst>
                <a:cxn ang="0">
                  <a:pos x="T0" y="T1"/>
                </a:cxn>
                <a:cxn ang="0">
                  <a:pos x="T2" y="T3"/>
                </a:cxn>
                <a:cxn ang="0">
                  <a:pos x="T4" y="T5"/>
                </a:cxn>
                <a:cxn ang="0">
                  <a:pos x="T6" y="T7"/>
                </a:cxn>
              </a:cxnLst>
              <a:rect l="0" t="0" r="r" b="b"/>
              <a:pathLst>
                <a:path w="51" h="41">
                  <a:moveTo>
                    <a:pt x="25" y="0"/>
                  </a:moveTo>
                  <a:lnTo>
                    <a:pt x="51"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83" name="Freeform 1140"/>
            <p:cNvSpPr>
              <a:spLocks/>
            </p:cNvSpPr>
            <p:nvPr/>
          </p:nvSpPr>
          <p:spPr bwMode="auto">
            <a:xfrm>
              <a:off x="4286370" y="2747162"/>
              <a:ext cx="37551" cy="60660"/>
            </a:xfrm>
            <a:custGeom>
              <a:avLst/>
              <a:gdLst>
                <a:gd name="T0" fmla="*/ 25 w 26"/>
                <a:gd name="T1" fmla="*/ 0 h 42"/>
                <a:gd name="T2" fmla="*/ 26 w 26"/>
                <a:gd name="T3" fmla="*/ 0 h 42"/>
                <a:gd name="T4" fmla="*/ 26 w 26"/>
                <a:gd name="T5" fmla="*/ 1 h 42"/>
                <a:gd name="T6" fmla="*/ 0 w 26"/>
                <a:gd name="T7" fmla="*/ 42 h 42"/>
                <a:gd name="T8" fmla="*/ 0 w 26"/>
                <a:gd name="T9" fmla="*/ 42 h 42"/>
                <a:gd name="T10" fmla="*/ 0 w 26"/>
                <a:gd name="T11" fmla="*/ 41 h 42"/>
                <a:gd name="T12" fmla="*/ 25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25" y="0"/>
                  </a:moveTo>
                  <a:lnTo>
                    <a:pt x="26" y="0"/>
                  </a:lnTo>
                  <a:lnTo>
                    <a:pt x="26" y="1"/>
                  </a:lnTo>
                  <a:lnTo>
                    <a:pt x="0"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84" name="Freeform 1141"/>
            <p:cNvSpPr>
              <a:spLocks/>
            </p:cNvSpPr>
            <p:nvPr/>
          </p:nvSpPr>
          <p:spPr bwMode="auto">
            <a:xfrm>
              <a:off x="4322478" y="2747162"/>
              <a:ext cx="37551" cy="60660"/>
            </a:xfrm>
            <a:custGeom>
              <a:avLst/>
              <a:gdLst>
                <a:gd name="T0" fmla="*/ 0 w 26"/>
                <a:gd name="T1" fmla="*/ 0 h 42"/>
                <a:gd name="T2" fmla="*/ 1 w 26"/>
                <a:gd name="T3" fmla="*/ 0 h 42"/>
                <a:gd name="T4" fmla="*/ 26 w 26"/>
                <a:gd name="T5" fmla="*/ 41 h 42"/>
                <a:gd name="T6" fmla="*/ 26 w 26"/>
                <a:gd name="T7" fmla="*/ 42 h 42"/>
                <a:gd name="T8" fmla="*/ 26 w 26"/>
                <a:gd name="T9" fmla="*/ 42 h 42"/>
                <a:gd name="T10" fmla="*/ 0 w 26"/>
                <a:gd name="T11" fmla="*/ 1 h 42"/>
                <a:gd name="T12" fmla="*/ 0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0" y="0"/>
                  </a:moveTo>
                  <a:lnTo>
                    <a:pt x="1" y="0"/>
                  </a:lnTo>
                  <a:lnTo>
                    <a:pt x="26" y="41"/>
                  </a:lnTo>
                  <a:lnTo>
                    <a:pt x="26" y="42"/>
                  </a:lnTo>
                  <a:lnTo>
                    <a:pt x="26"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85" name="Line 1142"/>
            <p:cNvSpPr>
              <a:spLocks noChangeShapeType="1"/>
            </p:cNvSpPr>
            <p:nvPr/>
          </p:nvSpPr>
          <p:spPr bwMode="auto">
            <a:xfrm>
              <a:off x="4286370" y="2807822"/>
              <a:ext cx="7365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86" name="Freeform 1143"/>
            <p:cNvSpPr>
              <a:spLocks/>
            </p:cNvSpPr>
            <p:nvPr/>
          </p:nvSpPr>
          <p:spPr bwMode="auto">
            <a:xfrm>
              <a:off x="4979627" y="2371647"/>
              <a:ext cx="73659" cy="59216"/>
            </a:xfrm>
            <a:custGeom>
              <a:avLst/>
              <a:gdLst>
                <a:gd name="T0" fmla="*/ 25 w 51"/>
                <a:gd name="T1" fmla="*/ 0 h 41"/>
                <a:gd name="T2" fmla="*/ 51 w 51"/>
                <a:gd name="T3" fmla="*/ 41 h 41"/>
                <a:gd name="T4" fmla="*/ 0 w 51"/>
                <a:gd name="T5" fmla="*/ 41 h 41"/>
                <a:gd name="T6" fmla="*/ 25 w 51"/>
                <a:gd name="T7" fmla="*/ 0 h 41"/>
              </a:gdLst>
              <a:ahLst/>
              <a:cxnLst>
                <a:cxn ang="0">
                  <a:pos x="T0" y="T1"/>
                </a:cxn>
                <a:cxn ang="0">
                  <a:pos x="T2" y="T3"/>
                </a:cxn>
                <a:cxn ang="0">
                  <a:pos x="T4" y="T5"/>
                </a:cxn>
                <a:cxn ang="0">
                  <a:pos x="T6" y="T7"/>
                </a:cxn>
              </a:cxnLst>
              <a:rect l="0" t="0" r="r" b="b"/>
              <a:pathLst>
                <a:path w="51" h="41">
                  <a:moveTo>
                    <a:pt x="25" y="0"/>
                  </a:moveTo>
                  <a:lnTo>
                    <a:pt x="51"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87" name="Freeform 1144"/>
            <p:cNvSpPr>
              <a:spLocks/>
            </p:cNvSpPr>
            <p:nvPr/>
          </p:nvSpPr>
          <p:spPr bwMode="auto">
            <a:xfrm>
              <a:off x="4979627" y="2371647"/>
              <a:ext cx="37551" cy="60660"/>
            </a:xfrm>
            <a:custGeom>
              <a:avLst/>
              <a:gdLst>
                <a:gd name="T0" fmla="*/ 25 w 26"/>
                <a:gd name="T1" fmla="*/ 0 h 42"/>
                <a:gd name="T2" fmla="*/ 26 w 26"/>
                <a:gd name="T3" fmla="*/ 0 h 42"/>
                <a:gd name="T4" fmla="*/ 26 w 26"/>
                <a:gd name="T5" fmla="*/ 1 h 42"/>
                <a:gd name="T6" fmla="*/ 1 w 26"/>
                <a:gd name="T7" fmla="*/ 42 h 42"/>
                <a:gd name="T8" fmla="*/ 0 w 26"/>
                <a:gd name="T9" fmla="*/ 42 h 42"/>
                <a:gd name="T10" fmla="*/ 0 w 26"/>
                <a:gd name="T11" fmla="*/ 41 h 42"/>
                <a:gd name="T12" fmla="*/ 25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25" y="0"/>
                  </a:moveTo>
                  <a:lnTo>
                    <a:pt x="26" y="0"/>
                  </a:lnTo>
                  <a:lnTo>
                    <a:pt x="26" y="1"/>
                  </a:lnTo>
                  <a:lnTo>
                    <a:pt x="1"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88" name="Freeform 1145"/>
            <p:cNvSpPr>
              <a:spLocks/>
            </p:cNvSpPr>
            <p:nvPr/>
          </p:nvSpPr>
          <p:spPr bwMode="auto">
            <a:xfrm>
              <a:off x="5015735" y="2371647"/>
              <a:ext cx="40440" cy="60660"/>
            </a:xfrm>
            <a:custGeom>
              <a:avLst/>
              <a:gdLst>
                <a:gd name="T0" fmla="*/ 0 w 28"/>
                <a:gd name="T1" fmla="*/ 0 h 42"/>
                <a:gd name="T2" fmla="*/ 1 w 28"/>
                <a:gd name="T3" fmla="*/ 0 h 42"/>
                <a:gd name="T4" fmla="*/ 28 w 28"/>
                <a:gd name="T5" fmla="*/ 41 h 42"/>
                <a:gd name="T6" fmla="*/ 28 w 28"/>
                <a:gd name="T7" fmla="*/ 42 h 42"/>
                <a:gd name="T8" fmla="*/ 26 w 28"/>
                <a:gd name="T9" fmla="*/ 42 h 42"/>
                <a:gd name="T10" fmla="*/ 0 w 28"/>
                <a:gd name="T11" fmla="*/ 1 h 42"/>
                <a:gd name="T12" fmla="*/ 0 w 28"/>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8" h="42">
                  <a:moveTo>
                    <a:pt x="0" y="0"/>
                  </a:moveTo>
                  <a:lnTo>
                    <a:pt x="1" y="0"/>
                  </a:lnTo>
                  <a:lnTo>
                    <a:pt x="28" y="41"/>
                  </a:lnTo>
                  <a:lnTo>
                    <a:pt x="28" y="42"/>
                  </a:lnTo>
                  <a:lnTo>
                    <a:pt x="26"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89" name="Line 1146"/>
            <p:cNvSpPr>
              <a:spLocks noChangeShapeType="1"/>
            </p:cNvSpPr>
            <p:nvPr/>
          </p:nvSpPr>
          <p:spPr bwMode="auto">
            <a:xfrm>
              <a:off x="4979627" y="2430863"/>
              <a:ext cx="7654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90" name="Freeform 1147"/>
            <p:cNvSpPr>
              <a:spLocks/>
            </p:cNvSpPr>
            <p:nvPr/>
          </p:nvSpPr>
          <p:spPr bwMode="auto">
            <a:xfrm>
              <a:off x="5407136" y="2602733"/>
              <a:ext cx="73659" cy="59216"/>
            </a:xfrm>
            <a:custGeom>
              <a:avLst/>
              <a:gdLst>
                <a:gd name="T0" fmla="*/ 25 w 51"/>
                <a:gd name="T1" fmla="*/ 0 h 41"/>
                <a:gd name="T2" fmla="*/ 51 w 51"/>
                <a:gd name="T3" fmla="*/ 41 h 41"/>
                <a:gd name="T4" fmla="*/ 0 w 51"/>
                <a:gd name="T5" fmla="*/ 41 h 41"/>
                <a:gd name="T6" fmla="*/ 25 w 51"/>
                <a:gd name="T7" fmla="*/ 0 h 41"/>
              </a:gdLst>
              <a:ahLst/>
              <a:cxnLst>
                <a:cxn ang="0">
                  <a:pos x="T0" y="T1"/>
                </a:cxn>
                <a:cxn ang="0">
                  <a:pos x="T2" y="T3"/>
                </a:cxn>
                <a:cxn ang="0">
                  <a:pos x="T4" y="T5"/>
                </a:cxn>
                <a:cxn ang="0">
                  <a:pos x="T6" y="T7"/>
                </a:cxn>
              </a:cxnLst>
              <a:rect l="0" t="0" r="r" b="b"/>
              <a:pathLst>
                <a:path w="51" h="41">
                  <a:moveTo>
                    <a:pt x="25" y="0"/>
                  </a:moveTo>
                  <a:lnTo>
                    <a:pt x="51"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91" name="Freeform 1148"/>
            <p:cNvSpPr>
              <a:spLocks/>
            </p:cNvSpPr>
            <p:nvPr/>
          </p:nvSpPr>
          <p:spPr bwMode="auto">
            <a:xfrm>
              <a:off x="5407136" y="2602733"/>
              <a:ext cx="38996" cy="60660"/>
            </a:xfrm>
            <a:custGeom>
              <a:avLst/>
              <a:gdLst>
                <a:gd name="T0" fmla="*/ 25 w 27"/>
                <a:gd name="T1" fmla="*/ 0 h 42"/>
                <a:gd name="T2" fmla="*/ 27 w 27"/>
                <a:gd name="T3" fmla="*/ 0 h 42"/>
                <a:gd name="T4" fmla="*/ 27 w 27"/>
                <a:gd name="T5" fmla="*/ 1 h 42"/>
                <a:gd name="T6" fmla="*/ 1 w 27"/>
                <a:gd name="T7" fmla="*/ 42 h 42"/>
                <a:gd name="T8" fmla="*/ 0 w 27"/>
                <a:gd name="T9" fmla="*/ 42 h 42"/>
                <a:gd name="T10" fmla="*/ 0 w 27"/>
                <a:gd name="T11" fmla="*/ 41 h 42"/>
                <a:gd name="T12" fmla="*/ 25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25" y="0"/>
                  </a:moveTo>
                  <a:lnTo>
                    <a:pt x="27" y="0"/>
                  </a:lnTo>
                  <a:lnTo>
                    <a:pt x="27" y="1"/>
                  </a:lnTo>
                  <a:lnTo>
                    <a:pt x="1"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92" name="Freeform 1149"/>
            <p:cNvSpPr>
              <a:spLocks/>
            </p:cNvSpPr>
            <p:nvPr/>
          </p:nvSpPr>
          <p:spPr bwMode="auto">
            <a:xfrm>
              <a:off x="5443244" y="2602733"/>
              <a:ext cx="38996" cy="60660"/>
            </a:xfrm>
            <a:custGeom>
              <a:avLst/>
              <a:gdLst>
                <a:gd name="T0" fmla="*/ 0 w 27"/>
                <a:gd name="T1" fmla="*/ 0 h 42"/>
                <a:gd name="T2" fmla="*/ 2 w 27"/>
                <a:gd name="T3" fmla="*/ 0 h 42"/>
                <a:gd name="T4" fmla="*/ 27 w 27"/>
                <a:gd name="T5" fmla="*/ 41 h 42"/>
                <a:gd name="T6" fmla="*/ 27 w 27"/>
                <a:gd name="T7" fmla="*/ 42 h 42"/>
                <a:gd name="T8" fmla="*/ 26 w 27"/>
                <a:gd name="T9" fmla="*/ 42 h 42"/>
                <a:gd name="T10" fmla="*/ 0 w 27"/>
                <a:gd name="T11" fmla="*/ 1 h 42"/>
                <a:gd name="T12" fmla="*/ 0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0" y="0"/>
                  </a:moveTo>
                  <a:lnTo>
                    <a:pt x="2" y="0"/>
                  </a:lnTo>
                  <a:lnTo>
                    <a:pt x="27" y="41"/>
                  </a:lnTo>
                  <a:lnTo>
                    <a:pt x="27" y="42"/>
                  </a:lnTo>
                  <a:lnTo>
                    <a:pt x="26"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93" name="Line 1150"/>
            <p:cNvSpPr>
              <a:spLocks noChangeShapeType="1"/>
            </p:cNvSpPr>
            <p:nvPr/>
          </p:nvSpPr>
          <p:spPr bwMode="auto">
            <a:xfrm>
              <a:off x="5407136" y="2661948"/>
              <a:ext cx="7510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94" name="Freeform 1151"/>
            <p:cNvSpPr>
              <a:spLocks/>
            </p:cNvSpPr>
            <p:nvPr/>
          </p:nvSpPr>
          <p:spPr bwMode="auto">
            <a:xfrm>
              <a:off x="935627" y="3596402"/>
              <a:ext cx="75103" cy="59216"/>
            </a:xfrm>
            <a:custGeom>
              <a:avLst/>
              <a:gdLst>
                <a:gd name="T0" fmla="*/ 27 w 52"/>
                <a:gd name="T1" fmla="*/ 0 h 41"/>
                <a:gd name="T2" fmla="*/ 52 w 52"/>
                <a:gd name="T3" fmla="*/ 41 h 41"/>
                <a:gd name="T4" fmla="*/ 0 w 52"/>
                <a:gd name="T5" fmla="*/ 41 h 41"/>
                <a:gd name="T6" fmla="*/ 27 w 52"/>
                <a:gd name="T7" fmla="*/ 0 h 41"/>
              </a:gdLst>
              <a:ahLst/>
              <a:cxnLst>
                <a:cxn ang="0">
                  <a:pos x="T0" y="T1"/>
                </a:cxn>
                <a:cxn ang="0">
                  <a:pos x="T2" y="T3"/>
                </a:cxn>
                <a:cxn ang="0">
                  <a:pos x="T4" y="T5"/>
                </a:cxn>
                <a:cxn ang="0">
                  <a:pos x="T6" y="T7"/>
                </a:cxn>
              </a:cxnLst>
              <a:rect l="0" t="0" r="r" b="b"/>
              <a:pathLst>
                <a:path w="52" h="41">
                  <a:moveTo>
                    <a:pt x="27" y="0"/>
                  </a:moveTo>
                  <a:lnTo>
                    <a:pt x="52" y="41"/>
                  </a:lnTo>
                  <a:lnTo>
                    <a:pt x="0" y="41"/>
                  </a:lnTo>
                  <a:lnTo>
                    <a:pt x="27"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95" name="Freeform 1152"/>
            <p:cNvSpPr>
              <a:spLocks/>
            </p:cNvSpPr>
            <p:nvPr/>
          </p:nvSpPr>
          <p:spPr bwMode="auto">
            <a:xfrm>
              <a:off x="935627" y="3596402"/>
              <a:ext cx="40440" cy="62105"/>
            </a:xfrm>
            <a:custGeom>
              <a:avLst/>
              <a:gdLst>
                <a:gd name="T0" fmla="*/ 27 w 28"/>
                <a:gd name="T1" fmla="*/ 0 h 43"/>
                <a:gd name="T2" fmla="*/ 28 w 28"/>
                <a:gd name="T3" fmla="*/ 0 h 43"/>
                <a:gd name="T4" fmla="*/ 28 w 28"/>
                <a:gd name="T5" fmla="*/ 1 h 43"/>
                <a:gd name="T6" fmla="*/ 3 w 28"/>
                <a:gd name="T7" fmla="*/ 43 h 43"/>
                <a:gd name="T8" fmla="*/ 0 w 28"/>
                <a:gd name="T9" fmla="*/ 43 h 43"/>
                <a:gd name="T10" fmla="*/ 0 w 28"/>
                <a:gd name="T11" fmla="*/ 41 h 43"/>
                <a:gd name="T12" fmla="*/ 27 w 28"/>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8" h="43">
                  <a:moveTo>
                    <a:pt x="27" y="0"/>
                  </a:moveTo>
                  <a:lnTo>
                    <a:pt x="28" y="0"/>
                  </a:lnTo>
                  <a:lnTo>
                    <a:pt x="28" y="1"/>
                  </a:lnTo>
                  <a:lnTo>
                    <a:pt x="3" y="43"/>
                  </a:lnTo>
                  <a:lnTo>
                    <a:pt x="0" y="43"/>
                  </a:lnTo>
                  <a:lnTo>
                    <a:pt x="0" y="41"/>
                  </a:lnTo>
                  <a:lnTo>
                    <a:pt x="2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96" name="Freeform 1153"/>
            <p:cNvSpPr>
              <a:spLocks/>
            </p:cNvSpPr>
            <p:nvPr/>
          </p:nvSpPr>
          <p:spPr bwMode="auto">
            <a:xfrm>
              <a:off x="974624" y="3596402"/>
              <a:ext cx="38996" cy="62105"/>
            </a:xfrm>
            <a:custGeom>
              <a:avLst/>
              <a:gdLst>
                <a:gd name="T0" fmla="*/ 0 w 27"/>
                <a:gd name="T1" fmla="*/ 0 h 43"/>
                <a:gd name="T2" fmla="*/ 1 w 27"/>
                <a:gd name="T3" fmla="*/ 0 h 43"/>
                <a:gd name="T4" fmla="*/ 27 w 27"/>
                <a:gd name="T5" fmla="*/ 41 h 43"/>
                <a:gd name="T6" fmla="*/ 27 w 27"/>
                <a:gd name="T7" fmla="*/ 43 h 43"/>
                <a:gd name="T8" fmla="*/ 25 w 27"/>
                <a:gd name="T9" fmla="*/ 43 h 43"/>
                <a:gd name="T10" fmla="*/ 0 w 27"/>
                <a:gd name="T11" fmla="*/ 1 h 43"/>
                <a:gd name="T12" fmla="*/ 0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0" y="0"/>
                  </a:moveTo>
                  <a:lnTo>
                    <a:pt x="1" y="0"/>
                  </a:lnTo>
                  <a:lnTo>
                    <a:pt x="27" y="41"/>
                  </a:lnTo>
                  <a:lnTo>
                    <a:pt x="27" y="43"/>
                  </a:lnTo>
                  <a:lnTo>
                    <a:pt x="25" y="43"/>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97" name="Line 1154"/>
            <p:cNvSpPr>
              <a:spLocks noChangeShapeType="1"/>
            </p:cNvSpPr>
            <p:nvPr/>
          </p:nvSpPr>
          <p:spPr bwMode="auto">
            <a:xfrm>
              <a:off x="935627" y="3657062"/>
              <a:ext cx="7799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98" name="Freeform 1155"/>
            <p:cNvSpPr>
              <a:spLocks/>
            </p:cNvSpPr>
            <p:nvPr/>
          </p:nvSpPr>
          <p:spPr bwMode="auto">
            <a:xfrm>
              <a:off x="1188378" y="3505411"/>
              <a:ext cx="73659" cy="57771"/>
            </a:xfrm>
            <a:custGeom>
              <a:avLst/>
              <a:gdLst>
                <a:gd name="T0" fmla="*/ 26 w 51"/>
                <a:gd name="T1" fmla="*/ 0 h 40"/>
                <a:gd name="T2" fmla="*/ 51 w 51"/>
                <a:gd name="T3" fmla="*/ 40 h 40"/>
                <a:gd name="T4" fmla="*/ 0 w 51"/>
                <a:gd name="T5" fmla="*/ 40 h 40"/>
                <a:gd name="T6" fmla="*/ 26 w 51"/>
                <a:gd name="T7" fmla="*/ 0 h 40"/>
              </a:gdLst>
              <a:ahLst/>
              <a:cxnLst>
                <a:cxn ang="0">
                  <a:pos x="T0" y="T1"/>
                </a:cxn>
                <a:cxn ang="0">
                  <a:pos x="T2" y="T3"/>
                </a:cxn>
                <a:cxn ang="0">
                  <a:pos x="T4" y="T5"/>
                </a:cxn>
                <a:cxn ang="0">
                  <a:pos x="T6" y="T7"/>
                </a:cxn>
              </a:cxnLst>
              <a:rect l="0" t="0" r="r" b="b"/>
              <a:pathLst>
                <a:path w="51" h="40">
                  <a:moveTo>
                    <a:pt x="26" y="0"/>
                  </a:moveTo>
                  <a:lnTo>
                    <a:pt x="51" y="40"/>
                  </a:lnTo>
                  <a:lnTo>
                    <a:pt x="0" y="40"/>
                  </a:lnTo>
                  <a:lnTo>
                    <a:pt x="26"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3999" name="Freeform 1156"/>
            <p:cNvSpPr>
              <a:spLocks/>
            </p:cNvSpPr>
            <p:nvPr/>
          </p:nvSpPr>
          <p:spPr bwMode="auto">
            <a:xfrm>
              <a:off x="1188378" y="3505411"/>
              <a:ext cx="37551" cy="59216"/>
            </a:xfrm>
            <a:custGeom>
              <a:avLst/>
              <a:gdLst>
                <a:gd name="T0" fmla="*/ 26 w 26"/>
                <a:gd name="T1" fmla="*/ 0 h 41"/>
                <a:gd name="T2" fmla="*/ 26 w 26"/>
                <a:gd name="T3" fmla="*/ 0 h 41"/>
                <a:gd name="T4" fmla="*/ 26 w 26"/>
                <a:gd name="T5" fmla="*/ 0 h 41"/>
                <a:gd name="T6" fmla="*/ 2 w 26"/>
                <a:gd name="T7" fmla="*/ 41 h 41"/>
                <a:gd name="T8" fmla="*/ 0 w 26"/>
                <a:gd name="T9" fmla="*/ 41 h 41"/>
                <a:gd name="T10" fmla="*/ 0 w 26"/>
                <a:gd name="T11" fmla="*/ 40 h 41"/>
                <a:gd name="T12" fmla="*/ 26 w 26"/>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6" h="41">
                  <a:moveTo>
                    <a:pt x="26" y="0"/>
                  </a:moveTo>
                  <a:lnTo>
                    <a:pt x="26" y="0"/>
                  </a:lnTo>
                  <a:lnTo>
                    <a:pt x="26" y="0"/>
                  </a:lnTo>
                  <a:lnTo>
                    <a:pt x="2" y="41"/>
                  </a:lnTo>
                  <a:lnTo>
                    <a:pt x="0" y="41"/>
                  </a:lnTo>
                  <a:lnTo>
                    <a:pt x="0" y="40"/>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00" name="Freeform 1157"/>
            <p:cNvSpPr>
              <a:spLocks/>
            </p:cNvSpPr>
            <p:nvPr/>
          </p:nvSpPr>
          <p:spPr bwMode="auto">
            <a:xfrm>
              <a:off x="1225929" y="3505411"/>
              <a:ext cx="37551" cy="59216"/>
            </a:xfrm>
            <a:custGeom>
              <a:avLst/>
              <a:gdLst>
                <a:gd name="T0" fmla="*/ 0 w 26"/>
                <a:gd name="T1" fmla="*/ 0 h 41"/>
                <a:gd name="T2" fmla="*/ 0 w 26"/>
                <a:gd name="T3" fmla="*/ 0 h 41"/>
                <a:gd name="T4" fmla="*/ 26 w 26"/>
                <a:gd name="T5" fmla="*/ 40 h 41"/>
                <a:gd name="T6" fmla="*/ 26 w 26"/>
                <a:gd name="T7" fmla="*/ 41 h 41"/>
                <a:gd name="T8" fmla="*/ 25 w 26"/>
                <a:gd name="T9" fmla="*/ 41 h 41"/>
                <a:gd name="T10" fmla="*/ 0 w 26"/>
                <a:gd name="T11" fmla="*/ 0 h 41"/>
                <a:gd name="T12" fmla="*/ 0 w 26"/>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6" h="41">
                  <a:moveTo>
                    <a:pt x="0" y="0"/>
                  </a:moveTo>
                  <a:lnTo>
                    <a:pt x="0" y="0"/>
                  </a:lnTo>
                  <a:lnTo>
                    <a:pt x="26" y="40"/>
                  </a:lnTo>
                  <a:lnTo>
                    <a:pt x="26" y="41"/>
                  </a:lnTo>
                  <a:lnTo>
                    <a:pt x="25" y="41"/>
                  </a:lnTo>
                  <a:lnTo>
                    <a:pt x="0" y="0"/>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01" name="Line 1158"/>
            <p:cNvSpPr>
              <a:spLocks noChangeShapeType="1"/>
            </p:cNvSpPr>
            <p:nvPr/>
          </p:nvSpPr>
          <p:spPr bwMode="auto">
            <a:xfrm>
              <a:off x="1188378" y="3564627"/>
              <a:ext cx="7510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02" name="Freeform 1159"/>
            <p:cNvSpPr>
              <a:spLocks/>
            </p:cNvSpPr>
            <p:nvPr/>
          </p:nvSpPr>
          <p:spPr bwMode="auto">
            <a:xfrm>
              <a:off x="3897858" y="1986022"/>
              <a:ext cx="72214" cy="99656"/>
            </a:xfrm>
            <a:custGeom>
              <a:avLst/>
              <a:gdLst>
                <a:gd name="T0" fmla="*/ 0 w 50"/>
                <a:gd name="T1" fmla="*/ 0 h 69"/>
                <a:gd name="T2" fmla="*/ 25 w 50"/>
                <a:gd name="T3" fmla="*/ 26 h 69"/>
                <a:gd name="T4" fmla="*/ 50 w 50"/>
                <a:gd name="T5" fmla="*/ 0 h 69"/>
                <a:gd name="T6" fmla="*/ 25 w 50"/>
                <a:gd name="T7" fmla="*/ 69 h 69"/>
                <a:gd name="T8" fmla="*/ 0 w 50"/>
                <a:gd name="T9" fmla="*/ 0 h 69"/>
              </a:gdLst>
              <a:ahLst/>
              <a:cxnLst>
                <a:cxn ang="0">
                  <a:pos x="T0" y="T1"/>
                </a:cxn>
                <a:cxn ang="0">
                  <a:pos x="T2" y="T3"/>
                </a:cxn>
                <a:cxn ang="0">
                  <a:pos x="T4" y="T5"/>
                </a:cxn>
                <a:cxn ang="0">
                  <a:pos x="T6" y="T7"/>
                </a:cxn>
                <a:cxn ang="0">
                  <a:pos x="T8" y="T9"/>
                </a:cxn>
              </a:cxnLst>
              <a:rect l="0" t="0" r="r" b="b"/>
              <a:pathLst>
                <a:path w="50" h="69">
                  <a:moveTo>
                    <a:pt x="0" y="0"/>
                  </a:moveTo>
                  <a:lnTo>
                    <a:pt x="25" y="26"/>
                  </a:lnTo>
                  <a:lnTo>
                    <a:pt x="50" y="0"/>
                  </a:lnTo>
                  <a:lnTo>
                    <a:pt x="25" y="69"/>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03" name="Line 1160"/>
            <p:cNvSpPr>
              <a:spLocks noChangeShapeType="1"/>
            </p:cNvSpPr>
            <p:nvPr/>
          </p:nvSpPr>
          <p:spPr bwMode="auto">
            <a:xfrm>
              <a:off x="3933965" y="1942694"/>
              <a:ext cx="0" cy="8376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04" name="Freeform 1161"/>
            <p:cNvSpPr>
              <a:spLocks/>
            </p:cNvSpPr>
            <p:nvPr/>
          </p:nvSpPr>
          <p:spPr bwMode="auto">
            <a:xfrm>
              <a:off x="3626332" y="2510299"/>
              <a:ext cx="75103" cy="99656"/>
            </a:xfrm>
            <a:custGeom>
              <a:avLst/>
              <a:gdLst>
                <a:gd name="T0" fmla="*/ 0 w 52"/>
                <a:gd name="T1" fmla="*/ 0 h 69"/>
                <a:gd name="T2" fmla="*/ 27 w 52"/>
                <a:gd name="T3" fmla="*/ 25 h 69"/>
                <a:gd name="T4" fmla="*/ 52 w 52"/>
                <a:gd name="T5" fmla="*/ 0 h 69"/>
                <a:gd name="T6" fmla="*/ 27 w 52"/>
                <a:gd name="T7" fmla="*/ 69 h 69"/>
                <a:gd name="T8" fmla="*/ 0 w 52"/>
                <a:gd name="T9" fmla="*/ 0 h 69"/>
              </a:gdLst>
              <a:ahLst/>
              <a:cxnLst>
                <a:cxn ang="0">
                  <a:pos x="T0" y="T1"/>
                </a:cxn>
                <a:cxn ang="0">
                  <a:pos x="T2" y="T3"/>
                </a:cxn>
                <a:cxn ang="0">
                  <a:pos x="T4" y="T5"/>
                </a:cxn>
                <a:cxn ang="0">
                  <a:pos x="T6" y="T7"/>
                </a:cxn>
                <a:cxn ang="0">
                  <a:pos x="T8" y="T9"/>
                </a:cxn>
              </a:cxnLst>
              <a:rect l="0" t="0" r="r" b="b"/>
              <a:pathLst>
                <a:path w="52" h="69">
                  <a:moveTo>
                    <a:pt x="0" y="0"/>
                  </a:moveTo>
                  <a:lnTo>
                    <a:pt x="27" y="25"/>
                  </a:lnTo>
                  <a:lnTo>
                    <a:pt x="52" y="0"/>
                  </a:lnTo>
                  <a:lnTo>
                    <a:pt x="27" y="69"/>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05" name="Line 1162"/>
            <p:cNvSpPr>
              <a:spLocks noChangeShapeType="1"/>
            </p:cNvSpPr>
            <p:nvPr/>
          </p:nvSpPr>
          <p:spPr bwMode="auto">
            <a:xfrm>
              <a:off x="3665327" y="2466970"/>
              <a:ext cx="0" cy="8376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06" name="Freeform 1163"/>
            <p:cNvSpPr>
              <a:spLocks/>
            </p:cNvSpPr>
            <p:nvPr/>
          </p:nvSpPr>
          <p:spPr bwMode="auto">
            <a:xfrm>
              <a:off x="3686992" y="2446750"/>
              <a:ext cx="56328" cy="56328"/>
            </a:xfrm>
            <a:custGeom>
              <a:avLst/>
              <a:gdLst>
                <a:gd name="T0" fmla="*/ 20 w 39"/>
                <a:gd name="T1" fmla="*/ 0 h 39"/>
                <a:gd name="T2" fmla="*/ 23 w 39"/>
                <a:gd name="T3" fmla="*/ 0 h 39"/>
                <a:gd name="T4" fmla="*/ 26 w 39"/>
                <a:gd name="T5" fmla="*/ 2 h 39"/>
                <a:gd name="T6" fmla="*/ 28 w 39"/>
                <a:gd name="T7" fmla="*/ 2 h 39"/>
                <a:gd name="T8" fmla="*/ 31 w 39"/>
                <a:gd name="T9" fmla="*/ 4 h 39"/>
                <a:gd name="T10" fmla="*/ 34 w 39"/>
                <a:gd name="T11" fmla="*/ 5 h 39"/>
                <a:gd name="T12" fmla="*/ 35 w 39"/>
                <a:gd name="T13" fmla="*/ 7 h 39"/>
                <a:gd name="T14" fmla="*/ 37 w 39"/>
                <a:gd name="T15" fmla="*/ 11 h 39"/>
                <a:gd name="T16" fmla="*/ 38 w 39"/>
                <a:gd name="T17" fmla="*/ 12 h 39"/>
                <a:gd name="T18" fmla="*/ 39 w 39"/>
                <a:gd name="T19" fmla="*/ 16 h 39"/>
                <a:gd name="T20" fmla="*/ 39 w 39"/>
                <a:gd name="T21" fmla="*/ 19 h 39"/>
                <a:gd name="T22" fmla="*/ 38 w 39"/>
                <a:gd name="T23" fmla="*/ 23 h 39"/>
                <a:gd name="T24" fmla="*/ 38 w 39"/>
                <a:gd name="T25" fmla="*/ 27 h 39"/>
                <a:gd name="T26" fmla="*/ 37 w 39"/>
                <a:gd name="T27" fmla="*/ 29 h 39"/>
                <a:gd name="T28" fmla="*/ 34 w 39"/>
                <a:gd name="T29" fmla="*/ 32 h 39"/>
                <a:gd name="T30" fmla="*/ 34 w 39"/>
                <a:gd name="T31" fmla="*/ 34 h 39"/>
                <a:gd name="T32" fmla="*/ 31 w 39"/>
                <a:gd name="T33" fmla="*/ 35 h 39"/>
                <a:gd name="T34" fmla="*/ 29 w 39"/>
                <a:gd name="T35" fmla="*/ 37 h 39"/>
                <a:gd name="T36" fmla="*/ 26 w 39"/>
                <a:gd name="T37" fmla="*/ 38 h 39"/>
                <a:gd name="T38" fmla="*/ 19 w 39"/>
                <a:gd name="T39" fmla="*/ 39 h 39"/>
                <a:gd name="T40" fmla="*/ 15 w 39"/>
                <a:gd name="T41" fmla="*/ 38 h 39"/>
                <a:gd name="T42" fmla="*/ 12 w 39"/>
                <a:gd name="T43" fmla="*/ 38 h 39"/>
                <a:gd name="T44" fmla="*/ 9 w 39"/>
                <a:gd name="T45" fmla="*/ 36 h 39"/>
                <a:gd name="T46" fmla="*/ 5 w 39"/>
                <a:gd name="T47" fmla="*/ 34 h 39"/>
                <a:gd name="T48" fmla="*/ 5 w 39"/>
                <a:gd name="T49" fmla="*/ 34 h 39"/>
                <a:gd name="T50" fmla="*/ 3 w 39"/>
                <a:gd name="T51" fmla="*/ 31 h 39"/>
                <a:gd name="T52" fmla="*/ 2 w 39"/>
                <a:gd name="T53" fmla="*/ 29 h 39"/>
                <a:gd name="T54" fmla="*/ 1 w 39"/>
                <a:gd name="T55" fmla="*/ 28 h 39"/>
                <a:gd name="T56" fmla="*/ 0 w 39"/>
                <a:gd name="T57" fmla="*/ 23 h 39"/>
                <a:gd name="T58" fmla="*/ 0 w 39"/>
                <a:gd name="T59" fmla="*/ 20 h 39"/>
                <a:gd name="T60" fmla="*/ 0 w 39"/>
                <a:gd name="T61" fmla="*/ 15 h 39"/>
                <a:gd name="T62" fmla="*/ 1 w 39"/>
                <a:gd name="T63" fmla="*/ 13 h 39"/>
                <a:gd name="T64" fmla="*/ 2 w 39"/>
                <a:gd name="T65" fmla="*/ 10 h 39"/>
                <a:gd name="T66" fmla="*/ 4 w 39"/>
                <a:gd name="T67" fmla="*/ 6 h 39"/>
                <a:gd name="T68" fmla="*/ 5 w 39"/>
                <a:gd name="T69" fmla="*/ 5 h 39"/>
                <a:gd name="T70" fmla="*/ 10 w 39"/>
                <a:gd name="T71" fmla="*/ 2 h 39"/>
                <a:gd name="T72" fmla="*/ 11 w 39"/>
                <a:gd name="T73" fmla="*/ 2 h 39"/>
                <a:gd name="T74" fmla="*/ 15 w 39"/>
                <a:gd name="T7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 h="39">
                  <a:moveTo>
                    <a:pt x="18" y="0"/>
                  </a:moveTo>
                  <a:lnTo>
                    <a:pt x="20" y="0"/>
                  </a:lnTo>
                  <a:lnTo>
                    <a:pt x="21" y="0"/>
                  </a:lnTo>
                  <a:lnTo>
                    <a:pt x="23" y="0"/>
                  </a:lnTo>
                  <a:lnTo>
                    <a:pt x="26" y="2"/>
                  </a:lnTo>
                  <a:lnTo>
                    <a:pt x="26" y="2"/>
                  </a:lnTo>
                  <a:lnTo>
                    <a:pt x="27" y="2"/>
                  </a:lnTo>
                  <a:lnTo>
                    <a:pt x="28" y="2"/>
                  </a:lnTo>
                  <a:lnTo>
                    <a:pt x="29" y="3"/>
                  </a:lnTo>
                  <a:lnTo>
                    <a:pt x="31" y="4"/>
                  </a:lnTo>
                  <a:lnTo>
                    <a:pt x="34" y="5"/>
                  </a:lnTo>
                  <a:lnTo>
                    <a:pt x="34" y="5"/>
                  </a:lnTo>
                  <a:lnTo>
                    <a:pt x="34" y="6"/>
                  </a:lnTo>
                  <a:lnTo>
                    <a:pt x="35" y="7"/>
                  </a:lnTo>
                  <a:lnTo>
                    <a:pt x="37" y="10"/>
                  </a:lnTo>
                  <a:lnTo>
                    <a:pt x="37" y="11"/>
                  </a:lnTo>
                  <a:lnTo>
                    <a:pt x="37" y="11"/>
                  </a:lnTo>
                  <a:lnTo>
                    <a:pt x="38" y="12"/>
                  </a:lnTo>
                  <a:lnTo>
                    <a:pt x="38" y="14"/>
                  </a:lnTo>
                  <a:lnTo>
                    <a:pt x="39" y="16"/>
                  </a:lnTo>
                  <a:lnTo>
                    <a:pt x="39" y="18"/>
                  </a:lnTo>
                  <a:lnTo>
                    <a:pt x="39" y="19"/>
                  </a:lnTo>
                  <a:lnTo>
                    <a:pt x="39" y="21"/>
                  </a:lnTo>
                  <a:lnTo>
                    <a:pt x="38" y="23"/>
                  </a:lnTo>
                  <a:lnTo>
                    <a:pt x="38" y="26"/>
                  </a:lnTo>
                  <a:lnTo>
                    <a:pt x="38" y="27"/>
                  </a:lnTo>
                  <a:lnTo>
                    <a:pt x="37" y="28"/>
                  </a:lnTo>
                  <a:lnTo>
                    <a:pt x="37" y="29"/>
                  </a:lnTo>
                  <a:lnTo>
                    <a:pt x="35" y="31"/>
                  </a:lnTo>
                  <a:lnTo>
                    <a:pt x="34" y="32"/>
                  </a:lnTo>
                  <a:lnTo>
                    <a:pt x="34" y="34"/>
                  </a:lnTo>
                  <a:lnTo>
                    <a:pt x="34" y="34"/>
                  </a:lnTo>
                  <a:lnTo>
                    <a:pt x="34" y="34"/>
                  </a:lnTo>
                  <a:lnTo>
                    <a:pt x="31" y="35"/>
                  </a:lnTo>
                  <a:lnTo>
                    <a:pt x="30" y="36"/>
                  </a:lnTo>
                  <a:lnTo>
                    <a:pt x="29" y="37"/>
                  </a:lnTo>
                  <a:lnTo>
                    <a:pt x="28" y="37"/>
                  </a:lnTo>
                  <a:lnTo>
                    <a:pt x="26" y="38"/>
                  </a:lnTo>
                  <a:lnTo>
                    <a:pt x="23" y="39"/>
                  </a:lnTo>
                  <a:lnTo>
                    <a:pt x="19" y="39"/>
                  </a:lnTo>
                  <a:lnTo>
                    <a:pt x="18" y="38"/>
                  </a:lnTo>
                  <a:lnTo>
                    <a:pt x="15" y="38"/>
                  </a:lnTo>
                  <a:lnTo>
                    <a:pt x="13" y="38"/>
                  </a:lnTo>
                  <a:lnTo>
                    <a:pt x="12" y="38"/>
                  </a:lnTo>
                  <a:lnTo>
                    <a:pt x="11" y="37"/>
                  </a:lnTo>
                  <a:lnTo>
                    <a:pt x="9" y="36"/>
                  </a:lnTo>
                  <a:lnTo>
                    <a:pt x="8" y="35"/>
                  </a:lnTo>
                  <a:lnTo>
                    <a:pt x="5" y="34"/>
                  </a:lnTo>
                  <a:lnTo>
                    <a:pt x="5" y="34"/>
                  </a:lnTo>
                  <a:lnTo>
                    <a:pt x="5" y="34"/>
                  </a:lnTo>
                  <a:lnTo>
                    <a:pt x="4" y="32"/>
                  </a:lnTo>
                  <a:lnTo>
                    <a:pt x="3" y="31"/>
                  </a:lnTo>
                  <a:lnTo>
                    <a:pt x="2" y="29"/>
                  </a:lnTo>
                  <a:lnTo>
                    <a:pt x="2" y="29"/>
                  </a:lnTo>
                  <a:lnTo>
                    <a:pt x="2" y="28"/>
                  </a:lnTo>
                  <a:lnTo>
                    <a:pt x="1" y="28"/>
                  </a:lnTo>
                  <a:lnTo>
                    <a:pt x="0" y="26"/>
                  </a:lnTo>
                  <a:lnTo>
                    <a:pt x="0" y="23"/>
                  </a:lnTo>
                  <a:lnTo>
                    <a:pt x="0" y="22"/>
                  </a:lnTo>
                  <a:lnTo>
                    <a:pt x="0" y="20"/>
                  </a:lnTo>
                  <a:lnTo>
                    <a:pt x="0" y="18"/>
                  </a:lnTo>
                  <a:lnTo>
                    <a:pt x="0" y="15"/>
                  </a:lnTo>
                  <a:lnTo>
                    <a:pt x="0" y="14"/>
                  </a:lnTo>
                  <a:lnTo>
                    <a:pt x="1" y="13"/>
                  </a:lnTo>
                  <a:lnTo>
                    <a:pt x="2" y="12"/>
                  </a:lnTo>
                  <a:lnTo>
                    <a:pt x="2" y="10"/>
                  </a:lnTo>
                  <a:lnTo>
                    <a:pt x="3" y="7"/>
                  </a:lnTo>
                  <a:lnTo>
                    <a:pt x="4" y="6"/>
                  </a:lnTo>
                  <a:lnTo>
                    <a:pt x="5" y="5"/>
                  </a:lnTo>
                  <a:lnTo>
                    <a:pt x="5" y="5"/>
                  </a:lnTo>
                  <a:lnTo>
                    <a:pt x="9" y="3"/>
                  </a:lnTo>
                  <a:lnTo>
                    <a:pt x="10" y="2"/>
                  </a:lnTo>
                  <a:lnTo>
                    <a:pt x="10" y="2"/>
                  </a:lnTo>
                  <a:lnTo>
                    <a:pt x="11" y="2"/>
                  </a:lnTo>
                  <a:lnTo>
                    <a:pt x="13" y="2"/>
                  </a:lnTo>
                  <a:lnTo>
                    <a:pt x="15" y="0"/>
                  </a:lnTo>
                  <a:lnTo>
                    <a:pt x="18" y="0"/>
                  </a:lnTo>
                  <a:close/>
                </a:path>
              </a:pathLst>
            </a:custGeom>
            <a:solidFill>
              <a:srgbClr val="DC8700"/>
            </a:solidFill>
            <a:ln w="0">
              <a:solidFill>
                <a:srgbClr val="DC87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07" name="Line 1164"/>
            <p:cNvSpPr>
              <a:spLocks noChangeShapeType="1"/>
            </p:cNvSpPr>
            <p:nvPr/>
          </p:nvSpPr>
          <p:spPr bwMode="auto">
            <a:xfrm>
              <a:off x="3743319" y="247563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08" name="Line 1165"/>
            <p:cNvSpPr>
              <a:spLocks noChangeShapeType="1"/>
            </p:cNvSpPr>
            <p:nvPr/>
          </p:nvSpPr>
          <p:spPr bwMode="auto">
            <a:xfrm flipH="1">
              <a:off x="3741875" y="2475636"/>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09" name="Line 1166"/>
            <p:cNvSpPr>
              <a:spLocks noChangeShapeType="1"/>
            </p:cNvSpPr>
            <p:nvPr/>
          </p:nvSpPr>
          <p:spPr bwMode="auto">
            <a:xfrm>
              <a:off x="3741875" y="2477080"/>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10" name="Line 1167"/>
            <p:cNvSpPr>
              <a:spLocks noChangeShapeType="1"/>
            </p:cNvSpPr>
            <p:nvPr/>
          </p:nvSpPr>
          <p:spPr bwMode="auto">
            <a:xfrm>
              <a:off x="3741875" y="2479968"/>
              <a:ext cx="0"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11" name="Line 1168"/>
            <p:cNvSpPr>
              <a:spLocks noChangeShapeType="1"/>
            </p:cNvSpPr>
            <p:nvPr/>
          </p:nvSpPr>
          <p:spPr bwMode="auto">
            <a:xfrm>
              <a:off x="3741875" y="2484302"/>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12" name="Line 1169"/>
            <p:cNvSpPr>
              <a:spLocks noChangeShapeType="1"/>
            </p:cNvSpPr>
            <p:nvPr/>
          </p:nvSpPr>
          <p:spPr bwMode="auto">
            <a:xfrm flipH="1">
              <a:off x="3740430" y="2484302"/>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13" name="Line 1170"/>
            <p:cNvSpPr>
              <a:spLocks noChangeShapeType="1"/>
            </p:cNvSpPr>
            <p:nvPr/>
          </p:nvSpPr>
          <p:spPr bwMode="auto">
            <a:xfrm>
              <a:off x="3740430" y="2485745"/>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14" name="Line 1171"/>
            <p:cNvSpPr>
              <a:spLocks noChangeShapeType="1"/>
            </p:cNvSpPr>
            <p:nvPr/>
          </p:nvSpPr>
          <p:spPr bwMode="auto">
            <a:xfrm flipH="1">
              <a:off x="3738986" y="248719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15" name="Line 1172"/>
            <p:cNvSpPr>
              <a:spLocks noChangeShapeType="1"/>
            </p:cNvSpPr>
            <p:nvPr/>
          </p:nvSpPr>
          <p:spPr bwMode="auto">
            <a:xfrm flipH="1">
              <a:off x="3737542" y="2488634"/>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16" name="Line 1173"/>
            <p:cNvSpPr>
              <a:spLocks noChangeShapeType="1"/>
            </p:cNvSpPr>
            <p:nvPr/>
          </p:nvSpPr>
          <p:spPr bwMode="auto">
            <a:xfrm flipH="1">
              <a:off x="3736098" y="2491523"/>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17" name="Line 1174"/>
            <p:cNvSpPr>
              <a:spLocks noChangeShapeType="1"/>
            </p:cNvSpPr>
            <p:nvPr/>
          </p:nvSpPr>
          <p:spPr bwMode="auto">
            <a:xfrm>
              <a:off x="3736098" y="2492967"/>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18" name="Line 1175"/>
            <p:cNvSpPr>
              <a:spLocks noChangeShapeType="1"/>
            </p:cNvSpPr>
            <p:nvPr/>
          </p:nvSpPr>
          <p:spPr bwMode="auto">
            <a:xfrm>
              <a:off x="3736098" y="2492967"/>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19" name="Line 1176"/>
            <p:cNvSpPr>
              <a:spLocks noChangeShapeType="1"/>
            </p:cNvSpPr>
            <p:nvPr/>
          </p:nvSpPr>
          <p:spPr bwMode="auto">
            <a:xfrm>
              <a:off x="3736098" y="249585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20" name="Line 1177"/>
            <p:cNvSpPr>
              <a:spLocks noChangeShapeType="1"/>
            </p:cNvSpPr>
            <p:nvPr/>
          </p:nvSpPr>
          <p:spPr bwMode="auto">
            <a:xfrm flipH="1">
              <a:off x="3731765" y="2495856"/>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21" name="Line 1178"/>
            <p:cNvSpPr>
              <a:spLocks noChangeShapeType="1"/>
            </p:cNvSpPr>
            <p:nvPr/>
          </p:nvSpPr>
          <p:spPr bwMode="auto">
            <a:xfrm flipH="1">
              <a:off x="3730321" y="249730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22" name="Line 1179"/>
            <p:cNvSpPr>
              <a:spLocks noChangeShapeType="1"/>
            </p:cNvSpPr>
            <p:nvPr/>
          </p:nvSpPr>
          <p:spPr bwMode="auto">
            <a:xfrm flipH="1">
              <a:off x="3728876" y="2498744"/>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23" name="Line 1180"/>
            <p:cNvSpPr>
              <a:spLocks noChangeShapeType="1"/>
            </p:cNvSpPr>
            <p:nvPr/>
          </p:nvSpPr>
          <p:spPr bwMode="auto">
            <a:xfrm flipH="1">
              <a:off x="3727432" y="2498744"/>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24" name="Line 1181"/>
            <p:cNvSpPr>
              <a:spLocks noChangeShapeType="1"/>
            </p:cNvSpPr>
            <p:nvPr/>
          </p:nvSpPr>
          <p:spPr bwMode="auto">
            <a:xfrm>
              <a:off x="3727432" y="2500188"/>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25" name="Line 1182"/>
            <p:cNvSpPr>
              <a:spLocks noChangeShapeType="1"/>
            </p:cNvSpPr>
            <p:nvPr/>
          </p:nvSpPr>
          <p:spPr bwMode="auto">
            <a:xfrm flipH="1">
              <a:off x="3724544" y="2500188"/>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26" name="Line 1183"/>
            <p:cNvSpPr>
              <a:spLocks noChangeShapeType="1"/>
            </p:cNvSpPr>
            <p:nvPr/>
          </p:nvSpPr>
          <p:spPr bwMode="auto">
            <a:xfrm flipH="1">
              <a:off x="3720210" y="2501633"/>
              <a:ext cx="43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27" name="Line 1184"/>
            <p:cNvSpPr>
              <a:spLocks noChangeShapeType="1"/>
            </p:cNvSpPr>
            <p:nvPr/>
          </p:nvSpPr>
          <p:spPr bwMode="auto">
            <a:xfrm flipH="1">
              <a:off x="3714433" y="2501633"/>
              <a:ext cx="5777"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28" name="Line 1185"/>
            <p:cNvSpPr>
              <a:spLocks noChangeShapeType="1"/>
            </p:cNvSpPr>
            <p:nvPr/>
          </p:nvSpPr>
          <p:spPr bwMode="auto">
            <a:xfrm flipH="1">
              <a:off x="3712989" y="2501633"/>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29" name="Line 1186"/>
            <p:cNvSpPr>
              <a:spLocks noChangeShapeType="1"/>
            </p:cNvSpPr>
            <p:nvPr/>
          </p:nvSpPr>
          <p:spPr bwMode="auto">
            <a:xfrm flipH="1">
              <a:off x="3708656" y="2501633"/>
              <a:ext cx="43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30" name="Line 1187"/>
            <p:cNvSpPr>
              <a:spLocks noChangeShapeType="1"/>
            </p:cNvSpPr>
            <p:nvPr/>
          </p:nvSpPr>
          <p:spPr bwMode="auto">
            <a:xfrm flipH="1">
              <a:off x="3705767" y="2501633"/>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31" name="Line 1188"/>
            <p:cNvSpPr>
              <a:spLocks noChangeShapeType="1"/>
            </p:cNvSpPr>
            <p:nvPr/>
          </p:nvSpPr>
          <p:spPr bwMode="auto">
            <a:xfrm flipH="1">
              <a:off x="3704324" y="2501633"/>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32" name="Line 1189"/>
            <p:cNvSpPr>
              <a:spLocks noChangeShapeType="1"/>
            </p:cNvSpPr>
            <p:nvPr/>
          </p:nvSpPr>
          <p:spPr bwMode="auto">
            <a:xfrm flipV="1">
              <a:off x="3704324" y="2500188"/>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33" name="Line 1190"/>
            <p:cNvSpPr>
              <a:spLocks noChangeShapeType="1"/>
            </p:cNvSpPr>
            <p:nvPr/>
          </p:nvSpPr>
          <p:spPr bwMode="auto">
            <a:xfrm flipH="1">
              <a:off x="3702879" y="2500188"/>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34" name="Line 1191"/>
            <p:cNvSpPr>
              <a:spLocks noChangeShapeType="1"/>
            </p:cNvSpPr>
            <p:nvPr/>
          </p:nvSpPr>
          <p:spPr bwMode="auto">
            <a:xfrm flipH="1" flipV="1">
              <a:off x="3699990" y="2498744"/>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35" name="Line 1192"/>
            <p:cNvSpPr>
              <a:spLocks noChangeShapeType="1"/>
            </p:cNvSpPr>
            <p:nvPr/>
          </p:nvSpPr>
          <p:spPr bwMode="auto">
            <a:xfrm flipH="1" flipV="1">
              <a:off x="3698546" y="249730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36" name="Line 1193"/>
            <p:cNvSpPr>
              <a:spLocks noChangeShapeType="1"/>
            </p:cNvSpPr>
            <p:nvPr/>
          </p:nvSpPr>
          <p:spPr bwMode="auto">
            <a:xfrm flipH="1" flipV="1">
              <a:off x="3694213" y="2495856"/>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37" name="Line 1194"/>
            <p:cNvSpPr>
              <a:spLocks noChangeShapeType="1"/>
            </p:cNvSpPr>
            <p:nvPr/>
          </p:nvSpPr>
          <p:spPr bwMode="auto">
            <a:xfrm>
              <a:off x="3694213" y="249585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38" name="Line 1195"/>
            <p:cNvSpPr>
              <a:spLocks noChangeShapeType="1"/>
            </p:cNvSpPr>
            <p:nvPr/>
          </p:nvSpPr>
          <p:spPr bwMode="auto">
            <a:xfrm flipV="1">
              <a:off x="3694213" y="2492967"/>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39" name="Line 1196"/>
            <p:cNvSpPr>
              <a:spLocks noChangeShapeType="1"/>
            </p:cNvSpPr>
            <p:nvPr/>
          </p:nvSpPr>
          <p:spPr bwMode="auto">
            <a:xfrm flipH="1">
              <a:off x="3692769" y="2492967"/>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40" name="Line 1197"/>
            <p:cNvSpPr>
              <a:spLocks noChangeShapeType="1"/>
            </p:cNvSpPr>
            <p:nvPr/>
          </p:nvSpPr>
          <p:spPr bwMode="auto">
            <a:xfrm flipV="1">
              <a:off x="3692769" y="2491523"/>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41" name="Line 1198"/>
            <p:cNvSpPr>
              <a:spLocks noChangeShapeType="1"/>
            </p:cNvSpPr>
            <p:nvPr/>
          </p:nvSpPr>
          <p:spPr bwMode="auto">
            <a:xfrm flipH="1" flipV="1">
              <a:off x="3691325" y="2488634"/>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42" name="Line 1199"/>
            <p:cNvSpPr>
              <a:spLocks noChangeShapeType="1"/>
            </p:cNvSpPr>
            <p:nvPr/>
          </p:nvSpPr>
          <p:spPr bwMode="auto">
            <a:xfrm flipH="1" flipV="1">
              <a:off x="3689881" y="248719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43" name="Line 1200"/>
            <p:cNvSpPr>
              <a:spLocks noChangeShapeType="1"/>
            </p:cNvSpPr>
            <p:nvPr/>
          </p:nvSpPr>
          <p:spPr bwMode="auto">
            <a:xfrm>
              <a:off x="3689881" y="248719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44" name="Line 1201"/>
            <p:cNvSpPr>
              <a:spLocks noChangeShapeType="1"/>
            </p:cNvSpPr>
            <p:nvPr/>
          </p:nvSpPr>
          <p:spPr bwMode="auto">
            <a:xfrm>
              <a:off x="3689881" y="248719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45" name="Line 1202"/>
            <p:cNvSpPr>
              <a:spLocks noChangeShapeType="1"/>
            </p:cNvSpPr>
            <p:nvPr/>
          </p:nvSpPr>
          <p:spPr bwMode="auto">
            <a:xfrm flipH="1" flipV="1">
              <a:off x="3688436" y="2484302"/>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46" name="Line 1203"/>
            <p:cNvSpPr>
              <a:spLocks noChangeShapeType="1"/>
            </p:cNvSpPr>
            <p:nvPr/>
          </p:nvSpPr>
          <p:spPr bwMode="auto">
            <a:xfrm flipH="1" flipV="1">
              <a:off x="3686992" y="2479968"/>
              <a:ext cx="1445"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47" name="Line 1204"/>
            <p:cNvSpPr>
              <a:spLocks noChangeShapeType="1"/>
            </p:cNvSpPr>
            <p:nvPr/>
          </p:nvSpPr>
          <p:spPr bwMode="auto">
            <a:xfrm flipV="1">
              <a:off x="3686992" y="2474191"/>
              <a:ext cx="0" cy="5777"/>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48" name="Line 1205"/>
            <p:cNvSpPr>
              <a:spLocks noChangeShapeType="1"/>
            </p:cNvSpPr>
            <p:nvPr/>
          </p:nvSpPr>
          <p:spPr bwMode="auto">
            <a:xfrm flipV="1">
              <a:off x="3686992" y="247274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49" name="Line 1206"/>
            <p:cNvSpPr>
              <a:spLocks noChangeShapeType="1"/>
            </p:cNvSpPr>
            <p:nvPr/>
          </p:nvSpPr>
          <p:spPr bwMode="auto">
            <a:xfrm flipV="1">
              <a:off x="3688436" y="2469859"/>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50" name="Line 1207"/>
            <p:cNvSpPr>
              <a:spLocks noChangeShapeType="1"/>
            </p:cNvSpPr>
            <p:nvPr/>
          </p:nvSpPr>
          <p:spPr bwMode="auto">
            <a:xfrm flipV="1">
              <a:off x="3688436" y="2468414"/>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51" name="Line 1208"/>
            <p:cNvSpPr>
              <a:spLocks noChangeShapeType="1"/>
            </p:cNvSpPr>
            <p:nvPr/>
          </p:nvSpPr>
          <p:spPr bwMode="auto">
            <a:xfrm flipV="1">
              <a:off x="3688436" y="246697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52" name="Line 1209"/>
            <p:cNvSpPr>
              <a:spLocks noChangeShapeType="1"/>
            </p:cNvSpPr>
            <p:nvPr/>
          </p:nvSpPr>
          <p:spPr bwMode="auto">
            <a:xfrm>
              <a:off x="3688436" y="246697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53" name="Line 1210"/>
            <p:cNvSpPr>
              <a:spLocks noChangeShapeType="1"/>
            </p:cNvSpPr>
            <p:nvPr/>
          </p:nvSpPr>
          <p:spPr bwMode="auto">
            <a:xfrm flipV="1">
              <a:off x="3688436" y="2464082"/>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54" name="Line 1212"/>
            <p:cNvSpPr>
              <a:spLocks noChangeShapeType="1"/>
            </p:cNvSpPr>
            <p:nvPr/>
          </p:nvSpPr>
          <p:spPr bwMode="auto">
            <a:xfrm flipV="1">
              <a:off x="3689881" y="246263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55" name="Line 1213"/>
            <p:cNvSpPr>
              <a:spLocks noChangeShapeType="1"/>
            </p:cNvSpPr>
            <p:nvPr/>
          </p:nvSpPr>
          <p:spPr bwMode="auto">
            <a:xfrm flipV="1">
              <a:off x="3691325" y="2461193"/>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56" name="Line 1214"/>
            <p:cNvSpPr>
              <a:spLocks noChangeShapeType="1"/>
            </p:cNvSpPr>
            <p:nvPr/>
          </p:nvSpPr>
          <p:spPr bwMode="auto">
            <a:xfrm flipV="1">
              <a:off x="3692769" y="2456860"/>
              <a:ext cx="0"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57" name="Line 1215"/>
            <p:cNvSpPr>
              <a:spLocks noChangeShapeType="1"/>
            </p:cNvSpPr>
            <p:nvPr/>
          </p:nvSpPr>
          <p:spPr bwMode="auto">
            <a:xfrm flipV="1">
              <a:off x="3692769" y="2455416"/>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58" name="Line 1216"/>
            <p:cNvSpPr>
              <a:spLocks noChangeShapeType="1"/>
            </p:cNvSpPr>
            <p:nvPr/>
          </p:nvSpPr>
          <p:spPr bwMode="auto">
            <a:xfrm>
              <a:off x="3694214" y="245541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59" name="Line 1217"/>
            <p:cNvSpPr>
              <a:spLocks noChangeShapeType="1"/>
            </p:cNvSpPr>
            <p:nvPr/>
          </p:nvSpPr>
          <p:spPr bwMode="auto">
            <a:xfrm>
              <a:off x="3694214" y="245541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60" name="Line 1218"/>
            <p:cNvSpPr>
              <a:spLocks noChangeShapeType="1"/>
            </p:cNvSpPr>
            <p:nvPr/>
          </p:nvSpPr>
          <p:spPr bwMode="auto">
            <a:xfrm flipV="1">
              <a:off x="3694214" y="2453971"/>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61" name="Line 1219"/>
            <p:cNvSpPr>
              <a:spLocks noChangeShapeType="1"/>
            </p:cNvSpPr>
            <p:nvPr/>
          </p:nvSpPr>
          <p:spPr bwMode="auto">
            <a:xfrm flipV="1">
              <a:off x="3698546" y="245252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62" name="Line 1220"/>
            <p:cNvSpPr>
              <a:spLocks noChangeShapeType="1"/>
            </p:cNvSpPr>
            <p:nvPr/>
          </p:nvSpPr>
          <p:spPr bwMode="auto">
            <a:xfrm>
              <a:off x="3699991" y="2452527"/>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63" name="Line 1221"/>
            <p:cNvSpPr>
              <a:spLocks noChangeShapeType="1"/>
            </p:cNvSpPr>
            <p:nvPr/>
          </p:nvSpPr>
          <p:spPr bwMode="auto">
            <a:xfrm>
              <a:off x="3701435" y="2452527"/>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64" name="Line 1222"/>
            <p:cNvSpPr>
              <a:spLocks noChangeShapeType="1"/>
            </p:cNvSpPr>
            <p:nvPr/>
          </p:nvSpPr>
          <p:spPr bwMode="auto">
            <a:xfrm flipV="1">
              <a:off x="3701435" y="2451083"/>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65" name="Line 1223"/>
            <p:cNvSpPr>
              <a:spLocks noChangeShapeType="1"/>
            </p:cNvSpPr>
            <p:nvPr/>
          </p:nvSpPr>
          <p:spPr bwMode="auto">
            <a:xfrm>
              <a:off x="3702880" y="2451083"/>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66" name="Line 1224"/>
            <p:cNvSpPr>
              <a:spLocks noChangeShapeType="1"/>
            </p:cNvSpPr>
            <p:nvPr/>
          </p:nvSpPr>
          <p:spPr bwMode="auto">
            <a:xfrm flipV="1">
              <a:off x="3705768" y="2449639"/>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67" name="Line 1225"/>
            <p:cNvSpPr>
              <a:spLocks noChangeShapeType="1"/>
            </p:cNvSpPr>
            <p:nvPr/>
          </p:nvSpPr>
          <p:spPr bwMode="auto">
            <a:xfrm>
              <a:off x="3708657" y="2449639"/>
              <a:ext cx="43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68" name="Line 1226"/>
            <p:cNvSpPr>
              <a:spLocks noChangeShapeType="1"/>
            </p:cNvSpPr>
            <p:nvPr/>
          </p:nvSpPr>
          <p:spPr bwMode="auto">
            <a:xfrm>
              <a:off x="3712989" y="2449639"/>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69" name="Line 1227"/>
            <p:cNvSpPr>
              <a:spLocks noChangeShapeType="1"/>
            </p:cNvSpPr>
            <p:nvPr/>
          </p:nvSpPr>
          <p:spPr bwMode="auto">
            <a:xfrm flipV="1">
              <a:off x="3714434" y="2446750"/>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70" name="Line 1228"/>
            <p:cNvSpPr>
              <a:spLocks noChangeShapeType="1"/>
            </p:cNvSpPr>
            <p:nvPr/>
          </p:nvSpPr>
          <p:spPr bwMode="auto">
            <a:xfrm>
              <a:off x="3714434" y="2446750"/>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71" name="Line 1229"/>
            <p:cNvSpPr>
              <a:spLocks noChangeShapeType="1"/>
            </p:cNvSpPr>
            <p:nvPr/>
          </p:nvSpPr>
          <p:spPr bwMode="auto">
            <a:xfrm>
              <a:off x="3715878" y="2446750"/>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72" name="Line 1230"/>
            <p:cNvSpPr>
              <a:spLocks noChangeShapeType="1"/>
            </p:cNvSpPr>
            <p:nvPr/>
          </p:nvSpPr>
          <p:spPr bwMode="auto">
            <a:xfrm>
              <a:off x="3717323" y="2449639"/>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73" name="Line 1231"/>
            <p:cNvSpPr>
              <a:spLocks noChangeShapeType="1"/>
            </p:cNvSpPr>
            <p:nvPr/>
          </p:nvSpPr>
          <p:spPr bwMode="auto">
            <a:xfrm>
              <a:off x="3720211" y="2449639"/>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74" name="Line 1232"/>
            <p:cNvSpPr>
              <a:spLocks noChangeShapeType="1"/>
            </p:cNvSpPr>
            <p:nvPr/>
          </p:nvSpPr>
          <p:spPr bwMode="auto">
            <a:xfrm>
              <a:off x="3724544" y="2451083"/>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75" name="Line 1233"/>
            <p:cNvSpPr>
              <a:spLocks noChangeShapeType="1"/>
            </p:cNvSpPr>
            <p:nvPr/>
          </p:nvSpPr>
          <p:spPr bwMode="auto">
            <a:xfrm>
              <a:off x="3724544" y="2451083"/>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76" name="Line 1234"/>
            <p:cNvSpPr>
              <a:spLocks noChangeShapeType="1"/>
            </p:cNvSpPr>
            <p:nvPr/>
          </p:nvSpPr>
          <p:spPr bwMode="auto">
            <a:xfrm>
              <a:off x="3725988" y="2451083"/>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77" name="Line 1235"/>
            <p:cNvSpPr>
              <a:spLocks noChangeShapeType="1"/>
            </p:cNvSpPr>
            <p:nvPr/>
          </p:nvSpPr>
          <p:spPr bwMode="auto">
            <a:xfrm>
              <a:off x="3727432" y="2451083"/>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78" name="Line 1236"/>
            <p:cNvSpPr>
              <a:spLocks noChangeShapeType="1"/>
            </p:cNvSpPr>
            <p:nvPr/>
          </p:nvSpPr>
          <p:spPr bwMode="auto">
            <a:xfrm>
              <a:off x="3728877" y="2452527"/>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79" name="Line 1237"/>
            <p:cNvSpPr>
              <a:spLocks noChangeShapeType="1"/>
            </p:cNvSpPr>
            <p:nvPr/>
          </p:nvSpPr>
          <p:spPr bwMode="auto">
            <a:xfrm>
              <a:off x="3731765" y="2453971"/>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80" name="Line 1238"/>
            <p:cNvSpPr>
              <a:spLocks noChangeShapeType="1"/>
            </p:cNvSpPr>
            <p:nvPr/>
          </p:nvSpPr>
          <p:spPr bwMode="auto">
            <a:xfrm>
              <a:off x="3736098" y="245541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81" name="Line 1239"/>
            <p:cNvSpPr>
              <a:spLocks noChangeShapeType="1"/>
            </p:cNvSpPr>
            <p:nvPr/>
          </p:nvSpPr>
          <p:spPr bwMode="auto">
            <a:xfrm>
              <a:off x="3736098" y="245541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82" name="Line 1240"/>
            <p:cNvSpPr>
              <a:spLocks noChangeShapeType="1"/>
            </p:cNvSpPr>
            <p:nvPr/>
          </p:nvSpPr>
          <p:spPr bwMode="auto">
            <a:xfrm>
              <a:off x="3736098" y="2455416"/>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83" name="Line 1241"/>
            <p:cNvSpPr>
              <a:spLocks noChangeShapeType="1"/>
            </p:cNvSpPr>
            <p:nvPr/>
          </p:nvSpPr>
          <p:spPr bwMode="auto">
            <a:xfrm>
              <a:off x="3736098" y="2456860"/>
              <a:ext cx="1445"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84" name="Line 1242"/>
            <p:cNvSpPr>
              <a:spLocks noChangeShapeType="1"/>
            </p:cNvSpPr>
            <p:nvPr/>
          </p:nvSpPr>
          <p:spPr bwMode="auto">
            <a:xfrm>
              <a:off x="3737543" y="2461193"/>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85" name="Line 1243"/>
            <p:cNvSpPr>
              <a:spLocks noChangeShapeType="1"/>
            </p:cNvSpPr>
            <p:nvPr/>
          </p:nvSpPr>
          <p:spPr bwMode="auto">
            <a:xfrm>
              <a:off x="3738986" y="246263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86" name="Line 1244"/>
            <p:cNvSpPr>
              <a:spLocks noChangeShapeType="1"/>
            </p:cNvSpPr>
            <p:nvPr/>
          </p:nvSpPr>
          <p:spPr bwMode="auto">
            <a:xfrm>
              <a:off x="3740431" y="2464082"/>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87" name="Line 1245"/>
            <p:cNvSpPr>
              <a:spLocks noChangeShapeType="1"/>
            </p:cNvSpPr>
            <p:nvPr/>
          </p:nvSpPr>
          <p:spPr bwMode="auto">
            <a:xfrm>
              <a:off x="3740431" y="2464082"/>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88" name="Line 1246"/>
            <p:cNvSpPr>
              <a:spLocks noChangeShapeType="1"/>
            </p:cNvSpPr>
            <p:nvPr/>
          </p:nvSpPr>
          <p:spPr bwMode="auto">
            <a:xfrm>
              <a:off x="3740431" y="2465525"/>
              <a:ext cx="1445"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89" name="Line 1247"/>
            <p:cNvSpPr>
              <a:spLocks noChangeShapeType="1"/>
            </p:cNvSpPr>
            <p:nvPr/>
          </p:nvSpPr>
          <p:spPr bwMode="auto">
            <a:xfrm>
              <a:off x="3741875" y="2469859"/>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90" name="Line 1248"/>
            <p:cNvSpPr>
              <a:spLocks noChangeShapeType="1"/>
            </p:cNvSpPr>
            <p:nvPr/>
          </p:nvSpPr>
          <p:spPr bwMode="auto">
            <a:xfrm>
              <a:off x="3743320" y="2472747"/>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91" name="Freeform 1249"/>
            <p:cNvSpPr>
              <a:spLocks/>
            </p:cNvSpPr>
            <p:nvPr/>
          </p:nvSpPr>
          <p:spPr bwMode="auto">
            <a:xfrm>
              <a:off x="3905080" y="2218553"/>
              <a:ext cx="57771" cy="56328"/>
            </a:xfrm>
            <a:custGeom>
              <a:avLst/>
              <a:gdLst>
                <a:gd name="T0" fmla="*/ 20 w 40"/>
                <a:gd name="T1" fmla="*/ 1 h 39"/>
                <a:gd name="T2" fmla="*/ 24 w 40"/>
                <a:gd name="T3" fmla="*/ 1 h 39"/>
                <a:gd name="T4" fmla="*/ 28 w 40"/>
                <a:gd name="T5" fmla="*/ 1 h 39"/>
                <a:gd name="T6" fmla="*/ 30 w 40"/>
                <a:gd name="T7" fmla="*/ 3 h 39"/>
                <a:gd name="T8" fmla="*/ 33 w 40"/>
                <a:gd name="T9" fmla="*/ 5 h 39"/>
                <a:gd name="T10" fmla="*/ 34 w 40"/>
                <a:gd name="T11" fmla="*/ 5 h 39"/>
                <a:gd name="T12" fmla="*/ 37 w 40"/>
                <a:gd name="T13" fmla="*/ 8 h 39"/>
                <a:gd name="T14" fmla="*/ 38 w 40"/>
                <a:gd name="T15" fmla="*/ 10 h 39"/>
                <a:gd name="T16" fmla="*/ 39 w 40"/>
                <a:gd name="T17" fmla="*/ 11 h 39"/>
                <a:gd name="T18" fmla="*/ 40 w 40"/>
                <a:gd name="T19" fmla="*/ 16 h 39"/>
                <a:gd name="T20" fmla="*/ 40 w 40"/>
                <a:gd name="T21" fmla="*/ 20 h 39"/>
                <a:gd name="T22" fmla="*/ 39 w 40"/>
                <a:gd name="T23" fmla="*/ 25 h 39"/>
                <a:gd name="T24" fmla="*/ 39 w 40"/>
                <a:gd name="T25" fmla="*/ 26 h 39"/>
                <a:gd name="T26" fmla="*/ 38 w 40"/>
                <a:gd name="T27" fmla="*/ 28 h 39"/>
                <a:gd name="T28" fmla="*/ 34 w 40"/>
                <a:gd name="T29" fmla="*/ 32 h 39"/>
                <a:gd name="T30" fmla="*/ 34 w 40"/>
                <a:gd name="T31" fmla="*/ 34 h 39"/>
                <a:gd name="T32" fmla="*/ 32 w 40"/>
                <a:gd name="T33" fmla="*/ 35 h 39"/>
                <a:gd name="T34" fmla="*/ 28 w 40"/>
                <a:gd name="T35" fmla="*/ 36 h 39"/>
                <a:gd name="T36" fmla="*/ 24 w 40"/>
                <a:gd name="T37" fmla="*/ 37 h 39"/>
                <a:gd name="T38" fmla="*/ 22 w 40"/>
                <a:gd name="T39" fmla="*/ 39 h 39"/>
                <a:gd name="T40" fmla="*/ 20 w 40"/>
                <a:gd name="T41" fmla="*/ 39 h 39"/>
                <a:gd name="T42" fmla="*/ 15 w 40"/>
                <a:gd name="T43" fmla="*/ 37 h 39"/>
                <a:gd name="T44" fmla="*/ 12 w 40"/>
                <a:gd name="T45" fmla="*/ 37 h 39"/>
                <a:gd name="T46" fmla="*/ 8 w 40"/>
                <a:gd name="T47" fmla="*/ 35 h 39"/>
                <a:gd name="T48" fmla="*/ 6 w 40"/>
                <a:gd name="T49" fmla="*/ 34 h 39"/>
                <a:gd name="T50" fmla="*/ 5 w 40"/>
                <a:gd name="T51" fmla="*/ 32 h 39"/>
                <a:gd name="T52" fmla="*/ 3 w 40"/>
                <a:gd name="T53" fmla="*/ 28 h 39"/>
                <a:gd name="T54" fmla="*/ 1 w 40"/>
                <a:gd name="T55" fmla="*/ 28 h 39"/>
                <a:gd name="T56" fmla="*/ 1 w 40"/>
                <a:gd name="T57" fmla="*/ 25 h 39"/>
                <a:gd name="T58" fmla="*/ 0 w 40"/>
                <a:gd name="T59" fmla="*/ 21 h 39"/>
                <a:gd name="T60" fmla="*/ 0 w 40"/>
                <a:gd name="T61" fmla="*/ 17 h 39"/>
                <a:gd name="T62" fmla="*/ 1 w 40"/>
                <a:gd name="T63" fmla="*/ 13 h 39"/>
                <a:gd name="T64" fmla="*/ 1 w 40"/>
                <a:gd name="T65" fmla="*/ 11 h 39"/>
                <a:gd name="T66" fmla="*/ 4 w 40"/>
                <a:gd name="T67" fmla="*/ 8 h 39"/>
                <a:gd name="T68" fmla="*/ 6 w 40"/>
                <a:gd name="T69" fmla="*/ 5 h 39"/>
                <a:gd name="T70" fmla="*/ 8 w 40"/>
                <a:gd name="T71" fmla="*/ 4 h 39"/>
                <a:gd name="T72" fmla="*/ 11 w 40"/>
                <a:gd name="T73" fmla="*/ 2 h 39"/>
                <a:gd name="T74" fmla="*/ 12 w 40"/>
                <a:gd name="T75" fmla="*/ 1 h 39"/>
                <a:gd name="T76" fmla="*/ 16 w 40"/>
                <a:gd name="T77"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 h="39">
                  <a:moveTo>
                    <a:pt x="17" y="0"/>
                  </a:moveTo>
                  <a:lnTo>
                    <a:pt x="20" y="1"/>
                  </a:lnTo>
                  <a:lnTo>
                    <a:pt x="22" y="1"/>
                  </a:lnTo>
                  <a:lnTo>
                    <a:pt x="24" y="1"/>
                  </a:lnTo>
                  <a:lnTo>
                    <a:pt x="26" y="1"/>
                  </a:lnTo>
                  <a:lnTo>
                    <a:pt x="28" y="1"/>
                  </a:lnTo>
                  <a:lnTo>
                    <a:pt x="29" y="2"/>
                  </a:lnTo>
                  <a:lnTo>
                    <a:pt x="30" y="3"/>
                  </a:lnTo>
                  <a:lnTo>
                    <a:pt x="32" y="4"/>
                  </a:lnTo>
                  <a:lnTo>
                    <a:pt x="33" y="5"/>
                  </a:lnTo>
                  <a:lnTo>
                    <a:pt x="34" y="5"/>
                  </a:lnTo>
                  <a:lnTo>
                    <a:pt x="34" y="5"/>
                  </a:lnTo>
                  <a:lnTo>
                    <a:pt x="34" y="7"/>
                  </a:lnTo>
                  <a:lnTo>
                    <a:pt x="37" y="8"/>
                  </a:lnTo>
                  <a:lnTo>
                    <a:pt x="38" y="9"/>
                  </a:lnTo>
                  <a:lnTo>
                    <a:pt x="38" y="10"/>
                  </a:lnTo>
                  <a:lnTo>
                    <a:pt x="38" y="11"/>
                  </a:lnTo>
                  <a:lnTo>
                    <a:pt x="39" y="11"/>
                  </a:lnTo>
                  <a:lnTo>
                    <a:pt x="39" y="13"/>
                  </a:lnTo>
                  <a:lnTo>
                    <a:pt x="40" y="16"/>
                  </a:lnTo>
                  <a:lnTo>
                    <a:pt x="40" y="19"/>
                  </a:lnTo>
                  <a:lnTo>
                    <a:pt x="40" y="20"/>
                  </a:lnTo>
                  <a:lnTo>
                    <a:pt x="40" y="24"/>
                  </a:lnTo>
                  <a:lnTo>
                    <a:pt x="39" y="25"/>
                  </a:lnTo>
                  <a:lnTo>
                    <a:pt x="39" y="25"/>
                  </a:lnTo>
                  <a:lnTo>
                    <a:pt x="39" y="26"/>
                  </a:lnTo>
                  <a:lnTo>
                    <a:pt x="39" y="27"/>
                  </a:lnTo>
                  <a:lnTo>
                    <a:pt x="38" y="28"/>
                  </a:lnTo>
                  <a:lnTo>
                    <a:pt x="37" y="31"/>
                  </a:lnTo>
                  <a:lnTo>
                    <a:pt x="34" y="32"/>
                  </a:lnTo>
                  <a:lnTo>
                    <a:pt x="34" y="33"/>
                  </a:lnTo>
                  <a:lnTo>
                    <a:pt x="34" y="34"/>
                  </a:lnTo>
                  <a:lnTo>
                    <a:pt x="33" y="34"/>
                  </a:lnTo>
                  <a:lnTo>
                    <a:pt x="32" y="35"/>
                  </a:lnTo>
                  <a:lnTo>
                    <a:pt x="31" y="36"/>
                  </a:lnTo>
                  <a:lnTo>
                    <a:pt x="28" y="36"/>
                  </a:lnTo>
                  <a:lnTo>
                    <a:pt x="26" y="37"/>
                  </a:lnTo>
                  <a:lnTo>
                    <a:pt x="24" y="37"/>
                  </a:lnTo>
                  <a:lnTo>
                    <a:pt x="23" y="39"/>
                  </a:lnTo>
                  <a:lnTo>
                    <a:pt x="22" y="39"/>
                  </a:lnTo>
                  <a:lnTo>
                    <a:pt x="21" y="39"/>
                  </a:lnTo>
                  <a:lnTo>
                    <a:pt x="20" y="39"/>
                  </a:lnTo>
                  <a:lnTo>
                    <a:pt x="19" y="39"/>
                  </a:lnTo>
                  <a:lnTo>
                    <a:pt x="15" y="37"/>
                  </a:lnTo>
                  <a:lnTo>
                    <a:pt x="14" y="37"/>
                  </a:lnTo>
                  <a:lnTo>
                    <a:pt x="12" y="37"/>
                  </a:lnTo>
                  <a:lnTo>
                    <a:pt x="9" y="36"/>
                  </a:lnTo>
                  <a:lnTo>
                    <a:pt x="8" y="35"/>
                  </a:lnTo>
                  <a:lnTo>
                    <a:pt x="7" y="34"/>
                  </a:lnTo>
                  <a:lnTo>
                    <a:pt x="6" y="34"/>
                  </a:lnTo>
                  <a:lnTo>
                    <a:pt x="6" y="33"/>
                  </a:lnTo>
                  <a:lnTo>
                    <a:pt x="5" y="32"/>
                  </a:lnTo>
                  <a:lnTo>
                    <a:pt x="4" y="31"/>
                  </a:lnTo>
                  <a:lnTo>
                    <a:pt x="3" y="28"/>
                  </a:lnTo>
                  <a:lnTo>
                    <a:pt x="3" y="28"/>
                  </a:lnTo>
                  <a:lnTo>
                    <a:pt x="1" y="28"/>
                  </a:lnTo>
                  <a:lnTo>
                    <a:pt x="1" y="27"/>
                  </a:lnTo>
                  <a:lnTo>
                    <a:pt x="1" y="25"/>
                  </a:lnTo>
                  <a:lnTo>
                    <a:pt x="0" y="23"/>
                  </a:lnTo>
                  <a:lnTo>
                    <a:pt x="0" y="21"/>
                  </a:lnTo>
                  <a:lnTo>
                    <a:pt x="0" y="19"/>
                  </a:lnTo>
                  <a:lnTo>
                    <a:pt x="0" y="17"/>
                  </a:lnTo>
                  <a:lnTo>
                    <a:pt x="1" y="15"/>
                  </a:lnTo>
                  <a:lnTo>
                    <a:pt x="1" y="13"/>
                  </a:lnTo>
                  <a:lnTo>
                    <a:pt x="1" y="12"/>
                  </a:lnTo>
                  <a:lnTo>
                    <a:pt x="1" y="11"/>
                  </a:lnTo>
                  <a:lnTo>
                    <a:pt x="3" y="9"/>
                  </a:lnTo>
                  <a:lnTo>
                    <a:pt x="4" y="8"/>
                  </a:lnTo>
                  <a:lnTo>
                    <a:pt x="5" y="7"/>
                  </a:lnTo>
                  <a:lnTo>
                    <a:pt x="6" y="5"/>
                  </a:lnTo>
                  <a:lnTo>
                    <a:pt x="7" y="5"/>
                  </a:lnTo>
                  <a:lnTo>
                    <a:pt x="8" y="4"/>
                  </a:lnTo>
                  <a:lnTo>
                    <a:pt x="9" y="3"/>
                  </a:lnTo>
                  <a:lnTo>
                    <a:pt x="11" y="2"/>
                  </a:lnTo>
                  <a:lnTo>
                    <a:pt x="11" y="2"/>
                  </a:lnTo>
                  <a:lnTo>
                    <a:pt x="12" y="1"/>
                  </a:lnTo>
                  <a:lnTo>
                    <a:pt x="14" y="1"/>
                  </a:lnTo>
                  <a:lnTo>
                    <a:pt x="16" y="1"/>
                  </a:lnTo>
                  <a:lnTo>
                    <a:pt x="17" y="0"/>
                  </a:lnTo>
                  <a:close/>
                </a:path>
              </a:pathLst>
            </a:custGeom>
            <a:solidFill>
              <a:srgbClr val="DC8700"/>
            </a:solidFill>
            <a:ln w="0">
              <a:solidFill>
                <a:srgbClr val="DC87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92" name="Line 1250"/>
            <p:cNvSpPr>
              <a:spLocks noChangeShapeType="1"/>
            </p:cNvSpPr>
            <p:nvPr/>
          </p:nvSpPr>
          <p:spPr bwMode="auto">
            <a:xfrm>
              <a:off x="3962851" y="224599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93" name="Line 1251"/>
            <p:cNvSpPr>
              <a:spLocks noChangeShapeType="1"/>
            </p:cNvSpPr>
            <p:nvPr/>
          </p:nvSpPr>
          <p:spPr bwMode="auto">
            <a:xfrm>
              <a:off x="3962851" y="2245994"/>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94" name="Line 1252"/>
            <p:cNvSpPr>
              <a:spLocks noChangeShapeType="1"/>
            </p:cNvSpPr>
            <p:nvPr/>
          </p:nvSpPr>
          <p:spPr bwMode="auto">
            <a:xfrm>
              <a:off x="3962851" y="2247439"/>
              <a:ext cx="0" cy="5777"/>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95" name="Line 1253"/>
            <p:cNvSpPr>
              <a:spLocks noChangeShapeType="1"/>
            </p:cNvSpPr>
            <p:nvPr/>
          </p:nvSpPr>
          <p:spPr bwMode="auto">
            <a:xfrm flipH="1">
              <a:off x="3961406" y="2253216"/>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96" name="Line 1254"/>
            <p:cNvSpPr>
              <a:spLocks noChangeShapeType="1"/>
            </p:cNvSpPr>
            <p:nvPr/>
          </p:nvSpPr>
          <p:spPr bwMode="auto">
            <a:xfrm>
              <a:off x="3961406" y="225466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97" name="Line 1255"/>
            <p:cNvSpPr>
              <a:spLocks noChangeShapeType="1"/>
            </p:cNvSpPr>
            <p:nvPr/>
          </p:nvSpPr>
          <p:spPr bwMode="auto">
            <a:xfrm>
              <a:off x="3961406" y="225466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98" name="Line 1256"/>
            <p:cNvSpPr>
              <a:spLocks noChangeShapeType="1"/>
            </p:cNvSpPr>
            <p:nvPr/>
          </p:nvSpPr>
          <p:spPr bwMode="auto">
            <a:xfrm>
              <a:off x="3961406" y="2256104"/>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099" name="Line 1257"/>
            <p:cNvSpPr>
              <a:spLocks noChangeShapeType="1"/>
            </p:cNvSpPr>
            <p:nvPr/>
          </p:nvSpPr>
          <p:spPr bwMode="auto">
            <a:xfrm flipH="1">
              <a:off x="3959963" y="2257548"/>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00" name="Line 1258"/>
            <p:cNvSpPr>
              <a:spLocks noChangeShapeType="1"/>
            </p:cNvSpPr>
            <p:nvPr/>
          </p:nvSpPr>
          <p:spPr bwMode="auto">
            <a:xfrm flipH="1">
              <a:off x="3958518" y="2258993"/>
              <a:ext cx="1445"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01" name="Line 1259"/>
            <p:cNvSpPr>
              <a:spLocks noChangeShapeType="1"/>
            </p:cNvSpPr>
            <p:nvPr/>
          </p:nvSpPr>
          <p:spPr bwMode="auto">
            <a:xfrm flipH="1">
              <a:off x="3954185" y="2263325"/>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02" name="Line 1260"/>
            <p:cNvSpPr>
              <a:spLocks noChangeShapeType="1"/>
            </p:cNvSpPr>
            <p:nvPr/>
          </p:nvSpPr>
          <p:spPr bwMode="auto">
            <a:xfrm>
              <a:off x="3954185" y="226477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03" name="Line 1261"/>
            <p:cNvSpPr>
              <a:spLocks noChangeShapeType="1"/>
            </p:cNvSpPr>
            <p:nvPr/>
          </p:nvSpPr>
          <p:spPr bwMode="auto">
            <a:xfrm>
              <a:off x="3954185" y="226621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04" name="Line 1262"/>
            <p:cNvSpPr>
              <a:spLocks noChangeShapeType="1"/>
            </p:cNvSpPr>
            <p:nvPr/>
          </p:nvSpPr>
          <p:spPr bwMode="auto">
            <a:xfrm flipH="1">
              <a:off x="3952741" y="2266214"/>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05" name="Line 1263"/>
            <p:cNvSpPr>
              <a:spLocks noChangeShapeType="1"/>
            </p:cNvSpPr>
            <p:nvPr/>
          </p:nvSpPr>
          <p:spPr bwMode="auto">
            <a:xfrm flipH="1">
              <a:off x="3951297" y="2267659"/>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06" name="Line 1264"/>
            <p:cNvSpPr>
              <a:spLocks noChangeShapeType="1"/>
            </p:cNvSpPr>
            <p:nvPr/>
          </p:nvSpPr>
          <p:spPr bwMode="auto">
            <a:xfrm flipH="1">
              <a:off x="3949852" y="2269102"/>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07" name="Line 1265"/>
            <p:cNvSpPr>
              <a:spLocks noChangeShapeType="1"/>
            </p:cNvSpPr>
            <p:nvPr/>
          </p:nvSpPr>
          <p:spPr bwMode="auto">
            <a:xfrm flipH="1">
              <a:off x="3948408" y="2270547"/>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08" name="Line 1266"/>
            <p:cNvSpPr>
              <a:spLocks noChangeShapeType="1"/>
            </p:cNvSpPr>
            <p:nvPr/>
          </p:nvSpPr>
          <p:spPr bwMode="auto">
            <a:xfrm flipH="1">
              <a:off x="3945520" y="227054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09" name="Line 1267"/>
            <p:cNvSpPr>
              <a:spLocks noChangeShapeType="1"/>
            </p:cNvSpPr>
            <p:nvPr/>
          </p:nvSpPr>
          <p:spPr bwMode="auto">
            <a:xfrm flipH="1">
              <a:off x="3942631" y="2270547"/>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10" name="Line 1268"/>
            <p:cNvSpPr>
              <a:spLocks noChangeShapeType="1"/>
            </p:cNvSpPr>
            <p:nvPr/>
          </p:nvSpPr>
          <p:spPr bwMode="auto">
            <a:xfrm flipH="1">
              <a:off x="3939743" y="2271991"/>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11" name="Line 1269"/>
            <p:cNvSpPr>
              <a:spLocks noChangeShapeType="1"/>
            </p:cNvSpPr>
            <p:nvPr/>
          </p:nvSpPr>
          <p:spPr bwMode="auto">
            <a:xfrm flipH="1">
              <a:off x="3938298" y="2271991"/>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12" name="Line 1270"/>
            <p:cNvSpPr>
              <a:spLocks noChangeShapeType="1"/>
            </p:cNvSpPr>
            <p:nvPr/>
          </p:nvSpPr>
          <p:spPr bwMode="auto">
            <a:xfrm flipH="1">
              <a:off x="3936854" y="2271991"/>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13" name="Line 1271"/>
            <p:cNvSpPr>
              <a:spLocks noChangeShapeType="1"/>
            </p:cNvSpPr>
            <p:nvPr/>
          </p:nvSpPr>
          <p:spPr bwMode="auto">
            <a:xfrm flipH="1">
              <a:off x="3933965" y="2274880"/>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14" name="Line 1272"/>
            <p:cNvSpPr>
              <a:spLocks noChangeShapeType="1"/>
            </p:cNvSpPr>
            <p:nvPr/>
          </p:nvSpPr>
          <p:spPr bwMode="auto">
            <a:xfrm flipH="1" flipV="1">
              <a:off x="3932521" y="2271991"/>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15" name="Line 1273"/>
            <p:cNvSpPr>
              <a:spLocks noChangeShapeType="1"/>
            </p:cNvSpPr>
            <p:nvPr/>
          </p:nvSpPr>
          <p:spPr bwMode="auto">
            <a:xfrm flipH="1">
              <a:off x="3926744" y="2271991"/>
              <a:ext cx="5777"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16" name="Line 1274"/>
            <p:cNvSpPr>
              <a:spLocks noChangeShapeType="1"/>
            </p:cNvSpPr>
            <p:nvPr/>
          </p:nvSpPr>
          <p:spPr bwMode="auto">
            <a:xfrm flipH="1">
              <a:off x="3925300" y="2271991"/>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17" name="Line 1275"/>
            <p:cNvSpPr>
              <a:spLocks noChangeShapeType="1"/>
            </p:cNvSpPr>
            <p:nvPr/>
          </p:nvSpPr>
          <p:spPr bwMode="auto">
            <a:xfrm flipH="1">
              <a:off x="3923855" y="2271991"/>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18" name="Line 1276"/>
            <p:cNvSpPr>
              <a:spLocks noChangeShapeType="1"/>
            </p:cNvSpPr>
            <p:nvPr/>
          </p:nvSpPr>
          <p:spPr bwMode="auto">
            <a:xfrm flipH="1" flipV="1">
              <a:off x="3922411" y="227054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19" name="Line 1277"/>
            <p:cNvSpPr>
              <a:spLocks noChangeShapeType="1"/>
            </p:cNvSpPr>
            <p:nvPr/>
          </p:nvSpPr>
          <p:spPr bwMode="auto">
            <a:xfrm flipH="1">
              <a:off x="3918078" y="2270547"/>
              <a:ext cx="43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20" name="Line 1278"/>
            <p:cNvSpPr>
              <a:spLocks noChangeShapeType="1"/>
            </p:cNvSpPr>
            <p:nvPr/>
          </p:nvSpPr>
          <p:spPr bwMode="auto">
            <a:xfrm flipH="1" flipV="1">
              <a:off x="3916634" y="2269102"/>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21" name="Line 1279"/>
            <p:cNvSpPr>
              <a:spLocks noChangeShapeType="1"/>
            </p:cNvSpPr>
            <p:nvPr/>
          </p:nvSpPr>
          <p:spPr bwMode="auto">
            <a:xfrm flipH="1" flipV="1">
              <a:off x="3915189" y="2267659"/>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22" name="Line 1280"/>
            <p:cNvSpPr>
              <a:spLocks noChangeShapeType="1"/>
            </p:cNvSpPr>
            <p:nvPr/>
          </p:nvSpPr>
          <p:spPr bwMode="auto">
            <a:xfrm flipH="1" flipV="1">
              <a:off x="3913745" y="2266214"/>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23" name="Line 1281"/>
            <p:cNvSpPr>
              <a:spLocks noChangeShapeType="1"/>
            </p:cNvSpPr>
            <p:nvPr/>
          </p:nvSpPr>
          <p:spPr bwMode="auto">
            <a:xfrm>
              <a:off x="3913745" y="226621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24" name="Line 1282"/>
            <p:cNvSpPr>
              <a:spLocks noChangeShapeType="1"/>
            </p:cNvSpPr>
            <p:nvPr/>
          </p:nvSpPr>
          <p:spPr bwMode="auto">
            <a:xfrm flipH="1" flipV="1">
              <a:off x="3912301" y="226477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25" name="Line 1283"/>
            <p:cNvSpPr>
              <a:spLocks noChangeShapeType="1"/>
            </p:cNvSpPr>
            <p:nvPr/>
          </p:nvSpPr>
          <p:spPr bwMode="auto">
            <a:xfrm flipH="1" flipV="1">
              <a:off x="3910857" y="2263325"/>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26" name="Line 1284"/>
            <p:cNvSpPr>
              <a:spLocks noChangeShapeType="1"/>
            </p:cNvSpPr>
            <p:nvPr/>
          </p:nvSpPr>
          <p:spPr bwMode="auto">
            <a:xfrm flipH="1" flipV="1">
              <a:off x="3909412" y="2258993"/>
              <a:ext cx="1445"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27" name="Line 1285"/>
            <p:cNvSpPr>
              <a:spLocks noChangeShapeType="1"/>
            </p:cNvSpPr>
            <p:nvPr/>
          </p:nvSpPr>
          <p:spPr bwMode="auto">
            <a:xfrm>
              <a:off x="3909412" y="2258993"/>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28" name="Line 1286"/>
            <p:cNvSpPr>
              <a:spLocks noChangeShapeType="1"/>
            </p:cNvSpPr>
            <p:nvPr/>
          </p:nvSpPr>
          <p:spPr bwMode="auto">
            <a:xfrm flipH="1">
              <a:off x="3906524" y="2258993"/>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29" name="Line 1287"/>
            <p:cNvSpPr>
              <a:spLocks noChangeShapeType="1"/>
            </p:cNvSpPr>
            <p:nvPr/>
          </p:nvSpPr>
          <p:spPr bwMode="auto">
            <a:xfrm flipV="1">
              <a:off x="3906524" y="2257548"/>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30" name="Line 1288"/>
            <p:cNvSpPr>
              <a:spLocks noChangeShapeType="1"/>
            </p:cNvSpPr>
            <p:nvPr/>
          </p:nvSpPr>
          <p:spPr bwMode="auto">
            <a:xfrm flipV="1">
              <a:off x="3906524" y="2254660"/>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31" name="Line 1289"/>
            <p:cNvSpPr>
              <a:spLocks noChangeShapeType="1"/>
            </p:cNvSpPr>
            <p:nvPr/>
          </p:nvSpPr>
          <p:spPr bwMode="auto">
            <a:xfrm flipH="1" flipV="1">
              <a:off x="3905080" y="2251771"/>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32" name="Line 1290"/>
            <p:cNvSpPr>
              <a:spLocks noChangeShapeType="1"/>
            </p:cNvSpPr>
            <p:nvPr/>
          </p:nvSpPr>
          <p:spPr bwMode="auto">
            <a:xfrm flipV="1">
              <a:off x="3905080" y="2245994"/>
              <a:ext cx="0" cy="5777"/>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33" name="Line 1291"/>
            <p:cNvSpPr>
              <a:spLocks noChangeShapeType="1"/>
            </p:cNvSpPr>
            <p:nvPr/>
          </p:nvSpPr>
          <p:spPr bwMode="auto">
            <a:xfrm>
              <a:off x="3905080" y="2245994"/>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34" name="Line 1292"/>
            <p:cNvSpPr>
              <a:spLocks noChangeShapeType="1"/>
            </p:cNvSpPr>
            <p:nvPr/>
          </p:nvSpPr>
          <p:spPr bwMode="auto">
            <a:xfrm flipV="1">
              <a:off x="3906524" y="2237328"/>
              <a:ext cx="0" cy="86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35" name="Line 1293"/>
            <p:cNvSpPr>
              <a:spLocks noChangeShapeType="1"/>
            </p:cNvSpPr>
            <p:nvPr/>
          </p:nvSpPr>
          <p:spPr bwMode="auto">
            <a:xfrm flipV="1">
              <a:off x="3906524" y="2235884"/>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36" name="Line 1294"/>
            <p:cNvSpPr>
              <a:spLocks noChangeShapeType="1"/>
            </p:cNvSpPr>
            <p:nvPr/>
          </p:nvSpPr>
          <p:spPr bwMode="auto">
            <a:xfrm flipV="1">
              <a:off x="3906524" y="223444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37" name="Line 1295"/>
            <p:cNvSpPr>
              <a:spLocks noChangeShapeType="1"/>
            </p:cNvSpPr>
            <p:nvPr/>
          </p:nvSpPr>
          <p:spPr bwMode="auto">
            <a:xfrm flipV="1">
              <a:off x="3906524" y="2231551"/>
              <a:ext cx="2889"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38" name="Line 1296"/>
            <p:cNvSpPr>
              <a:spLocks noChangeShapeType="1"/>
            </p:cNvSpPr>
            <p:nvPr/>
          </p:nvSpPr>
          <p:spPr bwMode="auto">
            <a:xfrm flipV="1">
              <a:off x="3909412" y="223010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39" name="Line 1297"/>
            <p:cNvSpPr>
              <a:spLocks noChangeShapeType="1"/>
            </p:cNvSpPr>
            <p:nvPr/>
          </p:nvSpPr>
          <p:spPr bwMode="auto">
            <a:xfrm flipV="1">
              <a:off x="3910857" y="2228662"/>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40" name="Line 1298"/>
            <p:cNvSpPr>
              <a:spLocks noChangeShapeType="1"/>
            </p:cNvSpPr>
            <p:nvPr/>
          </p:nvSpPr>
          <p:spPr bwMode="auto">
            <a:xfrm flipV="1">
              <a:off x="3912301" y="2225774"/>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41" name="Line 1299"/>
            <p:cNvSpPr>
              <a:spLocks noChangeShapeType="1"/>
            </p:cNvSpPr>
            <p:nvPr/>
          </p:nvSpPr>
          <p:spPr bwMode="auto">
            <a:xfrm>
              <a:off x="3913745" y="2225774"/>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42" name="Line 1300"/>
            <p:cNvSpPr>
              <a:spLocks noChangeShapeType="1"/>
            </p:cNvSpPr>
            <p:nvPr/>
          </p:nvSpPr>
          <p:spPr bwMode="auto">
            <a:xfrm flipV="1">
              <a:off x="3915189" y="222433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43" name="Line 1301"/>
            <p:cNvSpPr>
              <a:spLocks noChangeShapeType="1"/>
            </p:cNvSpPr>
            <p:nvPr/>
          </p:nvSpPr>
          <p:spPr bwMode="auto">
            <a:xfrm flipV="1">
              <a:off x="3916634" y="2222885"/>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44" name="Line 1302"/>
            <p:cNvSpPr>
              <a:spLocks noChangeShapeType="1"/>
            </p:cNvSpPr>
            <p:nvPr/>
          </p:nvSpPr>
          <p:spPr bwMode="auto">
            <a:xfrm flipV="1">
              <a:off x="3918078" y="2221441"/>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45" name="Line 1303"/>
            <p:cNvSpPr>
              <a:spLocks noChangeShapeType="1"/>
            </p:cNvSpPr>
            <p:nvPr/>
          </p:nvSpPr>
          <p:spPr bwMode="auto">
            <a:xfrm>
              <a:off x="3920966" y="2221441"/>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46" name="Line 1304"/>
            <p:cNvSpPr>
              <a:spLocks noChangeShapeType="1"/>
            </p:cNvSpPr>
            <p:nvPr/>
          </p:nvSpPr>
          <p:spPr bwMode="auto">
            <a:xfrm flipV="1">
              <a:off x="3920966" y="221999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47" name="Line 1305"/>
            <p:cNvSpPr>
              <a:spLocks noChangeShapeType="1"/>
            </p:cNvSpPr>
            <p:nvPr/>
          </p:nvSpPr>
          <p:spPr bwMode="auto">
            <a:xfrm>
              <a:off x="3922411" y="221999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48" name="Line 1306"/>
            <p:cNvSpPr>
              <a:spLocks noChangeShapeType="1"/>
            </p:cNvSpPr>
            <p:nvPr/>
          </p:nvSpPr>
          <p:spPr bwMode="auto">
            <a:xfrm>
              <a:off x="3925300" y="221999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49" name="Line 1307"/>
            <p:cNvSpPr>
              <a:spLocks noChangeShapeType="1"/>
            </p:cNvSpPr>
            <p:nvPr/>
          </p:nvSpPr>
          <p:spPr bwMode="auto">
            <a:xfrm flipV="1">
              <a:off x="3928188" y="2218553"/>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50" name="Line 1308"/>
            <p:cNvSpPr>
              <a:spLocks noChangeShapeType="1"/>
            </p:cNvSpPr>
            <p:nvPr/>
          </p:nvSpPr>
          <p:spPr bwMode="auto">
            <a:xfrm>
              <a:off x="3929632" y="2218553"/>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51" name="Line 1309"/>
            <p:cNvSpPr>
              <a:spLocks noChangeShapeType="1"/>
            </p:cNvSpPr>
            <p:nvPr/>
          </p:nvSpPr>
          <p:spPr bwMode="auto">
            <a:xfrm>
              <a:off x="3933965" y="221999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52" name="Line 1310"/>
            <p:cNvSpPr>
              <a:spLocks noChangeShapeType="1"/>
            </p:cNvSpPr>
            <p:nvPr/>
          </p:nvSpPr>
          <p:spPr bwMode="auto">
            <a:xfrm>
              <a:off x="3936854" y="221999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53" name="Line 1311"/>
            <p:cNvSpPr>
              <a:spLocks noChangeShapeType="1"/>
            </p:cNvSpPr>
            <p:nvPr/>
          </p:nvSpPr>
          <p:spPr bwMode="auto">
            <a:xfrm>
              <a:off x="3939743" y="221999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54" name="Line 1312"/>
            <p:cNvSpPr>
              <a:spLocks noChangeShapeType="1"/>
            </p:cNvSpPr>
            <p:nvPr/>
          </p:nvSpPr>
          <p:spPr bwMode="auto">
            <a:xfrm>
              <a:off x="3942631" y="221999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55" name="Line 1313"/>
            <p:cNvSpPr>
              <a:spLocks noChangeShapeType="1"/>
            </p:cNvSpPr>
            <p:nvPr/>
          </p:nvSpPr>
          <p:spPr bwMode="auto">
            <a:xfrm>
              <a:off x="3945520" y="221999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56" name="Line 1314"/>
            <p:cNvSpPr>
              <a:spLocks noChangeShapeType="1"/>
            </p:cNvSpPr>
            <p:nvPr/>
          </p:nvSpPr>
          <p:spPr bwMode="auto">
            <a:xfrm>
              <a:off x="3946964" y="2221441"/>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57" name="Line 1315"/>
            <p:cNvSpPr>
              <a:spLocks noChangeShapeType="1"/>
            </p:cNvSpPr>
            <p:nvPr/>
          </p:nvSpPr>
          <p:spPr bwMode="auto">
            <a:xfrm>
              <a:off x="3948408" y="2222885"/>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58" name="Line 1316"/>
            <p:cNvSpPr>
              <a:spLocks noChangeShapeType="1"/>
            </p:cNvSpPr>
            <p:nvPr/>
          </p:nvSpPr>
          <p:spPr bwMode="auto">
            <a:xfrm>
              <a:off x="3951297" y="222433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59" name="Line 1317"/>
            <p:cNvSpPr>
              <a:spLocks noChangeShapeType="1"/>
            </p:cNvSpPr>
            <p:nvPr/>
          </p:nvSpPr>
          <p:spPr bwMode="auto">
            <a:xfrm>
              <a:off x="3952741" y="2225774"/>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60" name="Line 1318"/>
            <p:cNvSpPr>
              <a:spLocks noChangeShapeType="1"/>
            </p:cNvSpPr>
            <p:nvPr/>
          </p:nvSpPr>
          <p:spPr bwMode="auto">
            <a:xfrm>
              <a:off x="3954185" y="222577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61" name="Line 1319"/>
            <p:cNvSpPr>
              <a:spLocks noChangeShapeType="1"/>
            </p:cNvSpPr>
            <p:nvPr/>
          </p:nvSpPr>
          <p:spPr bwMode="auto">
            <a:xfrm>
              <a:off x="3954185" y="2225774"/>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62" name="Line 1320"/>
            <p:cNvSpPr>
              <a:spLocks noChangeShapeType="1"/>
            </p:cNvSpPr>
            <p:nvPr/>
          </p:nvSpPr>
          <p:spPr bwMode="auto">
            <a:xfrm>
              <a:off x="3954185" y="2228662"/>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63" name="Line 1321"/>
            <p:cNvSpPr>
              <a:spLocks noChangeShapeType="1"/>
            </p:cNvSpPr>
            <p:nvPr/>
          </p:nvSpPr>
          <p:spPr bwMode="auto">
            <a:xfrm>
              <a:off x="3958518" y="223010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64" name="Line 1322"/>
            <p:cNvSpPr>
              <a:spLocks noChangeShapeType="1"/>
            </p:cNvSpPr>
            <p:nvPr/>
          </p:nvSpPr>
          <p:spPr bwMode="auto">
            <a:xfrm>
              <a:off x="3959963" y="2231551"/>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65" name="Line 1323"/>
            <p:cNvSpPr>
              <a:spLocks noChangeShapeType="1"/>
            </p:cNvSpPr>
            <p:nvPr/>
          </p:nvSpPr>
          <p:spPr bwMode="auto">
            <a:xfrm>
              <a:off x="3959963" y="2232996"/>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66" name="Line 1324"/>
            <p:cNvSpPr>
              <a:spLocks noChangeShapeType="1"/>
            </p:cNvSpPr>
            <p:nvPr/>
          </p:nvSpPr>
          <p:spPr bwMode="auto">
            <a:xfrm>
              <a:off x="3959963" y="2234440"/>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67" name="Line 1325"/>
            <p:cNvSpPr>
              <a:spLocks noChangeShapeType="1"/>
            </p:cNvSpPr>
            <p:nvPr/>
          </p:nvSpPr>
          <p:spPr bwMode="auto">
            <a:xfrm>
              <a:off x="3961406" y="2234440"/>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68" name="Line 1326"/>
            <p:cNvSpPr>
              <a:spLocks noChangeShapeType="1"/>
            </p:cNvSpPr>
            <p:nvPr/>
          </p:nvSpPr>
          <p:spPr bwMode="auto">
            <a:xfrm>
              <a:off x="3961406" y="2237328"/>
              <a:ext cx="1445"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69" name="Line 1327"/>
            <p:cNvSpPr>
              <a:spLocks noChangeShapeType="1"/>
            </p:cNvSpPr>
            <p:nvPr/>
          </p:nvSpPr>
          <p:spPr bwMode="auto">
            <a:xfrm>
              <a:off x="3962851" y="2241661"/>
              <a:ext cx="0"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70" name="Freeform 1328"/>
            <p:cNvSpPr>
              <a:spLocks/>
            </p:cNvSpPr>
            <p:nvPr/>
          </p:nvSpPr>
          <p:spPr bwMode="auto">
            <a:xfrm>
              <a:off x="4205491" y="2136228"/>
              <a:ext cx="54883" cy="53439"/>
            </a:xfrm>
            <a:custGeom>
              <a:avLst/>
              <a:gdLst>
                <a:gd name="T0" fmla="*/ 19 w 38"/>
                <a:gd name="T1" fmla="*/ 0 h 37"/>
                <a:gd name="T2" fmla="*/ 23 w 38"/>
                <a:gd name="T3" fmla="*/ 0 h 37"/>
                <a:gd name="T4" fmla="*/ 25 w 38"/>
                <a:gd name="T5" fmla="*/ 0 h 37"/>
                <a:gd name="T6" fmla="*/ 27 w 38"/>
                <a:gd name="T7" fmla="*/ 1 h 37"/>
                <a:gd name="T8" fmla="*/ 31 w 38"/>
                <a:gd name="T9" fmla="*/ 3 h 37"/>
                <a:gd name="T10" fmla="*/ 33 w 38"/>
                <a:gd name="T11" fmla="*/ 5 h 37"/>
                <a:gd name="T12" fmla="*/ 35 w 38"/>
                <a:gd name="T13" fmla="*/ 7 h 37"/>
                <a:gd name="T14" fmla="*/ 36 w 38"/>
                <a:gd name="T15" fmla="*/ 9 h 37"/>
                <a:gd name="T16" fmla="*/ 36 w 38"/>
                <a:gd name="T17" fmla="*/ 10 h 37"/>
                <a:gd name="T18" fmla="*/ 38 w 38"/>
                <a:gd name="T19" fmla="*/ 15 h 37"/>
                <a:gd name="T20" fmla="*/ 38 w 38"/>
                <a:gd name="T21" fmla="*/ 19 h 37"/>
                <a:gd name="T22" fmla="*/ 38 w 38"/>
                <a:gd name="T23" fmla="*/ 23 h 37"/>
                <a:gd name="T24" fmla="*/ 38 w 38"/>
                <a:gd name="T25" fmla="*/ 25 h 37"/>
                <a:gd name="T26" fmla="*/ 36 w 38"/>
                <a:gd name="T27" fmla="*/ 26 h 37"/>
                <a:gd name="T28" fmla="*/ 35 w 38"/>
                <a:gd name="T29" fmla="*/ 29 h 37"/>
                <a:gd name="T30" fmla="*/ 33 w 38"/>
                <a:gd name="T31" fmla="*/ 32 h 37"/>
                <a:gd name="T32" fmla="*/ 31 w 38"/>
                <a:gd name="T33" fmla="*/ 34 h 37"/>
                <a:gd name="T34" fmla="*/ 28 w 38"/>
                <a:gd name="T35" fmla="*/ 35 h 37"/>
                <a:gd name="T36" fmla="*/ 27 w 38"/>
                <a:gd name="T37" fmla="*/ 36 h 37"/>
                <a:gd name="T38" fmla="*/ 19 w 38"/>
                <a:gd name="T39" fmla="*/ 37 h 37"/>
                <a:gd name="T40" fmla="*/ 15 w 38"/>
                <a:gd name="T41" fmla="*/ 37 h 37"/>
                <a:gd name="T42" fmla="*/ 12 w 38"/>
                <a:gd name="T43" fmla="*/ 36 h 37"/>
                <a:gd name="T44" fmla="*/ 10 w 38"/>
                <a:gd name="T45" fmla="*/ 36 h 37"/>
                <a:gd name="T46" fmla="*/ 7 w 38"/>
                <a:gd name="T47" fmla="*/ 34 h 37"/>
                <a:gd name="T48" fmla="*/ 4 w 38"/>
                <a:gd name="T49" fmla="*/ 32 h 37"/>
                <a:gd name="T50" fmla="*/ 3 w 38"/>
                <a:gd name="T51" fmla="*/ 29 h 37"/>
                <a:gd name="T52" fmla="*/ 1 w 38"/>
                <a:gd name="T53" fmla="*/ 27 h 37"/>
                <a:gd name="T54" fmla="*/ 1 w 38"/>
                <a:gd name="T55" fmla="*/ 26 h 37"/>
                <a:gd name="T56" fmla="*/ 0 w 38"/>
                <a:gd name="T57" fmla="*/ 23 h 37"/>
                <a:gd name="T58" fmla="*/ 0 w 38"/>
                <a:gd name="T59" fmla="*/ 19 h 37"/>
                <a:gd name="T60" fmla="*/ 1 w 38"/>
                <a:gd name="T61" fmla="*/ 11 h 37"/>
                <a:gd name="T62" fmla="*/ 2 w 38"/>
                <a:gd name="T63" fmla="*/ 9 h 37"/>
                <a:gd name="T64" fmla="*/ 4 w 38"/>
                <a:gd name="T65" fmla="*/ 5 h 37"/>
                <a:gd name="T66" fmla="*/ 6 w 38"/>
                <a:gd name="T67" fmla="*/ 4 h 37"/>
                <a:gd name="T68" fmla="*/ 8 w 38"/>
                <a:gd name="T69" fmla="*/ 2 h 37"/>
                <a:gd name="T70" fmla="*/ 10 w 38"/>
                <a:gd name="T71" fmla="*/ 1 h 37"/>
                <a:gd name="T72" fmla="*/ 12 w 38"/>
                <a:gd name="T7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 h="37">
                  <a:moveTo>
                    <a:pt x="15" y="0"/>
                  </a:moveTo>
                  <a:lnTo>
                    <a:pt x="19" y="0"/>
                  </a:lnTo>
                  <a:lnTo>
                    <a:pt x="20" y="0"/>
                  </a:lnTo>
                  <a:lnTo>
                    <a:pt x="23" y="0"/>
                  </a:lnTo>
                  <a:lnTo>
                    <a:pt x="25" y="0"/>
                  </a:lnTo>
                  <a:lnTo>
                    <a:pt x="25" y="0"/>
                  </a:lnTo>
                  <a:lnTo>
                    <a:pt x="26" y="1"/>
                  </a:lnTo>
                  <a:lnTo>
                    <a:pt x="27" y="1"/>
                  </a:lnTo>
                  <a:lnTo>
                    <a:pt x="28" y="2"/>
                  </a:lnTo>
                  <a:lnTo>
                    <a:pt x="31" y="3"/>
                  </a:lnTo>
                  <a:lnTo>
                    <a:pt x="33" y="4"/>
                  </a:lnTo>
                  <a:lnTo>
                    <a:pt x="33" y="5"/>
                  </a:lnTo>
                  <a:lnTo>
                    <a:pt x="34" y="5"/>
                  </a:lnTo>
                  <a:lnTo>
                    <a:pt x="35" y="7"/>
                  </a:lnTo>
                  <a:lnTo>
                    <a:pt x="35" y="9"/>
                  </a:lnTo>
                  <a:lnTo>
                    <a:pt x="36" y="9"/>
                  </a:lnTo>
                  <a:lnTo>
                    <a:pt x="36" y="10"/>
                  </a:lnTo>
                  <a:lnTo>
                    <a:pt x="36" y="10"/>
                  </a:lnTo>
                  <a:lnTo>
                    <a:pt x="38" y="12"/>
                  </a:lnTo>
                  <a:lnTo>
                    <a:pt x="38" y="15"/>
                  </a:lnTo>
                  <a:lnTo>
                    <a:pt x="38" y="17"/>
                  </a:lnTo>
                  <a:lnTo>
                    <a:pt x="38" y="19"/>
                  </a:lnTo>
                  <a:lnTo>
                    <a:pt x="38" y="20"/>
                  </a:lnTo>
                  <a:lnTo>
                    <a:pt x="38" y="23"/>
                  </a:lnTo>
                  <a:lnTo>
                    <a:pt x="38" y="24"/>
                  </a:lnTo>
                  <a:lnTo>
                    <a:pt x="38" y="25"/>
                  </a:lnTo>
                  <a:lnTo>
                    <a:pt x="38" y="25"/>
                  </a:lnTo>
                  <a:lnTo>
                    <a:pt x="36" y="26"/>
                  </a:lnTo>
                  <a:lnTo>
                    <a:pt x="35" y="28"/>
                  </a:lnTo>
                  <a:lnTo>
                    <a:pt x="35" y="29"/>
                  </a:lnTo>
                  <a:lnTo>
                    <a:pt x="34" y="31"/>
                  </a:lnTo>
                  <a:lnTo>
                    <a:pt x="33" y="32"/>
                  </a:lnTo>
                  <a:lnTo>
                    <a:pt x="33" y="33"/>
                  </a:lnTo>
                  <a:lnTo>
                    <a:pt x="31" y="34"/>
                  </a:lnTo>
                  <a:lnTo>
                    <a:pt x="30" y="35"/>
                  </a:lnTo>
                  <a:lnTo>
                    <a:pt x="28" y="35"/>
                  </a:lnTo>
                  <a:lnTo>
                    <a:pt x="27" y="36"/>
                  </a:lnTo>
                  <a:lnTo>
                    <a:pt x="27" y="36"/>
                  </a:lnTo>
                  <a:lnTo>
                    <a:pt x="23" y="37"/>
                  </a:lnTo>
                  <a:lnTo>
                    <a:pt x="19" y="37"/>
                  </a:lnTo>
                  <a:lnTo>
                    <a:pt x="17" y="37"/>
                  </a:lnTo>
                  <a:lnTo>
                    <a:pt x="15" y="37"/>
                  </a:lnTo>
                  <a:lnTo>
                    <a:pt x="14" y="36"/>
                  </a:lnTo>
                  <a:lnTo>
                    <a:pt x="12" y="36"/>
                  </a:lnTo>
                  <a:lnTo>
                    <a:pt x="11" y="36"/>
                  </a:lnTo>
                  <a:lnTo>
                    <a:pt x="10" y="36"/>
                  </a:lnTo>
                  <a:lnTo>
                    <a:pt x="9" y="35"/>
                  </a:lnTo>
                  <a:lnTo>
                    <a:pt x="7" y="34"/>
                  </a:lnTo>
                  <a:lnTo>
                    <a:pt x="6" y="33"/>
                  </a:lnTo>
                  <a:lnTo>
                    <a:pt x="4" y="32"/>
                  </a:lnTo>
                  <a:lnTo>
                    <a:pt x="4" y="31"/>
                  </a:lnTo>
                  <a:lnTo>
                    <a:pt x="3" y="29"/>
                  </a:lnTo>
                  <a:lnTo>
                    <a:pt x="2" y="28"/>
                  </a:lnTo>
                  <a:lnTo>
                    <a:pt x="1" y="27"/>
                  </a:lnTo>
                  <a:lnTo>
                    <a:pt x="1" y="27"/>
                  </a:lnTo>
                  <a:lnTo>
                    <a:pt x="1" y="26"/>
                  </a:lnTo>
                  <a:lnTo>
                    <a:pt x="0" y="25"/>
                  </a:lnTo>
                  <a:lnTo>
                    <a:pt x="0" y="23"/>
                  </a:lnTo>
                  <a:lnTo>
                    <a:pt x="0" y="20"/>
                  </a:lnTo>
                  <a:lnTo>
                    <a:pt x="0" y="19"/>
                  </a:lnTo>
                  <a:lnTo>
                    <a:pt x="0" y="12"/>
                  </a:lnTo>
                  <a:lnTo>
                    <a:pt x="1" y="11"/>
                  </a:lnTo>
                  <a:lnTo>
                    <a:pt x="1" y="10"/>
                  </a:lnTo>
                  <a:lnTo>
                    <a:pt x="2" y="9"/>
                  </a:lnTo>
                  <a:lnTo>
                    <a:pt x="3" y="7"/>
                  </a:lnTo>
                  <a:lnTo>
                    <a:pt x="4" y="5"/>
                  </a:lnTo>
                  <a:lnTo>
                    <a:pt x="4" y="5"/>
                  </a:lnTo>
                  <a:lnTo>
                    <a:pt x="6" y="4"/>
                  </a:lnTo>
                  <a:lnTo>
                    <a:pt x="7" y="3"/>
                  </a:lnTo>
                  <a:lnTo>
                    <a:pt x="8" y="2"/>
                  </a:lnTo>
                  <a:lnTo>
                    <a:pt x="9" y="2"/>
                  </a:lnTo>
                  <a:lnTo>
                    <a:pt x="10" y="1"/>
                  </a:lnTo>
                  <a:lnTo>
                    <a:pt x="11" y="1"/>
                  </a:lnTo>
                  <a:lnTo>
                    <a:pt x="12" y="0"/>
                  </a:lnTo>
                  <a:lnTo>
                    <a:pt x="15" y="0"/>
                  </a:lnTo>
                  <a:close/>
                </a:path>
              </a:pathLst>
            </a:custGeom>
            <a:solidFill>
              <a:srgbClr val="DC8700"/>
            </a:solidFill>
            <a:ln w="0">
              <a:solidFill>
                <a:srgbClr val="DC87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71" name="Line 1329"/>
            <p:cNvSpPr>
              <a:spLocks noChangeShapeType="1"/>
            </p:cNvSpPr>
            <p:nvPr/>
          </p:nvSpPr>
          <p:spPr bwMode="auto">
            <a:xfrm>
              <a:off x="4260374" y="216367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72" name="Line 1330"/>
            <p:cNvSpPr>
              <a:spLocks noChangeShapeType="1"/>
            </p:cNvSpPr>
            <p:nvPr/>
          </p:nvSpPr>
          <p:spPr bwMode="auto">
            <a:xfrm>
              <a:off x="4260374" y="216367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73" name="Line 1331"/>
            <p:cNvSpPr>
              <a:spLocks noChangeShapeType="1"/>
            </p:cNvSpPr>
            <p:nvPr/>
          </p:nvSpPr>
          <p:spPr bwMode="auto">
            <a:xfrm>
              <a:off x="4260374" y="2165114"/>
              <a:ext cx="0"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74" name="Line 1332"/>
            <p:cNvSpPr>
              <a:spLocks noChangeShapeType="1"/>
            </p:cNvSpPr>
            <p:nvPr/>
          </p:nvSpPr>
          <p:spPr bwMode="auto">
            <a:xfrm>
              <a:off x="4260374" y="2169447"/>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75" name="Line 1333"/>
            <p:cNvSpPr>
              <a:spLocks noChangeShapeType="1"/>
            </p:cNvSpPr>
            <p:nvPr/>
          </p:nvSpPr>
          <p:spPr bwMode="auto">
            <a:xfrm>
              <a:off x="4260374" y="2170891"/>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76" name="Line 1334"/>
            <p:cNvSpPr>
              <a:spLocks noChangeShapeType="1"/>
            </p:cNvSpPr>
            <p:nvPr/>
          </p:nvSpPr>
          <p:spPr bwMode="auto">
            <a:xfrm>
              <a:off x="4260374" y="217233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77" name="Line 1335"/>
            <p:cNvSpPr>
              <a:spLocks noChangeShapeType="1"/>
            </p:cNvSpPr>
            <p:nvPr/>
          </p:nvSpPr>
          <p:spPr bwMode="auto">
            <a:xfrm flipH="1">
              <a:off x="4257485" y="2172336"/>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78" name="Line 1336"/>
            <p:cNvSpPr>
              <a:spLocks noChangeShapeType="1"/>
            </p:cNvSpPr>
            <p:nvPr/>
          </p:nvSpPr>
          <p:spPr bwMode="auto">
            <a:xfrm flipH="1">
              <a:off x="4256041" y="2173780"/>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79" name="Line 1337"/>
            <p:cNvSpPr>
              <a:spLocks noChangeShapeType="1"/>
            </p:cNvSpPr>
            <p:nvPr/>
          </p:nvSpPr>
          <p:spPr bwMode="auto">
            <a:xfrm>
              <a:off x="4256041" y="2176668"/>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80" name="Line 1338"/>
            <p:cNvSpPr>
              <a:spLocks noChangeShapeType="1"/>
            </p:cNvSpPr>
            <p:nvPr/>
          </p:nvSpPr>
          <p:spPr bwMode="auto">
            <a:xfrm flipH="1">
              <a:off x="4254597" y="2178113"/>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81" name="Line 1339"/>
            <p:cNvSpPr>
              <a:spLocks noChangeShapeType="1"/>
            </p:cNvSpPr>
            <p:nvPr/>
          </p:nvSpPr>
          <p:spPr bwMode="auto">
            <a:xfrm flipH="1">
              <a:off x="4253152" y="2181001"/>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82" name="Line 1340"/>
            <p:cNvSpPr>
              <a:spLocks noChangeShapeType="1"/>
            </p:cNvSpPr>
            <p:nvPr/>
          </p:nvSpPr>
          <p:spPr bwMode="auto">
            <a:xfrm>
              <a:off x="4253152" y="2182445"/>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83" name="Line 1341"/>
            <p:cNvSpPr>
              <a:spLocks noChangeShapeType="1"/>
            </p:cNvSpPr>
            <p:nvPr/>
          </p:nvSpPr>
          <p:spPr bwMode="auto">
            <a:xfrm flipH="1">
              <a:off x="4250264" y="2183890"/>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84" name="Line 1342"/>
            <p:cNvSpPr>
              <a:spLocks noChangeShapeType="1"/>
            </p:cNvSpPr>
            <p:nvPr/>
          </p:nvSpPr>
          <p:spPr bwMode="auto">
            <a:xfrm flipH="1">
              <a:off x="4248820" y="2185334"/>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85" name="Line 1343"/>
            <p:cNvSpPr>
              <a:spLocks noChangeShapeType="1"/>
            </p:cNvSpPr>
            <p:nvPr/>
          </p:nvSpPr>
          <p:spPr bwMode="auto">
            <a:xfrm flipH="1">
              <a:off x="4245931" y="2186779"/>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86" name="Line 1344"/>
            <p:cNvSpPr>
              <a:spLocks noChangeShapeType="1"/>
            </p:cNvSpPr>
            <p:nvPr/>
          </p:nvSpPr>
          <p:spPr bwMode="auto">
            <a:xfrm flipH="1">
              <a:off x="4244486" y="2186779"/>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87" name="Line 1345"/>
            <p:cNvSpPr>
              <a:spLocks noChangeShapeType="1"/>
            </p:cNvSpPr>
            <p:nvPr/>
          </p:nvSpPr>
          <p:spPr bwMode="auto">
            <a:xfrm>
              <a:off x="4244486" y="2188222"/>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88" name="Line 1346"/>
            <p:cNvSpPr>
              <a:spLocks noChangeShapeType="1"/>
            </p:cNvSpPr>
            <p:nvPr/>
          </p:nvSpPr>
          <p:spPr bwMode="auto">
            <a:xfrm flipH="1">
              <a:off x="4241598" y="2188222"/>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89" name="Line 1347"/>
            <p:cNvSpPr>
              <a:spLocks noChangeShapeType="1"/>
            </p:cNvSpPr>
            <p:nvPr/>
          </p:nvSpPr>
          <p:spPr bwMode="auto">
            <a:xfrm flipH="1">
              <a:off x="4238709" y="2188222"/>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90" name="Line 1348"/>
            <p:cNvSpPr>
              <a:spLocks noChangeShapeType="1"/>
            </p:cNvSpPr>
            <p:nvPr/>
          </p:nvSpPr>
          <p:spPr bwMode="auto">
            <a:xfrm flipH="1">
              <a:off x="4237265" y="2189667"/>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91" name="Line 1349"/>
            <p:cNvSpPr>
              <a:spLocks noChangeShapeType="1"/>
            </p:cNvSpPr>
            <p:nvPr/>
          </p:nvSpPr>
          <p:spPr bwMode="auto">
            <a:xfrm flipH="1">
              <a:off x="4234377" y="218966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92" name="Line 1350"/>
            <p:cNvSpPr>
              <a:spLocks noChangeShapeType="1"/>
            </p:cNvSpPr>
            <p:nvPr/>
          </p:nvSpPr>
          <p:spPr bwMode="auto">
            <a:xfrm flipH="1">
              <a:off x="4230044" y="2189667"/>
              <a:ext cx="43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93" name="Line 1351"/>
            <p:cNvSpPr>
              <a:spLocks noChangeShapeType="1"/>
            </p:cNvSpPr>
            <p:nvPr/>
          </p:nvSpPr>
          <p:spPr bwMode="auto">
            <a:xfrm flipH="1" flipV="1">
              <a:off x="4227155" y="2188222"/>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94" name="Line 1352"/>
            <p:cNvSpPr>
              <a:spLocks noChangeShapeType="1"/>
            </p:cNvSpPr>
            <p:nvPr/>
          </p:nvSpPr>
          <p:spPr bwMode="auto">
            <a:xfrm flipH="1">
              <a:off x="4222823" y="2188222"/>
              <a:ext cx="43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95" name="Line 1353"/>
            <p:cNvSpPr>
              <a:spLocks noChangeShapeType="1"/>
            </p:cNvSpPr>
            <p:nvPr/>
          </p:nvSpPr>
          <p:spPr bwMode="auto">
            <a:xfrm flipH="1">
              <a:off x="4221378" y="2188222"/>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96" name="Line 1354"/>
            <p:cNvSpPr>
              <a:spLocks noChangeShapeType="1"/>
            </p:cNvSpPr>
            <p:nvPr/>
          </p:nvSpPr>
          <p:spPr bwMode="auto">
            <a:xfrm flipH="1">
              <a:off x="4219934" y="2188222"/>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97" name="Line 1355"/>
            <p:cNvSpPr>
              <a:spLocks noChangeShapeType="1"/>
            </p:cNvSpPr>
            <p:nvPr/>
          </p:nvSpPr>
          <p:spPr bwMode="auto">
            <a:xfrm flipH="1" flipV="1">
              <a:off x="4218489" y="2186779"/>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98" name="Line 1356"/>
            <p:cNvSpPr>
              <a:spLocks noChangeShapeType="1"/>
            </p:cNvSpPr>
            <p:nvPr/>
          </p:nvSpPr>
          <p:spPr bwMode="auto">
            <a:xfrm flipH="1" flipV="1">
              <a:off x="4215601" y="2185334"/>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199" name="Line 1357"/>
            <p:cNvSpPr>
              <a:spLocks noChangeShapeType="1"/>
            </p:cNvSpPr>
            <p:nvPr/>
          </p:nvSpPr>
          <p:spPr bwMode="auto">
            <a:xfrm flipH="1" flipV="1">
              <a:off x="4214157" y="218389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00" name="Line 1358"/>
            <p:cNvSpPr>
              <a:spLocks noChangeShapeType="1"/>
            </p:cNvSpPr>
            <p:nvPr/>
          </p:nvSpPr>
          <p:spPr bwMode="auto">
            <a:xfrm flipH="1" flipV="1">
              <a:off x="4211268" y="2182445"/>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01" name="Line 1359"/>
            <p:cNvSpPr>
              <a:spLocks noChangeShapeType="1"/>
            </p:cNvSpPr>
            <p:nvPr/>
          </p:nvSpPr>
          <p:spPr bwMode="auto">
            <a:xfrm flipV="1">
              <a:off x="4211268" y="2181001"/>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02" name="Line 1360"/>
            <p:cNvSpPr>
              <a:spLocks noChangeShapeType="1"/>
            </p:cNvSpPr>
            <p:nvPr/>
          </p:nvSpPr>
          <p:spPr bwMode="auto">
            <a:xfrm flipH="1" flipV="1">
              <a:off x="4209824" y="2178113"/>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03" name="Line 1361"/>
            <p:cNvSpPr>
              <a:spLocks noChangeShapeType="1"/>
            </p:cNvSpPr>
            <p:nvPr/>
          </p:nvSpPr>
          <p:spPr bwMode="auto">
            <a:xfrm flipH="1" flipV="1">
              <a:off x="4208380" y="2176668"/>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04" name="Line 1362"/>
            <p:cNvSpPr>
              <a:spLocks noChangeShapeType="1"/>
            </p:cNvSpPr>
            <p:nvPr/>
          </p:nvSpPr>
          <p:spPr bwMode="auto">
            <a:xfrm flipH="1" flipV="1">
              <a:off x="4206935" y="2175224"/>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05" name="Line 1363"/>
            <p:cNvSpPr>
              <a:spLocks noChangeShapeType="1"/>
            </p:cNvSpPr>
            <p:nvPr/>
          </p:nvSpPr>
          <p:spPr bwMode="auto">
            <a:xfrm>
              <a:off x="4206935" y="217522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06" name="Line 1364"/>
            <p:cNvSpPr>
              <a:spLocks noChangeShapeType="1"/>
            </p:cNvSpPr>
            <p:nvPr/>
          </p:nvSpPr>
          <p:spPr bwMode="auto">
            <a:xfrm flipV="1">
              <a:off x="4206935" y="217378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07" name="Line 1365"/>
            <p:cNvSpPr>
              <a:spLocks noChangeShapeType="1"/>
            </p:cNvSpPr>
            <p:nvPr/>
          </p:nvSpPr>
          <p:spPr bwMode="auto">
            <a:xfrm flipH="1" flipV="1">
              <a:off x="4205491" y="2172336"/>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08" name="Line 1366"/>
            <p:cNvSpPr>
              <a:spLocks noChangeShapeType="1"/>
            </p:cNvSpPr>
            <p:nvPr/>
          </p:nvSpPr>
          <p:spPr bwMode="auto">
            <a:xfrm flipV="1">
              <a:off x="4205491" y="2169447"/>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09" name="Line 1367"/>
            <p:cNvSpPr>
              <a:spLocks noChangeShapeType="1"/>
            </p:cNvSpPr>
            <p:nvPr/>
          </p:nvSpPr>
          <p:spPr bwMode="auto">
            <a:xfrm flipV="1">
              <a:off x="4205491" y="2165114"/>
              <a:ext cx="0"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10" name="Line 1368"/>
            <p:cNvSpPr>
              <a:spLocks noChangeShapeType="1"/>
            </p:cNvSpPr>
            <p:nvPr/>
          </p:nvSpPr>
          <p:spPr bwMode="auto">
            <a:xfrm flipV="1">
              <a:off x="4205491" y="216367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11" name="Line 1369"/>
            <p:cNvSpPr>
              <a:spLocks noChangeShapeType="1"/>
            </p:cNvSpPr>
            <p:nvPr/>
          </p:nvSpPr>
          <p:spPr bwMode="auto">
            <a:xfrm flipV="1">
              <a:off x="4205491" y="2153560"/>
              <a:ext cx="0" cy="1011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12" name="Line 1370"/>
            <p:cNvSpPr>
              <a:spLocks noChangeShapeType="1"/>
            </p:cNvSpPr>
            <p:nvPr/>
          </p:nvSpPr>
          <p:spPr bwMode="auto">
            <a:xfrm flipV="1">
              <a:off x="4205491" y="2152116"/>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13" name="Line 1371"/>
            <p:cNvSpPr>
              <a:spLocks noChangeShapeType="1"/>
            </p:cNvSpPr>
            <p:nvPr/>
          </p:nvSpPr>
          <p:spPr bwMode="auto">
            <a:xfrm flipV="1">
              <a:off x="4206935" y="2150671"/>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14" name="Line 1372"/>
            <p:cNvSpPr>
              <a:spLocks noChangeShapeType="1"/>
            </p:cNvSpPr>
            <p:nvPr/>
          </p:nvSpPr>
          <p:spPr bwMode="auto">
            <a:xfrm flipV="1">
              <a:off x="4206935" y="214922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15" name="Line 1373"/>
            <p:cNvSpPr>
              <a:spLocks noChangeShapeType="1"/>
            </p:cNvSpPr>
            <p:nvPr/>
          </p:nvSpPr>
          <p:spPr bwMode="auto">
            <a:xfrm flipV="1">
              <a:off x="4208380" y="2146339"/>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16" name="Line 1374"/>
            <p:cNvSpPr>
              <a:spLocks noChangeShapeType="1"/>
            </p:cNvSpPr>
            <p:nvPr/>
          </p:nvSpPr>
          <p:spPr bwMode="auto">
            <a:xfrm flipV="1">
              <a:off x="4209824" y="2143450"/>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17" name="Line 1375"/>
            <p:cNvSpPr>
              <a:spLocks noChangeShapeType="1"/>
            </p:cNvSpPr>
            <p:nvPr/>
          </p:nvSpPr>
          <p:spPr bwMode="auto">
            <a:xfrm>
              <a:off x="4211268" y="214345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18" name="Line 1376"/>
            <p:cNvSpPr>
              <a:spLocks noChangeShapeType="1"/>
            </p:cNvSpPr>
            <p:nvPr/>
          </p:nvSpPr>
          <p:spPr bwMode="auto">
            <a:xfrm flipV="1">
              <a:off x="4211268" y="2142005"/>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19" name="Line 1377"/>
            <p:cNvSpPr>
              <a:spLocks noChangeShapeType="1"/>
            </p:cNvSpPr>
            <p:nvPr/>
          </p:nvSpPr>
          <p:spPr bwMode="auto">
            <a:xfrm flipV="1">
              <a:off x="4214157" y="2140561"/>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20" name="Line 1378"/>
            <p:cNvSpPr>
              <a:spLocks noChangeShapeType="1"/>
            </p:cNvSpPr>
            <p:nvPr/>
          </p:nvSpPr>
          <p:spPr bwMode="auto">
            <a:xfrm flipV="1">
              <a:off x="4215601" y="213911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21" name="Line 1379"/>
            <p:cNvSpPr>
              <a:spLocks noChangeShapeType="1"/>
            </p:cNvSpPr>
            <p:nvPr/>
          </p:nvSpPr>
          <p:spPr bwMode="auto">
            <a:xfrm>
              <a:off x="4217045" y="2139117"/>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22" name="Line 1380"/>
            <p:cNvSpPr>
              <a:spLocks noChangeShapeType="1"/>
            </p:cNvSpPr>
            <p:nvPr/>
          </p:nvSpPr>
          <p:spPr bwMode="auto">
            <a:xfrm flipV="1">
              <a:off x="4218489" y="2137673"/>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23" name="Line 1381"/>
            <p:cNvSpPr>
              <a:spLocks noChangeShapeType="1"/>
            </p:cNvSpPr>
            <p:nvPr/>
          </p:nvSpPr>
          <p:spPr bwMode="auto">
            <a:xfrm>
              <a:off x="4219934" y="2137673"/>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24" name="Line 1382"/>
            <p:cNvSpPr>
              <a:spLocks noChangeShapeType="1"/>
            </p:cNvSpPr>
            <p:nvPr/>
          </p:nvSpPr>
          <p:spPr bwMode="auto">
            <a:xfrm flipV="1">
              <a:off x="4221378" y="2136228"/>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25" name="Line 1383"/>
            <p:cNvSpPr>
              <a:spLocks noChangeShapeType="1"/>
            </p:cNvSpPr>
            <p:nvPr/>
          </p:nvSpPr>
          <p:spPr bwMode="auto">
            <a:xfrm>
              <a:off x="4222823" y="2136228"/>
              <a:ext cx="43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26" name="Line 1384"/>
            <p:cNvSpPr>
              <a:spLocks noChangeShapeType="1"/>
            </p:cNvSpPr>
            <p:nvPr/>
          </p:nvSpPr>
          <p:spPr bwMode="auto">
            <a:xfrm>
              <a:off x="4227155" y="2136228"/>
              <a:ext cx="5777"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27" name="Line 1385"/>
            <p:cNvSpPr>
              <a:spLocks noChangeShapeType="1"/>
            </p:cNvSpPr>
            <p:nvPr/>
          </p:nvSpPr>
          <p:spPr bwMode="auto">
            <a:xfrm>
              <a:off x="4232932" y="2136228"/>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28" name="Line 1386"/>
            <p:cNvSpPr>
              <a:spLocks noChangeShapeType="1"/>
            </p:cNvSpPr>
            <p:nvPr/>
          </p:nvSpPr>
          <p:spPr bwMode="auto">
            <a:xfrm>
              <a:off x="4234377" y="2136228"/>
              <a:ext cx="43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29" name="Line 1387"/>
            <p:cNvSpPr>
              <a:spLocks noChangeShapeType="1"/>
            </p:cNvSpPr>
            <p:nvPr/>
          </p:nvSpPr>
          <p:spPr bwMode="auto">
            <a:xfrm>
              <a:off x="4238709" y="2136228"/>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30" name="Line 1388"/>
            <p:cNvSpPr>
              <a:spLocks noChangeShapeType="1"/>
            </p:cNvSpPr>
            <p:nvPr/>
          </p:nvSpPr>
          <p:spPr bwMode="auto">
            <a:xfrm>
              <a:off x="4241598" y="2136228"/>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31" name="Line 1389"/>
            <p:cNvSpPr>
              <a:spLocks noChangeShapeType="1"/>
            </p:cNvSpPr>
            <p:nvPr/>
          </p:nvSpPr>
          <p:spPr bwMode="auto">
            <a:xfrm>
              <a:off x="4241598" y="2136228"/>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32" name="Line 1390"/>
            <p:cNvSpPr>
              <a:spLocks noChangeShapeType="1"/>
            </p:cNvSpPr>
            <p:nvPr/>
          </p:nvSpPr>
          <p:spPr bwMode="auto">
            <a:xfrm>
              <a:off x="4243043" y="2137673"/>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33" name="Line 1391"/>
            <p:cNvSpPr>
              <a:spLocks noChangeShapeType="1"/>
            </p:cNvSpPr>
            <p:nvPr/>
          </p:nvSpPr>
          <p:spPr bwMode="auto">
            <a:xfrm>
              <a:off x="4244486" y="2137673"/>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34" name="Line 1392"/>
            <p:cNvSpPr>
              <a:spLocks noChangeShapeType="1"/>
            </p:cNvSpPr>
            <p:nvPr/>
          </p:nvSpPr>
          <p:spPr bwMode="auto">
            <a:xfrm>
              <a:off x="4245931" y="2139117"/>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35" name="Line 1393"/>
            <p:cNvSpPr>
              <a:spLocks noChangeShapeType="1"/>
            </p:cNvSpPr>
            <p:nvPr/>
          </p:nvSpPr>
          <p:spPr bwMode="auto">
            <a:xfrm>
              <a:off x="4250264" y="2140561"/>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36" name="Line 1394"/>
            <p:cNvSpPr>
              <a:spLocks noChangeShapeType="1"/>
            </p:cNvSpPr>
            <p:nvPr/>
          </p:nvSpPr>
          <p:spPr bwMode="auto">
            <a:xfrm>
              <a:off x="4253152" y="2142005"/>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37" name="Line 1395"/>
            <p:cNvSpPr>
              <a:spLocks noChangeShapeType="1"/>
            </p:cNvSpPr>
            <p:nvPr/>
          </p:nvSpPr>
          <p:spPr bwMode="auto">
            <a:xfrm>
              <a:off x="4253152" y="2143450"/>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38" name="Line 1396"/>
            <p:cNvSpPr>
              <a:spLocks noChangeShapeType="1"/>
            </p:cNvSpPr>
            <p:nvPr/>
          </p:nvSpPr>
          <p:spPr bwMode="auto">
            <a:xfrm>
              <a:off x="4254597" y="2143450"/>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39" name="Line 1397"/>
            <p:cNvSpPr>
              <a:spLocks noChangeShapeType="1"/>
            </p:cNvSpPr>
            <p:nvPr/>
          </p:nvSpPr>
          <p:spPr bwMode="auto">
            <a:xfrm>
              <a:off x="4256041" y="2146339"/>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40" name="Line 1398"/>
            <p:cNvSpPr>
              <a:spLocks noChangeShapeType="1"/>
            </p:cNvSpPr>
            <p:nvPr/>
          </p:nvSpPr>
          <p:spPr bwMode="auto">
            <a:xfrm>
              <a:off x="4256041" y="2149227"/>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41" name="Line 1399"/>
            <p:cNvSpPr>
              <a:spLocks noChangeShapeType="1"/>
            </p:cNvSpPr>
            <p:nvPr/>
          </p:nvSpPr>
          <p:spPr bwMode="auto">
            <a:xfrm>
              <a:off x="4257485" y="2149227"/>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42" name="Line 1400"/>
            <p:cNvSpPr>
              <a:spLocks noChangeShapeType="1"/>
            </p:cNvSpPr>
            <p:nvPr/>
          </p:nvSpPr>
          <p:spPr bwMode="auto">
            <a:xfrm>
              <a:off x="4257485" y="2150671"/>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43" name="Line 1401"/>
            <p:cNvSpPr>
              <a:spLocks noChangeShapeType="1"/>
            </p:cNvSpPr>
            <p:nvPr/>
          </p:nvSpPr>
          <p:spPr bwMode="auto">
            <a:xfrm>
              <a:off x="4257485" y="2150671"/>
              <a:ext cx="2889"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44" name="Line 1402"/>
            <p:cNvSpPr>
              <a:spLocks noChangeShapeType="1"/>
            </p:cNvSpPr>
            <p:nvPr/>
          </p:nvSpPr>
          <p:spPr bwMode="auto">
            <a:xfrm>
              <a:off x="4260374" y="2153560"/>
              <a:ext cx="0"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45" name="Line 1403"/>
            <p:cNvSpPr>
              <a:spLocks noChangeShapeType="1"/>
            </p:cNvSpPr>
            <p:nvPr/>
          </p:nvSpPr>
          <p:spPr bwMode="auto">
            <a:xfrm>
              <a:off x="4260374" y="2157893"/>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46" name="Line 1404"/>
            <p:cNvSpPr>
              <a:spLocks noChangeShapeType="1"/>
            </p:cNvSpPr>
            <p:nvPr/>
          </p:nvSpPr>
          <p:spPr bwMode="auto">
            <a:xfrm>
              <a:off x="4260374" y="2160781"/>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47" name="Freeform 1405"/>
            <p:cNvSpPr>
              <a:spLocks/>
            </p:cNvSpPr>
            <p:nvPr/>
          </p:nvSpPr>
          <p:spPr bwMode="auto">
            <a:xfrm>
              <a:off x="4292148" y="2198333"/>
              <a:ext cx="57771" cy="54883"/>
            </a:xfrm>
            <a:custGeom>
              <a:avLst/>
              <a:gdLst>
                <a:gd name="T0" fmla="*/ 23 w 40"/>
                <a:gd name="T1" fmla="*/ 0 h 38"/>
                <a:gd name="T2" fmla="*/ 27 w 40"/>
                <a:gd name="T3" fmla="*/ 0 h 38"/>
                <a:gd name="T4" fmla="*/ 29 w 40"/>
                <a:gd name="T5" fmla="*/ 1 h 38"/>
                <a:gd name="T6" fmla="*/ 32 w 40"/>
                <a:gd name="T7" fmla="*/ 4 h 38"/>
                <a:gd name="T8" fmla="*/ 35 w 40"/>
                <a:gd name="T9" fmla="*/ 5 h 38"/>
                <a:gd name="T10" fmla="*/ 35 w 40"/>
                <a:gd name="T11" fmla="*/ 6 h 38"/>
                <a:gd name="T12" fmla="*/ 37 w 40"/>
                <a:gd name="T13" fmla="*/ 9 h 38"/>
                <a:gd name="T14" fmla="*/ 38 w 40"/>
                <a:gd name="T15" fmla="*/ 11 h 38"/>
                <a:gd name="T16" fmla="*/ 39 w 40"/>
                <a:gd name="T17" fmla="*/ 15 h 38"/>
                <a:gd name="T18" fmla="*/ 40 w 40"/>
                <a:gd name="T19" fmla="*/ 18 h 38"/>
                <a:gd name="T20" fmla="*/ 40 w 40"/>
                <a:gd name="T21" fmla="*/ 19 h 38"/>
                <a:gd name="T22" fmla="*/ 39 w 40"/>
                <a:gd name="T23" fmla="*/ 23 h 38"/>
                <a:gd name="T24" fmla="*/ 38 w 40"/>
                <a:gd name="T25" fmla="*/ 26 h 38"/>
                <a:gd name="T26" fmla="*/ 37 w 40"/>
                <a:gd name="T27" fmla="*/ 29 h 38"/>
                <a:gd name="T28" fmla="*/ 35 w 40"/>
                <a:gd name="T29" fmla="*/ 33 h 38"/>
                <a:gd name="T30" fmla="*/ 35 w 40"/>
                <a:gd name="T31" fmla="*/ 33 h 38"/>
                <a:gd name="T32" fmla="*/ 32 w 40"/>
                <a:gd name="T33" fmla="*/ 35 h 38"/>
                <a:gd name="T34" fmla="*/ 29 w 40"/>
                <a:gd name="T35" fmla="*/ 37 h 38"/>
                <a:gd name="T36" fmla="*/ 29 w 40"/>
                <a:gd name="T37" fmla="*/ 37 h 38"/>
                <a:gd name="T38" fmla="*/ 24 w 40"/>
                <a:gd name="T39" fmla="*/ 38 h 38"/>
                <a:gd name="T40" fmla="*/ 16 w 40"/>
                <a:gd name="T41" fmla="*/ 38 h 38"/>
                <a:gd name="T42" fmla="*/ 13 w 40"/>
                <a:gd name="T43" fmla="*/ 37 h 38"/>
                <a:gd name="T44" fmla="*/ 9 w 40"/>
                <a:gd name="T45" fmla="*/ 35 h 38"/>
                <a:gd name="T46" fmla="*/ 7 w 40"/>
                <a:gd name="T47" fmla="*/ 33 h 38"/>
                <a:gd name="T48" fmla="*/ 6 w 40"/>
                <a:gd name="T49" fmla="*/ 33 h 38"/>
                <a:gd name="T50" fmla="*/ 4 w 40"/>
                <a:gd name="T51" fmla="*/ 30 h 38"/>
                <a:gd name="T52" fmla="*/ 3 w 40"/>
                <a:gd name="T53" fmla="*/ 29 h 38"/>
                <a:gd name="T54" fmla="*/ 2 w 40"/>
                <a:gd name="T55" fmla="*/ 25 h 38"/>
                <a:gd name="T56" fmla="*/ 0 w 40"/>
                <a:gd name="T57" fmla="*/ 22 h 38"/>
                <a:gd name="T58" fmla="*/ 0 w 40"/>
                <a:gd name="T59" fmla="*/ 18 h 38"/>
                <a:gd name="T60" fmla="*/ 2 w 40"/>
                <a:gd name="T61" fmla="*/ 15 h 38"/>
                <a:gd name="T62" fmla="*/ 2 w 40"/>
                <a:gd name="T63" fmla="*/ 13 h 38"/>
                <a:gd name="T64" fmla="*/ 3 w 40"/>
                <a:gd name="T65" fmla="*/ 11 h 38"/>
                <a:gd name="T66" fmla="*/ 5 w 40"/>
                <a:gd name="T67" fmla="*/ 7 h 38"/>
                <a:gd name="T68" fmla="*/ 7 w 40"/>
                <a:gd name="T69" fmla="*/ 5 h 38"/>
                <a:gd name="T70" fmla="*/ 8 w 40"/>
                <a:gd name="T71" fmla="*/ 5 h 38"/>
                <a:gd name="T72" fmla="*/ 12 w 40"/>
                <a:gd name="T73" fmla="*/ 2 h 38"/>
                <a:gd name="T74" fmla="*/ 13 w 40"/>
                <a:gd name="T75" fmla="*/ 1 h 38"/>
                <a:gd name="T76" fmla="*/ 16 w 40"/>
                <a:gd name="T7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 h="38">
                  <a:moveTo>
                    <a:pt x="16" y="0"/>
                  </a:moveTo>
                  <a:lnTo>
                    <a:pt x="23" y="0"/>
                  </a:lnTo>
                  <a:lnTo>
                    <a:pt x="25" y="0"/>
                  </a:lnTo>
                  <a:lnTo>
                    <a:pt x="27" y="0"/>
                  </a:lnTo>
                  <a:lnTo>
                    <a:pt x="28" y="1"/>
                  </a:lnTo>
                  <a:lnTo>
                    <a:pt x="29" y="1"/>
                  </a:lnTo>
                  <a:lnTo>
                    <a:pt x="30" y="1"/>
                  </a:lnTo>
                  <a:lnTo>
                    <a:pt x="32" y="4"/>
                  </a:lnTo>
                  <a:lnTo>
                    <a:pt x="33" y="5"/>
                  </a:lnTo>
                  <a:lnTo>
                    <a:pt x="35" y="5"/>
                  </a:lnTo>
                  <a:lnTo>
                    <a:pt x="35" y="5"/>
                  </a:lnTo>
                  <a:lnTo>
                    <a:pt x="35" y="6"/>
                  </a:lnTo>
                  <a:lnTo>
                    <a:pt x="37" y="7"/>
                  </a:lnTo>
                  <a:lnTo>
                    <a:pt x="37" y="9"/>
                  </a:lnTo>
                  <a:lnTo>
                    <a:pt x="38" y="10"/>
                  </a:lnTo>
                  <a:lnTo>
                    <a:pt x="38" y="11"/>
                  </a:lnTo>
                  <a:lnTo>
                    <a:pt x="38" y="14"/>
                  </a:lnTo>
                  <a:lnTo>
                    <a:pt x="39" y="15"/>
                  </a:lnTo>
                  <a:lnTo>
                    <a:pt x="39" y="17"/>
                  </a:lnTo>
                  <a:lnTo>
                    <a:pt x="40" y="18"/>
                  </a:lnTo>
                  <a:lnTo>
                    <a:pt x="40" y="18"/>
                  </a:lnTo>
                  <a:lnTo>
                    <a:pt x="40" y="19"/>
                  </a:lnTo>
                  <a:lnTo>
                    <a:pt x="39" y="21"/>
                  </a:lnTo>
                  <a:lnTo>
                    <a:pt x="39" y="23"/>
                  </a:lnTo>
                  <a:lnTo>
                    <a:pt x="38" y="25"/>
                  </a:lnTo>
                  <a:lnTo>
                    <a:pt x="38" y="26"/>
                  </a:lnTo>
                  <a:lnTo>
                    <a:pt x="38" y="27"/>
                  </a:lnTo>
                  <a:lnTo>
                    <a:pt x="37" y="29"/>
                  </a:lnTo>
                  <a:lnTo>
                    <a:pt x="37" y="31"/>
                  </a:lnTo>
                  <a:lnTo>
                    <a:pt x="35" y="33"/>
                  </a:lnTo>
                  <a:lnTo>
                    <a:pt x="35" y="33"/>
                  </a:lnTo>
                  <a:lnTo>
                    <a:pt x="35" y="33"/>
                  </a:lnTo>
                  <a:lnTo>
                    <a:pt x="33" y="34"/>
                  </a:lnTo>
                  <a:lnTo>
                    <a:pt x="32" y="35"/>
                  </a:lnTo>
                  <a:lnTo>
                    <a:pt x="30" y="37"/>
                  </a:lnTo>
                  <a:lnTo>
                    <a:pt x="29" y="37"/>
                  </a:lnTo>
                  <a:lnTo>
                    <a:pt x="29" y="37"/>
                  </a:lnTo>
                  <a:lnTo>
                    <a:pt x="29" y="37"/>
                  </a:lnTo>
                  <a:lnTo>
                    <a:pt x="27" y="38"/>
                  </a:lnTo>
                  <a:lnTo>
                    <a:pt x="24" y="38"/>
                  </a:lnTo>
                  <a:lnTo>
                    <a:pt x="19" y="38"/>
                  </a:lnTo>
                  <a:lnTo>
                    <a:pt x="16" y="38"/>
                  </a:lnTo>
                  <a:lnTo>
                    <a:pt x="14" y="38"/>
                  </a:lnTo>
                  <a:lnTo>
                    <a:pt x="13" y="37"/>
                  </a:lnTo>
                  <a:lnTo>
                    <a:pt x="12" y="37"/>
                  </a:lnTo>
                  <a:lnTo>
                    <a:pt x="9" y="35"/>
                  </a:lnTo>
                  <a:lnTo>
                    <a:pt x="8" y="34"/>
                  </a:lnTo>
                  <a:lnTo>
                    <a:pt x="7" y="33"/>
                  </a:lnTo>
                  <a:lnTo>
                    <a:pt x="7" y="33"/>
                  </a:lnTo>
                  <a:lnTo>
                    <a:pt x="6" y="33"/>
                  </a:lnTo>
                  <a:lnTo>
                    <a:pt x="5" y="31"/>
                  </a:lnTo>
                  <a:lnTo>
                    <a:pt x="4" y="30"/>
                  </a:lnTo>
                  <a:lnTo>
                    <a:pt x="4" y="29"/>
                  </a:lnTo>
                  <a:lnTo>
                    <a:pt x="3" y="29"/>
                  </a:lnTo>
                  <a:lnTo>
                    <a:pt x="3" y="27"/>
                  </a:lnTo>
                  <a:lnTo>
                    <a:pt x="2" y="25"/>
                  </a:lnTo>
                  <a:lnTo>
                    <a:pt x="2" y="23"/>
                  </a:lnTo>
                  <a:lnTo>
                    <a:pt x="0" y="22"/>
                  </a:lnTo>
                  <a:lnTo>
                    <a:pt x="0" y="19"/>
                  </a:lnTo>
                  <a:lnTo>
                    <a:pt x="0" y="18"/>
                  </a:lnTo>
                  <a:lnTo>
                    <a:pt x="0" y="17"/>
                  </a:lnTo>
                  <a:lnTo>
                    <a:pt x="2" y="15"/>
                  </a:lnTo>
                  <a:lnTo>
                    <a:pt x="2" y="14"/>
                  </a:lnTo>
                  <a:lnTo>
                    <a:pt x="2" y="13"/>
                  </a:lnTo>
                  <a:lnTo>
                    <a:pt x="3" y="13"/>
                  </a:lnTo>
                  <a:lnTo>
                    <a:pt x="3" y="11"/>
                  </a:lnTo>
                  <a:lnTo>
                    <a:pt x="4" y="9"/>
                  </a:lnTo>
                  <a:lnTo>
                    <a:pt x="5" y="7"/>
                  </a:lnTo>
                  <a:lnTo>
                    <a:pt x="6" y="6"/>
                  </a:lnTo>
                  <a:lnTo>
                    <a:pt x="7" y="5"/>
                  </a:lnTo>
                  <a:lnTo>
                    <a:pt x="7" y="5"/>
                  </a:lnTo>
                  <a:lnTo>
                    <a:pt x="8" y="5"/>
                  </a:lnTo>
                  <a:lnTo>
                    <a:pt x="9" y="4"/>
                  </a:lnTo>
                  <a:lnTo>
                    <a:pt x="12" y="2"/>
                  </a:lnTo>
                  <a:lnTo>
                    <a:pt x="12" y="1"/>
                  </a:lnTo>
                  <a:lnTo>
                    <a:pt x="13" y="1"/>
                  </a:lnTo>
                  <a:lnTo>
                    <a:pt x="15" y="0"/>
                  </a:lnTo>
                  <a:lnTo>
                    <a:pt x="16" y="0"/>
                  </a:lnTo>
                  <a:close/>
                </a:path>
              </a:pathLst>
            </a:custGeom>
            <a:solidFill>
              <a:srgbClr val="DC8700"/>
            </a:solidFill>
            <a:ln w="0">
              <a:solidFill>
                <a:srgbClr val="DC87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48" name="Line 1406"/>
            <p:cNvSpPr>
              <a:spLocks noChangeShapeType="1"/>
            </p:cNvSpPr>
            <p:nvPr/>
          </p:nvSpPr>
          <p:spPr bwMode="auto">
            <a:xfrm>
              <a:off x="4349920" y="222433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49" name="Line 1407"/>
            <p:cNvSpPr>
              <a:spLocks noChangeShapeType="1"/>
            </p:cNvSpPr>
            <p:nvPr/>
          </p:nvSpPr>
          <p:spPr bwMode="auto">
            <a:xfrm flipH="1">
              <a:off x="4348475" y="2225774"/>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50" name="Line 1408"/>
            <p:cNvSpPr>
              <a:spLocks noChangeShapeType="1"/>
            </p:cNvSpPr>
            <p:nvPr/>
          </p:nvSpPr>
          <p:spPr bwMode="auto">
            <a:xfrm>
              <a:off x="4348475" y="2228662"/>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51" name="Line 1409"/>
            <p:cNvSpPr>
              <a:spLocks noChangeShapeType="1"/>
            </p:cNvSpPr>
            <p:nvPr/>
          </p:nvSpPr>
          <p:spPr bwMode="auto">
            <a:xfrm flipH="1">
              <a:off x="4347031" y="2231551"/>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52" name="Line 1410"/>
            <p:cNvSpPr>
              <a:spLocks noChangeShapeType="1"/>
            </p:cNvSpPr>
            <p:nvPr/>
          </p:nvSpPr>
          <p:spPr bwMode="auto">
            <a:xfrm>
              <a:off x="4347031" y="223299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53" name="Line 1411"/>
            <p:cNvSpPr>
              <a:spLocks noChangeShapeType="1"/>
            </p:cNvSpPr>
            <p:nvPr/>
          </p:nvSpPr>
          <p:spPr bwMode="auto">
            <a:xfrm>
              <a:off x="4347031" y="2232996"/>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54" name="Line 1413"/>
            <p:cNvSpPr>
              <a:spLocks noChangeShapeType="1"/>
            </p:cNvSpPr>
            <p:nvPr/>
          </p:nvSpPr>
          <p:spPr bwMode="auto">
            <a:xfrm flipH="1">
              <a:off x="4345586" y="223444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55" name="Line 1414"/>
            <p:cNvSpPr>
              <a:spLocks noChangeShapeType="1"/>
            </p:cNvSpPr>
            <p:nvPr/>
          </p:nvSpPr>
          <p:spPr bwMode="auto">
            <a:xfrm>
              <a:off x="4345586" y="2235884"/>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56" name="Line 1415"/>
            <p:cNvSpPr>
              <a:spLocks noChangeShapeType="1"/>
            </p:cNvSpPr>
            <p:nvPr/>
          </p:nvSpPr>
          <p:spPr bwMode="auto">
            <a:xfrm flipH="1">
              <a:off x="4344142" y="2237328"/>
              <a:ext cx="1445"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57" name="Line 1416"/>
            <p:cNvSpPr>
              <a:spLocks noChangeShapeType="1"/>
            </p:cNvSpPr>
            <p:nvPr/>
          </p:nvSpPr>
          <p:spPr bwMode="auto">
            <a:xfrm flipH="1">
              <a:off x="4342698" y="2241661"/>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58" name="Line 1417"/>
            <p:cNvSpPr>
              <a:spLocks noChangeShapeType="1"/>
            </p:cNvSpPr>
            <p:nvPr/>
          </p:nvSpPr>
          <p:spPr bwMode="auto">
            <a:xfrm flipH="1">
              <a:off x="4339809" y="2244550"/>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59" name="Line 1418"/>
            <p:cNvSpPr>
              <a:spLocks noChangeShapeType="1"/>
            </p:cNvSpPr>
            <p:nvPr/>
          </p:nvSpPr>
          <p:spPr bwMode="auto">
            <a:xfrm>
              <a:off x="4339809" y="224455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60" name="Line 1419"/>
            <p:cNvSpPr>
              <a:spLocks noChangeShapeType="1"/>
            </p:cNvSpPr>
            <p:nvPr/>
          </p:nvSpPr>
          <p:spPr bwMode="auto">
            <a:xfrm flipH="1">
              <a:off x="4338365" y="2245994"/>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61" name="Line 1420"/>
            <p:cNvSpPr>
              <a:spLocks noChangeShapeType="1"/>
            </p:cNvSpPr>
            <p:nvPr/>
          </p:nvSpPr>
          <p:spPr bwMode="auto">
            <a:xfrm flipH="1">
              <a:off x="4336921" y="2245994"/>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62" name="Line 1421"/>
            <p:cNvSpPr>
              <a:spLocks noChangeShapeType="1"/>
            </p:cNvSpPr>
            <p:nvPr/>
          </p:nvSpPr>
          <p:spPr bwMode="auto">
            <a:xfrm flipH="1">
              <a:off x="4335476" y="2247439"/>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63" name="Line 1422"/>
            <p:cNvSpPr>
              <a:spLocks noChangeShapeType="1"/>
            </p:cNvSpPr>
            <p:nvPr/>
          </p:nvSpPr>
          <p:spPr bwMode="auto">
            <a:xfrm flipH="1">
              <a:off x="4334032" y="2248882"/>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64" name="Line 1423"/>
            <p:cNvSpPr>
              <a:spLocks noChangeShapeType="1"/>
            </p:cNvSpPr>
            <p:nvPr/>
          </p:nvSpPr>
          <p:spPr bwMode="auto">
            <a:xfrm>
              <a:off x="4334032" y="2248882"/>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65" name="Line 1424"/>
            <p:cNvSpPr>
              <a:spLocks noChangeShapeType="1"/>
            </p:cNvSpPr>
            <p:nvPr/>
          </p:nvSpPr>
          <p:spPr bwMode="auto">
            <a:xfrm flipH="1">
              <a:off x="4331144" y="2248882"/>
              <a:ext cx="2889"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66" name="Line 1425"/>
            <p:cNvSpPr>
              <a:spLocks noChangeShapeType="1"/>
            </p:cNvSpPr>
            <p:nvPr/>
          </p:nvSpPr>
          <p:spPr bwMode="auto">
            <a:xfrm flipH="1">
              <a:off x="4326810" y="2251771"/>
              <a:ext cx="43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67" name="Line 1426"/>
            <p:cNvSpPr>
              <a:spLocks noChangeShapeType="1"/>
            </p:cNvSpPr>
            <p:nvPr/>
          </p:nvSpPr>
          <p:spPr bwMode="auto">
            <a:xfrm flipH="1">
              <a:off x="4325366" y="2251771"/>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68" name="Line 1427"/>
            <p:cNvSpPr>
              <a:spLocks noChangeShapeType="1"/>
            </p:cNvSpPr>
            <p:nvPr/>
          </p:nvSpPr>
          <p:spPr bwMode="auto">
            <a:xfrm flipH="1">
              <a:off x="4323922" y="2253216"/>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69" name="Line 1428"/>
            <p:cNvSpPr>
              <a:spLocks noChangeShapeType="1"/>
            </p:cNvSpPr>
            <p:nvPr/>
          </p:nvSpPr>
          <p:spPr bwMode="auto">
            <a:xfrm flipH="1">
              <a:off x="4322478" y="2253216"/>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70" name="Line 1429"/>
            <p:cNvSpPr>
              <a:spLocks noChangeShapeType="1"/>
            </p:cNvSpPr>
            <p:nvPr/>
          </p:nvSpPr>
          <p:spPr bwMode="auto">
            <a:xfrm flipH="1">
              <a:off x="4319589" y="2253216"/>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71" name="Line 1430"/>
            <p:cNvSpPr>
              <a:spLocks noChangeShapeType="1"/>
            </p:cNvSpPr>
            <p:nvPr/>
          </p:nvSpPr>
          <p:spPr bwMode="auto">
            <a:xfrm flipH="1" flipV="1">
              <a:off x="4315256" y="2251771"/>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72" name="Line 1431"/>
            <p:cNvSpPr>
              <a:spLocks noChangeShapeType="1"/>
            </p:cNvSpPr>
            <p:nvPr/>
          </p:nvSpPr>
          <p:spPr bwMode="auto">
            <a:xfrm flipH="1">
              <a:off x="4313812" y="2251771"/>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73" name="Line 1432"/>
            <p:cNvSpPr>
              <a:spLocks noChangeShapeType="1"/>
            </p:cNvSpPr>
            <p:nvPr/>
          </p:nvSpPr>
          <p:spPr bwMode="auto">
            <a:xfrm flipH="1">
              <a:off x="4312367" y="2251771"/>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74" name="Line 1433"/>
            <p:cNvSpPr>
              <a:spLocks noChangeShapeType="1"/>
            </p:cNvSpPr>
            <p:nvPr/>
          </p:nvSpPr>
          <p:spPr bwMode="auto">
            <a:xfrm flipH="1">
              <a:off x="4310924" y="2251771"/>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75" name="Line 1434"/>
            <p:cNvSpPr>
              <a:spLocks noChangeShapeType="1"/>
            </p:cNvSpPr>
            <p:nvPr/>
          </p:nvSpPr>
          <p:spPr bwMode="auto">
            <a:xfrm flipH="1" flipV="1">
              <a:off x="4309479" y="2248882"/>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76" name="Line 1435"/>
            <p:cNvSpPr>
              <a:spLocks noChangeShapeType="1"/>
            </p:cNvSpPr>
            <p:nvPr/>
          </p:nvSpPr>
          <p:spPr bwMode="auto">
            <a:xfrm flipH="1" flipV="1">
              <a:off x="4305146" y="2247439"/>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77" name="Line 1436"/>
            <p:cNvSpPr>
              <a:spLocks noChangeShapeType="1"/>
            </p:cNvSpPr>
            <p:nvPr/>
          </p:nvSpPr>
          <p:spPr bwMode="auto">
            <a:xfrm flipH="1" flipV="1">
              <a:off x="4303702" y="2245994"/>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78" name="Line 1437"/>
            <p:cNvSpPr>
              <a:spLocks noChangeShapeType="1"/>
            </p:cNvSpPr>
            <p:nvPr/>
          </p:nvSpPr>
          <p:spPr bwMode="auto">
            <a:xfrm flipH="1">
              <a:off x="4302258" y="2245994"/>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79" name="Line 1438"/>
            <p:cNvSpPr>
              <a:spLocks noChangeShapeType="1"/>
            </p:cNvSpPr>
            <p:nvPr/>
          </p:nvSpPr>
          <p:spPr bwMode="auto">
            <a:xfrm flipV="1">
              <a:off x="4302258" y="224455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80" name="Line 1439"/>
            <p:cNvSpPr>
              <a:spLocks noChangeShapeType="1"/>
            </p:cNvSpPr>
            <p:nvPr/>
          </p:nvSpPr>
          <p:spPr bwMode="auto">
            <a:xfrm flipH="1">
              <a:off x="4300813" y="2244550"/>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81" name="Line 1440"/>
            <p:cNvSpPr>
              <a:spLocks noChangeShapeType="1"/>
            </p:cNvSpPr>
            <p:nvPr/>
          </p:nvSpPr>
          <p:spPr bwMode="auto">
            <a:xfrm flipH="1" flipV="1">
              <a:off x="4299369" y="2241661"/>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82" name="Line 1441"/>
            <p:cNvSpPr>
              <a:spLocks noChangeShapeType="1"/>
            </p:cNvSpPr>
            <p:nvPr/>
          </p:nvSpPr>
          <p:spPr bwMode="auto">
            <a:xfrm flipH="1" flipV="1">
              <a:off x="4297925" y="224021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83" name="Line 1442"/>
            <p:cNvSpPr>
              <a:spLocks noChangeShapeType="1"/>
            </p:cNvSpPr>
            <p:nvPr/>
          </p:nvSpPr>
          <p:spPr bwMode="auto">
            <a:xfrm flipV="1">
              <a:off x="4297925" y="2237328"/>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84" name="Line 1443"/>
            <p:cNvSpPr>
              <a:spLocks noChangeShapeType="1"/>
            </p:cNvSpPr>
            <p:nvPr/>
          </p:nvSpPr>
          <p:spPr bwMode="auto">
            <a:xfrm>
              <a:off x="4297925" y="2237328"/>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85" name="Line 1444"/>
            <p:cNvSpPr>
              <a:spLocks noChangeShapeType="1"/>
            </p:cNvSpPr>
            <p:nvPr/>
          </p:nvSpPr>
          <p:spPr bwMode="auto">
            <a:xfrm flipH="1" flipV="1">
              <a:off x="4296481" y="2235884"/>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86" name="Line 1445"/>
            <p:cNvSpPr>
              <a:spLocks noChangeShapeType="1"/>
            </p:cNvSpPr>
            <p:nvPr/>
          </p:nvSpPr>
          <p:spPr bwMode="auto">
            <a:xfrm flipV="1">
              <a:off x="4296481" y="2232996"/>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87" name="Line 1446"/>
            <p:cNvSpPr>
              <a:spLocks noChangeShapeType="1"/>
            </p:cNvSpPr>
            <p:nvPr/>
          </p:nvSpPr>
          <p:spPr bwMode="auto">
            <a:xfrm flipH="1" flipV="1">
              <a:off x="4295036" y="2231551"/>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88" name="Line 1447"/>
            <p:cNvSpPr>
              <a:spLocks noChangeShapeType="1"/>
            </p:cNvSpPr>
            <p:nvPr/>
          </p:nvSpPr>
          <p:spPr bwMode="auto">
            <a:xfrm flipH="1" flipV="1">
              <a:off x="4292147" y="2228662"/>
              <a:ext cx="2889"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89" name="Line 1448"/>
            <p:cNvSpPr>
              <a:spLocks noChangeShapeType="1"/>
            </p:cNvSpPr>
            <p:nvPr/>
          </p:nvSpPr>
          <p:spPr bwMode="auto">
            <a:xfrm flipV="1">
              <a:off x="4292147" y="2225774"/>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90" name="Line 1449"/>
            <p:cNvSpPr>
              <a:spLocks noChangeShapeType="1"/>
            </p:cNvSpPr>
            <p:nvPr/>
          </p:nvSpPr>
          <p:spPr bwMode="auto">
            <a:xfrm flipV="1">
              <a:off x="4292147" y="2224330"/>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91" name="Line 1450"/>
            <p:cNvSpPr>
              <a:spLocks noChangeShapeType="1"/>
            </p:cNvSpPr>
            <p:nvPr/>
          </p:nvSpPr>
          <p:spPr bwMode="auto">
            <a:xfrm>
              <a:off x="4292147" y="222433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92" name="Line 1451"/>
            <p:cNvSpPr>
              <a:spLocks noChangeShapeType="1"/>
            </p:cNvSpPr>
            <p:nvPr/>
          </p:nvSpPr>
          <p:spPr bwMode="auto">
            <a:xfrm flipV="1">
              <a:off x="4292147" y="2222885"/>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93" name="Line 1452"/>
            <p:cNvSpPr>
              <a:spLocks noChangeShapeType="1"/>
            </p:cNvSpPr>
            <p:nvPr/>
          </p:nvSpPr>
          <p:spPr bwMode="auto">
            <a:xfrm flipV="1">
              <a:off x="4295036" y="2219997"/>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94" name="Line 1453"/>
            <p:cNvSpPr>
              <a:spLocks noChangeShapeType="1"/>
            </p:cNvSpPr>
            <p:nvPr/>
          </p:nvSpPr>
          <p:spPr bwMode="auto">
            <a:xfrm flipV="1">
              <a:off x="4295036" y="2218553"/>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95" name="Line 1454"/>
            <p:cNvSpPr>
              <a:spLocks noChangeShapeType="1"/>
            </p:cNvSpPr>
            <p:nvPr/>
          </p:nvSpPr>
          <p:spPr bwMode="auto">
            <a:xfrm>
              <a:off x="4296481" y="2218553"/>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96" name="Line 1455"/>
            <p:cNvSpPr>
              <a:spLocks noChangeShapeType="1"/>
            </p:cNvSpPr>
            <p:nvPr/>
          </p:nvSpPr>
          <p:spPr bwMode="auto">
            <a:xfrm flipV="1">
              <a:off x="4296481" y="2217108"/>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97" name="Line 1456"/>
            <p:cNvSpPr>
              <a:spLocks noChangeShapeType="1"/>
            </p:cNvSpPr>
            <p:nvPr/>
          </p:nvSpPr>
          <p:spPr bwMode="auto">
            <a:xfrm flipV="1">
              <a:off x="4296481" y="2214220"/>
              <a:ext cx="0"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98" name="Line 1457"/>
            <p:cNvSpPr>
              <a:spLocks noChangeShapeType="1"/>
            </p:cNvSpPr>
            <p:nvPr/>
          </p:nvSpPr>
          <p:spPr bwMode="auto">
            <a:xfrm flipV="1">
              <a:off x="4296481" y="2212776"/>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299" name="Line 1458"/>
            <p:cNvSpPr>
              <a:spLocks noChangeShapeType="1"/>
            </p:cNvSpPr>
            <p:nvPr/>
          </p:nvSpPr>
          <p:spPr bwMode="auto">
            <a:xfrm flipV="1">
              <a:off x="4297925" y="2209887"/>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00" name="Line 1459"/>
            <p:cNvSpPr>
              <a:spLocks noChangeShapeType="1"/>
            </p:cNvSpPr>
            <p:nvPr/>
          </p:nvSpPr>
          <p:spPr bwMode="auto">
            <a:xfrm flipV="1">
              <a:off x="4299369" y="2208442"/>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01" name="Line 1460"/>
            <p:cNvSpPr>
              <a:spLocks noChangeShapeType="1"/>
            </p:cNvSpPr>
            <p:nvPr/>
          </p:nvSpPr>
          <p:spPr bwMode="auto">
            <a:xfrm flipV="1">
              <a:off x="4300813" y="2206999"/>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02" name="Line 1461"/>
            <p:cNvSpPr>
              <a:spLocks noChangeShapeType="1"/>
            </p:cNvSpPr>
            <p:nvPr/>
          </p:nvSpPr>
          <p:spPr bwMode="auto">
            <a:xfrm>
              <a:off x="4302258" y="2206999"/>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03" name="Line 1462"/>
            <p:cNvSpPr>
              <a:spLocks noChangeShapeType="1"/>
            </p:cNvSpPr>
            <p:nvPr/>
          </p:nvSpPr>
          <p:spPr bwMode="auto">
            <a:xfrm flipV="1">
              <a:off x="4302258" y="2205554"/>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04" name="Line 1463"/>
            <p:cNvSpPr>
              <a:spLocks noChangeShapeType="1"/>
            </p:cNvSpPr>
            <p:nvPr/>
          </p:nvSpPr>
          <p:spPr bwMode="auto">
            <a:xfrm flipV="1">
              <a:off x="4303702" y="220411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05" name="Line 1464"/>
            <p:cNvSpPr>
              <a:spLocks noChangeShapeType="1"/>
            </p:cNvSpPr>
            <p:nvPr/>
          </p:nvSpPr>
          <p:spPr bwMode="auto">
            <a:xfrm flipV="1">
              <a:off x="4305146" y="2201221"/>
              <a:ext cx="4333"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06" name="Line 1465"/>
            <p:cNvSpPr>
              <a:spLocks noChangeShapeType="1"/>
            </p:cNvSpPr>
            <p:nvPr/>
          </p:nvSpPr>
          <p:spPr bwMode="auto">
            <a:xfrm>
              <a:off x="4309479" y="2201221"/>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07" name="Line 1466"/>
            <p:cNvSpPr>
              <a:spLocks noChangeShapeType="1"/>
            </p:cNvSpPr>
            <p:nvPr/>
          </p:nvSpPr>
          <p:spPr bwMode="auto">
            <a:xfrm flipV="1">
              <a:off x="4309479" y="2199777"/>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08" name="Line 1467"/>
            <p:cNvSpPr>
              <a:spLocks noChangeShapeType="1"/>
            </p:cNvSpPr>
            <p:nvPr/>
          </p:nvSpPr>
          <p:spPr bwMode="auto">
            <a:xfrm>
              <a:off x="4309479" y="2199777"/>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09" name="Line 1468"/>
            <p:cNvSpPr>
              <a:spLocks noChangeShapeType="1"/>
            </p:cNvSpPr>
            <p:nvPr/>
          </p:nvSpPr>
          <p:spPr bwMode="auto">
            <a:xfrm>
              <a:off x="4310924" y="219977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10" name="Line 1469"/>
            <p:cNvSpPr>
              <a:spLocks noChangeShapeType="1"/>
            </p:cNvSpPr>
            <p:nvPr/>
          </p:nvSpPr>
          <p:spPr bwMode="auto">
            <a:xfrm>
              <a:off x="4313812" y="2199777"/>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11" name="Line 1470"/>
            <p:cNvSpPr>
              <a:spLocks noChangeShapeType="1"/>
            </p:cNvSpPr>
            <p:nvPr/>
          </p:nvSpPr>
          <p:spPr bwMode="auto">
            <a:xfrm flipV="1">
              <a:off x="4315256" y="2198333"/>
              <a:ext cx="4333"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12" name="Line 1471"/>
            <p:cNvSpPr>
              <a:spLocks noChangeShapeType="1"/>
            </p:cNvSpPr>
            <p:nvPr/>
          </p:nvSpPr>
          <p:spPr bwMode="auto">
            <a:xfrm>
              <a:off x="4319589" y="2198333"/>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13" name="Line 1472"/>
            <p:cNvSpPr>
              <a:spLocks noChangeShapeType="1"/>
            </p:cNvSpPr>
            <p:nvPr/>
          </p:nvSpPr>
          <p:spPr bwMode="auto">
            <a:xfrm>
              <a:off x="4322478" y="2198333"/>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14" name="Line 1473"/>
            <p:cNvSpPr>
              <a:spLocks noChangeShapeType="1"/>
            </p:cNvSpPr>
            <p:nvPr/>
          </p:nvSpPr>
          <p:spPr bwMode="auto">
            <a:xfrm>
              <a:off x="4325366" y="219977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15" name="Line 1474"/>
            <p:cNvSpPr>
              <a:spLocks noChangeShapeType="1"/>
            </p:cNvSpPr>
            <p:nvPr/>
          </p:nvSpPr>
          <p:spPr bwMode="auto">
            <a:xfrm>
              <a:off x="4328255" y="2199777"/>
              <a:ext cx="288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16" name="Line 1475"/>
            <p:cNvSpPr>
              <a:spLocks noChangeShapeType="1"/>
            </p:cNvSpPr>
            <p:nvPr/>
          </p:nvSpPr>
          <p:spPr bwMode="auto">
            <a:xfrm>
              <a:off x="4331144" y="2199777"/>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17" name="Line 1476"/>
            <p:cNvSpPr>
              <a:spLocks noChangeShapeType="1"/>
            </p:cNvSpPr>
            <p:nvPr/>
          </p:nvSpPr>
          <p:spPr bwMode="auto">
            <a:xfrm>
              <a:off x="4331144" y="2199777"/>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18" name="Line 1477"/>
            <p:cNvSpPr>
              <a:spLocks noChangeShapeType="1"/>
            </p:cNvSpPr>
            <p:nvPr/>
          </p:nvSpPr>
          <p:spPr bwMode="auto">
            <a:xfrm>
              <a:off x="4332587" y="2199777"/>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19" name="Line 1478"/>
            <p:cNvSpPr>
              <a:spLocks noChangeShapeType="1"/>
            </p:cNvSpPr>
            <p:nvPr/>
          </p:nvSpPr>
          <p:spPr bwMode="auto">
            <a:xfrm>
              <a:off x="4334032" y="2199777"/>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20" name="Line 1479"/>
            <p:cNvSpPr>
              <a:spLocks noChangeShapeType="1"/>
            </p:cNvSpPr>
            <p:nvPr/>
          </p:nvSpPr>
          <p:spPr bwMode="auto">
            <a:xfrm>
              <a:off x="4334032" y="2201221"/>
              <a:ext cx="2889"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21" name="Line 1480"/>
            <p:cNvSpPr>
              <a:spLocks noChangeShapeType="1"/>
            </p:cNvSpPr>
            <p:nvPr/>
          </p:nvSpPr>
          <p:spPr bwMode="auto">
            <a:xfrm>
              <a:off x="4336921" y="2204110"/>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22" name="Line 1481"/>
            <p:cNvSpPr>
              <a:spLocks noChangeShapeType="1"/>
            </p:cNvSpPr>
            <p:nvPr/>
          </p:nvSpPr>
          <p:spPr bwMode="auto">
            <a:xfrm>
              <a:off x="4338365" y="2205554"/>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23" name="Line 1482"/>
            <p:cNvSpPr>
              <a:spLocks noChangeShapeType="1"/>
            </p:cNvSpPr>
            <p:nvPr/>
          </p:nvSpPr>
          <p:spPr bwMode="auto">
            <a:xfrm>
              <a:off x="4339809" y="2206999"/>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24" name="Line 1483"/>
            <p:cNvSpPr>
              <a:spLocks noChangeShapeType="1"/>
            </p:cNvSpPr>
            <p:nvPr/>
          </p:nvSpPr>
          <p:spPr bwMode="auto">
            <a:xfrm>
              <a:off x="4339809" y="2206999"/>
              <a:ext cx="2889"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25" name="Line 1484"/>
            <p:cNvSpPr>
              <a:spLocks noChangeShapeType="1"/>
            </p:cNvSpPr>
            <p:nvPr/>
          </p:nvSpPr>
          <p:spPr bwMode="auto">
            <a:xfrm>
              <a:off x="4342698" y="2208442"/>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26" name="Line 1485"/>
            <p:cNvSpPr>
              <a:spLocks noChangeShapeType="1"/>
            </p:cNvSpPr>
            <p:nvPr/>
          </p:nvSpPr>
          <p:spPr bwMode="auto">
            <a:xfrm>
              <a:off x="4344142" y="2209887"/>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27" name="Line 1486"/>
            <p:cNvSpPr>
              <a:spLocks noChangeShapeType="1"/>
            </p:cNvSpPr>
            <p:nvPr/>
          </p:nvSpPr>
          <p:spPr bwMode="auto">
            <a:xfrm>
              <a:off x="4345586" y="2211331"/>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28" name="Line 1487"/>
            <p:cNvSpPr>
              <a:spLocks noChangeShapeType="1"/>
            </p:cNvSpPr>
            <p:nvPr/>
          </p:nvSpPr>
          <p:spPr bwMode="auto">
            <a:xfrm>
              <a:off x="4345586" y="2212776"/>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29" name="Line 1488"/>
            <p:cNvSpPr>
              <a:spLocks noChangeShapeType="1"/>
            </p:cNvSpPr>
            <p:nvPr/>
          </p:nvSpPr>
          <p:spPr bwMode="auto">
            <a:xfrm>
              <a:off x="4345586" y="2214220"/>
              <a:ext cx="1445"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30" name="Line 1489"/>
            <p:cNvSpPr>
              <a:spLocks noChangeShapeType="1"/>
            </p:cNvSpPr>
            <p:nvPr/>
          </p:nvSpPr>
          <p:spPr bwMode="auto">
            <a:xfrm>
              <a:off x="4347030" y="2214220"/>
              <a:ext cx="0" cy="43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31" name="Line 1490"/>
            <p:cNvSpPr>
              <a:spLocks noChangeShapeType="1"/>
            </p:cNvSpPr>
            <p:nvPr/>
          </p:nvSpPr>
          <p:spPr bwMode="auto">
            <a:xfrm>
              <a:off x="4347030" y="2218553"/>
              <a:ext cx="1445" cy="288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32" name="Line 1491"/>
            <p:cNvSpPr>
              <a:spLocks noChangeShapeType="1"/>
            </p:cNvSpPr>
            <p:nvPr/>
          </p:nvSpPr>
          <p:spPr bwMode="auto">
            <a:xfrm>
              <a:off x="4348475" y="2221441"/>
              <a:ext cx="0"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33" name="Line 1492"/>
            <p:cNvSpPr>
              <a:spLocks noChangeShapeType="1"/>
            </p:cNvSpPr>
            <p:nvPr/>
          </p:nvSpPr>
          <p:spPr bwMode="auto">
            <a:xfrm>
              <a:off x="4348475" y="2222885"/>
              <a:ext cx="1445" cy="144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34" name="Line 1493"/>
            <p:cNvSpPr>
              <a:spLocks noChangeShapeType="1"/>
            </p:cNvSpPr>
            <p:nvPr/>
          </p:nvSpPr>
          <p:spPr bwMode="auto">
            <a:xfrm>
              <a:off x="4349919" y="222433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35" name="Line 1494"/>
            <p:cNvSpPr>
              <a:spLocks noChangeShapeType="1"/>
            </p:cNvSpPr>
            <p:nvPr/>
          </p:nvSpPr>
          <p:spPr bwMode="auto">
            <a:xfrm>
              <a:off x="3714433" y="2318208"/>
              <a:ext cx="0" cy="15453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36" name="Line 1495"/>
            <p:cNvSpPr>
              <a:spLocks noChangeShapeType="1"/>
            </p:cNvSpPr>
            <p:nvPr/>
          </p:nvSpPr>
          <p:spPr bwMode="auto">
            <a:xfrm>
              <a:off x="3708656" y="2321097"/>
              <a:ext cx="11554"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37" name="Line 1496"/>
            <p:cNvSpPr>
              <a:spLocks noChangeShapeType="1"/>
            </p:cNvSpPr>
            <p:nvPr/>
          </p:nvSpPr>
          <p:spPr bwMode="auto">
            <a:xfrm>
              <a:off x="3714433" y="2469859"/>
              <a:ext cx="0" cy="47372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38" name="Line 1497"/>
            <p:cNvSpPr>
              <a:spLocks noChangeShapeType="1"/>
            </p:cNvSpPr>
            <p:nvPr/>
          </p:nvSpPr>
          <p:spPr bwMode="auto">
            <a:xfrm>
              <a:off x="3708656" y="2943584"/>
              <a:ext cx="11554"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39" name="Line 1498"/>
            <p:cNvSpPr>
              <a:spLocks noChangeShapeType="1"/>
            </p:cNvSpPr>
            <p:nvPr/>
          </p:nvSpPr>
          <p:spPr bwMode="auto">
            <a:xfrm>
              <a:off x="3933965" y="2185334"/>
              <a:ext cx="0" cy="6066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40" name="Line 1499"/>
            <p:cNvSpPr>
              <a:spLocks noChangeShapeType="1"/>
            </p:cNvSpPr>
            <p:nvPr/>
          </p:nvSpPr>
          <p:spPr bwMode="auto">
            <a:xfrm>
              <a:off x="3928187" y="2185334"/>
              <a:ext cx="11554"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41" name="Line 1500"/>
            <p:cNvSpPr>
              <a:spLocks noChangeShapeType="1"/>
            </p:cNvSpPr>
            <p:nvPr/>
          </p:nvSpPr>
          <p:spPr bwMode="auto">
            <a:xfrm>
              <a:off x="3933965" y="2245994"/>
              <a:ext cx="0" cy="86657"/>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42" name="Line 1501"/>
            <p:cNvSpPr>
              <a:spLocks noChangeShapeType="1"/>
            </p:cNvSpPr>
            <p:nvPr/>
          </p:nvSpPr>
          <p:spPr bwMode="auto">
            <a:xfrm>
              <a:off x="4227155" y="2111676"/>
              <a:ext cx="1011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43" name="Line 1502"/>
            <p:cNvSpPr>
              <a:spLocks noChangeShapeType="1"/>
            </p:cNvSpPr>
            <p:nvPr/>
          </p:nvSpPr>
          <p:spPr bwMode="auto">
            <a:xfrm>
              <a:off x="4227155" y="2224330"/>
              <a:ext cx="1011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44" name="Line 1503"/>
            <p:cNvSpPr>
              <a:spLocks noChangeShapeType="1"/>
            </p:cNvSpPr>
            <p:nvPr/>
          </p:nvSpPr>
          <p:spPr bwMode="auto">
            <a:xfrm>
              <a:off x="4322478" y="2152116"/>
              <a:ext cx="0" cy="72214"/>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45" name="Line 1504"/>
            <p:cNvSpPr>
              <a:spLocks noChangeShapeType="1"/>
            </p:cNvSpPr>
            <p:nvPr/>
          </p:nvSpPr>
          <p:spPr bwMode="auto">
            <a:xfrm>
              <a:off x="4315256" y="2152116"/>
              <a:ext cx="11554"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46" name="Line 1505"/>
            <p:cNvSpPr>
              <a:spLocks noChangeShapeType="1"/>
            </p:cNvSpPr>
            <p:nvPr/>
          </p:nvSpPr>
          <p:spPr bwMode="auto">
            <a:xfrm>
              <a:off x="4322478" y="2224330"/>
              <a:ext cx="0" cy="108322"/>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47" name="Line 1506"/>
            <p:cNvSpPr>
              <a:spLocks noChangeShapeType="1"/>
            </p:cNvSpPr>
            <p:nvPr/>
          </p:nvSpPr>
          <p:spPr bwMode="auto">
            <a:xfrm>
              <a:off x="4315256" y="2332651"/>
              <a:ext cx="11554"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48" name="Line 1507"/>
            <p:cNvSpPr>
              <a:spLocks noChangeShapeType="1"/>
            </p:cNvSpPr>
            <p:nvPr/>
          </p:nvSpPr>
          <p:spPr bwMode="auto">
            <a:xfrm>
              <a:off x="4231487" y="2111676"/>
              <a:ext cx="0" cy="51994"/>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49" name="Line 1508"/>
            <p:cNvSpPr>
              <a:spLocks noChangeShapeType="1"/>
            </p:cNvSpPr>
            <p:nvPr/>
          </p:nvSpPr>
          <p:spPr bwMode="auto">
            <a:xfrm>
              <a:off x="4231487" y="2163670"/>
              <a:ext cx="0" cy="6066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50" name="Line 1509"/>
            <p:cNvSpPr>
              <a:spLocks noChangeShapeType="1"/>
            </p:cNvSpPr>
            <p:nvPr/>
          </p:nvSpPr>
          <p:spPr bwMode="auto">
            <a:xfrm>
              <a:off x="3928187" y="2332651"/>
              <a:ext cx="11554"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Arial" panose="020B0604020202020204" pitchFamily="34" charset="0"/>
                <a:cs typeface="Arial" panose="020B0604020202020204" pitchFamily="34" charset="0"/>
              </a:endParaRPr>
            </a:p>
          </p:txBody>
        </p:sp>
        <p:sp>
          <p:nvSpPr>
            <p:cNvPr id="4351" name="テキスト ボックス 4350"/>
            <p:cNvSpPr txBox="1"/>
            <p:nvPr/>
          </p:nvSpPr>
          <p:spPr>
            <a:xfrm>
              <a:off x="4644007" y="1072227"/>
              <a:ext cx="593432" cy="307777"/>
            </a:xfrm>
            <a:prstGeom prst="rect">
              <a:avLst/>
            </a:prstGeom>
            <a:noFill/>
          </p:spPr>
          <p:txBody>
            <a:bodyPr wrap="none" rtlCol="0">
              <a:spAutoFit/>
            </a:bodyPr>
            <a:lstStyle/>
            <a:p>
              <a:r>
                <a:rPr kumimoji="1" lang="en-US" altLang="ja-JP" sz="1400" b="1" dirty="0">
                  <a:latin typeface="Arial" panose="020B0604020202020204" pitchFamily="34" charset="0"/>
                  <a:ea typeface="Arial Unicode MS" panose="020B0604020202020204" pitchFamily="50" charset="-128"/>
                  <a:cs typeface="Arial" panose="020B0604020202020204" pitchFamily="34" charset="0"/>
                </a:rPr>
                <a:t>CMB</a:t>
              </a:r>
              <a:endParaRPr kumimoji="1" lang="ja-JP" altLang="en-US" sz="14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52" name="テキスト ボックス 4351"/>
            <p:cNvSpPr txBox="1"/>
            <p:nvPr/>
          </p:nvSpPr>
          <p:spPr>
            <a:xfrm>
              <a:off x="2826525" y="1208873"/>
              <a:ext cx="413896" cy="307777"/>
            </a:xfrm>
            <a:prstGeom prst="rect">
              <a:avLst/>
            </a:prstGeom>
            <a:noFill/>
          </p:spPr>
          <p:txBody>
            <a:bodyPr wrap="none" rtlCol="0">
              <a:spAutoFit/>
            </a:bodyPr>
            <a:lstStyle/>
            <a:p>
              <a:r>
                <a:rPr lang="en-US" altLang="ja-JP" sz="1400" b="1" dirty="0">
                  <a:latin typeface="Arial" panose="020B0604020202020204" pitchFamily="34" charset="0"/>
                  <a:ea typeface="Arial Unicode MS" panose="020B0604020202020204" pitchFamily="50" charset="-128"/>
                  <a:cs typeface="Arial" panose="020B0604020202020204" pitchFamily="34" charset="0"/>
                </a:rPr>
                <a:t>ZE</a:t>
              </a:r>
              <a:endParaRPr kumimoji="1" lang="ja-JP" altLang="en-US" sz="14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53" name="テキスト ボックス 4352"/>
            <p:cNvSpPr txBox="1"/>
            <p:nvPr/>
          </p:nvSpPr>
          <p:spPr>
            <a:xfrm>
              <a:off x="1041633" y="2346638"/>
              <a:ext cx="402674" cy="307777"/>
            </a:xfrm>
            <a:prstGeom prst="rect">
              <a:avLst/>
            </a:prstGeom>
            <a:noFill/>
          </p:spPr>
          <p:txBody>
            <a:bodyPr wrap="none" rtlCol="0">
              <a:spAutoFit/>
            </a:bodyPr>
            <a:lstStyle/>
            <a:p>
              <a:r>
                <a:rPr lang="en-US" altLang="ja-JP" sz="1400" b="1" dirty="0">
                  <a:latin typeface="Arial" panose="020B0604020202020204" pitchFamily="34" charset="0"/>
                  <a:ea typeface="Arial Unicode MS" panose="020B0604020202020204" pitchFamily="50" charset="-128"/>
                  <a:cs typeface="Arial" panose="020B0604020202020204" pitchFamily="34" charset="0"/>
                </a:rPr>
                <a:t>ZL</a:t>
              </a:r>
              <a:endParaRPr kumimoji="1" lang="ja-JP" altLang="en-US" sz="14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54" name="テキスト ボックス 4353"/>
            <p:cNvSpPr txBox="1"/>
            <p:nvPr/>
          </p:nvSpPr>
          <p:spPr>
            <a:xfrm>
              <a:off x="3007451" y="3304476"/>
              <a:ext cx="484428" cy="307777"/>
            </a:xfrm>
            <a:prstGeom prst="rect">
              <a:avLst/>
            </a:prstGeom>
            <a:noFill/>
          </p:spPr>
          <p:txBody>
            <a:bodyPr wrap="none" rtlCol="0">
              <a:spAutoFit/>
            </a:bodyPr>
            <a:lstStyle/>
            <a:p>
              <a:r>
                <a:rPr lang="en-US" altLang="ja-JP" sz="1400" b="1" dirty="0">
                  <a:latin typeface="Arial" panose="020B0604020202020204" pitchFamily="34" charset="0"/>
                  <a:ea typeface="Arial Unicode MS" panose="020B0604020202020204" pitchFamily="50" charset="-128"/>
                  <a:cs typeface="Arial" panose="020B0604020202020204" pitchFamily="34" charset="0"/>
                </a:rPr>
                <a:t>ISD</a:t>
              </a:r>
              <a:endParaRPr kumimoji="1" lang="ja-JP" altLang="en-US" sz="14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55" name="テキスト ボックス 4354"/>
            <p:cNvSpPr txBox="1"/>
            <p:nvPr/>
          </p:nvSpPr>
          <p:spPr>
            <a:xfrm>
              <a:off x="2294701" y="3842608"/>
              <a:ext cx="413896" cy="307777"/>
            </a:xfrm>
            <a:prstGeom prst="rect">
              <a:avLst/>
            </a:prstGeom>
            <a:noFill/>
          </p:spPr>
          <p:txBody>
            <a:bodyPr wrap="none" rtlCol="0">
              <a:spAutoFit/>
            </a:bodyPr>
            <a:lstStyle/>
            <a:p>
              <a:r>
                <a:rPr lang="en-US" altLang="ja-JP" sz="1400" b="1" dirty="0">
                  <a:latin typeface="Arial" panose="020B0604020202020204" pitchFamily="34" charset="0"/>
                  <a:ea typeface="Arial Unicode MS" panose="020B0604020202020204" pitchFamily="50" charset="-128"/>
                  <a:cs typeface="Arial" panose="020B0604020202020204" pitchFamily="34" charset="0"/>
                </a:rPr>
                <a:t>SL</a:t>
              </a:r>
              <a:endParaRPr kumimoji="1" lang="ja-JP" altLang="en-US" sz="14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56" name="テキスト ボックス 4355"/>
            <p:cNvSpPr txBox="1"/>
            <p:nvPr/>
          </p:nvSpPr>
          <p:spPr>
            <a:xfrm>
              <a:off x="964814" y="3725356"/>
              <a:ext cx="562975" cy="307777"/>
            </a:xfrm>
            <a:prstGeom prst="rect">
              <a:avLst/>
            </a:prstGeom>
            <a:noFill/>
          </p:spPr>
          <p:txBody>
            <a:bodyPr wrap="none" rtlCol="0">
              <a:spAutoFit/>
            </a:bodyPr>
            <a:lstStyle/>
            <a:p>
              <a:r>
                <a:rPr lang="en-US" altLang="ja-JP" sz="1400" b="1" dirty="0">
                  <a:latin typeface="Arial" panose="020B0604020202020204" pitchFamily="34" charset="0"/>
                  <a:ea typeface="Arial Unicode MS" panose="020B0604020202020204" pitchFamily="50" charset="-128"/>
                  <a:cs typeface="Arial" panose="020B0604020202020204" pitchFamily="34" charset="0"/>
                </a:rPr>
                <a:t>DGL</a:t>
              </a:r>
              <a:endParaRPr kumimoji="1" lang="ja-JP" altLang="en-US" sz="14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57" name="テキスト ボックス 4356"/>
            <p:cNvSpPr txBox="1"/>
            <p:nvPr/>
          </p:nvSpPr>
          <p:spPr>
            <a:xfrm>
              <a:off x="3491880" y="3450487"/>
              <a:ext cx="1225015" cy="338554"/>
            </a:xfrm>
            <a:prstGeom prst="rect">
              <a:avLst/>
            </a:prstGeom>
            <a:noFill/>
          </p:spPr>
          <p:txBody>
            <a:bodyPr wrap="none" rtlCol="0">
              <a:spAutoFit/>
            </a:bodyPr>
            <a:lstStyle/>
            <a:p>
              <a:r>
                <a:rPr lang="en-US" altLang="ja-JP" sz="1600" b="1" dirty="0">
                  <a:solidFill>
                    <a:srgbClr val="FF0000"/>
                  </a:solidFill>
                  <a:latin typeface="Arial" panose="020B0604020202020204" pitchFamily="34" charset="0"/>
                  <a:ea typeface="Arial Unicode MS" panose="020B0604020202020204" pitchFamily="50" charset="-128"/>
                  <a:cs typeface="Arial" panose="020B0604020202020204" pitchFamily="34" charset="0"/>
                </a:rPr>
                <a:t>C</a:t>
              </a:r>
              <a:r>
                <a:rPr lang="en-US" altLang="ja-JP" sz="1600" b="1" dirty="0">
                  <a:solidFill>
                    <a:srgbClr val="FF0000"/>
                  </a:solidFill>
                  <a:latin typeface="Arial" panose="020B0604020202020204" pitchFamily="34" charset="0"/>
                  <a:ea typeface="Arial Unicode MS" panose="020B0604020202020204" pitchFamily="50" charset="-128"/>
                  <a:cs typeface="Arial" panose="020B0604020202020204" pitchFamily="34" charset="0"/>
                  <a:sym typeface="Symbol"/>
                </a:rPr>
                <a:t>B decay</a:t>
              </a:r>
              <a:endParaRPr kumimoji="1" lang="ja-JP" altLang="en-US" sz="1600" b="1" dirty="0">
                <a:solidFill>
                  <a:srgbClr val="FF0000"/>
                </a:solidFill>
                <a:latin typeface="Arial" panose="020B0604020202020204" pitchFamily="34" charset="0"/>
                <a:ea typeface="Arial Unicode MS" panose="020B0604020202020204" pitchFamily="50" charset="-128"/>
                <a:cs typeface="Arial" panose="020B0604020202020204" pitchFamily="34" charset="0"/>
              </a:endParaRPr>
            </a:p>
          </p:txBody>
        </p:sp>
        <p:sp>
          <p:nvSpPr>
            <p:cNvPr id="4358" name="テキスト ボックス 4357"/>
            <p:cNvSpPr txBox="1"/>
            <p:nvPr/>
          </p:nvSpPr>
          <p:spPr>
            <a:xfrm>
              <a:off x="2411760" y="4528612"/>
              <a:ext cx="1798890" cy="338554"/>
            </a:xfrm>
            <a:prstGeom prst="rect">
              <a:avLst/>
            </a:prstGeom>
            <a:noFill/>
          </p:spPr>
          <p:txBody>
            <a:bodyPr wrap="none" rtlCol="0">
              <a:spAutoFit/>
            </a:bodyPr>
            <a:lstStyle/>
            <a:p>
              <a:r>
                <a:rPr lang="en-US" altLang="ja-JP" sz="1600" b="1" dirty="0">
                  <a:latin typeface="Arial" panose="020B0604020202020204" pitchFamily="34" charset="0"/>
                  <a:ea typeface="Arial Unicode MS" panose="020B0604020202020204" pitchFamily="50" charset="-128"/>
                  <a:cs typeface="Arial" panose="020B0604020202020204" pitchFamily="34" charset="0"/>
                  <a:sym typeface="Symbol"/>
                </a:rPr>
                <a:t>wavelength [m]</a:t>
              </a:r>
              <a:endParaRPr kumimoji="1" lang="ja-JP" altLang="en-US" sz="16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59" name="テキスト ボックス 4358"/>
            <p:cNvSpPr txBox="1"/>
            <p:nvPr/>
          </p:nvSpPr>
          <p:spPr>
            <a:xfrm>
              <a:off x="2699792" y="4982146"/>
              <a:ext cx="1005403" cy="338554"/>
            </a:xfrm>
            <a:prstGeom prst="rect">
              <a:avLst/>
            </a:prstGeom>
            <a:noFill/>
          </p:spPr>
          <p:txBody>
            <a:bodyPr wrap="none" rtlCol="0">
              <a:spAutoFit/>
            </a:bodyPr>
            <a:lstStyle/>
            <a:p>
              <a:r>
                <a:rPr lang="en-US" altLang="ja-JP" sz="1600" b="1" dirty="0">
                  <a:latin typeface="Arial" panose="020B0604020202020204" pitchFamily="34" charset="0"/>
                  <a:ea typeface="Arial Unicode MS" panose="020B0604020202020204" pitchFamily="50" charset="-128"/>
                  <a:cs typeface="Arial" panose="020B0604020202020204" pitchFamily="34" charset="0"/>
                  <a:sym typeface="Symbol"/>
                </a:rPr>
                <a:t>E</a:t>
              </a:r>
              <a:r>
                <a:rPr lang="en-US" altLang="ja-JP" sz="1600" b="1" baseline="-25000" dirty="0">
                  <a:latin typeface="Arial" panose="020B0604020202020204" pitchFamily="34" charset="0"/>
                  <a:ea typeface="Arial Unicode MS" panose="020B0604020202020204" pitchFamily="50" charset="-128"/>
                  <a:cs typeface="Arial" panose="020B0604020202020204" pitchFamily="34" charset="0"/>
                  <a:sym typeface="Symbol"/>
                </a:rPr>
                <a:t></a:t>
              </a:r>
              <a:r>
                <a:rPr lang="en-US" altLang="ja-JP" sz="1600" b="1" dirty="0">
                  <a:latin typeface="Arial" panose="020B0604020202020204" pitchFamily="34" charset="0"/>
                  <a:ea typeface="Arial Unicode MS" panose="020B0604020202020204" pitchFamily="50" charset="-128"/>
                  <a:cs typeface="Arial" panose="020B0604020202020204" pitchFamily="34" charset="0"/>
                  <a:sym typeface="Symbol"/>
                </a:rPr>
                <a:t> [</a:t>
              </a:r>
              <a:r>
                <a:rPr lang="en-US" altLang="ja-JP" sz="1600" b="1" dirty="0" err="1">
                  <a:latin typeface="Arial" panose="020B0604020202020204" pitchFamily="34" charset="0"/>
                  <a:ea typeface="Arial Unicode MS" panose="020B0604020202020204" pitchFamily="50" charset="-128"/>
                  <a:cs typeface="Arial" panose="020B0604020202020204" pitchFamily="34" charset="0"/>
                  <a:sym typeface="Symbol"/>
                </a:rPr>
                <a:t>meV</a:t>
              </a:r>
              <a:r>
                <a:rPr lang="en-US" altLang="ja-JP" sz="1600" b="1" dirty="0">
                  <a:latin typeface="Arial" panose="020B0604020202020204" pitchFamily="34" charset="0"/>
                  <a:ea typeface="Arial Unicode MS" panose="020B0604020202020204" pitchFamily="50" charset="-128"/>
                  <a:cs typeface="Arial" panose="020B0604020202020204" pitchFamily="34" charset="0"/>
                  <a:sym typeface="Symbol"/>
                </a:rPr>
                <a:t>]</a:t>
              </a:r>
              <a:endParaRPr kumimoji="1" lang="ja-JP" altLang="en-US" sz="16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60" name="テキスト ボックス 4359"/>
            <p:cNvSpPr txBox="1"/>
            <p:nvPr/>
          </p:nvSpPr>
          <p:spPr>
            <a:xfrm rot="16200000">
              <a:off x="-1622672" y="2551806"/>
              <a:ext cx="3860352" cy="400110"/>
            </a:xfrm>
            <a:prstGeom prst="rect">
              <a:avLst/>
            </a:prstGeom>
            <a:noFill/>
          </p:spPr>
          <p:txBody>
            <a:bodyPr wrap="none" rtlCol="0">
              <a:spAutoFit/>
            </a:bodyPr>
            <a:lstStyle/>
            <a:p>
              <a:r>
                <a:rPr lang="en-US" altLang="ja-JP" sz="2000" b="1" dirty="0">
                  <a:latin typeface="Arial" panose="020B0604020202020204" pitchFamily="34" charset="0"/>
                  <a:ea typeface="Arial Unicode MS" panose="020B0604020202020204" pitchFamily="50" charset="-128"/>
                  <a:cs typeface="Arial" panose="020B0604020202020204" pitchFamily="34" charset="0"/>
                  <a:sym typeface="Symbol"/>
                </a:rPr>
                <a:t>Surface brightness  </a:t>
              </a:r>
              <a:r>
                <a:rPr lang="en-US" altLang="ja-JP" sz="2000" b="1" i="1" dirty="0">
                  <a:latin typeface="Arial" panose="020B0604020202020204" pitchFamily="34" charset="0"/>
                  <a:ea typeface="Arial Unicode MS" panose="020B0604020202020204" pitchFamily="50" charset="-128"/>
                  <a:cs typeface="Arial" panose="020B0604020202020204" pitchFamily="34" charset="0"/>
                  <a:sym typeface="Symbol"/>
                </a:rPr>
                <a:t>I</a:t>
              </a:r>
              <a:r>
                <a:rPr lang="en-US" altLang="ja-JP" sz="2000" b="1" i="1" baseline="-25000" dirty="0">
                  <a:latin typeface="Arial" panose="020B0604020202020204" pitchFamily="34" charset="0"/>
                  <a:ea typeface="Arial Unicode MS" panose="020B0604020202020204" pitchFamily="50" charset="-128"/>
                  <a:cs typeface="Arial" panose="020B0604020202020204" pitchFamily="34" charset="0"/>
                  <a:sym typeface="Symbol"/>
                </a:rPr>
                <a:t></a:t>
              </a:r>
              <a:r>
                <a:rPr lang="en-US" altLang="ja-JP" sz="2000" b="1" dirty="0">
                  <a:latin typeface="Arial" panose="020B0604020202020204" pitchFamily="34" charset="0"/>
                  <a:ea typeface="Arial Unicode MS" panose="020B0604020202020204" pitchFamily="50" charset="-128"/>
                  <a:cs typeface="Arial" panose="020B0604020202020204" pitchFamily="34" charset="0"/>
                  <a:sym typeface="Symbol"/>
                </a:rPr>
                <a:t> [</a:t>
              </a:r>
              <a:r>
                <a:rPr lang="en-US" altLang="ja-JP" sz="2000" b="1" dirty="0" err="1">
                  <a:latin typeface="Arial" panose="020B0604020202020204" pitchFamily="34" charset="0"/>
                  <a:ea typeface="Arial Unicode MS" panose="020B0604020202020204" pitchFamily="50" charset="-128"/>
                  <a:cs typeface="Arial" panose="020B0604020202020204" pitchFamily="34" charset="0"/>
                  <a:sym typeface="Symbol"/>
                </a:rPr>
                <a:t>MJy</a:t>
              </a:r>
              <a:r>
                <a:rPr lang="en-US" altLang="ja-JP" sz="2000" b="1" dirty="0">
                  <a:latin typeface="Arial" panose="020B0604020202020204" pitchFamily="34" charset="0"/>
                  <a:ea typeface="Arial Unicode MS" panose="020B0604020202020204" pitchFamily="50" charset="-128"/>
                  <a:cs typeface="Arial" panose="020B0604020202020204" pitchFamily="34" charset="0"/>
                  <a:sym typeface="Symbol"/>
                </a:rPr>
                <a:t>/</a:t>
              </a:r>
              <a:r>
                <a:rPr lang="en-US" altLang="ja-JP" sz="2000" b="1" dirty="0" err="1">
                  <a:latin typeface="Arial" panose="020B0604020202020204" pitchFamily="34" charset="0"/>
                  <a:ea typeface="Arial Unicode MS" panose="020B0604020202020204" pitchFamily="50" charset="-128"/>
                  <a:cs typeface="Arial" panose="020B0604020202020204" pitchFamily="34" charset="0"/>
                  <a:sym typeface="Symbol"/>
                </a:rPr>
                <a:t>sr</a:t>
              </a:r>
              <a:r>
                <a:rPr lang="en-US" altLang="ja-JP" sz="2000" b="1" dirty="0">
                  <a:latin typeface="Arial" panose="020B0604020202020204" pitchFamily="34" charset="0"/>
                  <a:ea typeface="Arial Unicode MS" panose="020B0604020202020204" pitchFamily="50" charset="-128"/>
                  <a:cs typeface="Arial" panose="020B0604020202020204" pitchFamily="34" charset="0"/>
                  <a:sym typeface="Symbol"/>
                </a:rPr>
                <a:t>]</a:t>
              </a:r>
              <a:endParaRPr kumimoji="1" lang="ja-JP" altLang="en-US" sz="20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61" name="Line 5"/>
            <p:cNvSpPr>
              <a:spLocks noChangeShapeType="1"/>
            </p:cNvSpPr>
            <p:nvPr/>
          </p:nvSpPr>
          <p:spPr bwMode="auto">
            <a:xfrm flipH="1">
              <a:off x="4324487" y="1675415"/>
              <a:ext cx="113022" cy="351312"/>
            </a:xfrm>
            <a:prstGeom prst="line">
              <a:avLst/>
            </a:prstGeom>
            <a:noFill/>
            <a:ln w="25400">
              <a:solidFill>
                <a:schemeClr val="accent6">
                  <a:lumMod val="75000"/>
                </a:schemeClr>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a:latin typeface="Arial" panose="020B0604020202020204" pitchFamily="34" charset="0"/>
                <a:ea typeface="Arial Unicode MS" panose="020B0604020202020204" pitchFamily="50" charset="-128"/>
                <a:cs typeface="Arial" panose="020B0604020202020204" pitchFamily="34" charset="0"/>
              </a:endParaRPr>
            </a:p>
          </p:txBody>
        </p:sp>
        <p:sp>
          <p:nvSpPr>
            <p:cNvPr id="4362" name="Text Box 6"/>
            <p:cNvSpPr txBox="1">
              <a:spLocks noChangeArrowheads="1"/>
            </p:cNvSpPr>
            <p:nvPr/>
          </p:nvSpPr>
          <p:spPr bwMode="auto">
            <a:xfrm>
              <a:off x="3908347" y="1384486"/>
              <a:ext cx="83227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algn="ctr" eaLnBrk="1" hangingPunct="1">
                <a:spcBef>
                  <a:spcPct val="0"/>
                </a:spcBef>
                <a:buFontTx/>
                <a:buNone/>
              </a:pPr>
              <a:r>
                <a:rPr lang="en-US" altLang="ja-JP" sz="1600" b="1" dirty="0">
                  <a:solidFill>
                    <a:schemeClr val="accent6">
                      <a:lumMod val="75000"/>
                    </a:schemeClr>
                  </a:solidFill>
                  <a:latin typeface="Arial" panose="020B0604020202020204" pitchFamily="34" charset="0"/>
                  <a:ea typeface="Arial Unicode MS" panose="020B0604020202020204" pitchFamily="50" charset="-128"/>
                  <a:cs typeface="Arial" panose="020B0604020202020204" pitchFamily="34" charset="0"/>
                </a:rPr>
                <a:t>AKARI</a:t>
              </a:r>
            </a:p>
          </p:txBody>
        </p:sp>
        <p:sp>
          <p:nvSpPr>
            <p:cNvPr id="4363" name="Text Box 8"/>
            <p:cNvSpPr txBox="1">
              <a:spLocks noChangeArrowheads="1"/>
            </p:cNvSpPr>
            <p:nvPr/>
          </p:nvSpPr>
          <p:spPr bwMode="auto">
            <a:xfrm>
              <a:off x="4628893" y="1394011"/>
              <a:ext cx="7761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algn="ctr" eaLnBrk="1" hangingPunct="1">
                <a:spcBef>
                  <a:spcPct val="0"/>
                </a:spcBef>
                <a:buFontTx/>
                <a:buNone/>
              </a:pPr>
              <a:r>
                <a:rPr lang="en-US" altLang="ja-JP" sz="1600" b="1" dirty="0">
                  <a:solidFill>
                    <a:srgbClr val="0070C0"/>
                  </a:solidFill>
                  <a:latin typeface="Arial" panose="020B0604020202020204" pitchFamily="34" charset="0"/>
                  <a:ea typeface="Arial Unicode MS" panose="020B0604020202020204" pitchFamily="50" charset="-128"/>
                  <a:cs typeface="Arial" panose="020B0604020202020204" pitchFamily="34" charset="0"/>
                </a:rPr>
                <a:t>COBE</a:t>
              </a:r>
              <a:endParaRPr lang="ja-JP" altLang="en-US" sz="1600" b="1" dirty="0">
                <a:solidFill>
                  <a:srgbClr val="0070C0"/>
                </a:solidFill>
                <a:latin typeface="Arial" panose="020B0604020202020204" pitchFamily="34" charset="0"/>
                <a:ea typeface="Arial Unicode MS" panose="020B0604020202020204" pitchFamily="50" charset="-128"/>
                <a:cs typeface="Arial" panose="020B0604020202020204" pitchFamily="34" charset="0"/>
              </a:endParaRPr>
            </a:p>
          </p:txBody>
        </p:sp>
        <p:sp>
          <p:nvSpPr>
            <p:cNvPr id="4364" name="Line 7"/>
            <p:cNvSpPr>
              <a:spLocks noChangeShapeType="1"/>
            </p:cNvSpPr>
            <p:nvPr/>
          </p:nvSpPr>
          <p:spPr bwMode="auto">
            <a:xfrm flipH="1">
              <a:off x="4694673" y="1675416"/>
              <a:ext cx="147598" cy="351312"/>
            </a:xfrm>
            <a:prstGeom prst="line">
              <a:avLst/>
            </a:prstGeom>
            <a:noFill/>
            <a:ln w="25400">
              <a:solidFill>
                <a:srgbClr val="0000FF"/>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a:latin typeface="Arial" panose="020B0604020202020204" pitchFamily="34" charset="0"/>
                <a:ea typeface="Arial Unicode MS" panose="020B0604020202020204" pitchFamily="50" charset="-128"/>
                <a:cs typeface="Arial" panose="020B0604020202020204" pitchFamily="34" charset="0"/>
              </a:endParaRPr>
            </a:p>
          </p:txBody>
        </p:sp>
        <p:sp>
          <p:nvSpPr>
            <p:cNvPr id="4365" name="テキスト ボックス 4364"/>
            <p:cNvSpPr txBox="1"/>
            <p:nvPr/>
          </p:nvSpPr>
          <p:spPr>
            <a:xfrm>
              <a:off x="5257897" y="4387327"/>
              <a:ext cx="582211" cy="307777"/>
            </a:xfrm>
            <a:prstGeom prst="rect">
              <a:avLst/>
            </a:prstGeom>
            <a:noFill/>
          </p:spPr>
          <p:txBody>
            <a:bodyPr wrap="none" rtlCol="0">
              <a:spAutoFit/>
            </a:bodyPr>
            <a:lstStyle/>
            <a:p>
              <a:r>
                <a:rPr kumimoji="1" lang="en-US" altLang="ja-JP" sz="1400" b="1" dirty="0">
                  <a:latin typeface="Arial" panose="020B0604020202020204" pitchFamily="34" charset="0"/>
                  <a:ea typeface="Arial Unicode MS" panose="020B0604020202020204" pitchFamily="50" charset="-128"/>
                  <a:cs typeface="Arial" panose="020B0604020202020204" pitchFamily="34" charset="0"/>
                </a:rPr>
                <a:t>1000</a:t>
              </a:r>
              <a:endParaRPr kumimoji="1" lang="ja-JP" altLang="en-US" sz="14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66" name="テキスト ボックス 4365"/>
            <p:cNvSpPr txBox="1"/>
            <p:nvPr/>
          </p:nvSpPr>
          <p:spPr>
            <a:xfrm>
              <a:off x="3761984" y="4390196"/>
              <a:ext cx="482824" cy="307777"/>
            </a:xfrm>
            <a:prstGeom prst="rect">
              <a:avLst/>
            </a:prstGeom>
            <a:noFill/>
          </p:spPr>
          <p:txBody>
            <a:bodyPr wrap="none" rtlCol="0">
              <a:spAutoFit/>
            </a:bodyPr>
            <a:lstStyle/>
            <a:p>
              <a:r>
                <a:rPr kumimoji="1" lang="en-US" altLang="ja-JP" sz="1400" b="1" dirty="0">
                  <a:latin typeface="Arial" panose="020B0604020202020204" pitchFamily="34" charset="0"/>
                  <a:ea typeface="Arial Unicode MS" panose="020B0604020202020204" pitchFamily="50" charset="-128"/>
                  <a:cs typeface="Arial" panose="020B0604020202020204" pitchFamily="34" charset="0"/>
                </a:rPr>
                <a:t>100</a:t>
              </a:r>
              <a:endParaRPr kumimoji="1" lang="ja-JP" altLang="en-US" sz="14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67" name="テキスト ボックス 4366"/>
            <p:cNvSpPr txBox="1"/>
            <p:nvPr/>
          </p:nvSpPr>
          <p:spPr>
            <a:xfrm>
              <a:off x="2267744" y="4389008"/>
              <a:ext cx="383438" cy="307777"/>
            </a:xfrm>
            <a:prstGeom prst="rect">
              <a:avLst/>
            </a:prstGeom>
            <a:noFill/>
          </p:spPr>
          <p:txBody>
            <a:bodyPr wrap="none" rtlCol="0">
              <a:spAutoFit/>
            </a:bodyPr>
            <a:lstStyle/>
            <a:p>
              <a:r>
                <a:rPr kumimoji="1" lang="en-US" altLang="ja-JP" sz="1400" b="1" dirty="0">
                  <a:latin typeface="Arial" panose="020B0604020202020204" pitchFamily="34" charset="0"/>
                  <a:ea typeface="Arial Unicode MS" panose="020B0604020202020204" pitchFamily="50" charset="-128"/>
                  <a:cs typeface="Arial" panose="020B0604020202020204" pitchFamily="34" charset="0"/>
                </a:rPr>
                <a:t>10</a:t>
              </a:r>
              <a:endParaRPr kumimoji="1" lang="ja-JP" altLang="en-US" sz="14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68" name="テキスト ボックス 4367"/>
            <p:cNvSpPr txBox="1"/>
            <p:nvPr/>
          </p:nvSpPr>
          <p:spPr>
            <a:xfrm>
              <a:off x="773800" y="4387487"/>
              <a:ext cx="284052" cy="307777"/>
            </a:xfrm>
            <a:prstGeom prst="rect">
              <a:avLst/>
            </a:prstGeom>
            <a:noFill/>
          </p:spPr>
          <p:txBody>
            <a:bodyPr wrap="none" rtlCol="0">
              <a:spAutoFit/>
            </a:bodyPr>
            <a:lstStyle/>
            <a:p>
              <a:r>
                <a:rPr kumimoji="1" lang="en-US" altLang="ja-JP" sz="1400" b="1" dirty="0">
                  <a:latin typeface="Arial" panose="020B0604020202020204" pitchFamily="34" charset="0"/>
                  <a:ea typeface="Arial Unicode MS" panose="020B0604020202020204" pitchFamily="50" charset="-128"/>
                  <a:cs typeface="Arial" panose="020B0604020202020204" pitchFamily="34" charset="0"/>
                </a:rPr>
                <a:t>1</a:t>
              </a:r>
              <a:endParaRPr kumimoji="1" lang="ja-JP" altLang="en-US" sz="14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4369" name="テキスト ボックス 4368"/>
            <p:cNvSpPr txBox="1"/>
            <p:nvPr/>
          </p:nvSpPr>
          <p:spPr>
            <a:xfrm>
              <a:off x="342466" y="4256944"/>
              <a:ext cx="635110" cy="307777"/>
            </a:xfrm>
            <a:prstGeom prst="rect">
              <a:avLst/>
            </a:prstGeom>
            <a:noFill/>
          </p:spPr>
          <p:txBody>
            <a:bodyPr wrap="none" rtlCol="0">
              <a:spAutoFit/>
            </a:bodyPr>
            <a:lstStyle/>
            <a:p>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0.0001</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70" name="テキスト ボックス 4369"/>
            <p:cNvSpPr txBox="1"/>
            <p:nvPr/>
          </p:nvSpPr>
          <p:spPr>
            <a:xfrm>
              <a:off x="418863" y="3691069"/>
              <a:ext cx="553357" cy="307777"/>
            </a:xfrm>
            <a:prstGeom prst="rect">
              <a:avLst/>
            </a:prstGeom>
            <a:noFill/>
          </p:spPr>
          <p:txBody>
            <a:bodyPr wrap="none" rtlCol="0">
              <a:spAutoFit/>
            </a:bodyPr>
            <a:lstStyle/>
            <a:p>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0.001</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71" name="テキスト ボックス 4370"/>
            <p:cNvSpPr txBox="1"/>
            <p:nvPr/>
          </p:nvSpPr>
          <p:spPr>
            <a:xfrm>
              <a:off x="500222" y="3129016"/>
              <a:ext cx="471604" cy="307777"/>
            </a:xfrm>
            <a:prstGeom prst="rect">
              <a:avLst/>
            </a:prstGeom>
            <a:noFill/>
          </p:spPr>
          <p:txBody>
            <a:bodyPr wrap="none" rtlCol="0">
              <a:spAutoFit/>
            </a:bodyPr>
            <a:lstStyle/>
            <a:p>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0.01</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72" name="テキスト ボックス 4371"/>
            <p:cNvSpPr txBox="1"/>
            <p:nvPr/>
          </p:nvSpPr>
          <p:spPr>
            <a:xfrm>
              <a:off x="581750" y="2552952"/>
              <a:ext cx="389850" cy="307777"/>
            </a:xfrm>
            <a:prstGeom prst="rect">
              <a:avLst/>
            </a:prstGeom>
            <a:noFill/>
          </p:spPr>
          <p:txBody>
            <a:bodyPr wrap="none" rtlCol="0">
              <a:spAutoFit/>
            </a:bodyPr>
            <a:lstStyle/>
            <a:p>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0.1</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73" name="テキスト ボックス 4372"/>
            <p:cNvSpPr txBox="1"/>
            <p:nvPr/>
          </p:nvSpPr>
          <p:spPr>
            <a:xfrm>
              <a:off x="691376" y="1988327"/>
              <a:ext cx="266420" cy="307777"/>
            </a:xfrm>
            <a:prstGeom prst="rect">
              <a:avLst/>
            </a:prstGeom>
            <a:noFill/>
          </p:spPr>
          <p:txBody>
            <a:bodyPr wrap="none" rtlCol="0">
              <a:spAutoFit/>
            </a:bodyPr>
            <a:lstStyle/>
            <a:p>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1</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74" name="テキスト ボックス 4373"/>
            <p:cNvSpPr txBox="1"/>
            <p:nvPr/>
          </p:nvSpPr>
          <p:spPr>
            <a:xfrm>
              <a:off x="604598" y="1412776"/>
              <a:ext cx="348172" cy="307777"/>
            </a:xfrm>
            <a:prstGeom prst="rect">
              <a:avLst/>
            </a:prstGeom>
            <a:noFill/>
          </p:spPr>
          <p:txBody>
            <a:bodyPr wrap="none" rtlCol="0">
              <a:spAutoFit/>
            </a:bodyPr>
            <a:lstStyle/>
            <a:p>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10</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75" name="テキスト ボックス 4374"/>
            <p:cNvSpPr txBox="1"/>
            <p:nvPr/>
          </p:nvSpPr>
          <p:spPr>
            <a:xfrm>
              <a:off x="527896" y="848664"/>
              <a:ext cx="429926" cy="307777"/>
            </a:xfrm>
            <a:prstGeom prst="rect">
              <a:avLst/>
            </a:prstGeom>
            <a:noFill/>
          </p:spPr>
          <p:txBody>
            <a:bodyPr wrap="none" rtlCol="0">
              <a:spAutoFit/>
            </a:bodyPr>
            <a:lstStyle/>
            <a:p>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100</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76" name="テキスト ボックス 4375"/>
            <p:cNvSpPr txBox="1"/>
            <p:nvPr/>
          </p:nvSpPr>
          <p:spPr>
            <a:xfrm>
              <a:off x="803632" y="4832710"/>
              <a:ext cx="511679" cy="307777"/>
            </a:xfrm>
            <a:prstGeom prst="rect">
              <a:avLst/>
            </a:prstGeom>
            <a:noFill/>
          </p:spPr>
          <p:txBody>
            <a:bodyPr wrap="none" rtlCol="0">
              <a:spAutoFit/>
            </a:bodyPr>
            <a:lstStyle/>
            <a:p>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1000</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77" name="テキスト ボックス 4376"/>
            <p:cNvSpPr txBox="1"/>
            <p:nvPr/>
          </p:nvSpPr>
          <p:spPr>
            <a:xfrm>
              <a:off x="1308725" y="4828376"/>
              <a:ext cx="429926" cy="307777"/>
            </a:xfrm>
            <a:prstGeom prst="rect">
              <a:avLst/>
            </a:prstGeom>
            <a:noFill/>
          </p:spPr>
          <p:txBody>
            <a:bodyPr wrap="none" rtlCol="0">
              <a:spAutoFit/>
            </a:bodyPr>
            <a:lstStyle/>
            <a:p>
              <a:r>
                <a:rPr lang="en-US" altLang="ja-JP" sz="1400" b="1" dirty="0">
                  <a:latin typeface="Arial Narrow" panose="020B0606020202030204" pitchFamily="34" charset="0"/>
                  <a:ea typeface="Arial Unicode MS" panose="020B0604020202020204" pitchFamily="50" charset="-128"/>
                  <a:cs typeface="Arial" panose="020B0604020202020204" pitchFamily="34" charset="0"/>
                </a:rPr>
                <a:t>5</a:t>
              </a:r>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00</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78" name="テキスト ボックス 4377"/>
            <p:cNvSpPr txBox="1"/>
            <p:nvPr/>
          </p:nvSpPr>
          <p:spPr>
            <a:xfrm>
              <a:off x="1919032" y="4827582"/>
              <a:ext cx="429926" cy="307777"/>
            </a:xfrm>
            <a:prstGeom prst="rect">
              <a:avLst/>
            </a:prstGeom>
            <a:noFill/>
          </p:spPr>
          <p:txBody>
            <a:bodyPr wrap="none" rtlCol="0">
              <a:spAutoFit/>
            </a:bodyPr>
            <a:lstStyle/>
            <a:p>
              <a:r>
                <a:rPr lang="en-US" altLang="ja-JP" sz="1400" b="1" dirty="0">
                  <a:latin typeface="Arial Narrow" panose="020B0606020202030204" pitchFamily="34" charset="0"/>
                  <a:ea typeface="Arial Unicode MS" panose="020B0604020202020204" pitchFamily="50" charset="-128"/>
                  <a:cs typeface="Arial" panose="020B0604020202020204" pitchFamily="34" charset="0"/>
                </a:rPr>
                <a:t>2</a:t>
              </a:r>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00</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79" name="テキスト ボックス 4378"/>
            <p:cNvSpPr txBox="1"/>
            <p:nvPr/>
          </p:nvSpPr>
          <p:spPr>
            <a:xfrm>
              <a:off x="2394355" y="4830470"/>
              <a:ext cx="429926" cy="307777"/>
            </a:xfrm>
            <a:prstGeom prst="rect">
              <a:avLst/>
            </a:prstGeom>
            <a:noFill/>
          </p:spPr>
          <p:txBody>
            <a:bodyPr wrap="none" rtlCol="0">
              <a:spAutoFit/>
            </a:bodyPr>
            <a:lstStyle/>
            <a:p>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100</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80" name="テキスト ボックス 4379"/>
            <p:cNvSpPr txBox="1"/>
            <p:nvPr/>
          </p:nvSpPr>
          <p:spPr>
            <a:xfrm>
              <a:off x="2897804" y="4833738"/>
              <a:ext cx="348172" cy="307777"/>
            </a:xfrm>
            <a:prstGeom prst="rect">
              <a:avLst/>
            </a:prstGeom>
            <a:noFill/>
          </p:spPr>
          <p:txBody>
            <a:bodyPr wrap="none" rtlCol="0">
              <a:spAutoFit/>
            </a:bodyPr>
            <a:lstStyle/>
            <a:p>
              <a:r>
                <a:rPr lang="en-US" altLang="ja-JP" sz="1400" b="1" dirty="0">
                  <a:latin typeface="Arial Narrow" panose="020B0606020202030204" pitchFamily="34" charset="0"/>
                  <a:ea typeface="Arial Unicode MS" panose="020B0604020202020204" pitchFamily="50" charset="-128"/>
                  <a:cs typeface="Arial" panose="020B0604020202020204" pitchFamily="34" charset="0"/>
                </a:rPr>
                <a:t>5</a:t>
              </a:r>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0</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81" name="テキスト ボックス 4380"/>
            <p:cNvSpPr txBox="1"/>
            <p:nvPr/>
          </p:nvSpPr>
          <p:spPr>
            <a:xfrm>
              <a:off x="3516201" y="4826934"/>
              <a:ext cx="348172" cy="307777"/>
            </a:xfrm>
            <a:prstGeom prst="rect">
              <a:avLst/>
            </a:prstGeom>
            <a:noFill/>
          </p:spPr>
          <p:txBody>
            <a:bodyPr wrap="none" rtlCol="0">
              <a:spAutoFit/>
            </a:bodyPr>
            <a:lstStyle/>
            <a:p>
              <a:r>
                <a:rPr lang="en-US" altLang="ja-JP" sz="1400" b="1" dirty="0">
                  <a:latin typeface="Arial Narrow" panose="020B0606020202030204" pitchFamily="34" charset="0"/>
                  <a:ea typeface="Arial Unicode MS" panose="020B0604020202020204" pitchFamily="50" charset="-128"/>
                  <a:cs typeface="Arial" panose="020B0604020202020204" pitchFamily="34" charset="0"/>
                </a:rPr>
                <a:t>2</a:t>
              </a:r>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0</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82" name="テキスト ボックス 4381"/>
            <p:cNvSpPr txBox="1"/>
            <p:nvPr/>
          </p:nvSpPr>
          <p:spPr>
            <a:xfrm>
              <a:off x="3980084" y="4825511"/>
              <a:ext cx="348172" cy="307777"/>
            </a:xfrm>
            <a:prstGeom prst="rect">
              <a:avLst/>
            </a:prstGeom>
            <a:noFill/>
          </p:spPr>
          <p:txBody>
            <a:bodyPr wrap="none" rtlCol="0">
              <a:spAutoFit/>
            </a:bodyPr>
            <a:lstStyle/>
            <a:p>
              <a:r>
                <a:rPr kumimoji="1" lang="en-US" altLang="ja-JP" sz="1400" b="1" dirty="0">
                  <a:latin typeface="Arial Narrow" panose="020B0606020202030204" pitchFamily="34" charset="0"/>
                  <a:ea typeface="Arial Unicode MS" panose="020B0604020202020204" pitchFamily="50" charset="-128"/>
                  <a:cs typeface="Arial" panose="020B0604020202020204" pitchFamily="34" charset="0"/>
                </a:rPr>
                <a:t>10</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83" name="テキスト ボックス 4382"/>
            <p:cNvSpPr txBox="1"/>
            <p:nvPr/>
          </p:nvSpPr>
          <p:spPr>
            <a:xfrm>
              <a:off x="4490787" y="4826337"/>
              <a:ext cx="266420" cy="307777"/>
            </a:xfrm>
            <a:prstGeom prst="rect">
              <a:avLst/>
            </a:prstGeom>
            <a:noFill/>
          </p:spPr>
          <p:txBody>
            <a:bodyPr wrap="none" rtlCol="0">
              <a:spAutoFit/>
            </a:bodyPr>
            <a:lstStyle/>
            <a:p>
              <a:r>
                <a:rPr lang="en-US" altLang="ja-JP" sz="1400" b="1" dirty="0">
                  <a:latin typeface="Arial Narrow" panose="020B0606020202030204" pitchFamily="34" charset="0"/>
                  <a:ea typeface="Arial Unicode MS" panose="020B0604020202020204" pitchFamily="50" charset="-128"/>
                  <a:cs typeface="Arial" panose="020B0604020202020204" pitchFamily="34" charset="0"/>
                </a:rPr>
                <a:t>5</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4384" name="テキスト ボックス 4383"/>
            <p:cNvSpPr txBox="1"/>
            <p:nvPr/>
          </p:nvSpPr>
          <p:spPr>
            <a:xfrm>
              <a:off x="5106036" y="4824631"/>
              <a:ext cx="266420" cy="307777"/>
            </a:xfrm>
            <a:prstGeom prst="rect">
              <a:avLst/>
            </a:prstGeom>
            <a:noFill/>
          </p:spPr>
          <p:txBody>
            <a:bodyPr wrap="none" rtlCol="0">
              <a:spAutoFit/>
            </a:bodyPr>
            <a:lstStyle/>
            <a:p>
              <a:r>
                <a:rPr lang="en-US" altLang="ja-JP" sz="1400" b="1" dirty="0">
                  <a:latin typeface="Arial Narrow" panose="020B0606020202030204" pitchFamily="34" charset="0"/>
                  <a:ea typeface="Arial Unicode MS" panose="020B0604020202020204" pitchFamily="50" charset="-128"/>
                  <a:cs typeface="Arial" panose="020B0604020202020204" pitchFamily="34" charset="0"/>
                </a:rPr>
                <a:t>2</a:t>
              </a:r>
              <a:endParaRPr kumimoji="1" lang="ja-JP" altLang="en-US" sz="1400" b="1" dirty="0">
                <a:latin typeface="Arial Narrow" panose="020B0606020202030204" pitchFamily="34" charset="0"/>
                <a:ea typeface="Arial Unicode MS" panose="020B0604020202020204" pitchFamily="50" charset="-128"/>
                <a:cs typeface="Arial" panose="020B0604020202020204" pitchFamily="34" charset="0"/>
              </a:endParaRPr>
            </a:p>
          </p:txBody>
        </p:sp>
      </p:grpSp>
      <p:sp>
        <p:nvSpPr>
          <p:cNvPr id="49" name="Line 7"/>
          <p:cNvSpPr>
            <a:spLocks noChangeShapeType="1"/>
          </p:cNvSpPr>
          <p:nvPr/>
        </p:nvSpPr>
        <p:spPr bwMode="auto">
          <a:xfrm flipH="1" flipV="1">
            <a:off x="5016980" y="3067986"/>
            <a:ext cx="862123" cy="736524"/>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a:latin typeface="Arial" panose="020B0604020202020204" pitchFamily="34" charset="0"/>
              <a:ea typeface="Arial Unicode MS" panose="020B0604020202020204" pitchFamily="50" charset="-128"/>
              <a:cs typeface="Arial" panose="020B0604020202020204" pitchFamily="34" charset="0"/>
            </a:endParaRPr>
          </a:p>
        </p:txBody>
      </p:sp>
      <p:sp>
        <p:nvSpPr>
          <p:cNvPr id="50" name="Line 7"/>
          <p:cNvSpPr>
            <a:spLocks noChangeShapeType="1"/>
          </p:cNvSpPr>
          <p:nvPr/>
        </p:nvSpPr>
        <p:spPr bwMode="auto">
          <a:xfrm flipH="1" flipV="1">
            <a:off x="4842268" y="3741279"/>
            <a:ext cx="1032209" cy="1443166"/>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a:latin typeface="Arial" panose="020B0604020202020204" pitchFamily="34" charset="0"/>
              <a:ea typeface="Arial Unicode MS" panose="020B0604020202020204"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2" name="タイトル 1"/>
              <p:cNvSpPr>
                <a:spLocks noGrp="1"/>
              </p:cNvSpPr>
              <p:nvPr>
                <p:ph type="title"/>
              </p:nvPr>
            </p:nvSpPr>
            <p:spPr>
              <a:xfrm>
                <a:off x="229543" y="58591"/>
                <a:ext cx="8808320" cy="662180"/>
              </a:xfrm>
            </p:spPr>
            <p:txBody>
              <a:bodyPr>
                <a:noAutofit/>
              </a:bodyPr>
              <a:lstStyle/>
              <a:p>
                <a:r>
                  <a:rPr lang="en-US" altLang="ja-JP" sz="2800" dirty="0">
                    <a:latin typeface="Arial" panose="020B0604020202020204" pitchFamily="34" charset="0"/>
                    <a:ea typeface="Arial Unicode MS" pitchFamily="50" charset="-128"/>
                    <a:cs typeface="Arial" panose="020B0604020202020204" pitchFamily="34" charset="0"/>
                  </a:rPr>
                  <a:t>C</a:t>
                </a:r>
                <a14:m>
                  <m:oMath xmlns:m="http://schemas.openxmlformats.org/officeDocument/2006/math">
                    <m:r>
                      <a:rPr lang="en-US" altLang="ja-JP" sz="2800" b="0" i="1" smtClean="0">
                        <a:latin typeface="Cambria Math"/>
                      </a:rPr>
                      <m:t>𝜈</m:t>
                    </m:r>
                  </m:oMath>
                </a14:m>
                <a:r>
                  <a:rPr lang="en-US" altLang="ja-JP" sz="2800" dirty="0">
                    <a:latin typeface="Arial" panose="020B0604020202020204" pitchFamily="34" charset="0"/>
                    <a:ea typeface="Arial Unicode MS" pitchFamily="50" charset="-128"/>
                    <a:cs typeface="Arial" panose="020B0604020202020204" pitchFamily="34" charset="0"/>
                  </a:rPr>
                  <a:t>B radiative decay and Backgrounds</a:t>
                </a:r>
                <a:endParaRPr kumimoji="1" lang="ja-JP" altLang="en-US" sz="2800" dirty="0">
                  <a:latin typeface="Arial" panose="020B0604020202020204" pitchFamily="34" charset="0"/>
                  <a:ea typeface="Arial Unicode MS" pitchFamily="50" charset="-128"/>
                  <a:cs typeface="Arial" panose="020B0604020202020204" pitchFamily="34" charset="0"/>
                </a:endParaRPr>
              </a:p>
            </p:txBody>
          </p:sp>
        </mc:Choice>
        <mc:Fallback xmlns="">
          <p:sp>
            <p:nvSpPr>
              <p:cNvPr id="2" name="タイトル 1"/>
              <p:cNvSpPr>
                <a:spLocks noGrp="1" noRot="1" noChangeAspect="1" noMove="1" noResize="1" noEditPoints="1" noAdjustHandles="1" noChangeArrowheads="1" noChangeShapeType="1" noTextEdit="1"/>
              </p:cNvSpPr>
              <p:nvPr>
                <p:ph type="title"/>
              </p:nvPr>
            </p:nvSpPr>
            <p:spPr>
              <a:xfrm>
                <a:off x="229543" y="58591"/>
                <a:ext cx="8808320" cy="662180"/>
              </a:xfrm>
              <a:blipFill>
                <a:blip r:embed="rId3"/>
                <a:stretch>
                  <a:fillRect b="-14815"/>
                </a:stretch>
              </a:blipFill>
            </p:spPr>
            <p:txBody>
              <a:bodyPr/>
              <a:lstStyle/>
              <a:p>
                <a:r>
                  <a:rPr lang="ja-JP" altLang="en-US">
                    <a:noFill/>
                  </a:rPr>
                  <a:t> </a:t>
                </a:r>
              </a:p>
            </p:txBody>
          </p:sp>
        </mc:Fallback>
      </mc:AlternateContent>
      <p:sp>
        <p:nvSpPr>
          <p:cNvPr id="37" name="Text Box 5"/>
          <p:cNvSpPr txBox="1">
            <a:spLocks noChangeArrowheads="1"/>
          </p:cNvSpPr>
          <p:nvPr/>
        </p:nvSpPr>
        <p:spPr bwMode="auto">
          <a:xfrm>
            <a:off x="7333062" y="6023073"/>
            <a:ext cx="159654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None/>
            </a:pPr>
            <a:r>
              <a:rPr lang="en-US" altLang="ja-JP" sz="2000" dirty="0">
                <a:latin typeface="Arial" panose="020B0604020202020204" pitchFamily="34" charset="0"/>
                <a:ea typeface="Arial Unicode MS" panose="020B0604020202020204" pitchFamily="50" charset="-128"/>
                <a:cs typeface="Arial" panose="020B0604020202020204" pitchFamily="34" charset="0"/>
              </a:rPr>
              <a:t>at λ</a:t>
            </a:r>
            <a:r>
              <a:rPr lang="ja-JP" altLang="en-US" sz="2000" dirty="0">
                <a:latin typeface="Arial" panose="020B0604020202020204" pitchFamily="34" charset="0"/>
                <a:ea typeface="Arial Unicode MS" panose="020B0604020202020204" pitchFamily="50" charset="-128"/>
                <a:cs typeface="Arial" panose="020B0604020202020204" pitchFamily="34" charset="0"/>
              </a:rPr>
              <a:t>＝</a:t>
            </a:r>
            <a:r>
              <a:rPr lang="en-US" altLang="ja-JP" sz="2000" dirty="0">
                <a:latin typeface="Arial" panose="020B0604020202020204" pitchFamily="34" charset="0"/>
                <a:ea typeface="Arial Unicode MS" panose="020B0604020202020204" pitchFamily="50" charset="-128"/>
                <a:cs typeface="Arial" panose="020B0604020202020204" pitchFamily="34" charset="0"/>
              </a:rPr>
              <a:t>50μm</a:t>
            </a:r>
          </a:p>
        </p:txBody>
      </p:sp>
      <mc:AlternateContent xmlns:mc="http://schemas.openxmlformats.org/markup-compatibility/2006" xmlns:a14="http://schemas.microsoft.com/office/drawing/2010/main">
        <mc:Choice Requires="a14">
          <p:sp>
            <p:nvSpPr>
              <p:cNvPr id="38" name="コンテンツ プレースホルダー 4"/>
              <p:cNvSpPr txBox="1">
                <a:spLocks/>
              </p:cNvSpPr>
              <p:nvPr/>
            </p:nvSpPr>
            <p:spPr>
              <a:xfrm>
                <a:off x="6066187" y="964695"/>
                <a:ext cx="2629516" cy="1062032"/>
              </a:xfrm>
              <a:prstGeom prst="rect">
                <a:avLst/>
              </a:prstGeom>
            </p:spPr>
            <p:style>
              <a:lnRef idx="1">
                <a:schemeClr val="accent3"/>
              </a:lnRef>
              <a:fillRef idx="2">
                <a:schemeClr val="accent3"/>
              </a:fillRef>
              <a:effectRef idx="1">
                <a:schemeClr val="accent3"/>
              </a:effectRef>
              <a:fontRef idx="minor">
                <a:schemeClr val="dk1"/>
              </a:fontRef>
            </p:style>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None/>
                </a:pPr>
                <a:r>
                  <a:rPr lang="en-US" altLang="ja-JP" sz="2000" dirty="0">
                    <a:latin typeface="Arial" panose="020B0604020202020204" pitchFamily="34" charset="0"/>
                    <a:ea typeface="Arial Unicode MS" pitchFamily="50" charset="-128"/>
                    <a:cs typeface="Arial" panose="020B0604020202020204" pitchFamily="34" charset="0"/>
                  </a:rPr>
                  <a:t>Zodiacal Emission</a:t>
                </a:r>
                <a:endParaRPr lang="en-US" altLang="ja-JP" sz="2000" b="0" dirty="0">
                  <a:latin typeface="Arial" panose="020B0604020202020204" pitchFamily="34" charset="0"/>
                  <a:ea typeface="Arial Unicode MS" pitchFamily="50" charset="-128"/>
                  <a:cs typeface="Arial" panose="020B0604020202020204" pitchFamily="34" charset="0"/>
                </a:endParaRPr>
              </a:p>
              <a:p>
                <a:pPr marL="0" indent="0" algn="ctr">
                  <a:buNone/>
                </a:pPr>
                <a14:m>
                  <m:oMath xmlns:m="http://schemas.openxmlformats.org/officeDocument/2006/math">
                    <m:sSub>
                      <m:sSubPr>
                        <m:ctrlPr>
                          <a:rPr lang="en-US" altLang="ja-JP" sz="2000" b="0" i="1" smtClean="0">
                            <a:latin typeface="Cambria Math" panose="02040503050406030204" pitchFamily="18" charset="0"/>
                            <a:ea typeface="Arial Unicode MS" pitchFamily="50" charset="-128"/>
                            <a:cs typeface="Arial Unicode MS" pitchFamily="50" charset="-128"/>
                          </a:rPr>
                        </m:ctrlPr>
                      </m:sSubPr>
                      <m:e>
                        <m:r>
                          <a:rPr lang="en-US" altLang="ja-JP" sz="2000" b="0" i="1" smtClean="0">
                            <a:latin typeface="Cambria Math"/>
                            <a:ea typeface="Arial Unicode MS" pitchFamily="50" charset="-128"/>
                            <a:cs typeface="Arial Unicode MS" pitchFamily="50" charset="-128"/>
                          </a:rPr>
                          <m:t>𝐼</m:t>
                        </m:r>
                      </m:e>
                      <m:sub>
                        <m:r>
                          <a:rPr lang="en-US" altLang="ja-JP" sz="2000" b="0" i="1" smtClean="0">
                            <a:latin typeface="Cambria Math"/>
                            <a:ea typeface="Arial Unicode MS" pitchFamily="50" charset="-128"/>
                            <a:cs typeface="Arial Unicode MS" pitchFamily="50" charset="-128"/>
                          </a:rPr>
                          <m:t>𝜈</m:t>
                        </m:r>
                      </m:sub>
                    </m:sSub>
                  </m:oMath>
                </a14:m>
                <a:r>
                  <a:rPr lang="en-US" altLang="ja-JP" sz="2000" dirty="0">
                    <a:latin typeface="Arial" panose="020B0604020202020204" pitchFamily="34" charset="0"/>
                    <a:ea typeface="Arial Unicode MS" pitchFamily="50" charset="-128"/>
                    <a:cs typeface="Arial" panose="020B0604020202020204" pitchFamily="34" charset="0"/>
                  </a:rPr>
                  <a:t>~8MJy/sr</a:t>
                </a:r>
              </a:p>
            </p:txBody>
          </p:sp>
        </mc:Choice>
        <mc:Fallback xmlns="">
          <p:sp>
            <p:nvSpPr>
              <p:cNvPr id="38" name="コンテンツ プレースホルダー 4"/>
              <p:cNvSpPr txBox="1">
                <a:spLocks noRot="1" noChangeAspect="1" noMove="1" noResize="1" noEditPoints="1" noAdjustHandles="1" noChangeArrowheads="1" noChangeShapeType="1" noTextEdit="1"/>
              </p:cNvSpPr>
              <p:nvPr/>
            </p:nvSpPr>
            <p:spPr>
              <a:xfrm>
                <a:off x="6066187" y="964695"/>
                <a:ext cx="2629516" cy="1062032"/>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9" name="コンテンツ プレースホルダー 4"/>
              <p:cNvSpPr txBox="1">
                <a:spLocks/>
              </p:cNvSpPr>
              <p:nvPr/>
            </p:nvSpPr>
            <p:spPr>
              <a:xfrm>
                <a:off x="6066187" y="2133631"/>
                <a:ext cx="2717786" cy="1226983"/>
              </a:xfrm>
              <a:prstGeom prst="rect">
                <a:avLst/>
              </a:prstGeom>
            </p:spPr>
            <p:style>
              <a:lnRef idx="1">
                <a:schemeClr val="accent3"/>
              </a:lnRef>
              <a:fillRef idx="2">
                <a:schemeClr val="accent3"/>
              </a:fillRef>
              <a:effectRef idx="1">
                <a:schemeClr val="accent3"/>
              </a:effectRef>
              <a:fontRef idx="minor">
                <a:schemeClr val="dk1"/>
              </a:fontRef>
            </p:style>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None/>
                </a:pPr>
                <a:r>
                  <a:rPr lang="en-US" altLang="ja-JP" sz="2000" dirty="0">
                    <a:latin typeface="Arial" panose="020B0604020202020204" pitchFamily="34" charset="0"/>
                    <a:ea typeface="Arial Unicode MS" pitchFamily="50" charset="-128"/>
                    <a:cs typeface="Arial" panose="020B0604020202020204" pitchFamily="34" charset="0"/>
                  </a:rPr>
                  <a:t>Cosmic Infrared Background (CIB)</a:t>
                </a:r>
              </a:p>
              <a:p>
                <a:pPr marL="0" indent="0" algn="ctr">
                  <a:buNone/>
                </a:pPr>
                <a14:m>
                  <m:oMath xmlns:m="http://schemas.openxmlformats.org/officeDocument/2006/math">
                    <m:sSub>
                      <m:sSubPr>
                        <m:ctrlPr>
                          <a:rPr lang="en-US" altLang="ja-JP" sz="2000" i="1">
                            <a:latin typeface="Cambria Math" panose="02040503050406030204" pitchFamily="18" charset="0"/>
                            <a:ea typeface="Arial Unicode MS" pitchFamily="50" charset="-128"/>
                            <a:cs typeface="Arial Unicode MS" pitchFamily="50" charset="-128"/>
                          </a:rPr>
                        </m:ctrlPr>
                      </m:sSubPr>
                      <m:e>
                        <m:r>
                          <a:rPr lang="en-US" altLang="ja-JP" sz="2000" i="1">
                            <a:latin typeface="Cambria Math"/>
                            <a:ea typeface="Arial Unicode MS" pitchFamily="50" charset="-128"/>
                            <a:cs typeface="Arial Unicode MS" pitchFamily="50" charset="-128"/>
                          </a:rPr>
                          <m:t>𝐼</m:t>
                        </m:r>
                      </m:e>
                      <m:sub>
                        <m:r>
                          <a:rPr lang="en-US" altLang="ja-JP" sz="2000" b="0" i="1" smtClean="0">
                            <a:latin typeface="Cambria Math" panose="02040503050406030204" pitchFamily="18" charset="0"/>
                            <a:ea typeface="Arial Unicode MS" pitchFamily="50" charset="-128"/>
                            <a:cs typeface="Arial Unicode MS" pitchFamily="50" charset="-128"/>
                          </a:rPr>
                          <m:t>𝜈</m:t>
                        </m:r>
                      </m:sub>
                    </m:sSub>
                  </m:oMath>
                </a14:m>
                <a:r>
                  <a:rPr lang="en-US" altLang="ja-JP" sz="2000" dirty="0">
                    <a:latin typeface="Arial" panose="020B0604020202020204" pitchFamily="34" charset="0"/>
                    <a:ea typeface="Arial Unicode MS" pitchFamily="50" charset="-128"/>
                    <a:cs typeface="Arial" panose="020B0604020202020204" pitchFamily="34" charset="0"/>
                  </a:rPr>
                  <a:t>~0.1~0.5MJy/</a:t>
                </a:r>
                <a:r>
                  <a:rPr lang="en-US" altLang="ja-JP" sz="2000" dirty="0" err="1">
                    <a:latin typeface="Arial" panose="020B0604020202020204" pitchFamily="34" charset="0"/>
                    <a:ea typeface="Arial Unicode MS" pitchFamily="50" charset="-128"/>
                    <a:cs typeface="Arial" panose="020B0604020202020204" pitchFamily="34" charset="0"/>
                  </a:rPr>
                  <a:t>sr</a:t>
                </a:r>
                <a:endParaRPr lang="en-US" altLang="ja-JP" sz="2000" dirty="0">
                  <a:latin typeface="Arial" panose="020B0604020202020204" pitchFamily="34" charset="0"/>
                  <a:ea typeface="Arial Unicode MS" pitchFamily="50" charset="-128"/>
                  <a:cs typeface="Arial" panose="020B0604020202020204" pitchFamily="34" charset="0"/>
                </a:endParaRPr>
              </a:p>
            </p:txBody>
          </p:sp>
        </mc:Choice>
        <mc:Fallback xmlns="">
          <p:sp>
            <p:nvSpPr>
              <p:cNvPr id="39" name="コンテンツ プレースホルダー 4"/>
              <p:cNvSpPr txBox="1">
                <a:spLocks noRot="1" noChangeAspect="1" noMove="1" noResize="1" noEditPoints="1" noAdjustHandles="1" noChangeArrowheads="1" noChangeShapeType="1" noTextEdit="1"/>
              </p:cNvSpPr>
              <p:nvPr/>
            </p:nvSpPr>
            <p:spPr>
              <a:xfrm>
                <a:off x="6066187" y="2133631"/>
                <a:ext cx="2717786" cy="1226983"/>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1" name="コンテンツ プレースホルダー 4"/>
              <p:cNvSpPr txBox="1">
                <a:spLocks/>
              </p:cNvSpPr>
              <p:nvPr/>
            </p:nvSpPr>
            <p:spPr>
              <a:xfrm>
                <a:off x="5879103" y="3804510"/>
                <a:ext cx="3179016" cy="873613"/>
              </a:xfrm>
              <a:prstGeom prst="rect">
                <a:avLst/>
              </a:prstGeom>
              <a:ln/>
            </p:spPr>
            <p:style>
              <a:lnRef idx="1">
                <a:schemeClr val="accent2"/>
              </a:lnRef>
              <a:fillRef idx="2">
                <a:schemeClr val="accent2"/>
              </a:fillRef>
              <a:effectRef idx="1">
                <a:schemeClr val="accent2"/>
              </a:effectRef>
              <a:fontRef idx="minor">
                <a:schemeClr val="dk1"/>
              </a:fontRef>
            </p:style>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None/>
                </a:pPr>
                <a14:m>
                  <m:oMath xmlns:m="http://schemas.openxmlformats.org/officeDocument/2006/math">
                    <m:r>
                      <a:rPr lang="en-US" altLang="ja-JP" sz="2400" i="1" dirty="0">
                        <a:latin typeface="Cambria Math"/>
                        <a:ea typeface="Arial Unicode MS" pitchFamily="50" charset="-128"/>
                        <a:cs typeface="Arial Unicode MS" pitchFamily="50" charset="-128"/>
                      </a:rPr>
                      <m:t>𝜏</m:t>
                    </m:r>
                    <m:r>
                      <a:rPr lang="en-US" altLang="ja-JP" sz="2400" i="1">
                        <a:latin typeface="Cambria Math"/>
                        <a:ea typeface="Arial Unicode MS" pitchFamily="50" charset="-128"/>
                        <a:cs typeface="Arial Unicode MS" pitchFamily="50" charset="-128"/>
                      </a:rPr>
                      <m:t>=</m:t>
                    </m:r>
                    <m:sSup>
                      <m:sSupPr>
                        <m:ctrlPr>
                          <a:rPr lang="en-US" altLang="ja-JP" sz="2400" i="1">
                            <a:latin typeface="Cambria Math" panose="02040503050406030204" pitchFamily="18" charset="0"/>
                            <a:ea typeface="Arial Unicode MS" pitchFamily="50" charset="-128"/>
                            <a:cs typeface="Arial Unicode MS" pitchFamily="50" charset="-128"/>
                          </a:rPr>
                        </m:ctrlPr>
                      </m:sSupPr>
                      <m:e>
                        <m:r>
                          <a:rPr lang="en-US" altLang="ja-JP" sz="2400" i="1">
                            <a:latin typeface="Cambria Math"/>
                            <a:ea typeface="Arial Unicode MS" pitchFamily="50" charset="-128"/>
                            <a:cs typeface="Arial Unicode MS" pitchFamily="50" charset="-128"/>
                          </a:rPr>
                          <m:t>5×10</m:t>
                        </m:r>
                      </m:e>
                      <m:sup>
                        <m:r>
                          <a:rPr lang="en-US" altLang="ja-JP" sz="2400" i="1">
                            <a:latin typeface="Cambria Math"/>
                            <a:ea typeface="Arial Unicode MS" pitchFamily="50" charset="-128"/>
                            <a:cs typeface="Arial Unicode MS" pitchFamily="50" charset="-128"/>
                          </a:rPr>
                          <m:t>1</m:t>
                        </m:r>
                        <m:r>
                          <a:rPr lang="en-US" altLang="ja-JP" sz="2400" b="0" i="1" smtClean="0">
                            <a:latin typeface="Cambria Math"/>
                            <a:ea typeface="Arial Unicode MS" pitchFamily="50" charset="-128"/>
                            <a:cs typeface="Arial Unicode MS" pitchFamily="50" charset="-128"/>
                          </a:rPr>
                          <m:t>2</m:t>
                        </m:r>
                      </m:sup>
                    </m:sSup>
                    <m:r>
                      <m:rPr>
                        <m:sty m:val="p"/>
                      </m:rPr>
                      <a:rPr lang="en-US" altLang="ja-JP" sz="2400" i="1">
                        <a:latin typeface="Cambria Math"/>
                        <a:ea typeface="Arial Unicode MS" pitchFamily="50" charset="-128"/>
                        <a:cs typeface="Arial Unicode MS" pitchFamily="50" charset="-128"/>
                      </a:rPr>
                      <m:t>yr</m:t>
                    </m:r>
                    <m:r>
                      <a:rPr lang="en-US" altLang="ja-JP" sz="2400" b="0" i="1" smtClean="0">
                        <a:latin typeface="Cambria Math"/>
                        <a:ea typeface="Arial Unicode MS" pitchFamily="50" charset="-128"/>
                        <a:cs typeface="Arial Unicode MS" pitchFamily="50" charset="-128"/>
                      </a:rPr>
                      <m:t>𝑠</m:t>
                    </m:r>
                  </m:oMath>
                </a14:m>
                <a:r>
                  <a:rPr lang="en-US" altLang="ja-JP" sz="2400" dirty="0">
                    <a:latin typeface="Arial" panose="020B0604020202020204" pitchFamily="34" charset="0"/>
                    <a:ea typeface="Arial Unicode MS" pitchFamily="50" charset="-128"/>
                    <a:cs typeface="Arial" panose="020B0604020202020204" pitchFamily="34" charset="0"/>
                  </a:rPr>
                  <a:t> </a:t>
                </a:r>
              </a:p>
              <a:p>
                <a:pPr marL="0" indent="0" algn="ctr">
                  <a:buNone/>
                </a:pPr>
                <a14:m>
                  <m:oMath xmlns:m="http://schemas.openxmlformats.org/officeDocument/2006/math">
                    <m:sSub>
                      <m:sSubPr>
                        <m:ctrlPr>
                          <a:rPr lang="en-US" altLang="ja-JP" sz="2400" i="1">
                            <a:latin typeface="Cambria Math" panose="02040503050406030204" pitchFamily="18" charset="0"/>
                            <a:ea typeface="Arial Unicode MS" pitchFamily="50" charset="-128"/>
                            <a:cs typeface="Arial Unicode MS" pitchFamily="50" charset="-128"/>
                          </a:rPr>
                        </m:ctrlPr>
                      </m:sSubPr>
                      <m:e>
                        <m:r>
                          <a:rPr lang="en-US" altLang="ja-JP" sz="2400" i="1">
                            <a:latin typeface="Cambria Math"/>
                            <a:ea typeface="Arial Unicode MS" pitchFamily="50" charset="-128"/>
                            <a:cs typeface="Arial Unicode MS" pitchFamily="50" charset="-128"/>
                          </a:rPr>
                          <m:t>𝐼</m:t>
                        </m:r>
                      </m:e>
                      <m:sub>
                        <m:r>
                          <a:rPr lang="en-US" altLang="ja-JP" sz="2400" b="0" i="1" smtClean="0">
                            <a:latin typeface="Cambria Math"/>
                            <a:ea typeface="Arial Unicode MS" pitchFamily="50" charset="-128"/>
                            <a:cs typeface="Arial Unicode MS" pitchFamily="50" charset="-128"/>
                          </a:rPr>
                          <m:t>𝜈</m:t>
                        </m:r>
                      </m:sub>
                    </m:sSub>
                  </m:oMath>
                </a14:m>
                <a:r>
                  <a:rPr lang="en-US" altLang="ja-JP" sz="2400" dirty="0">
                    <a:latin typeface="Arial" panose="020B0604020202020204" pitchFamily="34" charset="0"/>
                    <a:ea typeface="Arial Unicode MS" pitchFamily="50" charset="-128"/>
                    <a:cs typeface="Arial" panose="020B0604020202020204" pitchFamily="34" charset="0"/>
                  </a:rPr>
                  <a:t>~0.5MJy/sr</a:t>
                </a:r>
              </a:p>
            </p:txBody>
          </p:sp>
        </mc:Choice>
        <mc:Fallback xmlns="">
          <p:sp>
            <p:nvSpPr>
              <p:cNvPr id="41" name="コンテンツ プレースホルダー 4"/>
              <p:cNvSpPr txBox="1">
                <a:spLocks noRot="1" noChangeAspect="1" noMove="1" noResize="1" noEditPoints="1" noAdjustHandles="1" noChangeArrowheads="1" noChangeShapeType="1" noTextEdit="1"/>
              </p:cNvSpPr>
              <p:nvPr/>
            </p:nvSpPr>
            <p:spPr>
              <a:xfrm>
                <a:off x="5879103" y="3804510"/>
                <a:ext cx="3179016" cy="873613"/>
              </a:xfrm>
              <a:prstGeom prst="rect">
                <a:avLst/>
              </a:prstGeom>
              <a:blipFill>
                <a:blip r:embed="rId6"/>
                <a:stretch>
                  <a:fillRect/>
                </a:stretch>
              </a:blip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7" name="コンテンツ プレースホルダー 4"/>
              <p:cNvSpPr txBox="1">
                <a:spLocks/>
              </p:cNvSpPr>
              <p:nvPr/>
            </p:nvSpPr>
            <p:spPr>
              <a:xfrm>
                <a:off x="5874478" y="5184445"/>
                <a:ext cx="3179016" cy="873613"/>
              </a:xfrm>
              <a:prstGeom prst="rect">
                <a:avLst/>
              </a:prstGeom>
            </p:spPr>
            <p:style>
              <a:lnRef idx="1">
                <a:schemeClr val="accent6"/>
              </a:lnRef>
              <a:fillRef idx="2">
                <a:schemeClr val="accent6"/>
              </a:fillRef>
              <a:effectRef idx="1">
                <a:schemeClr val="accent6"/>
              </a:effectRef>
              <a:fontRef idx="minor">
                <a:schemeClr val="dk1"/>
              </a:fontRef>
            </p:style>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None/>
                </a:pPr>
                <a14:m>
                  <m:oMath xmlns:m="http://schemas.openxmlformats.org/officeDocument/2006/math">
                    <m:r>
                      <a:rPr lang="en-US" altLang="ja-JP" sz="2400" i="1" dirty="0">
                        <a:latin typeface="Cambria Math"/>
                        <a:ea typeface="Arial Unicode MS" pitchFamily="50" charset="-128"/>
                        <a:cs typeface="Arial Unicode MS" pitchFamily="50" charset="-128"/>
                      </a:rPr>
                      <m:t>𝜏</m:t>
                    </m:r>
                    <m:r>
                      <a:rPr lang="en-US" altLang="ja-JP" sz="2400" i="1">
                        <a:latin typeface="Cambria Math"/>
                        <a:ea typeface="Arial Unicode MS" pitchFamily="50" charset="-128"/>
                        <a:cs typeface="Arial Unicode MS" pitchFamily="50" charset="-128"/>
                      </a:rPr>
                      <m:t>=</m:t>
                    </m:r>
                    <m:sSup>
                      <m:sSupPr>
                        <m:ctrlPr>
                          <a:rPr lang="en-US" altLang="ja-JP" sz="2400" i="1">
                            <a:latin typeface="Cambria Math" panose="02040503050406030204" pitchFamily="18" charset="0"/>
                            <a:ea typeface="Arial Unicode MS" pitchFamily="50" charset="-128"/>
                            <a:cs typeface="Arial Unicode MS" pitchFamily="50" charset="-128"/>
                          </a:rPr>
                        </m:ctrlPr>
                      </m:sSupPr>
                      <m:e>
                        <m:r>
                          <a:rPr lang="en-US" altLang="ja-JP" sz="2400" b="0" i="1" smtClean="0">
                            <a:latin typeface="Cambria Math"/>
                            <a:ea typeface="Arial Unicode MS" pitchFamily="50" charset="-128"/>
                            <a:cs typeface="Arial Unicode MS" pitchFamily="50" charset="-128"/>
                          </a:rPr>
                          <m:t>1</m:t>
                        </m:r>
                        <m:r>
                          <a:rPr lang="en-US" altLang="ja-JP" sz="2400" i="1">
                            <a:latin typeface="Cambria Math"/>
                            <a:ea typeface="Arial Unicode MS" pitchFamily="50" charset="-128"/>
                            <a:cs typeface="Arial Unicode MS" pitchFamily="50" charset="-128"/>
                          </a:rPr>
                          <m:t>×10</m:t>
                        </m:r>
                      </m:e>
                      <m:sup>
                        <m:r>
                          <a:rPr lang="en-US" altLang="ja-JP" sz="2400" i="1">
                            <a:latin typeface="Cambria Math"/>
                            <a:ea typeface="Arial Unicode MS" pitchFamily="50" charset="-128"/>
                            <a:cs typeface="Arial Unicode MS" pitchFamily="50" charset="-128"/>
                          </a:rPr>
                          <m:t>1</m:t>
                        </m:r>
                        <m:r>
                          <a:rPr lang="en-US" altLang="ja-JP" sz="2400" b="0" i="1" smtClean="0">
                            <a:latin typeface="Cambria Math"/>
                            <a:ea typeface="Arial Unicode MS" pitchFamily="50" charset="-128"/>
                            <a:cs typeface="Arial Unicode MS" pitchFamily="50" charset="-128"/>
                          </a:rPr>
                          <m:t>4</m:t>
                        </m:r>
                      </m:sup>
                    </m:sSup>
                    <m:r>
                      <m:rPr>
                        <m:sty m:val="p"/>
                      </m:rPr>
                      <a:rPr lang="en-US" altLang="ja-JP" sz="2400" i="1">
                        <a:latin typeface="Cambria Math"/>
                        <a:ea typeface="Arial Unicode MS" pitchFamily="50" charset="-128"/>
                        <a:cs typeface="Arial Unicode MS" pitchFamily="50" charset="-128"/>
                      </a:rPr>
                      <m:t>yr</m:t>
                    </m:r>
                  </m:oMath>
                </a14:m>
                <a:r>
                  <a:rPr lang="en-US" altLang="ja-JP" sz="2400" dirty="0">
                    <a:latin typeface="Arial" panose="020B0604020202020204" pitchFamily="34" charset="0"/>
                    <a:ea typeface="Arial Unicode MS" pitchFamily="50" charset="-128"/>
                    <a:cs typeface="Arial" panose="020B0604020202020204" pitchFamily="34" charset="0"/>
                  </a:rPr>
                  <a:t>s </a:t>
                </a:r>
              </a:p>
              <a:p>
                <a:pPr marL="0" indent="0" algn="ctr">
                  <a:buNone/>
                </a:pPr>
                <a14:m>
                  <m:oMath xmlns:m="http://schemas.openxmlformats.org/officeDocument/2006/math">
                    <m:sSub>
                      <m:sSubPr>
                        <m:ctrlPr>
                          <a:rPr lang="en-US" altLang="ja-JP" sz="2400" i="1">
                            <a:latin typeface="Cambria Math" panose="02040503050406030204" pitchFamily="18" charset="0"/>
                            <a:ea typeface="Arial Unicode MS" pitchFamily="50" charset="-128"/>
                            <a:cs typeface="Arial Unicode MS" pitchFamily="50" charset="-128"/>
                          </a:rPr>
                        </m:ctrlPr>
                      </m:sSubPr>
                      <m:e>
                        <m:r>
                          <a:rPr lang="en-US" altLang="ja-JP" sz="2400" i="1">
                            <a:latin typeface="Cambria Math"/>
                            <a:ea typeface="Arial Unicode MS" pitchFamily="50" charset="-128"/>
                            <a:cs typeface="Arial Unicode MS" pitchFamily="50" charset="-128"/>
                          </a:rPr>
                          <m:t>𝐼</m:t>
                        </m:r>
                      </m:e>
                      <m:sub>
                        <m:r>
                          <a:rPr lang="en-US" altLang="ja-JP" sz="2400" b="0" i="1" smtClean="0">
                            <a:latin typeface="Cambria Math"/>
                            <a:ea typeface="Arial Unicode MS" pitchFamily="50" charset="-128"/>
                            <a:cs typeface="Arial Unicode MS" pitchFamily="50" charset="-128"/>
                          </a:rPr>
                          <m:t>𝜈</m:t>
                        </m:r>
                      </m:sub>
                    </m:sSub>
                  </m:oMath>
                </a14:m>
                <a:r>
                  <a:rPr lang="en-US" altLang="ja-JP" sz="2400" dirty="0">
                    <a:latin typeface="Arial" panose="020B0604020202020204" pitchFamily="34" charset="0"/>
                    <a:ea typeface="Arial Unicode MS" pitchFamily="50" charset="-128"/>
                    <a:cs typeface="Arial" panose="020B0604020202020204" pitchFamily="34" charset="0"/>
                  </a:rPr>
                  <a:t>~25kJy/sr</a:t>
                </a:r>
              </a:p>
            </p:txBody>
          </p:sp>
        </mc:Choice>
        <mc:Fallback xmlns="">
          <p:sp>
            <p:nvSpPr>
              <p:cNvPr id="147" name="コンテンツ プレースホルダー 4"/>
              <p:cNvSpPr txBox="1">
                <a:spLocks noRot="1" noChangeAspect="1" noMove="1" noResize="1" noEditPoints="1" noAdjustHandles="1" noChangeArrowheads="1" noChangeShapeType="1" noTextEdit="1"/>
              </p:cNvSpPr>
              <p:nvPr/>
            </p:nvSpPr>
            <p:spPr>
              <a:xfrm>
                <a:off x="5874478" y="5184445"/>
                <a:ext cx="3179016" cy="873613"/>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8" name="テキスト ボックス 147"/>
              <p:cNvSpPr txBox="1"/>
              <p:nvPr/>
            </p:nvSpPr>
            <p:spPr>
              <a:xfrm>
                <a:off x="2103846" y="5415006"/>
                <a:ext cx="3085159" cy="70198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kumimoji="1" lang="en-US" altLang="ja-JP" sz="2000" b="1" dirty="0">
                    <a:latin typeface="Arial" panose="020B0604020202020204" pitchFamily="34" charset="0"/>
                    <a:ea typeface="Arial Unicode MS" pitchFamily="50" charset="-128"/>
                    <a:cs typeface="Arial" panose="020B0604020202020204" pitchFamily="34" charset="0"/>
                  </a:rPr>
                  <a:t>Expected </a:t>
                </a:r>
                <a14:m>
                  <m:oMath xmlns:m="http://schemas.openxmlformats.org/officeDocument/2006/math">
                    <m:sSub>
                      <m:sSubPr>
                        <m:ctrlPr>
                          <a:rPr kumimoji="1" lang="en-US" altLang="ja-JP" sz="2000" b="1" i="1" smtClean="0">
                            <a:latin typeface="Cambria Math" panose="02040503050406030204" pitchFamily="18" charset="0"/>
                          </a:rPr>
                        </m:ctrlPr>
                      </m:sSubPr>
                      <m:e>
                        <m:r>
                          <a:rPr kumimoji="1" lang="en-US" altLang="ja-JP" sz="2000" b="1" i="1" smtClean="0">
                            <a:latin typeface="Cambria Math"/>
                          </a:rPr>
                          <m:t>𝑬</m:t>
                        </m:r>
                      </m:e>
                      <m:sub>
                        <m:r>
                          <a:rPr kumimoji="1" lang="en-US" altLang="ja-JP" sz="2000" b="1" i="1" smtClean="0">
                            <a:latin typeface="Cambria Math"/>
                          </a:rPr>
                          <m:t>𝜸</m:t>
                        </m:r>
                      </m:sub>
                    </m:sSub>
                  </m:oMath>
                </a14:m>
                <a:r>
                  <a:rPr kumimoji="1" lang="en-US" altLang="ja-JP" sz="2000" b="1" dirty="0">
                    <a:latin typeface="Arial" panose="020B0604020202020204" pitchFamily="34" charset="0"/>
                    <a:ea typeface="Arial Unicode MS" pitchFamily="50" charset="-128"/>
                    <a:cs typeface="Arial" panose="020B0604020202020204" pitchFamily="34" charset="0"/>
                  </a:rPr>
                  <a:t>spectrum</a:t>
                </a:r>
              </a:p>
              <a:p>
                <a:pPr algn="ctr"/>
                <a:r>
                  <a:rPr lang="en-US" altLang="ja-JP" sz="1800" dirty="0">
                    <a:solidFill>
                      <a:srgbClr val="FF0000"/>
                    </a:solidFill>
                    <a:latin typeface="Arial" panose="020B0604020202020204" pitchFamily="34" charset="0"/>
                    <a:cs typeface="Arial" panose="020B0604020202020204" pitchFamily="34" charset="0"/>
                  </a:rPr>
                  <a:t>for </a:t>
                </a:r>
                <a14:m>
                  <m:oMath xmlns:m="http://schemas.openxmlformats.org/officeDocument/2006/math">
                    <m:sSub>
                      <m:sSubPr>
                        <m:ctrlPr>
                          <a:rPr kumimoji="1" lang="en-US" altLang="ja-JP" sz="1800" b="0" i="1" smtClean="0">
                            <a:solidFill>
                              <a:srgbClr val="FF0000"/>
                            </a:solidFill>
                            <a:latin typeface="Cambria Math" panose="02040503050406030204" pitchFamily="18" charset="0"/>
                          </a:rPr>
                        </m:ctrlPr>
                      </m:sSubPr>
                      <m:e>
                        <m:r>
                          <a:rPr kumimoji="1" lang="en-US" altLang="ja-JP" sz="1800" b="0" i="1" smtClean="0">
                            <a:solidFill>
                              <a:srgbClr val="FF0000"/>
                            </a:solidFill>
                            <a:latin typeface="Cambria Math"/>
                          </a:rPr>
                          <m:t>𝑚</m:t>
                        </m:r>
                      </m:e>
                      <m:sub>
                        <m:r>
                          <a:rPr kumimoji="1" lang="en-US" altLang="ja-JP" sz="1800" b="0" i="1" smtClean="0">
                            <a:solidFill>
                              <a:srgbClr val="FF0000"/>
                            </a:solidFill>
                            <a:latin typeface="Cambria Math"/>
                          </a:rPr>
                          <m:t>3</m:t>
                        </m:r>
                      </m:sub>
                    </m:sSub>
                    <m:r>
                      <a:rPr kumimoji="1" lang="en-US" altLang="ja-JP" sz="1800" b="0" i="1" smtClean="0">
                        <a:solidFill>
                          <a:srgbClr val="FF0000"/>
                        </a:solidFill>
                        <a:latin typeface="Cambria Math"/>
                      </a:rPr>
                      <m:t>=50</m:t>
                    </m:r>
                    <m:r>
                      <m:rPr>
                        <m:sty m:val="p"/>
                      </m:rPr>
                      <a:rPr kumimoji="1" lang="en-US" altLang="ja-JP" sz="1800" b="0" i="1" smtClean="0">
                        <a:solidFill>
                          <a:srgbClr val="FF0000"/>
                        </a:solidFill>
                        <a:latin typeface="Cambria Math"/>
                      </a:rPr>
                      <m:t>meV</m:t>
                    </m:r>
                  </m:oMath>
                </a14:m>
                <a:endParaRPr kumimoji="1" lang="ja-JP" altLang="en-US" sz="1800" dirty="0">
                  <a:solidFill>
                    <a:srgbClr val="FF0000"/>
                  </a:solidFill>
                  <a:latin typeface="Arial" panose="020B0604020202020204" pitchFamily="34" charset="0"/>
                  <a:ea typeface="Arial Unicode MS" pitchFamily="50" charset="-128"/>
                  <a:cs typeface="Arial" panose="020B0604020202020204" pitchFamily="34" charset="0"/>
                </a:endParaRPr>
              </a:p>
            </p:txBody>
          </p:sp>
        </mc:Choice>
        <mc:Fallback xmlns="">
          <p:sp>
            <p:nvSpPr>
              <p:cNvPr id="148" name="テキスト ボックス 147"/>
              <p:cNvSpPr txBox="1">
                <a:spLocks noRot="1" noChangeAspect="1" noMove="1" noResize="1" noEditPoints="1" noAdjustHandles="1" noChangeArrowheads="1" noChangeShapeType="1" noTextEdit="1"/>
              </p:cNvSpPr>
              <p:nvPr/>
            </p:nvSpPr>
            <p:spPr>
              <a:xfrm>
                <a:off x="2103846" y="5415006"/>
                <a:ext cx="3085159" cy="701987"/>
              </a:xfrm>
              <a:prstGeom prst="rect">
                <a:avLst/>
              </a:prstGeom>
              <a:blipFill>
                <a:blip r:embed="rId8"/>
                <a:stretch>
                  <a:fillRect l="-1569" t="-2521" b="-11765"/>
                </a:stretch>
              </a:blipFill>
            </p:spPr>
            <p:txBody>
              <a:bodyPr/>
              <a:lstStyle/>
              <a:p>
                <a:r>
                  <a:rPr lang="ja-JP" altLang="en-US">
                    <a:noFill/>
                  </a:rPr>
                  <a:t> </a:t>
                </a:r>
              </a:p>
            </p:txBody>
          </p:sp>
        </mc:Fallback>
      </mc:AlternateContent>
      <p:sp>
        <p:nvSpPr>
          <p:cNvPr id="1571" name="テキスト ボックス 1570"/>
          <p:cNvSpPr txBox="1"/>
          <p:nvPr/>
        </p:nvSpPr>
        <p:spPr>
          <a:xfrm>
            <a:off x="6643424" y="3360614"/>
            <a:ext cx="1487908" cy="400110"/>
          </a:xfrm>
          <a:prstGeom prst="rect">
            <a:avLst/>
          </a:prstGeom>
          <a:noFill/>
        </p:spPr>
        <p:txBody>
          <a:bodyPr wrap="none" rtlCol="0">
            <a:spAutoFit/>
          </a:bodyPr>
          <a:lstStyle/>
          <a:p>
            <a:r>
              <a:rPr lang="en-US" altLang="ja-JP" sz="2000" b="1" dirty="0">
                <a:solidFill>
                  <a:srgbClr val="FF0000"/>
                </a:solidFill>
                <a:latin typeface="Arial" panose="020B0604020202020204" pitchFamily="34" charset="0"/>
                <a:ea typeface="Arial Unicode MS" panose="020B0604020202020204" pitchFamily="50" charset="-128"/>
                <a:cs typeface="Arial" panose="020B0604020202020204" pitchFamily="34" charset="0"/>
              </a:rPr>
              <a:t>C</a:t>
            </a:r>
            <a:r>
              <a:rPr lang="en-US" altLang="ja-JP" sz="2000" b="1" dirty="0">
                <a:solidFill>
                  <a:srgbClr val="FF0000"/>
                </a:solidFill>
                <a:latin typeface="Arial" panose="020B0604020202020204" pitchFamily="34" charset="0"/>
                <a:ea typeface="Arial Unicode MS" panose="020B0604020202020204" pitchFamily="50" charset="-128"/>
                <a:cs typeface="Arial" panose="020B0604020202020204" pitchFamily="34" charset="0"/>
                <a:sym typeface="Symbol"/>
              </a:rPr>
              <a:t>B decay</a:t>
            </a:r>
            <a:endParaRPr kumimoji="1" lang="ja-JP" altLang="en-US" sz="2000" b="1" dirty="0">
              <a:solidFill>
                <a:srgbClr val="FF0000"/>
              </a:solidFill>
              <a:latin typeface="Arial" panose="020B0604020202020204" pitchFamily="34" charset="0"/>
              <a:ea typeface="Arial Unicode MS" panose="020B0604020202020204"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5" name="テキスト ボックス 4"/>
              <p:cNvSpPr txBox="1"/>
              <p:nvPr/>
            </p:nvSpPr>
            <p:spPr>
              <a:xfrm>
                <a:off x="229543" y="6246023"/>
                <a:ext cx="2735172"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1</m:t>
                      </m:r>
                      <m:r>
                        <m:rPr>
                          <m:sty m:val="p"/>
                        </m:rPr>
                        <a:rPr kumimoji="1" lang="en-US" altLang="ja-JP" sz="2000" b="0" i="0" smtClean="0">
                          <a:latin typeface="Cambria Math" panose="02040503050406030204" pitchFamily="18" charset="0"/>
                        </a:rPr>
                        <m:t>Jy</m:t>
                      </m:r>
                      <m:r>
                        <a:rPr kumimoji="1" lang="en-US" altLang="ja-JP" sz="2000" b="0" i="1" smtClean="0">
                          <a:latin typeface="Cambria Math" panose="02040503050406030204" pitchFamily="18" charset="0"/>
                        </a:rPr>
                        <m:t>=</m:t>
                      </m:r>
                      <m:f>
                        <m:fPr>
                          <m:type m:val="lin"/>
                          <m:ctrlPr>
                            <a:rPr kumimoji="1" lang="en-US" altLang="ja-JP" sz="2000" b="0" i="1" smtClean="0">
                              <a:latin typeface="Cambria Math" panose="02040503050406030204" pitchFamily="18" charset="0"/>
                            </a:rPr>
                          </m:ctrlPr>
                        </m:fPr>
                        <m:num>
                          <m:sSup>
                            <m:sSupPr>
                              <m:ctrlPr>
                                <a:rPr kumimoji="1" lang="en-US" altLang="ja-JP" sz="2000" b="0" i="1" smtClean="0">
                                  <a:latin typeface="Cambria Math" panose="02040503050406030204" pitchFamily="18" charset="0"/>
                                </a:rPr>
                              </m:ctrlPr>
                            </m:sSupPr>
                            <m:e>
                              <m:r>
                                <a:rPr kumimoji="1" lang="en-US" altLang="ja-JP" sz="2000" b="0" i="1" smtClean="0">
                                  <a:latin typeface="Cambria Math" panose="02040503050406030204" pitchFamily="18" charset="0"/>
                                </a:rPr>
                                <m:t>10</m:t>
                              </m:r>
                            </m:e>
                            <m:sup>
                              <m:r>
                                <a:rPr kumimoji="1" lang="en-US" altLang="ja-JP" sz="2000" b="0" i="1" smtClean="0">
                                  <a:latin typeface="Cambria Math" panose="02040503050406030204" pitchFamily="18" charset="0"/>
                                </a:rPr>
                                <m:t>−26</m:t>
                              </m:r>
                            </m:sup>
                          </m:sSup>
                          <m:r>
                            <m:rPr>
                              <m:sty m:val="p"/>
                            </m:rPr>
                            <a:rPr kumimoji="1" lang="en-US" altLang="ja-JP" sz="2000" b="0" i="0" smtClean="0">
                              <a:latin typeface="Cambria Math" panose="02040503050406030204" pitchFamily="18" charset="0"/>
                            </a:rPr>
                            <m:t>W</m:t>
                          </m:r>
                        </m:num>
                        <m:den>
                          <m:sSup>
                            <m:sSupPr>
                              <m:ctrlPr>
                                <a:rPr kumimoji="1" lang="en-US" altLang="ja-JP" sz="2000" b="0" i="1" smtClean="0">
                                  <a:latin typeface="Cambria Math" panose="02040503050406030204" pitchFamily="18" charset="0"/>
                                </a:rPr>
                              </m:ctrlPr>
                            </m:sSupPr>
                            <m:e>
                              <m:r>
                                <m:rPr>
                                  <m:sty m:val="p"/>
                                </m:rPr>
                                <a:rPr kumimoji="1" lang="en-US" altLang="ja-JP" sz="2000" b="0" i="0" smtClean="0">
                                  <a:latin typeface="Cambria Math" panose="02040503050406030204" pitchFamily="18" charset="0"/>
                                </a:rPr>
                                <m:t>m</m:t>
                              </m:r>
                            </m:e>
                            <m:sup>
                              <m:r>
                                <a:rPr kumimoji="1" lang="en-US" altLang="ja-JP" sz="2000" b="0" i="1" smtClean="0">
                                  <a:latin typeface="Cambria Math" panose="02040503050406030204" pitchFamily="18" charset="0"/>
                                </a:rPr>
                                <m:t>2</m:t>
                              </m:r>
                            </m:sup>
                          </m:sSup>
                        </m:den>
                      </m:f>
                      <m:r>
                        <a:rPr kumimoji="1" lang="en-US" altLang="ja-JP" sz="2000" b="0" i="1" smtClean="0">
                          <a:latin typeface="Cambria Math" panose="02040503050406030204" pitchFamily="18" charset="0"/>
                        </a:rPr>
                        <m:t>⋅</m:t>
                      </m:r>
                      <m:r>
                        <m:rPr>
                          <m:sty m:val="p"/>
                        </m:rPr>
                        <a:rPr kumimoji="1" lang="en-US" altLang="ja-JP" sz="2000" b="0" i="0" smtClean="0">
                          <a:latin typeface="Cambria Math" panose="02040503050406030204" pitchFamily="18" charset="0"/>
                        </a:rPr>
                        <m:t>Hz</m:t>
                      </m:r>
                      <m:r>
                        <a:rPr kumimoji="1" lang="en-US" altLang="ja-JP" sz="2000" b="0" i="1" smtClean="0">
                          <a:latin typeface="Cambria Math" panose="02040503050406030204" pitchFamily="18" charset="0"/>
                        </a:rPr>
                        <m:t> </m:t>
                      </m:r>
                    </m:oMath>
                  </m:oMathPara>
                </a14:m>
                <a:endParaRPr kumimoji="1" lang="ja-JP" altLang="en-US" sz="2000" dirty="0">
                  <a:latin typeface="Arial" panose="020B0604020202020204" pitchFamily="34" charset="0"/>
                  <a:cs typeface="Arial" panose="020B0604020202020204" pitchFamily="34" charset="0"/>
                </a:endParaRPr>
              </a:p>
            </p:txBody>
          </p:sp>
        </mc:Choice>
        <mc:Fallback xmlns="">
          <p:sp>
            <p:nvSpPr>
              <p:cNvPr id="5" name="テキスト ボックス 4"/>
              <p:cNvSpPr txBox="1">
                <a:spLocks noRot="1" noChangeAspect="1" noMove="1" noResize="1" noEditPoints="1" noAdjustHandles="1" noChangeArrowheads="1" noChangeShapeType="1" noTextEdit="1"/>
              </p:cNvSpPr>
              <p:nvPr/>
            </p:nvSpPr>
            <p:spPr>
              <a:xfrm>
                <a:off x="229543" y="6246023"/>
                <a:ext cx="2735172" cy="307777"/>
              </a:xfrm>
              <a:prstGeom prst="rect">
                <a:avLst/>
              </a:prstGeom>
              <a:blipFill>
                <a:blip r:embed="rId9"/>
                <a:stretch>
                  <a:fillRect l="-223" t="-166000" b="-254000"/>
                </a:stretch>
              </a:blipFill>
            </p:spPr>
            <p:txBody>
              <a:bodyPr/>
              <a:lstStyle/>
              <a:p>
                <a:r>
                  <a:rPr lang="ja-JP" altLang="en-US">
                    <a:noFill/>
                  </a:rPr>
                  <a:t> </a:t>
                </a:r>
              </a:p>
            </p:txBody>
          </p:sp>
        </mc:Fallback>
      </mc:AlternateContent>
      <p:sp>
        <p:nvSpPr>
          <p:cNvPr id="1572" name="テキスト ボックス 1571"/>
          <p:cNvSpPr txBox="1"/>
          <p:nvPr/>
        </p:nvSpPr>
        <p:spPr>
          <a:xfrm>
            <a:off x="5883171" y="4565076"/>
            <a:ext cx="3260829" cy="400110"/>
          </a:xfrm>
          <a:prstGeom prst="rect">
            <a:avLst/>
          </a:prstGeom>
          <a:noFill/>
        </p:spPr>
        <p:txBody>
          <a:bodyPr wrap="none" rtlCol="0">
            <a:spAutoFit/>
          </a:bodyPr>
          <a:lstStyle/>
          <a:p>
            <a:r>
              <a:rPr lang="en-US" altLang="ja-JP" sz="2000" b="1" dirty="0">
                <a:solidFill>
                  <a:srgbClr val="FF0000"/>
                </a:solidFill>
                <a:latin typeface="Arial" panose="020B0604020202020204" pitchFamily="34" charset="0"/>
                <a:ea typeface="Arial Unicode MS" panose="020B0604020202020204" pitchFamily="50" charset="-128"/>
                <a:cs typeface="Arial" panose="020B0604020202020204" pitchFamily="34" charset="0"/>
              </a:rPr>
              <a:t>Excluded (</a:t>
            </a:r>
            <a:r>
              <a:rPr lang="en-US" altLang="ja-JP" sz="2000" b="1" dirty="0" err="1">
                <a:solidFill>
                  <a:srgbClr val="FF0000"/>
                </a:solidFill>
                <a:latin typeface="Arial" panose="020B0604020202020204" pitchFamily="34" charset="0"/>
                <a:ea typeface="Arial Unicode MS" panose="020B0604020202020204" pitchFamily="50" charset="-128"/>
                <a:cs typeface="Arial" panose="020B0604020202020204" pitchFamily="34" charset="0"/>
              </a:rPr>
              <a:t>S.H.Kim</a:t>
            </a:r>
            <a:r>
              <a:rPr lang="en-US" altLang="ja-JP" sz="2000" b="1" dirty="0">
                <a:solidFill>
                  <a:srgbClr val="FF0000"/>
                </a:solidFill>
                <a:latin typeface="Arial" panose="020B0604020202020204" pitchFamily="34" charset="0"/>
                <a:ea typeface="Arial Unicode MS" panose="020B0604020202020204" pitchFamily="50" charset="-128"/>
                <a:cs typeface="Arial" panose="020B0604020202020204" pitchFamily="34" charset="0"/>
              </a:rPr>
              <a:t> 2012)</a:t>
            </a:r>
            <a:endParaRPr kumimoji="1" lang="ja-JP" altLang="en-US" sz="2000" b="1" dirty="0">
              <a:solidFill>
                <a:srgbClr val="FF0000"/>
              </a:solidFill>
              <a:latin typeface="Arial" panose="020B0604020202020204" pitchFamily="34" charset="0"/>
              <a:ea typeface="Arial Unicode MS" panose="020B0604020202020204" pitchFamily="50" charset="-128"/>
              <a:cs typeface="Arial" panose="020B0604020202020204" pitchFamily="34" charset="0"/>
            </a:endParaRPr>
          </a:p>
        </p:txBody>
      </p:sp>
      <p:sp>
        <p:nvSpPr>
          <p:cNvPr id="6" name="スライド番号プレースホルダー 5"/>
          <p:cNvSpPr>
            <a:spLocks noGrp="1"/>
          </p:cNvSpPr>
          <p:nvPr>
            <p:ph type="sldNum" sz="quarter" idx="12"/>
          </p:nvPr>
        </p:nvSpPr>
        <p:spPr/>
        <p:txBody>
          <a:bodyPr/>
          <a:lstStyle/>
          <a:p>
            <a:fld id="{D2D8002D-B5B0-4BAC-B1F6-782DDCCE6D9C}" type="slidenum">
              <a:rPr kumimoji="1" lang="ja-JP" altLang="en-US" smtClean="0"/>
              <a:t>25</a:t>
            </a:fld>
            <a:endParaRPr kumimoji="1" lang="ja-JP" altLang="en-US"/>
          </a:p>
        </p:txBody>
      </p:sp>
    </p:spTree>
    <p:extLst>
      <p:ext uri="{BB962C8B-B14F-4D97-AF65-F5344CB8AC3E}">
        <p14:creationId xmlns:p14="http://schemas.microsoft.com/office/powerpoint/2010/main" val="9185367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4082"/>
          </a:xfrm>
        </p:spPr>
        <p:txBody>
          <a:bodyPr>
            <a:noAutofit/>
          </a:bodyPr>
          <a:lstStyle/>
          <a:p>
            <a:r>
              <a:rPr kumimoji="1" lang="en-US" altLang="ja-JP" sz="3200" dirty="0"/>
              <a:t>SOI-STJ4</a:t>
            </a:r>
            <a:r>
              <a:rPr lang="ja-JP" altLang="en-US" sz="3200" dirty="0"/>
              <a:t> 光パルス応答シミュレーション</a:t>
            </a:r>
            <a:endParaRPr kumimoji="1" lang="ja-JP" altLang="en-US" sz="3200" dirty="0"/>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26</a:t>
            </a:fld>
            <a:endParaRPr kumimoji="1" lang="ja-JP" altLang="en-US"/>
          </a:p>
        </p:txBody>
      </p:sp>
      <p:pic>
        <p:nvPicPr>
          <p:cNvPr id="7" name="図 6"/>
          <p:cNvPicPr>
            <a:picLocks noChangeAspect="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r="512"/>
          <a:stretch/>
        </p:blipFill>
        <p:spPr>
          <a:xfrm>
            <a:off x="123477" y="1614573"/>
            <a:ext cx="8136904" cy="2085375"/>
          </a:xfrm>
          <a:prstGeom prst="rect">
            <a:avLst/>
          </a:prstGeom>
        </p:spPr>
      </p:pic>
      <p:pic>
        <p:nvPicPr>
          <p:cNvPr id="8" name="図 7"/>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l="1" r="-105" b="261"/>
          <a:stretch/>
        </p:blipFill>
        <p:spPr>
          <a:xfrm>
            <a:off x="148448" y="3724929"/>
            <a:ext cx="8311984" cy="2584391"/>
          </a:xfrm>
          <a:prstGeom prst="rect">
            <a:avLst/>
          </a:prstGeom>
        </p:spPr>
      </p:pic>
      <p:sp>
        <p:nvSpPr>
          <p:cNvPr id="11" name="コンテンツ プレースホルダー 1"/>
          <p:cNvSpPr txBox="1">
            <a:spLocks/>
          </p:cNvSpPr>
          <p:nvPr/>
        </p:nvSpPr>
        <p:spPr>
          <a:xfrm>
            <a:off x="5388806" y="908720"/>
            <a:ext cx="3684603" cy="1530251"/>
          </a:xfrm>
          <a:prstGeom prst="rect">
            <a:avLst/>
          </a:prstGeom>
        </p:spPr>
        <p:txBody>
          <a:bodyPr>
            <a:normAutofit fontScale="850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2400" dirty="0">
                <a:latin typeface="Arial" panose="020B0604020202020204" pitchFamily="34" charset="0"/>
                <a:cs typeface="Arial" panose="020B0604020202020204" pitchFamily="34" charset="0"/>
              </a:rPr>
              <a:t>シミュレーション条件</a:t>
            </a:r>
            <a:endParaRPr lang="en-US" altLang="ja-JP" sz="2400" dirty="0">
              <a:latin typeface="Arial" panose="020B0604020202020204" pitchFamily="34" charset="0"/>
              <a:cs typeface="Arial" panose="020B0604020202020204" pitchFamily="34" charset="0"/>
            </a:endParaRPr>
          </a:p>
          <a:p>
            <a:r>
              <a:rPr lang="en-US" altLang="ja-JP" sz="2400" dirty="0">
                <a:latin typeface="Arial" panose="020B0604020202020204" pitchFamily="34" charset="0"/>
                <a:cs typeface="Arial" panose="020B0604020202020204" pitchFamily="34" charset="0"/>
              </a:rPr>
              <a:t>STJ</a:t>
            </a:r>
            <a:r>
              <a:rPr lang="ja-JP" altLang="en-US" sz="2400" dirty="0">
                <a:latin typeface="Arial" panose="020B0604020202020204" pitchFamily="34" charset="0"/>
                <a:cs typeface="Arial" panose="020B0604020202020204" pitchFamily="34" charset="0"/>
              </a:rPr>
              <a:t>に並列に</a:t>
            </a:r>
            <a:r>
              <a:rPr lang="en-US" altLang="ja-JP" sz="2400" dirty="0">
                <a:latin typeface="Arial" panose="020B0604020202020204" pitchFamily="34" charset="0"/>
                <a:cs typeface="Arial" panose="020B0604020202020204" pitchFamily="34" charset="0"/>
              </a:rPr>
              <a:t>1</a:t>
            </a:r>
            <a:r>
              <a:rPr lang="en-US" altLang="ja-JP" sz="2400" dirty="0">
                <a:latin typeface="Arial" panose="020B0604020202020204" pitchFamily="34" charset="0"/>
                <a:cs typeface="Arial" panose="020B0604020202020204" pitchFamily="34" charset="0"/>
                <a:sym typeface="Symbol" panose="05050102010706020507" pitchFamily="18" charset="2"/>
              </a:rPr>
              <a:t>nF</a:t>
            </a:r>
            <a:r>
              <a:rPr lang="ja-JP" altLang="en-US" sz="2400" dirty="0">
                <a:latin typeface="Arial" panose="020B0604020202020204" pitchFamily="34" charset="0"/>
                <a:cs typeface="Arial" panose="020B0604020202020204" pitchFamily="34" charset="0"/>
                <a:sym typeface="Symbol" panose="05050102010706020507" pitchFamily="18" charset="2"/>
              </a:rPr>
              <a:t>の容量</a:t>
            </a:r>
            <a:endParaRPr lang="en-US" altLang="ja-JP" sz="2400" dirty="0">
              <a:latin typeface="Arial" panose="020B0604020202020204" pitchFamily="34" charset="0"/>
              <a:cs typeface="Arial" panose="020B0604020202020204" pitchFamily="34" charset="0"/>
              <a:sym typeface="Symbol" panose="05050102010706020507" pitchFamily="18" charset="2"/>
            </a:endParaRPr>
          </a:p>
          <a:p>
            <a:r>
              <a:rPr lang="en-US" altLang="ja-JP" sz="2400" dirty="0">
                <a:latin typeface="Arial" panose="020B0604020202020204" pitchFamily="34" charset="0"/>
                <a:cs typeface="Arial" panose="020B0604020202020204" pitchFamily="34" charset="0"/>
                <a:sym typeface="Symbol" panose="05050102010706020507" pitchFamily="18" charset="2"/>
              </a:rPr>
              <a:t>1MΩ</a:t>
            </a:r>
            <a:r>
              <a:rPr lang="ja-JP" altLang="en-US" sz="2400" dirty="0">
                <a:latin typeface="Arial" panose="020B0604020202020204" pitchFamily="34" charset="0"/>
                <a:cs typeface="Arial" panose="020B0604020202020204" pitchFamily="34" charset="0"/>
                <a:sym typeface="Symbol" panose="05050102010706020507" pitchFamily="18" charset="2"/>
              </a:rPr>
              <a:t>のバイアス抵抗</a:t>
            </a:r>
            <a:endParaRPr lang="en-US" altLang="ja-JP" sz="2400" dirty="0">
              <a:latin typeface="Arial" panose="020B0604020202020204" pitchFamily="34" charset="0"/>
              <a:cs typeface="Arial" panose="020B0604020202020204" pitchFamily="34" charset="0"/>
            </a:endParaRPr>
          </a:p>
          <a:p>
            <a:r>
              <a:rPr lang="ja-JP" altLang="en-US" sz="2400" dirty="0">
                <a:latin typeface="Arial" panose="020B0604020202020204" pitchFamily="34" charset="0"/>
                <a:cs typeface="Arial" panose="020B0604020202020204" pitchFamily="34" charset="0"/>
              </a:rPr>
              <a:t>出力側は，</a:t>
            </a:r>
            <a:r>
              <a:rPr lang="en-US" altLang="ja-JP" sz="2400" dirty="0">
                <a:latin typeface="Arial" panose="020B0604020202020204" pitchFamily="34" charset="0"/>
                <a:cs typeface="Arial" panose="020B0604020202020204" pitchFamily="34" charset="0"/>
              </a:rPr>
              <a:t>1MΩ</a:t>
            </a:r>
            <a:r>
              <a:rPr lang="ja-JP" altLang="en-US" sz="2400" dirty="0">
                <a:latin typeface="Arial" panose="020B0604020202020204" pitchFamily="34" charset="0"/>
                <a:cs typeface="Arial" panose="020B0604020202020204" pitchFamily="34" charset="0"/>
              </a:rPr>
              <a:t>終端，および</a:t>
            </a:r>
            <a:r>
              <a:rPr lang="en-US" altLang="ja-JP" sz="2400" dirty="0">
                <a:latin typeface="Arial" panose="020B0604020202020204" pitchFamily="34" charset="0"/>
                <a:cs typeface="Arial" panose="020B0604020202020204" pitchFamily="34" charset="0"/>
              </a:rPr>
              <a:t>0.5nF</a:t>
            </a:r>
            <a:r>
              <a:rPr lang="ja-JP" altLang="en-US" sz="2400" dirty="0">
                <a:latin typeface="Arial" panose="020B0604020202020204" pitchFamily="34" charset="0"/>
                <a:cs typeface="Arial" panose="020B0604020202020204" pitchFamily="34" charset="0"/>
              </a:rPr>
              <a:t>の容量負荷</a:t>
            </a:r>
            <a:endParaRPr lang="en-US" altLang="ja-JP" sz="2400" dirty="0">
              <a:latin typeface="Arial" panose="020B0604020202020204" pitchFamily="34" charset="0"/>
              <a:cs typeface="Arial" panose="020B0604020202020204" pitchFamily="34" charset="0"/>
            </a:endParaRPr>
          </a:p>
        </p:txBody>
      </p:sp>
      <p:sp>
        <p:nvSpPr>
          <p:cNvPr id="12" name="テキスト ボックス 11"/>
          <p:cNvSpPr txBox="1"/>
          <p:nvPr/>
        </p:nvSpPr>
        <p:spPr>
          <a:xfrm>
            <a:off x="8151267" y="0"/>
            <a:ext cx="1005403" cy="338554"/>
          </a:xfrm>
          <a:prstGeom prst="rect">
            <a:avLst/>
          </a:prstGeom>
          <a:noFill/>
        </p:spPr>
        <p:txBody>
          <a:bodyPr wrap="none" rtlCol="0">
            <a:spAutoFit/>
          </a:bodyPr>
          <a:lstStyle/>
          <a:p>
            <a:r>
              <a:rPr kumimoji="1" lang="ja-JP" altLang="en-US" sz="1600" dirty="0"/>
              <a:t>先崎修論</a:t>
            </a:r>
          </a:p>
        </p:txBody>
      </p:sp>
      <p:sp>
        <p:nvSpPr>
          <p:cNvPr id="13" name="テキスト ボックス 121"/>
          <p:cNvSpPr txBox="1">
            <a:spLocks noChangeArrowheads="1"/>
          </p:cNvSpPr>
          <p:nvPr/>
        </p:nvSpPr>
        <p:spPr bwMode="auto">
          <a:xfrm>
            <a:off x="1187624" y="1614573"/>
            <a:ext cx="208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2000" b="1" dirty="0">
                <a:solidFill>
                  <a:srgbClr val="0070C0"/>
                </a:solidFill>
                <a:latin typeface="Arial Unicode MS" pitchFamily="50" charset="-128"/>
                <a:ea typeface="Arial Unicode MS" pitchFamily="50" charset="-128"/>
                <a:cs typeface="Arial Unicode MS" pitchFamily="50" charset="-128"/>
              </a:rPr>
              <a:t>STJ</a:t>
            </a:r>
            <a:r>
              <a:rPr lang="ja-JP" altLang="en-US" sz="2000" b="1" dirty="0">
                <a:solidFill>
                  <a:srgbClr val="0070C0"/>
                </a:solidFill>
                <a:latin typeface="Arial Unicode MS" pitchFamily="50" charset="-128"/>
                <a:ea typeface="Arial Unicode MS" pitchFamily="50" charset="-128"/>
                <a:cs typeface="Arial Unicode MS" pitchFamily="50" charset="-128"/>
              </a:rPr>
              <a:t>両端電位差</a:t>
            </a:r>
          </a:p>
        </p:txBody>
      </p:sp>
      <p:sp>
        <p:nvSpPr>
          <p:cNvPr id="14" name="テキスト ボックス 121"/>
          <p:cNvSpPr txBox="1">
            <a:spLocks noChangeArrowheads="1"/>
          </p:cNvSpPr>
          <p:nvPr/>
        </p:nvSpPr>
        <p:spPr bwMode="auto">
          <a:xfrm>
            <a:off x="1187624" y="3910729"/>
            <a:ext cx="27363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eaLnBrk="1" hangingPunct="1"/>
            <a:r>
              <a:rPr lang="en-US" altLang="ja-JP" sz="2000" b="1" dirty="0">
                <a:solidFill>
                  <a:schemeClr val="accent2">
                    <a:lumMod val="60000"/>
                    <a:lumOff val="40000"/>
                  </a:schemeClr>
                </a:solidFill>
                <a:latin typeface="Arial Unicode MS" pitchFamily="50" charset="-128"/>
                <a:ea typeface="Arial Unicode MS" pitchFamily="50" charset="-128"/>
                <a:cs typeface="Arial Unicode MS" pitchFamily="50" charset="-128"/>
              </a:rPr>
              <a:t>SOI</a:t>
            </a:r>
            <a:r>
              <a:rPr lang="ja-JP" altLang="en-US" sz="2000" b="1" dirty="0">
                <a:solidFill>
                  <a:schemeClr val="accent2">
                    <a:lumMod val="60000"/>
                    <a:lumOff val="40000"/>
                  </a:schemeClr>
                </a:solidFill>
                <a:latin typeface="Arial Unicode MS" pitchFamily="50" charset="-128"/>
                <a:ea typeface="Arial Unicode MS" pitchFamily="50" charset="-128"/>
                <a:cs typeface="Arial Unicode MS" pitchFamily="50" charset="-128"/>
              </a:rPr>
              <a:t>アンプ出力</a:t>
            </a:r>
            <a:r>
              <a:rPr lang="en-US" altLang="ja-JP" sz="2000" b="1" dirty="0">
                <a:solidFill>
                  <a:schemeClr val="accent2">
                    <a:lumMod val="60000"/>
                    <a:lumOff val="40000"/>
                  </a:schemeClr>
                </a:solidFill>
                <a:latin typeface="Arial Unicode MS" pitchFamily="50" charset="-128"/>
                <a:ea typeface="Arial Unicode MS" pitchFamily="50" charset="-128"/>
                <a:cs typeface="Arial Unicode MS" pitchFamily="50" charset="-128"/>
              </a:rPr>
              <a:t>(</a:t>
            </a:r>
            <a:r>
              <a:rPr lang="ja-JP" altLang="en-US" sz="2000" b="1" dirty="0">
                <a:solidFill>
                  <a:schemeClr val="accent2">
                    <a:lumMod val="60000"/>
                    <a:lumOff val="40000"/>
                  </a:schemeClr>
                </a:solidFill>
                <a:latin typeface="Arial Unicode MS" pitchFamily="50" charset="-128"/>
                <a:ea typeface="Arial Unicode MS" pitchFamily="50" charset="-128"/>
                <a:cs typeface="Arial Unicode MS" pitchFamily="50" charset="-128"/>
              </a:rPr>
              <a:t>反転</a:t>
            </a:r>
            <a:r>
              <a:rPr lang="en-US" altLang="ja-JP" sz="2000" b="1" dirty="0">
                <a:solidFill>
                  <a:schemeClr val="accent2">
                    <a:lumMod val="60000"/>
                    <a:lumOff val="40000"/>
                  </a:schemeClr>
                </a:solidFill>
                <a:latin typeface="Arial Unicode MS" pitchFamily="50" charset="-128"/>
                <a:ea typeface="Arial Unicode MS" pitchFamily="50" charset="-128"/>
                <a:cs typeface="Arial Unicode MS" pitchFamily="50" charset="-128"/>
              </a:rPr>
              <a:t>)</a:t>
            </a:r>
            <a:endParaRPr lang="ja-JP" altLang="en-US" sz="2000" b="1" dirty="0">
              <a:solidFill>
                <a:schemeClr val="accent2">
                  <a:lumMod val="60000"/>
                  <a:lumOff val="40000"/>
                </a:schemeClr>
              </a:solidFill>
              <a:latin typeface="Arial Unicode MS" pitchFamily="50" charset="-128"/>
              <a:ea typeface="Arial Unicode MS" pitchFamily="50" charset="-128"/>
              <a:cs typeface="Arial Unicode MS" pitchFamily="50" charset="-128"/>
            </a:endParaRPr>
          </a:p>
        </p:txBody>
      </p:sp>
      <p:sp>
        <p:nvSpPr>
          <p:cNvPr id="15" name="コンテンツ プレースホルダー 1"/>
          <p:cNvSpPr txBox="1">
            <a:spLocks/>
          </p:cNvSpPr>
          <p:nvPr/>
        </p:nvSpPr>
        <p:spPr>
          <a:xfrm>
            <a:off x="2904797" y="2596432"/>
            <a:ext cx="5123587" cy="1074688"/>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2400" dirty="0">
                <a:latin typeface="Arial" panose="020B0604020202020204" pitchFamily="34" charset="0"/>
                <a:cs typeface="Arial" panose="020B0604020202020204" pitchFamily="34" charset="0"/>
              </a:rPr>
              <a:t>時定数：</a:t>
            </a:r>
            <a:r>
              <a:rPr lang="en-US" altLang="ja-JP" sz="2400" dirty="0">
                <a:latin typeface="Arial" panose="020B0604020202020204" pitchFamily="34" charset="0"/>
                <a:cs typeface="Arial" panose="020B0604020202020204" pitchFamily="34" charset="0"/>
              </a:rPr>
              <a:t>~100</a:t>
            </a:r>
            <a:r>
              <a:rPr lang="en-US" altLang="ja-JP" sz="2400" dirty="0">
                <a:latin typeface="Arial" panose="020B0604020202020204" pitchFamily="34" charset="0"/>
                <a:cs typeface="Arial" panose="020B0604020202020204" pitchFamily="34" charset="0"/>
                <a:sym typeface="Symbol" panose="05050102010706020507" pitchFamily="18" charset="2"/>
              </a:rPr>
              <a:t>s </a:t>
            </a:r>
            <a:r>
              <a:rPr lang="en-US" altLang="ja-JP" sz="2400" dirty="0">
                <a:latin typeface="Arial" panose="020B0604020202020204" pitchFamily="34" charset="0"/>
                <a:cs typeface="Arial" panose="020B0604020202020204" pitchFamily="34" charset="0"/>
                <a:sym typeface="Wingdings" panose="05000000000000000000" pitchFamily="2" charset="2"/>
              </a:rPr>
              <a:t></a:t>
            </a:r>
          </a:p>
          <a:p>
            <a:pPr marL="0" indent="0">
              <a:buNone/>
            </a:pPr>
            <a:r>
              <a:rPr lang="en-US" altLang="ja-JP" sz="2400" dirty="0">
                <a:latin typeface="Arial" panose="020B0604020202020204" pitchFamily="34" charset="0"/>
                <a:cs typeface="Arial" panose="020B0604020202020204" pitchFamily="34" charset="0"/>
                <a:sym typeface="Wingdings" panose="05000000000000000000" pitchFamily="2" charset="2"/>
              </a:rPr>
              <a:t> </a:t>
            </a:r>
            <a:r>
              <a:rPr lang="ja-JP" altLang="en-US" sz="2400" dirty="0">
                <a:latin typeface="Arial" panose="020B0604020202020204" pitchFamily="34" charset="0"/>
                <a:cs typeface="Arial" panose="020B0604020202020204" pitchFamily="34" charset="0"/>
                <a:sym typeface="Wingdings" panose="05000000000000000000" pitchFamily="2" charset="2"/>
              </a:rPr>
              <a:t>アンプ入力インピーダンス：</a:t>
            </a:r>
            <a:r>
              <a:rPr lang="en-US" altLang="ja-JP" sz="2400" dirty="0">
                <a:latin typeface="Arial" panose="020B0604020202020204" pitchFamily="34" charset="0"/>
                <a:cs typeface="Arial" panose="020B0604020202020204" pitchFamily="34" charset="0"/>
                <a:sym typeface="Wingdings" panose="05000000000000000000" pitchFamily="2" charset="2"/>
              </a:rPr>
              <a:t>~100k</a:t>
            </a:r>
            <a:r>
              <a:rPr lang="en-US" altLang="ja-JP" sz="2400" dirty="0">
                <a:latin typeface="Arial" panose="020B0604020202020204" pitchFamily="34" charset="0"/>
                <a:cs typeface="Arial" panose="020B0604020202020204" pitchFamily="34" charset="0"/>
                <a:sym typeface="Symbol" panose="05050102010706020507" pitchFamily="18" charset="2"/>
              </a:rPr>
              <a:t></a:t>
            </a:r>
            <a:endParaRPr lang="en-US" altLang="ja-JP" sz="2400" dirty="0">
              <a:latin typeface="Arial" panose="020B0604020202020204" pitchFamily="34" charset="0"/>
              <a:cs typeface="Arial" panose="020B0604020202020204" pitchFamily="34" charset="0"/>
            </a:endParaRPr>
          </a:p>
        </p:txBody>
      </p:sp>
      <p:sp>
        <p:nvSpPr>
          <p:cNvPr id="17" name="コンテンツ プレースホルダー 1"/>
          <p:cNvSpPr txBox="1">
            <a:spLocks/>
          </p:cNvSpPr>
          <p:nvPr/>
        </p:nvSpPr>
        <p:spPr>
          <a:xfrm>
            <a:off x="2904797" y="5064895"/>
            <a:ext cx="4715203" cy="490368"/>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2400" dirty="0">
                <a:latin typeface="Arial" panose="020B0604020202020204" pitchFamily="34" charset="0"/>
                <a:cs typeface="Arial" panose="020B0604020202020204" pitchFamily="34" charset="0"/>
                <a:sym typeface="Symbol" panose="05050102010706020507" pitchFamily="18" charset="2"/>
              </a:rPr>
              <a:t>電圧増幅率</a:t>
            </a:r>
            <a:r>
              <a:rPr lang="en-US" altLang="ja-JP" sz="2400" dirty="0">
                <a:latin typeface="Arial" panose="020B0604020202020204" pitchFamily="34" charset="0"/>
                <a:cs typeface="Arial" panose="020B0604020202020204" pitchFamily="34" charset="0"/>
                <a:sym typeface="Symbol" panose="05050102010706020507" pitchFamily="18" charset="2"/>
              </a:rPr>
              <a:t>: 7.5mV/50V~150</a:t>
            </a:r>
            <a:endParaRPr lang="en-US" altLang="ja-JP" sz="2400" dirty="0">
              <a:latin typeface="Arial" panose="020B0604020202020204" pitchFamily="34" charset="0"/>
              <a:cs typeface="Arial" panose="020B0604020202020204" pitchFamily="34" charset="0"/>
              <a:sym typeface="Wingdings" panose="05000000000000000000" pitchFamily="2" charset="2"/>
            </a:endParaRPr>
          </a:p>
        </p:txBody>
      </p:sp>
    </p:spTree>
    <p:extLst>
      <p:ext uri="{BB962C8B-B14F-4D97-AF65-F5344CB8AC3E}">
        <p14:creationId xmlns:p14="http://schemas.microsoft.com/office/powerpoint/2010/main" val="1152625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4521" y="96624"/>
            <a:ext cx="8748464" cy="832076"/>
          </a:xfrm>
        </p:spPr>
        <p:txBody>
          <a:bodyPr>
            <a:noAutofit/>
          </a:bodyPr>
          <a:lstStyle/>
          <a:p>
            <a:r>
              <a:rPr kumimoji="1" lang="en-US" altLang="ja-JP" sz="3600" dirty="0">
                <a:latin typeface="Arial" panose="020B0604020202020204" pitchFamily="34" charset="0"/>
                <a:cs typeface="Arial" panose="020B0604020202020204" pitchFamily="34" charset="0"/>
              </a:rPr>
              <a:t>COBAND</a:t>
            </a:r>
            <a:r>
              <a:rPr kumimoji="1" lang="ja-JP" altLang="en-US" sz="3200" dirty="0">
                <a:latin typeface="Arial" panose="020B0604020202020204" pitchFamily="34" charset="0"/>
                <a:cs typeface="Arial" panose="020B0604020202020204" pitchFamily="34" charset="0"/>
              </a:rPr>
              <a:t>ロケット実験</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3</a:t>
            </a:fld>
            <a:endParaRPr kumimoji="1" lang="ja-JP" altLang="en-US"/>
          </a:p>
        </p:txBody>
      </p:sp>
      <p:sp>
        <p:nvSpPr>
          <p:cNvPr id="16" name="コンテンツ プレースホルダー 4"/>
          <p:cNvSpPr>
            <a:spLocks noGrp="1"/>
          </p:cNvSpPr>
          <p:nvPr>
            <p:ph idx="1"/>
          </p:nvPr>
        </p:nvSpPr>
        <p:spPr>
          <a:xfrm>
            <a:off x="161983" y="760067"/>
            <a:ext cx="8532439" cy="2555224"/>
          </a:xfrm>
        </p:spPr>
        <p:txBody>
          <a:bodyPr>
            <a:noAutofit/>
          </a:bodyPr>
          <a:lstStyle/>
          <a:p>
            <a:pPr marL="0" indent="0">
              <a:buNone/>
            </a:pPr>
            <a:r>
              <a:rPr lang="ja-JP" altLang="en-US" sz="2400" b="1" dirty="0">
                <a:solidFill>
                  <a:srgbClr val="FF0000"/>
                </a:solidFill>
                <a:latin typeface="Arial" panose="020B0604020202020204" pitchFamily="34" charset="0"/>
                <a:cs typeface="Arial" panose="020B0604020202020204" pitchFamily="34" charset="0"/>
              </a:rPr>
              <a:t>宇宙背景ニュートリノ</a:t>
            </a:r>
            <a:r>
              <a:rPr lang="ja-JP" altLang="en-US" sz="2400" b="1" dirty="0">
                <a:latin typeface="Arial" panose="020B0604020202020204" pitchFamily="34" charset="0"/>
                <a:cs typeface="Arial" panose="020B0604020202020204" pitchFamily="34" charset="0"/>
              </a:rPr>
              <a:t>の</a:t>
            </a:r>
            <a:r>
              <a:rPr lang="ja-JP" altLang="en-US" sz="2400" b="1" dirty="0">
                <a:solidFill>
                  <a:srgbClr val="FF0000"/>
                </a:solidFill>
                <a:latin typeface="Arial" panose="020B0604020202020204" pitchFamily="34" charset="0"/>
                <a:cs typeface="Arial" panose="020B0604020202020204" pitchFamily="34" charset="0"/>
              </a:rPr>
              <a:t>ニュートリノ崩壊</a:t>
            </a:r>
            <a:r>
              <a:rPr lang="ja-JP" altLang="en-US" sz="2400" b="1" dirty="0">
                <a:latin typeface="Arial" panose="020B0604020202020204" pitchFamily="34" charset="0"/>
                <a:cs typeface="Arial" panose="020B0604020202020204" pitchFamily="34" charset="0"/>
              </a:rPr>
              <a:t>の探索</a:t>
            </a:r>
            <a:endParaRPr lang="en-US" altLang="ja-JP" sz="2400" b="1" dirty="0">
              <a:latin typeface="Arial" panose="020B0604020202020204" pitchFamily="34" charset="0"/>
              <a:cs typeface="Arial" panose="020B0604020202020204" pitchFamily="34" charset="0"/>
            </a:endParaRPr>
          </a:p>
          <a:p>
            <a:pPr marL="0" indent="0">
              <a:buNone/>
            </a:pPr>
            <a:r>
              <a:rPr lang="ja-JP" altLang="en-US" sz="2400" dirty="0">
                <a:latin typeface="HG創英角ｺﾞｼｯｸUB" panose="020B0909000000000000" pitchFamily="49" charset="-128"/>
                <a:ea typeface="HG創英角ｺﾞｼｯｸUB" panose="020B0909000000000000" pitchFamily="49" charset="-128"/>
              </a:rPr>
              <a:t>波長約</a:t>
            </a:r>
            <a:r>
              <a:rPr lang="en-US" altLang="ja-JP" sz="2400" dirty="0">
                <a:latin typeface="HG創英角ｺﾞｼｯｸUB" panose="020B0909000000000000" pitchFamily="49" charset="-128"/>
                <a:ea typeface="HG創英角ｺﾞｼｯｸUB" panose="020B0909000000000000" pitchFamily="49" charset="-128"/>
              </a:rPr>
              <a:t>50</a:t>
            </a:r>
            <a:r>
              <a:rPr lang="en-US" altLang="ja-JP" sz="2400" dirty="0">
                <a:latin typeface="HG創英角ｺﾞｼｯｸUB" panose="020B0909000000000000" pitchFamily="49" charset="-128"/>
                <a:ea typeface="HG創英角ｺﾞｼｯｸUB" panose="020B0909000000000000" pitchFamily="49" charset="-128"/>
                <a:sym typeface="Symbol" panose="05050102010706020507" pitchFamily="18" charset="2"/>
              </a:rPr>
              <a:t>m(</a:t>
            </a:r>
            <a:r>
              <a:rPr lang="ja-JP" altLang="en-US" sz="2400" dirty="0">
                <a:latin typeface="HG創英角ｺﾞｼｯｸUB" panose="020B0909000000000000" pitchFamily="49" charset="-128"/>
                <a:ea typeface="HG創英角ｺﾞｼｯｸUB" panose="020B0909000000000000" pitchFamily="49" charset="-128"/>
                <a:sym typeface="Symbol" panose="05050102010706020507" pitchFamily="18" charset="2"/>
              </a:rPr>
              <a:t>遠赤外線</a:t>
            </a:r>
            <a:r>
              <a:rPr lang="en-US" altLang="ja-JP" sz="2400" dirty="0">
                <a:latin typeface="HG創英角ｺﾞｼｯｸUB" panose="020B0909000000000000" pitchFamily="49" charset="-128"/>
                <a:ea typeface="HG創英角ｺﾞｼｯｸUB" panose="020B0909000000000000" pitchFamily="49" charset="-128"/>
                <a:sym typeface="Symbol" panose="05050102010706020507" pitchFamily="18" charset="2"/>
              </a:rPr>
              <a:t>)</a:t>
            </a:r>
            <a:r>
              <a:rPr lang="ja-JP" altLang="en-US" sz="2400" dirty="0">
                <a:latin typeface="HG創英角ｺﾞｼｯｸUB" panose="020B0909000000000000" pitchFamily="49" charset="-128"/>
                <a:ea typeface="HG創英角ｺﾞｼｯｸUB" panose="020B0909000000000000" pitchFamily="49" charset="-128"/>
                <a:sym typeface="Symbol" panose="05050102010706020507" pitchFamily="18" charset="2"/>
              </a:rPr>
              <a:t>の光として観測</a:t>
            </a:r>
            <a:endParaRPr lang="en-US" altLang="ja-JP" sz="2400" dirty="0">
              <a:latin typeface="Arial" panose="020B0604020202020204" pitchFamily="34" charset="0"/>
              <a:cs typeface="Arial" panose="020B0604020202020204" pitchFamily="34" charset="0"/>
            </a:endParaRPr>
          </a:p>
          <a:p>
            <a:pPr marL="0" indent="0">
              <a:buNone/>
            </a:pPr>
            <a:endParaRPr lang="en-US" altLang="ja-JP" sz="2400" dirty="0">
              <a:latin typeface="Arial" panose="020B0604020202020204" pitchFamily="34" charset="0"/>
              <a:cs typeface="Arial" panose="020B0604020202020204" pitchFamily="34" charset="0"/>
            </a:endParaRPr>
          </a:p>
          <a:p>
            <a:r>
              <a:rPr lang="ja-JP" altLang="en-US" sz="2400" dirty="0">
                <a:latin typeface="Arial" panose="020B0604020202020204" pitchFamily="34" charset="0"/>
                <a:cs typeface="Arial" panose="020B0604020202020204" pitchFamily="34" charset="0"/>
              </a:rPr>
              <a:t>観測ロケットを打ち上げ高度</a:t>
            </a:r>
            <a:r>
              <a:rPr lang="en-US" altLang="ja-JP" sz="2400" dirty="0">
                <a:latin typeface="Arial" panose="020B0604020202020204" pitchFamily="34" charset="0"/>
                <a:cs typeface="Arial" panose="020B0604020202020204" pitchFamily="34" charset="0"/>
              </a:rPr>
              <a:t>200~300km</a:t>
            </a:r>
            <a:r>
              <a:rPr lang="ja-JP" altLang="en-US" sz="2400" dirty="0">
                <a:latin typeface="Arial" panose="020B0604020202020204" pitchFamily="34" charset="0"/>
                <a:cs typeface="Arial" panose="020B0604020202020204" pitchFamily="34" charset="0"/>
              </a:rPr>
              <a:t>で</a:t>
            </a:r>
            <a:r>
              <a:rPr lang="en-US" altLang="ja-JP" sz="2400" dirty="0">
                <a:latin typeface="Arial" panose="020B0604020202020204" pitchFamily="34" charset="0"/>
                <a:cs typeface="Arial" panose="020B0604020202020204" pitchFamily="34" charset="0"/>
              </a:rPr>
              <a:t>500</a:t>
            </a:r>
            <a:r>
              <a:rPr lang="ja-JP" altLang="en-US" sz="2400" dirty="0">
                <a:latin typeface="Arial" panose="020B0604020202020204" pitchFamily="34" charset="0"/>
                <a:cs typeface="Arial" panose="020B0604020202020204" pitchFamily="34" charset="0"/>
              </a:rPr>
              <a:t>秒の測定</a:t>
            </a:r>
            <a:endParaRPr lang="en-US" altLang="ja-JP" sz="2400" dirty="0">
              <a:latin typeface="Arial" panose="020B0604020202020204" pitchFamily="34" charset="0"/>
              <a:cs typeface="Arial" panose="020B0604020202020204" pitchFamily="34" charset="0"/>
            </a:endParaRPr>
          </a:p>
          <a:p>
            <a:r>
              <a:rPr lang="ja-JP" altLang="en-US" sz="2400" dirty="0">
                <a:latin typeface="Arial" panose="020B0604020202020204" pitchFamily="34" charset="0"/>
                <a:cs typeface="Arial" panose="020B0604020202020204" pitchFamily="34" charset="0"/>
              </a:rPr>
              <a:t>ニュートリノ崩壊の寿命が</a:t>
            </a:r>
            <a:r>
              <a:rPr lang="en-US" altLang="ja-JP" sz="2400" dirty="0">
                <a:latin typeface="Arial" panose="020B0604020202020204" pitchFamily="34" charset="0"/>
                <a:cs typeface="Arial" panose="020B0604020202020204" pitchFamily="34" charset="0"/>
              </a:rPr>
              <a:t>10</a:t>
            </a:r>
            <a:r>
              <a:rPr lang="en-US" altLang="ja-JP" sz="2400" baseline="30000" dirty="0">
                <a:latin typeface="Arial" panose="020B0604020202020204" pitchFamily="34" charset="0"/>
                <a:cs typeface="Arial" panose="020B0604020202020204" pitchFamily="34" charset="0"/>
              </a:rPr>
              <a:t>14</a:t>
            </a:r>
            <a:r>
              <a:rPr lang="ja-JP" altLang="en-US" sz="2400" dirty="0">
                <a:latin typeface="Arial" panose="020B0604020202020204" pitchFamily="34" charset="0"/>
                <a:cs typeface="Arial" panose="020B0604020202020204" pitchFamily="34" charset="0"/>
              </a:rPr>
              <a:t>年以下なら崩壊光子を観測可能な感度を目指す</a:t>
            </a:r>
          </a:p>
        </p:txBody>
      </p:sp>
      <p:grpSp>
        <p:nvGrpSpPr>
          <p:cNvPr id="48" name="グループ化 47"/>
          <p:cNvGrpSpPr/>
          <p:nvPr/>
        </p:nvGrpSpPr>
        <p:grpSpPr>
          <a:xfrm>
            <a:off x="259336" y="3356992"/>
            <a:ext cx="8589109" cy="2999358"/>
            <a:chOff x="151579" y="311710"/>
            <a:chExt cx="8589109" cy="2999358"/>
          </a:xfrm>
        </p:grpSpPr>
        <p:pic>
          <p:nvPicPr>
            <p:cNvPr id="49" name="図 48"/>
            <p:cNvPicPr>
              <a:picLocks noChangeAspect="1"/>
            </p:cNvPicPr>
            <p:nvPr/>
          </p:nvPicPr>
          <p:blipFill rotWithShape="1">
            <a:blip r:embed="rId2">
              <a:extLst>
                <a:ext uri="{28A0092B-C50C-407E-A947-70E740481C1C}">
                  <a14:useLocalDpi xmlns:a14="http://schemas.microsoft.com/office/drawing/2010/main" val="0"/>
                </a:ext>
              </a:extLst>
            </a:blip>
            <a:srcRect l="17857" t="21576" r="10682" b="34061"/>
            <a:stretch/>
          </p:blipFill>
          <p:spPr>
            <a:xfrm flipH="1">
              <a:off x="151579" y="311710"/>
              <a:ext cx="8589109" cy="2999358"/>
            </a:xfrm>
            <a:prstGeom prst="rect">
              <a:avLst/>
            </a:prstGeom>
          </p:spPr>
        </p:pic>
        <p:grpSp>
          <p:nvGrpSpPr>
            <p:cNvPr id="50" name="グループ化 49"/>
            <p:cNvGrpSpPr/>
            <p:nvPr/>
          </p:nvGrpSpPr>
          <p:grpSpPr>
            <a:xfrm>
              <a:off x="2593009" y="2570632"/>
              <a:ext cx="653134" cy="626677"/>
              <a:chOff x="2297975" y="5334210"/>
              <a:chExt cx="653134" cy="626677"/>
            </a:xfrm>
          </p:grpSpPr>
          <p:pic>
            <p:nvPicPr>
              <p:cNvPr id="100" name="Picture 114"/>
              <p:cNvPicPr>
                <a:picLocks noChangeAspect="1" noChangeArrowheads="1"/>
              </p:cNvPicPr>
              <p:nvPr/>
            </p:nvPicPr>
            <p:blipFill>
              <a:blip r:embed="rId3">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bwMode="auto">
              <a:xfrm>
                <a:off x="2297975" y="5359553"/>
                <a:ext cx="653134" cy="60133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101" name="テキスト ボックス 100"/>
                  <p:cNvSpPr txBox="1"/>
                  <p:nvPr/>
                </p:nvSpPr>
                <p:spPr>
                  <a:xfrm>
                    <a:off x="2381110" y="5334210"/>
                    <a:ext cx="457345" cy="525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1" i="1" smtClean="0">
                                  <a:latin typeface="Cambria Math" panose="02040503050406030204" pitchFamily="18" charset="0"/>
                                </a:rPr>
                              </m:ctrlPr>
                            </m:sSubPr>
                            <m:e>
                              <m:r>
                                <a:rPr kumimoji="1" lang="en-US" altLang="ja-JP" sz="2800" b="1" i="1" smtClean="0">
                                  <a:latin typeface="Cambria Math"/>
                                </a:rPr>
                                <m:t>𝝂</m:t>
                              </m:r>
                            </m:e>
                            <m:sub>
                              <m:r>
                                <a:rPr kumimoji="1" lang="en-US" altLang="ja-JP" sz="2800" b="1" i="1" smtClean="0">
                                  <a:latin typeface="Cambria Math"/>
                                </a:rPr>
                                <m:t>𝟑</m:t>
                              </m:r>
                            </m:sub>
                          </m:sSub>
                        </m:oMath>
                      </m:oMathPara>
                    </a14:m>
                    <a:endParaRPr kumimoji="1" lang="ja-JP" altLang="en-US" sz="2400" b="1" dirty="0">
                      <a:latin typeface="Arial Unicode MS" pitchFamily="50" charset="-128"/>
                      <a:ea typeface="Arial Unicode MS" pitchFamily="50" charset="-128"/>
                      <a:cs typeface="Arial Unicode MS" pitchFamily="50" charset="-128"/>
                    </a:endParaRPr>
                  </a:p>
                </p:txBody>
              </p:sp>
            </mc:Choice>
            <mc:Fallback>
              <p:sp>
                <p:nvSpPr>
                  <p:cNvPr id="101" name="テキスト ボックス 100"/>
                  <p:cNvSpPr txBox="1">
                    <a:spLocks noRot="1" noChangeAspect="1" noMove="1" noResize="1" noEditPoints="1" noAdjustHandles="1" noChangeArrowheads="1" noChangeShapeType="1" noTextEdit="1"/>
                  </p:cNvSpPr>
                  <p:nvPr/>
                </p:nvSpPr>
                <p:spPr>
                  <a:xfrm>
                    <a:off x="2381110" y="5334210"/>
                    <a:ext cx="457345" cy="525886"/>
                  </a:xfrm>
                  <a:prstGeom prst="rect">
                    <a:avLst/>
                  </a:prstGeom>
                  <a:blipFill>
                    <a:blip r:embed="rId4"/>
                    <a:stretch>
                      <a:fillRect/>
                    </a:stretch>
                  </a:blipFill>
                </p:spPr>
                <p:txBody>
                  <a:bodyPr/>
                  <a:lstStyle/>
                  <a:p>
                    <a:r>
                      <a:rPr lang="ja-JP" altLang="en-US">
                        <a:noFill/>
                      </a:rPr>
                      <a:t> </a:t>
                    </a:r>
                  </a:p>
                </p:txBody>
              </p:sp>
            </mc:Fallback>
          </mc:AlternateContent>
        </p:grpSp>
        <p:grpSp>
          <p:nvGrpSpPr>
            <p:cNvPr id="51" name="グループ化 50"/>
            <p:cNvGrpSpPr/>
            <p:nvPr/>
          </p:nvGrpSpPr>
          <p:grpSpPr>
            <a:xfrm>
              <a:off x="1499814" y="784534"/>
              <a:ext cx="2915722" cy="1050033"/>
              <a:chOff x="673993" y="4497105"/>
              <a:chExt cx="2915722" cy="1050033"/>
            </a:xfrm>
          </p:grpSpPr>
          <p:sp>
            <p:nvSpPr>
              <p:cNvPr id="88" name="Freeform 82"/>
              <p:cNvSpPr>
                <a:spLocks/>
              </p:cNvSpPr>
              <p:nvPr/>
            </p:nvSpPr>
            <p:spPr bwMode="auto">
              <a:xfrm rot="9452143">
                <a:off x="1379748" y="5149018"/>
                <a:ext cx="507995" cy="193285"/>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solidFill>
                  <a:srgbClr val="00B0F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Arial Unicode MS" pitchFamily="50" charset="-128"/>
                  <a:ea typeface="Arial Unicode MS" pitchFamily="50" charset="-128"/>
                  <a:cs typeface="Arial Unicode MS" pitchFamily="50" charset="-128"/>
                </a:endParaRPr>
              </a:p>
            </p:txBody>
          </p:sp>
          <p:sp>
            <p:nvSpPr>
              <p:cNvPr id="89" name="Line 2052"/>
              <p:cNvSpPr>
                <a:spLocks noChangeShapeType="1"/>
              </p:cNvSpPr>
              <p:nvPr/>
            </p:nvSpPr>
            <p:spPr bwMode="auto">
              <a:xfrm rot="20134178">
                <a:off x="2296940" y="4829427"/>
                <a:ext cx="754014" cy="114544"/>
              </a:xfrm>
              <a:prstGeom prst="line">
                <a:avLst/>
              </a:prstGeom>
              <a:noFill/>
              <a:ln w="76200">
                <a:solidFill>
                  <a:srgbClr val="00B0F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90" name="Line 2051"/>
              <p:cNvSpPr>
                <a:spLocks noChangeShapeType="1"/>
              </p:cNvSpPr>
              <p:nvPr/>
            </p:nvSpPr>
            <p:spPr bwMode="auto">
              <a:xfrm rot="20134178" flipH="1" flipV="1">
                <a:off x="1028532" y="5266895"/>
                <a:ext cx="338992" cy="67481"/>
              </a:xfrm>
              <a:prstGeom prst="line">
                <a:avLst/>
              </a:prstGeom>
              <a:noFill/>
              <a:ln w="76200">
                <a:solidFill>
                  <a:srgbClr val="00B0F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91" name="グループ化 90"/>
              <p:cNvGrpSpPr/>
              <p:nvPr/>
            </p:nvGrpSpPr>
            <p:grpSpPr>
              <a:xfrm>
                <a:off x="673993" y="5127614"/>
                <a:ext cx="425040" cy="419524"/>
                <a:chOff x="6359069" y="5273467"/>
                <a:chExt cx="425040" cy="419524"/>
              </a:xfrm>
            </p:grpSpPr>
            <p:pic>
              <p:nvPicPr>
                <p:cNvPr id="98" name="Picture 18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59069" y="5356811"/>
                  <a:ext cx="411464" cy="33618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99" name="テキスト ボックス 98"/>
                    <p:cNvSpPr txBox="1"/>
                    <p:nvPr/>
                  </p:nvSpPr>
                  <p:spPr>
                    <a:xfrm>
                      <a:off x="6373419" y="5273467"/>
                      <a:ext cx="41069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000" b="1" i="1" smtClean="0">
                                <a:latin typeface="Cambria Math"/>
                              </a:rPr>
                              <m:t>𝜸</m:t>
                            </m:r>
                          </m:oMath>
                        </m:oMathPara>
                      </a14:m>
                      <a:endParaRPr kumimoji="1" lang="ja-JP" altLang="en-US" sz="2000" b="1" dirty="0">
                        <a:latin typeface="Arial Unicode MS" pitchFamily="50" charset="-128"/>
                        <a:ea typeface="Arial Unicode MS" pitchFamily="50" charset="-128"/>
                        <a:cs typeface="Arial Unicode MS" pitchFamily="50" charset="-128"/>
                      </a:endParaRPr>
                    </a:p>
                  </p:txBody>
                </p:sp>
              </mc:Choice>
              <mc:Fallback>
                <p:sp>
                  <p:nvSpPr>
                    <p:cNvPr id="99" name="テキスト ボックス 98"/>
                    <p:cNvSpPr txBox="1">
                      <a:spLocks noRot="1" noChangeAspect="1" noMove="1" noResize="1" noEditPoints="1" noAdjustHandles="1" noChangeArrowheads="1" noChangeShapeType="1" noTextEdit="1"/>
                    </p:cNvSpPr>
                    <p:nvPr/>
                  </p:nvSpPr>
                  <p:spPr>
                    <a:xfrm>
                      <a:off x="6373419" y="5273467"/>
                      <a:ext cx="410690" cy="400110"/>
                    </a:xfrm>
                    <a:prstGeom prst="rect">
                      <a:avLst/>
                    </a:prstGeom>
                    <a:blipFill>
                      <a:blip r:embed="rId6"/>
                      <a:stretch>
                        <a:fillRect b="-7692"/>
                      </a:stretch>
                    </a:blipFill>
                  </p:spPr>
                  <p:txBody>
                    <a:bodyPr/>
                    <a:lstStyle/>
                    <a:p>
                      <a:r>
                        <a:rPr lang="ja-JP" altLang="en-US">
                          <a:noFill/>
                        </a:rPr>
                        <a:t> </a:t>
                      </a:r>
                    </a:p>
                  </p:txBody>
                </p:sp>
              </mc:Fallback>
            </mc:AlternateContent>
          </p:grpSp>
          <p:grpSp>
            <p:nvGrpSpPr>
              <p:cNvPr id="92" name="グループ化 91"/>
              <p:cNvGrpSpPr/>
              <p:nvPr/>
            </p:nvGrpSpPr>
            <p:grpSpPr>
              <a:xfrm>
                <a:off x="2928140" y="4497105"/>
                <a:ext cx="661575" cy="496644"/>
                <a:chOff x="3281553" y="5661248"/>
                <a:chExt cx="569155" cy="413410"/>
              </a:xfrm>
            </p:grpSpPr>
            <p:pic>
              <p:nvPicPr>
                <p:cNvPr id="96" name="Picture 114"/>
                <p:cNvPicPr>
                  <a:picLocks noChangeAspect="1" noChangeArrowheads="1"/>
                </p:cNvPicPr>
                <p:nvPr/>
              </p:nvPicPr>
              <p:blipFill>
                <a:blip r:embed="rId3" cstate="email">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3330524" y="5661248"/>
                  <a:ext cx="449023" cy="41341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97" name="テキスト ボックス 96"/>
                    <p:cNvSpPr txBox="1"/>
                    <p:nvPr/>
                  </p:nvSpPr>
                  <p:spPr>
                    <a:xfrm>
                      <a:off x="3281553" y="5661248"/>
                      <a:ext cx="56915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000" b="1" i="1" smtClean="0">
                                    <a:latin typeface="Cambria Math" panose="02040503050406030204" pitchFamily="18" charset="0"/>
                                  </a:rPr>
                                </m:ctrlPr>
                              </m:sSubPr>
                              <m:e>
                                <m:r>
                                  <a:rPr kumimoji="1" lang="en-US" altLang="ja-JP" sz="2000" b="1" i="1" smtClean="0">
                                    <a:latin typeface="Cambria Math"/>
                                  </a:rPr>
                                  <m:t>𝝂</m:t>
                                </m:r>
                              </m:e>
                              <m:sub>
                                <m:r>
                                  <a:rPr kumimoji="1" lang="en-US" altLang="ja-JP" sz="2000" b="1" i="1" smtClean="0">
                                    <a:latin typeface="Cambria Math"/>
                                  </a:rPr>
                                  <m:t>𝟐</m:t>
                                </m:r>
                              </m:sub>
                            </m:sSub>
                          </m:oMath>
                        </m:oMathPara>
                      </a14:m>
                      <a:endParaRPr kumimoji="1" lang="ja-JP" altLang="en-US" sz="2000" b="1" dirty="0">
                        <a:latin typeface="Arial Unicode MS" pitchFamily="50" charset="-128"/>
                        <a:ea typeface="Arial Unicode MS" pitchFamily="50" charset="-128"/>
                        <a:cs typeface="Arial Unicode MS" pitchFamily="50" charset="-128"/>
                      </a:endParaRPr>
                    </a:p>
                  </p:txBody>
                </p:sp>
              </mc:Choice>
              <mc:Fallback>
                <p:sp>
                  <p:nvSpPr>
                    <p:cNvPr id="97" name="テキスト ボックス 96"/>
                    <p:cNvSpPr txBox="1">
                      <a:spLocks noRot="1" noChangeAspect="1" noMove="1" noResize="1" noEditPoints="1" noAdjustHandles="1" noChangeArrowheads="1" noChangeShapeType="1" noTextEdit="1"/>
                    </p:cNvSpPr>
                    <p:nvPr/>
                  </p:nvSpPr>
                  <p:spPr>
                    <a:xfrm>
                      <a:off x="3281553" y="5661248"/>
                      <a:ext cx="569155" cy="400110"/>
                    </a:xfrm>
                    <a:prstGeom prst="rect">
                      <a:avLst/>
                    </a:prstGeom>
                    <a:blipFill>
                      <a:blip r:embed="rId7"/>
                      <a:stretch>
                        <a:fillRect/>
                      </a:stretch>
                    </a:blipFill>
                  </p:spPr>
                  <p:txBody>
                    <a:bodyPr/>
                    <a:lstStyle/>
                    <a:p>
                      <a:r>
                        <a:rPr lang="ja-JP" altLang="en-US">
                          <a:noFill/>
                        </a:rPr>
                        <a:t> </a:t>
                      </a:r>
                    </a:p>
                  </p:txBody>
                </p:sp>
              </mc:Fallback>
            </mc:AlternateContent>
          </p:grpSp>
          <p:grpSp>
            <p:nvGrpSpPr>
              <p:cNvPr id="93" name="グループ化 92"/>
              <p:cNvGrpSpPr/>
              <p:nvPr/>
            </p:nvGrpSpPr>
            <p:grpSpPr>
              <a:xfrm>
                <a:off x="1767914" y="4716998"/>
                <a:ext cx="653134" cy="626677"/>
                <a:chOff x="2297975" y="5334210"/>
                <a:chExt cx="653134" cy="626677"/>
              </a:xfrm>
            </p:grpSpPr>
            <p:pic>
              <p:nvPicPr>
                <p:cNvPr id="94" name="Picture 114"/>
                <p:cNvPicPr>
                  <a:picLocks noChangeAspect="1" noChangeArrowheads="1"/>
                </p:cNvPicPr>
                <p:nvPr/>
              </p:nvPicPr>
              <p:blipFill>
                <a:blip r:embed="rId3">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bwMode="auto">
                <a:xfrm>
                  <a:off x="2297975" y="5359553"/>
                  <a:ext cx="653134" cy="60133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95" name="テキスト ボックス 94"/>
                    <p:cNvSpPr txBox="1"/>
                    <p:nvPr/>
                  </p:nvSpPr>
                  <p:spPr>
                    <a:xfrm>
                      <a:off x="2381110" y="5334210"/>
                      <a:ext cx="457345" cy="525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1" i="1" smtClean="0">
                                    <a:latin typeface="Cambria Math" panose="02040503050406030204" pitchFamily="18" charset="0"/>
                                  </a:rPr>
                                </m:ctrlPr>
                              </m:sSubPr>
                              <m:e>
                                <m:r>
                                  <a:rPr kumimoji="1" lang="en-US" altLang="ja-JP" sz="2800" b="1" i="1" smtClean="0">
                                    <a:latin typeface="Cambria Math"/>
                                  </a:rPr>
                                  <m:t>𝝂</m:t>
                                </m:r>
                              </m:e>
                              <m:sub>
                                <m:r>
                                  <a:rPr kumimoji="1" lang="en-US" altLang="ja-JP" sz="2800" b="1" i="1" smtClean="0">
                                    <a:latin typeface="Cambria Math"/>
                                  </a:rPr>
                                  <m:t>𝟑</m:t>
                                </m:r>
                              </m:sub>
                            </m:sSub>
                          </m:oMath>
                        </m:oMathPara>
                      </a14:m>
                      <a:endParaRPr kumimoji="1" lang="ja-JP" altLang="en-US" sz="2400" b="1" dirty="0">
                        <a:latin typeface="Arial Unicode MS" pitchFamily="50" charset="-128"/>
                        <a:ea typeface="Arial Unicode MS" pitchFamily="50" charset="-128"/>
                        <a:cs typeface="Arial Unicode MS" pitchFamily="50" charset="-128"/>
                      </a:endParaRPr>
                    </a:p>
                  </p:txBody>
                </p:sp>
              </mc:Choice>
              <mc:Fallback>
                <p:sp>
                  <p:nvSpPr>
                    <p:cNvPr id="95" name="テキスト ボックス 94"/>
                    <p:cNvSpPr txBox="1">
                      <a:spLocks noRot="1" noChangeAspect="1" noMove="1" noResize="1" noEditPoints="1" noAdjustHandles="1" noChangeArrowheads="1" noChangeShapeType="1" noTextEdit="1"/>
                    </p:cNvSpPr>
                    <p:nvPr/>
                  </p:nvSpPr>
                  <p:spPr>
                    <a:xfrm>
                      <a:off x="2381110" y="5334210"/>
                      <a:ext cx="457345" cy="525886"/>
                    </a:xfrm>
                    <a:prstGeom prst="rect">
                      <a:avLst/>
                    </a:prstGeom>
                    <a:blipFill>
                      <a:blip r:embed="rId8"/>
                      <a:stretch>
                        <a:fillRect/>
                      </a:stretch>
                    </a:blipFill>
                  </p:spPr>
                  <p:txBody>
                    <a:bodyPr/>
                    <a:lstStyle/>
                    <a:p>
                      <a:r>
                        <a:rPr lang="ja-JP" altLang="en-US">
                          <a:noFill/>
                        </a:rPr>
                        <a:t> </a:t>
                      </a:r>
                    </a:p>
                  </p:txBody>
                </p:sp>
              </mc:Fallback>
            </mc:AlternateContent>
          </p:grpSp>
        </p:grpSp>
        <p:grpSp>
          <p:nvGrpSpPr>
            <p:cNvPr id="52" name="グループ化 51"/>
            <p:cNvGrpSpPr/>
            <p:nvPr/>
          </p:nvGrpSpPr>
          <p:grpSpPr>
            <a:xfrm>
              <a:off x="5597624" y="2476147"/>
              <a:ext cx="661575" cy="496644"/>
              <a:chOff x="3281553" y="5661248"/>
              <a:chExt cx="569155" cy="413410"/>
            </a:xfrm>
          </p:grpSpPr>
          <p:pic>
            <p:nvPicPr>
              <p:cNvPr id="86" name="Picture 114"/>
              <p:cNvPicPr>
                <a:picLocks noChangeAspect="1" noChangeArrowheads="1"/>
              </p:cNvPicPr>
              <p:nvPr/>
            </p:nvPicPr>
            <p:blipFill>
              <a:blip r:embed="rId3" cstate="email">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3330524" y="5661248"/>
                <a:ext cx="449023" cy="41341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87" name="テキスト ボックス 86"/>
                  <p:cNvSpPr txBox="1"/>
                  <p:nvPr/>
                </p:nvSpPr>
                <p:spPr>
                  <a:xfrm>
                    <a:off x="3281553" y="5661248"/>
                    <a:ext cx="56915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000" b="1" i="1" smtClean="0">
                                  <a:latin typeface="Cambria Math" panose="02040503050406030204" pitchFamily="18" charset="0"/>
                                </a:rPr>
                              </m:ctrlPr>
                            </m:sSubPr>
                            <m:e>
                              <m:r>
                                <a:rPr kumimoji="1" lang="en-US" altLang="ja-JP" sz="2000" b="1" i="1" smtClean="0">
                                  <a:latin typeface="Cambria Math"/>
                                </a:rPr>
                                <m:t>𝝂</m:t>
                              </m:r>
                            </m:e>
                            <m:sub>
                              <m:r>
                                <a:rPr kumimoji="1" lang="en-US" altLang="ja-JP" sz="2000" b="1" i="1" smtClean="0">
                                  <a:latin typeface="Cambria Math"/>
                                </a:rPr>
                                <m:t>𝟐</m:t>
                              </m:r>
                            </m:sub>
                          </m:sSub>
                        </m:oMath>
                      </m:oMathPara>
                    </a14:m>
                    <a:endParaRPr kumimoji="1" lang="ja-JP" altLang="en-US" sz="2000" b="1" dirty="0">
                      <a:latin typeface="Arial Unicode MS" pitchFamily="50" charset="-128"/>
                      <a:ea typeface="Arial Unicode MS" pitchFamily="50" charset="-128"/>
                      <a:cs typeface="Arial Unicode MS" pitchFamily="50" charset="-128"/>
                    </a:endParaRPr>
                  </a:p>
                </p:txBody>
              </p:sp>
            </mc:Choice>
            <mc:Fallback>
              <p:sp>
                <p:nvSpPr>
                  <p:cNvPr id="87" name="テキスト ボックス 86"/>
                  <p:cNvSpPr txBox="1">
                    <a:spLocks noRot="1" noChangeAspect="1" noMove="1" noResize="1" noEditPoints="1" noAdjustHandles="1" noChangeArrowheads="1" noChangeShapeType="1" noTextEdit="1"/>
                  </p:cNvSpPr>
                  <p:nvPr/>
                </p:nvSpPr>
                <p:spPr>
                  <a:xfrm>
                    <a:off x="3281553" y="5661248"/>
                    <a:ext cx="569155" cy="400110"/>
                  </a:xfrm>
                  <a:prstGeom prst="rect">
                    <a:avLst/>
                  </a:prstGeom>
                  <a:blipFill>
                    <a:blip r:embed="rId9"/>
                    <a:stretch>
                      <a:fillRect/>
                    </a:stretch>
                  </a:blipFill>
                </p:spPr>
                <p:txBody>
                  <a:bodyPr/>
                  <a:lstStyle/>
                  <a:p>
                    <a:r>
                      <a:rPr lang="ja-JP" altLang="en-US">
                        <a:noFill/>
                      </a:rPr>
                      <a:t> </a:t>
                    </a:r>
                  </a:p>
                </p:txBody>
              </p:sp>
            </mc:Fallback>
          </mc:AlternateContent>
        </p:grpSp>
        <p:grpSp>
          <p:nvGrpSpPr>
            <p:cNvPr id="53" name="グループ化 52"/>
            <p:cNvGrpSpPr/>
            <p:nvPr/>
          </p:nvGrpSpPr>
          <p:grpSpPr>
            <a:xfrm>
              <a:off x="6782472" y="988725"/>
              <a:ext cx="661575" cy="496644"/>
              <a:chOff x="3281553" y="5661248"/>
              <a:chExt cx="569155" cy="413410"/>
            </a:xfrm>
          </p:grpSpPr>
          <p:pic>
            <p:nvPicPr>
              <p:cNvPr id="84" name="Picture 114"/>
              <p:cNvPicPr>
                <a:picLocks noChangeAspect="1" noChangeArrowheads="1"/>
              </p:cNvPicPr>
              <p:nvPr/>
            </p:nvPicPr>
            <p:blipFill>
              <a:blip r:embed="rId3" cstate="email">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3330524" y="5661248"/>
                <a:ext cx="449023" cy="41341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85" name="テキスト ボックス 84"/>
                  <p:cNvSpPr txBox="1"/>
                  <p:nvPr/>
                </p:nvSpPr>
                <p:spPr>
                  <a:xfrm>
                    <a:off x="3281553" y="5661248"/>
                    <a:ext cx="56915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000" b="1" i="1" smtClean="0">
                                  <a:latin typeface="Cambria Math" panose="02040503050406030204" pitchFamily="18" charset="0"/>
                                </a:rPr>
                              </m:ctrlPr>
                            </m:sSubPr>
                            <m:e>
                              <m:r>
                                <a:rPr kumimoji="1" lang="en-US" altLang="ja-JP" sz="2000" b="1" i="1" smtClean="0">
                                  <a:latin typeface="Cambria Math"/>
                                </a:rPr>
                                <m:t>𝝂</m:t>
                              </m:r>
                            </m:e>
                            <m:sub>
                              <m:r>
                                <a:rPr kumimoji="1" lang="en-US" altLang="ja-JP" sz="2000" b="1" i="1" smtClean="0">
                                  <a:latin typeface="Cambria Math"/>
                                </a:rPr>
                                <m:t>𝟐</m:t>
                              </m:r>
                            </m:sub>
                          </m:sSub>
                        </m:oMath>
                      </m:oMathPara>
                    </a14:m>
                    <a:endParaRPr kumimoji="1" lang="ja-JP" altLang="en-US" sz="2000" b="1" dirty="0">
                      <a:latin typeface="Arial Unicode MS" pitchFamily="50" charset="-128"/>
                      <a:ea typeface="Arial Unicode MS" pitchFamily="50" charset="-128"/>
                      <a:cs typeface="Arial Unicode MS" pitchFamily="50" charset="-128"/>
                    </a:endParaRPr>
                  </a:p>
                </p:txBody>
              </p:sp>
            </mc:Choice>
            <mc:Fallback>
              <p:sp>
                <p:nvSpPr>
                  <p:cNvPr id="85" name="テキスト ボックス 84"/>
                  <p:cNvSpPr txBox="1">
                    <a:spLocks noRot="1" noChangeAspect="1" noMove="1" noResize="1" noEditPoints="1" noAdjustHandles="1" noChangeArrowheads="1" noChangeShapeType="1" noTextEdit="1"/>
                  </p:cNvSpPr>
                  <p:nvPr/>
                </p:nvSpPr>
                <p:spPr>
                  <a:xfrm>
                    <a:off x="3281553" y="5661248"/>
                    <a:ext cx="569155" cy="400110"/>
                  </a:xfrm>
                  <a:prstGeom prst="rect">
                    <a:avLst/>
                  </a:prstGeom>
                  <a:blipFill>
                    <a:blip r:embed="rId10"/>
                    <a:stretch>
                      <a:fillRect/>
                    </a:stretch>
                  </a:blipFill>
                </p:spPr>
                <p:txBody>
                  <a:bodyPr/>
                  <a:lstStyle/>
                  <a:p>
                    <a:r>
                      <a:rPr lang="ja-JP" altLang="en-US">
                        <a:noFill/>
                      </a:rPr>
                      <a:t> </a:t>
                    </a:r>
                  </a:p>
                </p:txBody>
              </p:sp>
            </mc:Fallback>
          </mc:AlternateContent>
        </p:grpSp>
        <p:grpSp>
          <p:nvGrpSpPr>
            <p:cNvPr id="54" name="グループ化 53"/>
            <p:cNvGrpSpPr/>
            <p:nvPr/>
          </p:nvGrpSpPr>
          <p:grpSpPr>
            <a:xfrm>
              <a:off x="4824589" y="994597"/>
              <a:ext cx="653134" cy="626677"/>
              <a:chOff x="2297975" y="5334210"/>
              <a:chExt cx="653134" cy="626677"/>
            </a:xfrm>
          </p:grpSpPr>
          <p:pic>
            <p:nvPicPr>
              <p:cNvPr id="82" name="Picture 114"/>
              <p:cNvPicPr>
                <a:picLocks noChangeAspect="1" noChangeArrowheads="1"/>
              </p:cNvPicPr>
              <p:nvPr/>
            </p:nvPicPr>
            <p:blipFill>
              <a:blip r:embed="rId3">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bwMode="auto">
              <a:xfrm>
                <a:off x="2297975" y="5359553"/>
                <a:ext cx="653134" cy="60133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83" name="テキスト ボックス 82"/>
                  <p:cNvSpPr txBox="1"/>
                  <p:nvPr/>
                </p:nvSpPr>
                <p:spPr>
                  <a:xfrm>
                    <a:off x="2381110" y="5334210"/>
                    <a:ext cx="457345" cy="525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1" i="1" smtClean="0">
                                  <a:latin typeface="Cambria Math" panose="02040503050406030204" pitchFamily="18" charset="0"/>
                                </a:rPr>
                              </m:ctrlPr>
                            </m:sSubPr>
                            <m:e>
                              <m:r>
                                <a:rPr kumimoji="1" lang="en-US" altLang="ja-JP" sz="2800" b="1" i="1" smtClean="0">
                                  <a:latin typeface="Cambria Math"/>
                                </a:rPr>
                                <m:t>𝝂</m:t>
                              </m:r>
                            </m:e>
                            <m:sub>
                              <m:r>
                                <a:rPr kumimoji="1" lang="en-US" altLang="ja-JP" sz="2800" b="1" i="1" smtClean="0">
                                  <a:latin typeface="Cambria Math"/>
                                </a:rPr>
                                <m:t>𝟑</m:t>
                              </m:r>
                            </m:sub>
                          </m:sSub>
                        </m:oMath>
                      </m:oMathPara>
                    </a14:m>
                    <a:endParaRPr kumimoji="1" lang="ja-JP" altLang="en-US" sz="2400" b="1" dirty="0">
                      <a:latin typeface="Arial Unicode MS" pitchFamily="50" charset="-128"/>
                      <a:ea typeface="Arial Unicode MS" pitchFamily="50" charset="-128"/>
                      <a:cs typeface="Arial Unicode MS" pitchFamily="50" charset="-128"/>
                    </a:endParaRPr>
                  </a:p>
                </p:txBody>
              </p:sp>
            </mc:Choice>
            <mc:Fallback>
              <p:sp>
                <p:nvSpPr>
                  <p:cNvPr id="83" name="テキスト ボックス 82"/>
                  <p:cNvSpPr txBox="1">
                    <a:spLocks noRot="1" noChangeAspect="1" noMove="1" noResize="1" noEditPoints="1" noAdjustHandles="1" noChangeArrowheads="1" noChangeShapeType="1" noTextEdit="1"/>
                  </p:cNvSpPr>
                  <p:nvPr/>
                </p:nvSpPr>
                <p:spPr>
                  <a:xfrm>
                    <a:off x="2381110" y="5334210"/>
                    <a:ext cx="457345" cy="525886"/>
                  </a:xfrm>
                  <a:prstGeom prst="rect">
                    <a:avLst/>
                  </a:prstGeom>
                  <a:blipFill>
                    <a:blip r:embed="rId11"/>
                    <a:stretch>
                      <a:fillRect/>
                    </a:stretch>
                  </a:blipFill>
                </p:spPr>
                <p:txBody>
                  <a:bodyPr/>
                  <a:lstStyle/>
                  <a:p>
                    <a:r>
                      <a:rPr lang="ja-JP" altLang="en-US">
                        <a:noFill/>
                      </a:rPr>
                      <a:t> </a:t>
                    </a:r>
                  </a:p>
                </p:txBody>
              </p:sp>
            </mc:Fallback>
          </mc:AlternateContent>
        </p:grpSp>
        <p:grpSp>
          <p:nvGrpSpPr>
            <p:cNvPr id="55" name="グループ化 54"/>
            <p:cNvGrpSpPr/>
            <p:nvPr/>
          </p:nvGrpSpPr>
          <p:grpSpPr>
            <a:xfrm>
              <a:off x="3867275" y="2617875"/>
              <a:ext cx="525528" cy="431399"/>
              <a:chOff x="4278572" y="5636989"/>
              <a:chExt cx="525528" cy="431399"/>
            </a:xfrm>
          </p:grpSpPr>
          <p:pic>
            <p:nvPicPr>
              <p:cNvPr id="80" name="Picture 100"/>
              <p:cNvPicPr>
                <a:picLocks noChangeAspect="1" noChangeArrowheads="1"/>
              </p:cNvPicPr>
              <p:nvPr/>
            </p:nvPicPr>
            <p:blipFill>
              <a:blip r:embed="rId12" cstate="email">
                <a:extLst>
                  <a:ext uri="{BEBA8EAE-BF5A-486C-A8C5-ECC9F3942E4B}">
                    <a14:imgProps xmlns:a14="http://schemas.microsoft.com/office/drawing/2010/main">
                      <a14:imgLayer r:embed="rId13">
                        <a14:imgEffect>
                          <a14:saturation sat="66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4331504" y="5700745"/>
                <a:ext cx="403805" cy="36764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81" name="テキスト ボックス 80"/>
                  <p:cNvSpPr txBox="1"/>
                  <p:nvPr/>
                </p:nvSpPr>
                <p:spPr>
                  <a:xfrm>
                    <a:off x="4278572" y="5636989"/>
                    <a:ext cx="52552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000" b="1" i="1" smtClean="0">
                                  <a:latin typeface="Cambria Math" panose="02040503050406030204" pitchFamily="18" charset="0"/>
                                  <a:ea typeface="Arial Unicode MS" pitchFamily="50" charset="-128"/>
                                  <a:cs typeface="Arial Unicode MS" pitchFamily="50" charset="-128"/>
                                </a:rPr>
                              </m:ctrlPr>
                            </m:sSubPr>
                            <m:e>
                              <m:r>
                                <a:rPr kumimoji="1" lang="en-US" altLang="ja-JP" sz="2000" b="1" i="1" smtClean="0">
                                  <a:latin typeface="Cambria Math" panose="02040503050406030204" pitchFamily="18" charset="0"/>
                                  <a:ea typeface="Arial Unicode MS" pitchFamily="50" charset="-128"/>
                                  <a:cs typeface="Arial Unicode MS" pitchFamily="50" charset="-128"/>
                                </a:rPr>
                                <m:t>𝝂</m:t>
                              </m:r>
                            </m:e>
                            <m:sub>
                              <m:r>
                                <a:rPr kumimoji="1" lang="en-US" altLang="ja-JP" sz="2000" b="1" i="1" smtClean="0">
                                  <a:latin typeface="Cambria Math" panose="02040503050406030204" pitchFamily="18" charset="0"/>
                                  <a:ea typeface="Arial Unicode MS" pitchFamily="50" charset="-128"/>
                                  <a:cs typeface="Arial Unicode MS" pitchFamily="50" charset="-128"/>
                                </a:rPr>
                                <m:t>𝟏</m:t>
                              </m:r>
                            </m:sub>
                          </m:sSub>
                        </m:oMath>
                      </m:oMathPara>
                    </a14:m>
                    <a:endParaRPr kumimoji="1" lang="ja-JP" altLang="en-US" sz="2000" b="1" dirty="0">
                      <a:latin typeface="Arial Unicode MS" pitchFamily="50" charset="-128"/>
                      <a:ea typeface="Arial Unicode MS" pitchFamily="50" charset="-128"/>
                      <a:cs typeface="Arial Unicode MS" pitchFamily="50" charset="-128"/>
                    </a:endParaRPr>
                  </a:p>
                </p:txBody>
              </p:sp>
            </mc:Choice>
            <mc:Fallback>
              <p:sp>
                <p:nvSpPr>
                  <p:cNvPr id="81" name="テキスト ボックス 80"/>
                  <p:cNvSpPr txBox="1">
                    <a:spLocks noRot="1" noChangeAspect="1" noMove="1" noResize="1" noEditPoints="1" noAdjustHandles="1" noChangeArrowheads="1" noChangeShapeType="1" noTextEdit="1"/>
                  </p:cNvSpPr>
                  <p:nvPr/>
                </p:nvSpPr>
                <p:spPr>
                  <a:xfrm>
                    <a:off x="4278572" y="5636989"/>
                    <a:ext cx="525528" cy="400110"/>
                  </a:xfrm>
                  <a:prstGeom prst="rect">
                    <a:avLst/>
                  </a:prstGeom>
                  <a:blipFill>
                    <a:blip r:embed="rId14"/>
                    <a:stretch>
                      <a:fillRect b="-1515"/>
                    </a:stretch>
                  </a:blipFill>
                </p:spPr>
                <p:txBody>
                  <a:bodyPr/>
                  <a:lstStyle/>
                  <a:p>
                    <a:r>
                      <a:rPr lang="ja-JP" altLang="en-US">
                        <a:noFill/>
                      </a:rPr>
                      <a:t> </a:t>
                    </a:r>
                  </a:p>
                </p:txBody>
              </p:sp>
            </mc:Fallback>
          </mc:AlternateContent>
        </p:grpSp>
        <p:grpSp>
          <p:nvGrpSpPr>
            <p:cNvPr id="56" name="グループ化 55"/>
            <p:cNvGrpSpPr/>
            <p:nvPr/>
          </p:nvGrpSpPr>
          <p:grpSpPr>
            <a:xfrm>
              <a:off x="2251008" y="569812"/>
              <a:ext cx="525528" cy="431399"/>
              <a:chOff x="4278572" y="5636989"/>
              <a:chExt cx="525528" cy="431399"/>
            </a:xfrm>
          </p:grpSpPr>
          <p:pic>
            <p:nvPicPr>
              <p:cNvPr id="78" name="Picture 100"/>
              <p:cNvPicPr>
                <a:picLocks noChangeAspect="1" noChangeArrowheads="1"/>
              </p:cNvPicPr>
              <p:nvPr/>
            </p:nvPicPr>
            <p:blipFill>
              <a:blip r:embed="rId12" cstate="email">
                <a:extLst>
                  <a:ext uri="{BEBA8EAE-BF5A-486C-A8C5-ECC9F3942E4B}">
                    <a14:imgProps xmlns:a14="http://schemas.microsoft.com/office/drawing/2010/main">
                      <a14:imgLayer r:embed="rId13">
                        <a14:imgEffect>
                          <a14:saturation sat="66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4331504" y="5700745"/>
                <a:ext cx="403805" cy="36764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79" name="テキスト ボックス 78"/>
                  <p:cNvSpPr txBox="1"/>
                  <p:nvPr/>
                </p:nvSpPr>
                <p:spPr>
                  <a:xfrm>
                    <a:off x="4278572" y="5636989"/>
                    <a:ext cx="52552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000" b="1" i="1" smtClean="0">
                                  <a:latin typeface="Cambria Math" panose="02040503050406030204" pitchFamily="18" charset="0"/>
                                  <a:ea typeface="Arial Unicode MS" pitchFamily="50" charset="-128"/>
                                  <a:cs typeface="Arial Unicode MS" pitchFamily="50" charset="-128"/>
                                </a:rPr>
                              </m:ctrlPr>
                            </m:sSubPr>
                            <m:e>
                              <m:r>
                                <a:rPr kumimoji="1" lang="en-US" altLang="ja-JP" sz="2000" b="1" i="1" smtClean="0">
                                  <a:latin typeface="Cambria Math" panose="02040503050406030204" pitchFamily="18" charset="0"/>
                                  <a:ea typeface="Arial Unicode MS" pitchFamily="50" charset="-128"/>
                                  <a:cs typeface="Arial Unicode MS" pitchFamily="50" charset="-128"/>
                                </a:rPr>
                                <m:t>𝝂</m:t>
                              </m:r>
                            </m:e>
                            <m:sub>
                              <m:r>
                                <a:rPr kumimoji="1" lang="en-US" altLang="ja-JP" sz="2000" b="1" i="1" smtClean="0">
                                  <a:latin typeface="Cambria Math" panose="02040503050406030204" pitchFamily="18" charset="0"/>
                                  <a:ea typeface="Arial Unicode MS" pitchFamily="50" charset="-128"/>
                                  <a:cs typeface="Arial Unicode MS" pitchFamily="50" charset="-128"/>
                                </a:rPr>
                                <m:t>𝟏</m:t>
                              </m:r>
                            </m:sub>
                          </m:sSub>
                        </m:oMath>
                      </m:oMathPara>
                    </a14:m>
                    <a:endParaRPr kumimoji="1" lang="ja-JP" altLang="en-US" sz="2000" b="1" dirty="0">
                      <a:latin typeface="Arial Unicode MS" pitchFamily="50" charset="-128"/>
                      <a:ea typeface="Arial Unicode MS" pitchFamily="50" charset="-128"/>
                      <a:cs typeface="Arial Unicode MS" pitchFamily="50" charset="-128"/>
                    </a:endParaRPr>
                  </a:p>
                </p:txBody>
              </p:sp>
            </mc:Choice>
            <mc:Fallback>
              <p:sp>
                <p:nvSpPr>
                  <p:cNvPr id="79" name="テキスト ボックス 78"/>
                  <p:cNvSpPr txBox="1">
                    <a:spLocks noRot="1" noChangeAspect="1" noMove="1" noResize="1" noEditPoints="1" noAdjustHandles="1" noChangeArrowheads="1" noChangeShapeType="1" noTextEdit="1"/>
                  </p:cNvSpPr>
                  <p:nvPr/>
                </p:nvSpPr>
                <p:spPr>
                  <a:xfrm>
                    <a:off x="4278572" y="5636989"/>
                    <a:ext cx="525528" cy="400110"/>
                  </a:xfrm>
                  <a:prstGeom prst="rect">
                    <a:avLst/>
                  </a:prstGeom>
                  <a:blipFill>
                    <a:blip r:embed="rId15"/>
                    <a:stretch>
                      <a:fillRect b="-3030"/>
                    </a:stretch>
                  </a:blipFill>
                </p:spPr>
                <p:txBody>
                  <a:bodyPr/>
                  <a:lstStyle/>
                  <a:p>
                    <a:r>
                      <a:rPr lang="ja-JP" altLang="en-US">
                        <a:noFill/>
                      </a:rPr>
                      <a:t> </a:t>
                    </a:r>
                  </a:p>
                </p:txBody>
              </p:sp>
            </mc:Fallback>
          </mc:AlternateContent>
        </p:grpSp>
        <p:grpSp>
          <p:nvGrpSpPr>
            <p:cNvPr id="57" name="グループ化 56"/>
            <p:cNvGrpSpPr/>
            <p:nvPr/>
          </p:nvGrpSpPr>
          <p:grpSpPr>
            <a:xfrm>
              <a:off x="5901858" y="999384"/>
              <a:ext cx="525528" cy="431399"/>
              <a:chOff x="4278572" y="5636989"/>
              <a:chExt cx="525528" cy="431399"/>
            </a:xfrm>
          </p:grpSpPr>
          <p:pic>
            <p:nvPicPr>
              <p:cNvPr id="76" name="Picture 100"/>
              <p:cNvPicPr>
                <a:picLocks noChangeAspect="1" noChangeArrowheads="1"/>
              </p:cNvPicPr>
              <p:nvPr/>
            </p:nvPicPr>
            <p:blipFill>
              <a:blip r:embed="rId12" cstate="email">
                <a:extLst>
                  <a:ext uri="{BEBA8EAE-BF5A-486C-A8C5-ECC9F3942E4B}">
                    <a14:imgProps xmlns:a14="http://schemas.microsoft.com/office/drawing/2010/main">
                      <a14:imgLayer r:embed="rId13">
                        <a14:imgEffect>
                          <a14:saturation sat="66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4331504" y="5700745"/>
                <a:ext cx="403805" cy="36764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77" name="テキスト ボックス 76"/>
                  <p:cNvSpPr txBox="1"/>
                  <p:nvPr/>
                </p:nvSpPr>
                <p:spPr>
                  <a:xfrm>
                    <a:off x="4278572" y="5636989"/>
                    <a:ext cx="52552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000" b="1" i="1" smtClean="0">
                                  <a:latin typeface="Cambria Math" panose="02040503050406030204" pitchFamily="18" charset="0"/>
                                  <a:ea typeface="Arial Unicode MS" pitchFamily="50" charset="-128"/>
                                  <a:cs typeface="Arial Unicode MS" pitchFamily="50" charset="-128"/>
                                </a:rPr>
                              </m:ctrlPr>
                            </m:sSubPr>
                            <m:e>
                              <m:r>
                                <a:rPr kumimoji="1" lang="en-US" altLang="ja-JP" sz="2000" b="1" i="1" smtClean="0">
                                  <a:latin typeface="Cambria Math" panose="02040503050406030204" pitchFamily="18" charset="0"/>
                                  <a:ea typeface="Arial Unicode MS" pitchFamily="50" charset="-128"/>
                                  <a:cs typeface="Arial Unicode MS" pitchFamily="50" charset="-128"/>
                                </a:rPr>
                                <m:t>𝝂</m:t>
                              </m:r>
                            </m:e>
                            <m:sub>
                              <m:r>
                                <a:rPr kumimoji="1" lang="en-US" altLang="ja-JP" sz="2000" b="1" i="1" smtClean="0">
                                  <a:latin typeface="Cambria Math" panose="02040503050406030204" pitchFamily="18" charset="0"/>
                                  <a:ea typeface="Arial Unicode MS" pitchFamily="50" charset="-128"/>
                                  <a:cs typeface="Arial Unicode MS" pitchFamily="50" charset="-128"/>
                                </a:rPr>
                                <m:t>𝟏</m:t>
                              </m:r>
                            </m:sub>
                          </m:sSub>
                        </m:oMath>
                      </m:oMathPara>
                    </a14:m>
                    <a:endParaRPr kumimoji="1" lang="ja-JP" altLang="en-US" sz="2000" b="1" dirty="0">
                      <a:latin typeface="Arial Unicode MS" pitchFamily="50" charset="-128"/>
                      <a:ea typeface="Arial Unicode MS" pitchFamily="50" charset="-128"/>
                      <a:cs typeface="Arial Unicode MS" pitchFamily="50" charset="-128"/>
                    </a:endParaRPr>
                  </a:p>
                </p:txBody>
              </p:sp>
            </mc:Choice>
            <mc:Fallback>
              <p:sp>
                <p:nvSpPr>
                  <p:cNvPr id="77" name="テキスト ボックス 76"/>
                  <p:cNvSpPr txBox="1">
                    <a:spLocks noRot="1" noChangeAspect="1" noMove="1" noResize="1" noEditPoints="1" noAdjustHandles="1" noChangeArrowheads="1" noChangeShapeType="1" noTextEdit="1"/>
                  </p:cNvSpPr>
                  <p:nvPr/>
                </p:nvSpPr>
                <p:spPr>
                  <a:xfrm>
                    <a:off x="4278572" y="5636989"/>
                    <a:ext cx="525528" cy="400110"/>
                  </a:xfrm>
                  <a:prstGeom prst="rect">
                    <a:avLst/>
                  </a:prstGeom>
                  <a:blipFill>
                    <a:blip r:embed="rId16"/>
                    <a:stretch>
                      <a:fillRect b="-3030"/>
                    </a:stretch>
                  </a:blipFill>
                </p:spPr>
                <p:txBody>
                  <a:bodyPr/>
                  <a:lstStyle/>
                  <a:p>
                    <a:r>
                      <a:rPr lang="ja-JP" altLang="en-US">
                        <a:noFill/>
                      </a:rPr>
                      <a:t> </a:t>
                    </a:r>
                  </a:p>
                </p:txBody>
              </p:sp>
            </mc:Fallback>
          </mc:AlternateContent>
        </p:grpSp>
        <p:grpSp>
          <p:nvGrpSpPr>
            <p:cNvPr id="58" name="グループ化 57"/>
            <p:cNvGrpSpPr/>
            <p:nvPr/>
          </p:nvGrpSpPr>
          <p:grpSpPr>
            <a:xfrm>
              <a:off x="1585233" y="1811389"/>
              <a:ext cx="6432944" cy="628435"/>
              <a:chOff x="1101950" y="4440778"/>
              <a:chExt cx="6432944" cy="628435"/>
            </a:xfrm>
          </p:grpSpPr>
          <p:grpSp>
            <p:nvGrpSpPr>
              <p:cNvPr id="59" name="グループ化 58"/>
              <p:cNvGrpSpPr/>
              <p:nvPr/>
            </p:nvGrpSpPr>
            <p:grpSpPr>
              <a:xfrm>
                <a:off x="1484634" y="4725716"/>
                <a:ext cx="4302456" cy="281163"/>
                <a:chOff x="1498251" y="4096158"/>
                <a:chExt cx="4302456" cy="281163"/>
              </a:xfrm>
            </p:grpSpPr>
            <p:sp>
              <p:nvSpPr>
                <p:cNvPr id="70" name="Freeform 82"/>
                <p:cNvSpPr>
                  <a:spLocks/>
                </p:cNvSpPr>
                <p:nvPr/>
              </p:nvSpPr>
              <p:spPr bwMode="auto">
                <a:xfrm rot="10549861">
                  <a:off x="5292712" y="4096158"/>
                  <a:ext cx="507995" cy="193285"/>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gradFill>
                    <a:gsLst>
                      <a:gs pos="0">
                        <a:srgbClr val="00B0F0"/>
                      </a:gs>
                      <a:gs pos="100000">
                        <a:srgbClr val="00B050"/>
                      </a:gs>
                    </a:gsLst>
                    <a:lin ang="0" scaled="0"/>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Arial Unicode MS" pitchFamily="50" charset="-128"/>
                    <a:ea typeface="Arial Unicode MS" pitchFamily="50" charset="-128"/>
                    <a:cs typeface="Arial Unicode MS" pitchFamily="50" charset="-128"/>
                  </a:endParaRPr>
                </a:p>
              </p:txBody>
            </p:sp>
            <p:sp>
              <p:nvSpPr>
                <p:cNvPr id="71" name="Line 2051"/>
                <p:cNvSpPr>
                  <a:spLocks noChangeShapeType="1"/>
                </p:cNvSpPr>
                <p:nvPr/>
              </p:nvSpPr>
              <p:spPr bwMode="auto">
                <a:xfrm rot="20134178" flipH="1" flipV="1">
                  <a:off x="1498251" y="4138977"/>
                  <a:ext cx="388497" cy="162314"/>
                </a:xfrm>
                <a:prstGeom prst="line">
                  <a:avLst/>
                </a:prstGeom>
                <a:noFill/>
                <a:ln w="7620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2" name="Freeform 82"/>
                <p:cNvSpPr>
                  <a:spLocks/>
                </p:cNvSpPr>
                <p:nvPr/>
              </p:nvSpPr>
              <p:spPr bwMode="auto">
                <a:xfrm rot="10593650">
                  <a:off x="4677760" y="4110584"/>
                  <a:ext cx="626432" cy="193285"/>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gradFill flip="none" rotWithShape="1">
                    <a:gsLst>
                      <a:gs pos="0">
                        <a:srgbClr val="00B050"/>
                      </a:gs>
                      <a:gs pos="100000">
                        <a:srgbClr val="92D050"/>
                      </a:gs>
                    </a:gsLst>
                    <a:lin ang="0" scaled="0"/>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Arial Unicode MS" pitchFamily="50" charset="-128"/>
                    <a:ea typeface="Arial Unicode MS" pitchFamily="50" charset="-128"/>
                    <a:cs typeface="Arial Unicode MS" pitchFamily="50" charset="-128"/>
                  </a:endParaRPr>
                </a:p>
              </p:txBody>
            </p:sp>
            <p:sp>
              <p:nvSpPr>
                <p:cNvPr id="73" name="Freeform 82"/>
                <p:cNvSpPr>
                  <a:spLocks/>
                </p:cNvSpPr>
                <p:nvPr/>
              </p:nvSpPr>
              <p:spPr bwMode="auto">
                <a:xfrm rot="10597714">
                  <a:off x="3901241" y="4126521"/>
                  <a:ext cx="775929" cy="193285"/>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gradFill>
                    <a:gsLst>
                      <a:gs pos="0">
                        <a:srgbClr val="92D050"/>
                      </a:gs>
                      <a:gs pos="100000">
                        <a:srgbClr val="FFFF00"/>
                      </a:gs>
                    </a:gsLst>
                    <a:lin ang="0" scaled="0"/>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dirty="0">
                    <a:latin typeface="Arial Unicode MS" pitchFamily="50" charset="-128"/>
                    <a:ea typeface="Arial Unicode MS" pitchFamily="50" charset="-128"/>
                    <a:cs typeface="Arial Unicode MS" pitchFamily="50" charset="-128"/>
                  </a:endParaRPr>
                </a:p>
              </p:txBody>
            </p:sp>
            <p:sp>
              <p:nvSpPr>
                <p:cNvPr id="74" name="Freeform 82"/>
                <p:cNvSpPr>
                  <a:spLocks/>
                </p:cNvSpPr>
                <p:nvPr/>
              </p:nvSpPr>
              <p:spPr bwMode="auto">
                <a:xfrm rot="10646844">
                  <a:off x="2972420" y="4144930"/>
                  <a:ext cx="926888" cy="193285"/>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gradFill>
                    <a:gsLst>
                      <a:gs pos="0">
                        <a:srgbClr val="FFFF00"/>
                      </a:gs>
                      <a:gs pos="100000">
                        <a:srgbClr val="FFC000"/>
                      </a:gs>
                    </a:gsLst>
                    <a:lin ang="0" scaled="0"/>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Arial Unicode MS" pitchFamily="50" charset="-128"/>
                    <a:ea typeface="Arial Unicode MS" pitchFamily="50" charset="-128"/>
                    <a:cs typeface="Arial Unicode MS" pitchFamily="50" charset="-128"/>
                  </a:endParaRPr>
                </a:p>
              </p:txBody>
            </p:sp>
            <p:sp>
              <p:nvSpPr>
                <p:cNvPr id="75" name="Freeform 82"/>
                <p:cNvSpPr>
                  <a:spLocks/>
                </p:cNvSpPr>
                <p:nvPr/>
              </p:nvSpPr>
              <p:spPr bwMode="auto">
                <a:xfrm rot="10629777">
                  <a:off x="1905936" y="4184036"/>
                  <a:ext cx="1075580" cy="193285"/>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gradFill>
                    <a:gsLst>
                      <a:gs pos="0">
                        <a:srgbClr val="FFC000"/>
                      </a:gs>
                      <a:gs pos="100000">
                        <a:srgbClr val="FF0000"/>
                      </a:gs>
                    </a:gsLst>
                    <a:lin ang="0" scaled="0"/>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Arial Unicode MS" pitchFamily="50" charset="-128"/>
                    <a:ea typeface="Arial Unicode MS" pitchFamily="50" charset="-128"/>
                    <a:cs typeface="Arial Unicode MS" pitchFamily="50" charset="-128"/>
                  </a:endParaRPr>
                </a:p>
              </p:txBody>
            </p:sp>
          </p:grpSp>
          <p:sp>
            <p:nvSpPr>
              <p:cNvPr id="60" name="Line 2052"/>
              <p:cNvSpPr>
                <a:spLocks noChangeShapeType="1"/>
              </p:cNvSpPr>
              <p:nvPr/>
            </p:nvSpPr>
            <p:spPr bwMode="auto">
              <a:xfrm rot="20648422">
                <a:off x="6291993" y="4663239"/>
                <a:ext cx="677610" cy="140380"/>
              </a:xfrm>
              <a:prstGeom prst="line">
                <a:avLst/>
              </a:prstGeom>
              <a:noFill/>
              <a:ln w="76200">
                <a:solidFill>
                  <a:srgbClr val="00B0F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61" name="グループ化 60"/>
              <p:cNvGrpSpPr/>
              <p:nvPr/>
            </p:nvGrpSpPr>
            <p:grpSpPr>
              <a:xfrm>
                <a:off x="5693300" y="4442536"/>
                <a:ext cx="653134" cy="626677"/>
                <a:chOff x="2297975" y="5334210"/>
                <a:chExt cx="653134" cy="626677"/>
              </a:xfrm>
            </p:grpSpPr>
            <p:pic>
              <p:nvPicPr>
                <p:cNvPr id="68" name="Picture 114"/>
                <p:cNvPicPr>
                  <a:picLocks noChangeAspect="1" noChangeArrowheads="1"/>
                </p:cNvPicPr>
                <p:nvPr/>
              </p:nvPicPr>
              <p:blipFill>
                <a:blip r:embed="rId3">
                  <a:duotone>
                    <a:prstClr val="black"/>
                    <a:schemeClr val="accent6">
                      <a:tint val="45000"/>
                      <a:satMod val="400000"/>
                    </a:schemeClr>
                  </a:duotone>
                  <a:extLst>
                    <a:ext uri="{28A0092B-C50C-407E-A947-70E740481C1C}">
                      <a14:useLocalDpi xmlns:a14="http://schemas.microsoft.com/office/drawing/2010/main"/>
                    </a:ext>
                  </a:extLst>
                </a:blip>
                <a:srcRect/>
                <a:stretch>
                  <a:fillRect/>
                </a:stretch>
              </p:blipFill>
              <p:spPr bwMode="auto">
                <a:xfrm>
                  <a:off x="2297975" y="5359553"/>
                  <a:ext cx="653134" cy="60133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69" name="テキスト ボックス 68"/>
                    <p:cNvSpPr txBox="1"/>
                    <p:nvPr/>
                  </p:nvSpPr>
                  <p:spPr>
                    <a:xfrm>
                      <a:off x="2381110" y="5334210"/>
                      <a:ext cx="457345" cy="525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1" i="1" smtClean="0">
                                    <a:latin typeface="Cambria Math" panose="02040503050406030204" pitchFamily="18" charset="0"/>
                                  </a:rPr>
                                </m:ctrlPr>
                              </m:sSubPr>
                              <m:e>
                                <m:r>
                                  <a:rPr kumimoji="1" lang="en-US" altLang="ja-JP" sz="2800" b="1" i="1" smtClean="0">
                                    <a:latin typeface="Cambria Math"/>
                                  </a:rPr>
                                  <m:t>𝝂</m:t>
                                </m:r>
                              </m:e>
                              <m:sub>
                                <m:r>
                                  <a:rPr kumimoji="1" lang="en-US" altLang="ja-JP" sz="2800" b="1" i="1" smtClean="0">
                                    <a:latin typeface="Cambria Math"/>
                                  </a:rPr>
                                  <m:t>𝟑</m:t>
                                </m:r>
                              </m:sub>
                            </m:sSub>
                          </m:oMath>
                        </m:oMathPara>
                      </a14:m>
                      <a:endParaRPr kumimoji="1" lang="ja-JP" altLang="en-US" sz="2400" b="1" dirty="0">
                        <a:latin typeface="Arial Unicode MS" pitchFamily="50" charset="-128"/>
                        <a:ea typeface="Arial Unicode MS" pitchFamily="50" charset="-128"/>
                        <a:cs typeface="Arial Unicode MS" pitchFamily="50" charset="-128"/>
                      </a:endParaRPr>
                    </a:p>
                  </p:txBody>
                </p:sp>
              </mc:Choice>
              <mc:Fallback>
                <p:sp>
                  <p:nvSpPr>
                    <p:cNvPr id="69" name="テキスト ボックス 68"/>
                    <p:cNvSpPr txBox="1">
                      <a:spLocks noRot="1" noChangeAspect="1" noMove="1" noResize="1" noEditPoints="1" noAdjustHandles="1" noChangeArrowheads="1" noChangeShapeType="1" noTextEdit="1"/>
                    </p:cNvSpPr>
                    <p:nvPr/>
                  </p:nvSpPr>
                  <p:spPr>
                    <a:xfrm>
                      <a:off x="2381110" y="5334210"/>
                      <a:ext cx="457345" cy="525886"/>
                    </a:xfrm>
                    <a:prstGeom prst="rect">
                      <a:avLst/>
                    </a:prstGeom>
                    <a:blipFill>
                      <a:blip r:embed="rId17"/>
                      <a:stretch>
                        <a:fillRect/>
                      </a:stretch>
                    </a:blipFill>
                  </p:spPr>
                  <p:txBody>
                    <a:bodyPr/>
                    <a:lstStyle/>
                    <a:p>
                      <a:r>
                        <a:rPr lang="ja-JP" altLang="en-US">
                          <a:noFill/>
                        </a:rPr>
                        <a:t> </a:t>
                      </a:r>
                    </a:p>
                  </p:txBody>
                </p:sp>
              </mc:Fallback>
            </mc:AlternateContent>
          </p:grpSp>
          <p:grpSp>
            <p:nvGrpSpPr>
              <p:cNvPr id="62" name="グループ化 61"/>
              <p:cNvGrpSpPr/>
              <p:nvPr/>
            </p:nvGrpSpPr>
            <p:grpSpPr>
              <a:xfrm>
                <a:off x="1101950" y="4584398"/>
                <a:ext cx="425040" cy="419524"/>
                <a:chOff x="6359069" y="5273467"/>
                <a:chExt cx="425040" cy="419524"/>
              </a:xfrm>
            </p:grpSpPr>
            <p:pic>
              <p:nvPicPr>
                <p:cNvPr id="66" name="Picture 18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59069" y="5356811"/>
                  <a:ext cx="411464" cy="33618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67" name="テキスト ボックス 66"/>
                    <p:cNvSpPr txBox="1"/>
                    <p:nvPr/>
                  </p:nvSpPr>
                  <p:spPr>
                    <a:xfrm>
                      <a:off x="6373419" y="5273467"/>
                      <a:ext cx="41069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000" b="1" i="1" smtClean="0">
                                <a:latin typeface="Cambria Math"/>
                              </a:rPr>
                              <m:t>𝜸</m:t>
                            </m:r>
                          </m:oMath>
                        </m:oMathPara>
                      </a14:m>
                      <a:endParaRPr kumimoji="1" lang="ja-JP" altLang="en-US" sz="2000" b="1" dirty="0">
                        <a:latin typeface="Arial Unicode MS" pitchFamily="50" charset="-128"/>
                        <a:ea typeface="Arial Unicode MS" pitchFamily="50" charset="-128"/>
                        <a:cs typeface="Arial Unicode MS" pitchFamily="50" charset="-128"/>
                      </a:endParaRPr>
                    </a:p>
                  </p:txBody>
                </p:sp>
              </mc:Choice>
              <mc:Fallback>
                <p:sp>
                  <p:nvSpPr>
                    <p:cNvPr id="67" name="テキスト ボックス 66"/>
                    <p:cNvSpPr txBox="1">
                      <a:spLocks noRot="1" noChangeAspect="1" noMove="1" noResize="1" noEditPoints="1" noAdjustHandles="1" noChangeArrowheads="1" noChangeShapeType="1" noTextEdit="1"/>
                    </p:cNvSpPr>
                    <p:nvPr/>
                  </p:nvSpPr>
                  <p:spPr>
                    <a:xfrm>
                      <a:off x="6373419" y="5273467"/>
                      <a:ext cx="410690" cy="400110"/>
                    </a:xfrm>
                    <a:prstGeom prst="rect">
                      <a:avLst/>
                    </a:prstGeom>
                    <a:blipFill>
                      <a:blip r:embed="rId18"/>
                      <a:stretch>
                        <a:fillRect b="-7576"/>
                      </a:stretch>
                    </a:blipFill>
                  </p:spPr>
                  <p:txBody>
                    <a:bodyPr/>
                    <a:lstStyle/>
                    <a:p>
                      <a:r>
                        <a:rPr lang="ja-JP" altLang="en-US">
                          <a:noFill/>
                        </a:rPr>
                        <a:t> </a:t>
                      </a:r>
                    </a:p>
                  </p:txBody>
                </p:sp>
              </mc:Fallback>
            </mc:AlternateContent>
          </p:grpSp>
          <p:grpSp>
            <p:nvGrpSpPr>
              <p:cNvPr id="63" name="グループ化 62"/>
              <p:cNvGrpSpPr/>
              <p:nvPr/>
            </p:nvGrpSpPr>
            <p:grpSpPr>
              <a:xfrm>
                <a:off x="6873319" y="4440778"/>
                <a:ext cx="661575" cy="496644"/>
                <a:chOff x="3281553" y="5661248"/>
                <a:chExt cx="569155" cy="413410"/>
              </a:xfrm>
            </p:grpSpPr>
            <p:pic>
              <p:nvPicPr>
                <p:cNvPr id="64" name="Picture 114"/>
                <p:cNvPicPr>
                  <a:picLocks noChangeAspect="1" noChangeArrowheads="1"/>
                </p:cNvPicPr>
                <p:nvPr/>
              </p:nvPicPr>
              <p:blipFill>
                <a:blip r:embed="rId3" cstate="email">
                  <a:duotone>
                    <a:prstClr val="black"/>
                    <a:schemeClr val="accent5">
                      <a:tint val="45000"/>
                      <a:satMod val="400000"/>
                    </a:schemeClr>
                  </a:duotone>
                  <a:extLst>
                    <a:ext uri="{28A0092B-C50C-407E-A947-70E740481C1C}">
                      <a14:useLocalDpi xmlns:a14="http://schemas.microsoft.com/office/drawing/2010/main"/>
                    </a:ext>
                  </a:extLst>
                </a:blip>
                <a:srcRect/>
                <a:stretch>
                  <a:fillRect/>
                </a:stretch>
              </p:blipFill>
              <p:spPr bwMode="auto">
                <a:xfrm>
                  <a:off x="3330524" y="5661248"/>
                  <a:ext cx="449023" cy="41341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mc:Choice xmlns:a14="http://schemas.microsoft.com/office/drawing/2010/main" Requires="a14">
                <p:sp>
                  <p:nvSpPr>
                    <p:cNvPr id="65" name="テキスト ボックス 64"/>
                    <p:cNvSpPr txBox="1"/>
                    <p:nvPr/>
                  </p:nvSpPr>
                  <p:spPr>
                    <a:xfrm>
                      <a:off x="3281553" y="5661248"/>
                      <a:ext cx="569155"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000" b="1" i="1" smtClean="0">
                                    <a:latin typeface="Cambria Math" panose="02040503050406030204" pitchFamily="18" charset="0"/>
                                  </a:rPr>
                                </m:ctrlPr>
                              </m:sSubPr>
                              <m:e>
                                <m:r>
                                  <a:rPr kumimoji="1" lang="en-US" altLang="ja-JP" sz="2000" b="1" i="1" smtClean="0">
                                    <a:latin typeface="Cambria Math"/>
                                  </a:rPr>
                                  <m:t>𝝂</m:t>
                                </m:r>
                              </m:e>
                              <m:sub>
                                <m:r>
                                  <a:rPr kumimoji="1" lang="en-US" altLang="ja-JP" sz="2000" b="1" i="1" smtClean="0">
                                    <a:latin typeface="Cambria Math"/>
                                  </a:rPr>
                                  <m:t>𝟐</m:t>
                                </m:r>
                              </m:sub>
                            </m:sSub>
                          </m:oMath>
                        </m:oMathPara>
                      </a14:m>
                      <a:endParaRPr kumimoji="1" lang="ja-JP" altLang="en-US" sz="2000" b="1" dirty="0">
                        <a:latin typeface="Arial Unicode MS" pitchFamily="50" charset="-128"/>
                        <a:ea typeface="Arial Unicode MS" pitchFamily="50" charset="-128"/>
                        <a:cs typeface="Arial Unicode MS" pitchFamily="50" charset="-128"/>
                      </a:endParaRPr>
                    </a:p>
                  </p:txBody>
                </p:sp>
              </mc:Choice>
              <mc:Fallback>
                <p:sp>
                  <p:nvSpPr>
                    <p:cNvPr id="65" name="テキスト ボックス 64"/>
                    <p:cNvSpPr txBox="1">
                      <a:spLocks noRot="1" noChangeAspect="1" noMove="1" noResize="1" noEditPoints="1" noAdjustHandles="1" noChangeArrowheads="1" noChangeShapeType="1" noTextEdit="1"/>
                    </p:cNvSpPr>
                    <p:nvPr/>
                  </p:nvSpPr>
                  <p:spPr>
                    <a:xfrm>
                      <a:off x="3281553" y="5661248"/>
                      <a:ext cx="569155" cy="400110"/>
                    </a:xfrm>
                    <a:prstGeom prst="rect">
                      <a:avLst/>
                    </a:prstGeom>
                    <a:blipFill>
                      <a:blip r:embed="rId19"/>
                      <a:stretch>
                        <a:fillRect/>
                      </a:stretch>
                    </a:blipFill>
                  </p:spPr>
                  <p:txBody>
                    <a:bodyPr/>
                    <a:lstStyle/>
                    <a:p>
                      <a:r>
                        <a:rPr lang="ja-JP" altLang="en-US">
                          <a:noFill/>
                        </a:rPr>
                        <a:t> </a:t>
                      </a:r>
                    </a:p>
                  </p:txBody>
                </p:sp>
              </mc:Fallback>
            </mc:AlternateContent>
          </p:grpSp>
        </p:grpSp>
      </p:grpSp>
    </p:spTree>
    <p:extLst>
      <p:ext uri="{BB962C8B-B14F-4D97-AF65-F5344CB8AC3E}">
        <p14:creationId xmlns:p14="http://schemas.microsoft.com/office/powerpoint/2010/main" val="2908789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コンテンツ プレースホルダー 4"/>
              <p:cNvSpPr txBox="1">
                <a:spLocks/>
              </p:cNvSpPr>
              <p:nvPr/>
            </p:nvSpPr>
            <p:spPr>
              <a:xfrm>
                <a:off x="1363039" y="5022450"/>
                <a:ext cx="6593785" cy="648072"/>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None/>
                </a:pPr>
                <a:r>
                  <a:rPr lang="en-US" altLang="ja-JP" sz="2800" dirty="0">
                    <a:solidFill>
                      <a:srgbClr val="FF0000"/>
                    </a:solidFill>
                    <a:ea typeface="Arial Unicode MS" pitchFamily="50" charset="-128"/>
                    <a:cs typeface="Arial Unicode MS" pitchFamily="50" charset="-128"/>
                    <a:sym typeface="Wingdings" panose="05000000000000000000" pitchFamily="2" charset="2"/>
                  </a:rPr>
                  <a:t></a:t>
                </a:r>
                <a14:m>
                  <m:oMath xmlns:m="http://schemas.openxmlformats.org/officeDocument/2006/math">
                    <m:r>
                      <m:rPr>
                        <m:sty m:val="p"/>
                      </m:rPr>
                      <a:rPr lang="en-US" altLang="ja-JP" sz="2800" dirty="0" smtClean="0">
                        <a:solidFill>
                          <a:srgbClr val="FF0000"/>
                        </a:solidFill>
                        <a:latin typeface="Cambria Math" panose="02040503050406030204" pitchFamily="18" charset="0"/>
                        <a:ea typeface="Arial Unicode MS" pitchFamily="50" charset="-128"/>
                        <a:cs typeface="Arial Unicode MS" pitchFamily="50" charset="-128"/>
                        <a:sym typeface="Symbol" panose="05050102010706020507" pitchFamily="18" charset="2"/>
                      </a:rPr>
                      <m:t>NEP</m:t>
                    </m:r>
                    <m:r>
                      <a:rPr lang="en-US" altLang="ja-JP" sz="2800" b="1" i="1" dirty="0" smtClean="0">
                        <a:solidFill>
                          <a:srgbClr val="FF0000"/>
                        </a:solidFill>
                        <a:latin typeface="Cambria Math" panose="02040503050406030204" pitchFamily="18" charset="0"/>
                        <a:ea typeface="Arial Unicode MS" pitchFamily="50" charset="-128"/>
                        <a:cs typeface="Arial Unicode MS" pitchFamily="50" charset="-128"/>
                        <a:sym typeface="Symbol" panose="05050102010706020507" pitchFamily="18" charset="2"/>
                      </a:rPr>
                      <m:t> ~</m:t>
                    </m:r>
                    <m:r>
                      <a:rPr lang="en-US" altLang="ja-JP" sz="2800" b="0" i="0" dirty="0" smtClean="0">
                        <a:solidFill>
                          <a:srgbClr val="FF0000"/>
                        </a:solidFill>
                        <a:latin typeface="Cambria Math" panose="02040503050406030204" pitchFamily="18" charset="0"/>
                        <a:ea typeface="Arial Unicode MS" pitchFamily="50" charset="-128"/>
                        <a:cs typeface="Arial Unicode MS" pitchFamily="50" charset="-128"/>
                        <a:sym typeface="Symbol" panose="05050102010706020507" pitchFamily="18" charset="2"/>
                      </a:rPr>
                      <m:t>1</m:t>
                    </m:r>
                    <m:r>
                      <a:rPr lang="en-US" altLang="ja-JP" sz="2800" b="0" i="1" dirty="0" smtClean="0">
                        <a:solidFill>
                          <a:srgbClr val="FF0000"/>
                        </a:solidFill>
                        <a:latin typeface="Cambria Math" panose="02040503050406030204" pitchFamily="18" charset="0"/>
                        <a:ea typeface="Arial Unicode MS" pitchFamily="50" charset="-128"/>
                        <a:cs typeface="Arial Unicode MS" pitchFamily="50" charset="-128"/>
                        <a:sym typeface="Symbol" panose="05050102010706020507" pitchFamily="18" charset="2"/>
                      </a:rPr>
                      <m:t></m:t>
                    </m:r>
                    <m:sSup>
                      <m:sSupPr>
                        <m:ctrlPr>
                          <a:rPr lang="en-US" altLang="ja-JP" sz="2800" b="0" i="1" dirty="0" smtClean="0">
                            <a:solidFill>
                              <a:srgbClr val="FF0000"/>
                            </a:solidFill>
                            <a:latin typeface="Cambria Math" panose="02040503050406030204" pitchFamily="18" charset="0"/>
                            <a:ea typeface="Arial Unicode MS" pitchFamily="50" charset="-128"/>
                            <a:cs typeface="Arial Unicode MS" pitchFamily="50" charset="-128"/>
                            <a:sym typeface="Symbol" panose="05050102010706020507" pitchFamily="18" charset="2"/>
                          </a:rPr>
                        </m:ctrlPr>
                      </m:sSupPr>
                      <m:e>
                        <m:r>
                          <a:rPr lang="en-US" altLang="ja-JP" sz="2800" b="0" i="0" dirty="0" smtClean="0">
                            <a:solidFill>
                              <a:srgbClr val="FF0000"/>
                            </a:solidFill>
                            <a:latin typeface="Cambria Math" panose="02040503050406030204" pitchFamily="18" charset="0"/>
                            <a:ea typeface="Arial Unicode MS" pitchFamily="50" charset="-128"/>
                            <a:cs typeface="Arial Unicode MS" pitchFamily="50" charset="-128"/>
                            <a:sym typeface="Symbol" panose="05050102010706020507" pitchFamily="18" charset="2"/>
                          </a:rPr>
                          <m:t>10</m:t>
                        </m:r>
                      </m:e>
                      <m:sup>
                        <m:r>
                          <a:rPr lang="en-US" altLang="ja-JP" sz="2800" b="0" i="1" dirty="0" smtClean="0">
                            <a:solidFill>
                              <a:srgbClr val="FF0000"/>
                            </a:solidFill>
                            <a:latin typeface="Cambria Math" panose="02040503050406030204" pitchFamily="18" charset="0"/>
                            <a:ea typeface="Arial Unicode MS" pitchFamily="50" charset="-128"/>
                            <a:cs typeface="Arial Unicode MS" pitchFamily="50" charset="-128"/>
                            <a:sym typeface="Symbol" panose="05050102010706020507" pitchFamily="18" charset="2"/>
                          </a:rPr>
                          <m:t>−19</m:t>
                        </m:r>
                      </m:sup>
                    </m:sSup>
                    <m:f>
                      <m:fPr>
                        <m:type m:val="lin"/>
                        <m:ctrlPr>
                          <a:rPr lang="en-US" altLang="ja-JP" sz="2800" b="0" i="1" smtClean="0">
                            <a:solidFill>
                              <a:srgbClr val="FF0000"/>
                            </a:solidFill>
                            <a:latin typeface="Cambria Math" panose="02040503050406030204" pitchFamily="18" charset="0"/>
                            <a:ea typeface="Arial Unicode MS" pitchFamily="50" charset="-128"/>
                            <a:cs typeface="Arial Unicode MS" pitchFamily="50" charset="-128"/>
                            <a:sym typeface="Wingdings" panose="05000000000000000000" pitchFamily="2" charset="2"/>
                          </a:rPr>
                        </m:ctrlPr>
                      </m:fPr>
                      <m:num>
                        <m:r>
                          <a:rPr lang="en-US" altLang="ja-JP" sz="2800" b="0" i="1">
                            <a:solidFill>
                              <a:srgbClr val="FF0000"/>
                            </a:solidFill>
                            <a:latin typeface="Cambria Math" panose="02040503050406030204" pitchFamily="18" charset="0"/>
                            <a:ea typeface="Arial Unicode MS" panose="020B0604020202020204" pitchFamily="50" charset="-128"/>
                            <a:cs typeface="Arial Unicode MS" panose="020B0604020202020204" pitchFamily="50" charset="-128"/>
                            <a:sym typeface="Wingdings" panose="05000000000000000000" pitchFamily="2" charset="2"/>
                          </a:rPr>
                          <m:t>𝑊</m:t>
                        </m:r>
                      </m:num>
                      <m:den>
                        <m:rad>
                          <m:radPr>
                            <m:degHide m:val="on"/>
                            <m:ctrlPr>
                              <a:rPr lang="en-US" altLang="ja-JP" sz="2800" b="0" i="1">
                                <a:solidFill>
                                  <a:srgbClr val="FF0000"/>
                                </a:solidFill>
                                <a:latin typeface="Cambria Math" panose="02040503050406030204" pitchFamily="18" charset="0"/>
                                <a:ea typeface="Arial Unicode MS" panose="020B0604020202020204" pitchFamily="50" charset="-128"/>
                                <a:cs typeface="Arial Unicode MS" panose="020B0604020202020204" pitchFamily="50" charset="-128"/>
                                <a:sym typeface="Wingdings" panose="05000000000000000000" pitchFamily="2" charset="2"/>
                              </a:rPr>
                            </m:ctrlPr>
                          </m:radPr>
                          <m:deg/>
                          <m:e>
                            <m:r>
                              <a:rPr lang="en-US" altLang="ja-JP" sz="2800" b="0" i="1">
                                <a:solidFill>
                                  <a:srgbClr val="FF0000"/>
                                </a:solidFill>
                                <a:latin typeface="Cambria Math" panose="02040503050406030204" pitchFamily="18" charset="0"/>
                                <a:ea typeface="Arial Unicode MS" panose="020B0604020202020204" pitchFamily="50" charset="-128"/>
                                <a:cs typeface="Arial Unicode MS" panose="020B0604020202020204" pitchFamily="50" charset="-128"/>
                                <a:sym typeface="Wingdings" panose="05000000000000000000" pitchFamily="2" charset="2"/>
                              </a:rPr>
                              <m:t>𝐻𝑧</m:t>
                            </m:r>
                          </m:e>
                        </m:rad>
                      </m:den>
                    </m:f>
                  </m:oMath>
                </a14:m>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per 1pix </a:t>
                </a:r>
                <a:r>
                  <a:rPr lang="ja-JP" altLang="en-US"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に相当</a:t>
                </a:r>
                <a:endPar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6" name="コンテンツ プレースホルダー 4"/>
              <p:cNvSpPr txBox="1">
                <a:spLocks noRot="1" noChangeAspect="1" noMove="1" noResize="1" noEditPoints="1" noAdjustHandles="1" noChangeArrowheads="1" noChangeShapeType="1" noTextEdit="1"/>
              </p:cNvSpPr>
              <p:nvPr/>
            </p:nvSpPr>
            <p:spPr>
              <a:xfrm>
                <a:off x="1363039" y="5022450"/>
                <a:ext cx="6593785" cy="648072"/>
              </a:xfrm>
              <a:prstGeom prst="rect">
                <a:avLst/>
              </a:prstGeom>
              <a:blipFill>
                <a:blip r:embed="rId3"/>
                <a:stretch>
                  <a:fillRect b="-18868"/>
                </a:stretch>
              </a:blipFill>
            </p:spPr>
            <p:txBody>
              <a:bodyPr/>
              <a:lstStyle/>
              <a:p>
                <a:r>
                  <a:rPr lang="ja-JP" altLang="en-US">
                    <a:noFill/>
                  </a:rPr>
                  <a:t> </a:t>
                </a:r>
              </a:p>
            </p:txBody>
          </p:sp>
        </mc:Fallback>
      </mc:AlternateContent>
      <p:sp>
        <p:nvSpPr>
          <p:cNvPr id="7" name="タイトル 4"/>
          <p:cNvSpPr>
            <a:spLocks noGrp="1"/>
          </p:cNvSpPr>
          <p:nvPr>
            <p:ph type="title"/>
          </p:nvPr>
        </p:nvSpPr>
        <p:spPr>
          <a:xfrm>
            <a:off x="395536" y="188913"/>
            <a:ext cx="8528795" cy="692150"/>
          </a:xfrm>
        </p:spPr>
        <p:txBody>
          <a:bodyPr>
            <a:noAutofit/>
          </a:bodyPr>
          <a:lstStyle/>
          <a:p>
            <a:r>
              <a:rPr lang="en-US" altLang="ja-JP" sz="2800" dirty="0">
                <a:latin typeface="Arial Narrow" panose="020B0606020202030204" pitchFamily="34" charset="0"/>
                <a:ea typeface="Arial Unicode MS" panose="020B0604020202020204" pitchFamily="50" charset="-128"/>
                <a:cs typeface="Arial Unicode MS" panose="020B0604020202020204" pitchFamily="50" charset="-128"/>
              </a:rPr>
              <a:t>COBAND</a:t>
            </a:r>
            <a:r>
              <a:rPr lang="ja-JP" altLang="en-US" sz="2800" dirty="0">
                <a:latin typeface="Arial Narrow" panose="020B0606020202030204" pitchFamily="34" charset="0"/>
                <a:ea typeface="Arial Unicode MS" panose="020B0604020202020204" pitchFamily="50" charset="-128"/>
                <a:cs typeface="Arial Unicode MS" panose="020B0604020202020204" pitchFamily="50" charset="-128"/>
              </a:rPr>
              <a:t>実験において光検出器に要求される性能</a:t>
            </a:r>
            <a:endParaRPr kumimoji="1" lang="ja-JP" altLang="en-US" sz="2800" dirty="0">
              <a:latin typeface="Arial Narrow" panose="020B0606020202030204" pitchFamily="34" charset="0"/>
              <a:ea typeface="Arial Unicode MS" panose="020B0604020202020204" pitchFamily="50" charset="-128"/>
              <a:cs typeface="Arial Unicode MS" panose="020B0604020202020204" pitchFamily="50" charset="-128"/>
            </a:endParaRPr>
          </a:p>
        </p:txBody>
      </p:sp>
      <p:sp>
        <p:nvSpPr>
          <p:cNvPr id="2" name="スライド番号プレースホルダー 1"/>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t>4</a:t>
            </a:fld>
            <a:endParaRPr kumimoji="1" lang="ja-JP" altLang="en-US"/>
          </a:p>
        </p:txBody>
      </p:sp>
      <mc:AlternateContent xmlns:mc="http://schemas.openxmlformats.org/markup-compatibility/2006" xmlns:a14="http://schemas.microsoft.com/office/drawing/2010/main">
        <mc:Choice Requires="a14">
          <p:sp>
            <p:nvSpPr>
              <p:cNvPr id="5" name="コンテンツ プレースホルダー 2"/>
              <p:cNvSpPr>
                <a:spLocks noGrp="1"/>
              </p:cNvSpPr>
              <p:nvPr>
                <p:ph idx="1"/>
              </p:nvPr>
            </p:nvSpPr>
            <p:spPr>
              <a:xfrm>
                <a:off x="794878" y="1133976"/>
                <a:ext cx="7730108" cy="3735183"/>
              </a:xfrm>
            </p:spPr>
            <p:txBody>
              <a:bodyPr>
                <a:normAutofit lnSpcReduction="10000"/>
              </a:bodyPr>
              <a:lstStyle/>
              <a:p>
                <a:pPr marL="0" indent="0">
                  <a:buNone/>
                </a:pP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1</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ピクセルあたり</a:t>
                </a:r>
                <a:endPar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endParaRPr>
              </a:p>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100m100m</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の有感領域</a:t>
                </a:r>
                <a:endPar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endParaRPr>
              </a:p>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=40m</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80m</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の</a:t>
                </a:r>
                <a:r>
                  <a:rPr lang="ja-JP" altLang="en-US" sz="2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光子</a:t>
                </a:r>
                <a:r>
                  <a:rPr lang="en-US" altLang="ja-JP" sz="2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1</a:t>
                </a:r>
                <a:r>
                  <a:rPr lang="ja-JP" altLang="en-US" sz="2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個ずつ</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を高い効率で検出</a:t>
                </a:r>
                <a:endPar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endParaRPr>
              </a:p>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Dark count </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レートは期待される</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ほぼ黄道光からの</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実光子レート約</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300Hz </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に対して無視できる程度であることが必要</a:t>
                </a:r>
                <a:endPar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endParaRPr>
              </a:p>
              <a:p>
                <a:pPr lvl="1"/>
                <a14:m>
                  <m:oMath xmlns:m="http://schemas.openxmlformats.org/officeDocument/2006/math">
                    <m:r>
                      <m:rPr>
                        <m:sty m:val="p"/>
                      </m:rP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NEP</m:t>
                    </m:r>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m:t>
                    </m:r>
                    <m:sSub>
                      <m:sSubPr>
                        <m:ctrlP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ctrlPr>
                      </m:sSubPr>
                      <m:e>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𝜖</m:t>
                        </m:r>
                      </m:e>
                      <m:sub>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𝛾</m:t>
                        </m:r>
                      </m:sub>
                    </m:sSub>
                    <m:rad>
                      <m:radPr>
                        <m:degHide m:val="on"/>
                        <m:ctrlP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ctrlPr>
                      </m:radPr>
                      <m:deg/>
                      <m:e>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2</m:t>
                        </m:r>
                        <m:sSub>
                          <m:sSubPr>
                            <m:ctrlP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ctrlPr>
                          </m:sSubPr>
                          <m:e>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𝑓</m:t>
                            </m:r>
                          </m:e>
                          <m:sub>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𝛾</m:t>
                            </m:r>
                          </m:sub>
                        </m:sSub>
                      </m:e>
                    </m:rad>
                  </m:oMath>
                </a14:m>
                <a:endParaRPr lang="en-US" altLang="ja-JP" sz="2400" b="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5" name="コンテンツ プレースホルダー 2"/>
              <p:cNvSpPr>
                <a:spLocks noGrp="1" noRot="1" noChangeAspect="1" noMove="1" noResize="1" noEditPoints="1" noAdjustHandles="1" noChangeArrowheads="1" noChangeShapeType="1" noTextEdit="1"/>
              </p:cNvSpPr>
              <p:nvPr>
                <p:ph idx="1"/>
              </p:nvPr>
            </p:nvSpPr>
            <p:spPr>
              <a:xfrm>
                <a:off x="794878" y="1133976"/>
                <a:ext cx="7730108" cy="3735183"/>
              </a:xfrm>
              <a:blipFill>
                <a:blip r:embed="rId4"/>
                <a:stretch>
                  <a:fillRect l="-1577" t="-2773"/>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4265711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68312" y="83485"/>
            <a:ext cx="7920037" cy="574675"/>
          </a:xfrm>
        </p:spPr>
        <p:txBody>
          <a:bodyPr>
            <a:normAutofit fontScale="90000"/>
          </a:bodyPr>
          <a:lstStyle/>
          <a:p>
            <a:pPr eaLnBrk="1" hangingPunct="1"/>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超伝導トンネル接合素子</a:t>
            </a:r>
            <a:b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b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Superconducting Tunnel Junction</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(STJ)</a:t>
            </a:r>
            <a:endPar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AlternateContent xmlns:mc="http://schemas.openxmlformats.org/markup-compatibility/2006" xmlns:a14="http://schemas.microsoft.com/office/drawing/2010/main">
        <mc:Choice Requires="a14">
          <p:sp>
            <p:nvSpPr>
              <p:cNvPr id="20484" name="Text Box 3"/>
              <p:cNvSpPr txBox="1">
                <a:spLocks noChangeArrowheads="1"/>
              </p:cNvSpPr>
              <p:nvPr/>
            </p:nvSpPr>
            <p:spPr bwMode="auto">
              <a:xfrm>
                <a:off x="250057" y="4621466"/>
                <a:ext cx="8284956" cy="92333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rPr>
                  <a:t>接合面を挟んで電位差</a:t>
                </a:r>
                <a:r>
                  <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rPr>
                  <a:t>(|V|&lt;2</a:t>
                </a:r>
                <a14:m>
                  <m:oMath xmlns:m="http://schemas.openxmlformats.org/officeDocument/2006/math">
                    <m:r>
                      <m:rPr>
                        <m:sty m:val="p"/>
                      </m:rPr>
                      <a:rPr lang="en-US" altLang="ja-JP" sz="1800">
                        <a:latin typeface="Cambria Math"/>
                      </a:rPr>
                      <m:t>Δ</m:t>
                    </m:r>
                  </m:oMath>
                </a14:m>
                <a:r>
                  <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rPr>
                  <a:t>を印加</a:t>
                </a:r>
                <a:endPar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endParaRPr>
              </a:p>
              <a:p>
                <a:pPr eaLnBrk="1" hangingPunct="1"/>
                <a:r>
                  <a:rPr lang="ja-JP" altLang="en-US" sz="1800" dirty="0"/>
                  <a:t>超伝導体に吸収された光子のエネルギーにより複数のクーパー対が解離</a:t>
                </a:r>
                <a:r>
                  <a:rPr lang="en-US" altLang="ja-JP" sz="1800" dirty="0"/>
                  <a:t>(</a:t>
                </a:r>
                <a:r>
                  <a:rPr lang="ja-JP" altLang="en-US" sz="1800" dirty="0"/>
                  <a:t>励起</a:t>
                </a:r>
                <a:r>
                  <a:rPr lang="en-US" altLang="ja-JP" sz="1800" dirty="0"/>
                  <a:t>)</a:t>
                </a:r>
                <a:r>
                  <a:rPr lang="ja-JP" altLang="en-US" sz="1800" dirty="0"/>
                  <a:t>し，生成された準粒子によって，エネルギーに比例したトンネル電流が発生．</a:t>
                </a:r>
                <a:endParaRPr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20484" name="Text Box 3"/>
              <p:cNvSpPr txBox="1">
                <a:spLocks noRot="1" noChangeAspect="1" noMove="1" noResize="1" noEditPoints="1" noAdjustHandles="1" noChangeArrowheads="1" noChangeShapeType="1" noTextEdit="1"/>
              </p:cNvSpPr>
              <p:nvPr/>
            </p:nvSpPr>
            <p:spPr bwMode="auto">
              <a:xfrm>
                <a:off x="250057" y="4621466"/>
                <a:ext cx="8284956" cy="923330"/>
              </a:xfrm>
              <a:prstGeom prst="rect">
                <a:avLst/>
              </a:prstGeom>
              <a:blipFill>
                <a:blip r:embed="rId2"/>
                <a:stretch>
                  <a:fillRect l="-589" t="-3289" b="-723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sp>
        <p:nvSpPr>
          <p:cNvPr id="20485" name="Rectangle 4"/>
          <p:cNvSpPr>
            <a:spLocks noGrp="1" noChangeArrowheads="1"/>
          </p:cNvSpPr>
          <p:nvPr>
            <p:ph type="body" idx="1"/>
          </p:nvPr>
        </p:nvSpPr>
        <p:spPr>
          <a:xfrm>
            <a:off x="57817" y="725913"/>
            <a:ext cx="7967598" cy="464648"/>
          </a:xfrm>
          <a:noFill/>
        </p:spPr>
        <p:txBody>
          <a:bodyPr>
            <a:normAutofit/>
          </a:bodyPr>
          <a:lstStyle/>
          <a:p>
            <a:pPr marL="0" indent="0" eaLnBrk="1" hangingPunct="1">
              <a:buNone/>
            </a:pPr>
            <a:r>
              <a:rPr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rPr>
              <a:t>超伝導体</a:t>
            </a:r>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2400" dirty="0">
                <a:solidFill>
                  <a:srgbClr val="FF3300"/>
                </a:solidFill>
                <a:latin typeface="Arial Unicode MS" panose="020B0604020202020204" pitchFamily="50" charset="-128"/>
                <a:ea typeface="Arial Unicode MS" panose="020B0604020202020204" pitchFamily="50" charset="-128"/>
                <a:cs typeface="Arial Unicode MS" panose="020B0604020202020204" pitchFamily="50" charset="-128"/>
              </a:rPr>
              <a:t>絶縁層</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rPr>
              <a:t>超伝導体の構造（ジョセフソン接合）</a:t>
            </a:r>
          </a:p>
        </p:txBody>
      </p:sp>
      <p:sp>
        <p:nvSpPr>
          <p:cNvPr id="54" name="スライド番号プレースホルダー 1"/>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latin typeface="Arial Unicode MS" panose="020B0604020202020204" pitchFamily="50" charset="-128"/>
                <a:ea typeface="Arial Unicode MS" panose="020B0604020202020204" pitchFamily="50" charset="-128"/>
                <a:cs typeface="Arial Unicode MS" panose="020B0604020202020204" pitchFamily="50" charset="-128"/>
              </a:rPr>
              <a:t>5</a:t>
            </a:fld>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 name="正方形/長方形 1"/>
          <p:cNvSpPr/>
          <p:nvPr/>
        </p:nvSpPr>
        <p:spPr>
          <a:xfrm>
            <a:off x="5320063" y="4501974"/>
            <a:ext cx="3578224" cy="403187"/>
          </a:xfrm>
          <a:prstGeom prst="rect">
            <a:avLst/>
          </a:prstGeom>
        </p:spPr>
        <p:txBody>
          <a:bodyPr wrap="none">
            <a:spAutoFit/>
          </a:bodyPr>
          <a:lstStyle/>
          <a:p>
            <a:pPr defTabSz="449263">
              <a:lnSpc>
                <a:spcPct val="101000"/>
              </a:lnSpc>
              <a:buClr>
                <a:srgbClr val="FFFFFF"/>
              </a:buClr>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altLang="ja-JP" sz="2000" dirty="0">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rPr>
              <a:t>Δ: </a:t>
            </a:r>
            <a:r>
              <a:rPr kumimoji="0" lang="ja-JP" altLang="en-US" sz="2000" dirty="0">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rPr>
              <a:t>超伝導ギャップエネルギー</a:t>
            </a:r>
            <a:endParaRPr kumimoji="0" lang="ja-JP" altLang="en-GB" sz="2000" dirty="0">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29" name="グループ化 28"/>
          <p:cNvGrpSpPr/>
          <p:nvPr/>
        </p:nvGrpSpPr>
        <p:grpSpPr>
          <a:xfrm>
            <a:off x="5148064" y="1190493"/>
            <a:ext cx="3905008" cy="2548679"/>
            <a:chOff x="5391997" y="371491"/>
            <a:chExt cx="3451814" cy="2252893"/>
          </a:xfrm>
        </p:grpSpPr>
        <p:sp>
          <p:nvSpPr>
            <p:cNvPr id="30" name="Freeform 113"/>
            <p:cNvSpPr>
              <a:spLocks/>
            </p:cNvSpPr>
            <p:nvPr/>
          </p:nvSpPr>
          <p:spPr bwMode="auto">
            <a:xfrm>
              <a:off x="6988880" y="556157"/>
              <a:ext cx="223365" cy="2060751"/>
            </a:xfrm>
            <a:custGeom>
              <a:avLst/>
              <a:gdLst>
                <a:gd name="T0" fmla="*/ 0 w 239"/>
                <a:gd name="T1" fmla="*/ 1158 h 2205"/>
                <a:gd name="T2" fmla="*/ 0 w 239"/>
                <a:gd name="T3" fmla="*/ 1103 h 2205"/>
                <a:gd name="T4" fmla="*/ 0 w 239"/>
                <a:gd name="T5" fmla="*/ 1055 h 2205"/>
                <a:gd name="T6" fmla="*/ 0 w 239"/>
                <a:gd name="T7" fmla="*/ 999 h 2205"/>
                <a:gd name="T8" fmla="*/ 0 w 239"/>
                <a:gd name="T9" fmla="*/ 951 h 2205"/>
                <a:gd name="T10" fmla="*/ 0 w 239"/>
                <a:gd name="T11" fmla="*/ 895 h 2205"/>
                <a:gd name="T12" fmla="*/ 0 w 239"/>
                <a:gd name="T13" fmla="*/ 847 h 2205"/>
                <a:gd name="T14" fmla="*/ 0 w 239"/>
                <a:gd name="T15" fmla="*/ 799 h 2205"/>
                <a:gd name="T16" fmla="*/ 0 w 239"/>
                <a:gd name="T17" fmla="*/ 751 h 2205"/>
                <a:gd name="T18" fmla="*/ 0 w 239"/>
                <a:gd name="T19" fmla="*/ 703 h 2205"/>
                <a:gd name="T20" fmla="*/ 0 w 239"/>
                <a:gd name="T21" fmla="*/ 655 h 2205"/>
                <a:gd name="T22" fmla="*/ 0 w 239"/>
                <a:gd name="T23" fmla="*/ 607 h 2205"/>
                <a:gd name="T24" fmla="*/ 0 w 239"/>
                <a:gd name="T25" fmla="*/ 567 h 2205"/>
                <a:gd name="T26" fmla="*/ 0 w 239"/>
                <a:gd name="T27" fmla="*/ 519 h 2205"/>
                <a:gd name="T28" fmla="*/ 0 w 239"/>
                <a:gd name="T29" fmla="*/ 479 h 2205"/>
                <a:gd name="T30" fmla="*/ 0 w 239"/>
                <a:gd name="T31" fmla="*/ 439 h 2205"/>
                <a:gd name="T32" fmla="*/ 0 w 239"/>
                <a:gd name="T33" fmla="*/ 407 h 2205"/>
                <a:gd name="T34" fmla="*/ 0 w 239"/>
                <a:gd name="T35" fmla="*/ 367 h 2205"/>
                <a:gd name="T36" fmla="*/ 0 w 239"/>
                <a:gd name="T37" fmla="*/ 336 h 2205"/>
                <a:gd name="T38" fmla="*/ 0 w 239"/>
                <a:gd name="T39" fmla="*/ 296 h 2205"/>
                <a:gd name="T40" fmla="*/ 0 w 239"/>
                <a:gd name="T41" fmla="*/ 264 h 2205"/>
                <a:gd name="T42" fmla="*/ 0 w 239"/>
                <a:gd name="T43" fmla="*/ 256 h 2205"/>
                <a:gd name="T44" fmla="*/ 0 w 239"/>
                <a:gd name="T45" fmla="*/ 240 h 2205"/>
                <a:gd name="T46" fmla="*/ 0 w 239"/>
                <a:gd name="T47" fmla="*/ 224 h 2205"/>
                <a:gd name="T48" fmla="*/ 0 w 239"/>
                <a:gd name="T49" fmla="*/ 208 h 2205"/>
                <a:gd name="T50" fmla="*/ 0 w 239"/>
                <a:gd name="T51" fmla="*/ 200 h 2205"/>
                <a:gd name="T52" fmla="*/ 0 w 239"/>
                <a:gd name="T53" fmla="*/ 184 h 2205"/>
                <a:gd name="T54" fmla="*/ 0 w 239"/>
                <a:gd name="T55" fmla="*/ 176 h 2205"/>
                <a:gd name="T56" fmla="*/ 0 w 239"/>
                <a:gd name="T57" fmla="*/ 160 h 2205"/>
                <a:gd name="T58" fmla="*/ 0 w 239"/>
                <a:gd name="T59" fmla="*/ 152 h 2205"/>
                <a:gd name="T60" fmla="*/ 0 w 239"/>
                <a:gd name="T61" fmla="*/ 144 h 2205"/>
                <a:gd name="T62" fmla="*/ 0 w 239"/>
                <a:gd name="T63" fmla="*/ 128 h 2205"/>
                <a:gd name="T64" fmla="*/ 0 w 239"/>
                <a:gd name="T65" fmla="*/ 120 h 2205"/>
                <a:gd name="T66" fmla="*/ 0 w 239"/>
                <a:gd name="T67" fmla="*/ 112 h 2205"/>
                <a:gd name="T68" fmla="*/ 0 w 239"/>
                <a:gd name="T69" fmla="*/ 104 h 2205"/>
                <a:gd name="T70" fmla="*/ 0 w 239"/>
                <a:gd name="T71" fmla="*/ 96 h 2205"/>
                <a:gd name="T72" fmla="*/ 0 w 239"/>
                <a:gd name="T73" fmla="*/ 88 h 2205"/>
                <a:gd name="T74" fmla="*/ 0 w 239"/>
                <a:gd name="T75" fmla="*/ 80 h 2205"/>
                <a:gd name="T76" fmla="*/ 0 w 239"/>
                <a:gd name="T77" fmla="*/ 80 h 2205"/>
                <a:gd name="T78" fmla="*/ 0 w 239"/>
                <a:gd name="T79" fmla="*/ 72 h 2205"/>
                <a:gd name="T80" fmla="*/ 0 w 239"/>
                <a:gd name="T81" fmla="*/ 64 h 2205"/>
                <a:gd name="T82" fmla="*/ 0 w 239"/>
                <a:gd name="T83" fmla="*/ 64 h 2205"/>
                <a:gd name="T84" fmla="*/ 0 w 239"/>
                <a:gd name="T85" fmla="*/ 64 h 2205"/>
                <a:gd name="T86" fmla="*/ 0 w 239"/>
                <a:gd name="T87" fmla="*/ 56 h 2205"/>
                <a:gd name="T88" fmla="*/ 0 w 239"/>
                <a:gd name="T89" fmla="*/ 56 h 2205"/>
                <a:gd name="T90" fmla="*/ 0 w 239"/>
                <a:gd name="T91" fmla="*/ 0 h 2205"/>
                <a:gd name="T92" fmla="*/ 120 w 239"/>
                <a:gd name="T93" fmla="*/ 0 h 2205"/>
                <a:gd name="T94" fmla="*/ 239 w 239"/>
                <a:gd name="T95" fmla="*/ 0 h 2205"/>
                <a:gd name="T96" fmla="*/ 239 w 239"/>
                <a:gd name="T97" fmla="*/ 1103 h 2205"/>
                <a:gd name="T98" fmla="*/ 239 w 239"/>
                <a:gd name="T99" fmla="*/ 2205 h 2205"/>
                <a:gd name="T100" fmla="*/ 120 w 239"/>
                <a:gd name="T101" fmla="*/ 2205 h 2205"/>
                <a:gd name="T102" fmla="*/ 0 w 239"/>
                <a:gd name="T103" fmla="*/ 2205 h 2205"/>
                <a:gd name="T104" fmla="*/ 0 w 239"/>
                <a:gd name="T105" fmla="*/ 1158 h 2205"/>
                <a:gd name="T106" fmla="*/ 0 w 239"/>
                <a:gd name="T107" fmla="*/ 1158 h 2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9" h="2205">
                  <a:moveTo>
                    <a:pt x="0" y="1158"/>
                  </a:moveTo>
                  <a:lnTo>
                    <a:pt x="0" y="1103"/>
                  </a:lnTo>
                  <a:lnTo>
                    <a:pt x="0" y="1055"/>
                  </a:lnTo>
                  <a:lnTo>
                    <a:pt x="0" y="999"/>
                  </a:lnTo>
                  <a:lnTo>
                    <a:pt x="0" y="951"/>
                  </a:lnTo>
                  <a:lnTo>
                    <a:pt x="0" y="895"/>
                  </a:lnTo>
                  <a:lnTo>
                    <a:pt x="0" y="847"/>
                  </a:lnTo>
                  <a:lnTo>
                    <a:pt x="0" y="799"/>
                  </a:lnTo>
                  <a:lnTo>
                    <a:pt x="0" y="751"/>
                  </a:lnTo>
                  <a:lnTo>
                    <a:pt x="0" y="703"/>
                  </a:lnTo>
                  <a:lnTo>
                    <a:pt x="0" y="655"/>
                  </a:lnTo>
                  <a:lnTo>
                    <a:pt x="0" y="607"/>
                  </a:lnTo>
                  <a:lnTo>
                    <a:pt x="0" y="567"/>
                  </a:lnTo>
                  <a:lnTo>
                    <a:pt x="0" y="519"/>
                  </a:lnTo>
                  <a:lnTo>
                    <a:pt x="0" y="479"/>
                  </a:lnTo>
                  <a:lnTo>
                    <a:pt x="0" y="439"/>
                  </a:lnTo>
                  <a:lnTo>
                    <a:pt x="0" y="407"/>
                  </a:lnTo>
                  <a:lnTo>
                    <a:pt x="0" y="367"/>
                  </a:lnTo>
                  <a:lnTo>
                    <a:pt x="0" y="336"/>
                  </a:lnTo>
                  <a:lnTo>
                    <a:pt x="0" y="296"/>
                  </a:lnTo>
                  <a:lnTo>
                    <a:pt x="0" y="264"/>
                  </a:lnTo>
                  <a:lnTo>
                    <a:pt x="0" y="256"/>
                  </a:lnTo>
                  <a:lnTo>
                    <a:pt x="0" y="240"/>
                  </a:lnTo>
                  <a:lnTo>
                    <a:pt x="0" y="224"/>
                  </a:lnTo>
                  <a:lnTo>
                    <a:pt x="0" y="208"/>
                  </a:lnTo>
                  <a:lnTo>
                    <a:pt x="0" y="200"/>
                  </a:lnTo>
                  <a:lnTo>
                    <a:pt x="0" y="184"/>
                  </a:lnTo>
                  <a:lnTo>
                    <a:pt x="0" y="176"/>
                  </a:lnTo>
                  <a:lnTo>
                    <a:pt x="0" y="160"/>
                  </a:lnTo>
                  <a:lnTo>
                    <a:pt x="0" y="152"/>
                  </a:lnTo>
                  <a:lnTo>
                    <a:pt x="0" y="144"/>
                  </a:lnTo>
                  <a:lnTo>
                    <a:pt x="0" y="128"/>
                  </a:lnTo>
                  <a:lnTo>
                    <a:pt x="0" y="120"/>
                  </a:lnTo>
                  <a:lnTo>
                    <a:pt x="0" y="112"/>
                  </a:lnTo>
                  <a:lnTo>
                    <a:pt x="0" y="104"/>
                  </a:lnTo>
                  <a:lnTo>
                    <a:pt x="0" y="96"/>
                  </a:lnTo>
                  <a:lnTo>
                    <a:pt x="0" y="88"/>
                  </a:lnTo>
                  <a:lnTo>
                    <a:pt x="0" y="80"/>
                  </a:lnTo>
                  <a:lnTo>
                    <a:pt x="0" y="80"/>
                  </a:lnTo>
                  <a:lnTo>
                    <a:pt x="0" y="72"/>
                  </a:lnTo>
                  <a:lnTo>
                    <a:pt x="0" y="64"/>
                  </a:lnTo>
                  <a:lnTo>
                    <a:pt x="0" y="64"/>
                  </a:lnTo>
                  <a:lnTo>
                    <a:pt x="0" y="64"/>
                  </a:lnTo>
                  <a:lnTo>
                    <a:pt x="0" y="56"/>
                  </a:lnTo>
                  <a:lnTo>
                    <a:pt x="0" y="56"/>
                  </a:lnTo>
                  <a:lnTo>
                    <a:pt x="0" y="0"/>
                  </a:lnTo>
                  <a:lnTo>
                    <a:pt x="120" y="0"/>
                  </a:lnTo>
                  <a:lnTo>
                    <a:pt x="239" y="0"/>
                  </a:lnTo>
                  <a:lnTo>
                    <a:pt x="239" y="1103"/>
                  </a:lnTo>
                  <a:lnTo>
                    <a:pt x="239" y="2205"/>
                  </a:lnTo>
                  <a:lnTo>
                    <a:pt x="120" y="2205"/>
                  </a:lnTo>
                  <a:lnTo>
                    <a:pt x="0" y="2205"/>
                  </a:lnTo>
                  <a:lnTo>
                    <a:pt x="0" y="1158"/>
                  </a:lnTo>
                  <a:lnTo>
                    <a:pt x="0" y="1158"/>
                  </a:lnTo>
                  <a:close/>
                </a:path>
              </a:pathLst>
            </a:custGeom>
            <a:solidFill>
              <a:srgbClr val="CCCCCC"/>
            </a:solidFill>
            <a:ln w="25400">
              <a:noFill/>
              <a:round/>
              <a:headEnd/>
              <a:tailEnd/>
            </a:ln>
          </p:spPr>
          <p:txBody>
            <a:bodyPr vert="horz" wrap="square" lIns="91440" tIns="45720" rIns="91440" bIns="45720" numCol="1" anchor="t" anchorCtr="0" compatLnSpc="1">
              <a:prstTxWarp prst="textNoShape">
                <a:avLst/>
              </a:prstTxWarp>
            </a:bodyPr>
            <a:lstStyle/>
            <a:p>
              <a:endParaRPr lang="ja-JP" altLang="en-US" sz="1050" dirty="0"/>
            </a:p>
          </p:txBody>
        </p:sp>
        <p:sp>
          <p:nvSpPr>
            <p:cNvPr id="31" name="Freeform 112"/>
            <p:cNvSpPr>
              <a:spLocks/>
            </p:cNvSpPr>
            <p:nvPr/>
          </p:nvSpPr>
          <p:spPr bwMode="auto">
            <a:xfrm>
              <a:off x="7224901" y="1228120"/>
              <a:ext cx="209346" cy="269159"/>
            </a:xfrm>
            <a:custGeom>
              <a:avLst/>
              <a:gdLst>
                <a:gd name="T0" fmla="*/ 0 w 224"/>
                <a:gd name="T1" fmla="*/ 120 h 288"/>
                <a:gd name="T2" fmla="*/ 0 w 224"/>
                <a:gd name="T3" fmla="*/ 88 h 288"/>
                <a:gd name="T4" fmla="*/ 8 w 224"/>
                <a:gd name="T5" fmla="*/ 64 h 288"/>
                <a:gd name="T6" fmla="*/ 8 w 224"/>
                <a:gd name="T7" fmla="*/ 40 h 288"/>
                <a:gd name="T8" fmla="*/ 8 w 224"/>
                <a:gd name="T9" fmla="*/ 24 h 288"/>
                <a:gd name="T10" fmla="*/ 8 w 224"/>
                <a:gd name="T11" fmla="*/ 8 h 288"/>
                <a:gd name="T12" fmla="*/ 8 w 224"/>
                <a:gd name="T13" fmla="*/ 0 h 288"/>
                <a:gd name="T14" fmla="*/ 8 w 224"/>
                <a:gd name="T15" fmla="*/ 0 h 288"/>
                <a:gd name="T16" fmla="*/ 8 w 224"/>
                <a:gd name="T17" fmla="*/ 16 h 288"/>
                <a:gd name="T18" fmla="*/ 16 w 224"/>
                <a:gd name="T19" fmla="*/ 48 h 288"/>
                <a:gd name="T20" fmla="*/ 24 w 224"/>
                <a:gd name="T21" fmla="*/ 80 h 288"/>
                <a:gd name="T22" fmla="*/ 32 w 224"/>
                <a:gd name="T23" fmla="*/ 112 h 288"/>
                <a:gd name="T24" fmla="*/ 48 w 224"/>
                <a:gd name="T25" fmla="*/ 144 h 288"/>
                <a:gd name="T26" fmla="*/ 56 w 224"/>
                <a:gd name="T27" fmla="*/ 168 h 288"/>
                <a:gd name="T28" fmla="*/ 72 w 224"/>
                <a:gd name="T29" fmla="*/ 184 h 288"/>
                <a:gd name="T30" fmla="*/ 80 w 224"/>
                <a:gd name="T31" fmla="*/ 208 h 288"/>
                <a:gd name="T32" fmla="*/ 96 w 224"/>
                <a:gd name="T33" fmla="*/ 216 h 288"/>
                <a:gd name="T34" fmla="*/ 112 w 224"/>
                <a:gd name="T35" fmla="*/ 232 h 288"/>
                <a:gd name="T36" fmla="*/ 136 w 224"/>
                <a:gd name="T37" fmla="*/ 248 h 288"/>
                <a:gd name="T38" fmla="*/ 152 w 224"/>
                <a:gd name="T39" fmla="*/ 264 h 288"/>
                <a:gd name="T40" fmla="*/ 168 w 224"/>
                <a:gd name="T41" fmla="*/ 264 h 288"/>
                <a:gd name="T42" fmla="*/ 192 w 224"/>
                <a:gd name="T43" fmla="*/ 272 h 288"/>
                <a:gd name="T44" fmla="*/ 208 w 224"/>
                <a:gd name="T45" fmla="*/ 272 h 288"/>
                <a:gd name="T46" fmla="*/ 216 w 224"/>
                <a:gd name="T47" fmla="*/ 280 h 288"/>
                <a:gd name="T48" fmla="*/ 224 w 224"/>
                <a:gd name="T49" fmla="*/ 280 h 288"/>
                <a:gd name="T50" fmla="*/ 224 w 224"/>
                <a:gd name="T51" fmla="*/ 280 h 288"/>
                <a:gd name="T52" fmla="*/ 216 w 224"/>
                <a:gd name="T53" fmla="*/ 280 h 288"/>
                <a:gd name="T54" fmla="*/ 216 w 224"/>
                <a:gd name="T55" fmla="*/ 280 h 288"/>
                <a:gd name="T56" fmla="*/ 208 w 224"/>
                <a:gd name="T57" fmla="*/ 280 h 288"/>
                <a:gd name="T58" fmla="*/ 192 w 224"/>
                <a:gd name="T59" fmla="*/ 280 h 288"/>
                <a:gd name="T60" fmla="*/ 184 w 224"/>
                <a:gd name="T61" fmla="*/ 280 h 288"/>
                <a:gd name="T62" fmla="*/ 168 w 224"/>
                <a:gd name="T63" fmla="*/ 280 h 288"/>
                <a:gd name="T64" fmla="*/ 152 w 224"/>
                <a:gd name="T65" fmla="*/ 288 h 288"/>
                <a:gd name="T66" fmla="*/ 128 w 224"/>
                <a:gd name="T67" fmla="*/ 288 h 288"/>
                <a:gd name="T68" fmla="*/ 0 w 224"/>
                <a:gd name="T69" fmla="*/ 288 h 288"/>
                <a:gd name="T70" fmla="*/ 0 w 224"/>
                <a:gd name="T71" fmla="*/ 13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4" h="288">
                  <a:moveTo>
                    <a:pt x="0" y="136"/>
                  </a:moveTo>
                  <a:lnTo>
                    <a:pt x="0" y="120"/>
                  </a:lnTo>
                  <a:lnTo>
                    <a:pt x="0" y="104"/>
                  </a:lnTo>
                  <a:lnTo>
                    <a:pt x="0" y="88"/>
                  </a:lnTo>
                  <a:lnTo>
                    <a:pt x="0" y="72"/>
                  </a:lnTo>
                  <a:lnTo>
                    <a:pt x="8" y="64"/>
                  </a:lnTo>
                  <a:lnTo>
                    <a:pt x="8" y="48"/>
                  </a:lnTo>
                  <a:lnTo>
                    <a:pt x="8" y="40"/>
                  </a:lnTo>
                  <a:lnTo>
                    <a:pt x="8" y="32"/>
                  </a:lnTo>
                  <a:lnTo>
                    <a:pt x="8" y="24"/>
                  </a:lnTo>
                  <a:lnTo>
                    <a:pt x="8" y="16"/>
                  </a:lnTo>
                  <a:lnTo>
                    <a:pt x="8" y="8"/>
                  </a:lnTo>
                  <a:lnTo>
                    <a:pt x="8" y="0"/>
                  </a:lnTo>
                  <a:lnTo>
                    <a:pt x="8" y="0"/>
                  </a:lnTo>
                  <a:lnTo>
                    <a:pt x="8" y="0"/>
                  </a:lnTo>
                  <a:lnTo>
                    <a:pt x="8" y="0"/>
                  </a:lnTo>
                  <a:lnTo>
                    <a:pt x="8" y="0"/>
                  </a:lnTo>
                  <a:lnTo>
                    <a:pt x="8" y="16"/>
                  </a:lnTo>
                  <a:lnTo>
                    <a:pt x="16" y="32"/>
                  </a:lnTo>
                  <a:lnTo>
                    <a:pt x="16" y="48"/>
                  </a:lnTo>
                  <a:lnTo>
                    <a:pt x="24" y="64"/>
                  </a:lnTo>
                  <a:lnTo>
                    <a:pt x="24" y="80"/>
                  </a:lnTo>
                  <a:lnTo>
                    <a:pt x="32" y="96"/>
                  </a:lnTo>
                  <a:lnTo>
                    <a:pt x="32" y="112"/>
                  </a:lnTo>
                  <a:lnTo>
                    <a:pt x="40" y="128"/>
                  </a:lnTo>
                  <a:lnTo>
                    <a:pt x="48" y="144"/>
                  </a:lnTo>
                  <a:lnTo>
                    <a:pt x="48" y="152"/>
                  </a:lnTo>
                  <a:lnTo>
                    <a:pt x="56" y="168"/>
                  </a:lnTo>
                  <a:lnTo>
                    <a:pt x="64" y="176"/>
                  </a:lnTo>
                  <a:lnTo>
                    <a:pt x="72" y="184"/>
                  </a:lnTo>
                  <a:lnTo>
                    <a:pt x="72" y="192"/>
                  </a:lnTo>
                  <a:lnTo>
                    <a:pt x="80" y="208"/>
                  </a:lnTo>
                  <a:lnTo>
                    <a:pt x="88" y="216"/>
                  </a:lnTo>
                  <a:lnTo>
                    <a:pt x="96" y="216"/>
                  </a:lnTo>
                  <a:lnTo>
                    <a:pt x="104" y="224"/>
                  </a:lnTo>
                  <a:lnTo>
                    <a:pt x="112" y="232"/>
                  </a:lnTo>
                  <a:lnTo>
                    <a:pt x="120" y="240"/>
                  </a:lnTo>
                  <a:lnTo>
                    <a:pt x="136" y="248"/>
                  </a:lnTo>
                  <a:lnTo>
                    <a:pt x="144" y="256"/>
                  </a:lnTo>
                  <a:lnTo>
                    <a:pt x="152" y="264"/>
                  </a:lnTo>
                  <a:lnTo>
                    <a:pt x="160" y="264"/>
                  </a:lnTo>
                  <a:lnTo>
                    <a:pt x="168" y="264"/>
                  </a:lnTo>
                  <a:lnTo>
                    <a:pt x="176" y="272"/>
                  </a:lnTo>
                  <a:lnTo>
                    <a:pt x="192" y="272"/>
                  </a:lnTo>
                  <a:lnTo>
                    <a:pt x="200" y="272"/>
                  </a:lnTo>
                  <a:lnTo>
                    <a:pt x="208" y="272"/>
                  </a:lnTo>
                  <a:lnTo>
                    <a:pt x="216" y="280"/>
                  </a:lnTo>
                  <a:lnTo>
                    <a:pt x="216" y="280"/>
                  </a:lnTo>
                  <a:lnTo>
                    <a:pt x="224" y="280"/>
                  </a:lnTo>
                  <a:lnTo>
                    <a:pt x="224" y="280"/>
                  </a:lnTo>
                  <a:lnTo>
                    <a:pt x="224" y="280"/>
                  </a:lnTo>
                  <a:lnTo>
                    <a:pt x="224" y="280"/>
                  </a:lnTo>
                  <a:lnTo>
                    <a:pt x="216" y="280"/>
                  </a:lnTo>
                  <a:lnTo>
                    <a:pt x="216" y="280"/>
                  </a:lnTo>
                  <a:lnTo>
                    <a:pt x="216" y="280"/>
                  </a:lnTo>
                  <a:lnTo>
                    <a:pt x="216" y="280"/>
                  </a:lnTo>
                  <a:lnTo>
                    <a:pt x="208" y="280"/>
                  </a:lnTo>
                  <a:lnTo>
                    <a:pt x="208" y="280"/>
                  </a:lnTo>
                  <a:lnTo>
                    <a:pt x="200" y="280"/>
                  </a:lnTo>
                  <a:lnTo>
                    <a:pt x="192" y="280"/>
                  </a:lnTo>
                  <a:lnTo>
                    <a:pt x="192" y="280"/>
                  </a:lnTo>
                  <a:lnTo>
                    <a:pt x="184" y="280"/>
                  </a:lnTo>
                  <a:lnTo>
                    <a:pt x="176" y="280"/>
                  </a:lnTo>
                  <a:lnTo>
                    <a:pt x="168" y="280"/>
                  </a:lnTo>
                  <a:lnTo>
                    <a:pt x="160" y="280"/>
                  </a:lnTo>
                  <a:lnTo>
                    <a:pt x="152" y="288"/>
                  </a:lnTo>
                  <a:lnTo>
                    <a:pt x="144" y="288"/>
                  </a:lnTo>
                  <a:lnTo>
                    <a:pt x="128" y="288"/>
                  </a:lnTo>
                  <a:lnTo>
                    <a:pt x="120" y="288"/>
                  </a:lnTo>
                  <a:lnTo>
                    <a:pt x="0" y="288"/>
                  </a:lnTo>
                  <a:lnTo>
                    <a:pt x="0" y="136"/>
                  </a:lnTo>
                  <a:lnTo>
                    <a:pt x="0" y="136"/>
                  </a:lnTo>
                  <a:close/>
                </a:path>
              </a:pathLst>
            </a:custGeom>
            <a:solidFill>
              <a:srgbClr val="00FFFF"/>
            </a:solidFill>
            <a:ln w="25400">
              <a:noFill/>
              <a:round/>
              <a:headEnd/>
              <a:tailEnd/>
            </a:ln>
          </p:spPr>
          <p:txBody>
            <a:bodyPr vert="horz" wrap="square" lIns="91440" tIns="45720" rIns="91440" bIns="45720" numCol="1" anchor="t" anchorCtr="0" compatLnSpc="1">
              <a:prstTxWarp prst="textNoShape">
                <a:avLst/>
              </a:prstTxWarp>
            </a:bodyPr>
            <a:lstStyle/>
            <a:p>
              <a:endParaRPr lang="ja-JP" altLang="en-US" sz="1050" dirty="0"/>
            </a:p>
          </p:txBody>
        </p:sp>
        <p:sp>
          <p:nvSpPr>
            <p:cNvPr id="32" name="Freeform 111"/>
            <p:cNvSpPr>
              <a:spLocks/>
            </p:cNvSpPr>
            <p:nvPr/>
          </p:nvSpPr>
          <p:spPr bwMode="auto">
            <a:xfrm>
              <a:off x="7224901" y="1989804"/>
              <a:ext cx="1262619" cy="627104"/>
            </a:xfrm>
            <a:custGeom>
              <a:avLst/>
              <a:gdLst>
                <a:gd name="T0" fmla="*/ 8 w 1351"/>
                <a:gd name="T1" fmla="*/ 487 h 671"/>
                <a:gd name="T2" fmla="*/ 16 w 1351"/>
                <a:gd name="T3" fmla="*/ 383 h 671"/>
                <a:gd name="T4" fmla="*/ 24 w 1351"/>
                <a:gd name="T5" fmla="*/ 304 h 671"/>
                <a:gd name="T6" fmla="*/ 32 w 1351"/>
                <a:gd name="T7" fmla="*/ 232 h 671"/>
                <a:gd name="T8" fmla="*/ 48 w 1351"/>
                <a:gd name="T9" fmla="*/ 176 h 671"/>
                <a:gd name="T10" fmla="*/ 72 w 1351"/>
                <a:gd name="T11" fmla="*/ 128 h 671"/>
                <a:gd name="T12" fmla="*/ 88 w 1351"/>
                <a:gd name="T13" fmla="*/ 96 h 671"/>
                <a:gd name="T14" fmla="*/ 120 w 1351"/>
                <a:gd name="T15" fmla="*/ 64 h 671"/>
                <a:gd name="T16" fmla="*/ 152 w 1351"/>
                <a:gd name="T17" fmla="*/ 48 h 671"/>
                <a:gd name="T18" fmla="*/ 192 w 1351"/>
                <a:gd name="T19" fmla="*/ 32 h 671"/>
                <a:gd name="T20" fmla="*/ 240 w 1351"/>
                <a:gd name="T21" fmla="*/ 16 h 671"/>
                <a:gd name="T22" fmla="*/ 256 w 1351"/>
                <a:gd name="T23" fmla="*/ 16 h 671"/>
                <a:gd name="T24" fmla="*/ 288 w 1351"/>
                <a:gd name="T25" fmla="*/ 16 h 671"/>
                <a:gd name="T26" fmla="*/ 320 w 1351"/>
                <a:gd name="T27" fmla="*/ 16 h 671"/>
                <a:gd name="T28" fmla="*/ 368 w 1351"/>
                <a:gd name="T29" fmla="*/ 8 h 671"/>
                <a:gd name="T30" fmla="*/ 424 w 1351"/>
                <a:gd name="T31" fmla="*/ 8 h 671"/>
                <a:gd name="T32" fmla="*/ 488 w 1351"/>
                <a:gd name="T33" fmla="*/ 8 h 671"/>
                <a:gd name="T34" fmla="*/ 552 w 1351"/>
                <a:gd name="T35" fmla="*/ 8 h 671"/>
                <a:gd name="T36" fmla="*/ 672 w 1351"/>
                <a:gd name="T37" fmla="*/ 0 h 671"/>
                <a:gd name="T38" fmla="*/ 880 w 1351"/>
                <a:gd name="T39" fmla="*/ 0 h 671"/>
                <a:gd name="T40" fmla="*/ 1023 w 1351"/>
                <a:gd name="T41" fmla="*/ 0 h 671"/>
                <a:gd name="T42" fmla="*/ 1087 w 1351"/>
                <a:gd name="T43" fmla="*/ 0 h 671"/>
                <a:gd name="T44" fmla="*/ 1151 w 1351"/>
                <a:gd name="T45" fmla="*/ 0 h 671"/>
                <a:gd name="T46" fmla="*/ 1207 w 1351"/>
                <a:gd name="T47" fmla="*/ 0 h 671"/>
                <a:gd name="T48" fmla="*/ 1255 w 1351"/>
                <a:gd name="T49" fmla="*/ 0 h 671"/>
                <a:gd name="T50" fmla="*/ 1295 w 1351"/>
                <a:gd name="T51" fmla="*/ 0 h 671"/>
                <a:gd name="T52" fmla="*/ 1327 w 1351"/>
                <a:gd name="T53" fmla="*/ 0 h 671"/>
                <a:gd name="T54" fmla="*/ 1343 w 1351"/>
                <a:gd name="T55" fmla="*/ 0 h 671"/>
                <a:gd name="T56" fmla="*/ 1351 w 1351"/>
                <a:gd name="T57" fmla="*/ 0 h 671"/>
                <a:gd name="T58" fmla="*/ 1343 w 1351"/>
                <a:gd name="T59" fmla="*/ 8 h 671"/>
                <a:gd name="T60" fmla="*/ 1327 w 1351"/>
                <a:gd name="T61" fmla="*/ 8 h 671"/>
                <a:gd name="T62" fmla="*/ 1303 w 1351"/>
                <a:gd name="T63" fmla="*/ 8 h 671"/>
                <a:gd name="T64" fmla="*/ 1287 w 1351"/>
                <a:gd name="T65" fmla="*/ 16 h 671"/>
                <a:gd name="T66" fmla="*/ 1255 w 1351"/>
                <a:gd name="T67" fmla="*/ 16 h 671"/>
                <a:gd name="T68" fmla="*/ 1199 w 1351"/>
                <a:gd name="T69" fmla="*/ 16 h 671"/>
                <a:gd name="T70" fmla="*/ 1119 w 1351"/>
                <a:gd name="T71" fmla="*/ 24 h 671"/>
                <a:gd name="T72" fmla="*/ 1047 w 1351"/>
                <a:gd name="T73" fmla="*/ 32 h 671"/>
                <a:gd name="T74" fmla="*/ 1007 w 1351"/>
                <a:gd name="T75" fmla="*/ 40 h 671"/>
                <a:gd name="T76" fmla="*/ 983 w 1351"/>
                <a:gd name="T77" fmla="*/ 40 h 671"/>
                <a:gd name="T78" fmla="*/ 919 w 1351"/>
                <a:gd name="T79" fmla="*/ 56 h 671"/>
                <a:gd name="T80" fmla="*/ 856 w 1351"/>
                <a:gd name="T81" fmla="*/ 72 h 671"/>
                <a:gd name="T82" fmla="*/ 800 w 1351"/>
                <a:gd name="T83" fmla="*/ 96 h 671"/>
                <a:gd name="T84" fmla="*/ 752 w 1351"/>
                <a:gd name="T85" fmla="*/ 128 h 671"/>
                <a:gd name="T86" fmla="*/ 712 w 1351"/>
                <a:gd name="T87" fmla="*/ 160 h 671"/>
                <a:gd name="T88" fmla="*/ 672 w 1351"/>
                <a:gd name="T89" fmla="*/ 208 h 671"/>
                <a:gd name="T90" fmla="*/ 648 w 1351"/>
                <a:gd name="T91" fmla="*/ 256 h 671"/>
                <a:gd name="T92" fmla="*/ 632 w 1351"/>
                <a:gd name="T93" fmla="*/ 320 h 671"/>
                <a:gd name="T94" fmla="*/ 616 w 1351"/>
                <a:gd name="T95" fmla="*/ 399 h 671"/>
                <a:gd name="T96" fmla="*/ 600 w 1351"/>
                <a:gd name="T97" fmla="*/ 487 h 671"/>
                <a:gd name="T98" fmla="*/ 592 w 1351"/>
                <a:gd name="T99" fmla="*/ 591 h 671"/>
                <a:gd name="T100" fmla="*/ 0 w 1351"/>
                <a:gd name="T101" fmla="*/ 671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51" h="671">
                  <a:moveTo>
                    <a:pt x="8" y="559"/>
                  </a:moveTo>
                  <a:lnTo>
                    <a:pt x="8" y="519"/>
                  </a:lnTo>
                  <a:lnTo>
                    <a:pt x="8" y="487"/>
                  </a:lnTo>
                  <a:lnTo>
                    <a:pt x="8" y="447"/>
                  </a:lnTo>
                  <a:lnTo>
                    <a:pt x="16" y="415"/>
                  </a:lnTo>
                  <a:lnTo>
                    <a:pt x="16" y="383"/>
                  </a:lnTo>
                  <a:lnTo>
                    <a:pt x="16" y="359"/>
                  </a:lnTo>
                  <a:lnTo>
                    <a:pt x="24" y="328"/>
                  </a:lnTo>
                  <a:lnTo>
                    <a:pt x="24" y="304"/>
                  </a:lnTo>
                  <a:lnTo>
                    <a:pt x="24" y="280"/>
                  </a:lnTo>
                  <a:lnTo>
                    <a:pt x="32" y="256"/>
                  </a:lnTo>
                  <a:lnTo>
                    <a:pt x="32" y="232"/>
                  </a:lnTo>
                  <a:lnTo>
                    <a:pt x="40" y="216"/>
                  </a:lnTo>
                  <a:lnTo>
                    <a:pt x="48" y="192"/>
                  </a:lnTo>
                  <a:lnTo>
                    <a:pt x="48" y="176"/>
                  </a:lnTo>
                  <a:lnTo>
                    <a:pt x="56" y="160"/>
                  </a:lnTo>
                  <a:lnTo>
                    <a:pt x="64" y="144"/>
                  </a:lnTo>
                  <a:lnTo>
                    <a:pt x="72" y="128"/>
                  </a:lnTo>
                  <a:lnTo>
                    <a:pt x="72" y="120"/>
                  </a:lnTo>
                  <a:lnTo>
                    <a:pt x="80" y="104"/>
                  </a:lnTo>
                  <a:lnTo>
                    <a:pt x="88" y="96"/>
                  </a:lnTo>
                  <a:lnTo>
                    <a:pt x="104" y="80"/>
                  </a:lnTo>
                  <a:lnTo>
                    <a:pt x="112" y="72"/>
                  </a:lnTo>
                  <a:lnTo>
                    <a:pt x="120" y="64"/>
                  </a:lnTo>
                  <a:lnTo>
                    <a:pt x="128" y="56"/>
                  </a:lnTo>
                  <a:lnTo>
                    <a:pt x="144" y="48"/>
                  </a:lnTo>
                  <a:lnTo>
                    <a:pt x="152" y="48"/>
                  </a:lnTo>
                  <a:lnTo>
                    <a:pt x="168" y="40"/>
                  </a:lnTo>
                  <a:lnTo>
                    <a:pt x="176" y="32"/>
                  </a:lnTo>
                  <a:lnTo>
                    <a:pt x="192" y="32"/>
                  </a:lnTo>
                  <a:lnTo>
                    <a:pt x="208" y="24"/>
                  </a:lnTo>
                  <a:lnTo>
                    <a:pt x="224" y="24"/>
                  </a:lnTo>
                  <a:lnTo>
                    <a:pt x="240" y="16"/>
                  </a:lnTo>
                  <a:lnTo>
                    <a:pt x="240" y="16"/>
                  </a:lnTo>
                  <a:lnTo>
                    <a:pt x="248" y="16"/>
                  </a:lnTo>
                  <a:lnTo>
                    <a:pt x="256" y="16"/>
                  </a:lnTo>
                  <a:lnTo>
                    <a:pt x="264" y="16"/>
                  </a:lnTo>
                  <a:lnTo>
                    <a:pt x="272" y="16"/>
                  </a:lnTo>
                  <a:lnTo>
                    <a:pt x="288" y="16"/>
                  </a:lnTo>
                  <a:lnTo>
                    <a:pt x="296" y="16"/>
                  </a:lnTo>
                  <a:lnTo>
                    <a:pt x="312" y="16"/>
                  </a:lnTo>
                  <a:lnTo>
                    <a:pt x="320" y="16"/>
                  </a:lnTo>
                  <a:lnTo>
                    <a:pt x="336" y="8"/>
                  </a:lnTo>
                  <a:lnTo>
                    <a:pt x="352" y="8"/>
                  </a:lnTo>
                  <a:lnTo>
                    <a:pt x="368" y="8"/>
                  </a:lnTo>
                  <a:lnTo>
                    <a:pt x="392" y="8"/>
                  </a:lnTo>
                  <a:lnTo>
                    <a:pt x="408" y="8"/>
                  </a:lnTo>
                  <a:lnTo>
                    <a:pt x="424" y="8"/>
                  </a:lnTo>
                  <a:lnTo>
                    <a:pt x="448" y="8"/>
                  </a:lnTo>
                  <a:lnTo>
                    <a:pt x="464" y="8"/>
                  </a:lnTo>
                  <a:lnTo>
                    <a:pt x="488" y="8"/>
                  </a:lnTo>
                  <a:lnTo>
                    <a:pt x="512" y="8"/>
                  </a:lnTo>
                  <a:lnTo>
                    <a:pt x="536" y="8"/>
                  </a:lnTo>
                  <a:lnTo>
                    <a:pt x="552" y="8"/>
                  </a:lnTo>
                  <a:lnTo>
                    <a:pt x="576" y="8"/>
                  </a:lnTo>
                  <a:lnTo>
                    <a:pt x="624" y="0"/>
                  </a:lnTo>
                  <a:lnTo>
                    <a:pt x="672" y="0"/>
                  </a:lnTo>
                  <a:lnTo>
                    <a:pt x="728" y="0"/>
                  </a:lnTo>
                  <a:lnTo>
                    <a:pt x="824" y="0"/>
                  </a:lnTo>
                  <a:lnTo>
                    <a:pt x="880" y="0"/>
                  </a:lnTo>
                  <a:lnTo>
                    <a:pt x="927" y="0"/>
                  </a:lnTo>
                  <a:lnTo>
                    <a:pt x="975" y="0"/>
                  </a:lnTo>
                  <a:lnTo>
                    <a:pt x="1023" y="0"/>
                  </a:lnTo>
                  <a:lnTo>
                    <a:pt x="1047" y="0"/>
                  </a:lnTo>
                  <a:lnTo>
                    <a:pt x="1063" y="0"/>
                  </a:lnTo>
                  <a:lnTo>
                    <a:pt x="1087" y="0"/>
                  </a:lnTo>
                  <a:lnTo>
                    <a:pt x="1111" y="0"/>
                  </a:lnTo>
                  <a:lnTo>
                    <a:pt x="1127" y="0"/>
                  </a:lnTo>
                  <a:lnTo>
                    <a:pt x="1151" y="0"/>
                  </a:lnTo>
                  <a:lnTo>
                    <a:pt x="1167" y="0"/>
                  </a:lnTo>
                  <a:lnTo>
                    <a:pt x="1191" y="0"/>
                  </a:lnTo>
                  <a:lnTo>
                    <a:pt x="1207" y="0"/>
                  </a:lnTo>
                  <a:lnTo>
                    <a:pt x="1223" y="0"/>
                  </a:lnTo>
                  <a:lnTo>
                    <a:pt x="1239" y="0"/>
                  </a:lnTo>
                  <a:lnTo>
                    <a:pt x="1255" y="0"/>
                  </a:lnTo>
                  <a:lnTo>
                    <a:pt x="1271" y="0"/>
                  </a:lnTo>
                  <a:lnTo>
                    <a:pt x="1279" y="0"/>
                  </a:lnTo>
                  <a:lnTo>
                    <a:pt x="1295" y="0"/>
                  </a:lnTo>
                  <a:lnTo>
                    <a:pt x="1303" y="0"/>
                  </a:lnTo>
                  <a:lnTo>
                    <a:pt x="1319" y="0"/>
                  </a:lnTo>
                  <a:lnTo>
                    <a:pt x="1327" y="0"/>
                  </a:lnTo>
                  <a:lnTo>
                    <a:pt x="1335" y="0"/>
                  </a:lnTo>
                  <a:lnTo>
                    <a:pt x="1343" y="0"/>
                  </a:lnTo>
                  <a:lnTo>
                    <a:pt x="1343" y="0"/>
                  </a:lnTo>
                  <a:lnTo>
                    <a:pt x="1351" y="0"/>
                  </a:lnTo>
                  <a:lnTo>
                    <a:pt x="1351" y="0"/>
                  </a:lnTo>
                  <a:lnTo>
                    <a:pt x="1351" y="0"/>
                  </a:lnTo>
                  <a:lnTo>
                    <a:pt x="1351" y="8"/>
                  </a:lnTo>
                  <a:lnTo>
                    <a:pt x="1351" y="8"/>
                  </a:lnTo>
                  <a:lnTo>
                    <a:pt x="1343" y="8"/>
                  </a:lnTo>
                  <a:lnTo>
                    <a:pt x="1343" y="8"/>
                  </a:lnTo>
                  <a:lnTo>
                    <a:pt x="1335" y="8"/>
                  </a:lnTo>
                  <a:lnTo>
                    <a:pt x="1327" y="8"/>
                  </a:lnTo>
                  <a:lnTo>
                    <a:pt x="1319" y="8"/>
                  </a:lnTo>
                  <a:lnTo>
                    <a:pt x="1311" y="8"/>
                  </a:lnTo>
                  <a:lnTo>
                    <a:pt x="1303" y="8"/>
                  </a:lnTo>
                  <a:lnTo>
                    <a:pt x="1303" y="8"/>
                  </a:lnTo>
                  <a:lnTo>
                    <a:pt x="1295" y="8"/>
                  </a:lnTo>
                  <a:lnTo>
                    <a:pt x="1287" y="16"/>
                  </a:lnTo>
                  <a:lnTo>
                    <a:pt x="1271" y="16"/>
                  </a:lnTo>
                  <a:lnTo>
                    <a:pt x="1263" y="16"/>
                  </a:lnTo>
                  <a:lnTo>
                    <a:pt x="1255" y="16"/>
                  </a:lnTo>
                  <a:lnTo>
                    <a:pt x="1247" y="16"/>
                  </a:lnTo>
                  <a:lnTo>
                    <a:pt x="1223" y="16"/>
                  </a:lnTo>
                  <a:lnTo>
                    <a:pt x="1199" y="16"/>
                  </a:lnTo>
                  <a:lnTo>
                    <a:pt x="1175" y="24"/>
                  </a:lnTo>
                  <a:lnTo>
                    <a:pt x="1151" y="24"/>
                  </a:lnTo>
                  <a:lnTo>
                    <a:pt x="1119" y="24"/>
                  </a:lnTo>
                  <a:lnTo>
                    <a:pt x="1095" y="32"/>
                  </a:lnTo>
                  <a:lnTo>
                    <a:pt x="1071" y="32"/>
                  </a:lnTo>
                  <a:lnTo>
                    <a:pt x="1047" y="32"/>
                  </a:lnTo>
                  <a:lnTo>
                    <a:pt x="1023" y="40"/>
                  </a:lnTo>
                  <a:lnTo>
                    <a:pt x="1015" y="40"/>
                  </a:lnTo>
                  <a:lnTo>
                    <a:pt x="1007" y="40"/>
                  </a:lnTo>
                  <a:lnTo>
                    <a:pt x="999" y="40"/>
                  </a:lnTo>
                  <a:lnTo>
                    <a:pt x="991" y="40"/>
                  </a:lnTo>
                  <a:lnTo>
                    <a:pt x="983" y="40"/>
                  </a:lnTo>
                  <a:lnTo>
                    <a:pt x="975" y="48"/>
                  </a:lnTo>
                  <a:lnTo>
                    <a:pt x="951" y="48"/>
                  </a:lnTo>
                  <a:lnTo>
                    <a:pt x="919" y="56"/>
                  </a:lnTo>
                  <a:lnTo>
                    <a:pt x="895" y="56"/>
                  </a:lnTo>
                  <a:lnTo>
                    <a:pt x="880" y="64"/>
                  </a:lnTo>
                  <a:lnTo>
                    <a:pt x="856" y="72"/>
                  </a:lnTo>
                  <a:lnTo>
                    <a:pt x="832" y="80"/>
                  </a:lnTo>
                  <a:lnTo>
                    <a:pt x="816" y="88"/>
                  </a:lnTo>
                  <a:lnTo>
                    <a:pt x="800" y="96"/>
                  </a:lnTo>
                  <a:lnTo>
                    <a:pt x="784" y="104"/>
                  </a:lnTo>
                  <a:lnTo>
                    <a:pt x="768" y="112"/>
                  </a:lnTo>
                  <a:lnTo>
                    <a:pt x="752" y="128"/>
                  </a:lnTo>
                  <a:lnTo>
                    <a:pt x="736" y="136"/>
                  </a:lnTo>
                  <a:lnTo>
                    <a:pt x="720" y="144"/>
                  </a:lnTo>
                  <a:lnTo>
                    <a:pt x="712" y="160"/>
                  </a:lnTo>
                  <a:lnTo>
                    <a:pt x="696" y="176"/>
                  </a:lnTo>
                  <a:lnTo>
                    <a:pt x="688" y="192"/>
                  </a:lnTo>
                  <a:lnTo>
                    <a:pt x="672" y="208"/>
                  </a:lnTo>
                  <a:lnTo>
                    <a:pt x="664" y="224"/>
                  </a:lnTo>
                  <a:lnTo>
                    <a:pt x="656" y="240"/>
                  </a:lnTo>
                  <a:lnTo>
                    <a:pt x="648" y="256"/>
                  </a:lnTo>
                  <a:lnTo>
                    <a:pt x="640" y="280"/>
                  </a:lnTo>
                  <a:lnTo>
                    <a:pt x="632" y="304"/>
                  </a:lnTo>
                  <a:lnTo>
                    <a:pt x="632" y="320"/>
                  </a:lnTo>
                  <a:lnTo>
                    <a:pt x="624" y="343"/>
                  </a:lnTo>
                  <a:lnTo>
                    <a:pt x="616" y="375"/>
                  </a:lnTo>
                  <a:lnTo>
                    <a:pt x="616" y="399"/>
                  </a:lnTo>
                  <a:lnTo>
                    <a:pt x="608" y="423"/>
                  </a:lnTo>
                  <a:lnTo>
                    <a:pt x="608" y="455"/>
                  </a:lnTo>
                  <a:lnTo>
                    <a:pt x="600" y="487"/>
                  </a:lnTo>
                  <a:lnTo>
                    <a:pt x="600" y="519"/>
                  </a:lnTo>
                  <a:lnTo>
                    <a:pt x="592" y="559"/>
                  </a:lnTo>
                  <a:lnTo>
                    <a:pt x="592" y="591"/>
                  </a:lnTo>
                  <a:lnTo>
                    <a:pt x="584" y="671"/>
                  </a:lnTo>
                  <a:lnTo>
                    <a:pt x="296" y="671"/>
                  </a:lnTo>
                  <a:lnTo>
                    <a:pt x="0" y="671"/>
                  </a:lnTo>
                  <a:lnTo>
                    <a:pt x="8" y="559"/>
                  </a:lnTo>
                  <a:lnTo>
                    <a:pt x="8" y="559"/>
                  </a:lnTo>
                  <a:close/>
                </a:path>
              </a:pathLst>
            </a:custGeom>
            <a:solidFill>
              <a:srgbClr val="00FFFF"/>
            </a:solidFill>
            <a:ln w="25400">
              <a:noFill/>
              <a:round/>
              <a:headEnd/>
              <a:tailEnd/>
            </a:ln>
          </p:spPr>
          <p:txBody>
            <a:bodyPr vert="horz" wrap="square" lIns="91440" tIns="45720" rIns="91440" bIns="45720" numCol="1" anchor="t" anchorCtr="0" compatLnSpc="1">
              <a:prstTxWarp prst="textNoShape">
                <a:avLst/>
              </a:prstTxWarp>
            </a:bodyPr>
            <a:lstStyle/>
            <a:p>
              <a:endParaRPr lang="ja-JP" altLang="en-US" sz="1050" dirty="0"/>
            </a:p>
          </p:txBody>
        </p:sp>
        <p:sp>
          <p:nvSpPr>
            <p:cNvPr id="33" name="Freeform 107"/>
            <p:cNvSpPr>
              <a:spLocks/>
            </p:cNvSpPr>
            <p:nvPr/>
          </p:nvSpPr>
          <p:spPr bwMode="auto">
            <a:xfrm>
              <a:off x="5783777" y="1675785"/>
              <a:ext cx="1187853" cy="941123"/>
            </a:xfrm>
            <a:custGeom>
              <a:avLst/>
              <a:gdLst>
                <a:gd name="T0" fmla="*/ 695 w 1271"/>
                <a:gd name="T1" fmla="*/ 935 h 1007"/>
                <a:gd name="T2" fmla="*/ 695 w 1271"/>
                <a:gd name="T3" fmla="*/ 911 h 1007"/>
                <a:gd name="T4" fmla="*/ 695 w 1271"/>
                <a:gd name="T5" fmla="*/ 879 h 1007"/>
                <a:gd name="T6" fmla="*/ 687 w 1271"/>
                <a:gd name="T7" fmla="*/ 807 h 1007"/>
                <a:gd name="T8" fmla="*/ 687 w 1271"/>
                <a:gd name="T9" fmla="*/ 703 h 1007"/>
                <a:gd name="T10" fmla="*/ 679 w 1271"/>
                <a:gd name="T11" fmla="*/ 640 h 1007"/>
                <a:gd name="T12" fmla="*/ 679 w 1271"/>
                <a:gd name="T13" fmla="*/ 616 h 1007"/>
                <a:gd name="T14" fmla="*/ 679 w 1271"/>
                <a:gd name="T15" fmla="*/ 568 h 1007"/>
                <a:gd name="T16" fmla="*/ 671 w 1271"/>
                <a:gd name="T17" fmla="*/ 488 h 1007"/>
                <a:gd name="T18" fmla="*/ 663 w 1271"/>
                <a:gd name="T19" fmla="*/ 416 h 1007"/>
                <a:gd name="T20" fmla="*/ 647 w 1271"/>
                <a:gd name="T21" fmla="*/ 352 h 1007"/>
                <a:gd name="T22" fmla="*/ 639 w 1271"/>
                <a:gd name="T23" fmla="*/ 296 h 1007"/>
                <a:gd name="T24" fmla="*/ 623 w 1271"/>
                <a:gd name="T25" fmla="*/ 256 h 1007"/>
                <a:gd name="T26" fmla="*/ 583 w 1271"/>
                <a:gd name="T27" fmla="*/ 192 h 1007"/>
                <a:gd name="T28" fmla="*/ 535 w 1271"/>
                <a:gd name="T29" fmla="*/ 136 h 1007"/>
                <a:gd name="T30" fmla="*/ 503 w 1271"/>
                <a:gd name="T31" fmla="*/ 112 h 1007"/>
                <a:gd name="T32" fmla="*/ 472 w 1271"/>
                <a:gd name="T33" fmla="*/ 96 h 1007"/>
                <a:gd name="T34" fmla="*/ 424 w 1271"/>
                <a:gd name="T35" fmla="*/ 80 h 1007"/>
                <a:gd name="T36" fmla="*/ 384 w 1271"/>
                <a:gd name="T37" fmla="*/ 64 h 1007"/>
                <a:gd name="T38" fmla="*/ 328 w 1271"/>
                <a:gd name="T39" fmla="*/ 56 h 1007"/>
                <a:gd name="T40" fmla="*/ 272 w 1271"/>
                <a:gd name="T41" fmla="*/ 48 h 1007"/>
                <a:gd name="T42" fmla="*/ 216 w 1271"/>
                <a:gd name="T43" fmla="*/ 40 h 1007"/>
                <a:gd name="T44" fmla="*/ 176 w 1271"/>
                <a:gd name="T45" fmla="*/ 32 h 1007"/>
                <a:gd name="T46" fmla="*/ 120 w 1271"/>
                <a:gd name="T47" fmla="*/ 24 h 1007"/>
                <a:gd name="T48" fmla="*/ 80 w 1271"/>
                <a:gd name="T49" fmla="*/ 24 h 1007"/>
                <a:gd name="T50" fmla="*/ 48 w 1271"/>
                <a:gd name="T51" fmla="*/ 24 h 1007"/>
                <a:gd name="T52" fmla="*/ 32 w 1271"/>
                <a:gd name="T53" fmla="*/ 24 h 1007"/>
                <a:gd name="T54" fmla="*/ 8 w 1271"/>
                <a:gd name="T55" fmla="*/ 24 h 1007"/>
                <a:gd name="T56" fmla="*/ 0 w 1271"/>
                <a:gd name="T57" fmla="*/ 16 h 1007"/>
                <a:gd name="T58" fmla="*/ 0 w 1271"/>
                <a:gd name="T59" fmla="*/ 0 h 1007"/>
                <a:gd name="T60" fmla="*/ 360 w 1271"/>
                <a:gd name="T61" fmla="*/ 0 h 1007"/>
                <a:gd name="T62" fmla="*/ 480 w 1271"/>
                <a:gd name="T63" fmla="*/ 0 h 1007"/>
                <a:gd name="T64" fmla="*/ 591 w 1271"/>
                <a:gd name="T65" fmla="*/ 8 h 1007"/>
                <a:gd name="T66" fmla="*/ 687 w 1271"/>
                <a:gd name="T67" fmla="*/ 8 h 1007"/>
                <a:gd name="T68" fmla="*/ 767 w 1271"/>
                <a:gd name="T69" fmla="*/ 8 h 1007"/>
                <a:gd name="T70" fmla="*/ 839 w 1271"/>
                <a:gd name="T71" fmla="*/ 8 h 1007"/>
                <a:gd name="T72" fmla="*/ 903 w 1271"/>
                <a:gd name="T73" fmla="*/ 16 h 1007"/>
                <a:gd name="T74" fmla="*/ 959 w 1271"/>
                <a:gd name="T75" fmla="*/ 16 h 1007"/>
                <a:gd name="T76" fmla="*/ 999 w 1271"/>
                <a:gd name="T77" fmla="*/ 16 h 1007"/>
                <a:gd name="T78" fmla="*/ 1031 w 1271"/>
                <a:gd name="T79" fmla="*/ 24 h 1007"/>
                <a:gd name="T80" fmla="*/ 1055 w 1271"/>
                <a:gd name="T81" fmla="*/ 24 h 1007"/>
                <a:gd name="T82" fmla="*/ 1087 w 1271"/>
                <a:gd name="T83" fmla="*/ 32 h 1007"/>
                <a:gd name="T84" fmla="*/ 1119 w 1271"/>
                <a:gd name="T85" fmla="*/ 48 h 1007"/>
                <a:gd name="T86" fmla="*/ 1159 w 1271"/>
                <a:gd name="T87" fmla="*/ 72 h 1007"/>
                <a:gd name="T88" fmla="*/ 1183 w 1271"/>
                <a:gd name="T89" fmla="*/ 88 h 1007"/>
                <a:gd name="T90" fmla="*/ 1199 w 1271"/>
                <a:gd name="T91" fmla="*/ 120 h 1007"/>
                <a:gd name="T92" fmla="*/ 1215 w 1271"/>
                <a:gd name="T93" fmla="*/ 152 h 1007"/>
                <a:gd name="T94" fmla="*/ 1231 w 1271"/>
                <a:gd name="T95" fmla="*/ 192 h 1007"/>
                <a:gd name="T96" fmla="*/ 1239 w 1271"/>
                <a:gd name="T97" fmla="*/ 232 h 1007"/>
                <a:gd name="T98" fmla="*/ 1247 w 1271"/>
                <a:gd name="T99" fmla="*/ 288 h 1007"/>
                <a:gd name="T100" fmla="*/ 1255 w 1271"/>
                <a:gd name="T101" fmla="*/ 352 h 1007"/>
                <a:gd name="T102" fmla="*/ 1263 w 1271"/>
                <a:gd name="T103" fmla="*/ 400 h 1007"/>
                <a:gd name="T104" fmla="*/ 1263 w 1271"/>
                <a:gd name="T105" fmla="*/ 456 h 1007"/>
                <a:gd name="T106" fmla="*/ 1271 w 1271"/>
                <a:gd name="T107" fmla="*/ 528 h 1007"/>
                <a:gd name="T108" fmla="*/ 1271 w 1271"/>
                <a:gd name="T109" fmla="*/ 616 h 1007"/>
                <a:gd name="T110" fmla="*/ 1271 w 1271"/>
                <a:gd name="T111" fmla="*/ 679 h 1007"/>
                <a:gd name="T112" fmla="*/ 1271 w 1271"/>
                <a:gd name="T113" fmla="*/ 727 h 1007"/>
                <a:gd name="T114" fmla="*/ 1271 w 1271"/>
                <a:gd name="T115" fmla="*/ 791 h 1007"/>
                <a:gd name="T116" fmla="*/ 695 w 1271"/>
                <a:gd name="T117" fmla="*/ 1007 h 1007"/>
                <a:gd name="T118" fmla="*/ 695 w 1271"/>
                <a:gd name="T119" fmla="*/ 951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71" h="1007">
                  <a:moveTo>
                    <a:pt x="695" y="951"/>
                  </a:moveTo>
                  <a:lnTo>
                    <a:pt x="695" y="943"/>
                  </a:lnTo>
                  <a:lnTo>
                    <a:pt x="695" y="935"/>
                  </a:lnTo>
                  <a:lnTo>
                    <a:pt x="695" y="927"/>
                  </a:lnTo>
                  <a:lnTo>
                    <a:pt x="695" y="919"/>
                  </a:lnTo>
                  <a:lnTo>
                    <a:pt x="695" y="911"/>
                  </a:lnTo>
                  <a:lnTo>
                    <a:pt x="695" y="903"/>
                  </a:lnTo>
                  <a:lnTo>
                    <a:pt x="695" y="895"/>
                  </a:lnTo>
                  <a:lnTo>
                    <a:pt x="695" y="879"/>
                  </a:lnTo>
                  <a:lnTo>
                    <a:pt x="695" y="863"/>
                  </a:lnTo>
                  <a:lnTo>
                    <a:pt x="695" y="839"/>
                  </a:lnTo>
                  <a:lnTo>
                    <a:pt x="687" y="807"/>
                  </a:lnTo>
                  <a:lnTo>
                    <a:pt x="687" y="783"/>
                  </a:lnTo>
                  <a:lnTo>
                    <a:pt x="687" y="727"/>
                  </a:lnTo>
                  <a:lnTo>
                    <a:pt x="687" y="703"/>
                  </a:lnTo>
                  <a:lnTo>
                    <a:pt x="687" y="679"/>
                  </a:lnTo>
                  <a:lnTo>
                    <a:pt x="687" y="656"/>
                  </a:lnTo>
                  <a:lnTo>
                    <a:pt x="679" y="640"/>
                  </a:lnTo>
                  <a:lnTo>
                    <a:pt x="679" y="632"/>
                  </a:lnTo>
                  <a:lnTo>
                    <a:pt x="679" y="624"/>
                  </a:lnTo>
                  <a:lnTo>
                    <a:pt x="679" y="616"/>
                  </a:lnTo>
                  <a:lnTo>
                    <a:pt x="679" y="600"/>
                  </a:lnTo>
                  <a:lnTo>
                    <a:pt x="679" y="592"/>
                  </a:lnTo>
                  <a:lnTo>
                    <a:pt x="679" y="568"/>
                  </a:lnTo>
                  <a:lnTo>
                    <a:pt x="679" y="536"/>
                  </a:lnTo>
                  <a:lnTo>
                    <a:pt x="671" y="512"/>
                  </a:lnTo>
                  <a:lnTo>
                    <a:pt x="671" y="488"/>
                  </a:lnTo>
                  <a:lnTo>
                    <a:pt x="671" y="456"/>
                  </a:lnTo>
                  <a:lnTo>
                    <a:pt x="663" y="432"/>
                  </a:lnTo>
                  <a:lnTo>
                    <a:pt x="663" y="416"/>
                  </a:lnTo>
                  <a:lnTo>
                    <a:pt x="655" y="392"/>
                  </a:lnTo>
                  <a:lnTo>
                    <a:pt x="655" y="368"/>
                  </a:lnTo>
                  <a:lnTo>
                    <a:pt x="647" y="352"/>
                  </a:lnTo>
                  <a:lnTo>
                    <a:pt x="647" y="328"/>
                  </a:lnTo>
                  <a:lnTo>
                    <a:pt x="639" y="312"/>
                  </a:lnTo>
                  <a:lnTo>
                    <a:pt x="639" y="296"/>
                  </a:lnTo>
                  <a:lnTo>
                    <a:pt x="631" y="280"/>
                  </a:lnTo>
                  <a:lnTo>
                    <a:pt x="623" y="272"/>
                  </a:lnTo>
                  <a:lnTo>
                    <a:pt x="623" y="256"/>
                  </a:lnTo>
                  <a:lnTo>
                    <a:pt x="607" y="232"/>
                  </a:lnTo>
                  <a:lnTo>
                    <a:pt x="599" y="208"/>
                  </a:lnTo>
                  <a:lnTo>
                    <a:pt x="583" y="192"/>
                  </a:lnTo>
                  <a:lnTo>
                    <a:pt x="567" y="168"/>
                  </a:lnTo>
                  <a:lnTo>
                    <a:pt x="551" y="152"/>
                  </a:lnTo>
                  <a:lnTo>
                    <a:pt x="535" y="136"/>
                  </a:lnTo>
                  <a:lnTo>
                    <a:pt x="527" y="128"/>
                  </a:lnTo>
                  <a:lnTo>
                    <a:pt x="511" y="120"/>
                  </a:lnTo>
                  <a:lnTo>
                    <a:pt x="503" y="112"/>
                  </a:lnTo>
                  <a:lnTo>
                    <a:pt x="495" y="112"/>
                  </a:lnTo>
                  <a:lnTo>
                    <a:pt x="480" y="104"/>
                  </a:lnTo>
                  <a:lnTo>
                    <a:pt x="472" y="96"/>
                  </a:lnTo>
                  <a:lnTo>
                    <a:pt x="456" y="88"/>
                  </a:lnTo>
                  <a:lnTo>
                    <a:pt x="440" y="88"/>
                  </a:lnTo>
                  <a:lnTo>
                    <a:pt x="424" y="80"/>
                  </a:lnTo>
                  <a:lnTo>
                    <a:pt x="416" y="80"/>
                  </a:lnTo>
                  <a:lnTo>
                    <a:pt x="400" y="72"/>
                  </a:lnTo>
                  <a:lnTo>
                    <a:pt x="384" y="64"/>
                  </a:lnTo>
                  <a:lnTo>
                    <a:pt x="360" y="64"/>
                  </a:lnTo>
                  <a:lnTo>
                    <a:pt x="344" y="56"/>
                  </a:lnTo>
                  <a:lnTo>
                    <a:pt x="328" y="56"/>
                  </a:lnTo>
                  <a:lnTo>
                    <a:pt x="312" y="48"/>
                  </a:lnTo>
                  <a:lnTo>
                    <a:pt x="288" y="48"/>
                  </a:lnTo>
                  <a:lnTo>
                    <a:pt x="272" y="48"/>
                  </a:lnTo>
                  <a:lnTo>
                    <a:pt x="248" y="40"/>
                  </a:lnTo>
                  <a:lnTo>
                    <a:pt x="224" y="40"/>
                  </a:lnTo>
                  <a:lnTo>
                    <a:pt x="216" y="40"/>
                  </a:lnTo>
                  <a:lnTo>
                    <a:pt x="200" y="32"/>
                  </a:lnTo>
                  <a:lnTo>
                    <a:pt x="192" y="32"/>
                  </a:lnTo>
                  <a:lnTo>
                    <a:pt x="176" y="32"/>
                  </a:lnTo>
                  <a:lnTo>
                    <a:pt x="160" y="32"/>
                  </a:lnTo>
                  <a:lnTo>
                    <a:pt x="144" y="32"/>
                  </a:lnTo>
                  <a:lnTo>
                    <a:pt x="120" y="24"/>
                  </a:lnTo>
                  <a:lnTo>
                    <a:pt x="104" y="24"/>
                  </a:lnTo>
                  <a:lnTo>
                    <a:pt x="88" y="24"/>
                  </a:lnTo>
                  <a:lnTo>
                    <a:pt x="80" y="24"/>
                  </a:lnTo>
                  <a:lnTo>
                    <a:pt x="64" y="24"/>
                  </a:lnTo>
                  <a:lnTo>
                    <a:pt x="56" y="24"/>
                  </a:lnTo>
                  <a:lnTo>
                    <a:pt x="48" y="24"/>
                  </a:lnTo>
                  <a:lnTo>
                    <a:pt x="40" y="24"/>
                  </a:lnTo>
                  <a:lnTo>
                    <a:pt x="32" y="24"/>
                  </a:lnTo>
                  <a:lnTo>
                    <a:pt x="32" y="24"/>
                  </a:lnTo>
                  <a:lnTo>
                    <a:pt x="24" y="24"/>
                  </a:lnTo>
                  <a:lnTo>
                    <a:pt x="16" y="24"/>
                  </a:lnTo>
                  <a:lnTo>
                    <a:pt x="8" y="24"/>
                  </a:lnTo>
                  <a:lnTo>
                    <a:pt x="8" y="16"/>
                  </a:lnTo>
                  <a:lnTo>
                    <a:pt x="0" y="16"/>
                  </a:lnTo>
                  <a:lnTo>
                    <a:pt x="0" y="16"/>
                  </a:lnTo>
                  <a:lnTo>
                    <a:pt x="0" y="16"/>
                  </a:lnTo>
                  <a:lnTo>
                    <a:pt x="0" y="8"/>
                  </a:lnTo>
                  <a:lnTo>
                    <a:pt x="0" y="0"/>
                  </a:lnTo>
                  <a:lnTo>
                    <a:pt x="272" y="0"/>
                  </a:lnTo>
                  <a:lnTo>
                    <a:pt x="320" y="0"/>
                  </a:lnTo>
                  <a:lnTo>
                    <a:pt x="360" y="0"/>
                  </a:lnTo>
                  <a:lnTo>
                    <a:pt x="400" y="0"/>
                  </a:lnTo>
                  <a:lnTo>
                    <a:pt x="448" y="0"/>
                  </a:lnTo>
                  <a:lnTo>
                    <a:pt x="480" y="0"/>
                  </a:lnTo>
                  <a:lnTo>
                    <a:pt x="519" y="0"/>
                  </a:lnTo>
                  <a:lnTo>
                    <a:pt x="559" y="8"/>
                  </a:lnTo>
                  <a:lnTo>
                    <a:pt x="591" y="8"/>
                  </a:lnTo>
                  <a:lnTo>
                    <a:pt x="623" y="8"/>
                  </a:lnTo>
                  <a:lnTo>
                    <a:pt x="655" y="8"/>
                  </a:lnTo>
                  <a:lnTo>
                    <a:pt x="687" y="8"/>
                  </a:lnTo>
                  <a:lnTo>
                    <a:pt x="719" y="8"/>
                  </a:lnTo>
                  <a:lnTo>
                    <a:pt x="743" y="8"/>
                  </a:lnTo>
                  <a:lnTo>
                    <a:pt x="767" y="8"/>
                  </a:lnTo>
                  <a:lnTo>
                    <a:pt x="799" y="8"/>
                  </a:lnTo>
                  <a:lnTo>
                    <a:pt x="823" y="8"/>
                  </a:lnTo>
                  <a:lnTo>
                    <a:pt x="839" y="8"/>
                  </a:lnTo>
                  <a:lnTo>
                    <a:pt x="863" y="8"/>
                  </a:lnTo>
                  <a:lnTo>
                    <a:pt x="887" y="8"/>
                  </a:lnTo>
                  <a:lnTo>
                    <a:pt x="903" y="16"/>
                  </a:lnTo>
                  <a:lnTo>
                    <a:pt x="927" y="16"/>
                  </a:lnTo>
                  <a:lnTo>
                    <a:pt x="943" y="16"/>
                  </a:lnTo>
                  <a:lnTo>
                    <a:pt x="959" y="16"/>
                  </a:lnTo>
                  <a:lnTo>
                    <a:pt x="975" y="16"/>
                  </a:lnTo>
                  <a:lnTo>
                    <a:pt x="983" y="16"/>
                  </a:lnTo>
                  <a:lnTo>
                    <a:pt x="999" y="16"/>
                  </a:lnTo>
                  <a:lnTo>
                    <a:pt x="1007" y="16"/>
                  </a:lnTo>
                  <a:lnTo>
                    <a:pt x="1023" y="24"/>
                  </a:lnTo>
                  <a:lnTo>
                    <a:pt x="1031" y="24"/>
                  </a:lnTo>
                  <a:lnTo>
                    <a:pt x="1039" y="24"/>
                  </a:lnTo>
                  <a:lnTo>
                    <a:pt x="1047" y="24"/>
                  </a:lnTo>
                  <a:lnTo>
                    <a:pt x="1055" y="24"/>
                  </a:lnTo>
                  <a:lnTo>
                    <a:pt x="1063" y="32"/>
                  </a:lnTo>
                  <a:lnTo>
                    <a:pt x="1079" y="32"/>
                  </a:lnTo>
                  <a:lnTo>
                    <a:pt x="1087" y="32"/>
                  </a:lnTo>
                  <a:lnTo>
                    <a:pt x="1103" y="40"/>
                  </a:lnTo>
                  <a:lnTo>
                    <a:pt x="1111" y="40"/>
                  </a:lnTo>
                  <a:lnTo>
                    <a:pt x="1119" y="48"/>
                  </a:lnTo>
                  <a:lnTo>
                    <a:pt x="1143" y="56"/>
                  </a:lnTo>
                  <a:lnTo>
                    <a:pt x="1151" y="64"/>
                  </a:lnTo>
                  <a:lnTo>
                    <a:pt x="1159" y="72"/>
                  </a:lnTo>
                  <a:lnTo>
                    <a:pt x="1167" y="80"/>
                  </a:lnTo>
                  <a:lnTo>
                    <a:pt x="1175" y="80"/>
                  </a:lnTo>
                  <a:lnTo>
                    <a:pt x="1183" y="88"/>
                  </a:lnTo>
                  <a:lnTo>
                    <a:pt x="1183" y="104"/>
                  </a:lnTo>
                  <a:lnTo>
                    <a:pt x="1191" y="112"/>
                  </a:lnTo>
                  <a:lnTo>
                    <a:pt x="1199" y="120"/>
                  </a:lnTo>
                  <a:lnTo>
                    <a:pt x="1207" y="128"/>
                  </a:lnTo>
                  <a:lnTo>
                    <a:pt x="1207" y="136"/>
                  </a:lnTo>
                  <a:lnTo>
                    <a:pt x="1215" y="152"/>
                  </a:lnTo>
                  <a:lnTo>
                    <a:pt x="1223" y="160"/>
                  </a:lnTo>
                  <a:lnTo>
                    <a:pt x="1223" y="176"/>
                  </a:lnTo>
                  <a:lnTo>
                    <a:pt x="1231" y="192"/>
                  </a:lnTo>
                  <a:lnTo>
                    <a:pt x="1231" y="208"/>
                  </a:lnTo>
                  <a:lnTo>
                    <a:pt x="1239" y="224"/>
                  </a:lnTo>
                  <a:lnTo>
                    <a:pt x="1239" y="232"/>
                  </a:lnTo>
                  <a:lnTo>
                    <a:pt x="1247" y="256"/>
                  </a:lnTo>
                  <a:lnTo>
                    <a:pt x="1247" y="272"/>
                  </a:lnTo>
                  <a:lnTo>
                    <a:pt x="1247" y="288"/>
                  </a:lnTo>
                  <a:lnTo>
                    <a:pt x="1255" y="312"/>
                  </a:lnTo>
                  <a:lnTo>
                    <a:pt x="1255" y="328"/>
                  </a:lnTo>
                  <a:lnTo>
                    <a:pt x="1255" y="352"/>
                  </a:lnTo>
                  <a:lnTo>
                    <a:pt x="1255" y="368"/>
                  </a:lnTo>
                  <a:lnTo>
                    <a:pt x="1263" y="384"/>
                  </a:lnTo>
                  <a:lnTo>
                    <a:pt x="1263" y="400"/>
                  </a:lnTo>
                  <a:lnTo>
                    <a:pt x="1263" y="416"/>
                  </a:lnTo>
                  <a:lnTo>
                    <a:pt x="1263" y="440"/>
                  </a:lnTo>
                  <a:lnTo>
                    <a:pt x="1263" y="456"/>
                  </a:lnTo>
                  <a:lnTo>
                    <a:pt x="1263" y="480"/>
                  </a:lnTo>
                  <a:lnTo>
                    <a:pt x="1263" y="504"/>
                  </a:lnTo>
                  <a:lnTo>
                    <a:pt x="1271" y="528"/>
                  </a:lnTo>
                  <a:lnTo>
                    <a:pt x="1271" y="552"/>
                  </a:lnTo>
                  <a:lnTo>
                    <a:pt x="1271" y="584"/>
                  </a:lnTo>
                  <a:lnTo>
                    <a:pt x="1271" y="616"/>
                  </a:lnTo>
                  <a:lnTo>
                    <a:pt x="1271" y="640"/>
                  </a:lnTo>
                  <a:lnTo>
                    <a:pt x="1271" y="664"/>
                  </a:lnTo>
                  <a:lnTo>
                    <a:pt x="1271" y="679"/>
                  </a:lnTo>
                  <a:lnTo>
                    <a:pt x="1271" y="695"/>
                  </a:lnTo>
                  <a:lnTo>
                    <a:pt x="1271" y="711"/>
                  </a:lnTo>
                  <a:lnTo>
                    <a:pt x="1271" y="727"/>
                  </a:lnTo>
                  <a:lnTo>
                    <a:pt x="1271" y="751"/>
                  </a:lnTo>
                  <a:lnTo>
                    <a:pt x="1271" y="767"/>
                  </a:lnTo>
                  <a:lnTo>
                    <a:pt x="1271" y="791"/>
                  </a:lnTo>
                  <a:lnTo>
                    <a:pt x="1271" y="1007"/>
                  </a:lnTo>
                  <a:lnTo>
                    <a:pt x="983" y="1007"/>
                  </a:lnTo>
                  <a:lnTo>
                    <a:pt x="695" y="1007"/>
                  </a:lnTo>
                  <a:lnTo>
                    <a:pt x="695" y="951"/>
                  </a:lnTo>
                  <a:lnTo>
                    <a:pt x="695" y="951"/>
                  </a:lnTo>
                  <a:lnTo>
                    <a:pt x="695" y="951"/>
                  </a:lnTo>
                  <a:close/>
                </a:path>
              </a:pathLst>
            </a:custGeom>
            <a:solidFill>
              <a:srgbClr val="00FFFF"/>
            </a:solidFill>
            <a:ln w="25400">
              <a:noFill/>
              <a:round/>
              <a:headEnd/>
              <a:tailEnd/>
            </a:ln>
          </p:spPr>
          <p:txBody>
            <a:bodyPr vert="horz" wrap="square" lIns="91440" tIns="45720" rIns="91440" bIns="45720" numCol="1" anchor="t" anchorCtr="0" compatLnSpc="1">
              <a:prstTxWarp prst="textNoShape">
                <a:avLst/>
              </a:prstTxWarp>
            </a:bodyPr>
            <a:lstStyle/>
            <a:p>
              <a:endParaRPr lang="ja-JP" altLang="en-US" sz="1050" dirty="0"/>
            </a:p>
          </p:txBody>
        </p:sp>
        <p:sp>
          <p:nvSpPr>
            <p:cNvPr id="34" name="Freeform 109"/>
            <p:cNvSpPr>
              <a:spLocks/>
            </p:cNvSpPr>
            <p:nvPr/>
          </p:nvSpPr>
          <p:spPr bwMode="auto">
            <a:xfrm>
              <a:off x="6680040" y="832793"/>
              <a:ext cx="299066" cy="357944"/>
            </a:xfrm>
            <a:custGeom>
              <a:avLst/>
              <a:gdLst>
                <a:gd name="T0" fmla="*/ 24 w 320"/>
                <a:gd name="T1" fmla="*/ 375 h 383"/>
                <a:gd name="T2" fmla="*/ 72 w 320"/>
                <a:gd name="T3" fmla="*/ 367 h 383"/>
                <a:gd name="T4" fmla="*/ 120 w 320"/>
                <a:gd name="T5" fmla="*/ 359 h 383"/>
                <a:gd name="T6" fmla="*/ 144 w 320"/>
                <a:gd name="T7" fmla="*/ 351 h 383"/>
                <a:gd name="T8" fmla="*/ 152 w 320"/>
                <a:gd name="T9" fmla="*/ 351 h 383"/>
                <a:gd name="T10" fmla="*/ 160 w 320"/>
                <a:gd name="T11" fmla="*/ 351 h 383"/>
                <a:gd name="T12" fmla="*/ 168 w 320"/>
                <a:gd name="T13" fmla="*/ 343 h 383"/>
                <a:gd name="T14" fmla="*/ 184 w 320"/>
                <a:gd name="T15" fmla="*/ 335 h 383"/>
                <a:gd name="T16" fmla="*/ 200 w 320"/>
                <a:gd name="T17" fmla="*/ 327 h 383"/>
                <a:gd name="T18" fmla="*/ 208 w 320"/>
                <a:gd name="T19" fmla="*/ 319 h 383"/>
                <a:gd name="T20" fmla="*/ 208 w 320"/>
                <a:gd name="T21" fmla="*/ 319 h 383"/>
                <a:gd name="T22" fmla="*/ 224 w 320"/>
                <a:gd name="T23" fmla="*/ 303 h 383"/>
                <a:gd name="T24" fmla="*/ 232 w 320"/>
                <a:gd name="T25" fmla="*/ 295 h 383"/>
                <a:gd name="T26" fmla="*/ 248 w 320"/>
                <a:gd name="T27" fmla="*/ 279 h 383"/>
                <a:gd name="T28" fmla="*/ 256 w 320"/>
                <a:gd name="T29" fmla="*/ 263 h 383"/>
                <a:gd name="T30" fmla="*/ 264 w 320"/>
                <a:gd name="T31" fmla="*/ 239 h 383"/>
                <a:gd name="T32" fmla="*/ 272 w 320"/>
                <a:gd name="T33" fmla="*/ 223 h 383"/>
                <a:gd name="T34" fmla="*/ 272 w 320"/>
                <a:gd name="T35" fmla="*/ 223 h 383"/>
                <a:gd name="T36" fmla="*/ 272 w 320"/>
                <a:gd name="T37" fmla="*/ 215 h 383"/>
                <a:gd name="T38" fmla="*/ 280 w 320"/>
                <a:gd name="T39" fmla="*/ 207 h 383"/>
                <a:gd name="T40" fmla="*/ 280 w 320"/>
                <a:gd name="T41" fmla="*/ 191 h 383"/>
                <a:gd name="T42" fmla="*/ 288 w 320"/>
                <a:gd name="T43" fmla="*/ 175 h 383"/>
                <a:gd name="T44" fmla="*/ 288 w 320"/>
                <a:gd name="T45" fmla="*/ 159 h 383"/>
                <a:gd name="T46" fmla="*/ 296 w 320"/>
                <a:gd name="T47" fmla="*/ 135 h 383"/>
                <a:gd name="T48" fmla="*/ 296 w 320"/>
                <a:gd name="T49" fmla="*/ 119 h 383"/>
                <a:gd name="T50" fmla="*/ 304 w 320"/>
                <a:gd name="T51" fmla="*/ 103 h 383"/>
                <a:gd name="T52" fmla="*/ 304 w 320"/>
                <a:gd name="T53" fmla="*/ 95 h 383"/>
                <a:gd name="T54" fmla="*/ 304 w 320"/>
                <a:gd name="T55" fmla="*/ 87 h 383"/>
                <a:gd name="T56" fmla="*/ 304 w 320"/>
                <a:gd name="T57" fmla="*/ 64 h 383"/>
                <a:gd name="T58" fmla="*/ 312 w 320"/>
                <a:gd name="T59" fmla="*/ 56 h 383"/>
                <a:gd name="T60" fmla="*/ 312 w 320"/>
                <a:gd name="T61" fmla="*/ 48 h 383"/>
                <a:gd name="T62" fmla="*/ 312 w 320"/>
                <a:gd name="T63" fmla="*/ 24 h 383"/>
                <a:gd name="T64" fmla="*/ 312 w 320"/>
                <a:gd name="T65" fmla="*/ 0 h 383"/>
                <a:gd name="T66" fmla="*/ 312 w 320"/>
                <a:gd name="T67" fmla="*/ 0 h 383"/>
                <a:gd name="T68" fmla="*/ 312 w 320"/>
                <a:gd name="T69" fmla="*/ 0 h 383"/>
                <a:gd name="T70" fmla="*/ 312 w 320"/>
                <a:gd name="T71" fmla="*/ 8 h 383"/>
                <a:gd name="T72" fmla="*/ 312 w 320"/>
                <a:gd name="T73" fmla="*/ 24 h 383"/>
                <a:gd name="T74" fmla="*/ 312 w 320"/>
                <a:gd name="T75" fmla="*/ 64 h 383"/>
                <a:gd name="T76" fmla="*/ 312 w 320"/>
                <a:gd name="T77" fmla="*/ 87 h 383"/>
                <a:gd name="T78" fmla="*/ 312 w 320"/>
                <a:gd name="T79" fmla="*/ 127 h 383"/>
                <a:gd name="T80" fmla="*/ 312 w 320"/>
                <a:gd name="T81" fmla="*/ 175 h 383"/>
                <a:gd name="T82" fmla="*/ 320 w 320"/>
                <a:gd name="T83" fmla="*/ 255 h 383"/>
                <a:gd name="T84" fmla="*/ 144 w 320"/>
                <a:gd name="T85" fmla="*/ 383 h 383"/>
                <a:gd name="T86" fmla="*/ 104 w 320"/>
                <a:gd name="T87" fmla="*/ 383 h 383"/>
                <a:gd name="T88" fmla="*/ 72 w 320"/>
                <a:gd name="T89" fmla="*/ 383 h 383"/>
                <a:gd name="T90" fmla="*/ 40 w 320"/>
                <a:gd name="T91" fmla="*/ 383 h 383"/>
                <a:gd name="T92" fmla="*/ 24 w 320"/>
                <a:gd name="T93" fmla="*/ 375 h 383"/>
                <a:gd name="T94" fmla="*/ 16 w 320"/>
                <a:gd name="T95" fmla="*/ 37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383">
                  <a:moveTo>
                    <a:pt x="16" y="375"/>
                  </a:moveTo>
                  <a:lnTo>
                    <a:pt x="0" y="375"/>
                  </a:lnTo>
                  <a:lnTo>
                    <a:pt x="24" y="375"/>
                  </a:lnTo>
                  <a:lnTo>
                    <a:pt x="40" y="375"/>
                  </a:lnTo>
                  <a:lnTo>
                    <a:pt x="56" y="375"/>
                  </a:lnTo>
                  <a:lnTo>
                    <a:pt x="72" y="367"/>
                  </a:lnTo>
                  <a:lnTo>
                    <a:pt x="88" y="367"/>
                  </a:lnTo>
                  <a:lnTo>
                    <a:pt x="104" y="367"/>
                  </a:lnTo>
                  <a:lnTo>
                    <a:pt x="120" y="359"/>
                  </a:lnTo>
                  <a:lnTo>
                    <a:pt x="128" y="359"/>
                  </a:lnTo>
                  <a:lnTo>
                    <a:pt x="136" y="359"/>
                  </a:lnTo>
                  <a:lnTo>
                    <a:pt x="144" y="351"/>
                  </a:lnTo>
                  <a:lnTo>
                    <a:pt x="152" y="351"/>
                  </a:lnTo>
                  <a:lnTo>
                    <a:pt x="152" y="351"/>
                  </a:lnTo>
                  <a:lnTo>
                    <a:pt x="152" y="351"/>
                  </a:lnTo>
                  <a:lnTo>
                    <a:pt x="152" y="351"/>
                  </a:lnTo>
                  <a:lnTo>
                    <a:pt x="152" y="351"/>
                  </a:lnTo>
                  <a:lnTo>
                    <a:pt x="160" y="351"/>
                  </a:lnTo>
                  <a:lnTo>
                    <a:pt x="160" y="351"/>
                  </a:lnTo>
                  <a:lnTo>
                    <a:pt x="160" y="351"/>
                  </a:lnTo>
                  <a:lnTo>
                    <a:pt x="168" y="343"/>
                  </a:lnTo>
                  <a:lnTo>
                    <a:pt x="176" y="343"/>
                  </a:lnTo>
                  <a:lnTo>
                    <a:pt x="184" y="335"/>
                  </a:lnTo>
                  <a:lnTo>
                    <a:pt x="184" y="335"/>
                  </a:lnTo>
                  <a:lnTo>
                    <a:pt x="192" y="335"/>
                  </a:lnTo>
                  <a:lnTo>
                    <a:pt x="192" y="327"/>
                  </a:lnTo>
                  <a:lnTo>
                    <a:pt x="200" y="327"/>
                  </a:lnTo>
                  <a:lnTo>
                    <a:pt x="200" y="327"/>
                  </a:lnTo>
                  <a:lnTo>
                    <a:pt x="200" y="327"/>
                  </a:lnTo>
                  <a:lnTo>
                    <a:pt x="208" y="319"/>
                  </a:lnTo>
                  <a:lnTo>
                    <a:pt x="208" y="319"/>
                  </a:lnTo>
                  <a:lnTo>
                    <a:pt x="208" y="319"/>
                  </a:lnTo>
                  <a:lnTo>
                    <a:pt x="208" y="319"/>
                  </a:lnTo>
                  <a:lnTo>
                    <a:pt x="216" y="319"/>
                  </a:lnTo>
                  <a:lnTo>
                    <a:pt x="216" y="311"/>
                  </a:lnTo>
                  <a:lnTo>
                    <a:pt x="224" y="303"/>
                  </a:lnTo>
                  <a:lnTo>
                    <a:pt x="232" y="303"/>
                  </a:lnTo>
                  <a:lnTo>
                    <a:pt x="232" y="295"/>
                  </a:lnTo>
                  <a:lnTo>
                    <a:pt x="232" y="295"/>
                  </a:lnTo>
                  <a:lnTo>
                    <a:pt x="240" y="287"/>
                  </a:lnTo>
                  <a:lnTo>
                    <a:pt x="240" y="279"/>
                  </a:lnTo>
                  <a:lnTo>
                    <a:pt x="248" y="279"/>
                  </a:lnTo>
                  <a:lnTo>
                    <a:pt x="248" y="271"/>
                  </a:lnTo>
                  <a:lnTo>
                    <a:pt x="256" y="263"/>
                  </a:lnTo>
                  <a:lnTo>
                    <a:pt x="256" y="263"/>
                  </a:lnTo>
                  <a:lnTo>
                    <a:pt x="256" y="255"/>
                  </a:lnTo>
                  <a:lnTo>
                    <a:pt x="264" y="247"/>
                  </a:lnTo>
                  <a:lnTo>
                    <a:pt x="264" y="239"/>
                  </a:lnTo>
                  <a:lnTo>
                    <a:pt x="264" y="239"/>
                  </a:lnTo>
                  <a:lnTo>
                    <a:pt x="272" y="231"/>
                  </a:lnTo>
                  <a:lnTo>
                    <a:pt x="272" y="223"/>
                  </a:lnTo>
                  <a:lnTo>
                    <a:pt x="272" y="223"/>
                  </a:lnTo>
                  <a:lnTo>
                    <a:pt x="272" y="223"/>
                  </a:lnTo>
                  <a:lnTo>
                    <a:pt x="272" y="223"/>
                  </a:lnTo>
                  <a:lnTo>
                    <a:pt x="272" y="223"/>
                  </a:lnTo>
                  <a:lnTo>
                    <a:pt x="272" y="215"/>
                  </a:lnTo>
                  <a:lnTo>
                    <a:pt x="272" y="215"/>
                  </a:lnTo>
                  <a:lnTo>
                    <a:pt x="280" y="215"/>
                  </a:lnTo>
                  <a:lnTo>
                    <a:pt x="280" y="207"/>
                  </a:lnTo>
                  <a:lnTo>
                    <a:pt x="280" y="207"/>
                  </a:lnTo>
                  <a:lnTo>
                    <a:pt x="280" y="199"/>
                  </a:lnTo>
                  <a:lnTo>
                    <a:pt x="280" y="199"/>
                  </a:lnTo>
                  <a:lnTo>
                    <a:pt x="280" y="191"/>
                  </a:lnTo>
                  <a:lnTo>
                    <a:pt x="288" y="183"/>
                  </a:lnTo>
                  <a:lnTo>
                    <a:pt x="288" y="175"/>
                  </a:lnTo>
                  <a:lnTo>
                    <a:pt x="288" y="175"/>
                  </a:lnTo>
                  <a:lnTo>
                    <a:pt x="288" y="167"/>
                  </a:lnTo>
                  <a:lnTo>
                    <a:pt x="288" y="159"/>
                  </a:lnTo>
                  <a:lnTo>
                    <a:pt x="288" y="159"/>
                  </a:lnTo>
                  <a:lnTo>
                    <a:pt x="296" y="151"/>
                  </a:lnTo>
                  <a:lnTo>
                    <a:pt x="296" y="143"/>
                  </a:lnTo>
                  <a:lnTo>
                    <a:pt x="296" y="135"/>
                  </a:lnTo>
                  <a:lnTo>
                    <a:pt x="296" y="135"/>
                  </a:lnTo>
                  <a:lnTo>
                    <a:pt x="296" y="127"/>
                  </a:lnTo>
                  <a:lnTo>
                    <a:pt x="296" y="119"/>
                  </a:lnTo>
                  <a:lnTo>
                    <a:pt x="296" y="119"/>
                  </a:lnTo>
                  <a:lnTo>
                    <a:pt x="304" y="111"/>
                  </a:lnTo>
                  <a:lnTo>
                    <a:pt x="304" y="103"/>
                  </a:lnTo>
                  <a:lnTo>
                    <a:pt x="304" y="103"/>
                  </a:lnTo>
                  <a:lnTo>
                    <a:pt x="304" y="103"/>
                  </a:lnTo>
                  <a:lnTo>
                    <a:pt x="304" y="95"/>
                  </a:lnTo>
                  <a:lnTo>
                    <a:pt x="304" y="95"/>
                  </a:lnTo>
                  <a:lnTo>
                    <a:pt x="304" y="95"/>
                  </a:lnTo>
                  <a:lnTo>
                    <a:pt x="304" y="87"/>
                  </a:lnTo>
                  <a:lnTo>
                    <a:pt x="304" y="79"/>
                  </a:lnTo>
                  <a:lnTo>
                    <a:pt x="304" y="71"/>
                  </a:lnTo>
                  <a:lnTo>
                    <a:pt x="304" y="64"/>
                  </a:lnTo>
                  <a:lnTo>
                    <a:pt x="304" y="56"/>
                  </a:lnTo>
                  <a:lnTo>
                    <a:pt x="312" y="56"/>
                  </a:lnTo>
                  <a:lnTo>
                    <a:pt x="312" y="56"/>
                  </a:lnTo>
                  <a:lnTo>
                    <a:pt x="312" y="48"/>
                  </a:lnTo>
                  <a:lnTo>
                    <a:pt x="312" y="48"/>
                  </a:lnTo>
                  <a:lnTo>
                    <a:pt x="312" y="48"/>
                  </a:lnTo>
                  <a:lnTo>
                    <a:pt x="312" y="40"/>
                  </a:lnTo>
                  <a:lnTo>
                    <a:pt x="312" y="32"/>
                  </a:lnTo>
                  <a:lnTo>
                    <a:pt x="312" y="24"/>
                  </a:lnTo>
                  <a:lnTo>
                    <a:pt x="312" y="16"/>
                  </a:lnTo>
                  <a:lnTo>
                    <a:pt x="312" y="8"/>
                  </a:lnTo>
                  <a:lnTo>
                    <a:pt x="312" y="0"/>
                  </a:lnTo>
                  <a:lnTo>
                    <a:pt x="312" y="0"/>
                  </a:lnTo>
                  <a:lnTo>
                    <a:pt x="312" y="0"/>
                  </a:lnTo>
                  <a:lnTo>
                    <a:pt x="312" y="0"/>
                  </a:lnTo>
                  <a:lnTo>
                    <a:pt x="312" y="0"/>
                  </a:lnTo>
                  <a:lnTo>
                    <a:pt x="312" y="0"/>
                  </a:lnTo>
                  <a:lnTo>
                    <a:pt x="312" y="0"/>
                  </a:lnTo>
                  <a:lnTo>
                    <a:pt x="312" y="8"/>
                  </a:lnTo>
                  <a:lnTo>
                    <a:pt x="312" y="8"/>
                  </a:lnTo>
                  <a:lnTo>
                    <a:pt x="312" y="8"/>
                  </a:lnTo>
                  <a:lnTo>
                    <a:pt x="312" y="16"/>
                  </a:lnTo>
                  <a:lnTo>
                    <a:pt x="312" y="16"/>
                  </a:lnTo>
                  <a:lnTo>
                    <a:pt x="312" y="24"/>
                  </a:lnTo>
                  <a:lnTo>
                    <a:pt x="312" y="40"/>
                  </a:lnTo>
                  <a:lnTo>
                    <a:pt x="312" y="48"/>
                  </a:lnTo>
                  <a:lnTo>
                    <a:pt x="312" y="64"/>
                  </a:lnTo>
                  <a:lnTo>
                    <a:pt x="312" y="71"/>
                  </a:lnTo>
                  <a:lnTo>
                    <a:pt x="312" y="79"/>
                  </a:lnTo>
                  <a:lnTo>
                    <a:pt x="312" y="87"/>
                  </a:lnTo>
                  <a:lnTo>
                    <a:pt x="312" y="103"/>
                  </a:lnTo>
                  <a:lnTo>
                    <a:pt x="312" y="111"/>
                  </a:lnTo>
                  <a:lnTo>
                    <a:pt x="312" y="127"/>
                  </a:lnTo>
                  <a:lnTo>
                    <a:pt x="312" y="135"/>
                  </a:lnTo>
                  <a:lnTo>
                    <a:pt x="312" y="151"/>
                  </a:lnTo>
                  <a:lnTo>
                    <a:pt x="312" y="175"/>
                  </a:lnTo>
                  <a:lnTo>
                    <a:pt x="312" y="207"/>
                  </a:lnTo>
                  <a:lnTo>
                    <a:pt x="320" y="231"/>
                  </a:lnTo>
                  <a:lnTo>
                    <a:pt x="320" y="255"/>
                  </a:lnTo>
                  <a:lnTo>
                    <a:pt x="320" y="383"/>
                  </a:lnTo>
                  <a:lnTo>
                    <a:pt x="176" y="383"/>
                  </a:lnTo>
                  <a:lnTo>
                    <a:pt x="144" y="383"/>
                  </a:lnTo>
                  <a:lnTo>
                    <a:pt x="128" y="383"/>
                  </a:lnTo>
                  <a:lnTo>
                    <a:pt x="120" y="383"/>
                  </a:lnTo>
                  <a:lnTo>
                    <a:pt x="104" y="383"/>
                  </a:lnTo>
                  <a:lnTo>
                    <a:pt x="96" y="383"/>
                  </a:lnTo>
                  <a:lnTo>
                    <a:pt x="80" y="383"/>
                  </a:lnTo>
                  <a:lnTo>
                    <a:pt x="72" y="383"/>
                  </a:lnTo>
                  <a:lnTo>
                    <a:pt x="56" y="383"/>
                  </a:lnTo>
                  <a:lnTo>
                    <a:pt x="48" y="383"/>
                  </a:lnTo>
                  <a:lnTo>
                    <a:pt x="40" y="383"/>
                  </a:lnTo>
                  <a:lnTo>
                    <a:pt x="32" y="383"/>
                  </a:lnTo>
                  <a:lnTo>
                    <a:pt x="24" y="383"/>
                  </a:lnTo>
                  <a:lnTo>
                    <a:pt x="24" y="375"/>
                  </a:lnTo>
                  <a:lnTo>
                    <a:pt x="16" y="375"/>
                  </a:lnTo>
                  <a:lnTo>
                    <a:pt x="16" y="375"/>
                  </a:lnTo>
                  <a:lnTo>
                    <a:pt x="16" y="375"/>
                  </a:lnTo>
                  <a:close/>
                </a:path>
              </a:pathLst>
            </a:custGeom>
            <a:solidFill>
              <a:srgbClr val="00FFFF"/>
            </a:solidFill>
            <a:ln w="25400">
              <a:noFill/>
              <a:round/>
              <a:headEnd/>
              <a:tailEnd/>
            </a:ln>
          </p:spPr>
          <p:txBody>
            <a:bodyPr vert="horz" wrap="square" lIns="91440" tIns="45720" rIns="91440" bIns="45720" numCol="1" anchor="t" anchorCtr="0" compatLnSpc="1">
              <a:prstTxWarp prst="textNoShape">
                <a:avLst/>
              </a:prstTxWarp>
            </a:bodyPr>
            <a:lstStyle/>
            <a:p>
              <a:endParaRPr lang="ja-JP" altLang="en-US" sz="1050" dirty="0"/>
            </a:p>
          </p:txBody>
        </p:sp>
        <p:sp>
          <p:nvSpPr>
            <p:cNvPr id="35" name="Freeform 94"/>
            <p:cNvSpPr>
              <a:spLocks/>
            </p:cNvSpPr>
            <p:nvPr/>
          </p:nvSpPr>
          <p:spPr bwMode="auto">
            <a:xfrm>
              <a:off x="7778173" y="2004757"/>
              <a:ext cx="709347" cy="612150"/>
            </a:xfrm>
            <a:custGeom>
              <a:avLst/>
              <a:gdLst>
                <a:gd name="T0" fmla="*/ 0 w 759"/>
                <a:gd name="T1" fmla="*/ 655 h 655"/>
                <a:gd name="T2" fmla="*/ 8 w 759"/>
                <a:gd name="T3" fmla="*/ 639 h 655"/>
                <a:gd name="T4" fmla="*/ 8 w 759"/>
                <a:gd name="T5" fmla="*/ 631 h 655"/>
                <a:gd name="T6" fmla="*/ 8 w 759"/>
                <a:gd name="T7" fmla="*/ 607 h 655"/>
                <a:gd name="T8" fmla="*/ 8 w 759"/>
                <a:gd name="T9" fmla="*/ 583 h 655"/>
                <a:gd name="T10" fmla="*/ 8 w 759"/>
                <a:gd name="T11" fmla="*/ 559 h 655"/>
                <a:gd name="T12" fmla="*/ 8 w 759"/>
                <a:gd name="T13" fmla="*/ 527 h 655"/>
                <a:gd name="T14" fmla="*/ 16 w 759"/>
                <a:gd name="T15" fmla="*/ 511 h 655"/>
                <a:gd name="T16" fmla="*/ 16 w 759"/>
                <a:gd name="T17" fmla="*/ 495 h 655"/>
                <a:gd name="T18" fmla="*/ 16 w 759"/>
                <a:gd name="T19" fmla="*/ 455 h 655"/>
                <a:gd name="T20" fmla="*/ 24 w 759"/>
                <a:gd name="T21" fmla="*/ 431 h 655"/>
                <a:gd name="T22" fmla="*/ 24 w 759"/>
                <a:gd name="T23" fmla="*/ 407 h 655"/>
                <a:gd name="T24" fmla="*/ 24 w 759"/>
                <a:gd name="T25" fmla="*/ 391 h 655"/>
                <a:gd name="T26" fmla="*/ 32 w 759"/>
                <a:gd name="T27" fmla="*/ 375 h 655"/>
                <a:gd name="T28" fmla="*/ 32 w 759"/>
                <a:gd name="T29" fmla="*/ 359 h 655"/>
                <a:gd name="T30" fmla="*/ 40 w 759"/>
                <a:gd name="T31" fmla="*/ 343 h 655"/>
                <a:gd name="T32" fmla="*/ 40 w 759"/>
                <a:gd name="T33" fmla="*/ 312 h 655"/>
                <a:gd name="T34" fmla="*/ 56 w 759"/>
                <a:gd name="T35" fmla="*/ 280 h 655"/>
                <a:gd name="T36" fmla="*/ 64 w 759"/>
                <a:gd name="T37" fmla="*/ 240 h 655"/>
                <a:gd name="T38" fmla="*/ 80 w 759"/>
                <a:gd name="T39" fmla="*/ 216 h 655"/>
                <a:gd name="T40" fmla="*/ 96 w 759"/>
                <a:gd name="T41" fmla="*/ 184 h 655"/>
                <a:gd name="T42" fmla="*/ 104 w 759"/>
                <a:gd name="T43" fmla="*/ 168 h 655"/>
                <a:gd name="T44" fmla="*/ 120 w 759"/>
                <a:gd name="T45" fmla="*/ 152 h 655"/>
                <a:gd name="T46" fmla="*/ 144 w 759"/>
                <a:gd name="T47" fmla="*/ 128 h 655"/>
                <a:gd name="T48" fmla="*/ 176 w 759"/>
                <a:gd name="T49" fmla="*/ 104 h 655"/>
                <a:gd name="T50" fmla="*/ 200 w 759"/>
                <a:gd name="T51" fmla="*/ 88 h 655"/>
                <a:gd name="T52" fmla="*/ 224 w 759"/>
                <a:gd name="T53" fmla="*/ 80 h 655"/>
                <a:gd name="T54" fmla="*/ 248 w 759"/>
                <a:gd name="T55" fmla="*/ 72 h 655"/>
                <a:gd name="T56" fmla="*/ 296 w 759"/>
                <a:gd name="T57" fmla="*/ 56 h 655"/>
                <a:gd name="T58" fmla="*/ 335 w 759"/>
                <a:gd name="T59" fmla="*/ 48 h 655"/>
                <a:gd name="T60" fmla="*/ 359 w 759"/>
                <a:gd name="T61" fmla="*/ 40 h 655"/>
                <a:gd name="T62" fmla="*/ 383 w 759"/>
                <a:gd name="T63" fmla="*/ 32 h 655"/>
                <a:gd name="T64" fmla="*/ 447 w 759"/>
                <a:gd name="T65" fmla="*/ 24 h 655"/>
                <a:gd name="T66" fmla="*/ 495 w 759"/>
                <a:gd name="T67" fmla="*/ 16 h 655"/>
                <a:gd name="T68" fmla="*/ 559 w 759"/>
                <a:gd name="T69" fmla="*/ 16 h 655"/>
                <a:gd name="T70" fmla="*/ 639 w 759"/>
                <a:gd name="T71" fmla="*/ 8 h 655"/>
                <a:gd name="T72" fmla="*/ 727 w 759"/>
                <a:gd name="T73"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9" h="655">
                  <a:moveTo>
                    <a:pt x="0" y="655"/>
                  </a:moveTo>
                  <a:lnTo>
                    <a:pt x="0" y="655"/>
                  </a:lnTo>
                  <a:lnTo>
                    <a:pt x="0" y="647"/>
                  </a:lnTo>
                  <a:lnTo>
                    <a:pt x="8" y="639"/>
                  </a:lnTo>
                  <a:lnTo>
                    <a:pt x="8" y="631"/>
                  </a:lnTo>
                  <a:lnTo>
                    <a:pt x="8" y="631"/>
                  </a:lnTo>
                  <a:lnTo>
                    <a:pt x="8" y="623"/>
                  </a:lnTo>
                  <a:lnTo>
                    <a:pt x="8" y="607"/>
                  </a:lnTo>
                  <a:lnTo>
                    <a:pt x="8" y="599"/>
                  </a:lnTo>
                  <a:lnTo>
                    <a:pt x="8" y="583"/>
                  </a:lnTo>
                  <a:lnTo>
                    <a:pt x="8" y="567"/>
                  </a:lnTo>
                  <a:lnTo>
                    <a:pt x="8" y="559"/>
                  </a:lnTo>
                  <a:lnTo>
                    <a:pt x="8" y="551"/>
                  </a:lnTo>
                  <a:lnTo>
                    <a:pt x="8" y="527"/>
                  </a:lnTo>
                  <a:lnTo>
                    <a:pt x="16" y="519"/>
                  </a:lnTo>
                  <a:lnTo>
                    <a:pt x="16" y="511"/>
                  </a:lnTo>
                  <a:lnTo>
                    <a:pt x="16" y="503"/>
                  </a:lnTo>
                  <a:lnTo>
                    <a:pt x="16" y="495"/>
                  </a:lnTo>
                  <a:lnTo>
                    <a:pt x="16" y="479"/>
                  </a:lnTo>
                  <a:lnTo>
                    <a:pt x="16" y="455"/>
                  </a:lnTo>
                  <a:lnTo>
                    <a:pt x="24" y="447"/>
                  </a:lnTo>
                  <a:lnTo>
                    <a:pt x="24" y="431"/>
                  </a:lnTo>
                  <a:lnTo>
                    <a:pt x="24" y="415"/>
                  </a:lnTo>
                  <a:lnTo>
                    <a:pt x="24" y="407"/>
                  </a:lnTo>
                  <a:lnTo>
                    <a:pt x="24" y="399"/>
                  </a:lnTo>
                  <a:lnTo>
                    <a:pt x="24" y="391"/>
                  </a:lnTo>
                  <a:lnTo>
                    <a:pt x="32" y="383"/>
                  </a:lnTo>
                  <a:lnTo>
                    <a:pt x="32" y="375"/>
                  </a:lnTo>
                  <a:lnTo>
                    <a:pt x="32" y="367"/>
                  </a:lnTo>
                  <a:lnTo>
                    <a:pt x="32" y="359"/>
                  </a:lnTo>
                  <a:lnTo>
                    <a:pt x="32" y="351"/>
                  </a:lnTo>
                  <a:lnTo>
                    <a:pt x="40" y="343"/>
                  </a:lnTo>
                  <a:lnTo>
                    <a:pt x="40" y="327"/>
                  </a:lnTo>
                  <a:lnTo>
                    <a:pt x="40" y="312"/>
                  </a:lnTo>
                  <a:lnTo>
                    <a:pt x="48" y="288"/>
                  </a:lnTo>
                  <a:lnTo>
                    <a:pt x="56" y="280"/>
                  </a:lnTo>
                  <a:lnTo>
                    <a:pt x="56" y="264"/>
                  </a:lnTo>
                  <a:lnTo>
                    <a:pt x="64" y="240"/>
                  </a:lnTo>
                  <a:lnTo>
                    <a:pt x="72" y="224"/>
                  </a:lnTo>
                  <a:lnTo>
                    <a:pt x="80" y="216"/>
                  </a:lnTo>
                  <a:lnTo>
                    <a:pt x="88" y="200"/>
                  </a:lnTo>
                  <a:lnTo>
                    <a:pt x="96" y="184"/>
                  </a:lnTo>
                  <a:lnTo>
                    <a:pt x="104" y="176"/>
                  </a:lnTo>
                  <a:lnTo>
                    <a:pt x="104" y="168"/>
                  </a:lnTo>
                  <a:lnTo>
                    <a:pt x="112" y="160"/>
                  </a:lnTo>
                  <a:lnTo>
                    <a:pt x="120" y="152"/>
                  </a:lnTo>
                  <a:lnTo>
                    <a:pt x="128" y="144"/>
                  </a:lnTo>
                  <a:lnTo>
                    <a:pt x="144" y="128"/>
                  </a:lnTo>
                  <a:lnTo>
                    <a:pt x="160" y="112"/>
                  </a:lnTo>
                  <a:lnTo>
                    <a:pt x="176" y="104"/>
                  </a:lnTo>
                  <a:lnTo>
                    <a:pt x="184" y="96"/>
                  </a:lnTo>
                  <a:lnTo>
                    <a:pt x="200" y="88"/>
                  </a:lnTo>
                  <a:lnTo>
                    <a:pt x="208" y="88"/>
                  </a:lnTo>
                  <a:lnTo>
                    <a:pt x="224" y="80"/>
                  </a:lnTo>
                  <a:lnTo>
                    <a:pt x="232" y="72"/>
                  </a:lnTo>
                  <a:lnTo>
                    <a:pt x="248" y="72"/>
                  </a:lnTo>
                  <a:lnTo>
                    <a:pt x="280" y="56"/>
                  </a:lnTo>
                  <a:lnTo>
                    <a:pt x="296" y="56"/>
                  </a:lnTo>
                  <a:lnTo>
                    <a:pt x="319" y="48"/>
                  </a:lnTo>
                  <a:lnTo>
                    <a:pt x="335" y="48"/>
                  </a:lnTo>
                  <a:lnTo>
                    <a:pt x="343" y="40"/>
                  </a:lnTo>
                  <a:lnTo>
                    <a:pt x="359" y="40"/>
                  </a:lnTo>
                  <a:lnTo>
                    <a:pt x="375" y="40"/>
                  </a:lnTo>
                  <a:lnTo>
                    <a:pt x="383" y="32"/>
                  </a:lnTo>
                  <a:lnTo>
                    <a:pt x="415" y="32"/>
                  </a:lnTo>
                  <a:lnTo>
                    <a:pt x="447" y="24"/>
                  </a:lnTo>
                  <a:lnTo>
                    <a:pt x="479" y="24"/>
                  </a:lnTo>
                  <a:lnTo>
                    <a:pt x="495" y="16"/>
                  </a:lnTo>
                  <a:lnTo>
                    <a:pt x="519" y="16"/>
                  </a:lnTo>
                  <a:lnTo>
                    <a:pt x="559" y="16"/>
                  </a:lnTo>
                  <a:lnTo>
                    <a:pt x="599" y="8"/>
                  </a:lnTo>
                  <a:lnTo>
                    <a:pt x="639" y="8"/>
                  </a:lnTo>
                  <a:lnTo>
                    <a:pt x="703" y="0"/>
                  </a:lnTo>
                  <a:lnTo>
                    <a:pt x="727" y="0"/>
                  </a:lnTo>
                  <a:lnTo>
                    <a:pt x="759"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36" name="Line 95"/>
            <p:cNvSpPr>
              <a:spLocks noChangeShapeType="1"/>
            </p:cNvSpPr>
            <p:nvPr/>
          </p:nvSpPr>
          <p:spPr bwMode="auto">
            <a:xfrm flipH="1">
              <a:off x="7217425" y="1982327"/>
              <a:ext cx="1277572"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37" name="Line 96"/>
            <p:cNvSpPr>
              <a:spLocks noChangeShapeType="1"/>
            </p:cNvSpPr>
            <p:nvPr/>
          </p:nvSpPr>
          <p:spPr bwMode="auto">
            <a:xfrm>
              <a:off x="5776300" y="1668308"/>
              <a:ext cx="1202806"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38" name="Line 97"/>
            <p:cNvSpPr>
              <a:spLocks noChangeShapeType="1"/>
            </p:cNvSpPr>
            <p:nvPr/>
          </p:nvSpPr>
          <p:spPr bwMode="auto">
            <a:xfrm>
              <a:off x="7217425" y="1504756"/>
              <a:ext cx="1277572"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39" name="Line 98"/>
            <p:cNvSpPr>
              <a:spLocks noChangeShapeType="1"/>
            </p:cNvSpPr>
            <p:nvPr/>
          </p:nvSpPr>
          <p:spPr bwMode="auto">
            <a:xfrm flipH="1">
              <a:off x="5776300" y="1190737"/>
              <a:ext cx="1202806"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40" name="Freeform 99"/>
            <p:cNvSpPr>
              <a:spLocks/>
            </p:cNvSpPr>
            <p:nvPr/>
          </p:nvSpPr>
          <p:spPr bwMode="auto">
            <a:xfrm>
              <a:off x="7770697" y="548680"/>
              <a:ext cx="716824" cy="926169"/>
            </a:xfrm>
            <a:custGeom>
              <a:avLst/>
              <a:gdLst>
                <a:gd name="T0" fmla="*/ 703 w 767"/>
                <a:gd name="T1" fmla="*/ 991 h 991"/>
                <a:gd name="T2" fmla="*/ 575 w 767"/>
                <a:gd name="T3" fmla="*/ 983 h 991"/>
                <a:gd name="T4" fmla="*/ 471 w 767"/>
                <a:gd name="T5" fmla="*/ 967 h 991"/>
                <a:gd name="T6" fmla="*/ 399 w 767"/>
                <a:gd name="T7" fmla="*/ 959 h 991"/>
                <a:gd name="T8" fmla="*/ 367 w 767"/>
                <a:gd name="T9" fmla="*/ 951 h 991"/>
                <a:gd name="T10" fmla="*/ 319 w 767"/>
                <a:gd name="T11" fmla="*/ 943 h 991"/>
                <a:gd name="T12" fmla="*/ 280 w 767"/>
                <a:gd name="T13" fmla="*/ 935 h 991"/>
                <a:gd name="T14" fmla="*/ 232 w 767"/>
                <a:gd name="T15" fmla="*/ 911 h 991"/>
                <a:gd name="T16" fmla="*/ 184 w 767"/>
                <a:gd name="T17" fmla="*/ 887 h 991"/>
                <a:gd name="T18" fmla="*/ 152 w 767"/>
                <a:gd name="T19" fmla="*/ 863 h 991"/>
                <a:gd name="T20" fmla="*/ 128 w 767"/>
                <a:gd name="T21" fmla="*/ 839 h 991"/>
                <a:gd name="T22" fmla="*/ 104 w 767"/>
                <a:gd name="T23" fmla="*/ 807 h 991"/>
                <a:gd name="T24" fmla="*/ 88 w 767"/>
                <a:gd name="T25" fmla="*/ 791 h 991"/>
                <a:gd name="T26" fmla="*/ 80 w 767"/>
                <a:gd name="T27" fmla="*/ 759 h 991"/>
                <a:gd name="T28" fmla="*/ 64 w 767"/>
                <a:gd name="T29" fmla="*/ 727 h 991"/>
                <a:gd name="T30" fmla="*/ 56 w 767"/>
                <a:gd name="T31" fmla="*/ 703 h 991"/>
                <a:gd name="T32" fmla="*/ 48 w 767"/>
                <a:gd name="T33" fmla="*/ 671 h 991"/>
                <a:gd name="T34" fmla="*/ 40 w 767"/>
                <a:gd name="T35" fmla="*/ 639 h 991"/>
                <a:gd name="T36" fmla="*/ 40 w 767"/>
                <a:gd name="T37" fmla="*/ 607 h 991"/>
                <a:gd name="T38" fmla="*/ 32 w 767"/>
                <a:gd name="T39" fmla="*/ 575 h 991"/>
                <a:gd name="T40" fmla="*/ 24 w 767"/>
                <a:gd name="T41" fmla="*/ 543 h 991"/>
                <a:gd name="T42" fmla="*/ 24 w 767"/>
                <a:gd name="T43" fmla="*/ 471 h 991"/>
                <a:gd name="T44" fmla="*/ 16 w 767"/>
                <a:gd name="T45" fmla="*/ 391 h 991"/>
                <a:gd name="T46" fmla="*/ 8 w 767"/>
                <a:gd name="T47" fmla="*/ 328 h 991"/>
                <a:gd name="T48" fmla="*/ 8 w 767"/>
                <a:gd name="T49" fmla="*/ 296 h 991"/>
                <a:gd name="T50" fmla="*/ 8 w 767"/>
                <a:gd name="T51" fmla="*/ 240 h 991"/>
                <a:gd name="T52" fmla="*/ 8 w 767"/>
                <a:gd name="T53" fmla="*/ 208 h 991"/>
                <a:gd name="T54" fmla="*/ 8 w 767"/>
                <a:gd name="T55" fmla="*/ 184 h 991"/>
                <a:gd name="T56" fmla="*/ 0 w 767"/>
                <a:gd name="T57" fmla="*/ 144 h 991"/>
                <a:gd name="T58" fmla="*/ 0 w 767"/>
                <a:gd name="T59" fmla="*/ 104 h 991"/>
                <a:gd name="T60" fmla="*/ 0 w 767"/>
                <a:gd name="T61" fmla="*/ 88 h 991"/>
                <a:gd name="T62" fmla="*/ 0 w 767"/>
                <a:gd name="T63" fmla="*/ 48 h 991"/>
                <a:gd name="T64" fmla="*/ 0 w 767"/>
                <a:gd name="T65" fmla="*/ 32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7" h="991">
                  <a:moveTo>
                    <a:pt x="767" y="991"/>
                  </a:moveTo>
                  <a:lnTo>
                    <a:pt x="703" y="991"/>
                  </a:lnTo>
                  <a:lnTo>
                    <a:pt x="639" y="983"/>
                  </a:lnTo>
                  <a:lnTo>
                    <a:pt x="575" y="983"/>
                  </a:lnTo>
                  <a:lnTo>
                    <a:pt x="511" y="975"/>
                  </a:lnTo>
                  <a:lnTo>
                    <a:pt x="471" y="967"/>
                  </a:lnTo>
                  <a:lnTo>
                    <a:pt x="439" y="967"/>
                  </a:lnTo>
                  <a:lnTo>
                    <a:pt x="399" y="959"/>
                  </a:lnTo>
                  <a:lnTo>
                    <a:pt x="383" y="959"/>
                  </a:lnTo>
                  <a:lnTo>
                    <a:pt x="367" y="951"/>
                  </a:lnTo>
                  <a:lnTo>
                    <a:pt x="343" y="951"/>
                  </a:lnTo>
                  <a:lnTo>
                    <a:pt x="319" y="943"/>
                  </a:lnTo>
                  <a:lnTo>
                    <a:pt x="296" y="935"/>
                  </a:lnTo>
                  <a:lnTo>
                    <a:pt x="280" y="935"/>
                  </a:lnTo>
                  <a:lnTo>
                    <a:pt x="256" y="927"/>
                  </a:lnTo>
                  <a:lnTo>
                    <a:pt x="232" y="911"/>
                  </a:lnTo>
                  <a:lnTo>
                    <a:pt x="208" y="903"/>
                  </a:lnTo>
                  <a:lnTo>
                    <a:pt x="184" y="887"/>
                  </a:lnTo>
                  <a:lnTo>
                    <a:pt x="160" y="871"/>
                  </a:lnTo>
                  <a:lnTo>
                    <a:pt x="152" y="863"/>
                  </a:lnTo>
                  <a:lnTo>
                    <a:pt x="136" y="855"/>
                  </a:lnTo>
                  <a:lnTo>
                    <a:pt x="128" y="839"/>
                  </a:lnTo>
                  <a:lnTo>
                    <a:pt x="112" y="823"/>
                  </a:lnTo>
                  <a:lnTo>
                    <a:pt x="104" y="807"/>
                  </a:lnTo>
                  <a:lnTo>
                    <a:pt x="96" y="799"/>
                  </a:lnTo>
                  <a:lnTo>
                    <a:pt x="88" y="791"/>
                  </a:lnTo>
                  <a:lnTo>
                    <a:pt x="80" y="775"/>
                  </a:lnTo>
                  <a:lnTo>
                    <a:pt x="80" y="759"/>
                  </a:lnTo>
                  <a:lnTo>
                    <a:pt x="72" y="743"/>
                  </a:lnTo>
                  <a:lnTo>
                    <a:pt x="64" y="727"/>
                  </a:lnTo>
                  <a:lnTo>
                    <a:pt x="56" y="711"/>
                  </a:lnTo>
                  <a:lnTo>
                    <a:pt x="56" y="703"/>
                  </a:lnTo>
                  <a:lnTo>
                    <a:pt x="56" y="687"/>
                  </a:lnTo>
                  <a:lnTo>
                    <a:pt x="48" y="671"/>
                  </a:lnTo>
                  <a:lnTo>
                    <a:pt x="48" y="655"/>
                  </a:lnTo>
                  <a:lnTo>
                    <a:pt x="40" y="639"/>
                  </a:lnTo>
                  <a:lnTo>
                    <a:pt x="40" y="623"/>
                  </a:lnTo>
                  <a:lnTo>
                    <a:pt x="40" y="607"/>
                  </a:lnTo>
                  <a:lnTo>
                    <a:pt x="32" y="591"/>
                  </a:lnTo>
                  <a:lnTo>
                    <a:pt x="32" y="575"/>
                  </a:lnTo>
                  <a:lnTo>
                    <a:pt x="32" y="559"/>
                  </a:lnTo>
                  <a:lnTo>
                    <a:pt x="24" y="543"/>
                  </a:lnTo>
                  <a:lnTo>
                    <a:pt x="24" y="511"/>
                  </a:lnTo>
                  <a:lnTo>
                    <a:pt x="24" y="471"/>
                  </a:lnTo>
                  <a:lnTo>
                    <a:pt x="16" y="431"/>
                  </a:lnTo>
                  <a:lnTo>
                    <a:pt x="16" y="391"/>
                  </a:lnTo>
                  <a:lnTo>
                    <a:pt x="16" y="352"/>
                  </a:lnTo>
                  <a:lnTo>
                    <a:pt x="8" y="328"/>
                  </a:lnTo>
                  <a:lnTo>
                    <a:pt x="8" y="312"/>
                  </a:lnTo>
                  <a:lnTo>
                    <a:pt x="8" y="296"/>
                  </a:lnTo>
                  <a:lnTo>
                    <a:pt x="8" y="272"/>
                  </a:lnTo>
                  <a:lnTo>
                    <a:pt x="8" y="240"/>
                  </a:lnTo>
                  <a:lnTo>
                    <a:pt x="8" y="224"/>
                  </a:lnTo>
                  <a:lnTo>
                    <a:pt x="8" y="208"/>
                  </a:lnTo>
                  <a:lnTo>
                    <a:pt x="8" y="200"/>
                  </a:lnTo>
                  <a:lnTo>
                    <a:pt x="8" y="184"/>
                  </a:lnTo>
                  <a:lnTo>
                    <a:pt x="8" y="160"/>
                  </a:lnTo>
                  <a:lnTo>
                    <a:pt x="0" y="144"/>
                  </a:lnTo>
                  <a:lnTo>
                    <a:pt x="0" y="120"/>
                  </a:lnTo>
                  <a:lnTo>
                    <a:pt x="0" y="104"/>
                  </a:lnTo>
                  <a:lnTo>
                    <a:pt x="0" y="96"/>
                  </a:lnTo>
                  <a:lnTo>
                    <a:pt x="0" y="88"/>
                  </a:lnTo>
                  <a:lnTo>
                    <a:pt x="0" y="64"/>
                  </a:lnTo>
                  <a:lnTo>
                    <a:pt x="0" y="48"/>
                  </a:lnTo>
                  <a:lnTo>
                    <a:pt x="0" y="40"/>
                  </a:lnTo>
                  <a:lnTo>
                    <a:pt x="0" y="32"/>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41" name="Freeform 100"/>
            <p:cNvSpPr>
              <a:spLocks/>
            </p:cNvSpPr>
            <p:nvPr/>
          </p:nvSpPr>
          <p:spPr bwMode="auto">
            <a:xfrm>
              <a:off x="5776300" y="548680"/>
              <a:ext cx="642057" cy="612150"/>
            </a:xfrm>
            <a:custGeom>
              <a:avLst/>
              <a:gdLst>
                <a:gd name="T0" fmla="*/ 40 w 687"/>
                <a:gd name="T1" fmla="*/ 655 h 655"/>
                <a:gd name="T2" fmla="*/ 152 w 687"/>
                <a:gd name="T3" fmla="*/ 647 h 655"/>
                <a:gd name="T4" fmla="*/ 264 w 687"/>
                <a:gd name="T5" fmla="*/ 631 h 655"/>
                <a:gd name="T6" fmla="*/ 360 w 687"/>
                <a:gd name="T7" fmla="*/ 615 h 655"/>
                <a:gd name="T8" fmla="*/ 400 w 687"/>
                <a:gd name="T9" fmla="*/ 607 h 655"/>
                <a:gd name="T10" fmla="*/ 432 w 687"/>
                <a:gd name="T11" fmla="*/ 599 h 655"/>
                <a:gd name="T12" fmla="*/ 456 w 687"/>
                <a:gd name="T13" fmla="*/ 583 h 655"/>
                <a:gd name="T14" fmla="*/ 488 w 687"/>
                <a:gd name="T15" fmla="*/ 575 h 655"/>
                <a:gd name="T16" fmla="*/ 503 w 687"/>
                <a:gd name="T17" fmla="*/ 567 h 655"/>
                <a:gd name="T18" fmla="*/ 519 w 687"/>
                <a:gd name="T19" fmla="*/ 559 h 655"/>
                <a:gd name="T20" fmla="*/ 527 w 687"/>
                <a:gd name="T21" fmla="*/ 551 h 655"/>
                <a:gd name="T22" fmla="*/ 535 w 687"/>
                <a:gd name="T23" fmla="*/ 543 h 655"/>
                <a:gd name="T24" fmla="*/ 543 w 687"/>
                <a:gd name="T25" fmla="*/ 535 h 655"/>
                <a:gd name="T26" fmla="*/ 567 w 687"/>
                <a:gd name="T27" fmla="*/ 519 h 655"/>
                <a:gd name="T28" fmla="*/ 599 w 687"/>
                <a:gd name="T29" fmla="*/ 479 h 655"/>
                <a:gd name="T30" fmla="*/ 615 w 687"/>
                <a:gd name="T31" fmla="*/ 439 h 655"/>
                <a:gd name="T32" fmla="*/ 631 w 687"/>
                <a:gd name="T33" fmla="*/ 415 h 655"/>
                <a:gd name="T34" fmla="*/ 639 w 687"/>
                <a:gd name="T35" fmla="*/ 383 h 655"/>
                <a:gd name="T36" fmla="*/ 639 w 687"/>
                <a:gd name="T37" fmla="*/ 368 h 655"/>
                <a:gd name="T38" fmla="*/ 647 w 687"/>
                <a:gd name="T39" fmla="*/ 344 h 655"/>
                <a:gd name="T40" fmla="*/ 647 w 687"/>
                <a:gd name="T41" fmla="*/ 336 h 655"/>
                <a:gd name="T42" fmla="*/ 655 w 687"/>
                <a:gd name="T43" fmla="*/ 304 h 655"/>
                <a:gd name="T44" fmla="*/ 663 w 687"/>
                <a:gd name="T45" fmla="*/ 264 h 655"/>
                <a:gd name="T46" fmla="*/ 663 w 687"/>
                <a:gd name="T47" fmla="*/ 240 h 655"/>
                <a:gd name="T48" fmla="*/ 671 w 687"/>
                <a:gd name="T49" fmla="*/ 216 h 655"/>
                <a:gd name="T50" fmla="*/ 671 w 687"/>
                <a:gd name="T51" fmla="*/ 192 h 655"/>
                <a:gd name="T52" fmla="*/ 679 w 687"/>
                <a:gd name="T53" fmla="*/ 168 h 655"/>
                <a:gd name="T54" fmla="*/ 679 w 687"/>
                <a:gd name="T55" fmla="*/ 144 h 655"/>
                <a:gd name="T56" fmla="*/ 679 w 687"/>
                <a:gd name="T57" fmla="*/ 120 h 655"/>
                <a:gd name="T58" fmla="*/ 679 w 687"/>
                <a:gd name="T59" fmla="*/ 104 h 655"/>
                <a:gd name="T60" fmla="*/ 679 w 687"/>
                <a:gd name="T61" fmla="*/ 64 h 655"/>
                <a:gd name="T62" fmla="*/ 687 w 687"/>
                <a:gd name="T63" fmla="*/ 32 h 655"/>
                <a:gd name="T64" fmla="*/ 687 w 687"/>
                <a:gd name="T65" fmla="*/ 16 h 655"/>
                <a:gd name="T66" fmla="*/ 687 w 687"/>
                <a:gd name="T6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7" h="655">
                  <a:moveTo>
                    <a:pt x="0" y="655"/>
                  </a:moveTo>
                  <a:lnTo>
                    <a:pt x="40" y="655"/>
                  </a:lnTo>
                  <a:lnTo>
                    <a:pt x="80" y="655"/>
                  </a:lnTo>
                  <a:lnTo>
                    <a:pt x="152" y="647"/>
                  </a:lnTo>
                  <a:lnTo>
                    <a:pt x="208" y="639"/>
                  </a:lnTo>
                  <a:lnTo>
                    <a:pt x="264" y="631"/>
                  </a:lnTo>
                  <a:lnTo>
                    <a:pt x="312" y="623"/>
                  </a:lnTo>
                  <a:lnTo>
                    <a:pt x="360" y="615"/>
                  </a:lnTo>
                  <a:lnTo>
                    <a:pt x="376" y="615"/>
                  </a:lnTo>
                  <a:lnTo>
                    <a:pt x="400" y="607"/>
                  </a:lnTo>
                  <a:lnTo>
                    <a:pt x="416" y="599"/>
                  </a:lnTo>
                  <a:lnTo>
                    <a:pt x="432" y="599"/>
                  </a:lnTo>
                  <a:lnTo>
                    <a:pt x="448" y="591"/>
                  </a:lnTo>
                  <a:lnTo>
                    <a:pt x="456" y="583"/>
                  </a:lnTo>
                  <a:lnTo>
                    <a:pt x="472" y="583"/>
                  </a:lnTo>
                  <a:lnTo>
                    <a:pt x="488" y="575"/>
                  </a:lnTo>
                  <a:lnTo>
                    <a:pt x="495" y="567"/>
                  </a:lnTo>
                  <a:lnTo>
                    <a:pt x="503" y="567"/>
                  </a:lnTo>
                  <a:lnTo>
                    <a:pt x="511" y="559"/>
                  </a:lnTo>
                  <a:lnTo>
                    <a:pt x="519" y="559"/>
                  </a:lnTo>
                  <a:lnTo>
                    <a:pt x="519" y="551"/>
                  </a:lnTo>
                  <a:lnTo>
                    <a:pt x="527" y="551"/>
                  </a:lnTo>
                  <a:lnTo>
                    <a:pt x="527" y="551"/>
                  </a:lnTo>
                  <a:lnTo>
                    <a:pt x="535" y="543"/>
                  </a:lnTo>
                  <a:lnTo>
                    <a:pt x="543" y="543"/>
                  </a:lnTo>
                  <a:lnTo>
                    <a:pt x="543" y="535"/>
                  </a:lnTo>
                  <a:lnTo>
                    <a:pt x="559" y="527"/>
                  </a:lnTo>
                  <a:lnTo>
                    <a:pt x="567" y="519"/>
                  </a:lnTo>
                  <a:lnTo>
                    <a:pt x="583" y="495"/>
                  </a:lnTo>
                  <a:lnTo>
                    <a:pt x="599" y="479"/>
                  </a:lnTo>
                  <a:lnTo>
                    <a:pt x="607" y="455"/>
                  </a:lnTo>
                  <a:lnTo>
                    <a:pt x="615" y="439"/>
                  </a:lnTo>
                  <a:lnTo>
                    <a:pt x="623" y="431"/>
                  </a:lnTo>
                  <a:lnTo>
                    <a:pt x="631" y="415"/>
                  </a:lnTo>
                  <a:lnTo>
                    <a:pt x="631" y="399"/>
                  </a:lnTo>
                  <a:lnTo>
                    <a:pt x="639" y="383"/>
                  </a:lnTo>
                  <a:lnTo>
                    <a:pt x="639" y="375"/>
                  </a:lnTo>
                  <a:lnTo>
                    <a:pt x="639" y="368"/>
                  </a:lnTo>
                  <a:lnTo>
                    <a:pt x="647" y="352"/>
                  </a:lnTo>
                  <a:lnTo>
                    <a:pt x="647" y="344"/>
                  </a:lnTo>
                  <a:lnTo>
                    <a:pt x="647" y="336"/>
                  </a:lnTo>
                  <a:lnTo>
                    <a:pt x="647" y="336"/>
                  </a:lnTo>
                  <a:lnTo>
                    <a:pt x="655" y="328"/>
                  </a:lnTo>
                  <a:lnTo>
                    <a:pt x="655" y="304"/>
                  </a:lnTo>
                  <a:lnTo>
                    <a:pt x="663" y="280"/>
                  </a:lnTo>
                  <a:lnTo>
                    <a:pt x="663" y="264"/>
                  </a:lnTo>
                  <a:lnTo>
                    <a:pt x="663" y="248"/>
                  </a:lnTo>
                  <a:lnTo>
                    <a:pt x="663" y="240"/>
                  </a:lnTo>
                  <a:lnTo>
                    <a:pt x="671" y="232"/>
                  </a:lnTo>
                  <a:lnTo>
                    <a:pt x="671" y="216"/>
                  </a:lnTo>
                  <a:lnTo>
                    <a:pt x="671" y="200"/>
                  </a:lnTo>
                  <a:lnTo>
                    <a:pt x="671" y="192"/>
                  </a:lnTo>
                  <a:lnTo>
                    <a:pt x="671" y="184"/>
                  </a:lnTo>
                  <a:lnTo>
                    <a:pt x="679" y="168"/>
                  </a:lnTo>
                  <a:lnTo>
                    <a:pt x="679" y="152"/>
                  </a:lnTo>
                  <a:lnTo>
                    <a:pt x="679" y="144"/>
                  </a:lnTo>
                  <a:lnTo>
                    <a:pt x="679" y="128"/>
                  </a:lnTo>
                  <a:lnTo>
                    <a:pt x="679" y="120"/>
                  </a:lnTo>
                  <a:lnTo>
                    <a:pt x="679" y="112"/>
                  </a:lnTo>
                  <a:lnTo>
                    <a:pt x="679" y="104"/>
                  </a:lnTo>
                  <a:lnTo>
                    <a:pt x="679" y="80"/>
                  </a:lnTo>
                  <a:lnTo>
                    <a:pt x="679" y="64"/>
                  </a:lnTo>
                  <a:lnTo>
                    <a:pt x="687" y="40"/>
                  </a:lnTo>
                  <a:lnTo>
                    <a:pt x="687" y="32"/>
                  </a:lnTo>
                  <a:lnTo>
                    <a:pt x="687" y="24"/>
                  </a:lnTo>
                  <a:lnTo>
                    <a:pt x="687" y="16"/>
                  </a:lnTo>
                  <a:lnTo>
                    <a:pt x="687" y="8"/>
                  </a:lnTo>
                  <a:lnTo>
                    <a:pt x="687"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42" name="Freeform 101"/>
            <p:cNvSpPr>
              <a:spLocks/>
            </p:cNvSpPr>
            <p:nvPr/>
          </p:nvSpPr>
          <p:spPr bwMode="auto">
            <a:xfrm>
              <a:off x="7217425" y="548680"/>
              <a:ext cx="948600" cy="956076"/>
            </a:xfrm>
            <a:custGeom>
              <a:avLst/>
              <a:gdLst>
                <a:gd name="T0" fmla="*/ 0 w 1015"/>
                <a:gd name="T1" fmla="*/ 1023 h 1023"/>
                <a:gd name="T2" fmla="*/ 1015 w 1015"/>
                <a:gd name="T3" fmla="*/ 1015 h 1023"/>
                <a:gd name="T4" fmla="*/ 927 w 1015"/>
                <a:gd name="T5" fmla="*/ 1015 h 1023"/>
                <a:gd name="T6" fmla="*/ 832 w 1015"/>
                <a:gd name="T7" fmla="*/ 1015 h 1023"/>
                <a:gd name="T8" fmla="*/ 744 w 1015"/>
                <a:gd name="T9" fmla="*/ 1015 h 1023"/>
                <a:gd name="T10" fmla="*/ 648 w 1015"/>
                <a:gd name="T11" fmla="*/ 1015 h 1023"/>
                <a:gd name="T12" fmla="*/ 560 w 1015"/>
                <a:gd name="T13" fmla="*/ 1015 h 1023"/>
                <a:gd name="T14" fmla="*/ 472 w 1015"/>
                <a:gd name="T15" fmla="*/ 1015 h 1023"/>
                <a:gd name="T16" fmla="*/ 376 w 1015"/>
                <a:gd name="T17" fmla="*/ 1007 h 1023"/>
                <a:gd name="T18" fmla="*/ 336 w 1015"/>
                <a:gd name="T19" fmla="*/ 1007 h 1023"/>
                <a:gd name="T20" fmla="*/ 288 w 1015"/>
                <a:gd name="T21" fmla="*/ 1007 h 1023"/>
                <a:gd name="T22" fmla="*/ 256 w 1015"/>
                <a:gd name="T23" fmla="*/ 999 h 1023"/>
                <a:gd name="T24" fmla="*/ 248 w 1015"/>
                <a:gd name="T25" fmla="*/ 999 h 1023"/>
                <a:gd name="T26" fmla="*/ 232 w 1015"/>
                <a:gd name="T27" fmla="*/ 999 h 1023"/>
                <a:gd name="T28" fmla="*/ 216 w 1015"/>
                <a:gd name="T29" fmla="*/ 991 h 1023"/>
                <a:gd name="T30" fmla="*/ 200 w 1015"/>
                <a:gd name="T31" fmla="*/ 991 h 1023"/>
                <a:gd name="T32" fmla="*/ 184 w 1015"/>
                <a:gd name="T33" fmla="*/ 983 h 1023"/>
                <a:gd name="T34" fmla="*/ 168 w 1015"/>
                <a:gd name="T35" fmla="*/ 983 h 1023"/>
                <a:gd name="T36" fmla="*/ 160 w 1015"/>
                <a:gd name="T37" fmla="*/ 975 h 1023"/>
                <a:gd name="T38" fmla="*/ 144 w 1015"/>
                <a:gd name="T39" fmla="*/ 967 h 1023"/>
                <a:gd name="T40" fmla="*/ 136 w 1015"/>
                <a:gd name="T41" fmla="*/ 959 h 1023"/>
                <a:gd name="T42" fmla="*/ 120 w 1015"/>
                <a:gd name="T43" fmla="*/ 951 h 1023"/>
                <a:gd name="T44" fmla="*/ 112 w 1015"/>
                <a:gd name="T45" fmla="*/ 943 h 1023"/>
                <a:gd name="T46" fmla="*/ 96 w 1015"/>
                <a:gd name="T47" fmla="*/ 935 h 1023"/>
                <a:gd name="T48" fmla="*/ 88 w 1015"/>
                <a:gd name="T49" fmla="*/ 919 h 1023"/>
                <a:gd name="T50" fmla="*/ 80 w 1015"/>
                <a:gd name="T51" fmla="*/ 911 h 1023"/>
                <a:gd name="T52" fmla="*/ 72 w 1015"/>
                <a:gd name="T53" fmla="*/ 895 h 1023"/>
                <a:gd name="T54" fmla="*/ 64 w 1015"/>
                <a:gd name="T55" fmla="*/ 879 h 1023"/>
                <a:gd name="T56" fmla="*/ 64 w 1015"/>
                <a:gd name="T57" fmla="*/ 863 h 1023"/>
                <a:gd name="T58" fmla="*/ 56 w 1015"/>
                <a:gd name="T59" fmla="*/ 855 h 1023"/>
                <a:gd name="T60" fmla="*/ 48 w 1015"/>
                <a:gd name="T61" fmla="*/ 839 h 1023"/>
                <a:gd name="T62" fmla="*/ 48 w 1015"/>
                <a:gd name="T63" fmla="*/ 823 h 1023"/>
                <a:gd name="T64" fmla="*/ 40 w 1015"/>
                <a:gd name="T65" fmla="*/ 807 h 1023"/>
                <a:gd name="T66" fmla="*/ 40 w 1015"/>
                <a:gd name="T67" fmla="*/ 791 h 1023"/>
                <a:gd name="T68" fmla="*/ 32 w 1015"/>
                <a:gd name="T69" fmla="*/ 759 h 1023"/>
                <a:gd name="T70" fmla="*/ 24 w 1015"/>
                <a:gd name="T71" fmla="*/ 735 h 1023"/>
                <a:gd name="T72" fmla="*/ 24 w 1015"/>
                <a:gd name="T73" fmla="*/ 703 h 1023"/>
                <a:gd name="T74" fmla="*/ 16 w 1015"/>
                <a:gd name="T75" fmla="*/ 671 h 1023"/>
                <a:gd name="T76" fmla="*/ 16 w 1015"/>
                <a:gd name="T77" fmla="*/ 599 h 1023"/>
                <a:gd name="T78" fmla="*/ 8 w 1015"/>
                <a:gd name="T79" fmla="*/ 535 h 1023"/>
                <a:gd name="T80" fmla="*/ 8 w 1015"/>
                <a:gd name="T81" fmla="*/ 463 h 1023"/>
                <a:gd name="T82" fmla="*/ 8 w 1015"/>
                <a:gd name="T83" fmla="*/ 391 h 1023"/>
                <a:gd name="T84" fmla="*/ 8 w 1015"/>
                <a:gd name="T85" fmla="*/ 320 h 1023"/>
                <a:gd name="T86" fmla="*/ 0 w 1015"/>
                <a:gd name="T87" fmla="*/ 256 h 1023"/>
                <a:gd name="T88" fmla="*/ 0 w 1015"/>
                <a:gd name="T89" fmla="*/ 112 h 1023"/>
                <a:gd name="T90" fmla="*/ 0 w 1015"/>
                <a:gd name="T91" fmla="*/ 0 h 1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15" h="1023">
                  <a:moveTo>
                    <a:pt x="0" y="1023"/>
                  </a:moveTo>
                  <a:lnTo>
                    <a:pt x="1015" y="1015"/>
                  </a:lnTo>
                  <a:lnTo>
                    <a:pt x="927" y="1015"/>
                  </a:lnTo>
                  <a:lnTo>
                    <a:pt x="832" y="1015"/>
                  </a:lnTo>
                  <a:lnTo>
                    <a:pt x="744" y="1015"/>
                  </a:lnTo>
                  <a:lnTo>
                    <a:pt x="648" y="1015"/>
                  </a:lnTo>
                  <a:lnTo>
                    <a:pt x="560" y="1015"/>
                  </a:lnTo>
                  <a:lnTo>
                    <a:pt x="472" y="1015"/>
                  </a:lnTo>
                  <a:lnTo>
                    <a:pt x="376" y="1007"/>
                  </a:lnTo>
                  <a:lnTo>
                    <a:pt x="336" y="1007"/>
                  </a:lnTo>
                  <a:lnTo>
                    <a:pt x="288" y="1007"/>
                  </a:lnTo>
                  <a:lnTo>
                    <a:pt x="256" y="999"/>
                  </a:lnTo>
                  <a:lnTo>
                    <a:pt x="248" y="999"/>
                  </a:lnTo>
                  <a:lnTo>
                    <a:pt x="232" y="999"/>
                  </a:lnTo>
                  <a:lnTo>
                    <a:pt x="216" y="991"/>
                  </a:lnTo>
                  <a:lnTo>
                    <a:pt x="200" y="991"/>
                  </a:lnTo>
                  <a:lnTo>
                    <a:pt x="184" y="983"/>
                  </a:lnTo>
                  <a:lnTo>
                    <a:pt x="168" y="983"/>
                  </a:lnTo>
                  <a:lnTo>
                    <a:pt x="160" y="975"/>
                  </a:lnTo>
                  <a:lnTo>
                    <a:pt x="144" y="967"/>
                  </a:lnTo>
                  <a:lnTo>
                    <a:pt x="136" y="959"/>
                  </a:lnTo>
                  <a:lnTo>
                    <a:pt x="120" y="951"/>
                  </a:lnTo>
                  <a:lnTo>
                    <a:pt x="112" y="943"/>
                  </a:lnTo>
                  <a:lnTo>
                    <a:pt x="96" y="935"/>
                  </a:lnTo>
                  <a:lnTo>
                    <a:pt x="88" y="919"/>
                  </a:lnTo>
                  <a:lnTo>
                    <a:pt x="80" y="911"/>
                  </a:lnTo>
                  <a:lnTo>
                    <a:pt x="72" y="895"/>
                  </a:lnTo>
                  <a:lnTo>
                    <a:pt x="64" y="879"/>
                  </a:lnTo>
                  <a:lnTo>
                    <a:pt x="64" y="863"/>
                  </a:lnTo>
                  <a:lnTo>
                    <a:pt x="56" y="855"/>
                  </a:lnTo>
                  <a:lnTo>
                    <a:pt x="48" y="839"/>
                  </a:lnTo>
                  <a:lnTo>
                    <a:pt x="48" y="823"/>
                  </a:lnTo>
                  <a:lnTo>
                    <a:pt x="40" y="807"/>
                  </a:lnTo>
                  <a:lnTo>
                    <a:pt x="40" y="791"/>
                  </a:lnTo>
                  <a:lnTo>
                    <a:pt x="32" y="759"/>
                  </a:lnTo>
                  <a:lnTo>
                    <a:pt x="24" y="735"/>
                  </a:lnTo>
                  <a:lnTo>
                    <a:pt x="24" y="703"/>
                  </a:lnTo>
                  <a:lnTo>
                    <a:pt x="16" y="671"/>
                  </a:lnTo>
                  <a:lnTo>
                    <a:pt x="16" y="599"/>
                  </a:lnTo>
                  <a:lnTo>
                    <a:pt x="8" y="535"/>
                  </a:lnTo>
                  <a:lnTo>
                    <a:pt x="8" y="463"/>
                  </a:lnTo>
                  <a:lnTo>
                    <a:pt x="8" y="391"/>
                  </a:lnTo>
                  <a:lnTo>
                    <a:pt x="8" y="320"/>
                  </a:lnTo>
                  <a:lnTo>
                    <a:pt x="0" y="256"/>
                  </a:lnTo>
                  <a:lnTo>
                    <a:pt x="0" y="112"/>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43" name="Freeform 102"/>
            <p:cNvSpPr>
              <a:spLocks/>
            </p:cNvSpPr>
            <p:nvPr/>
          </p:nvSpPr>
          <p:spPr bwMode="auto">
            <a:xfrm>
              <a:off x="7217425" y="1982327"/>
              <a:ext cx="948600" cy="627104"/>
            </a:xfrm>
            <a:custGeom>
              <a:avLst/>
              <a:gdLst>
                <a:gd name="T0" fmla="*/ 0 w 1015"/>
                <a:gd name="T1" fmla="*/ 655 h 671"/>
                <a:gd name="T2" fmla="*/ 0 w 1015"/>
                <a:gd name="T3" fmla="*/ 663 h 671"/>
                <a:gd name="T4" fmla="*/ 0 w 1015"/>
                <a:gd name="T5" fmla="*/ 663 h 671"/>
                <a:gd name="T6" fmla="*/ 0 w 1015"/>
                <a:gd name="T7" fmla="*/ 671 h 671"/>
                <a:gd name="T8" fmla="*/ 0 w 1015"/>
                <a:gd name="T9" fmla="*/ 671 h 671"/>
                <a:gd name="T10" fmla="*/ 0 w 1015"/>
                <a:gd name="T11" fmla="*/ 671 h 671"/>
                <a:gd name="T12" fmla="*/ 0 w 1015"/>
                <a:gd name="T13" fmla="*/ 671 h 671"/>
                <a:gd name="T14" fmla="*/ 0 w 1015"/>
                <a:gd name="T15" fmla="*/ 671 h 671"/>
                <a:gd name="T16" fmla="*/ 0 w 1015"/>
                <a:gd name="T17" fmla="*/ 671 h 671"/>
                <a:gd name="T18" fmla="*/ 8 w 1015"/>
                <a:gd name="T19" fmla="*/ 671 h 671"/>
                <a:gd name="T20" fmla="*/ 8 w 1015"/>
                <a:gd name="T21" fmla="*/ 671 h 671"/>
                <a:gd name="T22" fmla="*/ 8 w 1015"/>
                <a:gd name="T23" fmla="*/ 663 h 671"/>
                <a:gd name="T24" fmla="*/ 8 w 1015"/>
                <a:gd name="T25" fmla="*/ 655 h 671"/>
                <a:gd name="T26" fmla="*/ 8 w 1015"/>
                <a:gd name="T27" fmla="*/ 655 h 671"/>
                <a:gd name="T28" fmla="*/ 8 w 1015"/>
                <a:gd name="T29" fmla="*/ 639 h 671"/>
                <a:gd name="T30" fmla="*/ 8 w 1015"/>
                <a:gd name="T31" fmla="*/ 631 h 671"/>
                <a:gd name="T32" fmla="*/ 8 w 1015"/>
                <a:gd name="T33" fmla="*/ 623 h 671"/>
                <a:gd name="T34" fmla="*/ 8 w 1015"/>
                <a:gd name="T35" fmla="*/ 623 h 671"/>
                <a:gd name="T36" fmla="*/ 8 w 1015"/>
                <a:gd name="T37" fmla="*/ 615 h 671"/>
                <a:gd name="T38" fmla="*/ 8 w 1015"/>
                <a:gd name="T39" fmla="*/ 615 h 671"/>
                <a:gd name="T40" fmla="*/ 8 w 1015"/>
                <a:gd name="T41" fmla="*/ 615 h 671"/>
                <a:gd name="T42" fmla="*/ 8 w 1015"/>
                <a:gd name="T43" fmla="*/ 615 h 671"/>
                <a:gd name="T44" fmla="*/ 8 w 1015"/>
                <a:gd name="T45" fmla="*/ 615 h 671"/>
                <a:gd name="T46" fmla="*/ 8 w 1015"/>
                <a:gd name="T47" fmla="*/ 615 h 671"/>
                <a:gd name="T48" fmla="*/ 8 w 1015"/>
                <a:gd name="T49" fmla="*/ 519 h 671"/>
                <a:gd name="T50" fmla="*/ 8 w 1015"/>
                <a:gd name="T51" fmla="*/ 471 h 671"/>
                <a:gd name="T52" fmla="*/ 8 w 1015"/>
                <a:gd name="T53" fmla="*/ 423 h 671"/>
                <a:gd name="T54" fmla="*/ 16 w 1015"/>
                <a:gd name="T55" fmla="*/ 375 h 671"/>
                <a:gd name="T56" fmla="*/ 24 w 1015"/>
                <a:gd name="T57" fmla="*/ 328 h 671"/>
                <a:gd name="T58" fmla="*/ 24 w 1015"/>
                <a:gd name="T59" fmla="*/ 304 h 671"/>
                <a:gd name="T60" fmla="*/ 24 w 1015"/>
                <a:gd name="T61" fmla="*/ 280 h 671"/>
                <a:gd name="T62" fmla="*/ 32 w 1015"/>
                <a:gd name="T63" fmla="*/ 256 h 671"/>
                <a:gd name="T64" fmla="*/ 40 w 1015"/>
                <a:gd name="T65" fmla="*/ 232 h 671"/>
                <a:gd name="T66" fmla="*/ 40 w 1015"/>
                <a:gd name="T67" fmla="*/ 200 h 671"/>
                <a:gd name="T68" fmla="*/ 48 w 1015"/>
                <a:gd name="T69" fmla="*/ 176 h 671"/>
                <a:gd name="T70" fmla="*/ 56 w 1015"/>
                <a:gd name="T71" fmla="*/ 160 h 671"/>
                <a:gd name="T72" fmla="*/ 64 w 1015"/>
                <a:gd name="T73" fmla="*/ 152 h 671"/>
                <a:gd name="T74" fmla="*/ 64 w 1015"/>
                <a:gd name="T75" fmla="*/ 136 h 671"/>
                <a:gd name="T76" fmla="*/ 72 w 1015"/>
                <a:gd name="T77" fmla="*/ 120 h 671"/>
                <a:gd name="T78" fmla="*/ 80 w 1015"/>
                <a:gd name="T79" fmla="*/ 112 h 671"/>
                <a:gd name="T80" fmla="*/ 88 w 1015"/>
                <a:gd name="T81" fmla="*/ 104 h 671"/>
                <a:gd name="T82" fmla="*/ 96 w 1015"/>
                <a:gd name="T83" fmla="*/ 88 h 671"/>
                <a:gd name="T84" fmla="*/ 104 w 1015"/>
                <a:gd name="T85" fmla="*/ 80 h 671"/>
                <a:gd name="T86" fmla="*/ 112 w 1015"/>
                <a:gd name="T87" fmla="*/ 72 h 671"/>
                <a:gd name="T88" fmla="*/ 128 w 1015"/>
                <a:gd name="T89" fmla="*/ 64 h 671"/>
                <a:gd name="T90" fmla="*/ 136 w 1015"/>
                <a:gd name="T91" fmla="*/ 56 h 671"/>
                <a:gd name="T92" fmla="*/ 152 w 1015"/>
                <a:gd name="T93" fmla="*/ 48 h 671"/>
                <a:gd name="T94" fmla="*/ 168 w 1015"/>
                <a:gd name="T95" fmla="*/ 40 h 671"/>
                <a:gd name="T96" fmla="*/ 184 w 1015"/>
                <a:gd name="T97" fmla="*/ 32 h 671"/>
                <a:gd name="T98" fmla="*/ 208 w 1015"/>
                <a:gd name="T99" fmla="*/ 24 h 671"/>
                <a:gd name="T100" fmla="*/ 224 w 1015"/>
                <a:gd name="T101" fmla="*/ 24 h 671"/>
                <a:gd name="T102" fmla="*/ 240 w 1015"/>
                <a:gd name="T103" fmla="*/ 16 h 671"/>
                <a:gd name="T104" fmla="*/ 264 w 1015"/>
                <a:gd name="T105" fmla="*/ 16 h 671"/>
                <a:gd name="T106" fmla="*/ 280 w 1015"/>
                <a:gd name="T107" fmla="*/ 16 h 671"/>
                <a:gd name="T108" fmla="*/ 304 w 1015"/>
                <a:gd name="T109" fmla="*/ 16 h 671"/>
                <a:gd name="T110" fmla="*/ 336 w 1015"/>
                <a:gd name="T111" fmla="*/ 8 h 671"/>
                <a:gd name="T112" fmla="*/ 376 w 1015"/>
                <a:gd name="T113" fmla="*/ 8 h 671"/>
                <a:gd name="T114" fmla="*/ 416 w 1015"/>
                <a:gd name="T115" fmla="*/ 8 h 671"/>
                <a:gd name="T116" fmla="*/ 456 w 1015"/>
                <a:gd name="T117" fmla="*/ 8 h 671"/>
                <a:gd name="T118" fmla="*/ 592 w 1015"/>
                <a:gd name="T119" fmla="*/ 0 h 671"/>
                <a:gd name="T120" fmla="*/ 736 w 1015"/>
                <a:gd name="T121" fmla="*/ 0 h 671"/>
                <a:gd name="T122" fmla="*/ 872 w 1015"/>
                <a:gd name="T123" fmla="*/ 0 h 671"/>
                <a:gd name="T124" fmla="*/ 1015 w 1015"/>
                <a:gd name="T125"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5" h="671">
                  <a:moveTo>
                    <a:pt x="0" y="655"/>
                  </a:moveTo>
                  <a:lnTo>
                    <a:pt x="0" y="663"/>
                  </a:lnTo>
                  <a:lnTo>
                    <a:pt x="0" y="663"/>
                  </a:lnTo>
                  <a:lnTo>
                    <a:pt x="0" y="671"/>
                  </a:lnTo>
                  <a:lnTo>
                    <a:pt x="0" y="671"/>
                  </a:lnTo>
                  <a:lnTo>
                    <a:pt x="0" y="671"/>
                  </a:lnTo>
                  <a:lnTo>
                    <a:pt x="0" y="671"/>
                  </a:lnTo>
                  <a:lnTo>
                    <a:pt x="0" y="671"/>
                  </a:lnTo>
                  <a:lnTo>
                    <a:pt x="0" y="671"/>
                  </a:lnTo>
                  <a:lnTo>
                    <a:pt x="8" y="671"/>
                  </a:lnTo>
                  <a:lnTo>
                    <a:pt x="8" y="671"/>
                  </a:lnTo>
                  <a:lnTo>
                    <a:pt x="8" y="663"/>
                  </a:lnTo>
                  <a:lnTo>
                    <a:pt x="8" y="655"/>
                  </a:lnTo>
                  <a:lnTo>
                    <a:pt x="8" y="655"/>
                  </a:lnTo>
                  <a:lnTo>
                    <a:pt x="8" y="639"/>
                  </a:lnTo>
                  <a:lnTo>
                    <a:pt x="8" y="631"/>
                  </a:lnTo>
                  <a:lnTo>
                    <a:pt x="8" y="623"/>
                  </a:lnTo>
                  <a:lnTo>
                    <a:pt x="8" y="623"/>
                  </a:lnTo>
                  <a:lnTo>
                    <a:pt x="8" y="615"/>
                  </a:lnTo>
                  <a:lnTo>
                    <a:pt x="8" y="615"/>
                  </a:lnTo>
                  <a:lnTo>
                    <a:pt x="8" y="615"/>
                  </a:lnTo>
                  <a:lnTo>
                    <a:pt x="8" y="615"/>
                  </a:lnTo>
                  <a:lnTo>
                    <a:pt x="8" y="615"/>
                  </a:lnTo>
                  <a:lnTo>
                    <a:pt x="8" y="615"/>
                  </a:lnTo>
                  <a:lnTo>
                    <a:pt x="8" y="519"/>
                  </a:lnTo>
                  <a:lnTo>
                    <a:pt x="8" y="471"/>
                  </a:lnTo>
                  <a:lnTo>
                    <a:pt x="8" y="423"/>
                  </a:lnTo>
                  <a:lnTo>
                    <a:pt x="16" y="375"/>
                  </a:lnTo>
                  <a:lnTo>
                    <a:pt x="24" y="328"/>
                  </a:lnTo>
                  <a:lnTo>
                    <a:pt x="24" y="304"/>
                  </a:lnTo>
                  <a:lnTo>
                    <a:pt x="24" y="280"/>
                  </a:lnTo>
                  <a:lnTo>
                    <a:pt x="32" y="256"/>
                  </a:lnTo>
                  <a:lnTo>
                    <a:pt x="40" y="232"/>
                  </a:lnTo>
                  <a:lnTo>
                    <a:pt x="40" y="200"/>
                  </a:lnTo>
                  <a:lnTo>
                    <a:pt x="48" y="176"/>
                  </a:lnTo>
                  <a:lnTo>
                    <a:pt x="56" y="160"/>
                  </a:lnTo>
                  <a:lnTo>
                    <a:pt x="64" y="152"/>
                  </a:lnTo>
                  <a:lnTo>
                    <a:pt x="64" y="136"/>
                  </a:lnTo>
                  <a:lnTo>
                    <a:pt x="72" y="120"/>
                  </a:lnTo>
                  <a:lnTo>
                    <a:pt x="80" y="112"/>
                  </a:lnTo>
                  <a:lnTo>
                    <a:pt x="88" y="104"/>
                  </a:lnTo>
                  <a:lnTo>
                    <a:pt x="96" y="88"/>
                  </a:lnTo>
                  <a:lnTo>
                    <a:pt x="104" y="80"/>
                  </a:lnTo>
                  <a:lnTo>
                    <a:pt x="112" y="72"/>
                  </a:lnTo>
                  <a:lnTo>
                    <a:pt x="128" y="64"/>
                  </a:lnTo>
                  <a:lnTo>
                    <a:pt x="136" y="56"/>
                  </a:lnTo>
                  <a:lnTo>
                    <a:pt x="152" y="48"/>
                  </a:lnTo>
                  <a:lnTo>
                    <a:pt x="168" y="40"/>
                  </a:lnTo>
                  <a:lnTo>
                    <a:pt x="184" y="32"/>
                  </a:lnTo>
                  <a:lnTo>
                    <a:pt x="208" y="24"/>
                  </a:lnTo>
                  <a:lnTo>
                    <a:pt x="224" y="24"/>
                  </a:lnTo>
                  <a:lnTo>
                    <a:pt x="240" y="16"/>
                  </a:lnTo>
                  <a:lnTo>
                    <a:pt x="264" y="16"/>
                  </a:lnTo>
                  <a:lnTo>
                    <a:pt x="280" y="16"/>
                  </a:lnTo>
                  <a:lnTo>
                    <a:pt x="304" y="16"/>
                  </a:lnTo>
                  <a:lnTo>
                    <a:pt x="336" y="8"/>
                  </a:lnTo>
                  <a:lnTo>
                    <a:pt x="376" y="8"/>
                  </a:lnTo>
                  <a:lnTo>
                    <a:pt x="416" y="8"/>
                  </a:lnTo>
                  <a:lnTo>
                    <a:pt x="456" y="8"/>
                  </a:lnTo>
                  <a:lnTo>
                    <a:pt x="592" y="0"/>
                  </a:lnTo>
                  <a:lnTo>
                    <a:pt x="736" y="0"/>
                  </a:lnTo>
                  <a:lnTo>
                    <a:pt x="872" y="0"/>
                  </a:lnTo>
                  <a:lnTo>
                    <a:pt x="101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44" name="Freeform 103"/>
            <p:cNvSpPr>
              <a:spLocks/>
            </p:cNvSpPr>
            <p:nvPr/>
          </p:nvSpPr>
          <p:spPr bwMode="auto">
            <a:xfrm>
              <a:off x="6030506" y="548680"/>
              <a:ext cx="948600" cy="642057"/>
            </a:xfrm>
            <a:custGeom>
              <a:avLst/>
              <a:gdLst>
                <a:gd name="T0" fmla="*/ 1015 w 1015"/>
                <a:gd name="T1" fmla="*/ 687 h 687"/>
                <a:gd name="T2" fmla="*/ 0 w 1015"/>
                <a:gd name="T3" fmla="*/ 687 h 687"/>
                <a:gd name="T4" fmla="*/ 88 w 1015"/>
                <a:gd name="T5" fmla="*/ 687 h 687"/>
                <a:gd name="T6" fmla="*/ 176 w 1015"/>
                <a:gd name="T7" fmla="*/ 687 h 687"/>
                <a:gd name="T8" fmla="*/ 351 w 1015"/>
                <a:gd name="T9" fmla="*/ 687 h 687"/>
                <a:gd name="T10" fmla="*/ 439 w 1015"/>
                <a:gd name="T11" fmla="*/ 687 h 687"/>
                <a:gd name="T12" fmla="*/ 527 w 1015"/>
                <a:gd name="T13" fmla="*/ 679 h 687"/>
                <a:gd name="T14" fmla="*/ 615 w 1015"/>
                <a:gd name="T15" fmla="*/ 679 h 687"/>
                <a:gd name="T16" fmla="*/ 695 w 1015"/>
                <a:gd name="T17" fmla="*/ 679 h 687"/>
                <a:gd name="T18" fmla="*/ 743 w 1015"/>
                <a:gd name="T19" fmla="*/ 671 h 687"/>
                <a:gd name="T20" fmla="*/ 759 w 1015"/>
                <a:gd name="T21" fmla="*/ 671 h 687"/>
                <a:gd name="T22" fmla="*/ 783 w 1015"/>
                <a:gd name="T23" fmla="*/ 663 h 687"/>
                <a:gd name="T24" fmla="*/ 799 w 1015"/>
                <a:gd name="T25" fmla="*/ 663 h 687"/>
                <a:gd name="T26" fmla="*/ 823 w 1015"/>
                <a:gd name="T27" fmla="*/ 655 h 687"/>
                <a:gd name="T28" fmla="*/ 839 w 1015"/>
                <a:gd name="T29" fmla="*/ 655 h 687"/>
                <a:gd name="T30" fmla="*/ 863 w 1015"/>
                <a:gd name="T31" fmla="*/ 647 h 687"/>
                <a:gd name="T32" fmla="*/ 879 w 1015"/>
                <a:gd name="T33" fmla="*/ 631 h 687"/>
                <a:gd name="T34" fmla="*/ 895 w 1015"/>
                <a:gd name="T35" fmla="*/ 623 h 687"/>
                <a:gd name="T36" fmla="*/ 903 w 1015"/>
                <a:gd name="T37" fmla="*/ 615 h 687"/>
                <a:gd name="T38" fmla="*/ 919 w 1015"/>
                <a:gd name="T39" fmla="*/ 599 h 687"/>
                <a:gd name="T40" fmla="*/ 927 w 1015"/>
                <a:gd name="T41" fmla="*/ 583 h 687"/>
                <a:gd name="T42" fmla="*/ 943 w 1015"/>
                <a:gd name="T43" fmla="*/ 567 h 687"/>
                <a:gd name="T44" fmla="*/ 951 w 1015"/>
                <a:gd name="T45" fmla="*/ 551 h 687"/>
                <a:gd name="T46" fmla="*/ 959 w 1015"/>
                <a:gd name="T47" fmla="*/ 535 h 687"/>
                <a:gd name="T48" fmla="*/ 959 w 1015"/>
                <a:gd name="T49" fmla="*/ 519 h 687"/>
                <a:gd name="T50" fmla="*/ 967 w 1015"/>
                <a:gd name="T51" fmla="*/ 511 h 687"/>
                <a:gd name="T52" fmla="*/ 975 w 1015"/>
                <a:gd name="T53" fmla="*/ 495 h 687"/>
                <a:gd name="T54" fmla="*/ 975 w 1015"/>
                <a:gd name="T55" fmla="*/ 487 h 687"/>
                <a:gd name="T56" fmla="*/ 983 w 1015"/>
                <a:gd name="T57" fmla="*/ 471 h 687"/>
                <a:gd name="T58" fmla="*/ 983 w 1015"/>
                <a:gd name="T59" fmla="*/ 455 h 687"/>
                <a:gd name="T60" fmla="*/ 991 w 1015"/>
                <a:gd name="T61" fmla="*/ 423 h 687"/>
                <a:gd name="T62" fmla="*/ 991 w 1015"/>
                <a:gd name="T63" fmla="*/ 383 h 687"/>
                <a:gd name="T64" fmla="*/ 999 w 1015"/>
                <a:gd name="T65" fmla="*/ 368 h 687"/>
                <a:gd name="T66" fmla="*/ 999 w 1015"/>
                <a:gd name="T67" fmla="*/ 352 h 687"/>
                <a:gd name="T68" fmla="*/ 999 w 1015"/>
                <a:gd name="T69" fmla="*/ 336 h 687"/>
                <a:gd name="T70" fmla="*/ 999 w 1015"/>
                <a:gd name="T71" fmla="*/ 312 h 687"/>
                <a:gd name="T72" fmla="*/ 1007 w 1015"/>
                <a:gd name="T73" fmla="*/ 280 h 687"/>
                <a:gd name="T74" fmla="*/ 1007 w 1015"/>
                <a:gd name="T75" fmla="*/ 264 h 687"/>
                <a:gd name="T76" fmla="*/ 1007 w 1015"/>
                <a:gd name="T77" fmla="*/ 248 h 687"/>
                <a:gd name="T78" fmla="*/ 1007 w 1015"/>
                <a:gd name="T79" fmla="*/ 232 h 687"/>
                <a:gd name="T80" fmla="*/ 1007 w 1015"/>
                <a:gd name="T81" fmla="*/ 216 h 687"/>
                <a:gd name="T82" fmla="*/ 1007 w 1015"/>
                <a:gd name="T83" fmla="*/ 192 h 687"/>
                <a:gd name="T84" fmla="*/ 1007 w 1015"/>
                <a:gd name="T85" fmla="*/ 160 h 687"/>
                <a:gd name="T86" fmla="*/ 1015 w 1015"/>
                <a:gd name="T87" fmla="*/ 136 h 687"/>
                <a:gd name="T88" fmla="*/ 1015 w 1015"/>
                <a:gd name="T89" fmla="*/ 104 h 687"/>
                <a:gd name="T90" fmla="*/ 1015 w 1015"/>
                <a:gd name="T91" fmla="*/ 96 h 687"/>
                <a:gd name="T92" fmla="*/ 1015 w 1015"/>
                <a:gd name="T93" fmla="*/ 80 h 687"/>
                <a:gd name="T94" fmla="*/ 1015 w 1015"/>
                <a:gd name="T95" fmla="*/ 56 h 687"/>
                <a:gd name="T96" fmla="*/ 1015 w 1015"/>
                <a:gd name="T97" fmla="*/ 32 h 687"/>
                <a:gd name="T98" fmla="*/ 1015 w 1015"/>
                <a:gd name="T99" fmla="*/ 0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5" h="687">
                  <a:moveTo>
                    <a:pt x="1015" y="687"/>
                  </a:moveTo>
                  <a:lnTo>
                    <a:pt x="0" y="687"/>
                  </a:lnTo>
                  <a:lnTo>
                    <a:pt x="88" y="687"/>
                  </a:lnTo>
                  <a:lnTo>
                    <a:pt x="176" y="687"/>
                  </a:lnTo>
                  <a:lnTo>
                    <a:pt x="351" y="687"/>
                  </a:lnTo>
                  <a:lnTo>
                    <a:pt x="439" y="687"/>
                  </a:lnTo>
                  <a:lnTo>
                    <a:pt x="527" y="679"/>
                  </a:lnTo>
                  <a:lnTo>
                    <a:pt x="615" y="679"/>
                  </a:lnTo>
                  <a:lnTo>
                    <a:pt x="695" y="679"/>
                  </a:lnTo>
                  <a:lnTo>
                    <a:pt x="743" y="671"/>
                  </a:lnTo>
                  <a:lnTo>
                    <a:pt x="759" y="671"/>
                  </a:lnTo>
                  <a:lnTo>
                    <a:pt x="783" y="663"/>
                  </a:lnTo>
                  <a:lnTo>
                    <a:pt x="799" y="663"/>
                  </a:lnTo>
                  <a:lnTo>
                    <a:pt x="823" y="655"/>
                  </a:lnTo>
                  <a:lnTo>
                    <a:pt x="839" y="655"/>
                  </a:lnTo>
                  <a:lnTo>
                    <a:pt x="863" y="647"/>
                  </a:lnTo>
                  <a:lnTo>
                    <a:pt x="879" y="631"/>
                  </a:lnTo>
                  <a:lnTo>
                    <a:pt x="895" y="623"/>
                  </a:lnTo>
                  <a:lnTo>
                    <a:pt x="903" y="615"/>
                  </a:lnTo>
                  <a:lnTo>
                    <a:pt x="919" y="599"/>
                  </a:lnTo>
                  <a:lnTo>
                    <a:pt x="927" y="583"/>
                  </a:lnTo>
                  <a:lnTo>
                    <a:pt x="943" y="567"/>
                  </a:lnTo>
                  <a:lnTo>
                    <a:pt x="951" y="551"/>
                  </a:lnTo>
                  <a:lnTo>
                    <a:pt x="959" y="535"/>
                  </a:lnTo>
                  <a:lnTo>
                    <a:pt x="959" y="519"/>
                  </a:lnTo>
                  <a:lnTo>
                    <a:pt x="967" y="511"/>
                  </a:lnTo>
                  <a:lnTo>
                    <a:pt x="975" y="495"/>
                  </a:lnTo>
                  <a:lnTo>
                    <a:pt x="975" y="487"/>
                  </a:lnTo>
                  <a:lnTo>
                    <a:pt x="983" y="471"/>
                  </a:lnTo>
                  <a:lnTo>
                    <a:pt x="983" y="455"/>
                  </a:lnTo>
                  <a:lnTo>
                    <a:pt x="991" y="423"/>
                  </a:lnTo>
                  <a:lnTo>
                    <a:pt x="991" y="383"/>
                  </a:lnTo>
                  <a:lnTo>
                    <a:pt x="999" y="368"/>
                  </a:lnTo>
                  <a:lnTo>
                    <a:pt x="999" y="352"/>
                  </a:lnTo>
                  <a:lnTo>
                    <a:pt x="999" y="336"/>
                  </a:lnTo>
                  <a:lnTo>
                    <a:pt x="999" y="312"/>
                  </a:lnTo>
                  <a:lnTo>
                    <a:pt x="1007" y="280"/>
                  </a:lnTo>
                  <a:lnTo>
                    <a:pt x="1007" y="264"/>
                  </a:lnTo>
                  <a:lnTo>
                    <a:pt x="1007" y="248"/>
                  </a:lnTo>
                  <a:lnTo>
                    <a:pt x="1007" y="232"/>
                  </a:lnTo>
                  <a:lnTo>
                    <a:pt x="1007" y="216"/>
                  </a:lnTo>
                  <a:lnTo>
                    <a:pt x="1007" y="192"/>
                  </a:lnTo>
                  <a:lnTo>
                    <a:pt x="1007" y="160"/>
                  </a:lnTo>
                  <a:lnTo>
                    <a:pt x="1015" y="136"/>
                  </a:lnTo>
                  <a:lnTo>
                    <a:pt x="1015" y="104"/>
                  </a:lnTo>
                  <a:lnTo>
                    <a:pt x="1015" y="96"/>
                  </a:lnTo>
                  <a:lnTo>
                    <a:pt x="1015" y="80"/>
                  </a:lnTo>
                  <a:lnTo>
                    <a:pt x="1015" y="56"/>
                  </a:lnTo>
                  <a:lnTo>
                    <a:pt x="1015" y="32"/>
                  </a:lnTo>
                  <a:lnTo>
                    <a:pt x="1015"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45" name="Freeform 104"/>
            <p:cNvSpPr>
              <a:spLocks/>
            </p:cNvSpPr>
            <p:nvPr/>
          </p:nvSpPr>
          <p:spPr bwMode="auto">
            <a:xfrm>
              <a:off x="5776300" y="1668308"/>
              <a:ext cx="1202806" cy="948599"/>
            </a:xfrm>
            <a:custGeom>
              <a:avLst/>
              <a:gdLst>
                <a:gd name="T0" fmla="*/ 1287 w 1287"/>
                <a:gd name="T1" fmla="*/ 1015 h 1015"/>
                <a:gd name="T2" fmla="*/ 1287 w 1287"/>
                <a:gd name="T3" fmla="*/ 983 h 1015"/>
                <a:gd name="T4" fmla="*/ 1287 w 1287"/>
                <a:gd name="T5" fmla="*/ 943 h 1015"/>
                <a:gd name="T6" fmla="*/ 1287 w 1287"/>
                <a:gd name="T7" fmla="*/ 903 h 1015"/>
                <a:gd name="T8" fmla="*/ 1287 w 1287"/>
                <a:gd name="T9" fmla="*/ 863 h 1015"/>
                <a:gd name="T10" fmla="*/ 1287 w 1287"/>
                <a:gd name="T11" fmla="*/ 791 h 1015"/>
                <a:gd name="T12" fmla="*/ 1287 w 1287"/>
                <a:gd name="T13" fmla="*/ 751 h 1015"/>
                <a:gd name="T14" fmla="*/ 1287 w 1287"/>
                <a:gd name="T15" fmla="*/ 711 h 1015"/>
                <a:gd name="T16" fmla="*/ 1287 w 1287"/>
                <a:gd name="T17" fmla="*/ 656 h 1015"/>
                <a:gd name="T18" fmla="*/ 1287 w 1287"/>
                <a:gd name="T19" fmla="*/ 608 h 1015"/>
                <a:gd name="T20" fmla="*/ 1279 w 1287"/>
                <a:gd name="T21" fmla="*/ 496 h 1015"/>
                <a:gd name="T22" fmla="*/ 1279 w 1287"/>
                <a:gd name="T23" fmla="*/ 472 h 1015"/>
                <a:gd name="T24" fmla="*/ 1279 w 1287"/>
                <a:gd name="T25" fmla="*/ 440 h 1015"/>
                <a:gd name="T26" fmla="*/ 1279 w 1287"/>
                <a:gd name="T27" fmla="*/ 416 h 1015"/>
                <a:gd name="T28" fmla="*/ 1271 w 1287"/>
                <a:gd name="T29" fmla="*/ 384 h 1015"/>
                <a:gd name="T30" fmla="*/ 1271 w 1287"/>
                <a:gd name="T31" fmla="*/ 352 h 1015"/>
                <a:gd name="T32" fmla="*/ 1271 w 1287"/>
                <a:gd name="T33" fmla="*/ 320 h 1015"/>
                <a:gd name="T34" fmla="*/ 1263 w 1287"/>
                <a:gd name="T35" fmla="*/ 288 h 1015"/>
                <a:gd name="T36" fmla="*/ 1255 w 1287"/>
                <a:gd name="T37" fmla="*/ 248 h 1015"/>
                <a:gd name="T38" fmla="*/ 1255 w 1287"/>
                <a:gd name="T39" fmla="*/ 224 h 1015"/>
                <a:gd name="T40" fmla="*/ 1247 w 1287"/>
                <a:gd name="T41" fmla="*/ 192 h 1015"/>
                <a:gd name="T42" fmla="*/ 1239 w 1287"/>
                <a:gd name="T43" fmla="*/ 184 h 1015"/>
                <a:gd name="T44" fmla="*/ 1231 w 1287"/>
                <a:gd name="T45" fmla="*/ 168 h 1015"/>
                <a:gd name="T46" fmla="*/ 1231 w 1287"/>
                <a:gd name="T47" fmla="*/ 152 h 1015"/>
                <a:gd name="T48" fmla="*/ 1223 w 1287"/>
                <a:gd name="T49" fmla="*/ 144 h 1015"/>
                <a:gd name="T50" fmla="*/ 1215 w 1287"/>
                <a:gd name="T51" fmla="*/ 128 h 1015"/>
                <a:gd name="T52" fmla="*/ 1215 w 1287"/>
                <a:gd name="T53" fmla="*/ 120 h 1015"/>
                <a:gd name="T54" fmla="*/ 1207 w 1287"/>
                <a:gd name="T55" fmla="*/ 112 h 1015"/>
                <a:gd name="T56" fmla="*/ 1199 w 1287"/>
                <a:gd name="T57" fmla="*/ 104 h 1015"/>
                <a:gd name="T58" fmla="*/ 1191 w 1287"/>
                <a:gd name="T59" fmla="*/ 96 h 1015"/>
                <a:gd name="T60" fmla="*/ 1183 w 1287"/>
                <a:gd name="T61" fmla="*/ 88 h 1015"/>
                <a:gd name="T62" fmla="*/ 1175 w 1287"/>
                <a:gd name="T63" fmla="*/ 72 h 1015"/>
                <a:gd name="T64" fmla="*/ 1159 w 1287"/>
                <a:gd name="T65" fmla="*/ 64 h 1015"/>
                <a:gd name="T66" fmla="*/ 1151 w 1287"/>
                <a:gd name="T67" fmla="*/ 56 h 1015"/>
                <a:gd name="T68" fmla="*/ 1143 w 1287"/>
                <a:gd name="T69" fmla="*/ 56 h 1015"/>
                <a:gd name="T70" fmla="*/ 1135 w 1287"/>
                <a:gd name="T71" fmla="*/ 48 h 1015"/>
                <a:gd name="T72" fmla="*/ 1119 w 1287"/>
                <a:gd name="T73" fmla="*/ 40 h 1015"/>
                <a:gd name="T74" fmla="*/ 1111 w 1287"/>
                <a:gd name="T75" fmla="*/ 40 h 1015"/>
                <a:gd name="T76" fmla="*/ 1087 w 1287"/>
                <a:gd name="T77" fmla="*/ 32 h 1015"/>
                <a:gd name="T78" fmla="*/ 1071 w 1287"/>
                <a:gd name="T79" fmla="*/ 24 h 1015"/>
                <a:gd name="T80" fmla="*/ 1047 w 1287"/>
                <a:gd name="T81" fmla="*/ 24 h 1015"/>
                <a:gd name="T82" fmla="*/ 1023 w 1287"/>
                <a:gd name="T83" fmla="*/ 24 h 1015"/>
                <a:gd name="T84" fmla="*/ 999 w 1287"/>
                <a:gd name="T85" fmla="*/ 16 h 1015"/>
                <a:gd name="T86" fmla="*/ 959 w 1287"/>
                <a:gd name="T87" fmla="*/ 16 h 1015"/>
                <a:gd name="T88" fmla="*/ 919 w 1287"/>
                <a:gd name="T89" fmla="*/ 16 h 1015"/>
                <a:gd name="T90" fmla="*/ 839 w 1287"/>
                <a:gd name="T91" fmla="*/ 8 h 1015"/>
                <a:gd name="T92" fmla="*/ 751 w 1287"/>
                <a:gd name="T93" fmla="*/ 8 h 1015"/>
                <a:gd name="T94" fmla="*/ 671 w 1287"/>
                <a:gd name="T95" fmla="*/ 8 h 1015"/>
                <a:gd name="T96" fmla="*/ 591 w 1287"/>
                <a:gd name="T97" fmla="*/ 8 h 1015"/>
                <a:gd name="T98" fmla="*/ 503 w 1287"/>
                <a:gd name="T99" fmla="*/ 8 h 1015"/>
                <a:gd name="T100" fmla="*/ 424 w 1287"/>
                <a:gd name="T101" fmla="*/ 8 h 1015"/>
                <a:gd name="T102" fmla="*/ 344 w 1287"/>
                <a:gd name="T103" fmla="*/ 8 h 1015"/>
                <a:gd name="T104" fmla="*/ 0 w 1287"/>
                <a:gd name="T105" fmla="*/ 0 h 1015"/>
                <a:gd name="T106" fmla="*/ 647 w 1287"/>
                <a:gd name="T107" fmla="*/ 0 h 1015"/>
                <a:gd name="T108" fmla="*/ 1287 w 1287"/>
                <a:gd name="T109" fmla="*/ 0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87" h="1015">
                  <a:moveTo>
                    <a:pt x="1287" y="1015"/>
                  </a:moveTo>
                  <a:lnTo>
                    <a:pt x="1287" y="983"/>
                  </a:lnTo>
                  <a:lnTo>
                    <a:pt x="1287" y="943"/>
                  </a:lnTo>
                  <a:lnTo>
                    <a:pt x="1287" y="903"/>
                  </a:lnTo>
                  <a:lnTo>
                    <a:pt x="1287" y="863"/>
                  </a:lnTo>
                  <a:lnTo>
                    <a:pt x="1287" y="791"/>
                  </a:lnTo>
                  <a:lnTo>
                    <a:pt x="1287" y="751"/>
                  </a:lnTo>
                  <a:lnTo>
                    <a:pt x="1287" y="711"/>
                  </a:lnTo>
                  <a:lnTo>
                    <a:pt x="1287" y="656"/>
                  </a:lnTo>
                  <a:lnTo>
                    <a:pt x="1287" y="608"/>
                  </a:lnTo>
                  <a:lnTo>
                    <a:pt x="1279" y="496"/>
                  </a:lnTo>
                  <a:lnTo>
                    <a:pt x="1279" y="472"/>
                  </a:lnTo>
                  <a:lnTo>
                    <a:pt x="1279" y="440"/>
                  </a:lnTo>
                  <a:lnTo>
                    <a:pt x="1279" y="416"/>
                  </a:lnTo>
                  <a:lnTo>
                    <a:pt x="1271" y="384"/>
                  </a:lnTo>
                  <a:lnTo>
                    <a:pt x="1271" y="352"/>
                  </a:lnTo>
                  <a:lnTo>
                    <a:pt x="1271" y="320"/>
                  </a:lnTo>
                  <a:lnTo>
                    <a:pt x="1263" y="288"/>
                  </a:lnTo>
                  <a:lnTo>
                    <a:pt x="1255" y="248"/>
                  </a:lnTo>
                  <a:lnTo>
                    <a:pt x="1255" y="224"/>
                  </a:lnTo>
                  <a:lnTo>
                    <a:pt x="1247" y="192"/>
                  </a:lnTo>
                  <a:lnTo>
                    <a:pt x="1239" y="184"/>
                  </a:lnTo>
                  <a:lnTo>
                    <a:pt x="1231" y="168"/>
                  </a:lnTo>
                  <a:lnTo>
                    <a:pt x="1231" y="152"/>
                  </a:lnTo>
                  <a:lnTo>
                    <a:pt x="1223" y="144"/>
                  </a:lnTo>
                  <a:lnTo>
                    <a:pt x="1215" y="128"/>
                  </a:lnTo>
                  <a:lnTo>
                    <a:pt x="1215" y="120"/>
                  </a:lnTo>
                  <a:lnTo>
                    <a:pt x="1207" y="112"/>
                  </a:lnTo>
                  <a:lnTo>
                    <a:pt x="1199" y="104"/>
                  </a:lnTo>
                  <a:lnTo>
                    <a:pt x="1191" y="96"/>
                  </a:lnTo>
                  <a:lnTo>
                    <a:pt x="1183" y="88"/>
                  </a:lnTo>
                  <a:lnTo>
                    <a:pt x="1175" y="72"/>
                  </a:lnTo>
                  <a:lnTo>
                    <a:pt x="1159" y="64"/>
                  </a:lnTo>
                  <a:lnTo>
                    <a:pt x="1151" y="56"/>
                  </a:lnTo>
                  <a:lnTo>
                    <a:pt x="1143" y="56"/>
                  </a:lnTo>
                  <a:lnTo>
                    <a:pt x="1135" y="48"/>
                  </a:lnTo>
                  <a:lnTo>
                    <a:pt x="1119" y="40"/>
                  </a:lnTo>
                  <a:lnTo>
                    <a:pt x="1111" y="40"/>
                  </a:lnTo>
                  <a:lnTo>
                    <a:pt x="1087" y="32"/>
                  </a:lnTo>
                  <a:lnTo>
                    <a:pt x="1071" y="24"/>
                  </a:lnTo>
                  <a:lnTo>
                    <a:pt x="1047" y="24"/>
                  </a:lnTo>
                  <a:lnTo>
                    <a:pt x="1023" y="24"/>
                  </a:lnTo>
                  <a:lnTo>
                    <a:pt x="999" y="16"/>
                  </a:lnTo>
                  <a:lnTo>
                    <a:pt x="959" y="16"/>
                  </a:lnTo>
                  <a:lnTo>
                    <a:pt x="919" y="16"/>
                  </a:lnTo>
                  <a:lnTo>
                    <a:pt x="839" y="8"/>
                  </a:lnTo>
                  <a:lnTo>
                    <a:pt x="751" y="8"/>
                  </a:lnTo>
                  <a:lnTo>
                    <a:pt x="671" y="8"/>
                  </a:lnTo>
                  <a:lnTo>
                    <a:pt x="591" y="8"/>
                  </a:lnTo>
                  <a:lnTo>
                    <a:pt x="503" y="8"/>
                  </a:lnTo>
                  <a:lnTo>
                    <a:pt x="424" y="8"/>
                  </a:lnTo>
                  <a:lnTo>
                    <a:pt x="344" y="8"/>
                  </a:lnTo>
                  <a:lnTo>
                    <a:pt x="0" y="0"/>
                  </a:lnTo>
                  <a:lnTo>
                    <a:pt x="647" y="0"/>
                  </a:lnTo>
                  <a:lnTo>
                    <a:pt x="1287"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46" name="Freeform 105"/>
            <p:cNvSpPr>
              <a:spLocks/>
            </p:cNvSpPr>
            <p:nvPr/>
          </p:nvSpPr>
          <p:spPr bwMode="auto">
            <a:xfrm>
              <a:off x="5776300" y="1698215"/>
              <a:ext cx="649534" cy="918693"/>
            </a:xfrm>
            <a:custGeom>
              <a:avLst/>
              <a:gdLst>
                <a:gd name="T0" fmla="*/ 695 w 695"/>
                <a:gd name="T1" fmla="*/ 983 h 983"/>
                <a:gd name="T2" fmla="*/ 695 w 695"/>
                <a:gd name="T3" fmla="*/ 967 h 983"/>
                <a:gd name="T4" fmla="*/ 695 w 695"/>
                <a:gd name="T5" fmla="*/ 951 h 983"/>
                <a:gd name="T6" fmla="*/ 695 w 695"/>
                <a:gd name="T7" fmla="*/ 911 h 983"/>
                <a:gd name="T8" fmla="*/ 695 w 695"/>
                <a:gd name="T9" fmla="*/ 879 h 983"/>
                <a:gd name="T10" fmla="*/ 695 w 695"/>
                <a:gd name="T11" fmla="*/ 855 h 983"/>
                <a:gd name="T12" fmla="*/ 695 w 695"/>
                <a:gd name="T13" fmla="*/ 839 h 983"/>
                <a:gd name="T14" fmla="*/ 695 w 695"/>
                <a:gd name="T15" fmla="*/ 815 h 983"/>
                <a:gd name="T16" fmla="*/ 695 w 695"/>
                <a:gd name="T17" fmla="*/ 783 h 983"/>
                <a:gd name="T18" fmla="*/ 687 w 695"/>
                <a:gd name="T19" fmla="*/ 759 h 983"/>
                <a:gd name="T20" fmla="*/ 687 w 695"/>
                <a:gd name="T21" fmla="*/ 735 h 983"/>
                <a:gd name="T22" fmla="*/ 687 w 695"/>
                <a:gd name="T23" fmla="*/ 687 h 983"/>
                <a:gd name="T24" fmla="*/ 687 w 695"/>
                <a:gd name="T25" fmla="*/ 647 h 983"/>
                <a:gd name="T26" fmla="*/ 687 w 695"/>
                <a:gd name="T27" fmla="*/ 608 h 983"/>
                <a:gd name="T28" fmla="*/ 679 w 695"/>
                <a:gd name="T29" fmla="*/ 560 h 983"/>
                <a:gd name="T30" fmla="*/ 679 w 695"/>
                <a:gd name="T31" fmla="*/ 536 h 983"/>
                <a:gd name="T32" fmla="*/ 679 w 695"/>
                <a:gd name="T33" fmla="*/ 504 h 983"/>
                <a:gd name="T34" fmla="*/ 671 w 695"/>
                <a:gd name="T35" fmla="*/ 472 h 983"/>
                <a:gd name="T36" fmla="*/ 671 w 695"/>
                <a:gd name="T37" fmla="*/ 440 h 983"/>
                <a:gd name="T38" fmla="*/ 663 w 695"/>
                <a:gd name="T39" fmla="*/ 416 h 983"/>
                <a:gd name="T40" fmla="*/ 663 w 695"/>
                <a:gd name="T41" fmla="*/ 392 h 983"/>
                <a:gd name="T42" fmla="*/ 655 w 695"/>
                <a:gd name="T43" fmla="*/ 360 h 983"/>
                <a:gd name="T44" fmla="*/ 655 w 695"/>
                <a:gd name="T45" fmla="*/ 344 h 983"/>
                <a:gd name="T46" fmla="*/ 655 w 695"/>
                <a:gd name="T47" fmla="*/ 336 h 983"/>
                <a:gd name="T48" fmla="*/ 647 w 695"/>
                <a:gd name="T49" fmla="*/ 312 h 983"/>
                <a:gd name="T50" fmla="*/ 639 w 695"/>
                <a:gd name="T51" fmla="*/ 296 h 983"/>
                <a:gd name="T52" fmla="*/ 639 w 695"/>
                <a:gd name="T53" fmla="*/ 272 h 983"/>
                <a:gd name="T54" fmla="*/ 631 w 695"/>
                <a:gd name="T55" fmla="*/ 256 h 983"/>
                <a:gd name="T56" fmla="*/ 623 w 695"/>
                <a:gd name="T57" fmla="*/ 240 h 983"/>
                <a:gd name="T58" fmla="*/ 615 w 695"/>
                <a:gd name="T59" fmla="*/ 216 h 983"/>
                <a:gd name="T60" fmla="*/ 607 w 695"/>
                <a:gd name="T61" fmla="*/ 200 h 983"/>
                <a:gd name="T62" fmla="*/ 599 w 695"/>
                <a:gd name="T63" fmla="*/ 184 h 983"/>
                <a:gd name="T64" fmla="*/ 583 w 695"/>
                <a:gd name="T65" fmla="*/ 168 h 983"/>
                <a:gd name="T66" fmla="*/ 575 w 695"/>
                <a:gd name="T67" fmla="*/ 152 h 983"/>
                <a:gd name="T68" fmla="*/ 559 w 695"/>
                <a:gd name="T69" fmla="*/ 136 h 983"/>
                <a:gd name="T70" fmla="*/ 551 w 695"/>
                <a:gd name="T71" fmla="*/ 128 h 983"/>
                <a:gd name="T72" fmla="*/ 535 w 695"/>
                <a:gd name="T73" fmla="*/ 112 h 983"/>
                <a:gd name="T74" fmla="*/ 519 w 695"/>
                <a:gd name="T75" fmla="*/ 104 h 983"/>
                <a:gd name="T76" fmla="*/ 503 w 695"/>
                <a:gd name="T77" fmla="*/ 96 h 983"/>
                <a:gd name="T78" fmla="*/ 488 w 695"/>
                <a:gd name="T79" fmla="*/ 88 h 983"/>
                <a:gd name="T80" fmla="*/ 464 w 695"/>
                <a:gd name="T81" fmla="*/ 72 h 983"/>
                <a:gd name="T82" fmla="*/ 440 w 695"/>
                <a:gd name="T83" fmla="*/ 64 h 983"/>
                <a:gd name="T84" fmla="*/ 416 w 695"/>
                <a:gd name="T85" fmla="*/ 56 h 983"/>
                <a:gd name="T86" fmla="*/ 384 w 695"/>
                <a:gd name="T87" fmla="*/ 48 h 983"/>
                <a:gd name="T88" fmla="*/ 360 w 695"/>
                <a:gd name="T89" fmla="*/ 40 h 983"/>
                <a:gd name="T90" fmla="*/ 336 w 695"/>
                <a:gd name="T91" fmla="*/ 40 h 983"/>
                <a:gd name="T92" fmla="*/ 312 w 695"/>
                <a:gd name="T93" fmla="*/ 32 h 983"/>
                <a:gd name="T94" fmla="*/ 288 w 695"/>
                <a:gd name="T95" fmla="*/ 32 h 983"/>
                <a:gd name="T96" fmla="*/ 216 w 695"/>
                <a:gd name="T97" fmla="*/ 16 h 983"/>
                <a:gd name="T98" fmla="*/ 144 w 695"/>
                <a:gd name="T99" fmla="*/ 8 h 983"/>
                <a:gd name="T100" fmla="*/ 72 w 695"/>
                <a:gd name="T101" fmla="*/ 8 h 983"/>
                <a:gd name="T102" fmla="*/ 0 w 695"/>
                <a:gd name="T103" fmla="*/ 0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5" h="983">
                  <a:moveTo>
                    <a:pt x="695" y="983"/>
                  </a:moveTo>
                  <a:lnTo>
                    <a:pt x="695" y="967"/>
                  </a:lnTo>
                  <a:lnTo>
                    <a:pt x="695" y="951"/>
                  </a:lnTo>
                  <a:lnTo>
                    <a:pt x="695" y="911"/>
                  </a:lnTo>
                  <a:lnTo>
                    <a:pt x="695" y="879"/>
                  </a:lnTo>
                  <a:lnTo>
                    <a:pt x="695" y="855"/>
                  </a:lnTo>
                  <a:lnTo>
                    <a:pt x="695" y="839"/>
                  </a:lnTo>
                  <a:lnTo>
                    <a:pt x="695" y="815"/>
                  </a:lnTo>
                  <a:lnTo>
                    <a:pt x="695" y="783"/>
                  </a:lnTo>
                  <a:lnTo>
                    <a:pt x="687" y="759"/>
                  </a:lnTo>
                  <a:lnTo>
                    <a:pt x="687" y="735"/>
                  </a:lnTo>
                  <a:lnTo>
                    <a:pt x="687" y="687"/>
                  </a:lnTo>
                  <a:lnTo>
                    <a:pt x="687" y="647"/>
                  </a:lnTo>
                  <a:lnTo>
                    <a:pt x="687" y="608"/>
                  </a:lnTo>
                  <a:lnTo>
                    <a:pt x="679" y="560"/>
                  </a:lnTo>
                  <a:lnTo>
                    <a:pt x="679" y="536"/>
                  </a:lnTo>
                  <a:lnTo>
                    <a:pt x="679" y="504"/>
                  </a:lnTo>
                  <a:lnTo>
                    <a:pt x="671" y="472"/>
                  </a:lnTo>
                  <a:lnTo>
                    <a:pt x="671" y="440"/>
                  </a:lnTo>
                  <a:lnTo>
                    <a:pt x="663" y="416"/>
                  </a:lnTo>
                  <a:lnTo>
                    <a:pt x="663" y="392"/>
                  </a:lnTo>
                  <a:lnTo>
                    <a:pt x="655" y="360"/>
                  </a:lnTo>
                  <a:lnTo>
                    <a:pt x="655" y="344"/>
                  </a:lnTo>
                  <a:lnTo>
                    <a:pt x="655" y="336"/>
                  </a:lnTo>
                  <a:lnTo>
                    <a:pt x="647" y="312"/>
                  </a:lnTo>
                  <a:lnTo>
                    <a:pt x="639" y="296"/>
                  </a:lnTo>
                  <a:lnTo>
                    <a:pt x="639" y="272"/>
                  </a:lnTo>
                  <a:lnTo>
                    <a:pt x="631" y="256"/>
                  </a:lnTo>
                  <a:lnTo>
                    <a:pt x="623" y="240"/>
                  </a:lnTo>
                  <a:lnTo>
                    <a:pt x="615" y="216"/>
                  </a:lnTo>
                  <a:lnTo>
                    <a:pt x="607" y="200"/>
                  </a:lnTo>
                  <a:lnTo>
                    <a:pt x="599" y="184"/>
                  </a:lnTo>
                  <a:lnTo>
                    <a:pt x="583" y="168"/>
                  </a:lnTo>
                  <a:lnTo>
                    <a:pt x="575" y="152"/>
                  </a:lnTo>
                  <a:lnTo>
                    <a:pt x="559" y="136"/>
                  </a:lnTo>
                  <a:lnTo>
                    <a:pt x="551" y="128"/>
                  </a:lnTo>
                  <a:lnTo>
                    <a:pt x="535" y="112"/>
                  </a:lnTo>
                  <a:lnTo>
                    <a:pt x="519" y="104"/>
                  </a:lnTo>
                  <a:lnTo>
                    <a:pt x="503" y="96"/>
                  </a:lnTo>
                  <a:lnTo>
                    <a:pt x="488" y="88"/>
                  </a:lnTo>
                  <a:lnTo>
                    <a:pt x="464" y="72"/>
                  </a:lnTo>
                  <a:lnTo>
                    <a:pt x="440" y="64"/>
                  </a:lnTo>
                  <a:lnTo>
                    <a:pt x="416" y="56"/>
                  </a:lnTo>
                  <a:lnTo>
                    <a:pt x="384" y="48"/>
                  </a:lnTo>
                  <a:lnTo>
                    <a:pt x="360" y="40"/>
                  </a:lnTo>
                  <a:lnTo>
                    <a:pt x="336" y="40"/>
                  </a:lnTo>
                  <a:lnTo>
                    <a:pt x="312" y="32"/>
                  </a:lnTo>
                  <a:lnTo>
                    <a:pt x="288" y="32"/>
                  </a:lnTo>
                  <a:lnTo>
                    <a:pt x="216" y="16"/>
                  </a:lnTo>
                  <a:lnTo>
                    <a:pt x="144" y="8"/>
                  </a:lnTo>
                  <a:lnTo>
                    <a:pt x="72" y="8"/>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47" name="Line 108"/>
            <p:cNvSpPr>
              <a:spLocks noChangeShapeType="1"/>
            </p:cNvSpPr>
            <p:nvPr/>
          </p:nvSpPr>
          <p:spPr bwMode="auto">
            <a:xfrm>
              <a:off x="6979106" y="548680"/>
              <a:ext cx="0" cy="2075704"/>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48" name="Line 110"/>
            <p:cNvSpPr>
              <a:spLocks noChangeShapeType="1"/>
            </p:cNvSpPr>
            <p:nvPr/>
          </p:nvSpPr>
          <p:spPr bwMode="auto">
            <a:xfrm>
              <a:off x="7217425" y="548680"/>
              <a:ext cx="0" cy="2068227"/>
            </a:xfrm>
            <a:prstGeom prst="line">
              <a:avLst/>
            </a:prstGeom>
            <a:noFill/>
            <a:ln w="222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49" name="Line 114"/>
            <p:cNvSpPr>
              <a:spLocks noChangeShapeType="1"/>
            </p:cNvSpPr>
            <p:nvPr/>
          </p:nvSpPr>
          <p:spPr bwMode="auto">
            <a:xfrm flipV="1">
              <a:off x="5874763" y="1429990"/>
              <a:ext cx="1104343" cy="3271"/>
            </a:xfrm>
            <a:prstGeom prst="line">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sp>
          <p:nvSpPr>
            <p:cNvPr id="50" name="Line 115"/>
            <p:cNvSpPr>
              <a:spLocks noChangeShapeType="1"/>
            </p:cNvSpPr>
            <p:nvPr/>
          </p:nvSpPr>
          <p:spPr bwMode="auto">
            <a:xfrm>
              <a:off x="7217425" y="1735598"/>
              <a:ext cx="1277572" cy="0"/>
            </a:xfrm>
            <a:prstGeom prst="line">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dirty="0"/>
            </a:p>
          </p:txBody>
        </p:sp>
        <p:grpSp>
          <p:nvGrpSpPr>
            <p:cNvPr id="51" name="グループ化 50"/>
            <p:cNvGrpSpPr/>
            <p:nvPr/>
          </p:nvGrpSpPr>
          <p:grpSpPr>
            <a:xfrm>
              <a:off x="5996628" y="1343569"/>
              <a:ext cx="264224" cy="169568"/>
              <a:chOff x="2483768" y="4725144"/>
              <a:chExt cx="448816" cy="288032"/>
            </a:xfrm>
          </p:grpSpPr>
          <p:sp>
            <p:nvSpPr>
              <p:cNvPr id="105" name="円/楕円 104"/>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06" name="円/楕円 105"/>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07" name="円/楕円 106"/>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grpSp>
        <p:grpSp>
          <p:nvGrpSpPr>
            <p:cNvPr id="52" name="グループ化 51"/>
            <p:cNvGrpSpPr/>
            <p:nvPr/>
          </p:nvGrpSpPr>
          <p:grpSpPr>
            <a:xfrm>
              <a:off x="6370435" y="1345908"/>
              <a:ext cx="264224" cy="169568"/>
              <a:chOff x="2483768" y="4725144"/>
              <a:chExt cx="448816" cy="288032"/>
            </a:xfrm>
          </p:grpSpPr>
          <p:sp>
            <p:nvSpPr>
              <p:cNvPr id="102" name="円/楕円 101"/>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03" name="円/楕円 102"/>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04" name="円/楕円 103"/>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grpSp>
        <p:grpSp>
          <p:nvGrpSpPr>
            <p:cNvPr id="53" name="グループ化 52"/>
            <p:cNvGrpSpPr/>
            <p:nvPr/>
          </p:nvGrpSpPr>
          <p:grpSpPr>
            <a:xfrm>
              <a:off x="7539804" y="1654081"/>
              <a:ext cx="264224" cy="169568"/>
              <a:chOff x="2483768" y="4725144"/>
              <a:chExt cx="448816" cy="288032"/>
            </a:xfrm>
          </p:grpSpPr>
          <p:sp>
            <p:nvSpPr>
              <p:cNvPr id="99" name="円/楕円 98"/>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00" name="円/楕円 99"/>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101" name="円/楕円 100"/>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grpSp>
        <p:grpSp>
          <p:nvGrpSpPr>
            <p:cNvPr id="55" name="グループ化 54"/>
            <p:cNvGrpSpPr/>
            <p:nvPr/>
          </p:nvGrpSpPr>
          <p:grpSpPr>
            <a:xfrm>
              <a:off x="7913564" y="1653321"/>
              <a:ext cx="264224" cy="169568"/>
              <a:chOff x="2483768" y="4725144"/>
              <a:chExt cx="448816" cy="288032"/>
            </a:xfrm>
          </p:grpSpPr>
          <p:sp>
            <p:nvSpPr>
              <p:cNvPr id="96" name="円/楕円 95"/>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97" name="円/楕円 96"/>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98" name="円/楕円 97"/>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grpSp>
        <p:grpSp>
          <p:nvGrpSpPr>
            <p:cNvPr id="56" name="グループ化 55"/>
            <p:cNvGrpSpPr/>
            <p:nvPr/>
          </p:nvGrpSpPr>
          <p:grpSpPr>
            <a:xfrm>
              <a:off x="5966385" y="1148345"/>
              <a:ext cx="240008" cy="84784"/>
              <a:chOff x="2555776" y="4797152"/>
              <a:chExt cx="407683" cy="144016"/>
            </a:xfrm>
          </p:grpSpPr>
          <p:sp>
            <p:nvSpPr>
              <p:cNvPr id="94" name="円/楕円 93"/>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95" name="円/楕円 94"/>
              <p:cNvSpPr/>
              <p:nvPr/>
            </p:nvSpPr>
            <p:spPr bwMode="auto">
              <a:xfrm>
                <a:off x="2819443"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grpSp>
        <p:grpSp>
          <p:nvGrpSpPr>
            <p:cNvPr id="57" name="グループ化 56"/>
            <p:cNvGrpSpPr/>
            <p:nvPr/>
          </p:nvGrpSpPr>
          <p:grpSpPr>
            <a:xfrm>
              <a:off x="6731621" y="1139267"/>
              <a:ext cx="240008" cy="84784"/>
              <a:chOff x="2555776" y="4797152"/>
              <a:chExt cx="407683" cy="144016"/>
            </a:xfrm>
          </p:grpSpPr>
          <p:sp>
            <p:nvSpPr>
              <p:cNvPr id="92" name="円/楕円 91"/>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93" name="円/楕円 92"/>
              <p:cNvSpPr/>
              <p:nvPr/>
            </p:nvSpPr>
            <p:spPr bwMode="auto">
              <a:xfrm>
                <a:off x="2819443"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grpSp>
        <p:sp>
          <p:nvSpPr>
            <p:cNvPr id="58" name="正方形/長方形 57"/>
            <p:cNvSpPr/>
            <p:nvPr/>
          </p:nvSpPr>
          <p:spPr>
            <a:xfrm>
              <a:off x="5391997" y="1244857"/>
              <a:ext cx="453970" cy="369332"/>
            </a:xfrm>
            <a:prstGeom prst="rect">
              <a:avLst/>
            </a:prstGeom>
          </p:spPr>
          <p:txBody>
            <a:bodyPr wrap="none">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2</a:t>
              </a:r>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59" name="グループ化 58"/>
            <p:cNvGrpSpPr/>
            <p:nvPr/>
          </p:nvGrpSpPr>
          <p:grpSpPr>
            <a:xfrm>
              <a:off x="6364917" y="1143336"/>
              <a:ext cx="240008" cy="84784"/>
              <a:chOff x="2555776" y="4797152"/>
              <a:chExt cx="407683" cy="144016"/>
            </a:xfrm>
          </p:grpSpPr>
          <p:sp>
            <p:nvSpPr>
              <p:cNvPr id="90" name="円/楕円 89"/>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sp>
            <p:nvSpPr>
              <p:cNvPr id="91" name="円/楕円 90"/>
              <p:cNvSpPr/>
              <p:nvPr/>
            </p:nvSpPr>
            <p:spPr bwMode="auto">
              <a:xfrm>
                <a:off x="2819443"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Arial" pitchFamily="34" charset="0"/>
                  <a:ea typeface="ＭＳ Ｐゴシック" pitchFamily="50" charset="-128"/>
                </a:endParaRPr>
              </a:p>
            </p:txBody>
          </p:sp>
        </p:grpSp>
        <p:cxnSp>
          <p:nvCxnSpPr>
            <p:cNvPr id="60" name="直線矢印コネクタ 59"/>
            <p:cNvCxnSpPr>
              <a:stCxn id="105" idx="0"/>
              <a:endCxn id="94" idx="4"/>
            </p:cNvCxnSpPr>
            <p:nvPr/>
          </p:nvCxnSpPr>
          <p:spPr bwMode="auto">
            <a:xfrm flipH="1" flipV="1">
              <a:off x="6008778" y="1233129"/>
              <a:ext cx="72634" cy="152832"/>
            </a:xfrm>
            <a:prstGeom prst="straightConnector1">
              <a:avLst/>
            </a:prstGeom>
            <a:noFill/>
            <a:ln w="190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線矢印コネクタ 60"/>
            <p:cNvCxnSpPr>
              <a:stCxn id="106" idx="0"/>
              <a:endCxn id="95" idx="4"/>
            </p:cNvCxnSpPr>
            <p:nvPr/>
          </p:nvCxnSpPr>
          <p:spPr bwMode="auto">
            <a:xfrm flipH="1" flipV="1">
              <a:off x="6164001" y="1233129"/>
              <a:ext cx="7130" cy="152832"/>
            </a:xfrm>
            <a:prstGeom prst="straightConnector1">
              <a:avLst/>
            </a:prstGeom>
            <a:noFill/>
            <a:ln w="190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直線矢印コネクタ 81"/>
            <p:cNvCxnSpPr>
              <a:stCxn id="102" idx="0"/>
              <a:endCxn id="90" idx="4"/>
            </p:cNvCxnSpPr>
            <p:nvPr/>
          </p:nvCxnSpPr>
          <p:spPr bwMode="auto">
            <a:xfrm flipH="1" flipV="1">
              <a:off x="6407309" y="1228120"/>
              <a:ext cx="47910" cy="160179"/>
            </a:xfrm>
            <a:prstGeom prst="straightConnector1">
              <a:avLst/>
            </a:prstGeom>
            <a:noFill/>
            <a:ln w="190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直線矢印コネクタ 82"/>
            <p:cNvCxnSpPr>
              <a:stCxn id="103" idx="0"/>
              <a:endCxn id="91" idx="4"/>
            </p:cNvCxnSpPr>
            <p:nvPr/>
          </p:nvCxnSpPr>
          <p:spPr bwMode="auto">
            <a:xfrm flipV="1">
              <a:off x="6544939" y="1228120"/>
              <a:ext cx="17594" cy="160179"/>
            </a:xfrm>
            <a:prstGeom prst="straightConnector1">
              <a:avLst/>
            </a:prstGeom>
            <a:noFill/>
            <a:ln w="190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4" name="Freeform 82"/>
            <p:cNvSpPr>
              <a:spLocks/>
            </p:cNvSpPr>
            <p:nvPr/>
          </p:nvSpPr>
          <p:spPr bwMode="auto">
            <a:xfrm rot="18824774">
              <a:off x="5455751" y="1823500"/>
              <a:ext cx="1027076" cy="129074"/>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38100" cmpd="sng">
              <a:solidFill>
                <a:schemeClr val="accent6">
                  <a:lumMod val="75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dirty="0"/>
            </a:p>
          </p:txBody>
        </p:sp>
        <p:sp>
          <p:nvSpPr>
            <p:cNvPr id="85" name="円弧 84"/>
            <p:cNvSpPr/>
            <p:nvPr/>
          </p:nvSpPr>
          <p:spPr>
            <a:xfrm>
              <a:off x="6468251" y="1037124"/>
              <a:ext cx="1208912" cy="543254"/>
            </a:xfrm>
            <a:prstGeom prst="arc">
              <a:avLst>
                <a:gd name="adj1" fmla="val 11786342"/>
                <a:gd name="adj2" fmla="val 20847495"/>
              </a:avLst>
            </a:prstGeom>
            <a:ln w="44450">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dirty="0"/>
            </a:p>
          </p:txBody>
        </p:sp>
        <p:sp>
          <p:nvSpPr>
            <p:cNvPr id="86" name="円弧 85"/>
            <p:cNvSpPr/>
            <p:nvPr/>
          </p:nvSpPr>
          <p:spPr>
            <a:xfrm>
              <a:off x="6371022" y="949036"/>
              <a:ext cx="1368699" cy="627883"/>
            </a:xfrm>
            <a:prstGeom prst="arc">
              <a:avLst>
                <a:gd name="adj1" fmla="val 11345035"/>
                <a:gd name="adj2" fmla="val 21247380"/>
              </a:avLst>
            </a:prstGeom>
            <a:ln w="44450">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dirty="0"/>
            </a:p>
          </p:txBody>
        </p:sp>
        <p:cxnSp>
          <p:nvCxnSpPr>
            <p:cNvPr id="87" name="直線矢印コネクタ 86"/>
            <p:cNvCxnSpPr>
              <a:stCxn id="37" idx="0"/>
              <a:endCxn id="39" idx="1"/>
            </p:cNvCxnSpPr>
            <p:nvPr/>
          </p:nvCxnSpPr>
          <p:spPr bwMode="auto">
            <a:xfrm flipV="1">
              <a:off x="5776300" y="1190738"/>
              <a:ext cx="0" cy="477571"/>
            </a:xfrm>
            <a:prstGeom prst="straightConnector1">
              <a:avLst/>
            </a:prstGeom>
            <a:noFill/>
            <a:ln w="25400" cap="flat" cmpd="sng" algn="ctr">
              <a:solidFill>
                <a:schemeClr val="tx1"/>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8" name="正方形/長方形 87"/>
            <p:cNvSpPr/>
            <p:nvPr/>
          </p:nvSpPr>
          <p:spPr>
            <a:xfrm>
              <a:off x="7182071" y="371491"/>
              <a:ext cx="338554" cy="369332"/>
            </a:xfrm>
            <a:prstGeom prst="rect">
              <a:avLst/>
            </a:prstGeom>
          </p:spPr>
          <p:txBody>
            <a:bodyPr wrap="none">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E</a:t>
              </a:r>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89" name="正方形/長方形 88"/>
            <p:cNvSpPr/>
            <p:nvPr/>
          </p:nvSpPr>
          <p:spPr>
            <a:xfrm>
              <a:off x="8107712" y="1982326"/>
              <a:ext cx="736099" cy="369332"/>
            </a:xfrm>
            <a:prstGeom prst="rect">
              <a:avLst/>
            </a:prstGeom>
          </p:spPr>
          <p:txBody>
            <a:bodyPr wrap="none">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N</a:t>
              </a:r>
              <a:r>
                <a:rPr lang="en-US" altLang="ja-JP" b="1" baseline="-25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s</a:t>
              </a:r>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(E)</a:t>
              </a:r>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108" name="正方形/長方形 107"/>
          <p:cNvSpPr/>
          <p:nvPr/>
        </p:nvSpPr>
        <p:spPr>
          <a:xfrm>
            <a:off x="5740002" y="3730713"/>
            <a:ext cx="1107996" cy="461665"/>
          </a:xfrm>
          <a:prstGeom prst="rect">
            <a:avLst/>
          </a:prstGeom>
        </p:spPr>
        <p:txBody>
          <a:bodyPr wrap="none">
            <a:spAutoFit/>
          </a:bodyPr>
          <a:lstStyle/>
          <a:p>
            <a:r>
              <a:rPr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超伝導</a:t>
            </a:r>
            <a:endParaRPr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9" name="正方形/長方形 108"/>
          <p:cNvSpPr/>
          <p:nvPr/>
        </p:nvSpPr>
        <p:spPr>
          <a:xfrm>
            <a:off x="7392672" y="3713170"/>
            <a:ext cx="1107996" cy="461665"/>
          </a:xfrm>
          <a:prstGeom prst="rect">
            <a:avLst/>
          </a:prstGeom>
        </p:spPr>
        <p:txBody>
          <a:bodyPr wrap="none">
            <a:spAutoFit/>
          </a:bodyPr>
          <a:lstStyle/>
          <a:p>
            <a:r>
              <a:rPr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超伝導</a:t>
            </a:r>
            <a:endParaRPr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0" name="正方形/長方形 109"/>
          <p:cNvSpPr/>
          <p:nvPr/>
        </p:nvSpPr>
        <p:spPr>
          <a:xfrm>
            <a:off x="6605216" y="4077656"/>
            <a:ext cx="1107996" cy="461665"/>
          </a:xfrm>
          <a:prstGeom prst="rect">
            <a:avLst/>
          </a:prstGeom>
        </p:spPr>
        <p:txBody>
          <a:bodyPr wrap="none">
            <a:spAutoFit/>
          </a:bodyPr>
          <a:lstStyle/>
          <a:p>
            <a:r>
              <a:rPr lang="ja-JP" altLang="en-US"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絶縁層</a:t>
            </a:r>
            <a:endParaRPr lang="ja-JP" altLang="en-US"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1" name="Line 7"/>
          <p:cNvSpPr>
            <a:spLocks noChangeShapeType="1"/>
          </p:cNvSpPr>
          <p:nvPr/>
        </p:nvSpPr>
        <p:spPr bwMode="auto">
          <a:xfrm flipV="1">
            <a:off x="7114606" y="3743508"/>
            <a:ext cx="0" cy="378494"/>
          </a:xfrm>
          <a:prstGeom prst="line">
            <a:avLst/>
          </a:prstGeom>
          <a:noFill/>
          <a:ln w="2540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6" name="Text Box 3"/>
          <p:cNvSpPr txBox="1">
            <a:spLocks noChangeArrowheads="1"/>
          </p:cNvSpPr>
          <p:nvPr/>
        </p:nvSpPr>
        <p:spPr bwMode="auto">
          <a:xfrm>
            <a:off x="170575" y="5539650"/>
            <a:ext cx="893286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marL="285750" indent="-285750" eaLnBrk="1" hangingPunct="1">
              <a:buFont typeface="Arial" panose="020B0604020202020204" pitchFamily="34" charset="0"/>
              <a:buChar char="•"/>
            </a:pPr>
            <a:r>
              <a:rPr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rPr>
              <a:t>超伝導ギャップ</a:t>
            </a:r>
            <a:r>
              <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rPr>
              <a:t>(</a:t>
            </a:r>
            <a:r>
              <a:rPr kumimoji="0" lang="en-GB" altLang="ja-JP" sz="1800" dirty="0">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rPr>
              <a:t>Δ)</a:t>
            </a:r>
            <a:r>
              <a:rPr kumimoji="0" lang="ja-JP" altLang="en-US" sz="1800" dirty="0">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rPr>
              <a:t>は</a:t>
            </a:r>
            <a:r>
              <a:rPr kumimoji="0" lang="ja-JP" altLang="en-US" sz="18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遠赤外フォトンのエネルギーよりもずっと小さい</a:t>
            </a:r>
            <a:r>
              <a:rPr kumimoji="0" lang="en-US" altLang="ja-JP" sz="1800" dirty="0">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rPr>
              <a:t>(</a:t>
            </a:r>
            <a:r>
              <a:rPr kumimoji="0" lang="en-US" altLang="ja-JP" sz="1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r>
              <a:rPr kumimoji="0" lang="ja-JP" altLang="en-US" sz="1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a:t>
            </a:r>
            <a:r>
              <a:rPr kumimoji="0" lang="en-US" altLang="ja-JP" sz="1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1meV</a:t>
            </a:r>
            <a:r>
              <a:rPr kumimoji="0" lang="en-US" altLang="ja-JP" sz="1800" dirty="0">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rPr>
              <a:t>)</a:t>
            </a:r>
            <a:endPar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endParaRPr>
          </a:p>
          <a:p>
            <a:pPr marL="1428750" lvl="2" eaLnBrk="1" hangingPunct="1">
              <a:buFont typeface="Wingdings" panose="05000000000000000000" pitchFamily="2" charset="2"/>
              <a:buChar char="è"/>
            </a:pPr>
            <a:r>
              <a:rPr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原理的には，遠赤外域一光子を検出可能</a:t>
            </a:r>
            <a:endPar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endParaRPr>
          </a:p>
          <a:p>
            <a:pPr marL="285750" indent="-285750" eaLnBrk="1" hangingPunct="1">
              <a:buFont typeface="Arial" panose="020B0604020202020204" pitchFamily="34" charset="0"/>
              <a:buChar char="•"/>
            </a:pPr>
            <a:r>
              <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1s</a:t>
            </a:r>
            <a:r>
              <a:rPr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 程度の比較的高速なパルス応答</a:t>
            </a:r>
            <a:r>
              <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(Nb</a:t>
            </a:r>
            <a:r>
              <a:rPr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の場合</a:t>
            </a:r>
            <a:r>
              <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p>
          <a:p>
            <a:pPr marL="1428750" lvl="2" eaLnBrk="1" hangingPunct="1">
              <a:buFont typeface="Wingdings" panose="05000000000000000000" pitchFamily="2" charset="2"/>
              <a:buChar char="è"/>
            </a:pPr>
            <a:r>
              <a:rPr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光子計数することで</a:t>
            </a:r>
            <a:r>
              <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S/N</a:t>
            </a:r>
            <a:r>
              <a:rPr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の著しい向上が期待</a:t>
            </a:r>
            <a:endPar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112" name="グループ化 111"/>
          <p:cNvGrpSpPr/>
          <p:nvPr/>
        </p:nvGrpSpPr>
        <p:grpSpPr>
          <a:xfrm>
            <a:off x="-40170" y="1277628"/>
            <a:ext cx="5216312" cy="2827554"/>
            <a:chOff x="92896" y="1280769"/>
            <a:chExt cx="5045915" cy="2735188"/>
          </a:xfrm>
        </p:grpSpPr>
        <p:grpSp>
          <p:nvGrpSpPr>
            <p:cNvPr id="137" name="グループ化 136"/>
            <p:cNvGrpSpPr/>
            <p:nvPr/>
          </p:nvGrpSpPr>
          <p:grpSpPr>
            <a:xfrm>
              <a:off x="794836" y="1628800"/>
              <a:ext cx="3691053" cy="2387157"/>
              <a:chOff x="251520" y="1818536"/>
              <a:chExt cx="4393500" cy="2841458"/>
            </a:xfrm>
          </p:grpSpPr>
          <p:sp>
            <p:nvSpPr>
              <p:cNvPr id="152" name="正方形/長方形 151"/>
              <p:cNvSpPr/>
              <p:nvPr/>
            </p:nvSpPr>
            <p:spPr>
              <a:xfrm>
                <a:off x="251520" y="1818536"/>
                <a:ext cx="4393500" cy="2841458"/>
              </a:xfrm>
              <a:prstGeom prst="rect">
                <a:avLst/>
              </a:prstGeom>
              <a:solidFill>
                <a:srgbClr val="FFC000"/>
              </a:solidFill>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3" name="正方形/長方形 152"/>
              <p:cNvSpPr/>
              <p:nvPr/>
            </p:nvSpPr>
            <p:spPr>
              <a:xfrm>
                <a:off x="3708031" y="2427390"/>
                <a:ext cx="423020" cy="213723"/>
              </a:xfrm>
              <a:prstGeom prst="rect">
                <a:avLst/>
              </a:prstGeom>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4" name="正方形/長方形 153"/>
              <p:cNvSpPr/>
              <p:nvPr/>
            </p:nvSpPr>
            <p:spPr>
              <a:xfrm>
                <a:off x="3478721" y="2276236"/>
                <a:ext cx="271234" cy="213723"/>
              </a:xfrm>
              <a:prstGeom prst="rect">
                <a:avLst/>
              </a:prstGeom>
              <a:ln>
                <a:noFill/>
              </a:ln>
              <a:scene3d>
                <a:camera prst="orthographicFront">
                  <a:rot lat="18282755" lon="17979165" rev="3998660"/>
                </a:camera>
                <a:lightRig rig="contrasting" dir="t"/>
              </a:scene3d>
              <a:sp3d extrusionH="4191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5" name="正方形/長方形 154"/>
              <p:cNvSpPr/>
              <p:nvPr/>
            </p:nvSpPr>
            <p:spPr>
              <a:xfrm>
                <a:off x="1274631" y="1954937"/>
                <a:ext cx="2209205" cy="2006699"/>
              </a:xfrm>
              <a:prstGeom prst="rect">
                <a:avLst/>
              </a:prstGeom>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6" name="正方形/長方形 155"/>
              <p:cNvSpPr/>
              <p:nvPr/>
            </p:nvSpPr>
            <p:spPr>
              <a:xfrm>
                <a:off x="1533620" y="2113747"/>
                <a:ext cx="1656184" cy="1564049"/>
              </a:xfrm>
              <a:prstGeom prst="rect">
                <a:avLst/>
              </a:prstGeom>
              <a:solidFill>
                <a:schemeClr val="accent6">
                  <a:lumMod val="75000"/>
                </a:schemeClr>
              </a:solidFill>
              <a:ln>
                <a:noFill/>
              </a:ln>
              <a:scene3d>
                <a:camera prst="orthographicFront">
                  <a:rot lat="18282755" lon="17979165" rev="3998660"/>
                </a:camera>
                <a:lightRig rig="contrasting" dir="t"/>
              </a:scene3d>
              <a:sp3d extrusionH="12700" prstMaterial="softEdge">
                <a:bevelT w="6350" h="44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7" name="正方形/長方形 156"/>
              <p:cNvSpPr/>
              <p:nvPr/>
            </p:nvSpPr>
            <p:spPr>
              <a:xfrm>
                <a:off x="1529286" y="1844381"/>
                <a:ext cx="1656184" cy="1564049"/>
              </a:xfrm>
              <a:prstGeom prst="rect">
                <a:avLst/>
              </a:prstGeom>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8" name="正方形/長方形 157"/>
              <p:cNvSpPr/>
              <p:nvPr/>
            </p:nvSpPr>
            <p:spPr>
              <a:xfrm>
                <a:off x="494295" y="3129216"/>
                <a:ext cx="1044647" cy="265516"/>
              </a:xfrm>
              <a:prstGeom prst="rect">
                <a:avLst/>
              </a:prstGeom>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9" name="正方形/長方形 158"/>
              <p:cNvSpPr/>
              <p:nvPr/>
            </p:nvSpPr>
            <p:spPr>
              <a:xfrm>
                <a:off x="2682739" y="2081813"/>
                <a:ext cx="1116940" cy="213723"/>
              </a:xfrm>
              <a:prstGeom prst="rect">
                <a:avLst/>
              </a:prstGeom>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38" name="正方形/長方形 137"/>
            <p:cNvSpPr/>
            <p:nvPr/>
          </p:nvSpPr>
          <p:spPr>
            <a:xfrm>
              <a:off x="92896" y="2295942"/>
              <a:ext cx="812638" cy="340784"/>
            </a:xfrm>
            <a:prstGeom prst="rect">
              <a:avLst/>
            </a:prstGeom>
          </p:spPr>
          <p:txBody>
            <a:bodyPr wrap="none">
              <a:spAutoFit/>
            </a:bodyPr>
            <a:lstStyle/>
            <a:p>
              <a:r>
                <a:rPr lang="ja-JP" altLang="en-US" sz="2000" b="1" dirty="0">
                  <a:solidFill>
                    <a:schemeClr val="accent6">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絶縁膜</a:t>
              </a:r>
              <a:endParaRPr lang="ja-JP" altLang="en-US" sz="2000" b="1" dirty="0">
                <a:solidFill>
                  <a:schemeClr val="accent6">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9" name="正方形/長方形 138"/>
            <p:cNvSpPr/>
            <p:nvPr/>
          </p:nvSpPr>
          <p:spPr>
            <a:xfrm>
              <a:off x="329399" y="1813981"/>
              <a:ext cx="1031090" cy="340784"/>
            </a:xfrm>
            <a:prstGeom prst="rect">
              <a:avLst/>
            </a:prstGeom>
          </p:spPr>
          <p:txBody>
            <a:bodyPr wrap="none">
              <a:spAutoFit/>
            </a:bodyPr>
            <a:lstStyle/>
            <a:p>
              <a:r>
                <a:rPr lang="ja-JP" altLang="en-US" sz="2000"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超伝導体</a:t>
              </a:r>
              <a:endParaRPr lang="ja-JP" altLang="en-US" sz="2000"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0" name="Line 7"/>
            <p:cNvSpPr>
              <a:spLocks noChangeShapeType="1"/>
            </p:cNvSpPr>
            <p:nvPr/>
          </p:nvSpPr>
          <p:spPr bwMode="auto">
            <a:xfrm>
              <a:off x="998796" y="2274360"/>
              <a:ext cx="334917" cy="383400"/>
            </a:xfrm>
            <a:prstGeom prst="line">
              <a:avLst/>
            </a:prstGeom>
            <a:noFill/>
            <a:ln w="25400">
              <a:solidFill>
                <a:srgbClr val="0070C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1" name="Line 7"/>
            <p:cNvSpPr>
              <a:spLocks noChangeShapeType="1"/>
            </p:cNvSpPr>
            <p:nvPr/>
          </p:nvSpPr>
          <p:spPr bwMode="auto">
            <a:xfrm>
              <a:off x="995155" y="2274360"/>
              <a:ext cx="622491" cy="71955"/>
            </a:xfrm>
            <a:prstGeom prst="line">
              <a:avLst/>
            </a:prstGeom>
            <a:noFill/>
            <a:ln w="25400">
              <a:solidFill>
                <a:srgbClr val="0070C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2" name="Line 7"/>
            <p:cNvSpPr>
              <a:spLocks noChangeShapeType="1"/>
            </p:cNvSpPr>
            <p:nvPr/>
          </p:nvSpPr>
          <p:spPr bwMode="auto">
            <a:xfrm>
              <a:off x="995155" y="2492117"/>
              <a:ext cx="629773" cy="1"/>
            </a:xfrm>
            <a:prstGeom prst="line">
              <a:avLst/>
            </a:prstGeom>
            <a:noFill/>
            <a:ln w="25400">
              <a:solidFill>
                <a:schemeClr val="accent6">
                  <a:lumMod val="75000"/>
                </a:schemeClr>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43" name="直線コネクタ 142"/>
            <p:cNvCxnSpPr/>
            <p:nvPr/>
          </p:nvCxnSpPr>
          <p:spPr>
            <a:xfrm>
              <a:off x="3813522" y="2831369"/>
              <a:ext cx="868103" cy="39259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直線コネクタ 143"/>
            <p:cNvCxnSpPr/>
            <p:nvPr/>
          </p:nvCxnSpPr>
          <p:spPr>
            <a:xfrm>
              <a:off x="2234330" y="3153569"/>
              <a:ext cx="868103" cy="39259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直線矢印コネクタ 144"/>
            <p:cNvCxnSpPr/>
            <p:nvPr/>
          </p:nvCxnSpPr>
          <p:spPr>
            <a:xfrm flipV="1">
              <a:off x="3023374" y="3166188"/>
              <a:ext cx="1436163" cy="302514"/>
            </a:xfrm>
            <a:prstGeom prst="straightConnector1">
              <a:avLst/>
            </a:prstGeom>
            <a:ln w="15875">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46" name="正方形/長方形 145"/>
            <p:cNvSpPr/>
            <p:nvPr/>
          </p:nvSpPr>
          <p:spPr>
            <a:xfrm rot="20891472">
              <a:off x="3206312" y="3274074"/>
              <a:ext cx="1497509" cy="369332"/>
            </a:xfrm>
            <a:prstGeom prst="rect">
              <a:avLst/>
            </a:prstGeom>
          </p:spPr>
          <p:txBody>
            <a:bodyPr wrap="square">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20~200</a:t>
              </a:r>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a:t>
              </a:r>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47" name="直線コネクタ 146"/>
            <p:cNvCxnSpPr/>
            <p:nvPr/>
          </p:nvCxnSpPr>
          <p:spPr>
            <a:xfrm flipV="1">
              <a:off x="3492821" y="2061700"/>
              <a:ext cx="1307842" cy="2704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直線コネクタ 147"/>
            <p:cNvCxnSpPr/>
            <p:nvPr/>
          </p:nvCxnSpPr>
          <p:spPr>
            <a:xfrm flipV="1">
              <a:off x="3825085" y="2630551"/>
              <a:ext cx="979542" cy="20081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直線矢印コネクタ 148"/>
            <p:cNvCxnSpPr/>
            <p:nvPr/>
          </p:nvCxnSpPr>
          <p:spPr>
            <a:xfrm flipH="1" flipV="1">
              <a:off x="4728614" y="2103097"/>
              <a:ext cx="1" cy="523490"/>
            </a:xfrm>
            <a:prstGeom prst="straightConnector1">
              <a:avLst/>
            </a:prstGeom>
            <a:ln w="15875">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50" name="正方形/長方形 149"/>
            <p:cNvSpPr/>
            <p:nvPr/>
          </p:nvSpPr>
          <p:spPr>
            <a:xfrm>
              <a:off x="4242444" y="2222731"/>
              <a:ext cx="896367" cy="357267"/>
            </a:xfrm>
            <a:prstGeom prst="rect">
              <a:avLst/>
            </a:prstGeom>
            <a:solidFill>
              <a:schemeClr val="bg1"/>
            </a:solidFill>
          </p:spPr>
          <p:txBody>
            <a:bodyPr wrap="square">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300</a:t>
              </a:r>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nm</a:t>
              </a:r>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1" name="Freeform 82"/>
            <p:cNvSpPr>
              <a:spLocks/>
            </p:cNvSpPr>
            <p:nvPr/>
          </p:nvSpPr>
          <p:spPr bwMode="auto">
            <a:xfrm rot="2794463">
              <a:off x="1482576" y="1788720"/>
              <a:ext cx="1161922" cy="14602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38100" cmpd="sng">
              <a:solidFill>
                <a:schemeClr val="accent6">
                  <a:lumMod val="75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dirty="0"/>
            </a:p>
          </p:txBody>
        </p:sp>
      </p:grpSp>
    </p:spTree>
    <p:extLst>
      <p:ext uri="{BB962C8B-B14F-4D97-AF65-F5344CB8AC3E}">
        <p14:creationId xmlns:p14="http://schemas.microsoft.com/office/powerpoint/2010/main" val="1144847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9406" y="116632"/>
            <a:ext cx="8229600" cy="648072"/>
          </a:xfrm>
        </p:spPr>
        <p:txBody>
          <a:bodyPr>
            <a:normAutofit fontScale="90000"/>
          </a:bodyPr>
          <a:lstStyle/>
          <a:p>
            <a:r>
              <a:rPr kumimoji="1" lang="en-US" altLang="ja-JP" dirty="0"/>
              <a:t>STJ I-V </a:t>
            </a:r>
            <a:r>
              <a:rPr kumimoji="1" lang="ja-JP" altLang="en-US" dirty="0"/>
              <a:t>特性</a:t>
            </a: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6</a:t>
            </a:fld>
            <a:endParaRPr kumimoji="1" lang="ja-JP" altLang="en-US"/>
          </a:p>
        </p:txBody>
      </p:sp>
      <p:grpSp>
        <p:nvGrpSpPr>
          <p:cNvPr id="42" name="グループ化 41"/>
          <p:cNvGrpSpPr/>
          <p:nvPr/>
        </p:nvGrpSpPr>
        <p:grpSpPr>
          <a:xfrm>
            <a:off x="265311" y="1457882"/>
            <a:ext cx="6234722" cy="3857595"/>
            <a:chOff x="1832453" y="1749065"/>
            <a:chExt cx="6234722" cy="3857595"/>
          </a:xfrm>
        </p:grpSpPr>
        <p:sp>
          <p:nvSpPr>
            <p:cNvPr id="11" name="テキスト ボックス 10"/>
            <p:cNvSpPr txBox="1"/>
            <p:nvPr/>
          </p:nvSpPr>
          <p:spPr>
            <a:xfrm>
              <a:off x="1832453" y="2614712"/>
              <a:ext cx="2706053" cy="954107"/>
            </a:xfrm>
            <a:prstGeom prst="rect">
              <a:avLst/>
            </a:prstGeom>
            <a:noFill/>
            <a:ln w="31750">
              <a:noFill/>
            </a:ln>
          </p:spPr>
          <p:txBody>
            <a:bodyPr wrap="square" rtlCol="0">
              <a:spAutoFit/>
            </a:bodyPr>
            <a:lstStyle/>
            <a:p>
              <a:r>
                <a:rPr kumimoji="1"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sz="2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DC</a:t>
              </a:r>
              <a:r>
                <a:rPr lang="ja-JP" altLang="en-US" sz="2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光照射あり</a:t>
              </a:r>
              <a:endParaRPr lang="en-US" altLang="ja-JP" sz="2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2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ja-JP" altLang="en-US" sz="28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なし</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4" name="直線コネクタ 13"/>
            <p:cNvCxnSpPr/>
            <p:nvPr/>
          </p:nvCxnSpPr>
          <p:spPr>
            <a:xfrm flipV="1">
              <a:off x="2339752" y="1993150"/>
              <a:ext cx="5184583" cy="361351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28" name="グループ化 27"/>
            <p:cNvGrpSpPr/>
            <p:nvPr/>
          </p:nvGrpSpPr>
          <p:grpSpPr>
            <a:xfrm>
              <a:off x="2358713" y="1749065"/>
              <a:ext cx="5708462" cy="3857594"/>
              <a:chOff x="1408700" y="1227198"/>
              <a:chExt cx="7394902" cy="4997235"/>
            </a:xfrm>
          </p:grpSpPr>
          <p:cxnSp>
            <p:nvCxnSpPr>
              <p:cNvPr id="5" name="直線コネクタ 4"/>
              <p:cNvCxnSpPr/>
              <p:nvPr/>
            </p:nvCxnSpPr>
            <p:spPr>
              <a:xfrm>
                <a:off x="6632060" y="2544260"/>
                <a:ext cx="5665" cy="15562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flipV="1">
                <a:off x="4468409" y="1543393"/>
                <a:ext cx="0" cy="4293183"/>
              </a:xfrm>
              <a:prstGeom prst="straightConnector1">
                <a:avLst/>
              </a:prstGeom>
              <a:ln w="31750">
                <a:tailEnd type="arrow" w="lg" len="lg"/>
              </a:ln>
            </p:spPr>
            <p:style>
              <a:lnRef idx="1">
                <a:schemeClr val="dk1"/>
              </a:lnRef>
              <a:fillRef idx="0">
                <a:schemeClr val="dk1"/>
              </a:fillRef>
              <a:effectRef idx="0">
                <a:schemeClr val="dk1"/>
              </a:effectRef>
              <a:fontRef idx="minor">
                <a:schemeClr val="tx1"/>
              </a:fontRef>
            </p:style>
          </p:cxnSp>
          <p:cxnSp>
            <p:nvCxnSpPr>
              <p:cNvPr id="7" name="直線矢印コネクタ 6"/>
              <p:cNvCxnSpPr/>
              <p:nvPr/>
            </p:nvCxnSpPr>
            <p:spPr>
              <a:xfrm>
                <a:off x="1433260" y="4085681"/>
                <a:ext cx="6281892" cy="0"/>
              </a:xfrm>
              <a:prstGeom prst="straightConnector1">
                <a:avLst/>
              </a:prstGeom>
              <a:ln w="31750">
                <a:tailEnd type="arrow" w="lg" len="lg"/>
              </a:ln>
            </p:spPr>
            <p:style>
              <a:lnRef idx="1">
                <a:schemeClr val="dk1"/>
              </a:lnRef>
              <a:fillRef idx="0">
                <a:schemeClr val="dk1"/>
              </a:fillRef>
              <a:effectRef idx="0">
                <a:schemeClr val="dk1"/>
              </a:effectRef>
              <a:fontRef idx="minor">
                <a:schemeClr val="tx1"/>
              </a:fontRef>
            </p:style>
          </p:cxnSp>
          <p:sp>
            <p:nvSpPr>
              <p:cNvPr id="8" name="フリーフォーム 7"/>
              <p:cNvSpPr/>
              <p:nvPr/>
            </p:nvSpPr>
            <p:spPr>
              <a:xfrm>
                <a:off x="4482876" y="1987875"/>
                <a:ext cx="3055326" cy="2120685"/>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51674"/>
                  <a:gd name="connsiteY0" fmla="*/ 1331016 h 1331016"/>
                  <a:gd name="connsiteX1" fmla="*/ 280813 w 1551674"/>
                  <a:gd name="connsiteY1" fmla="*/ 1286454 h 1331016"/>
                  <a:gd name="connsiteX2" fmla="*/ 637274 w 1551674"/>
                  <a:gd name="connsiteY2" fmla="*/ 1022888 h 1331016"/>
                  <a:gd name="connsiteX3" fmla="*/ 838752 w 1551674"/>
                  <a:gd name="connsiteY3" fmla="*/ 929899 h 1331016"/>
                  <a:gd name="connsiteX4" fmla="*/ 1133220 w 1551674"/>
                  <a:gd name="connsiteY4" fmla="*/ 821410 h 1331016"/>
                  <a:gd name="connsiteX5" fmla="*/ 1350196 w 1551674"/>
                  <a:gd name="connsiteY5" fmla="*/ 604434 h 1331016"/>
                  <a:gd name="connsiteX6" fmla="*/ 1551674 w 1551674"/>
                  <a:gd name="connsiteY6" fmla="*/ 0 h 1331016"/>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39760 w 1534603"/>
                  <a:gd name="connsiteY2" fmla="*/ 106257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39760 w 1534603"/>
                  <a:gd name="connsiteY2" fmla="*/ 1062576 h 1303702"/>
                  <a:gd name="connsiteX3" fmla="*/ 1033820 w 1534603"/>
                  <a:gd name="connsiteY3" fmla="*/ 1007889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97428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97428 w 1534603"/>
                  <a:gd name="connsiteY5" fmla="*/ 629079 h 1303702"/>
                  <a:gd name="connsiteX6" fmla="*/ 1534603 w 1534603"/>
                  <a:gd name="connsiteY6" fmla="*/ 0 h 1303702"/>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876901 w 1876901"/>
                  <a:gd name="connsiteY6"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876901 w 1876901"/>
                  <a:gd name="connsiteY6"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633460 w 1876901"/>
                  <a:gd name="connsiteY6" fmla="*/ 516757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571847 w 1876901"/>
                  <a:gd name="connsiteY7" fmla="*/ 360671 h 1656948"/>
                  <a:gd name="connsiteX8" fmla="*/ 1876901 w 1876901"/>
                  <a:gd name="connsiteY8"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640307 w 1876901"/>
                  <a:gd name="connsiteY7" fmla="*/ 336027 h 1656948"/>
                  <a:gd name="connsiteX8" fmla="*/ 1876901 w 1876901"/>
                  <a:gd name="connsiteY8"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640307 w 1876901"/>
                  <a:gd name="connsiteY7" fmla="*/ 336027 h 1656948"/>
                  <a:gd name="connsiteX8" fmla="*/ 1876901 w 1876901"/>
                  <a:gd name="connsiteY8" fmla="*/ 0 h 165694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270770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640307 w 1897439"/>
                  <a:gd name="connsiteY7" fmla="*/ 23744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270770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230832 w 1897439"/>
                  <a:gd name="connsiteY1" fmla="*/ 1487468 h 1558368"/>
                  <a:gd name="connsiteX2" fmla="*/ 349361 w 1897439"/>
                  <a:gd name="connsiteY2" fmla="*/ 1458108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87468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57383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30080 w 1897439"/>
                  <a:gd name="connsiteY5" fmla="*/ 1156797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926255 w 1897439"/>
                  <a:gd name="connsiteY4" fmla="*/ 1359085 h 1558368"/>
                  <a:gd name="connsiteX5" fmla="*/ 1208949 w 1897439"/>
                  <a:gd name="connsiteY5" fmla="*/ 1279750 h 1558368"/>
                  <a:gd name="connsiteX6" fmla="*/ 1325622 w 1897439"/>
                  <a:gd name="connsiteY6" fmla="*/ 1119352 h 1558368"/>
                  <a:gd name="connsiteX7" fmla="*/ 1357961 w 1897439"/>
                  <a:gd name="connsiteY7" fmla="*/ 827386 h 1558368"/>
                  <a:gd name="connsiteX8" fmla="*/ 1455465 w 1897439"/>
                  <a:gd name="connsiteY8" fmla="*/ 500327 h 1558368"/>
                  <a:gd name="connsiteX9" fmla="*/ 1619770 w 1897439"/>
                  <a:gd name="connsiteY9" fmla="*/ 344242 h 1558368"/>
                  <a:gd name="connsiteX10" fmla="*/ 1897439 w 1897439"/>
                  <a:gd name="connsiteY10"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06786 w 1897439"/>
                  <a:gd name="connsiteY3" fmla="*/ 1399010 h 1558368"/>
                  <a:gd name="connsiteX4" fmla="*/ 926255 w 1897439"/>
                  <a:gd name="connsiteY4" fmla="*/ 1359085 h 1558368"/>
                  <a:gd name="connsiteX5" fmla="*/ 1208949 w 1897439"/>
                  <a:gd name="connsiteY5" fmla="*/ 1279750 h 1558368"/>
                  <a:gd name="connsiteX6" fmla="*/ 1325622 w 1897439"/>
                  <a:gd name="connsiteY6" fmla="*/ 1119352 h 1558368"/>
                  <a:gd name="connsiteX7" fmla="*/ 1357961 w 1897439"/>
                  <a:gd name="connsiteY7" fmla="*/ 827386 h 1558368"/>
                  <a:gd name="connsiteX8" fmla="*/ 1455465 w 1897439"/>
                  <a:gd name="connsiteY8" fmla="*/ 500327 h 1558368"/>
                  <a:gd name="connsiteX9" fmla="*/ 1619770 w 1897439"/>
                  <a:gd name="connsiteY9" fmla="*/ 344242 h 1558368"/>
                  <a:gd name="connsiteX10" fmla="*/ 1897439 w 1897439"/>
                  <a:gd name="connsiteY10"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85627 w 1897439"/>
                  <a:gd name="connsiteY2" fmla="*/ 1442061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33144 w 1808282"/>
                  <a:gd name="connsiteY8" fmla="*/ 178413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535071 w 1808282"/>
                  <a:gd name="connsiteY9" fmla="*/ 221207 h 1381840"/>
                  <a:gd name="connsiteX10" fmla="*/ 1808282 w 1808282"/>
                  <a:gd name="connsiteY10"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47823 w 1808282"/>
                  <a:gd name="connsiteY9" fmla="*/ 257124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39314 w 1808282"/>
                  <a:gd name="connsiteY5" fmla="*/ 1000329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9248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90161 w 1748535"/>
                  <a:gd name="connsiteY8" fmla="*/ 409944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90161 w 1748535"/>
                  <a:gd name="connsiteY8" fmla="*/ 409944 h 1447560"/>
                  <a:gd name="connsiteX9" fmla="*/ 1455407 w 1748535"/>
                  <a:gd name="connsiteY9" fmla="*/ 323469 h 1447560"/>
                  <a:gd name="connsiteX10" fmla="*/ 1535071 w 1748535"/>
                  <a:gd name="connsiteY10" fmla="*/ 286927 h 1447560"/>
                  <a:gd name="connsiteX11" fmla="*/ 1748535 w 1748535"/>
                  <a:gd name="connsiteY11" fmla="*/ 0 h 1447560"/>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85924 w 1763472"/>
                  <a:gd name="connsiteY10" fmla="*/ 134836 h 1322095"/>
                  <a:gd name="connsiteX11" fmla="*/ 1763472 w 1763472"/>
                  <a:gd name="connsiteY11" fmla="*/ 0 h 1322095"/>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90161 w 1932981"/>
                  <a:gd name="connsiteY8" fmla="*/ 410950 h 1448566"/>
                  <a:gd name="connsiteX9" fmla="*/ 1455407 w 1932981"/>
                  <a:gd name="connsiteY9" fmla="*/ 324475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55407 w 1932981"/>
                  <a:gd name="connsiteY9" fmla="*/ 324475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2981" h="1448566">
                    <a:moveTo>
                      <a:pt x="0" y="1448566"/>
                    </a:moveTo>
                    <a:cubicBezTo>
                      <a:pt x="40701" y="1436749"/>
                      <a:pt x="159231" y="1399725"/>
                      <a:pt x="230832" y="1388365"/>
                    </a:cubicBezTo>
                    <a:cubicBezTo>
                      <a:pt x="315806" y="1371655"/>
                      <a:pt x="478638" y="1344740"/>
                      <a:pt x="594542" y="1321560"/>
                    </a:cubicBezTo>
                    <a:cubicBezTo>
                      <a:pt x="710446" y="1298380"/>
                      <a:pt x="803794" y="1276335"/>
                      <a:pt x="926255" y="1249283"/>
                    </a:cubicBezTo>
                    <a:cubicBezTo>
                      <a:pt x="1048716" y="1222231"/>
                      <a:pt x="1142388" y="1208410"/>
                      <a:pt x="1208949" y="1169948"/>
                    </a:cubicBezTo>
                    <a:cubicBezTo>
                      <a:pt x="1275510" y="1131486"/>
                      <a:pt x="1302239" y="1082952"/>
                      <a:pt x="1325622" y="1018511"/>
                    </a:cubicBezTo>
                    <a:cubicBezTo>
                      <a:pt x="1349005" y="954070"/>
                      <a:pt x="1346211" y="915069"/>
                      <a:pt x="1349248" y="783304"/>
                    </a:cubicBezTo>
                    <a:cubicBezTo>
                      <a:pt x="1352983" y="681164"/>
                      <a:pt x="1351772" y="597204"/>
                      <a:pt x="1354649" y="529144"/>
                    </a:cubicBezTo>
                    <a:cubicBezTo>
                      <a:pt x="1360351" y="484381"/>
                      <a:pt x="1353444" y="425751"/>
                      <a:pt x="1367560" y="390981"/>
                    </a:cubicBezTo>
                    <a:cubicBezTo>
                      <a:pt x="1381676" y="356211"/>
                      <a:pt x="1417465" y="318038"/>
                      <a:pt x="1444106" y="304506"/>
                    </a:cubicBezTo>
                    <a:cubicBezTo>
                      <a:pt x="1470747" y="290974"/>
                      <a:pt x="1522987" y="290428"/>
                      <a:pt x="1585924" y="261307"/>
                    </a:cubicBezTo>
                    <a:cubicBezTo>
                      <a:pt x="1729595" y="148515"/>
                      <a:pt x="1791277" y="108390"/>
                      <a:pt x="1932981" y="0"/>
                    </a:cubicBezTo>
                  </a:path>
                </a:pathLst>
              </a:custGeom>
              <a:noFill/>
              <a:ln w="444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Arial" panose="020B0604020202020204" pitchFamily="34" charset="0"/>
                  <a:ea typeface="Arial Unicode MS" panose="020B0604020202020204" pitchFamily="50" charset="-128"/>
                  <a:cs typeface="Arial" panose="020B0604020202020204" pitchFamily="34" charset="0"/>
                </a:endParaRPr>
              </a:p>
            </p:txBody>
          </p:sp>
          <p:sp>
            <p:nvSpPr>
              <p:cNvPr id="9" name="テキスト ボックス 8"/>
              <p:cNvSpPr txBox="1"/>
              <p:nvPr/>
            </p:nvSpPr>
            <p:spPr>
              <a:xfrm rot="16200000">
                <a:off x="3442328" y="1475141"/>
                <a:ext cx="1173680" cy="677794"/>
              </a:xfrm>
              <a:prstGeom prst="rect">
                <a:avLst/>
              </a:prstGeom>
              <a:noFill/>
              <a:ln w="31750">
                <a:noFill/>
              </a:ln>
            </p:spPr>
            <p:txBody>
              <a:bodyPr wrap="none" rtlCol="0">
                <a:spAutoFit/>
              </a:bodyPr>
              <a:lstStyle/>
              <a:p>
                <a:r>
                  <a:rPr lang="ja-JP" altLang="en-US" sz="2800" b="1" dirty="0">
                    <a:latin typeface="Arial" panose="020B0604020202020204" pitchFamily="34" charset="0"/>
                    <a:cs typeface="Arial" panose="020B0604020202020204" pitchFamily="34" charset="0"/>
                  </a:rPr>
                  <a:t>電流</a:t>
                </a:r>
                <a:endParaRPr kumimoji="1" lang="ja-JP" altLang="en-US" sz="2800" b="1" dirty="0">
                  <a:latin typeface="Arial" panose="020B0604020202020204" pitchFamily="34" charset="0"/>
                  <a:cs typeface="Arial" panose="020B0604020202020204" pitchFamily="34" charset="0"/>
                </a:endParaRPr>
              </a:p>
            </p:txBody>
          </p:sp>
          <p:sp>
            <p:nvSpPr>
              <p:cNvPr id="10" name="テキスト ボックス 9"/>
              <p:cNvSpPr txBox="1"/>
              <p:nvPr/>
            </p:nvSpPr>
            <p:spPr>
              <a:xfrm>
                <a:off x="7629922" y="4130809"/>
                <a:ext cx="1173680" cy="677794"/>
              </a:xfrm>
              <a:prstGeom prst="rect">
                <a:avLst/>
              </a:prstGeom>
              <a:noFill/>
              <a:ln w="31750">
                <a:noFill/>
              </a:ln>
            </p:spPr>
            <p:txBody>
              <a:bodyPr wrap="none" rtlCol="0">
                <a:spAutoFit/>
              </a:bodyPr>
              <a:lstStyle/>
              <a:p>
                <a:r>
                  <a:rPr kumimoji="1" lang="ja-JP" altLang="en-US" sz="2800" b="1" dirty="0">
                    <a:latin typeface="Arial" panose="020B0604020202020204" pitchFamily="34" charset="0"/>
                    <a:cs typeface="Arial" panose="020B0604020202020204" pitchFamily="34" charset="0"/>
                  </a:rPr>
                  <a:t>電圧</a:t>
                </a:r>
              </a:p>
            </p:txBody>
          </p:sp>
          <p:sp>
            <p:nvSpPr>
              <p:cNvPr id="12" name="テキスト ボックス 11"/>
              <p:cNvSpPr txBox="1"/>
              <p:nvPr/>
            </p:nvSpPr>
            <p:spPr>
              <a:xfrm>
                <a:off x="6267634" y="3975811"/>
                <a:ext cx="1171605" cy="677794"/>
              </a:xfrm>
              <a:prstGeom prst="rect">
                <a:avLst/>
              </a:prstGeom>
              <a:noFill/>
              <a:ln w="31750">
                <a:noFill/>
              </a:ln>
            </p:spPr>
            <p:txBody>
              <a:bodyPr wrap="none" rtlCol="0">
                <a:spAutoFit/>
              </a:bodyPr>
              <a:lstStyle/>
              <a:p>
                <a:r>
                  <a:rPr lang="en-US" altLang="ja-JP" sz="2800" dirty="0">
                    <a:latin typeface="Arial" panose="020B0604020202020204" pitchFamily="34" charset="0"/>
                    <a:cs typeface="Arial" panose="020B0604020202020204" pitchFamily="34" charset="0"/>
                    <a:sym typeface="Symbol"/>
                  </a:rPr>
                  <a:t>2/e</a:t>
                </a:r>
                <a:endParaRPr kumimoji="1" lang="ja-JP" altLang="en-US" sz="2800" dirty="0">
                  <a:latin typeface="Arial" panose="020B0604020202020204" pitchFamily="34" charset="0"/>
                  <a:cs typeface="Arial" panose="020B0604020202020204" pitchFamily="34" charset="0"/>
                </a:endParaRPr>
              </a:p>
            </p:txBody>
          </p:sp>
          <p:sp>
            <p:nvSpPr>
              <p:cNvPr id="13" name="フリーフォーム 12"/>
              <p:cNvSpPr/>
              <p:nvPr/>
            </p:nvSpPr>
            <p:spPr>
              <a:xfrm rot="10800000">
                <a:off x="1408700" y="4103748"/>
                <a:ext cx="3055326" cy="2120685"/>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51674"/>
                  <a:gd name="connsiteY0" fmla="*/ 1331016 h 1331016"/>
                  <a:gd name="connsiteX1" fmla="*/ 280813 w 1551674"/>
                  <a:gd name="connsiteY1" fmla="*/ 1286454 h 1331016"/>
                  <a:gd name="connsiteX2" fmla="*/ 637274 w 1551674"/>
                  <a:gd name="connsiteY2" fmla="*/ 1022888 h 1331016"/>
                  <a:gd name="connsiteX3" fmla="*/ 838752 w 1551674"/>
                  <a:gd name="connsiteY3" fmla="*/ 929899 h 1331016"/>
                  <a:gd name="connsiteX4" fmla="*/ 1133220 w 1551674"/>
                  <a:gd name="connsiteY4" fmla="*/ 821410 h 1331016"/>
                  <a:gd name="connsiteX5" fmla="*/ 1350196 w 1551674"/>
                  <a:gd name="connsiteY5" fmla="*/ 604434 h 1331016"/>
                  <a:gd name="connsiteX6" fmla="*/ 1551674 w 1551674"/>
                  <a:gd name="connsiteY6" fmla="*/ 0 h 1331016"/>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39760 w 1534603"/>
                  <a:gd name="connsiteY2" fmla="*/ 106257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39760 w 1534603"/>
                  <a:gd name="connsiteY2" fmla="*/ 1062576 h 1303702"/>
                  <a:gd name="connsiteX3" fmla="*/ 1033820 w 1534603"/>
                  <a:gd name="connsiteY3" fmla="*/ 1007889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97428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97428 w 1534603"/>
                  <a:gd name="connsiteY5" fmla="*/ 629079 h 1303702"/>
                  <a:gd name="connsiteX6" fmla="*/ 1534603 w 1534603"/>
                  <a:gd name="connsiteY6" fmla="*/ 0 h 1303702"/>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876901 w 1876901"/>
                  <a:gd name="connsiteY6"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876901 w 1876901"/>
                  <a:gd name="connsiteY6"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633460 w 1876901"/>
                  <a:gd name="connsiteY6" fmla="*/ 516757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571847 w 1876901"/>
                  <a:gd name="connsiteY7" fmla="*/ 360671 h 1656948"/>
                  <a:gd name="connsiteX8" fmla="*/ 1876901 w 1876901"/>
                  <a:gd name="connsiteY8"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640307 w 1876901"/>
                  <a:gd name="connsiteY7" fmla="*/ 336027 h 1656948"/>
                  <a:gd name="connsiteX8" fmla="*/ 1876901 w 1876901"/>
                  <a:gd name="connsiteY8"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640307 w 1876901"/>
                  <a:gd name="connsiteY7" fmla="*/ 336027 h 1656948"/>
                  <a:gd name="connsiteX8" fmla="*/ 1876901 w 1876901"/>
                  <a:gd name="connsiteY8" fmla="*/ 0 h 165694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270770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640307 w 1897439"/>
                  <a:gd name="connsiteY7" fmla="*/ 23744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270770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230832 w 1897439"/>
                  <a:gd name="connsiteY1" fmla="*/ 1487468 h 1558368"/>
                  <a:gd name="connsiteX2" fmla="*/ 349361 w 1897439"/>
                  <a:gd name="connsiteY2" fmla="*/ 1458108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87468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57383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30080 w 1897439"/>
                  <a:gd name="connsiteY5" fmla="*/ 1156797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926255 w 1897439"/>
                  <a:gd name="connsiteY4" fmla="*/ 1359085 h 1558368"/>
                  <a:gd name="connsiteX5" fmla="*/ 1208949 w 1897439"/>
                  <a:gd name="connsiteY5" fmla="*/ 1279750 h 1558368"/>
                  <a:gd name="connsiteX6" fmla="*/ 1325622 w 1897439"/>
                  <a:gd name="connsiteY6" fmla="*/ 1119352 h 1558368"/>
                  <a:gd name="connsiteX7" fmla="*/ 1357961 w 1897439"/>
                  <a:gd name="connsiteY7" fmla="*/ 827386 h 1558368"/>
                  <a:gd name="connsiteX8" fmla="*/ 1455465 w 1897439"/>
                  <a:gd name="connsiteY8" fmla="*/ 500327 h 1558368"/>
                  <a:gd name="connsiteX9" fmla="*/ 1619770 w 1897439"/>
                  <a:gd name="connsiteY9" fmla="*/ 344242 h 1558368"/>
                  <a:gd name="connsiteX10" fmla="*/ 1897439 w 1897439"/>
                  <a:gd name="connsiteY10"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06786 w 1897439"/>
                  <a:gd name="connsiteY3" fmla="*/ 1399010 h 1558368"/>
                  <a:gd name="connsiteX4" fmla="*/ 926255 w 1897439"/>
                  <a:gd name="connsiteY4" fmla="*/ 1359085 h 1558368"/>
                  <a:gd name="connsiteX5" fmla="*/ 1208949 w 1897439"/>
                  <a:gd name="connsiteY5" fmla="*/ 1279750 h 1558368"/>
                  <a:gd name="connsiteX6" fmla="*/ 1325622 w 1897439"/>
                  <a:gd name="connsiteY6" fmla="*/ 1119352 h 1558368"/>
                  <a:gd name="connsiteX7" fmla="*/ 1357961 w 1897439"/>
                  <a:gd name="connsiteY7" fmla="*/ 827386 h 1558368"/>
                  <a:gd name="connsiteX8" fmla="*/ 1455465 w 1897439"/>
                  <a:gd name="connsiteY8" fmla="*/ 500327 h 1558368"/>
                  <a:gd name="connsiteX9" fmla="*/ 1619770 w 1897439"/>
                  <a:gd name="connsiteY9" fmla="*/ 344242 h 1558368"/>
                  <a:gd name="connsiteX10" fmla="*/ 1897439 w 1897439"/>
                  <a:gd name="connsiteY10"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85627 w 1897439"/>
                  <a:gd name="connsiteY2" fmla="*/ 1442061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33144 w 1808282"/>
                  <a:gd name="connsiteY8" fmla="*/ 178413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535071 w 1808282"/>
                  <a:gd name="connsiteY9" fmla="*/ 221207 h 1381840"/>
                  <a:gd name="connsiteX10" fmla="*/ 1808282 w 1808282"/>
                  <a:gd name="connsiteY10"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47823 w 1808282"/>
                  <a:gd name="connsiteY9" fmla="*/ 257124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39314 w 1808282"/>
                  <a:gd name="connsiteY5" fmla="*/ 1000329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9248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90161 w 1748535"/>
                  <a:gd name="connsiteY8" fmla="*/ 409944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90161 w 1748535"/>
                  <a:gd name="connsiteY8" fmla="*/ 409944 h 1447560"/>
                  <a:gd name="connsiteX9" fmla="*/ 1455407 w 1748535"/>
                  <a:gd name="connsiteY9" fmla="*/ 323469 h 1447560"/>
                  <a:gd name="connsiteX10" fmla="*/ 1535071 w 1748535"/>
                  <a:gd name="connsiteY10" fmla="*/ 286927 h 1447560"/>
                  <a:gd name="connsiteX11" fmla="*/ 1748535 w 1748535"/>
                  <a:gd name="connsiteY11" fmla="*/ 0 h 1447560"/>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85924 w 1763472"/>
                  <a:gd name="connsiteY10" fmla="*/ 134836 h 1322095"/>
                  <a:gd name="connsiteX11" fmla="*/ 1763472 w 1763472"/>
                  <a:gd name="connsiteY11" fmla="*/ 0 h 1322095"/>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90161 w 1932981"/>
                  <a:gd name="connsiteY8" fmla="*/ 410950 h 1448566"/>
                  <a:gd name="connsiteX9" fmla="*/ 1455407 w 1932981"/>
                  <a:gd name="connsiteY9" fmla="*/ 324475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55407 w 1932981"/>
                  <a:gd name="connsiteY9" fmla="*/ 324475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2981" h="1448566">
                    <a:moveTo>
                      <a:pt x="0" y="1448566"/>
                    </a:moveTo>
                    <a:cubicBezTo>
                      <a:pt x="40701" y="1436749"/>
                      <a:pt x="159231" y="1399725"/>
                      <a:pt x="230832" y="1388365"/>
                    </a:cubicBezTo>
                    <a:cubicBezTo>
                      <a:pt x="315806" y="1371655"/>
                      <a:pt x="478638" y="1344740"/>
                      <a:pt x="594542" y="1321560"/>
                    </a:cubicBezTo>
                    <a:cubicBezTo>
                      <a:pt x="710446" y="1298380"/>
                      <a:pt x="803794" y="1276335"/>
                      <a:pt x="926255" y="1249283"/>
                    </a:cubicBezTo>
                    <a:cubicBezTo>
                      <a:pt x="1048716" y="1222231"/>
                      <a:pt x="1142388" y="1208410"/>
                      <a:pt x="1208949" y="1169948"/>
                    </a:cubicBezTo>
                    <a:cubicBezTo>
                      <a:pt x="1275510" y="1131486"/>
                      <a:pt x="1302239" y="1082952"/>
                      <a:pt x="1325622" y="1018511"/>
                    </a:cubicBezTo>
                    <a:cubicBezTo>
                      <a:pt x="1349005" y="954070"/>
                      <a:pt x="1346211" y="915069"/>
                      <a:pt x="1349248" y="783304"/>
                    </a:cubicBezTo>
                    <a:cubicBezTo>
                      <a:pt x="1352983" y="681164"/>
                      <a:pt x="1351772" y="597204"/>
                      <a:pt x="1354649" y="529144"/>
                    </a:cubicBezTo>
                    <a:cubicBezTo>
                      <a:pt x="1360351" y="484381"/>
                      <a:pt x="1353444" y="425751"/>
                      <a:pt x="1367560" y="390981"/>
                    </a:cubicBezTo>
                    <a:cubicBezTo>
                      <a:pt x="1381676" y="356211"/>
                      <a:pt x="1417465" y="318038"/>
                      <a:pt x="1444106" y="304506"/>
                    </a:cubicBezTo>
                    <a:cubicBezTo>
                      <a:pt x="1470747" y="290974"/>
                      <a:pt x="1522987" y="290428"/>
                      <a:pt x="1585924" y="261307"/>
                    </a:cubicBezTo>
                    <a:cubicBezTo>
                      <a:pt x="1729595" y="148515"/>
                      <a:pt x="1791277" y="108390"/>
                      <a:pt x="1932981" y="0"/>
                    </a:cubicBezTo>
                  </a:path>
                </a:pathLst>
              </a:custGeom>
              <a:noFill/>
              <a:ln w="444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latin typeface="Arial" panose="020B0604020202020204" pitchFamily="34" charset="0"/>
                  <a:ea typeface="Arial Unicode MS" panose="020B0604020202020204" pitchFamily="50" charset="-128"/>
                  <a:cs typeface="Arial" panose="020B0604020202020204" pitchFamily="34" charset="0"/>
                </a:endParaRPr>
              </a:p>
            </p:txBody>
          </p:sp>
          <p:sp>
            <p:nvSpPr>
              <p:cNvPr id="15" name="フリーフォーム 14"/>
              <p:cNvSpPr/>
              <p:nvPr/>
            </p:nvSpPr>
            <p:spPr>
              <a:xfrm>
                <a:off x="4465876" y="2008482"/>
                <a:ext cx="3048085" cy="2075912"/>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51674"/>
                  <a:gd name="connsiteY0" fmla="*/ 1331016 h 1331016"/>
                  <a:gd name="connsiteX1" fmla="*/ 280813 w 1551674"/>
                  <a:gd name="connsiteY1" fmla="*/ 1286454 h 1331016"/>
                  <a:gd name="connsiteX2" fmla="*/ 637274 w 1551674"/>
                  <a:gd name="connsiteY2" fmla="*/ 1022888 h 1331016"/>
                  <a:gd name="connsiteX3" fmla="*/ 838752 w 1551674"/>
                  <a:gd name="connsiteY3" fmla="*/ 929899 h 1331016"/>
                  <a:gd name="connsiteX4" fmla="*/ 1133220 w 1551674"/>
                  <a:gd name="connsiteY4" fmla="*/ 821410 h 1331016"/>
                  <a:gd name="connsiteX5" fmla="*/ 1350196 w 1551674"/>
                  <a:gd name="connsiteY5" fmla="*/ 604434 h 1331016"/>
                  <a:gd name="connsiteX6" fmla="*/ 1551674 w 1551674"/>
                  <a:gd name="connsiteY6" fmla="*/ 0 h 1331016"/>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39760 w 1534603"/>
                  <a:gd name="connsiteY2" fmla="*/ 106257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39760 w 1534603"/>
                  <a:gd name="connsiteY2" fmla="*/ 1062576 h 1303702"/>
                  <a:gd name="connsiteX3" fmla="*/ 1033820 w 1534603"/>
                  <a:gd name="connsiteY3" fmla="*/ 1007889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97428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97428 w 1534603"/>
                  <a:gd name="connsiteY5" fmla="*/ 629079 h 1303702"/>
                  <a:gd name="connsiteX6" fmla="*/ 1534603 w 1534603"/>
                  <a:gd name="connsiteY6" fmla="*/ 0 h 1303702"/>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876901 w 1876901"/>
                  <a:gd name="connsiteY6"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876901 w 1876901"/>
                  <a:gd name="connsiteY6"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633460 w 1876901"/>
                  <a:gd name="connsiteY6" fmla="*/ 516757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571847 w 1876901"/>
                  <a:gd name="connsiteY7" fmla="*/ 360671 h 1656948"/>
                  <a:gd name="connsiteX8" fmla="*/ 1876901 w 1876901"/>
                  <a:gd name="connsiteY8"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640307 w 1876901"/>
                  <a:gd name="connsiteY7" fmla="*/ 336027 h 1656948"/>
                  <a:gd name="connsiteX8" fmla="*/ 1876901 w 1876901"/>
                  <a:gd name="connsiteY8"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640307 w 1876901"/>
                  <a:gd name="connsiteY7" fmla="*/ 336027 h 1656948"/>
                  <a:gd name="connsiteX8" fmla="*/ 1876901 w 1876901"/>
                  <a:gd name="connsiteY8" fmla="*/ 0 h 165694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270770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640307 w 1897439"/>
                  <a:gd name="connsiteY7" fmla="*/ 23744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270770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230832 w 1897439"/>
                  <a:gd name="connsiteY1" fmla="*/ 1487468 h 1558368"/>
                  <a:gd name="connsiteX2" fmla="*/ 349361 w 1897439"/>
                  <a:gd name="connsiteY2" fmla="*/ 1458108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87468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57383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30080 w 1897439"/>
                  <a:gd name="connsiteY5" fmla="*/ 1156797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926255 w 1897439"/>
                  <a:gd name="connsiteY4" fmla="*/ 1359085 h 1558368"/>
                  <a:gd name="connsiteX5" fmla="*/ 1208949 w 1897439"/>
                  <a:gd name="connsiteY5" fmla="*/ 1279750 h 1558368"/>
                  <a:gd name="connsiteX6" fmla="*/ 1325622 w 1897439"/>
                  <a:gd name="connsiteY6" fmla="*/ 1119352 h 1558368"/>
                  <a:gd name="connsiteX7" fmla="*/ 1357961 w 1897439"/>
                  <a:gd name="connsiteY7" fmla="*/ 827386 h 1558368"/>
                  <a:gd name="connsiteX8" fmla="*/ 1455465 w 1897439"/>
                  <a:gd name="connsiteY8" fmla="*/ 500327 h 1558368"/>
                  <a:gd name="connsiteX9" fmla="*/ 1619770 w 1897439"/>
                  <a:gd name="connsiteY9" fmla="*/ 344242 h 1558368"/>
                  <a:gd name="connsiteX10" fmla="*/ 1897439 w 1897439"/>
                  <a:gd name="connsiteY10"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06786 w 1897439"/>
                  <a:gd name="connsiteY3" fmla="*/ 1399010 h 1558368"/>
                  <a:gd name="connsiteX4" fmla="*/ 926255 w 1897439"/>
                  <a:gd name="connsiteY4" fmla="*/ 1359085 h 1558368"/>
                  <a:gd name="connsiteX5" fmla="*/ 1208949 w 1897439"/>
                  <a:gd name="connsiteY5" fmla="*/ 1279750 h 1558368"/>
                  <a:gd name="connsiteX6" fmla="*/ 1325622 w 1897439"/>
                  <a:gd name="connsiteY6" fmla="*/ 1119352 h 1558368"/>
                  <a:gd name="connsiteX7" fmla="*/ 1357961 w 1897439"/>
                  <a:gd name="connsiteY7" fmla="*/ 827386 h 1558368"/>
                  <a:gd name="connsiteX8" fmla="*/ 1455465 w 1897439"/>
                  <a:gd name="connsiteY8" fmla="*/ 500327 h 1558368"/>
                  <a:gd name="connsiteX9" fmla="*/ 1619770 w 1897439"/>
                  <a:gd name="connsiteY9" fmla="*/ 344242 h 1558368"/>
                  <a:gd name="connsiteX10" fmla="*/ 1897439 w 1897439"/>
                  <a:gd name="connsiteY10"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85627 w 1897439"/>
                  <a:gd name="connsiteY2" fmla="*/ 1442061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33144 w 1808282"/>
                  <a:gd name="connsiteY8" fmla="*/ 178413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535071 w 1808282"/>
                  <a:gd name="connsiteY9" fmla="*/ 221207 h 1381840"/>
                  <a:gd name="connsiteX10" fmla="*/ 1808282 w 1808282"/>
                  <a:gd name="connsiteY10"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47823 w 1808282"/>
                  <a:gd name="connsiteY9" fmla="*/ 257124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39314 w 1808282"/>
                  <a:gd name="connsiteY5" fmla="*/ 1000329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9248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90161 w 1748535"/>
                  <a:gd name="connsiteY8" fmla="*/ 409944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90161 w 1748535"/>
                  <a:gd name="connsiteY8" fmla="*/ 409944 h 1447560"/>
                  <a:gd name="connsiteX9" fmla="*/ 1455407 w 1748535"/>
                  <a:gd name="connsiteY9" fmla="*/ 323469 h 1447560"/>
                  <a:gd name="connsiteX10" fmla="*/ 1535071 w 1748535"/>
                  <a:gd name="connsiteY10" fmla="*/ 286927 h 1447560"/>
                  <a:gd name="connsiteX11" fmla="*/ 1748535 w 1748535"/>
                  <a:gd name="connsiteY11" fmla="*/ 0 h 1447560"/>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85924 w 1763472"/>
                  <a:gd name="connsiteY10" fmla="*/ 134836 h 1322095"/>
                  <a:gd name="connsiteX11" fmla="*/ 1763472 w 1763472"/>
                  <a:gd name="connsiteY11" fmla="*/ 0 h 1322095"/>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90161 w 1932981"/>
                  <a:gd name="connsiteY8" fmla="*/ 410950 h 1448566"/>
                  <a:gd name="connsiteX9" fmla="*/ 1455407 w 1932981"/>
                  <a:gd name="connsiteY9" fmla="*/ 324475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55407 w 1932981"/>
                  <a:gd name="connsiteY9" fmla="*/ 324475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48519"/>
                  <a:gd name="connsiteY0" fmla="*/ 1201749 h 1201749"/>
                  <a:gd name="connsiteX1" fmla="*/ 230832 w 1948519"/>
                  <a:gd name="connsiteY1" fmla="*/ 1141548 h 1201749"/>
                  <a:gd name="connsiteX2" fmla="*/ 594542 w 1948519"/>
                  <a:gd name="connsiteY2" fmla="*/ 1074743 h 1201749"/>
                  <a:gd name="connsiteX3" fmla="*/ 926255 w 1948519"/>
                  <a:gd name="connsiteY3" fmla="*/ 1002466 h 1201749"/>
                  <a:gd name="connsiteX4" fmla="*/ 1208949 w 1948519"/>
                  <a:gd name="connsiteY4" fmla="*/ 923131 h 1201749"/>
                  <a:gd name="connsiteX5" fmla="*/ 1325622 w 1948519"/>
                  <a:gd name="connsiteY5" fmla="*/ 771694 h 1201749"/>
                  <a:gd name="connsiteX6" fmla="*/ 1349248 w 1948519"/>
                  <a:gd name="connsiteY6" fmla="*/ 536487 h 1201749"/>
                  <a:gd name="connsiteX7" fmla="*/ 1354649 w 1948519"/>
                  <a:gd name="connsiteY7" fmla="*/ 282327 h 1201749"/>
                  <a:gd name="connsiteX8" fmla="*/ 1367560 w 1948519"/>
                  <a:gd name="connsiteY8" fmla="*/ 144164 h 1201749"/>
                  <a:gd name="connsiteX9" fmla="*/ 1444106 w 1948519"/>
                  <a:gd name="connsiteY9" fmla="*/ 57689 h 1201749"/>
                  <a:gd name="connsiteX10" fmla="*/ 1585924 w 1948519"/>
                  <a:gd name="connsiteY10" fmla="*/ 14490 h 1201749"/>
                  <a:gd name="connsiteX11" fmla="*/ 1948519 w 1948519"/>
                  <a:gd name="connsiteY11" fmla="*/ 379467 h 1201749"/>
                  <a:gd name="connsiteX0" fmla="*/ 0 w 1948519"/>
                  <a:gd name="connsiteY0" fmla="*/ 1202462 h 1202462"/>
                  <a:gd name="connsiteX1" fmla="*/ 230832 w 1948519"/>
                  <a:gd name="connsiteY1" fmla="*/ 1142261 h 1202462"/>
                  <a:gd name="connsiteX2" fmla="*/ 594542 w 1948519"/>
                  <a:gd name="connsiteY2" fmla="*/ 1075456 h 1202462"/>
                  <a:gd name="connsiteX3" fmla="*/ 926255 w 1948519"/>
                  <a:gd name="connsiteY3" fmla="*/ 1003179 h 1202462"/>
                  <a:gd name="connsiteX4" fmla="*/ 1208949 w 1948519"/>
                  <a:gd name="connsiteY4" fmla="*/ 923844 h 1202462"/>
                  <a:gd name="connsiteX5" fmla="*/ 1325622 w 1948519"/>
                  <a:gd name="connsiteY5" fmla="*/ 772407 h 1202462"/>
                  <a:gd name="connsiteX6" fmla="*/ 1349248 w 1948519"/>
                  <a:gd name="connsiteY6" fmla="*/ 537200 h 1202462"/>
                  <a:gd name="connsiteX7" fmla="*/ 1354649 w 1948519"/>
                  <a:gd name="connsiteY7" fmla="*/ 283040 h 1202462"/>
                  <a:gd name="connsiteX8" fmla="*/ 1367560 w 1948519"/>
                  <a:gd name="connsiteY8" fmla="*/ 144877 h 1202462"/>
                  <a:gd name="connsiteX9" fmla="*/ 1444106 w 1948519"/>
                  <a:gd name="connsiteY9" fmla="*/ 58402 h 1202462"/>
                  <a:gd name="connsiteX10" fmla="*/ 1585924 w 1948519"/>
                  <a:gd name="connsiteY10" fmla="*/ 15203 h 1202462"/>
                  <a:gd name="connsiteX11" fmla="*/ 1948519 w 1948519"/>
                  <a:gd name="connsiteY11" fmla="*/ 380180 h 1202462"/>
                  <a:gd name="connsiteX0" fmla="*/ 0 w 1948519"/>
                  <a:gd name="connsiteY0" fmla="*/ 1144328 h 1144328"/>
                  <a:gd name="connsiteX1" fmla="*/ 230832 w 1948519"/>
                  <a:gd name="connsiteY1" fmla="*/ 1084127 h 1144328"/>
                  <a:gd name="connsiteX2" fmla="*/ 594542 w 1948519"/>
                  <a:gd name="connsiteY2" fmla="*/ 1017322 h 1144328"/>
                  <a:gd name="connsiteX3" fmla="*/ 926255 w 1948519"/>
                  <a:gd name="connsiteY3" fmla="*/ 945045 h 1144328"/>
                  <a:gd name="connsiteX4" fmla="*/ 1208949 w 1948519"/>
                  <a:gd name="connsiteY4" fmla="*/ 865710 h 1144328"/>
                  <a:gd name="connsiteX5" fmla="*/ 1325622 w 1948519"/>
                  <a:gd name="connsiteY5" fmla="*/ 714273 h 1144328"/>
                  <a:gd name="connsiteX6" fmla="*/ 1349248 w 1948519"/>
                  <a:gd name="connsiteY6" fmla="*/ 479066 h 1144328"/>
                  <a:gd name="connsiteX7" fmla="*/ 1354649 w 1948519"/>
                  <a:gd name="connsiteY7" fmla="*/ 224906 h 1144328"/>
                  <a:gd name="connsiteX8" fmla="*/ 1367560 w 1948519"/>
                  <a:gd name="connsiteY8" fmla="*/ 86743 h 1144328"/>
                  <a:gd name="connsiteX9" fmla="*/ 1444106 w 1948519"/>
                  <a:gd name="connsiteY9" fmla="*/ 268 h 1144328"/>
                  <a:gd name="connsiteX10" fmla="*/ 1648077 w 1948519"/>
                  <a:gd name="connsiteY10" fmla="*/ 461281 h 1144328"/>
                  <a:gd name="connsiteX11" fmla="*/ 1948519 w 1948519"/>
                  <a:gd name="connsiteY11" fmla="*/ 322046 h 1144328"/>
                  <a:gd name="connsiteX0" fmla="*/ 0 w 1948519"/>
                  <a:gd name="connsiteY0" fmla="*/ 1144328 h 1144328"/>
                  <a:gd name="connsiteX1" fmla="*/ 230832 w 1948519"/>
                  <a:gd name="connsiteY1" fmla="*/ 1084127 h 1144328"/>
                  <a:gd name="connsiteX2" fmla="*/ 594542 w 1948519"/>
                  <a:gd name="connsiteY2" fmla="*/ 1017322 h 1144328"/>
                  <a:gd name="connsiteX3" fmla="*/ 926255 w 1948519"/>
                  <a:gd name="connsiteY3" fmla="*/ 945045 h 1144328"/>
                  <a:gd name="connsiteX4" fmla="*/ 1208949 w 1948519"/>
                  <a:gd name="connsiteY4" fmla="*/ 865710 h 1144328"/>
                  <a:gd name="connsiteX5" fmla="*/ 1325622 w 1948519"/>
                  <a:gd name="connsiteY5" fmla="*/ 714273 h 1144328"/>
                  <a:gd name="connsiteX6" fmla="*/ 1349248 w 1948519"/>
                  <a:gd name="connsiteY6" fmla="*/ 479066 h 1144328"/>
                  <a:gd name="connsiteX7" fmla="*/ 1354649 w 1948519"/>
                  <a:gd name="connsiteY7" fmla="*/ 224906 h 1144328"/>
                  <a:gd name="connsiteX8" fmla="*/ 1367560 w 1948519"/>
                  <a:gd name="connsiteY8" fmla="*/ 86743 h 1144328"/>
                  <a:gd name="connsiteX9" fmla="*/ 1444106 w 1948519"/>
                  <a:gd name="connsiteY9" fmla="*/ 268 h 1144328"/>
                  <a:gd name="connsiteX10" fmla="*/ 1648077 w 1948519"/>
                  <a:gd name="connsiteY10" fmla="*/ 461281 h 1144328"/>
                  <a:gd name="connsiteX11" fmla="*/ 1948519 w 1948519"/>
                  <a:gd name="connsiteY11" fmla="*/ 322046 h 1144328"/>
                  <a:gd name="connsiteX0" fmla="*/ 0 w 1948519"/>
                  <a:gd name="connsiteY0" fmla="*/ 1059523 h 1059523"/>
                  <a:gd name="connsiteX1" fmla="*/ 230832 w 1948519"/>
                  <a:gd name="connsiteY1" fmla="*/ 999322 h 1059523"/>
                  <a:gd name="connsiteX2" fmla="*/ 594542 w 1948519"/>
                  <a:gd name="connsiteY2" fmla="*/ 932517 h 1059523"/>
                  <a:gd name="connsiteX3" fmla="*/ 926255 w 1948519"/>
                  <a:gd name="connsiteY3" fmla="*/ 860240 h 1059523"/>
                  <a:gd name="connsiteX4" fmla="*/ 1208949 w 1948519"/>
                  <a:gd name="connsiteY4" fmla="*/ 780905 h 1059523"/>
                  <a:gd name="connsiteX5" fmla="*/ 1325622 w 1948519"/>
                  <a:gd name="connsiteY5" fmla="*/ 629468 h 1059523"/>
                  <a:gd name="connsiteX6" fmla="*/ 1349248 w 1948519"/>
                  <a:gd name="connsiteY6" fmla="*/ 394261 h 1059523"/>
                  <a:gd name="connsiteX7" fmla="*/ 1354649 w 1948519"/>
                  <a:gd name="connsiteY7" fmla="*/ 140101 h 1059523"/>
                  <a:gd name="connsiteX8" fmla="*/ 1367560 w 1948519"/>
                  <a:gd name="connsiteY8" fmla="*/ 1938 h 1059523"/>
                  <a:gd name="connsiteX9" fmla="*/ 1459644 w 1948519"/>
                  <a:gd name="connsiteY9" fmla="*/ 398445 h 1059523"/>
                  <a:gd name="connsiteX10" fmla="*/ 1648077 w 1948519"/>
                  <a:gd name="connsiteY10" fmla="*/ 376476 h 1059523"/>
                  <a:gd name="connsiteX11" fmla="*/ 1948519 w 1948519"/>
                  <a:gd name="connsiteY11" fmla="*/ 237241 h 1059523"/>
                  <a:gd name="connsiteX0" fmla="*/ 0 w 1948519"/>
                  <a:gd name="connsiteY0" fmla="*/ 1059567 h 1059567"/>
                  <a:gd name="connsiteX1" fmla="*/ 230832 w 1948519"/>
                  <a:gd name="connsiteY1" fmla="*/ 999366 h 1059567"/>
                  <a:gd name="connsiteX2" fmla="*/ 594542 w 1948519"/>
                  <a:gd name="connsiteY2" fmla="*/ 932561 h 1059567"/>
                  <a:gd name="connsiteX3" fmla="*/ 926255 w 1948519"/>
                  <a:gd name="connsiteY3" fmla="*/ 860284 h 1059567"/>
                  <a:gd name="connsiteX4" fmla="*/ 1208949 w 1948519"/>
                  <a:gd name="connsiteY4" fmla="*/ 780949 h 1059567"/>
                  <a:gd name="connsiteX5" fmla="*/ 1325622 w 1948519"/>
                  <a:gd name="connsiteY5" fmla="*/ 629512 h 1059567"/>
                  <a:gd name="connsiteX6" fmla="*/ 1349248 w 1948519"/>
                  <a:gd name="connsiteY6" fmla="*/ 394305 h 1059567"/>
                  <a:gd name="connsiteX7" fmla="*/ 1354649 w 1948519"/>
                  <a:gd name="connsiteY7" fmla="*/ 140145 h 1059567"/>
                  <a:gd name="connsiteX8" fmla="*/ 1367560 w 1948519"/>
                  <a:gd name="connsiteY8" fmla="*/ 1982 h 1059567"/>
                  <a:gd name="connsiteX9" fmla="*/ 1506259 w 1948519"/>
                  <a:gd name="connsiteY9" fmla="*/ 387874 h 1059567"/>
                  <a:gd name="connsiteX10" fmla="*/ 1648077 w 1948519"/>
                  <a:gd name="connsiteY10" fmla="*/ 376520 h 1059567"/>
                  <a:gd name="connsiteX11" fmla="*/ 1948519 w 1948519"/>
                  <a:gd name="connsiteY11" fmla="*/ 237285 h 1059567"/>
                  <a:gd name="connsiteX0" fmla="*/ 0 w 1948519"/>
                  <a:gd name="connsiteY0" fmla="*/ 923330 h 923330"/>
                  <a:gd name="connsiteX1" fmla="*/ 230832 w 1948519"/>
                  <a:gd name="connsiteY1" fmla="*/ 863129 h 923330"/>
                  <a:gd name="connsiteX2" fmla="*/ 594542 w 1948519"/>
                  <a:gd name="connsiteY2" fmla="*/ 796324 h 923330"/>
                  <a:gd name="connsiteX3" fmla="*/ 926255 w 1948519"/>
                  <a:gd name="connsiteY3" fmla="*/ 724047 h 923330"/>
                  <a:gd name="connsiteX4" fmla="*/ 1208949 w 1948519"/>
                  <a:gd name="connsiteY4" fmla="*/ 644712 h 923330"/>
                  <a:gd name="connsiteX5" fmla="*/ 1325622 w 1948519"/>
                  <a:gd name="connsiteY5" fmla="*/ 493275 h 923330"/>
                  <a:gd name="connsiteX6" fmla="*/ 1349248 w 1948519"/>
                  <a:gd name="connsiteY6" fmla="*/ 258068 h 923330"/>
                  <a:gd name="connsiteX7" fmla="*/ 1354649 w 1948519"/>
                  <a:gd name="connsiteY7" fmla="*/ 3908 h 923330"/>
                  <a:gd name="connsiteX8" fmla="*/ 1429713 w 1948519"/>
                  <a:gd name="connsiteY8" fmla="*/ 279730 h 923330"/>
                  <a:gd name="connsiteX9" fmla="*/ 1506259 w 1948519"/>
                  <a:gd name="connsiteY9" fmla="*/ 251637 h 923330"/>
                  <a:gd name="connsiteX10" fmla="*/ 1648077 w 1948519"/>
                  <a:gd name="connsiteY10" fmla="*/ 240283 h 923330"/>
                  <a:gd name="connsiteX11" fmla="*/ 1948519 w 1948519"/>
                  <a:gd name="connsiteY11" fmla="*/ 101048 h 923330"/>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49248 w 1948519"/>
                  <a:gd name="connsiteY6" fmla="*/ 157020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5630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5630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8774 w 1948519"/>
                  <a:gd name="connsiteY9" fmla="*/ 15917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8774 w 1948519"/>
                  <a:gd name="connsiteY9" fmla="*/ 15917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8774 w 1948519"/>
                  <a:gd name="connsiteY9" fmla="*/ 15917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8774 w 1948519"/>
                  <a:gd name="connsiteY9" fmla="*/ 159179 h 822282"/>
                  <a:gd name="connsiteX10" fmla="*/ 1635502 w 1948519"/>
                  <a:gd name="connsiteY10" fmla="*/ 122054 h 822282"/>
                  <a:gd name="connsiteX11" fmla="*/ 1948519 w 1948519"/>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7 w 1928400"/>
                  <a:gd name="connsiteY6" fmla="*/ 307348 h 822282"/>
                  <a:gd name="connsiteX7" fmla="*/ 1367370 w 1928400"/>
                  <a:gd name="connsiteY7" fmla="*/ 222534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7 w 1928400"/>
                  <a:gd name="connsiteY6" fmla="*/ 307348 h 822282"/>
                  <a:gd name="connsiteX7" fmla="*/ 1367370 w 1928400"/>
                  <a:gd name="connsiteY7" fmla="*/ 222534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7370 w 1928400"/>
                  <a:gd name="connsiteY7" fmla="*/ 222534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7370 w 1928400"/>
                  <a:gd name="connsiteY7" fmla="*/ 222534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8 w 1928400"/>
                  <a:gd name="connsiteY6" fmla="*/ 286732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8 w 1928400"/>
                  <a:gd name="connsiteY6" fmla="*/ 286732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8 w 1928400"/>
                  <a:gd name="connsiteY6" fmla="*/ 286732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8 w 1928400"/>
                  <a:gd name="connsiteY6" fmla="*/ 286732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6873 w 1928400"/>
                  <a:gd name="connsiteY7" fmla="*/ 209129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0677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0677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0677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0677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0677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6873 w 1928400"/>
                  <a:gd name="connsiteY7" fmla="*/ 212225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8400" h="822282">
                    <a:moveTo>
                      <a:pt x="0" y="822282"/>
                    </a:moveTo>
                    <a:cubicBezTo>
                      <a:pt x="40701" y="810465"/>
                      <a:pt x="159231" y="773441"/>
                      <a:pt x="230832" y="762081"/>
                    </a:cubicBezTo>
                    <a:cubicBezTo>
                      <a:pt x="315806" y="745371"/>
                      <a:pt x="478638" y="718456"/>
                      <a:pt x="594542" y="695276"/>
                    </a:cubicBezTo>
                    <a:cubicBezTo>
                      <a:pt x="710446" y="672096"/>
                      <a:pt x="803794" y="650051"/>
                      <a:pt x="926255" y="622999"/>
                    </a:cubicBezTo>
                    <a:cubicBezTo>
                      <a:pt x="1048716" y="595947"/>
                      <a:pt x="1142388" y="582126"/>
                      <a:pt x="1208949" y="543664"/>
                    </a:cubicBezTo>
                    <a:cubicBezTo>
                      <a:pt x="1275510" y="505202"/>
                      <a:pt x="1311298" y="435335"/>
                      <a:pt x="1325622" y="392227"/>
                    </a:cubicBezTo>
                    <a:cubicBezTo>
                      <a:pt x="1339946" y="349119"/>
                      <a:pt x="1338697" y="336270"/>
                      <a:pt x="1349278" y="285014"/>
                    </a:cubicBezTo>
                    <a:cubicBezTo>
                      <a:pt x="1353013" y="255031"/>
                      <a:pt x="1360983" y="227350"/>
                      <a:pt x="1366873" y="212225"/>
                    </a:cubicBezTo>
                    <a:cubicBezTo>
                      <a:pt x="1388909" y="194441"/>
                      <a:pt x="1390449" y="187682"/>
                      <a:pt x="1429713" y="175246"/>
                    </a:cubicBezTo>
                    <a:cubicBezTo>
                      <a:pt x="1463949" y="166246"/>
                      <a:pt x="1482133" y="160685"/>
                      <a:pt x="1508774" y="159179"/>
                    </a:cubicBezTo>
                    <a:cubicBezTo>
                      <a:pt x="1537930" y="152519"/>
                      <a:pt x="1572565" y="151175"/>
                      <a:pt x="1635502" y="122054"/>
                    </a:cubicBezTo>
                    <a:cubicBezTo>
                      <a:pt x="1818019" y="41107"/>
                      <a:pt x="1822398" y="43903"/>
                      <a:pt x="1928400" y="0"/>
                    </a:cubicBezTo>
                  </a:path>
                </a:pathLst>
              </a:cu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latin typeface="Arial" panose="020B0604020202020204" pitchFamily="34" charset="0"/>
                  <a:ea typeface="Arial Unicode MS" panose="020B0604020202020204" pitchFamily="50" charset="-128"/>
                  <a:cs typeface="Arial" panose="020B0604020202020204" pitchFamily="34" charset="0"/>
                </a:endParaRPr>
              </a:p>
            </p:txBody>
          </p:sp>
          <p:sp>
            <p:nvSpPr>
              <p:cNvPr id="16" name="フリーフォーム 15"/>
              <p:cNvSpPr/>
              <p:nvPr/>
            </p:nvSpPr>
            <p:spPr>
              <a:xfrm rot="10800000">
                <a:off x="1411221" y="4106250"/>
                <a:ext cx="3048085" cy="2075912"/>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51674"/>
                  <a:gd name="connsiteY0" fmla="*/ 1331016 h 1331016"/>
                  <a:gd name="connsiteX1" fmla="*/ 280813 w 1551674"/>
                  <a:gd name="connsiteY1" fmla="*/ 1286454 h 1331016"/>
                  <a:gd name="connsiteX2" fmla="*/ 637274 w 1551674"/>
                  <a:gd name="connsiteY2" fmla="*/ 1022888 h 1331016"/>
                  <a:gd name="connsiteX3" fmla="*/ 838752 w 1551674"/>
                  <a:gd name="connsiteY3" fmla="*/ 929899 h 1331016"/>
                  <a:gd name="connsiteX4" fmla="*/ 1133220 w 1551674"/>
                  <a:gd name="connsiteY4" fmla="*/ 821410 h 1331016"/>
                  <a:gd name="connsiteX5" fmla="*/ 1350196 w 1551674"/>
                  <a:gd name="connsiteY5" fmla="*/ 604434 h 1331016"/>
                  <a:gd name="connsiteX6" fmla="*/ 1551674 w 1551674"/>
                  <a:gd name="connsiteY6" fmla="*/ 0 h 1331016"/>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39760 w 1534603"/>
                  <a:gd name="connsiteY2" fmla="*/ 106257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39760 w 1534603"/>
                  <a:gd name="connsiteY2" fmla="*/ 1062576 h 1303702"/>
                  <a:gd name="connsiteX3" fmla="*/ 1033820 w 1534603"/>
                  <a:gd name="connsiteY3" fmla="*/ 1007889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333125 w 1534603"/>
                  <a:gd name="connsiteY5" fmla="*/ 604434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01439 w 1534603"/>
                  <a:gd name="connsiteY1" fmla="*/ 1178797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653452 w 1534603"/>
                  <a:gd name="connsiteY2" fmla="*/ 1120081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33820 w 1534603"/>
                  <a:gd name="connsiteY3" fmla="*/ 1007889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274675 w 1534603"/>
                  <a:gd name="connsiteY4" fmla="*/ 86525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56352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97428 w 1534603"/>
                  <a:gd name="connsiteY5" fmla="*/ 629079 h 1303702"/>
                  <a:gd name="connsiteX6" fmla="*/ 1534603 w 1534603"/>
                  <a:gd name="connsiteY6" fmla="*/ 0 h 1303702"/>
                  <a:gd name="connsiteX0" fmla="*/ 0 w 1534603"/>
                  <a:gd name="connsiteY0" fmla="*/ 1303702 h 1303702"/>
                  <a:gd name="connsiteX1" fmla="*/ 356207 w 1534603"/>
                  <a:gd name="connsiteY1" fmla="*/ 1187012 h 1303702"/>
                  <a:gd name="connsiteX2" fmla="*/ 742449 w 1534603"/>
                  <a:gd name="connsiteY2" fmla="*/ 1128296 h 1303702"/>
                  <a:gd name="connsiteX3" fmla="*/ 1088588 w 1534603"/>
                  <a:gd name="connsiteY3" fmla="*/ 1016104 h 1303702"/>
                  <a:gd name="connsiteX4" fmla="*/ 1329443 w 1534603"/>
                  <a:gd name="connsiteY4" fmla="*/ 881689 h 1303702"/>
                  <a:gd name="connsiteX5" fmla="*/ 1497428 w 1534603"/>
                  <a:gd name="connsiteY5" fmla="*/ 629079 h 1303702"/>
                  <a:gd name="connsiteX6" fmla="*/ 1534603 w 1534603"/>
                  <a:gd name="connsiteY6" fmla="*/ 0 h 1303702"/>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876901 w 1876901"/>
                  <a:gd name="connsiteY6"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876901 w 1876901"/>
                  <a:gd name="connsiteY6"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633460 w 1876901"/>
                  <a:gd name="connsiteY6" fmla="*/ 516757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71847 w 1876901"/>
                  <a:gd name="connsiteY6" fmla="*/ 360671 h 1656948"/>
                  <a:gd name="connsiteX7" fmla="*/ 1876901 w 1876901"/>
                  <a:gd name="connsiteY7"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571847 w 1876901"/>
                  <a:gd name="connsiteY7" fmla="*/ 360671 h 1656948"/>
                  <a:gd name="connsiteX8" fmla="*/ 1876901 w 1876901"/>
                  <a:gd name="connsiteY8"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640307 w 1876901"/>
                  <a:gd name="connsiteY7" fmla="*/ 336027 h 1656948"/>
                  <a:gd name="connsiteX8" fmla="*/ 1876901 w 1876901"/>
                  <a:gd name="connsiteY8" fmla="*/ 0 h 1656948"/>
                  <a:gd name="connsiteX0" fmla="*/ 0 w 1876901"/>
                  <a:gd name="connsiteY0" fmla="*/ 1656948 h 1656948"/>
                  <a:gd name="connsiteX1" fmla="*/ 356207 w 1876901"/>
                  <a:gd name="connsiteY1" fmla="*/ 1540258 h 1656948"/>
                  <a:gd name="connsiteX2" fmla="*/ 742449 w 1876901"/>
                  <a:gd name="connsiteY2" fmla="*/ 1481542 h 1656948"/>
                  <a:gd name="connsiteX3" fmla="*/ 1088588 w 1876901"/>
                  <a:gd name="connsiteY3" fmla="*/ 1369350 h 1656948"/>
                  <a:gd name="connsiteX4" fmla="*/ 1329443 w 1876901"/>
                  <a:gd name="connsiteY4" fmla="*/ 1234935 h 1656948"/>
                  <a:gd name="connsiteX5" fmla="*/ 1497428 w 1876901"/>
                  <a:gd name="connsiteY5" fmla="*/ 982325 h 1656948"/>
                  <a:gd name="connsiteX6" fmla="*/ 1565001 w 1876901"/>
                  <a:gd name="connsiteY6" fmla="*/ 598907 h 1656948"/>
                  <a:gd name="connsiteX7" fmla="*/ 1640307 w 1876901"/>
                  <a:gd name="connsiteY7" fmla="*/ 336027 h 1656948"/>
                  <a:gd name="connsiteX8" fmla="*/ 1876901 w 1876901"/>
                  <a:gd name="connsiteY8" fmla="*/ 0 h 165694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270770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640307 w 1897439"/>
                  <a:gd name="connsiteY7" fmla="*/ 23744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270770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29443 w 1897439"/>
                  <a:gd name="connsiteY4" fmla="*/ 1136355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97428 w 1897439"/>
                  <a:gd name="connsiteY5" fmla="*/ 883745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565001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599232 w 1897439"/>
                  <a:gd name="connsiteY7" fmla="*/ 270307 h 1558368"/>
                  <a:gd name="connsiteX8" fmla="*/ 1897439 w 1897439"/>
                  <a:gd name="connsiteY8" fmla="*/ 0 h 1558368"/>
                  <a:gd name="connsiteX0" fmla="*/ 0 w 1897439"/>
                  <a:gd name="connsiteY0" fmla="*/ 1558368 h 1558368"/>
                  <a:gd name="connsiteX1" fmla="*/ 356207 w 1897439"/>
                  <a:gd name="connsiteY1" fmla="*/ 144167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349361 w 1897439"/>
                  <a:gd name="connsiteY1" fmla="*/ 1458108 h 1558368"/>
                  <a:gd name="connsiteX2" fmla="*/ 742449 w 1897439"/>
                  <a:gd name="connsiteY2" fmla="*/ 1382962 h 1558368"/>
                  <a:gd name="connsiteX3" fmla="*/ 1088588 w 1897439"/>
                  <a:gd name="connsiteY3" fmla="*/ 1311845 h 1558368"/>
                  <a:gd name="connsiteX4" fmla="*/ 1356827 w 1897439"/>
                  <a:gd name="connsiteY4" fmla="*/ 1210290 h 1558368"/>
                  <a:gd name="connsiteX5" fmla="*/ 1442660 w 1897439"/>
                  <a:gd name="connsiteY5" fmla="*/ 875530 h 1558368"/>
                  <a:gd name="connsiteX6" fmla="*/ 1455465 w 1897439"/>
                  <a:gd name="connsiteY6" fmla="*/ 500327 h 1558368"/>
                  <a:gd name="connsiteX7" fmla="*/ 1619770 w 1897439"/>
                  <a:gd name="connsiteY7" fmla="*/ 344242 h 1558368"/>
                  <a:gd name="connsiteX8" fmla="*/ 1897439 w 1897439"/>
                  <a:gd name="connsiteY8" fmla="*/ 0 h 1558368"/>
                  <a:gd name="connsiteX0" fmla="*/ 0 w 1897439"/>
                  <a:gd name="connsiteY0" fmla="*/ 1558368 h 1558368"/>
                  <a:gd name="connsiteX1" fmla="*/ 230832 w 1897439"/>
                  <a:gd name="connsiteY1" fmla="*/ 1487468 h 1558368"/>
                  <a:gd name="connsiteX2" fmla="*/ 349361 w 1897439"/>
                  <a:gd name="connsiteY2" fmla="*/ 1458108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87468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88588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057383 w 1897439"/>
                  <a:gd name="connsiteY4" fmla="*/ 1311845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56827 w 1897439"/>
                  <a:gd name="connsiteY5" fmla="*/ 1210290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30080 w 1897439"/>
                  <a:gd name="connsiteY5" fmla="*/ 1156797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442660 w 1897439"/>
                  <a:gd name="connsiteY6" fmla="*/ 875530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17865 w 1897439"/>
                  <a:gd name="connsiteY4" fmla="*/ 1285099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42449 w 1897439"/>
                  <a:gd name="connsiteY3" fmla="*/ 1382962 h 1558368"/>
                  <a:gd name="connsiteX4" fmla="*/ 926255 w 1897439"/>
                  <a:gd name="connsiteY4" fmla="*/ 1359085 h 1558368"/>
                  <a:gd name="connsiteX5" fmla="*/ 1208949 w 1897439"/>
                  <a:gd name="connsiteY5" fmla="*/ 1279750 h 1558368"/>
                  <a:gd name="connsiteX6" fmla="*/ 1325622 w 1897439"/>
                  <a:gd name="connsiteY6" fmla="*/ 1119352 h 1558368"/>
                  <a:gd name="connsiteX7" fmla="*/ 1357961 w 1897439"/>
                  <a:gd name="connsiteY7" fmla="*/ 827386 h 1558368"/>
                  <a:gd name="connsiteX8" fmla="*/ 1455465 w 1897439"/>
                  <a:gd name="connsiteY8" fmla="*/ 500327 h 1558368"/>
                  <a:gd name="connsiteX9" fmla="*/ 1619770 w 1897439"/>
                  <a:gd name="connsiteY9" fmla="*/ 344242 h 1558368"/>
                  <a:gd name="connsiteX10" fmla="*/ 1897439 w 1897439"/>
                  <a:gd name="connsiteY10"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706786 w 1897439"/>
                  <a:gd name="connsiteY3" fmla="*/ 1399010 h 1558368"/>
                  <a:gd name="connsiteX4" fmla="*/ 926255 w 1897439"/>
                  <a:gd name="connsiteY4" fmla="*/ 1359085 h 1558368"/>
                  <a:gd name="connsiteX5" fmla="*/ 1208949 w 1897439"/>
                  <a:gd name="connsiteY5" fmla="*/ 1279750 h 1558368"/>
                  <a:gd name="connsiteX6" fmla="*/ 1325622 w 1897439"/>
                  <a:gd name="connsiteY6" fmla="*/ 1119352 h 1558368"/>
                  <a:gd name="connsiteX7" fmla="*/ 1357961 w 1897439"/>
                  <a:gd name="connsiteY7" fmla="*/ 827386 h 1558368"/>
                  <a:gd name="connsiteX8" fmla="*/ 1455465 w 1897439"/>
                  <a:gd name="connsiteY8" fmla="*/ 500327 h 1558368"/>
                  <a:gd name="connsiteX9" fmla="*/ 1619770 w 1897439"/>
                  <a:gd name="connsiteY9" fmla="*/ 344242 h 1558368"/>
                  <a:gd name="connsiteX10" fmla="*/ 1897439 w 1897439"/>
                  <a:gd name="connsiteY10" fmla="*/ 0 h 1558368"/>
                  <a:gd name="connsiteX0" fmla="*/ 0 w 1897439"/>
                  <a:gd name="connsiteY0" fmla="*/ 1558368 h 1558368"/>
                  <a:gd name="connsiteX1" fmla="*/ 230832 w 1897439"/>
                  <a:gd name="connsiteY1" fmla="*/ 1498167 h 1558368"/>
                  <a:gd name="connsiteX2" fmla="*/ 474181 w 1897439"/>
                  <a:gd name="connsiteY2" fmla="*/ 1442061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85627 w 1897439"/>
                  <a:gd name="connsiteY2" fmla="*/ 1442061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455465 w 1897439"/>
                  <a:gd name="connsiteY7" fmla="*/ 500327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19770 w 1897439"/>
                  <a:gd name="connsiteY8" fmla="*/ 344242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97439"/>
                  <a:gd name="connsiteY0" fmla="*/ 1558368 h 1558368"/>
                  <a:gd name="connsiteX1" fmla="*/ 230832 w 1897439"/>
                  <a:gd name="connsiteY1" fmla="*/ 1498167 h 1558368"/>
                  <a:gd name="connsiteX2" fmla="*/ 594542 w 1897439"/>
                  <a:gd name="connsiteY2" fmla="*/ 1431362 h 1558368"/>
                  <a:gd name="connsiteX3" fmla="*/ 926255 w 1897439"/>
                  <a:gd name="connsiteY3" fmla="*/ 1359085 h 1558368"/>
                  <a:gd name="connsiteX4" fmla="*/ 1208949 w 1897439"/>
                  <a:gd name="connsiteY4" fmla="*/ 1279750 h 1558368"/>
                  <a:gd name="connsiteX5" fmla="*/ 1325622 w 1897439"/>
                  <a:gd name="connsiteY5" fmla="*/ 1119352 h 1558368"/>
                  <a:gd name="connsiteX6" fmla="*/ 1357961 w 1897439"/>
                  <a:gd name="connsiteY6" fmla="*/ 827386 h 1558368"/>
                  <a:gd name="connsiteX7" fmla="*/ 1375224 w 1897439"/>
                  <a:gd name="connsiteY7" fmla="*/ 478930 h 1558368"/>
                  <a:gd name="connsiteX8" fmla="*/ 1633144 w 1897439"/>
                  <a:gd name="connsiteY8" fmla="*/ 354941 h 1558368"/>
                  <a:gd name="connsiteX9" fmla="*/ 1897439 w 1897439"/>
                  <a:gd name="connsiteY9" fmla="*/ 0 h 1558368"/>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33144 w 1808282"/>
                  <a:gd name="connsiteY8" fmla="*/ 178413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606397 w 1808282"/>
                  <a:gd name="connsiteY8" fmla="*/ 183762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75224 w 1808282"/>
                  <a:gd name="connsiteY7" fmla="*/ 302402 h 1381840"/>
                  <a:gd name="connsiteX8" fmla="*/ 1535071 w 1808282"/>
                  <a:gd name="connsiteY8" fmla="*/ 221207 h 1381840"/>
                  <a:gd name="connsiteX9" fmla="*/ 1808282 w 1808282"/>
                  <a:gd name="connsiteY9"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535071 w 1808282"/>
                  <a:gd name="connsiteY9" fmla="*/ 221207 h 1381840"/>
                  <a:gd name="connsiteX10" fmla="*/ 1808282 w 1808282"/>
                  <a:gd name="connsiteY10"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47823 w 1808282"/>
                  <a:gd name="connsiteY9" fmla="*/ 257124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4282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57961 w 1808282"/>
                  <a:gd name="connsiteY6" fmla="*/ 65085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18776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39314 w 1808282"/>
                  <a:gd name="connsiteY5" fmla="*/ 1000329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75684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4269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808282"/>
                  <a:gd name="connsiteY0" fmla="*/ 1381840 h 1381840"/>
                  <a:gd name="connsiteX1" fmla="*/ 230832 w 1808282"/>
                  <a:gd name="connsiteY1" fmla="*/ 1321639 h 1381840"/>
                  <a:gd name="connsiteX2" fmla="*/ 594542 w 1808282"/>
                  <a:gd name="connsiteY2" fmla="*/ 1254834 h 1381840"/>
                  <a:gd name="connsiteX3" fmla="*/ 926255 w 1808282"/>
                  <a:gd name="connsiteY3" fmla="*/ 1182557 h 1381840"/>
                  <a:gd name="connsiteX4" fmla="*/ 1208949 w 1808282"/>
                  <a:gd name="connsiteY4" fmla="*/ 1103222 h 1381840"/>
                  <a:gd name="connsiteX5" fmla="*/ 1325622 w 1808282"/>
                  <a:gd name="connsiteY5" fmla="*/ 951785 h 1381840"/>
                  <a:gd name="connsiteX6" fmla="*/ 1349248 w 1808282"/>
                  <a:gd name="connsiteY6" fmla="*/ 716578 h 1381840"/>
                  <a:gd name="connsiteX7" fmla="*/ 1363124 w 1808282"/>
                  <a:gd name="connsiteY7" fmla="*/ 465747 h 1381840"/>
                  <a:gd name="connsiteX8" fmla="*/ 1375224 w 1808282"/>
                  <a:gd name="connsiteY8" fmla="*/ 302402 h 1381840"/>
                  <a:gd name="connsiteX9" fmla="*/ 1425534 w 1808282"/>
                  <a:gd name="connsiteY9" fmla="*/ 251775 h 1381840"/>
                  <a:gd name="connsiteX10" fmla="*/ 1535071 w 1808282"/>
                  <a:gd name="connsiteY10" fmla="*/ 221207 h 1381840"/>
                  <a:gd name="connsiteX11" fmla="*/ 1808282 w 1808282"/>
                  <a:gd name="connsiteY11" fmla="*/ 0 h 138184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75224 w 1748535"/>
                  <a:gd name="connsiteY8" fmla="*/ 368122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90161 w 1748535"/>
                  <a:gd name="connsiteY8" fmla="*/ 409944 h 1447560"/>
                  <a:gd name="connsiteX9" fmla="*/ 1425534 w 1748535"/>
                  <a:gd name="connsiteY9" fmla="*/ 317495 h 1447560"/>
                  <a:gd name="connsiteX10" fmla="*/ 1535071 w 1748535"/>
                  <a:gd name="connsiteY10" fmla="*/ 286927 h 1447560"/>
                  <a:gd name="connsiteX11" fmla="*/ 1748535 w 1748535"/>
                  <a:gd name="connsiteY11" fmla="*/ 0 h 1447560"/>
                  <a:gd name="connsiteX0" fmla="*/ 0 w 1748535"/>
                  <a:gd name="connsiteY0" fmla="*/ 1447560 h 1447560"/>
                  <a:gd name="connsiteX1" fmla="*/ 230832 w 1748535"/>
                  <a:gd name="connsiteY1" fmla="*/ 1387359 h 1447560"/>
                  <a:gd name="connsiteX2" fmla="*/ 594542 w 1748535"/>
                  <a:gd name="connsiteY2" fmla="*/ 1320554 h 1447560"/>
                  <a:gd name="connsiteX3" fmla="*/ 926255 w 1748535"/>
                  <a:gd name="connsiteY3" fmla="*/ 1248277 h 1447560"/>
                  <a:gd name="connsiteX4" fmla="*/ 1208949 w 1748535"/>
                  <a:gd name="connsiteY4" fmla="*/ 1168942 h 1447560"/>
                  <a:gd name="connsiteX5" fmla="*/ 1325622 w 1748535"/>
                  <a:gd name="connsiteY5" fmla="*/ 1017505 h 1447560"/>
                  <a:gd name="connsiteX6" fmla="*/ 1349248 w 1748535"/>
                  <a:gd name="connsiteY6" fmla="*/ 782298 h 1447560"/>
                  <a:gd name="connsiteX7" fmla="*/ 1363124 w 1748535"/>
                  <a:gd name="connsiteY7" fmla="*/ 531467 h 1447560"/>
                  <a:gd name="connsiteX8" fmla="*/ 1390161 w 1748535"/>
                  <a:gd name="connsiteY8" fmla="*/ 409944 h 1447560"/>
                  <a:gd name="connsiteX9" fmla="*/ 1455407 w 1748535"/>
                  <a:gd name="connsiteY9" fmla="*/ 323469 h 1447560"/>
                  <a:gd name="connsiteX10" fmla="*/ 1535071 w 1748535"/>
                  <a:gd name="connsiteY10" fmla="*/ 286927 h 1447560"/>
                  <a:gd name="connsiteX11" fmla="*/ 1748535 w 1748535"/>
                  <a:gd name="connsiteY11" fmla="*/ 0 h 1447560"/>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35071 w 1763472"/>
                  <a:gd name="connsiteY10" fmla="*/ 161462 h 1322095"/>
                  <a:gd name="connsiteX11" fmla="*/ 1763472 w 1763472"/>
                  <a:gd name="connsiteY11" fmla="*/ 0 h 1322095"/>
                  <a:gd name="connsiteX0" fmla="*/ 0 w 1763472"/>
                  <a:gd name="connsiteY0" fmla="*/ 1322095 h 1322095"/>
                  <a:gd name="connsiteX1" fmla="*/ 230832 w 1763472"/>
                  <a:gd name="connsiteY1" fmla="*/ 1261894 h 1322095"/>
                  <a:gd name="connsiteX2" fmla="*/ 594542 w 1763472"/>
                  <a:gd name="connsiteY2" fmla="*/ 1195089 h 1322095"/>
                  <a:gd name="connsiteX3" fmla="*/ 926255 w 1763472"/>
                  <a:gd name="connsiteY3" fmla="*/ 1122812 h 1322095"/>
                  <a:gd name="connsiteX4" fmla="*/ 1208949 w 1763472"/>
                  <a:gd name="connsiteY4" fmla="*/ 1043477 h 1322095"/>
                  <a:gd name="connsiteX5" fmla="*/ 1325622 w 1763472"/>
                  <a:gd name="connsiteY5" fmla="*/ 892040 h 1322095"/>
                  <a:gd name="connsiteX6" fmla="*/ 1349248 w 1763472"/>
                  <a:gd name="connsiteY6" fmla="*/ 656833 h 1322095"/>
                  <a:gd name="connsiteX7" fmla="*/ 1363124 w 1763472"/>
                  <a:gd name="connsiteY7" fmla="*/ 406002 h 1322095"/>
                  <a:gd name="connsiteX8" fmla="*/ 1390161 w 1763472"/>
                  <a:gd name="connsiteY8" fmla="*/ 284479 h 1322095"/>
                  <a:gd name="connsiteX9" fmla="*/ 1455407 w 1763472"/>
                  <a:gd name="connsiteY9" fmla="*/ 198004 h 1322095"/>
                  <a:gd name="connsiteX10" fmla="*/ 1585924 w 1763472"/>
                  <a:gd name="connsiteY10" fmla="*/ 134836 h 1322095"/>
                  <a:gd name="connsiteX11" fmla="*/ 1763472 w 1763472"/>
                  <a:gd name="connsiteY11" fmla="*/ 0 h 1322095"/>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90161 w 1932981"/>
                  <a:gd name="connsiteY8" fmla="*/ 410950 h 1448566"/>
                  <a:gd name="connsiteX9" fmla="*/ 1455407 w 1932981"/>
                  <a:gd name="connsiteY9" fmla="*/ 324475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55407 w 1932981"/>
                  <a:gd name="connsiteY9" fmla="*/ 324475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63124 w 1932981"/>
                  <a:gd name="connsiteY7" fmla="*/ 532473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32981"/>
                  <a:gd name="connsiteY0" fmla="*/ 1448566 h 1448566"/>
                  <a:gd name="connsiteX1" fmla="*/ 230832 w 1932981"/>
                  <a:gd name="connsiteY1" fmla="*/ 1388365 h 1448566"/>
                  <a:gd name="connsiteX2" fmla="*/ 594542 w 1932981"/>
                  <a:gd name="connsiteY2" fmla="*/ 1321560 h 1448566"/>
                  <a:gd name="connsiteX3" fmla="*/ 926255 w 1932981"/>
                  <a:gd name="connsiteY3" fmla="*/ 1249283 h 1448566"/>
                  <a:gd name="connsiteX4" fmla="*/ 1208949 w 1932981"/>
                  <a:gd name="connsiteY4" fmla="*/ 1169948 h 1448566"/>
                  <a:gd name="connsiteX5" fmla="*/ 1325622 w 1932981"/>
                  <a:gd name="connsiteY5" fmla="*/ 1018511 h 1448566"/>
                  <a:gd name="connsiteX6" fmla="*/ 1349248 w 1932981"/>
                  <a:gd name="connsiteY6" fmla="*/ 783304 h 1448566"/>
                  <a:gd name="connsiteX7" fmla="*/ 1354649 w 1932981"/>
                  <a:gd name="connsiteY7" fmla="*/ 529144 h 1448566"/>
                  <a:gd name="connsiteX8" fmla="*/ 1367560 w 1932981"/>
                  <a:gd name="connsiteY8" fmla="*/ 390981 h 1448566"/>
                  <a:gd name="connsiteX9" fmla="*/ 1444106 w 1932981"/>
                  <a:gd name="connsiteY9" fmla="*/ 304506 h 1448566"/>
                  <a:gd name="connsiteX10" fmla="*/ 1585924 w 1932981"/>
                  <a:gd name="connsiteY10" fmla="*/ 261307 h 1448566"/>
                  <a:gd name="connsiteX11" fmla="*/ 1932981 w 1932981"/>
                  <a:gd name="connsiteY11" fmla="*/ 0 h 1448566"/>
                  <a:gd name="connsiteX0" fmla="*/ 0 w 1948519"/>
                  <a:gd name="connsiteY0" fmla="*/ 1201749 h 1201749"/>
                  <a:gd name="connsiteX1" fmla="*/ 230832 w 1948519"/>
                  <a:gd name="connsiteY1" fmla="*/ 1141548 h 1201749"/>
                  <a:gd name="connsiteX2" fmla="*/ 594542 w 1948519"/>
                  <a:gd name="connsiteY2" fmla="*/ 1074743 h 1201749"/>
                  <a:gd name="connsiteX3" fmla="*/ 926255 w 1948519"/>
                  <a:gd name="connsiteY3" fmla="*/ 1002466 h 1201749"/>
                  <a:gd name="connsiteX4" fmla="*/ 1208949 w 1948519"/>
                  <a:gd name="connsiteY4" fmla="*/ 923131 h 1201749"/>
                  <a:gd name="connsiteX5" fmla="*/ 1325622 w 1948519"/>
                  <a:gd name="connsiteY5" fmla="*/ 771694 h 1201749"/>
                  <a:gd name="connsiteX6" fmla="*/ 1349248 w 1948519"/>
                  <a:gd name="connsiteY6" fmla="*/ 536487 h 1201749"/>
                  <a:gd name="connsiteX7" fmla="*/ 1354649 w 1948519"/>
                  <a:gd name="connsiteY7" fmla="*/ 282327 h 1201749"/>
                  <a:gd name="connsiteX8" fmla="*/ 1367560 w 1948519"/>
                  <a:gd name="connsiteY8" fmla="*/ 144164 h 1201749"/>
                  <a:gd name="connsiteX9" fmla="*/ 1444106 w 1948519"/>
                  <a:gd name="connsiteY9" fmla="*/ 57689 h 1201749"/>
                  <a:gd name="connsiteX10" fmla="*/ 1585924 w 1948519"/>
                  <a:gd name="connsiteY10" fmla="*/ 14490 h 1201749"/>
                  <a:gd name="connsiteX11" fmla="*/ 1948519 w 1948519"/>
                  <a:gd name="connsiteY11" fmla="*/ 379467 h 1201749"/>
                  <a:gd name="connsiteX0" fmla="*/ 0 w 1948519"/>
                  <a:gd name="connsiteY0" fmla="*/ 1202462 h 1202462"/>
                  <a:gd name="connsiteX1" fmla="*/ 230832 w 1948519"/>
                  <a:gd name="connsiteY1" fmla="*/ 1142261 h 1202462"/>
                  <a:gd name="connsiteX2" fmla="*/ 594542 w 1948519"/>
                  <a:gd name="connsiteY2" fmla="*/ 1075456 h 1202462"/>
                  <a:gd name="connsiteX3" fmla="*/ 926255 w 1948519"/>
                  <a:gd name="connsiteY3" fmla="*/ 1003179 h 1202462"/>
                  <a:gd name="connsiteX4" fmla="*/ 1208949 w 1948519"/>
                  <a:gd name="connsiteY4" fmla="*/ 923844 h 1202462"/>
                  <a:gd name="connsiteX5" fmla="*/ 1325622 w 1948519"/>
                  <a:gd name="connsiteY5" fmla="*/ 772407 h 1202462"/>
                  <a:gd name="connsiteX6" fmla="*/ 1349248 w 1948519"/>
                  <a:gd name="connsiteY6" fmla="*/ 537200 h 1202462"/>
                  <a:gd name="connsiteX7" fmla="*/ 1354649 w 1948519"/>
                  <a:gd name="connsiteY7" fmla="*/ 283040 h 1202462"/>
                  <a:gd name="connsiteX8" fmla="*/ 1367560 w 1948519"/>
                  <a:gd name="connsiteY8" fmla="*/ 144877 h 1202462"/>
                  <a:gd name="connsiteX9" fmla="*/ 1444106 w 1948519"/>
                  <a:gd name="connsiteY9" fmla="*/ 58402 h 1202462"/>
                  <a:gd name="connsiteX10" fmla="*/ 1585924 w 1948519"/>
                  <a:gd name="connsiteY10" fmla="*/ 15203 h 1202462"/>
                  <a:gd name="connsiteX11" fmla="*/ 1948519 w 1948519"/>
                  <a:gd name="connsiteY11" fmla="*/ 380180 h 1202462"/>
                  <a:gd name="connsiteX0" fmla="*/ 0 w 1948519"/>
                  <a:gd name="connsiteY0" fmla="*/ 1144328 h 1144328"/>
                  <a:gd name="connsiteX1" fmla="*/ 230832 w 1948519"/>
                  <a:gd name="connsiteY1" fmla="*/ 1084127 h 1144328"/>
                  <a:gd name="connsiteX2" fmla="*/ 594542 w 1948519"/>
                  <a:gd name="connsiteY2" fmla="*/ 1017322 h 1144328"/>
                  <a:gd name="connsiteX3" fmla="*/ 926255 w 1948519"/>
                  <a:gd name="connsiteY3" fmla="*/ 945045 h 1144328"/>
                  <a:gd name="connsiteX4" fmla="*/ 1208949 w 1948519"/>
                  <a:gd name="connsiteY4" fmla="*/ 865710 h 1144328"/>
                  <a:gd name="connsiteX5" fmla="*/ 1325622 w 1948519"/>
                  <a:gd name="connsiteY5" fmla="*/ 714273 h 1144328"/>
                  <a:gd name="connsiteX6" fmla="*/ 1349248 w 1948519"/>
                  <a:gd name="connsiteY6" fmla="*/ 479066 h 1144328"/>
                  <a:gd name="connsiteX7" fmla="*/ 1354649 w 1948519"/>
                  <a:gd name="connsiteY7" fmla="*/ 224906 h 1144328"/>
                  <a:gd name="connsiteX8" fmla="*/ 1367560 w 1948519"/>
                  <a:gd name="connsiteY8" fmla="*/ 86743 h 1144328"/>
                  <a:gd name="connsiteX9" fmla="*/ 1444106 w 1948519"/>
                  <a:gd name="connsiteY9" fmla="*/ 268 h 1144328"/>
                  <a:gd name="connsiteX10" fmla="*/ 1648077 w 1948519"/>
                  <a:gd name="connsiteY10" fmla="*/ 461281 h 1144328"/>
                  <a:gd name="connsiteX11" fmla="*/ 1948519 w 1948519"/>
                  <a:gd name="connsiteY11" fmla="*/ 322046 h 1144328"/>
                  <a:gd name="connsiteX0" fmla="*/ 0 w 1948519"/>
                  <a:gd name="connsiteY0" fmla="*/ 1144328 h 1144328"/>
                  <a:gd name="connsiteX1" fmla="*/ 230832 w 1948519"/>
                  <a:gd name="connsiteY1" fmla="*/ 1084127 h 1144328"/>
                  <a:gd name="connsiteX2" fmla="*/ 594542 w 1948519"/>
                  <a:gd name="connsiteY2" fmla="*/ 1017322 h 1144328"/>
                  <a:gd name="connsiteX3" fmla="*/ 926255 w 1948519"/>
                  <a:gd name="connsiteY3" fmla="*/ 945045 h 1144328"/>
                  <a:gd name="connsiteX4" fmla="*/ 1208949 w 1948519"/>
                  <a:gd name="connsiteY4" fmla="*/ 865710 h 1144328"/>
                  <a:gd name="connsiteX5" fmla="*/ 1325622 w 1948519"/>
                  <a:gd name="connsiteY5" fmla="*/ 714273 h 1144328"/>
                  <a:gd name="connsiteX6" fmla="*/ 1349248 w 1948519"/>
                  <a:gd name="connsiteY6" fmla="*/ 479066 h 1144328"/>
                  <a:gd name="connsiteX7" fmla="*/ 1354649 w 1948519"/>
                  <a:gd name="connsiteY7" fmla="*/ 224906 h 1144328"/>
                  <a:gd name="connsiteX8" fmla="*/ 1367560 w 1948519"/>
                  <a:gd name="connsiteY8" fmla="*/ 86743 h 1144328"/>
                  <a:gd name="connsiteX9" fmla="*/ 1444106 w 1948519"/>
                  <a:gd name="connsiteY9" fmla="*/ 268 h 1144328"/>
                  <a:gd name="connsiteX10" fmla="*/ 1648077 w 1948519"/>
                  <a:gd name="connsiteY10" fmla="*/ 461281 h 1144328"/>
                  <a:gd name="connsiteX11" fmla="*/ 1948519 w 1948519"/>
                  <a:gd name="connsiteY11" fmla="*/ 322046 h 1144328"/>
                  <a:gd name="connsiteX0" fmla="*/ 0 w 1948519"/>
                  <a:gd name="connsiteY0" fmla="*/ 1059523 h 1059523"/>
                  <a:gd name="connsiteX1" fmla="*/ 230832 w 1948519"/>
                  <a:gd name="connsiteY1" fmla="*/ 999322 h 1059523"/>
                  <a:gd name="connsiteX2" fmla="*/ 594542 w 1948519"/>
                  <a:gd name="connsiteY2" fmla="*/ 932517 h 1059523"/>
                  <a:gd name="connsiteX3" fmla="*/ 926255 w 1948519"/>
                  <a:gd name="connsiteY3" fmla="*/ 860240 h 1059523"/>
                  <a:gd name="connsiteX4" fmla="*/ 1208949 w 1948519"/>
                  <a:gd name="connsiteY4" fmla="*/ 780905 h 1059523"/>
                  <a:gd name="connsiteX5" fmla="*/ 1325622 w 1948519"/>
                  <a:gd name="connsiteY5" fmla="*/ 629468 h 1059523"/>
                  <a:gd name="connsiteX6" fmla="*/ 1349248 w 1948519"/>
                  <a:gd name="connsiteY6" fmla="*/ 394261 h 1059523"/>
                  <a:gd name="connsiteX7" fmla="*/ 1354649 w 1948519"/>
                  <a:gd name="connsiteY7" fmla="*/ 140101 h 1059523"/>
                  <a:gd name="connsiteX8" fmla="*/ 1367560 w 1948519"/>
                  <a:gd name="connsiteY8" fmla="*/ 1938 h 1059523"/>
                  <a:gd name="connsiteX9" fmla="*/ 1459644 w 1948519"/>
                  <a:gd name="connsiteY9" fmla="*/ 398445 h 1059523"/>
                  <a:gd name="connsiteX10" fmla="*/ 1648077 w 1948519"/>
                  <a:gd name="connsiteY10" fmla="*/ 376476 h 1059523"/>
                  <a:gd name="connsiteX11" fmla="*/ 1948519 w 1948519"/>
                  <a:gd name="connsiteY11" fmla="*/ 237241 h 1059523"/>
                  <a:gd name="connsiteX0" fmla="*/ 0 w 1948519"/>
                  <a:gd name="connsiteY0" fmla="*/ 1059567 h 1059567"/>
                  <a:gd name="connsiteX1" fmla="*/ 230832 w 1948519"/>
                  <a:gd name="connsiteY1" fmla="*/ 999366 h 1059567"/>
                  <a:gd name="connsiteX2" fmla="*/ 594542 w 1948519"/>
                  <a:gd name="connsiteY2" fmla="*/ 932561 h 1059567"/>
                  <a:gd name="connsiteX3" fmla="*/ 926255 w 1948519"/>
                  <a:gd name="connsiteY3" fmla="*/ 860284 h 1059567"/>
                  <a:gd name="connsiteX4" fmla="*/ 1208949 w 1948519"/>
                  <a:gd name="connsiteY4" fmla="*/ 780949 h 1059567"/>
                  <a:gd name="connsiteX5" fmla="*/ 1325622 w 1948519"/>
                  <a:gd name="connsiteY5" fmla="*/ 629512 h 1059567"/>
                  <a:gd name="connsiteX6" fmla="*/ 1349248 w 1948519"/>
                  <a:gd name="connsiteY6" fmla="*/ 394305 h 1059567"/>
                  <a:gd name="connsiteX7" fmla="*/ 1354649 w 1948519"/>
                  <a:gd name="connsiteY7" fmla="*/ 140145 h 1059567"/>
                  <a:gd name="connsiteX8" fmla="*/ 1367560 w 1948519"/>
                  <a:gd name="connsiteY8" fmla="*/ 1982 h 1059567"/>
                  <a:gd name="connsiteX9" fmla="*/ 1506259 w 1948519"/>
                  <a:gd name="connsiteY9" fmla="*/ 387874 h 1059567"/>
                  <a:gd name="connsiteX10" fmla="*/ 1648077 w 1948519"/>
                  <a:gd name="connsiteY10" fmla="*/ 376520 h 1059567"/>
                  <a:gd name="connsiteX11" fmla="*/ 1948519 w 1948519"/>
                  <a:gd name="connsiteY11" fmla="*/ 237285 h 1059567"/>
                  <a:gd name="connsiteX0" fmla="*/ 0 w 1948519"/>
                  <a:gd name="connsiteY0" fmla="*/ 923330 h 923330"/>
                  <a:gd name="connsiteX1" fmla="*/ 230832 w 1948519"/>
                  <a:gd name="connsiteY1" fmla="*/ 863129 h 923330"/>
                  <a:gd name="connsiteX2" fmla="*/ 594542 w 1948519"/>
                  <a:gd name="connsiteY2" fmla="*/ 796324 h 923330"/>
                  <a:gd name="connsiteX3" fmla="*/ 926255 w 1948519"/>
                  <a:gd name="connsiteY3" fmla="*/ 724047 h 923330"/>
                  <a:gd name="connsiteX4" fmla="*/ 1208949 w 1948519"/>
                  <a:gd name="connsiteY4" fmla="*/ 644712 h 923330"/>
                  <a:gd name="connsiteX5" fmla="*/ 1325622 w 1948519"/>
                  <a:gd name="connsiteY5" fmla="*/ 493275 h 923330"/>
                  <a:gd name="connsiteX6" fmla="*/ 1349248 w 1948519"/>
                  <a:gd name="connsiteY6" fmla="*/ 258068 h 923330"/>
                  <a:gd name="connsiteX7" fmla="*/ 1354649 w 1948519"/>
                  <a:gd name="connsiteY7" fmla="*/ 3908 h 923330"/>
                  <a:gd name="connsiteX8" fmla="*/ 1429713 w 1948519"/>
                  <a:gd name="connsiteY8" fmla="*/ 279730 h 923330"/>
                  <a:gd name="connsiteX9" fmla="*/ 1506259 w 1948519"/>
                  <a:gd name="connsiteY9" fmla="*/ 251637 h 923330"/>
                  <a:gd name="connsiteX10" fmla="*/ 1648077 w 1948519"/>
                  <a:gd name="connsiteY10" fmla="*/ 240283 h 923330"/>
                  <a:gd name="connsiteX11" fmla="*/ 1948519 w 1948519"/>
                  <a:gd name="connsiteY11" fmla="*/ 101048 h 923330"/>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49248 w 1948519"/>
                  <a:gd name="connsiteY6" fmla="*/ 157020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5630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5630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79944 w 1948519"/>
                  <a:gd name="connsiteY7" fmla="*/ 220816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6259 w 1948519"/>
                  <a:gd name="connsiteY9" fmla="*/ 15058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8774 w 1948519"/>
                  <a:gd name="connsiteY9" fmla="*/ 15917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8774 w 1948519"/>
                  <a:gd name="connsiteY9" fmla="*/ 15917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8774 w 1948519"/>
                  <a:gd name="connsiteY9" fmla="*/ 159179 h 822282"/>
                  <a:gd name="connsiteX10" fmla="*/ 1648077 w 1948519"/>
                  <a:gd name="connsiteY10" fmla="*/ 139235 h 822282"/>
                  <a:gd name="connsiteX11" fmla="*/ 1948519 w 1948519"/>
                  <a:gd name="connsiteY11" fmla="*/ 0 h 822282"/>
                  <a:gd name="connsiteX0" fmla="*/ 0 w 1948519"/>
                  <a:gd name="connsiteY0" fmla="*/ 822282 h 822282"/>
                  <a:gd name="connsiteX1" fmla="*/ 230832 w 1948519"/>
                  <a:gd name="connsiteY1" fmla="*/ 762081 h 822282"/>
                  <a:gd name="connsiteX2" fmla="*/ 594542 w 1948519"/>
                  <a:gd name="connsiteY2" fmla="*/ 695276 h 822282"/>
                  <a:gd name="connsiteX3" fmla="*/ 926255 w 1948519"/>
                  <a:gd name="connsiteY3" fmla="*/ 622999 h 822282"/>
                  <a:gd name="connsiteX4" fmla="*/ 1208949 w 1948519"/>
                  <a:gd name="connsiteY4" fmla="*/ 543664 h 822282"/>
                  <a:gd name="connsiteX5" fmla="*/ 1325622 w 1948519"/>
                  <a:gd name="connsiteY5" fmla="*/ 392227 h 822282"/>
                  <a:gd name="connsiteX6" fmla="*/ 1354307 w 1948519"/>
                  <a:gd name="connsiteY6" fmla="*/ 307348 h 822282"/>
                  <a:gd name="connsiteX7" fmla="*/ 1367370 w 1948519"/>
                  <a:gd name="connsiteY7" fmla="*/ 222534 h 822282"/>
                  <a:gd name="connsiteX8" fmla="*/ 1429713 w 1948519"/>
                  <a:gd name="connsiteY8" fmla="*/ 178682 h 822282"/>
                  <a:gd name="connsiteX9" fmla="*/ 1508774 w 1948519"/>
                  <a:gd name="connsiteY9" fmla="*/ 159179 h 822282"/>
                  <a:gd name="connsiteX10" fmla="*/ 1635502 w 1948519"/>
                  <a:gd name="connsiteY10" fmla="*/ 122054 h 822282"/>
                  <a:gd name="connsiteX11" fmla="*/ 1948519 w 1948519"/>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7 w 1928400"/>
                  <a:gd name="connsiteY6" fmla="*/ 307348 h 822282"/>
                  <a:gd name="connsiteX7" fmla="*/ 1367370 w 1928400"/>
                  <a:gd name="connsiteY7" fmla="*/ 222534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7 w 1928400"/>
                  <a:gd name="connsiteY6" fmla="*/ 307348 h 822282"/>
                  <a:gd name="connsiteX7" fmla="*/ 1367370 w 1928400"/>
                  <a:gd name="connsiteY7" fmla="*/ 222534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7370 w 1928400"/>
                  <a:gd name="connsiteY7" fmla="*/ 222534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7370 w 1928400"/>
                  <a:gd name="connsiteY7" fmla="*/ 222534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6763 w 1928400"/>
                  <a:gd name="connsiteY6" fmla="*/ 297040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8 w 1928400"/>
                  <a:gd name="connsiteY6" fmla="*/ 286732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8 w 1928400"/>
                  <a:gd name="connsiteY6" fmla="*/ 286732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8 w 1928400"/>
                  <a:gd name="connsiteY6" fmla="*/ 286732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54308 w 1928400"/>
                  <a:gd name="connsiteY6" fmla="*/ 286732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8682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2225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6873 w 1928400"/>
                  <a:gd name="connsiteY7" fmla="*/ 209129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0677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0677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0677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0677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2341 w 1928400"/>
                  <a:gd name="connsiteY7" fmla="*/ 210677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 name="connsiteX0" fmla="*/ 0 w 1928400"/>
                  <a:gd name="connsiteY0" fmla="*/ 822282 h 822282"/>
                  <a:gd name="connsiteX1" fmla="*/ 230832 w 1928400"/>
                  <a:gd name="connsiteY1" fmla="*/ 762081 h 822282"/>
                  <a:gd name="connsiteX2" fmla="*/ 594542 w 1928400"/>
                  <a:gd name="connsiteY2" fmla="*/ 695276 h 822282"/>
                  <a:gd name="connsiteX3" fmla="*/ 926255 w 1928400"/>
                  <a:gd name="connsiteY3" fmla="*/ 622999 h 822282"/>
                  <a:gd name="connsiteX4" fmla="*/ 1208949 w 1928400"/>
                  <a:gd name="connsiteY4" fmla="*/ 543664 h 822282"/>
                  <a:gd name="connsiteX5" fmla="*/ 1325622 w 1928400"/>
                  <a:gd name="connsiteY5" fmla="*/ 392227 h 822282"/>
                  <a:gd name="connsiteX6" fmla="*/ 1349278 w 1928400"/>
                  <a:gd name="connsiteY6" fmla="*/ 285014 h 822282"/>
                  <a:gd name="connsiteX7" fmla="*/ 1366873 w 1928400"/>
                  <a:gd name="connsiteY7" fmla="*/ 212225 h 822282"/>
                  <a:gd name="connsiteX8" fmla="*/ 1429713 w 1928400"/>
                  <a:gd name="connsiteY8" fmla="*/ 175246 h 822282"/>
                  <a:gd name="connsiteX9" fmla="*/ 1508774 w 1928400"/>
                  <a:gd name="connsiteY9" fmla="*/ 159179 h 822282"/>
                  <a:gd name="connsiteX10" fmla="*/ 1635502 w 1928400"/>
                  <a:gd name="connsiteY10" fmla="*/ 122054 h 822282"/>
                  <a:gd name="connsiteX11" fmla="*/ 1928400 w 1928400"/>
                  <a:gd name="connsiteY11" fmla="*/ 0 h 822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8400" h="822282">
                    <a:moveTo>
                      <a:pt x="0" y="822282"/>
                    </a:moveTo>
                    <a:cubicBezTo>
                      <a:pt x="40701" y="810465"/>
                      <a:pt x="159231" y="773441"/>
                      <a:pt x="230832" y="762081"/>
                    </a:cubicBezTo>
                    <a:cubicBezTo>
                      <a:pt x="315806" y="745371"/>
                      <a:pt x="478638" y="718456"/>
                      <a:pt x="594542" y="695276"/>
                    </a:cubicBezTo>
                    <a:cubicBezTo>
                      <a:pt x="710446" y="672096"/>
                      <a:pt x="803794" y="650051"/>
                      <a:pt x="926255" y="622999"/>
                    </a:cubicBezTo>
                    <a:cubicBezTo>
                      <a:pt x="1048716" y="595947"/>
                      <a:pt x="1142388" y="582126"/>
                      <a:pt x="1208949" y="543664"/>
                    </a:cubicBezTo>
                    <a:cubicBezTo>
                      <a:pt x="1275510" y="505202"/>
                      <a:pt x="1311298" y="435335"/>
                      <a:pt x="1325622" y="392227"/>
                    </a:cubicBezTo>
                    <a:cubicBezTo>
                      <a:pt x="1339946" y="349119"/>
                      <a:pt x="1338697" y="336270"/>
                      <a:pt x="1349278" y="285014"/>
                    </a:cubicBezTo>
                    <a:cubicBezTo>
                      <a:pt x="1353013" y="255031"/>
                      <a:pt x="1360983" y="227350"/>
                      <a:pt x="1366873" y="212225"/>
                    </a:cubicBezTo>
                    <a:cubicBezTo>
                      <a:pt x="1388909" y="194441"/>
                      <a:pt x="1390449" y="187682"/>
                      <a:pt x="1429713" y="175246"/>
                    </a:cubicBezTo>
                    <a:cubicBezTo>
                      <a:pt x="1463949" y="166246"/>
                      <a:pt x="1482133" y="160685"/>
                      <a:pt x="1508774" y="159179"/>
                    </a:cubicBezTo>
                    <a:cubicBezTo>
                      <a:pt x="1537930" y="152519"/>
                      <a:pt x="1572565" y="151175"/>
                      <a:pt x="1635502" y="122054"/>
                    </a:cubicBezTo>
                    <a:cubicBezTo>
                      <a:pt x="1818019" y="41107"/>
                      <a:pt x="1822398" y="43903"/>
                      <a:pt x="1928400" y="0"/>
                    </a:cubicBezTo>
                  </a:path>
                </a:pathLst>
              </a:cu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Arial" panose="020B0604020202020204" pitchFamily="34" charset="0"/>
                  <a:ea typeface="Arial Unicode MS" panose="020B0604020202020204" pitchFamily="50" charset="-128"/>
                  <a:cs typeface="Arial" panose="020B0604020202020204" pitchFamily="34" charset="0"/>
                </a:endParaRPr>
              </a:p>
            </p:txBody>
          </p:sp>
          <p:cxnSp>
            <p:nvCxnSpPr>
              <p:cNvPr id="17" name="直線コネクタ 16"/>
              <p:cNvCxnSpPr/>
              <p:nvPr/>
            </p:nvCxnSpPr>
            <p:spPr>
              <a:xfrm>
                <a:off x="2299692" y="4090899"/>
                <a:ext cx="5665" cy="15562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738052" y="3361033"/>
                <a:ext cx="1327346" cy="677794"/>
              </a:xfrm>
              <a:prstGeom prst="rect">
                <a:avLst/>
              </a:prstGeom>
              <a:noFill/>
              <a:ln w="31750">
                <a:noFill/>
              </a:ln>
            </p:spPr>
            <p:txBody>
              <a:bodyPr wrap="none" rtlCol="0">
                <a:spAutoFit/>
              </a:bodyPr>
              <a:lstStyle/>
              <a:p>
                <a:r>
                  <a:rPr lang="en-US" altLang="ja-JP" sz="2800" dirty="0">
                    <a:latin typeface="Arial" panose="020B0604020202020204" pitchFamily="34" charset="0"/>
                    <a:cs typeface="Arial" panose="020B0604020202020204" pitchFamily="34" charset="0"/>
                    <a:sym typeface="Symbol"/>
                  </a:rPr>
                  <a:t>-2/e</a:t>
                </a:r>
                <a:endParaRPr kumimoji="1" lang="ja-JP" altLang="en-US" sz="2800" dirty="0">
                  <a:latin typeface="Arial" panose="020B0604020202020204" pitchFamily="34" charset="0"/>
                  <a:cs typeface="Arial" panose="020B0604020202020204" pitchFamily="34" charset="0"/>
                </a:endParaRPr>
              </a:p>
            </p:txBody>
          </p:sp>
        </p:grpSp>
        <p:sp>
          <p:nvSpPr>
            <p:cNvPr id="19" name="テキスト ボックス 18"/>
            <p:cNvSpPr txBox="1"/>
            <p:nvPr/>
          </p:nvSpPr>
          <p:spPr>
            <a:xfrm>
              <a:off x="5180936" y="4844542"/>
              <a:ext cx="2536703" cy="677108"/>
            </a:xfrm>
            <a:prstGeom prst="rect">
              <a:avLst/>
            </a:prstGeom>
            <a:noFill/>
            <a:ln w="31750">
              <a:noFill/>
            </a:ln>
          </p:spPr>
          <p:txBody>
            <a:bodyPr wrap="square" rtlCol="0">
              <a:spAutoFit/>
            </a:bodyPr>
            <a:lstStyle/>
            <a:p>
              <a:r>
                <a:rPr lang="ja-JP" altLang="en-US" sz="2000" dirty="0">
                  <a:latin typeface="Arial" panose="020B0604020202020204" pitchFamily="34" charset="0"/>
                  <a:ea typeface="Arial Unicode MS" panose="020B0604020202020204" pitchFamily="50" charset="-128"/>
                  <a:cs typeface="Arial" panose="020B0604020202020204" pitchFamily="34" charset="0"/>
                </a:rPr>
                <a:t>ジョセフソン電流</a:t>
              </a:r>
              <a:endParaRPr lang="en-US" altLang="ja-JP" sz="2000" dirty="0">
                <a:latin typeface="Arial" panose="020B0604020202020204" pitchFamily="34" charset="0"/>
                <a:ea typeface="Arial Unicode MS" panose="020B0604020202020204" pitchFamily="50" charset="-128"/>
                <a:cs typeface="Arial" panose="020B0604020202020204" pitchFamily="34" charset="0"/>
              </a:endParaRPr>
            </a:p>
            <a:p>
              <a:r>
                <a:rPr lang="ja-JP" altLang="en-US" dirty="0">
                  <a:latin typeface="Arial" panose="020B0604020202020204" pitchFamily="34" charset="0"/>
                  <a:ea typeface="Arial Unicode MS" panose="020B0604020202020204" pitchFamily="50" charset="-128"/>
                  <a:cs typeface="Arial" panose="020B0604020202020204" pitchFamily="34" charset="0"/>
                </a:rPr>
                <a:t>磁場印加により抑制</a:t>
              </a:r>
              <a:endParaRPr kumimoji="1" lang="ja-JP" altLang="en-US" dirty="0">
                <a:solidFill>
                  <a:srgbClr val="0070C0"/>
                </a:solidFill>
                <a:latin typeface="Arial" panose="020B0604020202020204" pitchFamily="34" charset="0"/>
                <a:ea typeface="Arial Unicode MS" panose="020B0604020202020204" pitchFamily="50" charset="-128"/>
                <a:cs typeface="Arial" panose="020B0604020202020204" pitchFamily="34" charset="0"/>
              </a:endParaRPr>
            </a:p>
          </p:txBody>
        </p:sp>
        <p:cxnSp>
          <p:nvCxnSpPr>
            <p:cNvPr id="21" name="直線コネクタ 20"/>
            <p:cNvCxnSpPr/>
            <p:nvPr/>
          </p:nvCxnSpPr>
          <p:spPr>
            <a:xfrm flipV="1">
              <a:off x="2816849" y="3424112"/>
              <a:ext cx="4555273" cy="95106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a:cxnSpLocks/>
            </p:cNvCxnSpPr>
            <p:nvPr/>
          </p:nvCxnSpPr>
          <p:spPr bwMode="auto">
            <a:xfrm flipV="1">
              <a:off x="5832413" y="3799905"/>
              <a:ext cx="17849" cy="440555"/>
            </a:xfrm>
            <a:prstGeom prst="straightConnector1">
              <a:avLst/>
            </a:prstGeom>
            <a:noFill/>
            <a:ln w="25400" cap="flat" cmpd="sng" algn="ctr">
              <a:solidFill>
                <a:srgbClr val="0070C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テキスト ボックス 32"/>
            <p:cNvSpPr txBox="1"/>
            <p:nvPr/>
          </p:nvSpPr>
          <p:spPr>
            <a:xfrm>
              <a:off x="4764933" y="4252144"/>
              <a:ext cx="1472758" cy="400110"/>
            </a:xfrm>
            <a:prstGeom prst="rect">
              <a:avLst/>
            </a:prstGeom>
            <a:noFill/>
            <a:ln w="31750">
              <a:noFill/>
            </a:ln>
          </p:spPr>
          <p:txBody>
            <a:bodyPr wrap="square" rtlCol="0">
              <a:spAutoFit/>
            </a:bodyPr>
            <a:lstStyle/>
            <a:p>
              <a:r>
                <a:rPr lang="ja-JP" altLang="en-US" sz="2000" dirty="0">
                  <a:latin typeface="Arial" panose="020B0604020202020204" pitchFamily="34" charset="0"/>
                  <a:ea typeface="Arial Unicode MS" panose="020B0604020202020204" pitchFamily="50" charset="-128"/>
                  <a:cs typeface="Arial" panose="020B0604020202020204" pitchFamily="34" charset="0"/>
                </a:rPr>
                <a:t>リーク電流</a:t>
              </a:r>
              <a:endParaRPr kumimoji="1" lang="ja-JP" altLang="en-US" sz="2000" dirty="0">
                <a:solidFill>
                  <a:srgbClr val="0070C0"/>
                </a:solidFill>
                <a:latin typeface="Arial" panose="020B0604020202020204" pitchFamily="34" charset="0"/>
                <a:ea typeface="Arial Unicode MS" panose="020B0604020202020204" pitchFamily="50" charset="-128"/>
                <a:cs typeface="Arial" panose="020B0604020202020204" pitchFamily="34" charset="0"/>
              </a:endParaRPr>
            </a:p>
          </p:txBody>
        </p:sp>
        <p:cxnSp>
          <p:nvCxnSpPr>
            <p:cNvPr id="26" name="直線コネクタ 25"/>
            <p:cNvCxnSpPr/>
            <p:nvPr/>
          </p:nvCxnSpPr>
          <p:spPr>
            <a:xfrm>
              <a:off x="4713615" y="3089918"/>
              <a:ext cx="0" cy="1679109"/>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cxnSpLocks/>
              <a:stCxn id="19" idx="1"/>
            </p:cNvCxnSpPr>
            <p:nvPr/>
          </p:nvCxnSpPr>
          <p:spPr bwMode="auto">
            <a:xfrm flipH="1" flipV="1">
              <a:off x="4816920" y="4824782"/>
              <a:ext cx="364016" cy="358314"/>
            </a:xfrm>
            <a:prstGeom prst="straightConnector1">
              <a:avLst/>
            </a:prstGeom>
            <a:noFill/>
            <a:ln w="25400" cap="flat" cmpd="sng" algn="ctr">
              <a:solidFill>
                <a:srgbClr val="0070C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0" name="右矢印 107"/>
          <p:cNvSpPr/>
          <p:nvPr/>
        </p:nvSpPr>
        <p:spPr bwMode="auto">
          <a:xfrm rot="12056074">
            <a:off x="5869355" y="1950674"/>
            <a:ext cx="978408" cy="242316"/>
          </a:xfrm>
          <a:prstGeom prst="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96" name="グループ化 95"/>
          <p:cNvGrpSpPr/>
          <p:nvPr/>
        </p:nvGrpSpPr>
        <p:grpSpPr>
          <a:xfrm>
            <a:off x="3103430" y="5245599"/>
            <a:ext cx="1369324" cy="1300957"/>
            <a:chOff x="1368003" y="1186163"/>
            <a:chExt cx="1369324" cy="1300957"/>
          </a:xfrm>
        </p:grpSpPr>
        <p:sp>
          <p:nvSpPr>
            <p:cNvPr id="79" name="四角形: 角を丸くする 78"/>
            <p:cNvSpPr/>
            <p:nvPr/>
          </p:nvSpPr>
          <p:spPr>
            <a:xfrm>
              <a:off x="1368003" y="1186163"/>
              <a:ext cx="1369324" cy="1300957"/>
            </a:xfrm>
            <a:prstGeom prst="roundRect">
              <a:avLst/>
            </a:prstGeom>
            <a:solidFill>
              <a:schemeClr val="lt1"/>
            </a:solidFill>
            <a:ln w="5080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61" name="グループ化 60"/>
            <p:cNvGrpSpPr/>
            <p:nvPr/>
          </p:nvGrpSpPr>
          <p:grpSpPr>
            <a:xfrm>
              <a:off x="1414147" y="1357318"/>
              <a:ext cx="1243704" cy="969762"/>
              <a:chOff x="3095959" y="2978246"/>
              <a:chExt cx="2016224" cy="1572125"/>
            </a:xfrm>
          </p:grpSpPr>
          <p:cxnSp>
            <p:nvCxnSpPr>
              <p:cNvPr id="62" name="直線コネクタ 61"/>
              <p:cNvCxnSpPr/>
              <p:nvPr/>
            </p:nvCxnSpPr>
            <p:spPr bwMode="auto">
              <a:xfrm>
                <a:off x="3095959" y="3645024"/>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直線コネクタ 62"/>
              <p:cNvCxnSpPr/>
              <p:nvPr/>
            </p:nvCxnSpPr>
            <p:spPr bwMode="auto">
              <a:xfrm>
                <a:off x="3095959" y="4221088"/>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正方形/長方形 63"/>
              <p:cNvSpPr/>
              <p:nvPr/>
            </p:nvSpPr>
            <p:spPr bwMode="auto">
              <a:xfrm>
                <a:off x="4032063" y="2978246"/>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65" name="グループ化 64"/>
              <p:cNvGrpSpPr/>
              <p:nvPr/>
            </p:nvGrpSpPr>
            <p:grpSpPr>
              <a:xfrm>
                <a:off x="3339603" y="4077072"/>
                <a:ext cx="448816" cy="288032"/>
                <a:chOff x="2483768" y="4725144"/>
                <a:chExt cx="448816" cy="288032"/>
              </a:xfrm>
            </p:grpSpPr>
            <p:sp>
              <p:nvSpPr>
                <p:cNvPr id="73" name="円/楕円 88"/>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4" name="円/楕円 89"/>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5" name="円/楕円 90"/>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66" name="直線コネクタ 65"/>
              <p:cNvCxnSpPr/>
              <p:nvPr/>
            </p:nvCxnSpPr>
            <p:spPr bwMode="auto">
              <a:xfrm>
                <a:off x="4170002" y="3645024"/>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直線コネクタ 66"/>
              <p:cNvCxnSpPr/>
              <p:nvPr/>
            </p:nvCxnSpPr>
            <p:spPr bwMode="auto">
              <a:xfrm>
                <a:off x="4176079" y="4221088"/>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8" name="グループ化 67"/>
              <p:cNvGrpSpPr/>
              <p:nvPr/>
            </p:nvGrpSpPr>
            <p:grpSpPr>
              <a:xfrm>
                <a:off x="4455850" y="4077072"/>
                <a:ext cx="448816" cy="288032"/>
                <a:chOff x="2483768" y="4725144"/>
                <a:chExt cx="448816" cy="288032"/>
              </a:xfrm>
            </p:grpSpPr>
            <p:sp>
              <p:nvSpPr>
                <p:cNvPr id="70" name="円/楕円 102"/>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1" name="円/楕円 103"/>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2" name="円/楕円 104"/>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69" name="直線矢印コネクタ 68"/>
              <p:cNvCxnSpPr/>
              <p:nvPr/>
            </p:nvCxnSpPr>
            <p:spPr bwMode="auto">
              <a:xfrm>
                <a:off x="3807778" y="4141652"/>
                <a:ext cx="648072" cy="0"/>
              </a:xfrm>
              <a:prstGeom prst="straightConnector1">
                <a:avLst/>
              </a:prstGeom>
              <a:noFill/>
              <a:ln w="25400" cap="flat" cmpd="sng" algn="ctr">
                <a:solidFill>
                  <a:srgbClr val="FF0000"/>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117" name="グループ化 116"/>
          <p:cNvGrpSpPr/>
          <p:nvPr/>
        </p:nvGrpSpPr>
        <p:grpSpPr>
          <a:xfrm>
            <a:off x="5277877" y="5183890"/>
            <a:ext cx="1453519" cy="1492431"/>
            <a:chOff x="932727" y="5167319"/>
            <a:chExt cx="1453519" cy="1492431"/>
          </a:xfrm>
        </p:grpSpPr>
        <p:sp>
          <p:nvSpPr>
            <p:cNvPr id="116" name="四角形: 角を丸くする 115"/>
            <p:cNvSpPr/>
            <p:nvPr/>
          </p:nvSpPr>
          <p:spPr>
            <a:xfrm>
              <a:off x="932727" y="5167319"/>
              <a:ext cx="1453519" cy="1492431"/>
            </a:xfrm>
            <a:prstGeom prst="roundRect">
              <a:avLst/>
            </a:prstGeom>
            <a:solidFill>
              <a:schemeClr val="lt1"/>
            </a:solidFill>
            <a:ln w="5080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97" name="グループ化 96"/>
            <p:cNvGrpSpPr/>
            <p:nvPr/>
          </p:nvGrpSpPr>
          <p:grpSpPr>
            <a:xfrm>
              <a:off x="947026" y="5211218"/>
              <a:ext cx="1234824" cy="1448532"/>
              <a:chOff x="555057" y="4131186"/>
              <a:chExt cx="2016224" cy="2365167"/>
            </a:xfrm>
          </p:grpSpPr>
          <p:grpSp>
            <p:nvGrpSpPr>
              <p:cNvPr id="98" name="グループ化 97"/>
              <p:cNvGrpSpPr/>
              <p:nvPr/>
            </p:nvGrpSpPr>
            <p:grpSpPr>
              <a:xfrm>
                <a:off x="555057" y="4477535"/>
                <a:ext cx="2016224" cy="1572125"/>
                <a:chOff x="3095959" y="2978246"/>
                <a:chExt cx="2016224" cy="1572125"/>
              </a:xfrm>
            </p:grpSpPr>
            <p:cxnSp>
              <p:nvCxnSpPr>
                <p:cNvPr id="103" name="直線コネクタ 102"/>
                <p:cNvCxnSpPr/>
                <p:nvPr/>
              </p:nvCxnSpPr>
              <p:spPr bwMode="auto">
                <a:xfrm>
                  <a:off x="3095959" y="3645024"/>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直線コネクタ 103"/>
                <p:cNvCxnSpPr/>
                <p:nvPr/>
              </p:nvCxnSpPr>
              <p:spPr bwMode="auto">
                <a:xfrm>
                  <a:off x="3095959" y="4221088"/>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5" name="正方形/長方形 104"/>
                <p:cNvSpPr/>
                <p:nvPr/>
              </p:nvSpPr>
              <p:spPr bwMode="auto">
                <a:xfrm>
                  <a:off x="4032063" y="2978246"/>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106" name="グループ化 105"/>
                <p:cNvGrpSpPr/>
                <p:nvPr/>
              </p:nvGrpSpPr>
              <p:grpSpPr>
                <a:xfrm>
                  <a:off x="3339603" y="4077072"/>
                  <a:ext cx="448816" cy="288032"/>
                  <a:chOff x="2483768" y="4725144"/>
                  <a:chExt cx="448816" cy="288032"/>
                </a:xfrm>
              </p:grpSpPr>
              <p:sp>
                <p:nvSpPr>
                  <p:cNvPr id="113" name="円/楕円 120"/>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4" name="円/楕円 121"/>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5" name="円/楕円 122"/>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107" name="直線コネクタ 106"/>
                <p:cNvCxnSpPr/>
                <p:nvPr/>
              </p:nvCxnSpPr>
              <p:spPr bwMode="auto">
                <a:xfrm>
                  <a:off x="4170002" y="3645024"/>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直線コネクタ 107"/>
                <p:cNvCxnSpPr/>
                <p:nvPr/>
              </p:nvCxnSpPr>
              <p:spPr bwMode="auto">
                <a:xfrm>
                  <a:off x="4176079" y="4221088"/>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09" name="グループ化 108"/>
                <p:cNvGrpSpPr/>
                <p:nvPr/>
              </p:nvGrpSpPr>
              <p:grpSpPr>
                <a:xfrm>
                  <a:off x="4455850" y="4077072"/>
                  <a:ext cx="448816" cy="288032"/>
                  <a:chOff x="2483768" y="4725144"/>
                  <a:chExt cx="448816" cy="288032"/>
                </a:xfrm>
              </p:grpSpPr>
              <p:sp>
                <p:nvSpPr>
                  <p:cNvPr id="110" name="円/楕円 117"/>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1" name="円/楕円 118"/>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2" name="円/楕円 119"/>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grpSp>
          <p:sp>
            <p:nvSpPr>
              <p:cNvPr id="99" name="円弧 98"/>
              <p:cNvSpPr/>
              <p:nvPr/>
            </p:nvSpPr>
            <p:spPr bwMode="auto">
              <a:xfrm>
                <a:off x="1278114" y="4274362"/>
                <a:ext cx="264886" cy="2065686"/>
              </a:xfrm>
              <a:prstGeom prst="arc">
                <a:avLst>
                  <a:gd name="adj1" fmla="val 16131064"/>
                  <a:gd name="adj2" fmla="val 5356906"/>
                </a:avLst>
              </a:prstGeom>
              <a:noFill/>
              <a:ln w="25400" cap="flat" cmpd="sng" algn="ctr">
                <a:solidFill>
                  <a:srgbClr val="FFC000"/>
                </a:solidFill>
                <a:prstDash val="solid"/>
                <a:round/>
                <a:headEnd type="stealth" w="lg"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0" name="円弧 99"/>
              <p:cNvSpPr/>
              <p:nvPr/>
            </p:nvSpPr>
            <p:spPr bwMode="auto">
              <a:xfrm flipH="1">
                <a:off x="1608309" y="4274362"/>
                <a:ext cx="239913" cy="2065686"/>
              </a:xfrm>
              <a:prstGeom prst="arc">
                <a:avLst>
                  <a:gd name="adj1" fmla="val 16133752"/>
                  <a:gd name="adj2" fmla="val 5356906"/>
                </a:avLst>
              </a:prstGeom>
              <a:noFill/>
              <a:ln w="25400" cap="flat" cmpd="sng" algn="ctr">
                <a:solidFill>
                  <a:srgbClr val="FFC000"/>
                </a:solidFill>
                <a:prstDash val="solid"/>
                <a:round/>
                <a:headEnd type="stealth" w="lg"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1" name="円弧 100"/>
              <p:cNvSpPr/>
              <p:nvPr/>
            </p:nvSpPr>
            <p:spPr bwMode="auto">
              <a:xfrm>
                <a:off x="1517450" y="4193618"/>
                <a:ext cx="57834" cy="2302735"/>
              </a:xfrm>
              <a:prstGeom prst="arc">
                <a:avLst>
                  <a:gd name="adj1" fmla="val 16200000"/>
                  <a:gd name="adj2" fmla="val 5356906"/>
                </a:avLst>
              </a:prstGeom>
              <a:noFill/>
              <a:ln w="25400" cap="flat" cmpd="sng" algn="ctr">
                <a:solidFill>
                  <a:srgbClr val="FFC000"/>
                </a:solidFill>
                <a:prstDash val="solid"/>
                <a:round/>
                <a:headEnd type="stealth" w="lg"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2" name="テキスト ボックス 101"/>
              <p:cNvSpPr txBox="1"/>
              <p:nvPr/>
            </p:nvSpPr>
            <p:spPr>
              <a:xfrm>
                <a:off x="1621534" y="4131186"/>
                <a:ext cx="792205" cy="369332"/>
              </a:xfrm>
              <a:prstGeom prst="rect">
                <a:avLst/>
              </a:prstGeom>
              <a:noFill/>
            </p:spPr>
            <p:txBody>
              <a:bodyPr wrap="none" rtlCol="0">
                <a:spAutoFit/>
              </a:bodyPr>
              <a:lstStyle/>
              <a:p>
                <a:r>
                  <a:rPr kumimoji="1" lang="en-US" altLang="ja-JP" b="1" dirty="0"/>
                  <a:t>B field</a:t>
                </a:r>
                <a:endParaRPr kumimoji="1" lang="ja-JP" altLang="en-US" b="1" dirty="0"/>
              </a:p>
            </p:txBody>
          </p:sp>
        </p:grpSp>
      </p:grpSp>
      <p:sp>
        <p:nvSpPr>
          <p:cNvPr id="119" name="右矢印 107"/>
          <p:cNvSpPr/>
          <p:nvPr/>
        </p:nvSpPr>
        <p:spPr bwMode="auto">
          <a:xfrm>
            <a:off x="4586894" y="5815138"/>
            <a:ext cx="570472" cy="265389"/>
          </a:xfrm>
          <a:prstGeom prst="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147" name="グループ化 146"/>
          <p:cNvGrpSpPr/>
          <p:nvPr/>
        </p:nvGrpSpPr>
        <p:grpSpPr>
          <a:xfrm>
            <a:off x="3356441" y="834046"/>
            <a:ext cx="1566311" cy="1396145"/>
            <a:chOff x="3394785" y="1043602"/>
            <a:chExt cx="1566311" cy="1396145"/>
          </a:xfrm>
        </p:grpSpPr>
        <p:sp>
          <p:nvSpPr>
            <p:cNvPr id="121" name="四角形: 角を丸くする 120"/>
            <p:cNvSpPr/>
            <p:nvPr/>
          </p:nvSpPr>
          <p:spPr>
            <a:xfrm>
              <a:off x="3394785" y="1064142"/>
              <a:ext cx="1566311" cy="1375605"/>
            </a:xfrm>
            <a:prstGeom prst="roundRect">
              <a:avLst/>
            </a:prstGeom>
            <a:solidFill>
              <a:schemeClr val="lt1"/>
            </a:solidFill>
            <a:ln w="5080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cxnSp>
          <p:nvCxnSpPr>
            <p:cNvPr id="122" name="直線コネクタ 121"/>
            <p:cNvCxnSpPr/>
            <p:nvPr/>
          </p:nvCxnSpPr>
          <p:spPr bwMode="auto">
            <a:xfrm>
              <a:off x="3418538" y="1484784"/>
              <a:ext cx="700478"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直線コネクタ 122"/>
            <p:cNvCxnSpPr/>
            <p:nvPr/>
          </p:nvCxnSpPr>
          <p:spPr bwMode="auto">
            <a:xfrm>
              <a:off x="3418538" y="1916832"/>
              <a:ext cx="700478"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正方形/長方形 123"/>
            <p:cNvSpPr/>
            <p:nvPr/>
          </p:nvSpPr>
          <p:spPr bwMode="auto">
            <a:xfrm>
              <a:off x="4119016" y="1043602"/>
              <a:ext cx="107766" cy="1176406"/>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5" name="円/楕円 82"/>
            <p:cNvSpPr/>
            <p:nvPr/>
          </p:nvSpPr>
          <p:spPr bwMode="auto">
            <a:xfrm>
              <a:off x="3541135" y="1430547"/>
              <a:ext cx="107766" cy="10776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126" name="グループ化 125"/>
            <p:cNvGrpSpPr/>
            <p:nvPr/>
          </p:nvGrpSpPr>
          <p:grpSpPr>
            <a:xfrm>
              <a:off x="3600855" y="1809066"/>
              <a:ext cx="335845" cy="215532"/>
              <a:chOff x="2483768" y="5129826"/>
              <a:chExt cx="448816" cy="288032"/>
            </a:xfrm>
          </p:grpSpPr>
          <p:sp>
            <p:nvSpPr>
              <p:cNvPr id="135" name="円/楕円 84"/>
              <p:cNvSpPr/>
              <p:nvPr/>
            </p:nvSpPr>
            <p:spPr bwMode="auto">
              <a:xfrm>
                <a:off x="2542630" y="5204393"/>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6" name="円/楕円 85"/>
              <p:cNvSpPr/>
              <p:nvPr/>
            </p:nvSpPr>
            <p:spPr bwMode="auto">
              <a:xfrm>
                <a:off x="2697387" y="5204390"/>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7" name="円/楕円 86"/>
              <p:cNvSpPr/>
              <p:nvPr/>
            </p:nvSpPr>
            <p:spPr bwMode="auto">
              <a:xfrm>
                <a:off x="2483768" y="5129826"/>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127" name="直線コネクタ 126"/>
            <p:cNvCxnSpPr/>
            <p:nvPr/>
          </p:nvCxnSpPr>
          <p:spPr bwMode="auto">
            <a:xfrm>
              <a:off x="4222235" y="1744080"/>
              <a:ext cx="700478"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直線コネクタ 127"/>
            <p:cNvCxnSpPr/>
            <p:nvPr/>
          </p:nvCxnSpPr>
          <p:spPr bwMode="auto">
            <a:xfrm>
              <a:off x="4226782" y="2175143"/>
              <a:ext cx="700478"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29" name="グループ化 128"/>
            <p:cNvGrpSpPr/>
            <p:nvPr/>
          </p:nvGrpSpPr>
          <p:grpSpPr>
            <a:xfrm>
              <a:off x="4436132" y="2067377"/>
              <a:ext cx="335845" cy="215532"/>
              <a:chOff x="2483768" y="4725144"/>
              <a:chExt cx="448816" cy="288032"/>
            </a:xfrm>
          </p:grpSpPr>
          <p:sp>
            <p:nvSpPr>
              <p:cNvPr id="132" name="円/楕円 94"/>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3" name="円/楕円 95"/>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4" name="円/楕円 96"/>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130" name="円/楕円 97"/>
            <p:cNvSpPr/>
            <p:nvPr/>
          </p:nvSpPr>
          <p:spPr bwMode="auto">
            <a:xfrm>
              <a:off x="3826404" y="1429894"/>
              <a:ext cx="107766" cy="10776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31" name="直線矢印コネクタ 130"/>
            <p:cNvCxnSpPr>
              <a:cxnSpLocks/>
            </p:cNvCxnSpPr>
            <p:nvPr/>
          </p:nvCxnSpPr>
          <p:spPr bwMode="auto">
            <a:xfrm flipV="1">
              <a:off x="3812095" y="1545226"/>
              <a:ext cx="56375" cy="319636"/>
            </a:xfrm>
            <a:prstGeom prst="straightConnector1">
              <a:avLst/>
            </a:prstGeom>
            <a:noFill/>
            <a:ln w="2540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直線矢印コネクタ 139"/>
            <p:cNvCxnSpPr>
              <a:cxnSpLocks/>
              <a:stCxn id="135" idx="0"/>
            </p:cNvCxnSpPr>
            <p:nvPr/>
          </p:nvCxnSpPr>
          <p:spPr bwMode="auto">
            <a:xfrm flipH="1" flipV="1">
              <a:off x="3588280" y="1545226"/>
              <a:ext cx="110504" cy="319638"/>
            </a:xfrm>
            <a:prstGeom prst="straightConnector1">
              <a:avLst/>
            </a:prstGeom>
            <a:noFill/>
            <a:ln w="190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4" name="Freeform 82"/>
            <p:cNvSpPr>
              <a:spLocks/>
            </p:cNvSpPr>
            <p:nvPr/>
          </p:nvSpPr>
          <p:spPr bwMode="auto">
            <a:xfrm rot="18695635" flipV="1">
              <a:off x="3536435" y="2094157"/>
              <a:ext cx="494872" cy="188351"/>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38100" cmpd="sng">
              <a:solidFill>
                <a:schemeClr val="accent6">
                  <a:lumMod val="75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dirty="0"/>
            </a:p>
          </p:txBody>
        </p:sp>
        <p:sp>
          <p:nvSpPr>
            <p:cNvPr id="145" name="円弧 144"/>
            <p:cNvSpPr/>
            <p:nvPr/>
          </p:nvSpPr>
          <p:spPr>
            <a:xfrm>
              <a:off x="3643532" y="1214239"/>
              <a:ext cx="1092935" cy="501378"/>
            </a:xfrm>
            <a:prstGeom prst="arc">
              <a:avLst>
                <a:gd name="adj1" fmla="val 11345035"/>
                <a:gd name="adj2" fmla="val 21247380"/>
              </a:avLst>
            </a:prstGeom>
            <a:ln w="317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dirty="0"/>
            </a:p>
          </p:txBody>
        </p:sp>
        <p:sp>
          <p:nvSpPr>
            <p:cNvPr id="146" name="円弧 145"/>
            <p:cNvSpPr/>
            <p:nvPr/>
          </p:nvSpPr>
          <p:spPr>
            <a:xfrm>
              <a:off x="3855383" y="1308115"/>
              <a:ext cx="742398" cy="290191"/>
            </a:xfrm>
            <a:prstGeom prst="arc">
              <a:avLst>
                <a:gd name="adj1" fmla="val 11345035"/>
                <a:gd name="adj2" fmla="val 36455"/>
              </a:avLst>
            </a:prstGeom>
            <a:ln w="317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dirty="0"/>
            </a:p>
          </p:txBody>
        </p:sp>
      </p:grpSp>
      <p:sp>
        <p:nvSpPr>
          <p:cNvPr id="148" name="右矢印 107"/>
          <p:cNvSpPr/>
          <p:nvPr/>
        </p:nvSpPr>
        <p:spPr bwMode="auto">
          <a:xfrm rot="5400000">
            <a:off x="3637328" y="2634987"/>
            <a:ext cx="978408" cy="242316"/>
          </a:xfrm>
          <a:prstGeom prst="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149" name="グループ化 148"/>
          <p:cNvGrpSpPr/>
          <p:nvPr/>
        </p:nvGrpSpPr>
        <p:grpSpPr>
          <a:xfrm>
            <a:off x="6903684" y="1457882"/>
            <a:ext cx="1783116" cy="1595391"/>
            <a:chOff x="6785178" y="1047751"/>
            <a:chExt cx="2134944" cy="1910179"/>
          </a:xfrm>
        </p:grpSpPr>
        <p:sp>
          <p:nvSpPr>
            <p:cNvPr id="150" name="四角形: 角を丸くする 149"/>
            <p:cNvSpPr/>
            <p:nvPr/>
          </p:nvSpPr>
          <p:spPr>
            <a:xfrm>
              <a:off x="6785178" y="1047751"/>
              <a:ext cx="2134944" cy="1910179"/>
            </a:xfrm>
            <a:prstGeom prst="roundRect">
              <a:avLst/>
            </a:prstGeom>
            <a:solidFill>
              <a:schemeClr val="lt1"/>
            </a:solidFill>
            <a:ln w="50800"/>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51" name="正方形/長方形 150"/>
            <p:cNvSpPr/>
            <p:nvPr/>
          </p:nvSpPr>
          <p:spPr>
            <a:xfrm>
              <a:off x="6849756" y="2007211"/>
              <a:ext cx="924728" cy="82628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cxnSp>
          <p:nvCxnSpPr>
            <p:cNvPr id="152" name="直線コネクタ 151"/>
            <p:cNvCxnSpPr/>
            <p:nvPr/>
          </p:nvCxnSpPr>
          <p:spPr bwMode="auto">
            <a:xfrm>
              <a:off x="6838859" y="1375204"/>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3" name="直線コネクタ 152"/>
            <p:cNvCxnSpPr/>
            <p:nvPr/>
          </p:nvCxnSpPr>
          <p:spPr bwMode="auto">
            <a:xfrm>
              <a:off x="6838859" y="1700808"/>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4" name="正方形/長方形 153"/>
            <p:cNvSpPr/>
            <p:nvPr/>
          </p:nvSpPr>
          <p:spPr bwMode="auto">
            <a:xfrm>
              <a:off x="7774963" y="1188984"/>
              <a:ext cx="104977" cy="1644509"/>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55" name="円/楕円 84"/>
            <p:cNvSpPr/>
            <p:nvPr/>
          </p:nvSpPr>
          <p:spPr bwMode="auto">
            <a:xfrm>
              <a:off x="7118415" y="192738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56" name="円/楕円 85"/>
            <p:cNvSpPr/>
            <p:nvPr/>
          </p:nvSpPr>
          <p:spPr bwMode="auto">
            <a:xfrm>
              <a:off x="7343007" y="192738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cxnSp>
          <p:nvCxnSpPr>
            <p:cNvPr id="157" name="直線矢印コネクタ 156"/>
            <p:cNvCxnSpPr/>
            <p:nvPr/>
          </p:nvCxnSpPr>
          <p:spPr bwMode="auto">
            <a:xfrm>
              <a:off x="7567599" y="1951073"/>
              <a:ext cx="555311" cy="56138"/>
            </a:xfrm>
            <a:prstGeom prst="straightConnector1">
              <a:avLst/>
            </a:prstGeom>
            <a:noFill/>
            <a:ln w="2540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58" name="テキスト ボックス 157"/>
                <p:cNvSpPr txBox="1"/>
                <p:nvPr/>
              </p:nvSpPr>
              <p:spPr>
                <a:xfrm>
                  <a:off x="7852650" y="1477779"/>
                  <a:ext cx="51488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a:rPr>
                          <m:t>2</m:t>
                        </m:r>
                        <m:r>
                          <m:rPr>
                            <m:sty m:val="p"/>
                          </m:rPr>
                          <a:rPr kumimoji="1" lang="en-US" altLang="ja-JP" b="0" i="0" smtClean="0">
                            <a:latin typeface="Cambria Math"/>
                          </a:rPr>
                          <m:t>Δ</m:t>
                        </m:r>
                      </m:oMath>
                    </m:oMathPara>
                  </a14:m>
                  <a:endParaRPr kumimoji="1" lang="ja-JP" altLang="en-US" dirty="0">
                    <a:latin typeface="Arial" panose="020B0604020202020204" pitchFamily="34" charset="0"/>
                    <a:ea typeface="Arial Unicode MS" panose="020B0604020202020204" pitchFamily="50" charset="-128"/>
                    <a:cs typeface="Arial" panose="020B0604020202020204" pitchFamily="34" charset="0"/>
                  </a:endParaRPr>
                </a:p>
              </p:txBody>
            </p:sp>
          </mc:Choice>
          <mc:Fallback xmlns="">
            <p:sp>
              <p:nvSpPr>
                <p:cNvPr id="158" name="テキスト ボックス 157"/>
                <p:cNvSpPr txBox="1">
                  <a:spLocks noRot="1" noChangeAspect="1" noMove="1" noResize="1" noEditPoints="1" noAdjustHandles="1" noChangeArrowheads="1" noChangeShapeType="1" noTextEdit="1"/>
                </p:cNvSpPr>
                <p:nvPr/>
              </p:nvSpPr>
              <p:spPr>
                <a:xfrm>
                  <a:off x="7852650" y="1477779"/>
                  <a:ext cx="514885" cy="369332"/>
                </a:xfrm>
                <a:prstGeom prst="rect">
                  <a:avLst/>
                </a:prstGeom>
                <a:blipFill>
                  <a:blip r:embed="rId2"/>
                  <a:stretch>
                    <a:fillRect r="-2857" b="-11765"/>
                  </a:stretch>
                </a:blipFill>
              </p:spPr>
              <p:txBody>
                <a:bodyPr/>
                <a:lstStyle/>
                <a:p>
                  <a:r>
                    <a:rPr lang="ja-JP" altLang="en-US">
                      <a:noFill/>
                    </a:rPr>
                    <a:t> </a:t>
                  </a:r>
                </a:p>
              </p:txBody>
            </p:sp>
          </mc:Fallback>
        </mc:AlternateContent>
        <p:cxnSp>
          <p:nvCxnSpPr>
            <p:cNvPr id="159" name="直線コネクタ 158"/>
            <p:cNvCxnSpPr/>
            <p:nvPr/>
          </p:nvCxnSpPr>
          <p:spPr bwMode="auto">
            <a:xfrm>
              <a:off x="6838859" y="2002841"/>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0" name="直線コネクタ 159"/>
            <p:cNvCxnSpPr/>
            <p:nvPr/>
          </p:nvCxnSpPr>
          <p:spPr bwMode="auto">
            <a:xfrm>
              <a:off x="7906947" y="2069232"/>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1" name="直線コネクタ 160"/>
            <p:cNvCxnSpPr/>
            <p:nvPr/>
          </p:nvCxnSpPr>
          <p:spPr bwMode="auto">
            <a:xfrm>
              <a:off x="7906947" y="2394836"/>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2" name="円/楕円 127"/>
            <p:cNvSpPr/>
            <p:nvPr/>
          </p:nvSpPr>
          <p:spPr bwMode="auto">
            <a:xfrm>
              <a:off x="8186503" y="199243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63" name="円/楕円 128"/>
            <p:cNvSpPr/>
            <p:nvPr/>
          </p:nvSpPr>
          <p:spPr bwMode="auto">
            <a:xfrm>
              <a:off x="8411095" y="199243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cxnSp>
          <p:nvCxnSpPr>
            <p:cNvPr id="164" name="直線コネクタ 163"/>
            <p:cNvCxnSpPr/>
            <p:nvPr/>
          </p:nvCxnSpPr>
          <p:spPr bwMode="auto">
            <a:xfrm>
              <a:off x="7906947" y="2696869"/>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5" name="正方形/長方形 164"/>
            <p:cNvSpPr/>
            <p:nvPr/>
          </p:nvSpPr>
          <p:spPr>
            <a:xfrm>
              <a:off x="7879940" y="2707721"/>
              <a:ext cx="924728" cy="1460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284195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グループ化 18"/>
          <p:cNvGrpSpPr/>
          <p:nvPr/>
        </p:nvGrpSpPr>
        <p:grpSpPr>
          <a:xfrm>
            <a:off x="3640226" y="1105444"/>
            <a:ext cx="5074979" cy="3502944"/>
            <a:chOff x="66523" y="2265188"/>
            <a:chExt cx="2114884" cy="1460321"/>
          </a:xfrm>
        </p:grpSpPr>
        <p:pic>
          <p:nvPicPr>
            <p:cNvPr id="21" name="図 20"/>
            <p:cNvPicPr>
              <a:picLocks noChangeAspect="1"/>
            </p:cNvPicPr>
            <p:nvPr/>
          </p:nvPicPr>
          <p:blipFill rotWithShape="1">
            <a:blip r:embed="rId3"/>
            <a:srcRect l="15756" t="2816" r="19755" b="14071"/>
            <a:stretch/>
          </p:blipFill>
          <p:spPr>
            <a:xfrm>
              <a:off x="383594" y="2276873"/>
              <a:ext cx="1624497" cy="1296144"/>
            </a:xfrm>
            <a:prstGeom prst="rect">
              <a:avLst/>
            </a:prstGeom>
            <a:ln w="127000" cap="rnd">
              <a:noFill/>
            </a:ln>
            <a:effectLst/>
            <a:scene3d>
              <a:camera prst="orthographicFront"/>
              <a:lightRig rig="twoPt" dir="t">
                <a:rot lat="0" lon="0" rev="7800000"/>
              </a:lightRig>
            </a:scene3d>
            <a:sp3d contourW="6350">
              <a:contourClr>
                <a:srgbClr val="C0C0C0"/>
              </a:contourClr>
            </a:sp3d>
          </p:spPr>
        </p:pic>
        <p:sp>
          <p:nvSpPr>
            <p:cNvPr id="22" name="テキスト ボックス 21"/>
            <p:cNvSpPr txBox="1"/>
            <p:nvPr/>
          </p:nvSpPr>
          <p:spPr>
            <a:xfrm>
              <a:off x="1129113" y="3401030"/>
              <a:ext cx="1052294" cy="211102"/>
            </a:xfrm>
            <a:prstGeom prst="rect">
              <a:avLst/>
            </a:prstGeom>
            <a:noFill/>
          </p:spPr>
          <p:txBody>
            <a:bodyPr wrap="none" rtlCol="0">
              <a:spAutoFit/>
            </a:bodyPr>
            <a:lstStyle/>
            <a:p>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Temperature(K)</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302154" y="3544985"/>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0.3</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671047" y="3544420"/>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0.4</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1040002" y="3543010"/>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テキスト ボックス 25"/>
            <p:cNvSpPr txBox="1"/>
            <p:nvPr/>
          </p:nvSpPr>
          <p:spPr>
            <a:xfrm>
              <a:off x="1405504" y="3546885"/>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0.6</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1773480" y="3542398"/>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0.7</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テキスト ボックス 27"/>
            <p:cNvSpPr txBox="1"/>
            <p:nvPr/>
          </p:nvSpPr>
          <p:spPr>
            <a:xfrm rot="16200000">
              <a:off x="144644" y="2468001"/>
              <a:ext cx="616728" cy="211102"/>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Leakage</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テキスト ボックス 28"/>
            <p:cNvSpPr txBox="1"/>
            <p:nvPr/>
          </p:nvSpPr>
          <p:spPr>
            <a:xfrm>
              <a:off x="66523" y="3194380"/>
              <a:ext cx="409517"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100pA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テキスト ボックス 29"/>
            <p:cNvSpPr txBox="1"/>
            <p:nvPr/>
          </p:nvSpPr>
          <p:spPr>
            <a:xfrm>
              <a:off x="163589" y="2966233"/>
              <a:ext cx="289419"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1nA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 name="テキスト ボックス 30"/>
            <p:cNvSpPr txBox="1"/>
            <p:nvPr/>
          </p:nvSpPr>
          <p:spPr>
            <a:xfrm>
              <a:off x="117677" y="2726055"/>
              <a:ext cx="349468"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10nA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2" name="テキスト ボックス 31"/>
            <p:cNvSpPr txBox="1"/>
            <p:nvPr/>
          </p:nvSpPr>
          <p:spPr>
            <a:xfrm>
              <a:off x="66523" y="2463738"/>
              <a:ext cx="409517"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100nA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2" name="タイトル 1"/>
          <p:cNvSpPr>
            <a:spLocks noGrp="1"/>
          </p:cNvSpPr>
          <p:nvPr>
            <p:ph type="title"/>
          </p:nvPr>
        </p:nvSpPr>
        <p:spPr>
          <a:xfrm>
            <a:off x="457200" y="53418"/>
            <a:ext cx="8229600" cy="634082"/>
          </a:xfrm>
        </p:spPr>
        <p:txBody>
          <a:bodyPr>
            <a:noAutofit/>
          </a:bodyPr>
          <a:lstStyle/>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CRVAVITY</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製</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Nb/Al-STJ </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 name="コンテンツ プレースホルダー 2"/>
          <p:cNvSpPr txBox="1">
            <a:spLocks/>
          </p:cNvSpPr>
          <p:nvPr/>
        </p:nvSpPr>
        <p:spPr>
          <a:xfrm>
            <a:off x="93504" y="4622603"/>
            <a:ext cx="8948299" cy="195828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50</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 </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角でリーク</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200pA@0.4V</a:t>
            </a:r>
            <a:r>
              <a:rPr lang="ja-JP" altLang="en-US" sz="2000" dirty="0" err="1">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 20m </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角ならリーク</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50pA@0.4V </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を達成</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endParaRPr>
          </a:p>
          <a:p>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=0.6meV, Al</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層でのバックトンネルゲインを</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10</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とすると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25meV</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光子に対する信号は，</a:t>
            </a:r>
            <a:r>
              <a:rPr kumimoji="0" lang="en-GB"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rPr>
              <a:t> </a:t>
            </a:r>
            <a:r>
              <a:rPr kumimoji="0" lang="en-GB" altLang="ja-JP" sz="2000" dirty="0" err="1">
                <a:solidFill>
                  <a:srgbClr val="0000FF"/>
                </a:solidFill>
                <a:latin typeface="Arial" panose="020B0604020202020204" pitchFamily="34" charset="0"/>
                <a:ea typeface="Arial Unicode MS" panose="020B0604020202020204" pitchFamily="50" charset="-128"/>
                <a:cs typeface="Arial" panose="020B0604020202020204" pitchFamily="34" charset="0"/>
              </a:rPr>
              <a:t>N</a:t>
            </a:r>
            <a:r>
              <a:rPr kumimoji="0" lang="en-GB" altLang="ja-JP" sz="2000" baseline="-25000" dirty="0" err="1">
                <a:solidFill>
                  <a:srgbClr val="0000FF"/>
                </a:solidFill>
                <a:latin typeface="Arial" panose="020B0604020202020204" pitchFamily="34" charset="0"/>
                <a:ea typeface="Arial Unicode MS" panose="020B0604020202020204" pitchFamily="50" charset="-128"/>
                <a:cs typeface="Arial" panose="020B0604020202020204" pitchFamily="34" charset="0"/>
              </a:rPr>
              <a:t>q.p</a:t>
            </a:r>
            <a:r>
              <a:rPr kumimoji="0" lang="en-GB" altLang="ja-JP" sz="2000" baseline="-25000" dirty="0">
                <a:solidFill>
                  <a:srgbClr val="0000FF"/>
                </a:solidFill>
                <a:latin typeface="Arial" panose="020B0604020202020204" pitchFamily="34" charset="0"/>
                <a:ea typeface="Arial Unicode MS" panose="020B0604020202020204" pitchFamily="50" charset="-128"/>
                <a:cs typeface="Arial" panose="020B0604020202020204" pitchFamily="34" charset="0"/>
              </a:rPr>
              <a:t>.</a:t>
            </a:r>
            <a:r>
              <a:rPr kumimoji="0" lang="en-GB"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rPr>
              <a:t>=25meV/1.7Δ</a:t>
            </a:r>
            <a:r>
              <a:rPr kumimoji="0" lang="en-GB"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10~ 250</a:t>
            </a:r>
          </a:p>
          <a:p>
            <a:r>
              <a:rPr kumimoji="0" lang="en-GB"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50pA </a:t>
            </a:r>
            <a:r>
              <a:rPr kumimoji="0" lang="ja-JP" altLang="en-US"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のリーク電流を</a:t>
            </a:r>
            <a:r>
              <a:rPr kumimoji="0" lang="en-US"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STJ</a:t>
            </a:r>
            <a:r>
              <a:rPr kumimoji="0" lang="ja-JP" altLang="en-US"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信号幅</a:t>
            </a:r>
            <a:r>
              <a:rPr kumimoji="0" lang="en-US"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(~1s)</a:t>
            </a:r>
            <a:r>
              <a:rPr kumimoji="0" lang="ja-JP" altLang="en-US"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で積分：</a:t>
            </a:r>
            <a:r>
              <a:rPr kumimoji="0" lang="en-US"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50pA×1s~310e</a:t>
            </a:r>
            <a:endParaRPr kumimoji="0" lang="en-GB" altLang="ja-JP" sz="2000" dirty="0">
              <a:solidFill>
                <a:srgbClr val="0000FF"/>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endParaRPr>
          </a:p>
          <a:p>
            <a:r>
              <a:rPr kumimoji="0" lang="ja-JP" altLang="en-US" sz="2000" dirty="0">
                <a:solidFill>
                  <a:srgbClr val="FF0000"/>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素子そのものは，</a:t>
            </a:r>
            <a:r>
              <a:rPr kumimoji="0" lang="en-US" altLang="ja-JP" sz="2000" dirty="0">
                <a:solidFill>
                  <a:srgbClr val="FF0000"/>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25meV</a:t>
            </a:r>
            <a:r>
              <a:rPr kumimoji="0" lang="ja-JP" altLang="en-US" sz="2000" dirty="0">
                <a:solidFill>
                  <a:srgbClr val="FF0000"/>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の一光子検出の要件を満たす性能</a:t>
            </a:r>
            <a:endParaRPr kumimoji="0" lang="en-GB" altLang="ja-JP" sz="2000" dirty="0">
              <a:solidFill>
                <a:srgbClr val="FF0000"/>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endParaRPr>
          </a:p>
        </p:txBody>
      </p:sp>
      <p:cxnSp>
        <p:nvCxnSpPr>
          <p:cNvPr id="13" name="直線コネクタ 12"/>
          <p:cNvCxnSpPr/>
          <p:nvPr/>
        </p:nvCxnSpPr>
        <p:spPr>
          <a:xfrm>
            <a:off x="4436831" y="3525928"/>
            <a:ext cx="3863212" cy="0"/>
          </a:xfrm>
          <a:prstGeom prst="line">
            <a:avLst/>
          </a:prstGeom>
          <a:ln w="31750">
            <a:prstDash val="dash"/>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H="1">
            <a:off x="7662407" y="3189545"/>
            <a:ext cx="216024" cy="317102"/>
          </a:xfrm>
          <a:prstGeom prst="straightConnector1">
            <a:avLst/>
          </a:prstGeom>
          <a:ln w="31750">
            <a:tailEnd type="arrow" w="lg" len="lg"/>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7628517" y="2789435"/>
            <a:ext cx="989373" cy="461665"/>
          </a:xfrm>
          <a:prstGeom prst="rect">
            <a:avLst/>
          </a:prstGeom>
          <a:noFill/>
        </p:spPr>
        <p:txBody>
          <a:bodyPr wrap="none" rtlCol="0">
            <a:spAutoFit/>
          </a:bodyPr>
          <a:lstStyle/>
          <a:p>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0.1nA</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34" name="Picture 2" descr="CRAVITYロゴ"/>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9092" y="980728"/>
            <a:ext cx="2591422" cy="600987"/>
          </a:xfrm>
          <a:prstGeom prst="rect">
            <a:avLst/>
          </a:prstGeom>
          <a:noFill/>
          <a:extLst>
            <a:ext uri="{909E8E84-426E-40DD-AFC4-6F175D3DCCD1}">
              <a14:hiddenFill xmlns:a14="http://schemas.microsoft.com/office/drawing/2010/main">
                <a:solidFill>
                  <a:srgbClr val="FFFFFF"/>
                </a:solidFill>
              </a14:hiddenFill>
            </a:ext>
          </a:extLst>
        </p:spPr>
      </p:pic>
      <p:sp>
        <p:nvSpPr>
          <p:cNvPr id="47" name="コンテンツ プレースホルダー 2"/>
          <p:cNvSpPr txBox="1">
            <a:spLocks/>
          </p:cNvSpPr>
          <p:nvPr/>
        </p:nvSpPr>
        <p:spPr>
          <a:xfrm>
            <a:off x="281429" y="712018"/>
            <a:ext cx="5626730" cy="382978"/>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産総研</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CRAVITY </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rPr>
              <a:t>で作製された</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50</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角</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Nb/Al-STJ</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7</a:t>
            </a:fld>
            <a:endParaRPr kumimoji="1" lang="ja-JP" altLang="en-US"/>
          </a:p>
        </p:txBody>
      </p:sp>
      <p:grpSp>
        <p:nvGrpSpPr>
          <p:cNvPr id="7" name="グループ化 6"/>
          <p:cNvGrpSpPr/>
          <p:nvPr/>
        </p:nvGrpSpPr>
        <p:grpSpPr>
          <a:xfrm>
            <a:off x="581267" y="1442642"/>
            <a:ext cx="3009862" cy="2952841"/>
            <a:chOff x="657249" y="1082601"/>
            <a:chExt cx="3009862" cy="2952841"/>
          </a:xfrm>
        </p:grpSpPr>
        <p:grpSp>
          <p:nvGrpSpPr>
            <p:cNvPr id="35" name="グループ化 34"/>
            <p:cNvGrpSpPr/>
            <p:nvPr/>
          </p:nvGrpSpPr>
          <p:grpSpPr>
            <a:xfrm>
              <a:off x="657249" y="1082601"/>
              <a:ext cx="3009862" cy="2952841"/>
              <a:chOff x="771870" y="551778"/>
              <a:chExt cx="2595817" cy="2546640"/>
            </a:xfrm>
          </p:grpSpPr>
          <p:pic>
            <p:nvPicPr>
              <p:cNvPr id="36" name="図 35"/>
              <p:cNvPicPr>
                <a:picLocks noChangeAspect="1"/>
              </p:cNvPicPr>
              <p:nvPr/>
            </p:nvPicPr>
            <p:blipFill rotWithShape="1">
              <a:blip r:embed="rId5">
                <a:extLst>
                  <a:ext uri="{28A0092B-C50C-407E-A947-70E740481C1C}">
                    <a14:useLocalDpi xmlns:a14="http://schemas.microsoft.com/office/drawing/2010/main" val="0"/>
                  </a:ext>
                </a:extLst>
              </a:blip>
              <a:srcRect l="8010" t="6632" r="8622" b="8157"/>
              <a:stretch/>
            </p:blipFill>
            <p:spPr>
              <a:xfrm>
                <a:off x="827584" y="736523"/>
                <a:ext cx="2056331" cy="2184852"/>
              </a:xfrm>
              <a:prstGeom prst="rect">
                <a:avLst/>
              </a:prstGeom>
            </p:spPr>
          </p:pic>
          <p:grpSp>
            <p:nvGrpSpPr>
              <p:cNvPr id="37" name="グループ化 36"/>
              <p:cNvGrpSpPr/>
              <p:nvPr/>
            </p:nvGrpSpPr>
            <p:grpSpPr>
              <a:xfrm>
                <a:off x="1759175" y="1806081"/>
                <a:ext cx="1608512" cy="1292337"/>
                <a:chOff x="2475773" y="2084466"/>
                <a:chExt cx="1608512" cy="1292337"/>
              </a:xfrm>
            </p:grpSpPr>
            <p:cxnSp>
              <p:nvCxnSpPr>
                <p:cNvPr id="41" name="直線矢印コネクタ 40"/>
                <p:cNvCxnSpPr/>
                <p:nvPr/>
              </p:nvCxnSpPr>
              <p:spPr>
                <a:xfrm>
                  <a:off x="2819702" y="3047090"/>
                  <a:ext cx="244809"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H="1" flipV="1">
                  <a:off x="2819702" y="2773164"/>
                  <a:ext cx="1657" cy="27392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テキスト ボックス 16"/>
                <p:cNvSpPr txBox="1"/>
                <p:nvPr/>
              </p:nvSpPr>
              <p:spPr>
                <a:xfrm rot="16200000">
                  <a:off x="2060314" y="2499925"/>
                  <a:ext cx="1149443" cy="318526"/>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500p</a:t>
                  </a:r>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A/DIV</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4" name="テキスト ボックス 17"/>
                <p:cNvSpPr txBox="1"/>
                <p:nvPr/>
              </p:nvSpPr>
              <p:spPr>
                <a:xfrm>
                  <a:off x="2725657" y="3058277"/>
                  <a:ext cx="1358628" cy="318526"/>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0.2mV/DIV</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38" name="テキスト ボックス 17"/>
              <p:cNvSpPr txBox="1"/>
              <p:nvPr/>
            </p:nvSpPr>
            <p:spPr>
              <a:xfrm>
                <a:off x="1541127" y="551778"/>
                <a:ext cx="254529" cy="45124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800" b="1" dirty="0">
                    <a:latin typeface="Arial Unicode MS" panose="020B0604020202020204" pitchFamily="50" charset="-128"/>
                    <a:ea typeface="Arial Unicode MS" panose="020B0604020202020204" pitchFamily="50" charset="-128"/>
                    <a:cs typeface="Arial Unicode MS" panose="020B0604020202020204" pitchFamily="50" charset="-128"/>
                  </a:rPr>
                  <a:t>I</a:t>
                </a:r>
                <a:endParaRPr kumimoji="1" lang="ja-JP" altLang="en-US" sz="28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9" name="テキスト ボックス 16"/>
              <p:cNvSpPr txBox="1"/>
              <p:nvPr/>
            </p:nvSpPr>
            <p:spPr>
              <a:xfrm>
                <a:off x="2630242" y="1762922"/>
                <a:ext cx="309387" cy="39815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テキスト ボックス 17"/>
              <p:cNvSpPr txBox="1"/>
              <p:nvPr/>
            </p:nvSpPr>
            <p:spPr>
              <a:xfrm>
                <a:off x="771870" y="977376"/>
                <a:ext cx="1237190" cy="61050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T~300mK</a:t>
                </a:r>
              </a:p>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w/ B field</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5" name="矢印: 下 4"/>
            <p:cNvSpPr/>
            <p:nvPr/>
          </p:nvSpPr>
          <p:spPr>
            <a:xfrm>
              <a:off x="2349624" y="2011242"/>
              <a:ext cx="260304" cy="417648"/>
            </a:xfrm>
            <a:prstGeom prst="downArrow">
              <a:avLst>
                <a:gd name="adj1" fmla="val 29083"/>
                <a:gd name="adj2" fmla="val 8040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矢印: 下 44"/>
            <p:cNvSpPr/>
            <p:nvPr/>
          </p:nvSpPr>
          <p:spPr>
            <a:xfrm rot="10800000">
              <a:off x="2346230" y="2552479"/>
              <a:ext cx="260304" cy="417648"/>
            </a:xfrm>
            <a:prstGeom prst="downArrow">
              <a:avLst>
                <a:gd name="adj1" fmla="val 29083"/>
                <a:gd name="adj2" fmla="val 8040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514201" y="2180822"/>
              <a:ext cx="1084625" cy="369332"/>
            </a:xfrm>
            <a:prstGeom prst="rect">
              <a:avLst/>
            </a:prstGeom>
            <a:noFill/>
          </p:spPr>
          <p:txBody>
            <a:bodyPr wrap="square" rtlCol="0">
              <a:spAutoFit/>
            </a:bodyPr>
            <a:lstStyle/>
            <a:p>
              <a:r>
                <a:rPr kumimoji="1" lang="en-US" altLang="ja-JP" b="1" dirty="0">
                  <a:solidFill>
                    <a:srgbClr val="FF0000"/>
                  </a:solidFill>
                </a:rPr>
                <a:t>Leakage </a:t>
              </a:r>
              <a:endParaRPr kumimoji="1" lang="ja-JP" altLang="en-US" b="1" dirty="0">
                <a:solidFill>
                  <a:srgbClr val="FF0000"/>
                </a:solidFill>
              </a:endParaRPr>
            </a:p>
          </p:txBody>
        </p:sp>
      </p:grpSp>
    </p:spTree>
    <p:extLst>
      <p:ext uri="{BB962C8B-B14F-4D97-AF65-F5344CB8AC3E}">
        <p14:creationId xmlns:p14="http://schemas.microsoft.com/office/powerpoint/2010/main" val="3951605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29374"/>
            <a:ext cx="8229600" cy="572439"/>
          </a:xfrm>
        </p:spPr>
        <p:txBody>
          <a:bodyPr>
            <a:noAutofit/>
          </a:bodyPr>
          <a:lstStyle/>
          <a:p>
            <a:r>
              <a:rPr lang="en-US" altLang="ja-JP" sz="2800" dirty="0">
                <a:latin typeface="Arial" panose="020B0604020202020204" pitchFamily="34" charset="0"/>
                <a:ea typeface="Arial Unicode MS" pitchFamily="50" charset="-128"/>
                <a:cs typeface="Arial" panose="020B0604020202020204" pitchFamily="34" charset="0"/>
              </a:rPr>
              <a:t>FD-SOI-MOSFET </a:t>
            </a:r>
            <a:r>
              <a:rPr lang="ja-JP" altLang="en-US" sz="2800" dirty="0">
                <a:latin typeface="Arial" panose="020B0604020202020204" pitchFamily="34" charset="0"/>
                <a:ea typeface="Arial Unicode MS" pitchFamily="50" charset="-128"/>
                <a:cs typeface="Arial" panose="020B0604020202020204" pitchFamily="34" charset="0"/>
              </a:rPr>
              <a:t>による</a:t>
            </a:r>
            <a:r>
              <a:rPr lang="en-US" altLang="ja-JP" sz="2800" dirty="0">
                <a:latin typeface="Arial" panose="020B0604020202020204" pitchFamily="34" charset="0"/>
                <a:ea typeface="Arial Unicode MS" pitchFamily="50" charset="-128"/>
                <a:cs typeface="Arial" panose="020B0604020202020204" pitchFamily="34" charset="0"/>
              </a:rPr>
              <a:t>STJ</a:t>
            </a:r>
            <a:r>
              <a:rPr lang="ja-JP" altLang="en-US" sz="2800" dirty="0">
                <a:latin typeface="Arial" panose="020B0604020202020204" pitchFamily="34" charset="0"/>
                <a:ea typeface="Arial Unicode MS" pitchFamily="50" charset="-128"/>
                <a:cs typeface="Arial" panose="020B0604020202020204" pitchFamily="34" charset="0"/>
              </a:rPr>
              <a:t>信号読み出し回路</a:t>
            </a:r>
            <a:endParaRPr kumimoji="1" lang="ja-JP" altLang="en-US" sz="2800" dirty="0">
              <a:latin typeface="Arial" panose="020B0604020202020204" pitchFamily="34" charset="0"/>
              <a:cs typeface="Arial" panose="020B0604020202020204" pitchFamily="34" charset="0"/>
            </a:endParaRPr>
          </a:p>
        </p:txBody>
      </p:sp>
      <p:sp>
        <p:nvSpPr>
          <p:cNvPr id="8" name="テキスト ボックス 7"/>
          <p:cNvSpPr txBox="1"/>
          <p:nvPr/>
        </p:nvSpPr>
        <p:spPr>
          <a:xfrm>
            <a:off x="757470" y="811819"/>
            <a:ext cx="6732200" cy="461665"/>
          </a:xfrm>
          <a:prstGeom prst="rect">
            <a:avLst/>
          </a:prstGeom>
          <a:noFill/>
        </p:spPr>
        <p:txBody>
          <a:bodyPr wrap="square" rtlCol="0">
            <a:spAutoFit/>
          </a:bodyPr>
          <a:lstStyle/>
          <a:p>
            <a:r>
              <a:rPr lang="en-US" altLang="ja-JP" sz="2400" b="1" dirty="0">
                <a:solidFill>
                  <a:srgbClr val="FF0000"/>
                </a:solidFill>
                <a:latin typeface="Arial" panose="020B0604020202020204" pitchFamily="34" charset="0"/>
                <a:cs typeface="Arial" panose="020B0604020202020204" pitchFamily="34" charset="0"/>
              </a:rPr>
              <a:t>FD-SOI</a:t>
            </a:r>
            <a:r>
              <a:rPr lang="ja-JP" altLang="en-US" sz="2400"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a:t>
            </a:r>
            <a:r>
              <a:rPr lang="ja-JP" altLang="en-US" sz="2400" dirty="0">
                <a:latin typeface="Arial" panose="020B0604020202020204" pitchFamily="34" charset="0"/>
                <a:cs typeface="Arial" panose="020B0604020202020204" pitchFamily="34" charset="0"/>
              </a:rPr>
              <a:t> </a:t>
            </a:r>
            <a:r>
              <a:rPr lang="en-US" altLang="ja-JP" sz="2400" b="1" dirty="0">
                <a:solidFill>
                  <a:srgbClr val="FF0000"/>
                </a:solidFill>
                <a:latin typeface="Arial" panose="020B0604020202020204" pitchFamily="34" charset="0"/>
                <a:cs typeface="Arial" panose="020B0604020202020204" pitchFamily="34" charset="0"/>
              </a:rPr>
              <a:t>F</a:t>
            </a:r>
            <a:r>
              <a:rPr lang="en-US" altLang="ja-JP" sz="2400" dirty="0">
                <a:latin typeface="Arial" panose="020B0604020202020204" pitchFamily="34" charset="0"/>
                <a:cs typeface="Arial" panose="020B0604020202020204" pitchFamily="34" charset="0"/>
              </a:rPr>
              <a:t>ully </a:t>
            </a:r>
            <a:r>
              <a:rPr lang="en-US" altLang="ja-JP" sz="2400" b="1" dirty="0">
                <a:solidFill>
                  <a:srgbClr val="FF0000"/>
                </a:solidFill>
                <a:latin typeface="Arial" panose="020B0604020202020204" pitchFamily="34" charset="0"/>
                <a:cs typeface="Arial" panose="020B0604020202020204" pitchFamily="34" charset="0"/>
              </a:rPr>
              <a:t>D</a:t>
            </a:r>
            <a:r>
              <a:rPr lang="en-US" altLang="ja-JP" sz="2400" dirty="0">
                <a:latin typeface="Arial" panose="020B0604020202020204" pitchFamily="34" charset="0"/>
                <a:cs typeface="Arial" panose="020B0604020202020204" pitchFamily="34" charset="0"/>
              </a:rPr>
              <a:t>epleted – </a:t>
            </a:r>
            <a:r>
              <a:rPr lang="en-US" altLang="ja-JP" sz="2400" b="1" dirty="0">
                <a:solidFill>
                  <a:srgbClr val="FF0000"/>
                </a:solidFill>
                <a:latin typeface="Arial" panose="020B0604020202020204" pitchFamily="34" charset="0"/>
                <a:cs typeface="Arial" panose="020B0604020202020204" pitchFamily="34" charset="0"/>
              </a:rPr>
              <a:t>S</a:t>
            </a:r>
            <a:r>
              <a:rPr lang="en-US" altLang="ja-JP" sz="2400" dirty="0">
                <a:latin typeface="Arial" panose="020B0604020202020204" pitchFamily="34" charset="0"/>
                <a:cs typeface="Arial" panose="020B0604020202020204" pitchFamily="34" charset="0"/>
              </a:rPr>
              <a:t>ilicon </a:t>
            </a:r>
            <a:r>
              <a:rPr lang="en-US" altLang="ja-JP" sz="2400" b="1" dirty="0">
                <a:solidFill>
                  <a:srgbClr val="FF0000"/>
                </a:solidFill>
                <a:latin typeface="Arial" panose="020B0604020202020204" pitchFamily="34" charset="0"/>
                <a:cs typeface="Arial" panose="020B0604020202020204" pitchFamily="34" charset="0"/>
              </a:rPr>
              <a:t>O</a:t>
            </a:r>
            <a:r>
              <a:rPr lang="en-US" altLang="ja-JP" sz="2400" dirty="0">
                <a:latin typeface="Arial" panose="020B0604020202020204" pitchFamily="34" charset="0"/>
                <a:cs typeface="Arial" panose="020B0604020202020204" pitchFamily="34" charset="0"/>
              </a:rPr>
              <a:t>n </a:t>
            </a:r>
            <a:r>
              <a:rPr lang="en-US" altLang="ja-JP" sz="2400" b="1" dirty="0">
                <a:solidFill>
                  <a:srgbClr val="FF0000"/>
                </a:solidFill>
                <a:latin typeface="Arial" panose="020B0604020202020204" pitchFamily="34" charset="0"/>
                <a:cs typeface="Arial" panose="020B0604020202020204" pitchFamily="34" charset="0"/>
              </a:rPr>
              <a:t>I</a:t>
            </a:r>
            <a:r>
              <a:rPr lang="en-US" altLang="ja-JP" sz="2400" dirty="0">
                <a:latin typeface="Arial" panose="020B0604020202020204" pitchFamily="34" charset="0"/>
                <a:cs typeface="Arial" panose="020B0604020202020204" pitchFamily="34" charset="0"/>
              </a:rPr>
              <a:t>nsulator</a:t>
            </a:r>
          </a:p>
        </p:txBody>
      </p:sp>
      <p:sp>
        <p:nvSpPr>
          <p:cNvPr id="4" name="スライド番号プレースホルダー 3"/>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t>8</a:t>
            </a:fld>
            <a:endParaRPr kumimoji="1" lang="ja-JP" altLang="en-US"/>
          </a:p>
        </p:txBody>
      </p:sp>
      <p:grpSp>
        <p:nvGrpSpPr>
          <p:cNvPr id="16" name="グループ化 15"/>
          <p:cNvGrpSpPr/>
          <p:nvPr/>
        </p:nvGrpSpPr>
        <p:grpSpPr>
          <a:xfrm>
            <a:off x="4615107" y="3479155"/>
            <a:ext cx="3285917" cy="2722929"/>
            <a:chOff x="4685725" y="1964951"/>
            <a:chExt cx="4284972" cy="3457841"/>
          </a:xfrm>
        </p:grpSpPr>
        <p:pic>
          <p:nvPicPr>
            <p:cNvPr id="17" name="図 16"/>
            <p:cNvPicPr>
              <a:picLocks noChangeAspect="1"/>
            </p:cNvPicPr>
            <p:nvPr/>
          </p:nvPicPr>
          <p:blipFill rotWithShape="1">
            <a:blip r:embed="rId2"/>
            <a:srcRect t="1679" b="555"/>
            <a:stretch/>
          </p:blipFill>
          <p:spPr>
            <a:xfrm>
              <a:off x="5436096" y="2038420"/>
              <a:ext cx="3496194" cy="2969371"/>
            </a:xfrm>
            <a:prstGeom prst="rect">
              <a:avLst/>
            </a:prstGeom>
          </p:spPr>
        </p:pic>
        <p:sp>
          <p:nvSpPr>
            <p:cNvPr id="18" name="テキスト ボックス 17"/>
            <p:cNvSpPr txBox="1"/>
            <p:nvPr/>
          </p:nvSpPr>
          <p:spPr>
            <a:xfrm>
              <a:off x="7597184" y="4470666"/>
              <a:ext cx="1357077" cy="521760"/>
            </a:xfrm>
            <a:prstGeom prst="rect">
              <a:avLst/>
            </a:prstGeom>
            <a:noFill/>
          </p:spPr>
          <p:txBody>
            <a:bodyPr wrap="none" rtlCol="0">
              <a:spAutoFit/>
            </a:bodyPr>
            <a:lstStyle/>
            <a:p>
              <a:r>
                <a:rPr lang="en-US" altLang="ja-JP" sz="2000" b="1" dirty="0" err="1">
                  <a:latin typeface="Arial Unicode MS" panose="020B0604020202020204" pitchFamily="50" charset="-128"/>
                  <a:ea typeface="Arial Unicode MS" panose="020B0604020202020204" pitchFamily="50" charset="-128"/>
                  <a:cs typeface="Arial Unicode MS" panose="020B0604020202020204" pitchFamily="50" charset="-128"/>
                </a:rPr>
                <a:t>Vgs</a:t>
              </a:r>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8"/>
            <p:cNvSpPr txBox="1"/>
            <p:nvPr/>
          </p:nvSpPr>
          <p:spPr>
            <a:xfrm rot="16200000">
              <a:off x="5290726" y="2051911"/>
              <a:ext cx="775950" cy="602030"/>
            </a:xfrm>
            <a:prstGeom prst="rect">
              <a:avLst/>
            </a:prstGeom>
            <a:noFill/>
          </p:spPr>
          <p:txBody>
            <a:bodyPr wrap="none" rtlCol="0">
              <a:spAutoFit/>
            </a:bodyPr>
            <a:lstStyle/>
            <a:p>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Ids</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テキスト ボックス 19"/>
            <p:cNvSpPr txBox="1"/>
            <p:nvPr/>
          </p:nvSpPr>
          <p:spPr>
            <a:xfrm>
              <a:off x="5436097" y="4940390"/>
              <a:ext cx="408042"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テキスト ボックス 20"/>
            <p:cNvSpPr txBox="1"/>
            <p:nvPr/>
          </p:nvSpPr>
          <p:spPr>
            <a:xfrm>
              <a:off x="6088357" y="4941168"/>
              <a:ext cx="658889"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テキスト ボックス 21"/>
            <p:cNvSpPr txBox="1"/>
            <p:nvPr/>
          </p:nvSpPr>
          <p:spPr>
            <a:xfrm>
              <a:off x="7010240" y="4941168"/>
              <a:ext cx="408042"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7688815" y="4941168"/>
              <a:ext cx="658889"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8562655" y="4941168"/>
              <a:ext cx="408042"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4757586" y="4646997"/>
              <a:ext cx="775950"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1pA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テキスト ボックス 25"/>
            <p:cNvSpPr txBox="1"/>
            <p:nvPr/>
          </p:nvSpPr>
          <p:spPr>
            <a:xfrm>
              <a:off x="4757585" y="3781747"/>
              <a:ext cx="775950"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1nA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4751314" y="2893946"/>
              <a:ext cx="782221"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テキスト ボックス 27"/>
            <p:cNvSpPr txBox="1"/>
            <p:nvPr/>
          </p:nvSpPr>
          <p:spPr>
            <a:xfrm>
              <a:off x="4685725" y="2038419"/>
              <a:ext cx="859565"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テキスト ボックス 28"/>
            <p:cNvSpPr txBox="1"/>
            <p:nvPr/>
          </p:nvSpPr>
          <p:spPr>
            <a:xfrm>
              <a:off x="7205076" y="2575003"/>
              <a:ext cx="1428150" cy="842842"/>
            </a:xfrm>
            <a:prstGeom prst="rect">
              <a:avLst/>
            </a:prstGeom>
            <a:solidFill>
              <a:schemeClr val="bg1"/>
            </a:solidFill>
          </p:spPr>
          <p:txBody>
            <a:bodyPr wrap="none" rtlCol="0">
              <a:spAutoFit/>
            </a:bodyPr>
            <a:lstStyle/>
            <a:p>
              <a:r>
                <a:rPr lang="en-US" altLang="ja-JP" b="1" dirty="0">
                  <a:solidFill>
                    <a:srgbClr val="FF0000"/>
                  </a:solidFill>
                  <a:latin typeface="Arial" panose="020B0604020202020204" pitchFamily="34" charset="0"/>
                  <a:cs typeface="Arial" panose="020B0604020202020204" pitchFamily="34" charset="0"/>
                </a:rPr>
                <a:t>̶̶   </a:t>
              </a:r>
              <a:r>
                <a:rPr kumimoji="1" lang="en-US" altLang="ja-JP" b="1" dirty="0">
                  <a:solidFill>
                    <a:srgbClr val="FF0000"/>
                  </a:solidFill>
                  <a:latin typeface="Arial" panose="020B0604020202020204" pitchFamily="34" charset="0"/>
                  <a:cs typeface="Arial" panose="020B0604020202020204" pitchFamily="34" charset="0"/>
                </a:rPr>
                <a:t>ROOM</a:t>
              </a:r>
              <a:endParaRPr lang="en-US" altLang="ja-JP" b="1" dirty="0">
                <a:solidFill>
                  <a:srgbClr val="FF0000"/>
                </a:solidFill>
                <a:latin typeface="Arial" panose="020B0604020202020204" pitchFamily="34" charset="0"/>
                <a:cs typeface="Arial" panose="020B0604020202020204" pitchFamily="34" charset="0"/>
              </a:endParaRPr>
            </a:p>
            <a:p>
              <a:r>
                <a:rPr kumimoji="1" lang="en-US" altLang="ja-JP" b="1" dirty="0">
                  <a:solidFill>
                    <a:srgbClr val="00B050"/>
                  </a:solidFill>
                  <a:latin typeface="Arial" panose="020B0604020202020204" pitchFamily="34" charset="0"/>
                  <a:cs typeface="Arial" panose="020B0604020202020204" pitchFamily="34" charset="0"/>
                </a:rPr>
                <a:t>̶̶̶</a:t>
              </a:r>
              <a:r>
                <a:rPr kumimoji="1" lang="ja-JP" altLang="en-US" b="1" dirty="0">
                  <a:solidFill>
                    <a:srgbClr val="00B050"/>
                  </a:solidFill>
                  <a:latin typeface="Arial" panose="020B0604020202020204" pitchFamily="34" charset="0"/>
                  <a:cs typeface="Arial" panose="020B0604020202020204" pitchFamily="34" charset="0"/>
                </a:rPr>
                <a:t>   </a:t>
              </a:r>
              <a:r>
                <a:rPr lang="en-US" altLang="ja-JP" b="1" dirty="0">
                  <a:solidFill>
                    <a:srgbClr val="00B050"/>
                  </a:solidFill>
                  <a:latin typeface="Arial" panose="020B0604020202020204" pitchFamily="34" charset="0"/>
                  <a:cs typeface="Arial" panose="020B0604020202020204" pitchFamily="34" charset="0"/>
                </a:rPr>
                <a:t>3K</a:t>
              </a:r>
              <a:endParaRPr kumimoji="1" lang="ja-JP" altLang="en-US" b="1" dirty="0">
                <a:solidFill>
                  <a:srgbClr val="00B050"/>
                </a:solidFill>
                <a:latin typeface="Arial" panose="020B0604020202020204" pitchFamily="34" charset="0"/>
                <a:cs typeface="Arial" panose="020B0604020202020204" pitchFamily="34" charset="0"/>
              </a:endParaRPr>
            </a:p>
          </p:txBody>
        </p:sp>
        <p:sp>
          <p:nvSpPr>
            <p:cNvPr id="30" name="テキスト ボックス 29"/>
            <p:cNvSpPr txBox="1"/>
            <p:nvPr/>
          </p:nvSpPr>
          <p:spPr>
            <a:xfrm>
              <a:off x="5885600" y="1995041"/>
              <a:ext cx="1532669" cy="602031"/>
            </a:xfrm>
            <a:prstGeom prst="rect">
              <a:avLst/>
            </a:prstGeom>
            <a:noFill/>
          </p:spPr>
          <p:txBody>
            <a:bodyPr wrap="none" rtlCol="0">
              <a:spAutoFit/>
            </a:bodyPr>
            <a:lstStyle/>
            <a:p>
              <a:r>
                <a:rPr lang="en-US" altLang="ja-JP" sz="2400" b="1" dirty="0">
                  <a:latin typeface="Arial" panose="020B0604020202020204" pitchFamily="34" charset="0"/>
                  <a:cs typeface="Arial" panose="020B0604020202020204" pitchFamily="34" charset="0"/>
                </a:rPr>
                <a:t>n-MOS</a:t>
              </a:r>
              <a:endParaRPr lang="en-US" altLang="ja-JP" b="1" dirty="0">
                <a:latin typeface="Arial" panose="020B0604020202020204" pitchFamily="34" charset="0"/>
                <a:cs typeface="Arial" panose="020B0604020202020204" pitchFamily="34" charset="0"/>
              </a:endParaRPr>
            </a:p>
          </p:txBody>
        </p:sp>
      </p:grpSp>
      <p:grpSp>
        <p:nvGrpSpPr>
          <p:cNvPr id="31" name="グループ化 30"/>
          <p:cNvGrpSpPr/>
          <p:nvPr/>
        </p:nvGrpSpPr>
        <p:grpSpPr>
          <a:xfrm>
            <a:off x="640713" y="3562544"/>
            <a:ext cx="3347712" cy="2659738"/>
            <a:chOff x="244150" y="1972222"/>
            <a:chExt cx="4402271" cy="3497580"/>
          </a:xfrm>
        </p:grpSpPr>
        <p:pic>
          <p:nvPicPr>
            <p:cNvPr id="32" name="図 31"/>
            <p:cNvPicPr>
              <a:picLocks noChangeAspect="1"/>
            </p:cNvPicPr>
            <p:nvPr/>
          </p:nvPicPr>
          <p:blipFill rotWithShape="1">
            <a:blip r:embed="rId3" cstate="email">
              <a:extLst>
                <a:ext uri="{28A0092B-C50C-407E-A947-70E740481C1C}">
                  <a14:useLocalDpi xmlns:a14="http://schemas.microsoft.com/office/drawing/2010/main"/>
                </a:ext>
              </a:extLst>
            </a:blip>
            <a:srcRect l="5006" t="11473" r="56123" b="12245"/>
            <a:stretch/>
          </p:blipFill>
          <p:spPr>
            <a:xfrm>
              <a:off x="1024174" y="2012456"/>
              <a:ext cx="3607614" cy="3021298"/>
            </a:xfrm>
            <a:prstGeom prst="rect">
              <a:avLst/>
            </a:prstGeom>
          </p:spPr>
        </p:pic>
        <p:sp>
          <p:nvSpPr>
            <p:cNvPr id="33" name="テキスト ボックス 32"/>
            <p:cNvSpPr txBox="1"/>
            <p:nvPr/>
          </p:nvSpPr>
          <p:spPr>
            <a:xfrm>
              <a:off x="3084436" y="1972222"/>
              <a:ext cx="1545559" cy="607094"/>
            </a:xfrm>
            <a:prstGeom prst="rect">
              <a:avLst/>
            </a:prstGeom>
            <a:noFill/>
          </p:spPr>
          <p:txBody>
            <a:bodyPr wrap="none" rtlCol="0">
              <a:spAutoFit/>
            </a:bodyPr>
            <a:lstStyle/>
            <a:p>
              <a:r>
                <a:rPr lang="en-US" altLang="ja-JP" sz="2400" b="1" dirty="0">
                  <a:latin typeface="Arial" panose="020B0604020202020204" pitchFamily="34" charset="0"/>
                  <a:cs typeface="Arial" panose="020B0604020202020204" pitchFamily="34" charset="0"/>
                </a:rPr>
                <a:t>p-MOS</a:t>
              </a:r>
              <a:endParaRPr lang="en-US" altLang="ja-JP" b="1" dirty="0">
                <a:latin typeface="Arial" panose="020B0604020202020204" pitchFamily="34" charset="0"/>
                <a:cs typeface="Arial" panose="020B0604020202020204" pitchFamily="34" charset="0"/>
              </a:endParaRPr>
            </a:p>
          </p:txBody>
        </p:sp>
        <p:sp>
          <p:nvSpPr>
            <p:cNvPr id="34" name="テキスト ボックス 33"/>
            <p:cNvSpPr txBox="1"/>
            <p:nvPr/>
          </p:nvSpPr>
          <p:spPr>
            <a:xfrm>
              <a:off x="1281561" y="2517141"/>
              <a:ext cx="1440161" cy="849931"/>
            </a:xfrm>
            <a:prstGeom prst="rect">
              <a:avLst/>
            </a:prstGeom>
            <a:solidFill>
              <a:schemeClr val="bg1"/>
            </a:solidFill>
          </p:spPr>
          <p:txBody>
            <a:bodyPr wrap="none" rtlCol="0">
              <a:spAutoFit/>
            </a:bodyPr>
            <a:lstStyle/>
            <a:p>
              <a:r>
                <a:rPr lang="en-US" altLang="ja-JP" b="1" dirty="0">
                  <a:solidFill>
                    <a:srgbClr val="FF0000"/>
                  </a:solidFill>
                  <a:latin typeface="Arial" panose="020B0604020202020204" pitchFamily="34" charset="0"/>
                  <a:cs typeface="Arial" panose="020B0604020202020204" pitchFamily="34" charset="0"/>
                </a:rPr>
                <a:t>̶̶   </a:t>
              </a:r>
              <a:r>
                <a:rPr kumimoji="1" lang="en-US" altLang="ja-JP" b="1" dirty="0">
                  <a:solidFill>
                    <a:srgbClr val="FF0000"/>
                  </a:solidFill>
                  <a:latin typeface="Arial" panose="020B0604020202020204" pitchFamily="34" charset="0"/>
                  <a:cs typeface="Arial" panose="020B0604020202020204" pitchFamily="34" charset="0"/>
                </a:rPr>
                <a:t>ROOM</a:t>
              </a:r>
              <a:endParaRPr lang="en-US" altLang="ja-JP" b="1" dirty="0">
                <a:solidFill>
                  <a:srgbClr val="FF0000"/>
                </a:solidFill>
                <a:latin typeface="Arial" panose="020B0604020202020204" pitchFamily="34" charset="0"/>
                <a:cs typeface="Arial" panose="020B0604020202020204" pitchFamily="34" charset="0"/>
              </a:endParaRPr>
            </a:p>
            <a:p>
              <a:r>
                <a:rPr kumimoji="1" lang="en-US" altLang="ja-JP" b="1" dirty="0">
                  <a:solidFill>
                    <a:srgbClr val="00B050"/>
                  </a:solidFill>
                  <a:latin typeface="Arial" panose="020B0604020202020204" pitchFamily="34" charset="0"/>
                  <a:cs typeface="Arial" panose="020B0604020202020204" pitchFamily="34" charset="0"/>
                </a:rPr>
                <a:t>̶̶̶</a:t>
              </a:r>
              <a:r>
                <a:rPr kumimoji="1" lang="ja-JP" altLang="en-US" b="1" dirty="0">
                  <a:solidFill>
                    <a:srgbClr val="00B050"/>
                  </a:solidFill>
                  <a:latin typeface="Arial" panose="020B0604020202020204" pitchFamily="34" charset="0"/>
                  <a:cs typeface="Arial" panose="020B0604020202020204" pitchFamily="34" charset="0"/>
                </a:rPr>
                <a:t>   </a:t>
              </a:r>
              <a:r>
                <a:rPr lang="en-US" altLang="ja-JP" b="1" dirty="0">
                  <a:solidFill>
                    <a:srgbClr val="00B050"/>
                  </a:solidFill>
                  <a:latin typeface="Arial" panose="020B0604020202020204" pitchFamily="34" charset="0"/>
                  <a:cs typeface="Arial" panose="020B0604020202020204" pitchFamily="34" charset="0"/>
                </a:rPr>
                <a:t>3K</a:t>
              </a:r>
              <a:endParaRPr kumimoji="1" lang="ja-JP" altLang="en-US" b="1" dirty="0">
                <a:solidFill>
                  <a:srgbClr val="00B050"/>
                </a:solidFill>
                <a:latin typeface="Arial" panose="020B0604020202020204" pitchFamily="34" charset="0"/>
                <a:cs typeface="Arial" panose="020B0604020202020204" pitchFamily="34" charset="0"/>
              </a:endParaRPr>
            </a:p>
          </p:txBody>
        </p:sp>
        <p:sp>
          <p:nvSpPr>
            <p:cNvPr id="35" name="テキスト ボックス 34"/>
            <p:cNvSpPr txBox="1"/>
            <p:nvPr/>
          </p:nvSpPr>
          <p:spPr>
            <a:xfrm rot="16200000">
              <a:off x="827091" y="3545301"/>
              <a:ext cx="917386" cy="607094"/>
            </a:xfrm>
            <a:prstGeom prst="rect">
              <a:avLst/>
            </a:prstGeom>
            <a:noFill/>
          </p:spPr>
          <p:txBody>
            <a:bodyPr wrap="none" rtlCol="0">
              <a:spAutoFit/>
            </a:bodyPr>
            <a:lstStyle/>
            <a:p>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-Ids</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6" name="テキスト ボックス 35"/>
            <p:cNvSpPr txBox="1"/>
            <p:nvPr/>
          </p:nvSpPr>
          <p:spPr>
            <a:xfrm>
              <a:off x="312097" y="4115132"/>
              <a:ext cx="782476"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1nA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7" name="テキスト ボックス 36"/>
            <p:cNvSpPr txBox="1"/>
            <p:nvPr/>
          </p:nvSpPr>
          <p:spPr>
            <a:xfrm>
              <a:off x="310388" y="3048009"/>
              <a:ext cx="788800"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8" name="テキスト ボックス 37"/>
            <p:cNvSpPr txBox="1"/>
            <p:nvPr/>
          </p:nvSpPr>
          <p:spPr>
            <a:xfrm>
              <a:off x="244150" y="1985093"/>
              <a:ext cx="866795"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9" name="テキスト ボックス 38"/>
            <p:cNvSpPr txBox="1"/>
            <p:nvPr/>
          </p:nvSpPr>
          <p:spPr>
            <a:xfrm>
              <a:off x="2045512" y="4489739"/>
              <a:ext cx="1368490" cy="526148"/>
            </a:xfrm>
            <a:prstGeom prst="rect">
              <a:avLst/>
            </a:prstGeom>
            <a:noFill/>
          </p:spPr>
          <p:txBody>
            <a:bodyPr wrap="none" rtlCol="0">
              <a:spAutoFit/>
            </a:bodyPr>
            <a:lstStyle/>
            <a:p>
              <a:r>
                <a:rPr lang="en-US" altLang="ja-JP" sz="2000" b="1" dirty="0" err="1">
                  <a:latin typeface="Arial Unicode MS" panose="020B0604020202020204" pitchFamily="50" charset="-128"/>
                  <a:ea typeface="Arial Unicode MS" panose="020B0604020202020204" pitchFamily="50" charset="-128"/>
                  <a:cs typeface="Arial Unicode MS" panose="020B0604020202020204" pitchFamily="50" charset="-128"/>
                </a:rPr>
                <a:t>Vgs</a:t>
              </a:r>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テキスト ボックス 39"/>
            <p:cNvSpPr txBox="1"/>
            <p:nvPr/>
          </p:nvSpPr>
          <p:spPr>
            <a:xfrm>
              <a:off x="4234947" y="4984127"/>
              <a:ext cx="411474"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1" name="テキスト ボックス 40"/>
            <p:cNvSpPr txBox="1"/>
            <p:nvPr/>
          </p:nvSpPr>
          <p:spPr>
            <a:xfrm>
              <a:off x="3285311" y="4984127"/>
              <a:ext cx="765613"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2" name="テキスト ボックス 41"/>
            <p:cNvSpPr txBox="1"/>
            <p:nvPr/>
          </p:nvSpPr>
          <p:spPr>
            <a:xfrm>
              <a:off x="2592185" y="4984127"/>
              <a:ext cx="512656"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3" name="テキスト ボックス 42"/>
            <p:cNvSpPr txBox="1"/>
            <p:nvPr/>
          </p:nvSpPr>
          <p:spPr>
            <a:xfrm>
              <a:off x="1673805" y="4984127"/>
              <a:ext cx="765613"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4" name="テキスト ボックス 43"/>
            <p:cNvSpPr txBox="1"/>
            <p:nvPr/>
          </p:nvSpPr>
          <p:spPr>
            <a:xfrm>
              <a:off x="960523" y="4984127"/>
              <a:ext cx="512656"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45" name="Rectangle 3"/>
          <p:cNvSpPr txBox="1">
            <a:spLocks noChangeArrowheads="1"/>
          </p:cNvSpPr>
          <p:nvPr/>
        </p:nvSpPr>
        <p:spPr>
          <a:xfrm>
            <a:off x="330450" y="3202343"/>
            <a:ext cx="6380099" cy="533133"/>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eaLnBrk="1" hangingPunct="1">
              <a:lnSpc>
                <a:spcPct val="90000"/>
              </a:lnSpc>
            </a:pPr>
            <a:r>
              <a:rPr lang="en-US" altLang="ja-JP" sz="2000" dirty="0">
                <a:latin typeface="Arial" panose="020B0604020202020204" pitchFamily="34" charset="0"/>
                <a:cs typeface="Arial" panose="020B0604020202020204" pitchFamily="34" charset="0"/>
              </a:rPr>
              <a:t>Id-Vg curve of W/L=10</a:t>
            </a:r>
            <a:r>
              <a:rPr lang="en-US" altLang="ja-JP" sz="2000" dirty="0">
                <a:latin typeface="Arial" panose="020B0604020202020204" pitchFamily="34" charset="0"/>
                <a:cs typeface="Arial" panose="020B0604020202020204" pitchFamily="34" charset="0"/>
                <a:sym typeface="Symbol" panose="05050102010706020507" pitchFamily="18" charset="2"/>
              </a:rPr>
              <a:t>m/0.4m at |</a:t>
            </a:r>
            <a:r>
              <a:rPr lang="en-US" altLang="ja-JP" sz="2000" dirty="0" err="1">
                <a:latin typeface="Arial" panose="020B0604020202020204" pitchFamily="34" charset="0"/>
                <a:cs typeface="Arial" panose="020B0604020202020204" pitchFamily="34" charset="0"/>
                <a:sym typeface="Symbol" panose="05050102010706020507" pitchFamily="18" charset="2"/>
              </a:rPr>
              <a:t>Vds</a:t>
            </a:r>
            <a:r>
              <a:rPr lang="en-US" altLang="ja-JP" sz="2000" dirty="0">
                <a:latin typeface="Arial" panose="020B0604020202020204" pitchFamily="34" charset="0"/>
                <a:cs typeface="Arial" panose="020B0604020202020204" pitchFamily="34" charset="0"/>
                <a:sym typeface="Symbol" panose="05050102010706020507" pitchFamily="18" charset="2"/>
              </a:rPr>
              <a:t>|=1.8V</a:t>
            </a:r>
            <a:endParaRPr lang="en-US" altLang="ja-JP" sz="2000" dirty="0">
              <a:latin typeface="Arial" panose="020B0604020202020204" pitchFamily="34" charset="0"/>
              <a:cs typeface="Arial" panose="020B0604020202020204" pitchFamily="34" charset="0"/>
            </a:endParaRPr>
          </a:p>
        </p:txBody>
      </p:sp>
      <p:sp>
        <p:nvSpPr>
          <p:cNvPr id="46" name="コンテンツ プレースホルダー 2"/>
          <p:cNvSpPr txBox="1">
            <a:spLocks/>
          </p:cNvSpPr>
          <p:nvPr/>
        </p:nvSpPr>
        <p:spPr>
          <a:xfrm>
            <a:off x="454506" y="6259347"/>
            <a:ext cx="7338129" cy="459209"/>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極低温</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(T&lt;3K)</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でも</a:t>
            </a: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p-MOS, n-MOS</a:t>
            </a:r>
            <a:r>
              <a:rPr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共にトランジスタとして動作</a:t>
            </a:r>
            <a:endPar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47" name="グループ化 46"/>
          <p:cNvGrpSpPr/>
          <p:nvPr/>
        </p:nvGrpSpPr>
        <p:grpSpPr>
          <a:xfrm>
            <a:off x="483426" y="1217834"/>
            <a:ext cx="3361240" cy="1943701"/>
            <a:chOff x="3675415" y="1988840"/>
            <a:chExt cx="4639324" cy="2682777"/>
          </a:xfrm>
        </p:grpSpPr>
        <p:pic>
          <p:nvPicPr>
            <p:cNvPr id="48" name="図 47"/>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23928" y="1988840"/>
              <a:ext cx="4390811" cy="2682777"/>
            </a:xfrm>
            <a:prstGeom prst="rect">
              <a:avLst/>
            </a:prstGeom>
          </p:spPr>
        </p:pic>
        <p:cxnSp>
          <p:nvCxnSpPr>
            <p:cNvPr id="49" name="直線矢印コネクタ 48"/>
            <p:cNvCxnSpPr/>
            <p:nvPr/>
          </p:nvCxnSpPr>
          <p:spPr>
            <a:xfrm>
              <a:off x="5525240" y="3290626"/>
              <a:ext cx="0" cy="28800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p:nvPr/>
          </p:nvCxnSpPr>
          <p:spPr>
            <a:xfrm>
              <a:off x="5527168" y="3818293"/>
              <a:ext cx="0" cy="216000"/>
            </a:xfrm>
            <a:prstGeom prst="straightConnector1">
              <a:avLst/>
            </a:prstGeom>
            <a:ln w="38100">
              <a:solidFill>
                <a:srgbClr val="FFC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5541727" y="3070759"/>
              <a:ext cx="987864" cy="398010"/>
            </a:xfrm>
            <a:prstGeom prst="rect">
              <a:avLst/>
            </a:prstGeom>
            <a:noFill/>
            <a:ln>
              <a:noFill/>
            </a:ln>
          </p:spPr>
          <p:txBody>
            <a:bodyPr wrap="none" rtlCol="0">
              <a:spAutoFit/>
            </a:bodyPr>
            <a:lstStyle/>
            <a:p>
              <a:r>
                <a:rPr kumimoji="1" lang="en-US" altLang="ja-JP" sz="1600" b="1" dirty="0">
                  <a:solidFill>
                    <a:srgbClr val="FFC000"/>
                  </a:solidFill>
                  <a:latin typeface="Arial" panose="020B0604020202020204" pitchFamily="34" charset="0"/>
                  <a:cs typeface="Arial" panose="020B0604020202020204" pitchFamily="34" charset="0"/>
                </a:rPr>
                <a:t>~50nm</a:t>
              </a:r>
              <a:endParaRPr kumimoji="1" lang="ja-JP" altLang="en-US" sz="1600" b="1" dirty="0">
                <a:solidFill>
                  <a:srgbClr val="FFC000"/>
                </a:solidFill>
                <a:latin typeface="Arial" panose="020B0604020202020204" pitchFamily="34" charset="0"/>
                <a:cs typeface="Arial" panose="020B0604020202020204" pitchFamily="34" charset="0"/>
              </a:endParaRPr>
            </a:p>
          </p:txBody>
        </p:sp>
        <p:cxnSp>
          <p:nvCxnSpPr>
            <p:cNvPr id="52" name="直線矢印コネクタ 51"/>
            <p:cNvCxnSpPr/>
            <p:nvPr/>
          </p:nvCxnSpPr>
          <p:spPr>
            <a:xfrm flipV="1">
              <a:off x="5081801" y="3624478"/>
              <a:ext cx="1200150" cy="0"/>
            </a:xfrm>
            <a:prstGeom prst="straightConnector1">
              <a:avLst/>
            </a:prstGeom>
            <a:ln w="5715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テキスト ボックス 52"/>
            <p:cNvSpPr txBox="1"/>
            <p:nvPr/>
          </p:nvSpPr>
          <p:spPr>
            <a:xfrm>
              <a:off x="5679508" y="3829322"/>
              <a:ext cx="2635231" cy="424807"/>
            </a:xfrm>
            <a:prstGeom prst="rect">
              <a:avLst/>
            </a:prstGeom>
            <a:solidFill>
              <a:schemeClr val="tx1">
                <a:alpha val="50000"/>
              </a:schemeClr>
            </a:solidFill>
            <a:ln w="19050">
              <a:noFill/>
            </a:ln>
          </p:spPr>
          <p:txBody>
            <a:bodyPr wrap="square" rtlCol="0">
              <a:spAutoFit/>
            </a:bodyPr>
            <a:lstStyle/>
            <a:p>
              <a:r>
                <a:rPr kumimoji="1" lang="en-US" altLang="ja-JP" sz="1400" b="1" dirty="0">
                  <a:solidFill>
                    <a:srgbClr val="FFFF00"/>
                  </a:solidFill>
                  <a:latin typeface="Arial" panose="020B0604020202020204" pitchFamily="34" charset="0"/>
                  <a:cs typeface="Arial" panose="020B0604020202020204" pitchFamily="34" charset="0"/>
                </a:rPr>
                <a:t>Channel Length : L</a:t>
              </a:r>
              <a:endParaRPr kumimoji="1" lang="ja-JP" altLang="en-US" sz="1400" b="1" dirty="0">
                <a:solidFill>
                  <a:srgbClr val="FFFF00"/>
                </a:solidFill>
                <a:latin typeface="Arial" panose="020B0604020202020204" pitchFamily="34" charset="0"/>
                <a:cs typeface="Arial" panose="020B0604020202020204" pitchFamily="34" charset="0"/>
              </a:endParaRPr>
            </a:p>
          </p:txBody>
        </p:sp>
        <p:cxnSp>
          <p:nvCxnSpPr>
            <p:cNvPr id="54" name="直線矢印コネクタ 53"/>
            <p:cNvCxnSpPr/>
            <p:nvPr/>
          </p:nvCxnSpPr>
          <p:spPr>
            <a:xfrm flipV="1">
              <a:off x="4903236" y="2498560"/>
              <a:ext cx="845833" cy="897305"/>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3675415" y="2323215"/>
              <a:ext cx="1406386" cy="722170"/>
            </a:xfrm>
            <a:prstGeom prst="rect">
              <a:avLst/>
            </a:prstGeom>
            <a:solidFill>
              <a:schemeClr val="bg1"/>
            </a:solidFill>
            <a:ln w="19050">
              <a:solidFill>
                <a:schemeClr val="tx1"/>
              </a:solidFill>
            </a:ln>
          </p:spPr>
          <p:txBody>
            <a:bodyPr wrap="square" rtlCol="0">
              <a:spAutoFit/>
            </a:bodyPr>
            <a:lstStyle/>
            <a:p>
              <a:r>
                <a:rPr kumimoji="1" lang="en-US" altLang="ja-JP" sz="1400" b="1" dirty="0">
                  <a:solidFill>
                    <a:srgbClr val="FF0000"/>
                  </a:solidFill>
                  <a:latin typeface="Arial" panose="020B0604020202020204" pitchFamily="34" charset="0"/>
                  <a:cs typeface="Arial" panose="020B0604020202020204" pitchFamily="34" charset="0"/>
                </a:rPr>
                <a:t>Channel Width : W</a:t>
              </a:r>
              <a:endParaRPr kumimoji="1" lang="ja-JP" altLang="en-US" sz="1400" b="1" dirty="0">
                <a:solidFill>
                  <a:srgbClr val="FF0000"/>
                </a:solidFill>
                <a:latin typeface="Arial" panose="020B0604020202020204" pitchFamily="34" charset="0"/>
                <a:cs typeface="Arial" panose="020B0604020202020204" pitchFamily="34" charset="0"/>
              </a:endParaRPr>
            </a:p>
          </p:txBody>
        </p:sp>
      </p:grpSp>
      <p:sp>
        <p:nvSpPr>
          <p:cNvPr id="56" name="テキスト ボックス 55"/>
          <p:cNvSpPr txBox="1"/>
          <p:nvPr/>
        </p:nvSpPr>
        <p:spPr>
          <a:xfrm>
            <a:off x="4589033" y="1875726"/>
            <a:ext cx="3958135" cy="707886"/>
          </a:xfrm>
          <a:prstGeom prst="rect">
            <a:avLst/>
          </a:prstGeom>
          <a:noFill/>
        </p:spPr>
        <p:txBody>
          <a:bodyPr wrap="none" rtlCol="0">
            <a:spAutoFit/>
          </a:bodyPr>
          <a:lstStyle/>
          <a:p>
            <a:pPr marL="457200" indent="-457200">
              <a:buFont typeface="Wingdings" charset="2"/>
              <a:buChar char="p"/>
            </a:pPr>
            <a:r>
              <a:rPr kumimoji="1" lang="en-US" altLang="ja-JP" sz="2000" dirty="0"/>
              <a:t>SiO</a:t>
            </a:r>
            <a:r>
              <a:rPr kumimoji="1" lang="en-US" altLang="ja-JP" sz="2000" baseline="-25000" dirty="0"/>
              <a:t>2</a:t>
            </a:r>
            <a:r>
              <a:rPr kumimoji="1" lang="ja-JP" altLang="en-US" sz="2000" dirty="0"/>
              <a:t>絶縁膜上に</a:t>
            </a:r>
            <a:r>
              <a:rPr kumimoji="1" lang="en-US" altLang="ja-JP" sz="2000" dirty="0"/>
              <a:t>MOSFET</a:t>
            </a:r>
            <a:r>
              <a:rPr kumimoji="1" lang="ja-JP" altLang="en-US" sz="2000" dirty="0"/>
              <a:t>を形成</a:t>
            </a:r>
            <a:endParaRPr kumimoji="1" lang="en-US" altLang="ja-JP" sz="2000" dirty="0"/>
          </a:p>
          <a:p>
            <a:pPr marL="457200" indent="-457200">
              <a:buFont typeface="Wingdings" charset="2"/>
              <a:buChar char="p"/>
            </a:pPr>
            <a:r>
              <a:rPr kumimoji="1" lang="ja-JP" altLang="en-US" sz="2000" dirty="0"/>
              <a:t>チャネル層が非常に薄い</a:t>
            </a:r>
            <a:endParaRPr kumimoji="1" lang="en-US" altLang="ja-JP" sz="2000" dirty="0"/>
          </a:p>
        </p:txBody>
      </p:sp>
    </p:spTree>
    <p:extLst>
      <p:ext uri="{BB962C8B-B14F-4D97-AF65-F5344CB8AC3E}">
        <p14:creationId xmlns:p14="http://schemas.microsoft.com/office/powerpoint/2010/main" val="3436773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48495"/>
          </a:xfrm>
        </p:spPr>
        <p:txBody>
          <a:bodyPr>
            <a:normAutofit fontScale="90000"/>
          </a:bodyPr>
          <a:lstStyle/>
          <a:p>
            <a:r>
              <a:rPr kumimoji="1" lang="ja-JP" altLang="en-US" dirty="0"/>
              <a:t>極低温での</a:t>
            </a:r>
            <a:r>
              <a:rPr kumimoji="1" lang="en-US" altLang="ja-JP" dirty="0"/>
              <a:t>FET</a:t>
            </a:r>
            <a:r>
              <a:rPr kumimoji="1" lang="ja-JP" altLang="en-US" dirty="0"/>
              <a:t>特性変化</a:t>
            </a:r>
          </a:p>
        </p:txBody>
      </p:sp>
      <p:sp>
        <p:nvSpPr>
          <p:cNvPr id="3" name="コンテンツ プレースホルダー 2"/>
          <p:cNvSpPr>
            <a:spLocks noGrp="1"/>
          </p:cNvSpPr>
          <p:nvPr>
            <p:ph idx="1"/>
          </p:nvPr>
        </p:nvSpPr>
        <p:spPr>
          <a:xfrm>
            <a:off x="223610" y="850013"/>
            <a:ext cx="8229600" cy="604664"/>
          </a:xfrm>
        </p:spPr>
        <p:txBody>
          <a:bodyPr>
            <a:noAutofit/>
          </a:bodyPr>
          <a:lstStyle/>
          <a:p>
            <a:r>
              <a:rPr kumimoji="1" lang="en-US" altLang="ja-JP" sz="2800" dirty="0"/>
              <a:t>n-</a:t>
            </a:r>
            <a:r>
              <a:rPr kumimoji="1" lang="en-US" altLang="ja-JP" sz="2800" dirty="0" err="1"/>
              <a:t>ch</a:t>
            </a:r>
            <a:r>
              <a:rPr kumimoji="1" lang="en-US" altLang="ja-JP" sz="2800" dirty="0"/>
              <a:t> ST2 W/L=10</a:t>
            </a:r>
            <a:r>
              <a:rPr kumimoji="1" lang="en-US" altLang="ja-JP" sz="2800" dirty="0">
                <a:sym typeface="Symbol" panose="05050102010706020507" pitchFamily="18" charset="2"/>
              </a:rPr>
              <a:t>m/1.0m</a:t>
            </a:r>
            <a:endParaRPr kumimoji="1" lang="ja-JP" altLang="en-US" sz="2800"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9</a:t>
            </a:fld>
            <a:endParaRPr kumimoji="1" lang="ja-JP" altLang="en-US"/>
          </a:p>
        </p:txBody>
      </p:sp>
      <p:grpSp>
        <p:nvGrpSpPr>
          <p:cNvPr id="19" name="グループ化 18"/>
          <p:cNvGrpSpPr/>
          <p:nvPr/>
        </p:nvGrpSpPr>
        <p:grpSpPr>
          <a:xfrm>
            <a:off x="379174" y="1399769"/>
            <a:ext cx="3817277" cy="3426653"/>
            <a:chOff x="39273" y="1861435"/>
            <a:chExt cx="3817277" cy="3426653"/>
          </a:xfrm>
        </p:grpSpPr>
        <p:pic>
          <p:nvPicPr>
            <p:cNvPr id="5" name="図 4"/>
            <p:cNvPicPr>
              <a:picLocks noChangeAspect="1"/>
            </p:cNvPicPr>
            <p:nvPr/>
          </p:nvPicPr>
          <p:blipFill>
            <a:blip r:embed="rId2"/>
            <a:stretch>
              <a:fillRect/>
            </a:stretch>
          </p:blipFill>
          <p:spPr>
            <a:xfrm>
              <a:off x="270105" y="1861435"/>
              <a:ext cx="3586445" cy="3049076"/>
            </a:xfrm>
            <a:prstGeom prst="rect">
              <a:avLst/>
            </a:prstGeom>
          </p:spPr>
        </p:pic>
        <p:sp>
          <p:nvSpPr>
            <p:cNvPr id="8" name="矢印: 上 7"/>
            <p:cNvSpPr/>
            <p:nvPr/>
          </p:nvSpPr>
          <p:spPr>
            <a:xfrm>
              <a:off x="2915816" y="2276872"/>
              <a:ext cx="484632" cy="54636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p:cNvSpPr/>
            <p:nvPr/>
          </p:nvSpPr>
          <p:spPr>
            <a:xfrm rot="18966111">
              <a:off x="417163" y="4054038"/>
              <a:ext cx="1378496" cy="440043"/>
            </a:xfrm>
            <a:prstGeom prst="ellipse">
              <a:avLst/>
            </a:prstGeom>
            <a:noFill/>
            <a:ln w="508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209609" y="3578388"/>
              <a:ext cx="1192955" cy="707886"/>
            </a:xfrm>
            <a:prstGeom prst="rect">
              <a:avLst/>
            </a:prstGeom>
            <a:solidFill>
              <a:schemeClr val="bg1"/>
            </a:solidFill>
          </p:spPr>
          <p:txBody>
            <a:bodyPr wrap="square" rtlCol="0">
              <a:spAutoFit/>
            </a:bodyPr>
            <a:lstStyle/>
            <a:p>
              <a:r>
                <a:rPr lang="en-US" altLang="ja-JP" sz="2000" b="1" dirty="0">
                  <a:solidFill>
                    <a:srgbClr val="FF0000"/>
                  </a:solidFill>
                  <a:latin typeface="Arial" panose="020B0604020202020204" pitchFamily="34" charset="0"/>
                  <a:cs typeface="Arial" panose="020B0604020202020204" pitchFamily="34" charset="0"/>
                </a:rPr>
                <a:t>̶̶   </a:t>
              </a:r>
              <a:r>
                <a:rPr kumimoji="1" lang="en-US" altLang="ja-JP" sz="2000" b="1" dirty="0">
                  <a:solidFill>
                    <a:srgbClr val="FF0000"/>
                  </a:solidFill>
                  <a:latin typeface="Arial" panose="020B0604020202020204" pitchFamily="34" charset="0"/>
                  <a:cs typeface="Arial" panose="020B0604020202020204" pitchFamily="34" charset="0"/>
                </a:rPr>
                <a:t>ROOM</a:t>
              </a:r>
              <a:endParaRPr lang="en-US" altLang="ja-JP" sz="2000" b="1" dirty="0">
                <a:solidFill>
                  <a:srgbClr val="FF0000"/>
                </a:solidFill>
                <a:latin typeface="Arial" panose="020B0604020202020204" pitchFamily="34" charset="0"/>
                <a:cs typeface="Arial" panose="020B0604020202020204" pitchFamily="34" charset="0"/>
              </a:endParaRPr>
            </a:p>
            <a:p>
              <a:r>
                <a:rPr kumimoji="1" lang="en-US" altLang="ja-JP" sz="2000" b="1" dirty="0">
                  <a:solidFill>
                    <a:srgbClr val="0070C0"/>
                  </a:solidFill>
                  <a:latin typeface="Arial" panose="020B0604020202020204" pitchFamily="34" charset="0"/>
                  <a:cs typeface="Arial" panose="020B0604020202020204" pitchFamily="34" charset="0"/>
                </a:rPr>
                <a:t>̶̶̶</a:t>
              </a:r>
              <a:r>
                <a:rPr kumimoji="1" lang="ja-JP" altLang="en-US" sz="2000" b="1" dirty="0">
                  <a:solidFill>
                    <a:srgbClr val="0070C0"/>
                  </a:solidFill>
                  <a:latin typeface="Arial" panose="020B0604020202020204" pitchFamily="34" charset="0"/>
                  <a:cs typeface="Arial" panose="020B0604020202020204" pitchFamily="34" charset="0"/>
                </a:rPr>
                <a:t>   </a:t>
              </a:r>
              <a:r>
                <a:rPr lang="en-US" altLang="ja-JP" sz="2000" b="1" dirty="0">
                  <a:solidFill>
                    <a:srgbClr val="0070C0"/>
                  </a:solidFill>
                  <a:latin typeface="Arial" panose="020B0604020202020204" pitchFamily="34" charset="0"/>
                  <a:cs typeface="Arial" panose="020B0604020202020204" pitchFamily="34" charset="0"/>
                </a:rPr>
                <a:t>3K</a:t>
              </a:r>
              <a:endParaRPr kumimoji="1" lang="ja-JP" altLang="en-US" sz="2000" b="1" dirty="0">
                <a:solidFill>
                  <a:srgbClr val="0070C0"/>
                </a:solidFill>
                <a:latin typeface="Arial" panose="020B0604020202020204" pitchFamily="34" charset="0"/>
                <a:cs typeface="Arial" panose="020B0604020202020204" pitchFamily="34" charset="0"/>
              </a:endParaRPr>
            </a:p>
          </p:txBody>
        </p:sp>
        <p:sp>
          <p:nvSpPr>
            <p:cNvPr id="11" name="テキスト ボックス 10"/>
            <p:cNvSpPr txBox="1"/>
            <p:nvPr/>
          </p:nvSpPr>
          <p:spPr>
            <a:xfrm>
              <a:off x="2552838" y="4826423"/>
              <a:ext cx="1210588" cy="461665"/>
            </a:xfrm>
            <a:prstGeom prst="rect">
              <a:avLst/>
            </a:prstGeom>
            <a:noFill/>
          </p:spPr>
          <p:txBody>
            <a:bodyPr wrap="none" rtlCol="0">
              <a:spAutoFit/>
            </a:bodyPr>
            <a:lstStyle/>
            <a:p>
              <a:r>
                <a:rPr lang="en-US" altLang="ja-JP" sz="2400" b="1" dirty="0" err="1">
                  <a:latin typeface="Arial Unicode MS" panose="020B0604020202020204" pitchFamily="50" charset="-128"/>
                  <a:ea typeface="Arial Unicode MS" panose="020B0604020202020204" pitchFamily="50" charset="-128"/>
                  <a:cs typeface="Arial Unicode MS" panose="020B0604020202020204" pitchFamily="50" charset="-128"/>
                </a:rPr>
                <a:t>Vds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テキスト ボックス 11"/>
            <p:cNvSpPr txBox="1"/>
            <p:nvPr/>
          </p:nvSpPr>
          <p:spPr>
            <a:xfrm rot="16200000">
              <a:off x="-275076" y="2635240"/>
              <a:ext cx="1090363" cy="461665"/>
            </a:xfrm>
            <a:prstGeom prst="rect">
              <a:avLst/>
            </a:prstGeom>
            <a:noFill/>
          </p:spPr>
          <p:txBody>
            <a:bodyPr wrap="none" rtlCol="0">
              <a:spAutoFit/>
            </a:bodyPr>
            <a:lstStyle/>
            <a:p>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Ids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(A)</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13" name="コンテンツ プレースホルダー 2"/>
          <p:cNvSpPr txBox="1">
            <a:spLocks/>
          </p:cNvSpPr>
          <p:nvPr/>
        </p:nvSpPr>
        <p:spPr>
          <a:xfrm>
            <a:off x="492404" y="4826422"/>
            <a:ext cx="4004071" cy="17420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000" dirty="0"/>
              <a:t>キャリア移動度上昇による</a:t>
            </a:r>
            <a:r>
              <a:rPr lang="ja-JP" altLang="en-US" sz="2000" dirty="0">
                <a:solidFill>
                  <a:srgbClr val="FF0000"/>
                </a:solidFill>
              </a:rPr>
              <a:t>飽和電流の増加</a:t>
            </a:r>
            <a:endParaRPr lang="en-US" altLang="ja-JP" sz="2000" dirty="0">
              <a:solidFill>
                <a:srgbClr val="FF0000"/>
              </a:solidFill>
            </a:endParaRPr>
          </a:p>
          <a:p>
            <a:r>
              <a:rPr lang="en-US" altLang="ja-JP" sz="2000" dirty="0" err="1"/>
              <a:t>Vds</a:t>
            </a:r>
            <a:r>
              <a:rPr lang="ja-JP" altLang="en-US" sz="2000" dirty="0"/>
              <a:t>の低い領域で電流の立ち上がりが鈍る</a:t>
            </a:r>
            <a:endParaRPr lang="en-US" altLang="ja-JP" sz="2000" dirty="0"/>
          </a:p>
          <a:p>
            <a:pPr>
              <a:buFont typeface="Wingdings" panose="05000000000000000000" pitchFamily="2" charset="2"/>
              <a:buChar char="è"/>
            </a:pPr>
            <a:r>
              <a:rPr lang="ja-JP" altLang="en-US" sz="2000" b="1" dirty="0">
                <a:solidFill>
                  <a:srgbClr val="00B050"/>
                </a:solidFill>
              </a:rPr>
              <a:t>回路モデル化が不可能</a:t>
            </a:r>
            <a:endParaRPr lang="en-US" altLang="ja-JP" sz="2000" b="1" dirty="0">
              <a:solidFill>
                <a:srgbClr val="00B050"/>
              </a:solidFill>
            </a:endParaRPr>
          </a:p>
        </p:txBody>
      </p:sp>
      <p:grpSp>
        <p:nvGrpSpPr>
          <p:cNvPr id="20" name="グループ化 19"/>
          <p:cNvGrpSpPr/>
          <p:nvPr/>
        </p:nvGrpSpPr>
        <p:grpSpPr>
          <a:xfrm>
            <a:off x="4341167" y="1589713"/>
            <a:ext cx="4427816" cy="3698374"/>
            <a:chOff x="4341167" y="1589713"/>
            <a:chExt cx="4427816" cy="3698374"/>
          </a:xfrm>
        </p:grpSpPr>
        <p:pic>
          <p:nvPicPr>
            <p:cNvPr id="14" name="図 13"/>
            <p:cNvPicPr>
              <a:picLocks noChangeAspect="1"/>
            </p:cNvPicPr>
            <p:nvPr/>
          </p:nvPicPr>
          <p:blipFill>
            <a:blip r:embed="rId3"/>
            <a:stretch>
              <a:fillRect/>
            </a:stretch>
          </p:blipFill>
          <p:spPr>
            <a:xfrm>
              <a:off x="4651783" y="1589713"/>
              <a:ext cx="3989958" cy="3373743"/>
            </a:xfrm>
            <a:prstGeom prst="rect">
              <a:avLst/>
            </a:prstGeom>
          </p:spPr>
        </p:pic>
        <p:sp>
          <p:nvSpPr>
            <p:cNvPr id="15" name="テキスト ボックス 14"/>
            <p:cNvSpPr txBox="1"/>
            <p:nvPr/>
          </p:nvSpPr>
          <p:spPr>
            <a:xfrm>
              <a:off x="7558395" y="4826422"/>
              <a:ext cx="1210588" cy="461665"/>
            </a:xfrm>
            <a:prstGeom prst="rect">
              <a:avLst/>
            </a:prstGeom>
            <a:noFill/>
          </p:spPr>
          <p:txBody>
            <a:bodyPr wrap="none" rtlCol="0">
              <a:spAutoFit/>
            </a:bodyPr>
            <a:lstStyle/>
            <a:p>
              <a:r>
                <a:rPr lang="en-US" altLang="ja-JP" sz="2400" b="1" dirty="0" err="1">
                  <a:latin typeface="Arial Unicode MS" panose="020B0604020202020204" pitchFamily="50" charset="-128"/>
                  <a:ea typeface="Arial Unicode MS" panose="020B0604020202020204" pitchFamily="50" charset="-128"/>
                  <a:cs typeface="Arial Unicode MS" panose="020B0604020202020204" pitchFamily="50" charset="-128"/>
                </a:rPr>
                <a:t>Vgs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テキスト ボックス 15"/>
            <p:cNvSpPr txBox="1"/>
            <p:nvPr/>
          </p:nvSpPr>
          <p:spPr>
            <a:xfrm rot="16200000">
              <a:off x="4026818" y="2591221"/>
              <a:ext cx="1090363" cy="461665"/>
            </a:xfrm>
            <a:prstGeom prst="rect">
              <a:avLst/>
            </a:prstGeom>
            <a:noFill/>
          </p:spPr>
          <p:txBody>
            <a:bodyPr wrap="none" rtlCol="0">
              <a:spAutoFit/>
            </a:bodyPr>
            <a:lstStyle/>
            <a:p>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Ids</a:t>
              </a:r>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 (A)</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テキスト ボックス 16"/>
            <p:cNvSpPr txBox="1"/>
            <p:nvPr/>
          </p:nvSpPr>
          <p:spPr>
            <a:xfrm>
              <a:off x="6994835" y="3570914"/>
              <a:ext cx="1192955" cy="707886"/>
            </a:xfrm>
            <a:prstGeom prst="rect">
              <a:avLst/>
            </a:prstGeom>
            <a:solidFill>
              <a:schemeClr val="bg1"/>
            </a:solidFill>
          </p:spPr>
          <p:txBody>
            <a:bodyPr wrap="square" rtlCol="0">
              <a:spAutoFit/>
            </a:bodyPr>
            <a:lstStyle/>
            <a:p>
              <a:r>
                <a:rPr lang="en-US" altLang="ja-JP" sz="2000" b="1" dirty="0">
                  <a:solidFill>
                    <a:srgbClr val="FF0000"/>
                  </a:solidFill>
                  <a:latin typeface="Arial" panose="020B0604020202020204" pitchFamily="34" charset="0"/>
                  <a:cs typeface="Arial" panose="020B0604020202020204" pitchFamily="34" charset="0"/>
                </a:rPr>
                <a:t>̶̶   </a:t>
              </a:r>
              <a:r>
                <a:rPr kumimoji="1" lang="en-US" altLang="ja-JP" sz="2000" b="1" dirty="0">
                  <a:solidFill>
                    <a:srgbClr val="FF0000"/>
                  </a:solidFill>
                  <a:latin typeface="Arial" panose="020B0604020202020204" pitchFamily="34" charset="0"/>
                  <a:cs typeface="Arial" panose="020B0604020202020204" pitchFamily="34" charset="0"/>
                </a:rPr>
                <a:t>ROOM</a:t>
              </a:r>
              <a:endParaRPr lang="en-US" altLang="ja-JP" sz="2000" b="1" dirty="0">
                <a:solidFill>
                  <a:srgbClr val="FF0000"/>
                </a:solidFill>
                <a:latin typeface="Arial" panose="020B0604020202020204" pitchFamily="34" charset="0"/>
                <a:cs typeface="Arial" panose="020B0604020202020204" pitchFamily="34" charset="0"/>
              </a:endParaRPr>
            </a:p>
            <a:p>
              <a:r>
                <a:rPr kumimoji="1" lang="en-US" altLang="ja-JP" sz="2000" b="1" dirty="0">
                  <a:solidFill>
                    <a:srgbClr val="0070C0"/>
                  </a:solidFill>
                  <a:latin typeface="Arial" panose="020B0604020202020204" pitchFamily="34" charset="0"/>
                  <a:cs typeface="Arial" panose="020B0604020202020204" pitchFamily="34" charset="0"/>
                </a:rPr>
                <a:t>̶̶̶</a:t>
              </a:r>
              <a:r>
                <a:rPr kumimoji="1" lang="ja-JP" altLang="en-US" sz="2000" b="1" dirty="0">
                  <a:solidFill>
                    <a:srgbClr val="0070C0"/>
                  </a:solidFill>
                  <a:latin typeface="Arial" panose="020B0604020202020204" pitchFamily="34" charset="0"/>
                  <a:cs typeface="Arial" panose="020B0604020202020204" pitchFamily="34" charset="0"/>
                </a:rPr>
                <a:t>   </a:t>
              </a:r>
              <a:r>
                <a:rPr lang="en-US" altLang="ja-JP" sz="2000" b="1" dirty="0">
                  <a:solidFill>
                    <a:srgbClr val="0070C0"/>
                  </a:solidFill>
                  <a:latin typeface="Arial" panose="020B0604020202020204" pitchFamily="34" charset="0"/>
                  <a:cs typeface="Arial" panose="020B0604020202020204" pitchFamily="34" charset="0"/>
                </a:rPr>
                <a:t>3K</a:t>
              </a:r>
              <a:endParaRPr kumimoji="1" lang="ja-JP" altLang="en-US" sz="2000" b="1" dirty="0">
                <a:solidFill>
                  <a:srgbClr val="0070C0"/>
                </a:solidFill>
                <a:latin typeface="Arial" panose="020B0604020202020204" pitchFamily="34" charset="0"/>
                <a:cs typeface="Arial" panose="020B0604020202020204" pitchFamily="34" charset="0"/>
              </a:endParaRPr>
            </a:p>
          </p:txBody>
        </p:sp>
      </p:grpSp>
      <p:sp>
        <p:nvSpPr>
          <p:cNvPr id="18" name="コンテンツ プレースホルダー 2"/>
          <p:cNvSpPr txBox="1">
            <a:spLocks/>
          </p:cNvSpPr>
          <p:nvPr/>
        </p:nvSpPr>
        <p:spPr>
          <a:xfrm>
            <a:off x="4943927" y="5219917"/>
            <a:ext cx="4221777" cy="134857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000" dirty="0"/>
              <a:t>閾値電圧の移動</a:t>
            </a:r>
            <a:endParaRPr lang="en-US" altLang="ja-JP" sz="2000" dirty="0"/>
          </a:p>
          <a:p>
            <a:r>
              <a:rPr lang="ja-JP" altLang="en-US" sz="2000" dirty="0"/>
              <a:t>サブスレッショルド電流の抑制</a:t>
            </a:r>
            <a:endParaRPr lang="en-US" altLang="ja-JP" sz="2000" dirty="0"/>
          </a:p>
          <a:p>
            <a:pPr>
              <a:buFont typeface="Wingdings" panose="05000000000000000000" pitchFamily="2" charset="2"/>
              <a:buChar char="è"/>
            </a:pPr>
            <a:r>
              <a:rPr lang="ja-JP" altLang="en-US" sz="2000" b="1" dirty="0">
                <a:solidFill>
                  <a:srgbClr val="00B050"/>
                </a:solidFill>
              </a:rPr>
              <a:t>超低消費電力化が可能か？</a:t>
            </a:r>
          </a:p>
        </p:txBody>
      </p:sp>
    </p:spTree>
    <p:extLst>
      <p:ext uri="{BB962C8B-B14F-4D97-AF65-F5344CB8AC3E}">
        <p14:creationId xmlns:p14="http://schemas.microsoft.com/office/powerpoint/2010/main" val="152475349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27413</TotalTime>
  <Words>2385</Words>
  <Application>Microsoft Office PowerPoint</Application>
  <PresentationFormat>画面に合わせる (4:3)</PresentationFormat>
  <Paragraphs>526</Paragraphs>
  <Slides>26</Slides>
  <Notes>7</Notes>
  <HiddenSlides>0</HiddenSlides>
  <MMClips>0</MMClips>
  <ScaleCrop>false</ScaleCrop>
  <HeadingPairs>
    <vt:vector size="6" baseType="variant">
      <vt:variant>
        <vt:lpstr>使用されているフォント</vt:lpstr>
      </vt:variant>
      <vt:variant>
        <vt:i4>14</vt:i4>
      </vt:variant>
      <vt:variant>
        <vt:lpstr>テーマ</vt:lpstr>
      </vt:variant>
      <vt:variant>
        <vt:i4>1</vt:i4>
      </vt:variant>
      <vt:variant>
        <vt:lpstr>スライド タイトル</vt:lpstr>
      </vt:variant>
      <vt:variant>
        <vt:i4>26</vt:i4>
      </vt:variant>
    </vt:vector>
  </HeadingPairs>
  <TitlesOfParts>
    <vt:vector size="41" baseType="lpstr">
      <vt:lpstr>Arial Unicode MS</vt:lpstr>
      <vt:lpstr>HG創英角ｺﾞｼｯｸUB</vt:lpstr>
      <vt:lpstr>HG明朝E</vt:lpstr>
      <vt:lpstr>ＭＳ Ｐゴシック</vt:lpstr>
      <vt:lpstr>Osaka</vt:lpstr>
      <vt:lpstr>Arial</vt:lpstr>
      <vt:lpstr>Arial Narrow</vt:lpstr>
      <vt:lpstr>Calibri</vt:lpstr>
      <vt:lpstr>Cambria Math</vt:lpstr>
      <vt:lpstr>Symbol</vt:lpstr>
      <vt:lpstr>Tahoma</vt:lpstr>
      <vt:lpstr>Times</vt:lpstr>
      <vt:lpstr>Times New Roman</vt:lpstr>
      <vt:lpstr>Wingdings</vt:lpstr>
      <vt:lpstr>Office テーマ</vt:lpstr>
      <vt:lpstr>極低温SOIアンプ SOI-STJ4による STJ光パルス応答読出し試験</vt:lpstr>
      <vt:lpstr>COBAND (COsmic BAckground Neutrino Decay)実験　</vt:lpstr>
      <vt:lpstr>COBANDロケット実験</vt:lpstr>
      <vt:lpstr>COBAND実験において光検出器に要求される性能</vt:lpstr>
      <vt:lpstr>超伝導トンネル接合素子 Superconducting Tunnel Junction (STJ)</vt:lpstr>
      <vt:lpstr>STJ I-V 特性</vt:lpstr>
      <vt:lpstr>CRVAVITY製Nb/Al-STJ </vt:lpstr>
      <vt:lpstr>FD-SOI-MOSFET によるSTJ信号読み出し回路</vt:lpstr>
      <vt:lpstr>極低温でのFET特性変化</vt:lpstr>
      <vt:lpstr>LDD濃度変更後</vt:lpstr>
      <vt:lpstr>SOI prototype amplifier (SOI-STJ4)</vt:lpstr>
      <vt:lpstr>増幅段ゲイン</vt:lpstr>
      <vt:lpstr>バッファー段出力周波数依存性</vt:lpstr>
      <vt:lpstr>SOI-STJ4パルス応答試験</vt:lpstr>
      <vt:lpstr>STJ 光パルス信号読み出し(定電流モード)</vt:lpstr>
      <vt:lpstr>STJ定電流モード読出しのシミュレーション</vt:lpstr>
      <vt:lpstr>STJのパルス光応答のSOI-STJ4回路経由読み出し</vt:lpstr>
      <vt:lpstr>Nb/Al-STJ I-V特性の光応答</vt:lpstr>
      <vt:lpstr>STJ光パルス応答のSOI-STJ4への入力と出力</vt:lpstr>
      <vt:lpstr>まとめ</vt:lpstr>
      <vt:lpstr>Backup</vt:lpstr>
      <vt:lpstr>COBAND Collaboration Members　(As of Mar. 2017)</vt:lpstr>
      <vt:lpstr>ニュートリノ寿命下限測定，および COBANDロケット実験感度</vt:lpstr>
      <vt:lpstr>JAXA Rocket  Experiment for Neutrino Decay Search</vt:lpstr>
      <vt:lpstr>CνB radiative decay and Backgrounds</vt:lpstr>
      <vt:lpstr>SOI-STJ4 光パルス応答シミュレーション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yuji</dc:creator>
  <cp:lastModifiedBy>武内勇司</cp:lastModifiedBy>
  <cp:revision>683</cp:revision>
  <dcterms:created xsi:type="dcterms:W3CDTF">2012-12-07T05:48:16Z</dcterms:created>
  <dcterms:modified xsi:type="dcterms:W3CDTF">2017-03-31T17:14:08Z</dcterms:modified>
</cp:coreProperties>
</file>