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456" y="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2012/10/3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16632"/>
                <a:ext cx="8600080" cy="576064"/>
              </a:xfr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r>
                  <a:rPr lang="en-US" altLang="ja-JP" sz="3600" dirty="0" smtClean="0"/>
                  <a:t>Search for Neutrino </a:t>
                </a:r>
                <a:r>
                  <a:rPr lang="en-US" altLang="ja-JP" sz="3600" dirty="0"/>
                  <a:t>D</a:t>
                </a:r>
                <a:r>
                  <a:rPr lang="en-US" altLang="ja-JP" sz="3600" dirty="0" smtClean="0"/>
                  <a:t>ecay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6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3600" b="0" i="1" smtClean="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3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6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600" b="0" i="1" smtClean="0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3600" b="0" i="1" smtClean="0">
                        <a:latin typeface="Cambria Math"/>
                      </a:rPr>
                      <m:t>+</m:t>
                    </m:r>
                    <m:r>
                      <a:rPr lang="en-US" altLang="ja-JP" sz="3600" b="0" i="1" smtClean="0">
                        <a:latin typeface="Cambria Math"/>
                      </a:rPr>
                      <m:t>𝛾</m:t>
                    </m:r>
                  </m:oMath>
                </a14:m>
                <a:endParaRPr kumimoji="1" lang="ja-JP" altLang="en-US" sz="3600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16632"/>
                <a:ext cx="8600080" cy="57606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25985" y="1143911"/>
                <a:ext cx="4734047" cy="2645129"/>
              </a:xfr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 fontScale="92500" lnSpcReduction="10000"/>
              </a:bodyPr>
              <a:lstStyle/>
              <a:p>
                <a:r>
                  <a:rPr kumimoji="1" lang="en-US" altLang="ja-JP" sz="2000" dirty="0" smtClean="0"/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kumimoji="1"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2000" b="0" i="1" smtClean="0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kumimoji="1" lang="en-US" altLang="ja-JP" sz="2000" b="0" i="1" smtClean="0">
                        <a:latin typeface="Cambria Math"/>
                      </a:rPr>
                      <m:t>+</m:t>
                    </m:r>
                    <m:r>
                      <a:rPr kumimoji="1" lang="en-US" altLang="ja-JP" sz="2000" b="0" i="1" smtClean="0">
                        <a:latin typeface="Cambria Math"/>
                      </a:rPr>
                      <m:t>𝛾</m:t>
                    </m:r>
                  </m:oMath>
                </a14:m>
                <a:r>
                  <a:rPr kumimoji="1" lang="en-US" altLang="ja-JP" sz="2000" dirty="0" smtClean="0"/>
                  <a:t> in cosmic neutrino background (CNB)</a:t>
                </a:r>
              </a:p>
              <a:p>
                <a:pPr lvl="1"/>
                <a:r>
                  <a:rPr lang="en-US" altLang="ja-JP" sz="1600" dirty="0" smtClean="0">
                    <a:solidFill>
                      <a:srgbClr val="FF0000"/>
                    </a:solidFill>
                  </a:rPr>
                  <a:t>Direct detection of CNB</a:t>
                </a:r>
              </a:p>
              <a:p>
                <a:pPr lvl="1"/>
                <a:r>
                  <a:rPr lang="en-US" altLang="ja-JP" sz="1600" dirty="0" smtClean="0">
                    <a:solidFill>
                      <a:srgbClr val="FF0000"/>
                    </a:solidFill>
                  </a:rPr>
                  <a:t>Direct m</a:t>
                </a:r>
                <a:r>
                  <a:rPr kumimoji="1" lang="en-US" altLang="ja-JP" sz="1600" dirty="0" smtClean="0">
                    <a:solidFill>
                      <a:srgbClr val="FF0000"/>
                    </a:solidFill>
                  </a:rPr>
                  <a:t>easurement of neutrino mass</a:t>
                </a:r>
              </a:p>
              <a:p>
                <a:r>
                  <a:rPr lang="en-US" altLang="ja-JP" sz="2000" dirty="0" smtClean="0"/>
                  <a:t>Aiming at sensitivity of detecting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000" dirty="0" smtClean="0"/>
                  <a:t> from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/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~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Ο</m:t>
                    </m:r>
                    <m:r>
                      <a:rPr lang="en-US" altLang="ja-JP" sz="20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kumimoji="1" lang="en-US" altLang="ja-JP" sz="2000" dirty="0" smtClean="0"/>
                  <a:t> </a:t>
                </a:r>
              </a:p>
              <a:p>
                <a:pPr lvl="1"/>
                <a:r>
                  <a:rPr lang="en-US" altLang="ja-JP" sz="1600" dirty="0" smtClean="0"/>
                  <a:t>Current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latin typeface="Cambria Math"/>
                          </a:rPr>
                          <m:t>𝜏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</a:rPr>
                          <m:t>Ο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</a:rPr>
                      <m:t>yr</m:t>
                    </m:r>
                    <m:r>
                      <a:rPr lang="en-US" altLang="ja-JP" sz="1600" b="0" i="1" smtClean="0">
                        <a:latin typeface="Cambria Math"/>
                      </a:rPr>
                      <m:t>)</m:t>
                    </m:r>
                  </m:oMath>
                </a14:m>
                <a:endParaRPr kumimoji="1" lang="en-US" altLang="ja-JP" sz="1600" dirty="0" smtClean="0"/>
              </a:p>
              <a:p>
                <a:pPr lvl="1"/>
                <a:r>
                  <a:rPr lang="en-US" altLang="ja-JP" sz="1600" dirty="0" smtClean="0"/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𝜏</m:t>
                        </m:r>
                        <m:r>
                          <a:rPr lang="en-US" altLang="ja-JP" sz="1600" b="0" i="0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/>
                          </a:rPr>
                          <m:t>Ο</m:t>
                        </m:r>
                        <m:r>
                          <a:rPr lang="en-US" altLang="ja-JP" sz="16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1600" i="1">
                        <a:latin typeface="Cambria Math"/>
                      </a:rPr>
                      <m:t>yr</m:t>
                    </m:r>
                    <m:r>
                      <a:rPr lang="en-US" altLang="ja-JP" sz="16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1600" dirty="0" smtClean="0"/>
              </a:p>
              <a:p>
                <a:pPr lvl="1"/>
                <a:r>
                  <a:rPr lang="en-US" altLang="ja-JP" sz="1600" dirty="0" smtClean="0"/>
                  <a:t>L-R symmetric model predicts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𝜏</m:t>
                        </m:r>
                        <m:r>
                          <a:rPr lang="en-US" altLang="ja-JP" sz="160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1600">
                            <a:latin typeface="Cambria Math"/>
                          </a:rPr>
                          <m:t>Ο</m:t>
                        </m:r>
                        <m:r>
                          <a:rPr lang="en-US" altLang="ja-JP" sz="16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1600" b="0" i="1" smtClean="0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1600" i="1">
                        <a:latin typeface="Cambria Math"/>
                      </a:rPr>
                      <m:t>yr</m:t>
                    </m:r>
                    <m:r>
                      <a:rPr lang="en-US" altLang="ja-JP" sz="16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1600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85" y="1143911"/>
                <a:ext cx="4734047" cy="2645129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885" y="1268760"/>
            <a:ext cx="3155001" cy="220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5"/>
          <p:cNvSpPr>
            <a:spLocks noChangeShapeType="1"/>
          </p:cNvSpPr>
          <p:nvPr/>
        </p:nvSpPr>
        <p:spPr bwMode="auto">
          <a:xfrm flipH="1" flipV="1">
            <a:off x="7226656" y="1848586"/>
            <a:ext cx="329963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6252717" y="1864679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26656" y="2032356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/>
              <a:t>Sharp edge with </a:t>
            </a:r>
          </a:p>
          <a:p>
            <a:pPr eaLnBrk="1" hangingPunct="1"/>
            <a:r>
              <a:rPr lang="en-US" altLang="ja-JP" sz="1400" b="1" dirty="0"/>
              <a:t>1.9K smearing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832755" y="2196791"/>
            <a:ext cx="13839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/>
              <a:t>Red shift effect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4820926" y="1884241"/>
            <a:ext cx="13116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dN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(A.U.)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192885" y="3280383"/>
                <a:ext cx="1537665" cy="39151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kumimoji="1" lang="en-US" altLang="ja-JP" b="0" i="1" smtClean="0"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kumimoji="1" lang="en-US" altLang="ja-JP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kumimoji="1" lang="ja-JP" altLang="en-US" dirty="0" smtClean="0"/>
                  <a:t>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2885" y="3280383"/>
                <a:ext cx="1537665" cy="391517"/>
              </a:xfrm>
              <a:prstGeom prst="rect">
                <a:avLst/>
              </a:prstGeom>
              <a:blipFill rotWithShape="1"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ine 6"/>
          <p:cNvSpPr>
            <a:spLocks noChangeShapeType="1"/>
          </p:cNvSpPr>
          <p:nvPr/>
        </p:nvSpPr>
        <p:spPr bwMode="auto">
          <a:xfrm flipV="1">
            <a:off x="7251536" y="3164887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4986387" y="1026658"/>
                <a:ext cx="4088777" cy="35817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/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en-US" altLang="ja-JP" sz="1600" dirty="0" smtClean="0"/>
                  <a:t>spectrum for  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/>
                      </a:rPr>
                      <m:t>𝑚</m:t>
                    </m:r>
                    <m:r>
                      <a:rPr kumimoji="1" lang="en-US" altLang="ja-JP" sz="16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kumimoji="1"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1600" b="0" i="1" smtClean="0">
                        <a:latin typeface="Cambria Math"/>
                      </a:rPr>
                      <m:t>)=50</m:t>
                    </m:r>
                    <m:r>
                      <m:rPr>
                        <m:sty m:val="p"/>
                      </m:rPr>
                      <a:rPr kumimoji="1" lang="en-US" altLang="ja-JP" sz="1600" b="0" i="1" smtClean="0">
                        <a:latin typeface="Cambria Math"/>
                      </a:rPr>
                      <m:t>meV</m:t>
                    </m:r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6387" y="1026658"/>
                <a:ext cx="4088777" cy="358175"/>
              </a:xfrm>
              <a:prstGeom prst="rect">
                <a:avLst/>
              </a:prstGeom>
              <a:blipFill rotWithShape="1">
                <a:blip r:embed="rId6"/>
                <a:stretch>
                  <a:fillRect l="-593" b="-126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コンテンツ プレースホルダー 2"/>
              <p:cNvSpPr txBox="1">
                <a:spLocks/>
              </p:cNvSpPr>
              <p:nvPr/>
            </p:nvSpPr>
            <p:spPr>
              <a:xfrm>
                <a:off x="107504" y="4115320"/>
                <a:ext cx="6388254" cy="261076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000" dirty="0" smtClean="0"/>
                  <a:t>Requirements for detector</a:t>
                </a:r>
              </a:p>
              <a:p>
                <a:pPr lvl="1"/>
                <a:r>
                  <a:rPr lang="en-US" altLang="ja-JP" sz="1600" dirty="0" smtClean="0">
                    <a:solidFill>
                      <a:srgbClr val="002060"/>
                    </a:solidFill>
                  </a:rPr>
                  <a:t>Energy 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600" b="0" i="1" smtClean="0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1600" dirty="0" smtClean="0">
                    <a:solidFill>
                      <a:srgbClr val="00206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ja-JP" sz="1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1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1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600" b="0" i="1" dirty="0" smtClean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1600" dirty="0" smtClean="0">
                    <a:solidFill>
                      <a:srgbClr val="002060"/>
                    </a:solidFill>
                  </a:rPr>
                  <a:t>, far infrared photon)</a:t>
                </a:r>
                <a:endParaRPr lang="en-US" altLang="ja-JP" sz="1600" dirty="0">
                  <a:solidFill>
                    <a:srgbClr val="002060"/>
                  </a:solidFill>
                </a:endParaRPr>
              </a:p>
              <a:p>
                <a:pPr lvl="1"/>
                <a:r>
                  <a:rPr lang="en-US" altLang="ja-JP" sz="1600" dirty="0" smtClean="0">
                    <a:solidFill>
                      <a:srgbClr val="002060"/>
                    </a:solidFill>
                  </a:rPr>
                  <a:t>Rocket and satellite experiment with this detector</a:t>
                </a:r>
              </a:p>
              <a:p>
                <a:r>
                  <a:rPr lang="en-US" altLang="ja-JP" sz="1700" b="1" dirty="0" smtClean="0"/>
                  <a:t>Superconducting Tunneling Junction (STJ) detectors in development</a:t>
                </a:r>
              </a:p>
              <a:p>
                <a:pPr lvl="1"/>
                <a:r>
                  <a:rPr lang="en-US" altLang="ja-JP" sz="1500" dirty="0"/>
                  <a:t>A</a:t>
                </a:r>
                <a:r>
                  <a:rPr lang="en-US" altLang="ja-JP" sz="1500" dirty="0" smtClean="0"/>
                  <a:t>rray of 50 </a:t>
                </a:r>
                <a:r>
                  <a:rPr lang="en-US" altLang="ja-JP" sz="1500" dirty="0" err="1" smtClean="0"/>
                  <a:t>Nb</a:t>
                </a:r>
                <a:r>
                  <a:rPr lang="en-US" altLang="ja-JP" sz="1500" dirty="0" smtClean="0"/>
                  <a:t>/Al-STJ cell </a:t>
                </a:r>
                <a:r>
                  <a:rPr lang="en-US" altLang="ja-JP" sz="1500" dirty="0"/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500" i="1" dirty="0">
                        <a:latin typeface="Cambria Math"/>
                      </a:rPr>
                      <m:t>𝜆</m:t>
                    </m:r>
                    <m:r>
                      <a:rPr lang="en-US" altLang="ja-JP" sz="15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500" b="0" i="1" dirty="0" smtClean="0">
                        <a:latin typeface="Cambria Math"/>
                      </a:rPr>
                      <m:t>−</m:t>
                    </m:r>
                    <m:r>
                      <a:rPr lang="en-US" altLang="ja-JP" sz="1500" i="1" dirty="0">
                        <a:latin typeface="Cambria Math"/>
                      </a:rPr>
                      <m:t>80</m:t>
                    </m:r>
                    <m:r>
                      <a:rPr lang="en-US" altLang="ja-JP" sz="15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5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500" dirty="0"/>
              </a:p>
              <a:p>
                <a:pPr lvl="2"/>
                <a:r>
                  <a:rPr lang="en-US" altLang="ja-JP" sz="1600" b="1" dirty="0">
                    <a:solidFill>
                      <a:srgbClr val="FF0000"/>
                    </a:solidFill>
                  </a:rPr>
                  <a:t>For rocket experiment aimed at launching in 2016 in 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earliest, aiming at 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improvement of lower limit for </a:t>
                </a:r>
                <a14:m>
                  <m:oMath xmlns:m="http://schemas.openxmlformats.org/officeDocument/2006/math">
                    <m:r>
                      <a:rPr lang="en-US" altLang="ja-JP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600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by </a:t>
                </a:r>
                <a:r>
                  <a:rPr lang="en-US" altLang="ja-JP" sz="1600" b="1" smtClean="0">
                    <a:solidFill>
                      <a:srgbClr val="FF0000"/>
                    </a:solidFill>
                  </a:rPr>
                  <a:t>2 order</a:t>
                </a:r>
                <a:r>
                  <a:rPr lang="en-US" altLang="ja-JP" sz="1600" b="1" smtClean="0">
                    <a:solidFill>
                      <a:srgbClr val="FF0000"/>
                    </a:solidFill>
                  </a:rPr>
                  <a:t> </a:t>
                </a:r>
                <a:endParaRPr lang="en-US" altLang="ja-JP" sz="1600" b="1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altLang="ja-JP" sz="1600" dirty="0" smtClean="0"/>
                  <a:t>STJ using Hafnium: </a:t>
                </a:r>
                <a:r>
                  <a:rPr lang="en-US" altLang="ja-JP" sz="1600" dirty="0" err="1" smtClean="0"/>
                  <a:t>Hf</a:t>
                </a:r>
                <a:r>
                  <a:rPr lang="en-US" altLang="ja-JP" sz="1600" dirty="0" smtClean="0"/>
                  <a:t>-STJ for </a:t>
                </a:r>
                <a:r>
                  <a:rPr lang="en-US" altLang="ja-JP" sz="1600" dirty="0"/>
                  <a:t>s</a:t>
                </a:r>
                <a:r>
                  <a:rPr lang="en-US" altLang="ja-JP" sz="1600" dirty="0" smtClean="0"/>
                  <a:t>atellite experiment (after 2020)</a:t>
                </a:r>
                <a:endParaRPr lang="en-US" altLang="ja-JP" sz="1200" dirty="0" smtClean="0"/>
              </a:p>
              <a:p>
                <a:pPr lvl="1"/>
                <a:endParaRPr lang="en-US" altLang="ja-JP" sz="1200" dirty="0"/>
              </a:p>
            </p:txBody>
          </p:sp>
        </mc:Choice>
        <mc:Fallback>
          <p:sp>
            <p:nvSpPr>
              <p:cNvPr id="19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115320"/>
                <a:ext cx="6388254" cy="26107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53222"/>
            <a:ext cx="2263376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 flipV="1">
            <a:off x="6901490" y="443406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6907027" y="4643264"/>
            <a:ext cx="2279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6701957" y="4115321"/>
                <a:ext cx="1114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/>
                  <a:t>I: </a:t>
                </a:r>
                <a14:m>
                  <m:oMath xmlns:m="http://schemas.openxmlformats.org/officeDocument/2006/math">
                    <m:r>
                      <a:rPr kumimoji="1" lang="en-US" altLang="ja-JP" sz="1400" b="1" i="1" smtClean="0">
                        <a:latin typeface="Cambria Math"/>
                      </a:rPr>
                      <m:t>𝟐𝟎</m:t>
                    </m:r>
                    <m:r>
                      <a:rPr kumimoji="1" lang="en-US" altLang="ja-JP" sz="1400" b="1" i="1" smtClean="0">
                        <a:latin typeface="Cambria Math"/>
                      </a:rPr>
                      <m:t>𝝁</m:t>
                    </m:r>
                    <m:r>
                      <a:rPr kumimoji="1" lang="en-US" altLang="ja-JP" sz="1400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kumimoji="1" lang="en-US" altLang="ja-JP" sz="1400" b="1" dirty="0" smtClean="0"/>
                  <a:t>/DIV</a:t>
                </a:r>
                <a:endParaRPr kumimoji="1" lang="ja-JP" altLang="en-US" sz="1400" b="1" dirty="0"/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957" y="4115321"/>
                <a:ext cx="1114408" cy="307777"/>
              </a:xfrm>
              <a:prstGeom prst="rect">
                <a:avLst/>
              </a:prstGeom>
              <a:blipFill rotWithShape="1">
                <a:blip r:embed="rId9"/>
                <a:stretch>
                  <a:fillRect l="-1093" t="-1961" r="-546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/>
              <p:cNvSpPr txBox="1"/>
              <p:nvPr/>
            </p:nvSpPr>
            <p:spPr>
              <a:xfrm>
                <a:off x="7151161" y="4489375"/>
                <a:ext cx="11652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>
                    <a:effectLst/>
                  </a:rPr>
                  <a:t>V</a:t>
                </a:r>
                <a:r>
                  <a:rPr kumimoji="1" lang="en-US" altLang="ja-JP" sz="1400" b="1" dirty="0" smtClean="0">
                    <a:effectLst/>
                  </a:rPr>
                  <a:t>: </a:t>
                </a:r>
                <a14:m>
                  <m:oMath xmlns:m="http://schemas.openxmlformats.org/officeDocument/2006/math">
                    <m:r>
                      <a:rPr kumimoji="1" lang="en-US" altLang="ja-JP" sz="1400" b="1" i="1" smtClean="0">
                        <a:effectLst/>
                        <a:latin typeface="Cambria Math"/>
                      </a:rPr>
                      <m:t>𝟐𝟎</m:t>
                    </m:r>
                    <m:r>
                      <a:rPr kumimoji="1" lang="en-US" altLang="ja-JP" sz="1400" b="1" i="1" smtClean="0">
                        <a:effectLst/>
                        <a:latin typeface="Cambria Math"/>
                      </a:rPr>
                      <m:t>𝝁</m:t>
                    </m:r>
                    <m:r>
                      <a:rPr kumimoji="1" lang="en-US" altLang="ja-JP" sz="1400" b="1" i="1" smtClean="0">
                        <a:effectLst/>
                        <a:latin typeface="Cambria Math"/>
                      </a:rPr>
                      <m:t>𝑽</m:t>
                    </m:r>
                  </m:oMath>
                </a14:m>
                <a:r>
                  <a:rPr kumimoji="1" lang="en-US" altLang="ja-JP" sz="1400" b="1" dirty="0" smtClean="0">
                    <a:effectLst/>
                  </a:rPr>
                  <a:t>/DIV</a:t>
                </a:r>
                <a:endParaRPr kumimoji="1" lang="ja-JP" altLang="en-US" sz="1400" b="1" dirty="0">
                  <a:effectLst/>
                </a:endParaRPr>
              </a:p>
            </p:txBody>
          </p:sp>
        </mc:Choice>
        <mc:Fallback xmlns="">
          <p:sp>
            <p:nvSpPr>
              <p:cNvPr id="29" name="テキスト ボックス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161" y="4489375"/>
                <a:ext cx="1165255" cy="307777"/>
              </a:xfrm>
              <a:prstGeom prst="rect">
                <a:avLst/>
              </a:prstGeom>
              <a:blipFill rotWithShape="1">
                <a:blip r:embed="rId10"/>
                <a:stretch>
                  <a:fillRect l="-1047" t="-1961" r="-52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7856995" y="5517232"/>
                <a:ext cx="9188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/>
                  <a:t>T</a:t>
                </a:r>
                <a14:m>
                  <m:oMath xmlns:m="http://schemas.openxmlformats.org/officeDocument/2006/math">
                    <m:r>
                      <a:rPr lang="en-US" altLang="ja-JP" sz="1400" b="1" i="1" smtClean="0">
                        <a:latin typeface="Cambria Math"/>
                      </a:rPr>
                      <m:t>∼</m:t>
                    </m:r>
                  </m:oMath>
                </a14:m>
                <a:r>
                  <a:rPr lang="en-US" altLang="ja-JP" sz="1400" b="1" dirty="0" smtClean="0"/>
                  <a:t>120mK</a:t>
                </a:r>
              </a:p>
              <a:p>
                <a:r>
                  <a:rPr lang="en-US" altLang="ja-JP" sz="1400" b="1" dirty="0" smtClean="0"/>
                  <a:t>B=0</a:t>
                </a:r>
                <a:endParaRPr kumimoji="1" lang="ja-JP" altLang="en-US" sz="1400" b="1" dirty="0">
                  <a:effectLst/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995" y="5517232"/>
                <a:ext cx="918841" cy="523220"/>
              </a:xfrm>
              <a:prstGeom prst="rect">
                <a:avLst/>
              </a:prstGeom>
              <a:blipFill rotWithShape="1">
                <a:blip r:embed="rId11"/>
                <a:stretch>
                  <a:fillRect l="-1987" t="-1163" r="-1325" b="-104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テキスト ボックス 30"/>
          <p:cNvSpPr txBox="1"/>
          <p:nvPr/>
        </p:nvSpPr>
        <p:spPr>
          <a:xfrm>
            <a:off x="6279912" y="3789040"/>
            <a:ext cx="279525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I-V curve for </a:t>
            </a:r>
            <a:r>
              <a:rPr kumimoji="1" lang="en-US" altLang="ja-JP" sz="1400" b="1" dirty="0" err="1" smtClean="0"/>
              <a:t>Hf</a:t>
            </a:r>
            <a:r>
              <a:rPr kumimoji="1" lang="en-US" altLang="ja-JP" sz="1400" b="1" dirty="0" smtClean="0"/>
              <a:t>-STJ in development</a:t>
            </a:r>
            <a:endParaRPr kumimoji="1" lang="ja-JP" altLang="en-US" sz="14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372199" y="6202862"/>
            <a:ext cx="2736093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400" dirty="0" smtClean="0"/>
              <a:t>World’s first</a:t>
            </a:r>
            <a:r>
              <a:rPr kumimoji="1" lang="en-US" altLang="ja-JP" sz="1400" dirty="0" smtClean="0"/>
              <a:t> evidence of Josephson junction </a:t>
            </a:r>
            <a:r>
              <a:rPr lang="en-US" altLang="ja-JP" sz="1400" dirty="0" smtClean="0"/>
              <a:t>with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err="1" smtClean="0"/>
              <a:t>Hf-HfOx-Hf</a:t>
            </a:r>
            <a:r>
              <a:rPr kumimoji="1" lang="en-US" altLang="ja-JP" sz="1400" dirty="0" smtClean="0"/>
              <a:t> structure</a:t>
            </a:r>
            <a:endParaRPr kumimoji="1"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29821" y="672951"/>
            <a:ext cx="7753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Univ. of Tsukuba, JAXA/ISAS, Okayama Univ., Fukui Univ., Kinki Univ., KEK, Seoul National Univ., </a:t>
            </a:r>
            <a:r>
              <a:rPr lang="en-US" altLang="ja-JP" sz="1400" dirty="0" err="1" smtClean="0"/>
              <a:t>Fermilab</a:t>
            </a:r>
            <a:r>
              <a:rPr lang="en-US" altLang="ja-JP" sz="1400" dirty="0" smtClean="0"/>
              <a:t>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50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292</Words>
  <Application>Microsoft Office PowerPoint</Application>
  <PresentationFormat>画面に合わせる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Search for Neutrino Decay ν_3→ν_1,2+γ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neutrino decay</dc:title>
  <cp:lastModifiedBy>yuji</cp:lastModifiedBy>
  <cp:revision>24</cp:revision>
  <cp:lastPrinted>2012-10-03T05:49:35Z</cp:lastPrinted>
  <dcterms:modified xsi:type="dcterms:W3CDTF">2012-10-03T06:03:12Z</dcterms:modified>
</cp:coreProperties>
</file>