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8" r:id="rId3"/>
    <p:sldId id="305" r:id="rId4"/>
    <p:sldId id="279" r:id="rId5"/>
    <p:sldId id="306" r:id="rId6"/>
    <p:sldId id="281" r:id="rId7"/>
    <p:sldId id="308" r:id="rId8"/>
    <p:sldId id="265" r:id="rId9"/>
    <p:sldId id="309" r:id="rId10"/>
    <p:sldId id="307" r:id="rId11"/>
    <p:sldId id="294" r:id="rId12"/>
    <p:sldId id="295" r:id="rId13"/>
    <p:sldId id="297" r:id="rId14"/>
    <p:sldId id="310" r:id="rId15"/>
    <p:sldId id="300" r:id="rId16"/>
    <p:sldId id="262" r:id="rId17"/>
    <p:sldId id="311" r:id="rId18"/>
    <p:sldId id="283" r:id="rId19"/>
    <p:sldId id="298" r:id="rId2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20" autoAdjust="0"/>
  </p:normalViewPr>
  <p:slideViewPr>
    <p:cSldViewPr>
      <p:cViewPr varScale="1">
        <p:scale>
          <a:sx n="61" d="100"/>
          <a:sy n="61" d="100"/>
        </p:scale>
        <p:origin x="-7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361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9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0947" y="8686800"/>
            <a:ext cx="2970620" cy="4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9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41928" y="696058"/>
            <a:ext cx="4566103" cy="34231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59902" y="4349262"/>
            <a:ext cx="4741413" cy="35139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663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2013/8/27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image" Target="../media/image2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8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86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8.png"/><Relationship Id="rId21" Type="http://schemas.openxmlformats.org/officeDocument/2006/relationships/image" Target="../media/image19.png"/><Relationship Id="rId7" Type="http://schemas.openxmlformats.org/officeDocument/2006/relationships/image" Target="../media/image5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9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2.png"/><Relationship Id="rId19" Type="http://schemas.openxmlformats.org/officeDocument/2006/relationships/image" Target="../media/image17.png"/><Relationship Id="rId4" Type="http://schemas.openxmlformats.org/officeDocument/2006/relationships/image" Target="../media/image210.png"/><Relationship Id="rId9" Type="http://schemas.openxmlformats.org/officeDocument/2006/relationships/image" Target="../media/image72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36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63" Type="http://schemas.openxmlformats.org/officeDocument/2006/relationships/image" Target="../media/image43.png"/><Relationship Id="rId68" Type="http://schemas.openxmlformats.org/officeDocument/2006/relationships/image" Target="../media/image49.png"/><Relationship Id="rId59" Type="http://schemas.openxmlformats.org/officeDocument/2006/relationships/image" Target="../media/image44.png"/><Relationship Id="rId67" Type="http://schemas.openxmlformats.org/officeDocument/2006/relationships/image" Target="../media/image48.png"/><Relationship Id="rId2" Type="http://schemas.openxmlformats.org/officeDocument/2006/relationships/image" Target="../media/image37.png"/><Relationship Id="rId6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8" Type="http://schemas.openxmlformats.org/officeDocument/2006/relationships/image" Target="../media/image39.gif"/><Relationship Id="rId66" Type="http://schemas.openxmlformats.org/officeDocument/2006/relationships/image" Target="../media/image47.png"/><Relationship Id="rId57" Type="http://schemas.openxmlformats.org/officeDocument/2006/relationships/image" Target="../media/image42.png"/><Relationship Id="rId61" Type="http://schemas.openxmlformats.org/officeDocument/2006/relationships/image" Target="../media/image310.png"/><Relationship Id="rId60" Type="http://schemas.openxmlformats.org/officeDocument/2006/relationships/image" Target="../media/image40.png"/><Relationship Id="rId65" Type="http://schemas.openxmlformats.org/officeDocument/2006/relationships/image" Target="../media/image46.png"/><Relationship Id="rId64" Type="http://schemas.openxmlformats.org/officeDocument/2006/relationships/image" Target="../media/image4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Search for Cosmic Background Neutrino Decay with STJ detectors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75656" y="285293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Yuji Takeuchi (Univ. of Tsukuba)</a:t>
            </a:r>
          </a:p>
          <a:p>
            <a:r>
              <a:rPr lang="en-US" altLang="ja-JP" dirty="0" smtClean="0"/>
              <a:t>Aug. 27, 2013</a:t>
            </a:r>
          </a:p>
          <a:p>
            <a:r>
              <a:rPr lang="en-US" altLang="ja-JP" dirty="0" smtClean="0"/>
              <a:t>MKIDs and Cosmology workshop</a:t>
            </a:r>
          </a:p>
          <a:p>
            <a:r>
              <a:rPr lang="en-US" altLang="ja-JP" dirty="0" err="1" smtClean="0"/>
              <a:t>Fermilab</a:t>
            </a:r>
            <a:r>
              <a:rPr lang="en-US" altLang="ja-JP" dirty="0" smtClean="0"/>
              <a:t>  WH3NW</a:t>
            </a:r>
            <a:endParaRPr kumimoji="1" lang="ja-JP" altLang="en-US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251520" y="4437112"/>
            <a:ext cx="6840760" cy="2160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28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Contents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altLang="ja-JP" sz="20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Motivation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altLang="ja-JP" sz="20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development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altLang="ja-JP" sz="1600" dirty="0" err="1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-STJ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altLang="ja-JP" sz="1600" dirty="0" err="1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response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SOI-STJ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</a:t>
            </a:r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-STJ development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404" y="1121331"/>
            <a:ext cx="6080033" cy="1195931"/>
          </a:xfrm>
        </p:spPr>
        <p:txBody>
          <a:bodyPr>
            <a:normAutofit fontScale="92500"/>
          </a:bodyPr>
          <a:lstStyle/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succeeded in observation of Josephson current by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Hf-HfOx-Hf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barrier layer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 the first time in the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world </a:t>
            </a:r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</a:t>
            </a:r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2010</a:t>
            </a:r>
            <a:endParaRPr lang="en-US" altLang="ja-JP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0" indent="0">
              <a:buNone/>
            </a:pP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2"/>
              <p:cNvSpPr txBox="1">
                <a:spLocks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However, to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use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this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 a detector, 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much improvement in leak current is required.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</a:rPr>
                          <m:t>leak</m:t>
                        </m:r>
                      </m:sub>
                    </m:sSub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is required to be at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pA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level or less)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18" y="5517232"/>
                <a:ext cx="8280920" cy="1008111"/>
              </a:xfrm>
              <a:prstGeom prst="rect">
                <a:avLst/>
              </a:prstGeom>
              <a:blipFill rotWithShape="1">
                <a:blip r:embed="rId2"/>
                <a:stretch>
                  <a:fillRect l="-957" t="-36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7595357" y="0"/>
            <a:ext cx="1544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K. Nagata</a:t>
            </a:r>
            <a:endParaRPr lang="en-US" altLang="ja-JP" sz="1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54" y="2725243"/>
            <a:ext cx="3058364" cy="2863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178" y="2717407"/>
            <a:ext cx="2713966" cy="272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直線矢印コネクタ 25"/>
          <p:cNvCxnSpPr/>
          <p:nvPr/>
        </p:nvCxnSpPr>
        <p:spPr>
          <a:xfrm>
            <a:off x="2700801" y="3939379"/>
            <a:ext cx="629694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330495" y="2862344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B=10 Gauss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21470" y="2876062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 Gauss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6375932" y="2779269"/>
            <a:ext cx="2278581" cy="79374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err="1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HfOx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20Torr,1hour</a:t>
            </a:r>
          </a:p>
          <a:p>
            <a:pPr algn="ctr"/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anodic oxidation</a:t>
            </a:r>
            <a:r>
              <a:rPr lang="ja-JP" altLang="en-US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：</a:t>
            </a:r>
            <a:r>
              <a:rPr lang="en-US" altLang="ja-JP" sz="1600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45nm</a:t>
            </a:r>
            <a:endParaRPr kumimoji="1" lang="en-US" altLang="ja-JP" sz="1600" dirty="0" smtClean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868144" y="1268612"/>
            <a:ext cx="3052082" cy="1394750"/>
            <a:chOff x="5921604" y="941897"/>
            <a:chExt cx="3052082" cy="1394750"/>
          </a:xfrm>
        </p:grpSpPr>
        <p:cxnSp>
          <p:nvCxnSpPr>
            <p:cNvPr id="11" name="直線コネクタ 10"/>
            <p:cNvCxnSpPr/>
            <p:nvPr/>
          </p:nvCxnSpPr>
          <p:spPr>
            <a:xfrm flipH="1">
              <a:off x="8602305" y="1253563"/>
              <a:ext cx="105668" cy="53421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>
              <a:off x="8662408" y="1253563"/>
              <a:ext cx="235696" cy="538766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H="1">
              <a:off x="7817823" y="941897"/>
              <a:ext cx="376487" cy="33369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>
              <a:off x="7865165" y="946510"/>
              <a:ext cx="658292" cy="310688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グループ化 29"/>
            <p:cNvGrpSpPr/>
            <p:nvPr/>
          </p:nvGrpSpPr>
          <p:grpSpPr>
            <a:xfrm>
              <a:off x="5921604" y="1277091"/>
              <a:ext cx="3052082" cy="1059556"/>
              <a:chOff x="3606397" y="2379611"/>
              <a:chExt cx="4093428" cy="1479613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3606397" y="2379611"/>
                <a:ext cx="4093428" cy="1479613"/>
                <a:chOff x="3665198" y="2816636"/>
                <a:chExt cx="3817528" cy="1479613"/>
              </a:xfrm>
            </p:grpSpPr>
            <p:grpSp>
              <p:nvGrpSpPr>
                <p:cNvPr id="37" name="グループ化 36"/>
                <p:cNvGrpSpPr/>
                <p:nvPr/>
              </p:nvGrpSpPr>
              <p:grpSpPr>
                <a:xfrm>
                  <a:off x="3665198" y="2816636"/>
                  <a:ext cx="3817528" cy="1479613"/>
                  <a:chOff x="2546405" y="4581128"/>
                  <a:chExt cx="4384394" cy="1213284"/>
                </a:xfrm>
              </p:grpSpPr>
              <p:sp>
                <p:nvSpPr>
                  <p:cNvPr id="40" name="1 つの角を丸めた四角形 39"/>
                  <p:cNvSpPr/>
                  <p:nvPr/>
                </p:nvSpPr>
                <p:spPr>
                  <a:xfrm>
                    <a:off x="2546405" y="5157192"/>
                    <a:ext cx="4384394" cy="410344"/>
                  </a:xfrm>
                  <a:prstGeom prst="round1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(350nm)</a:t>
                    </a:r>
                    <a:endParaRPr kumimoji="1" lang="ja-JP" altLang="en-US" dirty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1" name="正方形/長方形 40"/>
                  <p:cNvSpPr/>
                  <p:nvPr/>
                </p:nvSpPr>
                <p:spPr>
                  <a:xfrm>
                    <a:off x="3275855" y="4581128"/>
                    <a:ext cx="2520280" cy="55436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Hf</a:t>
                    </a:r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(25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0nm)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  <p:sp>
                <p:nvSpPr>
                  <p:cNvPr id="42" name="1 つの角を丸めた四角形 41"/>
                  <p:cNvSpPr/>
                  <p:nvPr/>
                </p:nvSpPr>
                <p:spPr>
                  <a:xfrm>
                    <a:off x="2546405" y="5589240"/>
                    <a:ext cx="4384394" cy="205172"/>
                  </a:xfrm>
                  <a:prstGeom prst="round1Rect">
                    <a:avLst>
                      <a:gd name="adj" fmla="val 0"/>
                    </a:avLst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ja-JP" dirty="0" smtClean="0">
                        <a:solidFill>
                          <a:schemeClr val="tx1"/>
                        </a:solidFill>
                        <a:latin typeface="Arial Unicode MS" pitchFamily="50" charset="-128"/>
                        <a:ea typeface="Arial Unicode MS" pitchFamily="50" charset="-128"/>
                        <a:cs typeface="Arial Unicode MS" pitchFamily="50" charset="-128"/>
                      </a:rPr>
                      <a:t>Si wafer</a:t>
                    </a:r>
                    <a:endParaRPr kumimoji="1" lang="ja-JP" altLang="en-US" dirty="0">
                      <a:solidFill>
                        <a:schemeClr val="tx1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endParaRPr>
                  </a:p>
                </p:txBody>
              </p:sp>
            </p:grpSp>
            <p:cxnSp>
              <p:nvCxnSpPr>
                <p:cNvPr id="38" name="直線コネクタ 37"/>
                <p:cNvCxnSpPr/>
                <p:nvPr/>
              </p:nvCxnSpPr>
              <p:spPr>
                <a:xfrm flipV="1">
                  <a:off x="4293775" y="3338689"/>
                  <a:ext cx="2207549" cy="8816"/>
                </a:xfrm>
                <a:prstGeom prst="line">
                  <a:avLst/>
                </a:prstGeom>
                <a:ln w="317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直線コネクタ 34"/>
              <p:cNvCxnSpPr/>
              <p:nvPr/>
            </p:nvCxnSpPr>
            <p:spPr>
              <a:xfrm flipV="1">
                <a:off x="6640462" y="3111082"/>
                <a:ext cx="246168" cy="11166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3606397" y="3082130"/>
                <a:ext cx="711387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直線コネクタ 30"/>
            <p:cNvCxnSpPr/>
            <p:nvPr/>
          </p:nvCxnSpPr>
          <p:spPr>
            <a:xfrm flipV="1">
              <a:off x="8189062" y="1253563"/>
              <a:ext cx="5248" cy="52660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 flipV="1">
              <a:off x="6428645" y="1257197"/>
              <a:ext cx="0" cy="564949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8820472" y="1772816"/>
              <a:ext cx="152400" cy="195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テキスト ボックス 50"/>
          <p:cNvSpPr txBox="1"/>
          <p:nvPr/>
        </p:nvSpPr>
        <p:spPr>
          <a:xfrm>
            <a:off x="78063" y="2493012"/>
            <a:ext cx="2170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 sample in 2012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868144" y="3717032"/>
            <a:ext cx="29439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200×200μm</a:t>
            </a:r>
            <a:r>
              <a:rPr lang="en-US" altLang="ja-JP" sz="2400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T=80~177mK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kumimoji="1"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=60μA</a:t>
            </a:r>
          </a:p>
          <a:p>
            <a:pPr algn="ctr"/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leak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A@V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bias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=10V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ctr"/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kumimoji="1"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=0.2Ω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930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 rot="20096978">
            <a:off x="1455068" y="4572647"/>
            <a:ext cx="614310" cy="65459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2000000" lon="9600000" rev="15600000"/>
            </a:camera>
            <a:lightRig rig="threePt" dir="t"/>
          </a:scene3d>
          <a:sp3d extrusionH="76200" contourW="25400">
            <a:bevelT w="25400" h="12700"/>
            <a:bevelB w="25400" h="12700"/>
            <a:extrusionClr>
              <a:schemeClr val="tx1">
                <a:lumMod val="65000"/>
                <a:lumOff val="35000"/>
              </a:schemeClr>
            </a:extrusionClr>
            <a:contourClr>
              <a:schemeClr val="accent5">
                <a:lumMod val="25000"/>
              </a:schemeClr>
            </a:contourClr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" name="Freeform 82"/>
          <p:cNvSpPr>
            <a:spLocks/>
          </p:cNvSpPr>
          <p:nvPr/>
        </p:nvSpPr>
        <p:spPr bwMode="auto">
          <a:xfrm rot="8834368">
            <a:off x="1855998" y="4319650"/>
            <a:ext cx="1384528" cy="190478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chemeClr val="bg1">
                <a:lumMod val="50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1678670" y="633435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2083969" y="622220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2462229" y="610508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2876057" y="596268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 bwMode="auto">
          <a:xfrm>
            <a:off x="3262991" y="5848715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 bwMode="auto">
          <a:xfrm>
            <a:off x="3654698" y="571661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4059852" y="5587577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1511226" y="6118328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916525" y="6006178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2294785" y="588905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2708613" y="574666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3095547" y="5632691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 bwMode="auto">
          <a:xfrm>
            <a:off x="3487254" y="550059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 bwMode="auto">
          <a:xfrm>
            <a:off x="3892408" y="5371553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1345379" y="589886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750678" y="578671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128938" y="566959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2542766" y="552719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2929700" y="5413227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3321407" y="528112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3726561" y="5152089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" name="タイトル 1"/>
          <p:cNvSpPr txBox="1">
            <a:spLocks/>
          </p:cNvSpPr>
          <p:nvPr/>
        </p:nvSpPr>
        <p:spPr bwMode="auto">
          <a:xfrm>
            <a:off x="344415" y="116632"/>
            <a:ext cx="868680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800" dirty="0" smtClean="0"/>
              <a:t>Far Infrared </a:t>
            </a:r>
            <a:r>
              <a:rPr lang="en-US" altLang="ja-JP" sz="2800" dirty="0"/>
              <a:t>P</a:t>
            </a:r>
            <a:r>
              <a:rPr lang="en-US" altLang="ja-JP" sz="2800" dirty="0" smtClean="0"/>
              <a:t>hoton  </a:t>
            </a:r>
            <a:r>
              <a:rPr lang="en-US" altLang="ja-JP" sz="2800" dirty="0"/>
              <a:t>S</a:t>
            </a:r>
            <a:r>
              <a:rPr lang="en-US" altLang="ja-JP" sz="2800" dirty="0" smtClean="0"/>
              <a:t>pectroscopy with</a:t>
            </a:r>
          </a:p>
          <a:p>
            <a:pPr algn="ctr" eaLnBrk="1" hangingPunct="1"/>
            <a:r>
              <a:rPr lang="en-US" altLang="ja-JP" sz="2800" dirty="0"/>
              <a:t>D</a:t>
            </a:r>
            <a:r>
              <a:rPr lang="en-US" altLang="ja-JP" sz="2800" dirty="0" smtClean="0"/>
              <a:t>iffraction </a:t>
            </a:r>
            <a:r>
              <a:rPr lang="en-US" altLang="ja-JP" sz="2800" dirty="0"/>
              <a:t>G</a:t>
            </a:r>
            <a:r>
              <a:rPr lang="en-US" altLang="ja-JP" sz="2800" dirty="0" smtClean="0"/>
              <a:t>rating + </a:t>
            </a:r>
            <a:r>
              <a:rPr lang="en-US" altLang="ja-JP" sz="2800" dirty="0" err="1" smtClean="0"/>
              <a:t>Nb</a:t>
            </a:r>
            <a:r>
              <a:rPr lang="en-US" altLang="ja-JP" sz="2800" dirty="0" smtClean="0"/>
              <a:t>/Al-STJ Array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8477" y="897145"/>
                <a:ext cx="8952738" cy="351774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Diffraction grating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covering </a:t>
                </a:r>
                <a14:m>
                  <m:oMath xmlns:m="http://schemas.openxmlformats.org/officeDocument/2006/math">
                    <m:r>
                      <a:rPr lang="en-US" altLang="ja-JP" sz="2400" i="1" dirty="0">
                        <a:latin typeface="Cambria Math"/>
                      </a:rPr>
                      <m:t>𝜆</m:t>
                    </m:r>
                    <m:r>
                      <a:rPr lang="en-US" altLang="ja-JP" sz="24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2400" i="1" dirty="0">
                        <a:latin typeface="Cambria Math"/>
                      </a:rPr>
                      <m:t>−</m:t>
                    </m:r>
                    <m:r>
                      <a:rPr lang="en-US" altLang="ja-JP" sz="2400" i="1" dirty="0">
                        <a:latin typeface="Cambria Math"/>
                      </a:rPr>
                      <m:t>80</m:t>
                    </m:r>
                    <m:r>
                      <a:rPr lang="en-US" altLang="ja-JP" sz="24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400" i="1" dirty="0"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(16-31meV)</a:t>
                </a:r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Array of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pixels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use each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pixel as a single-photon counting detector with extremely good S/N for FIR photon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b="0" i="1" smtClean="0">
                        <a:latin typeface="Cambria Math"/>
                      </a:rPr>
                      <m:t>=16~31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meV</m:t>
                    </m:r>
                  </m:oMath>
                </a14:m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/>
                      </a:rPr>
                      <m:t>Δ</m:t>
                    </m:r>
                    <m:r>
                      <a:rPr lang="en-US" altLang="ja-JP" sz="2000" b="0" i="1" smtClean="0">
                        <a:latin typeface="Cambria Math"/>
                      </a:rPr>
                      <m:t>=1.5 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q</m:t>
                        </m:r>
                        <m:r>
                          <a:rPr lang="en-US" altLang="ja-JP" sz="2000" i="1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p</m:t>
                        </m:r>
                        <m:r>
                          <a:rPr lang="en-US" altLang="ja-JP" sz="2000" i="1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2000" b="0" i="1" smtClean="0">
                        <a:latin typeface="Cambria Math"/>
                      </a:rPr>
                      <m:t>=60~120</m:t>
                    </m:r>
                  </m:oMath>
                </a14:m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(assuming x10 for back-tunneling gain)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Expected average rate of photon detection is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12kHz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a single pixel</a:t>
                </a:r>
                <a:endParaRPr lang="ja-JP" altLang="en-US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Developing ultra-low temperature preamplifier to achieve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noise&lt;16e with </a:t>
                </a:r>
                <a:r>
                  <a:rPr lang="en-US" altLang="ja-JP" sz="24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Fermilab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group</a:t>
                </a:r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77" y="897145"/>
                <a:ext cx="8952738" cy="3517744"/>
              </a:xfrm>
              <a:prstGeom prst="rect">
                <a:avLst/>
              </a:prstGeom>
              <a:blipFill rotWithShape="1">
                <a:blip r:embed="rId2"/>
                <a:stretch>
                  <a:fillRect l="-477" t="-2253" r="-10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reeform 82"/>
          <p:cNvSpPr>
            <a:spLocks/>
          </p:cNvSpPr>
          <p:nvPr/>
        </p:nvSpPr>
        <p:spPr bwMode="auto">
          <a:xfrm rot="1801589">
            <a:off x="2028654" y="5139540"/>
            <a:ext cx="1995182" cy="18745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9" name="Freeform 82"/>
          <p:cNvSpPr>
            <a:spLocks/>
          </p:cNvSpPr>
          <p:nvPr/>
        </p:nvSpPr>
        <p:spPr bwMode="auto">
          <a:xfrm rot="3642240">
            <a:off x="1432560" y="5309289"/>
            <a:ext cx="1166050" cy="14220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B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8" name="Freeform 82"/>
          <p:cNvSpPr>
            <a:spLocks/>
          </p:cNvSpPr>
          <p:nvPr/>
        </p:nvSpPr>
        <p:spPr bwMode="auto">
          <a:xfrm rot="5193685">
            <a:off x="1095682" y="5453651"/>
            <a:ext cx="1003688" cy="14640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70C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FF00"/>
              </a:solidFill>
            </a:endParaRPr>
          </a:p>
        </p:txBody>
      </p:sp>
      <p:cxnSp>
        <p:nvCxnSpPr>
          <p:cNvPr id="32" name="直線矢印コネクタ 31"/>
          <p:cNvCxnSpPr/>
          <p:nvPr/>
        </p:nvCxnSpPr>
        <p:spPr bwMode="auto">
          <a:xfrm flipH="1">
            <a:off x="4180440" y="4445456"/>
            <a:ext cx="311460" cy="62309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テキスト ボックス 34"/>
          <p:cNvSpPr txBox="1"/>
          <p:nvPr/>
        </p:nvSpPr>
        <p:spPr>
          <a:xfrm>
            <a:off x="3507528" y="415738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r>
              <a:rPr kumimoji="1" lang="en-US" altLang="ja-JP" dirty="0" smtClean="0"/>
              <a:t>/Al-STJ array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/>
              <p:cNvSpPr txBox="1"/>
              <p:nvPr/>
            </p:nvSpPr>
            <p:spPr>
              <a:xfrm>
                <a:off x="3164089" y="6180665"/>
                <a:ext cx="2171135" cy="391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6" name="テキスト ボックス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4089" y="6180665"/>
                <a:ext cx="2171135" cy="391517"/>
              </a:xfrm>
              <a:prstGeom prst="rect">
                <a:avLst/>
              </a:prstGeom>
              <a:blipFill rotWithShape="1">
                <a:blip r:embed="rId3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直線矢印コネクタ 36"/>
          <p:cNvCxnSpPr/>
          <p:nvPr/>
        </p:nvCxnSpPr>
        <p:spPr bwMode="auto">
          <a:xfrm flipH="1">
            <a:off x="2263336" y="5904035"/>
            <a:ext cx="2084548" cy="637946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Freeform 82"/>
          <p:cNvSpPr>
            <a:spLocks/>
          </p:cNvSpPr>
          <p:nvPr/>
        </p:nvSpPr>
        <p:spPr bwMode="auto">
          <a:xfrm rot="9685105">
            <a:off x="1902111" y="4557684"/>
            <a:ext cx="1384528" cy="190478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chemeClr val="bg1">
                <a:lumMod val="50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40" name="Freeform 82"/>
          <p:cNvSpPr>
            <a:spLocks/>
          </p:cNvSpPr>
          <p:nvPr/>
        </p:nvSpPr>
        <p:spPr bwMode="auto">
          <a:xfrm rot="4239930">
            <a:off x="1118088" y="5503823"/>
            <a:ext cx="1332524" cy="167509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70C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FF00"/>
              </a:solidFill>
            </a:endParaRPr>
          </a:p>
        </p:txBody>
      </p:sp>
      <p:sp>
        <p:nvSpPr>
          <p:cNvPr id="41" name="Freeform 82"/>
          <p:cNvSpPr>
            <a:spLocks/>
          </p:cNvSpPr>
          <p:nvPr/>
        </p:nvSpPr>
        <p:spPr bwMode="auto">
          <a:xfrm rot="3098568">
            <a:off x="1515517" y="5379096"/>
            <a:ext cx="1717422" cy="21870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B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42" name="Freeform 82"/>
          <p:cNvSpPr>
            <a:spLocks/>
          </p:cNvSpPr>
          <p:nvPr/>
        </p:nvSpPr>
        <p:spPr bwMode="auto">
          <a:xfrm rot="1951799">
            <a:off x="1988374" y="5004699"/>
            <a:ext cx="1335531" cy="20474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cxnSp>
        <p:nvCxnSpPr>
          <p:cNvPr id="44" name="直線矢印コネクタ 43"/>
          <p:cNvCxnSpPr/>
          <p:nvPr/>
        </p:nvCxnSpPr>
        <p:spPr bwMode="auto">
          <a:xfrm>
            <a:off x="1129368" y="6125917"/>
            <a:ext cx="403702" cy="52751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テキスト ボックス 44"/>
              <p:cNvSpPr txBox="1"/>
              <p:nvPr/>
            </p:nvSpPr>
            <p:spPr>
              <a:xfrm>
                <a:off x="323107" y="6015912"/>
                <a:ext cx="10081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𝜃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45" name="テキスト ボックス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107" y="6015912"/>
                <a:ext cx="1008112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テキスト ボックス 42"/>
              <p:cNvSpPr txBox="1"/>
              <p:nvPr/>
            </p:nvSpPr>
            <p:spPr>
              <a:xfrm>
                <a:off x="5148064" y="4899942"/>
                <a:ext cx="3883150" cy="1015663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altLang="ja-JP" dirty="0" smtClean="0"/>
                  <a:t>Assuming </a:t>
                </a:r>
                <a14:m>
                  <m:oMath xmlns:m="http://schemas.openxmlformats.org/officeDocument/2006/math">
                    <m:r>
                      <a:rPr lang="en-US" altLang="ja-JP" b="0" i="1">
                        <a:latin typeface="Cambria Math"/>
                      </a:rPr>
                      <m:t>1</m:t>
                    </m:r>
                    <m:r>
                      <a:rPr lang="en-US" altLang="ja-JP" b="0" i="1">
                        <a:latin typeface="Cambria Math"/>
                      </a:rPr>
                      <m:t>𝜇</m:t>
                    </m:r>
                    <m:r>
                      <a:rPr lang="en-US" altLang="ja-JP" b="0" i="1">
                        <a:latin typeface="Cambria Math"/>
                      </a:rPr>
                      <m:t>𝑠</m:t>
                    </m:r>
                  </m:oMath>
                </a14:m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STJ response time, </a:t>
                </a:r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</a:t>
                </a:r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or 25meV single photon counting</a:t>
                </a:r>
                <a:endParaRPr kumimoji="1" lang="en-US" altLang="ja-JP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altLang="ja-JP" sz="2400" dirty="0" smtClean="0">
                    <a:solidFill>
                      <a:srgbClr val="FF0000"/>
                    </a:solidFill>
                  </a:rPr>
                  <a:t>STJ leak current &lt;0.1nA</a:t>
                </a:r>
              </a:p>
            </p:txBody>
          </p:sp>
        </mc:Choice>
        <mc:Fallback xmlns="">
          <p:sp>
            <p:nvSpPr>
              <p:cNvPr id="43" name="テキスト ボックス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4899942"/>
                <a:ext cx="3883150" cy="1015663"/>
              </a:xfrm>
              <a:prstGeom prst="rect">
                <a:avLst/>
              </a:prstGeom>
              <a:blipFill rotWithShape="1">
                <a:blip r:embed="rId5"/>
                <a:stretch>
                  <a:fillRect l="-1716" t="-2353" r="-2028" b="-1176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37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C:\Users\kanai\AppData\Local\Temp\TvsI-1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2" r="7758"/>
          <a:stretch/>
        </p:blipFill>
        <p:spPr bwMode="auto">
          <a:xfrm>
            <a:off x="320825" y="2522147"/>
            <a:ext cx="4195697" cy="283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489" y="1214783"/>
            <a:ext cx="3602631" cy="372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6874" y="188640"/>
            <a:ext cx="8579296" cy="706090"/>
          </a:xfrm>
        </p:spPr>
        <p:txBody>
          <a:bodyPr>
            <a:noAutofit/>
          </a:bodyPr>
          <a:lstStyle/>
          <a:p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Temperature dependence of </a:t>
            </a:r>
            <a:r>
              <a:rPr lang="en-US" altLang="ja-JP" sz="2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leak current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0825" y="2204864"/>
            <a:ext cx="314322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Temperature dependence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03648" y="4457397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 10nA at T=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0.9K</a:t>
            </a:r>
            <a:endParaRPr lang="en-US" altLang="ja-JP" sz="14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5281736" y="1353763"/>
                <a:ext cx="19363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T=0.8K</a:t>
                </a:r>
              </a:p>
              <a:p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B=</a:t>
                </a:r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40 Gauss</a:t>
                </a:r>
              </a:p>
              <a:p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</a:t>
                </a:r>
                <a:r>
                  <a:rPr lang="en-US" altLang="ja-JP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ref</a:t>
                </a: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1</m:t>
                    </m:r>
                    <m:r>
                      <a:rPr lang="en-US" altLang="ja-JP" i="1">
                        <a:latin typeface="Cambria Math"/>
                      </a:rPr>
                      <m:t>𝑀</m:t>
                    </m:r>
                    <m:r>
                      <m:rPr>
                        <m:sty m:val="p"/>
                      </m:rPr>
                      <a:rPr lang="en-US" altLang="ja-JP">
                        <a:latin typeface="Cambria Math"/>
                      </a:rPr>
                      <m:t>Ω</m:t>
                    </m:r>
                  </m:oMath>
                </a14:m>
                <a:endParaRPr lang="en-US" altLang="ja-JP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1736" y="1353763"/>
                <a:ext cx="1936359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2516" t="-3289" b="-92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4788026" y="5347804"/>
                <a:ext cx="4248472" cy="961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If assume leak current is proportional to junction size, </a:t>
                </a: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can achieve 0.1n</a:t>
                </a:r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leak current </a:t>
                </a: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to</a:t>
                </a:r>
                <a:r>
                  <a:rPr lang="ja-JP" altLang="en-US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~100</a:t>
                </a:r>
                <a14:m>
                  <m:oMath xmlns:m="http://schemas.openxmlformats.org/officeDocument/2006/math"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𝝁</m:t>
                    </m:r>
                    <m:sSup>
                      <m:sSup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kumimoji="1"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junction size</a:t>
                </a:r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6" y="5347804"/>
                <a:ext cx="4248472" cy="961097"/>
              </a:xfrm>
              <a:prstGeom prst="rect">
                <a:avLst/>
              </a:prstGeom>
              <a:blipFill rotWithShape="1">
                <a:blip r:embed="rId5"/>
                <a:stretch>
                  <a:fillRect l="-1148" t="-3165" r="-1291" b="-101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直線矢印コネクタ 13"/>
          <p:cNvCxnSpPr/>
          <p:nvPr/>
        </p:nvCxnSpPr>
        <p:spPr>
          <a:xfrm>
            <a:off x="7699006" y="4095103"/>
            <a:ext cx="319034" cy="0"/>
          </a:xfrm>
          <a:prstGeom prst="straightConnector1">
            <a:avLst/>
          </a:prstGeom>
          <a:ln w="317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7670432" y="4127768"/>
                <a:ext cx="9117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200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μV</m:t>
                      </m:r>
                    </m:oMath>
                  </m:oMathPara>
                </a14:m>
                <a:endParaRPr kumimoji="1" lang="ja-JP" altLang="en-US" dirty="0">
                  <a:solidFill>
                    <a:schemeClr val="accent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0432" y="4127768"/>
                <a:ext cx="911724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直線矢印コネクタ 16"/>
          <p:cNvCxnSpPr/>
          <p:nvPr/>
        </p:nvCxnSpPr>
        <p:spPr>
          <a:xfrm flipV="1">
            <a:off x="7699006" y="3735063"/>
            <a:ext cx="0" cy="360040"/>
          </a:xfrm>
          <a:prstGeom prst="straightConnector1">
            <a:avLst/>
          </a:prstGeom>
          <a:ln w="3175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7032966" y="3787326"/>
                <a:ext cx="6495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5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solidFill>
                            <a:srgbClr val="C00000"/>
                          </a:solidFill>
                          <a:latin typeface="Cambria Math"/>
                        </a:rPr>
                        <m:t>nA</m:t>
                      </m:r>
                    </m:oMath>
                  </m:oMathPara>
                </a14:m>
                <a:endParaRPr kumimoji="1" lang="ja-JP" altLang="en-US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966" y="3787326"/>
                <a:ext cx="649537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直線コネクタ 35"/>
          <p:cNvCxnSpPr/>
          <p:nvPr/>
        </p:nvCxnSpPr>
        <p:spPr>
          <a:xfrm flipV="1">
            <a:off x="7845336" y="2438919"/>
            <a:ext cx="0" cy="6390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7009928" y="2438919"/>
            <a:ext cx="835408" cy="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5395160" y="2254253"/>
            <a:ext cx="1752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10nA @0.5mV</a:t>
            </a:r>
            <a:endParaRPr lang="en-US" altLang="ja-JP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543" y="5226619"/>
            <a:ext cx="40489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Need T&lt;0.9K for detector operation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 Need to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3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/>
              </a:rPr>
              <a:t>He sorption or ADR for the operation</a:t>
            </a:r>
            <a:endParaRPr lang="en-US" altLang="ja-JP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44480" y="2509556"/>
            <a:ext cx="3672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Junction size: 100x100um</a:t>
            </a:r>
            <a:r>
              <a:rPr kumimoji="1" lang="en-US" altLang="ja-JP" sz="2000" b="1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endParaRPr kumimoji="1" lang="ja-JP" altLang="en-US" sz="20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12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2" name="スライド番号プレースホルダ 4"/>
          <p:cNvSpPr txBox="1">
            <a:spLocks/>
          </p:cNvSpPr>
          <p:nvPr/>
        </p:nvSpPr>
        <p:spPr>
          <a:xfrm>
            <a:off x="35496" y="1151992"/>
            <a:ext cx="533400" cy="244476"/>
          </a:xfrm>
          <a:prstGeom prst="rect">
            <a:avLst/>
          </a:prstGeom>
        </p:spPr>
        <p:txBody>
          <a:bodyPr vert="horz" anchor="ctr" anchorCtr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3" name="コンテンツ プレースホルダ 6" descr="LA07v1.2STJ.png"/>
          <p:cNvPicPr>
            <a:picLocks noChangeAspect="1"/>
          </p:cNvPicPr>
          <p:nvPr/>
        </p:nvPicPr>
        <p:blipFill>
          <a:blip r:embed="rId8" cstate="print"/>
          <a:srcRect r="921" b="50679"/>
          <a:stretch>
            <a:fillRect/>
          </a:stretch>
        </p:blipFill>
        <p:spPr>
          <a:xfrm>
            <a:off x="131765" y="825646"/>
            <a:ext cx="1349378" cy="1307210"/>
          </a:xfrm>
          <a:prstGeom prst="rect">
            <a:avLst/>
          </a:prstGeom>
        </p:spPr>
      </p:pic>
      <p:sp>
        <p:nvSpPr>
          <p:cNvPr id="24" name="円/楕円 23"/>
          <p:cNvSpPr/>
          <p:nvPr/>
        </p:nvSpPr>
        <p:spPr>
          <a:xfrm>
            <a:off x="583676" y="1723308"/>
            <a:ext cx="66729" cy="12002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 flipH="1">
            <a:off x="663999" y="1518442"/>
            <a:ext cx="789956" cy="2048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514085" y="971419"/>
            <a:ext cx="3273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This 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is provided by S. 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Mima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(Riken)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121838" y="875782"/>
            <a:ext cx="367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100x100um</a:t>
            </a:r>
            <a:r>
              <a:rPr kumimoji="1" lang="en-US" altLang="ja-JP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I-V curve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715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図 56" descr="noiseandsignal_2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591" y="3803028"/>
            <a:ext cx="3576343" cy="2682257"/>
          </a:xfrm>
          <a:prstGeom prst="rect">
            <a:avLst/>
          </a:prstGeom>
        </p:spPr>
      </p:pic>
      <p:pic>
        <p:nvPicPr>
          <p:cNvPr id="15362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765175"/>
            <a:ext cx="3875088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227013" y="221005"/>
            <a:ext cx="8458200" cy="574675"/>
          </a:xfrm>
        </p:spPr>
        <p:txBody>
          <a:bodyPr>
            <a:normAutofit fontScale="90000"/>
          </a:bodyPr>
          <a:lstStyle/>
          <a:p>
            <a:r>
              <a:rPr lang="en-US" altLang="ja-JP" sz="32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response to 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NIR</a:t>
            </a:r>
            <a:r>
              <a:rPr lang="ja-JP" altLang="en-US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photons</a:t>
            </a:r>
            <a:endParaRPr lang="ja-JP" altLang="en-US" sz="32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259632" y="1105167"/>
            <a:ext cx="33377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 laser pulses in 200ns (each laser pulse has 56ps width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8441" y="2960110"/>
            <a:ext cx="1908176" cy="1015663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NIR laser through optical fiber</a:t>
            </a:r>
            <a:r>
              <a:rPr lang="ja-JP" altLang="en-US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　</a:t>
            </a:r>
            <a:endParaRPr lang="en-US" altLang="ja-JP" sz="2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8442" y="4784298"/>
            <a:ext cx="499568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observed a response to NIR photons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Response time ~1μs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Corresponding to 40 photons (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ssuming incident photon statistics)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Back-tunneling gain 45 (assuming 40 photons corresponds 120fC)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3" name="直線矢印コネクタ 2"/>
          <p:cNvCxnSpPr/>
          <p:nvPr/>
        </p:nvCxnSpPr>
        <p:spPr bwMode="auto">
          <a:xfrm>
            <a:off x="4114800" y="1428332"/>
            <a:ext cx="2473325" cy="112278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V="1">
            <a:off x="5422900" y="2643188"/>
            <a:ext cx="0" cy="295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5429250" y="2905125"/>
            <a:ext cx="3175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テキスト ボックス 50"/>
          <p:cNvSpPr txBox="1">
            <a:spLocks noChangeArrowheads="1"/>
          </p:cNvSpPr>
          <p:nvPr/>
        </p:nvSpPr>
        <p:spPr bwMode="auto">
          <a:xfrm rot="-5400000">
            <a:off x="4698206" y="2412207"/>
            <a:ext cx="1069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50μV/DIV</a:t>
            </a:r>
            <a:endParaRPr lang="ja-JP" altLang="en-US" sz="160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5" name="テキスト ボックス 51"/>
          <p:cNvSpPr txBox="1">
            <a:spLocks noChangeArrowheads="1"/>
          </p:cNvSpPr>
          <p:nvPr/>
        </p:nvSpPr>
        <p:spPr bwMode="auto">
          <a:xfrm>
            <a:off x="5221288" y="2947988"/>
            <a:ext cx="10855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0.8μs/DIV</a:t>
            </a:r>
            <a:endParaRPr lang="ja-JP" altLang="en-US" sz="160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55" name="直線矢印コネクタ 54"/>
          <p:cNvCxnSpPr/>
          <p:nvPr/>
        </p:nvCxnSpPr>
        <p:spPr>
          <a:xfrm>
            <a:off x="7232650" y="1757363"/>
            <a:ext cx="0" cy="123190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7" name="テキスト ボックス 55"/>
          <p:cNvSpPr txBox="1">
            <a:spLocks noChangeArrowheads="1"/>
          </p:cNvSpPr>
          <p:nvPr/>
        </p:nvSpPr>
        <p:spPr bwMode="auto">
          <a:xfrm>
            <a:off x="6323013" y="2989263"/>
            <a:ext cx="30700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Observe voltage drop by 250μV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8" name="テキスト ボックス 1"/>
          <p:cNvSpPr txBox="1">
            <a:spLocks noChangeArrowheads="1"/>
          </p:cNvSpPr>
          <p:nvPr/>
        </p:nvSpPr>
        <p:spPr bwMode="auto">
          <a:xfrm>
            <a:off x="4006328" y="765175"/>
            <a:ext cx="4934364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Response to NIR laser pulse</a:t>
            </a:r>
            <a:r>
              <a:rPr lang="ja-JP" altLang="en-US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（</a:t>
            </a:r>
            <a:r>
              <a:rPr lang="en-US" altLang="ja-JP" sz="2000" b="1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λ=1.31μm</a:t>
            </a:r>
            <a:r>
              <a:rPr lang="en-US" altLang="ja-JP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en-US" altLang="ja-JP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0" name="テキスト ボックス 55"/>
          <p:cNvSpPr txBox="1">
            <a:spLocks noChangeArrowheads="1"/>
          </p:cNvSpPr>
          <p:nvPr/>
        </p:nvSpPr>
        <p:spPr bwMode="auto">
          <a:xfrm>
            <a:off x="5077496" y="3610801"/>
            <a:ext cx="3365500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en-US" altLang="ja-JP" sz="20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Signal charge distribution</a:t>
            </a:r>
            <a:endParaRPr lang="ja-JP" altLang="en-US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1" name="テキスト ボックス 55"/>
          <p:cNvSpPr txBox="1">
            <a:spLocks noChangeArrowheads="1"/>
          </p:cNvSpPr>
          <p:nvPr/>
        </p:nvSpPr>
        <p:spPr bwMode="auto">
          <a:xfrm>
            <a:off x="7421562" y="5129213"/>
            <a:ext cx="1095376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rgbClr val="00206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Pedestal</a:t>
            </a:r>
            <a:endParaRPr lang="en-US" altLang="ja-JP" sz="1600" b="1" dirty="0">
              <a:solidFill>
                <a:srgbClr val="00206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2" name="テキスト ボックス 55"/>
          <p:cNvSpPr txBox="1">
            <a:spLocks noChangeArrowheads="1"/>
          </p:cNvSpPr>
          <p:nvPr/>
        </p:nvSpPr>
        <p:spPr bwMode="auto">
          <a:xfrm>
            <a:off x="5233193" y="4115352"/>
            <a:ext cx="27901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Signal charge dispersion</a:t>
            </a:r>
            <a:r>
              <a:rPr lang="en-US" altLang="ja-JP" sz="1600" b="1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is consistent with ~40 photons</a:t>
            </a:r>
            <a:endParaRPr lang="en-US" altLang="ja-JP" sz="16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3" name="テキスト ボックス 55"/>
          <p:cNvSpPr txBox="1">
            <a:spLocks noChangeArrowheads="1"/>
          </p:cNvSpPr>
          <p:nvPr/>
        </p:nvSpPr>
        <p:spPr bwMode="auto">
          <a:xfrm>
            <a:off x="6306842" y="6316008"/>
            <a:ext cx="1649201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en-US" altLang="ja-JP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Charge</a:t>
            </a:r>
            <a:r>
              <a:rPr lang="ja-JP" altLang="en-US" sz="16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（</a:t>
            </a:r>
            <a:r>
              <a:rPr lang="en-US" altLang="ja-JP" sz="1600" b="1" dirty="0" err="1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pC</a:t>
            </a:r>
            <a:r>
              <a:rPr lang="en-US" altLang="ja-JP" sz="1600" b="1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ja-JP" altLang="en-US" sz="16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7039755" y="40586"/>
            <a:ext cx="2044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T. </a:t>
            </a:r>
            <a:r>
              <a:rPr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Okudaira</a:t>
            </a:r>
            <a:endParaRPr kumimoji="1" lang="en-US" altLang="ja-JP" sz="1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8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13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504865" y="1916833"/>
            <a:ext cx="3556083" cy="2849050"/>
            <a:chOff x="504865" y="1916833"/>
            <a:chExt cx="3556083" cy="2849050"/>
          </a:xfrm>
        </p:grpSpPr>
        <p:sp>
          <p:nvSpPr>
            <p:cNvPr id="66" name="角丸四角形 65"/>
            <p:cNvSpPr/>
            <p:nvPr/>
          </p:nvSpPr>
          <p:spPr bwMode="auto">
            <a:xfrm>
              <a:off x="1967034" y="3286458"/>
              <a:ext cx="965200" cy="12303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85" name="テキスト ボックス 110"/>
            <p:cNvSpPr txBox="1">
              <a:spLocks noChangeArrowheads="1"/>
            </p:cNvSpPr>
            <p:nvPr/>
          </p:nvSpPr>
          <p:spPr bwMode="auto">
            <a:xfrm>
              <a:off x="2676684" y="3745978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8" name="グループ化 67"/>
            <p:cNvGrpSpPr/>
            <p:nvPr/>
          </p:nvGrpSpPr>
          <p:grpSpPr bwMode="auto">
            <a:xfrm rot="16200000">
              <a:off x="2248362" y="3727406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5" name="円/楕円 124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69" name="直線コネクタ 68"/>
            <p:cNvCxnSpPr/>
            <p:nvPr/>
          </p:nvCxnSpPr>
          <p:spPr bwMode="auto">
            <a:xfrm flipH="1">
              <a:off x="2483768" y="4137358"/>
              <a:ext cx="3966" cy="4967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 bwMode="auto">
            <a:xfrm>
              <a:off x="2478209" y="2790825"/>
              <a:ext cx="0" cy="8194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 bwMode="auto">
            <a:xfrm>
              <a:off x="2487734" y="3553158"/>
              <a:ext cx="846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 bwMode="auto">
            <a:xfrm>
              <a:off x="2487734" y="4137358"/>
              <a:ext cx="8524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 bwMode="auto">
            <a:xfrm>
              <a:off x="504865" y="1934379"/>
              <a:ext cx="396875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 bwMode="auto">
            <a:xfrm flipH="1" flipV="1">
              <a:off x="682299" y="1934378"/>
              <a:ext cx="21003" cy="8564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394" name="グループ化 59"/>
            <p:cNvGrpSpPr>
              <a:grpSpLocks/>
            </p:cNvGrpSpPr>
            <p:nvPr/>
          </p:nvGrpSpPr>
          <p:grpSpPr bwMode="auto">
            <a:xfrm>
              <a:off x="2289024" y="4636352"/>
              <a:ext cx="397419" cy="129531"/>
              <a:chOff x="6876256" y="6381328"/>
              <a:chExt cx="504056" cy="144016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6" name="二等辺三角形 85"/>
            <p:cNvSpPr/>
            <p:nvPr/>
          </p:nvSpPr>
          <p:spPr bwMode="auto">
            <a:xfrm rot="5400000">
              <a:off x="3201316" y="3617451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87" name="直線コネクタ 86"/>
            <p:cNvCxnSpPr/>
            <p:nvPr/>
          </p:nvCxnSpPr>
          <p:spPr bwMode="auto">
            <a:xfrm>
              <a:off x="682299" y="2790825"/>
              <a:ext cx="57733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直線コネクタ 87"/>
            <p:cNvCxnSpPr/>
            <p:nvPr/>
          </p:nvCxnSpPr>
          <p:spPr bwMode="auto">
            <a:xfrm>
              <a:off x="1259632" y="2107406"/>
              <a:ext cx="2071018" cy="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9" name="二等辺三角形 88"/>
            <p:cNvSpPr/>
            <p:nvPr/>
          </p:nvSpPr>
          <p:spPr bwMode="auto">
            <a:xfrm rot="5400000">
              <a:off x="3193378" y="2046214"/>
              <a:ext cx="712788" cy="454025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402" name="テキスト ボックス 132"/>
            <p:cNvSpPr txBox="1">
              <a:spLocks noChangeArrowheads="1"/>
            </p:cNvSpPr>
            <p:nvPr/>
          </p:nvSpPr>
          <p:spPr bwMode="auto">
            <a:xfrm>
              <a:off x="3330650" y="2046814"/>
              <a:ext cx="2551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403" name="テキスト ボックス 133"/>
            <p:cNvSpPr txBox="1">
              <a:spLocks noChangeArrowheads="1"/>
            </p:cNvSpPr>
            <p:nvPr/>
          </p:nvSpPr>
          <p:spPr bwMode="auto">
            <a:xfrm>
              <a:off x="3285658" y="3610801"/>
              <a:ext cx="35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</a:t>
              </a:r>
              <a:endParaRPr lang="ja-JP" altLang="en-US" sz="20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1" name="直線矢印コネクタ 100"/>
            <p:cNvCxnSpPr/>
            <p:nvPr/>
          </p:nvCxnSpPr>
          <p:spPr bwMode="auto">
            <a:xfrm>
              <a:off x="3776785" y="3833777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8" name="直線矢印コネクタ 107"/>
            <p:cNvCxnSpPr/>
            <p:nvPr/>
          </p:nvCxnSpPr>
          <p:spPr bwMode="auto">
            <a:xfrm>
              <a:off x="3776623" y="2260111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/>
            <p:nvPr/>
          </p:nvCxnSpPr>
          <p:spPr>
            <a:xfrm>
              <a:off x="1112209" y="3688730"/>
              <a:ext cx="1217613" cy="21113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1259632" y="2638616"/>
              <a:ext cx="884989" cy="265303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0" name="直線コネクタ 59"/>
            <p:cNvCxnSpPr/>
            <p:nvPr/>
          </p:nvCxnSpPr>
          <p:spPr bwMode="auto">
            <a:xfrm>
              <a:off x="2144621" y="2771267"/>
              <a:ext cx="34311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1486265" y="2252771"/>
              <a:ext cx="4555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1k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73" name="直線コネクタ 72"/>
            <p:cNvCxnSpPr/>
            <p:nvPr/>
          </p:nvCxnSpPr>
          <p:spPr bwMode="auto">
            <a:xfrm flipV="1">
              <a:off x="1259632" y="2107408"/>
              <a:ext cx="0" cy="66385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 bwMode="auto">
            <a:xfrm>
              <a:off x="2144621" y="2373313"/>
              <a:ext cx="118602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 bwMode="auto">
            <a:xfrm flipV="1">
              <a:off x="2144621" y="2373314"/>
              <a:ext cx="0" cy="39795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368" name="テキスト ボックス 121"/>
          <p:cNvSpPr txBox="1">
            <a:spLocks noChangeArrowheads="1"/>
          </p:cNvSpPr>
          <p:nvPr/>
        </p:nvSpPr>
        <p:spPr bwMode="auto">
          <a:xfrm>
            <a:off x="2727225" y="4200858"/>
            <a:ext cx="21980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T=1.8K </a:t>
            </a:r>
          </a:p>
          <a:p>
            <a:pPr eaLnBrk="1" hangingPunct="1"/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en-US" altLang="ja-JP" sz="1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Depressuring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18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LHe</a:t>
            </a:r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3" name="テキスト ボックス 55"/>
          <p:cNvSpPr txBox="1">
            <a:spLocks noChangeArrowheads="1"/>
          </p:cNvSpPr>
          <p:nvPr/>
        </p:nvSpPr>
        <p:spPr bwMode="auto">
          <a:xfrm>
            <a:off x="6144814" y="5169019"/>
            <a:ext cx="100804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Signal</a:t>
            </a:r>
          </a:p>
          <a:p>
            <a:pPr eaLnBrk="1" hangingPunct="1"/>
            <a:r>
              <a:rPr lang="en-US" altLang="ja-JP" sz="16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120fC</a:t>
            </a:r>
            <a:endParaRPr lang="en-US" altLang="ja-JP" sz="1600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756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1019" y="1008934"/>
            <a:ext cx="8640960" cy="2291842"/>
          </a:xfrm>
        </p:spPr>
        <p:txBody>
          <a:bodyPr>
            <a:normAutofit fontScale="92500"/>
          </a:bodyPr>
          <a:lstStyle/>
          <a:p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SOI: Silicon-on-insulator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CMOS in SOI is reported to work at 4.2K by T. Wada (JAXA), et al.  </a:t>
            </a: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</a:t>
            </a:r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SOI-STJ for our application with Y. Arai (KEK)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layer sputtered directly on SOI pre-amplifier</a:t>
            </a: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Started test with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 with p-MOS and n-MOS FET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428722" y="3246562"/>
            <a:ext cx="3582108" cy="1017609"/>
            <a:chOff x="5287309" y="1229105"/>
            <a:chExt cx="3582108" cy="1017609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5287309" y="1586561"/>
              <a:ext cx="2633428" cy="10690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5729033" y="1310823"/>
              <a:ext cx="1070054" cy="39561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5830472" y="1576376"/>
              <a:ext cx="887559" cy="47517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5287309" y="1804402"/>
              <a:ext cx="2633429" cy="442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SOI</a:t>
              </a: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5287309" y="1695030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5287309" y="1775472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 flipV="1">
              <a:off x="5532462" y="1693468"/>
              <a:ext cx="298010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 flipV="1">
              <a:off x="7044240" y="1693468"/>
              <a:ext cx="286012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5532462" y="1618544"/>
              <a:ext cx="1184907" cy="74926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5850568" y="1514456"/>
              <a:ext cx="852822" cy="48786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830472" y="1376962"/>
              <a:ext cx="887559" cy="137494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472216" y="1229105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67502" y="1229105"/>
              <a:ext cx="231585" cy="739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6795837" y="1229105"/>
              <a:ext cx="88121" cy="39561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6838439" y="1544616"/>
              <a:ext cx="408637" cy="8389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7115270" y="1544616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887592" y="1268760"/>
              <a:ext cx="8226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883957" y="1229105"/>
              <a:ext cx="5132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 flipH="1">
              <a:off x="7330252" y="1555314"/>
              <a:ext cx="326871" cy="13715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テキスト ボックス 21"/>
            <p:cNvSpPr txBox="1"/>
            <p:nvPr/>
          </p:nvSpPr>
          <p:spPr>
            <a:xfrm>
              <a:off x="7559443" y="1352775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metal pad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6795838" y="28713"/>
            <a:ext cx="2240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Kota </a:t>
            </a:r>
            <a:r>
              <a:rPr lang="en-US" altLang="ja-JP" sz="16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14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/>
          <a:stretch/>
        </p:blipFill>
        <p:spPr>
          <a:xfrm>
            <a:off x="399009" y="4972788"/>
            <a:ext cx="3161685" cy="1825586"/>
          </a:xfrm>
          <a:prstGeom prst="rect">
            <a:avLst/>
          </a:prstGeom>
        </p:spPr>
      </p:pic>
      <p:cxnSp>
        <p:nvCxnSpPr>
          <p:cNvPr id="38" name="直線矢印コネクタ 37"/>
          <p:cNvCxnSpPr>
            <a:endCxn id="9" idx="0"/>
          </p:cNvCxnSpPr>
          <p:nvPr/>
        </p:nvCxnSpPr>
        <p:spPr>
          <a:xfrm flipV="1">
            <a:off x="625801" y="3753107"/>
            <a:ext cx="197079" cy="611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00042" y="4329478"/>
            <a:ext cx="3460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lower layer 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has electrical contact with SOI circuit</a:t>
            </a:r>
            <a:endParaRPr kumimoji="1" lang="en-US" altLang="ja-JP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3059" y="3209201"/>
            <a:ext cx="2152858" cy="2084622"/>
          </a:xfrm>
          <a:prstGeom prst="rect">
            <a:avLst/>
          </a:prstGeom>
        </p:spPr>
      </p:pic>
      <p:sp>
        <p:nvSpPr>
          <p:cNvPr id="49" name="正方形/長方形 48"/>
          <p:cNvSpPr/>
          <p:nvPr/>
        </p:nvSpPr>
        <p:spPr>
          <a:xfrm>
            <a:off x="7414774" y="4251512"/>
            <a:ext cx="501394" cy="506027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4355976" y="3360566"/>
            <a:ext cx="1851622" cy="183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正方形/長方形 51"/>
          <p:cNvSpPr/>
          <p:nvPr/>
        </p:nvSpPr>
        <p:spPr>
          <a:xfrm>
            <a:off x="4453888" y="3369348"/>
            <a:ext cx="587822" cy="37480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189894" y="2996952"/>
            <a:ext cx="584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endParaRPr kumimoji="1" lang="en-US" altLang="ja-JP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3974891" y="5349911"/>
            <a:ext cx="2685341" cy="1365321"/>
            <a:chOff x="6664433" y="4729441"/>
            <a:chExt cx="2685341" cy="1365321"/>
          </a:xfrm>
        </p:grpSpPr>
        <p:pic>
          <p:nvPicPr>
            <p:cNvPr id="56" name="Picture 3" descr="C:\Users\Kota Kasahara\Desktop\soi-stj_systematic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84640" y="4838290"/>
              <a:ext cx="1763961" cy="1256472"/>
            </a:xfrm>
            <a:prstGeom prst="rect">
              <a:avLst/>
            </a:prstGeom>
            <a:noFill/>
          </p:spPr>
        </p:pic>
        <p:sp>
          <p:nvSpPr>
            <p:cNvPr id="57" name="テキスト ボックス 56"/>
            <p:cNvSpPr txBox="1"/>
            <p:nvPr/>
          </p:nvSpPr>
          <p:spPr>
            <a:xfrm>
              <a:off x="6884640" y="4807644"/>
              <a:ext cx="10264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Gate</a:t>
              </a:r>
              <a:endPara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7899690" y="4729441"/>
              <a:ext cx="10327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Drain</a:t>
              </a:r>
              <a:endPara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7964725" y="5534989"/>
              <a:ext cx="1385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Source</a:t>
              </a:r>
              <a:endPara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6664433" y="5319654"/>
              <a:ext cx="8727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cxnSp>
        <p:nvCxnSpPr>
          <p:cNvPr id="41" name="直線コネクタ 40"/>
          <p:cNvCxnSpPr/>
          <p:nvPr/>
        </p:nvCxnSpPr>
        <p:spPr>
          <a:xfrm flipH="1" flipV="1">
            <a:off x="6242891" y="3370232"/>
            <a:ext cx="1171883" cy="88128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flipH="1">
            <a:off x="6207599" y="4757539"/>
            <a:ext cx="1207175" cy="43368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6899603" y="1268760"/>
            <a:ext cx="170484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Phys. 167, 602 (2012)</a:t>
            </a:r>
            <a:r>
              <a:rPr kumimoji="1" lang="ja-JP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246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1784" y="55208"/>
            <a:ext cx="7886700" cy="630917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15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040566" y="20950"/>
            <a:ext cx="2132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by K.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endParaRPr kumimoji="1"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14" y="908720"/>
            <a:ext cx="2329758" cy="233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855224"/>
            <a:ext cx="2389075" cy="2393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7" name="右矢印 26"/>
          <p:cNvSpPr/>
          <p:nvPr/>
        </p:nvSpPr>
        <p:spPr>
          <a:xfrm>
            <a:off x="2690680" y="1841197"/>
            <a:ext cx="585176" cy="421888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413577" y="1355258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H="1" flipV="1">
            <a:off x="416642" y="934637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413577" y="1380163"/>
            <a:ext cx="1204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2mV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22196" y="941091"/>
            <a:ext cx="136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mA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1932" y="2548238"/>
            <a:ext cx="1010831" cy="10059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" name="テキスト ボックス 33"/>
          <p:cNvSpPr txBox="1"/>
          <p:nvPr/>
        </p:nvSpPr>
        <p:spPr>
          <a:xfrm>
            <a:off x="5258701" y="3249058"/>
            <a:ext cx="1305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500uV /DIV.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258701" y="3051212"/>
            <a:ext cx="1305437" cy="37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 </a:t>
            </a:r>
            <a:r>
              <a:rPr lang="en-US" altLang="ja-JP" b="1" dirty="0" err="1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nA</a:t>
            </a:r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/DIV.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2077" y="2574152"/>
            <a:ext cx="985418" cy="9932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7" name="テキスト ボックス 36"/>
          <p:cNvSpPr txBox="1"/>
          <p:nvPr/>
        </p:nvSpPr>
        <p:spPr>
          <a:xfrm>
            <a:off x="2068073" y="3284984"/>
            <a:ext cx="1155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2mV /DIV.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51720" y="3068960"/>
            <a:ext cx="126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50uA /DIV.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39" name="直線矢印コネクタ 38"/>
          <p:cNvCxnSpPr/>
          <p:nvPr/>
        </p:nvCxnSpPr>
        <p:spPr>
          <a:xfrm>
            <a:off x="3696965" y="1324445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H="1" flipV="1">
            <a:off x="3700030" y="903824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3696964" y="1349350"/>
            <a:ext cx="1371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2mV /DIV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705584" y="910278"/>
            <a:ext cx="136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 mA /DIV</a:t>
            </a:r>
            <a:endParaRPr kumimoji="1" lang="ja-JP" altLang="en-US" b="1" dirty="0">
              <a:solidFill>
                <a:schemeClr val="accent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861048"/>
            <a:ext cx="3165414" cy="256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320" y="3858979"/>
            <a:ext cx="3114564" cy="252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テキスト ボックス 48"/>
          <p:cNvSpPr txBox="1"/>
          <p:nvPr/>
        </p:nvSpPr>
        <p:spPr>
          <a:xfrm>
            <a:off x="6209629" y="1082645"/>
            <a:ext cx="27718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formed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Josephson current observed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Leak current is 6nA @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</a:t>
            </a:r>
            <a:r>
              <a:rPr lang="en-US" altLang="ja-JP" sz="2000" baseline="-25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bias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=0.5mV, T=700mK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06278" y="2759739"/>
            <a:ext cx="935509" cy="47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B=0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410824" y="2853516"/>
            <a:ext cx="1817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B=150 gauss</a:t>
            </a:r>
            <a:endParaRPr lang="en-US" altLang="ja-JP" sz="1600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74033" y="4905445"/>
            <a:ext cx="1386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n-MOS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666500" y="4914492"/>
            <a:ext cx="1386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-MOS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325865" y="3782061"/>
            <a:ext cx="281813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n-MOS and p-MOS in SOI on which STJ is formed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Both n-MOS and p-MOS works at T=750~960mK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074856" y="6207834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</a:t>
            </a:r>
            <a:r>
              <a:rPr lang="en-US" altLang="ja-JP" sz="2400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GS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[V]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160200" y="6237312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0.7V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2771800" y="4473258"/>
            <a:ext cx="0" cy="1764054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 flipV="1">
            <a:off x="4011434" y="4625658"/>
            <a:ext cx="0" cy="1582176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/>
          <p:cNvSpPr txBox="1"/>
          <p:nvPr/>
        </p:nvSpPr>
        <p:spPr>
          <a:xfrm>
            <a:off x="3410824" y="6237312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-0.7V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 rot="16200000">
            <a:off x="-314259" y="4131816"/>
            <a:ext cx="116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2400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DS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[A]</a:t>
            </a:r>
            <a:endParaRPr lang="en-US" altLang="ja-JP" b="1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620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124744"/>
                <a:ext cx="8856984" cy="5040560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propose an experiment to search for neutrino radiative decay in cosmic neutrino background</a:t>
                </a:r>
              </a:p>
              <a:p>
                <a:pPr lvl="1"/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There is some chance to 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observe to neutrino radiative decay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if 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we assume L-R symmetric model</a:t>
                </a:r>
                <a:endParaRPr kumimoji="1"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are developing a detector to measure single photon energy with &lt;2% resolution </a:t>
                </a:r>
                <a:r>
                  <a:rPr kumimoji="1"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chemeClr val="tx1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000" i="1">
                        <a:solidFill>
                          <a:schemeClr val="tx1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.</a:t>
                </a:r>
              </a:p>
              <a:p>
                <a:pPr lvl="1"/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array with grating and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are being considered</a:t>
                </a:r>
              </a:p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We’ve confirmed to SIS structure in our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prototypes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Much improvement in leakage current is required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a practical use</a:t>
                </a:r>
              </a:p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Development of readout electronics for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is underway</a:t>
                </a:r>
              </a:p>
              <a:p>
                <a:pPr lvl="1"/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the first milestone, a</a:t>
                </a:r>
                <a:r>
                  <a:rPr kumimoji="1"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iming to single NIR photon counting</a:t>
                </a:r>
              </a:p>
              <a:p>
                <a:pPr lvl="1"/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Several ultra low temperature amplifier candidates are under development.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SOI-STJ is one of promising candidates</a:t>
                </a: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124744"/>
                <a:ext cx="8856984" cy="5040560"/>
              </a:xfrm>
              <a:blipFill rotWithShape="1">
                <a:blip r:embed="rId2"/>
                <a:stretch>
                  <a:fillRect l="-619" t="-6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616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93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 smtClean="0"/>
              <a:t>Energy/Wavelength/</a:t>
            </a:r>
            <a:r>
              <a:rPr lang="en-US" altLang="ja-JP" sz="2800" dirty="0" smtClean="0"/>
              <a:t>Frequency</a:t>
            </a:r>
            <a:endParaRPr kumimoji="1" lang="ja-JP" altLang="en-US" sz="2800" dirty="0"/>
          </a:p>
        </p:txBody>
      </p:sp>
      <p:sp>
        <p:nvSpPr>
          <p:cNvPr id="4" name="AutoShape 2" descr="axis2.gif"/>
          <p:cNvSpPr>
            <a:spLocks noChangeAspect="1" noChangeArrowheads="1"/>
          </p:cNvSpPr>
          <p:nvPr/>
        </p:nvSpPr>
        <p:spPr bwMode="auto">
          <a:xfrm>
            <a:off x="155575" y="-2155825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AutoShape 4" descr="axis2.gif"/>
          <p:cNvSpPr>
            <a:spLocks noChangeAspect="1" noChangeArrowheads="1"/>
          </p:cNvSpPr>
          <p:nvPr/>
        </p:nvSpPr>
        <p:spPr bwMode="auto">
          <a:xfrm>
            <a:off x="307975" y="-2003425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AutoShape 6" descr="axis2.gif"/>
          <p:cNvSpPr>
            <a:spLocks noChangeAspect="1" noChangeArrowheads="1"/>
          </p:cNvSpPr>
          <p:nvPr/>
        </p:nvSpPr>
        <p:spPr bwMode="auto">
          <a:xfrm>
            <a:off x="460375" y="-1851025"/>
            <a:ext cx="6629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AutoShape 8" descr="https://www.tsukuba.jp.hep.net/twiki/pub/STJ/InternalTakeuchi/axis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AutoShape 10" descr="https://www.tsukuba.jp.hep.net/twiki/pub/STJ/InternalTakeuchi/axis2.gi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16"/>
          <p:cNvSpPr/>
          <p:nvPr/>
        </p:nvSpPr>
        <p:spPr bwMode="auto">
          <a:xfrm>
            <a:off x="3807622" y="1268760"/>
            <a:ext cx="1372989" cy="2952328"/>
          </a:xfrm>
          <a:prstGeom prst="rect">
            <a:avLst/>
          </a:prstGeom>
          <a:solidFill>
            <a:srgbClr val="FF0000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340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634082"/>
          </a:xfrm>
        </p:spPr>
        <p:txBody>
          <a:bodyPr>
            <a:noAutofit/>
          </a:bodyPr>
          <a:lstStyle/>
          <a:p>
            <a:r>
              <a:rPr kumimoji="1" lang="en-US" altLang="ja-JP" sz="2800" dirty="0" smtClean="0"/>
              <a:t>Feasibility of </a:t>
            </a:r>
            <a:r>
              <a:rPr lang="en-US" altLang="ja-JP" sz="2800" dirty="0"/>
              <a:t>F</a:t>
            </a:r>
            <a:r>
              <a:rPr kumimoji="1" lang="en-US" altLang="ja-JP" sz="2800" dirty="0" smtClean="0"/>
              <a:t>IR single photon detection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80728"/>
                <a:ext cx="871296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typical time constant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STJ response to pulsed light  is ~1μs</a:t>
                </a:r>
              </a:p>
              <a:p>
                <a:r>
                  <a:rPr lang="en-US" altLang="ja-JP" sz="24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leak current is 0.1nA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0.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1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𝑛𝐴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=6.25×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8</m:t>
                            </m:r>
                          </m:sup>
                        </m:sSup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=6.25×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Fluctuation due to electron statistics in 1μs is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6.25×10</m:t>
                                </m:r>
                              </m:e>
                              <m:sup>
                                <m:r>
                                  <a:rPr lang="en-US" altLang="ja-JP" sz="2400" b="0" i="1" smtClean="0">
                                    <a:latin typeface="Cambria Math"/>
                                    <a:ea typeface="Arial Unicode MS" pitchFamily="50" charset="-128"/>
                                    <a:cs typeface="Arial Unicode MS" pitchFamily="50" charset="-128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=25</m:t>
                    </m:r>
                    <m:f>
                      <m:fPr>
                        <m:type m:val="lin"/>
                        <m:ctrl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𝑒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𝜇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𝑠</m:t>
                        </m:r>
                      </m:den>
                    </m:f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While expected signal charge for 25meV are </a:t>
                </a: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num>
                      <m:den>
                        <m: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num>
                      <m:den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1.7×1.5</m:t>
                        </m:r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meV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×10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98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𝑒</m:t>
                    </m:r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	(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 back tunneling gain x10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marL="400050" lvl="1" indent="0">
                  <a:buNone/>
                </a:pP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More than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sigma away from leakage fluctuation</a:t>
                </a:r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80728"/>
                <a:ext cx="8712968" cy="5256584"/>
              </a:xfrm>
              <a:blipFill rotWithShape="1">
                <a:blip r:embed="rId2"/>
                <a:stretch>
                  <a:fillRect l="-909" t="-8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74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260350"/>
            <a:ext cx="8857109" cy="515938"/>
          </a:xfrm>
        </p:spPr>
        <p:txBody>
          <a:bodyPr>
            <a:normAutofit fontScale="90000"/>
          </a:bodyPr>
          <a:lstStyle/>
          <a:p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Collaboration Members </a:t>
            </a:r>
            <a:r>
              <a:rPr lang="en-US" altLang="ja-JP" sz="2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(Japan-US </a:t>
            </a:r>
            <a:r>
              <a:rPr lang="en-US" altLang="ja-JP" sz="22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collab</a:t>
            </a:r>
            <a:r>
              <a:rPr lang="en-US" altLang="ja-JP" sz="2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.: </a:t>
            </a:r>
            <a:r>
              <a:rPr lang="en-US" altLang="ja-JP" sz="2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Search for Neutrino </a:t>
            </a:r>
            <a:r>
              <a:rPr lang="en-US" altLang="ja-JP" sz="2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Decay)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764704"/>
            <a:ext cx="6983412" cy="576263"/>
          </a:xfrm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As of Aug.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2013</a:t>
            </a:r>
            <a:endParaRPr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251520" y="1268760"/>
            <a:ext cx="8424862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Japan Group</a:t>
            </a:r>
          </a:p>
          <a:p>
            <a:pPr algn="l"/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Shin-Hong Kim, Yuji Takeuchi, 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Kenji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Kiuchi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Kanai, </a:t>
            </a:r>
            <a:r>
              <a:rPr lang="en-US" altLang="ja-JP" sz="2000" dirty="0" err="1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Kazuki</a:t>
            </a:r>
            <a:r>
              <a:rPr lang="en-US" altLang="ja-JP" sz="2000" dirty="0">
                <a:solidFill>
                  <a:srgbClr val="FF33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Nagata,</a:t>
            </a:r>
          </a:p>
          <a:p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Kota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Kasahara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Tatsuya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Ichimura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Takuya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Okudaira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2000" dirty="0" err="1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Kouya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Moriuchi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</a:t>
            </a:r>
          </a:p>
          <a:p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Ren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Senzaki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(University </a:t>
            </a:r>
            <a:r>
              <a:rPr lang="en-US" altLang="ja-JP" sz="2000" dirty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of Tsukuba</a:t>
            </a:r>
            <a:r>
              <a:rPr lang="en-US" altLang="ja-JP" sz="2000" dirty="0" smtClean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</a:t>
            </a:r>
            <a:endParaRPr lang="en-US" altLang="ja-JP" sz="2000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l"/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sz="2000" dirty="0" err="1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Hirokazu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Ikeda,  </a:t>
            </a:r>
            <a:r>
              <a:rPr lang="en-US" altLang="ja-JP" sz="2000" dirty="0" err="1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Shuji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Matsuura,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Takehiko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Wada </a:t>
            </a:r>
            <a:r>
              <a:rPr lang="en-US" altLang="ja-JP" sz="2000" dirty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(JAXA/ISAS)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,</a:t>
            </a:r>
          </a:p>
          <a:p>
            <a:pPr algn="l"/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sz="2000" dirty="0" err="1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Hirokazu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err="1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Ishino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Atsuko </a:t>
            </a:r>
            <a:r>
              <a:rPr lang="en-US" altLang="ja-JP" sz="2000" dirty="0" err="1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Kibayashi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Yasuki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Yuasa</a:t>
            </a:r>
            <a:r>
              <a:rPr lang="en-US" altLang="ja-JP" sz="2000" dirty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(Okayama University)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, </a:t>
            </a:r>
          </a:p>
          <a:p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Takuo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Yoshida, Yusuke Shimizu, </a:t>
            </a:r>
            <a:r>
              <a:rPr lang="en-US" altLang="ja-JP" sz="2000" dirty="0" err="1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Mikiya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err="1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Nagashima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(Fukui University)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,</a:t>
            </a:r>
          </a:p>
          <a:p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Satoshi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Mima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rgbClr val="92D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(RIKEN)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</a:p>
          <a:p>
            <a:pPr algn="l"/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Yukihiro Kato </a:t>
            </a:r>
            <a:r>
              <a:rPr lang="en-US" altLang="ja-JP" sz="2000" dirty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(Kinki University)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, </a:t>
            </a:r>
          </a:p>
          <a:p>
            <a:pPr algn="l"/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Masashi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Hazumi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Yasuo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Arai </a:t>
            </a:r>
            <a:r>
              <a:rPr lang="en-US" altLang="ja-JP" sz="2000" dirty="0" smtClean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(KEK</a:t>
            </a:r>
            <a:r>
              <a:rPr lang="en-US" altLang="ja-JP" sz="2000" dirty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pPr algn="l"/>
            <a:endParaRPr lang="en-US" altLang="ja-JP" sz="2000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l"/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US Group </a:t>
            </a:r>
          </a:p>
          <a:p>
            <a:pPr algn="l"/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Erik </a:t>
            </a:r>
            <a:r>
              <a:rPr lang="en-US" altLang="ja-JP" sz="2000" dirty="0" err="1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Ramberg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Mark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Kozlovsky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Paul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Rubinov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Dmitri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Sergatskov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Jonghee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err="1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Yoo</a:t>
            </a:r>
            <a:r>
              <a:rPr lang="en-US" altLang="ja-JP" sz="2000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</a:t>
            </a:r>
            <a:r>
              <a:rPr lang="en-US" altLang="ja-JP" sz="2000" dirty="0" err="1" smtClean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Fermilab</a:t>
            </a:r>
            <a:r>
              <a:rPr lang="en-US" altLang="ja-JP" sz="2000" dirty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</a:p>
          <a:p>
            <a:pPr algn="l"/>
            <a:endParaRPr lang="en-US" altLang="ja-JP" sz="2000" dirty="0">
              <a:solidFill>
                <a:srgbClr val="6CB018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l"/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Korea Group</a:t>
            </a:r>
          </a:p>
          <a:p>
            <a:pPr algn="l"/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</a:t>
            </a:r>
            <a:r>
              <a:rPr lang="en-US" altLang="ja-JP" sz="2000" dirty="0" err="1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Soo</a:t>
            </a:r>
            <a:r>
              <a:rPr lang="en-US" altLang="ja-JP" sz="2000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-Bong Kim </a:t>
            </a:r>
            <a:r>
              <a:rPr lang="en-US" altLang="ja-JP" sz="2000" dirty="0">
                <a:solidFill>
                  <a:srgbClr val="6CB018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(Seoul National University)</a:t>
            </a:r>
          </a:p>
        </p:txBody>
      </p:sp>
      <p:sp>
        <p:nvSpPr>
          <p:cNvPr id="5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98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neutrino background (C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1852" r="-1926" b="-319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504" y="1484782"/>
            <a:ext cx="5965048" cy="4032447"/>
            <a:chOff x="12961342" y="7056761"/>
            <a:chExt cx="7821244" cy="5046980"/>
          </a:xfrm>
        </p:grpSpPr>
        <p:pic>
          <p:nvPicPr>
            <p:cNvPr id="6" name="Picture 3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1949512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311377" y="8216540"/>
                  <a:ext cx="2471209" cy="149437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2800" b="1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CMB</a:t>
                  </a:r>
                  <a:endParaRPr lang="ja-JP" altLang="en-US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311377" y="8216540"/>
                  <a:ext cx="2471209" cy="149437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5128" b="-1538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6263" y="7076715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正方形/長方形 9"/>
            <p:cNvSpPr/>
            <p:nvPr/>
          </p:nvSpPr>
          <p:spPr>
            <a:xfrm>
              <a:off x="18818739" y="10294265"/>
              <a:ext cx="242215" cy="500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000" dirty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FF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 flipV="1">
              <a:off x="15869702" y="9940746"/>
              <a:ext cx="1245916" cy="2162995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229418" y="5376248"/>
                <a:ext cx="7092938" cy="11451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28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en-US" altLang="ja-JP" sz="28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</a:t>
                </a:r>
                <a:r>
                  <a:rPr lang="en-US" altLang="ja-JP" sz="28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ja-JP" sz="20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𝑛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altLang="ja-JP" sz="2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ja-JP" sz="2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sub>
                    </m:sSub>
                    <m:r>
                      <a:rPr lang="en-US" altLang="ja-JP" sz="20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altLang="ja-JP" sz="2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ja-JP" sz="20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ja-JP" sz="20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4</m:t>
                            </m:r>
                          </m:den>
                        </m:f>
                        <m:d>
                          <m:dPr>
                            <m:ctrlPr>
                              <a:rPr lang="en-US" altLang="ja-JP" sz="2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20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ja-JP" sz="20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0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ja-JP" sz="20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𝜈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ja-JP" sz="20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0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ja-JP" sz="2000" i="1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𝛾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ja-JP" sz="20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  <m:f>
                      <m:fPr>
                        <m:ctrlPr>
                          <a:rPr lang="en-US" altLang="ja-JP" sz="20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num>
                      <m:den>
                        <m:r>
                          <a:rPr lang="en-US" altLang="ja-JP" sz="20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altLang="ja-JP" sz="200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20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56</m:t>
                        </m:r>
                      </m:num>
                      <m:den>
                        <m:sSup>
                          <m:sSupPr>
                            <m:ctrlP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20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ja-JP" sz="20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ja-JP" sz="2000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11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US" altLang="ja-JP" sz="20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ja-JP" sz="20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sz="200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den>
                        </m:f>
                      </m:sup>
                    </m:sSup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>
                        <a:solidFill>
                          <a:srgbClr val="0070C0"/>
                        </a:solidFill>
                        <a:latin typeface="Cambria Math"/>
                      </a:rPr>
                      <m:t>=1.95</m:t>
                    </m:r>
                    <m:r>
                      <m:rPr>
                        <m:sty m:val="p"/>
                      </m:rPr>
                      <a:rPr lang="en-US" altLang="ja-JP" sz="2000">
                        <a:solidFill>
                          <a:srgbClr val="0070C0"/>
                        </a:solidFill>
                        <a:latin typeface="Cambria Math"/>
                      </a:rPr>
                      <m:t>K</m:t>
                    </m:r>
                  </m:oMath>
                </a14:m>
                <a:endParaRPr lang="ja-JP" altLang="en-US" sz="2000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9418" y="5376248"/>
                <a:ext cx="7092938" cy="1145122"/>
              </a:xfrm>
              <a:prstGeom prst="rect">
                <a:avLst/>
              </a:prstGeom>
              <a:blipFill rotWithShape="1">
                <a:blip r:embed="rId7"/>
                <a:stretch>
                  <a:fillRect t="-585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円弧 14"/>
          <p:cNvSpPr/>
          <p:nvPr/>
        </p:nvSpPr>
        <p:spPr>
          <a:xfrm>
            <a:off x="1540841" y="2106581"/>
            <a:ext cx="864736" cy="2010929"/>
          </a:xfrm>
          <a:prstGeom prst="arc">
            <a:avLst>
              <a:gd name="adj1" fmla="val 17258220"/>
              <a:gd name="adj2" fmla="val 4416483"/>
            </a:avLst>
          </a:prstGeom>
          <a:ln w="508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円弧 15"/>
          <p:cNvSpPr/>
          <p:nvPr/>
        </p:nvSpPr>
        <p:spPr>
          <a:xfrm>
            <a:off x="1718211" y="1754395"/>
            <a:ext cx="1222935" cy="2706778"/>
          </a:xfrm>
          <a:prstGeom prst="arc">
            <a:avLst>
              <a:gd name="adj1" fmla="val 17427132"/>
              <a:gd name="adj2" fmla="val 4232032"/>
            </a:avLst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672" y="1297313"/>
            <a:ext cx="3218328" cy="45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782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Motivation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27495" y="1151396"/>
                <a:ext cx="8992729" cy="330386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in cosmic neutrino background (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</a:p>
              <a:p>
                <a:pPr lvl="1"/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detection of neutrino magnetic moment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Direct measurement of neutrino 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mass: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Aiming at 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sensitivity of detecting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for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Ο</m:t>
                    </m:r>
                    <m:d>
                      <m:dPr>
                        <m:ctrlPr>
                          <a:rPr lang="en-US" altLang="ja-JP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17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yr</m:t>
                        </m:r>
                      </m:e>
                    </m:d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Current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experimental lower limit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SM expectation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L-R symmetric model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(for Dirac neutrino) predicts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495" y="1151396"/>
                <a:ext cx="8992729" cy="3303860"/>
              </a:xfrm>
              <a:blipFill rotWithShape="1">
                <a:blip r:embed="rId3"/>
                <a:stretch>
                  <a:fillRect l="-949" t="-12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正方形/長方形 44"/>
          <p:cNvSpPr/>
          <p:nvPr/>
        </p:nvSpPr>
        <p:spPr>
          <a:xfrm>
            <a:off x="4845717" y="4351901"/>
            <a:ext cx="3312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S: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B-L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332902" y="4765261"/>
            <a:ext cx="2574025" cy="1419430"/>
            <a:chOff x="1316887" y="4581128"/>
            <a:chExt cx="2574025" cy="1419430"/>
          </a:xfrm>
        </p:grpSpPr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1698155" y="5272368"/>
                  <a:ext cx="543162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291925" y="5241076"/>
                  <a:ext cx="526041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𝑖𝐿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1925" y="5241076"/>
                  <a:ext cx="514820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573115" y="4733387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4" name="Line 3"/>
            <p:cNvSpPr>
              <a:spLocks noChangeShapeType="1"/>
            </p:cNvSpPr>
            <p:nvPr/>
          </p:nvSpPr>
          <p:spPr bwMode="auto">
            <a:xfrm rot="12740918" flipV="1">
              <a:off x="2567790" y="5720187"/>
              <a:ext cx="259906" cy="480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5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5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297462" y="4996368"/>
                  <a:ext cx="159345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97462" y="4996368"/>
                  <a:ext cx="1593450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619117" y="4581128"/>
                  <a:ext cx="524759" cy="391646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9117" y="4581128"/>
                  <a:ext cx="513539" cy="391646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7813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652967" y="5400748"/>
                  <a:ext cx="54585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52967" y="5400748"/>
                  <a:ext cx="534634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 rot="21030663">
              <a:off x="2467327" y="5550693"/>
              <a:ext cx="110674" cy="115944"/>
              <a:chOff x="10911491" y="2464014"/>
              <a:chExt cx="393668" cy="393668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202885" y="5604039"/>
                  <a:ext cx="607089" cy="396519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2885" y="5604039"/>
                  <a:ext cx="595868" cy="396519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1538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8" name="グループ化 87"/>
          <p:cNvGrpSpPr/>
          <p:nvPr/>
        </p:nvGrpSpPr>
        <p:grpSpPr>
          <a:xfrm>
            <a:off x="5287607" y="4737400"/>
            <a:ext cx="1849411" cy="1247591"/>
            <a:chOff x="5414463" y="4737400"/>
            <a:chExt cx="1849411" cy="1247591"/>
          </a:xfrm>
        </p:grpSpPr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414463" y="5304040"/>
              <a:ext cx="683008" cy="12459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9" name="フリーフォーム 68"/>
            <p:cNvSpPr/>
            <p:nvPr/>
          </p:nvSpPr>
          <p:spPr bwMode="auto">
            <a:xfrm rot="16200000">
              <a:off x="5902249" y="5267983"/>
              <a:ext cx="608906" cy="2771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gradFill>
                <a:gsLst>
                  <a:gs pos="0">
                    <a:srgbClr val="0070C0">
                      <a:lumMod val="100000"/>
                    </a:srgbClr>
                  </a:gs>
                  <a:gs pos="50000">
                    <a:srgbClr val="FF0000"/>
                  </a:gs>
                  <a:gs pos="100000">
                    <a:srgbClr val="0070C0"/>
                  </a:gs>
                </a:gsLst>
                <a:lin ang="5400000" scaled="0"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5679763" y="5524210"/>
                  <a:ext cx="53976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b="0" i="1" dirty="0" smtClean="0">
                    <a:solidFill>
                      <a:srgbClr val="7030A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0" name="テキスト ボックス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79763" y="5524210"/>
                  <a:ext cx="539763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718019" y="5615659"/>
                  <a:ext cx="54585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1" name="テキスト ボックス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8019" y="5615659"/>
                  <a:ext cx="534634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6573361" y="4737400"/>
                  <a:ext cx="524759" cy="391646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2" name="テキスト ボックス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3361" y="4737400"/>
                  <a:ext cx="524759" cy="391646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b="-7813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338064" y="5073385"/>
                  <a:ext cx="47442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3" name="テキスト ボックス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38064" y="5073385"/>
                  <a:ext cx="463204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5653476" y="4994265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4" name="テキスト ボックス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327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5" name="Group 5"/>
            <p:cNvGrpSpPr>
              <a:grpSpLocks/>
            </p:cNvGrpSpPr>
            <p:nvPr/>
          </p:nvGrpSpPr>
          <p:grpSpPr bwMode="auto">
            <a:xfrm rot="12740918" flipV="1">
              <a:off x="6279481" y="5840186"/>
              <a:ext cx="618318" cy="31642"/>
              <a:chOff x="1392" y="1488"/>
              <a:chExt cx="1584" cy="0"/>
            </a:xfrm>
          </p:grpSpPr>
          <p:sp>
            <p:nvSpPr>
              <p:cNvPr id="8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6" name="Group 5"/>
            <p:cNvGrpSpPr>
              <a:grpSpLocks/>
            </p:cNvGrpSpPr>
            <p:nvPr/>
          </p:nvGrpSpPr>
          <p:grpSpPr bwMode="auto">
            <a:xfrm rot="19002571" flipV="1">
              <a:off x="6245588" y="4905886"/>
              <a:ext cx="618318" cy="31642"/>
              <a:chOff x="1392" y="1488"/>
              <a:chExt cx="1584" cy="0"/>
            </a:xfrm>
          </p:grpSpPr>
          <p:sp>
            <p:nvSpPr>
              <p:cNvPr id="8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77" name="Line 4"/>
            <p:cNvSpPr>
              <a:spLocks noChangeShapeType="1"/>
            </p:cNvSpPr>
            <p:nvPr/>
          </p:nvSpPr>
          <p:spPr bwMode="auto">
            <a:xfrm rot="16200000">
              <a:off x="6213244" y="5551073"/>
              <a:ext cx="255474" cy="182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314363" y="5438261"/>
                  <a:ext cx="494238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4363" y="5438261"/>
                  <a:ext cx="483016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Line 4"/>
            <p:cNvSpPr>
              <a:spLocks noChangeShapeType="1"/>
            </p:cNvSpPr>
            <p:nvPr/>
          </p:nvSpPr>
          <p:spPr bwMode="auto">
            <a:xfrm rot="16200000">
              <a:off x="6199236" y="5278188"/>
              <a:ext cx="288717" cy="34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 rot="19047103">
              <a:off x="6289037" y="5366662"/>
              <a:ext cx="107082" cy="112179"/>
              <a:chOff x="10922224" y="2473868"/>
              <a:chExt cx="393668" cy="393668"/>
            </a:xfrm>
          </p:grpSpPr>
          <p:cxnSp>
            <p:nvCxnSpPr>
              <p:cNvPr id="82" name="直線コネクタ 8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1" name="テキスト ボックス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5624146" y="5857712"/>
                <a:ext cx="104637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+</m:t>
                      </m:r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4146" y="5857712"/>
                <a:ext cx="1046377" cy="276999"/>
              </a:xfrm>
              <a:prstGeom prst="rect">
                <a:avLst/>
              </a:prstGeom>
              <a:blipFill rotWithShape="1">
                <a:blip r:embed="rId1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正方形/長方形 90"/>
          <p:cNvSpPr/>
          <p:nvPr/>
        </p:nvSpPr>
        <p:spPr>
          <a:xfrm>
            <a:off x="2313358" y="4351901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SM: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正方形/長方形 91"/>
              <p:cNvSpPr/>
              <p:nvPr/>
            </p:nvSpPr>
            <p:spPr>
              <a:xfrm>
                <a:off x="2488597" y="6385526"/>
                <a:ext cx="210352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GIM</a:t>
                </a:r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2" name="正方形/長方形 9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8597" y="6385526"/>
                <a:ext cx="2103525" cy="307777"/>
              </a:xfrm>
              <a:prstGeom prst="rect">
                <a:avLst/>
              </a:prstGeom>
              <a:blipFill rotWithShape="1">
                <a:blip r:embed="rId19"/>
                <a:stretch>
                  <a:fillRect l="-580" t="-1961" r="-290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正方形/長方形 92"/>
              <p:cNvSpPr/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𝟒𝟑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3" name="正方形/長方形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正方形/長方形 93"/>
              <p:cNvSpPr/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𝟏𝟕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4" name="正方形/長方形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正方形/長方形 94"/>
              <p:cNvSpPr/>
              <p:nvPr/>
            </p:nvSpPr>
            <p:spPr>
              <a:xfrm>
                <a:off x="5178052" y="6385526"/>
                <a:ext cx="236212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Suppressed </a:t>
                </a:r>
                <a:r>
                  <a:rPr lang="en-US" altLang="ja-JP" sz="1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only </a:t>
                </a:r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by 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~0.01</m:t>
                    </m:r>
                  </m:oMath>
                </a14:m>
                <a:endParaRPr lang="en-US" altLang="ja-JP" sz="1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5" name="正方形/長方形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8052" y="6385526"/>
                <a:ext cx="2362122" cy="307777"/>
              </a:xfrm>
              <a:prstGeom prst="rect">
                <a:avLst/>
              </a:prstGeom>
              <a:blipFill rotWithShape="1">
                <a:blip r:embed="rId22"/>
                <a:stretch>
                  <a:fillRect l="-515" t="-1961" b="-176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正方形/長方形 95"/>
          <p:cNvSpPr/>
          <p:nvPr/>
        </p:nvSpPr>
        <p:spPr>
          <a:xfrm>
            <a:off x="7054851" y="5447478"/>
            <a:ext cx="1851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en-US" altLang="ja-JP" b="1" baseline="30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enhancement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</a:t>
            </a:r>
            <a:endParaRPr lang="en-US" altLang="ja-JP" b="1" baseline="300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正方形/長方形 96"/>
              <p:cNvSpPr/>
              <p:nvPr/>
            </p:nvSpPr>
            <p:spPr>
              <a:xfrm>
                <a:off x="179512" y="4469154"/>
                <a:ext cx="2016224" cy="98385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eutrino magnetic 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moment 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ja-JP" sz="24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𝑗𝐿</m:t>
                        </m:r>
                      </m:sub>
                    </m:sSub>
                    <m:sSub>
                      <m:sSubPr>
                        <m:ctrlPr>
                          <a:rPr lang="en-US" altLang="ja-JP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ja-JP" sz="2400" i="1" dirty="0">
                            <a:latin typeface="Cambria Math"/>
                          </a:rPr>
                          <m:t>𝜇𝜈</m:t>
                        </m:r>
                      </m:sub>
                    </m:sSub>
                    <m:sSub>
                      <m:sSubPr>
                        <m:ctrlPr>
                          <a:rPr lang="en-US" altLang="ja-JP" sz="240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 dirty="0">
                            <a:solidFill>
                              <a:srgbClr val="0070C0"/>
                            </a:solidFill>
                            <a:latin typeface="Cambria Math"/>
                          </a:rPr>
                          <m:t>𝑖𝑅</m:t>
                        </m:r>
                      </m:sub>
                    </m:sSub>
                  </m:oMath>
                </a14:m>
                <a:endParaRPr lang="ja-JP" altLang="en-US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469154"/>
                <a:ext cx="2016224" cy="983859"/>
              </a:xfrm>
              <a:prstGeom prst="rect">
                <a:avLst/>
              </a:prstGeom>
              <a:blipFill rotWithShape="1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正方形/長方形 97"/>
          <p:cNvSpPr/>
          <p:nvPr/>
        </p:nvSpPr>
        <p:spPr>
          <a:xfrm>
            <a:off x="6814199" y="4680068"/>
            <a:ext cx="22493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PRL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38,(1977)1252, </a:t>
            </a:r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PRD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17(1978)1395</a:t>
            </a:r>
            <a:endParaRPr lang="en-US" altLang="ja-JP" sz="9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正方形/長方形 98"/>
              <p:cNvSpPr/>
              <p:nvPr/>
            </p:nvSpPr>
            <p:spPr>
              <a:xfrm>
                <a:off x="6858481" y="4937398"/>
                <a:ext cx="2285520" cy="4351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12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2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sz="12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12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12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sz="1200" i="1"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200" i="1"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sz="12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sz="12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2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2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2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2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200" i="1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sz="12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12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200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200" i="1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105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481" y="4937398"/>
                <a:ext cx="2285520" cy="435119"/>
              </a:xfrm>
              <a:prstGeom prst="rect">
                <a:avLst/>
              </a:prstGeom>
              <a:blipFill rotWithShape="1">
                <a:blip r:embed="rId24"/>
                <a:stretch>
                  <a:fillRect b="-56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グループ化 111"/>
          <p:cNvGrpSpPr/>
          <p:nvPr/>
        </p:nvGrpSpPr>
        <p:grpSpPr>
          <a:xfrm>
            <a:off x="402566" y="5466576"/>
            <a:ext cx="1507929" cy="1076855"/>
            <a:chOff x="-254869" y="4909197"/>
            <a:chExt cx="2839958" cy="2028092"/>
          </a:xfrm>
        </p:grpSpPr>
        <p:sp>
          <p:nvSpPr>
            <p:cNvPr id="101" name="Freeform 82"/>
            <p:cNvSpPr>
              <a:spLocks/>
            </p:cNvSpPr>
            <p:nvPr/>
          </p:nvSpPr>
          <p:spPr bwMode="auto">
            <a:xfrm>
              <a:off x="-254869" y="5801849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 rot="18866562">
              <a:off x="931203" y="5388727"/>
              <a:ext cx="918503" cy="14314"/>
              <a:chOff x="2196371" y="3537583"/>
              <a:chExt cx="1127250" cy="19697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 rot="20688" flipV="1">
                <a:off x="2196371" y="3539744"/>
                <a:ext cx="1127250" cy="67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10" name="Line 3"/>
              <p:cNvSpPr>
                <a:spLocks noChangeShapeType="1"/>
              </p:cNvSpPr>
              <p:nvPr/>
            </p:nvSpPr>
            <p:spPr bwMode="auto">
              <a:xfrm rot="20688">
                <a:off x="2505265" y="3537583"/>
                <a:ext cx="536280" cy="1969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13405480">
              <a:off x="920995" y="6513645"/>
              <a:ext cx="1175987" cy="10775"/>
              <a:chOff x="4124974" y="4366486"/>
              <a:chExt cx="1618327" cy="13224"/>
            </a:xfrm>
          </p:grpSpPr>
          <p:sp>
            <p:nvSpPr>
              <p:cNvPr id="107" name="Line 4"/>
              <p:cNvSpPr>
                <a:spLocks noChangeShapeType="1"/>
              </p:cNvSpPr>
              <p:nvPr/>
            </p:nvSpPr>
            <p:spPr bwMode="auto">
              <a:xfrm rot="20688">
                <a:off x="4124974" y="4366486"/>
                <a:ext cx="1618327" cy="132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08" name="Line 3"/>
              <p:cNvSpPr>
                <a:spLocks noChangeShapeType="1"/>
              </p:cNvSpPr>
              <p:nvPr/>
            </p:nvSpPr>
            <p:spPr bwMode="auto">
              <a:xfrm rot="20688" flipV="1">
                <a:off x="4734514" y="4370338"/>
                <a:ext cx="399248" cy="55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テキスト ボックス 104"/>
                <p:cNvSpPr txBox="1"/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5" name="テキスト ボックス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42853" y="5198133"/>
                  <a:ext cx="412382" cy="695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6" name="テキスト ボックス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30556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円/楕円 110"/>
            <p:cNvSpPr/>
            <p:nvPr/>
          </p:nvSpPr>
          <p:spPr bwMode="auto">
            <a:xfrm>
              <a:off x="611559" y="5538085"/>
              <a:ext cx="627525" cy="629443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250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82233" cy="6858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nergy in Neutrino Decay</a:t>
            </a:r>
            <a:endParaRPr lang="ja-JP" altLang="en-US" sz="28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1" name="Line 2054"/>
          <p:cNvSpPr>
            <a:spLocks noChangeShapeType="1"/>
          </p:cNvSpPr>
          <p:nvPr/>
        </p:nvSpPr>
        <p:spPr bwMode="auto">
          <a:xfrm>
            <a:off x="1847528" y="4355866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2" name="Line 2055"/>
          <p:cNvSpPr>
            <a:spLocks noChangeShapeType="1"/>
          </p:cNvSpPr>
          <p:nvPr/>
        </p:nvSpPr>
        <p:spPr bwMode="auto">
          <a:xfrm>
            <a:off x="1923728" y="6184666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3" name="Line 2056"/>
          <p:cNvSpPr>
            <a:spLocks noChangeShapeType="1"/>
          </p:cNvSpPr>
          <p:nvPr/>
        </p:nvSpPr>
        <p:spPr bwMode="auto">
          <a:xfrm>
            <a:off x="1923728" y="6641866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4" name="Text Box 2057"/>
          <p:cNvSpPr txBox="1">
            <a:spLocks noChangeArrowheads="1"/>
          </p:cNvSpPr>
          <p:nvPr/>
        </p:nvSpPr>
        <p:spPr bwMode="auto">
          <a:xfrm>
            <a:off x="323528" y="4127266"/>
            <a:ext cx="1454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=50meV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5" name="Text Box 2058"/>
          <p:cNvSpPr txBox="1">
            <a:spLocks noChangeArrowheads="1"/>
          </p:cNvSpPr>
          <p:nvPr/>
        </p:nvSpPr>
        <p:spPr bwMode="auto">
          <a:xfrm>
            <a:off x="323528" y="6413266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=1meV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6" name="Text Box 2059"/>
          <p:cNvSpPr txBox="1">
            <a:spLocks noChangeArrowheads="1"/>
          </p:cNvSpPr>
          <p:nvPr/>
        </p:nvSpPr>
        <p:spPr bwMode="auto">
          <a:xfrm>
            <a:off x="323528" y="5956066"/>
            <a:ext cx="15247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=8.7meV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7" name="Line 2060"/>
          <p:cNvSpPr>
            <a:spLocks noChangeShapeType="1"/>
          </p:cNvSpPr>
          <p:nvPr/>
        </p:nvSpPr>
        <p:spPr bwMode="auto">
          <a:xfrm>
            <a:off x="2457128" y="4355866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398" name="Line 2061"/>
          <p:cNvSpPr>
            <a:spLocks noChangeShapeType="1"/>
          </p:cNvSpPr>
          <p:nvPr/>
        </p:nvSpPr>
        <p:spPr bwMode="auto">
          <a:xfrm>
            <a:off x="3066728" y="6184666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400" name="Text Box 2063"/>
          <p:cNvSpPr txBox="1">
            <a:spLocks noChangeArrowheads="1"/>
          </p:cNvSpPr>
          <p:nvPr/>
        </p:nvSpPr>
        <p:spPr bwMode="auto">
          <a:xfrm>
            <a:off x="3219128" y="6178316"/>
            <a:ext cx="1507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2000" baseline="-25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=4.4meV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408" name="Line 2084"/>
          <p:cNvSpPr>
            <a:spLocks noChangeShapeType="1"/>
          </p:cNvSpPr>
          <p:nvPr/>
        </p:nvSpPr>
        <p:spPr bwMode="auto">
          <a:xfrm>
            <a:off x="2290441" y="4363804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/>
              <p:cNvSpPr txBox="1"/>
              <p:nvPr/>
            </p:nvSpPr>
            <p:spPr>
              <a:xfrm>
                <a:off x="512799" y="1168862"/>
                <a:ext cx="1973425" cy="477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ja-JP" sz="2400" i="1" smtClean="0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US" altLang="ja-JP" sz="2400" b="0" i="0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2400" b="0" i="0" smtClean="0"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2400" b="0" i="1" smtClean="0">
                          <a:latin typeface="Cambria Math"/>
                        </a:rPr>
                        <m:t>+</m:t>
                      </m:r>
                      <m:r>
                        <a:rPr lang="en-US" altLang="ja-JP" sz="2400" b="0" i="1" smtClean="0"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799" y="1168862"/>
                <a:ext cx="1973425" cy="477888"/>
              </a:xfrm>
              <a:prstGeom prst="rect">
                <a:avLst/>
              </a:prstGeom>
              <a:blipFill rotWithShape="1">
                <a:blip r:embed="rId2"/>
                <a:stretch>
                  <a:fillRect b="-641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3020537" y="1035568"/>
                <a:ext cx="1983941" cy="769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0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ja-JP" sz="20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0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0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537" y="1035568"/>
                <a:ext cx="1983941" cy="76912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5" name="Text Box 2062"/>
          <p:cNvSpPr txBox="1">
            <a:spLocks noChangeArrowheads="1"/>
          </p:cNvSpPr>
          <p:nvPr/>
        </p:nvSpPr>
        <p:spPr bwMode="auto">
          <a:xfrm>
            <a:off x="2573759" y="5070211"/>
            <a:ext cx="14718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=24meV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5690392" y="919172"/>
            <a:ext cx="2366523" cy="1676827"/>
            <a:chOff x="5503188" y="1200517"/>
            <a:chExt cx="2366523" cy="1676827"/>
          </a:xfrm>
        </p:grpSpPr>
        <p:sp>
          <p:nvSpPr>
            <p:cNvPr id="16388" name="Line 2051"/>
            <p:cNvSpPr>
              <a:spLocks noChangeShapeType="1"/>
            </p:cNvSpPr>
            <p:nvPr/>
          </p:nvSpPr>
          <p:spPr bwMode="auto">
            <a:xfrm flipV="1">
              <a:off x="6576144" y="1505744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389" name="Line 2052"/>
            <p:cNvSpPr>
              <a:spLocks noChangeShapeType="1"/>
            </p:cNvSpPr>
            <p:nvPr/>
          </p:nvSpPr>
          <p:spPr bwMode="auto">
            <a:xfrm flipH="1">
              <a:off x="5814144" y="2191544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390" name="Oval 2053"/>
            <p:cNvSpPr>
              <a:spLocks noChangeArrowheads="1"/>
            </p:cNvSpPr>
            <p:nvPr/>
          </p:nvSpPr>
          <p:spPr bwMode="auto">
            <a:xfrm>
              <a:off x="6478489" y="2159242"/>
              <a:ext cx="129459" cy="14030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テキスト ボックス 4"/>
                <p:cNvSpPr txBox="1"/>
                <p:nvPr/>
              </p:nvSpPr>
              <p:spPr>
                <a:xfrm>
                  <a:off x="6086021" y="1757586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" name="テキスト ボックス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6021" y="1757586"/>
                  <a:ext cx="499688" cy="4001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テキスト ボックス 5"/>
                <p:cNvSpPr txBox="1"/>
                <p:nvPr/>
              </p:nvSpPr>
              <p:spPr>
                <a:xfrm>
                  <a:off x="7375601" y="1223986"/>
                  <a:ext cx="494110" cy="391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" name="テキスト ボックス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5601" y="1223986"/>
                  <a:ext cx="494110" cy="391517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31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テキスト ボックス 6"/>
                <p:cNvSpPr txBox="1"/>
                <p:nvPr/>
              </p:nvSpPr>
              <p:spPr>
                <a:xfrm>
                  <a:off x="6972531" y="1200517"/>
                  <a:ext cx="37683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" name="テキスト ボックス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2531" y="1200517"/>
                  <a:ext cx="376833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1" name="テキスト ボックス 1000"/>
                <p:cNvSpPr txBox="1"/>
                <p:nvPr/>
              </p:nvSpPr>
              <p:spPr>
                <a:xfrm>
                  <a:off x="5503188" y="2379593"/>
                  <a:ext cx="4686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01" name="テキスト ボックス 10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3188" y="2379593"/>
                  <a:ext cx="468653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837" y="3284984"/>
            <a:ext cx="3893635" cy="2727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Line 5"/>
          <p:cNvSpPr>
            <a:spLocks noChangeShapeType="1"/>
          </p:cNvSpPr>
          <p:nvPr/>
        </p:nvSpPr>
        <p:spPr bwMode="auto">
          <a:xfrm flipH="1" flipV="1">
            <a:off x="7324891" y="3933210"/>
            <a:ext cx="292155" cy="22234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0" name="Line 6"/>
          <p:cNvSpPr>
            <a:spLocks noChangeShapeType="1"/>
          </p:cNvSpPr>
          <p:nvPr/>
        </p:nvSpPr>
        <p:spPr bwMode="auto">
          <a:xfrm flipV="1">
            <a:off x="6275064" y="3987875"/>
            <a:ext cx="5439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7338144" y="4206115"/>
            <a:ext cx="15337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Sharp Edge with 1.9K smearing</a:t>
            </a:r>
            <a:endParaRPr lang="en-US" altLang="ja-JP" sz="14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5503189" y="4393549"/>
            <a:ext cx="15888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 </a:t>
            </a:r>
            <a:r>
              <a:rPr lang="en-US" altLang="ja-JP" sz="16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Shift effect</a:t>
            </a:r>
            <a:endParaRPr lang="en-US" altLang="ja-JP" sz="16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16200000">
            <a:off x="4312669" y="4032905"/>
            <a:ext cx="156645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dN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(A.U.)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テキスト ボックス 33"/>
              <p:cNvSpPr txBox="1"/>
              <p:nvPr/>
            </p:nvSpPr>
            <p:spPr>
              <a:xfrm>
                <a:off x="6576144" y="6012190"/>
                <a:ext cx="1202573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/>
                      </a:rPr>
                      <m:t>25</m:t>
                    </m:r>
                    <m:r>
                      <m:rPr>
                        <m:sty m:val="p"/>
                      </m:rPr>
                      <a:rPr kumimoji="1" lang="en-US" altLang="ja-JP" sz="24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kumimoji="1"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kumimoji="1" lang="ja-JP" altLang="en-US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4" name="テキスト ボックス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144" y="6012190"/>
                <a:ext cx="1202573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20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Line 6"/>
          <p:cNvSpPr>
            <a:spLocks noChangeShapeType="1"/>
          </p:cNvSpPr>
          <p:nvPr/>
        </p:nvSpPr>
        <p:spPr bwMode="auto">
          <a:xfrm flipV="1">
            <a:off x="7324892" y="5643990"/>
            <a:ext cx="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5067527" y="2972065"/>
                <a:ext cx="4049057" cy="4911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</m:oMath>
                </a14:m>
                <a:r>
                  <a:rPr kumimoji="1"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527" y="2972065"/>
                <a:ext cx="4049057" cy="491160"/>
              </a:xfrm>
              <a:prstGeom prst="rect">
                <a:avLst/>
              </a:prstGeom>
              <a:blipFill rotWithShape="1">
                <a:blip r:embed="rId10"/>
                <a:stretch>
                  <a:fillRect l="-301" t="-8750" b="-2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/>
              <p:cNvSpPr/>
              <p:nvPr/>
            </p:nvSpPr>
            <p:spPr>
              <a:xfrm>
                <a:off x="7778717" y="5714330"/>
                <a:ext cx="1337867" cy="491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b="0" i="0" smtClean="0">
                        <a:latin typeface="Cambria Math"/>
                      </a:rPr>
                      <m:t>[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meV]</a:t>
                </a:r>
                <a:endParaRPr lang="ja-JP" altLang="en-US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" name="正方形/長方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8717" y="5714330"/>
                <a:ext cx="1337867" cy="491160"/>
              </a:xfrm>
              <a:prstGeom prst="rect">
                <a:avLst/>
              </a:prstGeom>
              <a:blipFill rotWithShape="1">
                <a:blip r:embed="rId11"/>
                <a:stretch>
                  <a:fillRect l="-909" t="-8642" r="-6364" b="-2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179512" y="1808618"/>
                <a:ext cx="4888015" cy="234693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8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neutrino oscillation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 b="0" i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Δ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|</m:t>
                        </m:r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−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|=2.4</m:t>
                    </m:r>
                    <m:r>
                      <a:rPr lang="en-US" altLang="ja-JP" sz="16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1600" i="1">
                        <a:latin typeface="Cambria Math"/>
                      </a:rPr>
                      <m:t>=7.65×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From CMB fit (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Plank+WP+highL+BAO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∑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𝑖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&lt;0.23 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itchFamily="2" charset="2"/>
                  <a:buChar char="è"/>
                </a:pP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50meV&lt;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&lt;87meV,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14~24meV</a:t>
                </a:r>
              </a:p>
              <a:p>
                <a:pPr marL="0" indent="0">
                  <a:buNone/>
                </a:pP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51~89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m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808618"/>
                <a:ext cx="4888015" cy="2346933"/>
              </a:xfrm>
              <a:prstGeom prst="rect">
                <a:avLst/>
              </a:prstGeom>
              <a:blipFill rotWithShape="1">
                <a:blip r:embed="rId12"/>
                <a:stretch>
                  <a:fillRect l="-998" t="-1299" b="-46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テキスト ボックス 7"/>
              <p:cNvSpPr txBox="1"/>
              <p:nvPr/>
            </p:nvSpPr>
            <p:spPr>
              <a:xfrm>
                <a:off x="7407689" y="3377103"/>
                <a:ext cx="1592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7689" y="3377103"/>
                <a:ext cx="1592038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216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147269" y="274638"/>
                <a:ext cx="8808320" cy="1143000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Feasibility of photon detection from C</a:t>
                </a:r>
                <a14:m>
                  <m:oMath xmlns:m="http://schemas.openxmlformats.org/officeDocument/2006/math">
                    <m:r>
                      <a:rPr lang="en-US" altLang="ja-JP" sz="32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 decay</a:t>
                </a:r>
                <a:endParaRPr kumimoji="1" lang="ja-JP" altLang="en-US" sz="3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7269" y="274638"/>
                <a:ext cx="8808320" cy="1143000"/>
              </a:xfrm>
              <a:blipFill rotWithShape="1">
                <a:blip r:embed="rId2"/>
                <a:stretch>
                  <a:fillRect l="-415" r="-48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4873358" y="1097087"/>
            <a:ext cx="4082231" cy="3368611"/>
            <a:chOff x="593129" y="-515276"/>
            <a:chExt cx="8522008" cy="7032265"/>
          </a:xfrm>
        </p:grpSpPr>
        <p:cxnSp>
          <p:nvCxnSpPr>
            <p:cNvPr id="25" name="直線コネクタ 24"/>
            <p:cNvCxnSpPr/>
            <p:nvPr/>
          </p:nvCxnSpPr>
          <p:spPr>
            <a:xfrm flipV="1">
              <a:off x="5328643" y="1728169"/>
              <a:ext cx="0" cy="4320481"/>
            </a:xfrm>
            <a:prstGeom prst="line">
              <a:avLst/>
            </a:prstGeom>
            <a:ln w="50800">
              <a:solidFill>
                <a:srgbClr val="FF0000"/>
              </a:solidFill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24" y="404664"/>
              <a:ext cx="7159776" cy="5453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2138616" y="924075"/>
              <a:ext cx="2065401" cy="514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4126688" y="924075"/>
              <a:ext cx="2570709" cy="514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テキスト ボックス 28"/>
                <p:cNvSpPr txBox="1"/>
                <p:nvPr/>
              </p:nvSpPr>
              <p:spPr>
                <a:xfrm rot="16200000">
                  <a:off x="-611844" y="3613418"/>
                  <a:ext cx="2949924" cy="5399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000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Surface brightness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000" b="1" i="1" smtClean="0">
                              <a:latin typeface="Cambria Math"/>
                            </a:rPr>
                            <m:t>𝑰</m:t>
                          </m:r>
                        </m:e>
                        <m:sub>
                          <m:r>
                            <a:rPr kumimoji="1" lang="en-US" altLang="ja-JP" sz="1000" b="1" i="1" smtClean="0">
                              <a:latin typeface="Cambria Math"/>
                            </a:rPr>
                            <m:t>𝜸</m:t>
                          </m:r>
                        </m:sub>
                      </m:sSub>
                    </m:oMath>
                  </a14:m>
                  <a:endParaRPr kumimoji="1" lang="ja-JP" altLang="en-US" sz="10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264" name="テキスト ボックス 2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322429" y="3687489"/>
                  <a:ext cx="2371098" cy="391839"/>
                </a:xfrm>
                <a:prstGeom prst="rect">
                  <a:avLst/>
                </a:prstGeom>
                <a:blipFill rotWithShape="1">
                  <a:blip r:embed="rId57"/>
                  <a:stretch>
                    <a:fillRect l="-7692" r="-18462" b="-231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テキスト ボックス 29"/>
            <p:cNvSpPr txBox="1"/>
            <p:nvPr/>
          </p:nvSpPr>
          <p:spPr>
            <a:xfrm>
              <a:off x="5993098" y="3911895"/>
              <a:ext cx="3076016" cy="514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Galactic dust emission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6145498" y="5488477"/>
              <a:ext cx="2336462" cy="514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Wavelength[</a:t>
              </a:r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m</a:t>
              </a:r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]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690517" y="4431894"/>
              <a:ext cx="4424620" cy="514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Integrated flux from galaxy counts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3059831" y="2946570"/>
              <a:ext cx="3186449" cy="5140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</a:t>
              </a:r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alaxy </a:t>
              </a:r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evolution model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pic>
          <p:nvPicPr>
            <p:cNvPr id="34" name="Picture 2" descr="\\130.158.105.2\Linux\yuji\wShare\tmp\c1.gif"/>
            <p:cNvPicPr>
              <a:picLocks noChangeAspect="1" noChangeArrowheads="1"/>
            </p:cNvPicPr>
            <p:nvPr/>
          </p:nvPicPr>
          <p:blipFill rotWithShape="1">
            <a:blip r:embed="rId5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39" b="33437"/>
            <a:stretch/>
          </p:blipFill>
          <p:spPr bwMode="auto">
            <a:xfrm>
              <a:off x="1475846" y="5857810"/>
              <a:ext cx="6984586" cy="659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テキスト ボックス 34"/>
            <p:cNvSpPr txBox="1"/>
            <p:nvPr/>
          </p:nvSpPr>
          <p:spPr>
            <a:xfrm>
              <a:off x="1885992" y="-515276"/>
              <a:ext cx="7052099" cy="995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CIB measurements(</a:t>
              </a:r>
              <a:r>
                <a:rPr lang="en-US" altLang="ja-JP" sz="1400" b="1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 AKARI</a:t>
              </a:r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, </a:t>
              </a:r>
              <a:r>
                <a:rPr lang="en-US" altLang="ja-JP" sz="1400" b="1" dirty="0" smtClean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 COBE</a:t>
              </a:r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) </a:t>
              </a:r>
            </a:p>
            <a:p>
              <a:pPr algn="r"/>
              <a:r>
                <a:rPr lang="en-US" altLang="ja-JP" sz="1000" b="1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Astrophys</a:t>
              </a:r>
              <a:r>
                <a:rPr lang="en-US" altLang="ja-JP" sz="1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. J. 737 (2011) 2</a:t>
              </a:r>
              <a:endParaRPr kumimoji="1" lang="ja-JP" altLang="en-US" sz="1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5119846" y="1295853"/>
                  <a:ext cx="2008997" cy="5747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1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1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kumimoji="1" lang="en-US" altLang="ja-JP" sz="11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𝜸</m:t>
                          </m:r>
                        </m:sub>
                      </m:sSub>
                      <m:r>
                        <a:rPr kumimoji="1" lang="en-US" altLang="ja-JP" sz="11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kumimoji="1" lang="en-US" altLang="ja-JP" sz="11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𝟐𝟓</m:t>
                      </m:r>
                      <m:r>
                        <m:rPr>
                          <m:sty m:val="p"/>
                        </m:rPr>
                        <a:rPr kumimoji="1" lang="en-US" altLang="ja-JP" sz="11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1100" b="1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endParaRPr kumimoji="1" lang="ja-JP" altLang="en-US" sz="14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271" name="テキスト ボックス 2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9846" y="1295853"/>
                  <a:ext cx="2008997" cy="491609"/>
                </a:xfrm>
                <a:prstGeom prst="rect">
                  <a:avLst/>
                </a:prstGeom>
                <a:blipFill rotWithShape="1">
                  <a:blip r:embed="rId59"/>
                  <a:stretch>
                    <a:fillRect l="-912" b="-493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9" name="グループ化 38"/>
          <p:cNvGrpSpPr/>
          <p:nvPr/>
        </p:nvGrpSpPr>
        <p:grpSpPr>
          <a:xfrm>
            <a:off x="147269" y="1268760"/>
            <a:ext cx="5071431" cy="5194684"/>
            <a:chOff x="1913968" y="2319112"/>
            <a:chExt cx="5071431" cy="4698806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6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3751" y="2555705"/>
              <a:ext cx="4310961" cy="2428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Line 5"/>
            <p:cNvSpPr>
              <a:spLocks noChangeShapeType="1"/>
            </p:cNvSpPr>
            <p:nvPr/>
          </p:nvSpPr>
          <p:spPr bwMode="auto">
            <a:xfrm flipH="1">
              <a:off x="4336248" y="3812319"/>
              <a:ext cx="0" cy="30060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2" name="Line 6"/>
            <p:cNvSpPr>
              <a:spLocks noChangeShapeType="1"/>
            </p:cNvSpPr>
            <p:nvPr/>
          </p:nvSpPr>
          <p:spPr bwMode="auto">
            <a:xfrm flipH="1" flipV="1">
              <a:off x="3299807" y="3962621"/>
              <a:ext cx="48665" cy="23845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3" name="Text Box 7"/>
            <p:cNvSpPr txBox="1">
              <a:spLocks noChangeArrowheads="1"/>
            </p:cNvSpPr>
            <p:nvPr/>
          </p:nvSpPr>
          <p:spPr bwMode="auto">
            <a:xfrm>
              <a:off x="2985872" y="3338133"/>
              <a:ext cx="3112228" cy="4175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Sharp edge with </a:t>
              </a:r>
              <a:r>
                <a:rPr lang="en-US" altLang="ja-JP" sz="12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1.9K smearing and energy resolution of a detector(0%-5%)</a:t>
              </a:r>
              <a:endParaRPr lang="en-US" altLang="ja-JP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Text Box 8"/>
            <p:cNvSpPr txBox="1">
              <a:spLocks noChangeArrowheads="1"/>
            </p:cNvSpPr>
            <p:nvPr/>
          </p:nvSpPr>
          <p:spPr bwMode="auto">
            <a:xfrm>
              <a:off x="2794699" y="4201078"/>
              <a:ext cx="1285293" cy="250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Red shift effect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4591727" y="4274991"/>
                  <a:ext cx="1312232" cy="2939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1400" b="0" i="1" smtClean="0">
                          <a:latin typeface="Cambria Math"/>
                        </a:rPr>
                        <m:t>=25</m:t>
                      </m:r>
                      <m:r>
                        <m:rPr>
                          <m:sty m:val="p"/>
                        </m:rPr>
                        <a:rPr kumimoji="1" lang="en-US" altLang="ja-JP" sz="1400" b="0" i="1" smtClean="0"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14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endParaRPr kumimoji="1" lang="ja-JP" altLang="en-US" sz="1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1727" y="4274991"/>
                  <a:ext cx="1312232" cy="324961"/>
                </a:xfrm>
                <a:prstGeom prst="rect">
                  <a:avLst/>
                </a:prstGeom>
                <a:blipFill rotWithShape="1">
                  <a:blip r:embed="rId6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1913968" y="2319112"/>
                  <a:ext cx="5071431" cy="293941"/>
                </a:xfrm>
                <a:prstGeom prst="rect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Expected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</m:oMath>
                  </a14:m>
                  <a:r>
                    <a:rPr kumimoji="1" lang="en-US" altLang="ja-JP" sz="140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spectrum: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1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1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a14:m>
                  <a:r>
                    <a:rPr kumimoji="1" lang="ja-JP" altLang="en-US" sz="1400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 </a:t>
                  </a:r>
                  <a:r>
                    <a:rPr kumimoji="1" lang="en-US" altLang="ja-JP" sz="1400" dirty="0" smtClean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and </a:t>
                  </a:r>
                  <a14:m>
                    <m:oMath xmlns:m="http://schemas.openxmlformats.org/officeDocument/2006/math">
                      <m:r>
                        <a:rPr lang="en-US" altLang="ja-JP" sz="1400" i="1" dirty="0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𝜏</m:t>
                      </m:r>
                      <m:r>
                        <a:rPr kumimoji="1" lang="en-US" altLang="ja-JP" sz="1400" b="0" i="1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(</m:t>
                      </m:r>
                      <m:sSub>
                        <m:sSubPr>
                          <m:ctrlP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𝜈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1400" b="0" i="1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)=</m:t>
                      </m:r>
                      <m:sSup>
                        <m:sSupPr>
                          <m:ctrlP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pPr>
                        <m:e>
                          <m: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1.5×10</m:t>
                          </m:r>
                        </m:e>
                        <m:sup>
                          <m:r>
                            <a:rPr kumimoji="1" lang="en-US" altLang="ja-JP" sz="1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17</m:t>
                          </m:r>
                        </m:sup>
                      </m:sSup>
                      <m:r>
                        <m:rPr>
                          <m:sty m:val="p"/>
                        </m:rPr>
                        <a:rPr kumimoji="1" lang="en-US" altLang="ja-JP" sz="1400" b="0" i="1" smtClean="0">
                          <a:solidFill>
                            <a:srgbClr val="FF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yr</m:t>
                      </m:r>
                    </m:oMath>
                  </a14:m>
                  <a:endParaRPr kumimoji="1" lang="ja-JP" altLang="en-US" sz="14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3968" y="2319112"/>
                  <a:ext cx="5071431" cy="293941"/>
                </a:xfrm>
                <a:prstGeom prst="rect">
                  <a:avLst/>
                </a:prstGeom>
                <a:blipFill rotWithShape="1">
                  <a:blip r:embed="rId62"/>
                  <a:stretch>
                    <a:fillRect b="-877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Line 6"/>
            <p:cNvSpPr>
              <a:spLocks noChangeShapeType="1"/>
            </p:cNvSpPr>
            <p:nvPr/>
          </p:nvSpPr>
          <p:spPr bwMode="auto">
            <a:xfrm flipH="1">
              <a:off x="4336248" y="4451712"/>
              <a:ext cx="265273" cy="266767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1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8" name="Text Box 7"/>
            <p:cNvSpPr txBox="1">
              <a:spLocks noChangeArrowheads="1"/>
            </p:cNvSpPr>
            <p:nvPr/>
          </p:nvSpPr>
          <p:spPr bwMode="auto">
            <a:xfrm>
              <a:off x="4161682" y="2827356"/>
              <a:ext cx="1978354" cy="250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CIB (fit from COBE data)</a:t>
              </a:r>
              <a:endParaRPr lang="en-US" altLang="ja-JP" sz="12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pic>
          <p:nvPicPr>
            <p:cNvPr id="49" name="Picture 3"/>
            <p:cNvPicPr>
              <a:picLocks noChangeAspect="1" noChangeArrowheads="1"/>
            </p:cNvPicPr>
            <p:nvPr/>
          </p:nvPicPr>
          <p:blipFill rotWithShape="1">
            <a:blip r:embed="rId6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324139" y="4937521"/>
              <a:ext cx="2502219" cy="1381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50" name="直線コネクタ 49"/>
            <p:cNvCxnSpPr/>
            <p:nvPr/>
          </p:nvCxnSpPr>
          <p:spPr>
            <a:xfrm flipH="1">
              <a:off x="3726712" y="4718481"/>
              <a:ext cx="434970" cy="349583"/>
            </a:xfrm>
            <a:prstGeom prst="line">
              <a:avLst/>
            </a:prstGeom>
            <a:ln w="254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>
              <a:off x="4396772" y="4718481"/>
              <a:ext cx="1149839" cy="349583"/>
            </a:xfrm>
            <a:prstGeom prst="line">
              <a:avLst/>
            </a:prstGeom>
            <a:ln w="254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913968" y="6386827"/>
                  <a:ext cx="4638013" cy="6310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400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Differential photon energy spectrum from C</a:t>
                  </a:r>
                  <a:r>
                    <a:rPr lang="en-US" altLang="ja-JP" sz="1400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  <a:sym typeface="Symbol"/>
                    </a:rPr>
                    <a:t>B decay + CIB (w/ 2% energy resolution)</a:t>
                  </a:r>
                </a:p>
                <a:p>
                  <a:r>
                    <a:rPr lang="en-US" altLang="ja-JP" sz="105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  <a:sym typeface="Symbol"/>
                    </a:rPr>
                    <a:t>Statistical uncertainties in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ja-JP" sz="105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  <a:sym typeface="Symbol"/>
                            </a:rPr>
                          </m:ctrlPr>
                        </m:sSubPr>
                        <m:e>
                          <m:r>
                            <a:rPr lang="en-US" altLang="ja-JP" sz="105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  <a:sym typeface="Symbol"/>
                            </a:rPr>
                            <m:t>𝑁</m:t>
                          </m:r>
                        </m:e>
                        <m:sub>
                          <m:r>
                            <a:rPr lang="en-US" altLang="ja-JP" sz="105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  <a:sym typeface="Symbol"/>
                            </a:rPr>
                            <m:t>𝛾</m:t>
                          </m:r>
                        </m:sub>
                      </m:sSub>
                    </m:oMath>
                  </a14:m>
                  <a:r>
                    <a:rPr lang="en-US" altLang="ja-JP" sz="1050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  <a:sym typeface="Symbol"/>
                    </a:rPr>
                    <a:t> are taken into account in the error bars</a:t>
                  </a:r>
                  <a:endParaRPr kumimoji="1" lang="en-US" altLang="ja-JP" sz="105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3968" y="6386827"/>
                  <a:ext cx="4638013" cy="631091"/>
                </a:xfrm>
                <a:prstGeom prst="rect">
                  <a:avLst/>
                </a:prstGeom>
                <a:blipFill rotWithShape="1">
                  <a:blip r:embed="rId64"/>
                  <a:stretch>
                    <a:fillRect l="-263" t="-1754" b="-263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テキスト ボックス 52"/>
                <p:cNvSpPr txBox="1"/>
                <p:nvPr/>
              </p:nvSpPr>
              <p:spPr>
                <a:xfrm>
                  <a:off x="4582628" y="6220705"/>
                  <a:ext cx="685054" cy="2415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05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1050" b="1" i="1" smtClean="0"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kumimoji="1" lang="en-US" altLang="ja-JP" sz="1050" b="1" i="1" smtClean="0">
                              <a:latin typeface="Cambria Math"/>
                            </a:rPr>
                            <m:t>𝜸</m:t>
                          </m:r>
                        </m:sub>
                      </m:sSub>
                    </m:oMath>
                  </a14:m>
                  <a:r>
                    <a:rPr kumimoji="1" lang="en-US" altLang="ja-JP" sz="1050" b="1" dirty="0" smtClean="0"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(eV)</a:t>
                  </a:r>
                  <a:endParaRPr kumimoji="1" lang="ja-JP" altLang="en-US" sz="14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3" name="テキスト ボックス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82628" y="6220705"/>
                  <a:ext cx="685054" cy="241509"/>
                </a:xfrm>
                <a:prstGeom prst="rect">
                  <a:avLst/>
                </a:prstGeom>
                <a:blipFill rotWithShape="1">
                  <a:blip r:embed="rId65"/>
                  <a:stretch>
                    <a:fillRect b="-930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5" name="Text Box 7"/>
            <p:cNvSpPr txBox="1">
              <a:spLocks noChangeArrowheads="1"/>
            </p:cNvSpPr>
            <p:nvPr/>
          </p:nvSpPr>
          <p:spPr bwMode="auto">
            <a:xfrm>
              <a:off x="3291742" y="3755659"/>
              <a:ext cx="1013284" cy="250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</a:t>
              </a:r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</a:t>
              </a:r>
              <a:r>
                <a:rPr lang="en-US" altLang="ja-JP" sz="12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B decay</a:t>
              </a:r>
              <a:endParaRPr lang="en-US" altLang="ja-JP" sz="12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4138509" y="5444464"/>
              <a:ext cx="1930337" cy="3062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6.7</a:t>
              </a:r>
              <a:r>
                <a:rPr lang="en-US" altLang="ja-JP" sz="16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 </a:t>
              </a:r>
              <a:r>
                <a:rPr lang="en-US" altLang="ja-JP" sz="16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away from </a:t>
              </a:r>
              <a:r>
                <a:rPr lang="en-US" altLang="ja-JP" sz="16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/>
                </a:rPr>
                <a:t>flat</a:t>
              </a:r>
              <a:endParaRPr kumimoji="1" lang="ja-JP" altLang="en-US" sz="105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コンテンツ プレースホルダー 4"/>
              <p:cNvSpPr txBox="1">
                <a:spLocks noGrp="1"/>
              </p:cNvSpPr>
              <p:nvPr>
                <p:ph idx="1"/>
              </p:nvPr>
            </p:nvSpPr>
            <p:spPr>
              <a:xfrm>
                <a:off x="4835543" y="4415076"/>
                <a:ext cx="4267083" cy="2285200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Simulation</a:t>
                </a:r>
                <a:r>
                  <a:rPr lang="en-US" altLang="ja-JP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en-US" altLang="ja-JP" sz="1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JPSJ 81 (2012) 024101</a:t>
                </a:r>
                <a:r>
                  <a:rPr lang="en-US" altLang="ja-JP" sz="16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lang="en-US" altLang="ja-JP" sz="1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If </a:t>
                </a:r>
                <a:r>
                  <a:rPr lang="en-US" altLang="ja-JP" sz="1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</a:t>
                </a:r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assumed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1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1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1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ja-JP" sz="12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1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(</m:t>
                    </m:r>
                    <m:sSub>
                      <m:sSubPr>
                        <m:ctrlPr>
                          <a:rPr lang="en-US" altLang="ja-JP" sz="1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1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1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)=</m:t>
                    </m:r>
                    <m:sSup>
                      <m:sSupPr>
                        <m:ctrlPr>
                          <a:rPr lang="en-US" altLang="ja-JP" sz="1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1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1.5×10</m:t>
                        </m:r>
                      </m:e>
                      <m:sup>
                        <m:r>
                          <a:rPr lang="en-US" altLang="ja-JP" sz="12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1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</m:t>
                    </m:r>
                  </m:oMath>
                </a14:m>
                <a:r>
                  <a:rPr lang="en-US" altLang="ja-JP" sz="1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</a:t>
                </a:r>
              </a:p>
              <a:p>
                <a:pPr lvl="1"/>
                <a:r>
                  <a:rPr lang="en-US" altLang="ja-JP" sz="1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No zodiacal </a:t>
                </a:r>
                <a:r>
                  <a:rPr lang="en-US" altLang="ja-JP" sz="1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foreground emission </a:t>
                </a:r>
                <a:endParaRPr lang="en-US" altLang="ja-JP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en-US" altLang="ja-JP" sz="1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10 hour measurement</a:t>
                </a:r>
              </a:p>
              <a:p>
                <a:pPr lvl="1"/>
                <a:r>
                  <a:rPr lang="en-US" altLang="ja-JP" sz="1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20cm diameter and 0.1</a:t>
                </a:r>
                <a:r>
                  <a:rPr lang="en-US" altLang="ja-JP" sz="1200" baseline="30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o</a:t>
                </a:r>
                <a:r>
                  <a:rPr lang="en-US" altLang="ja-JP" sz="1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viewing angle telescope</a:t>
                </a:r>
              </a:p>
              <a:p>
                <a:pPr lvl="1"/>
                <a:r>
                  <a:rPr lang="en-US" altLang="ja-JP" sz="1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 photon detector with 2% energy </a:t>
                </a:r>
                <a:r>
                  <a:rPr lang="en-US" altLang="ja-JP" sz="1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resolution</a:t>
                </a:r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itchFamily="2" charset="2"/>
                  <a:buChar char="è"/>
                </a:pP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We can detect photon from C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B</a:t>
                </a:r>
                <a:r>
                  <a:rPr lang="en-US" altLang="ja-JP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photon </a:t>
                </a:r>
                <a:r>
                  <a:rPr lang="en-US" altLang="ja-JP" sz="16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at 6.7</a:t>
                </a:r>
                <a:r>
                  <a:rPr lang="en-US" altLang="ja-JP" sz="1600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 significance</a:t>
                </a:r>
                <a:endParaRPr lang="en-US" altLang="ja-JP" sz="16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37" name="コンテンツ プレースホルダー 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35543" y="4415076"/>
                <a:ext cx="4267083" cy="2285200"/>
              </a:xfrm>
              <a:prstGeom prst="rect">
                <a:avLst/>
              </a:prstGeom>
              <a:blipFill rotWithShape="1">
                <a:blip r:embed="rId66"/>
                <a:stretch>
                  <a:fillRect l="-714" t="-800" b="-8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-58070" y="2380776"/>
                <a:ext cx="683136" cy="7049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1" i="1" smtClean="0">
                              <a:latin typeface="Cambria Math"/>
                            </a:rPr>
                            <m:t>𝒅</m:t>
                          </m:r>
                          <m:sSub>
                            <m:sSubPr>
                              <m:ctrlPr>
                                <a:rPr kumimoji="1" lang="en-US" altLang="ja-JP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b="1" i="1" smtClean="0">
                                  <a:latin typeface="Cambria Math"/>
                                </a:rPr>
                                <m:t>𝑵</m:t>
                              </m:r>
                            </m:e>
                            <m:sub>
                              <m:r>
                                <a:rPr kumimoji="1" lang="en-US" altLang="ja-JP" b="1" i="1" smtClean="0">
                                  <a:latin typeface="Cambria Math"/>
                                </a:rPr>
                                <m:t>𝜸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b="1" i="1" smtClean="0">
                              <a:latin typeface="Cambria Math"/>
                            </a:rPr>
                            <m:t>𝒅</m:t>
                          </m:r>
                          <m:sSub>
                            <m:sSubPr>
                              <m:ctrlPr>
                                <a:rPr kumimoji="1" lang="en-US" altLang="ja-JP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b="1" i="1" smtClean="0"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kumimoji="1" lang="en-US" altLang="ja-JP" b="1" i="1" smtClean="0">
                                  <a:latin typeface="Cambria Math"/>
                                </a:rPr>
                                <m:t>𝜸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8070" y="2380776"/>
                <a:ext cx="683136" cy="704937"/>
              </a:xfrm>
              <a:prstGeom prst="rect">
                <a:avLst/>
              </a:prstGeom>
              <a:blipFill rotWithShape="1">
                <a:blip r:embed="rId6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テキスト ボックス 56"/>
              <p:cNvSpPr txBox="1"/>
              <p:nvPr/>
            </p:nvSpPr>
            <p:spPr>
              <a:xfrm>
                <a:off x="229448" y="4540532"/>
                <a:ext cx="1597104" cy="720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kumimoji="1" lang="en-US" altLang="ja-JP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1" i="1" smtClean="0">
                              <a:latin typeface="Cambria Math"/>
                            </a:rPr>
                            <m:t>𝒅</m:t>
                          </m:r>
                        </m:num>
                        <m:den>
                          <m:r>
                            <a:rPr kumimoji="1" lang="en-US" altLang="ja-JP" b="1" i="1" smtClean="0">
                              <a:latin typeface="Cambria Math"/>
                            </a:rPr>
                            <m:t>𝒅</m:t>
                          </m:r>
                          <m:sSub>
                            <m:sSubPr>
                              <m:ctrlPr>
                                <a:rPr kumimoji="1" lang="en-US" altLang="ja-JP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b="1" i="1" smtClean="0"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kumimoji="1" lang="en-US" altLang="ja-JP" b="1" i="1" smtClean="0">
                                  <a:latin typeface="Cambria Math"/>
                                </a:rPr>
                                <m:t>𝜸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kumimoji="1" lang="en-US" altLang="ja-JP" b="1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1" lang="en-US" altLang="ja-JP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kumimoji="1" lang="en-US" altLang="ja-JP" b="1" i="1" smtClean="0">
                                  <a:latin typeface="Cambria Math"/>
                                </a:rPr>
                                <m:t>𝒅</m:t>
                              </m:r>
                              <m:sSub>
                                <m:sSubPr>
                                  <m:ctrlPr>
                                    <a:rPr kumimoji="1" lang="en-US" altLang="ja-JP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b="1" i="1" smtClean="0">
                                      <a:latin typeface="Cambria Math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kumimoji="1" lang="en-US" altLang="ja-JP" b="1" i="1" smtClean="0">
                                      <a:latin typeface="Cambria Math"/>
                                    </a:rPr>
                                    <m:t>𝜸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1" lang="en-US" altLang="ja-JP" b="1" i="1" smtClean="0">
                                  <a:latin typeface="Cambria Math"/>
                                </a:rPr>
                                <m:t>𝒅</m:t>
                              </m:r>
                              <m:sSub>
                                <m:sSubPr>
                                  <m:ctrlPr>
                                    <a:rPr kumimoji="1" lang="en-US" altLang="ja-JP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b="1" i="1" smtClean="0">
                                      <a:latin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kumimoji="1" lang="en-US" altLang="ja-JP" b="1" i="1" smtClean="0">
                                      <a:latin typeface="Cambria Math"/>
                                    </a:rPr>
                                    <m:t>𝜸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kumimoji="1" lang="ja-JP" altLang="en-US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57" name="テキスト ボックス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448" y="4540532"/>
                <a:ext cx="1597104" cy="720838"/>
              </a:xfrm>
              <a:prstGeom prst="rect">
                <a:avLst/>
              </a:prstGeom>
              <a:blipFill rotWithShape="1">
                <a:blip r:embed="rId6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8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552266" y="116632"/>
            <a:ext cx="8229600" cy="811560"/>
          </a:xfrm>
        </p:spPr>
        <p:txBody>
          <a:bodyPr>
            <a:normAutofit/>
          </a:bodyPr>
          <a:lstStyle/>
          <a:p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Neutrino lifetime lower limit from AKARI data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6"/>
          <a:stretch/>
        </p:blipFill>
        <p:spPr bwMode="auto">
          <a:xfrm>
            <a:off x="179512" y="3242968"/>
            <a:ext cx="4038600" cy="2739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77" y="2735136"/>
            <a:ext cx="5232491" cy="3247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755576" y="4358875"/>
                <a:ext cx="17596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358875"/>
                <a:ext cx="1759648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5130647" y="5910747"/>
                <a:ext cx="3401793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/>
                        </a:rPr>
                        <m:t>meV</m:t>
                      </m:r>
                      <m:r>
                        <a:rPr kumimoji="1" lang="en-US" altLang="ja-JP" sz="2000" b="0" i="1" smtClean="0">
                          <a:latin typeface="Cambria Math"/>
                        </a:rPr>
                        <m:t>~ 150 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647" y="5910747"/>
                <a:ext cx="3401793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/>
          <p:cNvSpPr txBox="1"/>
          <p:nvPr/>
        </p:nvSpPr>
        <p:spPr>
          <a:xfrm>
            <a:off x="4355975" y="2735136"/>
            <a:ext cx="107112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x10</a:t>
            </a:r>
            <a:r>
              <a:rPr kumimoji="1" lang="en-US" altLang="ja-JP" sz="2000" baseline="30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12</a:t>
            </a:r>
            <a:r>
              <a:rPr kumimoji="1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yr</a:t>
            </a:r>
            <a:endParaRPr kumimoji="1" lang="ja-JP" altLang="en-US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7"/>
              <p:cNvSpPr txBox="1">
                <a:spLocks noChangeArrowheads="1"/>
              </p:cNvSpPr>
              <p:nvPr/>
            </p:nvSpPr>
            <p:spPr bwMode="auto">
              <a:xfrm>
                <a:off x="257844" y="5910371"/>
                <a:ext cx="3964988" cy="7558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Fit CIB data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e>
                      <m:sub>
                        <m:r>
                          <a:rPr lang="en-US" altLang="ja-JP" sz="1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spectrum expected from </a:t>
                </a:r>
                <a14:m>
                  <m:oMath xmlns:m="http://schemas.openxmlformats.org/officeDocument/2006/math">
                    <m:r>
                      <a:rPr lang="en-US" altLang="ja-JP" sz="1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𝜈</m:t>
                    </m:r>
                  </m:oMath>
                </a14:m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decay assuming all contribution to CIB is only from </a:t>
                </a:r>
                <a14:m>
                  <m:oMath xmlns:m="http://schemas.openxmlformats.org/officeDocument/2006/math">
                    <m:r>
                      <a:rPr lang="en-US" altLang="ja-JP" sz="1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𝜈</m:t>
                    </m:r>
                  </m:oMath>
                </a14:m>
                <a:r>
                  <a:rPr lang="en-US" altLang="ja-JP" sz="1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decay</a:t>
                </a:r>
              </a:p>
            </p:txBody>
          </p:sp>
        </mc:Choice>
        <mc:Fallback xmlns="">
          <p:sp>
            <p:nvSpPr>
              <p:cNvPr id="10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7844" y="5910371"/>
                <a:ext cx="3964988" cy="755848"/>
              </a:xfrm>
              <a:prstGeom prst="rect">
                <a:avLst/>
              </a:prstGeom>
              <a:blipFill rotWithShape="1">
                <a:blip r:embed="rId6"/>
                <a:stretch>
                  <a:fillRect l="-307" t="-806" b="-72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7"/>
              <p:cNvSpPr txBox="1">
                <a:spLocks noChangeArrowheads="1"/>
              </p:cNvSpPr>
              <p:nvPr/>
            </p:nvSpPr>
            <p:spPr bwMode="auto">
              <a:xfrm>
                <a:off x="4719781" y="2441458"/>
                <a:ext cx="4322485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1800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lifetime lower limit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  <m:t>3</m:t>
                        </m:r>
                      </m:sub>
                    </m:sSub>
                  </m:oMath>
                </a14:m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1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19781" y="2441458"/>
                <a:ext cx="4322485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333" b="-26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799"/>
          <a:stretch/>
        </p:blipFill>
        <p:spPr bwMode="auto">
          <a:xfrm>
            <a:off x="289404" y="818308"/>
            <a:ext cx="8424008" cy="1816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440806" y="1083886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Published in Jan. 2012</a:t>
            </a:r>
            <a:endParaRPr kumimoji="1" lang="ja-JP" altLang="en-US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70239" y="2935191"/>
            <a:ext cx="385714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AKARI CIB data after subtracting foregrounds </a:t>
            </a:r>
            <a:endParaRPr kumimoji="1" lang="ja-JP" altLang="en-US" sz="1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2626108" y="3242968"/>
                <a:ext cx="1501277" cy="4443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kumimoji="1" lang="en-US" altLang="ja-JP" sz="11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Best 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100" b="1" i="1" smtClean="0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kumimoji="1" lang="en-US" altLang="ja-JP" sz="1100" b="1" i="1" smtClean="0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kumimoji="1" lang="en-US" altLang="ja-JP" sz="1100" b="1" i="1" smtClean="0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</m:oMath>
                </a14:m>
                <a:r>
                  <a:rPr kumimoji="1" lang="ja-JP" altLang="en-US" sz="11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1" lang="en-US" altLang="ja-JP" sz="11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spectrum from C</a:t>
                </a:r>
                <a:r>
                  <a:rPr kumimoji="1" lang="en-US" altLang="ja-JP" sz="11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B decay</a:t>
                </a:r>
                <a:endParaRPr kumimoji="1" lang="ja-JP" altLang="en-US" sz="2000" b="1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6108" y="3242968"/>
                <a:ext cx="1501277" cy="444352"/>
              </a:xfrm>
              <a:prstGeom prst="rect">
                <a:avLst/>
              </a:prstGeom>
              <a:blipFill rotWithShape="1">
                <a:blip r:embed="rId9"/>
                <a:stretch>
                  <a:fillRect t="-1370" b="-821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線矢印コネクタ 5"/>
          <p:cNvCxnSpPr/>
          <p:nvPr/>
        </p:nvCxnSpPr>
        <p:spPr>
          <a:xfrm>
            <a:off x="3376746" y="3687320"/>
            <a:ext cx="64060" cy="2457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83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 requirements</a:t>
            </a:r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141" y="1340768"/>
                <a:ext cx="8964488" cy="5040560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Requirements for detector</a:t>
                </a:r>
              </a:p>
              <a:p>
                <a:pPr lvl="1"/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Energy measurement for single photon with better than 2%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002060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002060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𝜆</m:t>
                    </m:r>
                    <m: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=50</m:t>
                    </m:r>
                    <m: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000" i="1" dirty="0">
                        <a:solidFill>
                          <a:srgbClr val="002060"/>
                        </a:solidFill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far infrared photon)</a:t>
                </a:r>
              </a:p>
              <a:p>
                <a:pPr lvl="1"/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Rocket and satellite experiment with this 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detector</a:t>
                </a:r>
              </a:p>
              <a:p>
                <a:pPr marL="0" indent="0">
                  <a:buNone/>
                </a:pPr>
                <a:endParaRPr lang="en-US" altLang="ja-JP" sz="2400" dirty="0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20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Superconducting Tunneling Junction (STJ) detectors in development</a:t>
                </a:r>
              </a:p>
              <a:p>
                <a:pPr lvl="1"/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Array of 50 </a:t>
                </a:r>
                <a:r>
                  <a:rPr lang="en-US" altLang="ja-JP" sz="18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/Al-STJ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pixels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 diffraction grating  covering </a:t>
                </a:r>
                <a14:m>
                  <m:oMath xmlns:m="http://schemas.openxmlformats.org/officeDocument/2006/math">
                    <m:r>
                      <a:rPr lang="en-US" altLang="ja-JP" sz="1800" i="1" dirty="0">
                        <a:latin typeface="Cambria Math"/>
                      </a:rPr>
                      <m:t>𝜆</m:t>
                    </m:r>
                    <m:r>
                      <a:rPr lang="en-US" altLang="ja-JP" sz="18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1800" i="1" dirty="0">
                        <a:latin typeface="Cambria Math"/>
                      </a:rPr>
                      <m:t>−</m:t>
                    </m:r>
                    <m:r>
                      <a:rPr lang="en-US" altLang="ja-JP" sz="1800" i="1" dirty="0">
                        <a:latin typeface="Cambria Math"/>
                      </a:rPr>
                      <m:t>80</m:t>
                    </m:r>
                    <m:r>
                      <a:rPr lang="en-US" altLang="ja-JP" sz="18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i="1" dirty="0">
                        <a:latin typeface="Cambria Math"/>
                      </a:rPr>
                      <m:t>m</m:t>
                    </m:r>
                  </m:oMath>
                </a14:m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For rocket experiment aimed at launching in 2016 in earliest, aiming at improvement of lower limit for </a:t>
                </a:r>
                <a14:m>
                  <m:oMath xmlns:m="http://schemas.openxmlformats.org/officeDocument/2006/math"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𝝉</m:t>
                    </m:r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ja-JP" sz="2000" b="1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 by 2 order </a:t>
                </a:r>
              </a:p>
              <a:p>
                <a:pPr lvl="1"/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 using Hafnium: </a:t>
                </a:r>
                <a:r>
                  <a:rPr lang="en-US" altLang="ja-JP" sz="2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-STJ for satellite experiment (after 2020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</a:rPr>
                      <m:t>Δ</m:t>
                    </m:r>
                    <m:r>
                      <a:rPr lang="en-US" altLang="ja-JP" sz="1800" b="0" i="0" smtClean="0">
                        <a:latin typeface="Cambria Math"/>
                      </a:rPr>
                      <m:t>=20</m:t>
                    </m:r>
                    <m:r>
                      <a:rPr lang="en-US" altLang="ja-JP" sz="1800" b="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eV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: Superconducting gap energy for Hafnium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q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p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18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1800" b="0" i="1" smtClean="0">
                            <a:latin typeface="Cambria Math"/>
                          </a:rPr>
                          <m:t>meV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=735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for 25meV photon: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&lt;2%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if </a:t>
                </a:r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Fano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-factor is less than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0.3</a:t>
                </a:r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141" y="1340768"/>
                <a:ext cx="8964488" cy="5040560"/>
              </a:xfrm>
              <a:blipFill rotWithShape="1">
                <a:blip r:embed="rId2"/>
                <a:stretch>
                  <a:fillRect l="-1224" t="-1209" b="-60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706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40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Energy resolution of STJ</a:t>
            </a:r>
            <a:endParaRPr kumimoji="0" lang="ja-JP" altLang="en-US" sz="40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1998663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509" name="Text Box 44"/>
          <p:cNvSpPr txBox="1">
            <a:spLocks noChangeArrowheads="1"/>
          </p:cNvSpPr>
          <p:nvPr/>
        </p:nvSpPr>
        <p:spPr bwMode="auto">
          <a:xfrm>
            <a:off x="166857" y="1124744"/>
            <a:ext cx="8940631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2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US" altLang="ja-JP" sz="20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Energy resolution of STJ is limited by </a:t>
            </a:r>
            <a:r>
              <a:rPr kumimoji="0" lang="en-US" altLang="ja-JP" sz="20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fluctuation </a:t>
            </a:r>
            <a:r>
              <a:rPr kumimoji="0" lang="en-US" altLang="ja-JP" sz="20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of number of quasi-particles</a:t>
            </a:r>
            <a:endParaRPr kumimoji="0" lang="ja-JP" altLang="en-US" sz="20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eaLnBrk="1" hangingPunct="1">
              <a:lnSpc>
                <a:spcPct val="102000"/>
              </a:lnSpc>
              <a:buClr>
                <a:schemeClr val="hlink"/>
              </a:buClr>
              <a:buSzPct val="125000"/>
              <a:buFont typeface="Wingdings" pitchFamily="2" charset="2"/>
              <a:buChar char="è"/>
            </a:pPr>
            <a:r>
              <a:rPr kumimoji="0"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Smaller superconducting gap energy gives better energy resolution</a:t>
            </a:r>
            <a:endParaRPr kumimoji="0" lang="ja-JP" altLang="en-GB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53248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334896"/>
              </p:ext>
            </p:extLst>
          </p:nvPr>
        </p:nvGraphicFramePr>
        <p:xfrm>
          <a:off x="381000" y="4892675"/>
          <a:ext cx="5153025" cy="1766944"/>
        </p:xfrm>
        <a:graphic>
          <a:graphicData uri="http://schemas.openxmlformats.org/drawingml/2006/table">
            <a:tbl>
              <a:tblPr/>
              <a:tblGrid>
                <a:gridCol w="1238672"/>
                <a:gridCol w="821903"/>
                <a:gridCol w="1031875"/>
                <a:gridCol w="1030288"/>
                <a:gridCol w="1030287"/>
              </a:tblGrid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Nb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Hf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Tc[K]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9.23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0.165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Δ[meV]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1100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1.550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0.172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0.020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Hc[G]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1980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105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4932040" y="2189180"/>
            <a:ext cx="3429000" cy="102707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Δ: G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ap energy</a:t>
            </a:r>
            <a:endParaRPr kumimoji="0" lang="ja-JP" altLang="en-GB" sz="20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</a:t>
            </a:r>
            <a:r>
              <a:rPr kumimoji="0" lang="en-GB" altLang="ja-JP" sz="2000" dirty="0" err="1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ano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0" lang="en-GB" altLang="ja-JP" sz="2000" dirty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Incident photon energy</a:t>
            </a:r>
            <a:endParaRPr kumimoji="0" lang="ja-JP" altLang="en-GB" sz="20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44" name="AutoShape 41"/>
              <p:cNvSpPr>
                <a:spLocks noChangeArrowheads="1"/>
              </p:cNvSpPr>
              <p:nvPr/>
            </p:nvSpPr>
            <p:spPr bwMode="auto">
              <a:xfrm>
                <a:off x="166857" y="3422637"/>
                <a:ext cx="4869487" cy="1345406"/>
              </a:xfrm>
              <a:prstGeom prst="roundRect">
                <a:avLst>
                  <a:gd name="adj" fmla="val 440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5000" rIns="90000" bIns="45000" anchor="ctr" anchorCtr="1"/>
              <a:lstStyle/>
              <a:p>
                <a:pPr defTabSz="449263">
                  <a:lnSpc>
                    <a:spcPct val="101000"/>
                  </a:lnSpc>
                  <a:buClr>
                    <a:srgbClr val="FFFFFF"/>
                  </a:buClr>
                  <a:buSzPct val="100000"/>
                  <a:buFont typeface="Tahoma" pitchFamily="3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kumimoji="0" lang="en-GB" altLang="ja-JP" sz="2100" b="1" dirty="0" smtClean="0">
                    <a:solidFill>
                      <a:srgbClr val="0000FF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In case of </a:t>
                </a:r>
                <a:r>
                  <a:rPr kumimoji="0" lang="en-GB" altLang="ja-JP" sz="2100" b="1" dirty="0" err="1" smtClean="0">
                    <a:solidFill>
                      <a:srgbClr val="0000FF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Hf</a:t>
                </a:r>
                <a:r>
                  <a:rPr kumimoji="0" lang="en-GB" altLang="ja-JP" sz="2100" b="1" dirty="0" smtClean="0">
                    <a:solidFill>
                      <a:srgbClr val="0000FF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number of quasi-particles is</a:t>
                </a:r>
                <a:r>
                  <a:rPr kumimoji="0" lang="ja-JP" altLang="en-US" sz="2100" b="1" dirty="0">
                    <a:solidFill>
                      <a:srgbClr val="0000FF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kumimoji="0" lang="en-GB" altLang="ja-JP" sz="2100" b="1" dirty="0" smtClean="0">
                    <a:solidFill>
                      <a:srgbClr val="0000FF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N=25meV/1.7Δ=735</a:t>
                </a:r>
                <a:endParaRPr kumimoji="0" lang="ja-JP" altLang="en-US" sz="2100" b="1" dirty="0">
                  <a:solidFill>
                    <a:srgbClr val="0000FF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lvl="1" defTabSz="449263">
                  <a:lnSpc>
                    <a:spcPct val="101000"/>
                  </a:lnSpc>
                  <a:buClr>
                    <a:srgbClr val="FFFFFF"/>
                  </a:buClr>
                  <a:buSzPct val="100000"/>
                  <a:buFont typeface="Tahoma" pitchFamily="3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kumimoji="0" lang="en-US" altLang="ja-JP" sz="1600" b="0" i="1" smtClean="0">
                            <a:solidFill>
                              <a:srgbClr val="00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0" lang="en-US" altLang="ja-JP" sz="1600" b="0" i="0" smtClean="0">
                            <a:solidFill>
                              <a:srgbClr val="00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  <m:r>
                          <a:rPr kumimoji="0" lang="en-US" altLang="ja-JP" sz="1600" b="0" i="1" smtClean="0">
                            <a:solidFill>
                              <a:srgbClr val="00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num>
                      <m:den>
                        <m:r>
                          <a:rPr kumimoji="0" lang="en-US" altLang="ja-JP" sz="1600" b="0" i="1" smtClean="0">
                            <a:solidFill>
                              <a:srgbClr val="00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𝐸</m:t>
                        </m:r>
                      </m:den>
                    </m:f>
                    <m:r>
                      <a:rPr kumimoji="0" lang="en-US" altLang="ja-JP" sz="1600" b="0" i="1" smtClean="0">
                        <a:solidFill>
                          <a:srgbClr val="00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</m:t>
                    </m:r>
                    <m:rad>
                      <m:radPr>
                        <m:degHide m:val="on"/>
                        <m:ctrlPr>
                          <a:rPr kumimoji="0" lang="en-US" altLang="ja-JP" sz="1600" i="1">
                            <a:solidFill>
                              <a:srgbClr val="00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kumimoji="0" lang="en-US" altLang="ja-JP" sz="1600" i="1">
                                <a:solidFill>
                                  <a:srgbClr val="00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fPr>
                          <m:num>
                            <m:r>
                              <a:rPr kumimoji="0" lang="en-US" altLang="ja-JP" sz="1600" i="1">
                                <a:solidFill>
                                  <a:srgbClr val="00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𝐹</m:t>
                            </m:r>
                          </m:num>
                          <m:den>
                            <m:r>
                              <a:rPr kumimoji="0" lang="en-US" altLang="ja-JP" sz="1600" i="1">
                                <a:solidFill>
                                  <a:srgbClr val="00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𝑁</m:t>
                            </m:r>
                          </m:den>
                        </m:f>
                      </m:e>
                    </m:rad>
                    <m:r>
                      <a:rPr kumimoji="0" lang="en-US" altLang="ja-JP" sz="1600" b="0" i="1" smtClean="0">
                        <a:solidFill>
                          <a:srgbClr val="00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=3.7</m:t>
                    </m:r>
                    <m:rad>
                      <m:radPr>
                        <m:degHide m:val="on"/>
                        <m:ctrlPr>
                          <a:rPr kumimoji="0" lang="en-US" altLang="ja-JP" sz="1600" b="0" i="1" smtClean="0">
                            <a:solidFill>
                              <a:srgbClr val="00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radPr>
                      <m:deg/>
                      <m:e>
                        <m:r>
                          <a:rPr kumimoji="0" lang="en-US" altLang="ja-JP" sz="1600" b="0" i="1" smtClean="0">
                            <a:solidFill>
                              <a:srgbClr val="00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𝐹</m:t>
                        </m:r>
                      </m:e>
                    </m:rad>
                  </m:oMath>
                </a14:m>
                <a:r>
                  <a:rPr kumimoji="0" lang="en-US" altLang="ja-JP" sz="1600" dirty="0">
                    <a:solidFill>
                      <a:srgbClr val="00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% </a:t>
                </a:r>
                <a:r>
                  <a:rPr kumimoji="0" lang="ja-JP" altLang="en-US" sz="1600" dirty="0" smtClean="0">
                    <a:solidFill>
                      <a:srgbClr val="00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＠</a:t>
                </a:r>
                <a:r>
                  <a:rPr kumimoji="0" lang="en-US" altLang="ja-JP" sz="1600" dirty="0" smtClean="0">
                    <a:solidFill>
                      <a:srgbClr val="00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25meV</a:t>
                </a:r>
              </a:p>
              <a:p>
                <a:pPr marL="0" lvl="1" defTabSz="449263">
                  <a:lnSpc>
                    <a:spcPct val="101000"/>
                  </a:lnSpc>
                  <a:buClr>
                    <a:srgbClr val="FFFFFF"/>
                  </a:buClr>
                  <a:buSzPct val="100000"/>
                  <a:buFont typeface="Tahoma" pitchFamily="34" charset="0"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kumimoji="0" lang="en-US" altLang="ja-JP" sz="1600" b="1" dirty="0" smtClean="0">
                    <a:solidFill>
                      <a:srgbClr val="00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If </a:t>
                </a:r>
                <a:r>
                  <a:rPr kumimoji="0" lang="en-US" altLang="ja-JP" sz="1600" b="1" dirty="0" err="1" smtClean="0">
                    <a:solidFill>
                      <a:srgbClr val="00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Fano</a:t>
                </a:r>
                <a:r>
                  <a:rPr kumimoji="0" lang="en-US" altLang="ja-JP" sz="1600" b="1" dirty="0" smtClean="0">
                    <a:solidFill>
                      <a:srgbClr val="00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factor &lt;0.3, 2% energy resolution is achievable</a:t>
                </a:r>
                <a:endParaRPr kumimoji="0" lang="en-GB" altLang="ja-JP" sz="2100" b="1" dirty="0">
                  <a:solidFill>
                    <a:srgbClr val="0000FF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1544" name="AutoShap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6857" y="3422637"/>
                <a:ext cx="4869487" cy="1345406"/>
              </a:xfrm>
              <a:prstGeom prst="roundRect">
                <a:avLst>
                  <a:gd name="adj" fmla="val 440"/>
                </a:avLst>
              </a:prstGeom>
              <a:blipFill rotWithShape="1">
                <a:blip r:embed="rId3"/>
                <a:stretch>
                  <a:fillRect l="-1126" t="-10407" r="-2753" b="-1176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377" name="Rectangle 42"/>
          <p:cNvSpPr>
            <a:spLocks noChangeArrowheads="1"/>
          </p:cNvSpPr>
          <p:nvPr/>
        </p:nvSpPr>
        <p:spPr bwMode="auto">
          <a:xfrm>
            <a:off x="5616575" y="5024438"/>
            <a:ext cx="3490913" cy="1285674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/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GB" altLang="ja-JP" sz="1800" dirty="0" err="1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Tc</a:t>
            </a:r>
            <a:r>
              <a:rPr kumimoji="0" lang="en-GB" altLang="ja-JP" sz="1800" dirty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0" lang="en-GB" altLang="ja-JP" sz="18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Critical temperature</a:t>
            </a:r>
            <a:endParaRPr kumimoji="0" lang="en-US" altLang="ja-JP" sz="18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operation temperature: 1/10 T</a:t>
            </a:r>
            <a:r>
              <a:rPr kumimoji="0" lang="en-US" altLang="ja-JP" baseline="-250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endParaRPr kumimoji="0" lang="en-US" altLang="ja-JP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ja-JP" sz="1800" dirty="0" err="1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Hc</a:t>
            </a:r>
            <a:r>
              <a:rPr kumimoji="0" lang="en-GB" altLang="ja-JP" sz="1800" dirty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0" lang="en-GB" altLang="ja-JP" sz="18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</a:t>
            </a:r>
            <a:r>
              <a:rPr kumimoji="0" lang="en-US" altLang="ja-JP" dirty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ritical magnetic field</a:t>
            </a:r>
            <a:endParaRPr kumimoji="0" lang="ja-JP" altLang="en-GB" sz="18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546" name="テキスト ボックス 54"/>
          <p:cNvSpPr txBox="1">
            <a:spLocks noChangeArrowheads="1"/>
          </p:cNvSpPr>
          <p:nvPr/>
        </p:nvSpPr>
        <p:spPr bwMode="auto">
          <a:xfrm>
            <a:off x="611560" y="2122483"/>
            <a:ext cx="2991525" cy="40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lang="en-US" altLang="ja-JP" sz="2000" dirty="0" smtClean="0">
                <a:solidFill>
                  <a:srgbClr val="0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Energy resolution of STJ</a:t>
            </a:r>
            <a:endParaRPr lang="ja-JP" altLang="en-US" sz="2000" dirty="0">
              <a:solidFill>
                <a:srgbClr val="00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1547" name="正方形/長方形 55"/>
          <p:cNvSpPr>
            <a:spLocks noChangeArrowheads="1"/>
          </p:cNvSpPr>
          <p:nvPr/>
        </p:nvSpPr>
        <p:spPr bwMode="auto">
          <a:xfrm>
            <a:off x="4572000" y="4953000"/>
            <a:ext cx="928688" cy="1716088"/>
          </a:xfrm>
          <a:prstGeom prst="rect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B0A194-5920-451A-AD8F-3427F1B557A4}" type="slidenum">
              <a:rPr lang="en-US" altLang="ja-JP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pPr>
                <a:defRPr/>
              </a:pPr>
              <a:t>9</a:t>
            </a:fld>
            <a:endParaRPr lang="en-US" altLang="ja-JP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AutoShape 41"/>
          <p:cNvSpPr>
            <a:spLocks noChangeArrowheads="1"/>
          </p:cNvSpPr>
          <p:nvPr/>
        </p:nvSpPr>
        <p:spPr bwMode="auto">
          <a:xfrm>
            <a:off x="5738652" y="3267345"/>
            <a:ext cx="3031752" cy="609528"/>
          </a:xfrm>
          <a:prstGeom prst="roundRect">
            <a:avLst>
              <a:gd name="adj" fmla="val 44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case of </a:t>
            </a: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kumimoji="0" lang="en-GB" altLang="ja-JP" sz="2100" b="1" dirty="0" smtClean="0">
                <a:solidFill>
                  <a:srgbClr val="0000FF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N=9.5</a:t>
            </a:r>
            <a:endParaRPr kumimoji="0" lang="ja-JP" altLang="en-US" sz="2100" b="1" dirty="0">
              <a:solidFill>
                <a:srgbClr val="0000FF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9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54"/>
              <p:cNvSpPr txBox="1">
                <a:spLocks noChangeArrowheads="1"/>
              </p:cNvSpPr>
              <p:nvPr/>
            </p:nvSpPr>
            <p:spPr bwMode="auto">
              <a:xfrm>
                <a:off x="611560" y="2534494"/>
                <a:ext cx="3800528" cy="552972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defTabSz="449263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49263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49263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49263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49263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lnSpc>
                    <a:spcPct val="103000"/>
                  </a:lnSpc>
                  <a:buClr>
                    <a:srgbClr val="FFFFFF"/>
                  </a:buClr>
                  <a:buSzPct val="100000"/>
                  <a:buFont typeface="Tahoma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0" i="1" smtClean="0">
                          <a:solidFill>
                            <a:srgbClr val="00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𝛿</m:t>
                      </m:r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00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00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𝐸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00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𝐹𝑊𝐻𝑀</m:t>
                          </m:r>
                        </m:sub>
                      </m:sSub>
                      <m:r>
                        <a:rPr lang="en-US" altLang="ja-JP" sz="2400" i="1">
                          <a:solidFill>
                            <a:srgbClr val="000000"/>
                          </a:solidFill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=2.35</m:t>
                      </m:r>
                      <m:rad>
                        <m:radPr>
                          <m:degHide m:val="on"/>
                          <m:ctrlPr>
                            <a:rPr lang="en-US" altLang="ja-JP" sz="2400" b="0" i="1" smtClean="0">
                              <a:solidFill>
                                <a:srgbClr val="00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lang="en-US" altLang="ja-JP" sz="24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Arial Unicode MS" pitchFamily="50" charset="-128"/>
                                  <a:cs typeface="Arial Unicode MS" pitchFamily="50" charset="-128"/>
                                </a:rPr>
                              </m:ctrlPr>
                            </m:dPr>
                            <m:e>
                              <m:r>
                                <a:rPr lang="en-US" altLang="ja-JP" sz="2400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Arial Unicode MS" pitchFamily="50" charset="-128"/>
                                  <a:cs typeface="Arial Unicode MS" pitchFamily="50" charset="-128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lang="en-US" altLang="ja-JP" sz="2400" b="0" i="0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Arial Unicode MS" pitchFamily="50" charset="-128"/>
                                  <a:cs typeface="Arial Unicode MS" pitchFamily="50" charset="-128"/>
                                </a:rPr>
                                <m:t>Δ</m:t>
                              </m:r>
                            </m:e>
                          </m:d>
                          <m:r>
                            <a:rPr lang="en-US" altLang="ja-JP" sz="2400" b="0" i="1" smtClean="0">
                              <a:solidFill>
                                <a:srgbClr val="000000"/>
                              </a:solidFill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𝐹𝐸</m:t>
                          </m:r>
                        </m:e>
                      </m:rad>
                    </m:oMath>
                  </m:oMathPara>
                </a14:m>
                <a:endParaRPr lang="ja-JP" altLang="en-US" sz="2000" dirty="0">
                  <a:solidFill>
                    <a:srgbClr val="0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6" name="テキスト ボックス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1560" y="2534494"/>
                <a:ext cx="3800528" cy="55297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solidFill>
                  <a:srgbClr val="0070C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角丸四角形吹き出し 2"/>
          <p:cNvSpPr/>
          <p:nvPr/>
        </p:nvSpPr>
        <p:spPr>
          <a:xfrm>
            <a:off x="5616576" y="4051697"/>
            <a:ext cx="3275904" cy="672703"/>
          </a:xfrm>
          <a:prstGeom prst="wedgeRoundRectCallout">
            <a:avLst>
              <a:gd name="adj1" fmla="val -53004"/>
              <a:gd name="adj2" fmla="val 8323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No report on practical </a:t>
            </a:r>
            <a:r>
              <a:rPr kumimoji="1" lang="en-US" altLang="ja-JP" b="1" dirty="0" err="1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Hf</a:t>
            </a:r>
            <a:r>
              <a:rPr lang="en-US" altLang="ja-JP" b="1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-STJ in the world</a:t>
            </a:r>
            <a:r>
              <a:rPr kumimoji="1" lang="en-US" altLang="ja-JP" b="1" dirty="0" smtClean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en-US" b="1" dirty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左右矢印 3"/>
          <p:cNvSpPr/>
          <p:nvPr/>
        </p:nvSpPr>
        <p:spPr>
          <a:xfrm>
            <a:off x="5175405" y="3377799"/>
            <a:ext cx="650565" cy="435229"/>
          </a:xfrm>
          <a:prstGeom prst="leftRightArrow">
            <a:avLst>
              <a:gd name="adj1" fmla="val 25073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96472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13281</TotalTime>
  <Words>2167</Words>
  <Application>Microsoft Office PowerPoint</Application>
  <PresentationFormat>画面に合わせる (4:3)</PresentationFormat>
  <Paragraphs>343</Paragraphs>
  <Slides>19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0" baseType="lpstr">
      <vt:lpstr>Office テーマ</vt:lpstr>
      <vt:lpstr>Search for Cosmic Background Neutrino Decay with STJ detectors</vt:lpstr>
      <vt:lpstr>Collaboration Members (Japan-US collab.: Search for Neutrino Decay)</vt:lpstr>
      <vt:lpstr>Cosmic neutrino background (CνB)</vt:lpstr>
      <vt:lpstr>Motivation</vt:lpstr>
      <vt:lpstr>Photon Energy in Neutrino Decay</vt:lpstr>
      <vt:lpstr>Feasibility of photon detection from CνB decay</vt:lpstr>
      <vt:lpstr>Neutrino lifetime lower limit from AKARI data</vt:lpstr>
      <vt:lpstr>Detector requirements</vt:lpstr>
      <vt:lpstr>PowerPoint プレゼンテーション</vt:lpstr>
      <vt:lpstr>Hf-STJ development</vt:lpstr>
      <vt:lpstr>PowerPoint プレゼンテーション</vt:lpstr>
      <vt:lpstr>Temperature dependence of Nb/Al-STJ leak current</vt:lpstr>
      <vt:lpstr>Nb/Al-STJ response to NIR photons</vt:lpstr>
      <vt:lpstr>Development of SOI-STJ</vt:lpstr>
      <vt:lpstr>Development of SOI-STJ</vt:lpstr>
      <vt:lpstr>Summary</vt:lpstr>
      <vt:lpstr>Backup</vt:lpstr>
      <vt:lpstr>Energy/Wavelength/Frequency</vt:lpstr>
      <vt:lpstr>Feasibility of FIR single photon detection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yuji</cp:lastModifiedBy>
  <cp:revision>330</cp:revision>
  <dcterms:created xsi:type="dcterms:W3CDTF">2012-12-07T05:48:16Z</dcterms:created>
  <dcterms:modified xsi:type="dcterms:W3CDTF">2013-08-27T16:15:58Z</dcterms:modified>
</cp:coreProperties>
</file>