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64" r:id="rId4"/>
    <p:sldId id="265" r:id="rId5"/>
    <p:sldId id="267" r:id="rId6"/>
    <p:sldId id="257" r:id="rId7"/>
    <p:sldId id="266" r:id="rId8"/>
    <p:sldId id="268" r:id="rId9"/>
    <p:sldId id="269" r:id="rId10"/>
    <p:sldId id="270" r:id="rId11"/>
    <p:sldId id="272" r:id="rId12"/>
    <p:sldId id="273" r:id="rId13"/>
    <p:sldId id="274" r:id="rId14"/>
    <p:sldId id="258" r:id="rId15"/>
    <p:sldId id="275" r:id="rId16"/>
    <p:sldId id="259" r:id="rId17"/>
    <p:sldId id="276" r:id="rId18"/>
    <p:sldId id="277" r:id="rId19"/>
    <p:sldId id="262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849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6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A1CF3-C7E4-46CB-8FFD-E9B0014EE50C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0062-E614-44AE-BBC0-C623FD2D6330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CDB-684C-4BAF-8B3C-419824B21E84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BB0F4-E4C6-4BF5-BA3A-FFE84EB21D15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50990-86E7-46C4-B9D5-F749BCEF3311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E5C57-8F44-44BD-8542-D942A811F66F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18B27-0EBC-438C-8C24-13C6EA4BE12A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1DAB-D9FD-4A2D-8D52-BF5A76416775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6C0A6-1B8E-45F3-80A3-293BD241DB14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ADD8-0411-499E-B106-C754E734504F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D482-CDAC-4F12-B376-EC0B2DFAECBB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06AB-7FF2-4361-9A9C-03B442ACE131}" type="datetime1">
              <a:rPr kumimoji="1" lang="ja-JP" altLang="en-US" smtClean="0"/>
              <a:t>2012/12/18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18" Type="http://schemas.openxmlformats.org/officeDocument/2006/relationships/image" Target="../media/image6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72.png"/><Relationship Id="rId17" Type="http://schemas.openxmlformats.org/officeDocument/2006/relationships/image" Target="../media/image7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56.png"/><Relationship Id="rId5" Type="http://schemas.openxmlformats.org/officeDocument/2006/relationships/image" Target="../media/image4.png"/><Relationship Id="rId10" Type="http://schemas.openxmlformats.org/officeDocument/2006/relationships/image" Target="../media/image71.png"/><Relationship Id="rId4" Type="http://schemas.openxmlformats.org/officeDocument/2006/relationships/image" Target="../media/image3.png"/><Relationship Id="rId9" Type="http://schemas.openxmlformats.org/officeDocument/2006/relationships/image" Target="../media/image70.png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STJ developments for FIR photon spectroscopy at Tsukuba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5656" y="2852936"/>
            <a:ext cx="6400800" cy="1752600"/>
          </a:xfrm>
        </p:spPr>
        <p:txBody>
          <a:bodyPr/>
          <a:lstStyle/>
          <a:p>
            <a:r>
              <a:rPr kumimoji="1" lang="en-US" altLang="ja-JP" dirty="0" smtClean="0"/>
              <a:t>Yuji Takeuchi (Univ. of Tsukuba)</a:t>
            </a:r>
          </a:p>
          <a:p>
            <a:r>
              <a:rPr lang="en-US" altLang="ja-JP" dirty="0" smtClean="0"/>
              <a:t>Dec. </a:t>
            </a:r>
            <a:r>
              <a:rPr lang="en-US" altLang="ja-JP" dirty="0" smtClean="0"/>
              <a:t>18, 2012</a:t>
            </a:r>
          </a:p>
          <a:p>
            <a:r>
              <a:rPr lang="en-US" altLang="ja-JP" dirty="0" smtClean="0"/>
              <a:t>SCD review @ KEK 2-Go-kan </a:t>
            </a:r>
            <a:r>
              <a:rPr lang="en-US" altLang="ja-JP" dirty="0" smtClean="0"/>
              <a:t>Bldg.</a:t>
            </a:r>
            <a:endParaRPr kumimoji="1" lang="ja-JP" alt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251520" y="4437112"/>
            <a:ext cx="6840760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2400" dirty="0" smtClean="0">
                <a:solidFill>
                  <a:schemeClr val="tx1"/>
                </a:solidFill>
              </a:rPr>
              <a:t>Contents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Motivation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err="1" smtClean="0">
                <a:solidFill>
                  <a:schemeClr val="tx1"/>
                </a:solidFill>
              </a:rPr>
              <a:t>Hf</a:t>
            </a:r>
            <a:r>
              <a:rPr lang="en-US" altLang="ja-JP" sz="1800" dirty="0" smtClean="0">
                <a:solidFill>
                  <a:schemeClr val="tx1"/>
                </a:solidFill>
              </a:rPr>
              <a:t>-STJ development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err="1" smtClean="0">
                <a:solidFill>
                  <a:schemeClr val="tx1"/>
                </a:solidFill>
              </a:rPr>
              <a:t>Nb</a:t>
            </a:r>
            <a:r>
              <a:rPr lang="en-US" altLang="ja-JP" sz="1800" dirty="0" smtClean="0">
                <a:solidFill>
                  <a:schemeClr val="tx1"/>
                </a:solidFill>
              </a:rPr>
              <a:t>/Al-STJ response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Development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Nb</a:t>
            </a:r>
            <a:r>
              <a:rPr lang="en-US" altLang="ja-JP" sz="1800" dirty="0" smtClean="0">
                <a:solidFill>
                  <a:schemeClr val="tx1"/>
                </a:solidFill>
              </a:rPr>
              <a:t>/Al-STJ readout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altLang="ja-JP" sz="1800" dirty="0" smtClean="0">
                <a:solidFill>
                  <a:schemeClr val="tx1"/>
                </a:solidFill>
              </a:rPr>
              <a:t>FNAL test/SOI 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opamp</a:t>
            </a:r>
            <a:r>
              <a:rPr lang="en-US" altLang="ja-JP" sz="1800" dirty="0" smtClean="0">
                <a:solidFill>
                  <a:schemeClr val="tx1"/>
                </a:solidFill>
              </a:rPr>
              <a:t>/SOI-STJ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 response to laser pulses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390364" y="1250193"/>
                <a:ext cx="8507288" cy="936104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dirty="0" smtClean="0"/>
                  <a:t>Response to DC-like visible laser light (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</a:rPr>
                      <m:t>𝜆</m:t>
                    </m:r>
                    <m:r>
                      <a:rPr lang="en-US" altLang="ja-JP" sz="2400" i="1">
                        <a:latin typeface="Cambria Math"/>
                      </a:rPr>
                      <m:t>=470</m:t>
                    </m:r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</a:rPr>
                      <m:t>nm</m:t>
                    </m:r>
                  </m:oMath>
                </a14:m>
                <a:r>
                  <a:rPr lang="en-US" altLang="ja-JP" sz="2400" dirty="0"/>
                  <a:t>, </a:t>
                </a:r>
                <a:r>
                  <a:rPr lang="en-US" altLang="ja-JP" sz="2400" dirty="0" smtClean="0"/>
                  <a:t>2.64eV)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364" y="1250193"/>
                <a:ext cx="8507288" cy="936104"/>
              </a:xfrm>
              <a:blipFill rotWithShape="1">
                <a:blip r:embed="rId3"/>
                <a:stretch>
                  <a:fillRect l="-931" t="-5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グループ化 3"/>
          <p:cNvGrpSpPr/>
          <p:nvPr/>
        </p:nvGrpSpPr>
        <p:grpSpPr>
          <a:xfrm>
            <a:off x="852867" y="1847743"/>
            <a:ext cx="2428910" cy="1463193"/>
            <a:chOff x="6018184" y="933612"/>
            <a:chExt cx="3185740" cy="1919113"/>
          </a:xfrm>
        </p:grpSpPr>
        <p:cxnSp>
          <p:nvCxnSpPr>
            <p:cNvPr id="5" name="直線矢印コネクタ 4"/>
            <p:cNvCxnSpPr/>
            <p:nvPr/>
          </p:nvCxnSpPr>
          <p:spPr>
            <a:xfrm flipV="1">
              <a:off x="7308304" y="944381"/>
              <a:ext cx="0" cy="1908344"/>
            </a:xfrm>
            <a:prstGeom prst="straightConnector1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線矢印コネクタ 5"/>
            <p:cNvCxnSpPr/>
            <p:nvPr/>
          </p:nvCxnSpPr>
          <p:spPr>
            <a:xfrm flipV="1">
              <a:off x="6048164" y="1916727"/>
              <a:ext cx="2727920" cy="1"/>
            </a:xfrm>
            <a:prstGeom prst="straightConnector1">
              <a:avLst/>
            </a:prstGeom>
            <a:ln w="19050">
              <a:tailEnd type="arrow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H="1">
              <a:off x="6018184" y="938700"/>
              <a:ext cx="2727920" cy="1871996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フリーフォーム 7"/>
            <p:cNvSpPr/>
            <p:nvPr/>
          </p:nvSpPr>
          <p:spPr>
            <a:xfrm>
              <a:off x="6023235" y="944381"/>
              <a:ext cx="2731021" cy="1865221"/>
            </a:xfrm>
            <a:custGeom>
              <a:avLst/>
              <a:gdLst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57503 w 2817070"/>
                <a:gd name="connsiteY3" fmla="*/ 944381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4485 w 2817070"/>
                <a:gd name="connsiteY5" fmla="*/ 994816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4485 w 2817070"/>
                <a:gd name="connsiteY5" fmla="*/ 994816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21300 w 2821300"/>
                <a:gd name="connsiteY0" fmla="*/ 0 h 1867248"/>
                <a:gd name="connsiteX1" fmla="*/ 2326624 w 2821300"/>
                <a:gd name="connsiteY1" fmla="*/ 329784 h 1867248"/>
                <a:gd name="connsiteX2" fmla="*/ 2206703 w 2821300"/>
                <a:gd name="connsiteY2" fmla="*/ 509666 h 1867248"/>
                <a:gd name="connsiteX3" fmla="*/ 2168877 w 2821300"/>
                <a:gd name="connsiteY3" fmla="*/ 832462 h 1867248"/>
                <a:gd name="connsiteX4" fmla="*/ 2112000 w 2821300"/>
                <a:gd name="connsiteY4" fmla="*/ 948167 h 1867248"/>
                <a:gd name="connsiteX5" fmla="*/ 746334 w 2821300"/>
                <a:gd name="connsiteY5" fmla="*/ 985291 h 1867248"/>
                <a:gd name="connsiteX6" fmla="*/ 644915 w 2821300"/>
                <a:gd name="connsiteY6" fmla="*/ 1059539 h 1867248"/>
                <a:gd name="connsiteX7" fmla="*/ 480024 w 2821300"/>
                <a:gd name="connsiteY7" fmla="*/ 1656765 h 1867248"/>
                <a:gd name="connsiteX8" fmla="*/ 33129 w 2821300"/>
                <a:gd name="connsiteY8" fmla="*/ 1843790 h 1867248"/>
                <a:gd name="connsiteX9" fmla="*/ 63110 w 2821300"/>
                <a:gd name="connsiteY9" fmla="*/ 1858781 h 1867248"/>
                <a:gd name="connsiteX0" fmla="*/ 2821300 w 2821300"/>
                <a:gd name="connsiteY0" fmla="*/ 0 h 1867248"/>
                <a:gd name="connsiteX1" fmla="*/ 2326624 w 2821300"/>
                <a:gd name="connsiteY1" fmla="*/ 329784 h 1867248"/>
                <a:gd name="connsiteX2" fmla="*/ 2206703 w 2821300"/>
                <a:gd name="connsiteY2" fmla="*/ 509666 h 1867248"/>
                <a:gd name="connsiteX3" fmla="*/ 2168877 w 2821300"/>
                <a:gd name="connsiteY3" fmla="*/ 832462 h 1867248"/>
                <a:gd name="connsiteX4" fmla="*/ 2112000 w 2821300"/>
                <a:gd name="connsiteY4" fmla="*/ 948167 h 1867248"/>
                <a:gd name="connsiteX5" fmla="*/ 746334 w 2821300"/>
                <a:gd name="connsiteY5" fmla="*/ 985291 h 1867248"/>
                <a:gd name="connsiteX6" fmla="*/ 644915 w 2821300"/>
                <a:gd name="connsiteY6" fmla="*/ 1059539 h 1867248"/>
                <a:gd name="connsiteX7" fmla="*/ 480024 w 2821300"/>
                <a:gd name="connsiteY7" fmla="*/ 1656765 h 1867248"/>
                <a:gd name="connsiteX8" fmla="*/ 33129 w 2821300"/>
                <a:gd name="connsiteY8" fmla="*/ 1843790 h 1867248"/>
                <a:gd name="connsiteX9" fmla="*/ 63110 w 2821300"/>
                <a:gd name="connsiteY9" fmla="*/ 1858781 h 1867248"/>
                <a:gd name="connsiteX0" fmla="*/ 2819715 w 2819715"/>
                <a:gd name="connsiteY0" fmla="*/ 0 h 1870642"/>
                <a:gd name="connsiteX1" fmla="*/ 2325039 w 2819715"/>
                <a:gd name="connsiteY1" fmla="*/ 329784 h 1870642"/>
                <a:gd name="connsiteX2" fmla="*/ 2205118 w 2819715"/>
                <a:gd name="connsiteY2" fmla="*/ 509666 h 1870642"/>
                <a:gd name="connsiteX3" fmla="*/ 2167292 w 2819715"/>
                <a:gd name="connsiteY3" fmla="*/ 832462 h 1870642"/>
                <a:gd name="connsiteX4" fmla="*/ 2110415 w 2819715"/>
                <a:gd name="connsiteY4" fmla="*/ 948167 h 1870642"/>
                <a:gd name="connsiteX5" fmla="*/ 744749 w 2819715"/>
                <a:gd name="connsiteY5" fmla="*/ 985291 h 1870642"/>
                <a:gd name="connsiteX6" fmla="*/ 643330 w 2819715"/>
                <a:gd name="connsiteY6" fmla="*/ 1059539 h 1870642"/>
                <a:gd name="connsiteX7" fmla="*/ 457007 w 2819715"/>
                <a:gd name="connsiteY7" fmla="*/ 1601996 h 1870642"/>
                <a:gd name="connsiteX8" fmla="*/ 31544 w 2819715"/>
                <a:gd name="connsiteY8" fmla="*/ 1843790 h 1870642"/>
                <a:gd name="connsiteX9" fmla="*/ 61525 w 2819715"/>
                <a:gd name="connsiteY9" fmla="*/ 1858781 h 1870642"/>
                <a:gd name="connsiteX0" fmla="*/ 2788171 w 2788171"/>
                <a:gd name="connsiteY0" fmla="*/ 0 h 1843790"/>
                <a:gd name="connsiteX1" fmla="*/ 2293495 w 2788171"/>
                <a:gd name="connsiteY1" fmla="*/ 329784 h 1843790"/>
                <a:gd name="connsiteX2" fmla="*/ 2173574 w 2788171"/>
                <a:gd name="connsiteY2" fmla="*/ 509666 h 1843790"/>
                <a:gd name="connsiteX3" fmla="*/ 2135748 w 2788171"/>
                <a:gd name="connsiteY3" fmla="*/ 832462 h 1843790"/>
                <a:gd name="connsiteX4" fmla="*/ 2078871 w 2788171"/>
                <a:gd name="connsiteY4" fmla="*/ 948167 h 1843790"/>
                <a:gd name="connsiteX5" fmla="*/ 713205 w 2788171"/>
                <a:gd name="connsiteY5" fmla="*/ 985291 h 1843790"/>
                <a:gd name="connsiteX6" fmla="*/ 611786 w 2788171"/>
                <a:gd name="connsiteY6" fmla="*/ 1059539 h 1843790"/>
                <a:gd name="connsiteX7" fmla="*/ 425463 w 2788171"/>
                <a:gd name="connsiteY7" fmla="*/ 1601996 h 1843790"/>
                <a:gd name="connsiteX8" fmla="*/ 0 w 2788171"/>
                <a:gd name="connsiteY8" fmla="*/ 1843790 h 1843790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8313 w 2731021"/>
                <a:gd name="connsiteY7" fmla="*/ 1601996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8313 w 2731021"/>
                <a:gd name="connsiteY7" fmla="*/ 1601996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1170 w 2731021"/>
                <a:gd name="connsiteY7" fmla="*/ 1575803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1170 w 2731021"/>
                <a:gd name="connsiteY7" fmla="*/ 1575803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31021" h="1865221">
                  <a:moveTo>
                    <a:pt x="2731021" y="0"/>
                  </a:moveTo>
                  <a:cubicBezTo>
                    <a:pt x="2534899" y="122420"/>
                    <a:pt x="2338778" y="244840"/>
                    <a:pt x="2236345" y="329784"/>
                  </a:cubicBezTo>
                  <a:cubicBezTo>
                    <a:pt x="2133912" y="414728"/>
                    <a:pt x="2128428" y="449698"/>
                    <a:pt x="2116424" y="509666"/>
                  </a:cubicBezTo>
                  <a:cubicBezTo>
                    <a:pt x="2104420" y="569634"/>
                    <a:pt x="2084857" y="766522"/>
                    <a:pt x="2078598" y="832462"/>
                  </a:cubicBezTo>
                  <a:cubicBezTo>
                    <a:pt x="2072339" y="898402"/>
                    <a:pt x="2063549" y="920314"/>
                    <a:pt x="2021721" y="948167"/>
                  </a:cubicBezTo>
                  <a:cubicBezTo>
                    <a:pt x="1979893" y="976020"/>
                    <a:pt x="717213" y="961966"/>
                    <a:pt x="656055" y="985291"/>
                  </a:cubicBezTo>
                  <a:cubicBezTo>
                    <a:pt x="594897" y="1008616"/>
                    <a:pt x="589099" y="1015492"/>
                    <a:pt x="554636" y="1059539"/>
                  </a:cubicBezTo>
                  <a:cubicBezTo>
                    <a:pt x="520173" y="1103586"/>
                    <a:pt x="501234" y="1429618"/>
                    <a:pt x="449276" y="1521035"/>
                  </a:cubicBezTo>
                  <a:cubicBezTo>
                    <a:pt x="397318" y="1612452"/>
                    <a:pt x="134970" y="1765274"/>
                    <a:pt x="0" y="186522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021684" y="944279"/>
              <a:ext cx="2731021" cy="1865221"/>
            </a:xfrm>
            <a:custGeom>
              <a:avLst/>
              <a:gdLst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57503 w 2817070"/>
                <a:gd name="connsiteY3" fmla="*/ 944381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12532 w 2817070"/>
                <a:gd name="connsiteY4" fmla="*/ 974361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613516 w 2817070"/>
                <a:gd name="connsiteY5" fmla="*/ 100434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4485 w 2817070"/>
                <a:gd name="connsiteY5" fmla="*/ 994816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4485 w 2817070"/>
                <a:gd name="connsiteY5" fmla="*/ 994816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583535 w 2817070"/>
                <a:gd name="connsiteY6" fmla="*/ 1064302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17070 w 2817070"/>
                <a:gd name="connsiteY0" fmla="*/ 0 h 1866835"/>
                <a:gd name="connsiteX1" fmla="*/ 2322394 w 2817070"/>
                <a:gd name="connsiteY1" fmla="*/ 329784 h 1866835"/>
                <a:gd name="connsiteX2" fmla="*/ 2202473 w 2817070"/>
                <a:gd name="connsiteY2" fmla="*/ 509666 h 1866835"/>
                <a:gd name="connsiteX3" fmla="*/ 2164647 w 2817070"/>
                <a:gd name="connsiteY3" fmla="*/ 832462 h 1866835"/>
                <a:gd name="connsiteX4" fmla="*/ 2107770 w 2817070"/>
                <a:gd name="connsiteY4" fmla="*/ 948167 h 1866835"/>
                <a:gd name="connsiteX5" fmla="*/ 742104 w 2817070"/>
                <a:gd name="connsiteY5" fmla="*/ 985291 h 1866835"/>
                <a:gd name="connsiteX6" fmla="*/ 640685 w 2817070"/>
                <a:gd name="connsiteY6" fmla="*/ 1059539 h 1866835"/>
                <a:gd name="connsiteX7" fmla="*/ 418644 w 2817070"/>
                <a:gd name="connsiteY7" fmla="*/ 1663909 h 1866835"/>
                <a:gd name="connsiteX8" fmla="*/ 28899 w 2817070"/>
                <a:gd name="connsiteY8" fmla="*/ 1843790 h 1866835"/>
                <a:gd name="connsiteX9" fmla="*/ 58880 w 2817070"/>
                <a:gd name="connsiteY9" fmla="*/ 1858781 h 1866835"/>
                <a:gd name="connsiteX0" fmla="*/ 2821300 w 2821300"/>
                <a:gd name="connsiteY0" fmla="*/ 0 h 1867248"/>
                <a:gd name="connsiteX1" fmla="*/ 2326624 w 2821300"/>
                <a:gd name="connsiteY1" fmla="*/ 329784 h 1867248"/>
                <a:gd name="connsiteX2" fmla="*/ 2206703 w 2821300"/>
                <a:gd name="connsiteY2" fmla="*/ 509666 h 1867248"/>
                <a:gd name="connsiteX3" fmla="*/ 2168877 w 2821300"/>
                <a:gd name="connsiteY3" fmla="*/ 832462 h 1867248"/>
                <a:gd name="connsiteX4" fmla="*/ 2112000 w 2821300"/>
                <a:gd name="connsiteY4" fmla="*/ 948167 h 1867248"/>
                <a:gd name="connsiteX5" fmla="*/ 746334 w 2821300"/>
                <a:gd name="connsiteY5" fmla="*/ 985291 h 1867248"/>
                <a:gd name="connsiteX6" fmla="*/ 644915 w 2821300"/>
                <a:gd name="connsiteY6" fmla="*/ 1059539 h 1867248"/>
                <a:gd name="connsiteX7" fmla="*/ 480024 w 2821300"/>
                <a:gd name="connsiteY7" fmla="*/ 1656765 h 1867248"/>
                <a:gd name="connsiteX8" fmla="*/ 33129 w 2821300"/>
                <a:gd name="connsiteY8" fmla="*/ 1843790 h 1867248"/>
                <a:gd name="connsiteX9" fmla="*/ 63110 w 2821300"/>
                <a:gd name="connsiteY9" fmla="*/ 1858781 h 1867248"/>
                <a:gd name="connsiteX0" fmla="*/ 2821300 w 2821300"/>
                <a:gd name="connsiteY0" fmla="*/ 0 h 1867248"/>
                <a:gd name="connsiteX1" fmla="*/ 2326624 w 2821300"/>
                <a:gd name="connsiteY1" fmla="*/ 329784 h 1867248"/>
                <a:gd name="connsiteX2" fmla="*/ 2206703 w 2821300"/>
                <a:gd name="connsiteY2" fmla="*/ 509666 h 1867248"/>
                <a:gd name="connsiteX3" fmla="*/ 2168877 w 2821300"/>
                <a:gd name="connsiteY3" fmla="*/ 832462 h 1867248"/>
                <a:gd name="connsiteX4" fmla="*/ 2112000 w 2821300"/>
                <a:gd name="connsiteY4" fmla="*/ 948167 h 1867248"/>
                <a:gd name="connsiteX5" fmla="*/ 746334 w 2821300"/>
                <a:gd name="connsiteY5" fmla="*/ 985291 h 1867248"/>
                <a:gd name="connsiteX6" fmla="*/ 644915 w 2821300"/>
                <a:gd name="connsiteY6" fmla="*/ 1059539 h 1867248"/>
                <a:gd name="connsiteX7" fmla="*/ 480024 w 2821300"/>
                <a:gd name="connsiteY7" fmla="*/ 1656765 h 1867248"/>
                <a:gd name="connsiteX8" fmla="*/ 33129 w 2821300"/>
                <a:gd name="connsiteY8" fmla="*/ 1843790 h 1867248"/>
                <a:gd name="connsiteX9" fmla="*/ 63110 w 2821300"/>
                <a:gd name="connsiteY9" fmla="*/ 1858781 h 1867248"/>
                <a:gd name="connsiteX0" fmla="*/ 2819715 w 2819715"/>
                <a:gd name="connsiteY0" fmla="*/ 0 h 1870642"/>
                <a:gd name="connsiteX1" fmla="*/ 2325039 w 2819715"/>
                <a:gd name="connsiteY1" fmla="*/ 329784 h 1870642"/>
                <a:gd name="connsiteX2" fmla="*/ 2205118 w 2819715"/>
                <a:gd name="connsiteY2" fmla="*/ 509666 h 1870642"/>
                <a:gd name="connsiteX3" fmla="*/ 2167292 w 2819715"/>
                <a:gd name="connsiteY3" fmla="*/ 832462 h 1870642"/>
                <a:gd name="connsiteX4" fmla="*/ 2110415 w 2819715"/>
                <a:gd name="connsiteY4" fmla="*/ 948167 h 1870642"/>
                <a:gd name="connsiteX5" fmla="*/ 744749 w 2819715"/>
                <a:gd name="connsiteY5" fmla="*/ 985291 h 1870642"/>
                <a:gd name="connsiteX6" fmla="*/ 643330 w 2819715"/>
                <a:gd name="connsiteY6" fmla="*/ 1059539 h 1870642"/>
                <a:gd name="connsiteX7" fmla="*/ 457007 w 2819715"/>
                <a:gd name="connsiteY7" fmla="*/ 1601996 h 1870642"/>
                <a:gd name="connsiteX8" fmla="*/ 31544 w 2819715"/>
                <a:gd name="connsiteY8" fmla="*/ 1843790 h 1870642"/>
                <a:gd name="connsiteX9" fmla="*/ 61525 w 2819715"/>
                <a:gd name="connsiteY9" fmla="*/ 1858781 h 1870642"/>
                <a:gd name="connsiteX0" fmla="*/ 2788171 w 2788171"/>
                <a:gd name="connsiteY0" fmla="*/ 0 h 1843790"/>
                <a:gd name="connsiteX1" fmla="*/ 2293495 w 2788171"/>
                <a:gd name="connsiteY1" fmla="*/ 329784 h 1843790"/>
                <a:gd name="connsiteX2" fmla="*/ 2173574 w 2788171"/>
                <a:gd name="connsiteY2" fmla="*/ 509666 h 1843790"/>
                <a:gd name="connsiteX3" fmla="*/ 2135748 w 2788171"/>
                <a:gd name="connsiteY3" fmla="*/ 832462 h 1843790"/>
                <a:gd name="connsiteX4" fmla="*/ 2078871 w 2788171"/>
                <a:gd name="connsiteY4" fmla="*/ 948167 h 1843790"/>
                <a:gd name="connsiteX5" fmla="*/ 713205 w 2788171"/>
                <a:gd name="connsiteY5" fmla="*/ 985291 h 1843790"/>
                <a:gd name="connsiteX6" fmla="*/ 611786 w 2788171"/>
                <a:gd name="connsiteY6" fmla="*/ 1059539 h 1843790"/>
                <a:gd name="connsiteX7" fmla="*/ 425463 w 2788171"/>
                <a:gd name="connsiteY7" fmla="*/ 1601996 h 1843790"/>
                <a:gd name="connsiteX8" fmla="*/ 0 w 2788171"/>
                <a:gd name="connsiteY8" fmla="*/ 1843790 h 1843790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8313 w 2731021"/>
                <a:gd name="connsiteY7" fmla="*/ 1601996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8313 w 2731021"/>
                <a:gd name="connsiteY7" fmla="*/ 1601996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1170 w 2731021"/>
                <a:gd name="connsiteY7" fmla="*/ 1575803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361170 w 2731021"/>
                <a:gd name="connsiteY7" fmla="*/ 1575803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948167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874348 h 1865221"/>
                <a:gd name="connsiteX5" fmla="*/ 656055 w 2731021"/>
                <a:gd name="connsiteY5" fmla="*/ 985291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874348 h 1865221"/>
                <a:gd name="connsiteX5" fmla="*/ 675105 w 2731021"/>
                <a:gd name="connsiteY5" fmla="*/ 1054347 h 1865221"/>
                <a:gd name="connsiteX6" fmla="*/ 554636 w 2731021"/>
                <a:gd name="connsiteY6" fmla="*/ 1059539 h 1865221"/>
                <a:gd name="connsiteX7" fmla="*/ 449276 w 2731021"/>
                <a:gd name="connsiteY7" fmla="*/ 1521035 h 1865221"/>
                <a:gd name="connsiteX8" fmla="*/ 0 w 2731021"/>
                <a:gd name="connsiteY8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874348 h 1865221"/>
                <a:gd name="connsiteX5" fmla="*/ 1855491 w 2731021"/>
                <a:gd name="connsiteY5" fmla="*/ 886902 h 1865221"/>
                <a:gd name="connsiteX6" fmla="*/ 675105 w 2731021"/>
                <a:gd name="connsiteY6" fmla="*/ 1054347 h 1865221"/>
                <a:gd name="connsiteX7" fmla="*/ 554636 w 2731021"/>
                <a:gd name="connsiteY7" fmla="*/ 1059539 h 1865221"/>
                <a:gd name="connsiteX8" fmla="*/ 449276 w 2731021"/>
                <a:gd name="connsiteY8" fmla="*/ 1521035 h 1865221"/>
                <a:gd name="connsiteX9" fmla="*/ 0 w 2731021"/>
                <a:gd name="connsiteY9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874348 h 1865221"/>
                <a:gd name="connsiteX5" fmla="*/ 1791197 w 2731021"/>
                <a:gd name="connsiteY5" fmla="*/ 896427 h 1865221"/>
                <a:gd name="connsiteX6" fmla="*/ 675105 w 2731021"/>
                <a:gd name="connsiteY6" fmla="*/ 1054347 h 1865221"/>
                <a:gd name="connsiteX7" fmla="*/ 554636 w 2731021"/>
                <a:gd name="connsiteY7" fmla="*/ 1059539 h 1865221"/>
                <a:gd name="connsiteX8" fmla="*/ 449276 w 2731021"/>
                <a:gd name="connsiteY8" fmla="*/ 1521035 h 1865221"/>
                <a:gd name="connsiteX9" fmla="*/ 0 w 2731021"/>
                <a:gd name="connsiteY9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2021721 w 2731021"/>
                <a:gd name="connsiteY4" fmla="*/ 874348 h 1865221"/>
                <a:gd name="connsiteX5" fmla="*/ 1791197 w 2731021"/>
                <a:gd name="connsiteY5" fmla="*/ 896427 h 1865221"/>
                <a:gd name="connsiteX6" fmla="*/ 884655 w 2731021"/>
                <a:gd name="connsiteY6" fmla="*/ 1018628 h 1865221"/>
                <a:gd name="connsiteX7" fmla="*/ 554636 w 2731021"/>
                <a:gd name="connsiteY7" fmla="*/ 1059539 h 1865221"/>
                <a:gd name="connsiteX8" fmla="*/ 449276 w 2731021"/>
                <a:gd name="connsiteY8" fmla="*/ 1521035 h 1865221"/>
                <a:gd name="connsiteX9" fmla="*/ 0 w 2731021"/>
                <a:gd name="connsiteY9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791197 w 2731021"/>
                <a:gd name="connsiteY5" fmla="*/ 896427 h 1865221"/>
                <a:gd name="connsiteX6" fmla="*/ 884655 w 2731021"/>
                <a:gd name="connsiteY6" fmla="*/ 1018628 h 1865221"/>
                <a:gd name="connsiteX7" fmla="*/ 554636 w 2731021"/>
                <a:gd name="connsiteY7" fmla="*/ 1059539 h 1865221"/>
                <a:gd name="connsiteX8" fmla="*/ 449276 w 2731021"/>
                <a:gd name="connsiteY8" fmla="*/ 1521035 h 1865221"/>
                <a:gd name="connsiteX9" fmla="*/ 0 w 2731021"/>
                <a:gd name="connsiteY9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791197 w 2731021"/>
                <a:gd name="connsiteY5" fmla="*/ 896427 h 1865221"/>
                <a:gd name="connsiteX6" fmla="*/ 884655 w 2731021"/>
                <a:gd name="connsiteY6" fmla="*/ 1018628 h 1865221"/>
                <a:gd name="connsiteX7" fmla="*/ 888704 w 2731021"/>
                <a:gd name="connsiteY7" fmla="*/ 1013109 h 1865221"/>
                <a:gd name="connsiteX8" fmla="*/ 554636 w 2731021"/>
                <a:gd name="connsiteY8" fmla="*/ 1059539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791197 w 2731021"/>
                <a:gd name="connsiteY5" fmla="*/ 896427 h 1865221"/>
                <a:gd name="connsiteX6" fmla="*/ 884655 w 2731021"/>
                <a:gd name="connsiteY6" fmla="*/ 1018628 h 1865221"/>
                <a:gd name="connsiteX7" fmla="*/ 748210 w 2731021"/>
                <a:gd name="connsiteY7" fmla="*/ 1036922 h 1865221"/>
                <a:gd name="connsiteX8" fmla="*/ 554636 w 2731021"/>
                <a:gd name="connsiteY8" fmla="*/ 1059539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791197 w 2731021"/>
                <a:gd name="connsiteY5" fmla="*/ 896427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54636 w 2731021"/>
                <a:gd name="connsiteY8" fmla="*/ 1059539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54636 w 2731021"/>
                <a:gd name="connsiteY8" fmla="*/ 1059539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8598 w 2731021"/>
                <a:gd name="connsiteY3" fmla="*/ 832462 h 1865221"/>
                <a:gd name="connsiteX4" fmla="*/ 1952665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52665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636415 w 2731021"/>
                <a:gd name="connsiteY5" fmla="*/ 898809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36922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8790 w 2731021"/>
                <a:gd name="connsiteY5" fmla="*/ 908334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60215 w 2731021"/>
                <a:gd name="connsiteY5" fmla="*/ 922621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60215 w 2731021"/>
                <a:gd name="connsiteY5" fmla="*/ 922621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60215 w 2731021"/>
                <a:gd name="connsiteY5" fmla="*/ 922621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5741 w 2731021"/>
                <a:gd name="connsiteY3" fmla="*/ 763405 h 1865221"/>
                <a:gd name="connsiteX4" fmla="*/ 1924090 w 2731021"/>
                <a:gd name="connsiteY4" fmla="*/ 879111 h 1865221"/>
                <a:gd name="connsiteX5" fmla="*/ 1581646 w 2731021"/>
                <a:gd name="connsiteY5" fmla="*/ 915477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81646 w 2731021"/>
                <a:gd name="connsiteY5" fmla="*/ 915477 h 1865221"/>
                <a:gd name="connsiteX6" fmla="*/ 1037055 w 2731021"/>
                <a:gd name="connsiteY6" fmla="*/ 1018628 h 1865221"/>
                <a:gd name="connsiteX7" fmla="*/ 748210 w 2731021"/>
                <a:gd name="connsiteY7" fmla="*/ 1044066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81646 w 2731021"/>
                <a:gd name="connsiteY5" fmla="*/ 915477 h 1865221"/>
                <a:gd name="connsiteX6" fmla="*/ 1037055 w 2731021"/>
                <a:gd name="connsiteY6" fmla="*/ 1018628 h 1865221"/>
                <a:gd name="connsiteX7" fmla="*/ 748210 w 2731021"/>
                <a:gd name="connsiteY7" fmla="*/ 1051209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98315 w 2731021"/>
                <a:gd name="connsiteY5" fmla="*/ 908333 h 1865221"/>
                <a:gd name="connsiteX6" fmla="*/ 1037055 w 2731021"/>
                <a:gd name="connsiteY6" fmla="*/ 1018628 h 1865221"/>
                <a:gd name="connsiteX7" fmla="*/ 748210 w 2731021"/>
                <a:gd name="connsiteY7" fmla="*/ 1051209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98315 w 2731021"/>
                <a:gd name="connsiteY5" fmla="*/ 908333 h 1865221"/>
                <a:gd name="connsiteX6" fmla="*/ 1037055 w 2731021"/>
                <a:gd name="connsiteY6" fmla="*/ 1018628 h 1865221"/>
                <a:gd name="connsiteX7" fmla="*/ 748210 w 2731021"/>
                <a:gd name="connsiteY7" fmla="*/ 1077088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98315 w 2731021"/>
                <a:gd name="connsiteY5" fmla="*/ 882454 h 1865221"/>
                <a:gd name="connsiteX6" fmla="*/ 1037055 w 2731021"/>
                <a:gd name="connsiteY6" fmla="*/ 1018628 h 1865221"/>
                <a:gd name="connsiteX7" fmla="*/ 748210 w 2731021"/>
                <a:gd name="connsiteY7" fmla="*/ 1077088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79111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8210 w 2731021"/>
                <a:gd name="connsiteY7" fmla="*/ 1077088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3835 w 2731021"/>
                <a:gd name="connsiteY3" fmla="*/ 768167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8210 w 2731021"/>
                <a:gd name="connsiteY7" fmla="*/ 1077088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8210 w 2731021"/>
                <a:gd name="connsiteY7" fmla="*/ 1077088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9873 w 2731021"/>
                <a:gd name="connsiteY8" fmla="*/ 1140502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4090 w 2731021"/>
                <a:gd name="connsiteY4" fmla="*/ 84460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82461 w 2731021"/>
                <a:gd name="connsiteY3" fmla="*/ 733661 h 1865221"/>
                <a:gd name="connsiteX4" fmla="*/ 1920433 w 2731021"/>
                <a:gd name="connsiteY4" fmla="*/ 82997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  <a:gd name="connsiteX0" fmla="*/ 2731021 w 2731021"/>
                <a:gd name="connsiteY0" fmla="*/ 0 h 1865221"/>
                <a:gd name="connsiteX1" fmla="*/ 2236345 w 2731021"/>
                <a:gd name="connsiteY1" fmla="*/ 329784 h 1865221"/>
                <a:gd name="connsiteX2" fmla="*/ 2116424 w 2731021"/>
                <a:gd name="connsiteY2" fmla="*/ 509666 h 1865221"/>
                <a:gd name="connsiteX3" fmla="*/ 2071488 w 2731021"/>
                <a:gd name="connsiteY3" fmla="*/ 730004 h 1865221"/>
                <a:gd name="connsiteX4" fmla="*/ 1920433 w 2731021"/>
                <a:gd name="connsiteY4" fmla="*/ 829975 h 1865221"/>
                <a:gd name="connsiteX5" fmla="*/ 1598315 w 2731021"/>
                <a:gd name="connsiteY5" fmla="*/ 882454 h 1865221"/>
                <a:gd name="connsiteX6" fmla="*/ 1028429 w 2731021"/>
                <a:gd name="connsiteY6" fmla="*/ 1070386 h 1865221"/>
                <a:gd name="connsiteX7" fmla="*/ 740895 w 2731021"/>
                <a:gd name="connsiteY7" fmla="*/ 1099033 h 1865221"/>
                <a:gd name="connsiteX8" fmla="*/ 542558 w 2731021"/>
                <a:gd name="connsiteY8" fmla="*/ 1191708 h 1865221"/>
                <a:gd name="connsiteX9" fmla="*/ 449276 w 2731021"/>
                <a:gd name="connsiteY9" fmla="*/ 1521035 h 1865221"/>
                <a:gd name="connsiteX10" fmla="*/ 0 w 2731021"/>
                <a:gd name="connsiteY10" fmla="*/ 1865221 h 186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1021" h="1865221">
                  <a:moveTo>
                    <a:pt x="2731021" y="0"/>
                  </a:moveTo>
                  <a:cubicBezTo>
                    <a:pt x="2534899" y="122420"/>
                    <a:pt x="2338778" y="244840"/>
                    <a:pt x="2236345" y="329784"/>
                  </a:cubicBezTo>
                  <a:cubicBezTo>
                    <a:pt x="2133912" y="414728"/>
                    <a:pt x="2143900" y="442963"/>
                    <a:pt x="2116424" y="509666"/>
                  </a:cubicBezTo>
                  <a:cubicBezTo>
                    <a:pt x="2088948" y="576369"/>
                    <a:pt x="2104153" y="676619"/>
                    <a:pt x="2071488" y="730004"/>
                  </a:cubicBezTo>
                  <a:cubicBezTo>
                    <a:pt x="2038823" y="783389"/>
                    <a:pt x="1999295" y="804567"/>
                    <a:pt x="1920433" y="829975"/>
                  </a:cubicBezTo>
                  <a:cubicBezTo>
                    <a:pt x="1841571" y="855383"/>
                    <a:pt x="1790861" y="849730"/>
                    <a:pt x="1598315" y="882454"/>
                  </a:cubicBezTo>
                  <a:cubicBezTo>
                    <a:pt x="1495988" y="883017"/>
                    <a:pt x="1153044" y="1048921"/>
                    <a:pt x="1028429" y="1070386"/>
                  </a:cubicBezTo>
                  <a:cubicBezTo>
                    <a:pt x="903814" y="1091851"/>
                    <a:pt x="896708" y="1083410"/>
                    <a:pt x="740895" y="1099033"/>
                  </a:cubicBezTo>
                  <a:cubicBezTo>
                    <a:pt x="664461" y="1108232"/>
                    <a:pt x="591161" y="1121374"/>
                    <a:pt x="542558" y="1191708"/>
                  </a:cubicBezTo>
                  <a:cubicBezTo>
                    <a:pt x="493955" y="1262042"/>
                    <a:pt x="510441" y="1372207"/>
                    <a:pt x="449276" y="1521035"/>
                  </a:cubicBezTo>
                  <a:cubicBezTo>
                    <a:pt x="388111" y="1669863"/>
                    <a:pt x="134970" y="1765274"/>
                    <a:pt x="0" y="1865221"/>
                  </a:cubicBezTo>
                </a:path>
              </a:pathLst>
            </a:custGeom>
            <a:ln w="317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8451421" y="1996694"/>
              <a:ext cx="406200" cy="444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i="1" dirty="0" smtClean="0">
                  <a:latin typeface="Times" pitchFamily="18" charset="0"/>
                </a:rPr>
                <a:t>V</a:t>
              </a:r>
              <a:endParaRPr kumimoji="1" lang="ja-JP" altLang="en-US" sz="1600" i="1" dirty="0">
                <a:latin typeface="Times" pitchFamily="18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382144" y="933612"/>
              <a:ext cx="332615" cy="444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i="1" dirty="0">
                  <a:latin typeface="Times" pitchFamily="18" charset="0"/>
                </a:rPr>
                <a:t>I</a:t>
              </a:r>
              <a:endParaRPr kumimoji="1" lang="ja-JP" altLang="en-US" sz="1400" i="1" dirty="0">
                <a:latin typeface="Times" pitchFamily="18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884368" y="1968301"/>
              <a:ext cx="530248" cy="444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0" i="0" dirty="0" smtClean="0">
                  <a:latin typeface="+mj-lt"/>
                </a:rPr>
                <a:t>2Δ</a:t>
              </a:r>
              <a:endParaRPr kumimoji="1" lang="ja-JP" altLang="en-US" sz="1400" dirty="0">
                <a:latin typeface="Times" pitchFamily="18" charset="0"/>
              </a:endParaRPr>
            </a:p>
          </p:txBody>
        </p:sp>
        <p:sp>
          <p:nvSpPr>
            <p:cNvPr id="13" name="テキスト ボックス 12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286826" y="1476779"/>
              <a:ext cx="736099" cy="400110"/>
            </a:xfrm>
            <a:prstGeom prst="rect">
              <a:avLst/>
            </a:prstGeom>
            <a:blipFill rotWithShape="1">
              <a:blip r:embed="rId4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ja-JP" altLang="en-US" sz="1400">
                  <a:noFill/>
                </a:rPr>
                <a:t> </a:t>
              </a: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>
              <a:off x="7884368" y="1333722"/>
              <a:ext cx="0" cy="4390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7531586" y="1103116"/>
              <a:ext cx="816186" cy="343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rgbClr val="FF0000"/>
                  </a:solidFill>
                </a:rPr>
                <a:t>w/ light</a:t>
              </a:r>
              <a:endParaRPr kumimoji="1" lang="ja-JP" altLang="en-US" sz="105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8148379" y="1566644"/>
              <a:ext cx="504056" cy="2390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8291024" y="1333722"/>
              <a:ext cx="912900" cy="343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w/o light</a:t>
              </a:r>
              <a:endParaRPr kumimoji="1" lang="ja-JP" altLang="en-US" sz="105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28" name="コンテンツ プレースホルダ 3" descr="Light2MHzgrid.png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 r="7678" b="1643"/>
          <a:stretch/>
        </p:blipFill>
        <p:spPr>
          <a:xfrm>
            <a:off x="60364" y="3330726"/>
            <a:ext cx="4472054" cy="3231008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1007979" y="3305991"/>
            <a:ext cx="352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I-V curve of </a:t>
            </a:r>
            <a:r>
              <a:rPr kumimoji="1" lang="en-US" altLang="ja-JP" sz="2000" b="1" dirty="0" err="1" smtClean="0"/>
              <a:t>Nb</a:t>
            </a:r>
            <a:r>
              <a:rPr kumimoji="1" lang="en-US" altLang="ja-JP" sz="2000" b="1" dirty="0" smtClean="0"/>
              <a:t>/Al-STJ sample</a:t>
            </a:r>
          </a:p>
        </p:txBody>
      </p:sp>
      <p:sp>
        <p:nvSpPr>
          <p:cNvPr id="30" name="四角形吹き出し 29"/>
          <p:cNvSpPr/>
          <p:nvPr/>
        </p:nvSpPr>
        <p:spPr>
          <a:xfrm>
            <a:off x="3168192" y="5458916"/>
            <a:ext cx="1152128" cy="288032"/>
          </a:xfrm>
          <a:prstGeom prst="wedgeRectCallout">
            <a:avLst>
              <a:gd name="adj1" fmla="val -26260"/>
              <a:gd name="adj2" fmla="val -25985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laser off</a:t>
            </a:r>
            <a:endParaRPr kumimoji="1" lang="ja-JP" altLang="en-US" dirty="0"/>
          </a:p>
        </p:txBody>
      </p:sp>
      <p:sp>
        <p:nvSpPr>
          <p:cNvPr id="31" name="四角形吹き出し 30"/>
          <p:cNvSpPr/>
          <p:nvPr/>
        </p:nvSpPr>
        <p:spPr>
          <a:xfrm>
            <a:off x="1079960" y="4522812"/>
            <a:ext cx="1296144" cy="288032"/>
          </a:xfrm>
          <a:prstGeom prst="wedgeRectCallout">
            <a:avLst>
              <a:gd name="adj1" fmla="val 113750"/>
              <a:gd name="adj2" fmla="val -1035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 </a:t>
            </a:r>
            <a:r>
              <a:rPr lang="en-US" altLang="ja-JP" dirty="0" smtClean="0"/>
              <a:t>on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69615" y="3744144"/>
            <a:ext cx="26999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1MHz,~10</a:t>
            </a:r>
            <a:r>
              <a:rPr kumimoji="1" lang="en-US" altLang="ja-JP" baseline="30000" dirty="0" smtClean="0"/>
              <a:t>4</a:t>
            </a:r>
            <a:r>
              <a:rPr kumimoji="1" lang="en-US" altLang="ja-JP" dirty="0" smtClean="0"/>
              <a:t>photons/pulse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正方形/長方形 32"/>
              <p:cNvSpPr/>
              <p:nvPr/>
            </p:nvSpPr>
            <p:spPr>
              <a:xfrm>
                <a:off x="2106808" y="5857057"/>
                <a:ext cx="23631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/>
                  <a:t>T</a:t>
                </a:r>
                <a14:m>
                  <m:oMath xmlns:m="http://schemas.openxmlformats.org/officeDocument/2006/math">
                    <m:r>
                      <a:rPr lang="en-US" altLang="ja-JP" i="1" dirty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altLang="ja-JP" b="1" dirty="0"/>
                  <a:t>100mK, Magnet on</a:t>
                </a:r>
              </a:p>
            </p:txBody>
          </p:sp>
        </mc:Choice>
        <mc:Fallback xmlns="">
          <p:sp>
            <p:nvSpPr>
              <p:cNvPr id="33" name="正方形/長方形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6808" y="5857057"/>
                <a:ext cx="2363147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326" t="-8333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直線矢印コネクタ 33"/>
          <p:cNvCxnSpPr/>
          <p:nvPr/>
        </p:nvCxnSpPr>
        <p:spPr>
          <a:xfrm>
            <a:off x="3635896" y="3915390"/>
            <a:ext cx="0" cy="6074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3631433" y="3915556"/>
                <a:ext cx="805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~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3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433" y="3915556"/>
                <a:ext cx="805670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コンテンツ プレースホルダ 4" descr="tek00000anti.png"/>
          <p:cNvPicPr>
            <a:picLocks noChangeAspect="1"/>
          </p:cNvPicPr>
          <p:nvPr/>
        </p:nvPicPr>
        <p:blipFill rotWithShape="1">
          <a:blip r:embed="rId8" cstate="print"/>
          <a:srcRect l="22077" t="20103" b="7978"/>
          <a:stretch/>
        </p:blipFill>
        <p:spPr>
          <a:xfrm>
            <a:off x="4644008" y="3303480"/>
            <a:ext cx="4342398" cy="3005840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6259988" y="3364449"/>
            <a:ext cx="936104" cy="2714945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6130101" y="5482208"/>
                <a:ext cx="13724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Laser ON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kumimoji="1" lang="en-US" altLang="ja-JP" b="1" i="0" smtClean="0">
                        <a:latin typeface="Cambria Math"/>
                      </a:rPr>
                      <m:t>𝚫</m:t>
                    </m:r>
                    <m:r>
                      <a:rPr kumimoji="1" lang="en-US" altLang="ja-JP" b="1" i="1" smtClean="0">
                        <a:latin typeface="Cambria Math"/>
                      </a:rPr>
                      <m:t>𝒕</m:t>
                    </m:r>
                    <m:r>
                      <a:rPr kumimoji="1" lang="en-US" altLang="ja-JP" b="1" i="1" smtClean="0">
                        <a:latin typeface="Cambria Math"/>
                      </a:rPr>
                      <m:t>=</m:t>
                    </m:r>
                    <m:r>
                      <a:rPr kumimoji="1" lang="en-US" altLang="ja-JP" b="1" i="1" smtClean="0">
                        <a:latin typeface="Cambria Math"/>
                      </a:rPr>
                      <m:t>𝟔</m:t>
                    </m:r>
                    <m:r>
                      <a:rPr kumimoji="1" lang="en-US" altLang="ja-JP" b="1" i="1" smtClean="0">
                        <a:latin typeface="Cambria Math"/>
                      </a:rPr>
                      <m:t>.</m:t>
                    </m:r>
                    <m:r>
                      <a:rPr kumimoji="1" lang="en-US" altLang="ja-JP" b="1" i="1" smtClean="0">
                        <a:latin typeface="Cambria Math"/>
                      </a:rPr>
                      <m:t>𝟖</m:t>
                    </m:r>
                  </m:oMath>
                </a14:m>
                <a:r>
                  <a:rPr kumimoji="1" lang="en-US" altLang="ja-JP" b="1" dirty="0" smtClean="0"/>
                  <a:t>ms</a:t>
                </a:r>
                <a:endParaRPr kumimoji="1" lang="ja-JP" altLang="en-US" b="1" dirty="0"/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0101" y="5482208"/>
                <a:ext cx="1372492" cy="646331"/>
              </a:xfrm>
              <a:prstGeom prst="rect">
                <a:avLst/>
              </a:prstGeom>
              <a:blipFill rotWithShape="1">
                <a:blip r:embed="rId9"/>
                <a:stretch>
                  <a:fillRect t="-4717" r="-3111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直線矢印コネクタ 40"/>
          <p:cNvCxnSpPr/>
          <p:nvPr/>
        </p:nvCxnSpPr>
        <p:spPr>
          <a:xfrm>
            <a:off x="7878577" y="4440794"/>
            <a:ext cx="557472" cy="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V="1">
            <a:off x="7884368" y="4167016"/>
            <a:ext cx="0" cy="28330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7950045" y="4067570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4ms/DIV</a:t>
            </a:r>
            <a:endParaRPr lang="en-US" altLang="ja-JP" dirty="0"/>
          </a:p>
        </p:txBody>
      </p:sp>
      <p:sp>
        <p:nvSpPr>
          <p:cNvPr id="44" name="正方形/長方形 43"/>
          <p:cNvSpPr/>
          <p:nvPr/>
        </p:nvSpPr>
        <p:spPr>
          <a:xfrm rot="16200000">
            <a:off x="7208222" y="3852237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5μA/DIV</a:t>
            </a:r>
            <a:endParaRPr lang="en-US" altLang="ja-JP" dirty="0"/>
          </a:p>
        </p:txBody>
      </p:sp>
      <p:sp>
        <p:nvSpPr>
          <p:cNvPr id="49" name="正方形/長方形 48"/>
          <p:cNvSpPr/>
          <p:nvPr/>
        </p:nvSpPr>
        <p:spPr>
          <a:xfrm>
            <a:off x="7670654" y="3273184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err="1" smtClean="0"/>
              <a:t>Vbias</a:t>
            </a:r>
            <a:r>
              <a:rPr lang="en-US" altLang="ja-JP" b="1" dirty="0" smtClean="0"/>
              <a:t>=1mV</a:t>
            </a:r>
            <a:endParaRPr lang="en-US" altLang="ja-JP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659310" y="3479494"/>
            <a:ext cx="26999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1MHz,~10</a:t>
            </a:r>
            <a:r>
              <a:rPr kumimoji="1" lang="en-US" altLang="ja-JP" baseline="30000" dirty="0" smtClean="0"/>
              <a:t>4</a:t>
            </a:r>
            <a:r>
              <a:rPr kumimoji="1" lang="en-US" altLang="ja-JP" dirty="0" smtClean="0"/>
              <a:t>photons/pulse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929175" y="2944766"/>
            <a:ext cx="3524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Output current from</a:t>
            </a:r>
            <a:r>
              <a:rPr kumimoji="1" lang="en-US" altLang="ja-JP" sz="2000" b="1" dirty="0" smtClean="0"/>
              <a:t> </a:t>
            </a:r>
            <a:r>
              <a:rPr kumimoji="1" lang="en-US" altLang="ja-JP" sz="2000" b="1" dirty="0" err="1" smtClean="0"/>
              <a:t>Nb</a:t>
            </a:r>
            <a:r>
              <a:rPr kumimoji="1" lang="en-US" altLang="ja-JP" sz="2000" b="1" dirty="0" smtClean="0"/>
              <a:t>/Al-STJ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7769461" y="5811552"/>
            <a:ext cx="1226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Magnet </a:t>
            </a:r>
            <a:r>
              <a:rPr lang="en-US" altLang="ja-JP" b="1" dirty="0"/>
              <a:t>on</a:t>
            </a: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39" name="コンテンツ プレースホルダ 6" descr="LA07v1.2STJ.png"/>
          <p:cNvPicPr>
            <a:picLocks noChangeAspect="1"/>
          </p:cNvPicPr>
          <p:nvPr/>
        </p:nvPicPr>
        <p:blipFill>
          <a:blip r:embed="rId10" cstate="print"/>
          <a:srcRect r="921" b="50679"/>
          <a:stretch>
            <a:fillRect/>
          </a:stretch>
        </p:blipFill>
        <p:spPr>
          <a:xfrm>
            <a:off x="4437103" y="1777983"/>
            <a:ext cx="1204421" cy="1166783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5759293" y="1809059"/>
            <a:ext cx="3275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The </a:t>
            </a:r>
            <a:r>
              <a:rPr kumimoji="1" lang="en-US" altLang="ja-JP" sz="2000" dirty="0" err="1" smtClean="0"/>
              <a:t>Nb</a:t>
            </a:r>
            <a:r>
              <a:rPr kumimoji="1" lang="en-US" altLang="ja-JP" sz="2000" dirty="0" smtClean="0"/>
              <a:t>/Al-STJ  in this talk is 100umx100um STJ provided by </a:t>
            </a:r>
            <a:r>
              <a:rPr kumimoji="1" lang="en-US" altLang="ja-JP" sz="2000" dirty="0" err="1" smtClean="0"/>
              <a:t>Mima</a:t>
            </a:r>
            <a:r>
              <a:rPr kumimoji="1" lang="en-US" altLang="ja-JP" sz="2000" dirty="0" smtClean="0"/>
              <a:t>-san (Riken)</a:t>
            </a:r>
            <a:endParaRPr kumimoji="1" lang="ja-JP" altLang="en-US" sz="2000" dirty="0"/>
          </a:p>
        </p:txBody>
      </p:sp>
      <p:sp>
        <p:nvSpPr>
          <p:cNvPr id="19" name="円/楕円 18"/>
          <p:cNvSpPr/>
          <p:nvPr/>
        </p:nvSpPr>
        <p:spPr>
          <a:xfrm>
            <a:off x="4889014" y="2675645"/>
            <a:ext cx="80322" cy="10712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>
            <a:stCxn id="40" idx="1"/>
          </p:cNvCxnSpPr>
          <p:nvPr/>
        </p:nvCxnSpPr>
        <p:spPr>
          <a:xfrm flipH="1">
            <a:off x="4969336" y="2316891"/>
            <a:ext cx="789957" cy="358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6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フリーフォーム 191"/>
          <p:cNvSpPr/>
          <p:nvPr/>
        </p:nvSpPr>
        <p:spPr>
          <a:xfrm>
            <a:off x="1469036" y="4206999"/>
            <a:ext cx="837416" cy="1699126"/>
          </a:xfrm>
          <a:custGeom>
            <a:avLst/>
            <a:gdLst>
              <a:gd name="connsiteX0" fmla="*/ 0 w 839449"/>
              <a:gd name="connsiteY0" fmla="*/ 1777995 h 1777995"/>
              <a:gd name="connsiteX1" fmla="*/ 299803 w 839449"/>
              <a:gd name="connsiteY1" fmla="*/ 1493181 h 1777995"/>
              <a:gd name="connsiteX2" fmla="*/ 419725 w 839449"/>
              <a:gd name="connsiteY2" fmla="*/ 713693 h 1777995"/>
              <a:gd name="connsiteX3" fmla="*/ 389744 w 839449"/>
              <a:gd name="connsiteY3" fmla="*/ 84106 h 1777995"/>
              <a:gd name="connsiteX4" fmla="*/ 839449 w 839449"/>
              <a:gd name="connsiteY4" fmla="*/ 24145 h 177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9449" h="1777995">
                <a:moveTo>
                  <a:pt x="0" y="1777995"/>
                </a:moveTo>
                <a:cubicBezTo>
                  <a:pt x="114924" y="1724280"/>
                  <a:pt x="229849" y="1670565"/>
                  <a:pt x="299803" y="1493181"/>
                </a:cubicBezTo>
                <a:cubicBezTo>
                  <a:pt x="369757" y="1315797"/>
                  <a:pt x="404735" y="948539"/>
                  <a:pt x="419725" y="713693"/>
                </a:cubicBezTo>
                <a:cubicBezTo>
                  <a:pt x="434715" y="478847"/>
                  <a:pt x="319790" y="199031"/>
                  <a:pt x="389744" y="84106"/>
                </a:cubicBezTo>
                <a:cubicBezTo>
                  <a:pt x="459698" y="-30819"/>
                  <a:pt x="649573" y="-3337"/>
                  <a:pt x="839449" y="24145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Nb</a:t>
            </a:r>
            <a:r>
              <a:rPr lang="en-US" altLang="ja-JP" dirty="0"/>
              <a:t>/Al-STJ response to laser pulses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2447764" y="3858178"/>
            <a:ext cx="504056" cy="756084"/>
            <a:chOff x="3275856" y="2996952"/>
            <a:chExt cx="648072" cy="1008112"/>
          </a:xfrm>
        </p:grpSpPr>
        <p:sp>
          <p:nvSpPr>
            <p:cNvPr id="5" name="円/楕円 4"/>
            <p:cNvSpPr/>
            <p:nvPr/>
          </p:nvSpPr>
          <p:spPr>
            <a:xfrm>
              <a:off x="3275856" y="2996952"/>
              <a:ext cx="648072" cy="64807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3275856" y="3356992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二等辺三角形 16"/>
          <p:cNvSpPr/>
          <p:nvPr/>
        </p:nvSpPr>
        <p:spPr>
          <a:xfrm rot="5400000">
            <a:off x="3620911" y="1899419"/>
            <a:ext cx="565456" cy="39147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二等辺三角形 31"/>
          <p:cNvSpPr/>
          <p:nvPr/>
        </p:nvSpPr>
        <p:spPr>
          <a:xfrm rot="5400000">
            <a:off x="4213307" y="1881590"/>
            <a:ext cx="571871" cy="433543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>
            <a:stCxn id="17" idx="0"/>
            <a:endCxn id="32" idx="3"/>
          </p:cNvCxnSpPr>
          <p:nvPr/>
        </p:nvCxnSpPr>
        <p:spPr>
          <a:xfrm>
            <a:off x="4099374" y="2095154"/>
            <a:ext cx="183097" cy="32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2871682" y="4383429"/>
            <a:ext cx="562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4"/>
                </a:solidFill>
              </a:rPr>
              <a:t>STJ</a:t>
            </a:r>
            <a:endParaRPr kumimoji="1" lang="ja-JP" altLang="en-US" sz="2400" dirty="0">
              <a:solidFill>
                <a:schemeClr val="accent4"/>
              </a:solidFill>
            </a:endParaRPr>
          </a:p>
        </p:txBody>
      </p:sp>
      <p:sp>
        <p:nvSpPr>
          <p:cNvPr id="106" name="角丸四角形 105"/>
          <p:cNvSpPr/>
          <p:nvPr/>
        </p:nvSpPr>
        <p:spPr>
          <a:xfrm>
            <a:off x="291386" y="1637184"/>
            <a:ext cx="1205880" cy="3744416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881236" y="274027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3"/>
                </a:solidFill>
              </a:rPr>
              <a:t>1kΩ</a:t>
            </a:r>
            <a:endParaRPr kumimoji="1" lang="ja-JP" altLang="en-US" dirty="0">
              <a:solidFill>
                <a:schemeClr val="accent3"/>
              </a:solidFill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173184" y="2285052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</a:rPr>
              <a:t>5p</a:t>
            </a:r>
            <a:r>
              <a:rPr kumimoji="1" lang="en-US" altLang="ja-JP" dirty="0" smtClean="0">
                <a:solidFill>
                  <a:schemeClr val="accent1"/>
                </a:solidFill>
              </a:rPr>
              <a:t>F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898043" y="1348110"/>
            <a:ext cx="1005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Pre-Amp</a:t>
            </a: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3967267" y="138290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/>
                </a:solidFill>
              </a:rPr>
              <a:t>Shaper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827584" y="2636912"/>
            <a:ext cx="7200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1475656" y="1843083"/>
            <a:ext cx="12241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708176" y="1843083"/>
            <a:ext cx="0" cy="4697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 11"/>
          <p:cNvSpPr>
            <a:spLocks/>
          </p:cNvSpPr>
          <p:nvPr/>
        </p:nvSpPr>
        <p:spPr bwMode="auto">
          <a:xfrm rot="5400000">
            <a:off x="2394650" y="2510368"/>
            <a:ext cx="685139" cy="288032"/>
          </a:xfrm>
          <a:custGeom>
            <a:avLst/>
            <a:gdLst>
              <a:gd name="T0" fmla="*/ 0 w 1410"/>
              <a:gd name="T1" fmla="*/ 258 h 456"/>
              <a:gd name="T2" fmla="*/ 222 w 1410"/>
              <a:gd name="T3" fmla="*/ 258 h 456"/>
              <a:gd name="T4" fmla="*/ 318 w 1410"/>
              <a:gd name="T5" fmla="*/ 30 h 456"/>
              <a:gd name="T6" fmla="*/ 468 w 1410"/>
              <a:gd name="T7" fmla="*/ 456 h 456"/>
              <a:gd name="T8" fmla="*/ 672 w 1410"/>
              <a:gd name="T9" fmla="*/ 12 h 456"/>
              <a:gd name="T10" fmla="*/ 858 w 1410"/>
              <a:gd name="T11" fmla="*/ 450 h 456"/>
              <a:gd name="T12" fmla="*/ 1020 w 1410"/>
              <a:gd name="T13" fmla="*/ 0 h 456"/>
              <a:gd name="T14" fmla="*/ 1176 w 1410"/>
              <a:gd name="T15" fmla="*/ 246 h 456"/>
              <a:gd name="T16" fmla="*/ 1410 w 1410"/>
              <a:gd name="T17" fmla="*/ 246 h 456"/>
              <a:gd name="connsiteX0" fmla="*/ 0 w 10000"/>
              <a:gd name="connsiteY0" fmla="*/ 5658 h 10000"/>
              <a:gd name="connsiteX1" fmla="*/ 1574 w 10000"/>
              <a:gd name="connsiteY1" fmla="*/ 5658 h 10000"/>
              <a:gd name="connsiteX2" fmla="*/ 2255 w 10000"/>
              <a:gd name="connsiteY2" fmla="*/ 658 h 10000"/>
              <a:gd name="connsiteX3" fmla="*/ 3319 w 10000"/>
              <a:gd name="connsiteY3" fmla="*/ 10000 h 10000"/>
              <a:gd name="connsiteX4" fmla="*/ 4766 w 10000"/>
              <a:gd name="connsiteY4" fmla="*/ 263 h 10000"/>
              <a:gd name="connsiteX5" fmla="*/ 6085 w 10000"/>
              <a:gd name="connsiteY5" fmla="*/ 9868 h 10000"/>
              <a:gd name="connsiteX6" fmla="*/ 7234 w 10000"/>
              <a:gd name="connsiteY6" fmla="*/ 0 h 10000"/>
              <a:gd name="connsiteX7" fmla="*/ 9171 w 10000"/>
              <a:gd name="connsiteY7" fmla="*/ 9677 h 10000"/>
              <a:gd name="connsiteX8" fmla="*/ 10000 w 10000"/>
              <a:gd name="connsiteY8" fmla="*/ 5395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4539 h 10000"/>
              <a:gd name="connsiteX0" fmla="*/ 0 w 11631"/>
              <a:gd name="connsiteY0" fmla="*/ 5658 h 10000"/>
              <a:gd name="connsiteX1" fmla="*/ 1574 w 11631"/>
              <a:gd name="connsiteY1" fmla="*/ 5658 h 10000"/>
              <a:gd name="connsiteX2" fmla="*/ 2255 w 11631"/>
              <a:gd name="connsiteY2" fmla="*/ 658 h 10000"/>
              <a:gd name="connsiteX3" fmla="*/ 3319 w 11631"/>
              <a:gd name="connsiteY3" fmla="*/ 10000 h 10000"/>
              <a:gd name="connsiteX4" fmla="*/ 4766 w 11631"/>
              <a:gd name="connsiteY4" fmla="*/ 263 h 10000"/>
              <a:gd name="connsiteX5" fmla="*/ 6085 w 11631"/>
              <a:gd name="connsiteY5" fmla="*/ 9868 h 10000"/>
              <a:gd name="connsiteX6" fmla="*/ 7234 w 11631"/>
              <a:gd name="connsiteY6" fmla="*/ 0 h 10000"/>
              <a:gd name="connsiteX7" fmla="*/ 8548 w 11631"/>
              <a:gd name="connsiteY7" fmla="*/ 9463 h 10000"/>
              <a:gd name="connsiteX8" fmla="*/ 10065 w 11631"/>
              <a:gd name="connsiteY8" fmla="*/ 5087 h 10000"/>
              <a:gd name="connsiteX9" fmla="*/ 11592 w 11631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180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10065 w 11592"/>
              <a:gd name="connsiteY8" fmla="*/ 5087 h 10000"/>
              <a:gd name="connsiteX9" fmla="*/ 11592 w 11592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9577 w 11592"/>
              <a:gd name="connsiteY8" fmla="*/ 5464 h 10000"/>
              <a:gd name="connsiteX9" fmla="*/ 11592 w 11592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20256"/>
              <a:gd name="connsiteX1" fmla="*/ 1543 w 12933"/>
              <a:gd name="connsiteY1" fmla="*/ 10373 h 20256"/>
              <a:gd name="connsiteX2" fmla="*/ 3230 w 12933"/>
              <a:gd name="connsiteY2" fmla="*/ 0 h 20256"/>
              <a:gd name="connsiteX3" fmla="*/ 4660 w 12933"/>
              <a:gd name="connsiteY3" fmla="*/ 17260 h 20256"/>
              <a:gd name="connsiteX4" fmla="*/ 6469 w 12933"/>
              <a:gd name="connsiteY4" fmla="*/ 20252 h 20256"/>
              <a:gd name="connsiteX5" fmla="*/ 6107 w 12933"/>
              <a:gd name="connsiteY5" fmla="*/ 7523 h 20256"/>
              <a:gd name="connsiteX6" fmla="*/ 7426 w 12933"/>
              <a:gd name="connsiteY6" fmla="*/ 17128 h 20256"/>
              <a:gd name="connsiteX7" fmla="*/ 8575 w 12933"/>
              <a:gd name="connsiteY7" fmla="*/ 7260 h 20256"/>
              <a:gd name="connsiteX8" fmla="*/ 9919 w 12933"/>
              <a:gd name="connsiteY8" fmla="*/ 17006 h 20256"/>
              <a:gd name="connsiteX9" fmla="*/ 10918 w 12933"/>
              <a:gd name="connsiteY9" fmla="*/ 12724 h 20256"/>
              <a:gd name="connsiteX10" fmla="*/ 12933 w 12933"/>
              <a:gd name="connsiteY10" fmla="*/ 12270 h 20256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0918 w 16195"/>
              <a:gd name="connsiteY8" fmla="*/ 12742 h 20270"/>
              <a:gd name="connsiteX9" fmla="*/ 16195 w 16195"/>
              <a:gd name="connsiteY9" fmla="*/ 10214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2961 w 16195"/>
              <a:gd name="connsiteY8" fmla="*/ 10103 h 20270"/>
              <a:gd name="connsiteX9" fmla="*/ 16195 w 16195"/>
              <a:gd name="connsiteY9" fmla="*/ 10214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2961 w 19335"/>
              <a:gd name="connsiteY8" fmla="*/ 10103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6165 w 19335"/>
              <a:gd name="connsiteY6" fmla="*/ 20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323"/>
              <a:gd name="connsiteX1" fmla="*/ 1543 w 19335"/>
              <a:gd name="connsiteY1" fmla="*/ 10391 h 20323"/>
              <a:gd name="connsiteX2" fmla="*/ 3230 w 19335"/>
              <a:gd name="connsiteY2" fmla="*/ 18 h 20323"/>
              <a:gd name="connsiteX3" fmla="*/ 6469 w 19335"/>
              <a:gd name="connsiteY3" fmla="*/ 20270 h 20323"/>
              <a:gd name="connsiteX4" fmla="*/ 9735 w 19335"/>
              <a:gd name="connsiteY4" fmla="*/ 0 h 20323"/>
              <a:gd name="connsiteX5" fmla="*/ 12944 w 19335"/>
              <a:gd name="connsiteY5" fmla="*/ 20162 h 20323"/>
              <a:gd name="connsiteX6" fmla="*/ 16165 w 19335"/>
              <a:gd name="connsiteY6" fmla="*/ 208 h 20323"/>
              <a:gd name="connsiteX7" fmla="*/ 19309 w 19335"/>
              <a:gd name="connsiteY7" fmla="*/ 20323 h 20323"/>
              <a:gd name="connsiteX8" fmla="*/ 17900 w 19335"/>
              <a:gd name="connsiteY8" fmla="*/ 10386 h 20323"/>
              <a:gd name="connsiteX9" fmla="*/ 19335 w 19335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17900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7" h="20323">
                <a:moveTo>
                  <a:pt x="0" y="10202"/>
                </a:moveTo>
                <a:cubicBezTo>
                  <a:pt x="27" y="10170"/>
                  <a:pt x="1486" y="10328"/>
                  <a:pt x="1543" y="10391"/>
                </a:cubicBezTo>
                <a:cubicBezTo>
                  <a:pt x="1526" y="10139"/>
                  <a:pt x="3202" y="68"/>
                  <a:pt x="3230" y="18"/>
                </a:cubicBezTo>
                <a:cubicBezTo>
                  <a:pt x="3258" y="-32"/>
                  <a:pt x="6447" y="20430"/>
                  <a:pt x="6469" y="20270"/>
                </a:cubicBezTo>
                <a:cubicBezTo>
                  <a:pt x="6439" y="20269"/>
                  <a:pt x="9734" y="190"/>
                  <a:pt x="9735" y="0"/>
                </a:cubicBezTo>
                <a:cubicBezTo>
                  <a:pt x="9738" y="122"/>
                  <a:pt x="12911" y="19851"/>
                  <a:pt x="12944" y="20162"/>
                </a:cubicBezTo>
                <a:cubicBezTo>
                  <a:pt x="12911" y="19890"/>
                  <a:pt x="16138" y="386"/>
                  <a:pt x="16165" y="208"/>
                </a:cubicBezTo>
                <a:cubicBezTo>
                  <a:pt x="16146" y="440"/>
                  <a:pt x="19364" y="20354"/>
                  <a:pt x="19309" y="20323"/>
                </a:cubicBezTo>
                <a:cubicBezTo>
                  <a:pt x="19419" y="20430"/>
                  <a:pt x="20927" y="10030"/>
                  <a:pt x="20949" y="10386"/>
                </a:cubicBezTo>
                <a:cubicBezTo>
                  <a:pt x="20902" y="10100"/>
                  <a:pt x="22580" y="10210"/>
                  <a:pt x="22567" y="10308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cxnSp>
        <p:nvCxnSpPr>
          <p:cNvPr id="77" name="直線コネクタ 76"/>
          <p:cNvCxnSpPr/>
          <p:nvPr/>
        </p:nvCxnSpPr>
        <p:spPr>
          <a:xfrm>
            <a:off x="2708176" y="2996954"/>
            <a:ext cx="0" cy="8640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2699792" y="4590420"/>
            <a:ext cx="0" cy="8640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/>
          <p:cNvGrpSpPr/>
          <p:nvPr/>
        </p:nvGrpSpPr>
        <p:grpSpPr>
          <a:xfrm>
            <a:off x="2420144" y="5472529"/>
            <a:ext cx="576064" cy="392549"/>
            <a:chOff x="837915" y="5865078"/>
            <a:chExt cx="576064" cy="392549"/>
          </a:xfrm>
        </p:grpSpPr>
        <p:cxnSp>
          <p:nvCxnSpPr>
            <p:cNvPr id="79" name="直線コネクタ 78"/>
            <p:cNvCxnSpPr/>
            <p:nvPr/>
          </p:nvCxnSpPr>
          <p:spPr bwMode="auto">
            <a:xfrm>
              <a:off x="1114713" y="5865078"/>
              <a:ext cx="0" cy="216024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コネクタ 81"/>
            <p:cNvCxnSpPr/>
            <p:nvPr/>
          </p:nvCxnSpPr>
          <p:spPr bwMode="auto">
            <a:xfrm>
              <a:off x="837915" y="6081102"/>
              <a:ext cx="576064" cy="0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/>
            <p:cNvCxnSpPr/>
            <p:nvPr/>
          </p:nvCxnSpPr>
          <p:spPr bwMode="auto">
            <a:xfrm flipH="1">
              <a:off x="837915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直線コネクタ 84"/>
            <p:cNvCxnSpPr/>
            <p:nvPr/>
          </p:nvCxnSpPr>
          <p:spPr bwMode="auto">
            <a:xfrm flipH="1">
              <a:off x="970697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直線コネクタ 89"/>
            <p:cNvCxnSpPr/>
            <p:nvPr/>
          </p:nvCxnSpPr>
          <p:spPr bwMode="auto">
            <a:xfrm flipH="1">
              <a:off x="1114713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直線コネクタ 90"/>
            <p:cNvCxnSpPr/>
            <p:nvPr/>
          </p:nvCxnSpPr>
          <p:spPr bwMode="auto">
            <a:xfrm flipH="1">
              <a:off x="1250778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93" name="直線コネクタ 92"/>
          <p:cNvCxnSpPr/>
          <p:nvPr/>
        </p:nvCxnSpPr>
        <p:spPr>
          <a:xfrm>
            <a:off x="581870" y="5022467"/>
            <a:ext cx="21179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円/楕円 29"/>
          <p:cNvSpPr/>
          <p:nvPr/>
        </p:nvSpPr>
        <p:spPr>
          <a:xfrm>
            <a:off x="2628899" y="4950459"/>
            <a:ext cx="1528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4" name="直線コネクタ 93"/>
          <p:cNvCxnSpPr/>
          <p:nvPr/>
        </p:nvCxnSpPr>
        <p:spPr>
          <a:xfrm>
            <a:off x="1352974" y="4659239"/>
            <a:ext cx="13684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円/楕円 94"/>
          <p:cNvSpPr/>
          <p:nvPr/>
        </p:nvSpPr>
        <p:spPr>
          <a:xfrm>
            <a:off x="2616138" y="4587231"/>
            <a:ext cx="1528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2631770" y="3714162"/>
            <a:ext cx="1528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7" name="直線コネクタ 96"/>
          <p:cNvCxnSpPr/>
          <p:nvPr/>
        </p:nvCxnSpPr>
        <p:spPr>
          <a:xfrm>
            <a:off x="1352974" y="3789040"/>
            <a:ext cx="1352331" cy="134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円/楕円 97"/>
          <p:cNvSpPr/>
          <p:nvPr/>
        </p:nvSpPr>
        <p:spPr>
          <a:xfrm>
            <a:off x="1969551" y="3717032"/>
            <a:ext cx="15281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9" name="直線コネクタ 98"/>
          <p:cNvCxnSpPr>
            <a:stCxn id="98" idx="0"/>
          </p:cNvCxnSpPr>
          <p:nvPr/>
        </p:nvCxnSpPr>
        <p:spPr>
          <a:xfrm flipV="1">
            <a:off x="2045957" y="2077979"/>
            <a:ext cx="0" cy="16390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2019702" y="2077979"/>
            <a:ext cx="57350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2840958" y="2096786"/>
            <a:ext cx="57350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円弧 51"/>
          <p:cNvSpPr/>
          <p:nvPr/>
        </p:nvSpPr>
        <p:spPr>
          <a:xfrm>
            <a:off x="2594654" y="1959364"/>
            <a:ext cx="256938" cy="283386"/>
          </a:xfrm>
          <a:prstGeom prst="arc">
            <a:avLst>
              <a:gd name="adj1" fmla="val 10837892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3" name="直線コネクタ 102"/>
          <p:cNvCxnSpPr/>
          <p:nvPr/>
        </p:nvCxnSpPr>
        <p:spPr>
          <a:xfrm flipH="1" flipV="1">
            <a:off x="3437840" y="1948763"/>
            <a:ext cx="8050" cy="3189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 flipH="1" flipV="1">
            <a:off x="3547593" y="1941681"/>
            <a:ext cx="8050" cy="3189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3547593" y="2095154"/>
            <a:ext cx="16031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角丸四角形 116"/>
          <p:cNvSpPr/>
          <p:nvPr/>
        </p:nvSpPr>
        <p:spPr>
          <a:xfrm>
            <a:off x="2087724" y="3283441"/>
            <a:ext cx="1326736" cy="2171073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572000" y="2099603"/>
            <a:ext cx="1040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Source meter</a:t>
            </a:r>
            <a:endParaRPr kumimoji="1" lang="ja-JP" altLang="en-US" b="1" dirty="0"/>
          </a:p>
        </p:txBody>
      </p:sp>
      <p:cxnSp>
        <p:nvCxnSpPr>
          <p:cNvPr id="118" name="直線コネクタ 117"/>
          <p:cNvCxnSpPr>
            <a:stCxn id="127" idx="0"/>
          </p:cNvCxnSpPr>
          <p:nvPr/>
        </p:nvCxnSpPr>
        <p:spPr>
          <a:xfrm flipV="1">
            <a:off x="621511" y="1843085"/>
            <a:ext cx="0" cy="14711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/>
          <p:cNvCxnSpPr/>
          <p:nvPr/>
        </p:nvCxnSpPr>
        <p:spPr>
          <a:xfrm>
            <a:off x="581870" y="1844874"/>
            <a:ext cx="91539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グループ化 133"/>
          <p:cNvGrpSpPr/>
          <p:nvPr/>
        </p:nvGrpSpPr>
        <p:grpSpPr>
          <a:xfrm>
            <a:off x="312720" y="3314219"/>
            <a:ext cx="617581" cy="588258"/>
            <a:chOff x="312720" y="3780719"/>
            <a:chExt cx="617581" cy="588258"/>
          </a:xfrm>
        </p:grpSpPr>
        <p:cxnSp>
          <p:nvCxnSpPr>
            <p:cNvPr id="123" name="直線矢印コネクタ 122"/>
            <p:cNvCxnSpPr/>
            <p:nvPr/>
          </p:nvCxnSpPr>
          <p:spPr bwMode="auto">
            <a:xfrm flipV="1">
              <a:off x="611560" y="3896381"/>
              <a:ext cx="0" cy="360039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7" name="円/楕円 126"/>
            <p:cNvSpPr/>
            <p:nvPr/>
          </p:nvSpPr>
          <p:spPr>
            <a:xfrm>
              <a:off x="312720" y="3780719"/>
              <a:ext cx="617581" cy="588258"/>
            </a:xfrm>
            <a:prstGeom prst="ellipse">
              <a:avLst/>
            </a:prstGeom>
            <a:noFill/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31" name="直線コネクタ 130"/>
          <p:cNvCxnSpPr>
            <a:endCxn id="127" idx="4"/>
          </p:cNvCxnSpPr>
          <p:nvPr/>
        </p:nvCxnSpPr>
        <p:spPr>
          <a:xfrm flipV="1">
            <a:off x="616535" y="3902477"/>
            <a:ext cx="4976" cy="11199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グループ化 143"/>
          <p:cNvGrpSpPr/>
          <p:nvPr/>
        </p:nvGrpSpPr>
        <p:grpSpPr>
          <a:xfrm>
            <a:off x="821742" y="3912870"/>
            <a:ext cx="617581" cy="588258"/>
            <a:chOff x="755630" y="3912870"/>
            <a:chExt cx="617581" cy="588258"/>
          </a:xfrm>
        </p:grpSpPr>
        <p:sp>
          <p:nvSpPr>
            <p:cNvPr id="133" name="円/楕円 132"/>
            <p:cNvSpPr/>
            <p:nvPr/>
          </p:nvSpPr>
          <p:spPr>
            <a:xfrm>
              <a:off x="755630" y="3912870"/>
              <a:ext cx="617581" cy="588258"/>
            </a:xfrm>
            <a:prstGeom prst="ellipse">
              <a:avLst/>
            </a:prstGeom>
            <a:noFill/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880716" y="4000807"/>
              <a:ext cx="3674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u="sng" dirty="0" smtClean="0"/>
                <a:t>V</a:t>
              </a:r>
              <a:endParaRPr kumimoji="1" lang="ja-JP" altLang="en-US" b="1" u="sng" dirty="0"/>
            </a:p>
          </p:txBody>
        </p:sp>
      </p:grpSp>
      <p:cxnSp>
        <p:nvCxnSpPr>
          <p:cNvPr id="145" name="直線コネクタ 144"/>
          <p:cNvCxnSpPr>
            <a:stCxn id="133" idx="7"/>
          </p:cNvCxnSpPr>
          <p:nvPr/>
        </p:nvCxnSpPr>
        <p:spPr>
          <a:xfrm flipV="1">
            <a:off x="1348880" y="3789040"/>
            <a:ext cx="4094" cy="2099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>
            <a:stCxn id="133" idx="5"/>
          </p:cNvCxnSpPr>
          <p:nvPr/>
        </p:nvCxnSpPr>
        <p:spPr>
          <a:xfrm>
            <a:off x="1348880" y="4414980"/>
            <a:ext cx="4094" cy="2442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線コネクタ 169"/>
          <p:cNvCxnSpPr>
            <a:stCxn id="133" idx="0"/>
          </p:cNvCxnSpPr>
          <p:nvPr/>
        </p:nvCxnSpPr>
        <p:spPr>
          <a:xfrm flipV="1">
            <a:off x="1130533" y="3609900"/>
            <a:ext cx="1836" cy="30297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2" name="直線コネクタ 171"/>
          <p:cNvCxnSpPr>
            <a:endCxn id="127" idx="6"/>
          </p:cNvCxnSpPr>
          <p:nvPr/>
        </p:nvCxnSpPr>
        <p:spPr>
          <a:xfrm flipH="1" flipV="1">
            <a:off x="930301" y="3608348"/>
            <a:ext cx="202068" cy="1552"/>
          </a:xfrm>
          <a:prstGeom prst="line">
            <a:avLst/>
          </a:prstGeom>
          <a:ln>
            <a:prstDash val="sysDash"/>
            <a:tailEnd type="stealth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テキスト ボックス 175"/>
              <p:cNvSpPr txBox="1"/>
              <p:nvPr/>
            </p:nvSpPr>
            <p:spPr>
              <a:xfrm>
                <a:off x="559996" y="4648224"/>
                <a:ext cx="1302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𝑉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=1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𝑚𝑉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76" name="テキスト ボックス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996" y="4648224"/>
                <a:ext cx="1302151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1" name="直線コネクタ 180"/>
          <p:cNvCxnSpPr/>
          <p:nvPr/>
        </p:nvCxnSpPr>
        <p:spPr>
          <a:xfrm>
            <a:off x="4716014" y="2101163"/>
            <a:ext cx="183097" cy="3208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コンテンツ プレースホルダー 2"/>
              <p:cNvSpPr txBox="1">
                <a:spLocks/>
              </p:cNvSpPr>
              <p:nvPr/>
            </p:nvSpPr>
            <p:spPr>
              <a:xfrm>
                <a:off x="5258135" y="1283334"/>
                <a:ext cx="3706353" cy="153320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 smtClean="0"/>
                  <a:t>Response to  visible laser pulse (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</a:rPr>
                      <m:t>𝜆</m:t>
                    </m:r>
                    <m:r>
                      <a:rPr lang="en-US" altLang="ja-JP" sz="2400" i="1">
                        <a:latin typeface="Cambria Math"/>
                      </a:rPr>
                      <m:t>=470</m:t>
                    </m:r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</a:rPr>
                      <m:t>nm</m:t>
                    </m:r>
                  </m:oMath>
                </a14:m>
                <a:r>
                  <a:rPr lang="en-US" altLang="ja-JP" sz="2400" dirty="0"/>
                  <a:t>, </a:t>
                </a:r>
                <a:r>
                  <a:rPr lang="en-US" altLang="ja-JP" sz="2400" dirty="0" smtClean="0"/>
                  <a:t>2.64eV)</a:t>
                </a:r>
              </a:p>
              <a:p>
                <a:r>
                  <a:rPr lang="en-US" altLang="ja-JP" sz="2400" dirty="0" smtClean="0"/>
                  <a:t>10MHz,30pulses (3us)</a:t>
                </a:r>
                <a:endParaRPr lang="ja-JP" altLang="en-US" sz="2400" dirty="0"/>
              </a:p>
              <a:p>
                <a:pPr lvl="1"/>
                <a:endParaRPr lang="ja-JP" altLang="en-US" sz="2000" dirty="0"/>
              </a:p>
            </p:txBody>
          </p:sp>
        </mc:Choice>
        <mc:Fallback xmlns="">
          <p:sp>
            <p:nvSpPr>
              <p:cNvPr id="182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135" y="1283334"/>
                <a:ext cx="3706353" cy="1533203"/>
              </a:xfrm>
              <a:prstGeom prst="rect">
                <a:avLst/>
              </a:prstGeom>
              <a:blipFill rotWithShape="1">
                <a:blip r:embed="rId3"/>
                <a:stretch>
                  <a:fillRect l="-2632" t="-31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3" name="角丸四角形 182"/>
          <p:cNvSpPr/>
          <p:nvPr/>
        </p:nvSpPr>
        <p:spPr>
          <a:xfrm>
            <a:off x="323528" y="5577046"/>
            <a:ext cx="1152128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193" name="太陽 192"/>
          <p:cNvSpPr/>
          <p:nvPr/>
        </p:nvSpPr>
        <p:spPr>
          <a:xfrm>
            <a:off x="2171013" y="4116494"/>
            <a:ext cx="288032" cy="288032"/>
          </a:xfrm>
          <a:prstGeom prst="su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\\130.158.105.2\Linux\yuji\wShare\tmp\NbAl-STJ_puls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374" y="2645716"/>
            <a:ext cx="3888434" cy="402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6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671" y="119330"/>
            <a:ext cx="8856984" cy="576064"/>
          </a:xfrm>
        </p:spPr>
        <p:txBody>
          <a:bodyPr>
            <a:noAutofit/>
          </a:bodyPr>
          <a:lstStyle/>
          <a:p>
            <a:r>
              <a:rPr lang="en-US" altLang="ja-JP" sz="3200" dirty="0" err="1" smtClean="0"/>
              <a:t>Nb</a:t>
            </a:r>
            <a:r>
              <a:rPr lang="en-US" altLang="ja-JP" sz="3200" dirty="0" smtClean="0"/>
              <a:t>/Al-STJ </a:t>
            </a:r>
            <a:r>
              <a:rPr kumimoji="1" lang="en-US" altLang="ja-JP" sz="3200" dirty="0" smtClean="0"/>
              <a:t>leakage current</a:t>
            </a:r>
            <a:endParaRPr kumimoji="1" lang="ja-JP" altLang="en-US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498" y="3207450"/>
            <a:ext cx="2735942" cy="273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矢印コネクタ 5"/>
          <p:cNvCxnSpPr/>
          <p:nvPr/>
        </p:nvCxnSpPr>
        <p:spPr>
          <a:xfrm flipV="1">
            <a:off x="7704698" y="4436110"/>
            <a:ext cx="1" cy="67537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6206602" y="4436110"/>
            <a:ext cx="1498096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7507725" y="5110921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1mV</a:t>
            </a:r>
            <a:endParaRPr lang="en-US" altLang="ja-JP" dirty="0"/>
          </a:p>
        </p:txBody>
      </p:sp>
      <p:sp>
        <p:nvSpPr>
          <p:cNvPr id="9" name="正方形/長方形 8"/>
          <p:cNvSpPr/>
          <p:nvPr/>
        </p:nvSpPr>
        <p:spPr>
          <a:xfrm>
            <a:off x="6165049" y="4135640"/>
            <a:ext cx="790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250nA</a:t>
            </a:r>
            <a:endParaRPr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16189" y="3206115"/>
            <a:ext cx="1895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 = 35Gauss</a:t>
            </a:r>
          </a:p>
          <a:p>
            <a:r>
              <a:rPr lang="en-US" altLang="ja-JP" sz="2400" dirty="0" smtClean="0"/>
              <a:t>T=1.7K</a:t>
            </a:r>
            <a:endParaRPr lang="en-US" altLang="ja-JP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86202" y="2806005"/>
            <a:ext cx="2646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Leakage: 250nA @1mV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2411760" y="1108315"/>
            <a:ext cx="1224136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827584" y="1108315"/>
            <a:ext cx="1512168" cy="12241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Source Meter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880364" y="1396347"/>
            <a:ext cx="467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STJ</a:t>
            </a:r>
            <a:endParaRPr kumimoji="1" lang="ja-JP" altLang="en-US" dirty="0"/>
          </a:p>
        </p:txBody>
      </p:sp>
      <p:grpSp>
        <p:nvGrpSpPr>
          <p:cNvPr id="57" name="グループ化 59"/>
          <p:cNvGrpSpPr/>
          <p:nvPr/>
        </p:nvGrpSpPr>
        <p:grpSpPr>
          <a:xfrm>
            <a:off x="251520" y="2476467"/>
            <a:ext cx="504056" cy="144016"/>
            <a:chOff x="6876256" y="6381328"/>
            <a:chExt cx="504056" cy="144016"/>
          </a:xfrm>
        </p:grpSpPr>
        <p:cxnSp>
          <p:nvCxnSpPr>
            <p:cNvPr id="58" name="直線コネクタ 57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線コネクタ 59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2" name="直線コネクタ 61"/>
          <p:cNvCxnSpPr/>
          <p:nvPr/>
        </p:nvCxnSpPr>
        <p:spPr>
          <a:xfrm>
            <a:off x="683568" y="2188435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3" name="グループ化 62"/>
          <p:cNvGrpSpPr/>
          <p:nvPr/>
        </p:nvGrpSpPr>
        <p:grpSpPr>
          <a:xfrm rot="16200000">
            <a:off x="2807803" y="1576368"/>
            <a:ext cx="576065" cy="360040"/>
            <a:chOff x="6012160" y="2708920"/>
            <a:chExt cx="576065" cy="360040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64" name="円/楕円 63"/>
            <p:cNvSpPr/>
            <p:nvPr/>
          </p:nvSpPr>
          <p:spPr>
            <a:xfrm>
              <a:off x="6012160" y="2708920"/>
              <a:ext cx="360040" cy="36004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6228185" y="2708920"/>
              <a:ext cx="360040" cy="36004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フローチャート : 結合子 65"/>
          <p:cNvSpPr/>
          <p:nvPr/>
        </p:nvSpPr>
        <p:spPr>
          <a:xfrm>
            <a:off x="1115616" y="1972411"/>
            <a:ext cx="216024" cy="216024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 : 結合子 66"/>
          <p:cNvSpPr/>
          <p:nvPr/>
        </p:nvSpPr>
        <p:spPr>
          <a:xfrm>
            <a:off x="1763688" y="1972411"/>
            <a:ext cx="216024" cy="216024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 : 結合子 67"/>
          <p:cNvSpPr/>
          <p:nvPr/>
        </p:nvSpPr>
        <p:spPr>
          <a:xfrm>
            <a:off x="1115616" y="1180323"/>
            <a:ext cx="216024" cy="21602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 : 結合子 68"/>
          <p:cNvSpPr/>
          <p:nvPr/>
        </p:nvSpPr>
        <p:spPr>
          <a:xfrm>
            <a:off x="1763688" y="1180323"/>
            <a:ext cx="216024" cy="21602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直線コネクタ 69"/>
          <p:cNvCxnSpPr/>
          <p:nvPr/>
        </p:nvCxnSpPr>
        <p:spPr>
          <a:xfrm>
            <a:off x="1259632" y="1036307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1979712" y="1252331"/>
            <a:ext cx="107173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1979712" y="2116427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3059832" y="2044419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1259632" y="2332451"/>
            <a:ext cx="1800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1259632" y="2044419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691952" y="2188435"/>
            <a:ext cx="5676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正方形/長方形 77"/>
          <p:cNvSpPr/>
          <p:nvPr/>
        </p:nvSpPr>
        <p:spPr>
          <a:xfrm>
            <a:off x="2987824" y="836456"/>
            <a:ext cx="14401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9" name="直線コネクタ 78"/>
          <p:cNvCxnSpPr/>
          <p:nvPr/>
        </p:nvCxnSpPr>
        <p:spPr>
          <a:xfrm>
            <a:off x="3059832" y="1036307"/>
            <a:ext cx="0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1259632" y="1036307"/>
            <a:ext cx="179181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323528" y="110831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solidFill>
                  <a:srgbClr val="FF0000"/>
                </a:solidFill>
              </a:rPr>
              <a:t>I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_High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67708" y="1900403"/>
            <a:ext cx="741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I</a:t>
            </a:r>
            <a:r>
              <a:rPr kumimoji="1" lang="en-US" altLang="ja-JP" dirty="0" err="1" smtClean="0"/>
              <a:t>_Low</a:t>
            </a:r>
            <a:endParaRPr kumimoji="1" lang="ja-JP" altLang="en-US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835696" y="124303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rgbClr val="FF0000"/>
                </a:solidFill>
              </a:rPr>
              <a:t>V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_High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879876" y="2035127"/>
            <a:ext cx="81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V</a:t>
            </a:r>
            <a:r>
              <a:rPr kumimoji="1" lang="en-US" altLang="ja-JP" dirty="0" err="1" smtClean="0"/>
              <a:t>_Low</a:t>
            </a:r>
            <a:endParaRPr kumimoji="1" lang="ja-JP" altLang="en-US" dirty="0"/>
          </a:p>
        </p:txBody>
      </p:sp>
      <p:sp>
        <p:nvSpPr>
          <p:cNvPr id="85" name="右矢印 84"/>
          <p:cNvSpPr/>
          <p:nvPr/>
        </p:nvSpPr>
        <p:spPr>
          <a:xfrm>
            <a:off x="1475656" y="820283"/>
            <a:ext cx="1368152" cy="21602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6" name="Picture 1" descr="F:\STJ\run20120229\graph\MagComp_no_20_50_100_150_200_300_400ZOOM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183872"/>
            <a:ext cx="4165521" cy="2824893"/>
          </a:xfrm>
          <a:prstGeom prst="rect">
            <a:avLst/>
          </a:prstGeom>
          <a:noFill/>
        </p:spPr>
      </p:pic>
      <p:sp>
        <p:nvSpPr>
          <p:cNvPr id="102" name="正方形/長方形 101"/>
          <p:cNvSpPr/>
          <p:nvPr/>
        </p:nvSpPr>
        <p:spPr>
          <a:xfrm>
            <a:off x="5887609" y="5581183"/>
            <a:ext cx="24440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/>
              <a:t>V: 0.5mV/DIV, I: 500nA/DIV</a:t>
            </a:r>
            <a:endParaRPr lang="en-US" altLang="ja-JP" dirty="0"/>
          </a:p>
        </p:txBody>
      </p:sp>
      <p:cxnSp>
        <p:nvCxnSpPr>
          <p:cNvPr id="103" name="直線矢印コネクタ 102"/>
          <p:cNvCxnSpPr/>
          <p:nvPr/>
        </p:nvCxnSpPr>
        <p:spPr>
          <a:xfrm flipV="1">
            <a:off x="3167086" y="4383724"/>
            <a:ext cx="1" cy="67537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正方形/長方形 103"/>
          <p:cNvSpPr/>
          <p:nvPr/>
        </p:nvSpPr>
        <p:spPr>
          <a:xfrm>
            <a:off x="3170843" y="4749339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1mV</a:t>
            </a:r>
            <a:endParaRPr lang="en-US" altLang="ja-JP" dirty="0"/>
          </a:p>
        </p:txBody>
      </p:sp>
      <p:cxnSp>
        <p:nvCxnSpPr>
          <p:cNvPr id="105" name="直線矢印コネクタ 104"/>
          <p:cNvCxnSpPr/>
          <p:nvPr/>
        </p:nvCxnSpPr>
        <p:spPr>
          <a:xfrm>
            <a:off x="1619672" y="4383724"/>
            <a:ext cx="1498096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1578119" y="4014392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10</a:t>
            </a:r>
            <a:r>
              <a:rPr lang="en-US" altLang="ja-JP" dirty="0" smtClean="0">
                <a:sym typeface="Symbol"/>
              </a:rPr>
              <a:t></a:t>
            </a:r>
            <a:r>
              <a:rPr lang="en-US" altLang="ja-JP" dirty="0" smtClean="0"/>
              <a:t>A</a:t>
            </a:r>
            <a:endParaRPr lang="en-US" altLang="ja-JP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065640" y="3492907"/>
            <a:ext cx="1540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 = 35Gauss</a:t>
            </a:r>
          </a:p>
          <a:p>
            <a:r>
              <a:rPr lang="en-US" altLang="ja-JP" dirty="0" smtClean="0"/>
              <a:t>T&lt;1.5K</a:t>
            </a:r>
            <a:endParaRPr lang="en-US" altLang="ja-JP" sz="1400" dirty="0" smtClean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298904" y="2780928"/>
            <a:ext cx="2512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Leakage: 10</a:t>
            </a:r>
            <a:r>
              <a:rPr kumimoji="1" lang="en-US" altLang="ja-JP" sz="2000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A @1mV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211500" y="928295"/>
            <a:ext cx="2335942" cy="1844750"/>
            <a:chOff x="5148064" y="3717032"/>
            <a:chExt cx="3651429" cy="2592288"/>
          </a:xfrm>
        </p:grpSpPr>
        <p:sp>
          <p:nvSpPr>
            <p:cNvPr id="110" name="角丸四角形 109"/>
            <p:cNvSpPr/>
            <p:nvPr/>
          </p:nvSpPr>
          <p:spPr>
            <a:xfrm>
              <a:off x="6012160" y="4787860"/>
              <a:ext cx="1224136" cy="136815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6084168" y="5013061"/>
              <a:ext cx="527443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STJ</a:t>
              </a:r>
              <a:endParaRPr kumimoji="1" lang="ja-JP" altLang="en-US" sz="1200" dirty="0"/>
            </a:p>
          </p:txBody>
        </p:sp>
        <p:grpSp>
          <p:nvGrpSpPr>
            <p:cNvPr id="112" name="グループ化 111"/>
            <p:cNvGrpSpPr/>
            <p:nvPr/>
          </p:nvGrpSpPr>
          <p:grpSpPr>
            <a:xfrm rot="16200000">
              <a:off x="6408203" y="5255913"/>
              <a:ext cx="576065" cy="360040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47" name="円/楕円 146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148" name="円/楕円 147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</p:grpSp>
        <p:cxnSp>
          <p:nvCxnSpPr>
            <p:cNvPr id="113" name="直線コネクタ 112"/>
            <p:cNvCxnSpPr/>
            <p:nvPr/>
          </p:nvCxnSpPr>
          <p:spPr>
            <a:xfrm>
              <a:off x="6660232" y="5723964"/>
              <a:ext cx="0" cy="2880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>
              <a:off x="6660232" y="4365104"/>
              <a:ext cx="0" cy="78279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線コネクタ 115"/>
            <p:cNvCxnSpPr/>
            <p:nvPr/>
          </p:nvCxnSpPr>
          <p:spPr>
            <a:xfrm>
              <a:off x="6671562" y="5085184"/>
              <a:ext cx="107173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直線コネクタ 116"/>
            <p:cNvCxnSpPr/>
            <p:nvPr/>
          </p:nvCxnSpPr>
          <p:spPr>
            <a:xfrm>
              <a:off x="6671562" y="5733256"/>
              <a:ext cx="10801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フリーフォーム 117"/>
            <p:cNvSpPr/>
            <p:nvPr/>
          </p:nvSpPr>
          <p:spPr>
            <a:xfrm>
              <a:off x="5397479" y="5301208"/>
              <a:ext cx="182633" cy="169702"/>
            </a:xfrm>
            <a:custGeom>
              <a:avLst/>
              <a:gdLst>
                <a:gd name="connsiteX0" fmla="*/ 0 w 211015"/>
                <a:gd name="connsiteY0" fmla="*/ 379828 h 379828"/>
                <a:gd name="connsiteX1" fmla="*/ 98474 w 211015"/>
                <a:gd name="connsiteY1" fmla="*/ 0 h 379828"/>
                <a:gd name="connsiteX2" fmla="*/ 211015 w 211015"/>
                <a:gd name="connsiteY2" fmla="*/ 379828 h 37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015" h="379828">
                  <a:moveTo>
                    <a:pt x="0" y="379828"/>
                  </a:moveTo>
                  <a:cubicBezTo>
                    <a:pt x="31652" y="189914"/>
                    <a:pt x="63305" y="0"/>
                    <a:pt x="98474" y="0"/>
                  </a:cubicBezTo>
                  <a:cubicBezTo>
                    <a:pt x="133643" y="0"/>
                    <a:pt x="172329" y="189914"/>
                    <a:pt x="211015" y="379828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19" name="フリーフォーム 118"/>
            <p:cNvSpPr/>
            <p:nvPr/>
          </p:nvSpPr>
          <p:spPr>
            <a:xfrm flipV="1">
              <a:off x="5580112" y="5453608"/>
              <a:ext cx="182633" cy="169702"/>
            </a:xfrm>
            <a:custGeom>
              <a:avLst/>
              <a:gdLst>
                <a:gd name="connsiteX0" fmla="*/ 0 w 211015"/>
                <a:gd name="connsiteY0" fmla="*/ 379828 h 379828"/>
                <a:gd name="connsiteX1" fmla="*/ 98474 w 211015"/>
                <a:gd name="connsiteY1" fmla="*/ 0 h 379828"/>
                <a:gd name="connsiteX2" fmla="*/ 211015 w 211015"/>
                <a:gd name="connsiteY2" fmla="*/ 379828 h 37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015" h="379828">
                  <a:moveTo>
                    <a:pt x="0" y="379828"/>
                  </a:moveTo>
                  <a:cubicBezTo>
                    <a:pt x="31652" y="189914"/>
                    <a:pt x="63305" y="0"/>
                    <a:pt x="98474" y="0"/>
                  </a:cubicBezTo>
                  <a:cubicBezTo>
                    <a:pt x="133643" y="0"/>
                    <a:pt x="172329" y="189914"/>
                    <a:pt x="211015" y="379828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5292080" y="5229200"/>
              <a:ext cx="576064" cy="504056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grpSp>
          <p:nvGrpSpPr>
            <p:cNvPr id="121" name="グループ化 59"/>
            <p:cNvGrpSpPr/>
            <p:nvPr/>
          </p:nvGrpSpPr>
          <p:grpSpPr>
            <a:xfrm>
              <a:off x="5148064" y="6156012"/>
              <a:ext cx="504056" cy="144016"/>
              <a:chOff x="6876256" y="6381328"/>
              <a:chExt cx="504056" cy="144016"/>
            </a:xfrm>
          </p:grpSpPr>
          <p:cxnSp>
            <p:nvCxnSpPr>
              <p:cNvPr id="143" name="直線コネクタ 142"/>
              <p:cNvCxnSpPr/>
              <p:nvPr/>
            </p:nvCxnSpPr>
            <p:spPr>
              <a:xfrm>
                <a:off x="6876256" y="6381328"/>
                <a:ext cx="50405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/>
              <p:cNvCxnSpPr/>
              <p:nvPr/>
            </p:nvCxnSpPr>
            <p:spPr>
              <a:xfrm flipH="1">
                <a:off x="6876256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/>
              <p:cNvCxnSpPr/>
              <p:nvPr/>
            </p:nvCxnSpPr>
            <p:spPr>
              <a:xfrm flipH="1">
                <a:off x="7020272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/>
              <p:cNvCxnSpPr/>
              <p:nvPr/>
            </p:nvCxnSpPr>
            <p:spPr>
              <a:xfrm flipH="1">
                <a:off x="7164288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直線コネクタ 121"/>
            <p:cNvCxnSpPr>
              <a:stCxn id="120" idx="4"/>
            </p:cNvCxnSpPr>
            <p:nvPr/>
          </p:nvCxnSpPr>
          <p:spPr>
            <a:xfrm>
              <a:off x="5580112" y="5733256"/>
              <a:ext cx="0" cy="4227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正方形/長方形 122"/>
            <p:cNvSpPr/>
            <p:nvPr/>
          </p:nvSpPr>
          <p:spPr>
            <a:xfrm>
              <a:off x="5868146" y="4005064"/>
              <a:ext cx="1224134" cy="36004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smtClean="0"/>
                <a:t>1k</a:t>
              </a:r>
              <a:endParaRPr kumimoji="1" lang="ja-JP" altLang="en-US" sz="1200" dirty="0"/>
            </a:p>
          </p:txBody>
        </p:sp>
        <p:cxnSp>
          <p:nvCxnSpPr>
            <p:cNvPr id="124" name="直線コネクタ 123"/>
            <p:cNvCxnSpPr/>
            <p:nvPr/>
          </p:nvCxnSpPr>
          <p:spPr>
            <a:xfrm>
              <a:off x="5580112" y="3789040"/>
              <a:ext cx="0" cy="14401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25" name="グループ化 59"/>
            <p:cNvGrpSpPr/>
            <p:nvPr/>
          </p:nvGrpSpPr>
          <p:grpSpPr>
            <a:xfrm>
              <a:off x="7380312" y="6165304"/>
              <a:ext cx="504056" cy="144016"/>
              <a:chOff x="6876256" y="6381328"/>
              <a:chExt cx="504056" cy="144016"/>
            </a:xfrm>
          </p:grpSpPr>
          <p:cxnSp>
            <p:nvCxnSpPr>
              <p:cNvPr id="139" name="直線コネクタ 138"/>
              <p:cNvCxnSpPr/>
              <p:nvPr/>
            </p:nvCxnSpPr>
            <p:spPr>
              <a:xfrm>
                <a:off x="6876256" y="6381328"/>
                <a:ext cx="50405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/>
              <p:cNvCxnSpPr/>
              <p:nvPr/>
            </p:nvCxnSpPr>
            <p:spPr>
              <a:xfrm flipH="1">
                <a:off x="6876256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/>
              <p:cNvCxnSpPr/>
              <p:nvPr/>
            </p:nvCxnSpPr>
            <p:spPr>
              <a:xfrm flipH="1">
                <a:off x="7020272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 flipH="1">
                <a:off x="7164288" y="6381328"/>
                <a:ext cx="144016" cy="14401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6" name="直線コネクタ 125"/>
            <p:cNvCxnSpPr/>
            <p:nvPr/>
          </p:nvCxnSpPr>
          <p:spPr>
            <a:xfrm>
              <a:off x="6660232" y="6021288"/>
              <a:ext cx="10801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>
              <a:off x="7740352" y="6021288"/>
              <a:ext cx="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二等辺三角形 127"/>
            <p:cNvSpPr/>
            <p:nvPr/>
          </p:nvSpPr>
          <p:spPr>
            <a:xfrm rot="5400000">
              <a:off x="7632340" y="5121188"/>
              <a:ext cx="792088" cy="576064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cxnSp>
          <p:nvCxnSpPr>
            <p:cNvPr id="129" name="直線コネクタ 128"/>
            <p:cNvCxnSpPr/>
            <p:nvPr/>
          </p:nvCxnSpPr>
          <p:spPr>
            <a:xfrm>
              <a:off x="5580112" y="3789040"/>
              <a:ext cx="215185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>
              <a:off x="6660232" y="4437112"/>
              <a:ext cx="10801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二等辺三角形 130"/>
            <p:cNvSpPr/>
            <p:nvPr/>
          </p:nvSpPr>
          <p:spPr>
            <a:xfrm rot="5400000">
              <a:off x="7621010" y="3825044"/>
              <a:ext cx="792088" cy="576064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cxnSp>
          <p:nvCxnSpPr>
            <p:cNvPr id="132" name="直線コネクタ 131"/>
            <p:cNvCxnSpPr/>
            <p:nvPr/>
          </p:nvCxnSpPr>
          <p:spPr>
            <a:xfrm>
              <a:off x="6660232" y="3789040"/>
              <a:ext cx="0" cy="2067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3" name="テキスト ボックス 132"/>
            <p:cNvSpPr txBox="1"/>
            <p:nvPr/>
          </p:nvSpPr>
          <p:spPr>
            <a:xfrm>
              <a:off x="7740352" y="3789039"/>
              <a:ext cx="350544" cy="5068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I</a:t>
              </a:r>
              <a:endParaRPr kumimoji="1" lang="ja-JP" altLang="en-US" sz="2000" dirty="0"/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7683288" y="5148480"/>
              <a:ext cx="465737" cy="5068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V</a:t>
              </a:r>
              <a:endParaRPr kumimoji="1" lang="ja-JP" altLang="en-US" sz="2000" dirty="0"/>
            </a:p>
          </p:txBody>
        </p:sp>
        <p:cxnSp>
          <p:nvCxnSpPr>
            <p:cNvPr id="135" name="直線矢印コネクタ 134"/>
            <p:cNvCxnSpPr/>
            <p:nvPr/>
          </p:nvCxnSpPr>
          <p:spPr>
            <a:xfrm>
              <a:off x="8249848" y="5445224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6" name="テキスト ボックス 135"/>
            <p:cNvSpPr txBox="1"/>
            <p:nvPr/>
          </p:nvSpPr>
          <p:spPr>
            <a:xfrm>
              <a:off x="8100392" y="5589240"/>
              <a:ext cx="699101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Read</a:t>
              </a:r>
              <a:endParaRPr kumimoji="1" lang="ja-JP" altLang="en-US" sz="1200" dirty="0">
                <a:solidFill>
                  <a:schemeClr val="accent2"/>
                </a:solidFill>
              </a:endParaRPr>
            </a:p>
          </p:txBody>
        </p:sp>
        <p:cxnSp>
          <p:nvCxnSpPr>
            <p:cNvPr id="137" name="直線矢印コネクタ 136"/>
            <p:cNvCxnSpPr/>
            <p:nvPr/>
          </p:nvCxnSpPr>
          <p:spPr>
            <a:xfrm>
              <a:off x="8249848" y="4077072"/>
              <a:ext cx="3600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8" name="テキスト ボックス 137"/>
            <p:cNvSpPr txBox="1"/>
            <p:nvPr/>
          </p:nvSpPr>
          <p:spPr>
            <a:xfrm>
              <a:off x="8100392" y="4221088"/>
              <a:ext cx="699101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Read</a:t>
              </a:r>
              <a:endParaRPr kumimoji="1" lang="ja-JP" altLang="en-US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49" name="左右矢印 148"/>
          <p:cNvSpPr/>
          <p:nvPr/>
        </p:nvSpPr>
        <p:spPr>
          <a:xfrm>
            <a:off x="4445173" y="4037112"/>
            <a:ext cx="1309667" cy="988866"/>
          </a:xfrm>
          <a:prstGeom prst="leftRightArrow">
            <a:avLst>
              <a:gd name="adj1" fmla="val 62127"/>
              <a:gd name="adj2" fmla="val 272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Same sample</a:t>
            </a:r>
            <a:endParaRPr kumimoji="1" lang="ja-JP" altLang="en-US" b="1" dirty="0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922708" y="2432776"/>
            <a:ext cx="1592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Keithley</a:t>
            </a:r>
            <a:r>
              <a:rPr kumimoji="1" lang="en-US" altLang="ja-JP" dirty="0" smtClean="0"/>
              <a:t> 2636A</a:t>
            </a:r>
            <a:endParaRPr kumimoji="1" lang="ja-JP" altLang="en-US" dirty="0"/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7023149" y="666975"/>
            <a:ext cx="1986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Tektronix</a:t>
            </a:r>
            <a:r>
              <a:rPr kumimoji="1" lang="en-US" altLang="ja-JP" dirty="0" smtClean="0"/>
              <a:t> ADA400A</a:t>
            </a:r>
            <a:endParaRPr kumimoji="1" lang="ja-JP" altLang="en-US" dirty="0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4833549" y="1675162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70Hz</a:t>
            </a:r>
            <a:endParaRPr kumimoji="1" lang="ja-JP" altLang="en-US" dirty="0"/>
          </a:p>
        </p:txBody>
      </p:sp>
      <p:sp>
        <p:nvSpPr>
          <p:cNvPr id="153" name="コンテンツ プレースホルダー 2"/>
          <p:cNvSpPr txBox="1">
            <a:spLocks/>
          </p:cNvSpPr>
          <p:nvPr/>
        </p:nvSpPr>
        <p:spPr>
          <a:xfrm>
            <a:off x="267431" y="6058448"/>
            <a:ext cx="8444641" cy="56650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Readout system (noise from readout electronics) affects leakage current!</a:t>
            </a:r>
          </a:p>
        </p:txBody>
      </p:sp>
      <p:sp>
        <p:nvSpPr>
          <p:cNvPr id="154" name="スライド番号プレースホルダー 1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1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err="1" smtClean="0"/>
              <a:t>Nb</a:t>
            </a:r>
            <a:r>
              <a:rPr lang="en-US" altLang="ja-JP" sz="3200" dirty="0" smtClean="0"/>
              <a:t>/Al-STJ </a:t>
            </a:r>
            <a:r>
              <a:rPr kumimoji="1" lang="en-US" altLang="ja-JP" sz="3200" dirty="0" smtClean="0"/>
              <a:t>I-V curve measurement at FNAL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341919" y="1163200"/>
            <a:ext cx="4752528" cy="34179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Several candidates of HEMT amp will be tested below 2K at FNAL in Dec. 2012 – Feb. 2013.</a:t>
            </a:r>
          </a:p>
          <a:p>
            <a:r>
              <a:rPr lang="en-US" altLang="ja-JP" sz="2000" dirty="0" smtClean="0"/>
              <a:t>We will perform a combined test at FNAL  in Mar. 2013 to measurement of </a:t>
            </a:r>
            <a:r>
              <a:rPr lang="en-US" altLang="ja-JP" sz="2000" dirty="0" err="1" smtClean="0"/>
              <a:t>Nb</a:t>
            </a:r>
            <a:r>
              <a:rPr lang="en-US" altLang="ja-JP" sz="2000" dirty="0" smtClean="0"/>
              <a:t>/Al-STJ I-V curve as well as measurement of </a:t>
            </a:r>
            <a:r>
              <a:rPr lang="en-US" altLang="ja-JP" sz="2000" dirty="0" err="1" smtClean="0"/>
              <a:t>Nb</a:t>
            </a:r>
            <a:r>
              <a:rPr lang="en-US" altLang="ja-JP" sz="2000" dirty="0" smtClean="0"/>
              <a:t>/Al-STJ response to visible light at FNAL. two graduated students from Tsukuba will join in this test.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6043478" y="1196752"/>
            <a:ext cx="2333851" cy="27222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2416" y="2768574"/>
            <a:ext cx="436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STJ</a:t>
            </a:r>
            <a:endParaRPr kumimoji="1" lang="ja-JP" altLang="en-US" sz="1600" dirty="0"/>
          </a:p>
        </p:txBody>
      </p:sp>
      <p:grpSp>
        <p:nvGrpSpPr>
          <p:cNvPr id="7" name="グループ化 6"/>
          <p:cNvGrpSpPr/>
          <p:nvPr/>
        </p:nvGrpSpPr>
        <p:grpSpPr>
          <a:xfrm rot="16200000">
            <a:off x="6391646" y="3046571"/>
            <a:ext cx="613486" cy="344690"/>
            <a:chOff x="6012160" y="2708920"/>
            <a:chExt cx="576065" cy="360040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1" name="円/楕円 40"/>
            <p:cNvSpPr/>
            <p:nvPr/>
          </p:nvSpPr>
          <p:spPr>
            <a:xfrm>
              <a:off x="6012160" y="2708920"/>
              <a:ext cx="360040" cy="36004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228185" y="2708920"/>
              <a:ext cx="360040" cy="360040"/>
            </a:xfrm>
            <a:prstGeom prst="ellipse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</p:grpSp>
      <p:cxnSp>
        <p:nvCxnSpPr>
          <p:cNvPr id="8" name="直線コネクタ 7"/>
          <p:cNvCxnSpPr/>
          <p:nvPr/>
        </p:nvCxnSpPr>
        <p:spPr>
          <a:xfrm>
            <a:off x="6663920" y="3525657"/>
            <a:ext cx="0" cy="4601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6663920" y="2078526"/>
            <a:ext cx="0" cy="83364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674767" y="2845382"/>
            <a:ext cx="10260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674767" y="3535553"/>
            <a:ext cx="10340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フリーフォーム 11"/>
          <p:cNvSpPr/>
          <p:nvPr/>
        </p:nvSpPr>
        <p:spPr>
          <a:xfrm>
            <a:off x="5455003" y="3075439"/>
            <a:ext cx="174847" cy="180726"/>
          </a:xfrm>
          <a:custGeom>
            <a:avLst/>
            <a:gdLst>
              <a:gd name="connsiteX0" fmla="*/ 0 w 211015"/>
              <a:gd name="connsiteY0" fmla="*/ 379828 h 379828"/>
              <a:gd name="connsiteX1" fmla="*/ 98474 w 211015"/>
              <a:gd name="connsiteY1" fmla="*/ 0 h 379828"/>
              <a:gd name="connsiteX2" fmla="*/ 211015 w 211015"/>
              <a:gd name="connsiteY2" fmla="*/ 379828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015" h="379828">
                <a:moveTo>
                  <a:pt x="0" y="379828"/>
                </a:moveTo>
                <a:cubicBezTo>
                  <a:pt x="31652" y="189914"/>
                  <a:pt x="63305" y="0"/>
                  <a:pt x="98474" y="0"/>
                </a:cubicBezTo>
                <a:cubicBezTo>
                  <a:pt x="133643" y="0"/>
                  <a:pt x="172329" y="189914"/>
                  <a:pt x="211015" y="3798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3" name="フリーフォーム 12"/>
          <p:cNvSpPr/>
          <p:nvPr/>
        </p:nvSpPr>
        <p:spPr>
          <a:xfrm flipV="1">
            <a:off x="5629849" y="3237739"/>
            <a:ext cx="174847" cy="180726"/>
          </a:xfrm>
          <a:custGeom>
            <a:avLst/>
            <a:gdLst>
              <a:gd name="connsiteX0" fmla="*/ 0 w 211015"/>
              <a:gd name="connsiteY0" fmla="*/ 379828 h 379828"/>
              <a:gd name="connsiteX1" fmla="*/ 98474 w 211015"/>
              <a:gd name="connsiteY1" fmla="*/ 0 h 379828"/>
              <a:gd name="connsiteX2" fmla="*/ 211015 w 211015"/>
              <a:gd name="connsiteY2" fmla="*/ 379828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015" h="379828">
                <a:moveTo>
                  <a:pt x="0" y="379828"/>
                </a:moveTo>
                <a:cubicBezTo>
                  <a:pt x="31652" y="189914"/>
                  <a:pt x="63305" y="0"/>
                  <a:pt x="98474" y="0"/>
                </a:cubicBezTo>
                <a:cubicBezTo>
                  <a:pt x="133643" y="0"/>
                  <a:pt x="172329" y="189914"/>
                  <a:pt x="211015" y="3798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4" name="円/楕円 13"/>
          <p:cNvSpPr/>
          <p:nvPr/>
        </p:nvSpPr>
        <p:spPr>
          <a:xfrm>
            <a:off x="5354097" y="2998754"/>
            <a:ext cx="551504" cy="536799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grpSp>
        <p:nvGrpSpPr>
          <p:cNvPr id="15" name="グループ化 59"/>
          <p:cNvGrpSpPr/>
          <p:nvPr/>
        </p:nvGrpSpPr>
        <p:grpSpPr>
          <a:xfrm>
            <a:off x="5388567" y="3985771"/>
            <a:ext cx="482566" cy="153371"/>
            <a:chOff x="6876256" y="6381328"/>
            <a:chExt cx="504056" cy="144016"/>
          </a:xfrm>
        </p:grpSpPr>
        <p:cxnSp>
          <p:nvCxnSpPr>
            <p:cNvPr id="37" name="直線コネクタ 36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>
            <a:stCxn id="14" idx="4"/>
          </p:cNvCxnSpPr>
          <p:nvPr/>
        </p:nvCxnSpPr>
        <p:spPr>
          <a:xfrm>
            <a:off x="5629849" y="3535553"/>
            <a:ext cx="0" cy="4502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6364894" y="1695098"/>
            <a:ext cx="712654" cy="3834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1k</a:t>
            </a:r>
            <a:r>
              <a:rPr lang="en-US" altLang="ja-JP" sz="1600" dirty="0" smtClean="0">
                <a:sym typeface="Symbol"/>
              </a:rPr>
              <a:t></a:t>
            </a:r>
            <a:endParaRPr kumimoji="1" lang="ja-JP" altLang="en-US" sz="1600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5629849" y="1465041"/>
            <a:ext cx="0" cy="15337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グループ化 59"/>
          <p:cNvGrpSpPr/>
          <p:nvPr/>
        </p:nvGrpSpPr>
        <p:grpSpPr>
          <a:xfrm>
            <a:off x="6422637" y="3995667"/>
            <a:ext cx="482566" cy="153371"/>
            <a:chOff x="6876256" y="6381328"/>
            <a:chExt cx="504056" cy="144016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二等辺三角形 21"/>
          <p:cNvSpPr/>
          <p:nvPr/>
        </p:nvSpPr>
        <p:spPr>
          <a:xfrm rot="5400000">
            <a:off x="7551972" y="2914715"/>
            <a:ext cx="843542" cy="55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5629849" y="1465041"/>
            <a:ext cx="20601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6663920" y="2155212"/>
            <a:ext cx="10340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二等辺三角形 24"/>
          <p:cNvSpPr/>
          <p:nvPr/>
        </p:nvSpPr>
        <p:spPr>
          <a:xfrm rot="5400000">
            <a:off x="7541125" y="1534374"/>
            <a:ext cx="843542" cy="55150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6663920" y="1465041"/>
            <a:ext cx="0" cy="2201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697991" y="155294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I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643360" y="2912790"/>
            <a:ext cx="388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V</a:t>
            </a:r>
            <a:endParaRPr kumimoji="1" lang="ja-JP" altLang="en-US" sz="2800" dirty="0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8239877" y="3165802"/>
            <a:ext cx="472100" cy="22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8042681" y="3382182"/>
            <a:ext cx="601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2"/>
                </a:solidFill>
              </a:rPr>
              <a:t>Read</a:t>
            </a:r>
            <a:endParaRPr kumimoji="1" lang="ja-JP" altLang="en-US" sz="1600" dirty="0">
              <a:solidFill>
                <a:schemeClr val="accent2"/>
              </a:solidFill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8185765" y="1771783"/>
            <a:ext cx="5262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8042681" y="1925155"/>
            <a:ext cx="601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2"/>
                </a:solidFill>
              </a:rPr>
              <a:t>Read</a:t>
            </a:r>
            <a:endParaRPr kumimoji="1" lang="ja-JP" altLang="en-US" sz="1600" dirty="0">
              <a:solidFill>
                <a:schemeClr val="accent2"/>
              </a:solidFill>
            </a:endParaRPr>
          </a:p>
        </p:txBody>
      </p:sp>
      <p:sp>
        <p:nvSpPr>
          <p:cNvPr id="47" name="スライド番号プレースホルダー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026" name="Picture 2" descr="F:\photo\2012-12@FNAL\DSC02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15" y="4437070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photo\2012-12@FNAL\DSC020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758" y="4428541"/>
            <a:ext cx="2951028" cy="221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3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000" dirty="0" smtClean="0"/>
              <a:t>Pre-amplifier developments for </a:t>
            </a:r>
            <a:r>
              <a:rPr kumimoji="1" lang="en-US" altLang="ja-JP" sz="4000" dirty="0" err="1" smtClean="0"/>
              <a:t>Nb</a:t>
            </a:r>
            <a:r>
              <a:rPr kumimoji="1" lang="en-US" altLang="ja-JP" sz="4000" dirty="0" smtClean="0"/>
              <a:t>/Al-STJ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28800"/>
                <a:ext cx="5040560" cy="4392488"/>
              </a:xfrm>
            </p:spPr>
            <p:txBody>
              <a:bodyPr>
                <a:normAutofit lnSpcReduction="10000"/>
              </a:bodyPr>
              <a:lstStyle/>
              <a:p>
                <a:r>
                  <a:rPr kumimoji="1" lang="en-US" altLang="ja-JP" sz="2800" dirty="0" smtClean="0"/>
                  <a:t>As a </a:t>
                </a:r>
                <a:r>
                  <a:rPr lang="en-US" altLang="ja-JP" sz="2800" dirty="0" smtClean="0"/>
                  <a:t>first</a:t>
                </a:r>
                <a:r>
                  <a:rPr kumimoji="1" lang="en-US" altLang="ja-JP" sz="2800" dirty="0" smtClean="0"/>
                  <a:t> step, we aim at single visible photon (</a:t>
                </a:r>
                <a14:m>
                  <m:oMath xmlns:m="http://schemas.openxmlformats.org/officeDocument/2006/math">
                    <m:r>
                      <a:rPr kumimoji="1" lang="en-US" altLang="ja-JP" sz="2800" b="0" i="1" smtClean="0">
                        <a:latin typeface="Cambria Math"/>
                      </a:rPr>
                      <m:t>𝜆</m:t>
                    </m:r>
                    <m:r>
                      <a:rPr kumimoji="1" lang="en-US" altLang="ja-JP" sz="2800" b="0" i="1" smtClean="0">
                        <a:latin typeface="Cambria Math"/>
                      </a:rPr>
                      <m:t>=470</m:t>
                    </m:r>
                    <m:r>
                      <m:rPr>
                        <m:sty m:val="p"/>
                      </m:rPr>
                      <a:rPr kumimoji="1" lang="en-US" altLang="ja-JP" sz="2800" b="0" i="1" smtClean="0">
                        <a:latin typeface="Cambria Math"/>
                      </a:rPr>
                      <m:t>nm</m:t>
                    </m:r>
                  </m:oMath>
                </a14:m>
                <a:r>
                  <a:rPr kumimoji="1" lang="en-US" altLang="ja-JP" sz="2800" dirty="0" smtClean="0"/>
                  <a:t>).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q</m:t>
                        </m:r>
                        <m:r>
                          <a:rPr lang="en-US" altLang="ja-JP" sz="24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p</m:t>
                        </m:r>
                        <m:r>
                          <a:rPr lang="en-US" altLang="ja-JP" sz="24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ja-JP" altLang="en-US" sz="2400" dirty="0"/>
                  <a:t> </a:t>
                </a:r>
                <a:r>
                  <a:rPr lang="en-US" altLang="ja-JP" sz="2400" dirty="0"/>
                  <a:t>if consider factor 10 by back-tunneling </a:t>
                </a:r>
                <a:r>
                  <a:rPr lang="en-US" altLang="ja-JP" sz="2400" dirty="0" smtClean="0"/>
                  <a:t>(Q=1.6fC)</a:t>
                </a:r>
              </a:p>
              <a:p>
                <a:pPr lvl="1"/>
                <a:r>
                  <a:rPr lang="en-US" altLang="ja-JP" sz="2400" dirty="0" smtClean="0"/>
                  <a:t>Requirements for pre-amplifier</a:t>
                </a:r>
              </a:p>
              <a:p>
                <a:pPr lvl="2"/>
                <a:r>
                  <a:rPr lang="en-US" altLang="ja-JP" sz="2000" dirty="0" smtClean="0"/>
                  <a:t>Operate at T=1.8K</a:t>
                </a:r>
              </a:p>
              <a:p>
                <a:pPr lvl="2"/>
                <a:r>
                  <a:rPr lang="en-US" altLang="ja-JP" sz="2000" dirty="0" smtClean="0"/>
                  <a:t>Noise: &lt;0.34fC (2100e)</a:t>
                </a:r>
              </a:p>
              <a:p>
                <a:pPr lvl="2"/>
                <a:r>
                  <a:rPr lang="en-US" altLang="ja-JP" sz="2000" dirty="0" smtClean="0"/>
                  <a:t>Gain: 40mV/</a:t>
                </a:r>
                <a:r>
                  <a:rPr lang="en-US" altLang="ja-JP" sz="2000" dirty="0" err="1" smtClean="0"/>
                  <a:t>fC</a:t>
                </a:r>
                <a:r>
                  <a:rPr lang="en-US" altLang="ja-JP" sz="2000" dirty="0" smtClean="0"/>
                  <a:t> (64mV for Q=1.6fC) </a:t>
                </a:r>
                <a:r>
                  <a:rPr lang="en-US" altLang="ja-JP" sz="2000" dirty="0" smtClean="0">
                    <a:sym typeface="Wingdings"/>
                  </a:rPr>
                  <a:t> C</a:t>
                </a:r>
                <a:r>
                  <a:rPr lang="en-US" altLang="ja-JP" sz="2000" baseline="-25000" dirty="0" smtClean="0">
                    <a:sym typeface="Wingdings"/>
                  </a:rPr>
                  <a:t>F</a:t>
                </a:r>
                <a:r>
                  <a:rPr lang="en-US" altLang="ja-JP" sz="2000" dirty="0" smtClean="0">
                    <a:sym typeface="Wingdings"/>
                  </a:rPr>
                  <a:t>=0.025pF</a:t>
                </a:r>
                <a:endParaRPr lang="en-US" altLang="ja-JP" sz="1800" dirty="0" smtClean="0">
                  <a:sym typeface="Wingdings"/>
                </a:endParaRPr>
              </a:p>
              <a:p>
                <a:r>
                  <a:rPr lang="en-US" altLang="ja-JP" sz="2800" dirty="0"/>
                  <a:t>U</a:t>
                </a:r>
                <a:r>
                  <a:rPr lang="en-US" altLang="ja-JP" sz="2800" dirty="0" smtClean="0"/>
                  <a:t>seful </a:t>
                </a:r>
                <a:r>
                  <a:rPr lang="en-US" altLang="ja-JP" sz="2800" dirty="0"/>
                  <a:t>for </a:t>
                </a:r>
                <a:r>
                  <a:rPr lang="en-US" altLang="ja-JP" sz="2800" dirty="0" err="1" smtClean="0"/>
                  <a:t>Hf</a:t>
                </a:r>
                <a:r>
                  <a:rPr lang="en-US" altLang="ja-JP" sz="2800" dirty="0" smtClean="0"/>
                  <a:t>-STJ readout as well</a:t>
                </a:r>
                <a:endParaRPr lang="en-US" altLang="ja-JP" dirty="0" smtClean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28800"/>
                <a:ext cx="5040560" cy="4392488"/>
              </a:xfrm>
              <a:blipFill rotWithShape="1">
                <a:blip r:embed="rId2"/>
                <a:stretch>
                  <a:fillRect l="-2056" t="-2219" r="-22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リーフォーム 3"/>
          <p:cNvSpPr/>
          <p:nvPr/>
        </p:nvSpPr>
        <p:spPr>
          <a:xfrm>
            <a:off x="7547764" y="1999435"/>
            <a:ext cx="323586" cy="1605516"/>
          </a:xfrm>
          <a:custGeom>
            <a:avLst/>
            <a:gdLst>
              <a:gd name="connsiteX0" fmla="*/ 0 w 323586"/>
              <a:gd name="connsiteY0" fmla="*/ 0 h 1605516"/>
              <a:gd name="connsiteX1" fmla="*/ 318977 w 323586"/>
              <a:gd name="connsiteY1" fmla="*/ 127591 h 1605516"/>
              <a:gd name="connsiteX2" fmla="*/ 191386 w 323586"/>
              <a:gd name="connsiteY2" fmla="*/ 616688 h 1605516"/>
              <a:gd name="connsiteX3" fmla="*/ 223284 w 323586"/>
              <a:gd name="connsiteY3" fmla="*/ 1254642 h 1605516"/>
              <a:gd name="connsiteX4" fmla="*/ 244549 w 323586"/>
              <a:gd name="connsiteY4" fmla="*/ 1488558 h 1605516"/>
              <a:gd name="connsiteX5" fmla="*/ 10632 w 323586"/>
              <a:gd name="connsiteY5" fmla="*/ 1605516 h 160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586" h="1605516">
                <a:moveTo>
                  <a:pt x="0" y="0"/>
                </a:moveTo>
                <a:cubicBezTo>
                  <a:pt x="143539" y="12405"/>
                  <a:pt x="287079" y="24810"/>
                  <a:pt x="318977" y="127591"/>
                </a:cubicBezTo>
                <a:cubicBezTo>
                  <a:pt x="350875" y="230372"/>
                  <a:pt x="207335" y="428846"/>
                  <a:pt x="191386" y="616688"/>
                </a:cubicBezTo>
                <a:cubicBezTo>
                  <a:pt x="175437" y="804530"/>
                  <a:pt x="214423" y="1109330"/>
                  <a:pt x="223284" y="1254642"/>
                </a:cubicBezTo>
                <a:cubicBezTo>
                  <a:pt x="232145" y="1399954"/>
                  <a:pt x="279991" y="1430079"/>
                  <a:pt x="244549" y="1488558"/>
                </a:cubicBezTo>
                <a:cubicBezTo>
                  <a:pt x="209107" y="1547037"/>
                  <a:pt x="109869" y="1576276"/>
                  <a:pt x="10632" y="1605516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912086" y="3210106"/>
            <a:ext cx="504056" cy="756084"/>
            <a:chOff x="3275856" y="2996952"/>
            <a:chExt cx="648072" cy="1008112"/>
          </a:xfrm>
        </p:grpSpPr>
        <p:sp>
          <p:nvSpPr>
            <p:cNvPr id="6" name="円/楕円 5"/>
            <p:cNvSpPr/>
            <p:nvPr/>
          </p:nvSpPr>
          <p:spPr>
            <a:xfrm>
              <a:off x="3275856" y="2996952"/>
              <a:ext cx="648072" cy="648072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75856" y="3356992"/>
              <a:ext cx="648072" cy="64807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二等辺三角形 7"/>
          <p:cNvSpPr/>
          <p:nvPr/>
        </p:nvSpPr>
        <p:spPr>
          <a:xfrm rot="10800000">
            <a:off x="6749436" y="4771716"/>
            <a:ext cx="565456" cy="391470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36004" y="3735357"/>
            <a:ext cx="562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accent4"/>
                </a:solidFill>
              </a:rPr>
              <a:t>STJ</a:t>
            </a:r>
            <a:endParaRPr kumimoji="1" lang="ja-JP" altLang="en-US" sz="2400" dirty="0">
              <a:solidFill>
                <a:schemeClr val="accent4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H="1">
            <a:off x="7172498" y="2825750"/>
            <a:ext cx="14947" cy="3872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7164114" y="3942348"/>
            <a:ext cx="0" cy="8640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 flipV="1">
            <a:off x="7308130" y="5006094"/>
            <a:ext cx="293042" cy="70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7308131" y="4897521"/>
            <a:ext cx="29304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13"/>
          <p:cNvSpPr/>
          <p:nvPr/>
        </p:nvSpPr>
        <p:spPr>
          <a:xfrm>
            <a:off x="5868144" y="2492896"/>
            <a:ext cx="2030193" cy="3154873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endCxn id="21" idx="9"/>
          </p:cNvCxnSpPr>
          <p:nvPr/>
        </p:nvCxnSpPr>
        <p:spPr>
          <a:xfrm flipV="1">
            <a:off x="6527240" y="4987415"/>
            <a:ext cx="0" cy="961865"/>
          </a:xfrm>
          <a:prstGeom prst="line">
            <a:avLst/>
          </a:prstGeom>
          <a:ln w="38100"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7172500" y="4501371"/>
            <a:ext cx="580587" cy="77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144942" y="2825750"/>
            <a:ext cx="1058395" cy="95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7440508" y="4493622"/>
            <a:ext cx="2047" cy="4198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6399972" y="1736225"/>
            <a:ext cx="1152128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20" name="太陽 19"/>
          <p:cNvSpPr/>
          <p:nvPr/>
        </p:nvSpPr>
        <p:spPr>
          <a:xfrm>
            <a:off x="7371037" y="3447325"/>
            <a:ext cx="288032" cy="288032"/>
          </a:xfrm>
          <a:prstGeom prst="su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 rot="5400000">
            <a:off x="6186746" y="4500829"/>
            <a:ext cx="685139" cy="288032"/>
          </a:xfrm>
          <a:custGeom>
            <a:avLst/>
            <a:gdLst>
              <a:gd name="T0" fmla="*/ 0 w 1410"/>
              <a:gd name="T1" fmla="*/ 258 h 456"/>
              <a:gd name="T2" fmla="*/ 222 w 1410"/>
              <a:gd name="T3" fmla="*/ 258 h 456"/>
              <a:gd name="T4" fmla="*/ 318 w 1410"/>
              <a:gd name="T5" fmla="*/ 30 h 456"/>
              <a:gd name="T6" fmla="*/ 468 w 1410"/>
              <a:gd name="T7" fmla="*/ 456 h 456"/>
              <a:gd name="T8" fmla="*/ 672 w 1410"/>
              <a:gd name="T9" fmla="*/ 12 h 456"/>
              <a:gd name="T10" fmla="*/ 858 w 1410"/>
              <a:gd name="T11" fmla="*/ 450 h 456"/>
              <a:gd name="T12" fmla="*/ 1020 w 1410"/>
              <a:gd name="T13" fmla="*/ 0 h 456"/>
              <a:gd name="T14" fmla="*/ 1176 w 1410"/>
              <a:gd name="T15" fmla="*/ 246 h 456"/>
              <a:gd name="T16" fmla="*/ 1410 w 1410"/>
              <a:gd name="T17" fmla="*/ 246 h 456"/>
              <a:gd name="connsiteX0" fmla="*/ 0 w 10000"/>
              <a:gd name="connsiteY0" fmla="*/ 5658 h 10000"/>
              <a:gd name="connsiteX1" fmla="*/ 1574 w 10000"/>
              <a:gd name="connsiteY1" fmla="*/ 5658 h 10000"/>
              <a:gd name="connsiteX2" fmla="*/ 2255 w 10000"/>
              <a:gd name="connsiteY2" fmla="*/ 658 h 10000"/>
              <a:gd name="connsiteX3" fmla="*/ 3319 w 10000"/>
              <a:gd name="connsiteY3" fmla="*/ 10000 h 10000"/>
              <a:gd name="connsiteX4" fmla="*/ 4766 w 10000"/>
              <a:gd name="connsiteY4" fmla="*/ 263 h 10000"/>
              <a:gd name="connsiteX5" fmla="*/ 6085 w 10000"/>
              <a:gd name="connsiteY5" fmla="*/ 9868 h 10000"/>
              <a:gd name="connsiteX6" fmla="*/ 7234 w 10000"/>
              <a:gd name="connsiteY6" fmla="*/ 0 h 10000"/>
              <a:gd name="connsiteX7" fmla="*/ 9171 w 10000"/>
              <a:gd name="connsiteY7" fmla="*/ 9677 h 10000"/>
              <a:gd name="connsiteX8" fmla="*/ 10000 w 10000"/>
              <a:gd name="connsiteY8" fmla="*/ 5395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4539 h 10000"/>
              <a:gd name="connsiteX0" fmla="*/ 0 w 11631"/>
              <a:gd name="connsiteY0" fmla="*/ 5658 h 10000"/>
              <a:gd name="connsiteX1" fmla="*/ 1574 w 11631"/>
              <a:gd name="connsiteY1" fmla="*/ 5658 h 10000"/>
              <a:gd name="connsiteX2" fmla="*/ 2255 w 11631"/>
              <a:gd name="connsiteY2" fmla="*/ 658 h 10000"/>
              <a:gd name="connsiteX3" fmla="*/ 3319 w 11631"/>
              <a:gd name="connsiteY3" fmla="*/ 10000 h 10000"/>
              <a:gd name="connsiteX4" fmla="*/ 4766 w 11631"/>
              <a:gd name="connsiteY4" fmla="*/ 263 h 10000"/>
              <a:gd name="connsiteX5" fmla="*/ 6085 w 11631"/>
              <a:gd name="connsiteY5" fmla="*/ 9868 h 10000"/>
              <a:gd name="connsiteX6" fmla="*/ 7234 w 11631"/>
              <a:gd name="connsiteY6" fmla="*/ 0 h 10000"/>
              <a:gd name="connsiteX7" fmla="*/ 8548 w 11631"/>
              <a:gd name="connsiteY7" fmla="*/ 9463 h 10000"/>
              <a:gd name="connsiteX8" fmla="*/ 10065 w 11631"/>
              <a:gd name="connsiteY8" fmla="*/ 5087 h 10000"/>
              <a:gd name="connsiteX9" fmla="*/ 11592 w 11631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180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10065 w 11592"/>
              <a:gd name="connsiteY8" fmla="*/ 5087 h 10000"/>
              <a:gd name="connsiteX9" fmla="*/ 11592 w 11592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9577 w 11592"/>
              <a:gd name="connsiteY8" fmla="*/ 5464 h 10000"/>
              <a:gd name="connsiteX9" fmla="*/ 11592 w 11592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20256"/>
              <a:gd name="connsiteX1" fmla="*/ 1543 w 12933"/>
              <a:gd name="connsiteY1" fmla="*/ 10373 h 20256"/>
              <a:gd name="connsiteX2" fmla="*/ 3230 w 12933"/>
              <a:gd name="connsiteY2" fmla="*/ 0 h 20256"/>
              <a:gd name="connsiteX3" fmla="*/ 4660 w 12933"/>
              <a:gd name="connsiteY3" fmla="*/ 17260 h 20256"/>
              <a:gd name="connsiteX4" fmla="*/ 6469 w 12933"/>
              <a:gd name="connsiteY4" fmla="*/ 20252 h 20256"/>
              <a:gd name="connsiteX5" fmla="*/ 6107 w 12933"/>
              <a:gd name="connsiteY5" fmla="*/ 7523 h 20256"/>
              <a:gd name="connsiteX6" fmla="*/ 7426 w 12933"/>
              <a:gd name="connsiteY6" fmla="*/ 17128 h 20256"/>
              <a:gd name="connsiteX7" fmla="*/ 8575 w 12933"/>
              <a:gd name="connsiteY7" fmla="*/ 7260 h 20256"/>
              <a:gd name="connsiteX8" fmla="*/ 9919 w 12933"/>
              <a:gd name="connsiteY8" fmla="*/ 17006 h 20256"/>
              <a:gd name="connsiteX9" fmla="*/ 10918 w 12933"/>
              <a:gd name="connsiteY9" fmla="*/ 12724 h 20256"/>
              <a:gd name="connsiteX10" fmla="*/ 12933 w 12933"/>
              <a:gd name="connsiteY10" fmla="*/ 12270 h 20256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0918 w 16195"/>
              <a:gd name="connsiteY8" fmla="*/ 12742 h 20270"/>
              <a:gd name="connsiteX9" fmla="*/ 16195 w 16195"/>
              <a:gd name="connsiteY9" fmla="*/ 10214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2961 w 16195"/>
              <a:gd name="connsiteY8" fmla="*/ 10103 h 20270"/>
              <a:gd name="connsiteX9" fmla="*/ 16195 w 16195"/>
              <a:gd name="connsiteY9" fmla="*/ 10214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2961 w 19335"/>
              <a:gd name="connsiteY8" fmla="*/ 10103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6165 w 19335"/>
              <a:gd name="connsiteY6" fmla="*/ 20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323"/>
              <a:gd name="connsiteX1" fmla="*/ 1543 w 19335"/>
              <a:gd name="connsiteY1" fmla="*/ 10391 h 20323"/>
              <a:gd name="connsiteX2" fmla="*/ 3230 w 19335"/>
              <a:gd name="connsiteY2" fmla="*/ 18 h 20323"/>
              <a:gd name="connsiteX3" fmla="*/ 6469 w 19335"/>
              <a:gd name="connsiteY3" fmla="*/ 20270 h 20323"/>
              <a:gd name="connsiteX4" fmla="*/ 9735 w 19335"/>
              <a:gd name="connsiteY4" fmla="*/ 0 h 20323"/>
              <a:gd name="connsiteX5" fmla="*/ 12944 w 19335"/>
              <a:gd name="connsiteY5" fmla="*/ 20162 h 20323"/>
              <a:gd name="connsiteX6" fmla="*/ 16165 w 19335"/>
              <a:gd name="connsiteY6" fmla="*/ 208 h 20323"/>
              <a:gd name="connsiteX7" fmla="*/ 19309 w 19335"/>
              <a:gd name="connsiteY7" fmla="*/ 20323 h 20323"/>
              <a:gd name="connsiteX8" fmla="*/ 17900 w 19335"/>
              <a:gd name="connsiteY8" fmla="*/ 10386 h 20323"/>
              <a:gd name="connsiteX9" fmla="*/ 19335 w 19335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17900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7" h="20323">
                <a:moveTo>
                  <a:pt x="0" y="10202"/>
                </a:moveTo>
                <a:cubicBezTo>
                  <a:pt x="27" y="10170"/>
                  <a:pt x="1486" y="10328"/>
                  <a:pt x="1543" y="10391"/>
                </a:cubicBezTo>
                <a:cubicBezTo>
                  <a:pt x="1526" y="10139"/>
                  <a:pt x="3202" y="68"/>
                  <a:pt x="3230" y="18"/>
                </a:cubicBezTo>
                <a:cubicBezTo>
                  <a:pt x="3258" y="-32"/>
                  <a:pt x="6447" y="20430"/>
                  <a:pt x="6469" y="20270"/>
                </a:cubicBezTo>
                <a:cubicBezTo>
                  <a:pt x="6439" y="20269"/>
                  <a:pt x="9734" y="190"/>
                  <a:pt x="9735" y="0"/>
                </a:cubicBezTo>
                <a:cubicBezTo>
                  <a:pt x="9738" y="122"/>
                  <a:pt x="12911" y="19851"/>
                  <a:pt x="12944" y="20162"/>
                </a:cubicBezTo>
                <a:cubicBezTo>
                  <a:pt x="12911" y="19890"/>
                  <a:pt x="16138" y="386"/>
                  <a:pt x="16165" y="208"/>
                </a:cubicBezTo>
                <a:cubicBezTo>
                  <a:pt x="16146" y="440"/>
                  <a:pt x="19364" y="20354"/>
                  <a:pt x="19309" y="20323"/>
                </a:cubicBezTo>
                <a:cubicBezTo>
                  <a:pt x="19419" y="20430"/>
                  <a:pt x="20927" y="10030"/>
                  <a:pt x="20949" y="10386"/>
                </a:cubicBezTo>
                <a:cubicBezTo>
                  <a:pt x="20902" y="10100"/>
                  <a:pt x="22580" y="10210"/>
                  <a:pt x="22567" y="10308"/>
                </a:cubicBezTo>
              </a:path>
            </a:pathLst>
          </a:custGeom>
          <a:noFill/>
          <a:ln w="31750">
            <a:solidFill>
              <a:schemeClr val="tx2">
                <a:lumMod val="60000"/>
                <a:lumOff val="40000"/>
              </a:schemeClr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>
            <a:off x="7032163" y="5451495"/>
            <a:ext cx="1335798" cy="0"/>
          </a:xfrm>
          <a:prstGeom prst="line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8" idx="0"/>
          </p:cNvCxnSpPr>
          <p:nvPr/>
        </p:nvCxnSpPr>
        <p:spPr>
          <a:xfrm>
            <a:off x="7032164" y="5163186"/>
            <a:ext cx="3432" cy="2853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7443013" y="5025370"/>
            <a:ext cx="2047" cy="4198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11"/>
          <p:cNvSpPr>
            <a:spLocks/>
          </p:cNvSpPr>
          <p:nvPr/>
        </p:nvSpPr>
        <p:spPr bwMode="auto">
          <a:xfrm rot="5400000">
            <a:off x="7573902" y="4895443"/>
            <a:ext cx="342571" cy="144016"/>
          </a:xfrm>
          <a:custGeom>
            <a:avLst/>
            <a:gdLst>
              <a:gd name="T0" fmla="*/ 0 w 1410"/>
              <a:gd name="T1" fmla="*/ 258 h 456"/>
              <a:gd name="T2" fmla="*/ 222 w 1410"/>
              <a:gd name="T3" fmla="*/ 258 h 456"/>
              <a:gd name="T4" fmla="*/ 318 w 1410"/>
              <a:gd name="T5" fmla="*/ 30 h 456"/>
              <a:gd name="T6" fmla="*/ 468 w 1410"/>
              <a:gd name="T7" fmla="*/ 456 h 456"/>
              <a:gd name="T8" fmla="*/ 672 w 1410"/>
              <a:gd name="T9" fmla="*/ 12 h 456"/>
              <a:gd name="T10" fmla="*/ 858 w 1410"/>
              <a:gd name="T11" fmla="*/ 450 h 456"/>
              <a:gd name="T12" fmla="*/ 1020 w 1410"/>
              <a:gd name="T13" fmla="*/ 0 h 456"/>
              <a:gd name="T14" fmla="*/ 1176 w 1410"/>
              <a:gd name="T15" fmla="*/ 246 h 456"/>
              <a:gd name="T16" fmla="*/ 1410 w 1410"/>
              <a:gd name="T17" fmla="*/ 246 h 456"/>
              <a:gd name="connsiteX0" fmla="*/ 0 w 10000"/>
              <a:gd name="connsiteY0" fmla="*/ 5658 h 10000"/>
              <a:gd name="connsiteX1" fmla="*/ 1574 w 10000"/>
              <a:gd name="connsiteY1" fmla="*/ 5658 h 10000"/>
              <a:gd name="connsiteX2" fmla="*/ 2255 w 10000"/>
              <a:gd name="connsiteY2" fmla="*/ 658 h 10000"/>
              <a:gd name="connsiteX3" fmla="*/ 3319 w 10000"/>
              <a:gd name="connsiteY3" fmla="*/ 10000 h 10000"/>
              <a:gd name="connsiteX4" fmla="*/ 4766 w 10000"/>
              <a:gd name="connsiteY4" fmla="*/ 263 h 10000"/>
              <a:gd name="connsiteX5" fmla="*/ 6085 w 10000"/>
              <a:gd name="connsiteY5" fmla="*/ 9868 h 10000"/>
              <a:gd name="connsiteX6" fmla="*/ 7234 w 10000"/>
              <a:gd name="connsiteY6" fmla="*/ 0 h 10000"/>
              <a:gd name="connsiteX7" fmla="*/ 9171 w 10000"/>
              <a:gd name="connsiteY7" fmla="*/ 9677 h 10000"/>
              <a:gd name="connsiteX8" fmla="*/ 10000 w 10000"/>
              <a:gd name="connsiteY8" fmla="*/ 5395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9171 w 11592"/>
              <a:gd name="connsiteY7" fmla="*/ 9677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1592 w 11592"/>
              <a:gd name="connsiteY8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5181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48 w 11592"/>
              <a:gd name="connsiteY7" fmla="*/ 9463 h 10000"/>
              <a:gd name="connsiteX8" fmla="*/ 10065 w 11592"/>
              <a:gd name="connsiteY8" fmla="*/ 5087 h 10000"/>
              <a:gd name="connsiteX9" fmla="*/ 11592 w 11592"/>
              <a:gd name="connsiteY9" fmla="*/ 4539 h 10000"/>
              <a:gd name="connsiteX0" fmla="*/ 0 w 11631"/>
              <a:gd name="connsiteY0" fmla="*/ 5658 h 10000"/>
              <a:gd name="connsiteX1" fmla="*/ 1574 w 11631"/>
              <a:gd name="connsiteY1" fmla="*/ 5658 h 10000"/>
              <a:gd name="connsiteX2" fmla="*/ 2255 w 11631"/>
              <a:gd name="connsiteY2" fmla="*/ 658 h 10000"/>
              <a:gd name="connsiteX3" fmla="*/ 3319 w 11631"/>
              <a:gd name="connsiteY3" fmla="*/ 10000 h 10000"/>
              <a:gd name="connsiteX4" fmla="*/ 4766 w 11631"/>
              <a:gd name="connsiteY4" fmla="*/ 263 h 10000"/>
              <a:gd name="connsiteX5" fmla="*/ 6085 w 11631"/>
              <a:gd name="connsiteY5" fmla="*/ 9868 h 10000"/>
              <a:gd name="connsiteX6" fmla="*/ 7234 w 11631"/>
              <a:gd name="connsiteY6" fmla="*/ 0 h 10000"/>
              <a:gd name="connsiteX7" fmla="*/ 8548 w 11631"/>
              <a:gd name="connsiteY7" fmla="*/ 9463 h 10000"/>
              <a:gd name="connsiteX8" fmla="*/ 10065 w 11631"/>
              <a:gd name="connsiteY8" fmla="*/ 5087 h 10000"/>
              <a:gd name="connsiteX9" fmla="*/ 11592 w 11631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463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48 w 11607"/>
              <a:gd name="connsiteY7" fmla="*/ 9180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4539 h 10000"/>
              <a:gd name="connsiteX0" fmla="*/ 0 w 11607"/>
              <a:gd name="connsiteY0" fmla="*/ 5658 h 10000"/>
              <a:gd name="connsiteX1" fmla="*/ 1574 w 11607"/>
              <a:gd name="connsiteY1" fmla="*/ 5658 h 10000"/>
              <a:gd name="connsiteX2" fmla="*/ 2255 w 11607"/>
              <a:gd name="connsiteY2" fmla="*/ 658 h 10000"/>
              <a:gd name="connsiteX3" fmla="*/ 3319 w 11607"/>
              <a:gd name="connsiteY3" fmla="*/ 10000 h 10000"/>
              <a:gd name="connsiteX4" fmla="*/ 4766 w 11607"/>
              <a:gd name="connsiteY4" fmla="*/ 263 h 10000"/>
              <a:gd name="connsiteX5" fmla="*/ 6085 w 11607"/>
              <a:gd name="connsiteY5" fmla="*/ 9868 h 10000"/>
              <a:gd name="connsiteX6" fmla="*/ 7234 w 11607"/>
              <a:gd name="connsiteY6" fmla="*/ 0 h 10000"/>
              <a:gd name="connsiteX7" fmla="*/ 8578 w 11607"/>
              <a:gd name="connsiteY7" fmla="*/ 9746 h 10000"/>
              <a:gd name="connsiteX8" fmla="*/ 10065 w 11607"/>
              <a:gd name="connsiteY8" fmla="*/ 5087 h 10000"/>
              <a:gd name="connsiteX9" fmla="*/ 11592 w 11607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10065 w 11592"/>
              <a:gd name="connsiteY8" fmla="*/ 5087 h 10000"/>
              <a:gd name="connsiteX9" fmla="*/ 11592 w 11592"/>
              <a:gd name="connsiteY9" fmla="*/ 5010 h 10000"/>
              <a:gd name="connsiteX0" fmla="*/ 0 w 11592"/>
              <a:gd name="connsiteY0" fmla="*/ 5658 h 10000"/>
              <a:gd name="connsiteX1" fmla="*/ 1574 w 11592"/>
              <a:gd name="connsiteY1" fmla="*/ 5658 h 10000"/>
              <a:gd name="connsiteX2" fmla="*/ 2255 w 11592"/>
              <a:gd name="connsiteY2" fmla="*/ 658 h 10000"/>
              <a:gd name="connsiteX3" fmla="*/ 3319 w 11592"/>
              <a:gd name="connsiteY3" fmla="*/ 10000 h 10000"/>
              <a:gd name="connsiteX4" fmla="*/ 4766 w 11592"/>
              <a:gd name="connsiteY4" fmla="*/ 263 h 10000"/>
              <a:gd name="connsiteX5" fmla="*/ 6085 w 11592"/>
              <a:gd name="connsiteY5" fmla="*/ 9868 h 10000"/>
              <a:gd name="connsiteX6" fmla="*/ 7234 w 11592"/>
              <a:gd name="connsiteY6" fmla="*/ 0 h 10000"/>
              <a:gd name="connsiteX7" fmla="*/ 8578 w 11592"/>
              <a:gd name="connsiteY7" fmla="*/ 9746 h 10000"/>
              <a:gd name="connsiteX8" fmla="*/ 9577 w 11592"/>
              <a:gd name="connsiteY8" fmla="*/ 5464 h 10000"/>
              <a:gd name="connsiteX9" fmla="*/ 11592 w 11592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2915 w 12933"/>
              <a:gd name="connsiteY1" fmla="*/ 5658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2924 h 10000"/>
              <a:gd name="connsiteX1" fmla="*/ 1543 w 12933"/>
              <a:gd name="connsiteY1" fmla="*/ 3113 h 10000"/>
              <a:gd name="connsiteX2" fmla="*/ 3596 w 12933"/>
              <a:gd name="connsiteY2" fmla="*/ 658 h 10000"/>
              <a:gd name="connsiteX3" fmla="*/ 4660 w 12933"/>
              <a:gd name="connsiteY3" fmla="*/ 10000 h 10000"/>
              <a:gd name="connsiteX4" fmla="*/ 6107 w 12933"/>
              <a:gd name="connsiteY4" fmla="*/ 263 h 10000"/>
              <a:gd name="connsiteX5" fmla="*/ 7426 w 12933"/>
              <a:gd name="connsiteY5" fmla="*/ 9868 h 10000"/>
              <a:gd name="connsiteX6" fmla="*/ 8575 w 12933"/>
              <a:gd name="connsiteY6" fmla="*/ 0 h 10000"/>
              <a:gd name="connsiteX7" fmla="*/ 9919 w 12933"/>
              <a:gd name="connsiteY7" fmla="*/ 9746 h 10000"/>
              <a:gd name="connsiteX8" fmla="*/ 10918 w 12933"/>
              <a:gd name="connsiteY8" fmla="*/ 5464 h 10000"/>
              <a:gd name="connsiteX9" fmla="*/ 12933 w 12933"/>
              <a:gd name="connsiteY9" fmla="*/ 5010 h 1000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17260"/>
              <a:gd name="connsiteX1" fmla="*/ 1543 w 12933"/>
              <a:gd name="connsiteY1" fmla="*/ 10373 h 17260"/>
              <a:gd name="connsiteX2" fmla="*/ 3230 w 12933"/>
              <a:gd name="connsiteY2" fmla="*/ 0 h 17260"/>
              <a:gd name="connsiteX3" fmla="*/ 4660 w 12933"/>
              <a:gd name="connsiteY3" fmla="*/ 17260 h 17260"/>
              <a:gd name="connsiteX4" fmla="*/ 6107 w 12933"/>
              <a:gd name="connsiteY4" fmla="*/ 7523 h 17260"/>
              <a:gd name="connsiteX5" fmla="*/ 7426 w 12933"/>
              <a:gd name="connsiteY5" fmla="*/ 17128 h 17260"/>
              <a:gd name="connsiteX6" fmla="*/ 8575 w 12933"/>
              <a:gd name="connsiteY6" fmla="*/ 7260 h 17260"/>
              <a:gd name="connsiteX7" fmla="*/ 9919 w 12933"/>
              <a:gd name="connsiteY7" fmla="*/ 17006 h 17260"/>
              <a:gd name="connsiteX8" fmla="*/ 10918 w 12933"/>
              <a:gd name="connsiteY8" fmla="*/ 12724 h 17260"/>
              <a:gd name="connsiteX9" fmla="*/ 12933 w 12933"/>
              <a:gd name="connsiteY9" fmla="*/ 12270 h 17260"/>
              <a:gd name="connsiteX0" fmla="*/ 0 w 12933"/>
              <a:gd name="connsiteY0" fmla="*/ 10184 h 20256"/>
              <a:gd name="connsiteX1" fmla="*/ 1543 w 12933"/>
              <a:gd name="connsiteY1" fmla="*/ 10373 h 20256"/>
              <a:gd name="connsiteX2" fmla="*/ 3230 w 12933"/>
              <a:gd name="connsiteY2" fmla="*/ 0 h 20256"/>
              <a:gd name="connsiteX3" fmla="*/ 4660 w 12933"/>
              <a:gd name="connsiteY3" fmla="*/ 17260 h 20256"/>
              <a:gd name="connsiteX4" fmla="*/ 6469 w 12933"/>
              <a:gd name="connsiteY4" fmla="*/ 20252 h 20256"/>
              <a:gd name="connsiteX5" fmla="*/ 6107 w 12933"/>
              <a:gd name="connsiteY5" fmla="*/ 7523 h 20256"/>
              <a:gd name="connsiteX6" fmla="*/ 7426 w 12933"/>
              <a:gd name="connsiteY6" fmla="*/ 17128 h 20256"/>
              <a:gd name="connsiteX7" fmla="*/ 8575 w 12933"/>
              <a:gd name="connsiteY7" fmla="*/ 7260 h 20256"/>
              <a:gd name="connsiteX8" fmla="*/ 9919 w 12933"/>
              <a:gd name="connsiteY8" fmla="*/ 17006 h 20256"/>
              <a:gd name="connsiteX9" fmla="*/ 10918 w 12933"/>
              <a:gd name="connsiteY9" fmla="*/ 12724 h 20256"/>
              <a:gd name="connsiteX10" fmla="*/ 12933 w 12933"/>
              <a:gd name="connsiteY10" fmla="*/ 12270 h 20256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184 h 20252"/>
              <a:gd name="connsiteX1" fmla="*/ 1543 w 12933"/>
              <a:gd name="connsiteY1" fmla="*/ 10373 h 20252"/>
              <a:gd name="connsiteX2" fmla="*/ 3230 w 12933"/>
              <a:gd name="connsiteY2" fmla="*/ 0 h 20252"/>
              <a:gd name="connsiteX3" fmla="*/ 6469 w 12933"/>
              <a:gd name="connsiteY3" fmla="*/ 20252 h 20252"/>
              <a:gd name="connsiteX4" fmla="*/ 6107 w 12933"/>
              <a:gd name="connsiteY4" fmla="*/ 7523 h 20252"/>
              <a:gd name="connsiteX5" fmla="*/ 7426 w 12933"/>
              <a:gd name="connsiteY5" fmla="*/ 17128 h 20252"/>
              <a:gd name="connsiteX6" fmla="*/ 8575 w 12933"/>
              <a:gd name="connsiteY6" fmla="*/ 7260 h 20252"/>
              <a:gd name="connsiteX7" fmla="*/ 9919 w 12933"/>
              <a:gd name="connsiteY7" fmla="*/ 17006 h 20252"/>
              <a:gd name="connsiteX8" fmla="*/ 10918 w 12933"/>
              <a:gd name="connsiteY8" fmla="*/ 12724 h 20252"/>
              <a:gd name="connsiteX9" fmla="*/ 12933 w 12933"/>
              <a:gd name="connsiteY9" fmla="*/ 12270 h 20252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2933"/>
              <a:gd name="connsiteY0" fmla="*/ 10202 h 20270"/>
              <a:gd name="connsiteX1" fmla="*/ 1543 w 12933"/>
              <a:gd name="connsiteY1" fmla="*/ 10391 h 20270"/>
              <a:gd name="connsiteX2" fmla="*/ 3230 w 12933"/>
              <a:gd name="connsiteY2" fmla="*/ 18 h 20270"/>
              <a:gd name="connsiteX3" fmla="*/ 6469 w 12933"/>
              <a:gd name="connsiteY3" fmla="*/ 20270 h 20270"/>
              <a:gd name="connsiteX4" fmla="*/ 9735 w 12933"/>
              <a:gd name="connsiteY4" fmla="*/ 0 h 20270"/>
              <a:gd name="connsiteX5" fmla="*/ 7426 w 12933"/>
              <a:gd name="connsiteY5" fmla="*/ 17146 h 20270"/>
              <a:gd name="connsiteX6" fmla="*/ 8575 w 12933"/>
              <a:gd name="connsiteY6" fmla="*/ 7278 h 20270"/>
              <a:gd name="connsiteX7" fmla="*/ 9919 w 12933"/>
              <a:gd name="connsiteY7" fmla="*/ 17024 h 20270"/>
              <a:gd name="connsiteX8" fmla="*/ 10918 w 12933"/>
              <a:gd name="connsiteY8" fmla="*/ 12742 h 20270"/>
              <a:gd name="connsiteX9" fmla="*/ 12933 w 12933"/>
              <a:gd name="connsiteY9" fmla="*/ 12288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0918 w 16195"/>
              <a:gd name="connsiteY8" fmla="*/ 12742 h 20270"/>
              <a:gd name="connsiteX9" fmla="*/ 16195 w 16195"/>
              <a:gd name="connsiteY9" fmla="*/ 10214 h 20270"/>
              <a:gd name="connsiteX0" fmla="*/ 0 w 16195"/>
              <a:gd name="connsiteY0" fmla="*/ 10202 h 20270"/>
              <a:gd name="connsiteX1" fmla="*/ 1543 w 16195"/>
              <a:gd name="connsiteY1" fmla="*/ 10391 h 20270"/>
              <a:gd name="connsiteX2" fmla="*/ 3230 w 16195"/>
              <a:gd name="connsiteY2" fmla="*/ 18 h 20270"/>
              <a:gd name="connsiteX3" fmla="*/ 6469 w 16195"/>
              <a:gd name="connsiteY3" fmla="*/ 20270 h 20270"/>
              <a:gd name="connsiteX4" fmla="*/ 9735 w 16195"/>
              <a:gd name="connsiteY4" fmla="*/ 0 h 20270"/>
              <a:gd name="connsiteX5" fmla="*/ 7426 w 16195"/>
              <a:gd name="connsiteY5" fmla="*/ 17146 h 20270"/>
              <a:gd name="connsiteX6" fmla="*/ 8575 w 16195"/>
              <a:gd name="connsiteY6" fmla="*/ 7278 h 20270"/>
              <a:gd name="connsiteX7" fmla="*/ 9919 w 16195"/>
              <a:gd name="connsiteY7" fmla="*/ 17024 h 20270"/>
              <a:gd name="connsiteX8" fmla="*/ 12961 w 16195"/>
              <a:gd name="connsiteY8" fmla="*/ 10103 h 20270"/>
              <a:gd name="connsiteX9" fmla="*/ 16195 w 16195"/>
              <a:gd name="connsiteY9" fmla="*/ 10214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2961 w 19335"/>
              <a:gd name="connsiteY8" fmla="*/ 10103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9919 w 19335"/>
              <a:gd name="connsiteY7" fmla="*/ 17024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8575 w 19335"/>
              <a:gd name="connsiteY6" fmla="*/ 727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7426 w 19335"/>
              <a:gd name="connsiteY5" fmla="*/ 17146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2934 w 19335"/>
              <a:gd name="connsiteY6" fmla="*/ 397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270"/>
              <a:gd name="connsiteX1" fmla="*/ 1543 w 19335"/>
              <a:gd name="connsiteY1" fmla="*/ 10391 h 20270"/>
              <a:gd name="connsiteX2" fmla="*/ 3230 w 19335"/>
              <a:gd name="connsiteY2" fmla="*/ 18 h 20270"/>
              <a:gd name="connsiteX3" fmla="*/ 6469 w 19335"/>
              <a:gd name="connsiteY3" fmla="*/ 20270 h 20270"/>
              <a:gd name="connsiteX4" fmla="*/ 9735 w 19335"/>
              <a:gd name="connsiteY4" fmla="*/ 0 h 20270"/>
              <a:gd name="connsiteX5" fmla="*/ 12944 w 19335"/>
              <a:gd name="connsiteY5" fmla="*/ 20162 h 20270"/>
              <a:gd name="connsiteX6" fmla="*/ 16165 w 19335"/>
              <a:gd name="connsiteY6" fmla="*/ 208 h 20270"/>
              <a:gd name="connsiteX7" fmla="*/ 16108 w 19335"/>
              <a:gd name="connsiteY7" fmla="*/ 20229 h 20270"/>
              <a:gd name="connsiteX8" fmla="*/ 17900 w 19335"/>
              <a:gd name="connsiteY8" fmla="*/ 10386 h 20270"/>
              <a:gd name="connsiteX9" fmla="*/ 19335 w 19335"/>
              <a:gd name="connsiteY9" fmla="*/ 10308 h 20270"/>
              <a:gd name="connsiteX0" fmla="*/ 0 w 19335"/>
              <a:gd name="connsiteY0" fmla="*/ 10202 h 20323"/>
              <a:gd name="connsiteX1" fmla="*/ 1543 w 19335"/>
              <a:gd name="connsiteY1" fmla="*/ 10391 h 20323"/>
              <a:gd name="connsiteX2" fmla="*/ 3230 w 19335"/>
              <a:gd name="connsiteY2" fmla="*/ 18 h 20323"/>
              <a:gd name="connsiteX3" fmla="*/ 6469 w 19335"/>
              <a:gd name="connsiteY3" fmla="*/ 20270 h 20323"/>
              <a:gd name="connsiteX4" fmla="*/ 9735 w 19335"/>
              <a:gd name="connsiteY4" fmla="*/ 0 h 20323"/>
              <a:gd name="connsiteX5" fmla="*/ 12944 w 19335"/>
              <a:gd name="connsiteY5" fmla="*/ 20162 h 20323"/>
              <a:gd name="connsiteX6" fmla="*/ 16165 w 19335"/>
              <a:gd name="connsiteY6" fmla="*/ 208 h 20323"/>
              <a:gd name="connsiteX7" fmla="*/ 19309 w 19335"/>
              <a:gd name="connsiteY7" fmla="*/ 20323 h 20323"/>
              <a:gd name="connsiteX8" fmla="*/ 17900 w 19335"/>
              <a:gd name="connsiteY8" fmla="*/ 10386 h 20323"/>
              <a:gd name="connsiteX9" fmla="*/ 19335 w 19335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17900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  <a:gd name="connsiteX0" fmla="*/ 0 w 22567"/>
              <a:gd name="connsiteY0" fmla="*/ 10202 h 20323"/>
              <a:gd name="connsiteX1" fmla="*/ 1543 w 22567"/>
              <a:gd name="connsiteY1" fmla="*/ 10391 h 20323"/>
              <a:gd name="connsiteX2" fmla="*/ 3230 w 22567"/>
              <a:gd name="connsiteY2" fmla="*/ 18 h 20323"/>
              <a:gd name="connsiteX3" fmla="*/ 6469 w 22567"/>
              <a:gd name="connsiteY3" fmla="*/ 20270 h 20323"/>
              <a:gd name="connsiteX4" fmla="*/ 9735 w 22567"/>
              <a:gd name="connsiteY4" fmla="*/ 0 h 20323"/>
              <a:gd name="connsiteX5" fmla="*/ 12944 w 22567"/>
              <a:gd name="connsiteY5" fmla="*/ 20162 h 20323"/>
              <a:gd name="connsiteX6" fmla="*/ 16165 w 22567"/>
              <a:gd name="connsiteY6" fmla="*/ 208 h 20323"/>
              <a:gd name="connsiteX7" fmla="*/ 19309 w 22567"/>
              <a:gd name="connsiteY7" fmla="*/ 20323 h 20323"/>
              <a:gd name="connsiteX8" fmla="*/ 20949 w 22567"/>
              <a:gd name="connsiteY8" fmla="*/ 10386 h 20323"/>
              <a:gd name="connsiteX9" fmla="*/ 22567 w 22567"/>
              <a:gd name="connsiteY9" fmla="*/ 10308 h 2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7" h="20323">
                <a:moveTo>
                  <a:pt x="0" y="10202"/>
                </a:moveTo>
                <a:cubicBezTo>
                  <a:pt x="27" y="10170"/>
                  <a:pt x="1486" y="10328"/>
                  <a:pt x="1543" y="10391"/>
                </a:cubicBezTo>
                <a:cubicBezTo>
                  <a:pt x="1526" y="10139"/>
                  <a:pt x="3202" y="68"/>
                  <a:pt x="3230" y="18"/>
                </a:cubicBezTo>
                <a:cubicBezTo>
                  <a:pt x="3258" y="-32"/>
                  <a:pt x="6447" y="20430"/>
                  <a:pt x="6469" y="20270"/>
                </a:cubicBezTo>
                <a:cubicBezTo>
                  <a:pt x="6439" y="20269"/>
                  <a:pt x="9734" y="190"/>
                  <a:pt x="9735" y="0"/>
                </a:cubicBezTo>
                <a:cubicBezTo>
                  <a:pt x="9738" y="122"/>
                  <a:pt x="12911" y="19851"/>
                  <a:pt x="12944" y="20162"/>
                </a:cubicBezTo>
                <a:cubicBezTo>
                  <a:pt x="12911" y="19890"/>
                  <a:pt x="16138" y="386"/>
                  <a:pt x="16165" y="208"/>
                </a:cubicBezTo>
                <a:cubicBezTo>
                  <a:pt x="16146" y="440"/>
                  <a:pt x="19364" y="20354"/>
                  <a:pt x="19309" y="20323"/>
                </a:cubicBezTo>
                <a:cubicBezTo>
                  <a:pt x="19419" y="20430"/>
                  <a:pt x="20927" y="10030"/>
                  <a:pt x="20949" y="10386"/>
                </a:cubicBezTo>
                <a:cubicBezTo>
                  <a:pt x="20902" y="10100"/>
                  <a:pt x="22580" y="10210"/>
                  <a:pt x="22567" y="10308"/>
                </a:cubicBezTo>
              </a:path>
            </a:pathLst>
          </a:custGeom>
          <a:noFill/>
          <a:ln w="31750">
            <a:solidFill>
              <a:schemeClr val="tx2">
                <a:lumMod val="60000"/>
                <a:lumOff val="40000"/>
              </a:schemeClr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ja-JP" altLang="en-US"/>
          </a:p>
        </p:txBody>
      </p:sp>
      <p:cxnSp>
        <p:nvCxnSpPr>
          <p:cNvPr id="26" name="直線コネクタ 25"/>
          <p:cNvCxnSpPr>
            <a:endCxn id="25" idx="1"/>
          </p:cNvCxnSpPr>
          <p:nvPr/>
        </p:nvCxnSpPr>
        <p:spPr>
          <a:xfrm flipH="1">
            <a:off x="7743562" y="4509120"/>
            <a:ext cx="1625" cy="3104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7753087" y="5128617"/>
            <a:ext cx="1625" cy="3104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7032163" y="4640303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-</a:t>
            </a:r>
            <a:endParaRPr kumimoji="1" lang="ja-JP" altLang="en-US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779200" y="46643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+</a:t>
            </a:r>
            <a:endParaRPr kumimoji="1" lang="ja-JP" altLang="en-US" b="1" dirty="0"/>
          </a:p>
        </p:txBody>
      </p:sp>
      <p:cxnSp>
        <p:nvCxnSpPr>
          <p:cNvPr id="30" name="直線コネクタ 29"/>
          <p:cNvCxnSpPr/>
          <p:nvPr/>
        </p:nvCxnSpPr>
        <p:spPr>
          <a:xfrm flipH="1">
            <a:off x="6644895" y="4493622"/>
            <a:ext cx="267191" cy="15499"/>
          </a:xfrm>
          <a:prstGeom prst="line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6923367" y="4509121"/>
            <a:ext cx="12848" cy="2625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グループ化 31"/>
          <p:cNvGrpSpPr/>
          <p:nvPr/>
        </p:nvGrpSpPr>
        <p:grpSpPr>
          <a:xfrm>
            <a:off x="5884292" y="2843015"/>
            <a:ext cx="576064" cy="392549"/>
            <a:chOff x="837915" y="5865078"/>
            <a:chExt cx="576064" cy="392549"/>
          </a:xfrm>
        </p:grpSpPr>
        <p:cxnSp>
          <p:nvCxnSpPr>
            <p:cNvPr id="33" name="直線コネクタ 32"/>
            <p:cNvCxnSpPr/>
            <p:nvPr/>
          </p:nvCxnSpPr>
          <p:spPr bwMode="auto">
            <a:xfrm>
              <a:off x="1114713" y="5865078"/>
              <a:ext cx="0" cy="216024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/>
            <p:cNvCxnSpPr/>
            <p:nvPr/>
          </p:nvCxnSpPr>
          <p:spPr bwMode="auto">
            <a:xfrm>
              <a:off x="837915" y="6081102"/>
              <a:ext cx="576064" cy="0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/>
            <p:cNvCxnSpPr/>
            <p:nvPr/>
          </p:nvCxnSpPr>
          <p:spPr bwMode="auto">
            <a:xfrm flipH="1">
              <a:off x="837915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/>
            <p:cNvCxnSpPr/>
            <p:nvPr/>
          </p:nvCxnSpPr>
          <p:spPr bwMode="auto">
            <a:xfrm flipH="1">
              <a:off x="970697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/>
            <p:cNvCxnSpPr/>
            <p:nvPr/>
          </p:nvCxnSpPr>
          <p:spPr bwMode="auto">
            <a:xfrm flipH="1">
              <a:off x="1114713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/>
            <p:cNvCxnSpPr/>
            <p:nvPr/>
          </p:nvCxnSpPr>
          <p:spPr bwMode="auto">
            <a:xfrm flipH="1">
              <a:off x="1250778" y="6081102"/>
              <a:ext cx="144016" cy="176525"/>
            </a:xfrm>
            <a:prstGeom prst="line">
              <a:avLst/>
            </a:prstGeom>
            <a:noFill/>
            <a:ln w="31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9" name="直線コネクタ 38"/>
          <p:cNvCxnSpPr/>
          <p:nvPr/>
        </p:nvCxnSpPr>
        <p:spPr>
          <a:xfrm>
            <a:off x="6529315" y="2843015"/>
            <a:ext cx="0" cy="14592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円/楕円 39"/>
          <p:cNvSpPr/>
          <p:nvPr/>
        </p:nvSpPr>
        <p:spPr>
          <a:xfrm>
            <a:off x="6466542" y="2801481"/>
            <a:ext cx="110875" cy="1128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7102739" y="4468298"/>
            <a:ext cx="110875" cy="1128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383803" y="4461203"/>
            <a:ext cx="110875" cy="1128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7397974" y="5396192"/>
            <a:ext cx="110875" cy="1128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7693101" y="5399730"/>
            <a:ext cx="110875" cy="1128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294326" y="5962294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-V</a:t>
            </a:r>
            <a:r>
              <a:rPr kumimoji="1" lang="en-US" altLang="ja-JP" sz="2400" b="1" baseline="-25000" dirty="0" smtClean="0"/>
              <a:t>0</a:t>
            </a:r>
            <a:endParaRPr kumimoji="1" lang="ja-JP" altLang="en-US" b="1" baseline="-250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932585" y="4987415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Output</a:t>
            </a:r>
            <a:endParaRPr kumimoji="1" lang="ja-JP" altLang="en-US" b="1" baseline="-250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108830" y="4941168"/>
            <a:ext cx="415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</a:t>
            </a:r>
            <a:r>
              <a:rPr kumimoji="1" lang="en-US" altLang="ja-JP" sz="2400" b="1" baseline="-25000" dirty="0" smtClean="0"/>
              <a:t>F</a:t>
            </a:r>
            <a:endParaRPr kumimoji="1" lang="ja-JP" altLang="en-US" b="1" baseline="-25000" dirty="0"/>
          </a:p>
        </p:txBody>
      </p:sp>
      <p:sp>
        <p:nvSpPr>
          <p:cNvPr id="48" name="スライド番号プレースホルダー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67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Test of SOI amplifier at ultra-low temperature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1512168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sz="2800" dirty="0" smtClean="0"/>
              <a:t>Normal Si JFET is </a:t>
            </a:r>
            <a:r>
              <a:rPr lang="en-US" altLang="ja-JP" sz="2800" dirty="0"/>
              <a:t>limited by their freeze-out temperature (about 40 K</a:t>
            </a:r>
            <a:r>
              <a:rPr lang="en-US" altLang="ja-JP" sz="2800" dirty="0" smtClean="0"/>
              <a:t>). </a:t>
            </a:r>
            <a:endParaRPr kumimoji="1" lang="en-US" altLang="ja-JP" sz="2800" dirty="0" smtClean="0"/>
          </a:p>
          <a:p>
            <a:r>
              <a:rPr kumimoji="1" lang="en-US" altLang="ja-JP" sz="2800" dirty="0" smtClean="0"/>
              <a:t>We test SOI op amps (FD-SOI-CMOS) developed by Wada-san (JAXA/ISAS) et al., which functions at 4.2K.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2708920"/>
            <a:ext cx="799092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68222" y="560586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This device is provided as Op-amp, the test above is performed at 4.2K by JAXA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000" dirty="0" smtClean="0"/>
              <a:t>Gain=101, </a:t>
            </a:r>
            <a:r>
              <a:rPr kumimoji="1" lang="en-US" altLang="ja-JP" sz="2000" dirty="0" err="1" smtClean="0"/>
              <a:t>Rin</a:t>
            </a:r>
            <a:r>
              <a:rPr lang="en-US" altLang="ja-JP" sz="2000" dirty="0" smtClean="0"/>
              <a:t>=100k</a:t>
            </a:r>
            <a:r>
              <a:rPr lang="en-US" altLang="ja-JP" sz="2000" dirty="0" smtClean="0">
                <a:sym typeface="Symbol"/>
              </a:rPr>
              <a:t>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Rf</a:t>
            </a:r>
            <a:r>
              <a:rPr lang="en-US" altLang="ja-JP" sz="2000" dirty="0" smtClean="0"/>
              <a:t>=10M</a:t>
            </a:r>
            <a:r>
              <a:rPr lang="en-US" altLang="ja-JP" sz="2000" dirty="0" smtClean="0">
                <a:sym typeface="Symbol"/>
              </a:rPr>
              <a:t>, Input: sine wave f=11Hz</a:t>
            </a:r>
            <a:endParaRPr kumimoji="1" lang="ja-JP" altLang="en-US" sz="2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6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E:\STJ\run20120731\Ocsilo\tek000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5963" y="2765967"/>
            <a:ext cx="4517978" cy="3388483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Test of SOI op amp at Tsukuba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3879" y="1124744"/>
            <a:ext cx="8229600" cy="64807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We tested SOI op amp from JAXA at 1.8K. </a:t>
            </a:r>
            <a:endParaRPr kumimoji="1" lang="ja-JP" altLang="en-US" dirty="0"/>
          </a:p>
        </p:txBody>
      </p:sp>
      <p:pic>
        <p:nvPicPr>
          <p:cNvPr id="123" name="Picture 2" descr="E:\DCIM\100RICOH\RIMG1022.JPG"/>
          <p:cNvPicPr>
            <a:picLocks noChangeAspect="1" noChangeArrowheads="1"/>
          </p:cNvPicPr>
          <p:nvPr/>
        </p:nvPicPr>
        <p:blipFill>
          <a:blip r:embed="rId3" cstate="print"/>
          <a:srcRect l="20833" t="17723" r="29167" b="21166"/>
          <a:stretch>
            <a:fillRect/>
          </a:stretch>
        </p:blipFill>
        <p:spPr bwMode="auto">
          <a:xfrm>
            <a:off x="407288" y="1916833"/>
            <a:ext cx="1423043" cy="1304456"/>
          </a:xfrm>
          <a:prstGeom prst="rect">
            <a:avLst/>
          </a:prstGeom>
          <a:noFill/>
        </p:spPr>
      </p:pic>
      <p:sp>
        <p:nvSpPr>
          <p:cNvPr id="124" name="円/楕円 123"/>
          <p:cNvSpPr/>
          <p:nvPr/>
        </p:nvSpPr>
        <p:spPr>
          <a:xfrm>
            <a:off x="589883" y="4136173"/>
            <a:ext cx="504056" cy="43204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角丸四角形 124"/>
          <p:cNvSpPr/>
          <p:nvPr/>
        </p:nvSpPr>
        <p:spPr>
          <a:xfrm>
            <a:off x="1597995" y="3469517"/>
            <a:ext cx="2016224" cy="21788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7" name="グループ化 59"/>
          <p:cNvGrpSpPr/>
          <p:nvPr/>
        </p:nvGrpSpPr>
        <p:grpSpPr>
          <a:xfrm>
            <a:off x="1814019" y="5908989"/>
            <a:ext cx="504056" cy="144016"/>
            <a:chOff x="6876256" y="6381328"/>
            <a:chExt cx="504056" cy="144016"/>
          </a:xfrm>
        </p:grpSpPr>
        <p:cxnSp>
          <p:nvCxnSpPr>
            <p:cNvPr id="128" name="直線コネクタ 127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2" name="二等辺三角形 131"/>
          <p:cNvSpPr/>
          <p:nvPr/>
        </p:nvSpPr>
        <p:spPr>
          <a:xfrm rot="5400000" flipH="1">
            <a:off x="2214225" y="3740129"/>
            <a:ext cx="792088" cy="57606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2314995" y="3848141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-</a:t>
            </a:r>
            <a:endParaRPr kumimoji="1" lang="ja-JP" altLang="en-US" sz="2800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2246067" y="3560109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+</a:t>
            </a:r>
            <a:endParaRPr kumimoji="1" lang="ja-JP" altLang="en-US" sz="2800" dirty="0"/>
          </a:p>
        </p:txBody>
      </p:sp>
      <p:cxnSp>
        <p:nvCxnSpPr>
          <p:cNvPr id="135" name="直線矢印コネクタ 134"/>
          <p:cNvCxnSpPr/>
          <p:nvPr/>
        </p:nvCxnSpPr>
        <p:spPr>
          <a:xfrm>
            <a:off x="3614219" y="4064165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6" name="テキスト ボックス 135"/>
          <p:cNvSpPr txBox="1"/>
          <p:nvPr/>
        </p:nvSpPr>
        <p:spPr>
          <a:xfrm>
            <a:off x="3542211" y="4126881"/>
            <a:ext cx="53572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4"/>
                </a:solidFill>
              </a:rPr>
              <a:t>Out</a:t>
            </a:r>
            <a:endParaRPr kumimoji="1" lang="ja-JP" altLang="en-US" dirty="0">
              <a:solidFill>
                <a:schemeClr val="accent4"/>
              </a:solidFill>
            </a:endParaRPr>
          </a:p>
        </p:txBody>
      </p:sp>
      <p:sp>
        <p:nvSpPr>
          <p:cNvPr id="137" name="正方形/長方形 136"/>
          <p:cNvSpPr/>
          <p:nvPr/>
        </p:nvSpPr>
        <p:spPr>
          <a:xfrm rot="5400000">
            <a:off x="1706007" y="5036273"/>
            <a:ext cx="720080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10kΩ</a:t>
            </a:r>
            <a:endParaRPr kumimoji="1" lang="ja-JP" altLang="en-US" dirty="0"/>
          </a:p>
        </p:txBody>
      </p:sp>
      <p:sp>
        <p:nvSpPr>
          <p:cNvPr id="138" name="正方形/長方形 137"/>
          <p:cNvSpPr/>
          <p:nvPr/>
        </p:nvSpPr>
        <p:spPr>
          <a:xfrm>
            <a:off x="2462091" y="4496213"/>
            <a:ext cx="648072" cy="2160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1MΩ</a:t>
            </a:r>
            <a:endParaRPr kumimoji="1" lang="ja-JP" altLang="en-US" dirty="0"/>
          </a:p>
        </p:txBody>
      </p:sp>
      <p:cxnSp>
        <p:nvCxnSpPr>
          <p:cNvPr id="139" name="直線コネクタ 138"/>
          <p:cNvCxnSpPr/>
          <p:nvPr/>
        </p:nvCxnSpPr>
        <p:spPr>
          <a:xfrm>
            <a:off x="2102051" y="4136173"/>
            <a:ext cx="2160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 flipV="1">
            <a:off x="2102051" y="4136173"/>
            <a:ext cx="0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直線コネクタ 140"/>
          <p:cNvCxnSpPr/>
          <p:nvPr/>
        </p:nvCxnSpPr>
        <p:spPr>
          <a:xfrm>
            <a:off x="2102051" y="4568221"/>
            <a:ext cx="3600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直線コネクタ 141"/>
          <p:cNvCxnSpPr/>
          <p:nvPr/>
        </p:nvCxnSpPr>
        <p:spPr>
          <a:xfrm>
            <a:off x="2102051" y="5504325"/>
            <a:ext cx="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直線コネクタ 142"/>
          <p:cNvCxnSpPr/>
          <p:nvPr/>
        </p:nvCxnSpPr>
        <p:spPr>
          <a:xfrm>
            <a:off x="2102051" y="5648341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直線コネクタ 143"/>
          <p:cNvCxnSpPr/>
          <p:nvPr/>
        </p:nvCxnSpPr>
        <p:spPr>
          <a:xfrm>
            <a:off x="3110163" y="4568221"/>
            <a:ext cx="2160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>
            <a:off x="3326187" y="4064165"/>
            <a:ext cx="0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>
            <a:off x="2894139" y="4064165"/>
            <a:ext cx="72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>
            <a:off x="1597995" y="3848141"/>
            <a:ext cx="72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直線矢印コネクタ 147"/>
          <p:cNvCxnSpPr/>
          <p:nvPr/>
        </p:nvCxnSpPr>
        <p:spPr>
          <a:xfrm>
            <a:off x="1237955" y="384814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9" name="テキスト ボックス 148"/>
          <p:cNvSpPr txBox="1"/>
          <p:nvPr/>
        </p:nvSpPr>
        <p:spPr>
          <a:xfrm>
            <a:off x="1165947" y="3910857"/>
            <a:ext cx="36420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5"/>
                </a:solidFill>
              </a:rPr>
              <a:t>In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150" name="フリーフォーム 149"/>
          <p:cNvSpPr/>
          <p:nvPr/>
        </p:nvSpPr>
        <p:spPr>
          <a:xfrm>
            <a:off x="656665" y="4174111"/>
            <a:ext cx="182633" cy="169702"/>
          </a:xfrm>
          <a:custGeom>
            <a:avLst/>
            <a:gdLst>
              <a:gd name="connsiteX0" fmla="*/ 0 w 211015"/>
              <a:gd name="connsiteY0" fmla="*/ 379828 h 379828"/>
              <a:gd name="connsiteX1" fmla="*/ 98474 w 211015"/>
              <a:gd name="connsiteY1" fmla="*/ 0 h 379828"/>
              <a:gd name="connsiteX2" fmla="*/ 211015 w 211015"/>
              <a:gd name="connsiteY2" fmla="*/ 379828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015" h="379828">
                <a:moveTo>
                  <a:pt x="0" y="379828"/>
                </a:moveTo>
                <a:cubicBezTo>
                  <a:pt x="31652" y="189914"/>
                  <a:pt x="63305" y="0"/>
                  <a:pt x="98474" y="0"/>
                </a:cubicBezTo>
                <a:cubicBezTo>
                  <a:pt x="133643" y="0"/>
                  <a:pt x="172329" y="189914"/>
                  <a:pt x="211015" y="379828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フリーフォーム 150"/>
          <p:cNvSpPr/>
          <p:nvPr/>
        </p:nvSpPr>
        <p:spPr>
          <a:xfrm flipV="1">
            <a:off x="839298" y="4326511"/>
            <a:ext cx="182633" cy="169702"/>
          </a:xfrm>
          <a:custGeom>
            <a:avLst/>
            <a:gdLst>
              <a:gd name="connsiteX0" fmla="*/ 0 w 211015"/>
              <a:gd name="connsiteY0" fmla="*/ 379828 h 379828"/>
              <a:gd name="connsiteX1" fmla="*/ 98474 w 211015"/>
              <a:gd name="connsiteY1" fmla="*/ 0 h 379828"/>
              <a:gd name="connsiteX2" fmla="*/ 211015 w 211015"/>
              <a:gd name="connsiteY2" fmla="*/ 379828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015" h="379828">
                <a:moveTo>
                  <a:pt x="0" y="379828"/>
                </a:moveTo>
                <a:cubicBezTo>
                  <a:pt x="31652" y="189914"/>
                  <a:pt x="63305" y="0"/>
                  <a:pt x="98474" y="0"/>
                </a:cubicBezTo>
                <a:cubicBezTo>
                  <a:pt x="133643" y="0"/>
                  <a:pt x="172329" y="189914"/>
                  <a:pt x="211015" y="379828"/>
                </a:cubicBezTo>
              </a:path>
            </a:pathLst>
          </a:cu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直線コネクタ 151"/>
          <p:cNvCxnSpPr/>
          <p:nvPr/>
        </p:nvCxnSpPr>
        <p:spPr>
          <a:xfrm>
            <a:off x="805907" y="3848141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直線コネクタ 152"/>
          <p:cNvCxnSpPr/>
          <p:nvPr/>
        </p:nvCxnSpPr>
        <p:spPr>
          <a:xfrm>
            <a:off x="805907" y="3848141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4" name="グループ化 59"/>
          <p:cNvGrpSpPr/>
          <p:nvPr/>
        </p:nvGrpSpPr>
        <p:grpSpPr>
          <a:xfrm>
            <a:off x="373859" y="5908989"/>
            <a:ext cx="504056" cy="144016"/>
            <a:chOff x="6876256" y="6381328"/>
            <a:chExt cx="504056" cy="144016"/>
          </a:xfrm>
        </p:grpSpPr>
        <p:cxnSp>
          <p:nvCxnSpPr>
            <p:cNvPr id="155" name="直線コネクタ 154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9" name="直線コネクタ 158"/>
          <p:cNvCxnSpPr/>
          <p:nvPr/>
        </p:nvCxnSpPr>
        <p:spPr>
          <a:xfrm>
            <a:off x="805907" y="4577513"/>
            <a:ext cx="0" cy="12868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0" name="テキスト ボックス 159"/>
          <p:cNvSpPr txBox="1"/>
          <p:nvPr/>
        </p:nvSpPr>
        <p:spPr>
          <a:xfrm>
            <a:off x="2677236" y="3632117"/>
            <a:ext cx="1225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Gain100</a:t>
            </a:r>
            <a:endParaRPr kumimoji="1" lang="ja-JP" altLang="en-US" sz="2400" dirty="0"/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4910057" y="5248231"/>
            <a:ext cx="3863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Input 2mV/DIV</a:t>
            </a:r>
            <a:r>
              <a:rPr lang="en-US" altLang="ja-JP" sz="2000" dirty="0" smtClean="0">
                <a:solidFill>
                  <a:schemeClr val="accent4"/>
                </a:solidFill>
              </a:rPr>
              <a:t> Output 200mV/DIV</a:t>
            </a:r>
            <a:endParaRPr kumimoji="1" lang="ja-JP" altLang="en-US" sz="2000" dirty="0">
              <a:solidFill>
                <a:schemeClr val="accent4"/>
              </a:solidFill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7722050" y="2338228"/>
            <a:ext cx="1051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T=1.8K</a:t>
            </a:r>
            <a:endParaRPr kumimoji="1" lang="ja-JP" altLang="en-US" sz="2400" b="1" dirty="0"/>
          </a:p>
        </p:txBody>
      </p:sp>
      <p:sp>
        <p:nvSpPr>
          <p:cNvPr id="1024" name="スライド番号プレースホルダー 10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3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ja-JP" sz="4000" dirty="0"/>
              <a:t>Test of SOI op amp at Tsukuba</a:t>
            </a:r>
            <a:endParaRPr kumimoji="1" lang="ja-JP" altLang="en-US" sz="4000" dirty="0"/>
          </a:p>
        </p:txBody>
      </p:sp>
      <p:sp>
        <p:nvSpPr>
          <p:cNvPr id="3" name="二等辺三角形 2"/>
          <p:cNvSpPr/>
          <p:nvPr/>
        </p:nvSpPr>
        <p:spPr>
          <a:xfrm rot="5400000">
            <a:off x="6912260" y="3663233"/>
            <a:ext cx="792088" cy="57606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 flipH="1">
            <a:off x="7020272" y="3483213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-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6948264" y="3771245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+</a:t>
            </a:r>
            <a:endParaRPr kumimoji="1" lang="ja-JP" altLang="en-US" sz="2800" dirty="0"/>
          </a:p>
        </p:txBody>
      </p:sp>
      <p:sp>
        <p:nvSpPr>
          <p:cNvPr id="8" name="円/楕円 7"/>
          <p:cNvSpPr/>
          <p:nvPr/>
        </p:nvSpPr>
        <p:spPr>
          <a:xfrm>
            <a:off x="5420232" y="3987269"/>
            <a:ext cx="576064" cy="50405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59"/>
          <p:cNvGrpSpPr/>
          <p:nvPr/>
        </p:nvGrpSpPr>
        <p:grpSpPr>
          <a:xfrm>
            <a:off x="5292080" y="4923373"/>
            <a:ext cx="504056" cy="144016"/>
            <a:chOff x="6876256" y="6381328"/>
            <a:chExt cx="504056" cy="144016"/>
          </a:xfrm>
        </p:grpSpPr>
        <p:cxnSp>
          <p:nvCxnSpPr>
            <p:cNvPr id="10" name="直線コネクタ 9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4" name="直線コネクタ 13"/>
          <p:cNvCxnSpPr>
            <a:stCxn id="8" idx="4"/>
          </p:cNvCxnSpPr>
          <p:nvPr/>
        </p:nvCxnSpPr>
        <p:spPr>
          <a:xfrm>
            <a:off x="5708264" y="4491325"/>
            <a:ext cx="0" cy="4227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5708264" y="3771245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5724128" y="3771245"/>
            <a:ext cx="13036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6804248" y="2907149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7524328" y="3915261"/>
            <a:ext cx="72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6804248" y="4131285"/>
            <a:ext cx="2160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6804248" y="4131285"/>
            <a:ext cx="0" cy="792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円/楕円 21"/>
          <p:cNvSpPr/>
          <p:nvPr/>
        </p:nvSpPr>
        <p:spPr>
          <a:xfrm>
            <a:off x="8244408" y="3843253"/>
            <a:ext cx="144016" cy="1440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8244408" y="4347309"/>
            <a:ext cx="144016" cy="1440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59"/>
          <p:cNvGrpSpPr/>
          <p:nvPr/>
        </p:nvGrpSpPr>
        <p:grpSpPr>
          <a:xfrm>
            <a:off x="7956376" y="4923373"/>
            <a:ext cx="504056" cy="144016"/>
            <a:chOff x="6876256" y="6381328"/>
            <a:chExt cx="504056" cy="144016"/>
          </a:xfrm>
        </p:grpSpPr>
        <p:cxnSp>
          <p:nvCxnSpPr>
            <p:cNvPr id="25" name="直線コネクタ 24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9" name="直線コネクタ 28"/>
          <p:cNvCxnSpPr/>
          <p:nvPr/>
        </p:nvCxnSpPr>
        <p:spPr>
          <a:xfrm>
            <a:off x="8316416" y="4491325"/>
            <a:ext cx="0" cy="4227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円/楕円 29"/>
          <p:cNvSpPr/>
          <p:nvPr/>
        </p:nvSpPr>
        <p:spPr>
          <a:xfrm>
            <a:off x="6156176" y="3987269"/>
            <a:ext cx="144016" cy="1440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6156176" y="4491325"/>
            <a:ext cx="144016" cy="1440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59"/>
          <p:cNvGrpSpPr/>
          <p:nvPr/>
        </p:nvGrpSpPr>
        <p:grpSpPr>
          <a:xfrm>
            <a:off x="5868144" y="4923373"/>
            <a:ext cx="504056" cy="144016"/>
            <a:chOff x="6876256" y="6381328"/>
            <a:chExt cx="504056" cy="144016"/>
          </a:xfrm>
        </p:grpSpPr>
        <p:cxnSp>
          <p:nvCxnSpPr>
            <p:cNvPr id="33" name="直線コネクタ 32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7" name="直線コネクタ 36"/>
          <p:cNvCxnSpPr/>
          <p:nvPr/>
        </p:nvCxnSpPr>
        <p:spPr>
          <a:xfrm>
            <a:off x="6228184" y="4635341"/>
            <a:ext cx="0" cy="2787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6228184" y="3771245"/>
            <a:ext cx="0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6228184" y="4131285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V="1">
            <a:off x="8316416" y="398726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3" name="グループ化 59"/>
          <p:cNvGrpSpPr/>
          <p:nvPr/>
        </p:nvGrpSpPr>
        <p:grpSpPr>
          <a:xfrm>
            <a:off x="6516216" y="4923373"/>
            <a:ext cx="504056" cy="144016"/>
            <a:chOff x="6876256" y="6381328"/>
            <a:chExt cx="504056" cy="144016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6876256" y="6381328"/>
              <a:ext cx="50405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flipH="1">
              <a:off x="6876256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H="1">
              <a:off x="7020272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H="1">
              <a:off x="7164288" y="6381328"/>
              <a:ext cx="144016" cy="1440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8" name="直線コネクタ 47"/>
          <p:cNvCxnSpPr/>
          <p:nvPr/>
        </p:nvCxnSpPr>
        <p:spPr>
          <a:xfrm>
            <a:off x="6804248" y="2907149"/>
            <a:ext cx="0" cy="8548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正方形/長方形 50"/>
          <p:cNvSpPr/>
          <p:nvPr/>
        </p:nvSpPr>
        <p:spPr>
          <a:xfrm>
            <a:off x="6444208" y="3627229"/>
            <a:ext cx="216024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7092280" y="2763133"/>
            <a:ext cx="360040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7092280" y="3195181"/>
            <a:ext cx="360040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</a:t>
            </a:r>
            <a:endParaRPr kumimoji="1" lang="ja-JP" altLang="en-US" dirty="0"/>
          </a:p>
        </p:txBody>
      </p:sp>
      <p:cxnSp>
        <p:nvCxnSpPr>
          <p:cNvPr id="59" name="直線コネクタ 58"/>
          <p:cNvCxnSpPr/>
          <p:nvPr/>
        </p:nvCxnSpPr>
        <p:spPr>
          <a:xfrm>
            <a:off x="6804248" y="3339197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7452320" y="2907149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7452320" y="3339197"/>
            <a:ext cx="2880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7740352" y="2907149"/>
            <a:ext cx="0" cy="10081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2818024" y="1806259"/>
            <a:ext cx="49223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Input charge: 150fC (corresponding to input of 100 photons at 470nm into </a:t>
            </a:r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</a:t>
            </a:r>
            <a:r>
              <a:rPr lang="en-US" altLang="ja-JP" dirty="0" smtClean="0"/>
              <a:t>Al-STJ</a:t>
            </a:r>
            <a:r>
              <a:rPr lang="ja-JP" altLang="en-US" sz="2400" dirty="0" smtClean="0"/>
              <a:t>）</a:t>
            </a:r>
            <a:endParaRPr kumimoji="1" lang="en-US" altLang="ja-JP" sz="2400" dirty="0" smtClean="0"/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096" y="4203293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5652120" y="4203293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 flipV="1">
            <a:off x="5724128" y="4203293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5868144" y="4203293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46223"/>
            <a:ext cx="5112568" cy="383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149" y="1806258"/>
            <a:ext cx="2133600" cy="2124075"/>
          </a:xfrm>
          <a:prstGeom prst="rect">
            <a:avLst/>
          </a:prstGeom>
          <a:ln w="6350" cap="sq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4" name="直線矢印コネクタ 63"/>
          <p:cNvCxnSpPr/>
          <p:nvPr/>
        </p:nvCxnSpPr>
        <p:spPr>
          <a:xfrm>
            <a:off x="1100245" y="231031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884221" y="201299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15us</a:t>
            </a:r>
            <a:endParaRPr kumimoji="1" lang="ja-JP" altLang="en-US" dirty="0"/>
          </a:p>
        </p:txBody>
      </p:sp>
      <p:cxnSp>
        <p:nvCxnSpPr>
          <p:cNvPr id="67" name="直線矢印コネクタ 66"/>
          <p:cNvCxnSpPr/>
          <p:nvPr/>
        </p:nvCxnSpPr>
        <p:spPr>
          <a:xfrm>
            <a:off x="1604301" y="245433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1532293" y="3102402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-100mV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36149" y="1806258"/>
            <a:ext cx="68480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Input</a:t>
            </a:r>
            <a:endParaRPr kumimoji="1" lang="ja-JP" altLang="en-US" dirty="0"/>
          </a:p>
        </p:txBody>
      </p:sp>
      <p:cxnSp>
        <p:nvCxnSpPr>
          <p:cNvPr id="74" name="直線矢印コネクタ 73"/>
          <p:cNvCxnSpPr/>
          <p:nvPr/>
        </p:nvCxnSpPr>
        <p:spPr>
          <a:xfrm flipV="1">
            <a:off x="2693843" y="485464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1973646" y="492665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1.5mV</a:t>
            </a:r>
            <a:endParaRPr kumimoji="1" lang="ja-JP" altLang="en-US" dirty="0"/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2765851" y="5530795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テキスト ボックス 79"/>
          <p:cNvSpPr txBox="1"/>
          <p:nvPr/>
        </p:nvSpPr>
        <p:spPr>
          <a:xfrm>
            <a:off x="2837991" y="5530795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2ms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/>
        </p:nvSpPr>
        <p:spPr>
          <a:xfrm>
            <a:off x="5436096" y="5283412"/>
            <a:ext cx="3528392" cy="13139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Test at room temperature</a:t>
            </a:r>
          </a:p>
          <a:p>
            <a:pPr algn="ctr"/>
            <a:r>
              <a:rPr lang="en-US" altLang="ja-JP" dirty="0" smtClean="0"/>
              <a:t>Expected signal: </a:t>
            </a:r>
          </a:p>
          <a:p>
            <a:pPr algn="ctr"/>
            <a:r>
              <a:rPr lang="en-US" altLang="ja-JP" dirty="0" smtClean="0"/>
              <a:t>1mV pulse height and 1ms decay for 150fC charge input</a:t>
            </a:r>
            <a:endParaRPr kumimoji="1" lang="ja-JP" altLang="en-US" dirty="0"/>
          </a:p>
        </p:txBody>
      </p:sp>
      <p:sp>
        <p:nvSpPr>
          <p:cNvPr id="72" name="コンテンツ プレースホルダー 2"/>
          <p:cNvSpPr txBox="1">
            <a:spLocks/>
          </p:cNvSpPr>
          <p:nvPr/>
        </p:nvSpPr>
        <p:spPr>
          <a:xfrm>
            <a:off x="513879" y="980728"/>
            <a:ext cx="8229600" cy="64807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We are also in preparation of testing SOI op amp from JAXA as a charge integration amp. 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079497" y="318588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5MΩ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977001" y="2400640"/>
            <a:ext cx="763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150pF</a:t>
            </a: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7302455" y="3418853"/>
            <a:ext cx="827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/>
              <a:t>6.6MΩ</a:t>
            </a:r>
          </a:p>
        </p:txBody>
      </p:sp>
      <p:sp>
        <p:nvSpPr>
          <p:cNvPr id="41" name="スライド番号プレースホルダー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47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kumimoji="1" lang="en-US" altLang="ja-JP" dirty="0" smtClean="0"/>
              <a:t>Development of SOI-STJ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068235"/>
            <a:ext cx="5040560" cy="308555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We have started a test of SOI-STJ for our </a:t>
            </a:r>
            <a:r>
              <a:rPr kumimoji="1" lang="en-US" altLang="ja-JP" sz="2400" dirty="0" smtClean="0"/>
              <a:t>application with Arai-san (KEK).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Will process STJ layer directly on SOI.</a:t>
            </a:r>
          </a:p>
          <a:p>
            <a:r>
              <a:rPr kumimoji="1" lang="en-US" altLang="ja-JP" sz="2400" dirty="0" smtClean="0"/>
              <a:t>Tests using SOI chips </a:t>
            </a:r>
            <a:r>
              <a:rPr lang="en-US" altLang="ja-JP" sz="2400" dirty="0" smtClean="0"/>
              <a:t>has just started.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SOI chips with just only </a:t>
            </a:r>
            <a:r>
              <a:rPr lang="en-US" altLang="ja-JP" sz="2000" dirty="0" err="1" smtClean="0"/>
              <a:t>pMOS</a:t>
            </a:r>
            <a:r>
              <a:rPr lang="en-US" altLang="ja-JP" sz="2000" dirty="0" smtClean="0"/>
              <a:t> and </a:t>
            </a:r>
            <a:r>
              <a:rPr lang="en-US" altLang="ja-JP" sz="2000" dirty="0" err="1" smtClean="0"/>
              <a:t>nMOS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FET.</a:t>
            </a:r>
            <a:endParaRPr kumimoji="1" lang="en-US" altLang="ja-JP" sz="2000" dirty="0" smtClean="0"/>
          </a:p>
        </p:txBody>
      </p:sp>
      <p:grpSp>
        <p:nvGrpSpPr>
          <p:cNvPr id="23" name="グループ化 22"/>
          <p:cNvGrpSpPr/>
          <p:nvPr/>
        </p:nvGrpSpPr>
        <p:grpSpPr>
          <a:xfrm>
            <a:off x="5287309" y="1229105"/>
            <a:ext cx="3015441" cy="1017609"/>
            <a:chOff x="3619628" y="2631143"/>
            <a:chExt cx="5314290" cy="1793393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3619628" y="3328362"/>
              <a:ext cx="4641046" cy="121155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3907660" y="2775160"/>
              <a:ext cx="2376264" cy="697220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3619628" y="3645024"/>
              <a:ext cx="4641047" cy="7795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3619628" y="3452271"/>
              <a:ext cx="4641046" cy="11957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3619628" y="3594038"/>
              <a:ext cx="4641046" cy="11957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4051676" y="3449517"/>
              <a:ext cx="525201" cy="74339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6715972" y="3449518"/>
              <a:ext cx="504056" cy="74339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4051676" y="3207207"/>
              <a:ext cx="2088232" cy="242313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4051675" y="3134033"/>
              <a:ext cx="2088233" cy="72008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4052842" y="2891720"/>
              <a:ext cx="2088232" cy="242313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5707860" y="2631143"/>
              <a:ext cx="232291" cy="26057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5875788" y="2631143"/>
              <a:ext cx="408136" cy="13028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278196" y="2631143"/>
              <a:ext cx="155300" cy="69721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353277" y="3187187"/>
              <a:ext cx="720166" cy="1478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6841152" y="3187187"/>
              <a:ext cx="232291" cy="26057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842958" y="2787382"/>
              <a:ext cx="864902" cy="724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>
                  <a:solidFill>
                    <a:srgbClr val="F1FDF3"/>
                  </a:solidFill>
                </a:rPr>
                <a:t>STJ</a:t>
              </a:r>
              <a:endParaRPr kumimoji="1" lang="ja-JP" altLang="en-US" sz="2800" dirty="0">
                <a:solidFill>
                  <a:srgbClr val="F1FDF3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433496" y="2631143"/>
              <a:ext cx="4844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/>
                <a:t>Nb</a:t>
              </a:r>
              <a:endParaRPr kumimoji="1" lang="ja-JP" altLang="en-US" sz="2000" dirty="0"/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220028" y="3206041"/>
              <a:ext cx="576064" cy="241723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623944" y="2849094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metal pad</a:t>
              </a:r>
              <a:endParaRPr kumimoji="1" lang="ja-JP" altLang="en-US" sz="2000" dirty="0"/>
            </a:p>
          </p:txBody>
        </p:sp>
      </p:grpSp>
      <p:pic>
        <p:nvPicPr>
          <p:cNvPr id="24" name="Picture 2" descr="C:\Users\kasahara\Desktop\SOI-STJ_circui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36" b="20082"/>
          <a:stretch/>
        </p:blipFill>
        <p:spPr bwMode="auto">
          <a:xfrm>
            <a:off x="3338536" y="4743269"/>
            <a:ext cx="1418517" cy="154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99158"/>
            <a:ext cx="2544623" cy="253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25"/>
          <p:cNvSpPr/>
          <p:nvPr/>
        </p:nvSpPr>
        <p:spPr>
          <a:xfrm>
            <a:off x="2915816" y="3825532"/>
            <a:ext cx="1864660" cy="24837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059194" y="5064281"/>
            <a:ext cx="534256" cy="57444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>
            <a:off x="2627784" y="5269767"/>
            <a:ext cx="532743" cy="21812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787" y="3921708"/>
            <a:ext cx="11334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テキスト ボックス 29"/>
          <p:cNvSpPr txBox="1"/>
          <p:nvPr/>
        </p:nvSpPr>
        <p:spPr>
          <a:xfrm>
            <a:off x="3194521" y="4792988"/>
            <a:ext cx="288032" cy="36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G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32597" y="4113138"/>
            <a:ext cx="32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420362" y="4113138"/>
            <a:ext cx="326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D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91421" y="3424868"/>
            <a:ext cx="2739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SOI-STJ Chip design pattern</a:t>
            </a:r>
            <a:endParaRPr kumimoji="1" lang="ja-JP" altLang="en-US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5142984" y="3289315"/>
            <a:ext cx="3846569" cy="2587957"/>
            <a:chOff x="558639" y="2602465"/>
            <a:chExt cx="3944572" cy="2707928"/>
          </a:xfrm>
        </p:grpSpPr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8639" y="2602465"/>
              <a:ext cx="3846569" cy="2707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テキスト ボックス 35"/>
            <p:cNvSpPr txBox="1"/>
            <p:nvPr/>
          </p:nvSpPr>
          <p:spPr>
            <a:xfrm>
              <a:off x="3279075" y="4170962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70C0"/>
                  </a:solidFill>
                </a:rPr>
                <a:t>LN</a:t>
              </a:r>
              <a:r>
                <a:rPr kumimoji="1" lang="en-US" altLang="ja-JP" baseline="-25000" dirty="0" smtClean="0">
                  <a:solidFill>
                    <a:srgbClr val="0070C0"/>
                  </a:solidFill>
                </a:rPr>
                <a:t>2</a:t>
              </a:r>
              <a:r>
                <a:rPr kumimoji="1" lang="en-US" altLang="ja-JP" dirty="0" smtClean="0">
                  <a:solidFill>
                    <a:srgbClr val="0070C0"/>
                  </a:solidFill>
                </a:rPr>
                <a:t> </a:t>
              </a:r>
              <a:r>
                <a:rPr kumimoji="1" lang="en-US" altLang="ja-JP" dirty="0" err="1" smtClean="0">
                  <a:solidFill>
                    <a:srgbClr val="0070C0"/>
                  </a:solidFill>
                </a:rPr>
                <a:t>termp</a:t>
              </a:r>
              <a:r>
                <a:rPr kumimoji="1" lang="en-US" altLang="ja-JP" dirty="0" smtClean="0">
                  <a:solidFill>
                    <a:srgbClr val="0070C0"/>
                  </a:solidFill>
                </a:rPr>
                <a:t>.</a:t>
              </a:r>
              <a:endParaRPr kumimoji="1" lang="ja-JP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1766907" y="3425534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</a:rPr>
                <a:t>Room temp.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5662845" y="2919983"/>
            <a:ext cx="299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SOI wafer </a:t>
            </a:r>
            <a:r>
              <a:rPr lang="en-US" altLang="ja-JP" dirty="0" smtClean="0"/>
              <a:t>I-V</a:t>
            </a:r>
            <a:r>
              <a:rPr lang="ja-JP" altLang="en-US" dirty="0"/>
              <a:t> </a:t>
            </a:r>
            <a:r>
              <a:rPr lang="en-US" altLang="ja-JP" dirty="0" smtClean="0"/>
              <a:t>curve @Tsukuba</a:t>
            </a:r>
            <a:endParaRPr lang="ja-JP" altLang="en-US" dirty="0"/>
          </a:p>
        </p:txBody>
      </p:sp>
      <p:sp>
        <p:nvSpPr>
          <p:cNvPr id="39" name="正方形/長方形 38"/>
          <p:cNvSpPr/>
          <p:nvPr/>
        </p:nvSpPr>
        <p:spPr>
          <a:xfrm>
            <a:off x="7931096" y="5850073"/>
            <a:ext cx="829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Vgs</a:t>
            </a:r>
            <a:r>
              <a:rPr lang="en-US" altLang="ja-JP" dirty="0" smtClean="0"/>
              <a:t> [V]</a:t>
            </a:r>
            <a:endParaRPr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 rot="16200000">
            <a:off x="4654207" y="3495140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I</a:t>
            </a:r>
            <a:r>
              <a:rPr lang="en-US" altLang="ja-JP" dirty="0"/>
              <a:t>d</a:t>
            </a:r>
            <a:r>
              <a:rPr lang="en-US" altLang="ja-JP" dirty="0" smtClean="0"/>
              <a:t>s [A]</a:t>
            </a:r>
            <a:endParaRPr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5729033" y="3395873"/>
            <a:ext cx="1109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Vds</a:t>
            </a:r>
            <a:r>
              <a:rPr lang="en-US" altLang="ja-JP" dirty="0" smtClean="0"/>
              <a:t>=0.2 V</a:t>
            </a:r>
            <a:endParaRPr lang="ja-JP" altLang="en-US" dirty="0"/>
          </a:p>
        </p:txBody>
      </p:sp>
      <p:sp>
        <p:nvSpPr>
          <p:cNvPr id="42" name="スライド番号プレースホルダー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640960" cy="5400600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ja-JP" sz="2400" dirty="0" smtClean="0"/>
                  <a:t>We are developing a detector to measure single photon energy with &lt;2% resolution </a:t>
                </a:r>
                <a:r>
                  <a:rPr kumimoji="1" lang="en-US" altLang="ja-JP" sz="2400" dirty="0" smtClean="0">
                    <a:solidFill>
                      <a:schemeClr val="tx1"/>
                    </a:solidFill>
                  </a:rPr>
                  <a:t>for </a:t>
                </a:r>
                <a:r>
                  <a:rPr lang="en-US" altLang="ja-JP" sz="24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kumimoji="1" lang="en-US" altLang="ja-JP" sz="2400" dirty="0" smtClean="0"/>
                  <a:t>.</a:t>
                </a:r>
              </a:p>
              <a:p>
                <a:pPr lvl="1"/>
                <a:r>
                  <a:rPr lang="en-US" altLang="ja-JP" sz="2400" dirty="0" smtClean="0"/>
                  <a:t>Our choices are </a:t>
                </a:r>
                <a:r>
                  <a:rPr lang="en-US" altLang="ja-JP" sz="2400" dirty="0" err="1" smtClean="0"/>
                  <a:t>Hf</a:t>
                </a:r>
                <a:r>
                  <a:rPr lang="en-US" altLang="ja-JP" sz="2400" dirty="0" smtClean="0"/>
                  <a:t>-STJ and </a:t>
                </a:r>
                <a:r>
                  <a:rPr lang="en-US" altLang="ja-JP" sz="2400" dirty="0" err="1" smtClean="0"/>
                  <a:t>Nb</a:t>
                </a:r>
                <a:r>
                  <a:rPr lang="en-US" altLang="ja-JP" sz="2400" dirty="0" smtClean="0"/>
                  <a:t>/Al-STJ array with grating.</a:t>
                </a:r>
              </a:p>
              <a:p>
                <a:r>
                  <a:rPr lang="en-US" altLang="ja-JP" sz="2400" dirty="0" smtClean="0"/>
                  <a:t>We’ve confirmed to </a:t>
                </a:r>
                <a:r>
                  <a:rPr lang="en-US" altLang="ja-JP" sz="2400" dirty="0" err="1" smtClean="0"/>
                  <a:t>Hf-HfOx-Hf</a:t>
                </a:r>
                <a:r>
                  <a:rPr lang="en-US" altLang="ja-JP" sz="2400" dirty="0" smtClean="0"/>
                  <a:t> structure is established.</a:t>
                </a:r>
              </a:p>
              <a:p>
                <a:pPr lvl="1"/>
                <a:r>
                  <a:rPr lang="en-US" altLang="ja-JP" sz="2400" dirty="0" smtClean="0"/>
                  <a:t>Much improvement in leakage current is required.</a:t>
                </a:r>
              </a:p>
              <a:p>
                <a:pPr lvl="1"/>
                <a:r>
                  <a:rPr lang="en-US" altLang="ja-JP" sz="2400" dirty="0" smtClean="0"/>
                  <a:t>Improvement in I-V curve evaluation  for </a:t>
                </a:r>
                <a:r>
                  <a:rPr lang="en-US" altLang="ja-JP" sz="2400" dirty="0" err="1" smtClean="0"/>
                  <a:t>Hf</a:t>
                </a:r>
                <a:r>
                  <a:rPr lang="en-US" altLang="ja-JP" sz="2400" dirty="0" smtClean="0"/>
                  <a:t>-STJ is more important.</a:t>
                </a:r>
              </a:p>
              <a:p>
                <a:r>
                  <a:rPr lang="en-US" altLang="ja-JP" sz="2400" dirty="0" smtClean="0"/>
                  <a:t>Development of readout electronics for </a:t>
                </a:r>
                <a:r>
                  <a:rPr lang="en-US" altLang="ja-JP" sz="2400" dirty="0" err="1" smtClean="0"/>
                  <a:t>Nb</a:t>
                </a:r>
                <a:r>
                  <a:rPr lang="en-US" altLang="ja-JP" sz="2400" dirty="0" smtClean="0"/>
                  <a:t>/Al-STJ is underway.</a:t>
                </a:r>
              </a:p>
              <a:p>
                <a:pPr lvl="1"/>
                <a:r>
                  <a:rPr kumimoji="1" lang="en-US" altLang="ja-JP" sz="2400" dirty="0" smtClean="0"/>
                  <a:t>Aiming to measure a single photon of visible light at the first milestone.</a:t>
                </a:r>
              </a:p>
              <a:p>
                <a:pPr lvl="1"/>
                <a:r>
                  <a:rPr lang="en-US" altLang="ja-JP" sz="2400" dirty="0" smtClean="0"/>
                  <a:t>Several ultra low temperature amplifier candidates are under development.</a:t>
                </a:r>
              </a:p>
              <a:p>
                <a:pPr lvl="2"/>
                <a:r>
                  <a:rPr kumimoji="1" lang="en-US" altLang="ja-JP" sz="1800" dirty="0" smtClean="0"/>
                  <a:t>HEMT</a:t>
                </a:r>
                <a:r>
                  <a:rPr lang="en-US" altLang="ja-JP" sz="1800" dirty="0"/>
                  <a:t>/</a:t>
                </a:r>
                <a:r>
                  <a:rPr kumimoji="1" lang="en-US" altLang="ja-JP" sz="1800" dirty="0" smtClean="0"/>
                  <a:t>SOI</a:t>
                </a:r>
                <a:r>
                  <a:rPr lang="en-US" altLang="ja-JP" sz="1800" dirty="0" smtClean="0"/>
                  <a:t>/SOI-STJ</a:t>
                </a:r>
                <a:endParaRPr kumimoji="1" lang="en-US" altLang="ja-JP" sz="1800" dirty="0" smtClean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640960" cy="5400600"/>
              </a:xfrm>
              <a:blipFill rotWithShape="1">
                <a:blip r:embed="rId2"/>
                <a:stretch>
                  <a:fillRect l="-917" t="-903" b="-9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640763" cy="515938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/>
              <a:t>Collaboration Members </a:t>
            </a:r>
            <a:r>
              <a:rPr lang="en-US" altLang="ja-JP" sz="2200" dirty="0" smtClean="0"/>
              <a:t>(Japan-US </a:t>
            </a:r>
            <a:r>
              <a:rPr lang="en-US" altLang="ja-JP" sz="2200" dirty="0" err="1" smtClean="0"/>
              <a:t>collab</a:t>
            </a:r>
            <a:r>
              <a:rPr lang="en-US" altLang="ja-JP" sz="2200" dirty="0" smtClean="0"/>
              <a:t>.: </a:t>
            </a:r>
            <a:r>
              <a:rPr lang="en-US" altLang="ja-JP" sz="2200" dirty="0"/>
              <a:t>Search for Neutrino </a:t>
            </a:r>
            <a:r>
              <a:rPr lang="en-US" altLang="ja-JP" sz="2200" dirty="0" smtClean="0"/>
              <a:t>Decay)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981075"/>
            <a:ext cx="6983412" cy="576263"/>
          </a:xfrm>
        </p:spPr>
        <p:txBody>
          <a:bodyPr/>
          <a:lstStyle/>
          <a:p>
            <a:pPr eaLnBrk="1" hangingPunct="1"/>
            <a:r>
              <a:rPr lang="en-US" altLang="ja-JP" sz="2400" dirty="0" smtClean="0">
                <a:latin typeface="ＭＳ Ｐゴシック" pitchFamily="50" charset="-128"/>
                <a:ea typeface="ＭＳ Ｐゴシック" pitchFamily="50" charset="-128"/>
              </a:rPr>
              <a:t>Dec. 2012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51520" y="1484784"/>
            <a:ext cx="8424862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Japan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  Shin-Hong Kim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Yuji Takeuchi,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Shinya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Kanai,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Kazuki</a:t>
            </a:r>
            <a:r>
              <a:rPr lang="en-US" altLang="ja-JP" sz="2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Nagata,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Kota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Kasahara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Takuya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Okudaira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(University of Tsukuba)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Ikeda,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Shuji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Matsuura,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Takehiko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Wada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(JAXA/ISAS)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Hirokazu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Ishino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Atsuko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Kibayashi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Yasuki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Yuasa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(Okayama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Takuo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Yoshida, Yusuke Shimizu,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Mikiya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Nagashima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(Fukui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Satoshi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Mima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92D050"/>
                </a:solidFill>
                <a:latin typeface="Times New Roman" pitchFamily="18" charset="0"/>
              </a:rPr>
              <a:t>(RIKEN)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</a:p>
          <a:p>
            <a:pPr algn="l"/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Yukihiro Kato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(Kinki University)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Masashi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Hazumi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(KEK)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algn="l"/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US Group 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Erik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Mark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Kozlovsky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Dmitri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Jonghee</a:t>
            </a:r>
            <a:r>
              <a:rPr lang="en-US" altLang="ja-JP" sz="20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 smtClean="0">
                <a:solidFill>
                  <a:schemeClr val="accent2"/>
                </a:solidFill>
                <a:latin typeface="Times New Roman" pitchFamily="18" charset="0"/>
              </a:rPr>
              <a:t>Yoo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smtClean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 smtClean="0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</a:p>
          <a:p>
            <a:pPr algn="l"/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Korea Group</a:t>
            </a: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Soo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-Bong 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</a:p>
        </p:txBody>
      </p:sp>
    </p:spTree>
    <p:extLst>
      <p:ext uri="{BB962C8B-B14F-4D97-AF65-F5344CB8AC3E}">
        <p14:creationId xmlns:p14="http://schemas.microsoft.com/office/powerpoint/2010/main" val="6098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4931448" y="3790905"/>
                <a:ext cx="4088777" cy="358175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/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kumimoji="1" lang="en-US" altLang="ja-JP" sz="1600" dirty="0" smtClean="0"/>
                  <a:t>spectrum for  </a:t>
                </a:r>
                <a14:m>
                  <m:oMath xmlns:m="http://schemas.openxmlformats.org/officeDocument/2006/math">
                    <m:r>
                      <a:rPr kumimoji="1" lang="en-US" altLang="ja-JP" sz="1600" b="0" i="1" smtClean="0">
                        <a:latin typeface="Cambria Math"/>
                      </a:rPr>
                      <m:t>𝑚</m:t>
                    </m:r>
                    <m:r>
                      <a:rPr kumimoji="1" lang="en-US" altLang="ja-JP" sz="16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kumimoji="1"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kumimoji="1" lang="en-US" altLang="ja-JP" sz="16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1600" b="0" i="1" smtClean="0">
                        <a:latin typeface="Cambria Math"/>
                      </a:rPr>
                      <m:t>)=50</m:t>
                    </m:r>
                    <m:r>
                      <m:rPr>
                        <m:sty m:val="p"/>
                      </m:rPr>
                      <a:rPr kumimoji="1" lang="en-US" altLang="ja-JP" sz="1600" b="0" i="1" smtClean="0">
                        <a:latin typeface="Cambria Math"/>
                      </a:rPr>
                      <m:t>meV</m:t>
                    </m:r>
                  </m:oMath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1448" y="3790905"/>
                <a:ext cx="4088777" cy="358175"/>
              </a:xfrm>
              <a:prstGeom prst="rect">
                <a:avLst/>
              </a:prstGeom>
              <a:blipFill rotWithShape="1">
                <a:blip r:embed="rId2"/>
                <a:stretch>
                  <a:fillRect l="-593" b="-1269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035" y="4149080"/>
            <a:ext cx="3155001" cy="220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5"/>
          <p:cNvSpPr>
            <a:spLocks noChangeShapeType="1"/>
          </p:cNvSpPr>
          <p:nvPr/>
        </p:nvSpPr>
        <p:spPr bwMode="auto">
          <a:xfrm flipH="1" flipV="1">
            <a:off x="7541806" y="4728906"/>
            <a:ext cx="329963" cy="22234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6567867" y="4744999"/>
            <a:ext cx="5439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541806" y="4912676"/>
            <a:ext cx="153378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/>
              <a:t>Sharp edge with </a:t>
            </a:r>
          </a:p>
          <a:p>
            <a:pPr eaLnBrk="1" hangingPunct="1"/>
            <a:r>
              <a:rPr lang="en-US" altLang="ja-JP" sz="1400" b="1" dirty="0"/>
              <a:t>1.9K smearing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6147905" y="5077111"/>
            <a:ext cx="13839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rgbClr val="FF3300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 dirty="0"/>
              <a:t>Red shift effect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 rot="16200000">
            <a:off x="5136076" y="4764561"/>
            <a:ext cx="13116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dN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(A.U.)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7508035" y="6160703"/>
                <a:ext cx="1537665" cy="39151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kumimoji="1" lang="en-US" altLang="ja-JP" b="0" i="1" smtClean="0"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kumimoji="1" lang="en-US" altLang="ja-JP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kumimoji="1" lang="ja-JP" altLang="en-US" dirty="0" smtClean="0"/>
                  <a:t>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035" y="6160703"/>
                <a:ext cx="1537665" cy="391517"/>
              </a:xfrm>
              <a:prstGeom prst="rect">
                <a:avLst/>
              </a:prstGeom>
              <a:blipFill rotWithShape="1"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Line 6"/>
          <p:cNvSpPr>
            <a:spLocks noChangeShapeType="1"/>
          </p:cNvSpPr>
          <p:nvPr/>
        </p:nvSpPr>
        <p:spPr bwMode="auto">
          <a:xfrm flipV="1">
            <a:off x="7566686" y="6045207"/>
            <a:ext cx="0" cy="33535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27496" y="1151395"/>
                <a:ext cx="8577516" cy="4525963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800" dirty="0" smtClean="0"/>
                  <a:t>Search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sz="2800" i="1">
                        <a:latin typeface="Cambria Math"/>
                      </a:rPr>
                      <m:t>+</m:t>
                    </m:r>
                    <m:r>
                      <a:rPr lang="en-US" altLang="ja-JP" sz="28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800" dirty="0"/>
                  <a:t> in cosmic neutrino background (CNB)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</a:rPr>
                  <a:t>Direct detection of CNB</a:t>
                </a:r>
              </a:p>
              <a:p>
                <a:pPr lvl="1"/>
                <a:r>
                  <a:rPr lang="en-US" altLang="ja-JP" sz="2000" dirty="0">
                    <a:solidFill>
                      <a:srgbClr val="FF0000"/>
                    </a:solidFill>
                  </a:rPr>
                  <a:t>Direct measurement of neutrino mass</a:t>
                </a:r>
              </a:p>
              <a:p>
                <a:r>
                  <a:rPr lang="en-US" altLang="ja-JP" sz="2800" dirty="0"/>
                  <a:t>Aiming at sensitivity of detecting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altLang="ja-JP" sz="2800" dirty="0"/>
                  <a:t> from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800" dirty="0"/>
                  <a:t> decay for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800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8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800" i="1">
                        <a:latin typeface="Cambria Math"/>
                      </a:rPr>
                      <m:t>~</m:t>
                    </m:r>
                    <m:r>
                      <m:rPr>
                        <m:sty m:val="p"/>
                      </m:rPr>
                      <a:rPr lang="en-US" altLang="ja-JP" sz="2800">
                        <a:latin typeface="Cambria Math"/>
                      </a:rPr>
                      <m:t>Ο</m:t>
                    </m:r>
                    <m:r>
                      <a:rPr lang="en-US" altLang="ja-JP" sz="2800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ja-JP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8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8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800" i="1">
                        <a:latin typeface="Cambria Math"/>
                      </a:rPr>
                      <m:t>yr</m:t>
                    </m:r>
                    <m:r>
                      <a:rPr lang="en-US" altLang="ja-JP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800" dirty="0"/>
                  <a:t> </a:t>
                </a:r>
              </a:p>
              <a:p>
                <a:pPr lvl="1"/>
                <a:r>
                  <a:rPr lang="en-US" altLang="ja-JP" sz="2000" dirty="0"/>
                  <a:t>Current lower limit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i="1">
                            <a:latin typeface="Cambria Math"/>
                          </a:rPr>
                          <m:t>&gt;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/>
              </a:p>
              <a:p>
                <a:pPr lvl="1"/>
                <a:r>
                  <a:rPr lang="en-US" altLang="ja-JP" sz="2000" dirty="0"/>
                  <a:t>SM expectation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∼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/>
              </a:p>
              <a:p>
                <a:pPr lvl="1"/>
                <a:r>
                  <a:rPr lang="en-US" altLang="ja-JP" sz="2000" dirty="0"/>
                  <a:t>L-R symmetric model predicts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𝜏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∼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/>
                          </a:rPr>
                          <m:t>Ο</m:t>
                        </m:r>
                        <m:r>
                          <a:rPr lang="en-US" altLang="ja-JP" sz="2000" i="1"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i="1">
                        <a:latin typeface="Cambria Math"/>
                      </a:rPr>
                      <m:t>yr</m:t>
                    </m:r>
                    <m:r>
                      <a:rPr lang="en-US" altLang="ja-JP" sz="2000" i="1">
                        <a:latin typeface="Cambria Math"/>
                      </a:rPr>
                      <m:t>)</m:t>
                    </m:r>
                  </m:oMath>
                </a14:m>
                <a:endParaRPr lang="en-US" altLang="ja-JP" sz="2000" dirty="0"/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496" y="1151395"/>
                <a:ext cx="8577516" cy="4525963"/>
              </a:xfrm>
              <a:blipFill rotWithShape="1">
                <a:blip r:embed="rId5"/>
                <a:stretch>
                  <a:fillRect l="-1279" t="-12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グループ化 14"/>
          <p:cNvGrpSpPr/>
          <p:nvPr/>
        </p:nvGrpSpPr>
        <p:grpSpPr>
          <a:xfrm>
            <a:off x="467544" y="4971225"/>
            <a:ext cx="1940229" cy="1256824"/>
            <a:chOff x="370826" y="3644433"/>
            <a:chExt cx="2758438" cy="1940467"/>
          </a:xfrm>
        </p:grpSpPr>
        <p:sp>
          <p:nvSpPr>
            <p:cNvPr id="16" name="Freeform 82"/>
            <p:cNvSpPr>
              <a:spLocks/>
            </p:cNvSpPr>
            <p:nvPr/>
          </p:nvSpPr>
          <p:spPr bwMode="auto">
            <a:xfrm>
              <a:off x="370826" y="4556004"/>
              <a:ext cx="1111926" cy="146683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" name="グループ化 16"/>
            <p:cNvGrpSpPr/>
            <p:nvPr/>
          </p:nvGrpSpPr>
          <p:grpSpPr>
            <a:xfrm rot="18866562">
              <a:off x="1242448" y="4262465"/>
              <a:ext cx="1247109" cy="11045"/>
              <a:chOff x="1762354" y="3506048"/>
              <a:chExt cx="1530539" cy="15199"/>
            </a:xfrm>
          </p:grpSpPr>
          <p:sp>
            <p:nvSpPr>
              <p:cNvPr id="28" name="Line 4"/>
              <p:cNvSpPr>
                <a:spLocks noChangeShapeType="1"/>
              </p:cNvSpPr>
              <p:nvPr/>
            </p:nvSpPr>
            <p:spPr bwMode="auto">
              <a:xfrm rot="20688" flipV="1">
                <a:off x="1762354" y="3506048"/>
                <a:ext cx="1530539" cy="104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Line 3"/>
              <p:cNvSpPr>
                <a:spLocks noChangeShapeType="1"/>
              </p:cNvSpPr>
              <p:nvPr/>
            </p:nvSpPr>
            <p:spPr bwMode="auto">
              <a:xfrm rot="20688" flipV="1">
                <a:off x="1768150" y="3509589"/>
                <a:ext cx="1233300" cy="116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 rot="13405480">
              <a:off x="1305538" y="5082774"/>
              <a:ext cx="1112194" cy="10338"/>
              <a:chOff x="4617005" y="4301628"/>
              <a:chExt cx="1530539" cy="12688"/>
            </a:xfrm>
          </p:grpSpPr>
          <p:sp>
            <p:nvSpPr>
              <p:cNvPr id="26" name="Line 4"/>
              <p:cNvSpPr>
                <a:spLocks noChangeShapeType="1"/>
              </p:cNvSpPr>
              <p:nvPr/>
            </p:nvSpPr>
            <p:spPr bwMode="auto">
              <a:xfrm rot="20688" flipV="1">
                <a:off x="4617005" y="4301628"/>
                <a:ext cx="1530539" cy="104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Line 3"/>
              <p:cNvSpPr>
                <a:spLocks noChangeShapeType="1"/>
              </p:cNvSpPr>
              <p:nvPr/>
            </p:nvSpPr>
            <p:spPr bwMode="auto">
              <a:xfrm rot="20688" flipV="1">
                <a:off x="4622790" y="4308791"/>
                <a:ext cx="399247" cy="552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 18"/>
            <p:cNvSpPr/>
            <p:nvPr/>
          </p:nvSpPr>
          <p:spPr bwMode="auto">
            <a:xfrm rot="5400000">
              <a:off x="1530595" y="4536971"/>
              <a:ext cx="940478" cy="294333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2133801" y="4441258"/>
                  <a:ext cx="940589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4" name="テキスト ボックス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33801" y="4441259"/>
                  <a:ext cx="1003147" cy="5759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2182748" y="4995862"/>
                  <a:ext cx="946516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1" name="テキスト ボックス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2748" y="4995862"/>
                  <a:ext cx="946516" cy="589038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2182748" y="3832800"/>
                  <a:ext cx="944692" cy="6046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2" name="テキスト ボックス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2748" y="3832800"/>
                  <a:ext cx="944692" cy="60468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7813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テキスト ボックス 22"/>
                <p:cNvSpPr txBox="1"/>
                <p:nvPr/>
              </p:nvSpPr>
              <p:spPr>
                <a:xfrm>
                  <a:off x="1069823" y="4803441"/>
                  <a:ext cx="873130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9822" y="4803441"/>
                  <a:ext cx="929578" cy="57595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1069823" y="3848810"/>
                  <a:ext cx="873130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9822" y="3848810"/>
                  <a:ext cx="929578" cy="575954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668547" y="3952288"/>
                  <a:ext cx="412382" cy="5702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/>
                </a:p>
              </p:txBody>
            </p:sp>
          </mc:Choice>
          <mc:Fallback xmlns="">
            <p:sp>
              <p:nvSpPr>
                <p:cNvPr id="26" name="テキスト ボックス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547" y="3952288"/>
                  <a:ext cx="412383" cy="52322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グループ化 29"/>
          <p:cNvGrpSpPr/>
          <p:nvPr/>
        </p:nvGrpSpPr>
        <p:grpSpPr>
          <a:xfrm>
            <a:off x="2748063" y="5123178"/>
            <a:ext cx="1936182" cy="1089766"/>
            <a:chOff x="2988046" y="3733466"/>
            <a:chExt cx="2752682" cy="1682538"/>
          </a:xfrm>
        </p:grpSpPr>
        <p:sp>
          <p:nvSpPr>
            <p:cNvPr id="31" name="Freeform 82"/>
            <p:cNvSpPr>
              <a:spLocks/>
            </p:cNvSpPr>
            <p:nvPr/>
          </p:nvSpPr>
          <p:spPr bwMode="auto">
            <a:xfrm>
              <a:off x="2988046" y="4454621"/>
              <a:ext cx="1161878" cy="17262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 rot="16200000">
              <a:off x="3782528" y="4458996"/>
              <a:ext cx="966416" cy="307556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3562437" y="4826966"/>
                  <a:ext cx="940588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27" name="テキスト ボックス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2437" y="4826966"/>
                  <a:ext cx="1003146" cy="575954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4794213" y="4744266"/>
                  <a:ext cx="946515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4" name="テキスト ボックス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4213" y="4744266"/>
                  <a:ext cx="946515" cy="589038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テキスト ボックス 34"/>
                <p:cNvSpPr txBox="1"/>
                <p:nvPr/>
              </p:nvSpPr>
              <p:spPr>
                <a:xfrm>
                  <a:off x="4794213" y="3733466"/>
                  <a:ext cx="944691" cy="6046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ja-JP" i="1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5" name="テキスト ボックス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4213" y="3733466"/>
                  <a:ext cx="944691" cy="60468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b="-615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4414222" y="4349040"/>
                  <a:ext cx="873130" cy="5890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ℓ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 xmlns="">
            <p:sp>
              <p:nvSpPr>
                <p:cNvPr id="30" name="テキスト ボックス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222" y="4349040"/>
                  <a:ext cx="929578" cy="575954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テキスト ボックス 36"/>
                <p:cNvSpPr txBox="1"/>
                <p:nvPr/>
              </p:nvSpPr>
              <p:spPr>
                <a:xfrm>
                  <a:off x="3281653" y="3940259"/>
                  <a:ext cx="504114" cy="5702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1" smtClean="0"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b="0" dirty="0" smtClean="0"/>
                </a:p>
              </p:txBody>
            </p:sp>
          </mc:Choice>
          <mc:Fallback xmlns="">
            <p:sp>
              <p:nvSpPr>
                <p:cNvPr id="44" name="テキスト ボックス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1653" y="3940259"/>
                  <a:ext cx="316711" cy="442691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b="-547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8" name="Group 5"/>
            <p:cNvGrpSpPr>
              <a:grpSpLocks/>
            </p:cNvGrpSpPr>
            <p:nvPr/>
          </p:nvGrpSpPr>
          <p:grpSpPr bwMode="auto">
            <a:xfrm rot="12740918" flipV="1">
              <a:off x="4362698" y="5215972"/>
              <a:ext cx="686063" cy="43840"/>
              <a:chOff x="1392" y="1488"/>
              <a:chExt cx="1584" cy="0"/>
            </a:xfrm>
          </p:grpSpPr>
          <p:sp>
            <p:nvSpPr>
              <p:cNvPr id="43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" name="Group 5"/>
            <p:cNvGrpSpPr>
              <a:grpSpLocks/>
            </p:cNvGrpSpPr>
            <p:nvPr/>
          </p:nvGrpSpPr>
          <p:grpSpPr bwMode="auto">
            <a:xfrm rot="19002571" flipV="1">
              <a:off x="4314269" y="3902975"/>
              <a:ext cx="686063" cy="43840"/>
              <a:chOff x="1392" y="1488"/>
              <a:chExt cx="1584" cy="0"/>
            </a:xfrm>
          </p:grpSpPr>
          <p:sp>
            <p:nvSpPr>
              <p:cNvPr id="41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0" name="Line 4"/>
            <p:cNvSpPr>
              <a:spLocks noChangeShapeType="1"/>
            </p:cNvSpPr>
            <p:nvPr/>
          </p:nvSpPr>
          <p:spPr bwMode="auto">
            <a:xfrm rot="16200000" flipV="1">
              <a:off x="3988895" y="4621233"/>
              <a:ext cx="8663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1235711" y="6356461"/>
            <a:ext cx="28023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" pitchFamily="18" charset="0"/>
                <a:ea typeface="Osaka" charset="-128"/>
              </a:rPr>
              <a:t>SU(2)</a:t>
            </a:r>
            <a:r>
              <a:rPr lang="en-US" altLang="ja-JP" baseline="-25000" dirty="0">
                <a:latin typeface="Times" pitchFamily="18" charset="0"/>
                <a:ea typeface="Osaka" charset="-128"/>
              </a:rPr>
              <a:t>L</a:t>
            </a:r>
            <a:r>
              <a:rPr lang="ja-JP" altLang="en-US" dirty="0">
                <a:latin typeface="Times" pitchFamily="18" charset="0"/>
                <a:ea typeface="Osaka" charset="-128"/>
              </a:rPr>
              <a:t>　ｘ　</a:t>
            </a:r>
            <a:r>
              <a:rPr lang="en-US" altLang="ja-JP" dirty="0">
                <a:latin typeface="Times" pitchFamily="18" charset="0"/>
                <a:ea typeface="Osaka" charset="-128"/>
              </a:rPr>
              <a:t>SU(2)</a:t>
            </a:r>
            <a:r>
              <a:rPr lang="en-US" altLang="ja-JP" baseline="-25000" dirty="0">
                <a:latin typeface="Times" pitchFamily="18" charset="0"/>
                <a:ea typeface="Osaka" charset="-128"/>
              </a:rPr>
              <a:t>R</a:t>
            </a:r>
            <a:r>
              <a:rPr lang="ja-JP" altLang="en-US" dirty="0">
                <a:latin typeface="Times" pitchFamily="18" charset="0"/>
                <a:ea typeface="Osaka" charset="-128"/>
              </a:rPr>
              <a:t>　ｘ　</a:t>
            </a:r>
            <a:r>
              <a:rPr lang="en-US" altLang="ja-JP" dirty="0">
                <a:latin typeface="Times" pitchFamily="18" charset="0"/>
                <a:ea typeface="Osaka" charset="-128"/>
              </a:rPr>
              <a:t>U(1)</a:t>
            </a:r>
            <a:endParaRPr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0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requirements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196752"/>
                <a:ext cx="8964488" cy="5256584"/>
              </a:xfrm>
            </p:spPr>
            <p:txBody>
              <a:bodyPr>
                <a:noAutofit/>
              </a:bodyPr>
              <a:lstStyle/>
              <a:p>
                <a:r>
                  <a:rPr lang="en-US" altLang="ja-JP" dirty="0" smtClean="0"/>
                  <a:t>Requirements for detector</a:t>
                </a:r>
              </a:p>
              <a:p>
                <a:pPr lvl="1"/>
                <a:r>
                  <a:rPr lang="en-US" altLang="ja-JP" sz="2400" dirty="0">
                    <a:solidFill>
                      <a:srgbClr val="002060"/>
                    </a:solidFill>
                  </a:rPr>
                  <a:t>Energy measurement for single photon with better than 2% resolution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002060"/>
                        </a:solidFill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400" dirty="0">
                    <a:solidFill>
                      <a:srgbClr val="002060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=50</m:t>
                    </m:r>
                    <m: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i="1" dirty="0">
                        <a:solidFill>
                          <a:srgbClr val="002060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400" dirty="0">
                    <a:solidFill>
                      <a:srgbClr val="002060"/>
                    </a:solidFill>
                  </a:rPr>
                  <a:t>, far infrared photon)</a:t>
                </a:r>
              </a:p>
              <a:p>
                <a:pPr lvl="1"/>
                <a:r>
                  <a:rPr lang="en-US" altLang="ja-JP" sz="2400" dirty="0">
                    <a:solidFill>
                      <a:srgbClr val="002060"/>
                    </a:solidFill>
                  </a:rPr>
                  <a:t>Rocket and satellite experiment with this detector</a:t>
                </a:r>
              </a:p>
              <a:p>
                <a:r>
                  <a:rPr lang="en-US" altLang="ja-JP" sz="2400" b="1" dirty="0"/>
                  <a:t>Superconducting Tunneling Junction (STJ) detectors in development</a:t>
                </a:r>
              </a:p>
              <a:p>
                <a:pPr lvl="1"/>
                <a:r>
                  <a:rPr lang="en-US" altLang="ja-JP" sz="2000" dirty="0"/>
                  <a:t>Array of 50 </a:t>
                </a:r>
                <a:r>
                  <a:rPr lang="en-US" altLang="ja-JP" sz="2000" dirty="0" err="1"/>
                  <a:t>Nb</a:t>
                </a:r>
                <a:r>
                  <a:rPr lang="en-US" altLang="ja-JP" sz="2000" dirty="0"/>
                  <a:t>/Al-STJ cell with diffraction grating  covering </a:t>
                </a:r>
                <a14:m>
                  <m:oMath xmlns:m="http://schemas.openxmlformats.org/officeDocument/2006/math">
                    <m:r>
                      <a:rPr lang="en-US" altLang="ja-JP" sz="2000" i="1" dirty="0">
                        <a:latin typeface="Cambria Math"/>
                      </a:rPr>
                      <m:t>𝜆</m:t>
                    </m:r>
                    <m:r>
                      <a:rPr lang="en-US" altLang="ja-JP" sz="20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000" i="1" dirty="0">
                        <a:latin typeface="Cambria Math"/>
                      </a:rPr>
                      <m:t>−</m:t>
                    </m:r>
                    <m:r>
                      <a:rPr lang="en-US" altLang="ja-JP" sz="2000" i="1" dirty="0">
                        <a:latin typeface="Cambria Math"/>
                      </a:rPr>
                      <m:t>80</m:t>
                    </m:r>
                    <m:r>
                      <a:rPr lang="en-US" altLang="ja-JP" sz="20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i="1" dirty="0">
                        <a:latin typeface="Cambria Math"/>
                      </a:rPr>
                      <m:t>m</m:t>
                    </m:r>
                  </m:oMath>
                </a14:m>
                <a:endParaRPr lang="en-US" altLang="ja-JP" sz="2000" dirty="0"/>
              </a:p>
              <a:p>
                <a:pPr lvl="2"/>
                <a:r>
                  <a:rPr lang="en-US" altLang="ja-JP" b="1" dirty="0">
                    <a:solidFill>
                      <a:srgbClr val="FF0000"/>
                    </a:solidFill>
                  </a:rPr>
                  <a:t>For rocket experiment aimed at launching in 2016 in earliest, aiming at improvement of lower limit for </a:t>
                </a:r>
                <a14:m>
                  <m:oMath xmlns:m="http://schemas.openxmlformats.org/officeDocument/2006/math"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𝝉</m:t>
                    </m:r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altLang="ja-JP" b="1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b="1" dirty="0">
                    <a:solidFill>
                      <a:srgbClr val="FF0000"/>
                    </a:solidFill>
                  </a:rPr>
                  <a:t>  by 2 order </a:t>
                </a:r>
              </a:p>
              <a:p>
                <a:pPr lvl="1"/>
                <a:r>
                  <a:rPr lang="en-US" altLang="ja-JP" sz="2400" dirty="0"/>
                  <a:t>STJ using Hafnium: </a:t>
                </a:r>
                <a:r>
                  <a:rPr lang="en-US" altLang="ja-JP" sz="2400" dirty="0" err="1"/>
                  <a:t>Hf</a:t>
                </a:r>
                <a:r>
                  <a:rPr lang="en-US" altLang="ja-JP" sz="2400" dirty="0"/>
                  <a:t>-STJ for satellite experiment (after 2020</a:t>
                </a:r>
                <a:r>
                  <a:rPr lang="en-US" altLang="ja-JP" sz="2400" dirty="0" smtClean="0"/>
                  <a:t>)</a:t>
                </a: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Δ</m:t>
                    </m:r>
                    <m:r>
                      <a:rPr lang="en-US" altLang="ja-JP" sz="2000" b="0" i="0" smtClean="0">
                        <a:latin typeface="Cambria Math"/>
                      </a:rPr>
                      <m:t>=20</m:t>
                    </m:r>
                    <m:r>
                      <a:rPr lang="en-US" altLang="ja-JP" sz="2000" b="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eV</m:t>
                    </m:r>
                  </m:oMath>
                </a14:m>
                <a:r>
                  <a:rPr lang="en-US" altLang="ja-JP" sz="2000" dirty="0" smtClean="0"/>
                  <a:t> : Superconducting gap energy for Hafnium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q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p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000" b="0" i="1" smtClean="0">
                            <a:latin typeface="Cambria Math"/>
                          </a:rPr>
                          <m:t>meV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/>
                          </a:rPr>
                          <m:t>Δ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=735</m:t>
                    </m:r>
                  </m:oMath>
                </a14:m>
                <a:r>
                  <a:rPr lang="en-US" altLang="ja-JP" sz="2000" dirty="0" smtClean="0"/>
                  <a:t> for 25meV photon: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/>
                          </a:rPr>
                          <m:t>Δ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&lt;2%</m:t>
                    </m:r>
                  </m:oMath>
                </a14:m>
                <a:r>
                  <a:rPr lang="en-US" altLang="ja-JP" sz="2000" dirty="0" smtClean="0"/>
                  <a:t> if </a:t>
                </a:r>
                <a:r>
                  <a:rPr lang="en-US" altLang="ja-JP" sz="2000" dirty="0" err="1" smtClean="0"/>
                  <a:t>Fano</a:t>
                </a:r>
                <a:r>
                  <a:rPr lang="en-US" altLang="ja-JP" sz="2000" dirty="0" smtClean="0"/>
                  <a:t>-factor is less than 0.7 (No back tunneling assumed)</a:t>
                </a:r>
                <a:endParaRPr lang="en-US" altLang="ja-JP" sz="20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196752"/>
                <a:ext cx="8964488" cy="5256584"/>
              </a:xfrm>
              <a:blipFill rotWithShape="1">
                <a:blip r:embed="rId2"/>
                <a:stretch>
                  <a:fillRect l="-1496" t="-1506" r="-1971" b="-88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0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Temp_low.png"/>
          <p:cNvPicPr>
            <a:picLocks noGrp="1" noChangeAspect="1"/>
          </p:cNvPicPr>
          <p:nvPr/>
        </p:nvPicPr>
        <p:blipFill>
          <a:blip r:embed="rId2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764704"/>
            <a:ext cx="5256584" cy="35648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5212" y="7381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Dilution refrigerator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0976" y="4365104"/>
            <a:ext cx="8618072" cy="2160240"/>
          </a:xfrm>
        </p:spPr>
        <p:txBody>
          <a:bodyPr>
            <a:normAutofit lnSpcReduction="10000"/>
          </a:bodyPr>
          <a:lstStyle/>
          <a:p>
            <a:r>
              <a:rPr lang="en-US" altLang="ja-JP" sz="2800" dirty="0" smtClean="0"/>
              <a:t>Our record minimum temperature: </a:t>
            </a:r>
            <a:r>
              <a:rPr lang="en-US" altLang="ja-JP" sz="2800" dirty="0" smtClean="0">
                <a:solidFill>
                  <a:srgbClr val="FF0000"/>
                </a:solidFill>
              </a:rPr>
              <a:t>28mK</a:t>
            </a:r>
          </a:p>
          <a:p>
            <a:pPr lvl="1"/>
            <a:r>
              <a:rPr lang="en-US" altLang="ja-JP" sz="2400" dirty="0" smtClean="0"/>
              <a:t>4 samples, 1 optical fiber, and </a:t>
            </a:r>
            <a:r>
              <a:rPr lang="en-US" altLang="ja-JP" sz="2400" dirty="0" err="1" smtClean="0"/>
              <a:t>RuOx</a:t>
            </a:r>
            <a:r>
              <a:rPr lang="en-US" altLang="ja-JP" sz="2400" dirty="0" smtClean="0"/>
              <a:t> sensor are mounted on the stage</a:t>
            </a:r>
          </a:p>
          <a:p>
            <a:pPr lvl="1"/>
            <a:r>
              <a:rPr lang="en-US" altLang="ja-JP" sz="2400" dirty="0" err="1" smtClean="0"/>
              <a:t>RuOx</a:t>
            </a:r>
            <a:r>
              <a:rPr lang="en-US" altLang="ja-JP" sz="2400" dirty="0" smtClean="0"/>
              <a:t> sensor is calibrated at known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Tc</a:t>
            </a:r>
            <a:r>
              <a:rPr lang="en-US" altLang="ja-JP" sz="2400" dirty="0" smtClean="0"/>
              <a:t> (130mK)</a:t>
            </a:r>
          </a:p>
          <a:p>
            <a:pPr lvl="1">
              <a:buFont typeface="Wingdings" pitchFamily="2" charset="2"/>
              <a:buChar char="ó"/>
            </a:pPr>
            <a:r>
              <a:rPr lang="en-US" altLang="ja-JP" sz="2400" dirty="0" smtClean="0"/>
              <a:t>Goal for </a:t>
            </a:r>
            <a:r>
              <a:rPr lang="en-US" altLang="ja-JP" sz="2400" dirty="0" err="1" smtClean="0"/>
              <a:t>Hf</a:t>
            </a:r>
            <a:r>
              <a:rPr lang="en-US" altLang="ja-JP" sz="2400" dirty="0" smtClean="0"/>
              <a:t>-STJ operation: 20mK</a:t>
            </a:r>
          </a:p>
        </p:txBody>
      </p:sp>
      <p:sp>
        <p:nvSpPr>
          <p:cNvPr id="5" name="四角形吹き出し 4"/>
          <p:cNvSpPr/>
          <p:nvPr/>
        </p:nvSpPr>
        <p:spPr>
          <a:xfrm>
            <a:off x="1691680" y="2682962"/>
            <a:ext cx="864096" cy="288032"/>
          </a:xfrm>
          <a:prstGeom prst="wedgeRectCallout">
            <a:avLst>
              <a:gd name="adj1" fmla="val -66418"/>
              <a:gd name="adj2" fmla="val 3018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28mK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043200" y="1239719"/>
            <a:ext cx="1473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 </a:t>
            </a:r>
            <a:r>
              <a:rPr lang="en-US" altLang="ja-JP" sz="2400" dirty="0" smtClean="0"/>
              <a:t>Feb</a:t>
            </a:r>
            <a:r>
              <a:rPr lang="en-US" altLang="ja-JP" sz="2400" dirty="0"/>
              <a:t>. </a:t>
            </a:r>
            <a:r>
              <a:rPr lang="en-US" altLang="ja-JP" sz="2400" dirty="0" smtClean="0"/>
              <a:t>2012</a:t>
            </a:r>
            <a:endParaRPr lang="ja-JP" altLang="en-US" sz="24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5580267" y="1409196"/>
            <a:ext cx="3274377" cy="3123595"/>
            <a:chOff x="5580115" y="1030809"/>
            <a:chExt cx="3274377" cy="1984297"/>
          </a:xfrm>
        </p:grpSpPr>
        <p:pic>
          <p:nvPicPr>
            <p:cNvPr id="7" name="Picture 4" descr="\\130.158.105.2\Linux\yuji\wShare\tmp\新しいフォルダー\Wire_mod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0975" y="1440827"/>
              <a:ext cx="2676524" cy="11096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7020272" y="2645774"/>
              <a:ext cx="1834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Temperature(</a:t>
              </a:r>
              <a:r>
                <a:rPr lang="en-US" altLang="ja-JP" dirty="0" err="1" smtClean="0"/>
                <a:t>mK</a:t>
              </a:r>
              <a:r>
                <a:rPr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703429" y="249289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100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935791" y="24929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5031952" y="1578972"/>
              <a:ext cx="14656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Resistance(Ω)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28671" y="18109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828671" y="23495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835139" y="127417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151896" y="1440827"/>
              <a:ext cx="879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err="1" smtClean="0"/>
                <a:t>Hf</a:t>
              </a:r>
              <a:r>
                <a:rPr lang="en-US" altLang="ja-JP" b="1" dirty="0" smtClean="0"/>
                <a:t> wire</a:t>
              </a:r>
              <a:endParaRPr kumimoji="1" lang="ja-JP" altLang="en-US" b="1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583487" y="2502406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2</a:t>
              </a:r>
              <a:r>
                <a:rPr lang="en-US" altLang="ja-JP" dirty="0" smtClean="0"/>
                <a:t>00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7350326" y="2146543"/>
              <a:ext cx="1367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</a:rPr>
                <a:t>SC transition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 flipV="1">
              <a:off x="7173582" y="1837785"/>
              <a:ext cx="720080" cy="3425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6207546" y="1689317"/>
              <a:ext cx="9321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err="1" smtClean="0"/>
                <a:t>Tc</a:t>
              </a:r>
              <a:r>
                <a:rPr kumimoji="1" lang="en-US" altLang="ja-JP" sz="1400" dirty="0" smtClean="0"/>
                <a:t>=130mK</a:t>
              </a:r>
              <a:endParaRPr kumimoji="1" lang="ja-JP" altLang="en-US" sz="1400" dirty="0"/>
            </a:p>
          </p:txBody>
        </p:sp>
      </p:grp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12506" y="764704"/>
            <a:ext cx="2889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dilution refrigerator in this talk is provided by Prof. </a:t>
            </a:r>
            <a:r>
              <a:rPr kumimoji="1" lang="en-US" altLang="ja-JP" dirty="0" err="1" smtClean="0"/>
              <a:t>Ootuka</a:t>
            </a:r>
            <a:r>
              <a:rPr kumimoji="1" lang="en-US" altLang="ja-JP" dirty="0" smtClean="0"/>
              <a:t> (U. of Tsukuba)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98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Hf</a:t>
            </a:r>
            <a:r>
              <a:rPr kumimoji="1" lang="en-US" altLang="ja-JP" dirty="0" smtClean="0"/>
              <a:t>-STJ development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404" y="1224957"/>
            <a:ext cx="6080033" cy="1195931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We </a:t>
            </a:r>
            <a:r>
              <a:rPr lang="en-US" altLang="ja-JP" sz="2400" dirty="0"/>
              <a:t>succeeded in observation of Josephson current by </a:t>
            </a:r>
            <a:r>
              <a:rPr lang="en-US" altLang="ja-JP" sz="2400" dirty="0" err="1" smtClean="0"/>
              <a:t>Hf-HfOx-Hf</a:t>
            </a:r>
            <a:r>
              <a:rPr lang="en-US" altLang="ja-JP" sz="2400" dirty="0" smtClean="0"/>
              <a:t> barrier layer </a:t>
            </a:r>
            <a:r>
              <a:rPr lang="en-US" altLang="ja-JP" sz="2400" dirty="0"/>
              <a:t>for the first time in the </a:t>
            </a:r>
            <a:r>
              <a:rPr lang="en-US" altLang="ja-JP" sz="2400" dirty="0" smtClean="0"/>
              <a:t>world </a:t>
            </a:r>
            <a:r>
              <a:rPr lang="en-US" altLang="ja-JP" sz="2400" dirty="0" smtClean="0">
                <a:solidFill>
                  <a:srgbClr val="FF0000"/>
                </a:solidFill>
              </a:rPr>
              <a:t>in 2010</a:t>
            </a:r>
            <a:r>
              <a:rPr lang="en-US" altLang="ja-JP" sz="2400" dirty="0" smtClean="0"/>
              <a:t>.</a:t>
            </a:r>
            <a:endParaRPr lang="en-US" altLang="ja-JP" sz="2400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4" name="Picture 2" descr="\\130.158.105.2\Linux\yuji\public_html\work2\ip2010\fig\IV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26953"/>
            <a:ext cx="5503969" cy="272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6444208" y="3654471"/>
                <a:ext cx="2304256" cy="1070249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altLang="ja-JP" sz="240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altLang="ja-JP" sz="2400" i="1" smtClean="0">
                          <a:latin typeface="Cambria Math"/>
                        </a:rPr>
                        <m:t>=24</m:t>
                      </m:r>
                      <m:r>
                        <a:rPr lang="en-US" altLang="ja-JP" sz="2400" i="1" smtClean="0">
                          <a:latin typeface="Cambria Math"/>
                        </a:rPr>
                        <m:t>𝜇</m:t>
                      </m:r>
                      <m:r>
                        <a:rPr lang="en-US" altLang="ja-JP" sz="240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n-US" altLang="ja-JP" sz="2400" i="1" dirty="0" smtClean="0">
                  <a:latin typeface="Cambria Math"/>
                </a:endParaRPr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ja-JP" sz="240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altLang="ja-JP" sz="240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ja-JP" sz="2400" i="1" smtClean="0">
                          <a:latin typeface="Cambria Math"/>
                        </a:rPr>
                        <m:t>=1</m:t>
                      </m:r>
                      <m:r>
                        <m:rPr>
                          <m:sty m:val="p"/>
                        </m:rPr>
                        <a:rPr lang="en-US" altLang="ja-JP" sz="2400" smtClean="0">
                          <a:latin typeface="Cambria Math"/>
                        </a:rPr>
                        <m:t>Ω</m:t>
                      </m:r>
                    </m:oMath>
                  </m:oMathPara>
                </a14:m>
                <a:endParaRPr lang="en-US" altLang="ja-JP" sz="2400" dirty="0" smtClean="0"/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altLang="ja-JP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ja-JP" sz="2400" i="1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altLang="ja-JP" sz="2400" smtClean="0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US" altLang="ja-JP" sz="2400" i="1" smtClean="0">
                              <a:latin typeface="Cambria Math"/>
                            </a:rPr>
                            <m:t>𝑒</m:t>
                          </m:r>
                        </m:den>
                      </m:f>
                      <m:r>
                        <a:rPr lang="en-US" altLang="ja-JP" sz="2400" i="1" smtClean="0">
                          <a:latin typeface="Cambria Math"/>
                        </a:rPr>
                        <m:t>=40</m:t>
                      </m:r>
                      <m:r>
                        <a:rPr lang="en-US" altLang="ja-JP" sz="2400" i="1" smtClean="0">
                          <a:latin typeface="Cambria Math"/>
                        </a:rPr>
                        <m:t>𝜇</m:t>
                      </m:r>
                      <m:r>
                        <a:rPr lang="en-US" altLang="ja-JP" sz="2400" i="1" smtClean="0">
                          <a:latin typeface="Cambria Math"/>
                        </a:rPr>
                        <m:t>𝑉</m:t>
                      </m:r>
                    </m:oMath>
                  </m:oMathPara>
                </a14:m>
                <a:endParaRPr lang="en-US" altLang="ja-JP" sz="2400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654471"/>
                <a:ext cx="2304256" cy="1070249"/>
              </a:xfrm>
              <a:prstGeom prst="rect">
                <a:avLst/>
              </a:prstGeom>
              <a:blipFill rotWithShape="1">
                <a:blip r:embed="rId3"/>
                <a:stretch>
                  <a:fillRect b="-607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>
              <a:xfrm>
                <a:off x="5292080" y="4725144"/>
                <a:ext cx="3681606" cy="93610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buFontTx/>
                  <a:buNone/>
                </a:pPr>
                <a:r>
                  <a:rPr lang="en-US" altLang="ja-JP" sz="2400" dirty="0" smtClean="0"/>
                  <a:t>@T=120-130mK</a:t>
                </a:r>
              </a:p>
              <a:p>
                <a:pPr eaLnBrk="1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2000" i="1" smtClean="0">
                          <a:latin typeface="Cambria Math"/>
                        </a:rPr>
                        <m:t>200</m:t>
                      </m:r>
                      <m:r>
                        <a:rPr lang="en-US" altLang="ja-JP" sz="200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m</m:t>
                      </m:r>
                      <m:r>
                        <a:rPr lang="en-US" altLang="ja-JP" sz="2000" i="1" smtClean="0">
                          <a:latin typeface="Cambria Math"/>
                        </a:rPr>
                        <m:t>×200</m:t>
                      </m:r>
                      <m:r>
                        <a:rPr lang="en-US" altLang="ja-JP" sz="200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m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×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𝑡</m:t>
                      </m:r>
                      <m:r>
                        <a:rPr lang="en-US" altLang="ja-JP" sz="2000" b="0" i="1" smtClean="0">
                          <a:latin typeface="Cambria Math"/>
                        </a:rPr>
                        <m:t>500</m:t>
                      </m:r>
                      <m:r>
                        <m:rPr>
                          <m:sty m:val="p"/>
                        </m:rPr>
                        <a:rPr lang="en-US" altLang="ja-JP" sz="2000" b="0" i="1" smtClean="0">
                          <a:latin typeface="Cambria Math"/>
                        </a:rPr>
                        <m:t>nm</m:t>
                      </m:r>
                    </m:oMath>
                  </m:oMathPara>
                </a14:m>
                <a:endParaRPr lang="en-US" altLang="ja-JP" sz="2000" dirty="0" smtClean="0"/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725144"/>
                <a:ext cx="3681606" cy="936105"/>
              </a:xfrm>
              <a:prstGeom prst="rect">
                <a:avLst/>
              </a:prstGeom>
              <a:blipFill rotWithShape="1">
                <a:blip r:embed="rId4"/>
                <a:stretch>
                  <a:fillRect l="-2483" t="-51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2"/>
              <p:cNvSpPr txBox="1">
                <a:spLocks/>
              </p:cNvSpPr>
              <p:nvPr/>
            </p:nvSpPr>
            <p:spPr>
              <a:xfrm>
                <a:off x="617183" y="5661249"/>
                <a:ext cx="8280920" cy="100811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400" dirty="0" smtClean="0"/>
                  <a:t>However, to </a:t>
                </a:r>
                <a:r>
                  <a:rPr lang="en-US" altLang="ja-JP" sz="2400" dirty="0"/>
                  <a:t>use </a:t>
                </a:r>
                <a:r>
                  <a:rPr lang="en-US" altLang="ja-JP" sz="2400" dirty="0" smtClean="0"/>
                  <a:t>this </a:t>
                </a:r>
                <a:r>
                  <a:rPr lang="en-US" altLang="ja-JP" sz="2400" dirty="0"/>
                  <a:t>as a detector,  </a:t>
                </a:r>
                <a:r>
                  <a:rPr lang="en-US" altLang="ja-JP" sz="2400" dirty="0" smtClean="0"/>
                  <a:t>much improvement in leak current is required.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1" smtClean="0">
                            <a:latin typeface="Cambria Math"/>
                          </a:rPr>
                          <m:t>leak</m:t>
                        </m:r>
                      </m:sub>
                    </m:sSub>
                  </m:oMath>
                </a14:m>
                <a:r>
                  <a:rPr lang="en-US" altLang="ja-JP" sz="2400" dirty="0" smtClean="0"/>
                  <a:t> is required to be at </a:t>
                </a:r>
                <a:r>
                  <a:rPr lang="en-US" altLang="ja-JP" sz="2400" dirty="0" err="1" smtClean="0"/>
                  <a:t>pA</a:t>
                </a:r>
                <a:r>
                  <a:rPr lang="en-US" altLang="ja-JP" sz="2400" dirty="0" smtClean="0"/>
                  <a:t> level or less)</a:t>
                </a:r>
                <a:endParaRPr lang="ja-JP" altLang="en-US" sz="2400" dirty="0"/>
              </a:p>
            </p:txBody>
          </p:sp>
        </mc:Choice>
        <mc:Fallback xmlns="">
          <p:sp>
            <p:nvSpPr>
              <p:cNvPr id="7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183" y="5661249"/>
                <a:ext cx="8280920" cy="1008111"/>
              </a:xfrm>
              <a:prstGeom prst="rect">
                <a:avLst/>
              </a:prstGeom>
              <a:blipFill rotWithShape="1">
                <a:blip r:embed="rId5"/>
                <a:stretch>
                  <a:fillRect l="-957" t="-4848" r="-9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/>
          <p:cNvSpPr/>
          <p:nvPr/>
        </p:nvSpPr>
        <p:spPr>
          <a:xfrm>
            <a:off x="6419059" y="2420888"/>
            <a:ext cx="24422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Oxidative condition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000" dirty="0" smtClean="0"/>
              <a:t>1 hour in 10Torr Oxygen ambience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144432" y="1165600"/>
            <a:ext cx="2803428" cy="1188001"/>
            <a:chOff x="3274666" y="3782557"/>
            <a:chExt cx="2187310" cy="933622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3364396" y="3985126"/>
              <a:ext cx="2097580" cy="731053"/>
              <a:chOff x="597442" y="3826514"/>
              <a:chExt cx="2097580" cy="731053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597930" y="3826514"/>
                <a:ext cx="2097092" cy="731053"/>
                <a:chOff x="4797760" y="5622668"/>
                <a:chExt cx="1368152" cy="462308"/>
              </a:xfrm>
            </p:grpSpPr>
            <p:grpSp>
              <p:nvGrpSpPr>
                <p:cNvPr id="17" name="グループ化 16"/>
                <p:cNvGrpSpPr/>
                <p:nvPr/>
              </p:nvGrpSpPr>
              <p:grpSpPr>
                <a:xfrm>
                  <a:off x="4797760" y="5728802"/>
                  <a:ext cx="1368152" cy="356174"/>
                  <a:chOff x="4139952" y="5456237"/>
                  <a:chExt cx="1368152" cy="356174"/>
                </a:xfrm>
              </p:grpSpPr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4139952" y="5700698"/>
                    <a:ext cx="1368152" cy="111713"/>
                  </a:xfrm>
                  <a:prstGeom prst="round1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0">
                    <a:solidFill>
                      <a:schemeClr val="tx1">
                        <a:alpha val="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 dirty="0"/>
                  </a:p>
                </p:txBody>
              </p:sp>
              <p:sp>
                <p:nvSpPr>
                  <p:cNvPr id="21" name="1 つの角を丸めた四角形 20"/>
                  <p:cNvSpPr/>
                  <p:nvPr/>
                </p:nvSpPr>
                <p:spPr>
                  <a:xfrm>
                    <a:off x="4612196" y="5456237"/>
                    <a:ext cx="423664" cy="171020"/>
                  </a:xfrm>
                  <a:prstGeom prst="round1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0">
                    <a:solidFill>
                      <a:schemeClr val="tx1">
                        <a:alpha val="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" name="1 つの角を丸めた四角形 17"/>
                <p:cNvSpPr/>
                <p:nvPr/>
              </p:nvSpPr>
              <p:spPr>
                <a:xfrm>
                  <a:off x="5270004" y="5622668"/>
                  <a:ext cx="423664" cy="187332"/>
                </a:xfrm>
                <a:prstGeom prst="round1Rect">
                  <a:avLst/>
                </a:prstGeom>
                <a:solidFill>
                  <a:schemeClr val="bg1">
                    <a:lumMod val="50000"/>
                  </a:schemeClr>
                </a:solidFill>
                <a:ln w="0">
                  <a:solidFill>
                    <a:schemeClr val="tx1">
                      <a:alpha val="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sz="1600" dirty="0" smtClean="0">
                      <a:solidFill>
                        <a:schemeClr val="tx1"/>
                      </a:solidFill>
                    </a:rPr>
                    <a:t>250nm</a:t>
                  </a:r>
                  <a:endParaRPr kumimoji="1" lang="ja-JP" altLang="en-US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1 つの角を丸めた四角形 18"/>
                <p:cNvSpPr/>
                <p:nvPr/>
              </p:nvSpPr>
              <p:spPr>
                <a:xfrm>
                  <a:off x="5265624" y="5810000"/>
                  <a:ext cx="423664" cy="21378"/>
                </a:xfrm>
                <a:prstGeom prst="round1Rect">
                  <a:avLst/>
                </a:prstGeom>
                <a:solidFill>
                  <a:schemeClr val="tx1"/>
                </a:solidFill>
                <a:ln w="0">
                  <a:solidFill>
                    <a:schemeClr val="tx1">
                      <a:alpha val="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2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" name="1 つの角を丸めた四角形 15"/>
              <p:cNvSpPr/>
              <p:nvPr/>
            </p:nvSpPr>
            <p:spPr>
              <a:xfrm>
                <a:off x="597442" y="4239339"/>
                <a:ext cx="2097580" cy="146692"/>
              </a:xfrm>
              <a:prstGeom prst="round1Rect">
                <a:avLst/>
              </a:prstGeom>
              <a:solidFill>
                <a:schemeClr val="bg1">
                  <a:lumMod val="50000"/>
                </a:schemeClr>
              </a:solidFill>
              <a:ln w="0">
                <a:solidFill>
                  <a:schemeClr val="tx1">
                    <a:alpha val="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1600" dirty="0" smtClean="0">
                    <a:solidFill>
                      <a:schemeClr val="tx1"/>
                    </a:solidFill>
                  </a:rPr>
                  <a:t>250nm</a:t>
                </a:r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1" name="直線コネクタ 10"/>
            <p:cNvCxnSpPr/>
            <p:nvPr/>
          </p:nvCxnSpPr>
          <p:spPr>
            <a:xfrm>
              <a:off x="3274666" y="4152957"/>
              <a:ext cx="487156" cy="296659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3364884" y="4046905"/>
              <a:ext cx="460404" cy="395612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flipH="1">
              <a:off x="4501530" y="3782557"/>
              <a:ext cx="437229" cy="262245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>
            <a:xfrm flipH="1">
              <a:off x="4562440" y="3802743"/>
              <a:ext cx="513617" cy="244162"/>
            </a:xfrm>
            <a:prstGeom prst="line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9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936770" y="2409107"/>
            <a:ext cx="3260387" cy="306252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971600" y="2348880"/>
            <a:ext cx="3117143" cy="303977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Hf</a:t>
            </a:r>
            <a:r>
              <a:rPr lang="en-US" altLang="ja-JP" dirty="0"/>
              <a:t>-STJ development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1" y="1204846"/>
            <a:ext cx="4623542" cy="133438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We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re-established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Hf</a:t>
            </a:r>
            <a:r>
              <a:rPr kumimoji="1" lang="en-US" altLang="ja-JP" sz="2400" dirty="0" smtClean="0"/>
              <a:t>-STJ process at KEK clean room after 2011 earthquake.</a:t>
            </a:r>
            <a:endParaRPr kumimoji="1" lang="ja-JP" altLang="en-US" sz="24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533502" y="1246497"/>
            <a:ext cx="4398223" cy="1113554"/>
            <a:chOff x="2441555" y="1787524"/>
            <a:chExt cx="5803789" cy="1555018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441555" y="1787524"/>
              <a:ext cx="4782027" cy="1555018"/>
              <a:chOff x="3606397" y="2304206"/>
              <a:chExt cx="4782027" cy="1555018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3606397" y="2304206"/>
                <a:ext cx="4782027" cy="1555018"/>
                <a:chOff x="3665198" y="2741231"/>
                <a:chExt cx="4459715" cy="1555018"/>
              </a:xfrm>
            </p:grpSpPr>
            <p:grpSp>
              <p:nvGrpSpPr>
                <p:cNvPr id="14" name="グループ化 13"/>
                <p:cNvGrpSpPr/>
                <p:nvPr/>
              </p:nvGrpSpPr>
              <p:grpSpPr>
                <a:xfrm>
                  <a:off x="3665198" y="2816636"/>
                  <a:ext cx="3817528" cy="1479613"/>
                  <a:chOff x="2546405" y="4581128"/>
                  <a:chExt cx="4384394" cy="1213284"/>
                </a:xfrm>
              </p:grpSpPr>
              <p:sp>
                <p:nvSpPr>
                  <p:cNvPr id="18" name="1 つの角を丸めた四角形 17"/>
                  <p:cNvSpPr/>
                  <p:nvPr/>
                </p:nvSpPr>
                <p:spPr>
                  <a:xfrm>
                    <a:off x="2546405" y="5157192"/>
                    <a:ext cx="4384394" cy="410344"/>
                  </a:xfrm>
                  <a:prstGeom prst="round1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</a:rPr>
                      <a:t>(350nm)</a:t>
                    </a:r>
                    <a:endParaRPr kumimoji="1" lang="ja-JP" altLang="en-US" dirty="0"/>
                  </a:p>
                </p:txBody>
              </p:sp>
              <p:sp>
                <p:nvSpPr>
                  <p:cNvPr id="19" name="正方形/長方形 18"/>
                  <p:cNvSpPr/>
                  <p:nvPr/>
                </p:nvSpPr>
                <p:spPr>
                  <a:xfrm>
                    <a:off x="3275855" y="4581128"/>
                    <a:ext cx="2520280" cy="55436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ctr"/>
                  <a:lstStyle/>
                  <a:p>
                    <a:pPr algn="ctr"/>
                    <a:r>
                      <a:rPr lang="en-US" altLang="ja-JP" dirty="0" err="1" smtClean="0">
                        <a:solidFill>
                          <a:schemeClr val="tx1"/>
                        </a:solidFill>
                      </a:rPr>
                      <a:t>Hf</a:t>
                    </a:r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(25</a:t>
                    </a:r>
                    <a:r>
                      <a:rPr kumimoji="1" lang="en-US" altLang="ja-JP" dirty="0" smtClean="0">
                        <a:solidFill>
                          <a:schemeClr val="tx1"/>
                        </a:solidFill>
                      </a:rPr>
                      <a:t>0nm)</a:t>
                    </a:r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1 つの角を丸めた四角形 19"/>
                  <p:cNvSpPr/>
                  <p:nvPr/>
                </p:nvSpPr>
                <p:spPr>
                  <a:xfrm>
                    <a:off x="2546405" y="5589240"/>
                    <a:ext cx="4384394" cy="205172"/>
                  </a:xfrm>
                  <a:prstGeom prst="round1Rect">
                    <a:avLst>
                      <a:gd name="adj" fmla="val 0"/>
                    </a:avLst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dirty="0" smtClean="0">
                        <a:solidFill>
                          <a:schemeClr val="tx1"/>
                        </a:solidFill>
                      </a:rPr>
                      <a:t>Si wafer</a:t>
                    </a:r>
                    <a:endParaRPr kumimoji="1" lang="ja-JP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5" name="直線コネクタ 14"/>
                <p:cNvCxnSpPr/>
                <p:nvPr/>
              </p:nvCxnSpPr>
              <p:spPr>
                <a:xfrm flipV="1">
                  <a:off x="4293775" y="3338689"/>
                  <a:ext cx="2207549" cy="8816"/>
                </a:xfrm>
                <a:prstGeom prst="line">
                  <a:avLst/>
                </a:prstGeom>
                <a:ln w="317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正方形/長方形 16"/>
                <p:cNvSpPr/>
                <p:nvPr/>
              </p:nvSpPr>
              <p:spPr>
                <a:xfrm>
                  <a:off x="6507887" y="2741231"/>
                  <a:ext cx="1617026" cy="7939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2" name="直線コネクタ 11"/>
              <p:cNvCxnSpPr/>
              <p:nvPr/>
            </p:nvCxnSpPr>
            <p:spPr>
              <a:xfrm>
                <a:off x="6640462" y="3122247"/>
                <a:ext cx="1059363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/>
            </p:nvCxnSpPr>
            <p:spPr>
              <a:xfrm>
                <a:off x="3606397" y="3082130"/>
                <a:ext cx="711387" cy="0"/>
              </a:xfrm>
              <a:prstGeom prst="line">
                <a:avLst/>
              </a:prstGeom>
              <a:ln w="762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直線コネクタ 5"/>
            <p:cNvCxnSpPr/>
            <p:nvPr/>
          </p:nvCxnSpPr>
          <p:spPr>
            <a:xfrm flipV="1">
              <a:off x="5482652" y="1830074"/>
              <a:ext cx="7039" cy="735374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 flipV="1">
              <a:off x="3121594" y="1835148"/>
              <a:ext cx="0" cy="788921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正方形/長方形 7"/>
            <p:cNvSpPr/>
            <p:nvPr/>
          </p:nvSpPr>
          <p:spPr>
            <a:xfrm>
              <a:off x="5702581" y="1830070"/>
              <a:ext cx="2542763" cy="7089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err="1" smtClean="0">
                  <a:solidFill>
                    <a:schemeClr val="tx1"/>
                  </a:solidFill>
                </a:rPr>
                <a:t>HfOx</a:t>
              </a:r>
              <a:r>
                <a:rPr lang="ja-JP" altLang="en-US" sz="1400" dirty="0" smtClean="0">
                  <a:solidFill>
                    <a:schemeClr val="tx1"/>
                  </a:solidFill>
                </a:rPr>
                <a:t>：</a:t>
              </a:r>
              <a:r>
                <a:rPr lang="en-US" altLang="ja-JP" sz="1400" dirty="0" smtClean="0">
                  <a:solidFill>
                    <a:schemeClr val="tx1"/>
                  </a:solidFill>
                </a:rPr>
                <a:t>20Torr,1hour</a:t>
              </a:r>
            </a:p>
            <a:p>
              <a:pPr algn="ctr"/>
              <a:r>
                <a:rPr lang="en-US" altLang="ja-JP" sz="1400" dirty="0" smtClean="0">
                  <a:solidFill>
                    <a:schemeClr val="tx1"/>
                  </a:solidFill>
                </a:rPr>
                <a:t>anodic oxidation</a:t>
              </a:r>
              <a:r>
                <a:rPr lang="ja-JP" altLang="en-US" sz="1400" dirty="0" smtClean="0">
                  <a:solidFill>
                    <a:schemeClr val="tx1"/>
                  </a:solidFill>
                </a:rPr>
                <a:t>：</a:t>
              </a:r>
              <a:r>
                <a:rPr lang="en-US" altLang="ja-JP" sz="1400" dirty="0" smtClean="0">
                  <a:solidFill>
                    <a:schemeClr val="tx1"/>
                  </a:solidFill>
                </a:rPr>
                <a:t>45nm</a:t>
              </a:r>
              <a:endParaRPr kumimoji="1" lang="en-US" altLang="ja-JP" sz="14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2051720" y="2416224"/>
            <a:ext cx="166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 = 0 Gauss</a:t>
            </a:r>
            <a:endParaRPr lang="en-US" altLang="ja-JP" dirty="0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16446" y="2409107"/>
            <a:ext cx="1895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 = 10Gauss</a:t>
            </a:r>
            <a:endParaRPr lang="en-US" altLang="ja-JP" dirty="0" smtClean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3138392" y="5115149"/>
            <a:ext cx="662319" cy="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3138392" y="4467077"/>
            <a:ext cx="6554" cy="648073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3257485" y="4647180"/>
            <a:ext cx="1086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10μV/DIV</a:t>
            </a:r>
          </a:p>
        </p:txBody>
      </p:sp>
      <p:sp>
        <p:nvSpPr>
          <p:cNvPr id="35" name="正方形/長方形 34"/>
          <p:cNvSpPr/>
          <p:nvPr/>
        </p:nvSpPr>
        <p:spPr>
          <a:xfrm rot="16200000">
            <a:off x="2407013" y="4434916"/>
            <a:ext cx="109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50μA/DIV</a:t>
            </a:r>
            <a:endParaRPr lang="en-US" altLang="ja-JP" dirty="0"/>
          </a:p>
        </p:txBody>
      </p:sp>
      <p:sp>
        <p:nvSpPr>
          <p:cNvPr id="36" name="正方形/長方形 35"/>
          <p:cNvSpPr/>
          <p:nvPr/>
        </p:nvSpPr>
        <p:spPr>
          <a:xfrm>
            <a:off x="3715775" y="3170933"/>
            <a:ext cx="18918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T=90mK~113mK</a:t>
            </a:r>
            <a:endParaRPr lang="en-US" altLang="ja-JP" sz="2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676006" y="4097744"/>
            <a:ext cx="2245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Averaged by 128 times on Oscilloscope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コンテンツ プレースホルダー 2"/>
              <p:cNvSpPr txBox="1">
                <a:spLocks/>
              </p:cNvSpPr>
              <p:nvPr/>
            </p:nvSpPr>
            <p:spPr>
              <a:xfrm>
                <a:off x="179512" y="5471634"/>
                <a:ext cx="8856984" cy="6348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400" dirty="0" smtClean="0"/>
                  <a:t>However, much worse leakage current than before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</a:rPr>
                      <m:t>~</m:t>
                    </m:r>
                    <m:r>
                      <a:rPr lang="en-US" altLang="ja-JP" sz="2400" b="0" i="0" smtClean="0">
                        <a:latin typeface="Cambria Math"/>
                      </a:rPr>
                      <m:t>0.2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/>
                      </a:rPr>
                      <m:t>Ω</m:t>
                    </m:r>
                  </m:oMath>
                </a14:m>
                <a:r>
                  <a:rPr lang="en-US" altLang="ja-JP" sz="2400" dirty="0" smtClean="0"/>
                  <a:t> : 5 times higher)</a:t>
                </a:r>
              </a:p>
            </p:txBody>
          </p:sp>
        </mc:Choice>
        <mc:Fallback xmlns="">
          <p:sp>
            <p:nvSpPr>
              <p:cNvPr id="44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471634"/>
                <a:ext cx="8856984" cy="634867"/>
              </a:xfrm>
              <a:prstGeom prst="rect">
                <a:avLst/>
              </a:prstGeom>
              <a:blipFill rotWithShape="1">
                <a:blip r:embed="rId4"/>
                <a:stretch>
                  <a:fillRect l="-757" t="-15385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9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Hf</a:t>
            </a:r>
            <a:r>
              <a:rPr lang="en-US" altLang="ja-JP" dirty="0"/>
              <a:t>-STJ development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313562" y="1340768"/>
                <a:ext cx="8830438" cy="3454292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800" dirty="0"/>
                  <a:t>Since we adopted anodic oxidation, it’s not due to leak from edge region.</a:t>
                </a:r>
              </a:p>
              <a:p>
                <a:r>
                  <a:rPr lang="en-US" altLang="ja-JP" sz="2800" dirty="0"/>
                  <a:t>Other </a:t>
                </a:r>
                <a:r>
                  <a:rPr lang="en-US" altLang="ja-JP" sz="2800" dirty="0" smtClean="0"/>
                  <a:t>several </a:t>
                </a:r>
                <a:r>
                  <a:rPr lang="en-US" altLang="ja-JP" sz="2800" dirty="0"/>
                  <a:t>samples have similar </a:t>
                </a:r>
                <a:r>
                  <a:rPr lang="en-US" altLang="ja-JP" sz="2800" dirty="0" smtClean="0"/>
                  <a:t>leakage </a:t>
                </a:r>
                <a:r>
                  <a:rPr lang="en-US" altLang="ja-JP" sz="2800" dirty="0"/>
                  <a:t>currents independent of </a:t>
                </a:r>
                <a:r>
                  <a:rPr lang="en-US" altLang="ja-JP" sz="2800" dirty="0" smtClean="0"/>
                  <a:t>magnitude </a:t>
                </a:r>
                <a:r>
                  <a:rPr lang="en-US" altLang="ja-JP" sz="2800" dirty="0"/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altLang="ja-JP" sz="2800" i="1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ja-JP" sz="2800" dirty="0"/>
                  <a:t>.</a:t>
                </a:r>
              </a:p>
              <a:p>
                <a:r>
                  <a:rPr lang="en-US" altLang="ja-JP" sz="2800" dirty="0"/>
                  <a:t>We suspect this large </a:t>
                </a:r>
                <a:r>
                  <a:rPr lang="en-US" altLang="ja-JP" sz="2800" dirty="0" smtClean="0"/>
                  <a:t>leakage </a:t>
                </a:r>
                <a:r>
                  <a:rPr lang="en-US" altLang="ja-JP" sz="2800" dirty="0"/>
                  <a:t>current is due to noise originated from readout </a:t>
                </a:r>
                <a:r>
                  <a:rPr lang="en-US" altLang="ja-JP" sz="2800" dirty="0" smtClean="0"/>
                  <a:t>electronics</a:t>
                </a:r>
                <a:r>
                  <a:rPr lang="en-US" altLang="ja-JP" sz="2800" dirty="0"/>
                  <a:t>.</a:t>
                </a:r>
                <a:endParaRPr lang="en-US" altLang="ja-JP" sz="2800" dirty="0" smtClean="0"/>
              </a:p>
              <a:p>
                <a:pPr lvl="1"/>
                <a:r>
                  <a:rPr lang="en-US" altLang="ja-JP" sz="2400" dirty="0" smtClean="0"/>
                  <a:t>Our study on </a:t>
                </a:r>
                <a:r>
                  <a:rPr lang="en-US" altLang="ja-JP" sz="2400" dirty="0" err="1" smtClean="0"/>
                  <a:t>Nb</a:t>
                </a:r>
                <a:r>
                  <a:rPr lang="en-US" altLang="ja-JP" sz="2400" dirty="0" smtClean="0"/>
                  <a:t>/Al-STJ leakage current indicates this.</a:t>
                </a:r>
                <a:endParaRPr lang="en-US" altLang="ja-JP" sz="2400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562" y="1340768"/>
                <a:ext cx="8830438" cy="3454292"/>
              </a:xfrm>
              <a:blipFill rotWithShape="1">
                <a:blip r:embed="rId2"/>
                <a:stretch>
                  <a:fillRect l="-1173" t="-15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下矢印 3"/>
          <p:cNvSpPr/>
          <p:nvPr/>
        </p:nvSpPr>
        <p:spPr>
          <a:xfrm>
            <a:off x="3802847" y="4795060"/>
            <a:ext cx="700656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591250" y="5487527"/>
            <a:ext cx="8229600" cy="1109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 smtClean="0"/>
              <a:t>We want to measure I-V curve in low noise environment.</a:t>
            </a:r>
            <a:endParaRPr lang="en-US" altLang="ja-JP" sz="28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8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1455068" y="4572647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8834368">
            <a:off x="1855998" y="4319650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1678670" y="633435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2083969" y="62222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2462229" y="610508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2876057" y="596268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3262991" y="584871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3654698" y="57166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059852" y="55875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1511226" y="611832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16525" y="600617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2294785" y="588905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2708613" y="574666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095547" y="563269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3487254" y="550059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3892408" y="537155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1345379" y="58988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750678" y="578671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128938" y="566959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2542766" y="552719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2929700" y="54132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3321407" y="52811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726561" y="515208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344415" y="260648"/>
            <a:ext cx="868680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dirty="0" smtClean="0"/>
              <a:t>FIR photon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 spectroscopy with</a:t>
            </a:r>
          </a:p>
          <a:p>
            <a:pPr algn="ctr" eaLnBrk="1" hangingPunct="1"/>
            <a:r>
              <a:rPr lang="en-US" altLang="ja-JP" sz="2800" dirty="0" smtClean="0"/>
              <a:t>diffraction grating + </a:t>
            </a:r>
            <a:r>
              <a:rPr lang="en-US" altLang="ja-JP" sz="2800" dirty="0" err="1" smtClean="0"/>
              <a:t>Nb</a:t>
            </a:r>
            <a:r>
              <a:rPr lang="en-US" altLang="ja-JP" sz="2800" dirty="0" smtClean="0"/>
              <a:t>/Al-STJ array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67430" y="1181804"/>
                <a:ext cx="8952738" cy="318330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342900" lvl="1" indent="-34290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</a:pPr>
                <a:r>
                  <a:rPr lang="en-US" altLang="ja-JP" sz="2400" dirty="0" smtClean="0"/>
                  <a:t>Diffraction grating </a:t>
                </a:r>
                <a:r>
                  <a:rPr lang="en-US" altLang="ja-JP" sz="2400" dirty="0"/>
                  <a:t>covering 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</a:rPr>
                      <m:t>𝜆</m:t>
                    </m:r>
                    <m:r>
                      <a:rPr lang="en-US" altLang="ja-JP" sz="2400" i="1" dirty="0">
                        <a:latin typeface="Cambria Math"/>
                      </a:rPr>
                      <m:t>=40</m:t>
                    </m:r>
                    <m:r>
                      <m:rPr>
                        <m:lit/>
                      </m:rPr>
                      <a:rPr lang="en-US" altLang="ja-JP" sz="2400" i="1" dirty="0">
                        <a:latin typeface="Cambria Math"/>
                      </a:rPr>
                      <m:t>−</m:t>
                    </m:r>
                    <m:r>
                      <a:rPr lang="en-US" altLang="ja-JP" sz="2400" i="1" dirty="0">
                        <a:latin typeface="Cambria Math"/>
                      </a:rPr>
                      <m:t>80</m:t>
                    </m:r>
                    <m:r>
                      <a:rPr lang="en-US" altLang="ja-JP" sz="2400" i="1" dirty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400" i="1" dirty="0"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400" dirty="0" smtClean="0"/>
                  <a:t> (16-31meV)</a:t>
                </a:r>
                <a:endParaRPr lang="en-US" altLang="ja-JP" sz="2400" dirty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/>
                  <a:t>Array of </a:t>
                </a:r>
                <a:r>
                  <a:rPr lang="en-US" altLang="ja-JP" sz="2400" dirty="0" err="1" smtClean="0"/>
                  <a:t>Nb</a:t>
                </a:r>
                <a:r>
                  <a:rPr lang="en-US" altLang="ja-JP" sz="2400" dirty="0" smtClean="0"/>
                  <a:t>/Al-STJ</a:t>
                </a:r>
                <a:r>
                  <a:rPr lang="ja-JP" altLang="en-US" sz="2400" dirty="0" smtClean="0"/>
                  <a:t> </a:t>
                </a:r>
                <a:r>
                  <a:rPr lang="en-US" altLang="ja-JP" sz="2400" dirty="0" smtClean="0"/>
                  <a:t>cell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We use each 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/Al-STJ cell as a single-photon counting detector with extremely good S/N for FIR photon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endParaRPr lang="en-US" altLang="ja-JP" sz="2000" dirty="0" smtClean="0"/>
              </a:p>
              <a:p>
                <a:pPr lvl="1" eaLnBrk="1" hangingPunct="1">
                  <a:lnSpc>
                    <a:spcPct val="9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smtClean="0">
                        <a:latin typeface="Cambria Math"/>
                      </a:rPr>
                      <m:t>Δ</m:t>
                    </m:r>
                    <m:r>
                      <a:rPr lang="en-US" altLang="ja-JP" sz="2000" b="0" i="1" smtClean="0">
                        <a:latin typeface="Cambria Math"/>
                      </a:rPr>
                      <m:t>=1.5 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/>
                  <a:t> </a:t>
                </a:r>
                <a:r>
                  <a:rPr lang="en-US" altLang="ja-JP" sz="2000" dirty="0" smtClean="0"/>
                  <a:t>for 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q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ja-JP" sz="2000" i="1">
                            <a:latin typeface="Cambria Math"/>
                          </a:rPr>
                          <m:t>p</m:t>
                        </m:r>
                        <m:r>
                          <a:rPr lang="en-US" altLang="ja-JP" sz="2000" i="1">
                            <a:latin typeface="Cambria Math"/>
                          </a:rPr>
                          <m:t>.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=60~120</m:t>
                    </m:r>
                  </m:oMath>
                </a14:m>
                <a:r>
                  <a:rPr lang="ja-JP" altLang="en-US" sz="2000" dirty="0" smtClean="0"/>
                  <a:t> </a:t>
                </a:r>
                <a:r>
                  <a:rPr lang="en-US" altLang="ja-JP" sz="2000" dirty="0" smtClean="0"/>
                  <a:t>if consider factor 10 by back-tunneling </a:t>
                </a:r>
                <a:endParaRPr lang="ja-JP" altLang="en-US" sz="2000" dirty="0" smtClean="0"/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400" dirty="0" smtClean="0"/>
                  <a:t>Need to develop ultra low temperature (2K) preamplifier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smtClean="0"/>
                  <a:t>In collaboration with </a:t>
                </a:r>
                <a:r>
                  <a:rPr lang="en-US" altLang="ja-JP" sz="2000" dirty="0" err="1" smtClean="0"/>
                  <a:t>Fermilab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 err="1"/>
                  <a:t>M</a:t>
                </a:r>
                <a:r>
                  <a:rPr lang="en-US" altLang="ja-JP" sz="2000" dirty="0" err="1" smtClean="0"/>
                  <a:t>illi</a:t>
                </a:r>
                <a:r>
                  <a:rPr lang="en-US" altLang="ja-JP" sz="2000" dirty="0" smtClean="0"/>
                  <a:t>-Kelvin Facility group (Japan-US collaboration: </a:t>
                </a:r>
                <a:r>
                  <a:rPr lang="en-US" altLang="ja-JP" sz="2000" dirty="0"/>
                  <a:t>Search for Neutrino Decay)</a:t>
                </a:r>
                <a:endParaRPr lang="ja-JP" altLang="en-US" sz="2000" dirty="0" smtClean="0"/>
              </a:p>
            </p:txBody>
          </p:sp>
        </mc:Choice>
        <mc:Fallback xmlns=""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0" y="1181804"/>
                <a:ext cx="8952738" cy="3183300"/>
              </a:xfrm>
              <a:prstGeom prst="rect">
                <a:avLst/>
              </a:prstGeom>
              <a:blipFill rotWithShape="1">
                <a:blip r:embed="rId2"/>
                <a:stretch>
                  <a:fillRect l="-408" t="-26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2028654" y="5139540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1432560" y="5309289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1095682" y="5453651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4180440" y="4445456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4046357" y="408044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/Al-STJ array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3775286" y="6004516"/>
                <a:ext cx="2171135" cy="391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286" y="6004516"/>
                <a:ext cx="2171135" cy="391517"/>
              </a:xfrm>
              <a:prstGeom prst="rect">
                <a:avLst/>
              </a:prstGeom>
              <a:blipFill rotWithShape="1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2263336" y="5904035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9685105">
            <a:off x="1902111" y="4557684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1118088" y="5503823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1515517" y="5379096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1988374" y="5004699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1129368" y="6125917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07" y="6015912"/>
                <a:ext cx="100811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5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1584</Words>
  <Application>Microsoft Office PowerPoint</Application>
  <PresentationFormat>画面に合わせる (4:3)</PresentationFormat>
  <Paragraphs>297</Paragraphs>
  <Slides>19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テーマ</vt:lpstr>
      <vt:lpstr>STJ developments for FIR photon spectroscopy at Tsukuba</vt:lpstr>
      <vt:lpstr>Collaboration Members (Japan-US collab.: Search for Neutrino Decay)</vt:lpstr>
      <vt:lpstr>Motivation</vt:lpstr>
      <vt:lpstr>Detector requirements</vt:lpstr>
      <vt:lpstr>Dilution refrigerator operation</vt:lpstr>
      <vt:lpstr>Hf-STJ development</vt:lpstr>
      <vt:lpstr>Hf-STJ development</vt:lpstr>
      <vt:lpstr>Hf-STJ development</vt:lpstr>
      <vt:lpstr>PowerPoint プレゼンテーション</vt:lpstr>
      <vt:lpstr>Nb/Al-STJ response to laser pulses</vt:lpstr>
      <vt:lpstr>Nb/Al-STJ response to laser pulses</vt:lpstr>
      <vt:lpstr>Nb/Al-STJ leakage current</vt:lpstr>
      <vt:lpstr>Nb/Al-STJ I-V curve measurement at FNAL</vt:lpstr>
      <vt:lpstr>Pre-amplifier developments for Nb/Al-STJ</vt:lpstr>
      <vt:lpstr>Test of SOI amplifier at ultra-low temperature</vt:lpstr>
      <vt:lpstr>Test of SOI op amp at Tsukuba</vt:lpstr>
      <vt:lpstr>Test of SOI op amp at Tsukuba</vt:lpstr>
      <vt:lpstr>Development of SOI-STJ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yuji</cp:lastModifiedBy>
  <cp:revision>118</cp:revision>
  <dcterms:created xsi:type="dcterms:W3CDTF">2012-12-07T05:48:16Z</dcterms:created>
  <dcterms:modified xsi:type="dcterms:W3CDTF">2012-12-18T04:39:46Z</dcterms:modified>
</cp:coreProperties>
</file>