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78" r:id="rId3"/>
    <p:sldId id="304" r:id="rId4"/>
    <p:sldId id="279" r:id="rId5"/>
    <p:sldId id="281" r:id="rId6"/>
    <p:sldId id="265" r:id="rId7"/>
    <p:sldId id="257" r:id="rId8"/>
    <p:sldId id="285" r:id="rId9"/>
    <p:sldId id="284" r:id="rId10"/>
    <p:sldId id="286" r:id="rId11"/>
    <p:sldId id="287" r:id="rId12"/>
    <p:sldId id="288" r:id="rId13"/>
    <p:sldId id="289" r:id="rId14"/>
    <p:sldId id="290" r:id="rId15"/>
    <p:sldId id="292" r:id="rId16"/>
    <p:sldId id="293" r:id="rId17"/>
    <p:sldId id="291" r:id="rId18"/>
    <p:sldId id="294" r:id="rId19"/>
    <p:sldId id="295" r:id="rId20"/>
    <p:sldId id="297" r:id="rId21"/>
    <p:sldId id="299" r:id="rId22"/>
    <p:sldId id="300" r:id="rId23"/>
    <p:sldId id="301" r:id="rId24"/>
    <p:sldId id="302" r:id="rId25"/>
    <p:sldId id="262" r:id="rId26"/>
    <p:sldId id="283" r:id="rId27"/>
    <p:sldId id="282" r:id="rId28"/>
    <p:sldId id="298" r:id="rId29"/>
    <p:sldId id="303" r:id="rId3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20" autoAdjust="0"/>
  </p:normalViewPr>
  <p:slideViewPr>
    <p:cSldViewPr>
      <p:cViewPr varScale="1">
        <p:scale>
          <a:sx n="61" d="100"/>
          <a:sy n="61" d="100"/>
        </p:scale>
        <p:origin x="-71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B0F45-B221-47BB-8849-000791E2278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291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B0F45-B221-47BB-8849-000791E2278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922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3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emf"/><Relationship Id="rId4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0.png"/><Relationship Id="rId4" Type="http://schemas.openxmlformats.org/officeDocument/2006/relationships/image" Target="../media/image2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460.png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3.png"/><Relationship Id="rId4" Type="http://schemas.openxmlformats.org/officeDocument/2006/relationships/image" Target="../media/image9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94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gif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gi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63" Type="http://schemas.openxmlformats.org/officeDocument/2006/relationships/image" Target="../media/image33.png"/><Relationship Id="rId59" Type="http://schemas.openxmlformats.org/officeDocument/2006/relationships/image" Target="../media/image44.png"/><Relationship Id="rId2" Type="http://schemas.openxmlformats.org/officeDocument/2006/relationships/image" Target="../media/image26.png"/><Relationship Id="rId6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8" Type="http://schemas.openxmlformats.org/officeDocument/2006/relationships/image" Target="../media/image29.gif"/><Relationship Id="rId66" Type="http://schemas.openxmlformats.org/officeDocument/2006/relationships/image" Target="../media/image36.png"/><Relationship Id="rId57" Type="http://schemas.openxmlformats.org/officeDocument/2006/relationships/image" Target="../media/image42.png"/><Relationship Id="rId61" Type="http://schemas.openxmlformats.org/officeDocument/2006/relationships/image" Target="../media/image31.png"/><Relationship Id="rId60" Type="http://schemas.openxmlformats.org/officeDocument/2006/relationships/image" Target="../media/image30.png"/><Relationship Id="rId65" Type="http://schemas.openxmlformats.org/officeDocument/2006/relationships/image" Target="../media/image35.png"/><Relationship Id="rId4" Type="http://schemas.openxmlformats.org/officeDocument/2006/relationships/image" Target="../media/image28.png"/><Relationship Id="rId6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0.png"/><Relationship Id="rId4" Type="http://schemas.openxmlformats.org/officeDocument/2006/relationships/image" Target="../media/image1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3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r>
              <a:rPr kumimoji="1" lang="en-US" altLang="ja-JP" dirty="0" smtClean="0"/>
              <a:t>STJ developments for FIR photon spectroscopy at Tsukuba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75656" y="2852936"/>
            <a:ext cx="6400800" cy="17526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Yuji Takeuchi (Univ. of Tsukuba)</a:t>
            </a:r>
          </a:p>
          <a:p>
            <a:r>
              <a:rPr lang="en-US" altLang="ja-JP" dirty="0" smtClean="0"/>
              <a:t>Aug. 20, 2013</a:t>
            </a:r>
          </a:p>
          <a:p>
            <a:r>
              <a:rPr lang="en-US" altLang="ja-JP" dirty="0" smtClean="0"/>
              <a:t>SCD review @ KEK 2-Go-kan Bldg. </a:t>
            </a:r>
            <a:endParaRPr kumimoji="1" lang="ja-JP" altLang="en-US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251520" y="4437112"/>
            <a:ext cx="6840760" cy="2160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2400" dirty="0" smtClean="0">
                <a:solidFill>
                  <a:schemeClr val="tx1"/>
                </a:solidFill>
              </a:rPr>
              <a:t>Contents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altLang="ja-JP" sz="1800" dirty="0" smtClean="0">
                <a:solidFill>
                  <a:schemeClr val="tx1"/>
                </a:solidFill>
              </a:rPr>
              <a:t>Motivation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altLang="ja-JP" sz="1800" dirty="0" err="1" smtClean="0">
                <a:solidFill>
                  <a:schemeClr val="tx1"/>
                </a:solidFill>
              </a:rPr>
              <a:t>Hf</a:t>
            </a:r>
            <a:r>
              <a:rPr lang="en-US" altLang="ja-JP" sz="1800" dirty="0" smtClean="0">
                <a:solidFill>
                  <a:schemeClr val="tx1"/>
                </a:solidFill>
              </a:rPr>
              <a:t>-STJ development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altLang="ja-JP" sz="1800" dirty="0" err="1" smtClean="0">
                <a:solidFill>
                  <a:schemeClr val="tx1"/>
                </a:solidFill>
              </a:rPr>
              <a:t>Nb</a:t>
            </a:r>
            <a:r>
              <a:rPr lang="en-US" altLang="ja-JP" sz="1800" dirty="0" smtClean="0">
                <a:solidFill>
                  <a:schemeClr val="tx1"/>
                </a:solidFill>
              </a:rPr>
              <a:t>/Al-STJ response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altLang="ja-JP" sz="1800" dirty="0" smtClean="0">
                <a:solidFill>
                  <a:schemeClr val="tx1"/>
                </a:solidFill>
              </a:rPr>
              <a:t>Development </a:t>
            </a:r>
            <a:r>
              <a:rPr lang="en-US" altLang="ja-JP" sz="1800" dirty="0" err="1" smtClean="0">
                <a:solidFill>
                  <a:schemeClr val="tx1"/>
                </a:solidFill>
              </a:rPr>
              <a:t>Nb</a:t>
            </a:r>
            <a:r>
              <a:rPr lang="en-US" altLang="ja-JP" sz="1800" dirty="0" smtClean="0">
                <a:solidFill>
                  <a:schemeClr val="tx1"/>
                </a:solidFill>
              </a:rPr>
              <a:t>/Al-STJ readout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altLang="ja-JP" sz="1800" dirty="0" smtClean="0">
                <a:solidFill>
                  <a:schemeClr val="tx1"/>
                </a:solidFill>
              </a:rPr>
              <a:t>FNAL test/SOI </a:t>
            </a:r>
            <a:r>
              <a:rPr lang="en-US" altLang="ja-JP" sz="1800" dirty="0" err="1" smtClean="0">
                <a:solidFill>
                  <a:schemeClr val="tx1"/>
                </a:solidFill>
              </a:rPr>
              <a:t>opamp</a:t>
            </a:r>
            <a:r>
              <a:rPr lang="en-US" altLang="ja-JP" sz="1800" dirty="0" smtClean="0">
                <a:solidFill>
                  <a:schemeClr val="tx1"/>
                </a:solidFill>
              </a:rPr>
              <a:t>/SOI-STJ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999" y="1044466"/>
            <a:ext cx="2018325" cy="184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309" y="1127172"/>
            <a:ext cx="1988921" cy="174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タイトル 1"/>
          <p:cNvSpPr txBox="1">
            <a:spLocks/>
          </p:cNvSpPr>
          <p:nvPr/>
        </p:nvSpPr>
        <p:spPr>
          <a:xfrm>
            <a:off x="320878" y="197990"/>
            <a:ext cx="8589725" cy="649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Other I-V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curves (w/ Magnetic field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of ~10 Gauss)</a:t>
            </a:r>
            <a:endParaRPr lang="ja-JP" altLang="en-US" sz="2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4" t="-1" r="3273" b="3461"/>
          <a:stretch/>
        </p:blipFill>
        <p:spPr bwMode="auto">
          <a:xfrm>
            <a:off x="172239" y="2966095"/>
            <a:ext cx="2088232" cy="1903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325" y="2924944"/>
            <a:ext cx="1935417" cy="195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408" y="975333"/>
            <a:ext cx="1904798" cy="1912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93" y="867829"/>
            <a:ext cx="2150924" cy="2019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989" y="3007245"/>
            <a:ext cx="2078211" cy="1874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149795"/>
              </p:ext>
            </p:extLst>
          </p:nvPr>
        </p:nvGraphicFramePr>
        <p:xfrm>
          <a:off x="6307465" y="3529933"/>
          <a:ext cx="2606574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6903"/>
                <a:gridCol w="10296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Junction ID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R</a:t>
                      </a:r>
                      <a:r>
                        <a:rPr kumimoji="1" lang="en-US" altLang="ja-JP" sz="1400" baseline="-25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d</a:t>
                      </a:r>
                      <a:r>
                        <a:rPr kumimoji="1" lang="ja-JP" altLang="en-US" sz="14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1" lang="en-US" altLang="ja-JP" sz="14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</a:t>
                      </a:r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Ω)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HfA1(j0)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0.26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HfA2(j0)</a:t>
                      </a:r>
                      <a:endParaRPr kumimoji="1" lang="ja-JP" altLang="en-US" sz="14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0.20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HfA1(j1)</a:t>
                      </a:r>
                      <a:endParaRPr kumimoji="1" lang="ja-JP" altLang="en-US" sz="1400" u="none" baseline="0" dirty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0.35</a:t>
                      </a:r>
                      <a:endParaRPr kumimoji="1" lang="ja-JP" altLang="en-US" sz="1400" u="none" baseline="0" dirty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HfA1(j2)</a:t>
                      </a:r>
                      <a:endParaRPr kumimoji="1" lang="ja-JP" altLang="en-US" sz="1400" u="none" baseline="0" dirty="0" smtClean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0.60</a:t>
                      </a:r>
                      <a:endParaRPr kumimoji="1" lang="ja-JP" altLang="en-US" sz="1400" u="none" baseline="0" dirty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HfA_302(j0)</a:t>
                      </a:r>
                      <a:endParaRPr kumimoji="1" lang="ja-JP" altLang="en-US" sz="14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0.20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HfA_301(j3)</a:t>
                      </a:r>
                      <a:endParaRPr kumimoji="1" lang="ja-JP" altLang="en-US" sz="1400" u="none" baseline="0" dirty="0" smtClean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0.85</a:t>
                      </a:r>
                      <a:endParaRPr kumimoji="1" lang="ja-JP" altLang="en-US" sz="1400" u="none" baseline="0" dirty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HfB1(j0)</a:t>
                      </a:r>
                      <a:endParaRPr kumimoji="1" lang="ja-JP" altLang="en-US" sz="14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0.03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テキスト ボックス 30"/>
          <p:cNvSpPr txBox="1"/>
          <p:nvPr/>
        </p:nvSpPr>
        <p:spPr>
          <a:xfrm>
            <a:off x="835935" y="940708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HfA1:j0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838231" y="957895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HfA2:j0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765282" y="975641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u="sng" dirty="0" smtClean="0">
                <a:uFill>
                  <a:solidFill>
                    <a:srgbClr val="FF0000"/>
                  </a:solidFill>
                </a:uFill>
              </a:rPr>
              <a:t>HfA1:j1</a:t>
            </a:r>
            <a:endParaRPr lang="en-US" altLang="ja-JP" sz="1600" u="sng" dirty="0" smtClean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053357" y="1044774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u="sng" dirty="0" smtClean="0">
                <a:uFill>
                  <a:solidFill>
                    <a:srgbClr val="FF0000"/>
                  </a:solidFill>
                </a:uFill>
              </a:rPr>
              <a:t>HfA1:j2</a:t>
            </a:r>
            <a:endParaRPr lang="en-US" altLang="ja-JP" sz="1600" u="sng" dirty="0" smtClean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88308" y="2880834"/>
            <a:ext cx="1117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HfA_302:j0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546095" y="2899052"/>
            <a:ext cx="1117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u="sng" dirty="0" smtClean="0">
                <a:uFill>
                  <a:solidFill>
                    <a:srgbClr val="FF0000"/>
                  </a:solidFill>
                </a:uFill>
              </a:rPr>
              <a:t>HfA_301:j3</a:t>
            </a:r>
            <a:endParaRPr lang="en-US" altLang="ja-JP" sz="1600" dirty="0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624130" y="294643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HfB1:j0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973633" y="5250324"/>
            <a:ext cx="3729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Samples with smaller junction size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125324" y="5957756"/>
            <a:ext cx="443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Smaller leak current (Larger R</a:t>
            </a:r>
            <a:r>
              <a:rPr lang="en-US" altLang="ja-JP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</a:p>
        </p:txBody>
      </p:sp>
      <p:sp>
        <p:nvSpPr>
          <p:cNvPr id="41" name="下矢印 40"/>
          <p:cNvSpPr/>
          <p:nvPr/>
        </p:nvSpPr>
        <p:spPr>
          <a:xfrm>
            <a:off x="2698806" y="5696212"/>
            <a:ext cx="316559" cy="26154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234178" y="28713"/>
            <a:ext cx="180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Kazuki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Nagata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669544" y="6340304"/>
            <a:ext cx="1494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100×100μm</a:t>
            </a:r>
            <a:r>
              <a:rPr lang="en-US" altLang="ja-JP" baseline="30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</a:p>
        </p:txBody>
      </p:sp>
      <p:cxnSp>
        <p:nvCxnSpPr>
          <p:cNvPr id="4" name="直線矢印コネクタ 3"/>
          <p:cNvCxnSpPr/>
          <p:nvPr/>
        </p:nvCxnSpPr>
        <p:spPr>
          <a:xfrm flipV="1">
            <a:off x="5571913" y="5957756"/>
            <a:ext cx="800287" cy="3825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V="1">
            <a:off x="5571913" y="5250324"/>
            <a:ext cx="788209" cy="108998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V="1">
            <a:off x="5571913" y="4869838"/>
            <a:ext cx="788209" cy="14572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68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715"/>
    </mc:Choice>
    <mc:Fallback xmlns="">
      <p:transition spd="slow" advTm="6671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7736" y="84627"/>
            <a:ext cx="8229600" cy="648072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I-V curves (w/ B field, w/o averaging)</a:t>
            </a:r>
            <a:endParaRPr kumimoji="1" lang="ja-JP" alt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31" y="841186"/>
            <a:ext cx="2039478" cy="205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477" y="819555"/>
            <a:ext cx="1956579" cy="1974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926" y="841186"/>
            <a:ext cx="1815507" cy="1992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852716"/>
            <a:ext cx="2003846" cy="1929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15" y="3257090"/>
            <a:ext cx="1821557" cy="1917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994" y="3238511"/>
            <a:ext cx="2075087" cy="1954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626" y="3212976"/>
            <a:ext cx="2001574" cy="194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789742"/>
              </p:ext>
            </p:extLst>
          </p:nvPr>
        </p:nvGraphicFramePr>
        <p:xfrm>
          <a:off x="6390702" y="3257090"/>
          <a:ext cx="260157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3385"/>
                <a:gridCol w="11681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Junction ID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Noise (</a:t>
                      </a:r>
                      <a:r>
                        <a:rPr kumimoji="1" lang="en-US" altLang="ja-JP" sz="140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μA</a:t>
                      </a:r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)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HfA1(j0)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HfA2(j0)</a:t>
                      </a:r>
                      <a:endParaRPr kumimoji="1" lang="ja-JP" altLang="en-US" sz="14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180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HfA1(j1)</a:t>
                      </a:r>
                      <a:endParaRPr kumimoji="1" lang="ja-JP" altLang="en-US" sz="1400" u="none" baseline="0" dirty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</a:t>
                      </a:r>
                      <a:endParaRPr kumimoji="1" lang="ja-JP" altLang="en-US" sz="1400" u="none" baseline="0" dirty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HfA1(j2)</a:t>
                      </a:r>
                      <a:endParaRPr kumimoji="1" lang="ja-JP" altLang="en-US" sz="1400" u="none" baseline="0" dirty="0" smtClean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60</a:t>
                      </a:r>
                      <a:endParaRPr kumimoji="1" lang="ja-JP" altLang="en-US" sz="1400" u="none" baseline="0" dirty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HfA_302(j0)</a:t>
                      </a:r>
                      <a:endParaRPr kumimoji="1" lang="ja-JP" altLang="en-US" sz="14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160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HfA_301(j3)</a:t>
                      </a:r>
                      <a:endParaRPr kumimoji="1" lang="ja-JP" altLang="en-US" sz="1400" u="none" baseline="0" dirty="0" smtClean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u="none" baseline="0" dirty="0" smtClean="0">
                          <a:solidFill>
                            <a:srgbClr val="FF0000"/>
                          </a:solidFill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40</a:t>
                      </a:r>
                      <a:endParaRPr kumimoji="1" lang="ja-JP" altLang="en-US" sz="1400" u="none" baseline="0" dirty="0">
                        <a:solidFill>
                          <a:srgbClr val="FF0000"/>
                        </a:solidFill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HfB1(j0)</a:t>
                      </a:r>
                      <a:endParaRPr kumimoji="1" lang="ja-JP" altLang="en-US" sz="14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&gt;300</a:t>
                      </a:r>
                      <a:endParaRPr kumimoji="1" lang="ja-JP" altLang="en-US" sz="14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218353" y="852716"/>
            <a:ext cx="883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HfA1(j0)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09477" y="864594"/>
            <a:ext cx="883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HfA2(j0)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14329" y="841186"/>
            <a:ext cx="883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u="sng" dirty="0" smtClean="0">
                <a:uFill>
                  <a:solidFill>
                    <a:srgbClr val="FF0000"/>
                  </a:solidFill>
                </a:uFill>
              </a:rPr>
              <a:t>HfA1(j1)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934807" y="821938"/>
            <a:ext cx="969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u="sng" dirty="0" smtClean="0">
                <a:uFill>
                  <a:solidFill>
                    <a:srgbClr val="FF0000"/>
                  </a:solidFill>
                </a:uFill>
              </a:rPr>
              <a:t>HfA1(j2)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38410" y="3223179"/>
            <a:ext cx="1194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HfA_302(j0)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74043" y="3233154"/>
            <a:ext cx="1194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u="sng" dirty="0" smtClean="0">
                <a:uFill>
                  <a:solidFill>
                    <a:srgbClr val="FF0000"/>
                  </a:solidFill>
                </a:uFill>
              </a:rPr>
              <a:t>HfA_301(j3</a:t>
            </a:r>
            <a:r>
              <a:rPr lang="en-US" altLang="ja-JP" sz="1600" dirty="0" smtClean="0"/>
              <a:t>)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470405" y="3362803"/>
            <a:ext cx="877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/>
              <a:t>HfB1(j0)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08254" y="5729015"/>
            <a:ext cx="3246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Noise in current measurement is correlated with junction size</a:t>
            </a:r>
          </a:p>
        </p:txBody>
      </p:sp>
      <p:sp>
        <p:nvSpPr>
          <p:cNvPr id="21" name="下矢印 20"/>
          <p:cNvSpPr/>
          <p:nvPr/>
        </p:nvSpPr>
        <p:spPr>
          <a:xfrm rot="16200000">
            <a:off x="3685211" y="5886617"/>
            <a:ext cx="257784" cy="3311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041560" y="5729013"/>
            <a:ext cx="2159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Probably, correlated with STJ capacitance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234178" y="28713"/>
            <a:ext cx="180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Kazuki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Nagata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03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0974" y="116632"/>
            <a:ext cx="8229600" cy="504056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Summary of </a:t>
            </a:r>
            <a:r>
              <a:rPr lang="en-US" altLang="ja-JP" sz="2400" dirty="0" err="1" smtClean="0"/>
              <a:t>Hf</a:t>
            </a:r>
            <a:r>
              <a:rPr lang="en-US" altLang="ja-JP" sz="2400" dirty="0" smtClean="0"/>
              <a:t>-STJ samples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77889"/>
              </p:ext>
            </p:extLst>
          </p:nvPr>
        </p:nvGraphicFramePr>
        <p:xfrm>
          <a:off x="971600" y="620689"/>
          <a:ext cx="7200800" cy="3816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3671"/>
                <a:gridCol w="1996261"/>
                <a:gridCol w="1069426"/>
                <a:gridCol w="998131"/>
                <a:gridCol w="1283311"/>
              </a:tblGrid>
              <a:tr h="8009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Junction ID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Junction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size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R</a:t>
                      </a:r>
                      <a:r>
                        <a:rPr kumimoji="1" lang="en-US" altLang="ja-JP" sz="1600" baseline="-25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d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(</a:t>
                      </a: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Ω)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I</a:t>
                      </a:r>
                      <a:r>
                        <a:rPr kumimoji="1" lang="en-US" altLang="ja-JP" sz="1600" baseline="-2500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c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(</a:t>
                      </a:r>
                      <a:r>
                        <a:rPr kumimoji="1" lang="en-US" altLang="ja-JP" sz="1600" baseline="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μA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)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Noise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(</a:t>
                      </a:r>
                      <a:r>
                        <a:rPr kumimoji="1" lang="en-US" altLang="ja-JP" sz="1600" baseline="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μA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)</a:t>
                      </a:r>
                      <a:endParaRPr kumimoji="1" lang="ja-JP" altLang="en-US" sz="16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47681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HfA1 (j0)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200×200μm</a:t>
                      </a:r>
                      <a:r>
                        <a:rPr kumimoji="1" lang="en-US" altLang="ja-JP" sz="1600" baseline="30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baseline="300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0.26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61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HfA2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(j0)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200×200μm</a:t>
                      </a:r>
                      <a:r>
                        <a:rPr kumimoji="1" lang="en-US" altLang="ja-JP" sz="1600" baseline="30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baseline="300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0.2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180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6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HfA1 (j1)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100×100μm</a:t>
                      </a:r>
                      <a:r>
                        <a:rPr kumimoji="1" lang="en-US" altLang="ja-JP" sz="1600" u="none" baseline="3000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u="none" baseline="3000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0.35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45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HfA1 (j2)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100×100μm</a:t>
                      </a:r>
                      <a:r>
                        <a:rPr kumimoji="1" lang="en-US" altLang="ja-JP" sz="1600" u="none" baseline="3000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u="none" baseline="30000" dirty="0" smtClean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0.6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60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05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HfA_302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(j0)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200×200μm</a:t>
                      </a:r>
                      <a:r>
                        <a:rPr kumimoji="1" lang="en-US" altLang="ja-JP" sz="1600" baseline="30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baseline="300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0.2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160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05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HfA_301 (j3)</a:t>
                      </a:r>
                      <a:endParaRPr kumimoji="1" lang="ja-JP" altLang="en-US" sz="1600" u="none" baseline="0" dirty="0" smtClean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100×100μm</a:t>
                      </a:r>
                      <a:r>
                        <a:rPr kumimoji="1" lang="en-US" altLang="ja-JP" sz="1600" u="none" baseline="3000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u="none" baseline="30000" dirty="0" smtClean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0.85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40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05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HfB1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(j0)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200×200μm</a:t>
                      </a:r>
                      <a:r>
                        <a:rPr kumimoji="1" lang="en-US" altLang="ja-JP" sz="1600" baseline="30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baseline="300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0.03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80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&gt;300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043608" y="4581128"/>
            <a:ext cx="7848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Smaller junction size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Smaller leak current (larger R</a:t>
            </a:r>
            <a:r>
              <a:rPr lang="en-US" altLang="ja-JP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Magnitude of noise in current measurement seems to be correlated with junction size (i.e. STJ capacitance)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Inverse sputtering before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layer</a:t>
            </a: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ja-JP" altLang="en-US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→</a:t>
            </a:r>
            <a:r>
              <a:rPr lang="ja-JP" altLang="en-US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 good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</a:t>
            </a:r>
            <a:r>
              <a:rPr lang="en-US" altLang="ja-JP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pressure for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oxidation </a:t>
            </a:r>
            <a:r>
              <a:rPr lang="ja-JP" altLang="en-US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→</a:t>
            </a:r>
            <a:r>
              <a:rPr lang="ja-JP" altLang="en-US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 significant difference between 20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Torr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30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Torr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cases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34178" y="28713"/>
            <a:ext cx="180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Kazuki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Nagata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42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109"/>
    </mc:Choice>
    <mc:Fallback xmlns="">
      <p:transition spd="slow" advTm="3410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479130" y="188640"/>
            <a:ext cx="8229600" cy="648072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Temperature dependence of R</a:t>
            </a:r>
            <a:r>
              <a:rPr lang="en-US" altLang="ja-JP" sz="24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endParaRPr kumimoji="1" lang="ja-JP" altLang="en-US" sz="2400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502" y="3817064"/>
            <a:ext cx="2745330" cy="277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81" y="3868006"/>
            <a:ext cx="2692853" cy="267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857" y="913045"/>
            <a:ext cx="2689845" cy="267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797" y="882416"/>
            <a:ext cx="2855037" cy="276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テキスト ボックス 25"/>
          <p:cNvSpPr txBox="1"/>
          <p:nvPr/>
        </p:nvSpPr>
        <p:spPr>
          <a:xfrm>
            <a:off x="6093977" y="3912810"/>
            <a:ext cx="128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 55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mK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128907" y="3882417"/>
            <a:ext cx="1549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T=104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mK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128596" y="1057653"/>
            <a:ext cx="137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T=180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mK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096072" y="1026875"/>
            <a:ext cx="1253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T=230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mK</a:t>
            </a: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23785" y="4298563"/>
            <a:ext cx="30440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is increasing as lower temperature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Below 104mK, R</a:t>
            </a:r>
            <a:r>
              <a:rPr lang="en-US" altLang="ja-JP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increase is saturated.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90940" y="728379"/>
            <a:ext cx="2848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HfA_301 j3</a:t>
            </a:r>
            <a:r>
              <a:rPr lang="ja-JP" altLang="en-US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(100×100μm</a:t>
            </a:r>
            <a:r>
              <a:rPr lang="en-US" altLang="ja-JP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03920" y="1396207"/>
            <a:ext cx="1460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B=10 Gauss</a:t>
            </a:r>
            <a:endParaRPr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21" name="表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611196"/>
              </p:ext>
            </p:extLst>
          </p:nvPr>
        </p:nvGraphicFramePr>
        <p:xfrm>
          <a:off x="345783" y="1999086"/>
          <a:ext cx="232792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768"/>
                <a:gridCol w="1076152"/>
              </a:tblGrid>
              <a:tr h="3643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(</a:t>
                      </a:r>
                      <a:r>
                        <a:rPr kumimoji="1" lang="en-US" altLang="ja-JP" sz="160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mK</a:t>
                      </a: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)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R</a:t>
                      </a:r>
                      <a:r>
                        <a:rPr kumimoji="1" lang="en-US" altLang="ja-JP" baseline="-25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d</a:t>
                      </a:r>
                      <a:r>
                        <a:rPr kumimoji="1" lang="ja-JP" altLang="en-US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</a:t>
                      </a:r>
                      <a:r>
                        <a:rPr kumimoji="1" lang="en-US" altLang="ja-JP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(</a:t>
                      </a:r>
                      <a:r>
                        <a:rPr kumimoji="1" lang="en-US" altLang="ja-JP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Ω)</a:t>
                      </a:r>
                      <a:endParaRPr kumimoji="1" lang="ja-JP" altLang="en-US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643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230</a:t>
                      </a:r>
                      <a:endParaRPr kumimoji="1" lang="ja-JP" altLang="en-US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0.50</a:t>
                      </a:r>
                    </a:p>
                  </a:txBody>
                  <a:tcPr/>
                </a:tc>
              </a:tr>
              <a:tr h="3643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180</a:t>
                      </a:r>
                      <a:endParaRPr kumimoji="1" lang="ja-JP" altLang="en-US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0.56</a:t>
                      </a:r>
                      <a:endParaRPr kumimoji="1" lang="ja-JP" altLang="en-US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643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104</a:t>
                      </a:r>
                      <a:endParaRPr kumimoji="1" lang="ja-JP" altLang="en-US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0.80</a:t>
                      </a:r>
                      <a:endParaRPr kumimoji="1" lang="ja-JP" altLang="en-US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6431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55</a:t>
                      </a:r>
                      <a:endParaRPr kumimoji="1" lang="ja-JP" altLang="en-US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0.80</a:t>
                      </a:r>
                      <a:endParaRPr kumimoji="1" lang="ja-JP" altLang="en-US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3165297" y="1310512"/>
            <a:ext cx="29706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230mK </a:t>
            </a: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is close to </a:t>
            </a:r>
            <a:r>
              <a:rPr lang="en-US" altLang="ja-JP" sz="1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lang="en-US" altLang="ja-JP" sz="14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this sample</a:t>
            </a:r>
            <a:endParaRPr lang="ja-JP" altLang="en-US" sz="1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234178" y="28713"/>
            <a:ext cx="180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Kazuki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Nagata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53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9564" y="83649"/>
            <a:ext cx="8356670" cy="618957"/>
          </a:xfrm>
        </p:spPr>
        <p:txBody>
          <a:bodyPr>
            <a:normAutofit/>
          </a:bodyPr>
          <a:lstStyle/>
          <a:p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layer with Electron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Energy-Loss Spectroscopy(EELS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87605"/>
            <a:ext cx="2288870" cy="2067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481" y="1131911"/>
            <a:ext cx="3729954" cy="236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正方形/長方形 32"/>
          <p:cNvSpPr/>
          <p:nvPr/>
        </p:nvSpPr>
        <p:spPr>
          <a:xfrm rot="10800000">
            <a:off x="3308433" y="1290984"/>
            <a:ext cx="400110" cy="186204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 atom intensity (</a:t>
            </a:r>
            <a:r>
              <a:rPr lang="en-US" altLang="ja-JP" sz="1400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arb</a:t>
            </a:r>
            <a:r>
              <a:rPr lang="en-US" altLang="ja-JP" sz="1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.)</a:t>
            </a:r>
            <a:endParaRPr lang="en-US" altLang="ja-JP" sz="1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42" name="直線矢印コネクタ 41"/>
          <p:cNvCxnSpPr/>
          <p:nvPr/>
        </p:nvCxnSpPr>
        <p:spPr>
          <a:xfrm>
            <a:off x="4381580" y="3531178"/>
            <a:ext cx="2273854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3773721" y="339059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0nm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655434" y="334993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10nm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45" name="直線矢印コネクタ 44"/>
          <p:cNvCxnSpPr/>
          <p:nvPr/>
        </p:nvCxnSpPr>
        <p:spPr>
          <a:xfrm>
            <a:off x="5076056" y="2104596"/>
            <a:ext cx="72008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270238" y="694411"/>
            <a:ext cx="585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HfA</a:t>
            </a: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(Oxidation on 20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Torr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1 hour) </a:t>
            </a: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053" y="4086148"/>
            <a:ext cx="4105275" cy="24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直線矢印コネクタ 27"/>
          <p:cNvCxnSpPr/>
          <p:nvPr/>
        </p:nvCxnSpPr>
        <p:spPr>
          <a:xfrm>
            <a:off x="5076056" y="5224272"/>
            <a:ext cx="607607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4180266" y="6517449"/>
            <a:ext cx="2273854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3572407" y="637686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0nm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454120" y="633620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12nm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64" y="4153908"/>
            <a:ext cx="2118220" cy="2112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直線矢印コネクタ 38"/>
          <p:cNvCxnSpPr/>
          <p:nvPr/>
        </p:nvCxnSpPr>
        <p:spPr>
          <a:xfrm>
            <a:off x="1465096" y="4756300"/>
            <a:ext cx="0" cy="80675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7417181" y="4485608"/>
            <a:ext cx="16915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both cases, about 2nm oxidation layers are observed.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169579" y="220691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2nm</a:t>
            </a:r>
            <a:endParaRPr kumimoji="1" lang="ja-JP" altLang="en-US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132166" y="54101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2nm</a:t>
            </a:r>
            <a:endParaRPr kumimoji="1" lang="ja-JP" altLang="en-US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94413" y="3716816"/>
            <a:ext cx="585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HfA_30</a:t>
            </a: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(Oxidation on 30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Torr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1 hour) </a:t>
            </a:r>
          </a:p>
        </p:txBody>
      </p:sp>
      <p:sp>
        <p:nvSpPr>
          <p:cNvPr id="36" name="正方形/長方形 35"/>
          <p:cNvSpPr/>
          <p:nvPr/>
        </p:nvSpPr>
        <p:spPr>
          <a:xfrm rot="10800000">
            <a:off x="2995525" y="4189022"/>
            <a:ext cx="400110" cy="186204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 atom intensity (</a:t>
            </a:r>
            <a:r>
              <a:rPr lang="en-US" altLang="ja-JP" sz="1400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arb</a:t>
            </a:r>
            <a:r>
              <a:rPr lang="en-US" altLang="ja-JP" sz="14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.)</a:t>
            </a:r>
            <a:endParaRPr lang="en-US" altLang="ja-JP" sz="1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20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405"/>
    </mc:Choice>
    <mc:Fallback xmlns="">
      <p:transition spd="slow" advTm="196405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" t="34505" r="49015" b="25840"/>
          <a:stretch/>
        </p:blipFill>
        <p:spPr>
          <a:xfrm>
            <a:off x="676351" y="1391213"/>
            <a:ext cx="7975389" cy="4843693"/>
          </a:xfr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rgbClr val="FF339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" t="34740" r="49234" b="25876"/>
          <a:stretch/>
        </p:blipFill>
        <p:spPr>
          <a:xfrm>
            <a:off x="684976" y="1412776"/>
            <a:ext cx="7939573" cy="4821803"/>
          </a:xfrm>
          <a:prstGeom prst="rect">
            <a:avLst/>
          </a:prstGeom>
        </p:spPr>
      </p:pic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3200" dirty="0" err="1" smtClean="0"/>
              <a:t>Hf</a:t>
            </a:r>
            <a:r>
              <a:rPr kumimoji="1" lang="en-US" altLang="ja-JP" sz="3200" dirty="0" smtClean="0"/>
              <a:t>-STJ </a:t>
            </a:r>
            <a:r>
              <a:rPr kumimoji="1" lang="ja-JP" altLang="en-US" sz="3200" dirty="0" smtClean="0"/>
              <a:t>の</a:t>
            </a:r>
            <a:r>
              <a:rPr kumimoji="1" lang="en-US" altLang="ja-JP" sz="3200" dirty="0" smtClean="0"/>
              <a:t>DC</a:t>
            </a:r>
            <a:r>
              <a:rPr kumimoji="1" lang="ja-JP" altLang="en-US" sz="3200" dirty="0" smtClean="0"/>
              <a:t>光に対する応答</a:t>
            </a:r>
            <a:endParaRPr kumimoji="1" lang="ja-JP" altLang="en-US" sz="3200" dirty="0"/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5489302" y="4668061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5489302" y="5413766"/>
            <a:ext cx="81089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5417841" y="5539104"/>
            <a:ext cx="1530423" cy="41017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</a:rPr>
              <a:t>20μV/DIV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 rot="5400000">
            <a:off x="4345322" y="5076322"/>
            <a:ext cx="1688763" cy="4103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</a:rPr>
              <a:t>5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0μA/DIV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234178" y="20950"/>
            <a:ext cx="1802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永田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2013/4/2</a:t>
            </a:r>
            <a:endParaRPr kumimoji="1" lang="en-US" altLang="ja-JP" sz="1600" dirty="0" smtClean="0">
              <a:latin typeface="+mn-ea"/>
              <a:ea typeface="+mn-ea"/>
              <a:cs typeface="Arial Unicode MS" pitchFamily="50" charset="-128"/>
            </a:endParaRPr>
          </a:p>
        </p:txBody>
      </p:sp>
      <p:cxnSp>
        <p:nvCxnSpPr>
          <p:cNvPr id="13" name="直線矢印コネクタ 12"/>
          <p:cNvCxnSpPr>
            <a:stCxn id="17" idx="1"/>
          </p:cNvCxnSpPr>
          <p:nvPr/>
        </p:nvCxnSpPr>
        <p:spPr bwMode="auto">
          <a:xfrm flipH="1">
            <a:off x="5709802" y="1211561"/>
            <a:ext cx="590390" cy="142535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テキスト ボックス 16"/>
          <p:cNvSpPr txBox="1"/>
          <p:nvPr/>
        </p:nvSpPr>
        <p:spPr>
          <a:xfrm>
            <a:off x="6300192" y="980728"/>
            <a:ext cx="2425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青色レーザー</a:t>
            </a:r>
            <a:r>
              <a:rPr lang="en-US" altLang="ja-JP" sz="2400" dirty="0" smtClean="0"/>
              <a:t>ON</a:t>
            </a:r>
            <a:endParaRPr kumimoji="1" lang="ja-JP" altLang="en-US" sz="2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84161" y="3140968"/>
            <a:ext cx="2577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青色レーザー</a:t>
            </a:r>
            <a:r>
              <a:rPr lang="en-US" altLang="ja-JP" sz="2400" dirty="0" smtClean="0"/>
              <a:t>OFF</a:t>
            </a:r>
            <a:endParaRPr kumimoji="1" lang="ja-JP" altLang="en-US" sz="2400" dirty="0"/>
          </a:p>
        </p:txBody>
      </p:sp>
      <p:cxnSp>
        <p:nvCxnSpPr>
          <p:cNvPr id="20" name="直線矢印コネクタ 19"/>
          <p:cNvCxnSpPr/>
          <p:nvPr/>
        </p:nvCxnSpPr>
        <p:spPr bwMode="auto">
          <a:xfrm flipH="1" flipV="1">
            <a:off x="6183052" y="2996952"/>
            <a:ext cx="405172" cy="37484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0F9E9DC1-2056-4C3F-8988-21F6A85589EE}" type="slidenum">
              <a:rPr lang="en-US" altLang="ja-JP" smtClean="0"/>
              <a:pPr>
                <a:defRPr/>
              </a:pPr>
              <a:t>15</a:t>
            </a:fld>
            <a:endParaRPr lang="en-US" altLang="ja-JP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4311" y="1601070"/>
            <a:ext cx="5850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HfA_30</a:t>
            </a: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(Oxidation on 30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Torr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1 hour)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Laser: 465nm, 100kHz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51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7106" y="404664"/>
            <a:ext cx="8229600" cy="504056"/>
          </a:xfrm>
        </p:spPr>
        <p:txBody>
          <a:bodyPr>
            <a:noAutofit/>
          </a:bodyPr>
          <a:lstStyle/>
          <a:p>
            <a:r>
              <a:rPr lang="en-US" altLang="ja-JP" sz="2800" dirty="0" err="1" smtClean="0"/>
              <a:t>Hf</a:t>
            </a:r>
            <a:r>
              <a:rPr lang="en-US" altLang="ja-JP" sz="2800" dirty="0" smtClean="0"/>
              <a:t>-STJ</a:t>
            </a:r>
            <a:r>
              <a:rPr lang="ja-JP" altLang="en-US" sz="2800" dirty="0" smtClean="0"/>
              <a:t>のパルス光に対する応答</a:t>
            </a:r>
            <a:endParaRPr kumimoji="1" lang="ja-JP" altLang="en-US" sz="28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" t="12289" r="13354" b="13802"/>
          <a:stretch/>
        </p:blipFill>
        <p:spPr>
          <a:xfrm>
            <a:off x="4467106" y="1489382"/>
            <a:ext cx="4293326" cy="3163474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" t="12248" r="13996" b="14078"/>
          <a:stretch/>
        </p:blipFill>
        <p:spPr>
          <a:xfrm>
            <a:off x="207818" y="1479362"/>
            <a:ext cx="4051402" cy="316347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772782" y="4852317"/>
            <a:ext cx="1620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光</a:t>
            </a:r>
            <a:r>
              <a:rPr lang="ja-JP" altLang="en-US" sz="2400" dirty="0" smtClean="0"/>
              <a:t>照射なし</a:t>
            </a:r>
            <a:endParaRPr lang="en-US" altLang="ja-JP" sz="2400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140163" y="4852316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光</a:t>
            </a:r>
            <a:r>
              <a:rPr lang="ja-JP" altLang="en-US" sz="2400" dirty="0" smtClean="0"/>
              <a:t>照射あり</a:t>
            </a:r>
            <a:endParaRPr lang="en-US" altLang="ja-JP" sz="2400" dirty="0" smtClean="0"/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5430374" y="3995635"/>
            <a:ext cx="0" cy="32861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5491072" y="4366238"/>
            <a:ext cx="435595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5320460" y="4448516"/>
            <a:ext cx="1007565" cy="1943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4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0 μS/DIV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 rot="5400000">
            <a:off x="4777364" y="4145750"/>
            <a:ext cx="859303" cy="1943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1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0 </a:t>
            </a:r>
            <a:r>
              <a:rPr kumimoji="1" lang="en-US" altLang="ja-JP" sz="1400" dirty="0" err="1" smtClean="0">
                <a:solidFill>
                  <a:schemeClr val="tx1"/>
                </a:solidFill>
              </a:rPr>
              <a:t>μV</a:t>
            </a:r>
            <a:r>
              <a:rPr kumimoji="1" lang="en-US" altLang="ja-JP" sz="1400" dirty="0" smtClean="0">
                <a:solidFill>
                  <a:schemeClr val="tx1"/>
                </a:solidFill>
              </a:rPr>
              <a:t>/DIV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498735" y="2916210"/>
            <a:ext cx="2494000" cy="289778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600" dirty="0" smtClean="0">
                <a:solidFill>
                  <a:schemeClr val="tx1"/>
                </a:solidFill>
              </a:rPr>
              <a:t>レーザーパルストリガー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1581090" y="3302461"/>
            <a:ext cx="217797" cy="24050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6373490" y="3152869"/>
            <a:ext cx="217797" cy="24050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0F9E9DC1-2056-4C3F-8988-21F6A85589EE}" type="slidenum">
              <a:rPr lang="en-US" altLang="ja-JP" smtClean="0"/>
              <a:pPr>
                <a:defRPr/>
              </a:pPr>
              <a:t>16</a:t>
            </a:fld>
            <a:endParaRPr lang="en-US" altLang="ja-JP" dirty="0"/>
          </a:p>
        </p:txBody>
      </p:sp>
      <p:sp>
        <p:nvSpPr>
          <p:cNvPr id="28" name="正方形/長方形 27"/>
          <p:cNvSpPr/>
          <p:nvPr/>
        </p:nvSpPr>
        <p:spPr>
          <a:xfrm>
            <a:off x="419532" y="2876190"/>
            <a:ext cx="2494000" cy="289778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600" dirty="0" smtClean="0">
                <a:solidFill>
                  <a:schemeClr val="tx1"/>
                </a:solidFill>
              </a:rPr>
              <a:t>レーザーパルストリガー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234178" y="20950"/>
            <a:ext cx="1802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永田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2013/4/2</a:t>
            </a:r>
            <a:endParaRPr kumimoji="1" lang="en-US" altLang="ja-JP" sz="1600" dirty="0" smtClean="0">
              <a:latin typeface="+mn-ea"/>
              <a:ea typeface="+mn-ea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99592" y="5323832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これ</a:t>
            </a:r>
            <a:r>
              <a:rPr lang="ja-JP" altLang="en-US" dirty="0" smtClean="0"/>
              <a:t>が本当に</a:t>
            </a:r>
            <a:r>
              <a:rPr lang="en-US" altLang="ja-JP" dirty="0" smtClean="0"/>
              <a:t>STJ</a:t>
            </a:r>
            <a:r>
              <a:rPr lang="ja-JP" altLang="en-US" dirty="0" smtClean="0"/>
              <a:t>としての光応答なのか，定量的な議論は今のところ全くなし．</a:t>
            </a:r>
            <a:r>
              <a:rPr lang="en-US" altLang="ja-JP" dirty="0" err="1" smtClean="0"/>
              <a:t>Hf</a:t>
            </a:r>
            <a:r>
              <a:rPr lang="en-US" altLang="ja-JP" dirty="0" smtClean="0"/>
              <a:t>-STJ</a:t>
            </a:r>
            <a:r>
              <a:rPr lang="ja-JP" altLang="en-US" dirty="0" smtClean="0"/>
              <a:t>の何らかの光応答を見たのは，おそらく世界初だろう</a:t>
            </a:r>
            <a:r>
              <a:rPr lang="en-US" altLang="ja-JP" dirty="0" smtClean="0"/>
              <a:t>…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83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Summary on </a:t>
            </a:r>
            <a:r>
              <a:rPr lang="en-US" altLang="ja-JP" sz="3600" dirty="0" err="1" smtClean="0"/>
              <a:t>Hf</a:t>
            </a:r>
            <a:r>
              <a:rPr lang="en-US" altLang="ja-JP" sz="3600" dirty="0" smtClean="0"/>
              <a:t>-STJ </a:t>
            </a:r>
            <a:r>
              <a:rPr lang="en-US" altLang="ja-JP" sz="3600" dirty="0"/>
              <a:t>development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3562" y="965876"/>
            <a:ext cx="8650926" cy="1728192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Now we have several </a:t>
            </a:r>
            <a:r>
              <a:rPr lang="en-US" altLang="ja-JP" sz="2400" dirty="0" err="1" smtClean="0"/>
              <a:t>Hf</a:t>
            </a:r>
            <a:r>
              <a:rPr lang="en-US" altLang="ja-JP" sz="2400" dirty="0" smtClean="0"/>
              <a:t>-STJs in which we can observe Josephson current.</a:t>
            </a:r>
          </a:p>
          <a:p>
            <a:r>
              <a:rPr lang="en-US" altLang="ja-JP" sz="2400" dirty="0" smtClean="0"/>
              <a:t>We’ve begun to investigate leakage current in </a:t>
            </a:r>
            <a:r>
              <a:rPr lang="en-US" altLang="ja-JP" sz="2400" dirty="0" err="1" smtClean="0"/>
              <a:t>Hf</a:t>
            </a:r>
            <a:r>
              <a:rPr lang="en-US" altLang="ja-JP" sz="2400" dirty="0"/>
              <a:t>-STJ systematically from </a:t>
            </a:r>
            <a:r>
              <a:rPr lang="en-US" altLang="ja-JP" sz="2400" dirty="0" smtClean="0"/>
              <a:t>I-V curve measurements.</a:t>
            </a:r>
            <a:endParaRPr lang="en-US" altLang="ja-JP" sz="2400" dirty="0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274373" y="3645024"/>
            <a:ext cx="8712968" cy="2477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 smtClean="0"/>
              <a:t>We want to measure I-V curve in lower noise environment from readout electronics as possible.</a:t>
            </a:r>
          </a:p>
          <a:p>
            <a:r>
              <a:rPr lang="en-US" altLang="ja-JP" sz="2400" dirty="0" smtClean="0"/>
              <a:t>In parallel to I-V measurement, we’ve started  measuring </a:t>
            </a:r>
            <a:r>
              <a:rPr lang="en-US" altLang="ja-JP" sz="2400" dirty="0" err="1" smtClean="0"/>
              <a:t>Hf</a:t>
            </a:r>
            <a:r>
              <a:rPr lang="en-US" altLang="ja-JP" sz="2400" dirty="0" smtClean="0"/>
              <a:t>-STJ response to light (pulse) incident.</a:t>
            </a:r>
          </a:p>
          <a:p>
            <a:pPr lvl="1"/>
            <a:r>
              <a:rPr lang="en-US" altLang="ja-JP" sz="2000" dirty="0" smtClean="0"/>
              <a:t>We want to use an ultra-low temperature </a:t>
            </a:r>
            <a:r>
              <a:rPr lang="en-US" altLang="ja-JP" sz="2000" dirty="0"/>
              <a:t>a</a:t>
            </a:r>
            <a:r>
              <a:rPr lang="en-US" altLang="ja-JP" sz="2000" dirty="0" smtClean="0"/>
              <a:t>mplifier which is being developed for </a:t>
            </a:r>
            <a:r>
              <a:rPr lang="en-US" altLang="ja-JP" sz="2000" dirty="0" err="1" smtClean="0"/>
              <a:t>Nb</a:t>
            </a:r>
            <a:r>
              <a:rPr lang="en-US" altLang="ja-JP" sz="2000" dirty="0" smtClean="0"/>
              <a:t>/Al-STJ if available.</a:t>
            </a:r>
            <a:endParaRPr lang="en-US" altLang="ja-JP" sz="20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95936" y="2998693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Plan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522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 rot="20096978">
            <a:off x="1455068" y="4572647"/>
            <a:ext cx="614310" cy="65459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2000000" lon="9600000" rev="15600000"/>
            </a:camera>
            <a:lightRig rig="threePt" dir="t"/>
          </a:scene3d>
          <a:sp3d extrusionH="76200" contourW="25400">
            <a:bevelT w="25400" h="12700"/>
            <a:bevelB w="25400" h="12700"/>
            <a:extrusionClr>
              <a:schemeClr val="tx1">
                <a:lumMod val="65000"/>
                <a:lumOff val="35000"/>
              </a:schemeClr>
            </a:extrusionClr>
            <a:contourClr>
              <a:schemeClr val="accent5">
                <a:lumMod val="25000"/>
              </a:schemeClr>
            </a:contourClr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" name="Freeform 82"/>
          <p:cNvSpPr>
            <a:spLocks/>
          </p:cNvSpPr>
          <p:nvPr/>
        </p:nvSpPr>
        <p:spPr bwMode="auto">
          <a:xfrm rot="8834368">
            <a:off x="1855998" y="4319650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1678670" y="633435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2083969" y="622220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2462229" y="610508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2876057" y="596268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3262991" y="5848715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3654698" y="571661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4059852" y="558757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1511226" y="6118328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916525" y="6006178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2294785" y="588905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2708613" y="574666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3095547" y="5632691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 bwMode="auto">
          <a:xfrm>
            <a:off x="3487254" y="550059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>
            <a:off x="3892408" y="5371553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1345379" y="589886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750678" y="578671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128938" y="566959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2542766" y="552719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2929700" y="541322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3321407" y="528112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3726561" y="5152089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" name="タイトル 1"/>
          <p:cNvSpPr txBox="1">
            <a:spLocks/>
          </p:cNvSpPr>
          <p:nvPr/>
        </p:nvSpPr>
        <p:spPr bwMode="auto">
          <a:xfrm>
            <a:off x="344415" y="116632"/>
            <a:ext cx="868680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800" dirty="0" smtClean="0"/>
              <a:t>FIR photon</a:t>
            </a:r>
            <a:r>
              <a:rPr lang="en-US" altLang="ja-JP" sz="2800" dirty="0"/>
              <a:t> </a:t>
            </a:r>
            <a:r>
              <a:rPr lang="en-US" altLang="ja-JP" sz="2800" dirty="0" smtClean="0"/>
              <a:t> spectroscopy with</a:t>
            </a:r>
          </a:p>
          <a:p>
            <a:pPr algn="ctr" eaLnBrk="1" hangingPunct="1"/>
            <a:r>
              <a:rPr lang="en-US" altLang="ja-JP" sz="2800" dirty="0" smtClean="0"/>
              <a:t>diffraction grating + </a:t>
            </a:r>
            <a:r>
              <a:rPr lang="en-US" altLang="ja-JP" sz="2800" dirty="0" err="1" smtClean="0"/>
              <a:t>Nb</a:t>
            </a:r>
            <a:r>
              <a:rPr lang="en-US" altLang="ja-JP" sz="2800" dirty="0" smtClean="0"/>
              <a:t>/Al-STJ array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8477" y="897145"/>
                <a:ext cx="8952738" cy="3183300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400" dirty="0" smtClean="0"/>
                  <a:t>Diffraction grating </a:t>
                </a:r>
                <a:r>
                  <a:rPr lang="en-US" altLang="ja-JP" sz="2400" dirty="0"/>
                  <a:t>covering </a:t>
                </a:r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/>
                      </a:rPr>
                      <m:t>𝜆</m:t>
                    </m:r>
                    <m:r>
                      <a:rPr lang="en-US" altLang="ja-JP" sz="24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2400" i="1" dirty="0">
                        <a:latin typeface="Cambria Math"/>
                      </a:rPr>
                      <m:t>−</m:t>
                    </m:r>
                    <m:r>
                      <a:rPr lang="en-US" altLang="ja-JP" sz="2400" i="1" dirty="0">
                        <a:latin typeface="Cambria Math"/>
                      </a:rPr>
                      <m:t>80</m:t>
                    </m:r>
                    <m:r>
                      <a:rPr lang="en-US" altLang="ja-JP" sz="24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400" i="1" dirty="0"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400" dirty="0" smtClean="0"/>
                  <a:t> (16-31meV)</a:t>
                </a:r>
                <a:endParaRPr lang="en-US" altLang="ja-JP" sz="2400" dirty="0"/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400" dirty="0" smtClean="0"/>
                  <a:t>Array of </a:t>
                </a:r>
                <a:r>
                  <a:rPr lang="en-US" altLang="ja-JP" sz="2400" dirty="0" err="1" smtClean="0"/>
                  <a:t>Nb</a:t>
                </a:r>
                <a:r>
                  <a:rPr lang="en-US" altLang="ja-JP" sz="2400" dirty="0" smtClean="0"/>
                  <a:t>/Al-STJ</a:t>
                </a:r>
                <a:r>
                  <a:rPr lang="ja-JP" altLang="en-US" sz="2400" dirty="0" smtClean="0"/>
                  <a:t> </a:t>
                </a:r>
                <a:r>
                  <a:rPr lang="en-US" altLang="ja-JP" sz="2400" dirty="0" smtClean="0"/>
                  <a:t>cell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2000" dirty="0" smtClean="0"/>
                  <a:t>We use each </a:t>
                </a:r>
                <a:r>
                  <a:rPr lang="en-US" altLang="ja-JP" sz="2000" dirty="0" err="1" smtClean="0"/>
                  <a:t>Nb</a:t>
                </a:r>
                <a:r>
                  <a:rPr lang="en-US" altLang="ja-JP" sz="2000" dirty="0" smtClean="0"/>
                  <a:t>/Al-STJ cell as a single-photon counting detector with extremely good S/N for FIR photon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b="0" i="1" smtClean="0">
                        <a:latin typeface="Cambria Math"/>
                      </a:rPr>
                      <m:t>=16~31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meV</m:t>
                    </m:r>
                  </m:oMath>
                </a14:m>
                <a:endParaRPr lang="en-US" altLang="ja-JP" sz="2000" dirty="0" smtClean="0"/>
              </a:p>
              <a:p>
                <a:pPr lvl="1" eaLnBrk="1" hangingPunct="1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/>
                      </a:rPr>
                      <m:t>Δ</m:t>
                    </m:r>
                    <m:r>
                      <a:rPr lang="en-US" altLang="ja-JP" sz="2000" b="0" i="1" smtClean="0">
                        <a:latin typeface="Cambria Math"/>
                      </a:rPr>
                      <m:t>=1.5 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lang="ja-JP" altLang="en-US" sz="2000" dirty="0" smtClean="0"/>
                  <a:t> </a:t>
                </a:r>
                <a:r>
                  <a:rPr lang="en-US" altLang="ja-JP" sz="2000" dirty="0" smtClean="0"/>
                  <a:t>for </a:t>
                </a:r>
                <a:r>
                  <a:rPr lang="en-US" altLang="ja-JP" sz="2000" dirty="0" err="1" smtClean="0"/>
                  <a:t>Nb</a:t>
                </a:r>
                <a:r>
                  <a:rPr lang="en-US" altLang="ja-JP" sz="20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q</m:t>
                        </m:r>
                        <m:r>
                          <a:rPr lang="en-US" altLang="ja-JP" sz="2000" i="1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p</m:t>
                        </m:r>
                        <m:r>
                          <a:rPr lang="en-US" altLang="ja-JP" sz="2000" i="1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2000" b="0" i="1" smtClean="0">
                        <a:latin typeface="Cambria Math"/>
                      </a:rPr>
                      <m:t>=60~120</m:t>
                    </m:r>
                  </m:oMath>
                </a14:m>
                <a:r>
                  <a:rPr lang="ja-JP" altLang="en-US" sz="2000" dirty="0" smtClean="0"/>
                  <a:t> </a:t>
                </a:r>
                <a:r>
                  <a:rPr lang="en-US" altLang="ja-JP" sz="2000" dirty="0" smtClean="0"/>
                  <a:t>if consider factor 10 by back-tunneling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2000" dirty="0" smtClean="0"/>
                  <a:t>Expected average rate of photon detection is about 12KHz for a single cell</a:t>
                </a:r>
                <a:endParaRPr lang="ja-JP" altLang="en-US" sz="2000" dirty="0" smtClean="0"/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400" dirty="0" smtClean="0"/>
                  <a:t>Need to develop ultra-low temperature (2K) preamplifier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2000" dirty="0" smtClean="0"/>
                  <a:t>In collaboration with </a:t>
                </a:r>
                <a:r>
                  <a:rPr lang="en-US" altLang="ja-JP" sz="2000" dirty="0" err="1" smtClean="0"/>
                  <a:t>Fermilab</a:t>
                </a:r>
                <a:r>
                  <a:rPr lang="en-US" altLang="ja-JP" sz="2000" dirty="0" smtClean="0"/>
                  <a:t> </a:t>
                </a:r>
                <a:r>
                  <a:rPr lang="en-US" altLang="ja-JP" sz="2000" dirty="0" err="1"/>
                  <a:t>M</a:t>
                </a:r>
                <a:r>
                  <a:rPr lang="en-US" altLang="ja-JP" sz="2000" dirty="0" err="1" smtClean="0"/>
                  <a:t>illi</a:t>
                </a:r>
                <a:r>
                  <a:rPr lang="en-US" altLang="ja-JP" sz="2000" dirty="0" smtClean="0"/>
                  <a:t>-Kelvin Facility group (Japan-US collaboration: </a:t>
                </a:r>
                <a:r>
                  <a:rPr lang="en-US" altLang="ja-JP" sz="2000" dirty="0"/>
                  <a:t>Search for Neutrino Decay)</a:t>
                </a:r>
                <a:endParaRPr lang="ja-JP" altLang="en-US" sz="2000" dirty="0" smtClean="0"/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7" y="897145"/>
                <a:ext cx="8952738" cy="3183300"/>
              </a:xfrm>
              <a:prstGeom prst="rect">
                <a:avLst/>
              </a:prstGeom>
              <a:blipFill rotWithShape="1">
                <a:blip r:embed="rId2"/>
                <a:stretch>
                  <a:fillRect l="-477" t="-2682" b="-287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reeform 82"/>
          <p:cNvSpPr>
            <a:spLocks/>
          </p:cNvSpPr>
          <p:nvPr/>
        </p:nvSpPr>
        <p:spPr bwMode="auto">
          <a:xfrm rot="1801589">
            <a:off x="2028654" y="5139540"/>
            <a:ext cx="1995182" cy="18745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9" name="Freeform 82"/>
          <p:cNvSpPr>
            <a:spLocks/>
          </p:cNvSpPr>
          <p:nvPr/>
        </p:nvSpPr>
        <p:spPr bwMode="auto">
          <a:xfrm rot="3642240">
            <a:off x="1432560" y="5309289"/>
            <a:ext cx="1166050" cy="14220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8" name="Freeform 82"/>
          <p:cNvSpPr>
            <a:spLocks/>
          </p:cNvSpPr>
          <p:nvPr/>
        </p:nvSpPr>
        <p:spPr bwMode="auto">
          <a:xfrm rot="5193685">
            <a:off x="1095682" y="5453651"/>
            <a:ext cx="1003688" cy="1464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</a:endParaRPr>
          </a:p>
        </p:txBody>
      </p:sp>
      <p:cxnSp>
        <p:nvCxnSpPr>
          <p:cNvPr id="32" name="直線矢印コネクタ 31"/>
          <p:cNvCxnSpPr/>
          <p:nvPr/>
        </p:nvCxnSpPr>
        <p:spPr bwMode="auto">
          <a:xfrm flipH="1">
            <a:off x="4180440" y="4445456"/>
            <a:ext cx="311460" cy="62309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テキスト ボックス 34"/>
          <p:cNvSpPr txBox="1"/>
          <p:nvPr/>
        </p:nvSpPr>
        <p:spPr>
          <a:xfrm>
            <a:off x="3507528" y="415738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r>
              <a:rPr kumimoji="1" lang="en-US" altLang="ja-JP" dirty="0" smtClean="0"/>
              <a:t>/Al-STJ array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/>
              <p:cNvSpPr txBox="1"/>
              <p:nvPr/>
            </p:nvSpPr>
            <p:spPr>
              <a:xfrm>
                <a:off x="3164089" y="6180665"/>
                <a:ext cx="2171135" cy="391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6" name="テキスト ボックス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4089" y="6180665"/>
                <a:ext cx="2171135" cy="391517"/>
              </a:xfrm>
              <a:prstGeom prst="rect">
                <a:avLst/>
              </a:prstGeom>
              <a:blipFill rotWithShape="1"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直線矢印コネクタ 36"/>
          <p:cNvCxnSpPr/>
          <p:nvPr/>
        </p:nvCxnSpPr>
        <p:spPr bwMode="auto">
          <a:xfrm flipH="1">
            <a:off x="2263336" y="5904035"/>
            <a:ext cx="2084548" cy="63794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Freeform 82"/>
          <p:cNvSpPr>
            <a:spLocks/>
          </p:cNvSpPr>
          <p:nvPr/>
        </p:nvSpPr>
        <p:spPr bwMode="auto">
          <a:xfrm rot="9685105">
            <a:off x="1902111" y="4557684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0" name="Freeform 82"/>
          <p:cNvSpPr>
            <a:spLocks/>
          </p:cNvSpPr>
          <p:nvPr/>
        </p:nvSpPr>
        <p:spPr bwMode="auto">
          <a:xfrm rot="4239930">
            <a:off x="1118088" y="5503823"/>
            <a:ext cx="1332524" cy="167509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</a:endParaRPr>
          </a:p>
        </p:txBody>
      </p:sp>
      <p:sp>
        <p:nvSpPr>
          <p:cNvPr id="41" name="Freeform 82"/>
          <p:cNvSpPr>
            <a:spLocks/>
          </p:cNvSpPr>
          <p:nvPr/>
        </p:nvSpPr>
        <p:spPr bwMode="auto">
          <a:xfrm rot="3098568">
            <a:off x="1515517" y="5379096"/>
            <a:ext cx="1717422" cy="2187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2" name="Freeform 82"/>
          <p:cNvSpPr>
            <a:spLocks/>
          </p:cNvSpPr>
          <p:nvPr/>
        </p:nvSpPr>
        <p:spPr bwMode="auto">
          <a:xfrm rot="1951799">
            <a:off x="1988374" y="5004699"/>
            <a:ext cx="1335531" cy="20474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cxnSp>
        <p:nvCxnSpPr>
          <p:cNvPr id="44" name="直線矢印コネクタ 43"/>
          <p:cNvCxnSpPr/>
          <p:nvPr/>
        </p:nvCxnSpPr>
        <p:spPr bwMode="auto">
          <a:xfrm>
            <a:off x="1129368" y="6125917"/>
            <a:ext cx="403702" cy="52751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テキスト ボックス 44"/>
              <p:cNvSpPr txBox="1"/>
              <p:nvPr/>
            </p:nvSpPr>
            <p:spPr>
              <a:xfrm>
                <a:off x="323107" y="6015912"/>
                <a:ext cx="10081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𝜃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45" name="テキスト ボックス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107" y="6015912"/>
                <a:ext cx="1008112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テキスト ボックス 42"/>
              <p:cNvSpPr txBox="1"/>
              <p:nvPr/>
            </p:nvSpPr>
            <p:spPr>
              <a:xfrm>
                <a:off x="5335224" y="4914396"/>
                <a:ext cx="3695990" cy="92333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altLang="ja-JP" dirty="0" smtClean="0"/>
                  <a:t>Assuming </a:t>
                </a:r>
                <a14:m>
                  <m:oMath xmlns:m="http://schemas.openxmlformats.org/officeDocument/2006/math">
                    <m:r>
                      <a:rPr lang="en-US" altLang="ja-JP" b="0" i="1">
                        <a:latin typeface="Cambria Math"/>
                      </a:rPr>
                      <m:t>1</m:t>
                    </m:r>
                    <m:r>
                      <a:rPr lang="en-US" altLang="ja-JP" b="0" i="1">
                        <a:latin typeface="Cambria Math"/>
                      </a:rPr>
                      <m:t>𝜇</m:t>
                    </m:r>
                    <m:r>
                      <a:rPr lang="en-US" altLang="ja-JP" b="0" i="1">
                        <a:latin typeface="Cambria Math"/>
                      </a:rPr>
                      <m:t>𝑠</m:t>
                    </m:r>
                  </m:oMath>
                </a14:m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STJ response time, r</a:t>
                </a:r>
                <a:r>
                  <a:rPr lang="en-US" altLang="ja-JP" dirty="0" smtClean="0"/>
                  <a:t>equirements for STJ</a:t>
                </a:r>
                <a:endParaRPr kumimoji="1" lang="en-US" altLang="ja-JP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altLang="ja-JP" dirty="0" smtClean="0">
                    <a:solidFill>
                      <a:srgbClr val="FF0000"/>
                    </a:solidFill>
                  </a:rPr>
                  <a:t>Leak current &lt;0.1nA</a:t>
                </a:r>
              </a:p>
            </p:txBody>
          </p:sp>
        </mc:Choice>
        <mc:Fallback xmlns="">
          <p:sp>
            <p:nvSpPr>
              <p:cNvPr id="43" name="テキスト ボックス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5224" y="4914396"/>
                <a:ext cx="3695990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984" t="-2564" b="-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37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C:\Users\kanai\AppData\Local\Temp\TvsI-1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2" r="7758"/>
          <a:stretch/>
        </p:blipFill>
        <p:spPr bwMode="auto">
          <a:xfrm>
            <a:off x="320825" y="2522147"/>
            <a:ext cx="4195697" cy="283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489" y="1214783"/>
            <a:ext cx="3602631" cy="372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6874" y="188640"/>
            <a:ext cx="8579296" cy="706090"/>
          </a:xfrm>
        </p:spPr>
        <p:txBody>
          <a:bodyPr>
            <a:noAutofit/>
          </a:bodyPr>
          <a:lstStyle/>
          <a:p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Temperature dependence of </a:t>
            </a:r>
            <a:r>
              <a:rPr lang="en-US" altLang="ja-JP" sz="2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leak current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0825" y="2204864"/>
            <a:ext cx="314322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Temperature dependence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03648" y="4457397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 10nA at T=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0.9K</a:t>
            </a:r>
            <a:endParaRPr lang="en-US" altLang="ja-JP" sz="14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5281736" y="1353763"/>
                <a:ext cx="19363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T=0.8K</a:t>
                </a:r>
              </a:p>
              <a:p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B=</a:t>
                </a:r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40 Gauss</a:t>
                </a:r>
              </a:p>
              <a:p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</a:t>
                </a:r>
                <a:r>
                  <a:rPr lang="en-US" altLang="ja-JP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ref</a:t>
                </a: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1</m:t>
                    </m:r>
                    <m:r>
                      <a:rPr lang="en-US" altLang="ja-JP" i="1">
                        <a:latin typeface="Cambria Math"/>
                      </a:rPr>
                      <m:t>𝑀</m:t>
                    </m:r>
                    <m:r>
                      <m:rPr>
                        <m:sty m:val="p"/>
                      </m:rPr>
                      <a:rPr lang="en-US" altLang="ja-JP">
                        <a:latin typeface="Cambria Math"/>
                      </a:rPr>
                      <m:t>Ω</m:t>
                    </m:r>
                  </m:oMath>
                </a14:m>
                <a:endParaRPr lang="en-US" altLang="ja-JP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1736" y="1353763"/>
                <a:ext cx="1936359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2516" t="-3289" b="-92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5100871" y="4996238"/>
                <a:ext cx="3935626" cy="1515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If we assume leak current proportional to junction size,</a:t>
                </a:r>
              </a:p>
              <a:p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can achieve 0.1n</a:t>
                </a:r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in leak current for</a:t>
                </a:r>
                <a:r>
                  <a:rPr lang="ja-JP" altLang="en-US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~100</a:t>
                </a:r>
                <a14:m>
                  <m:oMath xmlns:m="http://schemas.openxmlformats.org/officeDocument/2006/math"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𝝁</m:t>
                    </m:r>
                    <m:sSup>
                      <m:sSup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kumimoji="1" lang="ja-JP" altLang="en-US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 junction size</a:t>
                </a:r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871" y="4996238"/>
                <a:ext cx="3935626" cy="1515095"/>
              </a:xfrm>
              <a:prstGeom prst="rect">
                <a:avLst/>
              </a:prstGeom>
              <a:blipFill rotWithShape="1">
                <a:blip r:embed="rId5"/>
                <a:stretch>
                  <a:fillRect l="-1395" t="-2016" b="-56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直線矢印コネクタ 13"/>
          <p:cNvCxnSpPr/>
          <p:nvPr/>
        </p:nvCxnSpPr>
        <p:spPr>
          <a:xfrm>
            <a:off x="7699006" y="4095103"/>
            <a:ext cx="31903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7670432" y="4127768"/>
                <a:ext cx="7482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solidFill>
                            <a:schemeClr val="accent1"/>
                          </a:solidFill>
                          <a:latin typeface="Cambria Math"/>
                        </a:rPr>
                        <m:t>200</m:t>
                      </m:r>
                      <m:r>
                        <a:rPr kumimoji="1" lang="en-US" altLang="ja-JP" sz="1400" b="0" i="1" smtClean="0">
                          <a:solidFill>
                            <a:schemeClr val="accent1"/>
                          </a:solidFill>
                          <a:latin typeface="Cambria Math"/>
                        </a:rPr>
                        <m:t>𝜇</m:t>
                      </m:r>
                      <m:r>
                        <a:rPr kumimoji="1" lang="en-US" altLang="ja-JP" sz="1400" b="0" i="1" smtClean="0">
                          <a:solidFill>
                            <a:schemeClr val="accent1"/>
                          </a:solidFill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kumimoji="1" lang="ja-JP" altLang="en-US" sz="1400" dirty="0">
                  <a:solidFill>
                    <a:schemeClr val="accent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432" y="4127768"/>
                <a:ext cx="748218" cy="307777"/>
              </a:xfrm>
              <a:prstGeom prst="rect">
                <a:avLst/>
              </a:prstGeom>
              <a:blipFill rotWithShape="1">
                <a:blip r:embed="rId6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直線矢印コネクタ 16"/>
          <p:cNvCxnSpPr/>
          <p:nvPr/>
        </p:nvCxnSpPr>
        <p:spPr>
          <a:xfrm flipV="1">
            <a:off x="7699006" y="3735063"/>
            <a:ext cx="0" cy="36004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7118550" y="3787326"/>
                <a:ext cx="5518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5</m:t>
                      </m:r>
                      <m:r>
                        <a:rPr kumimoji="1" lang="en-US" altLang="ja-JP" sz="1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𝑛𝐴</m:t>
                      </m:r>
                    </m:oMath>
                  </m:oMathPara>
                </a14:m>
                <a:endParaRPr kumimoji="1" lang="ja-JP" altLang="en-US" sz="1400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8550" y="3787326"/>
                <a:ext cx="551882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直線コネクタ 35"/>
          <p:cNvCxnSpPr/>
          <p:nvPr/>
        </p:nvCxnSpPr>
        <p:spPr>
          <a:xfrm flipV="1">
            <a:off x="7845336" y="2438919"/>
            <a:ext cx="0" cy="6390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7009928" y="2438919"/>
            <a:ext cx="835408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5395160" y="2254253"/>
            <a:ext cx="1752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10nA @0.5mV</a:t>
            </a:r>
            <a:endParaRPr lang="en-US" altLang="ja-JP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543" y="5226619"/>
            <a:ext cx="40489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Need T&lt;0.9K for detector operation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 Need to consider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3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He sorption or ADR refrigerator toward the final goal</a:t>
            </a:r>
            <a:endParaRPr lang="en-US" altLang="ja-JP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44481" y="2509556"/>
            <a:ext cx="314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Junction size: 100x100um</a:t>
            </a:r>
            <a:r>
              <a:rPr kumimoji="1" lang="en-US" altLang="ja-JP" sz="2000" baseline="30000" dirty="0" smtClean="0"/>
              <a:t>2</a:t>
            </a:r>
            <a:endParaRPr kumimoji="1" lang="ja-JP" altLang="en-US" sz="2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234178" y="28713"/>
            <a:ext cx="180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Shinya Kanai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22" name="スライド番号プレースホルダ 4"/>
          <p:cNvSpPr txBox="1">
            <a:spLocks/>
          </p:cNvSpPr>
          <p:nvPr/>
        </p:nvSpPr>
        <p:spPr>
          <a:xfrm>
            <a:off x="35496" y="1151992"/>
            <a:ext cx="533400" cy="244476"/>
          </a:xfrm>
          <a:prstGeom prst="rect">
            <a:avLst/>
          </a:prstGeom>
        </p:spPr>
        <p:txBody>
          <a:bodyPr vert="horz" anchor="ctr" anchorCtr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コンテンツ プレースホルダ 6" descr="LA07v1.2STJ.png"/>
          <p:cNvPicPr>
            <a:picLocks noChangeAspect="1"/>
          </p:cNvPicPr>
          <p:nvPr/>
        </p:nvPicPr>
        <p:blipFill>
          <a:blip r:embed="rId8" cstate="print"/>
          <a:srcRect r="921" b="50679"/>
          <a:stretch>
            <a:fillRect/>
          </a:stretch>
        </p:blipFill>
        <p:spPr>
          <a:xfrm>
            <a:off x="131765" y="825646"/>
            <a:ext cx="1349378" cy="1307210"/>
          </a:xfrm>
          <a:prstGeom prst="rect">
            <a:avLst/>
          </a:prstGeom>
        </p:spPr>
      </p:pic>
      <p:sp>
        <p:nvSpPr>
          <p:cNvPr id="24" name="円/楕円 23"/>
          <p:cNvSpPr/>
          <p:nvPr/>
        </p:nvSpPr>
        <p:spPr>
          <a:xfrm>
            <a:off x="583676" y="1723308"/>
            <a:ext cx="66729" cy="12002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矢印コネクタ 24"/>
          <p:cNvCxnSpPr/>
          <p:nvPr/>
        </p:nvCxnSpPr>
        <p:spPr>
          <a:xfrm flipH="1">
            <a:off x="663999" y="1518442"/>
            <a:ext cx="789956" cy="2048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514084" y="971419"/>
            <a:ext cx="3585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This </a:t>
            </a:r>
            <a:r>
              <a:rPr kumimoji="1" lang="en-US" altLang="ja-JP" sz="2000" dirty="0" err="1" smtClean="0"/>
              <a:t>Nb</a:t>
            </a:r>
            <a:r>
              <a:rPr kumimoji="1" lang="en-US" altLang="ja-JP" sz="2000" dirty="0" smtClean="0"/>
              <a:t>/Al-STJ is provided by </a:t>
            </a:r>
            <a:r>
              <a:rPr kumimoji="1" lang="en-US" altLang="ja-JP" sz="2000" dirty="0" err="1" smtClean="0"/>
              <a:t>Mima</a:t>
            </a:r>
            <a:r>
              <a:rPr kumimoji="1" lang="en-US" altLang="ja-JP" sz="2000" dirty="0" smtClean="0"/>
              <a:t>-san (Riken)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8715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60350"/>
            <a:ext cx="8640763" cy="515938"/>
          </a:xfrm>
        </p:spPr>
        <p:txBody>
          <a:bodyPr>
            <a:normAutofit fontScale="90000"/>
          </a:bodyPr>
          <a:lstStyle/>
          <a:p>
            <a:r>
              <a:rPr lang="en-US" altLang="ja-JP" sz="2800" dirty="0" smtClean="0"/>
              <a:t>Collaboration Members </a:t>
            </a:r>
            <a:r>
              <a:rPr lang="en-US" altLang="ja-JP" sz="2200" dirty="0" smtClean="0"/>
              <a:t>(Japan-US </a:t>
            </a:r>
            <a:r>
              <a:rPr lang="en-US" altLang="ja-JP" sz="2200" dirty="0" err="1" smtClean="0"/>
              <a:t>collab</a:t>
            </a:r>
            <a:r>
              <a:rPr lang="en-US" altLang="ja-JP" sz="2200" dirty="0" smtClean="0"/>
              <a:t>.: </a:t>
            </a:r>
            <a:r>
              <a:rPr lang="en-US" altLang="ja-JP" sz="2200" dirty="0"/>
              <a:t>Search for Neutrino </a:t>
            </a:r>
            <a:r>
              <a:rPr lang="en-US" altLang="ja-JP" sz="2200" dirty="0" smtClean="0"/>
              <a:t>Decay)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981075"/>
            <a:ext cx="6983412" cy="576263"/>
          </a:xfrm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ＭＳ Ｐゴシック" pitchFamily="50" charset="-128"/>
                <a:ea typeface="ＭＳ Ｐゴシック" pitchFamily="50" charset="-128"/>
              </a:rPr>
              <a:t>As of Aug. 2012</a:t>
            </a:r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251520" y="1484784"/>
            <a:ext cx="8424862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</a:rPr>
              <a:t>Japan Group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</a:rPr>
              <a:t>  Shin-Hong Kim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Yuji Takeuchi,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Kenji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Kiuchi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Kanai,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Kazuki</a:t>
            </a:r>
            <a:r>
              <a:rPr lang="en-US" altLang="ja-JP" sz="2000" dirty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Nagata,</a:t>
            </a:r>
          </a:p>
          <a:p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Kota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Kasahara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Ryuuya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Ichimura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Takuya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Okudaira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Kouya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Moriuchi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</a:t>
            </a: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Ren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Senzaki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(University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of Tsukuba)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Hirokazu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Ikeda,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Shuji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Matsuura,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Takehiko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Wada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(JAXA/ISAS)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Hirokazu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Ishino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Atsuko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Kibayashi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Yasuki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Yuasa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(Okayama University)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 </a:t>
            </a: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Takuo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Yoshida, Yusuke Shimizu,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Mikiya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Nagashima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(Fukui University)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</a:t>
            </a: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Satoshi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Mima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92D050"/>
                </a:solidFill>
                <a:latin typeface="Times New Roman" pitchFamily="18" charset="0"/>
              </a:rPr>
              <a:t>(RIKEN)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</a:p>
          <a:p>
            <a:pPr algn="l"/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Yukihiro Kato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(Kinki University)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 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Masashi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Hazumi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Yasuo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Arai 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(KEK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pPr algn="l"/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US Group 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Erik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Ramberg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Mark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Kozlovsky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Paul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Rubinov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Dmitri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Sergatskov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Jonghee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Yoo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en-US" altLang="ja-JP" sz="2000" b="1" dirty="0" err="1" smtClean="0">
                <a:solidFill>
                  <a:srgbClr val="6CB018"/>
                </a:solidFill>
                <a:latin typeface="Times New Roman" pitchFamily="18" charset="0"/>
              </a:rPr>
              <a:t>Fermilab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)</a:t>
            </a:r>
          </a:p>
          <a:p>
            <a:pPr algn="l"/>
            <a:endParaRPr lang="en-US" altLang="ja-JP" sz="2000" b="1" dirty="0">
              <a:solidFill>
                <a:srgbClr val="6CB018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Korea Group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Soo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-Bong Kim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(Seoul National University)</a:t>
            </a:r>
          </a:p>
        </p:txBody>
      </p:sp>
      <p:sp>
        <p:nvSpPr>
          <p:cNvPr id="5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8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図 56" descr="noiseandsignal_2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591" y="3803028"/>
            <a:ext cx="3576343" cy="2682257"/>
          </a:xfrm>
          <a:prstGeom prst="rect">
            <a:avLst/>
          </a:prstGeom>
        </p:spPr>
      </p:pic>
      <p:pic>
        <p:nvPicPr>
          <p:cNvPr id="15362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765175"/>
            <a:ext cx="3875088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185738" y="92075"/>
            <a:ext cx="8458200" cy="574675"/>
          </a:xfrm>
        </p:spPr>
        <p:txBody>
          <a:bodyPr>
            <a:normAutofit fontScale="90000"/>
          </a:bodyPr>
          <a:lstStyle/>
          <a:p>
            <a:r>
              <a:rPr lang="en-US" altLang="ja-JP" sz="32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</a:t>
            </a:r>
            <a:r>
              <a:rPr lang="ja-JP" altLang="en-US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赤外光応答信号</a:t>
            </a:r>
          </a:p>
        </p:txBody>
      </p:sp>
      <p:grpSp>
        <p:nvGrpSpPr>
          <p:cNvPr id="15365" name="グループ化 108"/>
          <p:cNvGrpSpPr>
            <a:grpSpLocks/>
          </p:cNvGrpSpPr>
          <p:nvPr/>
        </p:nvGrpSpPr>
        <p:grpSpPr bwMode="auto">
          <a:xfrm>
            <a:off x="1449251" y="1919461"/>
            <a:ext cx="2741613" cy="2733675"/>
            <a:chOff x="5322243" y="3269944"/>
            <a:chExt cx="3477250" cy="3039376"/>
          </a:xfrm>
        </p:grpSpPr>
        <p:sp>
          <p:nvSpPr>
            <p:cNvPr id="66" name="角丸四角形 65"/>
            <p:cNvSpPr/>
            <p:nvPr/>
          </p:nvSpPr>
          <p:spPr>
            <a:xfrm>
              <a:off x="6010847" y="4787867"/>
              <a:ext cx="1224185" cy="136789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/>
            </a:p>
          </p:txBody>
        </p:sp>
        <p:sp>
          <p:nvSpPr>
            <p:cNvPr id="15385" name="テキスト ボックス 110"/>
            <p:cNvSpPr txBox="1">
              <a:spLocks noChangeArrowheads="1"/>
            </p:cNvSpPr>
            <p:nvPr/>
          </p:nvSpPr>
          <p:spPr bwMode="auto">
            <a:xfrm>
              <a:off x="6084168" y="5013061"/>
              <a:ext cx="527443" cy="350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/>
                <a:t>STJ</a:t>
              </a:r>
              <a:endParaRPr lang="ja-JP" altLang="en-US" sz="1200"/>
            </a:p>
          </p:txBody>
        </p:sp>
        <p:grpSp>
          <p:nvGrpSpPr>
            <p:cNvPr id="68" name="グループ化 67"/>
            <p:cNvGrpSpPr/>
            <p:nvPr/>
          </p:nvGrpSpPr>
          <p:grpSpPr>
            <a:xfrm rot="16200000">
              <a:off x="6408203" y="5255913"/>
              <a:ext cx="576065" cy="360040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5" name="円/楕円 124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/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/>
              </a:p>
            </p:txBody>
          </p:sp>
        </p:grpSp>
        <p:cxnSp>
          <p:nvCxnSpPr>
            <p:cNvPr id="69" name="直線コネクタ 68"/>
            <p:cNvCxnSpPr/>
            <p:nvPr/>
          </p:nvCxnSpPr>
          <p:spPr>
            <a:xfrm>
              <a:off x="6659182" y="5725096"/>
              <a:ext cx="0" cy="2877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>
            <a:xfrm>
              <a:off x="6659182" y="4366025"/>
              <a:ext cx="0" cy="7819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>
            <a:xfrm>
              <a:off x="6671263" y="5084391"/>
              <a:ext cx="107317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>
              <a:off x="6671263" y="5733921"/>
              <a:ext cx="10812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 bwMode="auto">
            <a:xfrm flipV="1">
              <a:off x="5322243" y="3269944"/>
              <a:ext cx="503366" cy="25063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正方形/長方形 79"/>
            <p:cNvSpPr/>
            <p:nvPr/>
          </p:nvSpPr>
          <p:spPr>
            <a:xfrm>
              <a:off x="5867892" y="4004195"/>
              <a:ext cx="1224185" cy="36183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altLang="ja-JP" sz="1200" dirty="0"/>
                <a:t>1k</a:t>
              </a:r>
              <a:endParaRPr lang="ja-JP" altLang="en-US" sz="1200" dirty="0"/>
            </a:p>
          </p:txBody>
        </p:sp>
        <p:cxnSp>
          <p:nvCxnSpPr>
            <p:cNvPr id="82" name="直線コネクタ 81"/>
            <p:cNvCxnSpPr/>
            <p:nvPr/>
          </p:nvCxnSpPr>
          <p:spPr>
            <a:xfrm flipV="1">
              <a:off x="5579966" y="3395260"/>
              <a:ext cx="0" cy="3918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394" name="グループ化 59"/>
            <p:cNvGrpSpPr>
              <a:grpSpLocks/>
            </p:cNvGrpSpPr>
            <p:nvPr/>
          </p:nvGrpSpPr>
          <p:grpSpPr bwMode="auto">
            <a:xfrm>
              <a:off x="7380312" y="6165304"/>
              <a:ext cx="504056" cy="144016"/>
              <a:chOff x="6876256" y="6381328"/>
              <a:chExt cx="504056" cy="144016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84" name="直線コネクタ 83"/>
            <p:cNvCxnSpPr/>
            <p:nvPr/>
          </p:nvCxnSpPr>
          <p:spPr>
            <a:xfrm>
              <a:off x="6659182" y="6021620"/>
              <a:ext cx="1079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直線コネクタ 84"/>
            <p:cNvCxnSpPr/>
            <p:nvPr/>
          </p:nvCxnSpPr>
          <p:spPr>
            <a:xfrm>
              <a:off x="7738398" y="6021620"/>
              <a:ext cx="0" cy="1429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6" name="二等辺三角形 85"/>
            <p:cNvSpPr/>
            <p:nvPr/>
          </p:nvSpPr>
          <p:spPr>
            <a:xfrm rot="5400000">
              <a:off x="7631965" y="5120224"/>
              <a:ext cx="790732" cy="577864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/>
            </a:p>
          </p:txBody>
        </p:sp>
        <p:cxnSp>
          <p:nvCxnSpPr>
            <p:cNvPr id="87" name="直線コネクタ 86"/>
            <p:cNvCxnSpPr/>
            <p:nvPr/>
          </p:nvCxnSpPr>
          <p:spPr>
            <a:xfrm>
              <a:off x="5579966" y="3787096"/>
              <a:ext cx="215239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直線コネクタ 87"/>
            <p:cNvCxnSpPr/>
            <p:nvPr/>
          </p:nvCxnSpPr>
          <p:spPr>
            <a:xfrm>
              <a:off x="6659182" y="4436626"/>
              <a:ext cx="1079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9" name="二等辺三角形 88"/>
            <p:cNvSpPr/>
            <p:nvPr/>
          </p:nvSpPr>
          <p:spPr>
            <a:xfrm rot="5400000">
              <a:off x="7622021" y="3824818"/>
              <a:ext cx="792498" cy="575850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/>
            </a:p>
          </p:txBody>
        </p:sp>
        <p:cxnSp>
          <p:nvCxnSpPr>
            <p:cNvPr id="90" name="直線コネクタ 89"/>
            <p:cNvCxnSpPr/>
            <p:nvPr/>
          </p:nvCxnSpPr>
          <p:spPr>
            <a:xfrm>
              <a:off x="6659182" y="3787096"/>
              <a:ext cx="0" cy="2082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402" name="テキスト ボックス 132"/>
            <p:cNvSpPr txBox="1">
              <a:spLocks noChangeArrowheads="1"/>
            </p:cNvSpPr>
            <p:nvPr/>
          </p:nvSpPr>
          <p:spPr bwMode="auto">
            <a:xfrm>
              <a:off x="7740352" y="3789039"/>
              <a:ext cx="350544" cy="506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/>
                <a:t>I</a:t>
              </a:r>
              <a:endParaRPr lang="ja-JP" altLang="en-US" sz="2000"/>
            </a:p>
          </p:txBody>
        </p:sp>
        <p:sp>
          <p:nvSpPr>
            <p:cNvPr id="15403" name="テキスト ボックス 133"/>
            <p:cNvSpPr txBox="1">
              <a:spLocks noChangeArrowheads="1"/>
            </p:cNvSpPr>
            <p:nvPr/>
          </p:nvSpPr>
          <p:spPr bwMode="auto">
            <a:xfrm>
              <a:off x="7683288" y="5148480"/>
              <a:ext cx="465737" cy="506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/>
                <a:t>V</a:t>
              </a:r>
              <a:endParaRPr lang="ja-JP" altLang="en-US" sz="2000"/>
            </a:p>
          </p:txBody>
        </p:sp>
        <p:cxnSp>
          <p:nvCxnSpPr>
            <p:cNvPr id="101" name="直線矢印コネクタ 100"/>
            <p:cNvCxnSpPr/>
            <p:nvPr/>
          </p:nvCxnSpPr>
          <p:spPr>
            <a:xfrm>
              <a:off x="8249817" y="5446221"/>
              <a:ext cx="36041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405" name="テキスト ボックス 135"/>
            <p:cNvSpPr txBox="1">
              <a:spLocks noChangeArrowheads="1"/>
            </p:cNvSpPr>
            <p:nvPr/>
          </p:nvSpPr>
          <p:spPr bwMode="auto">
            <a:xfrm>
              <a:off x="8100392" y="5589240"/>
              <a:ext cx="699101" cy="350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>
                  <a:solidFill>
                    <a:schemeClr val="accent2"/>
                  </a:solidFill>
                </a:rPr>
                <a:t>Read</a:t>
              </a:r>
              <a:endParaRPr lang="ja-JP" altLang="en-US" sz="1200">
                <a:solidFill>
                  <a:schemeClr val="accent2"/>
                </a:solidFill>
              </a:endParaRPr>
            </a:p>
          </p:txBody>
        </p:sp>
        <p:cxnSp>
          <p:nvCxnSpPr>
            <p:cNvPr id="108" name="直線矢印コネクタ 107"/>
            <p:cNvCxnSpPr/>
            <p:nvPr/>
          </p:nvCxnSpPr>
          <p:spPr>
            <a:xfrm>
              <a:off x="8249817" y="4074796"/>
              <a:ext cx="36041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407" name="テキスト ボックス 137"/>
            <p:cNvSpPr txBox="1">
              <a:spLocks noChangeArrowheads="1"/>
            </p:cNvSpPr>
            <p:nvPr/>
          </p:nvSpPr>
          <p:spPr bwMode="auto">
            <a:xfrm>
              <a:off x="8100392" y="4221088"/>
              <a:ext cx="699101" cy="350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>
                  <a:solidFill>
                    <a:schemeClr val="accent2"/>
                  </a:solidFill>
                </a:rPr>
                <a:t>Read</a:t>
              </a:r>
              <a:endParaRPr lang="ja-JP" altLang="en-US" sz="1200">
                <a:solidFill>
                  <a:schemeClr val="accent2"/>
                </a:solidFill>
              </a:endParaRPr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43545" y="1172006"/>
            <a:ext cx="4353856" cy="646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800" dirty="0">
                <a:latin typeface="+mn-ea"/>
                <a:ea typeface="+mn-ea"/>
              </a:rPr>
              <a:t>レーザーパルス幅 </a:t>
            </a:r>
            <a:r>
              <a:rPr lang="en-US" altLang="ja-JP" sz="1800" dirty="0">
                <a:latin typeface="+mn-ea"/>
                <a:ea typeface="+mn-ea"/>
              </a:rPr>
              <a:t>56ps  </a:t>
            </a:r>
            <a:r>
              <a:rPr lang="ja-JP" altLang="en-US" sz="1800" dirty="0">
                <a:latin typeface="+mn-ea"/>
                <a:ea typeface="+mn-ea"/>
              </a:rPr>
              <a:t>パルス間隔</a:t>
            </a:r>
            <a:r>
              <a:rPr lang="en-US" altLang="ja-JP" sz="1800" dirty="0">
                <a:latin typeface="+mn-ea"/>
                <a:ea typeface="+mn-ea"/>
              </a:rPr>
              <a:t>20ns</a:t>
            </a:r>
            <a:r>
              <a:rPr lang="ja-JP" altLang="en-US" sz="1800" dirty="0">
                <a:latin typeface="+mn-ea"/>
                <a:ea typeface="+mn-ea"/>
              </a:rPr>
              <a:t>　</a:t>
            </a:r>
          </a:p>
          <a:p>
            <a:pPr>
              <a:defRPr/>
            </a:pPr>
            <a:r>
              <a:rPr lang="en-US" altLang="ja-JP" sz="1800" dirty="0">
                <a:latin typeface="+mn-ea"/>
                <a:ea typeface="+mn-ea"/>
              </a:rPr>
              <a:t>10</a:t>
            </a:r>
            <a:r>
              <a:rPr lang="ja-JP" altLang="en-US" sz="1800" dirty="0">
                <a:latin typeface="+mn-ea"/>
                <a:ea typeface="+mn-ea"/>
              </a:rPr>
              <a:t>パルス照射</a:t>
            </a:r>
            <a:r>
              <a:rPr lang="en-US" altLang="ja-JP" sz="1800" dirty="0">
                <a:latin typeface="+mn-ea"/>
                <a:ea typeface="+mn-ea"/>
              </a:rPr>
              <a:t>(200ns</a:t>
            </a:r>
            <a:r>
              <a:rPr lang="ja-JP" altLang="en-US" sz="1800" dirty="0">
                <a:latin typeface="+mn-ea"/>
                <a:ea typeface="+mn-ea"/>
              </a:rPr>
              <a:t>幅パルス相当）</a:t>
            </a:r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1112209" y="3688730"/>
            <a:ext cx="1217613" cy="211137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68" name="テキスト ボックス 121"/>
          <p:cNvSpPr txBox="1">
            <a:spLocks noChangeArrowheads="1"/>
          </p:cNvSpPr>
          <p:nvPr/>
        </p:nvSpPr>
        <p:spPr bwMode="auto">
          <a:xfrm>
            <a:off x="682299" y="4126657"/>
            <a:ext cx="18224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b="1" dirty="0"/>
              <a:t>T=1.8K </a:t>
            </a:r>
          </a:p>
          <a:p>
            <a:pPr eaLnBrk="1" hangingPunct="1"/>
            <a:r>
              <a:rPr lang="en-US" altLang="ja-JP" sz="1800" b="1" dirty="0"/>
              <a:t>(He</a:t>
            </a:r>
            <a:r>
              <a:rPr lang="ja-JP" altLang="en-US" sz="1800" b="1" dirty="0"/>
              <a:t>減圧冷凍機）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5875" y="2677491"/>
            <a:ext cx="1908176" cy="1015663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ja-JP" altLang="en-US" sz="2000" dirty="0">
                <a:solidFill>
                  <a:srgbClr val="FF0000"/>
                </a:solidFill>
                <a:latin typeface="+mn-ea"/>
                <a:ea typeface="+mn-ea"/>
              </a:rPr>
              <a:t>赤外線レーザー</a:t>
            </a:r>
            <a:r>
              <a:rPr lang="en-US" altLang="ja-JP" sz="2000" dirty="0">
                <a:solidFill>
                  <a:srgbClr val="FF0000"/>
                </a:solidFill>
                <a:latin typeface="+mn-ea"/>
                <a:ea typeface="+mn-ea"/>
              </a:rPr>
              <a:t>(</a:t>
            </a:r>
            <a:r>
              <a:rPr lang="ja-JP" altLang="en-US" sz="2000" dirty="0">
                <a:solidFill>
                  <a:srgbClr val="FF0000"/>
                </a:solidFill>
                <a:latin typeface="+mn-ea"/>
                <a:ea typeface="+mn-ea"/>
              </a:rPr>
              <a:t>光ファイバーで入射）　</a:t>
            </a:r>
            <a:endParaRPr lang="en-US" altLang="ja-JP" sz="2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16414" y="4959518"/>
            <a:ext cx="474770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2000" dirty="0" smtClean="0">
                <a:latin typeface="+mn-ea"/>
              </a:rPr>
              <a:t>赤</a:t>
            </a:r>
            <a:r>
              <a:rPr lang="ja-JP" altLang="en-US" sz="2000" dirty="0">
                <a:latin typeface="+mn-ea"/>
              </a:rPr>
              <a:t>外光応答信号を観測</a:t>
            </a:r>
            <a:endParaRPr lang="en-US" altLang="ja-JP" sz="2000" dirty="0">
              <a:latin typeface="+mn-ea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ja-JP" altLang="en-US" sz="2000" dirty="0">
                <a:latin typeface="+mn-ea"/>
              </a:rPr>
              <a:t>応答速度～１</a:t>
            </a:r>
            <a:r>
              <a:rPr lang="en-US" altLang="ja-JP" sz="2000" dirty="0" err="1" smtClean="0">
                <a:latin typeface="+mn-ea"/>
              </a:rPr>
              <a:t>μs</a:t>
            </a:r>
            <a:endParaRPr lang="en-US" altLang="ja-JP" sz="2000" dirty="0" smtClean="0">
              <a:latin typeface="+mn-ea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+mn-ea"/>
              </a:rPr>
              <a:t>40photon</a:t>
            </a:r>
            <a:r>
              <a:rPr lang="ja-JP" altLang="en-US" sz="2000" dirty="0" smtClean="0">
                <a:latin typeface="+mn-ea"/>
              </a:rPr>
              <a:t>相当</a:t>
            </a:r>
            <a:r>
              <a:rPr lang="en-US" altLang="ja-JP" sz="2000" dirty="0" smtClean="0">
                <a:latin typeface="+mn-ea"/>
              </a:rPr>
              <a:t>(photon statistics</a:t>
            </a:r>
            <a:r>
              <a:rPr lang="ja-JP" altLang="en-US" sz="2000" dirty="0" smtClean="0">
                <a:latin typeface="+mn-ea"/>
              </a:rPr>
              <a:t>を仮定</a:t>
            </a:r>
            <a:r>
              <a:rPr lang="en-US" altLang="ja-JP" sz="2000" dirty="0" smtClean="0">
                <a:latin typeface="+mn-ea"/>
              </a:rPr>
              <a:t>)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ja-JP" altLang="en-US" sz="2000" dirty="0">
                <a:latin typeface="+mn-ea"/>
              </a:rPr>
              <a:t>逆</a:t>
            </a:r>
            <a:r>
              <a:rPr lang="ja-JP" altLang="en-US" sz="2000" dirty="0" smtClean="0">
                <a:latin typeface="+mn-ea"/>
              </a:rPr>
              <a:t>に</a:t>
            </a:r>
            <a:r>
              <a:rPr lang="en-US" altLang="ja-JP" sz="2000" dirty="0" smtClean="0">
                <a:latin typeface="+mn-ea"/>
              </a:rPr>
              <a:t>40photon</a:t>
            </a:r>
            <a:r>
              <a:rPr lang="ja-JP" altLang="en-US" sz="2000" dirty="0" smtClean="0">
                <a:latin typeface="+mn-ea"/>
              </a:rPr>
              <a:t>を仮定すると信号電荷</a:t>
            </a:r>
            <a:r>
              <a:rPr lang="en-US" altLang="ja-JP" sz="2000" dirty="0" smtClean="0">
                <a:latin typeface="+mn-ea"/>
              </a:rPr>
              <a:t>(120fC)</a:t>
            </a:r>
            <a:r>
              <a:rPr lang="ja-JP" altLang="en-US" sz="2000" dirty="0" smtClean="0">
                <a:latin typeface="+mn-ea"/>
              </a:rPr>
              <a:t>からは，</a:t>
            </a:r>
            <a:r>
              <a:rPr lang="en-US" altLang="ja-JP" sz="2000" dirty="0" smtClean="0">
                <a:latin typeface="+mn-ea"/>
              </a:rPr>
              <a:t>trapping gain </a:t>
            </a:r>
            <a:r>
              <a:rPr lang="ja-JP" altLang="en-US" sz="2000" dirty="0" smtClean="0">
                <a:latin typeface="+mn-ea"/>
              </a:rPr>
              <a:t>が</a:t>
            </a:r>
            <a:r>
              <a:rPr lang="en-US" altLang="ja-JP" sz="2000" dirty="0" smtClean="0">
                <a:latin typeface="+mn-ea"/>
              </a:rPr>
              <a:t>45</a:t>
            </a:r>
            <a:endParaRPr lang="en-US" altLang="ja-JP" sz="2000" dirty="0">
              <a:latin typeface="+mn-ea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altLang="ja-JP" sz="2000" b="1" dirty="0" smtClean="0">
              <a:latin typeface="+mn-ea"/>
            </a:endParaRPr>
          </a:p>
          <a:p>
            <a:pPr>
              <a:defRPr/>
            </a:pPr>
            <a:endParaRPr lang="ja-JP" altLang="en-US" sz="2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3" name="直線矢印コネクタ 2"/>
          <p:cNvCxnSpPr/>
          <p:nvPr/>
        </p:nvCxnSpPr>
        <p:spPr bwMode="auto">
          <a:xfrm>
            <a:off x="4114800" y="1879600"/>
            <a:ext cx="2473325" cy="671513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V="1">
            <a:off x="5422900" y="2643188"/>
            <a:ext cx="0" cy="295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5429250" y="2905125"/>
            <a:ext cx="317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4698206" y="2412207"/>
            <a:ext cx="1069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FF0000"/>
                </a:solidFill>
              </a:rPr>
              <a:t>50μV/DIV</a:t>
            </a:r>
            <a:endParaRPr lang="ja-JP" altLang="en-US" sz="1600">
              <a:solidFill>
                <a:srgbClr val="FF0000"/>
              </a:solidFill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5221288" y="2947988"/>
            <a:ext cx="1052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FF0000"/>
                </a:solidFill>
              </a:rPr>
              <a:t>0.8μs/DIV</a:t>
            </a:r>
            <a:endParaRPr lang="ja-JP" altLang="en-US" sz="1600">
              <a:solidFill>
                <a:srgbClr val="FF0000"/>
              </a:solidFill>
            </a:endParaRPr>
          </a:p>
        </p:txBody>
      </p:sp>
      <p:cxnSp>
        <p:nvCxnSpPr>
          <p:cNvPr id="55" name="直線矢印コネクタ 54"/>
          <p:cNvCxnSpPr/>
          <p:nvPr/>
        </p:nvCxnSpPr>
        <p:spPr>
          <a:xfrm>
            <a:off x="7232650" y="1757363"/>
            <a:ext cx="0" cy="12319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7" name="テキスト ボックス 55"/>
          <p:cNvSpPr txBox="1">
            <a:spLocks noChangeArrowheads="1"/>
          </p:cNvSpPr>
          <p:nvPr/>
        </p:nvSpPr>
        <p:spPr bwMode="auto">
          <a:xfrm>
            <a:off x="6323013" y="2989263"/>
            <a:ext cx="2362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FF0000"/>
                </a:solidFill>
              </a:rPr>
              <a:t>250μV</a:t>
            </a:r>
            <a:r>
              <a:rPr lang="ja-JP" altLang="en-US" sz="1600">
                <a:solidFill>
                  <a:srgbClr val="FF0000"/>
                </a:solidFill>
              </a:rPr>
              <a:t>の電圧変化を確認</a:t>
            </a:r>
          </a:p>
        </p:txBody>
      </p:sp>
      <p:sp>
        <p:nvSpPr>
          <p:cNvPr id="15378" name="テキスト ボックス 1"/>
          <p:cNvSpPr txBox="1">
            <a:spLocks noChangeArrowheads="1"/>
          </p:cNvSpPr>
          <p:nvPr/>
        </p:nvSpPr>
        <p:spPr bwMode="auto">
          <a:xfrm>
            <a:off x="3721342" y="765175"/>
            <a:ext cx="522763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ja-JP" altLang="en-US" sz="2000" b="1" dirty="0">
                <a:solidFill>
                  <a:schemeClr val="accent2"/>
                </a:solidFill>
              </a:rPr>
              <a:t>赤外線レーザー（</a:t>
            </a:r>
            <a:r>
              <a:rPr lang="en-US" altLang="ja-JP" sz="2000" b="1" dirty="0">
                <a:solidFill>
                  <a:schemeClr val="accent2"/>
                </a:solidFill>
              </a:rPr>
              <a:t>λ=1.31μm)</a:t>
            </a:r>
            <a:r>
              <a:rPr lang="ja-JP" altLang="en-US" sz="2000" b="1" dirty="0">
                <a:solidFill>
                  <a:schemeClr val="accent2"/>
                </a:solidFill>
              </a:rPr>
              <a:t>に対する応答信号</a:t>
            </a:r>
            <a:endParaRPr lang="en-US" altLang="ja-JP" sz="2000" b="1" dirty="0">
              <a:solidFill>
                <a:schemeClr val="accent2"/>
              </a:solidFill>
            </a:endParaRPr>
          </a:p>
        </p:txBody>
      </p:sp>
      <p:sp>
        <p:nvSpPr>
          <p:cNvPr id="15380" name="テキスト ボックス 55"/>
          <p:cNvSpPr txBox="1">
            <a:spLocks noChangeArrowheads="1"/>
          </p:cNvSpPr>
          <p:nvPr/>
        </p:nvSpPr>
        <p:spPr bwMode="auto">
          <a:xfrm>
            <a:off x="4597400" y="3421063"/>
            <a:ext cx="43561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ja-JP" altLang="en-US" sz="2000" b="1" dirty="0">
                <a:solidFill>
                  <a:schemeClr val="accent2"/>
                </a:solidFill>
              </a:rPr>
              <a:t>信号電荷分布</a:t>
            </a:r>
          </a:p>
        </p:txBody>
      </p:sp>
      <p:sp>
        <p:nvSpPr>
          <p:cNvPr id="15381" name="テキスト ボックス 55"/>
          <p:cNvSpPr txBox="1">
            <a:spLocks noChangeArrowheads="1"/>
          </p:cNvSpPr>
          <p:nvPr/>
        </p:nvSpPr>
        <p:spPr bwMode="auto">
          <a:xfrm>
            <a:off x="7421562" y="5129213"/>
            <a:ext cx="15319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ja-JP" altLang="en-US" sz="1600" b="1">
                <a:solidFill>
                  <a:schemeClr val="accent2"/>
                </a:solidFill>
              </a:rPr>
              <a:t>ペデスタル</a:t>
            </a:r>
            <a:endParaRPr lang="en-US" altLang="ja-JP" sz="1600" b="1">
              <a:solidFill>
                <a:schemeClr val="accent2"/>
              </a:solidFill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5454246" y="3989388"/>
            <a:ext cx="23891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endParaRPr lang="en-US" altLang="ja-JP" sz="1600" b="1" dirty="0">
              <a:solidFill>
                <a:schemeClr val="accent2"/>
              </a:solidFill>
            </a:endParaRPr>
          </a:p>
          <a:p>
            <a:pPr eaLnBrk="1" hangingPunct="1"/>
            <a:r>
              <a:rPr lang="ja-JP" altLang="en-US" sz="1600" b="1" dirty="0">
                <a:solidFill>
                  <a:schemeClr val="accent2"/>
                </a:solidFill>
              </a:rPr>
              <a:t>分布の広がりから</a:t>
            </a:r>
            <a:endParaRPr lang="en-US" altLang="ja-JP" sz="1600" b="1" dirty="0">
              <a:solidFill>
                <a:schemeClr val="accent2"/>
              </a:solidFill>
            </a:endParaRPr>
          </a:p>
          <a:p>
            <a:pPr eaLnBrk="1" hangingPunct="1"/>
            <a:r>
              <a:rPr lang="ja-JP" altLang="en-US" sz="1600" b="1" dirty="0" smtClean="0">
                <a:solidFill>
                  <a:schemeClr val="accent2"/>
                </a:solidFill>
              </a:rPr>
              <a:t>光子数</a:t>
            </a:r>
            <a:r>
              <a:rPr lang="en-US" altLang="ja-JP" sz="1600" b="1" dirty="0" smtClean="0">
                <a:solidFill>
                  <a:schemeClr val="accent2"/>
                </a:solidFill>
              </a:rPr>
              <a:t>~40 photons</a:t>
            </a:r>
            <a:endParaRPr lang="en-US" altLang="ja-JP" sz="1600" b="1" dirty="0">
              <a:solidFill>
                <a:schemeClr val="accent2"/>
              </a:solidFill>
            </a:endParaRPr>
          </a:p>
        </p:txBody>
      </p:sp>
      <p:sp>
        <p:nvSpPr>
          <p:cNvPr id="15383" name="テキスト ボックス 55"/>
          <p:cNvSpPr txBox="1">
            <a:spLocks noChangeArrowheads="1"/>
          </p:cNvSpPr>
          <p:nvPr/>
        </p:nvSpPr>
        <p:spPr bwMode="auto">
          <a:xfrm>
            <a:off x="5588000" y="6316008"/>
            <a:ext cx="2368043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ja-JP" altLang="en-US" sz="1600" b="1" dirty="0">
                <a:solidFill>
                  <a:schemeClr val="accent2"/>
                </a:solidFill>
              </a:rPr>
              <a:t>信号電荷（</a:t>
            </a:r>
            <a:r>
              <a:rPr lang="en-US" altLang="ja-JP" sz="1600" b="1" dirty="0" err="1">
                <a:solidFill>
                  <a:schemeClr val="accent2"/>
                </a:solidFill>
              </a:rPr>
              <a:t>pC</a:t>
            </a:r>
            <a:r>
              <a:rPr lang="en-US" altLang="ja-JP" sz="1600" b="1" dirty="0">
                <a:solidFill>
                  <a:schemeClr val="accent2"/>
                </a:solidFill>
              </a:rPr>
              <a:t>)</a:t>
            </a:r>
            <a:endParaRPr lang="ja-JP" altLang="en-US" sz="1600" b="1" dirty="0">
              <a:solidFill>
                <a:schemeClr val="accent2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904038" y="20950"/>
            <a:ext cx="2132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T.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Okudaira</a:t>
            </a:r>
            <a:endParaRPr kumimoji="1" lang="en-US" altLang="ja-JP" sz="1600" dirty="0" smtClean="0">
              <a:latin typeface="+mn-ea"/>
              <a:ea typeface="+mn-ea"/>
              <a:cs typeface="Arial Unicode MS" pitchFamily="50" charset="-128"/>
            </a:endParaRPr>
          </a:p>
        </p:txBody>
      </p:sp>
      <p:sp>
        <p:nvSpPr>
          <p:cNvPr id="58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56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03867"/>
            <a:ext cx="7886700" cy="630917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dirty="0" smtClean="0"/>
              <a:t>SOI-STJ</a:t>
            </a:r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449" y="3593784"/>
            <a:ext cx="2680872" cy="25959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2888146" y="4914574"/>
            <a:ext cx="624367" cy="630136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Picture 3" descr="C:\Users\Kota Kasahara\Desktop\soi-stj_systematic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84640" y="4838290"/>
            <a:ext cx="1763961" cy="1256472"/>
          </a:xfrm>
          <a:prstGeom prst="rect">
            <a:avLst/>
          </a:prstGeom>
          <a:noFill/>
        </p:spPr>
      </p:pic>
      <p:sp>
        <p:nvSpPr>
          <p:cNvPr id="19" name="テキスト ボックス 18"/>
          <p:cNvSpPr txBox="1"/>
          <p:nvPr/>
        </p:nvSpPr>
        <p:spPr>
          <a:xfrm>
            <a:off x="7077347" y="4807644"/>
            <a:ext cx="833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Gate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899690" y="4729441"/>
            <a:ext cx="103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964725" y="5534989"/>
            <a:ext cx="103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396877" y="5584043"/>
            <a:ext cx="584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STJ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09" y="1088462"/>
            <a:ext cx="4318305" cy="2227585"/>
          </a:xfrm>
          <a:prstGeom prst="rect">
            <a:avLst/>
          </a:prstGeom>
        </p:spPr>
      </p:pic>
      <p:sp>
        <p:nvSpPr>
          <p:cNvPr id="3" name="右矢印 2"/>
          <p:cNvSpPr/>
          <p:nvPr/>
        </p:nvSpPr>
        <p:spPr>
          <a:xfrm>
            <a:off x="3722798" y="5048837"/>
            <a:ext cx="1224115" cy="39921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1757846" y="1974929"/>
            <a:ext cx="419100" cy="46166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矢印コネクタ 26"/>
          <p:cNvCxnSpPr/>
          <p:nvPr/>
        </p:nvCxnSpPr>
        <p:spPr>
          <a:xfrm flipV="1">
            <a:off x="628650" y="2321151"/>
            <a:ext cx="1062846" cy="5734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-76747" y="2900659"/>
            <a:ext cx="2512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Via</a:t>
            </a:r>
            <a:r>
              <a:rPr kumimoji="1" lang="ja-JP" altLang="en-US" dirty="0" smtClean="0"/>
              <a:t>による</a:t>
            </a:r>
            <a:r>
              <a:rPr kumimoji="1" lang="en-US" altLang="ja-JP" dirty="0" smtClean="0"/>
              <a:t>SOI</a:t>
            </a:r>
            <a:r>
              <a:rPr kumimoji="1" lang="ja-JP" altLang="en-US" dirty="0" smtClean="0"/>
              <a:t>回路層と</a:t>
            </a:r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STJ</a:t>
            </a:r>
            <a:r>
              <a:rPr kumimoji="1" lang="ja-JP" altLang="en-US" dirty="0" smtClean="0"/>
              <a:t>の電気的</a:t>
            </a:r>
            <a:r>
              <a:rPr kumimoji="1" lang="ja-JP" altLang="en-US" dirty="0" err="1" smtClean="0"/>
              <a:t>接触接触</a:t>
            </a:r>
            <a:endParaRPr kumimoji="1" lang="en-US" altLang="ja-JP" dirty="0" smtClean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376189" y="671506"/>
            <a:ext cx="639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sz="2400" b="1" dirty="0" smtClean="0">
                <a:latin typeface="DejaVu Sans" pitchFamily="34" charset="0"/>
                <a:cs typeface="DejaVu Sans" pitchFamily="34" charset="0"/>
              </a:rPr>
              <a:t>検出器のノイズに対する読み出し系の改善</a:t>
            </a:r>
            <a:endParaRPr kumimoji="1" lang="ja-JP" altLang="en-US" sz="2400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364088" y="1234852"/>
            <a:ext cx="219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</a:t>
            </a:r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の</a:t>
            </a:r>
            <a:r>
              <a:rPr kumimoji="1"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LSI</a:t>
            </a:r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化の技術</a:t>
            </a:r>
            <a:endParaRPr kumimoji="1" lang="ja-JP" altLang="en-US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364088" y="1585600"/>
            <a:ext cx="377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エネルギー分解能の高い</a:t>
            </a:r>
            <a:r>
              <a:rPr kumimoji="1"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検出器</a:t>
            </a:r>
            <a:endParaRPr kumimoji="1" lang="ja-JP" altLang="en-US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34" name="左大かっこ 33"/>
          <p:cNvSpPr/>
          <p:nvPr/>
        </p:nvSpPr>
        <p:spPr>
          <a:xfrm>
            <a:off x="5220072" y="1306860"/>
            <a:ext cx="144016" cy="576064"/>
          </a:xfrm>
          <a:prstGeom prst="leftBracket">
            <a:avLst>
              <a:gd name="adj" fmla="val 14172"/>
            </a:avLst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U ターン矢印 34"/>
          <p:cNvSpPr/>
          <p:nvPr/>
        </p:nvSpPr>
        <p:spPr>
          <a:xfrm rot="16200000" flipH="1">
            <a:off x="4471511" y="1911406"/>
            <a:ext cx="849050" cy="504055"/>
          </a:xfrm>
          <a:prstGeom prst="uturnArrow">
            <a:avLst>
              <a:gd name="adj1" fmla="val 11111"/>
              <a:gd name="adj2" fmla="val 18232"/>
              <a:gd name="adj3" fmla="val 25000"/>
              <a:gd name="adj4" fmla="val 43750"/>
              <a:gd name="adj5" fmla="val 75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220072" y="2111722"/>
            <a:ext cx="3600400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SOI-STJ</a:t>
            </a:r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とは</a:t>
            </a:r>
            <a:r>
              <a:rPr kumimoji="1"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…</a:t>
            </a:r>
          </a:p>
          <a:p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電荷積分アンプが形成された</a:t>
            </a:r>
            <a:r>
              <a:rPr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の回路層に直接</a:t>
            </a:r>
            <a:r>
              <a:rPr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を形成</a:t>
            </a:r>
            <a:r>
              <a:rPr lang="ja-JP" altLang="en-US" dirty="0">
                <a:latin typeface="DejaVu Sans" pitchFamily="34" charset="0"/>
                <a:cs typeface="DejaVu Sans" pitchFamily="34" charset="0"/>
              </a:rPr>
              <a:t>。</a:t>
            </a:r>
            <a:endParaRPr lang="en-US" altLang="ja-JP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21489" y="6326469"/>
            <a:ext cx="9045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/>
              <a:t>現在は</a:t>
            </a:r>
            <a:r>
              <a:rPr kumimoji="1" lang="en-US" altLang="ja-JP" sz="2400" dirty="0" smtClean="0"/>
              <a:t>MOSFET</a:t>
            </a:r>
            <a:r>
              <a:rPr kumimoji="1" lang="ja-JP" altLang="en-US" sz="2400" dirty="0" smtClean="0"/>
              <a:t>単体と</a:t>
            </a:r>
            <a:r>
              <a:rPr kumimoji="1" lang="en-US" altLang="ja-JP" sz="2400" dirty="0" smtClean="0"/>
              <a:t>Nb/Al-STJ</a:t>
            </a:r>
            <a:r>
              <a:rPr lang="ja-JP" altLang="en-US" sz="2400" dirty="0" smtClean="0"/>
              <a:t>による試作を性能評価を行っている</a:t>
            </a:r>
            <a:r>
              <a:rPr lang="ja-JP" altLang="en-US" sz="2400" dirty="0"/>
              <a:t>．</a:t>
            </a:r>
            <a:endParaRPr kumimoji="1" lang="en-US" altLang="ja-JP" sz="2400" dirty="0" smtClean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179145" y="3095234"/>
            <a:ext cx="2533501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SOI-STJ</a:t>
            </a:r>
            <a:r>
              <a:rPr lang="ja-JP" altLang="en-US" sz="2400" b="1" dirty="0" smtClean="0">
                <a:latin typeface="DejaVu Sans" pitchFamily="34" charset="0"/>
                <a:cs typeface="DejaVu Sans" pitchFamily="34" charset="0"/>
              </a:rPr>
              <a:t>の利点</a:t>
            </a:r>
            <a:endParaRPr kumimoji="1" lang="ja-JP" altLang="en-US" sz="2400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619919" y="3485546"/>
            <a:ext cx="39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検出器から配線の引き回しが不要。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619919" y="3779403"/>
            <a:ext cx="4402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 良い</a:t>
            </a:r>
            <a:r>
              <a:rPr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S/N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比</a:t>
            </a:r>
            <a:endParaRPr lang="en-US" altLang="ja-JP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 </a:t>
            </a:r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のマルチチャンネル化に対応可能。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80118" y="4426794"/>
            <a:ext cx="1851622" cy="183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正方形/長方形 61"/>
          <p:cNvSpPr/>
          <p:nvPr/>
        </p:nvSpPr>
        <p:spPr>
          <a:xfrm>
            <a:off x="6185869" y="5878905"/>
            <a:ext cx="587822" cy="37480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6153464" y="5503955"/>
            <a:ext cx="584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STJ</a:t>
            </a:r>
            <a:endParaRPr kumimoji="1" lang="en-US" altLang="ja-JP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034066" y="20950"/>
            <a:ext cx="2132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K.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+mn-ea"/>
              <a:ea typeface="+mn-ea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862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03867"/>
            <a:ext cx="7886700" cy="630917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dirty="0" smtClean="0"/>
              <a:t>SOI-STJ</a:t>
            </a:r>
            <a:r>
              <a:rPr lang="ja-JP" altLang="en-US" dirty="0" smtClean="0"/>
              <a:t>研究開発の現状</a:t>
            </a:r>
            <a:endParaRPr kumimoji="1" lang="ja-JP" altLang="en-US" dirty="0"/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803" y="793855"/>
            <a:ext cx="2627267" cy="261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正方形/長方形 39"/>
          <p:cNvSpPr/>
          <p:nvPr/>
        </p:nvSpPr>
        <p:spPr>
          <a:xfrm>
            <a:off x="1659436" y="793855"/>
            <a:ext cx="620125" cy="66145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34916" y="3496076"/>
            <a:ext cx="3039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2.9mm</a:t>
            </a:r>
            <a:r>
              <a:rPr kumimoji="1" lang="ja-JP" altLang="en-US" dirty="0" smtClean="0"/>
              <a:t>角 </a:t>
            </a:r>
            <a:r>
              <a:rPr kumimoji="1" lang="en-US" altLang="ja-JP" dirty="0" smtClean="0"/>
              <a:t>SOI-STJ Layout</a:t>
            </a:r>
            <a:endParaRPr kumimoji="1" lang="ja-JP" altLang="en-US" dirty="0"/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5440" y="1645305"/>
            <a:ext cx="1745514" cy="1876130"/>
          </a:xfrm>
          <a:prstGeom prst="rect">
            <a:avLst/>
          </a:prstGeom>
        </p:spPr>
      </p:pic>
      <p:sp>
        <p:nvSpPr>
          <p:cNvPr id="43" name="屈折矢印 42"/>
          <p:cNvSpPr/>
          <p:nvPr/>
        </p:nvSpPr>
        <p:spPr>
          <a:xfrm flipV="1">
            <a:off x="2311246" y="831416"/>
            <a:ext cx="1457517" cy="784730"/>
          </a:xfrm>
          <a:prstGeom prst="bentUpArrow">
            <a:avLst>
              <a:gd name="adj1" fmla="val 8011"/>
              <a:gd name="adj2" fmla="val 15562"/>
              <a:gd name="adj3" fmla="val 250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直線コネクタ 43"/>
          <p:cNvCxnSpPr/>
          <p:nvPr/>
        </p:nvCxnSpPr>
        <p:spPr>
          <a:xfrm>
            <a:off x="3938422" y="1259614"/>
            <a:ext cx="39792" cy="830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4176834" y="1275628"/>
            <a:ext cx="10832" cy="799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4531796" y="1238935"/>
            <a:ext cx="39792" cy="830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4770208" y="1238935"/>
            <a:ext cx="39792" cy="8308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円/楕円 47"/>
          <p:cNvSpPr/>
          <p:nvPr/>
        </p:nvSpPr>
        <p:spPr>
          <a:xfrm>
            <a:off x="3920954" y="2002736"/>
            <a:ext cx="114519" cy="10874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4127194" y="2048746"/>
            <a:ext cx="114519" cy="10874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/>
        </p:nvSpPr>
        <p:spPr>
          <a:xfrm>
            <a:off x="4538813" y="2002736"/>
            <a:ext cx="114519" cy="10874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50"/>
          <p:cNvSpPr/>
          <p:nvPr/>
        </p:nvSpPr>
        <p:spPr>
          <a:xfrm>
            <a:off x="4754169" y="2036050"/>
            <a:ext cx="114519" cy="10874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903844" y="2074821"/>
            <a:ext cx="1041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Wire Bonding</a:t>
            </a:r>
            <a:endParaRPr kumimoji="1" lang="ja-JP" altLang="en-US" b="1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596072" y="932545"/>
            <a:ext cx="47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V+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318266" y="941854"/>
            <a:ext cx="47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</a:t>
            </a:r>
            <a:r>
              <a:rPr kumimoji="1" lang="en-US" altLang="ja-JP" dirty="0" smtClean="0"/>
              <a:t>+</a:t>
            </a:r>
            <a:endParaRPr kumimoji="1" lang="ja-JP" altLang="en-US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001520" y="987599"/>
            <a:ext cx="47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V-</a:t>
            </a:r>
            <a:endParaRPr kumimoji="1"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795612" y="981092"/>
            <a:ext cx="47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</a:t>
            </a:r>
            <a:r>
              <a:rPr lang="en-US" altLang="ja-JP" dirty="0"/>
              <a:t>-</a:t>
            </a:r>
            <a:endParaRPr kumimoji="1" lang="ja-JP" altLang="en-US" dirty="0"/>
          </a:p>
        </p:txBody>
      </p:sp>
      <p:pic>
        <p:nvPicPr>
          <p:cNvPr id="60" name="図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8770" y="2006823"/>
            <a:ext cx="3106580" cy="17179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1" name="テキスト ボックス 60"/>
          <p:cNvSpPr txBox="1"/>
          <p:nvPr/>
        </p:nvSpPr>
        <p:spPr>
          <a:xfrm>
            <a:off x="5112517" y="739237"/>
            <a:ext cx="3987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16</a:t>
            </a:r>
            <a:r>
              <a:rPr kumimoji="1" lang="ja-JP" altLang="en-US" dirty="0" smtClean="0"/>
              <a:t>個の</a:t>
            </a:r>
            <a:r>
              <a:rPr lang="en-US" altLang="ja-JP" dirty="0" smtClean="0"/>
              <a:t>pattern</a:t>
            </a:r>
            <a:r>
              <a:rPr kumimoji="1" lang="ja-JP" altLang="en-US" dirty="0" smtClean="0"/>
              <a:t>の内、</a:t>
            </a:r>
            <a:r>
              <a:rPr kumimoji="1" lang="en-US" altLang="ja-JP" dirty="0" smtClean="0"/>
              <a:t>SOIFET</a:t>
            </a:r>
            <a:r>
              <a:rPr kumimoji="1" lang="ja-JP" altLang="en-US" dirty="0" smtClean="0"/>
              <a:t>の形成されていない</a:t>
            </a:r>
            <a:r>
              <a:rPr kumimoji="1" lang="en-US" altLang="ja-JP" dirty="0" smtClean="0"/>
              <a:t>pattern</a:t>
            </a:r>
            <a:r>
              <a:rPr lang="ja-JP" altLang="en-US" dirty="0" smtClean="0"/>
              <a:t>を使用して、希釈冷凍機による</a:t>
            </a:r>
            <a:r>
              <a:rPr lang="en-US" altLang="ja-JP" dirty="0" smtClean="0"/>
              <a:t>700mK</a:t>
            </a:r>
            <a:r>
              <a:rPr lang="ja-JP" altLang="en-US" dirty="0" err="1" smtClean="0"/>
              <a:t>での</a:t>
            </a:r>
            <a:r>
              <a:rPr lang="en-US" altLang="ja-JP" dirty="0" smtClean="0"/>
              <a:t>Nb/Al-STJ</a:t>
            </a:r>
            <a:r>
              <a:rPr lang="ja-JP" altLang="en-US" dirty="0" smtClean="0"/>
              <a:t>の性能評価を行った。</a:t>
            </a:r>
            <a:endParaRPr kumimoji="1" lang="ja-JP" altLang="en-US" dirty="0"/>
          </a:p>
        </p:txBody>
      </p:sp>
      <p:sp>
        <p:nvSpPr>
          <p:cNvPr id="62" name="角丸四角形 61"/>
          <p:cNvSpPr/>
          <p:nvPr/>
        </p:nvSpPr>
        <p:spPr>
          <a:xfrm>
            <a:off x="6945393" y="2669635"/>
            <a:ext cx="713748" cy="819063"/>
          </a:xfrm>
          <a:prstGeom prst="roundRect">
            <a:avLst/>
          </a:prstGeom>
          <a:solidFill>
            <a:srgbClr val="00B0F0">
              <a:alpha val="4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7302267" y="3393223"/>
            <a:ext cx="1670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Refrigerator</a:t>
            </a:r>
            <a:endParaRPr kumimoji="1" lang="ja-JP" altLang="en-US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568270" y="4623843"/>
            <a:ext cx="26226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SOI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上の形成した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Nb/Al-STJ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でジョセフソン接合素子特有の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I-V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特性を確認。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r>
              <a:rPr kumimoji="1" lang="en-US" altLang="ja-JP" b="1" dirty="0" smtClean="0">
                <a:solidFill>
                  <a:srgbClr val="FF0000"/>
                </a:solidFill>
              </a:rPr>
              <a:t>Leak Current at 0.5mV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	</a:t>
            </a:r>
            <a:r>
              <a:rPr lang="en-US" altLang="ja-JP" b="1" dirty="0" smtClean="0">
                <a:solidFill>
                  <a:srgbClr val="FF0000"/>
                </a:solidFill>
              </a:rPr>
              <a:t>~6nA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pic>
        <p:nvPicPr>
          <p:cNvPr id="76" name="図 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147" y="4151075"/>
            <a:ext cx="2329758" cy="233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3130" y="4097579"/>
            <a:ext cx="2389075" cy="2393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8" name="右矢印 77"/>
          <p:cNvSpPr/>
          <p:nvPr/>
        </p:nvSpPr>
        <p:spPr>
          <a:xfrm>
            <a:off x="2921821" y="5107331"/>
            <a:ext cx="768392" cy="421888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540058" y="4777152"/>
            <a:ext cx="1598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ja-JP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約</a:t>
            </a:r>
            <a:r>
              <a:rPr lang="en-US" altLang="ja-JP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150 Gauss</a:t>
            </a:r>
            <a:r>
              <a:rPr lang="ja-JP" alt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印加</a:t>
            </a:r>
            <a:endParaRPr lang="en-US" altLang="ja-JP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1" name="直線矢印コネクタ 80"/>
          <p:cNvCxnSpPr/>
          <p:nvPr/>
        </p:nvCxnSpPr>
        <p:spPr>
          <a:xfrm>
            <a:off x="572710" y="4597613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矢印コネクタ 81"/>
          <p:cNvCxnSpPr/>
          <p:nvPr/>
        </p:nvCxnSpPr>
        <p:spPr>
          <a:xfrm flipH="1" flipV="1">
            <a:off x="575775" y="4176992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テキスト ボックス 84"/>
          <p:cNvSpPr txBox="1"/>
          <p:nvPr/>
        </p:nvSpPr>
        <p:spPr>
          <a:xfrm>
            <a:off x="572710" y="4622518"/>
            <a:ext cx="115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2mV /DIV.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581329" y="4183446"/>
            <a:ext cx="136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</a:rPr>
              <a:t>1 mA /DIV.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pic>
        <p:nvPicPr>
          <p:cNvPr id="90" name="図 8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3182" y="5790593"/>
            <a:ext cx="1010831" cy="10059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3" name="テキスト ボックス 92"/>
          <p:cNvSpPr txBox="1"/>
          <p:nvPr/>
        </p:nvSpPr>
        <p:spPr>
          <a:xfrm>
            <a:off x="5729950" y="6525987"/>
            <a:ext cx="231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500uV /DIV.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5729951" y="6300809"/>
            <a:ext cx="231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</a:rPr>
              <a:t>10 </a:t>
            </a:r>
            <a:r>
              <a:rPr lang="en-US" altLang="ja-JP" b="1" dirty="0" err="1" smtClean="0">
                <a:solidFill>
                  <a:schemeClr val="accent1"/>
                </a:solidFill>
              </a:rPr>
              <a:t>nA</a:t>
            </a:r>
            <a:r>
              <a:rPr lang="en-US" altLang="ja-JP" b="1" dirty="0" smtClean="0">
                <a:solidFill>
                  <a:schemeClr val="accent1"/>
                </a:solidFill>
              </a:rPr>
              <a:t> /DIV.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pic>
        <p:nvPicPr>
          <p:cNvPr id="96" name="図 9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31210" y="5816507"/>
            <a:ext cx="985418" cy="9932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8" name="テキスト ボックス 97"/>
          <p:cNvSpPr txBox="1"/>
          <p:nvPr/>
        </p:nvSpPr>
        <p:spPr>
          <a:xfrm>
            <a:off x="2227206" y="6584253"/>
            <a:ext cx="231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2mV /DIV.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241010" y="6375743"/>
            <a:ext cx="231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</a:rPr>
              <a:t>50uA /DIV.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cxnSp>
        <p:nvCxnSpPr>
          <p:cNvPr id="100" name="直線矢印コネクタ 99"/>
          <p:cNvCxnSpPr/>
          <p:nvPr/>
        </p:nvCxnSpPr>
        <p:spPr>
          <a:xfrm>
            <a:off x="4168215" y="4566800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矢印コネクタ 100"/>
          <p:cNvCxnSpPr/>
          <p:nvPr/>
        </p:nvCxnSpPr>
        <p:spPr>
          <a:xfrm flipH="1" flipV="1">
            <a:off x="4171280" y="4146179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テキスト ボックス 101"/>
          <p:cNvSpPr txBox="1"/>
          <p:nvPr/>
        </p:nvSpPr>
        <p:spPr>
          <a:xfrm>
            <a:off x="4168215" y="4591705"/>
            <a:ext cx="115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2mV /DIV.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4176834" y="4152633"/>
            <a:ext cx="136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</a:rPr>
              <a:t>1 mA /DIV.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194738" y="2820473"/>
            <a:ext cx="579549" cy="180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74262" y="2713758"/>
            <a:ext cx="850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1K Ohm</a:t>
            </a:r>
            <a:endParaRPr kumimoji="1" lang="ja-JP" altLang="en-US" dirty="0"/>
          </a:p>
        </p:txBody>
      </p:sp>
      <p:sp>
        <p:nvSpPr>
          <p:cNvPr id="5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040566" y="20950"/>
            <a:ext cx="2132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K.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+mn-ea"/>
              <a:ea typeface="+mn-ea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620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03867"/>
            <a:ext cx="7886700" cy="630917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dirty="0" smtClean="0"/>
              <a:t>SOI-STJ</a:t>
            </a:r>
            <a:r>
              <a:rPr lang="ja-JP" altLang="en-US" dirty="0" smtClean="0"/>
              <a:t>研究開発の現状</a:t>
            </a:r>
            <a:endParaRPr kumimoji="1" lang="ja-JP" altLang="en-US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90504" y="3549631"/>
            <a:ext cx="8953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STJ</a:t>
            </a:r>
            <a:r>
              <a:rPr kumimoji="1" lang="ja-JP" altLang="en-US" dirty="0" smtClean="0"/>
              <a:t>の正常な動作を確認したものと同</a:t>
            </a:r>
            <a:r>
              <a:rPr kumimoji="1" lang="en-US" altLang="ja-JP" dirty="0" smtClean="0"/>
              <a:t>chip</a:t>
            </a:r>
            <a:r>
              <a:rPr kumimoji="1" lang="ja-JP" altLang="en-US" dirty="0" smtClean="0"/>
              <a:t>上の</a:t>
            </a:r>
            <a:r>
              <a:rPr kumimoji="1" lang="en-US" altLang="ja-JP" dirty="0" smtClean="0"/>
              <a:t>MOSFET</a:t>
            </a:r>
            <a:r>
              <a:rPr kumimoji="1" lang="ja-JP" altLang="en-US" dirty="0" err="1" smtClean="0"/>
              <a:t>が熱励起に</a:t>
            </a:r>
            <a:r>
              <a:rPr kumimoji="1" lang="ja-JP" altLang="en-US" dirty="0" smtClean="0"/>
              <a:t>よるリークカレントが起こらなくなる</a:t>
            </a:r>
            <a:r>
              <a:rPr kumimoji="1" lang="en-US" altLang="ja-JP" dirty="0" smtClean="0"/>
              <a:t>1K</a:t>
            </a:r>
            <a:r>
              <a:rPr kumimoji="1" lang="ja-JP" altLang="en-US" dirty="0" smtClean="0"/>
              <a:t>以下の領域で正常に動作する事を確認。</a:t>
            </a:r>
            <a:endParaRPr kumimoji="1" lang="en-US" altLang="ja-JP" dirty="0" smtClean="0"/>
          </a:p>
        </p:txBody>
      </p:sp>
      <p:graphicFrame>
        <p:nvGraphicFramePr>
          <p:cNvPr id="68" name="オブジェクト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4931171"/>
              </p:ext>
            </p:extLst>
          </p:nvPr>
        </p:nvGraphicFramePr>
        <p:xfrm>
          <a:off x="496574" y="734784"/>
          <a:ext cx="3856485" cy="2673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ビットマップ イメージ" r:id="rId3" imgW="4343400" imgH="3009960" progId="Paint.Picture">
                  <p:embed/>
                </p:oleObj>
              </mc:Choice>
              <mc:Fallback>
                <p:oleObj name="ビットマップ イメージ" r:id="rId3" imgW="4343400" imgH="300996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574" y="734784"/>
                        <a:ext cx="3856485" cy="26737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テキスト ボックス 68"/>
          <p:cNvSpPr txBox="1"/>
          <p:nvPr/>
        </p:nvSpPr>
        <p:spPr>
          <a:xfrm>
            <a:off x="4495664" y="886422"/>
            <a:ext cx="46483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STJ leak current</a:t>
            </a:r>
            <a:r>
              <a:rPr lang="ja-JP" altLang="en-US" dirty="0" err="1" smtClean="0"/>
              <a:t>は熱励起に</a:t>
            </a:r>
            <a:r>
              <a:rPr lang="ja-JP" altLang="en-US" dirty="0" smtClean="0"/>
              <a:t>よるもの、不完全な</a:t>
            </a:r>
            <a:r>
              <a:rPr lang="en-US" altLang="ja-JP" dirty="0" smtClean="0"/>
              <a:t>Junction</a:t>
            </a:r>
            <a:r>
              <a:rPr lang="ja-JP" altLang="en-US" dirty="0" smtClean="0"/>
              <a:t>の形成によるものの</a:t>
            </a:r>
            <a:r>
              <a:rPr lang="en-US" altLang="ja-JP" dirty="0" smtClean="0"/>
              <a:t>2</a:t>
            </a:r>
            <a:r>
              <a:rPr lang="ja-JP" altLang="en-US" dirty="0" smtClean="0"/>
              <a:t>つあると考えられる。</a:t>
            </a:r>
            <a:endParaRPr lang="en-US" altLang="ja-JP" dirty="0" smtClean="0"/>
          </a:p>
          <a:p>
            <a:r>
              <a:rPr lang="ja-JP" altLang="en-US" dirty="0" smtClean="0"/>
              <a:t>現在使用している</a:t>
            </a:r>
            <a:r>
              <a:rPr lang="en-US" altLang="ja-JP" dirty="0" err="1" smtClean="0"/>
              <a:t>Siwafer</a:t>
            </a:r>
            <a:r>
              <a:rPr lang="ja-JP" altLang="en-US" dirty="0" smtClean="0"/>
              <a:t>に直接</a:t>
            </a:r>
            <a:r>
              <a:rPr lang="en-US" altLang="ja-JP" dirty="0" smtClean="0"/>
              <a:t>Nb/Al-STJ</a:t>
            </a:r>
            <a:r>
              <a:rPr lang="ja-JP" altLang="en-US" dirty="0" smtClean="0"/>
              <a:t>を形成したものでは左図の</a:t>
            </a:r>
            <a:r>
              <a:rPr lang="en-US" altLang="ja-JP" dirty="0" smtClean="0"/>
              <a:t>leak current</a:t>
            </a:r>
            <a:r>
              <a:rPr lang="ja-JP" altLang="en-US" dirty="0" smtClean="0"/>
              <a:t>の温度依存性が見られた。</a:t>
            </a:r>
            <a:endParaRPr lang="en-US" altLang="ja-JP" dirty="0" smtClean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628068" y="602223"/>
            <a:ext cx="3515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Nb/Al-STJ</a:t>
            </a:r>
            <a:r>
              <a:rPr lang="ja-JP" altLang="en-US" sz="2000" b="1" dirty="0" smtClean="0"/>
              <a:t> </a:t>
            </a:r>
            <a:r>
              <a:rPr lang="en-US" altLang="ja-JP" sz="2000" b="1" dirty="0" smtClean="0"/>
              <a:t>Leak Current</a:t>
            </a:r>
            <a:endParaRPr kumimoji="1" lang="ja-JP" altLang="en-US" sz="2000" b="1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547177" y="2581641"/>
            <a:ext cx="448091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SOI-STJ</a:t>
            </a:r>
            <a:r>
              <a:rPr lang="ja-JP" altLang="en-US" b="1" dirty="0" smtClean="0"/>
              <a:t>はリークの最も小さくなる</a:t>
            </a:r>
            <a:r>
              <a:rPr lang="en-US" altLang="ja-JP" b="1" dirty="0" smtClean="0"/>
              <a:t>1K</a:t>
            </a:r>
            <a:r>
              <a:rPr lang="ja-JP" altLang="en-US" b="1" dirty="0" smtClean="0"/>
              <a:t>以下での動作を目指すため、</a:t>
            </a:r>
            <a:r>
              <a:rPr lang="en-US" altLang="ja-JP" b="1" dirty="0" smtClean="0">
                <a:solidFill>
                  <a:srgbClr val="FF0000"/>
                </a:solidFill>
              </a:rPr>
              <a:t>SOIFET</a:t>
            </a:r>
            <a:r>
              <a:rPr lang="ja-JP" altLang="en-US" b="1" dirty="0">
                <a:solidFill>
                  <a:srgbClr val="FF0000"/>
                </a:solidFill>
              </a:rPr>
              <a:t>は</a:t>
            </a:r>
            <a:r>
              <a:rPr lang="en-US" altLang="ja-JP" b="1" dirty="0" smtClean="0">
                <a:solidFill>
                  <a:srgbClr val="FF0000"/>
                </a:solidFill>
              </a:rPr>
              <a:t>1K</a:t>
            </a:r>
            <a:r>
              <a:rPr lang="ja-JP" altLang="en-US" b="1" dirty="0" smtClean="0">
                <a:solidFill>
                  <a:srgbClr val="FF0000"/>
                </a:solidFill>
              </a:rPr>
              <a:t>以下で動作することが要求される。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95963"/>
            <a:ext cx="3165414" cy="256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95963"/>
            <a:ext cx="3114564" cy="252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7011540" y="20950"/>
            <a:ext cx="2132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K.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+mn-ea"/>
              <a:ea typeface="+mn-ea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826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6422" y="221005"/>
            <a:ext cx="7886700" cy="57698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ja-JP" dirty="0" smtClean="0"/>
              <a:t>SOISTJ2 layout for next SOI process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546933" y="620688"/>
            <a:ext cx="1850422" cy="2109823"/>
            <a:chOff x="281509" y="707441"/>
            <a:chExt cx="3319100" cy="3784387"/>
          </a:xfrm>
        </p:grpSpPr>
        <p:sp>
          <p:nvSpPr>
            <p:cNvPr id="37" name="円/楕円 36"/>
            <p:cNvSpPr/>
            <p:nvPr/>
          </p:nvSpPr>
          <p:spPr>
            <a:xfrm>
              <a:off x="1028949" y="3042098"/>
              <a:ext cx="553792" cy="605307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1028949" y="2817264"/>
              <a:ext cx="553792" cy="605307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0" name="直線コネクタ 39"/>
            <p:cNvCxnSpPr/>
            <p:nvPr/>
          </p:nvCxnSpPr>
          <p:spPr>
            <a:xfrm>
              <a:off x="655462" y="3827709"/>
              <a:ext cx="0" cy="37348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655462" y="3827709"/>
              <a:ext cx="1287887" cy="12879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 flipH="1">
              <a:off x="1943106" y="3845952"/>
              <a:ext cx="1" cy="37348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>
              <a:stCxn id="37" idx="4"/>
            </p:cNvCxnSpPr>
            <p:nvPr/>
          </p:nvCxnSpPr>
          <p:spPr>
            <a:xfrm flipH="1">
              <a:off x="1299405" y="3647405"/>
              <a:ext cx="6440" cy="193183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>
              <a:stCxn id="38" idx="0"/>
            </p:cNvCxnSpPr>
            <p:nvPr/>
          </p:nvCxnSpPr>
          <p:spPr>
            <a:xfrm flipV="1">
              <a:off x="1305845" y="2590811"/>
              <a:ext cx="0" cy="226453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>
              <a:off x="539552" y="2607436"/>
              <a:ext cx="2073499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/>
            <p:nvPr/>
          </p:nvCxnSpPr>
          <p:spPr>
            <a:xfrm flipH="1">
              <a:off x="2600172" y="2607436"/>
              <a:ext cx="25758" cy="1593761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/>
            <p:nvPr/>
          </p:nvCxnSpPr>
          <p:spPr>
            <a:xfrm flipV="1">
              <a:off x="1959448" y="2380984"/>
              <a:ext cx="0" cy="226452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/>
            <p:cNvCxnSpPr/>
            <p:nvPr/>
          </p:nvCxnSpPr>
          <p:spPr>
            <a:xfrm>
              <a:off x="1505467" y="2385275"/>
              <a:ext cx="875763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/>
            <p:cNvCxnSpPr/>
            <p:nvPr/>
          </p:nvCxnSpPr>
          <p:spPr>
            <a:xfrm>
              <a:off x="1503320" y="2241459"/>
              <a:ext cx="875763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/>
            <p:nvPr/>
          </p:nvCxnSpPr>
          <p:spPr>
            <a:xfrm>
              <a:off x="539552" y="1954210"/>
              <a:ext cx="2472744" cy="6063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/>
            <p:cNvCxnSpPr/>
            <p:nvPr/>
          </p:nvCxnSpPr>
          <p:spPr>
            <a:xfrm flipV="1">
              <a:off x="1941201" y="1960273"/>
              <a:ext cx="0" cy="281187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/>
            <p:cNvCxnSpPr/>
            <p:nvPr/>
          </p:nvCxnSpPr>
          <p:spPr>
            <a:xfrm>
              <a:off x="3012296" y="1689815"/>
              <a:ext cx="0" cy="551644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 flipH="1">
              <a:off x="3187768" y="1414210"/>
              <a:ext cx="23612" cy="108000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>
            <a:xfrm>
              <a:off x="3211380" y="2241459"/>
              <a:ext cx="264555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3211380" y="1689815"/>
              <a:ext cx="277434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/>
            <p:cNvCxnSpPr/>
            <p:nvPr/>
          </p:nvCxnSpPr>
          <p:spPr>
            <a:xfrm>
              <a:off x="3475935" y="2241459"/>
              <a:ext cx="0" cy="195973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/>
            <p:cNvCxnSpPr/>
            <p:nvPr/>
          </p:nvCxnSpPr>
          <p:spPr>
            <a:xfrm flipV="1">
              <a:off x="3488814" y="942842"/>
              <a:ext cx="0" cy="746973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円/楕円 70"/>
            <p:cNvSpPr/>
            <p:nvPr/>
          </p:nvSpPr>
          <p:spPr>
            <a:xfrm>
              <a:off x="281509" y="1781428"/>
              <a:ext cx="257578" cy="28263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281509" y="2468478"/>
              <a:ext cx="257578" cy="28263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513283" y="4190310"/>
              <a:ext cx="257578" cy="28263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1798875" y="4209196"/>
              <a:ext cx="257578" cy="28263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2449485" y="4192885"/>
              <a:ext cx="257578" cy="28263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3340381" y="4190310"/>
              <a:ext cx="257578" cy="28263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3343031" y="707441"/>
              <a:ext cx="257578" cy="28263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546933" y="3161283"/>
            <a:ext cx="3769502" cy="3116329"/>
            <a:chOff x="-62357" y="705196"/>
            <a:chExt cx="5195750" cy="4295439"/>
          </a:xfrm>
        </p:grpSpPr>
        <p:pic>
          <p:nvPicPr>
            <p:cNvPr id="91" name="図 9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5936" y="705196"/>
              <a:ext cx="4672370" cy="4295439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92" name="直線コネクタ 91"/>
            <p:cNvCxnSpPr/>
            <p:nvPr/>
          </p:nvCxnSpPr>
          <p:spPr>
            <a:xfrm flipH="1">
              <a:off x="1718939" y="869111"/>
              <a:ext cx="12880" cy="262729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/>
            <p:cNvCxnSpPr/>
            <p:nvPr/>
          </p:nvCxnSpPr>
          <p:spPr>
            <a:xfrm>
              <a:off x="1718939" y="869111"/>
              <a:ext cx="158410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/>
            <p:cNvCxnSpPr/>
            <p:nvPr/>
          </p:nvCxnSpPr>
          <p:spPr>
            <a:xfrm flipH="1">
              <a:off x="3303041" y="869111"/>
              <a:ext cx="11782" cy="74697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/>
            <p:cNvCxnSpPr/>
            <p:nvPr/>
          </p:nvCxnSpPr>
          <p:spPr>
            <a:xfrm flipV="1">
              <a:off x="1731819" y="3494482"/>
              <a:ext cx="2308031" cy="19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/>
            <p:cNvCxnSpPr/>
            <p:nvPr/>
          </p:nvCxnSpPr>
          <p:spPr>
            <a:xfrm flipV="1">
              <a:off x="3314823" y="1616085"/>
              <a:ext cx="725027" cy="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>
            <a:xfrm>
              <a:off x="4039850" y="1616085"/>
              <a:ext cx="0" cy="188031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ボックス 97"/>
            <p:cNvSpPr txBox="1"/>
            <p:nvPr/>
          </p:nvSpPr>
          <p:spPr>
            <a:xfrm>
              <a:off x="2690749" y="3496400"/>
              <a:ext cx="1184856" cy="424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SOI-STJ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1731819" y="2721807"/>
              <a:ext cx="385589" cy="3525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1729981" y="2907258"/>
              <a:ext cx="385589" cy="3525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01" name="二等辺三角形 100"/>
            <p:cNvSpPr/>
            <p:nvPr/>
          </p:nvSpPr>
          <p:spPr>
            <a:xfrm rot="5400000">
              <a:off x="4445148" y="953542"/>
              <a:ext cx="858230" cy="518260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02" name="二等辺三角形 101"/>
            <p:cNvSpPr/>
            <p:nvPr/>
          </p:nvSpPr>
          <p:spPr>
            <a:xfrm rot="16200000">
              <a:off x="819507" y="2731036"/>
              <a:ext cx="858230" cy="518260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103" name="直線矢印コネクタ 102"/>
            <p:cNvCxnSpPr/>
            <p:nvPr/>
          </p:nvCxnSpPr>
          <p:spPr>
            <a:xfrm flipV="1">
              <a:off x="931226" y="1023658"/>
              <a:ext cx="317396" cy="2400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テキスト ボックス 103"/>
            <p:cNvSpPr txBox="1"/>
            <p:nvPr/>
          </p:nvSpPr>
          <p:spPr>
            <a:xfrm>
              <a:off x="-62357" y="1272455"/>
              <a:ext cx="2424557" cy="424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Vgs</a:t>
              </a:r>
              <a:r>
                <a:rPr kumimoji="1" lang="ja-JP" altLang="en-US" sz="1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をモニター</a:t>
              </a:r>
              <a:endParaRPr kumimoji="1" lang="ja-JP" altLang="en-US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2362200" y="1965960"/>
              <a:ext cx="394034" cy="395537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C1</a:t>
              </a:r>
              <a:endParaRPr kumimoji="1" lang="ja-JP" altLang="en-US" sz="14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467386" y="2377453"/>
              <a:ext cx="463839" cy="395537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100" dirty="0" smtClean="0">
                  <a:solidFill>
                    <a:schemeClr val="tx1"/>
                  </a:solidFill>
                </a:rPr>
                <a:t>R1</a:t>
              </a:r>
              <a:endParaRPr kumimoji="1" lang="ja-JP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3516387" y="1704301"/>
              <a:ext cx="463839" cy="395537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9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C2</a:t>
              </a:r>
              <a:endParaRPr kumimoji="1" lang="ja-JP" altLang="en-US" sz="14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4860032" y="2334412"/>
            <a:ext cx="3897630" cy="4228147"/>
            <a:chOff x="628650" y="1445586"/>
            <a:chExt cx="3897630" cy="4228147"/>
          </a:xfrm>
        </p:grpSpPr>
        <p:pic>
          <p:nvPicPr>
            <p:cNvPr id="110" name="図 10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650" y="1445586"/>
              <a:ext cx="3694575" cy="4228147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11" name="テキスト ボックス 110"/>
            <p:cNvSpPr txBox="1"/>
            <p:nvPr/>
          </p:nvSpPr>
          <p:spPr>
            <a:xfrm>
              <a:off x="1844040" y="1828800"/>
              <a:ext cx="26822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1photon : 300 </a:t>
              </a:r>
              <a:r>
                <a:rPr kumimoji="1" lang="en-US" altLang="ja-JP" sz="2400" b="1" dirty="0" err="1" smtClean="0">
                  <a:solidFill>
                    <a:schemeClr val="accent4">
                      <a:lumMod val="75000"/>
                    </a:schemeClr>
                  </a:solidFill>
                </a:rPr>
                <a:t>uV</a:t>
              </a:r>
              <a:endParaRPr kumimoji="1" lang="en-US" altLang="ja-JP" sz="2400" b="1" dirty="0" smtClean="0">
                <a:solidFill>
                  <a:schemeClr val="accent4">
                    <a:lumMod val="75000"/>
                  </a:schemeClr>
                </a:solidFill>
              </a:endParaRPr>
            </a:p>
            <a:p>
              <a:r>
                <a:rPr lang="en-US" altLang="ja-JP" sz="2400" b="1" dirty="0" smtClean="0">
                  <a:solidFill>
                    <a:srgbClr val="00B050"/>
                  </a:solidFill>
                </a:rPr>
                <a:t>2photon : 700 </a:t>
              </a:r>
              <a:r>
                <a:rPr lang="en-US" altLang="ja-JP" sz="2400" b="1" dirty="0" err="1">
                  <a:solidFill>
                    <a:srgbClr val="00B050"/>
                  </a:solidFill>
                </a:rPr>
                <a:t>u</a:t>
              </a:r>
              <a:r>
                <a:rPr lang="en-US" altLang="ja-JP" sz="2400" b="1" dirty="0" err="1" smtClean="0">
                  <a:solidFill>
                    <a:srgbClr val="00B050"/>
                  </a:solidFill>
                </a:rPr>
                <a:t>V</a:t>
              </a:r>
              <a:endParaRPr lang="en-US" altLang="ja-JP" sz="2400" b="1" dirty="0" smtClean="0">
                <a:solidFill>
                  <a:srgbClr val="00B050"/>
                </a:solidFill>
              </a:endParaRPr>
            </a:p>
            <a:p>
              <a:r>
                <a:rPr kumimoji="1" lang="en-US" altLang="ja-JP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3photon : 1 mV</a:t>
              </a:r>
              <a:endParaRPr kumimoji="1" lang="ja-JP" altLang="en-US" sz="2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テキスト ボックス 111"/>
              <p:cNvSpPr txBox="1"/>
              <p:nvPr/>
            </p:nvSpPr>
            <p:spPr>
              <a:xfrm>
                <a:off x="5016151" y="778257"/>
                <a:ext cx="394118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/>
                      </a:rPr>
                      <m:t>10</m:t>
                    </m:r>
                    <m:r>
                      <a:rPr kumimoji="1" lang="en-US" altLang="ja-JP" b="0" i="1" smtClean="0">
                        <a:latin typeface="Cambria Math"/>
                      </a:rPr>
                      <m:t>𝜇</m:t>
                    </m:r>
                    <m:r>
                      <a:rPr kumimoji="1" lang="en-US" altLang="ja-JP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kumimoji="1" lang="ja-JP" altLang="en-US" dirty="0" smtClean="0"/>
                  <a:t>中赤外光入射の際の回路</a:t>
                </a:r>
                <a:r>
                  <a:rPr lang="ja-JP" altLang="en-US" dirty="0"/>
                  <a:t>シミュレーション</a:t>
                </a:r>
                <a:endParaRPr kumimoji="1" lang="en-US" altLang="ja-JP" dirty="0" smtClean="0"/>
              </a:p>
              <a:p>
                <a:r>
                  <a:rPr kumimoji="1" lang="en-US" altLang="ja-JP" dirty="0" smtClean="0"/>
                  <a:t>Al </a:t>
                </a:r>
                <a:r>
                  <a:rPr lang="en-US" altLang="ja-JP" dirty="0" smtClean="0"/>
                  <a:t>layer trapping gain</a:t>
                </a:r>
                <a:r>
                  <a:rPr kumimoji="1" lang="en-US" altLang="ja-JP" dirty="0" smtClean="0"/>
                  <a:t>= 10 </a:t>
                </a:r>
                <a:r>
                  <a:rPr lang="ja-JP" altLang="en-US" dirty="0" smtClean="0"/>
                  <a:t>を仮定</a:t>
                </a:r>
                <a:endParaRPr lang="en-US" altLang="ja-JP" dirty="0" smtClean="0"/>
              </a:p>
              <a:p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𝐶</m:t>
                    </m:r>
                    <m:r>
                      <a:rPr lang="en-US" altLang="ja-JP" i="1">
                        <a:latin typeface="Cambria Math"/>
                      </a:rPr>
                      <m:t>1=1.4</m:t>
                    </m:r>
                    <m:r>
                      <a:rPr lang="en-US" altLang="ja-JP" i="1">
                        <a:latin typeface="Cambria Math"/>
                      </a:rPr>
                      <m:t>𝑝𝐹</m:t>
                    </m:r>
                  </m:oMath>
                </a14:m>
                <a:r>
                  <a:rPr lang="en-US" altLang="ja-JP" dirty="0"/>
                  <a:t>,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𝐶</m:t>
                    </m:r>
                    <m:r>
                      <a:rPr lang="en-US" altLang="ja-JP" i="1">
                        <a:latin typeface="Cambria Math"/>
                      </a:rPr>
                      <m:t>2=3.2</m:t>
                    </m:r>
                    <m:r>
                      <a:rPr lang="en-US" altLang="ja-JP" i="1">
                        <a:latin typeface="Cambria Math"/>
                      </a:rPr>
                      <m:t>𝑓𝐹</m:t>
                    </m:r>
                  </m:oMath>
                </a14:m>
                <a:r>
                  <a:rPr lang="en-US" altLang="ja-JP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/>
                      </a:rPr>
                      <m:t>𝑅</m:t>
                    </m:r>
                    <m:r>
                      <a:rPr lang="en-US" altLang="ja-JP" b="0" i="1" smtClean="0">
                        <a:latin typeface="Cambria Math"/>
                      </a:rPr>
                      <m:t>1=50</m:t>
                    </m:r>
                    <m:r>
                      <a:rPr lang="en-US" altLang="ja-JP" b="0" i="1" smtClean="0">
                        <a:latin typeface="Cambria Math"/>
                      </a:rPr>
                      <m:t>𝑀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/>
                      </a:rPr>
                      <m:t>Ω</m:t>
                    </m:r>
                  </m:oMath>
                </a14:m>
                <a:endParaRPr lang="en-US" altLang="ja-JP" b="0" dirty="0" smtClean="0"/>
              </a:p>
            </p:txBody>
          </p:sp>
        </mc:Choice>
        <mc:Fallback xmlns="">
          <p:sp>
            <p:nvSpPr>
              <p:cNvPr id="112" name="テキスト ボックス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6151" y="778257"/>
                <a:ext cx="3941189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1393" t="-3553" b="-71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3" name="図 1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0022" y="1004021"/>
            <a:ext cx="1861931" cy="19935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4" name="直線矢印コネクタ 113"/>
          <p:cNvCxnSpPr/>
          <p:nvPr/>
        </p:nvCxnSpPr>
        <p:spPr>
          <a:xfrm>
            <a:off x="3559444" y="1353238"/>
            <a:ext cx="10661" cy="103031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589597" y="1074367"/>
            <a:ext cx="1211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STJ</a:t>
            </a:r>
            <a:r>
              <a:rPr kumimoji="1" lang="ja-JP" altLang="en-US" dirty="0" err="1" smtClean="0"/>
              <a:t>の擬</a:t>
            </a:r>
            <a:r>
              <a:rPr kumimoji="1" lang="ja-JP" altLang="en-US" dirty="0" smtClean="0"/>
              <a:t>似信号電流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3311559" y="2562413"/>
            <a:ext cx="883962" cy="606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テキスト ボックス 114"/>
              <p:cNvSpPr txBox="1"/>
              <p:nvPr/>
            </p:nvSpPr>
            <p:spPr>
              <a:xfrm>
                <a:off x="3543716" y="2489394"/>
                <a:ext cx="6059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/>
                  <a:t>2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/>
                      </a:rPr>
                      <m:t>𝜇</m:t>
                    </m:r>
                  </m:oMath>
                </a14:m>
                <a:r>
                  <a:rPr kumimoji="1" lang="en-US" altLang="ja-JP" dirty="0" smtClean="0"/>
                  <a:t>S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15" name="テキスト ボックス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3716" y="2489394"/>
                <a:ext cx="605924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8000" t="-8197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6" name="テキスト ボックス 115"/>
          <p:cNvSpPr txBox="1"/>
          <p:nvPr/>
        </p:nvSpPr>
        <p:spPr>
          <a:xfrm>
            <a:off x="-1215181" y="5555419"/>
            <a:ext cx="3941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6904038" y="20950"/>
            <a:ext cx="2132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K.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+mn-ea"/>
              <a:ea typeface="+mn-ea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609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196752"/>
                <a:ext cx="8640960" cy="5400600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are developing a detector to measure single photon energy with &lt;2% resolution </a:t>
                </a:r>
                <a:r>
                  <a:rPr kumimoji="1" lang="en-US" altLang="ja-JP" sz="24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</a:t>
                </a:r>
                <a:r>
                  <a:rPr lang="en-US" altLang="ja-JP" sz="24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.</a:t>
                </a:r>
              </a:p>
              <a:p>
                <a:pPr lvl="1"/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Our choices are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and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array with grating.</a:t>
                </a: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We’ve confirmed to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Hf-HfOx-Hf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structure is established.</a:t>
                </a:r>
              </a:p>
              <a:p>
                <a:pPr lvl="1"/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Much improvement in leakage current is required.</a:t>
                </a:r>
              </a:p>
              <a:p>
                <a:pPr lvl="1"/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start looking at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response to photons.</a:t>
                </a: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Development of readout electronics for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is underway.</a:t>
                </a:r>
              </a:p>
              <a:p>
                <a:pPr lvl="1"/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to measure a single photon of visible/NIR light at the first milestone.</a:t>
                </a:r>
              </a:p>
              <a:p>
                <a:pPr lvl="1"/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Several ultra low temperature amplifier candidates are under development.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SOI-STJ is one of promising candidates.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196752"/>
                <a:ext cx="8640960" cy="5400600"/>
              </a:xfrm>
              <a:blipFill rotWithShape="1">
                <a:blip r:embed="rId2"/>
                <a:stretch>
                  <a:fillRect l="-917" t="-790" r="-1622" b="-248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616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sp>
        <p:nvSpPr>
          <p:cNvPr id="4" name="AutoShape 2" descr="axis2.gif"/>
          <p:cNvSpPr>
            <a:spLocks noChangeAspect="1" noChangeArrowheads="1"/>
          </p:cNvSpPr>
          <p:nvPr/>
        </p:nvSpPr>
        <p:spPr bwMode="auto">
          <a:xfrm>
            <a:off x="155575" y="-2155825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AutoShape 4" descr="axis2.gif"/>
          <p:cNvSpPr>
            <a:spLocks noChangeAspect="1" noChangeArrowheads="1"/>
          </p:cNvSpPr>
          <p:nvPr/>
        </p:nvSpPr>
        <p:spPr bwMode="auto">
          <a:xfrm>
            <a:off x="307975" y="-2003425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AutoShape 6" descr="axis2.gif"/>
          <p:cNvSpPr>
            <a:spLocks noChangeAspect="1" noChangeArrowheads="1"/>
          </p:cNvSpPr>
          <p:nvPr/>
        </p:nvSpPr>
        <p:spPr bwMode="auto">
          <a:xfrm>
            <a:off x="460375" y="-1851025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AutoShape 8" descr="https://www.tsukuba.jp.hep.net/twiki/pub/STJ/InternalTakeuchi/axis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AutoShape 10" descr="https://www.tsukuba.jp.hep.net/twiki/pub/STJ/InternalTakeuchi/axis2.gi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16"/>
          <p:cNvSpPr/>
          <p:nvPr/>
        </p:nvSpPr>
        <p:spPr bwMode="auto">
          <a:xfrm>
            <a:off x="3807622" y="1268760"/>
            <a:ext cx="1372989" cy="2952328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340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 3" descr="Temp_low.png"/>
          <p:cNvPicPr>
            <a:picLocks noGrp="1" noChangeAspect="1"/>
          </p:cNvPicPr>
          <p:nvPr/>
        </p:nvPicPr>
        <p:blipFill>
          <a:blip r:embed="rId2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764704"/>
            <a:ext cx="5256584" cy="356481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5212" y="7381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Dilution refrigerator operation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0976" y="4365104"/>
            <a:ext cx="8618072" cy="2160240"/>
          </a:xfrm>
        </p:spPr>
        <p:txBody>
          <a:bodyPr>
            <a:normAutofit lnSpcReduction="10000"/>
          </a:bodyPr>
          <a:lstStyle/>
          <a:p>
            <a:r>
              <a:rPr lang="en-US" altLang="ja-JP" sz="2800" dirty="0" smtClean="0"/>
              <a:t>Our record minimum temperature: </a:t>
            </a:r>
            <a:r>
              <a:rPr lang="en-US" altLang="ja-JP" sz="2800" dirty="0" smtClean="0">
                <a:solidFill>
                  <a:srgbClr val="FF0000"/>
                </a:solidFill>
              </a:rPr>
              <a:t>28mK</a:t>
            </a:r>
          </a:p>
          <a:p>
            <a:pPr lvl="1"/>
            <a:r>
              <a:rPr lang="en-US" altLang="ja-JP" sz="2400" dirty="0" smtClean="0"/>
              <a:t>4 samples, 1 optical fiber, and </a:t>
            </a:r>
            <a:r>
              <a:rPr lang="en-US" altLang="ja-JP" sz="2400" dirty="0" err="1" smtClean="0"/>
              <a:t>RuOx</a:t>
            </a:r>
            <a:r>
              <a:rPr lang="en-US" altLang="ja-JP" sz="2400" dirty="0" smtClean="0"/>
              <a:t> sensor are mounted on the stage</a:t>
            </a:r>
          </a:p>
          <a:p>
            <a:pPr lvl="1"/>
            <a:r>
              <a:rPr lang="en-US" altLang="ja-JP" sz="2400" dirty="0" err="1" smtClean="0"/>
              <a:t>RuOx</a:t>
            </a:r>
            <a:r>
              <a:rPr lang="en-US" altLang="ja-JP" sz="2400" dirty="0" smtClean="0"/>
              <a:t> sensor is calibrated at known </a:t>
            </a:r>
            <a:r>
              <a:rPr lang="en-US" altLang="ja-JP" sz="2400" dirty="0" err="1" smtClean="0"/>
              <a:t>Hf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Tc</a:t>
            </a:r>
            <a:r>
              <a:rPr lang="en-US" altLang="ja-JP" sz="2400" dirty="0" smtClean="0"/>
              <a:t> (130mK)</a:t>
            </a:r>
          </a:p>
          <a:p>
            <a:pPr lvl="1">
              <a:buFont typeface="Wingdings" pitchFamily="2" charset="2"/>
              <a:buChar char="ó"/>
            </a:pPr>
            <a:r>
              <a:rPr lang="en-US" altLang="ja-JP" sz="2400" dirty="0" smtClean="0"/>
              <a:t>Goal for </a:t>
            </a:r>
            <a:r>
              <a:rPr lang="en-US" altLang="ja-JP" sz="2400" dirty="0" err="1" smtClean="0"/>
              <a:t>Hf</a:t>
            </a:r>
            <a:r>
              <a:rPr lang="en-US" altLang="ja-JP" sz="2400" dirty="0" smtClean="0"/>
              <a:t>-STJ operation: 20mK</a:t>
            </a:r>
          </a:p>
        </p:txBody>
      </p:sp>
      <p:sp>
        <p:nvSpPr>
          <p:cNvPr id="5" name="四角形吹き出し 4"/>
          <p:cNvSpPr/>
          <p:nvPr/>
        </p:nvSpPr>
        <p:spPr>
          <a:xfrm>
            <a:off x="1691680" y="2682962"/>
            <a:ext cx="864096" cy="288032"/>
          </a:xfrm>
          <a:prstGeom prst="wedgeRectCallout">
            <a:avLst>
              <a:gd name="adj1" fmla="val -66418"/>
              <a:gd name="adj2" fmla="val 30182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28mK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043200" y="1239719"/>
            <a:ext cx="1473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/>
              <a:t> </a:t>
            </a:r>
            <a:r>
              <a:rPr lang="en-US" altLang="ja-JP" sz="2400" dirty="0" smtClean="0"/>
              <a:t>Feb</a:t>
            </a:r>
            <a:r>
              <a:rPr lang="en-US" altLang="ja-JP" sz="2400" dirty="0"/>
              <a:t>. </a:t>
            </a:r>
            <a:r>
              <a:rPr lang="en-US" altLang="ja-JP" sz="2400" dirty="0" smtClean="0"/>
              <a:t>2012</a:t>
            </a:r>
            <a:endParaRPr lang="ja-JP" altLang="en-US" sz="2400" dirty="0"/>
          </a:p>
        </p:txBody>
      </p:sp>
      <p:grpSp>
        <p:nvGrpSpPr>
          <p:cNvPr id="25" name="グループ化 24"/>
          <p:cNvGrpSpPr/>
          <p:nvPr/>
        </p:nvGrpSpPr>
        <p:grpSpPr>
          <a:xfrm>
            <a:off x="5580267" y="1409196"/>
            <a:ext cx="3274377" cy="3123595"/>
            <a:chOff x="5580115" y="1030809"/>
            <a:chExt cx="3274377" cy="1984297"/>
          </a:xfrm>
        </p:grpSpPr>
        <p:pic>
          <p:nvPicPr>
            <p:cNvPr id="7" name="Picture 4" descr="\\130.158.105.2\Linux\yuji\wShare\tmp\新しいフォルダー\Wire_mod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0975" y="1440827"/>
              <a:ext cx="2676524" cy="11096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7020272" y="2645774"/>
              <a:ext cx="1834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Temperature(</a:t>
              </a:r>
              <a:r>
                <a:rPr lang="en-US" altLang="ja-JP" dirty="0" err="1" smtClean="0"/>
                <a:t>mK</a:t>
              </a:r>
              <a:r>
                <a:rPr lang="en-US" altLang="ja-JP" dirty="0" smtClean="0"/>
                <a:t>)</a:t>
              </a:r>
              <a:endParaRPr kumimoji="1" lang="ja-JP" altLang="en-US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703429" y="2492896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100</a:t>
              </a:r>
              <a:endParaRPr kumimoji="1" lang="ja-JP" altLang="en-US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935791" y="249298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 rot="16200000">
              <a:off x="5031952" y="1578972"/>
              <a:ext cx="14656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Resistance(Ω)</a:t>
              </a:r>
              <a:endParaRPr kumimoji="1" lang="ja-JP" altLang="en-US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5828671" y="18109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828671" y="23495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835139" y="127417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2</a:t>
              </a:r>
              <a:endParaRPr kumimoji="1" lang="ja-JP" altLang="en-US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151896" y="1440827"/>
              <a:ext cx="879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err="1" smtClean="0"/>
                <a:t>Hf</a:t>
              </a:r>
              <a:r>
                <a:rPr lang="en-US" altLang="ja-JP" b="1" dirty="0" smtClean="0"/>
                <a:t> wire</a:t>
              </a:r>
              <a:endParaRPr kumimoji="1" lang="ja-JP" altLang="en-US" b="1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7583487" y="2502406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2</a:t>
              </a:r>
              <a:r>
                <a:rPr lang="en-US" altLang="ja-JP" dirty="0" smtClean="0"/>
                <a:t>00</a:t>
              </a:r>
              <a:endParaRPr kumimoji="1" lang="ja-JP" altLang="en-US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7350326" y="2146543"/>
              <a:ext cx="1367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</a:rPr>
                <a:t>SC transition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 flipH="1" flipV="1">
              <a:off x="7173582" y="1837785"/>
              <a:ext cx="720080" cy="34253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6207546" y="1689317"/>
              <a:ext cx="9321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err="1" smtClean="0"/>
                <a:t>Tc</a:t>
              </a:r>
              <a:r>
                <a:rPr kumimoji="1" lang="en-US" altLang="ja-JP" sz="1400" dirty="0" smtClean="0"/>
                <a:t>=130mK</a:t>
              </a:r>
              <a:endParaRPr kumimoji="1" lang="ja-JP" altLang="en-US" sz="1400" dirty="0"/>
            </a:p>
          </p:txBody>
        </p:sp>
      </p:grp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12506" y="764704"/>
            <a:ext cx="28894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The dilution refrigerator in this talk is provided by Prof. </a:t>
            </a:r>
            <a:r>
              <a:rPr kumimoji="1" lang="en-US" altLang="ja-JP" dirty="0" err="1" smtClean="0"/>
              <a:t>Ootuka</a:t>
            </a:r>
            <a:r>
              <a:rPr kumimoji="1" lang="en-US" altLang="ja-JP" dirty="0" smtClean="0"/>
              <a:t> (U. of Tsukuba)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222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Feasibility of VIS/NIR single photon detection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96448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typical time constant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STJ response to pulsed light  is ~1μs</a:t>
                </a:r>
              </a:p>
              <a:p>
                <a:r>
                  <a:rPr lang="en-US" altLang="ja-JP" sz="24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leakage is 160nA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160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𝑛𝐴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12</m:t>
                            </m:r>
                          </m:sup>
                        </m:sSup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Fluctuation from electron statistics in 1μs is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6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3</m:t>
                            </m:r>
                          </m:sup>
                        </m:sSup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While expected signal for 1eV are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(Assume back tunneling gain x10)</a:t>
                </a:r>
              </a:p>
              <a:p>
                <a:pPr marL="400050" lvl="1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𝑒𝑉</m:t>
                        </m:r>
                      </m:num>
                      <m:den>
                        <m: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𝑒𝑉</m:t>
                        </m:r>
                      </m:num>
                      <m:den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1.7×1.5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𝑚𝑒𝑉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4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sSup>
                      <m:sSup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p>
                    </m:sSup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More than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sigma away from leakage fluctuation</a:t>
                </a:r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964488" cy="5256584"/>
              </a:xfrm>
              <a:blipFill rotWithShape="1">
                <a:blip r:embed="rId2"/>
                <a:stretch>
                  <a:fillRect l="-884" t="-8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7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535834" y="1340768"/>
                <a:ext cx="8229600" cy="452596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1800" b="0" i="1" smtClean="0">
                        <a:latin typeface="Cambria Math"/>
                      </a:rPr>
                      <m:t>4</m:t>
                    </m:r>
                    <m:r>
                      <a:rPr kumimoji="1" lang="en-US" altLang="ja-JP" sz="1800" b="0" i="1" smtClean="0">
                        <a:latin typeface="Cambria Math"/>
                      </a:rPr>
                      <m:t>𝜇</m:t>
                    </m:r>
                    <m:sSup>
                      <m:sSupPr>
                        <m:ctrlPr>
                          <a:rPr kumimoji="1" lang="en-US" altLang="ja-JP" sz="1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kumimoji="1" lang="en-US" altLang="ja-JP" sz="18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kumimoji="1" lang="en-US" altLang="ja-JP" sz="1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1" lang="ja-JP" altLang="en-US" sz="1800" dirty="0" smtClean="0"/>
                  <a:t> </a:t>
                </a:r>
                <a:r>
                  <a:rPr kumimoji="1" lang="en-US" altLang="ja-JP" sz="1800" dirty="0" smtClean="0"/>
                  <a:t>junction size STJ</a:t>
                </a:r>
              </a:p>
              <a:p>
                <a:r>
                  <a:rPr lang="en-US" altLang="ja-JP" sz="1800" dirty="0" smtClean="0"/>
                  <a:t>Emission of </a:t>
                </a:r>
                <a:r>
                  <a:rPr kumimoji="1" lang="en-US" altLang="ja-JP" sz="1800" dirty="0" smtClean="0"/>
                  <a:t>465nm pulsed light at single photon level</a:t>
                </a:r>
              </a:p>
              <a:p>
                <a:r>
                  <a:rPr lang="en-US" altLang="ja-JP" sz="1800" dirty="0" smtClean="0"/>
                  <a:t>We estimated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=2.75</m:t>
                    </m:r>
                  </m:oMath>
                </a14:m>
                <a:r>
                  <a:rPr kumimoji="1" lang="ja-JP" altLang="en-US" sz="1800" dirty="0" smtClean="0"/>
                  <a:t> </a:t>
                </a:r>
                <a:r>
                  <a:rPr lang="en-US" altLang="ja-JP" sz="1800" dirty="0" smtClean="0"/>
                  <a:t>assuming photon stat</a:t>
                </a:r>
                <a:r>
                  <a:rPr kumimoji="1" lang="en-US" altLang="ja-JP" sz="1800" dirty="0" smtClean="0"/>
                  <a:t>.</a:t>
                </a:r>
              </a:p>
              <a:p>
                <a:r>
                  <a:rPr lang="en-US" altLang="ja-JP" sz="1800" dirty="0" smtClean="0"/>
                  <a:t>Fit the charge distribution to the sum of  distributions from 0, 1, 2, and 3 photons, assuming Poisson distribution for </a:t>
                </a:r>
                <a:r>
                  <a:rPr lang="en-US" altLang="ja-JP" sz="1800" dirty="0" err="1" smtClean="0"/>
                  <a:t>Nphoton</a:t>
                </a:r>
                <a:r>
                  <a:rPr lang="en-US" altLang="ja-JP" sz="1800" dirty="0" smtClean="0"/>
                  <a:t>  distribution.</a:t>
                </a:r>
                <a:endParaRPr kumimoji="1" lang="ja-JP" altLang="en-US" sz="1800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5834" y="1340768"/>
                <a:ext cx="8229600" cy="4525963"/>
              </a:xfrm>
              <a:blipFill rotWithShape="1">
                <a:blip r:embed="rId2"/>
                <a:stretch>
                  <a:fillRect l="-519" t="-67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29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212976"/>
            <a:ext cx="4583058" cy="34372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6" name="テキスト ボックス 5"/>
          <p:cNvSpPr txBox="1"/>
          <p:nvPr/>
        </p:nvSpPr>
        <p:spPr>
          <a:xfrm>
            <a:off x="6904038" y="20950"/>
            <a:ext cx="2132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T.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Okudaira</a:t>
            </a:r>
            <a:endParaRPr kumimoji="1" lang="en-US" altLang="ja-JP" sz="1600" dirty="0" smtClean="0">
              <a:latin typeface="+mn-ea"/>
              <a:ea typeface="+mn-ea"/>
              <a:cs typeface="Arial Unicode MS" pitchFamily="50" charset="-128"/>
            </a:endParaRPr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</a:t>
            </a:r>
            <a:r>
              <a:rPr lang="ja-JP" altLang="en-US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可視光応答信号</a:t>
            </a:r>
          </a:p>
        </p:txBody>
      </p:sp>
    </p:spTree>
    <p:extLst>
      <p:ext uri="{BB962C8B-B14F-4D97-AF65-F5344CB8AC3E}">
        <p14:creationId xmlns:p14="http://schemas.microsoft.com/office/powerpoint/2010/main" val="1456384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23850" y="260350"/>
            <a:ext cx="8640763" cy="515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200" dirty="0" smtClean="0"/>
              <a:t>Neutrino Decay Search </a:t>
            </a:r>
            <a:r>
              <a:rPr lang="ja-JP" altLang="en-US" sz="2200" dirty="0"/>
              <a:t>関連</a:t>
            </a:r>
            <a:r>
              <a:rPr lang="ja-JP" altLang="en-US" sz="2200" dirty="0" smtClean="0"/>
              <a:t>の成果</a:t>
            </a:r>
            <a:r>
              <a:rPr lang="en-US" altLang="ja-JP" sz="2200" dirty="0"/>
              <a:t> </a:t>
            </a:r>
            <a:r>
              <a:rPr lang="en-US" altLang="ja-JP" sz="2200" dirty="0" smtClean="0"/>
              <a:t>JFY2012~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51520" y="776288"/>
            <a:ext cx="8424862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Proceedings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S. Kim et al., TIPP2011 Physics </a:t>
            </a:r>
            <a:r>
              <a:rPr lang="en-US" altLang="ja-JP" sz="2000" b="1" dirty="0" err="1" smtClean="0">
                <a:solidFill>
                  <a:srgbClr val="6CB018"/>
                </a:solidFill>
                <a:latin typeface="Times New Roman" pitchFamily="18" charset="0"/>
              </a:rPr>
              <a:t>Procedia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 37(2012)667-674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学会発表</a:t>
            </a:r>
            <a:endParaRPr lang="en-US" altLang="ja-JP" sz="2000" b="1" dirty="0" smtClean="0">
              <a:solidFill>
                <a:srgbClr val="6CB018"/>
              </a:solidFill>
              <a:latin typeface="Times New Roman" pitchFamily="18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京都産業大学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(2012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年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9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月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 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：　金井</a:t>
            </a:r>
            <a:endParaRPr lang="en-US" altLang="ja-JP" sz="2000" b="1" dirty="0" smtClean="0">
              <a:solidFill>
                <a:srgbClr val="6CB018"/>
              </a:solidFill>
              <a:latin typeface="Times New Roman" pitchFamily="18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東広島学会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(2013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年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3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月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：　永田，笠原</a:t>
            </a:r>
            <a:endParaRPr lang="en-US" altLang="ja-JP" sz="2000" b="1" dirty="0" smtClean="0">
              <a:solidFill>
                <a:srgbClr val="6CB018"/>
              </a:solidFill>
              <a:latin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APPC12(2013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年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7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月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): 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金</a:t>
            </a:r>
            <a:endParaRPr lang="en-US" altLang="ja-JP" sz="2000" b="1" dirty="0" smtClean="0">
              <a:solidFill>
                <a:srgbClr val="6CB018"/>
              </a:solidFill>
              <a:latin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CMB2013(2013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年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6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月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): 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ポスターセッション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武内，笠原，奥平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SPICA collaboration 2013 (2013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年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6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月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): 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ポスターセッション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金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ja-JP" altLang="en-US" sz="2000" b="1" dirty="0">
                <a:solidFill>
                  <a:srgbClr val="6CB018"/>
                </a:solidFill>
                <a:latin typeface="Times New Roman" pitchFamily="18" charset="0"/>
              </a:rPr>
              <a:t>「背景放射で拓く宇宙創成の物理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]</a:t>
            </a:r>
            <a:r>
              <a:rPr lang="ja-JP" altLang="en-US" sz="2000" b="1" dirty="0">
                <a:solidFill>
                  <a:srgbClr val="6CB018"/>
                </a:solidFill>
                <a:latin typeface="Times New Roman" pitchFamily="18" charset="0"/>
              </a:rPr>
              <a:t>シンポジウム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2012(2012</a:t>
            </a:r>
            <a:r>
              <a:rPr lang="ja-JP" altLang="en-US" sz="2000" b="1" dirty="0">
                <a:solidFill>
                  <a:srgbClr val="6CB018"/>
                </a:solidFill>
                <a:latin typeface="Times New Roman" pitchFamily="18" charset="0"/>
              </a:rPr>
              <a:t>年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7</a:t>
            </a:r>
            <a:r>
              <a:rPr lang="ja-JP" altLang="en-US" sz="2000" b="1" dirty="0">
                <a:solidFill>
                  <a:srgbClr val="6CB018"/>
                </a:solidFill>
                <a:latin typeface="Times New Roman" pitchFamily="18" charset="0"/>
              </a:rPr>
              <a:t>月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ja-JP" altLang="en-US" sz="2000" b="1" dirty="0">
                <a:solidFill>
                  <a:srgbClr val="6CB018"/>
                </a:solidFill>
                <a:latin typeface="Times New Roman" pitchFamily="18" charset="0"/>
              </a:rPr>
              <a:t>：武内</a:t>
            </a:r>
            <a:endParaRPr lang="en-US" altLang="ja-JP" sz="2000" b="1" dirty="0">
              <a:solidFill>
                <a:srgbClr val="6CB018"/>
              </a:solidFill>
              <a:latin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ja-JP" altLang="en-US" sz="2000" b="1" dirty="0">
                <a:solidFill>
                  <a:srgbClr val="6CB018"/>
                </a:solidFill>
                <a:latin typeface="Times New Roman" pitchFamily="18" charset="0"/>
              </a:rPr>
              <a:t>「ニュートリノフロンティアの融合と進化」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研究会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(2013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年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4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月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：金</a:t>
            </a:r>
            <a:endParaRPr lang="en-US" altLang="ja-JP" sz="2000" b="1" dirty="0" smtClean="0">
              <a:solidFill>
                <a:srgbClr val="6CB018"/>
              </a:solidFill>
              <a:latin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SAT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テクノロジーショーケース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(2013</a:t>
            </a:r>
            <a:r>
              <a:rPr lang="ja-JP" altLang="en-US" sz="2000" b="1" dirty="0">
                <a:solidFill>
                  <a:srgbClr val="6CB018"/>
                </a:solidFill>
                <a:latin typeface="Times New Roman" pitchFamily="18" charset="0"/>
              </a:rPr>
              <a:t>年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1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月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：金井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他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endParaRPr lang="ja-JP" altLang="en-US" sz="2000" b="1" dirty="0">
              <a:solidFill>
                <a:srgbClr val="6CB018"/>
              </a:solidFill>
              <a:latin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altLang="ja-JP" sz="2000" b="1" dirty="0" smtClean="0">
              <a:solidFill>
                <a:srgbClr val="6CB018"/>
              </a:solidFill>
              <a:latin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ja-JP" altLang="en-US" sz="2000" b="1" dirty="0">
              <a:solidFill>
                <a:srgbClr val="6CB018"/>
              </a:solidFill>
              <a:latin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altLang="ja-JP" sz="2000" b="1" dirty="0" smtClean="0">
              <a:solidFill>
                <a:srgbClr val="6CB018"/>
              </a:solidFill>
              <a:latin typeface="Times New Roman" pitchFamily="18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US" altLang="ja-JP" sz="2000" b="1" dirty="0">
              <a:solidFill>
                <a:srgbClr val="6CB018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514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27495" y="1151396"/>
                <a:ext cx="8992729" cy="330386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neutrino background (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neutrino magnetic moment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measurement of neutrino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at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sensitivity of detecting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for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</m:e>
                    </m:d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experimental lower limit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SM expectation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L-R symmetric model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(for Dirac neutrino) predicts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495" y="1151396"/>
                <a:ext cx="8992729" cy="3303860"/>
              </a:xfrm>
              <a:blipFill rotWithShape="1">
                <a:blip r:embed="rId2"/>
                <a:stretch>
                  <a:fillRect l="-949" t="-12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正方形/長方形 44"/>
          <p:cNvSpPr/>
          <p:nvPr/>
        </p:nvSpPr>
        <p:spPr>
          <a:xfrm>
            <a:off x="4845717" y="4351901"/>
            <a:ext cx="3235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</a:t>
            </a:r>
            <a:r>
              <a:rPr lang="en-US" altLang="ja-JP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</a:t>
            </a:r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2332902" y="4765261"/>
            <a:ext cx="2574025" cy="1419430"/>
            <a:chOff x="1316887" y="4581128"/>
            <a:chExt cx="2574025" cy="1419430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291925" y="5241076"/>
                  <a:ext cx="51482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𝑖𝐿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1925" y="5241076"/>
                  <a:ext cx="51482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/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97462" y="4996368"/>
                  <a:ext cx="159345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7462" y="4996368"/>
                  <a:ext cx="1593450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619117" y="4581128"/>
                  <a:ext cx="513539" cy="391646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9117" y="4581128"/>
                  <a:ext cx="513539" cy="391646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7813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652967" y="5400748"/>
                  <a:ext cx="53463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52967" y="5400748"/>
                  <a:ext cx="534634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202885" y="5604039"/>
                  <a:ext cx="595868" cy="396519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2885" y="5604039"/>
                  <a:ext cx="595868" cy="396519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1538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5414463" y="4799951"/>
            <a:ext cx="1838190" cy="1219874"/>
            <a:chOff x="5414463" y="4799951"/>
            <a:chExt cx="1838190" cy="1219874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0">
                    <a:srgbClr val="0070C0">
                      <a:lumMod val="100000"/>
                    </a:srgbClr>
                  </a:gs>
                  <a:gs pos="50000">
                    <a:srgbClr val="FF0000"/>
                  </a:gs>
                  <a:gs pos="100000">
                    <a:srgbClr val="0070C0"/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Times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679763" y="5650493"/>
                  <a:ext cx="526939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b="0" i="1" dirty="0" smtClean="0">
                    <a:solidFill>
                      <a:srgbClr val="7030A0"/>
                    </a:solidFill>
                    <a:latin typeface="Cambria Math"/>
                  </a:endParaRPr>
                </a:p>
              </p:txBody>
            </p:sp>
          </mc:Choice>
          <mc:Fallback xmlns=""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79763" y="5650493"/>
                  <a:ext cx="526939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718019" y="5615659"/>
                  <a:ext cx="53463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019" y="5615659"/>
                  <a:ext cx="534634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713991" y="4799951"/>
                  <a:ext cx="513539" cy="391646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3991" y="4799951"/>
                  <a:ext cx="513539" cy="391646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b="-6154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338064" y="5073385"/>
                  <a:ext cx="46320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8064" y="5073385"/>
                  <a:ext cx="463204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/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14363" y="5438261"/>
                  <a:ext cx="483016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4363" y="5438261"/>
                  <a:ext cx="483016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427507" y="5254031"/>
                  <a:ext cx="52764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ℓ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7507" y="5254031"/>
                  <a:ext cx="527645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b="-1667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5868160" y="5917833"/>
                <a:ext cx="104637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+</m:t>
                      </m:r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/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60" y="5917833"/>
                <a:ext cx="1046377" cy="276999"/>
              </a:xfrm>
              <a:prstGeom prst="rect">
                <a:avLst/>
              </a:prstGeom>
              <a:blipFill rotWithShape="1">
                <a:blip r:embed="rId17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2072592" y="4351901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正方形/長方形 91"/>
              <p:cNvSpPr/>
              <p:nvPr/>
            </p:nvSpPr>
            <p:spPr>
              <a:xfrm>
                <a:off x="2488597" y="6385526"/>
                <a:ext cx="210352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GIM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597" y="6385526"/>
                <a:ext cx="2103525" cy="307777"/>
              </a:xfrm>
              <a:prstGeom prst="rect">
                <a:avLst/>
              </a:prstGeom>
              <a:blipFill rotWithShape="1">
                <a:blip r:embed="rId18"/>
                <a:stretch>
                  <a:fillRect l="-580" t="-1961" r="-290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正方形/長方形 92"/>
              <p:cNvSpPr/>
              <p:nvPr/>
            </p:nvSpPr>
            <p:spPr>
              <a:xfrm>
                <a:off x="2373483" y="6081167"/>
                <a:ext cx="151841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16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Γ</m:t>
                      </m:r>
                      <m:r>
                        <a:rPr lang="en-US" altLang="ja-JP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ja-JP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43</m:t>
                                  </m:r>
                                </m:sup>
                              </m:sSup>
                              <m:r>
                                <a:rPr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yr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altLang="ja-JP" sz="16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483" y="6081167"/>
                <a:ext cx="1518418" cy="338554"/>
              </a:xfrm>
              <a:prstGeom prst="rect">
                <a:avLst/>
              </a:prstGeom>
              <a:blipFill rotWithShape="1">
                <a:blip r:embed="rId19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正方形/長方形 93"/>
              <p:cNvSpPr/>
              <p:nvPr/>
            </p:nvSpPr>
            <p:spPr>
              <a:xfrm>
                <a:off x="5112055" y="6081167"/>
                <a:ext cx="151220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16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Γ</m:t>
                      </m:r>
                      <m:r>
                        <a:rPr lang="en-US" altLang="ja-JP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ja-JP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17</m:t>
                                  </m:r>
                                </m:sup>
                              </m:sSup>
                              <m:r>
                                <a:rPr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ja-JP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yr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altLang="ja-JP" sz="1600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55" y="6081167"/>
                <a:ext cx="1512209" cy="338554"/>
              </a:xfrm>
              <a:prstGeom prst="rect">
                <a:avLst/>
              </a:prstGeom>
              <a:blipFill rotWithShape="1">
                <a:blip r:embed="rId20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正方形/長方形 94"/>
              <p:cNvSpPr/>
              <p:nvPr/>
            </p:nvSpPr>
            <p:spPr>
              <a:xfrm>
                <a:off x="5178052" y="6385526"/>
                <a:ext cx="236212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</a:t>
                </a:r>
                <a:r>
                  <a:rPr lang="en-US" altLang="ja-JP" sz="1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only </a:t>
                </a:r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by 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~0.01</m:t>
                    </m:r>
                  </m:oMath>
                </a14:m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5" name="正方形/長方形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8052" y="6385526"/>
                <a:ext cx="2362122" cy="307777"/>
              </a:xfrm>
              <a:prstGeom prst="rect">
                <a:avLst/>
              </a:prstGeom>
              <a:blipFill rotWithShape="1">
                <a:blip r:embed="rId21"/>
                <a:stretch>
                  <a:fillRect l="-515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正方形/長方形 95"/>
          <p:cNvSpPr/>
          <p:nvPr/>
        </p:nvSpPr>
        <p:spPr>
          <a:xfrm>
            <a:off x="7155341" y="5447478"/>
            <a:ext cx="1851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from SM</a:t>
            </a:r>
            <a:endParaRPr lang="en-US" altLang="ja-JP" baseline="30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eutrino magnetic 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moment 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ja-JP" sz="24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𝑗𝐿</m:t>
                        </m:r>
                      </m:sub>
                    </m:sSub>
                    <m:sSub>
                      <m:sSubPr>
                        <m:ctrlPr>
                          <a:rPr lang="en-US" altLang="ja-JP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ja-JP" sz="2400" i="1" dirty="0">
                            <a:latin typeface="Cambria Math"/>
                          </a:rPr>
                          <m:t>𝜇𝜈</m:t>
                        </m:r>
                      </m:sub>
                    </m:sSub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𝑖𝑅</m:t>
                        </m:r>
                      </m:sub>
                    </m:sSub>
                  </m:oMath>
                </a14:m>
                <a:endParaRPr lang="ja-JP" altLang="en-US" sz="1600" dirty="0"/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814199" y="46800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9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7252653" y="4937398"/>
                <a:ext cx="1891347" cy="3922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05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05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05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05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05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05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05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05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105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105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105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1050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050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105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105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05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05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05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05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050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105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105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05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05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05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05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05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05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050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2653" y="4937398"/>
                <a:ext cx="1891347" cy="392287"/>
              </a:xfrm>
              <a:prstGeom prst="rect">
                <a:avLst/>
              </a:prstGeom>
              <a:blipFill rotWithShape="1">
                <a:blip r:embed="rId23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02566" y="5456528"/>
            <a:ext cx="1357924" cy="995380"/>
            <a:chOff x="-254869" y="4890278"/>
            <a:chExt cx="2557446" cy="1874649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616753" y="5508310"/>
              <a:ext cx="1247109" cy="11045"/>
              <a:chOff x="1762354" y="3506048"/>
              <a:chExt cx="1530539" cy="15199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1762354" y="3506048"/>
                <a:ext cx="1530539" cy="104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 flipV="1">
                <a:off x="1768150" y="3509589"/>
                <a:ext cx="1233300" cy="1165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872583" y="6505055"/>
              <a:ext cx="1187232" cy="101041"/>
              <a:chOff x="4125436" y="4242521"/>
              <a:chExt cx="1633802" cy="124009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 flipV="1">
                <a:off x="4125436" y="4242521"/>
                <a:ext cx="1633802" cy="12400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622790" y="4308791"/>
                <a:ext cx="399247" cy="552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7"/>
                  <a:ext cx="74552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7"/>
                  <a:ext cx="745524" cy="523220"/>
                </a:xfrm>
                <a:prstGeom prst="rect">
                  <a:avLst/>
                </a:prstGeom>
                <a:blipFill rotWithShape="1">
                  <a:blip r:embed="rId24"/>
                  <a:stretch>
                    <a:fillRect r="-9231" b="-3555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57053" y="5078646"/>
                  <a:ext cx="715902" cy="5579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5078646"/>
                  <a:ext cx="715902" cy="55791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r="-14516" b="-4375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/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51982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25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altLang="ja-JP" sz="3200" dirty="0" smtClean="0"/>
                  <a:t>Feasibility of photon detection from C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dirty="0" smtClean="0"/>
                  <a:t>B decay</a:t>
                </a:r>
                <a:endParaRPr kumimoji="1" lang="ja-JP" altLang="en-US" sz="3200" dirty="0"/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4826753" y="4465698"/>
                <a:ext cx="4256758" cy="2153917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Simulation</a:t>
                </a:r>
                <a:r>
                  <a:rPr lang="en-US" altLang="ja-JP" sz="1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JPSJ 81 (2012) 024101</a:t>
                </a:r>
                <a:r>
                  <a:rPr lang="en-US" altLang="ja-JP" sz="1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If we assumed</a:t>
                </a:r>
                <a:endParaRPr lang="en-US" altLang="ja-JP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971550" lvl="1" indent="-571500"/>
                <a:r>
                  <a:rPr lang="en-US" altLang="ja-JP" sz="1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No zodiacal emission background</a:t>
                </a:r>
              </a:p>
              <a:p>
                <a:pPr marL="971550" lvl="1" indent="-571500"/>
                <a:r>
                  <a:rPr lang="en-US" altLang="ja-JP" sz="1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10 hour measurement</a:t>
                </a:r>
              </a:p>
              <a:p>
                <a:pPr marL="971550" lvl="1" indent="-571500"/>
                <a:r>
                  <a:rPr lang="en-US" altLang="ja-JP" sz="1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20cm diameter and 0.1</a:t>
                </a:r>
                <a:r>
                  <a:rPr lang="en-US" altLang="ja-JP" sz="1200" baseline="30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</a:t>
                </a:r>
                <a:r>
                  <a:rPr lang="en-US" altLang="ja-JP" sz="1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viewing angle telescope</a:t>
                </a:r>
              </a:p>
              <a:p>
                <a:pPr marL="971550" lvl="1" indent="-571500"/>
                <a:r>
                  <a:rPr lang="en-US" altLang="ja-JP" sz="1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photon detector with 2% energy resolution</a:t>
                </a:r>
              </a:p>
              <a:p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 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can detect C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B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photon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16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16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ja-JP" sz="16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16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(</m:t>
                    </m:r>
                    <m:sSub>
                      <m:sSubPr>
                        <m:ctrlPr>
                          <a:rPr lang="en-US" altLang="ja-JP" sz="16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16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)=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1.5×10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16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ja-JP" altLang="en-US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6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at 6.7</a:t>
                </a:r>
                <a:r>
                  <a:rPr lang="en-US" altLang="ja-JP" sz="16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 significance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.</a:t>
                </a:r>
                <a:endParaRPr lang="ja-JP" altLang="en-US" sz="2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26753" y="4465698"/>
                <a:ext cx="4256758" cy="2153917"/>
              </a:xfrm>
              <a:blipFill rotWithShape="1">
                <a:blip r:embed="rId3"/>
                <a:stretch>
                  <a:fillRect l="-1003" t="-226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</a:t>
            </a:fld>
            <a:endParaRPr kumimoji="1" lang="ja-JP" altLang="en-US"/>
          </a:p>
        </p:txBody>
      </p:sp>
      <p:grpSp>
        <p:nvGrpSpPr>
          <p:cNvPr id="24" name="グループ化 23"/>
          <p:cNvGrpSpPr/>
          <p:nvPr/>
        </p:nvGrpSpPr>
        <p:grpSpPr>
          <a:xfrm>
            <a:off x="4873358" y="1346097"/>
            <a:ext cx="4082231" cy="3119601"/>
            <a:chOff x="593129" y="4554"/>
            <a:chExt cx="8522008" cy="6512435"/>
          </a:xfrm>
        </p:grpSpPr>
        <p:cxnSp>
          <p:nvCxnSpPr>
            <p:cNvPr id="25" name="直線コネクタ 24"/>
            <p:cNvCxnSpPr/>
            <p:nvPr/>
          </p:nvCxnSpPr>
          <p:spPr>
            <a:xfrm flipV="1">
              <a:off x="5328643" y="1728169"/>
              <a:ext cx="0" cy="4320481"/>
            </a:xfrm>
            <a:prstGeom prst="line">
              <a:avLst/>
            </a:prstGeom>
            <a:ln w="50800">
              <a:solidFill>
                <a:srgbClr val="FF000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24" y="404664"/>
              <a:ext cx="7159776" cy="5453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2138616" y="924075"/>
              <a:ext cx="2065401" cy="514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4126688" y="924075"/>
              <a:ext cx="2570709" cy="514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テキスト ボックス 28"/>
                <p:cNvSpPr txBox="1"/>
                <p:nvPr/>
              </p:nvSpPr>
              <p:spPr>
                <a:xfrm rot="16200000">
                  <a:off x="-546590" y="3613418"/>
                  <a:ext cx="2819416" cy="5399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000" b="1" dirty="0" smtClean="0"/>
                    <a:t>Surface </a:t>
                  </a:r>
                  <a:r>
                    <a:rPr kumimoji="1" lang="en-US" altLang="ja-JP" sz="1000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brightness</a:t>
                  </a:r>
                  <a:r>
                    <a:rPr kumimoji="1" lang="en-US" altLang="ja-JP" sz="1000" b="1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000" b="1" i="1" smtClean="0">
                              <a:latin typeface="Cambria Math"/>
                            </a:rPr>
                            <m:t>𝑰</m:t>
                          </m:r>
                        </m:e>
                        <m:sub>
                          <m:r>
                            <a:rPr kumimoji="1" lang="en-US" altLang="ja-JP" sz="1000" b="1" i="1" smtClean="0">
                              <a:latin typeface="Cambria Math"/>
                            </a:rPr>
                            <m:t>𝜸</m:t>
                          </m:r>
                        </m:sub>
                      </m:sSub>
                    </m:oMath>
                  </a14:m>
                  <a:endParaRPr kumimoji="1" lang="ja-JP" altLang="en-US" sz="1000" b="1" dirty="0"/>
                </a:p>
              </p:txBody>
            </p:sp>
          </mc:Choice>
          <mc:Fallback xmlns="">
            <p:sp>
              <p:nvSpPr>
                <p:cNvPr id="264" name="テキスト ボックス 2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322429" y="3687489"/>
                  <a:ext cx="2371098" cy="391839"/>
                </a:xfrm>
                <a:prstGeom prst="rect">
                  <a:avLst/>
                </a:prstGeom>
                <a:blipFill rotWithShape="1">
                  <a:blip r:embed="rId57"/>
                  <a:stretch>
                    <a:fillRect l="-7692" r="-18462" b="-231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テキスト ボックス 29"/>
            <p:cNvSpPr txBox="1"/>
            <p:nvPr/>
          </p:nvSpPr>
          <p:spPr>
            <a:xfrm>
              <a:off x="5993098" y="3911895"/>
              <a:ext cx="3076016" cy="514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Galactic dust emission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6145498" y="5488477"/>
              <a:ext cx="2336462" cy="514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Wavelength[</a:t>
              </a:r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m</a:t>
              </a:r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]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690517" y="4431894"/>
              <a:ext cx="4424620" cy="514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Integrated flux from galaxy counts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3059831" y="2946570"/>
              <a:ext cx="3129559" cy="514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galaxy evolution model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pic>
          <p:nvPicPr>
            <p:cNvPr id="34" name="Picture 2" descr="\\130.158.105.2\Linux\yuji\wShare\tmp\c1.gif"/>
            <p:cNvPicPr>
              <a:picLocks noChangeAspect="1" noChangeArrowheads="1"/>
            </p:cNvPicPr>
            <p:nvPr/>
          </p:nvPicPr>
          <p:blipFill rotWithShape="1">
            <a:blip r:embed="rId5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39" b="33437"/>
            <a:stretch/>
          </p:blipFill>
          <p:spPr bwMode="auto">
            <a:xfrm>
              <a:off x="1475846" y="5857810"/>
              <a:ext cx="6984586" cy="659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テキスト ボックス 34"/>
            <p:cNvSpPr txBox="1"/>
            <p:nvPr/>
          </p:nvSpPr>
          <p:spPr>
            <a:xfrm>
              <a:off x="1374316" y="4554"/>
              <a:ext cx="7382844" cy="5300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b="1" dirty="0" smtClean="0"/>
                <a:t>CIB measurements(</a:t>
              </a:r>
              <a:r>
                <a:rPr lang="en-US" altLang="ja-JP" sz="1050" b="1" dirty="0" smtClean="0">
                  <a:solidFill>
                    <a:srgbClr val="FF0000"/>
                  </a:solidFill>
                  <a:sym typeface="Symbol"/>
                </a:rPr>
                <a:t> AKARI</a:t>
              </a:r>
              <a:r>
                <a:rPr lang="en-US" altLang="ja-JP" sz="1050" b="1" dirty="0" smtClean="0">
                  <a:sym typeface="Symbol"/>
                </a:rPr>
                <a:t>, </a:t>
              </a:r>
              <a:r>
                <a:rPr lang="en-US" altLang="ja-JP" sz="1050" b="1" dirty="0" smtClean="0">
                  <a:solidFill>
                    <a:srgbClr val="0070C0"/>
                  </a:solidFill>
                  <a:sym typeface="Symbol"/>
                </a:rPr>
                <a:t> COBE</a:t>
              </a:r>
              <a:r>
                <a:rPr lang="en-US" altLang="ja-JP" sz="1050" b="1" dirty="0" smtClean="0"/>
                <a:t>)  </a:t>
              </a:r>
              <a:r>
                <a:rPr lang="en-US" altLang="ja-JP" sz="900" b="1" dirty="0" err="1" smtClean="0"/>
                <a:t>Astrophys</a:t>
              </a:r>
              <a:r>
                <a:rPr lang="en-US" altLang="ja-JP" sz="900" b="1" dirty="0" smtClean="0"/>
                <a:t>. J. 737 (2011) 2</a:t>
              </a:r>
              <a:endParaRPr kumimoji="1" lang="ja-JP" altLang="en-US" sz="9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5119846" y="1295853"/>
                  <a:ext cx="2008997" cy="5747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1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1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kumimoji="1" lang="en-US" altLang="ja-JP" sz="11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𝜸</m:t>
                          </m:r>
                        </m:sub>
                      </m:sSub>
                      <m:r>
                        <a:rPr kumimoji="1" lang="en-US" altLang="ja-JP" sz="11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kumimoji="1" lang="en-US" altLang="ja-JP" sz="11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𝟐𝟓</m:t>
                      </m:r>
                      <m:r>
                        <m:rPr>
                          <m:sty m:val="p"/>
                        </m:rPr>
                        <a:rPr kumimoji="1" lang="en-US" altLang="ja-JP" sz="11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1100" b="1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14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271" name="テキスト ボックス 2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9846" y="1295853"/>
                  <a:ext cx="2008997" cy="491609"/>
                </a:xfrm>
                <a:prstGeom prst="rect">
                  <a:avLst/>
                </a:prstGeom>
                <a:blipFill rotWithShape="1">
                  <a:blip r:embed="rId59"/>
                  <a:stretch>
                    <a:fillRect l="-912" b="-493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9" name="グループ化 38"/>
          <p:cNvGrpSpPr/>
          <p:nvPr/>
        </p:nvGrpSpPr>
        <p:grpSpPr>
          <a:xfrm>
            <a:off x="327052" y="1502823"/>
            <a:ext cx="4310961" cy="4594095"/>
            <a:chOff x="2093751" y="2348880"/>
            <a:chExt cx="4310961" cy="4594095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6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3751" y="2555705"/>
              <a:ext cx="4310961" cy="242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Line 5"/>
            <p:cNvSpPr>
              <a:spLocks noChangeShapeType="1"/>
            </p:cNvSpPr>
            <p:nvPr/>
          </p:nvSpPr>
          <p:spPr bwMode="auto">
            <a:xfrm flipH="1">
              <a:off x="4336248" y="3812319"/>
              <a:ext cx="0" cy="30060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2" name="Line 6"/>
            <p:cNvSpPr>
              <a:spLocks noChangeShapeType="1"/>
            </p:cNvSpPr>
            <p:nvPr/>
          </p:nvSpPr>
          <p:spPr bwMode="auto">
            <a:xfrm flipH="1" flipV="1">
              <a:off x="3299807" y="3962621"/>
              <a:ext cx="48665" cy="23845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3" name="Text Box 7"/>
            <p:cNvSpPr txBox="1">
              <a:spLocks noChangeArrowheads="1"/>
            </p:cNvSpPr>
            <p:nvPr/>
          </p:nvSpPr>
          <p:spPr bwMode="auto">
            <a:xfrm>
              <a:off x="2985872" y="3338133"/>
              <a:ext cx="311222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Sharp edge with </a:t>
              </a:r>
              <a:r>
                <a:rPr lang="en-US" altLang="ja-JP" sz="12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1.9K smearing and energy resolution of a detector(0%-5%)</a:t>
              </a:r>
              <a:endParaRPr lang="en-US" altLang="ja-JP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Text Box 8"/>
            <p:cNvSpPr txBox="1">
              <a:spLocks noChangeArrowheads="1"/>
            </p:cNvSpPr>
            <p:nvPr/>
          </p:nvSpPr>
          <p:spPr bwMode="auto">
            <a:xfrm>
              <a:off x="2794699" y="4201078"/>
              <a:ext cx="128529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Red shift effect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4591727" y="4274991"/>
                  <a:ext cx="1312232" cy="3249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1400" b="0" i="1" smtClean="0">
                          <a:latin typeface="Cambria Math"/>
                        </a:rPr>
                        <m:t>=25</m:t>
                      </m:r>
                      <m:r>
                        <m:rPr>
                          <m:sty m:val="p"/>
                        </m:rPr>
                        <a:rPr kumimoji="1" lang="en-US" altLang="ja-JP" sz="1400" b="0" i="1" smtClean="0"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14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1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1727" y="4274991"/>
                  <a:ext cx="1312232" cy="324961"/>
                </a:xfrm>
                <a:prstGeom prst="rect">
                  <a:avLst/>
                </a:prstGeom>
                <a:blipFill rotWithShape="1">
                  <a:blip r:embed="rId6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211007" y="2348880"/>
                  <a:ext cx="4161193" cy="275075"/>
                </a:xfrm>
                <a:prstGeom prst="rect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1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Expected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1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1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11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</m:oMath>
                  </a14:m>
                  <a:r>
                    <a:rPr kumimoji="1" lang="en-US" altLang="ja-JP" sz="11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spectrum for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1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1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11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1100" b="0" i="1" smtClean="0"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1100" b="0" i="1" smtClean="0"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11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r>
                    <a:rPr kumimoji="1" lang="en-US" altLang="ja-JP" sz="11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and </a:t>
                  </a:r>
                  <a14:m>
                    <m:oMath xmlns:m="http://schemas.openxmlformats.org/officeDocument/2006/math">
                      <m:r>
                        <a:rPr lang="en-US" altLang="ja-JP" sz="1100" i="1" dirty="0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𝜏</m:t>
                      </m:r>
                      <m:r>
                        <a:rPr kumimoji="1" lang="en-US" altLang="ja-JP" sz="1100" b="0" i="1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11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11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𝜈</m:t>
                          </m:r>
                        </m:e>
                        <m:sub>
                          <m:r>
                            <a:rPr kumimoji="1" lang="en-US" altLang="ja-JP" sz="11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1100" b="0" i="1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)=</m:t>
                      </m:r>
                      <m:sSup>
                        <m:sSupPr>
                          <m:ctrlPr>
                            <a:rPr kumimoji="1" lang="en-US" altLang="ja-JP" sz="11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pPr>
                        <m:e>
                          <m:r>
                            <a:rPr kumimoji="1" lang="en-US" altLang="ja-JP" sz="11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1.5×10</m:t>
                          </m:r>
                        </m:e>
                        <m:sup>
                          <m:r>
                            <a:rPr kumimoji="1" lang="en-US" altLang="ja-JP" sz="11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17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ja-JP" sz="1100" b="0" i="1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yr</m:t>
                      </m:r>
                    </m:oMath>
                  </a14:m>
                  <a:endParaRPr kumimoji="1" lang="ja-JP" altLang="en-US" sz="11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11007" y="2348880"/>
                  <a:ext cx="4161193" cy="275075"/>
                </a:xfrm>
                <a:prstGeom prst="rect">
                  <a:avLst/>
                </a:prstGeom>
                <a:blipFill rotWithShape="1">
                  <a:blip r:embed="rId62"/>
                  <a:stretch>
                    <a:fillRect b="-408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Line 6"/>
            <p:cNvSpPr>
              <a:spLocks noChangeShapeType="1"/>
            </p:cNvSpPr>
            <p:nvPr/>
          </p:nvSpPr>
          <p:spPr bwMode="auto">
            <a:xfrm flipH="1">
              <a:off x="4336248" y="4451712"/>
              <a:ext cx="265273" cy="266767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8" name="Text Box 7"/>
            <p:cNvSpPr txBox="1">
              <a:spLocks noChangeArrowheads="1"/>
            </p:cNvSpPr>
            <p:nvPr/>
          </p:nvSpPr>
          <p:spPr bwMode="auto">
            <a:xfrm>
              <a:off x="4161682" y="2827356"/>
              <a:ext cx="197835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CIB (fit from COBE data)</a:t>
              </a:r>
              <a:endParaRPr lang="en-US" altLang="ja-JP" sz="12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pic>
          <p:nvPicPr>
            <p:cNvPr id="49" name="Picture 3"/>
            <p:cNvPicPr>
              <a:picLocks noChangeAspect="1" noChangeArrowheads="1"/>
            </p:cNvPicPr>
            <p:nvPr/>
          </p:nvPicPr>
          <p:blipFill rotWithShape="1">
            <a:blip r:embed="rId6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291742" y="4906463"/>
              <a:ext cx="2005176" cy="1107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50" name="直線コネクタ 49"/>
            <p:cNvCxnSpPr/>
            <p:nvPr/>
          </p:nvCxnSpPr>
          <p:spPr>
            <a:xfrm flipH="1">
              <a:off x="3582930" y="4718481"/>
              <a:ext cx="578751" cy="303807"/>
            </a:xfrm>
            <a:prstGeom prst="line">
              <a:avLst/>
            </a:prstGeom>
            <a:ln w="254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>
              <a:off x="4396772" y="4718481"/>
              <a:ext cx="689507" cy="303807"/>
            </a:xfrm>
            <a:prstGeom prst="line">
              <a:avLst/>
            </a:prstGeom>
            <a:ln w="254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2522274" y="6191423"/>
                  <a:ext cx="3870951" cy="7515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050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Differential photon energy spectrum from C</a:t>
                  </a:r>
                  <a:r>
                    <a:rPr lang="en-US" altLang="ja-JP" sz="1050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  <a:sym typeface="Symbol"/>
                    </a:rPr>
                    <a:t>B decay + CIB (w/ 2% energy resolution)</a:t>
                  </a:r>
                </a:p>
                <a:p>
                  <a:r>
                    <a:rPr lang="en-US" altLang="ja-JP" sz="105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  <a:sym typeface="Symbol"/>
                    </a:rPr>
                    <a:t>Statistical uncertainties in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105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  <a:sym typeface="Symbol"/>
                            </a:rPr>
                          </m:ctrlPr>
                        </m:sSubPr>
                        <m:e>
                          <m:r>
                            <a:rPr lang="en-US" altLang="ja-JP" sz="105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  <a:sym typeface="Symbol"/>
                            </a:rPr>
                            <m:t>𝑁</m:t>
                          </m:r>
                        </m:e>
                        <m:sub>
                          <m:r>
                            <a:rPr lang="en-US" altLang="ja-JP" sz="105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  <a:sym typeface="Symbol"/>
                            </a:rPr>
                            <m:t>𝛾</m:t>
                          </m:r>
                        </m:sub>
                      </m:sSub>
                    </m:oMath>
                  </a14:m>
                  <a:r>
                    <a:rPr lang="en-US" altLang="ja-JP" sz="105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  <a:sym typeface="Symbol"/>
                    </a:rPr>
                    <a:t> are taken into account in the error bars</a:t>
                  </a:r>
                  <a:endParaRPr kumimoji="1" lang="en-US" altLang="ja-JP" sz="105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2274" y="6191423"/>
                  <a:ext cx="3870951" cy="751552"/>
                </a:xfrm>
                <a:prstGeom prst="rect">
                  <a:avLst/>
                </a:prstGeom>
                <a:blipFill rotWithShape="1">
                  <a:blip r:embed="rId64"/>
                  <a:stretch>
                    <a:fillRect b="-406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テキスト ボックス 52"/>
                <p:cNvSpPr txBox="1"/>
                <p:nvPr/>
              </p:nvSpPr>
              <p:spPr>
                <a:xfrm>
                  <a:off x="4601521" y="5977559"/>
                  <a:ext cx="685054" cy="2669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05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050" b="1" i="1" smtClean="0"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kumimoji="1" lang="en-US" altLang="ja-JP" sz="1050" b="1" i="1" smtClean="0">
                              <a:latin typeface="Cambria Math"/>
                            </a:rPr>
                            <m:t>𝜸</m:t>
                          </m:r>
                        </m:sub>
                      </m:sSub>
                    </m:oMath>
                  </a14:m>
                  <a:r>
                    <a:rPr kumimoji="1" lang="en-US" altLang="ja-JP" sz="1050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(eV)</a:t>
                  </a:r>
                  <a:endParaRPr kumimoji="1" lang="ja-JP" altLang="en-US" sz="14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3" name="テキスト ボックス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1521" y="5977559"/>
                  <a:ext cx="685054" cy="266996"/>
                </a:xfrm>
                <a:prstGeom prst="rect">
                  <a:avLst/>
                </a:prstGeom>
                <a:blipFill rotWithShape="1">
                  <a:blip r:embed="rId65"/>
                  <a:stretch>
                    <a:fillRect b="-681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テキスト ボックス 53"/>
                <p:cNvSpPr txBox="1"/>
                <p:nvPr/>
              </p:nvSpPr>
              <p:spPr>
                <a:xfrm rot="16200000">
                  <a:off x="2721468" y="5434717"/>
                  <a:ext cx="1144304" cy="2874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lin"/>
                            <m:ctrlPr>
                              <a:rPr kumimoji="1" lang="en-US" altLang="ja-JP" sz="1050" b="1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kumimoji="1" lang="en-US" altLang="ja-JP" sz="1050" b="1" i="1" smtClean="0">
                                <a:latin typeface="Cambria Math"/>
                              </a:rPr>
                              <m:t>−</m:t>
                            </m:r>
                            <m:r>
                              <a:rPr kumimoji="1" lang="en-US" altLang="ja-JP" sz="1050" b="1" i="1" smtClean="0">
                                <a:latin typeface="Cambria Math"/>
                              </a:rPr>
                              <m:t>𝒅</m:t>
                            </m:r>
                            <m:d>
                              <m:dPr>
                                <m:ctrlPr>
                                  <a:rPr kumimoji="1" lang="en-US" altLang="ja-JP" sz="1050" b="1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kumimoji="1" lang="en-US" altLang="ja-JP" sz="105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1" lang="en-US" altLang="ja-JP" sz="1050" b="1" i="1" smtClean="0">
                                        <a:latin typeface="Cambria Math"/>
                                      </a:rPr>
                                      <m:t>𝒅</m:t>
                                    </m:r>
                                    <m:sSub>
                                      <m:sSubPr>
                                        <m:ctrlPr>
                                          <a:rPr kumimoji="1" lang="en-US" altLang="ja-JP" sz="1050" b="1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1050" b="1" i="1" smtClean="0">
                                            <a:latin typeface="Cambria Math"/>
                                          </a:rPr>
                                          <m:t>𝑵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1050" b="1" i="1" smtClean="0">
                                            <a:latin typeface="Cambria Math"/>
                                          </a:rPr>
                                          <m:t>𝜸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kumimoji="1" lang="en-US" altLang="ja-JP" sz="1050" b="1" i="1" smtClean="0">
                                        <a:latin typeface="Cambria Math"/>
                                      </a:rPr>
                                      <m:t>𝒅</m:t>
                                    </m:r>
                                    <m:sSub>
                                      <m:sSubPr>
                                        <m:ctrlPr>
                                          <a:rPr kumimoji="1" lang="en-US" altLang="ja-JP" sz="1050" b="1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1050" b="1" i="1" smtClean="0">
                                            <a:latin typeface="Cambria Math"/>
                                          </a:rPr>
                                          <m:t>𝑬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1050" b="1" i="1" smtClean="0">
                                            <a:latin typeface="Cambria Math"/>
                                          </a:rPr>
                                          <m:t>𝜸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kumimoji="1" lang="en-US" altLang="ja-JP" sz="1050" b="1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1050" b="1" i="1" smtClean="0">
                                    <a:latin typeface="Cambria Math"/>
                                  </a:rPr>
                                  <m:t>𝒅𝑬</m:t>
                                </m:r>
                              </m:e>
                              <m:sub>
                                <m:r>
                                  <a:rPr kumimoji="1" lang="en-US" altLang="ja-JP" sz="1050" b="1" i="1" smtClean="0">
                                    <a:latin typeface="Cambria Math"/>
                                  </a:rPr>
                                  <m:t>𝜸</m:t>
                                </m:r>
                              </m:sub>
                            </m:sSub>
                          </m:den>
                        </m:f>
                        <m:r>
                          <a:rPr kumimoji="1" lang="en-US" altLang="ja-JP" sz="1050" b="0" i="1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kumimoji="1" lang="ja-JP" altLang="en-US" sz="1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4" name="テキスト ボックス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721468" y="5434717"/>
                  <a:ext cx="1144304" cy="287451"/>
                </a:xfrm>
                <a:prstGeom prst="rect">
                  <a:avLst/>
                </a:prstGeom>
                <a:blipFill rotWithShape="1">
                  <a:blip r:embed="rId66"/>
                  <a:stretch>
                    <a:fillRect l="-108511" t="-35638" r="-16595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Text Box 7"/>
            <p:cNvSpPr txBox="1">
              <a:spLocks noChangeArrowheads="1"/>
            </p:cNvSpPr>
            <p:nvPr/>
          </p:nvSpPr>
          <p:spPr bwMode="auto">
            <a:xfrm>
              <a:off x="3291742" y="3755659"/>
              <a:ext cx="10132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</a:t>
              </a:r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</a:t>
              </a:r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B decay</a:t>
              </a:r>
              <a:endParaRPr lang="en-US" altLang="ja-JP" sz="12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4546068" y="5121707"/>
              <a:ext cx="4651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6.7</a:t>
              </a:r>
              <a:r>
                <a:rPr lang="en-US" altLang="ja-JP" sz="11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</a:t>
              </a:r>
              <a:endParaRPr kumimoji="1" lang="ja-JP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18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Detector requirements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196752"/>
                <a:ext cx="896448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dirty="0" smtClean="0"/>
                  <a:t>Requirements for detector</a:t>
                </a:r>
              </a:p>
              <a:p>
                <a:pPr lvl="1"/>
                <a:r>
                  <a:rPr lang="en-US" altLang="ja-JP" sz="2400" dirty="0">
                    <a:solidFill>
                      <a:srgbClr val="002060"/>
                    </a:solidFill>
                  </a:rPr>
                  <a:t>Energy measurement for single photon with better than 2%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2060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400" i="1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400" dirty="0">
                    <a:solidFill>
                      <a:srgbClr val="002060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ja-JP" sz="2400" i="1" dirty="0">
                        <a:solidFill>
                          <a:srgbClr val="002060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sz="2400" i="1" dirty="0">
                        <a:solidFill>
                          <a:srgbClr val="002060"/>
                        </a:solidFill>
                        <a:latin typeface="Cambria Math"/>
                      </a:rPr>
                      <m:t>=50</m:t>
                    </m:r>
                    <m:r>
                      <a:rPr lang="en-US" altLang="ja-JP" sz="2400" i="1" dirty="0">
                        <a:solidFill>
                          <a:srgbClr val="002060"/>
                        </a:solidFill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400" i="1" dirty="0">
                        <a:solidFill>
                          <a:srgbClr val="002060"/>
                        </a:solidFill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400" dirty="0">
                    <a:solidFill>
                      <a:srgbClr val="002060"/>
                    </a:solidFill>
                  </a:rPr>
                  <a:t>, far infrared photon)</a:t>
                </a:r>
              </a:p>
              <a:p>
                <a:pPr lvl="1"/>
                <a:r>
                  <a:rPr lang="en-US" altLang="ja-JP" sz="2400" dirty="0">
                    <a:solidFill>
                      <a:srgbClr val="002060"/>
                    </a:solidFill>
                  </a:rPr>
                  <a:t>Rocket and satellite experiment with this detector</a:t>
                </a:r>
              </a:p>
              <a:p>
                <a:r>
                  <a:rPr lang="en-US" altLang="ja-JP" sz="2400" b="1" dirty="0"/>
                  <a:t>Superconducting Tunneling Junction (STJ) detectors in development</a:t>
                </a:r>
              </a:p>
              <a:p>
                <a:pPr lvl="1"/>
                <a:r>
                  <a:rPr lang="en-US" altLang="ja-JP" sz="2000" dirty="0"/>
                  <a:t>Array of 50 </a:t>
                </a:r>
                <a:r>
                  <a:rPr lang="en-US" altLang="ja-JP" sz="2000" dirty="0" err="1"/>
                  <a:t>Nb</a:t>
                </a:r>
                <a:r>
                  <a:rPr lang="en-US" altLang="ja-JP" sz="2000" dirty="0"/>
                  <a:t>/Al-STJ cell with diffraction grating  covering 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</a:rPr>
                      <m:t>𝜆</m:t>
                    </m:r>
                    <m:r>
                      <a:rPr lang="en-US" altLang="ja-JP" sz="20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2000" i="1" dirty="0">
                        <a:latin typeface="Cambria Math"/>
                      </a:rPr>
                      <m:t>−</m:t>
                    </m:r>
                    <m:r>
                      <a:rPr lang="en-US" altLang="ja-JP" sz="2000" i="1" dirty="0">
                        <a:latin typeface="Cambria Math"/>
                      </a:rPr>
                      <m:t>80</m:t>
                    </m:r>
                    <m:r>
                      <a:rPr lang="en-US" altLang="ja-JP" sz="20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000" i="1" dirty="0">
                        <a:latin typeface="Cambria Math"/>
                      </a:rPr>
                      <m:t>m</m:t>
                    </m:r>
                  </m:oMath>
                </a14:m>
                <a:endParaRPr lang="en-US" altLang="ja-JP" sz="2000" dirty="0"/>
              </a:p>
              <a:p>
                <a:pPr lvl="2"/>
                <a:r>
                  <a:rPr lang="en-US" altLang="ja-JP" b="1" dirty="0">
                    <a:solidFill>
                      <a:srgbClr val="FF0000"/>
                    </a:solidFill>
                  </a:rPr>
                  <a:t>For rocket experiment aimed at launching in 2016 in earliest, aiming at improvement of lower limit for </a:t>
                </a:r>
                <a14:m>
                  <m:oMath xmlns:m="http://schemas.openxmlformats.org/officeDocument/2006/math"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/>
                      </a:rPr>
                      <m:t>𝝉</m:t>
                    </m:r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ja-JP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b="1" dirty="0">
                    <a:solidFill>
                      <a:srgbClr val="FF0000"/>
                    </a:solidFill>
                  </a:rPr>
                  <a:t>  by 2 order </a:t>
                </a:r>
              </a:p>
              <a:p>
                <a:pPr lvl="1"/>
                <a:r>
                  <a:rPr lang="en-US" altLang="ja-JP" sz="2400" dirty="0"/>
                  <a:t>STJ using Hafnium: </a:t>
                </a:r>
                <a:r>
                  <a:rPr lang="en-US" altLang="ja-JP" sz="2400" dirty="0" err="1"/>
                  <a:t>Hf</a:t>
                </a:r>
                <a:r>
                  <a:rPr lang="en-US" altLang="ja-JP" sz="2400" dirty="0"/>
                  <a:t>-STJ for satellite experiment (after 2020</a:t>
                </a:r>
                <a:r>
                  <a:rPr lang="en-US" altLang="ja-JP" sz="2400" dirty="0" smtClean="0"/>
                  <a:t>)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/>
                      </a:rPr>
                      <m:t>Δ</m:t>
                    </m:r>
                    <m:r>
                      <a:rPr lang="en-US" altLang="ja-JP" sz="2000" b="0" i="0" smtClean="0">
                        <a:latin typeface="Cambria Math"/>
                      </a:rPr>
                      <m:t>=20</m:t>
                    </m:r>
                    <m:r>
                      <a:rPr lang="en-US" altLang="ja-JP" sz="20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2000" dirty="0" smtClean="0"/>
                  <a:t> : Superconducting gap energy for Hafnium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</a:rPr>
                      <m:t>=735</m:t>
                    </m:r>
                  </m:oMath>
                </a14:m>
                <a:r>
                  <a:rPr lang="en-US" altLang="ja-JP" sz="2000" dirty="0" smtClean="0"/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2000" dirty="0" smtClean="0"/>
                  <a:t> if </a:t>
                </a:r>
                <a:r>
                  <a:rPr lang="en-US" altLang="ja-JP" sz="2000" dirty="0" err="1" smtClean="0"/>
                  <a:t>Fano</a:t>
                </a:r>
                <a:r>
                  <a:rPr lang="en-US" altLang="ja-JP" sz="2000" dirty="0" smtClean="0"/>
                  <a:t>-factor is less than 0.7 (No gain from back tunneling effect is assumed)</a:t>
                </a:r>
                <a:endParaRPr lang="en-US" altLang="ja-JP" sz="2000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196752"/>
                <a:ext cx="8964488" cy="5256584"/>
              </a:xfrm>
              <a:blipFill rotWithShape="1">
                <a:blip r:embed="rId2"/>
                <a:stretch>
                  <a:fillRect l="-1496" t="-1506" r="-1971" b="-88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06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Hf</a:t>
            </a:r>
            <a:r>
              <a:rPr kumimoji="1" lang="en-US" altLang="ja-JP" dirty="0" smtClean="0"/>
              <a:t>-STJ development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404" y="1224957"/>
            <a:ext cx="6080033" cy="1195931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We </a:t>
            </a:r>
            <a:r>
              <a:rPr lang="en-US" altLang="ja-JP" sz="2400" dirty="0"/>
              <a:t>succeeded in observation of Josephson current by </a:t>
            </a:r>
            <a:r>
              <a:rPr lang="en-US" altLang="ja-JP" sz="2400" dirty="0" err="1" smtClean="0"/>
              <a:t>Hf-HfOx-Hf</a:t>
            </a:r>
            <a:r>
              <a:rPr lang="en-US" altLang="ja-JP" sz="2400" dirty="0" smtClean="0"/>
              <a:t> barrier layer </a:t>
            </a:r>
            <a:r>
              <a:rPr lang="en-US" altLang="ja-JP" sz="2400" dirty="0"/>
              <a:t>for the first time in the </a:t>
            </a:r>
            <a:r>
              <a:rPr lang="en-US" altLang="ja-JP" sz="2400" dirty="0" smtClean="0"/>
              <a:t>world </a:t>
            </a:r>
            <a:r>
              <a:rPr lang="en-US" altLang="ja-JP" sz="2400" dirty="0" smtClean="0">
                <a:solidFill>
                  <a:srgbClr val="FF0000"/>
                </a:solidFill>
              </a:rPr>
              <a:t>in 2010</a:t>
            </a:r>
            <a:r>
              <a:rPr lang="en-US" altLang="ja-JP" sz="2400" dirty="0" smtClean="0"/>
              <a:t>.</a:t>
            </a:r>
            <a:endParaRPr lang="en-US" altLang="ja-JP" sz="2400" dirty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4" name="Picture 2" descr="\\130.158.105.2\Linux\yuji\public_html\work2\ip2010\fig\IV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26953"/>
            <a:ext cx="5503969" cy="272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6444208" y="3654471"/>
                <a:ext cx="2304256" cy="1070249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eaLnBrk="1" hangingPunct="1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altLang="ja-JP" sz="240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ja-JP" sz="2400" i="1" smtClean="0">
                          <a:latin typeface="Cambria Math"/>
                        </a:rPr>
                        <m:t>=24</m:t>
                      </m:r>
                      <m:r>
                        <a:rPr lang="en-US" altLang="ja-JP" sz="2400" i="1" smtClean="0">
                          <a:latin typeface="Cambria Math"/>
                        </a:rPr>
                        <m:t>𝜇</m:t>
                      </m:r>
                      <m:r>
                        <a:rPr lang="en-US" altLang="ja-JP" sz="2400" i="1" smtClean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n-US" altLang="ja-JP" sz="2400" i="1" dirty="0" smtClean="0">
                  <a:latin typeface="Cambria Math"/>
                </a:endParaRPr>
              </a:p>
              <a:p>
                <a:pPr eaLnBrk="1" hangingPunct="1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altLang="ja-JP" sz="240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altLang="ja-JP" sz="2400" i="1" smtClean="0">
                          <a:latin typeface="Cambria Math"/>
                        </a:rPr>
                        <m:t>=1</m:t>
                      </m:r>
                      <m:r>
                        <m:rPr>
                          <m:sty m:val="p"/>
                        </m:rPr>
                        <a:rPr lang="en-US" altLang="ja-JP" sz="2400" smtClean="0">
                          <a:latin typeface="Cambria Math"/>
                        </a:rPr>
                        <m:t>Ω</m:t>
                      </m:r>
                    </m:oMath>
                  </m:oMathPara>
                </a14:m>
                <a:endParaRPr lang="en-US" altLang="ja-JP" sz="2400" dirty="0" smtClean="0"/>
              </a:p>
              <a:p>
                <a:pPr eaLnBrk="1" hangingPunct="1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altLang="ja-JP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2400" i="1" smtClean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ja-JP" sz="2400" smtClean="0">
                              <a:latin typeface="Cambria Math"/>
                            </a:rPr>
                            <m:t>Δ</m:t>
                          </m:r>
                        </m:num>
                        <m:den>
                          <m:r>
                            <a:rPr lang="en-US" altLang="ja-JP" sz="2400" i="1" smtClean="0">
                              <a:latin typeface="Cambria Math"/>
                            </a:rPr>
                            <m:t>𝑒</m:t>
                          </m:r>
                        </m:den>
                      </m:f>
                      <m:r>
                        <a:rPr lang="en-US" altLang="ja-JP" sz="2400" i="1" smtClean="0">
                          <a:latin typeface="Cambria Math"/>
                        </a:rPr>
                        <m:t>=40</m:t>
                      </m:r>
                      <m:r>
                        <a:rPr lang="en-US" altLang="ja-JP" sz="2400" i="1" smtClean="0">
                          <a:latin typeface="Cambria Math"/>
                        </a:rPr>
                        <m:t>𝜇</m:t>
                      </m:r>
                      <m:r>
                        <a:rPr lang="en-US" altLang="ja-JP" sz="240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US" altLang="ja-JP" sz="2400" dirty="0" smtClean="0"/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3654471"/>
                <a:ext cx="2304256" cy="1070249"/>
              </a:xfrm>
              <a:prstGeom prst="rect">
                <a:avLst/>
              </a:prstGeom>
              <a:blipFill rotWithShape="1">
                <a:blip r:embed="rId3"/>
                <a:stretch>
                  <a:fillRect b="-607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/>
              <p:cNvSpPr txBox="1">
                <a:spLocks noChangeArrowheads="1"/>
              </p:cNvSpPr>
              <p:nvPr/>
            </p:nvSpPr>
            <p:spPr>
              <a:xfrm>
                <a:off x="5292080" y="4725144"/>
                <a:ext cx="3681606" cy="93610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 altLang="ja-JP" sz="2400" dirty="0" smtClean="0"/>
                  <a:t>@T=120-130mK</a:t>
                </a:r>
              </a:p>
              <a:p>
                <a:pPr eaLnBrk="1" hangingPunct="1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2000" i="1" smtClean="0">
                          <a:latin typeface="Cambria Math"/>
                        </a:rPr>
                        <m:t>200</m:t>
                      </m:r>
                      <m:r>
                        <a:rPr lang="en-US" altLang="ja-JP" sz="2000" i="1" smtClean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sz="2000" b="0" i="1" smtClean="0">
                          <a:latin typeface="Cambria Math"/>
                        </a:rPr>
                        <m:t>m</m:t>
                      </m:r>
                      <m:r>
                        <a:rPr lang="en-US" altLang="ja-JP" sz="2000" i="1" smtClean="0">
                          <a:latin typeface="Cambria Math"/>
                        </a:rPr>
                        <m:t>×200</m:t>
                      </m:r>
                      <m:r>
                        <a:rPr lang="en-US" altLang="ja-JP" sz="2000" i="1" smtClean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sz="2000" b="0" i="1" smtClean="0">
                          <a:latin typeface="Cambria Math"/>
                        </a:rPr>
                        <m:t>m</m:t>
                      </m:r>
                      <m:r>
                        <a:rPr lang="en-US" altLang="ja-JP" sz="2000" b="0" i="1" smtClean="0">
                          <a:latin typeface="Cambria Math"/>
                        </a:rPr>
                        <m:t>×</m:t>
                      </m:r>
                      <m:r>
                        <a:rPr lang="en-US" altLang="ja-JP" sz="2000" b="0" i="1" smtClean="0">
                          <a:latin typeface="Cambria Math"/>
                        </a:rPr>
                        <m:t>𝑡</m:t>
                      </m:r>
                      <m:r>
                        <a:rPr lang="en-US" altLang="ja-JP" sz="2000" b="0" i="1" smtClean="0">
                          <a:latin typeface="Cambria Math"/>
                        </a:rPr>
                        <m:t>500</m:t>
                      </m:r>
                      <m:r>
                        <m:rPr>
                          <m:sty m:val="p"/>
                        </m:rPr>
                        <a:rPr lang="en-US" altLang="ja-JP" sz="2000" b="0" i="1" smtClean="0">
                          <a:latin typeface="Cambria Math"/>
                        </a:rPr>
                        <m:t>nm</m:t>
                      </m:r>
                    </m:oMath>
                  </m:oMathPara>
                </a14:m>
                <a:endParaRPr lang="en-US" altLang="ja-JP" sz="2000" dirty="0" smtClean="0"/>
              </a:p>
            </p:txBody>
          </p:sp>
        </mc:Choice>
        <mc:Fallback xmlns="">
          <p:sp>
            <p:nvSpPr>
              <p:cNvPr id="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4725144"/>
                <a:ext cx="3681606" cy="936105"/>
              </a:xfrm>
              <a:prstGeom prst="rect">
                <a:avLst/>
              </a:prstGeom>
              <a:blipFill rotWithShape="1">
                <a:blip r:embed="rId4"/>
                <a:stretch>
                  <a:fillRect l="-2483" t="-51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/>
              <p:cNvSpPr txBox="1">
                <a:spLocks/>
              </p:cNvSpPr>
              <p:nvPr/>
            </p:nvSpPr>
            <p:spPr>
              <a:xfrm>
                <a:off x="617183" y="5661249"/>
                <a:ext cx="828092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2400" dirty="0" smtClean="0"/>
                  <a:t>However, to </a:t>
                </a:r>
                <a:r>
                  <a:rPr lang="en-US" altLang="ja-JP" sz="2400" dirty="0"/>
                  <a:t>use </a:t>
                </a:r>
                <a:r>
                  <a:rPr lang="en-US" altLang="ja-JP" sz="2400" dirty="0" smtClean="0"/>
                  <a:t>this </a:t>
                </a:r>
                <a:r>
                  <a:rPr lang="en-US" altLang="ja-JP" sz="2400" dirty="0"/>
                  <a:t>as a detector,  </a:t>
                </a:r>
                <a:r>
                  <a:rPr lang="en-US" altLang="ja-JP" sz="2400" dirty="0" smtClean="0"/>
                  <a:t>much improvement in leak current is required.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</a:rPr>
                          <m:t>leak</m:t>
                        </m:r>
                      </m:sub>
                    </m:sSub>
                  </m:oMath>
                </a14:m>
                <a:r>
                  <a:rPr lang="en-US" altLang="ja-JP" sz="2400" dirty="0" smtClean="0"/>
                  <a:t> is required to be at </a:t>
                </a:r>
                <a:r>
                  <a:rPr lang="en-US" altLang="ja-JP" sz="2400" dirty="0" err="1" smtClean="0"/>
                  <a:t>pA</a:t>
                </a:r>
                <a:r>
                  <a:rPr lang="en-US" altLang="ja-JP" sz="2400" dirty="0" smtClean="0"/>
                  <a:t> level or less)</a:t>
                </a:r>
                <a:endParaRPr lang="ja-JP" altLang="en-US" sz="2400" dirty="0"/>
              </a:p>
            </p:txBody>
          </p:sp>
        </mc:Choice>
        <mc:Fallback xmlns="">
          <p:sp>
            <p:nvSpPr>
              <p:cNvPr id="7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183" y="5661249"/>
                <a:ext cx="8280920" cy="1008111"/>
              </a:xfrm>
              <a:prstGeom prst="rect">
                <a:avLst/>
              </a:prstGeom>
              <a:blipFill rotWithShape="1">
                <a:blip r:embed="rId5"/>
                <a:stretch>
                  <a:fillRect l="-957" t="-4848" r="-9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正方形/長方形 7"/>
          <p:cNvSpPr/>
          <p:nvPr/>
        </p:nvSpPr>
        <p:spPr>
          <a:xfrm>
            <a:off x="6419059" y="2420888"/>
            <a:ext cx="24422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Oxidative condition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000" dirty="0" smtClean="0"/>
              <a:t>1 hour in 10Torr Oxygen ambience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6144432" y="1165600"/>
            <a:ext cx="2803428" cy="1188001"/>
            <a:chOff x="3274666" y="3782557"/>
            <a:chExt cx="2187310" cy="933622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3364396" y="3985126"/>
              <a:ext cx="2097580" cy="731053"/>
              <a:chOff x="597442" y="3826514"/>
              <a:chExt cx="2097580" cy="731053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597930" y="3826514"/>
                <a:ext cx="2097092" cy="731053"/>
                <a:chOff x="4797760" y="5622668"/>
                <a:chExt cx="1368152" cy="462308"/>
              </a:xfrm>
            </p:grpSpPr>
            <p:grpSp>
              <p:nvGrpSpPr>
                <p:cNvPr id="17" name="グループ化 16"/>
                <p:cNvGrpSpPr/>
                <p:nvPr/>
              </p:nvGrpSpPr>
              <p:grpSpPr>
                <a:xfrm>
                  <a:off x="4797760" y="5728802"/>
                  <a:ext cx="1368152" cy="356174"/>
                  <a:chOff x="4139952" y="5456237"/>
                  <a:chExt cx="1368152" cy="356174"/>
                </a:xfrm>
              </p:grpSpPr>
              <p:sp>
                <p:nvSpPr>
                  <p:cNvPr id="20" name="1 つの角を丸めた四角形 19"/>
                  <p:cNvSpPr/>
                  <p:nvPr/>
                </p:nvSpPr>
                <p:spPr>
                  <a:xfrm>
                    <a:off x="4139952" y="5700698"/>
                    <a:ext cx="1368152" cy="111713"/>
                  </a:xfrm>
                  <a:prstGeom prst="round1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0">
                    <a:solidFill>
                      <a:schemeClr val="tx1">
                        <a:alpha val="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200" dirty="0"/>
                  </a:p>
                </p:txBody>
              </p:sp>
              <p:sp>
                <p:nvSpPr>
                  <p:cNvPr id="21" name="1 つの角を丸めた四角形 20"/>
                  <p:cNvSpPr/>
                  <p:nvPr/>
                </p:nvSpPr>
                <p:spPr>
                  <a:xfrm>
                    <a:off x="4612196" y="5456237"/>
                    <a:ext cx="423664" cy="171020"/>
                  </a:xfrm>
                  <a:prstGeom prst="round1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0">
                    <a:solidFill>
                      <a:schemeClr val="tx1">
                        <a:alpha val="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8" name="1 つの角を丸めた四角形 17"/>
                <p:cNvSpPr/>
                <p:nvPr/>
              </p:nvSpPr>
              <p:spPr>
                <a:xfrm>
                  <a:off x="5270004" y="5622668"/>
                  <a:ext cx="423664" cy="187332"/>
                </a:xfrm>
                <a:prstGeom prst="round1Rect">
                  <a:avLst/>
                </a:prstGeom>
                <a:solidFill>
                  <a:schemeClr val="bg1">
                    <a:lumMod val="50000"/>
                  </a:schemeClr>
                </a:solidFill>
                <a:ln w="0">
                  <a:solidFill>
                    <a:schemeClr val="tx1">
                      <a:alpha val="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altLang="ja-JP" sz="1600" dirty="0" smtClean="0">
                      <a:solidFill>
                        <a:schemeClr val="tx1"/>
                      </a:solidFill>
                    </a:rPr>
                    <a:t>250nm</a:t>
                  </a:r>
                  <a:endParaRPr kumimoji="1" lang="ja-JP" altLang="en-US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1 つの角を丸めた四角形 18"/>
                <p:cNvSpPr/>
                <p:nvPr/>
              </p:nvSpPr>
              <p:spPr>
                <a:xfrm>
                  <a:off x="5265624" y="5810000"/>
                  <a:ext cx="423664" cy="21378"/>
                </a:xfrm>
                <a:prstGeom prst="round1Rect">
                  <a:avLst/>
                </a:prstGeom>
                <a:solidFill>
                  <a:schemeClr val="tx1"/>
                </a:solidFill>
                <a:ln w="0">
                  <a:solidFill>
                    <a:schemeClr val="tx1">
                      <a:alpha val="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6" name="1 つの角を丸めた四角形 15"/>
              <p:cNvSpPr/>
              <p:nvPr/>
            </p:nvSpPr>
            <p:spPr>
              <a:xfrm>
                <a:off x="597442" y="4239339"/>
                <a:ext cx="2097580" cy="146692"/>
              </a:xfrm>
              <a:prstGeom prst="round1Rect">
                <a:avLst/>
              </a:prstGeom>
              <a:solidFill>
                <a:schemeClr val="bg1">
                  <a:lumMod val="50000"/>
                </a:schemeClr>
              </a:solidFill>
              <a:ln w="0">
                <a:solidFill>
                  <a:schemeClr val="tx1">
                    <a:alpha val="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600" dirty="0" smtClean="0">
                    <a:solidFill>
                      <a:schemeClr val="tx1"/>
                    </a:solidFill>
                  </a:rPr>
                  <a:t>250nm</a:t>
                </a:r>
                <a:endParaRPr kumimoji="1" lang="ja-JP" altLang="en-US" sz="1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1" name="直線コネクタ 10"/>
            <p:cNvCxnSpPr/>
            <p:nvPr/>
          </p:nvCxnSpPr>
          <p:spPr>
            <a:xfrm>
              <a:off x="3274666" y="4152957"/>
              <a:ext cx="487156" cy="296659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3364884" y="4046905"/>
              <a:ext cx="460404" cy="395612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H="1">
              <a:off x="4501530" y="3782557"/>
              <a:ext cx="437229" cy="262245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>
              <a:off x="4562440" y="3802743"/>
              <a:ext cx="513617" cy="244162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7997073" y="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木内</a:t>
            </a:r>
            <a:r>
              <a:rPr lang="ja-JP" altLang="en-US" dirty="0" smtClean="0">
                <a:latin typeface="+mn-ea"/>
                <a:cs typeface="Arial Unicode MS" pitchFamily="50" charset="-128"/>
              </a:rPr>
              <a:t>修論</a:t>
            </a:r>
            <a:endParaRPr lang="en-US" altLang="ja-JP" sz="1400" dirty="0">
              <a:latin typeface="+mn-ea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491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3204" y="103497"/>
            <a:ext cx="8229600" cy="805223"/>
          </a:xfrm>
        </p:spPr>
        <p:txBody>
          <a:bodyPr/>
          <a:lstStyle/>
          <a:p>
            <a:r>
              <a:rPr lang="en-US" altLang="ja-JP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1583" y="1183891"/>
            <a:ext cx="4427984" cy="1525029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For several </a:t>
            </a:r>
            <a:r>
              <a:rPr lang="en-US" altLang="ja-JP" sz="2400" dirty="0" err="1" smtClean="0"/>
              <a:t>Hf</a:t>
            </a:r>
            <a:r>
              <a:rPr lang="en-US" altLang="ja-JP" sz="2400" dirty="0" smtClean="0"/>
              <a:t>-STJ samples on the following conditions, we observed Josephson current</a:t>
            </a:r>
            <a:endParaRPr kumimoji="1" lang="ja-JP" altLang="en-US" sz="24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4533502" y="1246497"/>
            <a:ext cx="4398223" cy="1113554"/>
            <a:chOff x="2441555" y="1787524"/>
            <a:chExt cx="5803789" cy="1555018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2441555" y="1787524"/>
              <a:ext cx="4782027" cy="1555018"/>
              <a:chOff x="3606397" y="2304206"/>
              <a:chExt cx="4782027" cy="1555018"/>
            </a:xfrm>
          </p:grpSpPr>
          <p:grpSp>
            <p:nvGrpSpPr>
              <p:cNvPr id="9" name="グループ化 8"/>
              <p:cNvGrpSpPr/>
              <p:nvPr/>
            </p:nvGrpSpPr>
            <p:grpSpPr>
              <a:xfrm>
                <a:off x="3606397" y="2304206"/>
                <a:ext cx="4782027" cy="1555018"/>
                <a:chOff x="3665198" y="2741231"/>
                <a:chExt cx="4459715" cy="1555018"/>
              </a:xfrm>
            </p:grpSpPr>
            <p:grpSp>
              <p:nvGrpSpPr>
                <p:cNvPr id="14" name="グループ化 13"/>
                <p:cNvGrpSpPr/>
                <p:nvPr/>
              </p:nvGrpSpPr>
              <p:grpSpPr>
                <a:xfrm>
                  <a:off x="3665198" y="2816636"/>
                  <a:ext cx="3817528" cy="1479613"/>
                  <a:chOff x="2546405" y="4581128"/>
                  <a:chExt cx="4384394" cy="1213284"/>
                </a:xfrm>
              </p:grpSpPr>
              <p:sp>
                <p:nvSpPr>
                  <p:cNvPr id="18" name="1 つの角を丸めた四角形 17"/>
                  <p:cNvSpPr/>
                  <p:nvPr/>
                </p:nvSpPr>
                <p:spPr>
                  <a:xfrm>
                    <a:off x="2546405" y="5157192"/>
                    <a:ext cx="4384394" cy="410344"/>
                  </a:xfrm>
                  <a:prstGeom prst="round1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</a:rPr>
                      <a:t>Hf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</a:rPr>
                      <a:t>(350nm)</a:t>
                    </a:r>
                    <a:endParaRPr kumimoji="1" lang="ja-JP" altLang="en-US" dirty="0"/>
                  </a:p>
                </p:txBody>
              </p:sp>
              <p:sp>
                <p:nvSpPr>
                  <p:cNvPr id="19" name="正方形/長方形 18"/>
                  <p:cNvSpPr/>
                  <p:nvPr/>
                </p:nvSpPr>
                <p:spPr>
                  <a:xfrm>
                    <a:off x="3275855" y="4581128"/>
                    <a:ext cx="2520280" cy="55436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</a:rPr>
                      <a:t>Hf</a:t>
                    </a:r>
                    <a:r>
                      <a:rPr lang="en-US" altLang="ja-JP" dirty="0" smtClean="0">
                        <a:solidFill>
                          <a:schemeClr val="tx1"/>
                        </a:solidFill>
                      </a:rPr>
                      <a:t>(25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</a:rPr>
                      <a:t>0nm)</a:t>
                    </a:r>
                    <a:endParaRPr kumimoji="1" lang="ja-JP" alt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" name="1 つの角を丸めた四角形 19"/>
                  <p:cNvSpPr/>
                  <p:nvPr/>
                </p:nvSpPr>
                <p:spPr>
                  <a:xfrm>
                    <a:off x="2546405" y="5589240"/>
                    <a:ext cx="4384394" cy="205172"/>
                  </a:xfrm>
                  <a:prstGeom prst="round1Rect">
                    <a:avLst>
                      <a:gd name="adj" fmla="val 0"/>
                    </a:avLst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ja-JP" dirty="0" smtClean="0">
                        <a:solidFill>
                          <a:schemeClr val="tx1"/>
                        </a:solidFill>
                      </a:rPr>
                      <a:t>Si wafer</a:t>
                    </a:r>
                    <a:endParaRPr kumimoji="1" lang="ja-JP" alt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15" name="直線コネクタ 14"/>
                <p:cNvCxnSpPr/>
                <p:nvPr/>
              </p:nvCxnSpPr>
              <p:spPr>
                <a:xfrm flipV="1">
                  <a:off x="4293775" y="3338689"/>
                  <a:ext cx="2207549" cy="8816"/>
                </a:xfrm>
                <a:prstGeom prst="line">
                  <a:avLst/>
                </a:prstGeom>
                <a:ln w="317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正方形/長方形 16"/>
                <p:cNvSpPr/>
                <p:nvPr/>
              </p:nvSpPr>
              <p:spPr>
                <a:xfrm>
                  <a:off x="6507887" y="2741231"/>
                  <a:ext cx="1617026" cy="7939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2" name="直線コネクタ 11"/>
              <p:cNvCxnSpPr/>
              <p:nvPr/>
            </p:nvCxnSpPr>
            <p:spPr>
              <a:xfrm>
                <a:off x="6640462" y="3122247"/>
                <a:ext cx="1059363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/>
            </p:nvCxnSpPr>
            <p:spPr>
              <a:xfrm>
                <a:off x="3606397" y="3082130"/>
                <a:ext cx="711387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直線コネクタ 5"/>
            <p:cNvCxnSpPr/>
            <p:nvPr/>
          </p:nvCxnSpPr>
          <p:spPr>
            <a:xfrm flipV="1">
              <a:off x="5482652" y="1830074"/>
              <a:ext cx="7039" cy="73537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 flipV="1">
              <a:off x="3121594" y="1835148"/>
              <a:ext cx="0" cy="788921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正方形/長方形 7"/>
            <p:cNvSpPr/>
            <p:nvPr/>
          </p:nvSpPr>
          <p:spPr>
            <a:xfrm>
              <a:off x="5702581" y="1830070"/>
              <a:ext cx="2542763" cy="7089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 err="1" smtClean="0">
                  <a:solidFill>
                    <a:schemeClr val="tx1"/>
                  </a:solidFill>
                </a:rPr>
                <a:t>HfOx</a:t>
              </a:r>
              <a:r>
                <a:rPr lang="ja-JP" altLang="en-US" sz="1400" dirty="0" smtClean="0">
                  <a:solidFill>
                    <a:schemeClr val="tx1"/>
                  </a:solidFill>
                </a:rPr>
                <a:t>：</a:t>
              </a:r>
              <a:r>
                <a:rPr lang="en-US" altLang="ja-JP" sz="1400" dirty="0" smtClean="0">
                  <a:solidFill>
                    <a:schemeClr val="tx1"/>
                  </a:solidFill>
                </a:rPr>
                <a:t>20Torr,1hour</a:t>
              </a:r>
            </a:p>
            <a:p>
              <a:pPr algn="ctr"/>
              <a:r>
                <a:rPr lang="en-US" altLang="ja-JP" sz="1400" dirty="0" smtClean="0">
                  <a:solidFill>
                    <a:schemeClr val="tx1"/>
                  </a:solidFill>
                </a:rPr>
                <a:t>anodic oxidation</a:t>
              </a:r>
              <a:r>
                <a:rPr lang="ja-JP" altLang="en-US" sz="1400" dirty="0" smtClean="0">
                  <a:solidFill>
                    <a:schemeClr val="tx1"/>
                  </a:solidFill>
                </a:rPr>
                <a:t>：</a:t>
              </a:r>
              <a:r>
                <a:rPr lang="en-US" altLang="ja-JP" sz="1400" dirty="0" smtClean="0">
                  <a:solidFill>
                    <a:schemeClr val="tx1"/>
                  </a:solidFill>
                </a:rPr>
                <a:t>45nm</a:t>
              </a:r>
              <a:endParaRPr kumimoji="1" lang="en-US" altLang="ja-JP" sz="1400" dirty="0" smtClean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31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7106593"/>
              </p:ext>
            </p:extLst>
          </p:nvPr>
        </p:nvGraphicFramePr>
        <p:xfrm>
          <a:off x="179512" y="2902772"/>
          <a:ext cx="6231188" cy="3248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238"/>
                <a:gridCol w="663406"/>
                <a:gridCol w="1031963"/>
                <a:gridCol w="1400521"/>
                <a:gridCol w="1179386"/>
                <a:gridCol w="1105674"/>
              </a:tblGrid>
              <a:tr h="5661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Wafer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Label</a:t>
                      </a:r>
                      <a:endParaRPr kumimoji="1" lang="en-US" altLang="ja-JP" sz="16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Chip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Junction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Junction</a:t>
                      </a:r>
                      <a:r>
                        <a:rPr kumimoji="1" lang="en-US" altLang="ja-JP" sz="1600" baseline="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size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Oxidation</a:t>
                      </a:r>
                    </a:p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O</a:t>
                      </a:r>
                      <a:r>
                        <a:rPr kumimoji="1" lang="en-US" altLang="ja-JP" sz="1600" baseline="-25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 press.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Inverse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sputtering</a:t>
                      </a:r>
                      <a:endParaRPr kumimoji="1" lang="ja-JP" altLang="en-US" sz="16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42205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200x200μm</a:t>
                      </a:r>
                      <a:r>
                        <a:rPr kumimoji="1" lang="en-US" altLang="ja-JP" sz="1600" baseline="30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baseline="300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 </a:t>
                      </a:r>
                      <a:r>
                        <a:rPr kumimoji="1" lang="en-US" altLang="ja-JP" sz="160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Torr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86043">
                <a:tc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j1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100x100μm</a:t>
                      </a:r>
                      <a:r>
                        <a:rPr kumimoji="1" lang="en-US" altLang="ja-JP" sz="1600" baseline="30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baseline="300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 </a:t>
                      </a:r>
                      <a:r>
                        <a:rPr kumimoji="1" lang="en-US" altLang="ja-JP" sz="160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Torr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68631">
                <a:tc vMerge="1">
                  <a:txBody>
                    <a:bodyPr/>
                    <a:lstStyle/>
                    <a:p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j2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100x100μm</a:t>
                      </a:r>
                      <a:r>
                        <a:rPr kumimoji="1" lang="en-US" altLang="ja-JP" sz="1600" u="none" baseline="3000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u="none" baseline="3000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 </a:t>
                      </a:r>
                      <a:r>
                        <a:rPr kumimoji="1" lang="en-US" altLang="ja-JP" sz="1600" u="none" baseline="0" dirty="0" err="1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Torr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5788">
                <a:tc vMerge="1">
                  <a:txBody>
                    <a:bodyPr/>
                    <a:lstStyle/>
                    <a:p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j0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200x200μm</a:t>
                      </a:r>
                      <a:r>
                        <a:rPr kumimoji="1" lang="en-US" altLang="ja-JP" sz="1600" u="none" baseline="3000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u="none" baseline="30000" dirty="0" smtClean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 </a:t>
                      </a:r>
                      <a:r>
                        <a:rPr kumimoji="1" lang="en-US" altLang="ja-JP" sz="1600" u="none" baseline="0" dirty="0" err="1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Torr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220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HfA_30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200x200μm</a:t>
                      </a:r>
                      <a:r>
                        <a:rPr kumimoji="1" lang="en-US" altLang="ja-JP" sz="1600" baseline="30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baseline="300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30 </a:t>
                      </a:r>
                      <a:r>
                        <a:rPr kumimoji="1" lang="en-US" altLang="ja-JP" sz="160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Torr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2209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u="none" baseline="0" dirty="0" smtClean="0">
                        <a:uFill>
                          <a:solidFill>
                            <a:srgbClr val="FF0000"/>
                          </a:solidFill>
                        </a:u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</a:t>
                      </a:r>
                      <a:endParaRPr kumimoji="1" lang="ja-JP" altLang="en-US" sz="1600" u="none" baseline="0" dirty="0" smtClean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j3</a:t>
                      </a:r>
                      <a:endParaRPr kumimoji="1" lang="ja-JP" altLang="en-US" sz="1600" u="none" baseline="0" dirty="0" smtClean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100x100μm</a:t>
                      </a:r>
                      <a:r>
                        <a:rPr kumimoji="1" lang="en-US" altLang="ja-JP" sz="1600" u="none" baseline="3000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u="none" baseline="30000" dirty="0" smtClean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u="none" baseline="0" dirty="0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30 </a:t>
                      </a:r>
                      <a:r>
                        <a:rPr kumimoji="1" lang="en-US" altLang="ja-JP" sz="1600" u="none" baseline="0" dirty="0" err="1" smtClean="0">
                          <a:uFill>
                            <a:solidFill>
                              <a:srgbClr val="FF0000"/>
                            </a:solidFill>
                          </a:uFill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Torr</a:t>
                      </a:r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u="none" baseline="0" dirty="0">
                        <a:uFill>
                          <a:solidFill>
                            <a:srgbClr val="FF0000"/>
                          </a:solidFill>
                        </a:u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  <a:tr h="3722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HfB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1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j0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200x200μm</a:t>
                      </a:r>
                      <a:r>
                        <a:rPr kumimoji="1" lang="en-US" altLang="ja-JP" sz="1600" baseline="300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</a:t>
                      </a:r>
                      <a:endParaRPr kumimoji="1" lang="ja-JP" altLang="en-US" sz="1600" baseline="30000" dirty="0" smtClean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20 </a:t>
                      </a:r>
                      <a:r>
                        <a:rPr kumimoji="1" lang="en-US" altLang="ja-JP" sz="1600" dirty="0" err="1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</a:rPr>
                        <a:t>Torr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Arial Unicode MS" pitchFamily="50" charset="-128"/>
                          <a:ea typeface="Arial Unicode MS" pitchFamily="50" charset="-128"/>
                          <a:cs typeface="Arial Unicode MS" pitchFamily="50" charset="-128"/>
                          <a:sym typeface="Wingdings"/>
                        </a:rPr>
                        <a:t></a:t>
                      </a:r>
                      <a:endParaRPr kumimoji="1" lang="ja-JP" altLang="en-US" sz="1600" dirty="0"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2477725"/>
            <a:ext cx="2448272" cy="211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テキスト ボックス 37"/>
          <p:cNvSpPr txBox="1"/>
          <p:nvPr/>
        </p:nvSpPr>
        <p:spPr>
          <a:xfrm>
            <a:off x="7004769" y="2844365"/>
            <a:ext cx="1585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Chip #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377" y="4734091"/>
            <a:ext cx="2016223" cy="1750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正方形/長方形 53"/>
          <p:cNvSpPr/>
          <p:nvPr/>
        </p:nvSpPr>
        <p:spPr>
          <a:xfrm>
            <a:off x="7930498" y="3546691"/>
            <a:ext cx="230630" cy="2143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6832775" y="4748628"/>
            <a:ext cx="1849818" cy="1632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7" name="直線コネクタ 56"/>
          <p:cNvCxnSpPr/>
          <p:nvPr/>
        </p:nvCxnSpPr>
        <p:spPr>
          <a:xfrm flipH="1">
            <a:off x="6840772" y="3761069"/>
            <a:ext cx="1089726" cy="9875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8161128" y="3761069"/>
            <a:ext cx="521465" cy="9875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7234178" y="28713"/>
            <a:ext cx="180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Kazuki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Nagata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97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298" y="188589"/>
            <a:ext cx="8597396" cy="792088"/>
          </a:xfrm>
        </p:spPr>
        <p:txBody>
          <a:bodyPr>
            <a:normAutofit fontScale="90000"/>
          </a:bodyPr>
          <a:lstStyle/>
          <a:p>
            <a:r>
              <a:rPr kumimoji="1" lang="en-US" altLang="ja-JP" sz="3100" dirty="0" smtClean="0"/>
              <a:t>Examples of I-V curve measurement </a:t>
            </a:r>
            <a:r>
              <a:rPr lang="en-US" altLang="ja-JP" sz="3100" dirty="0" smtClean="0"/>
              <a:t>of</a:t>
            </a:r>
            <a:r>
              <a:rPr kumimoji="1" lang="en-US" altLang="ja-JP" sz="3100" dirty="0" smtClean="0"/>
              <a:t> </a:t>
            </a:r>
            <a:r>
              <a:rPr kumimoji="1" lang="en-US" altLang="ja-JP" sz="3100" dirty="0" err="1" smtClean="0"/>
              <a:t>Hf</a:t>
            </a:r>
            <a:r>
              <a:rPr kumimoji="1" lang="en-US" altLang="ja-JP" sz="3100" dirty="0" smtClean="0"/>
              <a:t>-STJ</a:t>
            </a:r>
            <a:r>
              <a:rPr lang="ja-JP" altLang="en-US" sz="3100" dirty="0"/>
              <a:t> </a:t>
            </a:r>
            <a:r>
              <a:rPr lang="en-US" altLang="ja-JP" sz="3100" dirty="0" smtClean="0"/>
              <a:t>in JFY2012</a:t>
            </a:r>
            <a:endParaRPr kumimoji="1" lang="ja-JP" altLang="en-US" sz="2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391" y="794833"/>
            <a:ext cx="3058364" cy="286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506" y="786997"/>
            <a:ext cx="2713966" cy="272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直線矢印コネクタ 7"/>
          <p:cNvCxnSpPr/>
          <p:nvPr/>
        </p:nvCxnSpPr>
        <p:spPr>
          <a:xfrm>
            <a:off x="5653129" y="2008969"/>
            <a:ext cx="62969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6282823" y="93193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B=10 Gauss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0708" y="1734388"/>
            <a:ext cx="275729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HfA2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j0: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200×200μm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T=80~177mK</a:t>
            </a: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kumimoji="1" lang="en-US" altLang="ja-JP" sz="16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=60μA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kumimoji="1"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kumimoji="1" lang="en-US" altLang="ja-JP" sz="16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kumimoji="1"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=0.2Ω</a:t>
            </a:r>
            <a:endParaRPr kumimoji="1" lang="ja-JP" altLang="en-US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031" y="3960869"/>
            <a:ext cx="2716452" cy="2487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283" y="4005064"/>
            <a:ext cx="2659153" cy="245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直線矢印コネクタ 27"/>
          <p:cNvCxnSpPr/>
          <p:nvPr/>
        </p:nvCxnSpPr>
        <p:spPr>
          <a:xfrm>
            <a:off x="5580589" y="5013176"/>
            <a:ext cx="62969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337927" y="4189730"/>
            <a:ext cx="26905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HfA1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j2: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100×100μm</a:t>
            </a:r>
            <a:r>
              <a:rPr lang="en-US" altLang="ja-JP" sz="2000" baseline="30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endParaRPr kumimoji="1" lang="en-US" altLang="ja-JP" sz="2000" baseline="300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T=39~53mK</a:t>
            </a: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kumimoji="1" lang="en-US" altLang="ja-JP" sz="16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=10μA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kumimoji="1"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kumimoji="1" lang="en-US" altLang="ja-JP" sz="16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kumimoji="1"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=0.6Ω</a:t>
            </a:r>
            <a:endParaRPr kumimoji="1" lang="ja-JP" altLang="en-US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173798" y="945652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 Gauss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236283" y="4048382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 Gauss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106506" y="400506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B=10 Gauss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234178" y="20950"/>
            <a:ext cx="1802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永田</a:t>
            </a:r>
            <a:r>
              <a:rPr lang="ja-JP" altLang="en-US" sz="2000" dirty="0" smtClean="0">
                <a:latin typeface="+mn-ea"/>
                <a:ea typeface="+mn-ea"/>
                <a:cs typeface="Arial Unicode MS" pitchFamily="50" charset="-128"/>
              </a:rPr>
              <a:t>修論</a:t>
            </a:r>
            <a:endParaRPr kumimoji="1" lang="en-US" altLang="ja-JP" sz="1600" dirty="0" smtClean="0">
              <a:latin typeface="+mn-ea"/>
              <a:ea typeface="+mn-ea"/>
              <a:cs typeface="Arial Unicode MS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933090" y="2803720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I-V curve with averaging</a:t>
            </a:r>
            <a:r>
              <a:rPr kumimoji="1" lang="en-US" altLang="ja-JP" sz="2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</a:t>
            </a:r>
            <a:endParaRPr kumimoji="1" lang="ja-JP" altLang="en-US" sz="1600" dirty="0">
              <a:solidFill>
                <a:srgbClr val="0070C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0F9E9DC1-2056-4C3F-8988-21F6A85589EE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03" t="32472" r="42313" b="48189"/>
          <a:stretch/>
        </p:blipFill>
        <p:spPr bwMode="auto">
          <a:xfrm>
            <a:off x="1772918" y="5253971"/>
            <a:ext cx="1262191" cy="1289105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4283968" y="4797152"/>
            <a:ext cx="504056" cy="4356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24" t="37460" r="42290" b="44878"/>
          <a:stretch/>
        </p:blipFill>
        <p:spPr bwMode="auto">
          <a:xfrm>
            <a:off x="7947875" y="4790665"/>
            <a:ext cx="1024813" cy="926611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正方形/長方形 20"/>
          <p:cNvSpPr/>
          <p:nvPr/>
        </p:nvSpPr>
        <p:spPr>
          <a:xfrm>
            <a:off x="7115187" y="4885383"/>
            <a:ext cx="504056" cy="4356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84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213"/>
    </mc:Choice>
    <mc:Fallback xmlns="">
      <p:transition spd="slow" advTm="11621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6514</TotalTime>
  <Words>2746</Words>
  <Application>Microsoft Office PowerPoint</Application>
  <PresentationFormat>画面に合わせる (4:3)</PresentationFormat>
  <Paragraphs>549</Paragraphs>
  <Slides>29</Slides>
  <Notes>2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1" baseType="lpstr">
      <vt:lpstr>Office テーマ</vt:lpstr>
      <vt:lpstr>ビットマップ イメージ</vt:lpstr>
      <vt:lpstr>STJ developments for FIR photon spectroscopy at Tsukuba</vt:lpstr>
      <vt:lpstr>Collaboration Members (Japan-US collab.: Search for Neutrino Decay)</vt:lpstr>
      <vt:lpstr>PowerPoint プレゼンテーション</vt:lpstr>
      <vt:lpstr>Motivation</vt:lpstr>
      <vt:lpstr>Feasibility of photon detection from CνB decay</vt:lpstr>
      <vt:lpstr>Detector requirements</vt:lpstr>
      <vt:lpstr>Hf-STJ development</vt:lpstr>
      <vt:lpstr>Hf-STJ development</vt:lpstr>
      <vt:lpstr>Examples of I-V curve measurement of Hf-STJ in JFY2012</vt:lpstr>
      <vt:lpstr>PowerPoint プレゼンテーション</vt:lpstr>
      <vt:lpstr>I-V curves (w/ B field, w/o averaging)</vt:lpstr>
      <vt:lpstr>Summary of Hf-STJ samples</vt:lpstr>
      <vt:lpstr>Temperature dependence of Rd</vt:lpstr>
      <vt:lpstr>HfOx layer with Electron Energy-Loss Spectroscopy(EELS)</vt:lpstr>
      <vt:lpstr>Hf-STJ のDC光に対する応答</vt:lpstr>
      <vt:lpstr>Hf-STJのパルス光に対する応答</vt:lpstr>
      <vt:lpstr>Summary on Hf-STJ development</vt:lpstr>
      <vt:lpstr>PowerPoint プレゼンテーション</vt:lpstr>
      <vt:lpstr>Temperature dependence of Nb/Al-STJ leak current</vt:lpstr>
      <vt:lpstr>Nb/Al-STJ 赤外光応答信号</vt:lpstr>
      <vt:lpstr>SOI-STJ</vt:lpstr>
      <vt:lpstr>SOI-STJ研究開発の現状</vt:lpstr>
      <vt:lpstr>SOI-STJ研究開発の現状</vt:lpstr>
      <vt:lpstr>SOISTJ2 layout for next SOI process</vt:lpstr>
      <vt:lpstr>Summary</vt:lpstr>
      <vt:lpstr>Energy/Wavelength/Frequency</vt:lpstr>
      <vt:lpstr>Dilution refrigerator operation</vt:lpstr>
      <vt:lpstr>Feasibility of VIS/NIR single photon detection</vt:lpstr>
      <vt:lpstr>Nb/Al-STJ 可視光応答信号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yuji</cp:lastModifiedBy>
  <cp:revision>191</cp:revision>
  <dcterms:created xsi:type="dcterms:W3CDTF">2012-12-07T05:48:16Z</dcterms:created>
  <dcterms:modified xsi:type="dcterms:W3CDTF">2013-08-26T16:06:20Z</dcterms:modified>
</cp:coreProperties>
</file>