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vml" ContentType="application/vnd.openxmlformats-officedocument.vmlDrawing"/>
  <Default Extension="bin" ContentType="application/vnd.openxmlformats-officedocument.oleObject"/>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3"/>
  </p:notesMasterIdLst>
  <p:handoutMasterIdLst>
    <p:handoutMasterId r:id="rId34"/>
  </p:handoutMasterIdLst>
  <p:sldIdLst>
    <p:sldId id="257" r:id="rId2"/>
    <p:sldId id="258" r:id="rId3"/>
    <p:sldId id="290" r:id="rId4"/>
    <p:sldId id="291" r:id="rId5"/>
    <p:sldId id="287" r:id="rId6"/>
    <p:sldId id="262" r:id="rId7"/>
    <p:sldId id="261" r:id="rId8"/>
    <p:sldId id="276" r:id="rId9"/>
    <p:sldId id="275" r:id="rId10"/>
    <p:sldId id="286" r:id="rId11"/>
    <p:sldId id="273" r:id="rId12"/>
    <p:sldId id="264" r:id="rId13"/>
    <p:sldId id="272" r:id="rId14"/>
    <p:sldId id="274" r:id="rId15"/>
    <p:sldId id="269" r:id="rId16"/>
    <p:sldId id="259" r:id="rId17"/>
    <p:sldId id="260" r:id="rId18"/>
    <p:sldId id="263" r:id="rId19"/>
    <p:sldId id="266" r:id="rId20"/>
    <p:sldId id="267" r:id="rId21"/>
    <p:sldId id="268" r:id="rId22"/>
    <p:sldId id="278" r:id="rId23"/>
    <p:sldId id="279" r:id="rId24"/>
    <p:sldId id="284" r:id="rId25"/>
    <p:sldId id="280" r:id="rId26"/>
    <p:sldId id="281" r:id="rId27"/>
    <p:sldId id="282" r:id="rId28"/>
    <p:sldId id="271" r:id="rId29"/>
    <p:sldId id="288" r:id="rId30"/>
    <p:sldId id="289" r:id="rId31"/>
    <p:sldId id="265" r:id="rId32"/>
  </p:sldIdLst>
  <p:sldSz cx="9144000" cy="6858000" type="screen4x3"/>
  <p:notesSz cx="6858000" cy="9144000"/>
  <p:defaultText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0A1B5D5-9B99-4C35-A422-299274C87663}" styleName="中間 1 - アクセント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13"/>
  </p:normalViewPr>
  <p:slideViewPr>
    <p:cSldViewPr snapToGrid="0" snapToObjects="1">
      <p:cViewPr>
        <p:scale>
          <a:sx n="100" d="100"/>
          <a:sy n="100" d="100"/>
        </p:scale>
        <p:origin x="1960" y="57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notesMaster" Target="notesMasters/notesMaster1.xml"/><Relationship Id="rId34" Type="http://schemas.openxmlformats.org/officeDocument/2006/relationships/handoutMaster" Target="handoutMasters/handoutMaster1.xml"/><Relationship Id="rId35" Type="http://schemas.openxmlformats.org/officeDocument/2006/relationships/presProps" Target="presProps.xml"/><Relationship Id="rId36" Type="http://schemas.openxmlformats.org/officeDocument/2006/relationships/viewProps" Target="viewProp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theme" Target="theme/theme1.xml"/><Relationship Id="rId38"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Macintosh%20HD:Users:yagishunsuke:Desktop:&#25277;&#20986;&#32080;&#26524;:Ncore_ST2_L=1.0_W=10.xls"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Macintosh%20HD:Users:yagishunsuke:Desktop:STJ:PTEG2_NST_mobility.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scatterChart>
        <c:scatterStyle val="lineMarker"/>
        <c:varyColors val="0"/>
        <c:ser>
          <c:idx val="0"/>
          <c:order val="0"/>
          <c:spPr>
            <a:ln w="47625">
              <a:solidFill>
                <a:srgbClr val="0000FF"/>
              </a:solidFill>
            </a:ln>
          </c:spPr>
          <c:marker>
            <c:symbol val="diamond"/>
            <c:size val="2"/>
            <c:spPr>
              <a:solidFill>
                <a:srgbClr val="0000FF"/>
              </a:solidFill>
              <a:ln>
                <a:solidFill>
                  <a:srgbClr val="0000FF"/>
                </a:solidFill>
              </a:ln>
            </c:spPr>
          </c:marker>
          <c:xVal>
            <c:numRef>
              <c:f>hspice!$B$4:$B$103</c:f>
              <c:numCache>
                <c:formatCode>General</c:formatCode>
                <c:ptCount val="100"/>
                <c:pt idx="0">
                  <c:v>0.0</c:v>
                </c:pt>
                <c:pt idx="1">
                  <c:v>0.0202020202020202</c:v>
                </c:pt>
                <c:pt idx="2">
                  <c:v>0.0404040404040404</c:v>
                </c:pt>
                <c:pt idx="3">
                  <c:v>0.0606060606060606</c:v>
                </c:pt>
                <c:pt idx="4">
                  <c:v>0.0808080808080808</c:v>
                </c:pt>
                <c:pt idx="5">
                  <c:v>0.101010101010101</c:v>
                </c:pt>
                <c:pt idx="6">
                  <c:v>0.121212121212121</c:v>
                </c:pt>
                <c:pt idx="7">
                  <c:v>0.141414141414141</c:v>
                </c:pt>
                <c:pt idx="8">
                  <c:v>0.161616161616161</c:v>
                </c:pt>
                <c:pt idx="9">
                  <c:v>0.181818181818181</c:v>
                </c:pt>
                <c:pt idx="10">
                  <c:v>0.202020202020202</c:v>
                </c:pt>
                <c:pt idx="11">
                  <c:v>0.222222222222222</c:v>
                </c:pt>
                <c:pt idx="12">
                  <c:v>0.242424242424242</c:v>
                </c:pt>
                <c:pt idx="13">
                  <c:v>0.262626262626262</c:v>
                </c:pt>
                <c:pt idx="14">
                  <c:v>0.282828282828282</c:v>
                </c:pt>
                <c:pt idx="15">
                  <c:v>0.303030303030303</c:v>
                </c:pt>
                <c:pt idx="16">
                  <c:v>0.323232323232323</c:v>
                </c:pt>
                <c:pt idx="17">
                  <c:v>0.343434343434343</c:v>
                </c:pt>
                <c:pt idx="18">
                  <c:v>0.363636363636363</c:v>
                </c:pt>
                <c:pt idx="19">
                  <c:v>0.383838383838383</c:v>
                </c:pt>
                <c:pt idx="20">
                  <c:v>0.404040404040404</c:v>
                </c:pt>
                <c:pt idx="21">
                  <c:v>0.424242424242424</c:v>
                </c:pt>
                <c:pt idx="22">
                  <c:v>0.444444444444444</c:v>
                </c:pt>
                <c:pt idx="23">
                  <c:v>0.464646464646464</c:v>
                </c:pt>
                <c:pt idx="24">
                  <c:v>0.484848484848484</c:v>
                </c:pt>
                <c:pt idx="25">
                  <c:v>0.505050505050505</c:v>
                </c:pt>
                <c:pt idx="26">
                  <c:v>0.525252525252525</c:v>
                </c:pt>
                <c:pt idx="27">
                  <c:v>0.545454545454545</c:v>
                </c:pt>
                <c:pt idx="28">
                  <c:v>0.565656565656565</c:v>
                </c:pt>
                <c:pt idx="29">
                  <c:v>0.585858585858585</c:v>
                </c:pt>
                <c:pt idx="30">
                  <c:v>0.606060606060606</c:v>
                </c:pt>
                <c:pt idx="31">
                  <c:v>0.626262626262626</c:v>
                </c:pt>
                <c:pt idx="32">
                  <c:v>0.646464646464646</c:v>
                </c:pt>
                <c:pt idx="33">
                  <c:v>0.666666666666666</c:v>
                </c:pt>
                <c:pt idx="34">
                  <c:v>0.686868686868687</c:v>
                </c:pt>
                <c:pt idx="35">
                  <c:v>0.707070707070707</c:v>
                </c:pt>
                <c:pt idx="36">
                  <c:v>0.727272727272727</c:v>
                </c:pt>
                <c:pt idx="37">
                  <c:v>0.747474747474747</c:v>
                </c:pt>
                <c:pt idx="38">
                  <c:v>0.767676767676767</c:v>
                </c:pt>
                <c:pt idx="39">
                  <c:v>0.787878787878788</c:v>
                </c:pt>
                <c:pt idx="40">
                  <c:v>0.808080808080808</c:v>
                </c:pt>
                <c:pt idx="41">
                  <c:v>0.828282828282828</c:v>
                </c:pt>
                <c:pt idx="42">
                  <c:v>0.848484848484848</c:v>
                </c:pt>
                <c:pt idx="43">
                  <c:v>0.868686868686868</c:v>
                </c:pt>
                <c:pt idx="44">
                  <c:v>0.888888888888889</c:v>
                </c:pt>
                <c:pt idx="45">
                  <c:v>0.909090909090909</c:v>
                </c:pt>
                <c:pt idx="46">
                  <c:v>0.929292929292929</c:v>
                </c:pt>
                <c:pt idx="47">
                  <c:v>0.949494949494949</c:v>
                </c:pt>
                <c:pt idx="48">
                  <c:v>0.969696969696969</c:v>
                </c:pt>
                <c:pt idx="49">
                  <c:v>0.989898989898989</c:v>
                </c:pt>
                <c:pt idx="50">
                  <c:v>1.01010101010101</c:v>
                </c:pt>
                <c:pt idx="51">
                  <c:v>1.03030303030303</c:v>
                </c:pt>
                <c:pt idx="52">
                  <c:v>1.05050505050505</c:v>
                </c:pt>
                <c:pt idx="53">
                  <c:v>1.07070707070707</c:v>
                </c:pt>
                <c:pt idx="54">
                  <c:v>1.09090909090909</c:v>
                </c:pt>
                <c:pt idx="55">
                  <c:v>1.11111111111111</c:v>
                </c:pt>
                <c:pt idx="56">
                  <c:v>1.13131313131313</c:v>
                </c:pt>
                <c:pt idx="57">
                  <c:v>1.15151515151515</c:v>
                </c:pt>
                <c:pt idx="58">
                  <c:v>1.17171717171717</c:v>
                </c:pt>
                <c:pt idx="59">
                  <c:v>1.19191919191919</c:v>
                </c:pt>
                <c:pt idx="60">
                  <c:v>1.21212121212121</c:v>
                </c:pt>
                <c:pt idx="61">
                  <c:v>1.23232323232323</c:v>
                </c:pt>
                <c:pt idx="62">
                  <c:v>1.25252525252525</c:v>
                </c:pt>
                <c:pt idx="63">
                  <c:v>1.27272727272727</c:v>
                </c:pt>
                <c:pt idx="64">
                  <c:v>1.292929292929289</c:v>
                </c:pt>
                <c:pt idx="65">
                  <c:v>1.31313131313131</c:v>
                </c:pt>
                <c:pt idx="66">
                  <c:v>1.33333333333333</c:v>
                </c:pt>
                <c:pt idx="67">
                  <c:v>1.35353535353535</c:v>
                </c:pt>
                <c:pt idx="68">
                  <c:v>1.37373737373737</c:v>
                </c:pt>
                <c:pt idx="69">
                  <c:v>1.39393939393939</c:v>
                </c:pt>
                <c:pt idx="70">
                  <c:v>1.41414141414141</c:v>
                </c:pt>
                <c:pt idx="71">
                  <c:v>1.43434343434343</c:v>
                </c:pt>
                <c:pt idx="72">
                  <c:v>1.45454545454545</c:v>
                </c:pt>
                <c:pt idx="73">
                  <c:v>1.47474747474747</c:v>
                </c:pt>
                <c:pt idx="74">
                  <c:v>1.49494949494949</c:v>
                </c:pt>
                <c:pt idx="75">
                  <c:v>1.51515151515151</c:v>
                </c:pt>
                <c:pt idx="76">
                  <c:v>1.53535353535353</c:v>
                </c:pt>
                <c:pt idx="77">
                  <c:v>1.55555555555555</c:v>
                </c:pt>
                <c:pt idx="78">
                  <c:v>1.57575757575757</c:v>
                </c:pt>
                <c:pt idx="79">
                  <c:v>1.59595959595959</c:v>
                </c:pt>
                <c:pt idx="80">
                  <c:v>1.61616161616161</c:v>
                </c:pt>
                <c:pt idx="81">
                  <c:v>1.63636363636363</c:v>
                </c:pt>
                <c:pt idx="82">
                  <c:v>1.65656565656565</c:v>
                </c:pt>
                <c:pt idx="83">
                  <c:v>1.67676767676767</c:v>
                </c:pt>
                <c:pt idx="84">
                  <c:v>1.69696969696969</c:v>
                </c:pt>
                <c:pt idx="85">
                  <c:v>1.71717171717171</c:v>
                </c:pt>
                <c:pt idx="86">
                  <c:v>1.73737373737373</c:v>
                </c:pt>
                <c:pt idx="87">
                  <c:v>1.75757575757575</c:v>
                </c:pt>
                <c:pt idx="88">
                  <c:v>1.77777777777777</c:v>
                </c:pt>
                <c:pt idx="89">
                  <c:v>1.79797979797979</c:v>
                </c:pt>
                <c:pt idx="90">
                  <c:v>1.81818181818181</c:v>
                </c:pt>
                <c:pt idx="91">
                  <c:v>1.83838383838383</c:v>
                </c:pt>
                <c:pt idx="92">
                  <c:v>1.85858585858585</c:v>
                </c:pt>
                <c:pt idx="93">
                  <c:v>1.87878787878787</c:v>
                </c:pt>
                <c:pt idx="94">
                  <c:v>1.89898989898989</c:v>
                </c:pt>
                <c:pt idx="95">
                  <c:v>1.91919191919191</c:v>
                </c:pt>
                <c:pt idx="96">
                  <c:v>1.93939393939393</c:v>
                </c:pt>
                <c:pt idx="97">
                  <c:v>1.95959595959596</c:v>
                </c:pt>
                <c:pt idx="98">
                  <c:v>1.97979797979798</c:v>
                </c:pt>
                <c:pt idx="99">
                  <c:v>2.0</c:v>
                </c:pt>
              </c:numCache>
            </c:numRef>
          </c:xVal>
          <c:yVal>
            <c:numRef>
              <c:f>hspice!$C$4:$C$103</c:f>
              <c:numCache>
                <c:formatCode>0.00E+00</c:formatCode>
                <c:ptCount val="100"/>
                <c:pt idx="0">
                  <c:v>-2.2218712791524E-35</c:v>
                </c:pt>
                <c:pt idx="1">
                  <c:v>4.79358085277917E-5</c:v>
                </c:pt>
                <c:pt idx="2">
                  <c:v>9.48692523903498E-5</c:v>
                </c:pt>
                <c:pt idx="3" formatCode="General">
                  <c:v>0.000140807949893362</c:v>
                </c:pt>
                <c:pt idx="4" formatCode="General">
                  <c:v>0.000185759443488339</c:v>
                </c:pt>
                <c:pt idx="5" formatCode="General">
                  <c:v>0.000229731200840439</c:v>
                </c:pt>
                <c:pt idx="6" formatCode="General">
                  <c:v>0.000272730615895598</c:v>
                </c:pt>
                <c:pt idx="7" formatCode="General">
                  <c:v>0.000314765009949375</c:v>
                </c:pt>
                <c:pt idx="8" formatCode="General">
                  <c:v>0.000355841632720352</c:v>
                </c:pt>
                <c:pt idx="9" formatCode="General">
                  <c:v>0.000395967663431391</c:v>
                </c:pt>
                <c:pt idx="10" formatCode="General">
                  <c:v>0.000435150211902598</c:v>
                </c:pt>
                <c:pt idx="11" formatCode="General">
                  <c:v>0.000473396319660561</c:v>
                </c:pt>
                <c:pt idx="12" formatCode="General">
                  <c:v>0.000510712961069259</c:v>
                </c:pt>
                <c:pt idx="13" formatCode="General">
                  <c:v>0.00054710704448905</c:v>
                </c:pt>
                <c:pt idx="14" formatCode="General">
                  <c:v>0.000582585413471444</c:v>
                </c:pt>
                <c:pt idx="15" formatCode="General">
                  <c:v>0.00061715484799888</c:v>
                </c:pt>
                <c:pt idx="16" formatCode="General">
                  <c:v>0.000650822065780655</c:v>
                </c:pt>
                <c:pt idx="17" formatCode="General">
                  <c:v>0.000683593723618541</c:v>
                </c:pt>
                <c:pt idx="18" formatCode="General">
                  <c:v>0.000715476418858564</c:v>
                </c:pt>
                <c:pt idx="19" formatCode="General">
                  <c:v>0.000746476690949135</c:v>
                </c:pt>
                <c:pt idx="20" formatCode="General">
                  <c:v>0.000776601023130355</c:v>
                </c:pt>
                <c:pt idx="21" formatCode="General">
                  <c:v>0.000805855844285185</c:v>
                </c:pt>
                <c:pt idx="22" formatCode="General">
                  <c:v>0.000834247530990623</c:v>
                </c:pt>
                <c:pt idx="23" formatCode="General">
                  <c:v>0.000861782409816419</c:v>
                </c:pt>
                <c:pt idx="24" formatCode="General">
                  <c:v>0.000888466759931054</c:v>
                </c:pt>
                <c:pt idx="25" formatCode="General">
                  <c:v>0.000914306816090181</c:v>
                </c:pt>
                <c:pt idx="26" formatCode="General">
                  <c:v>0.000939308772102835</c:v>
                </c:pt>
                <c:pt idx="27" formatCode="General">
                  <c:v>0.000963478784896822</c:v>
                </c:pt>
                <c:pt idx="28" formatCode="General">
                  <c:v>0.000986822979338648</c:v>
                </c:pt>
                <c:pt idx="29" formatCode="General">
                  <c:v>0.00100934745400796</c:v>
                </c:pt>
                <c:pt idx="30" formatCode="General">
                  <c:v>0.00103105828818511</c:v>
                </c:pt>
                <c:pt idx="31" formatCode="General">
                  <c:v>0.001051961550388</c:v>
                </c:pt>
                <c:pt idx="32" formatCode="General">
                  <c:v>0.00107206330889754</c:v>
                </c:pt>
                <c:pt idx="33" formatCode="General">
                  <c:v>0.00109136964484797</c:v>
                </c:pt>
                <c:pt idx="34" formatCode="General">
                  <c:v>0.00110988666864206</c:v>
                </c:pt>
                <c:pt idx="35" formatCode="General">
                  <c:v>0.00112762054069625</c:v>
                </c:pt>
                <c:pt idx="36" formatCode="General">
                  <c:v>0.00114457749784927</c:v>
                </c:pt>
                <c:pt idx="37" formatCode="General">
                  <c:v>0.001160763887207</c:v>
                </c:pt>
                <c:pt idx="38" formatCode="General">
                  <c:v>0.00117618620977904</c:v>
                </c:pt>
                <c:pt idx="39" formatCode="General">
                  <c:v>0.0011908511770319</c:v>
                </c:pt>
                <c:pt idx="40" formatCode="General">
                  <c:v>0.00120476578448043</c:v>
                </c:pt>
                <c:pt idx="41" formatCode="General">
                  <c:v>0.00121793740769994</c:v>
                </c:pt>
                <c:pt idx="42" formatCode="General">
                  <c:v>0.00123037392767005</c:v>
                </c:pt>
                <c:pt idx="43" formatCode="General">
                  <c:v>0.00124208389408119</c:v>
                </c:pt>
                <c:pt idx="44" formatCode="General">
                  <c:v>0.00125307673690582</c:v>
                </c:pt>
                <c:pt idx="45" formatCode="General">
                  <c:v>0.00126336303760789</c:v>
                </c:pt>
                <c:pt idx="46" formatCode="General">
                  <c:v>0.00127295487077242</c:v>
                </c:pt>
                <c:pt idx="47" formatCode="General">
                  <c:v>0.00128186622288052</c:v>
                </c:pt>
                <c:pt idx="48" formatCode="General">
                  <c:v>0.00129011348481794</c:v>
                </c:pt>
                <c:pt idx="49" formatCode="General">
                  <c:v>0.00129771599551076</c:v>
                </c:pt>
                <c:pt idx="50" formatCode="General">
                  <c:v>0.00130469658409673</c:v>
                </c:pt>
                <c:pt idx="51" formatCode="General">
                  <c:v>0.00131108201999651</c:v>
                </c:pt>
                <c:pt idx="52" formatCode="General">
                  <c:v>0.00131690324540913</c:v>
                </c:pt>
                <c:pt idx="53" formatCode="General">
                  <c:v>0.00132219525422604</c:v>
                </c:pt>
                <c:pt idx="54" formatCode="General">
                  <c:v>0.00132699651881266</c:v>
                </c:pt>
                <c:pt idx="55" formatCode="General">
                  <c:v>0.00133134795978963</c:v>
                </c:pt>
                <c:pt idx="56" formatCode="General">
                  <c:v>0.00133529157878373</c:v>
                </c:pt>
                <c:pt idx="57" formatCode="General">
                  <c:v>0.00133886897528001</c:v>
                </c:pt>
                <c:pt idx="58" formatCode="General">
                  <c:v>0.00134211999482319</c:v>
                </c:pt>
                <c:pt idx="59" formatCode="General">
                  <c:v>0.00134508169679345</c:v>
                </c:pt>
                <c:pt idx="60" formatCode="General">
                  <c:v>0.00134778772268895</c:v>
                </c:pt>
                <c:pt idx="61" formatCode="General">
                  <c:v>0.00135026804349427</c:v>
                </c:pt>
                <c:pt idx="62" formatCode="General">
                  <c:v>0.00135254900192717</c:v>
                </c:pt>
                <c:pt idx="63" formatCode="General">
                  <c:v>0.001354653546936</c:v>
                </c:pt>
                <c:pt idx="64" formatCode="General">
                  <c:v>0.00135660156957876</c:v>
                </c:pt>
                <c:pt idx="65" formatCode="General">
                  <c:v>0.00135841027374338</c:v>
                </c:pt>
                <c:pt idx="66" formatCode="General">
                  <c:v>0.00136009453980344</c:v>
                </c:pt>
                <c:pt idx="67" formatCode="General">
                  <c:v>0.00136166725866778</c:v>
                </c:pt>
                <c:pt idx="68" formatCode="General">
                  <c:v>0.00136313962673784</c:v>
                </c:pt>
                <c:pt idx="69" formatCode="General">
                  <c:v>0.00136452140008795</c:v>
                </c:pt>
                <c:pt idx="70" formatCode="General">
                  <c:v>0.00136582111030241</c:v>
                </c:pt>
                <c:pt idx="71" formatCode="General">
                  <c:v>0.00136704624621757</c:v>
                </c:pt>
                <c:pt idx="72" formatCode="General">
                  <c:v>0.0013682034063187</c:v>
                </c:pt>
                <c:pt idx="73" formatCode="General">
                  <c:v>0.00136929842636579</c:v>
                </c:pt>
                <c:pt idx="74" formatCode="General">
                  <c:v>0.00137033648634542</c:v>
                </c:pt>
                <c:pt idx="75" formatCode="General">
                  <c:v>0.00137132220027379</c:v>
                </c:pt>
                <c:pt idx="76" formatCode="General">
                  <c:v>0.00137225969181273</c:v>
                </c:pt>
                <c:pt idx="77" formatCode="General">
                  <c:v>0.00137315265815315</c:v>
                </c:pt>
                <c:pt idx="78" formatCode="General">
                  <c:v>0.00137400442418396</c:v>
                </c:pt>
                <c:pt idx="79" formatCode="General">
                  <c:v>0.00137481798859885</c:v>
                </c:pt>
                <c:pt idx="80" formatCode="General">
                  <c:v>0.00137559606329271</c:v>
                </c:pt>
                <c:pt idx="81" formatCode="General">
                  <c:v>0.00137634110715377</c:v>
                </c:pt>
                <c:pt idx="82" formatCode="General">
                  <c:v>0.00137705535515797</c:v>
                </c:pt>
                <c:pt idx="83" formatCode="General">
                  <c:v>0.00137774084351076</c:v>
                </c:pt>
                <c:pt idx="84" formatCode="General">
                  <c:v>0.00137839943145059</c:v>
                </c:pt>
                <c:pt idx="85" formatCode="General">
                  <c:v>0.00137903282022193</c:v>
                </c:pt>
                <c:pt idx="86" formatCode="General">
                  <c:v>0.00137964256963969</c:v>
                </c:pt>
                <c:pt idx="87" formatCode="General">
                  <c:v>0.00138023011259648</c:v>
                </c:pt>
                <c:pt idx="88" formatCode="General">
                  <c:v>0.00138079676780641</c:v>
                </c:pt>
                <c:pt idx="89" formatCode="General">
                  <c:v>0.00138134375103243</c:v>
                </c:pt>
                <c:pt idx="90" formatCode="General">
                  <c:v>0.00138187218500486</c:v>
                </c:pt>
                <c:pt idx="91" formatCode="General">
                  <c:v>0.001382383108207</c:v>
                </c:pt>
                <c:pt idx="92" formatCode="General">
                  <c:v>0.00138287748267703</c:v>
                </c:pt>
                <c:pt idx="93" formatCode="General">
                  <c:v>0.00138335620095309</c:v>
                </c:pt>
                <c:pt idx="94" formatCode="General">
                  <c:v>0.00138382009227018</c:v>
                </c:pt>
                <c:pt idx="95" formatCode="General">
                  <c:v>0.00138426992810172</c:v>
                </c:pt>
                <c:pt idx="96" formatCode="General">
                  <c:v>0.00138470642712584</c:v>
                </c:pt>
                <c:pt idx="97" formatCode="General">
                  <c:v>0.00138513025968523</c:v>
                </c:pt>
                <c:pt idx="98" formatCode="General">
                  <c:v>0.00138554205180012</c:v>
                </c:pt>
                <c:pt idx="99" formatCode="General">
                  <c:v>0.00138594238878615</c:v>
                </c:pt>
              </c:numCache>
            </c:numRef>
          </c:yVal>
          <c:smooth val="0"/>
        </c:ser>
        <c:ser>
          <c:idx val="1"/>
          <c:order val="1"/>
          <c:spPr>
            <a:ln w="47625">
              <a:solidFill>
                <a:srgbClr val="0000FF"/>
              </a:solidFill>
            </a:ln>
          </c:spPr>
          <c:marker>
            <c:symbol val="diamond"/>
            <c:size val="2"/>
            <c:spPr>
              <a:solidFill>
                <a:srgbClr val="0000FF"/>
              </a:solidFill>
              <a:ln>
                <a:solidFill>
                  <a:srgbClr val="0000FF"/>
                </a:solidFill>
              </a:ln>
            </c:spPr>
          </c:marker>
          <c:xVal>
            <c:numRef>
              <c:f>hspice!$B$4:$B$103</c:f>
              <c:numCache>
                <c:formatCode>General</c:formatCode>
                <c:ptCount val="100"/>
                <c:pt idx="0">
                  <c:v>0.0</c:v>
                </c:pt>
                <c:pt idx="1">
                  <c:v>0.0202020202020202</c:v>
                </c:pt>
                <c:pt idx="2">
                  <c:v>0.0404040404040404</c:v>
                </c:pt>
                <c:pt idx="3">
                  <c:v>0.0606060606060606</c:v>
                </c:pt>
                <c:pt idx="4">
                  <c:v>0.0808080808080808</c:v>
                </c:pt>
                <c:pt idx="5">
                  <c:v>0.101010101010101</c:v>
                </c:pt>
                <c:pt idx="6">
                  <c:v>0.121212121212121</c:v>
                </c:pt>
                <c:pt idx="7">
                  <c:v>0.141414141414141</c:v>
                </c:pt>
                <c:pt idx="8">
                  <c:v>0.161616161616161</c:v>
                </c:pt>
                <c:pt idx="9">
                  <c:v>0.181818181818181</c:v>
                </c:pt>
                <c:pt idx="10">
                  <c:v>0.202020202020202</c:v>
                </c:pt>
                <c:pt idx="11">
                  <c:v>0.222222222222222</c:v>
                </c:pt>
                <c:pt idx="12">
                  <c:v>0.242424242424242</c:v>
                </c:pt>
                <c:pt idx="13">
                  <c:v>0.262626262626262</c:v>
                </c:pt>
                <c:pt idx="14">
                  <c:v>0.282828282828282</c:v>
                </c:pt>
                <c:pt idx="15">
                  <c:v>0.303030303030303</c:v>
                </c:pt>
                <c:pt idx="16">
                  <c:v>0.323232323232323</c:v>
                </c:pt>
                <c:pt idx="17">
                  <c:v>0.343434343434343</c:v>
                </c:pt>
                <c:pt idx="18">
                  <c:v>0.363636363636363</c:v>
                </c:pt>
                <c:pt idx="19">
                  <c:v>0.383838383838383</c:v>
                </c:pt>
                <c:pt idx="20">
                  <c:v>0.404040404040404</c:v>
                </c:pt>
                <c:pt idx="21">
                  <c:v>0.424242424242424</c:v>
                </c:pt>
                <c:pt idx="22">
                  <c:v>0.444444444444444</c:v>
                </c:pt>
                <c:pt idx="23">
                  <c:v>0.464646464646464</c:v>
                </c:pt>
                <c:pt idx="24">
                  <c:v>0.484848484848484</c:v>
                </c:pt>
                <c:pt idx="25">
                  <c:v>0.505050505050505</c:v>
                </c:pt>
                <c:pt idx="26">
                  <c:v>0.525252525252525</c:v>
                </c:pt>
                <c:pt idx="27">
                  <c:v>0.545454545454545</c:v>
                </c:pt>
                <c:pt idx="28">
                  <c:v>0.565656565656565</c:v>
                </c:pt>
                <c:pt idx="29">
                  <c:v>0.585858585858585</c:v>
                </c:pt>
                <c:pt idx="30">
                  <c:v>0.606060606060606</c:v>
                </c:pt>
                <c:pt idx="31">
                  <c:v>0.626262626262626</c:v>
                </c:pt>
                <c:pt idx="32">
                  <c:v>0.646464646464646</c:v>
                </c:pt>
                <c:pt idx="33">
                  <c:v>0.666666666666666</c:v>
                </c:pt>
                <c:pt idx="34">
                  <c:v>0.686868686868687</c:v>
                </c:pt>
                <c:pt idx="35">
                  <c:v>0.707070707070707</c:v>
                </c:pt>
                <c:pt idx="36">
                  <c:v>0.727272727272727</c:v>
                </c:pt>
                <c:pt idx="37">
                  <c:v>0.747474747474747</c:v>
                </c:pt>
                <c:pt idx="38">
                  <c:v>0.767676767676767</c:v>
                </c:pt>
                <c:pt idx="39">
                  <c:v>0.787878787878788</c:v>
                </c:pt>
                <c:pt idx="40">
                  <c:v>0.808080808080808</c:v>
                </c:pt>
                <c:pt idx="41">
                  <c:v>0.828282828282828</c:v>
                </c:pt>
                <c:pt idx="42">
                  <c:v>0.848484848484848</c:v>
                </c:pt>
                <c:pt idx="43">
                  <c:v>0.868686868686868</c:v>
                </c:pt>
                <c:pt idx="44">
                  <c:v>0.888888888888889</c:v>
                </c:pt>
                <c:pt idx="45">
                  <c:v>0.909090909090909</c:v>
                </c:pt>
                <c:pt idx="46">
                  <c:v>0.929292929292929</c:v>
                </c:pt>
                <c:pt idx="47">
                  <c:v>0.949494949494949</c:v>
                </c:pt>
                <c:pt idx="48">
                  <c:v>0.969696969696969</c:v>
                </c:pt>
                <c:pt idx="49">
                  <c:v>0.989898989898989</c:v>
                </c:pt>
                <c:pt idx="50">
                  <c:v>1.01010101010101</c:v>
                </c:pt>
                <c:pt idx="51">
                  <c:v>1.03030303030303</c:v>
                </c:pt>
                <c:pt idx="52">
                  <c:v>1.05050505050505</c:v>
                </c:pt>
                <c:pt idx="53">
                  <c:v>1.07070707070707</c:v>
                </c:pt>
                <c:pt idx="54">
                  <c:v>1.09090909090909</c:v>
                </c:pt>
                <c:pt idx="55">
                  <c:v>1.11111111111111</c:v>
                </c:pt>
                <c:pt idx="56">
                  <c:v>1.13131313131313</c:v>
                </c:pt>
                <c:pt idx="57">
                  <c:v>1.15151515151515</c:v>
                </c:pt>
                <c:pt idx="58">
                  <c:v>1.17171717171717</c:v>
                </c:pt>
                <c:pt idx="59">
                  <c:v>1.19191919191919</c:v>
                </c:pt>
                <c:pt idx="60">
                  <c:v>1.21212121212121</c:v>
                </c:pt>
                <c:pt idx="61">
                  <c:v>1.23232323232323</c:v>
                </c:pt>
                <c:pt idx="62">
                  <c:v>1.25252525252525</c:v>
                </c:pt>
                <c:pt idx="63">
                  <c:v>1.27272727272727</c:v>
                </c:pt>
                <c:pt idx="64">
                  <c:v>1.292929292929289</c:v>
                </c:pt>
                <c:pt idx="65">
                  <c:v>1.31313131313131</c:v>
                </c:pt>
                <c:pt idx="66">
                  <c:v>1.33333333333333</c:v>
                </c:pt>
                <c:pt idx="67">
                  <c:v>1.35353535353535</c:v>
                </c:pt>
                <c:pt idx="68">
                  <c:v>1.37373737373737</c:v>
                </c:pt>
                <c:pt idx="69">
                  <c:v>1.39393939393939</c:v>
                </c:pt>
                <c:pt idx="70">
                  <c:v>1.41414141414141</c:v>
                </c:pt>
                <c:pt idx="71">
                  <c:v>1.43434343434343</c:v>
                </c:pt>
                <c:pt idx="72">
                  <c:v>1.45454545454545</c:v>
                </c:pt>
                <c:pt idx="73">
                  <c:v>1.47474747474747</c:v>
                </c:pt>
                <c:pt idx="74">
                  <c:v>1.49494949494949</c:v>
                </c:pt>
                <c:pt idx="75">
                  <c:v>1.51515151515151</c:v>
                </c:pt>
                <c:pt idx="76">
                  <c:v>1.53535353535353</c:v>
                </c:pt>
                <c:pt idx="77">
                  <c:v>1.55555555555555</c:v>
                </c:pt>
                <c:pt idx="78">
                  <c:v>1.57575757575757</c:v>
                </c:pt>
                <c:pt idx="79">
                  <c:v>1.59595959595959</c:v>
                </c:pt>
                <c:pt idx="80">
                  <c:v>1.61616161616161</c:v>
                </c:pt>
                <c:pt idx="81">
                  <c:v>1.63636363636363</c:v>
                </c:pt>
                <c:pt idx="82">
                  <c:v>1.65656565656565</c:v>
                </c:pt>
                <c:pt idx="83">
                  <c:v>1.67676767676767</c:v>
                </c:pt>
                <c:pt idx="84">
                  <c:v>1.69696969696969</c:v>
                </c:pt>
                <c:pt idx="85">
                  <c:v>1.71717171717171</c:v>
                </c:pt>
                <c:pt idx="86">
                  <c:v>1.73737373737373</c:v>
                </c:pt>
                <c:pt idx="87">
                  <c:v>1.75757575757575</c:v>
                </c:pt>
                <c:pt idx="88">
                  <c:v>1.77777777777777</c:v>
                </c:pt>
                <c:pt idx="89">
                  <c:v>1.79797979797979</c:v>
                </c:pt>
                <c:pt idx="90">
                  <c:v>1.81818181818181</c:v>
                </c:pt>
                <c:pt idx="91">
                  <c:v>1.83838383838383</c:v>
                </c:pt>
                <c:pt idx="92">
                  <c:v>1.85858585858585</c:v>
                </c:pt>
                <c:pt idx="93">
                  <c:v>1.87878787878787</c:v>
                </c:pt>
                <c:pt idx="94">
                  <c:v>1.89898989898989</c:v>
                </c:pt>
                <c:pt idx="95">
                  <c:v>1.91919191919191</c:v>
                </c:pt>
                <c:pt idx="96">
                  <c:v>1.93939393939393</c:v>
                </c:pt>
                <c:pt idx="97">
                  <c:v>1.95959595959596</c:v>
                </c:pt>
                <c:pt idx="98">
                  <c:v>1.97979797979798</c:v>
                </c:pt>
                <c:pt idx="99">
                  <c:v>2.0</c:v>
                </c:pt>
              </c:numCache>
            </c:numRef>
          </c:xVal>
          <c:yVal>
            <c:numRef>
              <c:f>hspice!$D$4:$D$103</c:f>
              <c:numCache>
                <c:formatCode>0.00E+00</c:formatCode>
                <c:ptCount val="100"/>
                <c:pt idx="0">
                  <c:v>-7.74068156697287E-38</c:v>
                </c:pt>
                <c:pt idx="1">
                  <c:v>3.71948348492776E-5</c:v>
                </c:pt>
                <c:pt idx="2">
                  <c:v>7.33252553931264E-5</c:v>
                </c:pt>
                <c:pt idx="3" formatCode="General">
                  <c:v>0.000108400204804615</c:v>
                </c:pt>
                <c:pt idx="4" formatCode="General">
                  <c:v>0.000142428532121699</c:v>
                </c:pt>
                <c:pt idx="5" formatCode="General">
                  <c:v>0.000175418994427095</c:v>
                </c:pt>
                <c:pt idx="6" formatCode="General">
                  <c:v>0.000207380259164754</c:v>
                </c:pt>
                <c:pt idx="7" formatCode="General">
                  <c:v>0.000238320906630019</c:v>
                </c:pt>
                <c:pt idx="8" formatCode="General">
                  <c:v>0.000268249432680174</c:v>
                </c:pt>
                <c:pt idx="9" formatCode="General">
                  <c:v>0.000297174251724592</c:v>
                </c:pt>
                <c:pt idx="10" formatCode="General">
                  <c:v>0.000325103700069959</c:v>
                </c:pt>
                <c:pt idx="11" formatCode="General">
                  <c:v>0.000352046039717452</c:v>
                </c:pt>
                <c:pt idx="12" formatCode="General">
                  <c:v>0.000378009462736947</c:v>
                </c:pt>
                <c:pt idx="13" formatCode="General">
                  <c:v>0.00040300209638084</c:v>
                </c:pt>
                <c:pt idx="14" formatCode="General">
                  <c:v>0.000427032009150199</c:v>
                </c:pt>
                <c:pt idx="15" formatCode="General">
                  <c:v>0.000450107218093433</c:v>
                </c:pt>
                <c:pt idx="16" formatCode="General">
                  <c:v>0.000472235697709072</c:v>
                </c:pt>
                <c:pt idx="17" formatCode="General">
                  <c:v>0.000493425390948869</c:v>
                </c:pt>
                <c:pt idx="18" formatCode="General">
                  <c:v>0.000513684222988389</c:v>
                </c:pt>
                <c:pt idx="19" formatCode="General">
                  <c:v>0.000533020118668215</c:v>
                </c:pt>
                <c:pt idx="20" formatCode="General">
                  <c:v>0.000551441024836366</c:v>
                </c:pt>
                <c:pt idx="21" formatCode="General">
                  <c:v>0.000568954939279038</c:v>
                </c:pt>
                <c:pt idx="22" formatCode="General">
                  <c:v>0.000585569948565554</c:v>
                </c:pt>
                <c:pt idx="23" formatCode="General">
                  <c:v>0.000601294278028537</c:v>
                </c:pt>
                <c:pt idx="24" formatCode="General">
                  <c:v>0.000616136358353644</c:v>
                </c:pt>
                <c:pt idx="25" formatCode="General">
                  <c:v>0.000630104914999273</c:v>
                </c:pt>
                <c:pt idx="26" formatCode="General">
                  <c:v>0.000643209089072666</c:v>
                </c:pt>
                <c:pt idx="27" formatCode="General">
                  <c:v>0.000655458601536354</c:v>
                </c:pt>
                <c:pt idx="28" formatCode="General">
                  <c:v>0.000666863976843306</c:v>
                </c:pt>
                <c:pt idx="29" formatCode="General">
                  <c:v>0.000677436847235665</c:v>
                </c:pt>
                <c:pt idx="30" formatCode="General">
                  <c:v>0.000687190364390627</c:v>
                </c:pt>
                <c:pt idx="31" formatCode="General">
                  <c:v>0.000696139749076427</c:v>
                </c:pt>
                <c:pt idx="32" formatCode="General">
                  <c:v>0.000704303007963984</c:v>
                </c:pt>
                <c:pt idx="33" formatCode="General">
                  <c:v>0.000711701832127666</c:v>
                </c:pt>
                <c:pt idx="34" formatCode="General">
                  <c:v>0.000718362652363661</c:v>
                </c:pt>
                <c:pt idx="35" formatCode="General">
                  <c:v>0.000724317749648156</c:v>
                </c:pt>
                <c:pt idx="36" formatCode="General">
                  <c:v>0.000729606203082599</c:v>
                </c:pt>
                <c:pt idx="37" formatCode="General">
                  <c:v>0.000734274333829475</c:v>
                </c:pt>
                <c:pt idx="38" formatCode="General">
                  <c:v>0.000738375254487352</c:v>
                </c:pt>
                <c:pt idx="39" formatCode="General">
                  <c:v>0.000741967267368782</c:v>
                </c:pt>
                <c:pt idx="40" formatCode="General">
                  <c:v>0.00074511120677642</c:v>
                </c:pt>
                <c:pt idx="41" formatCode="General">
                  <c:v>0.000747867246297118</c:v>
                </c:pt>
                <c:pt idx="42" formatCode="General">
                  <c:v>0.00075029192309029</c:v>
                </c:pt>
                <c:pt idx="43" formatCode="General">
                  <c:v>0.000752436004210914</c:v>
                </c:pt>
                <c:pt idx="44" formatCode="General">
                  <c:v>0.000754343440277318</c:v>
                </c:pt>
                <c:pt idx="45" formatCode="General">
                  <c:v>0.000756051277493874</c:v>
                </c:pt>
                <c:pt idx="46" formatCode="General">
                  <c:v>0.000757590206109923</c:v>
                </c:pt>
                <c:pt idx="47" formatCode="General">
                  <c:v>0.000758985416323694</c:v>
                </c:pt>
                <c:pt idx="48" formatCode="General">
                  <c:v>0.000760257522561251</c:v>
                </c:pt>
                <c:pt idx="49" formatCode="General">
                  <c:v>0.000761423421077414</c:v>
                </c:pt>
                <c:pt idx="50" formatCode="General">
                  <c:v>0.000762497024166001</c:v>
                </c:pt>
                <c:pt idx="51" formatCode="General">
                  <c:v>0.00076348986065343</c:v>
                </c:pt>
                <c:pt idx="52" formatCode="General">
                  <c:v>0.000764411554595977</c:v>
                </c:pt>
                <c:pt idx="53" formatCode="General">
                  <c:v>0.000765270201904871</c:v>
                </c:pt>
                <c:pt idx="54" formatCode="General">
                  <c:v>0.000766072665163559</c:v>
                </c:pt>
                <c:pt idx="55" formatCode="General">
                  <c:v>0.000766824804442419</c:v>
                </c:pt>
                <c:pt idx="56" formatCode="General">
                  <c:v>0.00076753165864087</c:v>
                </c:pt>
                <c:pt idx="57" formatCode="General">
                  <c:v>0.000768197588760614</c:v>
                </c:pt>
                <c:pt idx="58" formatCode="General">
                  <c:v>0.00076882639187642</c:v>
                </c:pt>
                <c:pt idx="59" formatCode="General">
                  <c:v>0.000769421392475843</c:v>
                </c:pt>
                <c:pt idx="60" formatCode="General">
                  <c:v>0.00076998551622692</c:v>
                </c:pt>
                <c:pt idx="61" formatCode="General">
                  <c:v>0.000770521350012971</c:v>
                </c:pt>
                <c:pt idx="62" formatCode="General">
                  <c:v>0.000771031191157811</c:v>
                </c:pt>
                <c:pt idx="63" formatCode="General">
                  <c:v>0.00077151708807864</c:v>
                </c:pt>
                <c:pt idx="64" formatCode="General">
                  <c:v>0.000771980874089776</c:v>
                </c:pt>
                <c:pt idx="65" formatCode="General">
                  <c:v>0.000772424195693268</c:v>
                </c:pt>
                <c:pt idx="66" formatCode="General">
                  <c:v>0.000772848536399943</c:v>
                </c:pt>
                <c:pt idx="67" formatCode="General">
                  <c:v>0.000773255236901768</c:v>
                </c:pt>
                <c:pt idx="68" formatCode="General">
                  <c:v>0.000773645512246003</c:v>
                </c:pt>
                <c:pt idx="69" formatCode="General">
                  <c:v>0.000774020466530196</c:v>
                </c:pt>
                <c:pt idx="70" formatCode="General">
                  <c:v>0.000774381105535066</c:v>
                </c:pt>
                <c:pt idx="71" formatCode="General">
                  <c:v>0.000774728347632519</c:v>
                </c:pt>
                <c:pt idx="72" formatCode="General">
                  <c:v>0.000775063033243322</c:v>
                </c:pt>
                <c:pt idx="73" formatCode="General">
                  <c:v>0.000775385933069146</c:v>
                </c:pt>
                <c:pt idx="74" formatCode="General">
                  <c:v>0.000775697755284021</c:v>
                </c:pt>
                <c:pt idx="75" formatCode="General">
                  <c:v>0.000775999151838432</c:v>
                </c:pt>
                <c:pt idx="76" formatCode="General">
                  <c:v>0.000776290724003499</c:v>
                </c:pt>
                <c:pt idx="77" formatCode="General">
                  <c:v>0.000776573027261886</c:v>
                </c:pt>
                <c:pt idx="78" formatCode="General">
                  <c:v>0.000776846575634957</c:v>
                </c:pt>
                <c:pt idx="79" formatCode="General">
                  <c:v>0.000777111845521761</c:v>
                </c:pt>
                <c:pt idx="80" formatCode="General">
                  <c:v>0.000777369279113849</c:v>
                </c:pt>
                <c:pt idx="81" formatCode="General">
                  <c:v>0.000777619287440389</c:v>
                </c:pt>
                <c:pt idx="82" formatCode="General">
                  <c:v>0.00077786225309005</c:v>
                </c:pt>
                <c:pt idx="83" formatCode="General">
                  <c:v>0.000778098532649521</c:v>
                </c:pt>
                <c:pt idx="84" formatCode="General">
                  <c:v>0.000778328458892849</c:v>
                </c:pt>
                <c:pt idx="85" formatCode="General">
                  <c:v>0.000778552342751207</c:v>
                </c:pt>
                <c:pt idx="86" formatCode="General">
                  <c:v>0.000778770475088584</c:v>
                </c:pt>
                <c:pt idx="87" formatCode="General">
                  <c:v>0.000778983128305578</c:v>
                </c:pt>
                <c:pt idx="88" formatCode="General">
                  <c:v>0.00077919055779061</c:v>
                </c:pt>
                <c:pt idx="89" formatCode="General">
                  <c:v>0.000779393003235359</c:v>
                </c:pt>
                <c:pt idx="90" formatCode="General">
                  <c:v>0.000779590689829128</c:v>
                </c:pt>
                <c:pt idx="91" formatCode="General">
                  <c:v>0.000779783829345089</c:v>
                </c:pt>
                <c:pt idx="92" formatCode="General">
                  <c:v>0.000779972621129707</c:v>
                </c:pt>
                <c:pt idx="93" formatCode="General">
                  <c:v>0.000780157253005359</c:v>
                </c:pt>
                <c:pt idx="94" formatCode="General">
                  <c:v>0.00078033790209495</c:v>
                </c:pt>
                <c:pt idx="95" formatCode="General">
                  <c:v>0.000780514735576358</c:v>
                </c:pt>
                <c:pt idx="96" formatCode="General">
                  <c:v>0.000780687911373584</c:v>
                </c:pt>
                <c:pt idx="97" formatCode="General">
                  <c:v>0.000780857578790778</c:v>
                </c:pt>
                <c:pt idx="98" formatCode="General">
                  <c:v>0.000781023879094612</c:v>
                </c:pt>
                <c:pt idx="99" formatCode="General">
                  <c:v>0.000781186946049843</c:v>
                </c:pt>
              </c:numCache>
            </c:numRef>
          </c:yVal>
          <c:smooth val="0"/>
        </c:ser>
        <c:ser>
          <c:idx val="2"/>
          <c:order val="2"/>
          <c:spPr>
            <a:ln w="47625">
              <a:solidFill>
                <a:srgbClr val="0000FF"/>
              </a:solidFill>
            </a:ln>
          </c:spPr>
          <c:marker>
            <c:symbol val="diamond"/>
            <c:size val="2"/>
            <c:spPr>
              <a:solidFill>
                <a:srgbClr val="0000FF"/>
              </a:solidFill>
              <a:ln>
                <a:solidFill>
                  <a:srgbClr val="0000FF"/>
                </a:solidFill>
              </a:ln>
            </c:spPr>
          </c:marker>
          <c:xVal>
            <c:numRef>
              <c:f>hspice!$B$4:$B$103</c:f>
              <c:numCache>
                <c:formatCode>General</c:formatCode>
                <c:ptCount val="100"/>
                <c:pt idx="0">
                  <c:v>0.0</c:v>
                </c:pt>
                <c:pt idx="1">
                  <c:v>0.0202020202020202</c:v>
                </c:pt>
                <c:pt idx="2">
                  <c:v>0.0404040404040404</c:v>
                </c:pt>
                <c:pt idx="3">
                  <c:v>0.0606060606060606</c:v>
                </c:pt>
                <c:pt idx="4">
                  <c:v>0.0808080808080808</c:v>
                </c:pt>
                <c:pt idx="5">
                  <c:v>0.101010101010101</c:v>
                </c:pt>
                <c:pt idx="6">
                  <c:v>0.121212121212121</c:v>
                </c:pt>
                <c:pt idx="7">
                  <c:v>0.141414141414141</c:v>
                </c:pt>
                <c:pt idx="8">
                  <c:v>0.161616161616161</c:v>
                </c:pt>
                <c:pt idx="9">
                  <c:v>0.181818181818181</c:v>
                </c:pt>
                <c:pt idx="10">
                  <c:v>0.202020202020202</c:v>
                </c:pt>
                <c:pt idx="11">
                  <c:v>0.222222222222222</c:v>
                </c:pt>
                <c:pt idx="12">
                  <c:v>0.242424242424242</c:v>
                </c:pt>
                <c:pt idx="13">
                  <c:v>0.262626262626262</c:v>
                </c:pt>
                <c:pt idx="14">
                  <c:v>0.282828282828282</c:v>
                </c:pt>
                <c:pt idx="15">
                  <c:v>0.303030303030303</c:v>
                </c:pt>
                <c:pt idx="16">
                  <c:v>0.323232323232323</c:v>
                </c:pt>
                <c:pt idx="17">
                  <c:v>0.343434343434343</c:v>
                </c:pt>
                <c:pt idx="18">
                  <c:v>0.363636363636363</c:v>
                </c:pt>
                <c:pt idx="19">
                  <c:v>0.383838383838383</c:v>
                </c:pt>
                <c:pt idx="20">
                  <c:v>0.404040404040404</c:v>
                </c:pt>
                <c:pt idx="21">
                  <c:v>0.424242424242424</c:v>
                </c:pt>
                <c:pt idx="22">
                  <c:v>0.444444444444444</c:v>
                </c:pt>
                <c:pt idx="23">
                  <c:v>0.464646464646464</c:v>
                </c:pt>
                <c:pt idx="24">
                  <c:v>0.484848484848484</c:v>
                </c:pt>
                <c:pt idx="25">
                  <c:v>0.505050505050505</c:v>
                </c:pt>
                <c:pt idx="26">
                  <c:v>0.525252525252525</c:v>
                </c:pt>
                <c:pt idx="27">
                  <c:v>0.545454545454545</c:v>
                </c:pt>
                <c:pt idx="28">
                  <c:v>0.565656565656565</c:v>
                </c:pt>
                <c:pt idx="29">
                  <c:v>0.585858585858585</c:v>
                </c:pt>
                <c:pt idx="30">
                  <c:v>0.606060606060606</c:v>
                </c:pt>
                <c:pt idx="31">
                  <c:v>0.626262626262626</c:v>
                </c:pt>
                <c:pt idx="32">
                  <c:v>0.646464646464646</c:v>
                </c:pt>
                <c:pt idx="33">
                  <c:v>0.666666666666666</c:v>
                </c:pt>
                <c:pt idx="34">
                  <c:v>0.686868686868687</c:v>
                </c:pt>
                <c:pt idx="35">
                  <c:v>0.707070707070707</c:v>
                </c:pt>
                <c:pt idx="36">
                  <c:v>0.727272727272727</c:v>
                </c:pt>
                <c:pt idx="37">
                  <c:v>0.747474747474747</c:v>
                </c:pt>
                <c:pt idx="38">
                  <c:v>0.767676767676767</c:v>
                </c:pt>
                <c:pt idx="39">
                  <c:v>0.787878787878788</c:v>
                </c:pt>
                <c:pt idx="40">
                  <c:v>0.808080808080808</c:v>
                </c:pt>
                <c:pt idx="41">
                  <c:v>0.828282828282828</c:v>
                </c:pt>
                <c:pt idx="42">
                  <c:v>0.848484848484848</c:v>
                </c:pt>
                <c:pt idx="43">
                  <c:v>0.868686868686868</c:v>
                </c:pt>
                <c:pt idx="44">
                  <c:v>0.888888888888889</c:v>
                </c:pt>
                <c:pt idx="45">
                  <c:v>0.909090909090909</c:v>
                </c:pt>
                <c:pt idx="46">
                  <c:v>0.929292929292929</c:v>
                </c:pt>
                <c:pt idx="47">
                  <c:v>0.949494949494949</c:v>
                </c:pt>
                <c:pt idx="48">
                  <c:v>0.969696969696969</c:v>
                </c:pt>
                <c:pt idx="49">
                  <c:v>0.989898989898989</c:v>
                </c:pt>
                <c:pt idx="50">
                  <c:v>1.01010101010101</c:v>
                </c:pt>
                <c:pt idx="51">
                  <c:v>1.03030303030303</c:v>
                </c:pt>
                <c:pt idx="52">
                  <c:v>1.05050505050505</c:v>
                </c:pt>
                <c:pt idx="53">
                  <c:v>1.07070707070707</c:v>
                </c:pt>
                <c:pt idx="54">
                  <c:v>1.09090909090909</c:v>
                </c:pt>
                <c:pt idx="55">
                  <c:v>1.11111111111111</c:v>
                </c:pt>
                <c:pt idx="56">
                  <c:v>1.13131313131313</c:v>
                </c:pt>
                <c:pt idx="57">
                  <c:v>1.15151515151515</c:v>
                </c:pt>
                <c:pt idx="58">
                  <c:v>1.17171717171717</c:v>
                </c:pt>
                <c:pt idx="59">
                  <c:v>1.19191919191919</c:v>
                </c:pt>
                <c:pt idx="60">
                  <c:v>1.21212121212121</c:v>
                </c:pt>
                <c:pt idx="61">
                  <c:v>1.23232323232323</c:v>
                </c:pt>
                <c:pt idx="62">
                  <c:v>1.25252525252525</c:v>
                </c:pt>
                <c:pt idx="63">
                  <c:v>1.27272727272727</c:v>
                </c:pt>
                <c:pt idx="64">
                  <c:v>1.292929292929289</c:v>
                </c:pt>
                <c:pt idx="65">
                  <c:v>1.31313131313131</c:v>
                </c:pt>
                <c:pt idx="66">
                  <c:v>1.33333333333333</c:v>
                </c:pt>
                <c:pt idx="67">
                  <c:v>1.35353535353535</c:v>
                </c:pt>
                <c:pt idx="68">
                  <c:v>1.37373737373737</c:v>
                </c:pt>
                <c:pt idx="69">
                  <c:v>1.39393939393939</c:v>
                </c:pt>
                <c:pt idx="70">
                  <c:v>1.41414141414141</c:v>
                </c:pt>
                <c:pt idx="71">
                  <c:v>1.43434343434343</c:v>
                </c:pt>
                <c:pt idx="72">
                  <c:v>1.45454545454545</c:v>
                </c:pt>
                <c:pt idx="73">
                  <c:v>1.47474747474747</c:v>
                </c:pt>
                <c:pt idx="74">
                  <c:v>1.49494949494949</c:v>
                </c:pt>
                <c:pt idx="75">
                  <c:v>1.51515151515151</c:v>
                </c:pt>
                <c:pt idx="76">
                  <c:v>1.53535353535353</c:v>
                </c:pt>
                <c:pt idx="77">
                  <c:v>1.55555555555555</c:v>
                </c:pt>
                <c:pt idx="78">
                  <c:v>1.57575757575757</c:v>
                </c:pt>
                <c:pt idx="79">
                  <c:v>1.59595959595959</c:v>
                </c:pt>
                <c:pt idx="80">
                  <c:v>1.61616161616161</c:v>
                </c:pt>
                <c:pt idx="81">
                  <c:v>1.63636363636363</c:v>
                </c:pt>
                <c:pt idx="82">
                  <c:v>1.65656565656565</c:v>
                </c:pt>
                <c:pt idx="83">
                  <c:v>1.67676767676767</c:v>
                </c:pt>
                <c:pt idx="84">
                  <c:v>1.69696969696969</c:v>
                </c:pt>
                <c:pt idx="85">
                  <c:v>1.71717171717171</c:v>
                </c:pt>
                <c:pt idx="86">
                  <c:v>1.73737373737373</c:v>
                </c:pt>
                <c:pt idx="87">
                  <c:v>1.75757575757575</c:v>
                </c:pt>
                <c:pt idx="88">
                  <c:v>1.77777777777777</c:v>
                </c:pt>
                <c:pt idx="89">
                  <c:v>1.79797979797979</c:v>
                </c:pt>
                <c:pt idx="90">
                  <c:v>1.81818181818181</c:v>
                </c:pt>
                <c:pt idx="91">
                  <c:v>1.83838383838383</c:v>
                </c:pt>
                <c:pt idx="92">
                  <c:v>1.85858585858585</c:v>
                </c:pt>
                <c:pt idx="93">
                  <c:v>1.87878787878787</c:v>
                </c:pt>
                <c:pt idx="94">
                  <c:v>1.89898989898989</c:v>
                </c:pt>
                <c:pt idx="95">
                  <c:v>1.91919191919191</c:v>
                </c:pt>
                <c:pt idx="96">
                  <c:v>1.93939393939393</c:v>
                </c:pt>
                <c:pt idx="97">
                  <c:v>1.95959595959596</c:v>
                </c:pt>
                <c:pt idx="98">
                  <c:v>1.97979797979798</c:v>
                </c:pt>
                <c:pt idx="99">
                  <c:v>2.0</c:v>
                </c:pt>
              </c:numCache>
            </c:numRef>
          </c:xVal>
          <c:yVal>
            <c:numRef>
              <c:f>hspice!$E$4:$E$103</c:f>
              <c:numCache>
                <c:formatCode>0.00E+00</c:formatCode>
                <c:ptCount val="100"/>
                <c:pt idx="0">
                  <c:v>-2.33241106710653E-40</c:v>
                </c:pt>
                <c:pt idx="1">
                  <c:v>2.35000541954833E-5</c:v>
                </c:pt>
                <c:pt idx="2">
                  <c:v>4.59021938684217E-5</c:v>
                </c:pt>
                <c:pt idx="3">
                  <c:v>6.72166926813947E-5</c:v>
                </c:pt>
                <c:pt idx="4">
                  <c:v>8.74537578069081E-5</c:v>
                </c:pt>
                <c:pt idx="5" formatCode="General">
                  <c:v>0.000106623548101597</c:v>
                </c:pt>
                <c:pt idx="6" formatCode="General">
                  <c:v>0.000124736197997484</c:v>
                </c:pt>
                <c:pt idx="7" formatCode="General">
                  <c:v>0.000141801849467646</c:v>
                </c:pt>
                <c:pt idx="8" formatCode="General">
                  <c:v>0.000157830695520791</c:v>
                </c:pt>
                <c:pt idx="9" formatCode="General">
                  <c:v>0.000172833040341538</c:v>
                </c:pt>
                <c:pt idx="10" formatCode="General">
                  <c:v>0.000186819383731457</c:v>
                </c:pt>
                <c:pt idx="11" formatCode="General">
                  <c:v>0.000199800541402535</c:v>
                </c:pt>
                <c:pt idx="12" formatCode="General">
                  <c:v>0.000211787818663209</c:v>
                </c:pt>
                <c:pt idx="13" formatCode="General">
                  <c:v>0.000222793264187862</c:v>
                </c:pt>
                <c:pt idx="14" formatCode="General">
                  <c:v>0.000232830044298945</c:v>
                </c:pt>
                <c:pt idx="15" formatCode="General">
                  <c:v>0.000241912998025864</c:v>
                </c:pt>
                <c:pt idx="16" formatCode="General">
                  <c:v>0.000250059459568124</c:v>
                </c:pt>
                <c:pt idx="17" formatCode="General">
                  <c:v>0.000257290463625711</c:v>
                </c:pt>
                <c:pt idx="18" formatCode="General">
                  <c:v>0.000263632463733048</c:v>
                </c:pt>
                <c:pt idx="19" formatCode="General">
                  <c:v>0.000269119650225742</c:v>
                </c:pt>
                <c:pt idx="20" formatCode="General">
                  <c:v>0.000273796766687404</c:v>
                </c:pt>
                <c:pt idx="21" formatCode="General">
                  <c:v>0.000277721887155736</c:v>
                </c:pt>
                <c:pt idx="22" formatCode="General">
                  <c:v>0.000280967954199785</c:v>
                </c:pt>
                <c:pt idx="23" formatCode="General">
                  <c:v>0.00028362142233916</c:v>
                </c:pt>
                <c:pt idx="24" formatCode="General">
                  <c:v>0.000285776956711858</c:v>
                </c:pt>
                <c:pt idx="25" formatCode="General">
                  <c:v>0.000287529136498043</c:v>
                </c:pt>
                <c:pt idx="26" formatCode="General">
                  <c:v>0.00028896413012441</c:v>
                </c:pt>
                <c:pt idx="27" formatCode="General">
                  <c:v>0.000290154307721836</c:v>
                </c:pt>
                <c:pt idx="28" formatCode="General">
                  <c:v>0.000291156752567564</c:v>
                </c:pt>
                <c:pt idx="29" formatCode="General">
                  <c:v>0.000292014659799603</c:v>
                </c:pt>
                <c:pt idx="30" formatCode="General">
                  <c:v>0.000292760008486461</c:v>
                </c:pt>
                <c:pt idx="31" formatCode="General">
                  <c:v>0.000293416326661011</c:v>
                </c:pt>
                <c:pt idx="32" formatCode="General">
                  <c:v>0.000294001007502026</c:v>
                </c:pt>
                <c:pt idx="33" formatCode="General">
                  <c:v>0.000294527060212688</c:v>
                </c:pt>
                <c:pt idx="34" formatCode="General">
                  <c:v>0.00029500436643073</c:v>
                </c:pt>
                <c:pt idx="35" formatCode="General">
                  <c:v>0.000295440560570331</c:v>
                </c:pt>
                <c:pt idx="36" formatCode="General">
                  <c:v>0.000295841642328073</c:v>
                </c:pt>
                <c:pt idx="37" formatCode="General">
                  <c:v>0.000296212404175451</c:v>
                </c:pt>
                <c:pt idx="38" formatCode="General">
                  <c:v>0.000296556732488604</c:v>
                </c:pt>
                <c:pt idx="39" formatCode="General">
                  <c:v>0.000296877822383517</c:v>
                </c:pt>
                <c:pt idx="40" formatCode="General">
                  <c:v>0.000297178333231681</c:v>
                </c:pt>
                <c:pt idx="41" formatCode="General">
                  <c:v>0.000297460502967919</c:v>
                </c:pt>
                <c:pt idx="42" formatCode="General">
                  <c:v>0.000297726233404544</c:v>
                </c:pt>
                <c:pt idx="43" formatCode="General">
                  <c:v>0.000297977154860197</c:v>
                </c:pt>
                <c:pt idx="44" formatCode="General">
                  <c:v>0.0002982146758181</c:v>
                </c:pt>
                <c:pt idx="45" formatCode="General">
                  <c:v>0.000298440021594052</c:v>
                </c:pt>
                <c:pt idx="46" formatCode="General">
                  <c:v>0.000298654264823274</c:v>
                </c:pt>
                <c:pt idx="47" formatCode="General">
                  <c:v>0.000298858349775393</c:v>
                </c:pt>
                <c:pt idx="48" formatCode="General">
                  <c:v>0.000299053111954006</c:v>
                </c:pt>
                <c:pt idx="49" formatCode="General">
                  <c:v>0.000299239294050241</c:v>
                </c:pt>
                <c:pt idx="50" formatCode="General">
                  <c:v>0.000299417559045505</c:v>
                </c:pt>
                <c:pt idx="51" formatCode="General">
                  <c:v>0.000299588501061737</c:v>
                </c:pt>
                <c:pt idx="52" formatCode="General">
                  <c:v>0.000299752654414534</c:v>
                </c:pt>
                <c:pt idx="53" formatCode="General">
                  <c:v>0.000299910501219454</c:v>
                </c:pt>
                <c:pt idx="54" formatCode="General">
                  <c:v>0.000300062477823703</c:v>
                </c:pt>
                <c:pt idx="55" formatCode="General">
                  <c:v>0.00030020898027675</c:v>
                </c:pt>
                <c:pt idx="56" formatCode="General">
                  <c:v>0.000300350369008911</c:v>
                </c:pt>
                <c:pt idx="57" formatCode="General">
                  <c:v>0.000300486972852807</c:v>
                </c:pt>
                <c:pt idx="58" formatCode="General">
                  <c:v>0.000300619092516219</c:v>
                </c:pt>
                <c:pt idx="59" formatCode="General">
                  <c:v>0.00030074700359429</c:v>
                </c:pt>
                <c:pt idx="60" formatCode="General">
                  <c:v>0.000300870959192809</c:v>
                </c:pt>
                <c:pt idx="61" formatCode="General">
                  <c:v>0.000300991192221498</c:v>
                </c:pt>
                <c:pt idx="62" formatCode="General">
                  <c:v>0.000301107917405977</c:v>
                </c:pt>
                <c:pt idx="63" formatCode="General">
                  <c:v>0.000301221333058815</c:v>
                </c:pt>
                <c:pt idx="64" formatCode="General">
                  <c:v>0.00030133162264344</c:v>
                </c:pt>
                <c:pt idx="65" formatCode="General">
                  <c:v>0.000301438956159261</c:v>
                </c:pt>
                <c:pt idx="66" formatCode="General">
                  <c:v>0.000301543491371849</c:v>
                </c:pt>
                <c:pt idx="67" formatCode="General">
                  <c:v>0.000301645374908469</c:v>
                </c:pt>
                <c:pt idx="68" formatCode="General">
                  <c:v>0.00030174474323612</c:v>
                </c:pt>
                <c:pt idx="69" formatCode="General">
                  <c:v>0.00030184172353681</c:v>
                </c:pt>
                <c:pt idx="70" formatCode="General">
                  <c:v>0.000301936434492633</c:v>
                </c:pt>
                <c:pt idx="71" formatCode="General">
                  <c:v>0.000302028986991496</c:v>
                </c:pt>
                <c:pt idx="72" formatCode="General">
                  <c:v>0.000302119484762814</c:v>
                </c:pt>
                <c:pt idx="73" formatCode="General">
                  <c:v>0.000302208024951277</c:v>
                </c:pt>
                <c:pt idx="74" formatCode="General">
                  <c:v>0.000302294698635706</c:v>
                </c:pt>
                <c:pt idx="75" formatCode="General">
                  <c:v>0.000302379591299091</c:v>
                </c:pt>
                <c:pt idx="76" formatCode="General">
                  <c:v>0.000302462783255188</c:v>
                </c:pt>
                <c:pt idx="77" formatCode="General">
                  <c:v>0.000302544350036289</c:v>
                </c:pt>
                <c:pt idx="78" formatCode="General">
                  <c:v>0.000302624362746318</c:v>
                </c:pt>
                <c:pt idx="79" formatCode="General">
                  <c:v>0.000302702888382827</c:v>
                </c:pt>
                <c:pt idx="80" formatCode="General">
                  <c:v>0.000302779990131074</c:v>
                </c:pt>
                <c:pt idx="81" formatCode="General">
                  <c:v>0.000302855727633002</c:v>
                </c:pt>
                <c:pt idx="82" formatCode="General">
                  <c:v>0.000302930157233596</c:v>
                </c:pt>
                <c:pt idx="83" formatCode="General">
                  <c:v>0.000303003332206833</c:v>
                </c:pt>
                <c:pt idx="84" formatCode="General">
                  <c:v>0.000303075302963174</c:v>
                </c:pt>
                <c:pt idx="85" formatCode="General">
                  <c:v>0.000303146117240366</c:v>
                </c:pt>
                <c:pt idx="86" formatCode="General">
                  <c:v>0.000303215820279081</c:v>
                </c:pt>
                <c:pt idx="87" formatCode="General">
                  <c:v>0.00030328445498483</c:v>
                </c:pt>
                <c:pt idx="88" formatCode="General">
                  <c:v>0.000303352062077347</c:v>
                </c:pt>
                <c:pt idx="89" formatCode="General">
                  <c:v>0.000303418680228614</c:v>
                </c:pt>
                <c:pt idx="90" formatCode="General">
                  <c:v>0.00030348434619049</c:v>
                </c:pt>
                <c:pt idx="91" formatCode="General">
                  <c:v>0.000303549094912881</c:v>
                </c:pt>
                <c:pt idx="92" formatCode="General">
                  <c:v>0.000303612959653234</c:v>
                </c:pt>
                <c:pt idx="93" formatCode="General">
                  <c:v>0.000303675972078123</c:v>
                </c:pt>
                <c:pt idx="94" formatCode="General">
                  <c:v>0.000303738162357569</c:v>
                </c:pt>
                <c:pt idx="95" formatCode="General">
                  <c:v>0.000303799559252698</c:v>
                </c:pt>
                <c:pt idx="96" formatCode="General">
                  <c:v>0.000303860190197295</c:v>
                </c:pt>
                <c:pt idx="97" formatCode="General">
                  <c:v>0.000303920081373724</c:v>
                </c:pt>
                <c:pt idx="98" formatCode="General">
                  <c:v>0.000303979257783693</c:v>
                </c:pt>
                <c:pt idx="99" formatCode="General">
                  <c:v>0.000304037743314241</c:v>
                </c:pt>
              </c:numCache>
            </c:numRef>
          </c:yVal>
          <c:smooth val="0"/>
        </c:ser>
        <c:ser>
          <c:idx val="3"/>
          <c:order val="3"/>
          <c:spPr>
            <a:ln w="47625">
              <a:solidFill>
                <a:srgbClr val="0000FF"/>
              </a:solidFill>
            </a:ln>
          </c:spPr>
          <c:marker>
            <c:symbol val="diamond"/>
            <c:size val="2"/>
            <c:spPr>
              <a:solidFill>
                <a:srgbClr val="0000FF"/>
              </a:solidFill>
              <a:ln>
                <a:solidFill>
                  <a:srgbClr val="0000FF"/>
                </a:solidFill>
              </a:ln>
            </c:spPr>
          </c:marker>
          <c:xVal>
            <c:numRef>
              <c:f>hspice!$B$4:$B$103</c:f>
              <c:numCache>
                <c:formatCode>General</c:formatCode>
                <c:ptCount val="100"/>
                <c:pt idx="0">
                  <c:v>0.0</c:v>
                </c:pt>
                <c:pt idx="1">
                  <c:v>0.0202020202020202</c:v>
                </c:pt>
                <c:pt idx="2">
                  <c:v>0.0404040404040404</c:v>
                </c:pt>
                <c:pt idx="3">
                  <c:v>0.0606060606060606</c:v>
                </c:pt>
                <c:pt idx="4">
                  <c:v>0.0808080808080808</c:v>
                </c:pt>
                <c:pt idx="5">
                  <c:v>0.101010101010101</c:v>
                </c:pt>
                <c:pt idx="6">
                  <c:v>0.121212121212121</c:v>
                </c:pt>
                <c:pt idx="7">
                  <c:v>0.141414141414141</c:v>
                </c:pt>
                <c:pt idx="8">
                  <c:v>0.161616161616161</c:v>
                </c:pt>
                <c:pt idx="9">
                  <c:v>0.181818181818181</c:v>
                </c:pt>
                <c:pt idx="10">
                  <c:v>0.202020202020202</c:v>
                </c:pt>
                <c:pt idx="11">
                  <c:v>0.222222222222222</c:v>
                </c:pt>
                <c:pt idx="12">
                  <c:v>0.242424242424242</c:v>
                </c:pt>
                <c:pt idx="13">
                  <c:v>0.262626262626262</c:v>
                </c:pt>
                <c:pt idx="14">
                  <c:v>0.282828282828282</c:v>
                </c:pt>
                <c:pt idx="15">
                  <c:v>0.303030303030303</c:v>
                </c:pt>
                <c:pt idx="16">
                  <c:v>0.323232323232323</c:v>
                </c:pt>
                <c:pt idx="17">
                  <c:v>0.343434343434343</c:v>
                </c:pt>
                <c:pt idx="18">
                  <c:v>0.363636363636363</c:v>
                </c:pt>
                <c:pt idx="19">
                  <c:v>0.383838383838383</c:v>
                </c:pt>
                <c:pt idx="20">
                  <c:v>0.404040404040404</c:v>
                </c:pt>
                <c:pt idx="21">
                  <c:v>0.424242424242424</c:v>
                </c:pt>
                <c:pt idx="22">
                  <c:v>0.444444444444444</c:v>
                </c:pt>
                <c:pt idx="23">
                  <c:v>0.464646464646464</c:v>
                </c:pt>
                <c:pt idx="24">
                  <c:v>0.484848484848484</c:v>
                </c:pt>
                <c:pt idx="25">
                  <c:v>0.505050505050505</c:v>
                </c:pt>
                <c:pt idx="26">
                  <c:v>0.525252525252525</c:v>
                </c:pt>
                <c:pt idx="27">
                  <c:v>0.545454545454545</c:v>
                </c:pt>
                <c:pt idx="28">
                  <c:v>0.565656565656565</c:v>
                </c:pt>
                <c:pt idx="29">
                  <c:v>0.585858585858585</c:v>
                </c:pt>
                <c:pt idx="30">
                  <c:v>0.606060606060606</c:v>
                </c:pt>
                <c:pt idx="31">
                  <c:v>0.626262626262626</c:v>
                </c:pt>
                <c:pt idx="32">
                  <c:v>0.646464646464646</c:v>
                </c:pt>
                <c:pt idx="33">
                  <c:v>0.666666666666666</c:v>
                </c:pt>
                <c:pt idx="34">
                  <c:v>0.686868686868687</c:v>
                </c:pt>
                <c:pt idx="35">
                  <c:v>0.707070707070707</c:v>
                </c:pt>
                <c:pt idx="36">
                  <c:v>0.727272727272727</c:v>
                </c:pt>
                <c:pt idx="37">
                  <c:v>0.747474747474747</c:v>
                </c:pt>
                <c:pt idx="38">
                  <c:v>0.767676767676767</c:v>
                </c:pt>
                <c:pt idx="39">
                  <c:v>0.787878787878788</c:v>
                </c:pt>
                <c:pt idx="40">
                  <c:v>0.808080808080808</c:v>
                </c:pt>
                <c:pt idx="41">
                  <c:v>0.828282828282828</c:v>
                </c:pt>
                <c:pt idx="42">
                  <c:v>0.848484848484848</c:v>
                </c:pt>
                <c:pt idx="43">
                  <c:v>0.868686868686868</c:v>
                </c:pt>
                <c:pt idx="44">
                  <c:v>0.888888888888889</c:v>
                </c:pt>
                <c:pt idx="45">
                  <c:v>0.909090909090909</c:v>
                </c:pt>
                <c:pt idx="46">
                  <c:v>0.929292929292929</c:v>
                </c:pt>
                <c:pt idx="47">
                  <c:v>0.949494949494949</c:v>
                </c:pt>
                <c:pt idx="48">
                  <c:v>0.969696969696969</c:v>
                </c:pt>
                <c:pt idx="49">
                  <c:v>0.989898989898989</c:v>
                </c:pt>
                <c:pt idx="50">
                  <c:v>1.01010101010101</c:v>
                </c:pt>
                <c:pt idx="51">
                  <c:v>1.03030303030303</c:v>
                </c:pt>
                <c:pt idx="52">
                  <c:v>1.05050505050505</c:v>
                </c:pt>
                <c:pt idx="53">
                  <c:v>1.07070707070707</c:v>
                </c:pt>
                <c:pt idx="54">
                  <c:v>1.09090909090909</c:v>
                </c:pt>
                <c:pt idx="55">
                  <c:v>1.11111111111111</c:v>
                </c:pt>
                <c:pt idx="56">
                  <c:v>1.13131313131313</c:v>
                </c:pt>
                <c:pt idx="57">
                  <c:v>1.15151515151515</c:v>
                </c:pt>
                <c:pt idx="58">
                  <c:v>1.17171717171717</c:v>
                </c:pt>
                <c:pt idx="59">
                  <c:v>1.19191919191919</c:v>
                </c:pt>
                <c:pt idx="60">
                  <c:v>1.21212121212121</c:v>
                </c:pt>
                <c:pt idx="61">
                  <c:v>1.23232323232323</c:v>
                </c:pt>
                <c:pt idx="62">
                  <c:v>1.25252525252525</c:v>
                </c:pt>
                <c:pt idx="63">
                  <c:v>1.27272727272727</c:v>
                </c:pt>
                <c:pt idx="64">
                  <c:v>1.292929292929289</c:v>
                </c:pt>
                <c:pt idx="65">
                  <c:v>1.31313131313131</c:v>
                </c:pt>
                <c:pt idx="66">
                  <c:v>1.33333333333333</c:v>
                </c:pt>
                <c:pt idx="67">
                  <c:v>1.35353535353535</c:v>
                </c:pt>
                <c:pt idx="68">
                  <c:v>1.37373737373737</c:v>
                </c:pt>
                <c:pt idx="69">
                  <c:v>1.39393939393939</c:v>
                </c:pt>
                <c:pt idx="70">
                  <c:v>1.41414141414141</c:v>
                </c:pt>
                <c:pt idx="71">
                  <c:v>1.43434343434343</c:v>
                </c:pt>
                <c:pt idx="72">
                  <c:v>1.45454545454545</c:v>
                </c:pt>
                <c:pt idx="73">
                  <c:v>1.47474747474747</c:v>
                </c:pt>
                <c:pt idx="74">
                  <c:v>1.49494949494949</c:v>
                </c:pt>
                <c:pt idx="75">
                  <c:v>1.51515151515151</c:v>
                </c:pt>
                <c:pt idx="76">
                  <c:v>1.53535353535353</c:v>
                </c:pt>
                <c:pt idx="77">
                  <c:v>1.55555555555555</c:v>
                </c:pt>
                <c:pt idx="78">
                  <c:v>1.57575757575757</c:v>
                </c:pt>
                <c:pt idx="79">
                  <c:v>1.59595959595959</c:v>
                </c:pt>
                <c:pt idx="80">
                  <c:v>1.61616161616161</c:v>
                </c:pt>
                <c:pt idx="81">
                  <c:v>1.63636363636363</c:v>
                </c:pt>
                <c:pt idx="82">
                  <c:v>1.65656565656565</c:v>
                </c:pt>
                <c:pt idx="83">
                  <c:v>1.67676767676767</c:v>
                </c:pt>
                <c:pt idx="84">
                  <c:v>1.69696969696969</c:v>
                </c:pt>
                <c:pt idx="85">
                  <c:v>1.71717171717171</c:v>
                </c:pt>
                <c:pt idx="86">
                  <c:v>1.73737373737373</c:v>
                </c:pt>
                <c:pt idx="87">
                  <c:v>1.75757575757575</c:v>
                </c:pt>
                <c:pt idx="88">
                  <c:v>1.77777777777777</c:v>
                </c:pt>
                <c:pt idx="89">
                  <c:v>1.79797979797979</c:v>
                </c:pt>
                <c:pt idx="90">
                  <c:v>1.81818181818181</c:v>
                </c:pt>
                <c:pt idx="91">
                  <c:v>1.83838383838383</c:v>
                </c:pt>
                <c:pt idx="92">
                  <c:v>1.85858585858585</c:v>
                </c:pt>
                <c:pt idx="93">
                  <c:v>1.87878787878787</c:v>
                </c:pt>
                <c:pt idx="94">
                  <c:v>1.89898989898989</c:v>
                </c:pt>
                <c:pt idx="95">
                  <c:v>1.91919191919191</c:v>
                </c:pt>
                <c:pt idx="96">
                  <c:v>1.93939393939393</c:v>
                </c:pt>
                <c:pt idx="97">
                  <c:v>1.95959595959596</c:v>
                </c:pt>
                <c:pt idx="98">
                  <c:v>1.97979797979798</c:v>
                </c:pt>
                <c:pt idx="99">
                  <c:v>2.0</c:v>
                </c:pt>
              </c:numCache>
            </c:numRef>
          </c:xVal>
          <c:yVal>
            <c:numRef>
              <c:f>hspice!$F$4:$F$103</c:f>
              <c:numCache>
                <c:formatCode>0.00E+00</c:formatCode>
                <c:ptCount val="100"/>
                <c:pt idx="0">
                  <c:v>-4.97126991303617E-43</c:v>
                </c:pt>
                <c:pt idx="1">
                  <c:v>6.8657750209667E-6</c:v>
                </c:pt>
                <c:pt idx="2">
                  <c:v>1.26680292496364E-5</c:v>
                </c:pt>
                <c:pt idx="3">
                  <c:v>1.74312366267875E-5</c:v>
                </c:pt>
                <c:pt idx="4">
                  <c:v>2.11920433856827E-5</c:v>
                </c:pt>
                <c:pt idx="5">
                  <c:v>2.4010641094192E-5</c:v>
                </c:pt>
                <c:pt idx="6">
                  <c:v>2.59880406737078E-5</c:v>
                </c:pt>
                <c:pt idx="7">
                  <c:v>2.72793097953178E-5</c:v>
                </c:pt>
                <c:pt idx="8">
                  <c:v>2.80780981306166E-5</c:v>
                </c:pt>
                <c:pt idx="9">
                  <c:v>2.85673355567546E-5</c:v>
                </c:pt>
                <c:pt idx="10">
                  <c:v>2.88788100311638E-5</c:v>
                </c:pt>
                <c:pt idx="11">
                  <c:v>2.90908097453243E-5</c:v>
                </c:pt>
                <c:pt idx="12">
                  <c:v>2.92456862932134E-5</c:v>
                </c:pt>
                <c:pt idx="13">
                  <c:v>2.93659795265708E-5</c:v>
                </c:pt>
                <c:pt idx="14">
                  <c:v>2.9464020838557E-5</c:v>
                </c:pt>
                <c:pt idx="15">
                  <c:v>2.9546880792082E-5</c:v>
                </c:pt>
                <c:pt idx="16">
                  <c:v>2.96188324808607E-5</c:v>
                </c:pt>
                <c:pt idx="17">
                  <c:v>2.96825952206906E-5</c:v>
                </c:pt>
                <c:pt idx="18">
                  <c:v>2.97399841354149E-5</c:v>
                </c:pt>
                <c:pt idx="19">
                  <c:v>2.97922636490835E-5</c:v>
                </c:pt>
                <c:pt idx="20">
                  <c:v>2.98403481530855E-5</c:v>
                </c:pt>
                <c:pt idx="21">
                  <c:v>2.98849206741124E-5</c:v>
                </c:pt>
                <c:pt idx="22">
                  <c:v>2.99265058012257E-5</c:v>
                </c:pt>
                <c:pt idx="23">
                  <c:v>2.99655161279101E-5</c:v>
                </c:pt>
                <c:pt idx="24">
                  <c:v>3.00022828112398E-5</c:v>
                </c:pt>
                <c:pt idx="25">
                  <c:v>3.00370762900625E-5</c:v>
                </c:pt>
                <c:pt idx="26">
                  <c:v>3.00701207186081E-5</c:v>
                </c:pt>
                <c:pt idx="27">
                  <c:v>3.01016042731329E-5</c:v>
                </c:pt>
                <c:pt idx="28">
                  <c:v>3.01316866778729E-5</c:v>
                </c:pt>
                <c:pt idx="29">
                  <c:v>3.01605048125631E-5</c:v>
                </c:pt>
                <c:pt idx="30">
                  <c:v>3.01881769673181E-5</c:v>
                </c:pt>
                <c:pt idx="31">
                  <c:v>3.02148061245748E-5</c:v>
                </c:pt>
                <c:pt idx="32">
                  <c:v>3.02404825282815E-5</c:v>
                </c:pt>
                <c:pt idx="33">
                  <c:v>3.02652857221142E-5</c:v>
                </c:pt>
                <c:pt idx="34">
                  <c:v>3.02892861860055E-5</c:v>
                </c:pt>
                <c:pt idx="35">
                  <c:v>3.03125466644983E-5</c:v>
                </c:pt>
                <c:pt idx="36">
                  <c:v>3.03351232555944E-5</c:v>
                </c:pt>
                <c:pt idx="37">
                  <c:v>3.03570663112637E-5</c:v>
                </c:pt>
                <c:pt idx="38">
                  <c:v>3.03784211882405E-5</c:v>
                </c:pt>
                <c:pt idx="39">
                  <c:v>3.03992288786274E-5</c:v>
                </c:pt>
                <c:pt idx="40">
                  <c:v>3.04195265431212E-5</c:v>
                </c:pt>
                <c:pt idx="41">
                  <c:v>3.04393479646911E-5</c:v>
                </c:pt>
                <c:pt idx="42">
                  <c:v>3.04587239367652E-5</c:v>
                </c:pt>
                <c:pt idx="43">
                  <c:v>3.04776825971196E-5</c:v>
                </c:pt>
                <c:pt idx="44">
                  <c:v>3.04962497164511E-5</c:v>
                </c:pt>
                <c:pt idx="45">
                  <c:v>3.05144489489029E-5</c:v>
                </c:pt>
                <c:pt idx="46">
                  <c:v>3.05323020504649E-5</c:v>
                </c:pt>
                <c:pt idx="47">
                  <c:v>3.05498290701044E-5</c:v>
                </c:pt>
                <c:pt idx="48">
                  <c:v>3.05670485176403E-5</c:v>
                </c:pt>
                <c:pt idx="49">
                  <c:v>3.05839775116893E-5</c:v>
                </c:pt>
                <c:pt idx="50">
                  <c:v>3.06006319104672E-5</c:v>
                </c:pt>
                <c:pt idx="51">
                  <c:v>3.06170264277752E-5</c:v>
                </c:pt>
                <c:pt idx="52">
                  <c:v>3.06331747361448E-5</c:v>
                </c:pt>
                <c:pt idx="53">
                  <c:v>3.06490895588037E-5</c:v>
                </c:pt>
                <c:pt idx="54">
                  <c:v>3.06647827518839E-5</c:v>
                </c:pt>
                <c:pt idx="55">
                  <c:v>3.06802653780854E-5</c:v>
                </c:pt>
                <c:pt idx="56">
                  <c:v>3.06955477728297E-5</c:v>
                </c:pt>
                <c:pt idx="57">
                  <c:v>3.07106396038029E-5</c:v>
                </c:pt>
                <c:pt idx="58">
                  <c:v>3.07255499246553E-5</c:v>
                </c:pt>
                <c:pt idx="59">
                  <c:v>3.07402872235311E-5</c:v>
                </c:pt>
                <c:pt idx="60">
                  <c:v>3.07548594670067E-5</c:v>
                </c:pt>
                <c:pt idx="61">
                  <c:v>3.07692741399423E-5</c:v>
                </c:pt>
                <c:pt idx="62">
                  <c:v>3.0783538281694E-5</c:v>
                </c:pt>
                <c:pt idx="63">
                  <c:v>3.07976585190694E-5</c:v>
                </c:pt>
                <c:pt idx="64">
                  <c:v>3.0811641096372E-5</c:v>
                </c:pt>
                <c:pt idx="65">
                  <c:v>3.0825491902828E-5</c:v>
                </c:pt>
                <c:pt idx="66">
                  <c:v>3.08392164976663E-5</c:v>
                </c:pt>
                <c:pt idx="67">
                  <c:v>3.08528201330829E-5</c:v>
                </c:pt>
                <c:pt idx="68">
                  <c:v>3.08663077752963E-5</c:v>
                </c:pt>
                <c:pt idx="69">
                  <c:v>3.08796841238801E-5</c:v>
                </c:pt>
                <c:pt idx="70">
                  <c:v>3.08929536295359E-5</c:v>
                </c:pt>
                <c:pt idx="71">
                  <c:v>3.0906120510452E-5</c:v>
                </c:pt>
                <c:pt idx="72">
                  <c:v>3.09191887673803E-5</c:v>
                </c:pt>
                <c:pt idx="73">
                  <c:v>3.09321621975461E-5</c:v>
                </c:pt>
                <c:pt idx="74">
                  <c:v>3.09450444074972E-5</c:v>
                </c:pt>
                <c:pt idx="75">
                  <c:v>3.09578388249847E-5</c:v>
                </c:pt>
                <c:pt idx="76">
                  <c:v>3.09705487099623E-5</c:v>
                </c:pt>
                <c:pt idx="77">
                  <c:v>3.09831771647784E-5</c:v>
                </c:pt>
                <c:pt idx="78">
                  <c:v>3.0995727143629E-5</c:v>
                </c:pt>
                <c:pt idx="79">
                  <c:v>3.10082014613362E-5</c:v>
                </c:pt>
                <c:pt idx="80">
                  <c:v>3.10206028015061E-5</c:v>
                </c:pt>
                <c:pt idx="81">
                  <c:v>3.10329337241174E-5</c:v>
                </c:pt>
                <c:pt idx="82">
                  <c:v>3.10451966725866E-5</c:v>
                </c:pt>
                <c:pt idx="83">
                  <c:v>3.10573939803528E-5</c:v>
                </c:pt>
                <c:pt idx="84">
                  <c:v>3.10695278770185E-5</c:v>
                </c:pt>
                <c:pt idx="85">
                  <c:v>3.1081600494082E-5</c:v>
                </c:pt>
                <c:pt idx="86">
                  <c:v>3.10936138702922E-5</c:v>
                </c:pt>
                <c:pt idx="87">
                  <c:v>3.1105569956656E-5</c:v>
                </c:pt>
                <c:pt idx="88">
                  <c:v>3.1117470621123E-5</c:v>
                </c:pt>
                <c:pt idx="89">
                  <c:v>3.11293176529716E-5</c:v>
                </c:pt>
                <c:pt idx="90">
                  <c:v>3.11411127669202E-5</c:v>
                </c:pt>
                <c:pt idx="91">
                  <c:v>3.11528576069816E-5</c:v>
                </c:pt>
                <c:pt idx="92">
                  <c:v>3.11645537500802E-5</c:v>
                </c:pt>
                <c:pt idx="93">
                  <c:v>3.11762027094482E-5</c:v>
                </c:pt>
                <c:pt idx="94">
                  <c:v>3.11878059378185E-5</c:v>
                </c:pt>
                <c:pt idx="95">
                  <c:v>3.11993648304245E-5</c:v>
                </c:pt>
                <c:pt idx="96">
                  <c:v>3.12108807278246E-5</c:v>
                </c:pt>
                <c:pt idx="97">
                  <c:v>3.12223549185606E-5</c:v>
                </c:pt>
                <c:pt idx="98">
                  <c:v>3.1233788641662E-5</c:v>
                </c:pt>
                <c:pt idx="99">
                  <c:v>3.12451830890065E-5</c:v>
                </c:pt>
              </c:numCache>
            </c:numRef>
          </c:yVal>
          <c:smooth val="0"/>
        </c:ser>
        <c:ser>
          <c:idx val="4"/>
          <c:order val="4"/>
          <c:spPr>
            <a:ln w="47625">
              <a:solidFill>
                <a:srgbClr val="0000FF"/>
              </a:solidFill>
            </a:ln>
          </c:spPr>
          <c:marker>
            <c:symbol val="diamond"/>
            <c:size val="2"/>
            <c:spPr>
              <a:solidFill>
                <a:srgbClr val="0000FF"/>
              </a:solidFill>
              <a:ln>
                <a:solidFill>
                  <a:srgbClr val="0000FF"/>
                </a:solidFill>
              </a:ln>
            </c:spPr>
          </c:marker>
          <c:xVal>
            <c:numRef>
              <c:f>hspice!$B$4:$B$103</c:f>
              <c:numCache>
                <c:formatCode>General</c:formatCode>
                <c:ptCount val="100"/>
                <c:pt idx="0">
                  <c:v>0.0</c:v>
                </c:pt>
                <c:pt idx="1">
                  <c:v>0.0202020202020202</c:v>
                </c:pt>
                <c:pt idx="2">
                  <c:v>0.0404040404040404</c:v>
                </c:pt>
                <c:pt idx="3">
                  <c:v>0.0606060606060606</c:v>
                </c:pt>
                <c:pt idx="4">
                  <c:v>0.0808080808080808</c:v>
                </c:pt>
                <c:pt idx="5">
                  <c:v>0.101010101010101</c:v>
                </c:pt>
                <c:pt idx="6">
                  <c:v>0.121212121212121</c:v>
                </c:pt>
                <c:pt idx="7">
                  <c:v>0.141414141414141</c:v>
                </c:pt>
                <c:pt idx="8">
                  <c:v>0.161616161616161</c:v>
                </c:pt>
                <c:pt idx="9">
                  <c:v>0.181818181818181</c:v>
                </c:pt>
                <c:pt idx="10">
                  <c:v>0.202020202020202</c:v>
                </c:pt>
                <c:pt idx="11">
                  <c:v>0.222222222222222</c:v>
                </c:pt>
                <c:pt idx="12">
                  <c:v>0.242424242424242</c:v>
                </c:pt>
                <c:pt idx="13">
                  <c:v>0.262626262626262</c:v>
                </c:pt>
                <c:pt idx="14">
                  <c:v>0.282828282828282</c:v>
                </c:pt>
                <c:pt idx="15">
                  <c:v>0.303030303030303</c:v>
                </c:pt>
                <c:pt idx="16">
                  <c:v>0.323232323232323</c:v>
                </c:pt>
                <c:pt idx="17">
                  <c:v>0.343434343434343</c:v>
                </c:pt>
                <c:pt idx="18">
                  <c:v>0.363636363636363</c:v>
                </c:pt>
                <c:pt idx="19">
                  <c:v>0.383838383838383</c:v>
                </c:pt>
                <c:pt idx="20">
                  <c:v>0.404040404040404</c:v>
                </c:pt>
                <c:pt idx="21">
                  <c:v>0.424242424242424</c:v>
                </c:pt>
                <c:pt idx="22">
                  <c:v>0.444444444444444</c:v>
                </c:pt>
                <c:pt idx="23">
                  <c:v>0.464646464646464</c:v>
                </c:pt>
                <c:pt idx="24">
                  <c:v>0.484848484848484</c:v>
                </c:pt>
                <c:pt idx="25">
                  <c:v>0.505050505050505</c:v>
                </c:pt>
                <c:pt idx="26">
                  <c:v>0.525252525252525</c:v>
                </c:pt>
                <c:pt idx="27">
                  <c:v>0.545454545454545</c:v>
                </c:pt>
                <c:pt idx="28">
                  <c:v>0.565656565656565</c:v>
                </c:pt>
                <c:pt idx="29">
                  <c:v>0.585858585858585</c:v>
                </c:pt>
                <c:pt idx="30">
                  <c:v>0.606060606060606</c:v>
                </c:pt>
                <c:pt idx="31">
                  <c:v>0.626262626262626</c:v>
                </c:pt>
                <c:pt idx="32">
                  <c:v>0.646464646464646</c:v>
                </c:pt>
                <c:pt idx="33">
                  <c:v>0.666666666666666</c:v>
                </c:pt>
                <c:pt idx="34">
                  <c:v>0.686868686868687</c:v>
                </c:pt>
                <c:pt idx="35">
                  <c:v>0.707070707070707</c:v>
                </c:pt>
                <c:pt idx="36">
                  <c:v>0.727272727272727</c:v>
                </c:pt>
                <c:pt idx="37">
                  <c:v>0.747474747474747</c:v>
                </c:pt>
                <c:pt idx="38">
                  <c:v>0.767676767676767</c:v>
                </c:pt>
                <c:pt idx="39">
                  <c:v>0.787878787878788</c:v>
                </c:pt>
                <c:pt idx="40">
                  <c:v>0.808080808080808</c:v>
                </c:pt>
                <c:pt idx="41">
                  <c:v>0.828282828282828</c:v>
                </c:pt>
                <c:pt idx="42">
                  <c:v>0.848484848484848</c:v>
                </c:pt>
                <c:pt idx="43">
                  <c:v>0.868686868686868</c:v>
                </c:pt>
                <c:pt idx="44">
                  <c:v>0.888888888888889</c:v>
                </c:pt>
                <c:pt idx="45">
                  <c:v>0.909090909090909</c:v>
                </c:pt>
                <c:pt idx="46">
                  <c:v>0.929292929292929</c:v>
                </c:pt>
                <c:pt idx="47">
                  <c:v>0.949494949494949</c:v>
                </c:pt>
                <c:pt idx="48">
                  <c:v>0.969696969696969</c:v>
                </c:pt>
                <c:pt idx="49">
                  <c:v>0.989898989898989</c:v>
                </c:pt>
                <c:pt idx="50">
                  <c:v>1.01010101010101</c:v>
                </c:pt>
                <c:pt idx="51">
                  <c:v>1.03030303030303</c:v>
                </c:pt>
                <c:pt idx="52">
                  <c:v>1.05050505050505</c:v>
                </c:pt>
                <c:pt idx="53">
                  <c:v>1.07070707070707</c:v>
                </c:pt>
                <c:pt idx="54">
                  <c:v>1.09090909090909</c:v>
                </c:pt>
                <c:pt idx="55">
                  <c:v>1.11111111111111</c:v>
                </c:pt>
                <c:pt idx="56">
                  <c:v>1.13131313131313</c:v>
                </c:pt>
                <c:pt idx="57">
                  <c:v>1.15151515151515</c:v>
                </c:pt>
                <c:pt idx="58">
                  <c:v>1.17171717171717</c:v>
                </c:pt>
                <c:pt idx="59">
                  <c:v>1.19191919191919</c:v>
                </c:pt>
                <c:pt idx="60">
                  <c:v>1.21212121212121</c:v>
                </c:pt>
                <c:pt idx="61">
                  <c:v>1.23232323232323</c:v>
                </c:pt>
                <c:pt idx="62">
                  <c:v>1.25252525252525</c:v>
                </c:pt>
                <c:pt idx="63">
                  <c:v>1.27272727272727</c:v>
                </c:pt>
                <c:pt idx="64">
                  <c:v>1.292929292929289</c:v>
                </c:pt>
                <c:pt idx="65">
                  <c:v>1.31313131313131</c:v>
                </c:pt>
                <c:pt idx="66">
                  <c:v>1.33333333333333</c:v>
                </c:pt>
                <c:pt idx="67">
                  <c:v>1.35353535353535</c:v>
                </c:pt>
                <c:pt idx="68">
                  <c:v>1.37373737373737</c:v>
                </c:pt>
                <c:pt idx="69">
                  <c:v>1.39393939393939</c:v>
                </c:pt>
                <c:pt idx="70">
                  <c:v>1.41414141414141</c:v>
                </c:pt>
                <c:pt idx="71">
                  <c:v>1.43434343434343</c:v>
                </c:pt>
                <c:pt idx="72">
                  <c:v>1.45454545454545</c:v>
                </c:pt>
                <c:pt idx="73">
                  <c:v>1.47474747474747</c:v>
                </c:pt>
                <c:pt idx="74">
                  <c:v>1.49494949494949</c:v>
                </c:pt>
                <c:pt idx="75">
                  <c:v>1.51515151515151</c:v>
                </c:pt>
                <c:pt idx="76">
                  <c:v>1.53535353535353</c:v>
                </c:pt>
                <c:pt idx="77">
                  <c:v>1.55555555555555</c:v>
                </c:pt>
                <c:pt idx="78">
                  <c:v>1.57575757575757</c:v>
                </c:pt>
                <c:pt idx="79">
                  <c:v>1.59595959595959</c:v>
                </c:pt>
                <c:pt idx="80">
                  <c:v>1.61616161616161</c:v>
                </c:pt>
                <c:pt idx="81">
                  <c:v>1.63636363636363</c:v>
                </c:pt>
                <c:pt idx="82">
                  <c:v>1.65656565656565</c:v>
                </c:pt>
                <c:pt idx="83">
                  <c:v>1.67676767676767</c:v>
                </c:pt>
                <c:pt idx="84">
                  <c:v>1.69696969696969</c:v>
                </c:pt>
                <c:pt idx="85">
                  <c:v>1.71717171717171</c:v>
                </c:pt>
                <c:pt idx="86">
                  <c:v>1.73737373737373</c:v>
                </c:pt>
                <c:pt idx="87">
                  <c:v>1.75757575757575</c:v>
                </c:pt>
                <c:pt idx="88">
                  <c:v>1.77777777777777</c:v>
                </c:pt>
                <c:pt idx="89">
                  <c:v>1.79797979797979</c:v>
                </c:pt>
                <c:pt idx="90">
                  <c:v>1.81818181818181</c:v>
                </c:pt>
                <c:pt idx="91">
                  <c:v>1.83838383838383</c:v>
                </c:pt>
                <c:pt idx="92">
                  <c:v>1.85858585858585</c:v>
                </c:pt>
                <c:pt idx="93">
                  <c:v>1.87878787878787</c:v>
                </c:pt>
                <c:pt idx="94">
                  <c:v>1.89898989898989</c:v>
                </c:pt>
                <c:pt idx="95">
                  <c:v>1.91919191919191</c:v>
                </c:pt>
                <c:pt idx="96">
                  <c:v>1.93939393939393</c:v>
                </c:pt>
                <c:pt idx="97">
                  <c:v>1.95959595959596</c:v>
                </c:pt>
                <c:pt idx="98">
                  <c:v>1.97979797979798</c:v>
                </c:pt>
                <c:pt idx="99">
                  <c:v>2.0</c:v>
                </c:pt>
              </c:numCache>
            </c:numRef>
          </c:xVal>
          <c:yVal>
            <c:numRef>
              <c:f>hspice!$G$4:$G$103</c:f>
              <c:numCache>
                <c:formatCode>0.00E+00</c:formatCode>
                <c:ptCount val="100"/>
                <c:pt idx="0">
                  <c:v>-2.07041027782572E-45</c:v>
                </c:pt>
                <c:pt idx="1">
                  <c:v>-2.0469870083732E-45</c:v>
                </c:pt>
                <c:pt idx="2">
                  <c:v>-2.01235660769422E-45</c:v>
                </c:pt>
                <c:pt idx="3">
                  <c:v>-1.979699805001E-45</c:v>
                </c:pt>
                <c:pt idx="4">
                  <c:v>-1.9484568950129E-45</c:v>
                </c:pt>
                <c:pt idx="5">
                  <c:v>-1.91823826542454E-45</c:v>
                </c:pt>
                <c:pt idx="6">
                  <c:v>-1.88887145602336E-45</c:v>
                </c:pt>
                <c:pt idx="7">
                  <c:v>-1.86027100338112E-45</c:v>
                </c:pt>
                <c:pt idx="8">
                  <c:v>-1.83238895521448E-45</c:v>
                </c:pt>
                <c:pt idx="9">
                  <c:v>-1.80519533362293E-45</c:v>
                </c:pt>
                <c:pt idx="10">
                  <c:v>-1.77866959134793E-45</c:v>
                </c:pt>
                <c:pt idx="11">
                  <c:v>-1.75279651318387E-45</c:v>
                </c:pt>
                <c:pt idx="12">
                  <c:v>-1.7275640924421E-45</c:v>
                </c:pt>
                <c:pt idx="13">
                  <c:v>-1.70296235837937E-45</c:v>
                </c:pt>
                <c:pt idx="14">
                  <c:v>-1.6789826932689E-45</c:v>
                </c:pt>
                <c:pt idx="15">
                  <c:v>-1.65561741591945E-45</c:v>
                </c:pt>
                <c:pt idx="16">
                  <c:v>-1.63285951615513E-45</c:v>
                </c:pt>
                <c:pt idx="17">
                  <c:v>-1.61070247317816E-45</c:v>
                </c:pt>
                <c:pt idx="18">
                  <c:v>-1.58914008677665E-45</c:v>
                </c:pt>
                <c:pt idx="19">
                  <c:v>-1.56816578774032E-45</c:v>
                </c:pt>
                <c:pt idx="20">
                  <c:v>-1.54774014247372E-45</c:v>
                </c:pt>
                <c:pt idx="21">
                  <c:v>-1.52753469520626E-45</c:v>
                </c:pt>
                <c:pt idx="22">
                  <c:v>-1.50735636035058E-45</c:v>
                </c:pt>
                <c:pt idx="23">
                  <c:v>-1.48719389396954E-45</c:v>
                </c:pt>
                <c:pt idx="24">
                  <c:v>-1.46704214164241E-45</c:v>
                </c:pt>
                <c:pt idx="25">
                  <c:v>-1.44689630738325E-45</c:v>
                </c:pt>
                <c:pt idx="26">
                  <c:v>-1.42675174238932E-45</c:v>
                </c:pt>
                <c:pt idx="27">
                  <c:v>-1.40660391126496E-45</c:v>
                </c:pt>
                <c:pt idx="28">
                  <c:v>-1.38644837957005E-45</c:v>
                </c:pt>
                <c:pt idx="29">
                  <c:v>-1.36628080642286E-45</c:v>
                </c:pt>
                <c:pt idx="30">
                  <c:v>-1.34609693905771E-45</c:v>
                </c:pt>
                <c:pt idx="31">
                  <c:v>-1.32589260844599E-45</c:v>
                </c:pt>
                <c:pt idx="32">
                  <c:v>-1.30566372561815E-45</c:v>
                </c:pt>
                <c:pt idx="33">
                  <c:v>-1.28540627849658E-45</c:v>
                </c:pt>
                <c:pt idx="34">
                  <c:v>-1.26511632912148E-45</c:v>
                </c:pt>
                <c:pt idx="35">
                  <c:v>-1.24479001118638E-45</c:v>
                </c:pt>
                <c:pt idx="36">
                  <c:v>-1.22442352782461E-45</c:v>
                </c:pt>
                <c:pt idx="37">
                  <c:v>-1.20401314960026E-45</c:v>
                </c:pt>
                <c:pt idx="38">
                  <c:v>-1.18355521266809E-45</c:v>
                </c:pt>
                <c:pt idx="39">
                  <c:v>-1.16304611707574E-45</c:v>
                </c:pt>
                <c:pt idx="40">
                  <c:v>-1.1424823251847E-45</c:v>
                </c:pt>
                <c:pt idx="41">
                  <c:v>-1.12186036019336E-45</c:v>
                </c:pt>
                <c:pt idx="42">
                  <c:v>-1.10117680474699E-45</c:v>
                </c:pt>
                <c:pt idx="43">
                  <c:v>-1.07514215464376E-45</c:v>
                </c:pt>
                <c:pt idx="44">
                  <c:v>-1.02877481524472E-45</c:v>
                </c:pt>
                <c:pt idx="45">
                  <c:v>-9.70196296180741E-46</c:v>
                </c:pt>
                <c:pt idx="46">
                  <c:v>-8.94753987802996E-46</c:v>
                </c:pt>
                <c:pt idx="47">
                  <c:v>-7.96098688244557E-46</c:v>
                </c:pt>
                <c:pt idx="48">
                  <c:v>-6.65578238445111E-46</c:v>
                </c:pt>
                <c:pt idx="49">
                  <c:v>-4.91418103459125E-46</c:v>
                </c:pt>
                <c:pt idx="50">
                  <c:v>-2.57615084690386E-46</c:v>
                </c:pt>
                <c:pt idx="51">
                  <c:v>5.75549288464519E-47</c:v>
                </c:pt>
                <c:pt idx="52">
                  <c:v>4.83548109220504E-46</c:v>
                </c:pt>
                <c:pt idx="53">
                  <c:v>1.06026097668843E-45</c:v>
                </c:pt>
                <c:pt idx="54">
                  <c:v>1.84167465948279E-45</c:v>
                </c:pt>
                <c:pt idx="55">
                  <c:v>2.90075497810704E-45</c:v>
                </c:pt>
                <c:pt idx="56">
                  <c:v>4.33603647662487E-45</c:v>
                </c:pt>
                <c:pt idx="57">
                  <c:v>6.28046314929762E-45</c:v>
                </c:pt>
                <c:pt idx="58">
                  <c:v>8.91325171536502E-45</c:v>
                </c:pt>
                <c:pt idx="59">
                  <c:v>1.24758010200381E-44</c:v>
                </c:pt>
                <c:pt idx="60">
                  <c:v>1.72930149724272E-44</c:v>
                </c:pt>
                <c:pt idx="61">
                  <c:v>2.38018649626845E-44</c:v>
                </c:pt>
                <c:pt idx="62">
                  <c:v>3.25896289657979E-44</c:v>
                </c:pt>
                <c:pt idx="63">
                  <c:v>4.44450591205309E-44</c:v>
                </c:pt>
                <c:pt idx="64">
                  <c:v>6.04268147201683E-44</c:v>
                </c:pt>
                <c:pt idx="65">
                  <c:v>8.19549426560243E-44</c:v>
                </c:pt>
                <c:pt idx="66">
                  <c:v>1.10933111199761E-43</c:v>
                </c:pt>
                <c:pt idx="67">
                  <c:v>1.49911863403894E-43</c:v>
                </c:pt>
                <c:pt idx="68">
                  <c:v>2.02306562941648E-43</c:v>
                </c:pt>
                <c:pt idx="69">
                  <c:v>2.7268823622615E-43</c:v>
                </c:pt>
                <c:pt idx="70">
                  <c:v>3.67171539653552E-43</c:v>
                </c:pt>
                <c:pt idx="71">
                  <c:v>4.93932090262857E-43</c:v>
                </c:pt>
                <c:pt idx="72">
                  <c:v>6.63896042853821E-43</c:v>
                </c:pt>
                <c:pt idx="73">
                  <c:v>8.91658940200723E-43</c:v>
                </c:pt>
                <c:pt idx="74">
                  <c:v>1.19670965095244E-42</c:v>
                </c:pt>
                <c:pt idx="75">
                  <c:v>1.60506016138524E-42</c:v>
                </c:pt>
                <c:pt idx="76">
                  <c:v>2.15141511696548E-42</c:v>
                </c:pt>
                <c:pt idx="77">
                  <c:v>2.88205898864812E-42</c:v>
                </c:pt>
                <c:pt idx="78">
                  <c:v>3.85869710754693E-42</c:v>
                </c:pt>
                <c:pt idx="79">
                  <c:v>5.16356426260225E-42</c:v>
                </c:pt>
                <c:pt idx="80">
                  <c:v>6.90621730748592E-42</c:v>
                </c:pt>
                <c:pt idx="81">
                  <c:v>9.23256451420347E-42</c:v>
                </c:pt>
                <c:pt idx="82">
                  <c:v>1.23368651563668E-41</c:v>
                </c:pt>
                <c:pt idx="83">
                  <c:v>1.64776724621257E-41</c:v>
                </c:pt>
                <c:pt idx="84">
                  <c:v>2.19990107921824E-41</c:v>
                </c:pt>
                <c:pt idx="85">
                  <c:v>2.93584990267346E-41</c:v>
                </c:pt>
                <c:pt idx="86">
                  <c:v>3.91646902569355E-41</c:v>
                </c:pt>
                <c:pt idx="87">
                  <c:v>5.22266374144954E-41</c:v>
                </c:pt>
                <c:pt idx="88">
                  <c:v>6.96196742671159E-41</c:v>
                </c:pt>
                <c:pt idx="89">
                  <c:v>9.27726991222931E-41</c:v>
                </c:pt>
                <c:pt idx="90">
                  <c:v>1.23583967664779E-40</c:v>
                </c:pt>
                <c:pt idx="91">
                  <c:v>1.64574677962654E-40</c:v>
                </c:pt>
                <c:pt idx="92">
                  <c:v>2.19092645234177E-40</c:v>
                </c:pt>
                <c:pt idx="93">
                  <c:v>2.91582355167978E-40</c:v>
                </c:pt>
                <c:pt idx="94">
                  <c:v>3.87942968195497E-40</c:v>
                </c:pt>
                <c:pt idx="95">
                  <c:v>5.16002840798649E-40</c:v>
                </c:pt>
                <c:pt idx="96">
                  <c:v>6.86148386120181E-40</c:v>
                </c:pt>
                <c:pt idx="97">
                  <c:v>9.12157345409233E-40</c:v>
                </c:pt>
                <c:pt idx="98">
                  <c:v>1.21230275029521E-39</c:v>
                </c:pt>
                <c:pt idx="99">
                  <c:v>1.61081530101896E-39</c:v>
                </c:pt>
              </c:numCache>
            </c:numRef>
          </c:yVal>
          <c:smooth val="0"/>
        </c:ser>
        <c:ser>
          <c:idx val="5"/>
          <c:order val="5"/>
          <c:spPr>
            <a:ln w="47625">
              <a:solidFill>
                <a:srgbClr val="0000FF"/>
              </a:solidFill>
            </a:ln>
          </c:spPr>
          <c:marker>
            <c:symbol val="diamond"/>
            <c:size val="2"/>
            <c:spPr>
              <a:solidFill>
                <a:srgbClr val="0000FF"/>
              </a:solidFill>
              <a:ln>
                <a:solidFill>
                  <a:srgbClr val="0000FF"/>
                </a:solidFill>
              </a:ln>
            </c:spPr>
          </c:marker>
          <c:xVal>
            <c:numRef>
              <c:f>hspice!$B$4:$B$103</c:f>
              <c:numCache>
                <c:formatCode>General</c:formatCode>
                <c:ptCount val="100"/>
                <c:pt idx="0">
                  <c:v>0.0</c:v>
                </c:pt>
                <c:pt idx="1">
                  <c:v>0.0202020202020202</c:v>
                </c:pt>
                <c:pt idx="2">
                  <c:v>0.0404040404040404</c:v>
                </c:pt>
                <c:pt idx="3">
                  <c:v>0.0606060606060606</c:v>
                </c:pt>
                <c:pt idx="4">
                  <c:v>0.0808080808080808</c:v>
                </c:pt>
                <c:pt idx="5">
                  <c:v>0.101010101010101</c:v>
                </c:pt>
                <c:pt idx="6">
                  <c:v>0.121212121212121</c:v>
                </c:pt>
                <c:pt idx="7">
                  <c:v>0.141414141414141</c:v>
                </c:pt>
                <c:pt idx="8">
                  <c:v>0.161616161616161</c:v>
                </c:pt>
                <c:pt idx="9">
                  <c:v>0.181818181818181</c:v>
                </c:pt>
                <c:pt idx="10">
                  <c:v>0.202020202020202</c:v>
                </c:pt>
                <c:pt idx="11">
                  <c:v>0.222222222222222</c:v>
                </c:pt>
                <c:pt idx="12">
                  <c:v>0.242424242424242</c:v>
                </c:pt>
                <c:pt idx="13">
                  <c:v>0.262626262626262</c:v>
                </c:pt>
                <c:pt idx="14">
                  <c:v>0.282828282828282</c:v>
                </c:pt>
                <c:pt idx="15">
                  <c:v>0.303030303030303</c:v>
                </c:pt>
                <c:pt idx="16">
                  <c:v>0.323232323232323</c:v>
                </c:pt>
                <c:pt idx="17">
                  <c:v>0.343434343434343</c:v>
                </c:pt>
                <c:pt idx="18">
                  <c:v>0.363636363636363</c:v>
                </c:pt>
                <c:pt idx="19">
                  <c:v>0.383838383838383</c:v>
                </c:pt>
                <c:pt idx="20">
                  <c:v>0.404040404040404</c:v>
                </c:pt>
                <c:pt idx="21">
                  <c:v>0.424242424242424</c:v>
                </c:pt>
                <c:pt idx="22">
                  <c:v>0.444444444444444</c:v>
                </c:pt>
                <c:pt idx="23">
                  <c:v>0.464646464646464</c:v>
                </c:pt>
                <c:pt idx="24">
                  <c:v>0.484848484848484</c:v>
                </c:pt>
                <c:pt idx="25">
                  <c:v>0.505050505050505</c:v>
                </c:pt>
                <c:pt idx="26">
                  <c:v>0.525252525252525</c:v>
                </c:pt>
                <c:pt idx="27">
                  <c:v>0.545454545454545</c:v>
                </c:pt>
                <c:pt idx="28">
                  <c:v>0.565656565656565</c:v>
                </c:pt>
                <c:pt idx="29">
                  <c:v>0.585858585858585</c:v>
                </c:pt>
                <c:pt idx="30">
                  <c:v>0.606060606060606</c:v>
                </c:pt>
                <c:pt idx="31">
                  <c:v>0.626262626262626</c:v>
                </c:pt>
                <c:pt idx="32">
                  <c:v>0.646464646464646</c:v>
                </c:pt>
                <c:pt idx="33">
                  <c:v>0.666666666666666</c:v>
                </c:pt>
                <c:pt idx="34">
                  <c:v>0.686868686868687</c:v>
                </c:pt>
                <c:pt idx="35">
                  <c:v>0.707070707070707</c:v>
                </c:pt>
                <c:pt idx="36">
                  <c:v>0.727272727272727</c:v>
                </c:pt>
                <c:pt idx="37">
                  <c:v>0.747474747474747</c:v>
                </c:pt>
                <c:pt idx="38">
                  <c:v>0.767676767676767</c:v>
                </c:pt>
                <c:pt idx="39">
                  <c:v>0.787878787878788</c:v>
                </c:pt>
                <c:pt idx="40">
                  <c:v>0.808080808080808</c:v>
                </c:pt>
                <c:pt idx="41">
                  <c:v>0.828282828282828</c:v>
                </c:pt>
                <c:pt idx="42">
                  <c:v>0.848484848484848</c:v>
                </c:pt>
                <c:pt idx="43">
                  <c:v>0.868686868686868</c:v>
                </c:pt>
                <c:pt idx="44">
                  <c:v>0.888888888888889</c:v>
                </c:pt>
                <c:pt idx="45">
                  <c:v>0.909090909090909</c:v>
                </c:pt>
                <c:pt idx="46">
                  <c:v>0.929292929292929</c:v>
                </c:pt>
                <c:pt idx="47">
                  <c:v>0.949494949494949</c:v>
                </c:pt>
                <c:pt idx="48">
                  <c:v>0.969696969696969</c:v>
                </c:pt>
                <c:pt idx="49">
                  <c:v>0.989898989898989</c:v>
                </c:pt>
                <c:pt idx="50">
                  <c:v>1.01010101010101</c:v>
                </c:pt>
                <c:pt idx="51">
                  <c:v>1.03030303030303</c:v>
                </c:pt>
                <c:pt idx="52">
                  <c:v>1.05050505050505</c:v>
                </c:pt>
                <c:pt idx="53">
                  <c:v>1.07070707070707</c:v>
                </c:pt>
                <c:pt idx="54">
                  <c:v>1.09090909090909</c:v>
                </c:pt>
                <c:pt idx="55">
                  <c:v>1.11111111111111</c:v>
                </c:pt>
                <c:pt idx="56">
                  <c:v>1.13131313131313</c:v>
                </c:pt>
                <c:pt idx="57">
                  <c:v>1.15151515151515</c:v>
                </c:pt>
                <c:pt idx="58">
                  <c:v>1.17171717171717</c:v>
                </c:pt>
                <c:pt idx="59">
                  <c:v>1.19191919191919</c:v>
                </c:pt>
                <c:pt idx="60">
                  <c:v>1.21212121212121</c:v>
                </c:pt>
                <c:pt idx="61">
                  <c:v>1.23232323232323</c:v>
                </c:pt>
                <c:pt idx="62">
                  <c:v>1.25252525252525</c:v>
                </c:pt>
                <c:pt idx="63">
                  <c:v>1.27272727272727</c:v>
                </c:pt>
                <c:pt idx="64">
                  <c:v>1.292929292929289</c:v>
                </c:pt>
                <c:pt idx="65">
                  <c:v>1.31313131313131</c:v>
                </c:pt>
                <c:pt idx="66">
                  <c:v>1.33333333333333</c:v>
                </c:pt>
                <c:pt idx="67">
                  <c:v>1.35353535353535</c:v>
                </c:pt>
                <c:pt idx="68">
                  <c:v>1.37373737373737</c:v>
                </c:pt>
                <c:pt idx="69">
                  <c:v>1.39393939393939</c:v>
                </c:pt>
                <c:pt idx="70">
                  <c:v>1.41414141414141</c:v>
                </c:pt>
                <c:pt idx="71">
                  <c:v>1.43434343434343</c:v>
                </c:pt>
                <c:pt idx="72">
                  <c:v>1.45454545454545</c:v>
                </c:pt>
                <c:pt idx="73">
                  <c:v>1.47474747474747</c:v>
                </c:pt>
                <c:pt idx="74">
                  <c:v>1.49494949494949</c:v>
                </c:pt>
                <c:pt idx="75">
                  <c:v>1.51515151515151</c:v>
                </c:pt>
                <c:pt idx="76">
                  <c:v>1.53535353535353</c:v>
                </c:pt>
                <c:pt idx="77">
                  <c:v>1.55555555555555</c:v>
                </c:pt>
                <c:pt idx="78">
                  <c:v>1.57575757575757</c:v>
                </c:pt>
                <c:pt idx="79">
                  <c:v>1.59595959595959</c:v>
                </c:pt>
                <c:pt idx="80">
                  <c:v>1.61616161616161</c:v>
                </c:pt>
                <c:pt idx="81">
                  <c:v>1.63636363636363</c:v>
                </c:pt>
                <c:pt idx="82">
                  <c:v>1.65656565656565</c:v>
                </c:pt>
                <c:pt idx="83">
                  <c:v>1.67676767676767</c:v>
                </c:pt>
                <c:pt idx="84">
                  <c:v>1.69696969696969</c:v>
                </c:pt>
                <c:pt idx="85">
                  <c:v>1.71717171717171</c:v>
                </c:pt>
                <c:pt idx="86">
                  <c:v>1.73737373737373</c:v>
                </c:pt>
                <c:pt idx="87">
                  <c:v>1.75757575757575</c:v>
                </c:pt>
                <c:pt idx="88">
                  <c:v>1.77777777777777</c:v>
                </c:pt>
                <c:pt idx="89">
                  <c:v>1.79797979797979</c:v>
                </c:pt>
                <c:pt idx="90">
                  <c:v>1.81818181818181</c:v>
                </c:pt>
                <c:pt idx="91">
                  <c:v>1.83838383838383</c:v>
                </c:pt>
                <c:pt idx="92">
                  <c:v>1.85858585858585</c:v>
                </c:pt>
                <c:pt idx="93">
                  <c:v>1.87878787878787</c:v>
                </c:pt>
                <c:pt idx="94">
                  <c:v>1.89898989898989</c:v>
                </c:pt>
                <c:pt idx="95">
                  <c:v>1.91919191919191</c:v>
                </c:pt>
                <c:pt idx="96">
                  <c:v>1.93939393939393</c:v>
                </c:pt>
                <c:pt idx="97">
                  <c:v>1.95959595959596</c:v>
                </c:pt>
                <c:pt idx="98">
                  <c:v>1.97979797979798</c:v>
                </c:pt>
                <c:pt idx="99">
                  <c:v>2.0</c:v>
                </c:pt>
              </c:numCache>
            </c:numRef>
          </c:xVal>
          <c:yVal>
            <c:numRef>
              <c:f>hspice!$H$4:$H$103</c:f>
              <c:numCache>
                <c:formatCode>0.00E+00</c:formatCode>
                <c:ptCount val="100"/>
                <c:pt idx="0">
                  <c:v>-5.83051296512576E-146</c:v>
                </c:pt>
                <c:pt idx="1">
                  <c:v>1.54081668500524E-49</c:v>
                </c:pt>
                <c:pt idx="2">
                  <c:v>5.69025931465161E-49</c:v>
                </c:pt>
                <c:pt idx="3">
                  <c:v>1.25961329603973E-48</c:v>
                </c:pt>
                <c:pt idx="4">
                  <c:v>2.22629197035106E-48</c:v>
                </c:pt>
                <c:pt idx="5">
                  <c:v>3.46912415958358E-48</c:v>
                </c:pt>
                <c:pt idx="6">
                  <c:v>4.9881256964217E-48</c:v>
                </c:pt>
                <c:pt idx="7">
                  <c:v>6.78330207758939E-48</c:v>
                </c:pt>
                <c:pt idx="8">
                  <c:v>8.85465561507006E-48</c:v>
                </c:pt>
                <c:pt idx="9">
                  <c:v>1.12021874179289E-47</c:v>
                </c:pt>
                <c:pt idx="10">
                  <c:v>1.3825898071862E-47</c:v>
                </c:pt>
                <c:pt idx="11">
                  <c:v>1.67257879097693E-47</c:v>
                </c:pt>
                <c:pt idx="12">
                  <c:v>1.99018571321918E-47</c:v>
                </c:pt>
                <c:pt idx="13">
                  <c:v>2.33541058657718E-47</c:v>
                </c:pt>
                <c:pt idx="14">
                  <c:v>2.70825341936711E-47</c:v>
                </c:pt>
                <c:pt idx="15">
                  <c:v>3.10871421723214E-47</c:v>
                </c:pt>
                <c:pt idx="16">
                  <c:v>3.53679298411125E-47</c:v>
                </c:pt>
                <c:pt idx="17">
                  <c:v>3.9924897228211E-47</c:v>
                </c:pt>
                <c:pt idx="18">
                  <c:v>4.47580443541903E-47</c:v>
                </c:pt>
                <c:pt idx="19">
                  <c:v>4.98673712343602E-47</c:v>
                </c:pt>
                <c:pt idx="20">
                  <c:v>5.52528778803041E-47</c:v>
                </c:pt>
                <c:pt idx="21">
                  <c:v>6.09145643009167E-47</c:v>
                </c:pt>
                <c:pt idx="22">
                  <c:v>6.685243050312E-47</c:v>
                </c:pt>
                <c:pt idx="23">
                  <c:v>7.43820614077943E-47</c:v>
                </c:pt>
                <c:pt idx="24">
                  <c:v>1.04436551205226E-46</c:v>
                </c:pt>
                <c:pt idx="25">
                  <c:v>1.46138886284501E-46</c:v>
                </c:pt>
                <c:pt idx="26">
                  <c:v>2.03857210481583E-46</c:v>
                </c:pt>
                <c:pt idx="27">
                  <c:v>2.83555497919546E-46</c:v>
                </c:pt>
                <c:pt idx="28">
                  <c:v>3.93364410765353E-46</c:v>
                </c:pt>
                <c:pt idx="29">
                  <c:v>5.44352885300721E-46</c:v>
                </c:pt>
                <c:pt idx="30">
                  <c:v>7.51570034255866E-46</c:v>
                </c:pt>
                <c:pt idx="31">
                  <c:v>1.03545079456305E-45</c:v>
                </c:pt>
                <c:pt idx="32">
                  <c:v>1.42371067825306E-45</c:v>
                </c:pt>
                <c:pt idx="33">
                  <c:v>1.95389772050592E-45</c:v>
                </c:pt>
                <c:pt idx="34">
                  <c:v>2.6768268917561E-45</c:v>
                </c:pt>
                <c:pt idx="35">
                  <c:v>3.66119868915792E-45</c:v>
                </c:pt>
                <c:pt idx="36">
                  <c:v>4.99980579673122E-45</c:v>
                </c:pt>
                <c:pt idx="37">
                  <c:v>6.81786819773109E-45</c:v>
                </c:pt>
                <c:pt idx="38">
                  <c:v>9.28421938547323E-45</c:v>
                </c:pt>
                <c:pt idx="39">
                  <c:v>1.26263095942735E-44</c:v>
                </c:pt>
                <c:pt idx="40">
                  <c:v>1.71503165529002E-44</c:v>
                </c:pt>
                <c:pt idx="41">
                  <c:v>2.32680871533203E-44</c:v>
                </c:pt>
                <c:pt idx="42">
                  <c:v>3.15332105529496E-44</c:v>
                </c:pt>
                <c:pt idx="43">
                  <c:v>4.26892923688838E-44</c:v>
                </c:pt>
                <c:pt idx="44">
                  <c:v>5.77345243062797E-44</c:v>
                </c:pt>
                <c:pt idx="45">
                  <c:v>7.80080082356652E-44</c:v>
                </c:pt>
                <c:pt idx="46">
                  <c:v>1.05305110616343E-43</c:v>
                </c:pt>
                <c:pt idx="47">
                  <c:v>1.42031541350048E-43</c:v>
                </c:pt>
                <c:pt idx="48">
                  <c:v>1.91409068677919E-43</c:v>
                </c:pt>
                <c:pt idx="49">
                  <c:v>2.57750061590444E-43</c:v>
                </c:pt>
                <c:pt idx="50">
                  <c:v>3.46823742559967E-43</c:v>
                </c:pt>
                <c:pt idx="51">
                  <c:v>4.66344599689494E-43</c:v>
                </c:pt>
                <c:pt idx="52">
                  <c:v>6.26623463659097E-43</c:v>
                </c:pt>
                <c:pt idx="53">
                  <c:v>8.41435117218859E-43</c:v>
                </c:pt>
                <c:pt idx="54">
                  <c:v>1.12917405601634E-42</c:v>
                </c:pt>
                <c:pt idx="55">
                  <c:v>1.51439359511546E-42</c:v>
                </c:pt>
                <c:pt idx="56">
                  <c:v>2.02985481973542E-42</c:v>
                </c:pt>
                <c:pt idx="57">
                  <c:v>2.71925343602405E-42</c:v>
                </c:pt>
                <c:pt idx="58">
                  <c:v>3.64084773462775E-42</c:v>
                </c:pt>
                <c:pt idx="59">
                  <c:v>4.87228407197203E-42</c:v>
                </c:pt>
                <c:pt idx="60">
                  <c:v>6.51701337948177E-42</c:v>
                </c:pt>
                <c:pt idx="61">
                  <c:v>8.71282101767711E-42</c:v>
                </c:pt>
                <c:pt idx="62">
                  <c:v>1.16431631180351E-41</c:v>
                </c:pt>
                <c:pt idx="63">
                  <c:v>1.55522290677344E-41</c:v>
                </c:pt>
                <c:pt idx="64">
                  <c:v>2.07649500918341E-41</c:v>
                </c:pt>
                <c:pt idx="65">
                  <c:v>2.77135719441525E-41</c:v>
                </c:pt>
                <c:pt idx="66">
                  <c:v>3.69729372701341E-41</c:v>
                </c:pt>
                <c:pt idx="67">
                  <c:v>4.93073222705579E-41</c:v>
                </c:pt>
                <c:pt idx="68">
                  <c:v>6.57325984955515E-41</c:v>
                </c:pt>
                <c:pt idx="69">
                  <c:v>8.75987175539449E-41</c:v>
                </c:pt>
                <c:pt idx="70">
                  <c:v>1.16699141665476E-40</c:v>
                </c:pt>
                <c:pt idx="71">
                  <c:v>1.55415995243806E-40</c:v>
                </c:pt>
                <c:pt idx="72">
                  <c:v>2.06912562672903E-40</c:v>
                </c:pt>
                <c:pt idx="73">
                  <c:v>2.75388530830713E-40</c:v>
                </c:pt>
                <c:pt idx="74">
                  <c:v>3.66418370301891E-40</c:v>
                </c:pt>
                <c:pt idx="75">
                  <c:v>4.8739986155789E-40</c:v>
                </c:pt>
                <c:pt idx="76">
                  <c:v>6.48148524047212E-40</c:v>
                </c:pt>
                <c:pt idx="77">
                  <c:v>8.61685287995736E-40</c:v>
                </c:pt>
                <c:pt idx="78">
                  <c:v>1.14528007437188E-39</c:v>
                </c:pt>
                <c:pt idx="79">
                  <c:v>1.52183422599463E-39</c:v>
                </c:pt>
                <c:pt idx="80">
                  <c:v>2.02171155945865E-39</c:v>
                </c:pt>
                <c:pt idx="81">
                  <c:v>2.68516329522711E-39</c:v>
                </c:pt>
                <c:pt idx="82">
                  <c:v>3.56553906369852E-39</c:v>
                </c:pt>
                <c:pt idx="83">
                  <c:v>4.73353826880408E-39</c:v>
                </c:pt>
                <c:pt idx="84">
                  <c:v>6.28283819591865E-39</c:v>
                </c:pt>
                <c:pt idx="85">
                  <c:v>8.33754382521025E-39</c:v>
                </c:pt>
                <c:pt idx="86">
                  <c:v>1.10620478765311E-38</c:v>
                </c:pt>
                <c:pt idx="87">
                  <c:v>1.46740794292955E-38</c:v>
                </c:pt>
                <c:pt idx="88">
                  <c:v>1.94619704127858E-38</c:v>
                </c:pt>
                <c:pt idx="89">
                  <c:v>2.58075010146197E-38</c:v>
                </c:pt>
                <c:pt idx="90">
                  <c:v>3.42161235928263E-38</c:v>
                </c:pt>
                <c:pt idx="91">
                  <c:v>4.53569443335638E-38</c:v>
                </c:pt>
                <c:pt idx="92">
                  <c:v>6.01156080337418E-38</c:v>
                </c:pt>
                <c:pt idx="93">
                  <c:v>7.96642439352118E-38</c:v>
                </c:pt>
                <c:pt idx="94">
                  <c:v>1.05553968666925E-37</c:v>
                </c:pt>
                <c:pt idx="95">
                  <c:v>1.39837210652467E-37</c:v>
                </c:pt>
                <c:pt idx="96">
                  <c:v>1.85229456971721E-37</c:v>
                </c:pt>
                <c:pt idx="97">
                  <c:v>2.45323111125114E-37</c:v>
                </c:pt>
                <c:pt idx="98">
                  <c:v>3.24870229493484E-37</c:v>
                </c:pt>
                <c:pt idx="99">
                  <c:v>4.30156293909204E-37</c:v>
                </c:pt>
              </c:numCache>
            </c:numRef>
          </c:yVal>
          <c:smooth val="0"/>
        </c:ser>
        <c:ser>
          <c:idx val="6"/>
          <c:order val="6"/>
          <c:spPr>
            <a:ln>
              <a:solidFill>
                <a:srgbClr val="FF0000"/>
              </a:solidFill>
            </a:ln>
          </c:spPr>
          <c:marker>
            <c:symbol val="diamond"/>
            <c:size val="2"/>
            <c:spPr>
              <a:solidFill>
                <a:srgbClr val="FF0000"/>
              </a:solidFill>
              <a:ln>
                <a:solidFill>
                  <a:srgbClr val="FF0000"/>
                </a:solidFill>
              </a:ln>
            </c:spPr>
          </c:marker>
          <c:xVal>
            <c:numRef>
              <c:f>idvd_01_meas!$A$4:$A$44</c:f>
              <c:numCache>
                <c:formatCode>General</c:formatCode>
                <c:ptCount val="41"/>
                <c:pt idx="0">
                  <c:v>0.0</c:v>
                </c:pt>
                <c:pt idx="1">
                  <c:v>0.05</c:v>
                </c:pt>
                <c:pt idx="2">
                  <c:v>0.1</c:v>
                </c:pt>
                <c:pt idx="3">
                  <c:v>0.15</c:v>
                </c:pt>
                <c:pt idx="4">
                  <c:v>0.2</c:v>
                </c:pt>
                <c:pt idx="5">
                  <c:v>0.25</c:v>
                </c:pt>
                <c:pt idx="6">
                  <c:v>0.3</c:v>
                </c:pt>
                <c:pt idx="7">
                  <c:v>0.35</c:v>
                </c:pt>
                <c:pt idx="8">
                  <c:v>0.4</c:v>
                </c:pt>
                <c:pt idx="9">
                  <c:v>0.45</c:v>
                </c:pt>
                <c:pt idx="10">
                  <c:v>0.5</c:v>
                </c:pt>
                <c:pt idx="11">
                  <c:v>0.55</c:v>
                </c:pt>
                <c:pt idx="12">
                  <c:v>0.6</c:v>
                </c:pt>
                <c:pt idx="13">
                  <c:v>0.65</c:v>
                </c:pt>
                <c:pt idx="14">
                  <c:v>0.7</c:v>
                </c:pt>
                <c:pt idx="15">
                  <c:v>0.75</c:v>
                </c:pt>
                <c:pt idx="16">
                  <c:v>0.8</c:v>
                </c:pt>
                <c:pt idx="17">
                  <c:v>0.85</c:v>
                </c:pt>
                <c:pt idx="18">
                  <c:v>0.9</c:v>
                </c:pt>
                <c:pt idx="19">
                  <c:v>0.95</c:v>
                </c:pt>
                <c:pt idx="20">
                  <c:v>1.0</c:v>
                </c:pt>
                <c:pt idx="21">
                  <c:v>1.05</c:v>
                </c:pt>
                <c:pt idx="22">
                  <c:v>1.1</c:v>
                </c:pt>
                <c:pt idx="23">
                  <c:v>1.15</c:v>
                </c:pt>
                <c:pt idx="24">
                  <c:v>1.2</c:v>
                </c:pt>
                <c:pt idx="25">
                  <c:v>1.25</c:v>
                </c:pt>
                <c:pt idx="26">
                  <c:v>1.3</c:v>
                </c:pt>
                <c:pt idx="27">
                  <c:v>1.35</c:v>
                </c:pt>
                <c:pt idx="28">
                  <c:v>1.4</c:v>
                </c:pt>
                <c:pt idx="29">
                  <c:v>1.45</c:v>
                </c:pt>
                <c:pt idx="30">
                  <c:v>1.5</c:v>
                </c:pt>
                <c:pt idx="31">
                  <c:v>1.55</c:v>
                </c:pt>
                <c:pt idx="32">
                  <c:v>1.6</c:v>
                </c:pt>
                <c:pt idx="33">
                  <c:v>1.65</c:v>
                </c:pt>
                <c:pt idx="34">
                  <c:v>1.7</c:v>
                </c:pt>
                <c:pt idx="35">
                  <c:v>1.75</c:v>
                </c:pt>
                <c:pt idx="36">
                  <c:v>1.8</c:v>
                </c:pt>
                <c:pt idx="37">
                  <c:v>1.85</c:v>
                </c:pt>
                <c:pt idx="38">
                  <c:v>1.9</c:v>
                </c:pt>
                <c:pt idx="39">
                  <c:v>1.95</c:v>
                </c:pt>
                <c:pt idx="40">
                  <c:v>2.0</c:v>
                </c:pt>
              </c:numCache>
            </c:numRef>
          </c:xVal>
          <c:yVal>
            <c:numRef>
              <c:f>idvd_01_meas!$G$4:$G$44</c:f>
              <c:numCache>
                <c:formatCode>0.00E+00</c:formatCode>
                <c:ptCount val="41"/>
                <c:pt idx="0">
                  <c:v>3.392106E-10</c:v>
                </c:pt>
                <c:pt idx="1">
                  <c:v>8.959164001E-6</c:v>
                </c:pt>
                <c:pt idx="2">
                  <c:v>4.6294810001E-5</c:v>
                </c:pt>
                <c:pt idx="3">
                  <c:v>0.000105646900001</c:v>
                </c:pt>
                <c:pt idx="4">
                  <c:v>0.000174848500001</c:v>
                </c:pt>
                <c:pt idx="5">
                  <c:v>0.000248428900001</c:v>
                </c:pt>
                <c:pt idx="6">
                  <c:v>0.000323919800001</c:v>
                </c:pt>
                <c:pt idx="7">
                  <c:v>0.000399556100001</c:v>
                </c:pt>
                <c:pt idx="8">
                  <c:v>0.000474652000001</c:v>
                </c:pt>
                <c:pt idx="9">
                  <c:v>0.000548318400001</c:v>
                </c:pt>
                <c:pt idx="10">
                  <c:v>0.000620479800001</c:v>
                </c:pt>
                <c:pt idx="11">
                  <c:v>0.000690760000001</c:v>
                </c:pt>
                <c:pt idx="12">
                  <c:v>0.000759045200001</c:v>
                </c:pt>
                <c:pt idx="13">
                  <c:v>0.000824934500001</c:v>
                </c:pt>
                <c:pt idx="14">
                  <c:v>0.000888010400001</c:v>
                </c:pt>
                <c:pt idx="15">
                  <c:v>0.000947964100001</c:v>
                </c:pt>
                <c:pt idx="16">
                  <c:v>0.001004542000001</c:v>
                </c:pt>
                <c:pt idx="17">
                  <c:v>0.001057634000001</c:v>
                </c:pt>
                <c:pt idx="18">
                  <c:v>0.001106907000001</c:v>
                </c:pt>
                <c:pt idx="19">
                  <c:v>0.001152205000001</c:v>
                </c:pt>
                <c:pt idx="20">
                  <c:v>0.001193308000001</c:v>
                </c:pt>
                <c:pt idx="21">
                  <c:v>0.001230194000001</c:v>
                </c:pt>
                <c:pt idx="22">
                  <c:v>0.001262811000001</c:v>
                </c:pt>
                <c:pt idx="23">
                  <c:v>0.001291166000001</c:v>
                </c:pt>
                <c:pt idx="24">
                  <c:v>0.001315241000001</c:v>
                </c:pt>
                <c:pt idx="25">
                  <c:v>0.001335262000001</c:v>
                </c:pt>
                <c:pt idx="26">
                  <c:v>0.001351607000001</c:v>
                </c:pt>
                <c:pt idx="27">
                  <c:v>0.001364547000001</c:v>
                </c:pt>
                <c:pt idx="28">
                  <c:v>0.001374752000001</c:v>
                </c:pt>
                <c:pt idx="29">
                  <c:v>0.001382535000001</c:v>
                </c:pt>
                <c:pt idx="30">
                  <c:v>0.001388354000001</c:v>
                </c:pt>
                <c:pt idx="31">
                  <c:v>0.001392551000001</c:v>
                </c:pt>
                <c:pt idx="32">
                  <c:v>0.001395604000001</c:v>
                </c:pt>
                <c:pt idx="33">
                  <c:v>0.001397918000001</c:v>
                </c:pt>
                <c:pt idx="34">
                  <c:v>0.001399641000001</c:v>
                </c:pt>
                <c:pt idx="35">
                  <c:v>0.001401021000001</c:v>
                </c:pt>
                <c:pt idx="36">
                  <c:v>0.001402350000001</c:v>
                </c:pt>
                <c:pt idx="37">
                  <c:v>0.001404194000001</c:v>
                </c:pt>
                <c:pt idx="38">
                  <c:v>0.001406489000001</c:v>
                </c:pt>
                <c:pt idx="39">
                  <c:v>0.001408715000001</c:v>
                </c:pt>
                <c:pt idx="40">
                  <c:v>0.001410490000001</c:v>
                </c:pt>
              </c:numCache>
            </c:numRef>
          </c:yVal>
          <c:smooth val="0"/>
        </c:ser>
        <c:ser>
          <c:idx val="7"/>
          <c:order val="7"/>
          <c:spPr>
            <a:ln>
              <a:solidFill>
                <a:srgbClr val="FF0000"/>
              </a:solidFill>
            </a:ln>
          </c:spPr>
          <c:marker>
            <c:symbol val="diamond"/>
            <c:size val="2"/>
            <c:spPr>
              <a:solidFill>
                <a:srgbClr val="FF0000"/>
              </a:solidFill>
              <a:ln>
                <a:solidFill>
                  <a:srgbClr val="FF0000"/>
                </a:solidFill>
              </a:ln>
            </c:spPr>
          </c:marker>
          <c:xVal>
            <c:numRef>
              <c:f>idvd_01_meas!$A$4:$A$44</c:f>
              <c:numCache>
                <c:formatCode>General</c:formatCode>
                <c:ptCount val="41"/>
                <c:pt idx="0">
                  <c:v>0.0</c:v>
                </c:pt>
                <c:pt idx="1">
                  <c:v>0.05</c:v>
                </c:pt>
                <c:pt idx="2">
                  <c:v>0.1</c:v>
                </c:pt>
                <c:pt idx="3">
                  <c:v>0.15</c:v>
                </c:pt>
                <c:pt idx="4">
                  <c:v>0.2</c:v>
                </c:pt>
                <c:pt idx="5">
                  <c:v>0.25</c:v>
                </c:pt>
                <c:pt idx="6">
                  <c:v>0.3</c:v>
                </c:pt>
                <c:pt idx="7">
                  <c:v>0.35</c:v>
                </c:pt>
                <c:pt idx="8">
                  <c:v>0.4</c:v>
                </c:pt>
                <c:pt idx="9">
                  <c:v>0.45</c:v>
                </c:pt>
                <c:pt idx="10">
                  <c:v>0.5</c:v>
                </c:pt>
                <c:pt idx="11">
                  <c:v>0.55</c:v>
                </c:pt>
                <c:pt idx="12">
                  <c:v>0.6</c:v>
                </c:pt>
                <c:pt idx="13">
                  <c:v>0.65</c:v>
                </c:pt>
                <c:pt idx="14">
                  <c:v>0.7</c:v>
                </c:pt>
                <c:pt idx="15">
                  <c:v>0.75</c:v>
                </c:pt>
                <c:pt idx="16">
                  <c:v>0.8</c:v>
                </c:pt>
                <c:pt idx="17">
                  <c:v>0.85</c:v>
                </c:pt>
                <c:pt idx="18">
                  <c:v>0.9</c:v>
                </c:pt>
                <c:pt idx="19">
                  <c:v>0.95</c:v>
                </c:pt>
                <c:pt idx="20">
                  <c:v>1.0</c:v>
                </c:pt>
                <c:pt idx="21">
                  <c:v>1.05</c:v>
                </c:pt>
                <c:pt idx="22">
                  <c:v>1.1</c:v>
                </c:pt>
                <c:pt idx="23">
                  <c:v>1.15</c:v>
                </c:pt>
                <c:pt idx="24">
                  <c:v>1.2</c:v>
                </c:pt>
                <c:pt idx="25">
                  <c:v>1.25</c:v>
                </c:pt>
                <c:pt idx="26">
                  <c:v>1.3</c:v>
                </c:pt>
                <c:pt idx="27">
                  <c:v>1.35</c:v>
                </c:pt>
                <c:pt idx="28">
                  <c:v>1.4</c:v>
                </c:pt>
                <c:pt idx="29">
                  <c:v>1.45</c:v>
                </c:pt>
                <c:pt idx="30">
                  <c:v>1.5</c:v>
                </c:pt>
                <c:pt idx="31">
                  <c:v>1.55</c:v>
                </c:pt>
                <c:pt idx="32">
                  <c:v>1.6</c:v>
                </c:pt>
                <c:pt idx="33">
                  <c:v>1.65</c:v>
                </c:pt>
                <c:pt idx="34">
                  <c:v>1.7</c:v>
                </c:pt>
                <c:pt idx="35">
                  <c:v>1.75</c:v>
                </c:pt>
                <c:pt idx="36">
                  <c:v>1.8</c:v>
                </c:pt>
                <c:pt idx="37">
                  <c:v>1.85</c:v>
                </c:pt>
                <c:pt idx="38">
                  <c:v>1.9</c:v>
                </c:pt>
                <c:pt idx="39">
                  <c:v>1.95</c:v>
                </c:pt>
                <c:pt idx="40">
                  <c:v>2.0</c:v>
                </c:pt>
              </c:numCache>
            </c:numRef>
          </c:xVal>
          <c:yVal>
            <c:numRef>
              <c:f>idvd_01_meas!$F$4:$F$44</c:f>
              <c:numCache>
                <c:formatCode>0.00E+00</c:formatCode>
                <c:ptCount val="41"/>
                <c:pt idx="0">
                  <c:v>7.932198E-11</c:v>
                </c:pt>
                <c:pt idx="1">
                  <c:v>4.967174001E-6</c:v>
                </c:pt>
                <c:pt idx="2">
                  <c:v>3.2786630001E-5</c:v>
                </c:pt>
                <c:pt idx="3">
                  <c:v>8.2587580001E-5</c:v>
                </c:pt>
                <c:pt idx="4">
                  <c:v>0.000141492600001</c:v>
                </c:pt>
                <c:pt idx="5">
                  <c:v>0.000202861600001</c:v>
                </c:pt>
                <c:pt idx="6">
                  <c:v>0.000263917500001</c:v>
                </c:pt>
                <c:pt idx="7">
                  <c:v>0.000323099500001</c:v>
                </c:pt>
                <c:pt idx="8">
                  <c:v>0.000379712400001</c:v>
                </c:pt>
                <c:pt idx="9">
                  <c:v>0.000433179100001</c:v>
                </c:pt>
                <c:pt idx="10">
                  <c:v>0.000483074400001</c:v>
                </c:pt>
                <c:pt idx="11">
                  <c:v>0.000529169000001</c:v>
                </c:pt>
                <c:pt idx="12">
                  <c:v>0.000571049600001</c:v>
                </c:pt>
                <c:pt idx="13">
                  <c:v>0.000608397400001</c:v>
                </c:pt>
                <c:pt idx="14">
                  <c:v>0.000641011200001</c:v>
                </c:pt>
                <c:pt idx="15">
                  <c:v>0.000668577300001</c:v>
                </c:pt>
                <c:pt idx="16">
                  <c:v>0.000691454700001</c:v>
                </c:pt>
                <c:pt idx="17">
                  <c:v>0.000709725300001</c:v>
                </c:pt>
                <c:pt idx="18">
                  <c:v>0.000724003400001</c:v>
                </c:pt>
                <c:pt idx="19">
                  <c:v>0.000734674300001</c:v>
                </c:pt>
                <c:pt idx="20">
                  <c:v>0.000742535400001</c:v>
                </c:pt>
                <c:pt idx="21">
                  <c:v>0.000747992000001</c:v>
                </c:pt>
                <c:pt idx="22">
                  <c:v>0.000751839700001</c:v>
                </c:pt>
                <c:pt idx="23">
                  <c:v>0.000754681100001</c:v>
                </c:pt>
                <c:pt idx="24">
                  <c:v>0.000756664900001</c:v>
                </c:pt>
                <c:pt idx="25">
                  <c:v>0.000758173600001</c:v>
                </c:pt>
                <c:pt idx="26">
                  <c:v>0.000759412200001</c:v>
                </c:pt>
                <c:pt idx="27">
                  <c:v>0.000760556100001</c:v>
                </c:pt>
                <c:pt idx="28">
                  <c:v>0.000761525100001</c:v>
                </c:pt>
                <c:pt idx="29">
                  <c:v>0.000762688100001</c:v>
                </c:pt>
                <c:pt idx="30">
                  <c:v>0.000764820400001</c:v>
                </c:pt>
                <c:pt idx="31">
                  <c:v>0.000766900400001</c:v>
                </c:pt>
                <c:pt idx="32">
                  <c:v>0.000769170100001</c:v>
                </c:pt>
                <c:pt idx="33">
                  <c:v>0.000771315200001</c:v>
                </c:pt>
                <c:pt idx="34">
                  <c:v>0.000773660400001</c:v>
                </c:pt>
                <c:pt idx="35">
                  <c:v>0.000776041200001</c:v>
                </c:pt>
                <c:pt idx="36">
                  <c:v>0.000778391100001</c:v>
                </c:pt>
                <c:pt idx="37">
                  <c:v>0.000780944000001</c:v>
                </c:pt>
                <c:pt idx="38">
                  <c:v>0.000783625300001</c:v>
                </c:pt>
                <c:pt idx="39">
                  <c:v>0.000786424600001</c:v>
                </c:pt>
                <c:pt idx="40">
                  <c:v>0.000789508900001</c:v>
                </c:pt>
              </c:numCache>
            </c:numRef>
          </c:yVal>
          <c:smooth val="0"/>
        </c:ser>
        <c:ser>
          <c:idx val="8"/>
          <c:order val="8"/>
          <c:spPr>
            <a:ln>
              <a:solidFill>
                <a:srgbClr val="FF0000"/>
              </a:solidFill>
            </a:ln>
          </c:spPr>
          <c:marker>
            <c:symbol val="diamond"/>
            <c:size val="2"/>
            <c:spPr>
              <a:solidFill>
                <a:srgbClr val="FF0000"/>
              </a:solidFill>
              <a:ln>
                <a:solidFill>
                  <a:srgbClr val="FF0000"/>
                </a:solidFill>
              </a:ln>
            </c:spPr>
          </c:marker>
          <c:xVal>
            <c:numRef>
              <c:f>idvd_01_meas!$A$4:$A$44</c:f>
              <c:numCache>
                <c:formatCode>General</c:formatCode>
                <c:ptCount val="41"/>
                <c:pt idx="0">
                  <c:v>0.0</c:v>
                </c:pt>
                <c:pt idx="1">
                  <c:v>0.05</c:v>
                </c:pt>
                <c:pt idx="2">
                  <c:v>0.1</c:v>
                </c:pt>
                <c:pt idx="3">
                  <c:v>0.15</c:v>
                </c:pt>
                <c:pt idx="4">
                  <c:v>0.2</c:v>
                </c:pt>
                <c:pt idx="5">
                  <c:v>0.25</c:v>
                </c:pt>
                <c:pt idx="6">
                  <c:v>0.3</c:v>
                </c:pt>
                <c:pt idx="7">
                  <c:v>0.35</c:v>
                </c:pt>
                <c:pt idx="8">
                  <c:v>0.4</c:v>
                </c:pt>
                <c:pt idx="9">
                  <c:v>0.45</c:v>
                </c:pt>
                <c:pt idx="10">
                  <c:v>0.5</c:v>
                </c:pt>
                <c:pt idx="11">
                  <c:v>0.55</c:v>
                </c:pt>
                <c:pt idx="12">
                  <c:v>0.6</c:v>
                </c:pt>
                <c:pt idx="13">
                  <c:v>0.65</c:v>
                </c:pt>
                <c:pt idx="14">
                  <c:v>0.7</c:v>
                </c:pt>
                <c:pt idx="15">
                  <c:v>0.75</c:v>
                </c:pt>
                <c:pt idx="16">
                  <c:v>0.8</c:v>
                </c:pt>
                <c:pt idx="17">
                  <c:v>0.85</c:v>
                </c:pt>
                <c:pt idx="18">
                  <c:v>0.9</c:v>
                </c:pt>
                <c:pt idx="19">
                  <c:v>0.95</c:v>
                </c:pt>
                <c:pt idx="20">
                  <c:v>1.0</c:v>
                </c:pt>
                <c:pt idx="21">
                  <c:v>1.05</c:v>
                </c:pt>
                <c:pt idx="22">
                  <c:v>1.1</c:v>
                </c:pt>
                <c:pt idx="23">
                  <c:v>1.15</c:v>
                </c:pt>
                <c:pt idx="24">
                  <c:v>1.2</c:v>
                </c:pt>
                <c:pt idx="25">
                  <c:v>1.25</c:v>
                </c:pt>
                <c:pt idx="26">
                  <c:v>1.3</c:v>
                </c:pt>
                <c:pt idx="27">
                  <c:v>1.35</c:v>
                </c:pt>
                <c:pt idx="28">
                  <c:v>1.4</c:v>
                </c:pt>
                <c:pt idx="29">
                  <c:v>1.45</c:v>
                </c:pt>
                <c:pt idx="30">
                  <c:v>1.5</c:v>
                </c:pt>
                <c:pt idx="31">
                  <c:v>1.55</c:v>
                </c:pt>
                <c:pt idx="32">
                  <c:v>1.6</c:v>
                </c:pt>
                <c:pt idx="33">
                  <c:v>1.65</c:v>
                </c:pt>
                <c:pt idx="34">
                  <c:v>1.7</c:v>
                </c:pt>
                <c:pt idx="35">
                  <c:v>1.75</c:v>
                </c:pt>
                <c:pt idx="36">
                  <c:v>1.8</c:v>
                </c:pt>
                <c:pt idx="37">
                  <c:v>1.85</c:v>
                </c:pt>
                <c:pt idx="38">
                  <c:v>1.9</c:v>
                </c:pt>
                <c:pt idx="39">
                  <c:v>1.95</c:v>
                </c:pt>
                <c:pt idx="40">
                  <c:v>2.0</c:v>
                </c:pt>
              </c:numCache>
            </c:numRef>
          </c:xVal>
          <c:yVal>
            <c:numRef>
              <c:f>idvd_01_meas!$E$4:$E$44</c:f>
              <c:numCache>
                <c:formatCode>0.00E+00</c:formatCode>
                <c:ptCount val="41"/>
                <c:pt idx="0">
                  <c:v>1.428983E-10</c:v>
                </c:pt>
                <c:pt idx="1">
                  <c:v>2.679478001E-6</c:v>
                </c:pt>
                <c:pt idx="2">
                  <c:v>1.9613590001E-5</c:v>
                </c:pt>
                <c:pt idx="3">
                  <c:v>5.2116570001E-5</c:v>
                </c:pt>
                <c:pt idx="4">
                  <c:v>8.8177720001E-5</c:v>
                </c:pt>
                <c:pt idx="5">
                  <c:v>0.000121339200001</c:v>
                </c:pt>
                <c:pt idx="6">
                  <c:v>0.000149757700001</c:v>
                </c:pt>
                <c:pt idx="7">
                  <c:v>0.000173550400001</c:v>
                </c:pt>
                <c:pt idx="8">
                  <c:v>0.000192496700001</c:v>
                </c:pt>
                <c:pt idx="9">
                  <c:v>0.000206653000001</c:v>
                </c:pt>
                <c:pt idx="10">
                  <c:v>0.000216597600001</c:v>
                </c:pt>
                <c:pt idx="11">
                  <c:v>0.000223108100001</c:v>
                </c:pt>
                <c:pt idx="12">
                  <c:v>0.000227206900001</c:v>
                </c:pt>
                <c:pt idx="13">
                  <c:v>0.000229784500001</c:v>
                </c:pt>
                <c:pt idx="14">
                  <c:v>0.000231372100001</c:v>
                </c:pt>
                <c:pt idx="15">
                  <c:v>0.000232410100001</c:v>
                </c:pt>
                <c:pt idx="16">
                  <c:v>0.000233243800001</c:v>
                </c:pt>
                <c:pt idx="17">
                  <c:v>0.000233847100001</c:v>
                </c:pt>
                <c:pt idx="18">
                  <c:v>0.000234397800001</c:v>
                </c:pt>
                <c:pt idx="19">
                  <c:v>0.000234891600001</c:v>
                </c:pt>
                <c:pt idx="20">
                  <c:v>0.000235351400001</c:v>
                </c:pt>
                <c:pt idx="21">
                  <c:v>0.000235774600001</c:v>
                </c:pt>
                <c:pt idx="22">
                  <c:v>0.000236286800001</c:v>
                </c:pt>
                <c:pt idx="23">
                  <c:v>0.000237242000001</c:v>
                </c:pt>
                <c:pt idx="24">
                  <c:v>0.000239737400001</c:v>
                </c:pt>
                <c:pt idx="25">
                  <c:v>0.000242586500001</c:v>
                </c:pt>
                <c:pt idx="26">
                  <c:v>0.000245635000001</c:v>
                </c:pt>
                <c:pt idx="27">
                  <c:v>0.000249184300001</c:v>
                </c:pt>
                <c:pt idx="28">
                  <c:v>0.000252583900001</c:v>
                </c:pt>
                <c:pt idx="29">
                  <c:v>0.000255803900001</c:v>
                </c:pt>
                <c:pt idx="30">
                  <c:v>0.000259435400001</c:v>
                </c:pt>
                <c:pt idx="31">
                  <c:v>0.000263447200001</c:v>
                </c:pt>
                <c:pt idx="32">
                  <c:v>0.000267156200001</c:v>
                </c:pt>
                <c:pt idx="33">
                  <c:v>0.000271072600001</c:v>
                </c:pt>
                <c:pt idx="34">
                  <c:v>0.000275317600001</c:v>
                </c:pt>
                <c:pt idx="35">
                  <c:v>0.000280359500001</c:v>
                </c:pt>
                <c:pt idx="36">
                  <c:v>0.000286922500001</c:v>
                </c:pt>
                <c:pt idx="37">
                  <c:v>0.000295395500001</c:v>
                </c:pt>
                <c:pt idx="38">
                  <c:v>0.000305564100001</c:v>
                </c:pt>
                <c:pt idx="39">
                  <c:v>0.000316774100001</c:v>
                </c:pt>
                <c:pt idx="40">
                  <c:v>0.000328221500001</c:v>
                </c:pt>
              </c:numCache>
            </c:numRef>
          </c:yVal>
          <c:smooth val="0"/>
        </c:ser>
        <c:ser>
          <c:idx val="9"/>
          <c:order val="9"/>
          <c:spPr>
            <a:ln>
              <a:solidFill>
                <a:srgbClr val="FF0000"/>
              </a:solidFill>
            </a:ln>
          </c:spPr>
          <c:marker>
            <c:symbol val="diamond"/>
            <c:size val="2"/>
            <c:spPr>
              <a:solidFill>
                <a:srgbClr val="FF0000"/>
              </a:solidFill>
              <a:ln>
                <a:solidFill>
                  <a:srgbClr val="FF0000"/>
                </a:solidFill>
              </a:ln>
            </c:spPr>
          </c:marker>
          <c:xVal>
            <c:numRef>
              <c:f>idvd_01_meas!$A$4:$A$44</c:f>
              <c:numCache>
                <c:formatCode>General</c:formatCode>
                <c:ptCount val="41"/>
                <c:pt idx="0">
                  <c:v>0.0</c:v>
                </c:pt>
                <c:pt idx="1">
                  <c:v>0.05</c:v>
                </c:pt>
                <c:pt idx="2">
                  <c:v>0.1</c:v>
                </c:pt>
                <c:pt idx="3">
                  <c:v>0.15</c:v>
                </c:pt>
                <c:pt idx="4">
                  <c:v>0.2</c:v>
                </c:pt>
                <c:pt idx="5">
                  <c:v>0.25</c:v>
                </c:pt>
                <c:pt idx="6">
                  <c:v>0.3</c:v>
                </c:pt>
                <c:pt idx="7">
                  <c:v>0.35</c:v>
                </c:pt>
                <c:pt idx="8">
                  <c:v>0.4</c:v>
                </c:pt>
                <c:pt idx="9">
                  <c:v>0.45</c:v>
                </c:pt>
                <c:pt idx="10">
                  <c:v>0.5</c:v>
                </c:pt>
                <c:pt idx="11">
                  <c:v>0.55</c:v>
                </c:pt>
                <c:pt idx="12">
                  <c:v>0.6</c:v>
                </c:pt>
                <c:pt idx="13">
                  <c:v>0.65</c:v>
                </c:pt>
                <c:pt idx="14">
                  <c:v>0.7</c:v>
                </c:pt>
                <c:pt idx="15">
                  <c:v>0.75</c:v>
                </c:pt>
                <c:pt idx="16">
                  <c:v>0.8</c:v>
                </c:pt>
                <c:pt idx="17">
                  <c:v>0.85</c:v>
                </c:pt>
                <c:pt idx="18">
                  <c:v>0.9</c:v>
                </c:pt>
                <c:pt idx="19">
                  <c:v>0.95</c:v>
                </c:pt>
                <c:pt idx="20">
                  <c:v>1.0</c:v>
                </c:pt>
                <c:pt idx="21">
                  <c:v>1.05</c:v>
                </c:pt>
                <c:pt idx="22">
                  <c:v>1.1</c:v>
                </c:pt>
                <c:pt idx="23">
                  <c:v>1.15</c:v>
                </c:pt>
                <c:pt idx="24">
                  <c:v>1.2</c:v>
                </c:pt>
                <c:pt idx="25">
                  <c:v>1.25</c:v>
                </c:pt>
                <c:pt idx="26">
                  <c:v>1.3</c:v>
                </c:pt>
                <c:pt idx="27">
                  <c:v>1.35</c:v>
                </c:pt>
                <c:pt idx="28">
                  <c:v>1.4</c:v>
                </c:pt>
                <c:pt idx="29">
                  <c:v>1.45</c:v>
                </c:pt>
                <c:pt idx="30">
                  <c:v>1.5</c:v>
                </c:pt>
                <c:pt idx="31">
                  <c:v>1.55</c:v>
                </c:pt>
                <c:pt idx="32">
                  <c:v>1.6</c:v>
                </c:pt>
                <c:pt idx="33">
                  <c:v>1.65</c:v>
                </c:pt>
                <c:pt idx="34">
                  <c:v>1.7</c:v>
                </c:pt>
                <c:pt idx="35">
                  <c:v>1.75</c:v>
                </c:pt>
                <c:pt idx="36">
                  <c:v>1.8</c:v>
                </c:pt>
                <c:pt idx="37">
                  <c:v>1.85</c:v>
                </c:pt>
                <c:pt idx="38">
                  <c:v>1.9</c:v>
                </c:pt>
                <c:pt idx="39">
                  <c:v>1.95</c:v>
                </c:pt>
                <c:pt idx="40">
                  <c:v>2.0</c:v>
                </c:pt>
              </c:numCache>
            </c:numRef>
          </c:xVal>
          <c:yVal>
            <c:numRef>
              <c:f>idvd_01_meas!$D$4:$D$44</c:f>
              <c:numCache>
                <c:formatCode>0.00E+00</c:formatCode>
                <c:ptCount val="41"/>
                <c:pt idx="0">
                  <c:v>9.630945E-11</c:v>
                </c:pt>
                <c:pt idx="1">
                  <c:v>9.45076801E-7</c:v>
                </c:pt>
                <c:pt idx="2">
                  <c:v>2.838630001E-6</c:v>
                </c:pt>
                <c:pt idx="3">
                  <c:v>3.749608001E-6</c:v>
                </c:pt>
                <c:pt idx="4">
                  <c:v>4.007934001E-6</c:v>
                </c:pt>
                <c:pt idx="5">
                  <c:v>4.084669001E-6</c:v>
                </c:pt>
                <c:pt idx="6">
                  <c:v>4.095731001E-6</c:v>
                </c:pt>
                <c:pt idx="7">
                  <c:v>4.073107001E-6</c:v>
                </c:pt>
                <c:pt idx="8">
                  <c:v>4.042780001E-6</c:v>
                </c:pt>
                <c:pt idx="9">
                  <c:v>4.004379001E-6</c:v>
                </c:pt>
                <c:pt idx="10">
                  <c:v>3.963250001E-6</c:v>
                </c:pt>
                <c:pt idx="11">
                  <c:v>3.920990001E-6</c:v>
                </c:pt>
                <c:pt idx="12">
                  <c:v>3.874138001E-6</c:v>
                </c:pt>
                <c:pt idx="13">
                  <c:v>3.825630001E-6</c:v>
                </c:pt>
                <c:pt idx="14">
                  <c:v>3.785722001E-6</c:v>
                </c:pt>
                <c:pt idx="15">
                  <c:v>3.766524001E-6</c:v>
                </c:pt>
                <c:pt idx="16">
                  <c:v>3.746899001E-6</c:v>
                </c:pt>
                <c:pt idx="17">
                  <c:v>3.738432001E-6</c:v>
                </c:pt>
                <c:pt idx="18">
                  <c:v>3.734440001E-6</c:v>
                </c:pt>
                <c:pt idx="19">
                  <c:v>3.779702001E-6</c:v>
                </c:pt>
                <c:pt idx="20">
                  <c:v>4.421745001E-6</c:v>
                </c:pt>
                <c:pt idx="21">
                  <c:v>5.459716001E-6</c:v>
                </c:pt>
                <c:pt idx="22">
                  <c:v>6.493989001E-6</c:v>
                </c:pt>
                <c:pt idx="23">
                  <c:v>7.711618001E-6</c:v>
                </c:pt>
                <c:pt idx="24">
                  <c:v>9.257880001E-6</c:v>
                </c:pt>
                <c:pt idx="25">
                  <c:v>1.1192710001E-5</c:v>
                </c:pt>
                <c:pt idx="26">
                  <c:v>1.3174770001E-5</c:v>
                </c:pt>
                <c:pt idx="27">
                  <c:v>1.5484900001E-5</c:v>
                </c:pt>
                <c:pt idx="28">
                  <c:v>1.7643480001E-5</c:v>
                </c:pt>
                <c:pt idx="29">
                  <c:v>1.9370530001E-5</c:v>
                </c:pt>
                <c:pt idx="30">
                  <c:v>2.2425360001E-5</c:v>
                </c:pt>
                <c:pt idx="31">
                  <c:v>2.6960230001E-5</c:v>
                </c:pt>
                <c:pt idx="32">
                  <c:v>3.1218160001E-5</c:v>
                </c:pt>
                <c:pt idx="33">
                  <c:v>3.5561330001E-5</c:v>
                </c:pt>
                <c:pt idx="34">
                  <c:v>3.9797800001E-5</c:v>
                </c:pt>
                <c:pt idx="35">
                  <c:v>4.3682200001E-5</c:v>
                </c:pt>
                <c:pt idx="36">
                  <c:v>4.6954070001E-5</c:v>
                </c:pt>
                <c:pt idx="37">
                  <c:v>4.9681870001E-5</c:v>
                </c:pt>
                <c:pt idx="38">
                  <c:v>5.2062470001E-5</c:v>
                </c:pt>
                <c:pt idx="39">
                  <c:v>5.4358990001E-5</c:v>
                </c:pt>
                <c:pt idx="40">
                  <c:v>5.6725250001E-5</c:v>
                </c:pt>
              </c:numCache>
            </c:numRef>
          </c:yVal>
          <c:smooth val="0"/>
        </c:ser>
        <c:ser>
          <c:idx val="10"/>
          <c:order val="10"/>
          <c:spPr>
            <a:ln>
              <a:solidFill>
                <a:srgbClr val="FF0000"/>
              </a:solidFill>
            </a:ln>
          </c:spPr>
          <c:marker>
            <c:symbol val="diamond"/>
            <c:size val="2"/>
            <c:spPr>
              <a:solidFill>
                <a:srgbClr val="FF0000"/>
              </a:solidFill>
              <a:ln>
                <a:solidFill>
                  <a:srgbClr val="FF0000"/>
                </a:solidFill>
              </a:ln>
            </c:spPr>
          </c:marker>
          <c:xVal>
            <c:numRef>
              <c:f>idvd_01_meas!$A$4:$A$44</c:f>
              <c:numCache>
                <c:formatCode>General</c:formatCode>
                <c:ptCount val="41"/>
                <c:pt idx="0">
                  <c:v>0.0</c:v>
                </c:pt>
                <c:pt idx="1">
                  <c:v>0.05</c:v>
                </c:pt>
                <c:pt idx="2">
                  <c:v>0.1</c:v>
                </c:pt>
                <c:pt idx="3">
                  <c:v>0.15</c:v>
                </c:pt>
                <c:pt idx="4">
                  <c:v>0.2</c:v>
                </c:pt>
                <c:pt idx="5">
                  <c:v>0.25</c:v>
                </c:pt>
                <c:pt idx="6">
                  <c:v>0.3</c:v>
                </c:pt>
                <c:pt idx="7">
                  <c:v>0.35</c:v>
                </c:pt>
                <c:pt idx="8">
                  <c:v>0.4</c:v>
                </c:pt>
                <c:pt idx="9">
                  <c:v>0.45</c:v>
                </c:pt>
                <c:pt idx="10">
                  <c:v>0.5</c:v>
                </c:pt>
                <c:pt idx="11">
                  <c:v>0.55</c:v>
                </c:pt>
                <c:pt idx="12">
                  <c:v>0.6</c:v>
                </c:pt>
                <c:pt idx="13">
                  <c:v>0.65</c:v>
                </c:pt>
                <c:pt idx="14">
                  <c:v>0.7</c:v>
                </c:pt>
                <c:pt idx="15">
                  <c:v>0.75</c:v>
                </c:pt>
                <c:pt idx="16">
                  <c:v>0.8</c:v>
                </c:pt>
                <c:pt idx="17">
                  <c:v>0.85</c:v>
                </c:pt>
                <c:pt idx="18">
                  <c:v>0.9</c:v>
                </c:pt>
                <c:pt idx="19">
                  <c:v>0.95</c:v>
                </c:pt>
                <c:pt idx="20">
                  <c:v>1.0</c:v>
                </c:pt>
                <c:pt idx="21">
                  <c:v>1.05</c:v>
                </c:pt>
                <c:pt idx="22">
                  <c:v>1.1</c:v>
                </c:pt>
                <c:pt idx="23">
                  <c:v>1.15</c:v>
                </c:pt>
                <c:pt idx="24">
                  <c:v>1.2</c:v>
                </c:pt>
                <c:pt idx="25">
                  <c:v>1.25</c:v>
                </c:pt>
                <c:pt idx="26">
                  <c:v>1.3</c:v>
                </c:pt>
                <c:pt idx="27">
                  <c:v>1.35</c:v>
                </c:pt>
                <c:pt idx="28">
                  <c:v>1.4</c:v>
                </c:pt>
                <c:pt idx="29">
                  <c:v>1.45</c:v>
                </c:pt>
                <c:pt idx="30">
                  <c:v>1.5</c:v>
                </c:pt>
                <c:pt idx="31">
                  <c:v>1.55</c:v>
                </c:pt>
                <c:pt idx="32">
                  <c:v>1.6</c:v>
                </c:pt>
                <c:pt idx="33">
                  <c:v>1.65</c:v>
                </c:pt>
                <c:pt idx="34">
                  <c:v>1.7</c:v>
                </c:pt>
                <c:pt idx="35">
                  <c:v>1.75</c:v>
                </c:pt>
                <c:pt idx="36">
                  <c:v>1.8</c:v>
                </c:pt>
                <c:pt idx="37">
                  <c:v>1.85</c:v>
                </c:pt>
                <c:pt idx="38">
                  <c:v>1.9</c:v>
                </c:pt>
                <c:pt idx="39">
                  <c:v>1.95</c:v>
                </c:pt>
                <c:pt idx="40">
                  <c:v>2.0</c:v>
                </c:pt>
              </c:numCache>
            </c:numRef>
          </c:xVal>
          <c:yVal>
            <c:numRef>
              <c:f>idvd_01_meas!$C$4:$C$44</c:f>
              <c:numCache>
                <c:formatCode>0.00E+00</c:formatCode>
                <c:ptCount val="41"/>
                <c:pt idx="0">
                  <c:v>1.526467E-10</c:v>
                </c:pt>
                <c:pt idx="1">
                  <c:v>1.260186E-10</c:v>
                </c:pt>
                <c:pt idx="2">
                  <c:v>1.101935E-10</c:v>
                </c:pt>
                <c:pt idx="3">
                  <c:v>9.782903E-11</c:v>
                </c:pt>
                <c:pt idx="4">
                  <c:v>8.736336E-11</c:v>
                </c:pt>
                <c:pt idx="5">
                  <c:v>7.964081E-11</c:v>
                </c:pt>
                <c:pt idx="6">
                  <c:v>6.571482E-11</c:v>
                </c:pt>
                <c:pt idx="7">
                  <c:v>5.53336E-11</c:v>
                </c:pt>
                <c:pt idx="8">
                  <c:v>4.457263E-11</c:v>
                </c:pt>
                <c:pt idx="9">
                  <c:v>4.022604E-11</c:v>
                </c:pt>
                <c:pt idx="10">
                  <c:v>8.009963E-12</c:v>
                </c:pt>
                <c:pt idx="11">
                  <c:v>2.102462E-12</c:v>
                </c:pt>
                <c:pt idx="12">
                  <c:v>2.448546E-11</c:v>
                </c:pt>
                <c:pt idx="13">
                  <c:v>7.943098E-12</c:v>
                </c:pt>
                <c:pt idx="14">
                  <c:v>5.41081E-13</c:v>
                </c:pt>
                <c:pt idx="15">
                  <c:v>5.562568E-12</c:v>
                </c:pt>
                <c:pt idx="16">
                  <c:v>8.474126E-12</c:v>
                </c:pt>
                <c:pt idx="17">
                  <c:v>5.790904E-12</c:v>
                </c:pt>
                <c:pt idx="18">
                  <c:v>3.07298E-12</c:v>
                </c:pt>
                <c:pt idx="19">
                  <c:v>2.801106E-11</c:v>
                </c:pt>
                <c:pt idx="20">
                  <c:v>9.697817E-12</c:v>
                </c:pt>
                <c:pt idx="21">
                  <c:v>3.45515E-11</c:v>
                </c:pt>
                <c:pt idx="22">
                  <c:v>7.250424E-12</c:v>
                </c:pt>
                <c:pt idx="23">
                  <c:v>3.408732E-11</c:v>
                </c:pt>
                <c:pt idx="24">
                  <c:v>3.172435E-11</c:v>
                </c:pt>
                <c:pt idx="25">
                  <c:v>3.241764E-12</c:v>
                </c:pt>
                <c:pt idx="26">
                  <c:v>2.49729E-11</c:v>
                </c:pt>
                <c:pt idx="27">
                  <c:v>2.670295E-11</c:v>
                </c:pt>
                <c:pt idx="28">
                  <c:v>3.007865E-11</c:v>
                </c:pt>
                <c:pt idx="29">
                  <c:v>3.590174E-11</c:v>
                </c:pt>
                <c:pt idx="30">
                  <c:v>3.336995E-11</c:v>
                </c:pt>
                <c:pt idx="31">
                  <c:v>4.079652E-11</c:v>
                </c:pt>
                <c:pt idx="32">
                  <c:v>4.337047E-11</c:v>
                </c:pt>
                <c:pt idx="33">
                  <c:v>4.32017E-11</c:v>
                </c:pt>
                <c:pt idx="34">
                  <c:v>5.712652E-11</c:v>
                </c:pt>
                <c:pt idx="35">
                  <c:v>5.67468E-11</c:v>
                </c:pt>
                <c:pt idx="36">
                  <c:v>5.590281E-11</c:v>
                </c:pt>
                <c:pt idx="37">
                  <c:v>6.750683E-11</c:v>
                </c:pt>
                <c:pt idx="38">
                  <c:v>6.573456E-11</c:v>
                </c:pt>
                <c:pt idx="39">
                  <c:v>6.552364E-11</c:v>
                </c:pt>
                <c:pt idx="40">
                  <c:v>7.181088E-11</c:v>
                </c:pt>
              </c:numCache>
            </c:numRef>
          </c:yVal>
          <c:smooth val="0"/>
        </c:ser>
        <c:ser>
          <c:idx val="11"/>
          <c:order val="11"/>
          <c:spPr>
            <a:ln>
              <a:solidFill>
                <a:srgbClr val="FF0000"/>
              </a:solidFill>
            </a:ln>
          </c:spPr>
          <c:marker>
            <c:symbol val="diamond"/>
            <c:size val="2"/>
            <c:spPr>
              <a:solidFill>
                <a:srgbClr val="FF0000"/>
              </a:solidFill>
              <a:ln>
                <a:solidFill>
                  <a:srgbClr val="FF0000"/>
                </a:solidFill>
              </a:ln>
            </c:spPr>
          </c:marker>
          <c:xVal>
            <c:numRef>
              <c:f>idvd_01_meas!$A$4:$A$44</c:f>
              <c:numCache>
                <c:formatCode>General</c:formatCode>
                <c:ptCount val="41"/>
                <c:pt idx="0">
                  <c:v>0.0</c:v>
                </c:pt>
                <c:pt idx="1">
                  <c:v>0.05</c:v>
                </c:pt>
                <c:pt idx="2">
                  <c:v>0.1</c:v>
                </c:pt>
                <c:pt idx="3">
                  <c:v>0.15</c:v>
                </c:pt>
                <c:pt idx="4">
                  <c:v>0.2</c:v>
                </c:pt>
                <c:pt idx="5">
                  <c:v>0.25</c:v>
                </c:pt>
                <c:pt idx="6">
                  <c:v>0.3</c:v>
                </c:pt>
                <c:pt idx="7">
                  <c:v>0.35</c:v>
                </c:pt>
                <c:pt idx="8">
                  <c:v>0.4</c:v>
                </c:pt>
                <c:pt idx="9">
                  <c:v>0.45</c:v>
                </c:pt>
                <c:pt idx="10">
                  <c:v>0.5</c:v>
                </c:pt>
                <c:pt idx="11">
                  <c:v>0.55</c:v>
                </c:pt>
                <c:pt idx="12">
                  <c:v>0.6</c:v>
                </c:pt>
                <c:pt idx="13">
                  <c:v>0.65</c:v>
                </c:pt>
                <c:pt idx="14">
                  <c:v>0.7</c:v>
                </c:pt>
                <c:pt idx="15">
                  <c:v>0.75</c:v>
                </c:pt>
                <c:pt idx="16">
                  <c:v>0.8</c:v>
                </c:pt>
                <c:pt idx="17">
                  <c:v>0.85</c:v>
                </c:pt>
                <c:pt idx="18">
                  <c:v>0.9</c:v>
                </c:pt>
                <c:pt idx="19">
                  <c:v>0.95</c:v>
                </c:pt>
                <c:pt idx="20">
                  <c:v>1.0</c:v>
                </c:pt>
                <c:pt idx="21">
                  <c:v>1.05</c:v>
                </c:pt>
                <c:pt idx="22">
                  <c:v>1.1</c:v>
                </c:pt>
                <c:pt idx="23">
                  <c:v>1.15</c:v>
                </c:pt>
                <c:pt idx="24">
                  <c:v>1.2</c:v>
                </c:pt>
                <c:pt idx="25">
                  <c:v>1.25</c:v>
                </c:pt>
                <c:pt idx="26">
                  <c:v>1.3</c:v>
                </c:pt>
                <c:pt idx="27">
                  <c:v>1.35</c:v>
                </c:pt>
                <c:pt idx="28">
                  <c:v>1.4</c:v>
                </c:pt>
                <c:pt idx="29">
                  <c:v>1.45</c:v>
                </c:pt>
                <c:pt idx="30">
                  <c:v>1.5</c:v>
                </c:pt>
                <c:pt idx="31">
                  <c:v>1.55</c:v>
                </c:pt>
                <c:pt idx="32">
                  <c:v>1.6</c:v>
                </c:pt>
                <c:pt idx="33">
                  <c:v>1.65</c:v>
                </c:pt>
                <c:pt idx="34">
                  <c:v>1.7</c:v>
                </c:pt>
                <c:pt idx="35">
                  <c:v>1.75</c:v>
                </c:pt>
                <c:pt idx="36">
                  <c:v>1.8</c:v>
                </c:pt>
                <c:pt idx="37">
                  <c:v>1.85</c:v>
                </c:pt>
                <c:pt idx="38">
                  <c:v>1.9</c:v>
                </c:pt>
                <c:pt idx="39">
                  <c:v>1.95</c:v>
                </c:pt>
                <c:pt idx="40">
                  <c:v>2.0</c:v>
                </c:pt>
              </c:numCache>
            </c:numRef>
          </c:xVal>
          <c:yVal>
            <c:numRef>
              <c:f>idvd_01_meas!$B$4:$B$44</c:f>
              <c:numCache>
                <c:formatCode>0.00E+00</c:formatCode>
                <c:ptCount val="41"/>
                <c:pt idx="0">
                  <c:v>1.066487E-10</c:v>
                </c:pt>
                <c:pt idx="1">
                  <c:v>1.147511E-10</c:v>
                </c:pt>
                <c:pt idx="2">
                  <c:v>9.318698E-11</c:v>
                </c:pt>
                <c:pt idx="3">
                  <c:v>9.348235E-11</c:v>
                </c:pt>
                <c:pt idx="4">
                  <c:v>7.677119E-11</c:v>
                </c:pt>
                <c:pt idx="5">
                  <c:v>7.098986E-11</c:v>
                </c:pt>
                <c:pt idx="6">
                  <c:v>5.064943E-11</c:v>
                </c:pt>
                <c:pt idx="7">
                  <c:v>5.043845E-11</c:v>
                </c:pt>
                <c:pt idx="8">
                  <c:v>1.680477E-12</c:v>
                </c:pt>
                <c:pt idx="9">
                  <c:v>3.798941E-11</c:v>
                </c:pt>
                <c:pt idx="10">
                  <c:v>3.419142E-11</c:v>
                </c:pt>
                <c:pt idx="11">
                  <c:v>2.705967E-11</c:v>
                </c:pt>
                <c:pt idx="12">
                  <c:v>9.251305E-12</c:v>
                </c:pt>
                <c:pt idx="13">
                  <c:v>7.647707E-12</c:v>
                </c:pt>
                <c:pt idx="14">
                  <c:v>6.086306E-12</c:v>
                </c:pt>
                <c:pt idx="15">
                  <c:v>3.494945E-12</c:v>
                </c:pt>
                <c:pt idx="16">
                  <c:v>8.980481E-12</c:v>
                </c:pt>
                <c:pt idx="17">
                  <c:v>2.66608E-11</c:v>
                </c:pt>
                <c:pt idx="18">
                  <c:v>3.341224E-11</c:v>
                </c:pt>
                <c:pt idx="19">
                  <c:v>3.716772E-11</c:v>
                </c:pt>
                <c:pt idx="20">
                  <c:v>4.071223E-11</c:v>
                </c:pt>
                <c:pt idx="21">
                  <c:v>4.121859E-11</c:v>
                </c:pt>
                <c:pt idx="22">
                  <c:v>3.763189E-11</c:v>
                </c:pt>
                <c:pt idx="23">
                  <c:v>5.214747E-11</c:v>
                </c:pt>
                <c:pt idx="24">
                  <c:v>5.227407E-11</c:v>
                </c:pt>
                <c:pt idx="25">
                  <c:v>5.075503E-11</c:v>
                </c:pt>
                <c:pt idx="26">
                  <c:v>5.206304E-11</c:v>
                </c:pt>
                <c:pt idx="27">
                  <c:v>5.577645E-11</c:v>
                </c:pt>
                <c:pt idx="28">
                  <c:v>5.020646E-11</c:v>
                </c:pt>
                <c:pt idx="29">
                  <c:v>5.316024E-11</c:v>
                </c:pt>
                <c:pt idx="30">
                  <c:v>5.88989E-11</c:v>
                </c:pt>
                <c:pt idx="31">
                  <c:v>6.636777E-11</c:v>
                </c:pt>
                <c:pt idx="32">
                  <c:v>7.105151E-11</c:v>
                </c:pt>
                <c:pt idx="33">
                  <c:v>7.949083E-11</c:v>
                </c:pt>
                <c:pt idx="34">
                  <c:v>7.472258E-11</c:v>
                </c:pt>
                <c:pt idx="35">
                  <c:v>8.421678E-11</c:v>
                </c:pt>
                <c:pt idx="36">
                  <c:v>7.662138E-11</c:v>
                </c:pt>
                <c:pt idx="37">
                  <c:v>9.312023E-11</c:v>
                </c:pt>
                <c:pt idx="38">
                  <c:v>9.383758E-11</c:v>
                </c:pt>
                <c:pt idx="39">
                  <c:v>8.949132E-11</c:v>
                </c:pt>
                <c:pt idx="40">
                  <c:v>1.025723E-10</c:v>
                </c:pt>
              </c:numCache>
            </c:numRef>
          </c:yVal>
          <c:smooth val="0"/>
        </c:ser>
        <c:ser>
          <c:idx val="12"/>
          <c:order val="12"/>
          <c:spPr>
            <a:ln>
              <a:noFill/>
            </a:ln>
          </c:spPr>
          <c:marker>
            <c:symbol val="circle"/>
            <c:size val="9"/>
            <c:spPr>
              <a:solidFill>
                <a:srgbClr val="008000"/>
              </a:solidFill>
              <a:ln>
                <a:solidFill>
                  <a:srgbClr val="008000"/>
                </a:solidFill>
              </a:ln>
            </c:spPr>
          </c:marker>
          <c:xVal>
            <c:numRef>
              <c:f>idvd_02!$B$6:$B$26</c:f>
              <c:numCache>
                <c:formatCode>General</c:formatCode>
                <c:ptCount val="21"/>
                <c:pt idx="0">
                  <c:v>0.0</c:v>
                </c:pt>
                <c:pt idx="1">
                  <c:v>0.1</c:v>
                </c:pt>
                <c:pt idx="2">
                  <c:v>0.2</c:v>
                </c:pt>
                <c:pt idx="3">
                  <c:v>0.3</c:v>
                </c:pt>
                <c:pt idx="4">
                  <c:v>0.4</c:v>
                </c:pt>
                <c:pt idx="5">
                  <c:v>0.5</c:v>
                </c:pt>
                <c:pt idx="6">
                  <c:v>0.6</c:v>
                </c:pt>
                <c:pt idx="7">
                  <c:v>0.7</c:v>
                </c:pt>
                <c:pt idx="8">
                  <c:v>0.8</c:v>
                </c:pt>
                <c:pt idx="9">
                  <c:v>0.9</c:v>
                </c:pt>
                <c:pt idx="10">
                  <c:v>1.0</c:v>
                </c:pt>
                <c:pt idx="11">
                  <c:v>1.1</c:v>
                </c:pt>
                <c:pt idx="12">
                  <c:v>1.2</c:v>
                </c:pt>
                <c:pt idx="13">
                  <c:v>1.3</c:v>
                </c:pt>
                <c:pt idx="14">
                  <c:v>1.4</c:v>
                </c:pt>
                <c:pt idx="15">
                  <c:v>1.5</c:v>
                </c:pt>
                <c:pt idx="16">
                  <c:v>1.6</c:v>
                </c:pt>
                <c:pt idx="17">
                  <c:v>1.7</c:v>
                </c:pt>
                <c:pt idx="18">
                  <c:v>1.8</c:v>
                </c:pt>
                <c:pt idx="19">
                  <c:v>1.9</c:v>
                </c:pt>
                <c:pt idx="20">
                  <c:v>2.0</c:v>
                </c:pt>
              </c:numCache>
            </c:numRef>
          </c:xVal>
          <c:yVal>
            <c:numRef>
              <c:f>idvd_02!$H$6:$H$26</c:f>
              <c:numCache>
                <c:formatCode>General</c:formatCode>
                <c:ptCount val="21"/>
                <c:pt idx="0">
                  <c:v>2.0E-18</c:v>
                </c:pt>
                <c:pt idx="1">
                  <c:v>0.000227555948899814</c:v>
                </c:pt>
                <c:pt idx="2">
                  <c:v>0.000431274556925413</c:v>
                </c:pt>
                <c:pt idx="3">
                  <c:v>0.000612027601509756</c:v>
                </c:pt>
                <c:pt idx="4">
                  <c:v>0.000770646538349049</c:v>
                </c:pt>
                <c:pt idx="5">
                  <c:v>0.000907926340935067</c:v>
                </c:pt>
                <c:pt idx="6">
                  <c:v>0.00102463092817411</c:v>
                </c:pt>
                <c:pt idx="7">
                  <c:v>0.0011215032775077</c:v>
                </c:pt>
                <c:pt idx="8">
                  <c:v>0.00119929048148688</c:v>
                </c:pt>
                <c:pt idx="9">
                  <c:v>0.00125882191065974</c:v>
                </c:pt>
                <c:pt idx="10">
                  <c:v>0.00130128349390967</c:v>
                </c:pt>
                <c:pt idx="11">
                  <c:v>0.00132900889122434</c:v>
                </c:pt>
                <c:pt idx="12">
                  <c:v>0.00134619410269823</c:v>
                </c:pt>
                <c:pt idx="13">
                  <c:v>0.00135725074026377</c:v>
                </c:pt>
                <c:pt idx="14">
                  <c:v>0.00136492065991662</c:v>
                </c:pt>
                <c:pt idx="15">
                  <c:v>0.00137058874682944</c:v>
                </c:pt>
                <c:pt idx="16">
                  <c:v>0.00137497745694751</c:v>
                </c:pt>
                <c:pt idx="17">
                  <c:v>0.00137849710510092</c:v>
                </c:pt>
                <c:pt idx="18">
                  <c:v>0.00138139851157376</c:v>
                </c:pt>
                <c:pt idx="19">
                  <c:v>0.00138384401319447</c:v>
                </c:pt>
                <c:pt idx="20">
                  <c:v>0.00138594349130255</c:v>
                </c:pt>
              </c:numCache>
            </c:numRef>
          </c:yVal>
          <c:smooth val="0"/>
        </c:ser>
        <c:ser>
          <c:idx val="13"/>
          <c:order val="13"/>
          <c:spPr>
            <a:ln>
              <a:noFill/>
            </a:ln>
          </c:spPr>
          <c:marker>
            <c:symbol val="circle"/>
            <c:size val="9"/>
            <c:spPr>
              <a:solidFill>
                <a:srgbClr val="008000"/>
              </a:solidFill>
              <a:ln>
                <a:solidFill>
                  <a:srgbClr val="008000"/>
                </a:solidFill>
              </a:ln>
            </c:spPr>
          </c:marker>
          <c:xVal>
            <c:numRef>
              <c:f>idvd_02!$B$6:$B$26</c:f>
              <c:numCache>
                <c:formatCode>General</c:formatCode>
                <c:ptCount val="21"/>
                <c:pt idx="0">
                  <c:v>0.0</c:v>
                </c:pt>
                <c:pt idx="1">
                  <c:v>0.1</c:v>
                </c:pt>
                <c:pt idx="2">
                  <c:v>0.2</c:v>
                </c:pt>
                <c:pt idx="3">
                  <c:v>0.3</c:v>
                </c:pt>
                <c:pt idx="4">
                  <c:v>0.4</c:v>
                </c:pt>
                <c:pt idx="5">
                  <c:v>0.5</c:v>
                </c:pt>
                <c:pt idx="6">
                  <c:v>0.6</c:v>
                </c:pt>
                <c:pt idx="7">
                  <c:v>0.7</c:v>
                </c:pt>
                <c:pt idx="8">
                  <c:v>0.8</c:v>
                </c:pt>
                <c:pt idx="9">
                  <c:v>0.9</c:v>
                </c:pt>
                <c:pt idx="10">
                  <c:v>1.0</c:v>
                </c:pt>
                <c:pt idx="11">
                  <c:v>1.1</c:v>
                </c:pt>
                <c:pt idx="12">
                  <c:v>1.2</c:v>
                </c:pt>
                <c:pt idx="13">
                  <c:v>1.3</c:v>
                </c:pt>
                <c:pt idx="14">
                  <c:v>1.4</c:v>
                </c:pt>
                <c:pt idx="15">
                  <c:v>1.5</c:v>
                </c:pt>
                <c:pt idx="16">
                  <c:v>1.6</c:v>
                </c:pt>
                <c:pt idx="17">
                  <c:v>1.7</c:v>
                </c:pt>
                <c:pt idx="18">
                  <c:v>1.8</c:v>
                </c:pt>
                <c:pt idx="19">
                  <c:v>1.9</c:v>
                </c:pt>
                <c:pt idx="20">
                  <c:v>2.0</c:v>
                </c:pt>
              </c:numCache>
            </c:numRef>
          </c:xVal>
          <c:yVal>
            <c:numRef>
              <c:f>idvd_02!$G$6:$G$26</c:f>
              <c:numCache>
                <c:formatCode>General</c:formatCode>
                <c:ptCount val="21"/>
                <c:pt idx="0">
                  <c:v>1.6E-18</c:v>
                </c:pt>
                <c:pt idx="1">
                  <c:v>0.000173794125650724</c:v>
                </c:pt>
                <c:pt idx="2">
                  <c:v>0.000322355569172347</c:v>
                </c:pt>
                <c:pt idx="3">
                  <c:v>0.000446706843217047</c:v>
                </c:pt>
                <c:pt idx="4">
                  <c:v>0.000547830098995264</c:v>
                </c:pt>
                <c:pt idx="5">
                  <c:v>0.000626694679592406</c:v>
                </c:pt>
                <c:pt idx="6">
                  <c:v>0.000684350030973986</c:v>
                </c:pt>
                <c:pt idx="7">
                  <c:v>0.000722312027095443</c:v>
                </c:pt>
                <c:pt idx="8">
                  <c:v>0.000743904092228317</c:v>
                </c:pt>
                <c:pt idx="9">
                  <c:v>0.000755305955432481</c:v>
                </c:pt>
                <c:pt idx="10">
                  <c:v>0.000761971598772698</c:v>
                </c:pt>
                <c:pt idx="11">
                  <c:v>0.000766417649371438</c:v>
                </c:pt>
                <c:pt idx="12">
                  <c:v>0.000769651209998009</c:v>
                </c:pt>
                <c:pt idx="13">
                  <c:v>0.00077213890149254</c:v>
                </c:pt>
                <c:pt idx="14">
                  <c:v>0.000774130735225644</c:v>
                </c:pt>
                <c:pt idx="15">
                  <c:v>0.00077577467560742</c:v>
                </c:pt>
                <c:pt idx="16">
                  <c:v>0.000777164564264672</c:v>
                </c:pt>
                <c:pt idx="17">
                  <c:v>0.000778363038509688</c:v>
                </c:pt>
                <c:pt idx="18">
                  <c:v>0.000779413601949518</c:v>
                </c:pt>
                <c:pt idx="19">
                  <c:v>0.00078034745278964</c:v>
                </c:pt>
                <c:pt idx="20">
                  <c:v>0.000781187565970727</c:v>
                </c:pt>
              </c:numCache>
            </c:numRef>
          </c:yVal>
          <c:smooth val="0"/>
        </c:ser>
        <c:ser>
          <c:idx val="14"/>
          <c:order val="14"/>
          <c:spPr>
            <a:ln>
              <a:noFill/>
            </a:ln>
          </c:spPr>
          <c:marker>
            <c:symbol val="circle"/>
            <c:size val="9"/>
            <c:spPr>
              <a:solidFill>
                <a:srgbClr val="008000"/>
              </a:solidFill>
              <a:ln>
                <a:solidFill>
                  <a:srgbClr val="008000"/>
                </a:solidFill>
              </a:ln>
            </c:spPr>
          </c:marker>
          <c:xVal>
            <c:numRef>
              <c:f>idvd_02!$B$6:$B$26</c:f>
              <c:numCache>
                <c:formatCode>General</c:formatCode>
                <c:ptCount val="21"/>
                <c:pt idx="0">
                  <c:v>0.0</c:v>
                </c:pt>
                <c:pt idx="1">
                  <c:v>0.1</c:v>
                </c:pt>
                <c:pt idx="2">
                  <c:v>0.2</c:v>
                </c:pt>
                <c:pt idx="3">
                  <c:v>0.3</c:v>
                </c:pt>
                <c:pt idx="4">
                  <c:v>0.4</c:v>
                </c:pt>
                <c:pt idx="5">
                  <c:v>0.5</c:v>
                </c:pt>
                <c:pt idx="6">
                  <c:v>0.6</c:v>
                </c:pt>
                <c:pt idx="7">
                  <c:v>0.7</c:v>
                </c:pt>
                <c:pt idx="8">
                  <c:v>0.8</c:v>
                </c:pt>
                <c:pt idx="9">
                  <c:v>0.9</c:v>
                </c:pt>
                <c:pt idx="10">
                  <c:v>1.0</c:v>
                </c:pt>
                <c:pt idx="11">
                  <c:v>1.1</c:v>
                </c:pt>
                <c:pt idx="12">
                  <c:v>1.2</c:v>
                </c:pt>
                <c:pt idx="13">
                  <c:v>1.3</c:v>
                </c:pt>
                <c:pt idx="14">
                  <c:v>1.4</c:v>
                </c:pt>
                <c:pt idx="15">
                  <c:v>1.5</c:v>
                </c:pt>
                <c:pt idx="16">
                  <c:v>1.6</c:v>
                </c:pt>
                <c:pt idx="17">
                  <c:v>1.7</c:v>
                </c:pt>
                <c:pt idx="18">
                  <c:v>1.8</c:v>
                </c:pt>
                <c:pt idx="19">
                  <c:v>1.9</c:v>
                </c:pt>
                <c:pt idx="20">
                  <c:v>2.0</c:v>
                </c:pt>
              </c:numCache>
            </c:numRef>
          </c:xVal>
          <c:yVal>
            <c:numRef>
              <c:f>idvd_02!$F$6:$F$26</c:f>
              <c:numCache>
                <c:formatCode>General</c:formatCode>
                <c:ptCount val="21"/>
                <c:pt idx="0">
                  <c:v>1.2E-18</c:v>
                </c:pt>
                <c:pt idx="1">
                  <c:v>0.000105690334901018</c:v>
                </c:pt>
                <c:pt idx="2">
                  <c:v>0.000185466313548173</c:v>
                </c:pt>
                <c:pt idx="3">
                  <c:v>0.000240610908329927</c:v>
                </c:pt>
                <c:pt idx="4">
                  <c:v>0.000272923791353818</c:v>
                </c:pt>
                <c:pt idx="5">
                  <c:v>0.000287124215711298</c:v>
                </c:pt>
                <c:pt idx="6">
                  <c:v>0.000292546920216874</c:v>
                </c:pt>
                <c:pt idx="7">
                  <c:v>0.000295292401156635</c:v>
                </c:pt>
                <c:pt idx="8">
                  <c:v>0.000297060684399035</c:v>
                </c:pt>
                <c:pt idx="9">
                  <c:v>0.000298340289164564</c:v>
                </c:pt>
                <c:pt idx="10">
                  <c:v>0.000299329616329346</c:v>
                </c:pt>
                <c:pt idx="11">
                  <c:v>0.000300129298119497</c:v>
                </c:pt>
                <c:pt idx="12">
                  <c:v>0.000300797286337771</c:v>
                </c:pt>
                <c:pt idx="13">
                  <c:v>0.000301369756764437</c:v>
                </c:pt>
                <c:pt idx="14">
                  <c:v>0.000301870609458306</c:v>
                </c:pt>
                <c:pt idx="15">
                  <c:v>0.000302316325132907</c:v>
                </c:pt>
                <c:pt idx="16">
                  <c:v>0.000302718660273363</c:v>
                </c:pt>
                <c:pt idx="17">
                  <c:v>0.000303086237261939</c:v>
                </c:pt>
                <c:pt idx="18">
                  <c:v>0.000303425528601757</c:v>
                </c:pt>
                <c:pt idx="19">
                  <c:v>0.000303741490266366</c:v>
                </c:pt>
                <c:pt idx="20">
                  <c:v>0.000304037982688737</c:v>
                </c:pt>
              </c:numCache>
            </c:numRef>
          </c:yVal>
          <c:smooth val="0"/>
        </c:ser>
        <c:ser>
          <c:idx val="15"/>
          <c:order val="15"/>
          <c:spPr>
            <a:ln>
              <a:noFill/>
            </a:ln>
          </c:spPr>
          <c:marker>
            <c:symbol val="circle"/>
            <c:size val="9"/>
            <c:spPr>
              <a:solidFill>
                <a:srgbClr val="008000"/>
              </a:solidFill>
              <a:ln>
                <a:solidFill>
                  <a:srgbClr val="008000"/>
                </a:solidFill>
              </a:ln>
            </c:spPr>
          </c:marker>
          <c:xVal>
            <c:numRef>
              <c:f>idvd_02!$B$6:$B$26</c:f>
              <c:numCache>
                <c:formatCode>General</c:formatCode>
                <c:ptCount val="21"/>
                <c:pt idx="0">
                  <c:v>0.0</c:v>
                </c:pt>
                <c:pt idx="1">
                  <c:v>0.1</c:v>
                </c:pt>
                <c:pt idx="2">
                  <c:v>0.2</c:v>
                </c:pt>
                <c:pt idx="3">
                  <c:v>0.3</c:v>
                </c:pt>
                <c:pt idx="4">
                  <c:v>0.4</c:v>
                </c:pt>
                <c:pt idx="5">
                  <c:v>0.5</c:v>
                </c:pt>
                <c:pt idx="6">
                  <c:v>0.6</c:v>
                </c:pt>
                <c:pt idx="7">
                  <c:v>0.7</c:v>
                </c:pt>
                <c:pt idx="8">
                  <c:v>0.8</c:v>
                </c:pt>
                <c:pt idx="9">
                  <c:v>0.9</c:v>
                </c:pt>
                <c:pt idx="10">
                  <c:v>1.0</c:v>
                </c:pt>
                <c:pt idx="11">
                  <c:v>1.1</c:v>
                </c:pt>
                <c:pt idx="12">
                  <c:v>1.2</c:v>
                </c:pt>
                <c:pt idx="13">
                  <c:v>1.3</c:v>
                </c:pt>
                <c:pt idx="14">
                  <c:v>1.4</c:v>
                </c:pt>
                <c:pt idx="15">
                  <c:v>1.5</c:v>
                </c:pt>
                <c:pt idx="16">
                  <c:v>1.6</c:v>
                </c:pt>
                <c:pt idx="17">
                  <c:v>1.7</c:v>
                </c:pt>
                <c:pt idx="18">
                  <c:v>1.8</c:v>
                </c:pt>
                <c:pt idx="19">
                  <c:v>1.9</c:v>
                </c:pt>
                <c:pt idx="20">
                  <c:v>2.0</c:v>
                </c:pt>
              </c:numCache>
            </c:numRef>
          </c:xVal>
          <c:yVal>
            <c:numRef>
              <c:f>idvd_02!$E$6:$E$26</c:f>
              <c:numCache>
                <c:formatCode>General</c:formatCode>
                <c:ptCount val="21"/>
                <c:pt idx="0">
                  <c:v>8.00000000000015E-19</c:v>
                </c:pt>
                <c:pt idx="1">
                  <c:v>2.38907589414879E-5</c:v>
                </c:pt>
                <c:pt idx="2">
                  <c:v>2.88531081864691E-5</c:v>
                </c:pt>
                <c:pt idx="3">
                  <c:v>2.9535253456087E-5</c:v>
                </c:pt>
                <c:pt idx="4">
                  <c:v>2.9831055193461E-5</c:v>
                </c:pt>
                <c:pt idx="5">
                  <c:v>3.00285737963429E-5</c:v>
                </c:pt>
                <c:pt idx="6">
                  <c:v>3.01800131024952E-5</c:v>
                </c:pt>
                <c:pt idx="7">
                  <c:v>3.03045098757706E-5</c:v>
                </c:pt>
                <c:pt idx="8">
                  <c:v>3.04114902742332E-5</c:v>
                </c:pt>
                <c:pt idx="9">
                  <c:v>3.0506327186633E-5</c:v>
                </c:pt>
                <c:pt idx="10">
                  <c:v>3.05923618542123E-5</c:v>
                </c:pt>
                <c:pt idx="11">
                  <c:v>3.06717990803345E-5</c:v>
                </c:pt>
                <c:pt idx="12">
                  <c:v>3.0746159176599E-5</c:v>
                </c:pt>
                <c:pt idx="13">
                  <c:v>3.08165272067062E-5</c:v>
                </c:pt>
                <c:pt idx="14">
                  <c:v>3.08836995773934E-5</c:v>
                </c:pt>
                <c:pt idx="15">
                  <c:v>3.09482746388112E-5</c:v>
                </c:pt>
                <c:pt idx="16">
                  <c:v>3.10107109555233E-5</c:v>
                </c:pt>
                <c:pt idx="17">
                  <c:v>3.10713660404175E-5</c:v>
                </c:pt>
                <c:pt idx="18">
                  <c:v>3.11305228302769E-5</c:v>
                </c:pt>
                <c:pt idx="19">
                  <c:v>3.11884082223377E-5</c:v>
                </c:pt>
                <c:pt idx="20">
                  <c:v>3.12452063272691E-5</c:v>
                </c:pt>
              </c:numCache>
            </c:numRef>
          </c:yVal>
          <c:smooth val="0"/>
        </c:ser>
        <c:ser>
          <c:idx val="16"/>
          <c:order val="16"/>
          <c:spPr>
            <a:ln>
              <a:noFill/>
            </a:ln>
          </c:spPr>
          <c:marker>
            <c:symbol val="circle"/>
            <c:size val="9"/>
            <c:spPr>
              <a:solidFill>
                <a:srgbClr val="008000"/>
              </a:solidFill>
              <a:ln>
                <a:solidFill>
                  <a:srgbClr val="008000"/>
                </a:solidFill>
              </a:ln>
            </c:spPr>
          </c:marker>
          <c:xVal>
            <c:numRef>
              <c:f>idvd_02!$B$6:$B$26</c:f>
              <c:numCache>
                <c:formatCode>General</c:formatCode>
                <c:ptCount val="21"/>
                <c:pt idx="0">
                  <c:v>0.0</c:v>
                </c:pt>
                <c:pt idx="1">
                  <c:v>0.1</c:v>
                </c:pt>
                <c:pt idx="2">
                  <c:v>0.2</c:v>
                </c:pt>
                <c:pt idx="3">
                  <c:v>0.3</c:v>
                </c:pt>
                <c:pt idx="4">
                  <c:v>0.4</c:v>
                </c:pt>
                <c:pt idx="5">
                  <c:v>0.5</c:v>
                </c:pt>
                <c:pt idx="6">
                  <c:v>0.6</c:v>
                </c:pt>
                <c:pt idx="7">
                  <c:v>0.7</c:v>
                </c:pt>
                <c:pt idx="8">
                  <c:v>0.8</c:v>
                </c:pt>
                <c:pt idx="9">
                  <c:v>0.9</c:v>
                </c:pt>
                <c:pt idx="10">
                  <c:v>1.0</c:v>
                </c:pt>
                <c:pt idx="11">
                  <c:v>1.1</c:v>
                </c:pt>
                <c:pt idx="12">
                  <c:v>1.2</c:v>
                </c:pt>
                <c:pt idx="13">
                  <c:v>1.3</c:v>
                </c:pt>
                <c:pt idx="14">
                  <c:v>1.4</c:v>
                </c:pt>
                <c:pt idx="15">
                  <c:v>1.5</c:v>
                </c:pt>
                <c:pt idx="16">
                  <c:v>1.6</c:v>
                </c:pt>
                <c:pt idx="17">
                  <c:v>1.7</c:v>
                </c:pt>
                <c:pt idx="18">
                  <c:v>1.8</c:v>
                </c:pt>
                <c:pt idx="19">
                  <c:v>1.9</c:v>
                </c:pt>
                <c:pt idx="20">
                  <c:v>2.0</c:v>
                </c:pt>
              </c:numCache>
            </c:numRef>
          </c:xVal>
          <c:yVal>
            <c:numRef>
              <c:f>idvd_02!$D$6:$D$26</c:f>
              <c:numCache>
                <c:formatCode>General</c:formatCode>
                <c:ptCount val="21"/>
                <c:pt idx="0">
                  <c:v>4.0E-19</c:v>
                </c:pt>
                <c:pt idx="1">
                  <c:v>3.0E-19</c:v>
                </c:pt>
                <c:pt idx="2">
                  <c:v>2.0E-19</c:v>
                </c:pt>
                <c:pt idx="3">
                  <c:v>1.0E-19</c:v>
                </c:pt>
                <c:pt idx="4">
                  <c:v>0.0</c:v>
                </c:pt>
                <c:pt idx="5">
                  <c:v>1.0E-19</c:v>
                </c:pt>
                <c:pt idx="6">
                  <c:v>2.0E-19</c:v>
                </c:pt>
                <c:pt idx="7">
                  <c:v>3.0E-19</c:v>
                </c:pt>
                <c:pt idx="8">
                  <c:v>4.0E-19</c:v>
                </c:pt>
                <c:pt idx="9">
                  <c:v>5.0E-19</c:v>
                </c:pt>
                <c:pt idx="10">
                  <c:v>6.00000000000015E-19</c:v>
                </c:pt>
                <c:pt idx="11">
                  <c:v>7.00000000000015E-19</c:v>
                </c:pt>
                <c:pt idx="12">
                  <c:v>8.00000000000015E-19</c:v>
                </c:pt>
                <c:pt idx="13">
                  <c:v>9.00000000000015E-19</c:v>
                </c:pt>
                <c:pt idx="14">
                  <c:v>1.0E-18</c:v>
                </c:pt>
                <c:pt idx="15">
                  <c:v>1.1E-18</c:v>
                </c:pt>
                <c:pt idx="16">
                  <c:v>1.2E-18</c:v>
                </c:pt>
                <c:pt idx="17">
                  <c:v>1.3E-18</c:v>
                </c:pt>
                <c:pt idx="18">
                  <c:v>1.4E-18</c:v>
                </c:pt>
                <c:pt idx="19">
                  <c:v>1.5E-18</c:v>
                </c:pt>
                <c:pt idx="20">
                  <c:v>1.6E-18</c:v>
                </c:pt>
              </c:numCache>
            </c:numRef>
          </c:yVal>
          <c:smooth val="0"/>
        </c:ser>
        <c:ser>
          <c:idx val="17"/>
          <c:order val="17"/>
          <c:spPr>
            <a:ln>
              <a:noFill/>
            </a:ln>
          </c:spPr>
          <c:marker>
            <c:symbol val="circle"/>
            <c:size val="9"/>
            <c:spPr>
              <a:solidFill>
                <a:srgbClr val="008000"/>
              </a:solidFill>
              <a:ln>
                <a:solidFill>
                  <a:srgbClr val="008000"/>
                </a:solidFill>
              </a:ln>
            </c:spPr>
          </c:marker>
          <c:xVal>
            <c:numRef>
              <c:f>idvd_02!$B$6:$B$26</c:f>
              <c:numCache>
                <c:formatCode>General</c:formatCode>
                <c:ptCount val="21"/>
                <c:pt idx="0">
                  <c:v>0.0</c:v>
                </c:pt>
                <c:pt idx="1">
                  <c:v>0.1</c:v>
                </c:pt>
                <c:pt idx="2">
                  <c:v>0.2</c:v>
                </c:pt>
                <c:pt idx="3">
                  <c:v>0.3</c:v>
                </c:pt>
                <c:pt idx="4">
                  <c:v>0.4</c:v>
                </c:pt>
                <c:pt idx="5">
                  <c:v>0.5</c:v>
                </c:pt>
                <c:pt idx="6">
                  <c:v>0.6</c:v>
                </c:pt>
                <c:pt idx="7">
                  <c:v>0.7</c:v>
                </c:pt>
                <c:pt idx="8">
                  <c:v>0.8</c:v>
                </c:pt>
                <c:pt idx="9">
                  <c:v>0.9</c:v>
                </c:pt>
                <c:pt idx="10">
                  <c:v>1.0</c:v>
                </c:pt>
                <c:pt idx="11">
                  <c:v>1.1</c:v>
                </c:pt>
                <c:pt idx="12">
                  <c:v>1.2</c:v>
                </c:pt>
                <c:pt idx="13">
                  <c:v>1.3</c:v>
                </c:pt>
                <c:pt idx="14">
                  <c:v>1.4</c:v>
                </c:pt>
                <c:pt idx="15">
                  <c:v>1.5</c:v>
                </c:pt>
                <c:pt idx="16">
                  <c:v>1.6</c:v>
                </c:pt>
                <c:pt idx="17">
                  <c:v>1.7</c:v>
                </c:pt>
                <c:pt idx="18">
                  <c:v>1.8</c:v>
                </c:pt>
                <c:pt idx="19">
                  <c:v>1.9</c:v>
                </c:pt>
                <c:pt idx="20">
                  <c:v>2.0</c:v>
                </c:pt>
              </c:numCache>
            </c:numRef>
          </c:xVal>
          <c:yVal>
            <c:numRef>
              <c:f>idvd_02!$C$6:$C$26</c:f>
              <c:numCache>
                <c:formatCode>General</c:formatCode>
                <c:ptCount val="21"/>
                <c:pt idx="0">
                  <c:v>5.83028898057028E-146</c:v>
                </c:pt>
                <c:pt idx="1">
                  <c:v>1.0E-19</c:v>
                </c:pt>
                <c:pt idx="2">
                  <c:v>2.0E-19</c:v>
                </c:pt>
                <c:pt idx="3">
                  <c:v>3.0E-19</c:v>
                </c:pt>
                <c:pt idx="4">
                  <c:v>4.0E-19</c:v>
                </c:pt>
                <c:pt idx="5">
                  <c:v>5.0E-19</c:v>
                </c:pt>
                <c:pt idx="6">
                  <c:v>6.00000000000015E-19</c:v>
                </c:pt>
                <c:pt idx="7">
                  <c:v>7.00000000000015E-19</c:v>
                </c:pt>
                <c:pt idx="8">
                  <c:v>8.00000000000015E-19</c:v>
                </c:pt>
                <c:pt idx="9">
                  <c:v>9.00000000000015E-19</c:v>
                </c:pt>
                <c:pt idx="10">
                  <c:v>1.0E-18</c:v>
                </c:pt>
                <c:pt idx="11">
                  <c:v>1.1E-18</c:v>
                </c:pt>
                <c:pt idx="12">
                  <c:v>1.2E-18</c:v>
                </c:pt>
                <c:pt idx="13">
                  <c:v>1.3E-18</c:v>
                </c:pt>
                <c:pt idx="14">
                  <c:v>1.4E-18</c:v>
                </c:pt>
                <c:pt idx="15">
                  <c:v>1.5E-18</c:v>
                </c:pt>
                <c:pt idx="16">
                  <c:v>1.6E-18</c:v>
                </c:pt>
                <c:pt idx="17">
                  <c:v>1.7E-18</c:v>
                </c:pt>
                <c:pt idx="18">
                  <c:v>1.8E-18</c:v>
                </c:pt>
                <c:pt idx="19">
                  <c:v>1.9E-18</c:v>
                </c:pt>
                <c:pt idx="20">
                  <c:v>2.0E-18</c:v>
                </c:pt>
              </c:numCache>
            </c:numRef>
          </c:yVal>
          <c:smooth val="0"/>
        </c:ser>
        <c:dLbls>
          <c:showLegendKey val="0"/>
          <c:showVal val="0"/>
          <c:showCatName val="0"/>
          <c:showSerName val="0"/>
          <c:showPercent val="0"/>
          <c:showBubbleSize val="0"/>
        </c:dLbls>
        <c:axId val="-2133917968"/>
        <c:axId val="-2133918944"/>
      </c:scatterChart>
      <c:valAx>
        <c:axId val="-2133917968"/>
        <c:scaling>
          <c:orientation val="minMax"/>
        </c:scaling>
        <c:delete val="0"/>
        <c:axPos val="b"/>
        <c:numFmt formatCode="General" sourceLinked="1"/>
        <c:majorTickMark val="out"/>
        <c:minorTickMark val="none"/>
        <c:tickLblPos val="nextTo"/>
        <c:txPr>
          <a:bodyPr rot="0" vert="horz"/>
          <a:lstStyle/>
          <a:p>
            <a:pPr>
              <a:defRPr sz="1600" b="0" i="0" u="none" strike="noStrike" baseline="0">
                <a:solidFill>
                  <a:srgbClr val="000000"/>
                </a:solidFill>
                <a:latin typeface="ＭＳ Ｐゴシック"/>
                <a:ea typeface="ＭＳ Ｐゴシック"/>
                <a:cs typeface="ＭＳ Ｐゴシック"/>
              </a:defRPr>
            </a:pPr>
            <a:endParaRPr lang="ja-JP"/>
          </a:p>
        </c:txPr>
        <c:crossAx val="-2133918944"/>
        <c:crosses val="autoZero"/>
        <c:crossBetween val="midCat"/>
      </c:valAx>
      <c:valAx>
        <c:axId val="-2133918944"/>
        <c:scaling>
          <c:orientation val="minMax"/>
        </c:scaling>
        <c:delete val="0"/>
        <c:axPos val="l"/>
        <c:majorGridlines/>
        <c:numFmt formatCode="0.00E+00" sourceLinked="1"/>
        <c:majorTickMark val="out"/>
        <c:minorTickMark val="none"/>
        <c:tickLblPos val="nextTo"/>
        <c:txPr>
          <a:bodyPr/>
          <a:lstStyle/>
          <a:p>
            <a:pPr>
              <a:defRPr sz="1600"/>
            </a:pPr>
            <a:endParaRPr lang="ja-JP"/>
          </a:p>
        </c:txPr>
        <c:crossAx val="-2133917968"/>
        <c:crosses val="autoZero"/>
        <c:crossBetween val="midCat"/>
      </c:valAx>
    </c:plotArea>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2400"/>
            </a:pPr>
            <a:r>
              <a:rPr lang="ja-JP" altLang="en-US" sz="2400"/>
              <a:t>各サンプルごとの</a:t>
            </a:r>
            <a:r>
              <a:rPr lang="en-US" altLang="ja-JP" sz="2400"/>
              <a:t>μC*(1/L)</a:t>
            </a:r>
          </a:p>
        </c:rich>
      </c:tx>
      <c:overlay val="0"/>
    </c:title>
    <c:autoTitleDeleted val="0"/>
    <c:plotArea>
      <c:layout>
        <c:manualLayout>
          <c:layoutTarget val="inner"/>
          <c:xMode val="edge"/>
          <c:yMode val="edge"/>
          <c:x val="0.0596890184269201"/>
          <c:y val="0.166664987891233"/>
          <c:w val="0.921002824491754"/>
          <c:h val="0.740694811576643"/>
        </c:manualLayout>
      </c:layout>
      <c:lineChart>
        <c:grouping val="standard"/>
        <c:varyColors val="0"/>
        <c:ser>
          <c:idx val="0"/>
          <c:order val="0"/>
          <c:tx>
            <c:v>室温</c:v>
          </c:tx>
          <c:dPt>
            <c:idx val="3"/>
            <c:bubble3D val="0"/>
            <c:spPr>
              <a:ln>
                <a:noFill/>
              </a:ln>
            </c:spPr>
          </c:dPt>
          <c:dPt>
            <c:idx val="5"/>
            <c:bubble3D val="0"/>
            <c:spPr>
              <a:ln>
                <a:noFill/>
              </a:ln>
            </c:spPr>
          </c:dPt>
          <c:cat>
            <c:strRef>
              <c:f>L依存!$B$4:$B$11</c:f>
              <c:strCache>
                <c:ptCount val="8"/>
                <c:pt idx="0">
                  <c:v>W/L=1/0.4</c:v>
                </c:pt>
                <c:pt idx="1">
                  <c:v>W/L=2/0.4</c:v>
                </c:pt>
                <c:pt idx="2">
                  <c:v>W/L=10/0.4</c:v>
                </c:pt>
                <c:pt idx="3">
                  <c:v>W/L=1/1</c:v>
                </c:pt>
                <c:pt idx="4">
                  <c:v>W/L=2/1</c:v>
                </c:pt>
                <c:pt idx="5">
                  <c:v>W/L=10/1</c:v>
                </c:pt>
                <c:pt idx="6">
                  <c:v>W/L=1/5</c:v>
                </c:pt>
                <c:pt idx="7">
                  <c:v>W/L=10/5</c:v>
                </c:pt>
              </c:strCache>
            </c:strRef>
          </c:cat>
          <c:val>
            <c:numRef>
              <c:f>L依存!$C$4:$C$11</c:f>
              <c:numCache>
                <c:formatCode>General</c:formatCode>
                <c:ptCount val="8"/>
                <c:pt idx="0">
                  <c:v>0.26</c:v>
                </c:pt>
                <c:pt idx="1">
                  <c:v>0.275</c:v>
                </c:pt>
                <c:pt idx="2">
                  <c:v>0.244</c:v>
                </c:pt>
                <c:pt idx="3">
                  <c:v>0.14</c:v>
                </c:pt>
                <c:pt idx="4">
                  <c:v>0.135</c:v>
                </c:pt>
                <c:pt idx="5">
                  <c:v>0.115</c:v>
                </c:pt>
                <c:pt idx="6">
                  <c:v>0.035</c:v>
                </c:pt>
                <c:pt idx="7">
                  <c:v>0.031</c:v>
                </c:pt>
              </c:numCache>
            </c:numRef>
          </c:val>
          <c:smooth val="0"/>
        </c:ser>
        <c:ser>
          <c:idx val="1"/>
          <c:order val="1"/>
          <c:tx>
            <c:v>3K</c:v>
          </c:tx>
          <c:dPt>
            <c:idx val="3"/>
            <c:bubble3D val="0"/>
            <c:spPr>
              <a:ln>
                <a:noFill/>
              </a:ln>
            </c:spPr>
          </c:dPt>
          <c:dPt>
            <c:idx val="5"/>
            <c:bubble3D val="0"/>
            <c:spPr>
              <a:ln>
                <a:noFill/>
              </a:ln>
            </c:spPr>
          </c:dPt>
          <c:cat>
            <c:strRef>
              <c:f>L依存!$B$4:$B$11</c:f>
              <c:strCache>
                <c:ptCount val="8"/>
                <c:pt idx="0">
                  <c:v>W/L=1/0.4</c:v>
                </c:pt>
                <c:pt idx="1">
                  <c:v>W/L=2/0.4</c:v>
                </c:pt>
                <c:pt idx="2">
                  <c:v>W/L=10/0.4</c:v>
                </c:pt>
                <c:pt idx="3">
                  <c:v>W/L=1/1</c:v>
                </c:pt>
                <c:pt idx="4">
                  <c:v>W/L=2/1</c:v>
                </c:pt>
                <c:pt idx="5">
                  <c:v>W/L=10/1</c:v>
                </c:pt>
                <c:pt idx="6">
                  <c:v>W/L=1/5</c:v>
                </c:pt>
                <c:pt idx="7">
                  <c:v>W/L=10/5</c:v>
                </c:pt>
              </c:strCache>
            </c:strRef>
          </c:cat>
          <c:val>
            <c:numRef>
              <c:f>L依存!$D$4:$D$11</c:f>
              <c:numCache>
                <c:formatCode>General</c:formatCode>
                <c:ptCount val="8"/>
                <c:pt idx="0">
                  <c:v>0.42</c:v>
                </c:pt>
                <c:pt idx="1">
                  <c:v>0.38</c:v>
                </c:pt>
                <c:pt idx="2">
                  <c:v>0.256</c:v>
                </c:pt>
                <c:pt idx="3">
                  <c:v>0.26</c:v>
                </c:pt>
                <c:pt idx="4">
                  <c:v>0.245</c:v>
                </c:pt>
                <c:pt idx="5">
                  <c:v>0.16</c:v>
                </c:pt>
                <c:pt idx="6">
                  <c:v>0.086</c:v>
                </c:pt>
                <c:pt idx="7">
                  <c:v>0.072</c:v>
                </c:pt>
              </c:numCache>
            </c:numRef>
          </c:val>
          <c:smooth val="0"/>
        </c:ser>
        <c:dLbls>
          <c:showLegendKey val="0"/>
          <c:showVal val="0"/>
          <c:showCatName val="0"/>
          <c:showSerName val="0"/>
          <c:showPercent val="0"/>
          <c:showBubbleSize val="0"/>
        </c:dLbls>
        <c:marker val="1"/>
        <c:smooth val="0"/>
        <c:axId val="-2134187904"/>
        <c:axId val="-2134208432"/>
      </c:lineChart>
      <c:catAx>
        <c:axId val="-2134187904"/>
        <c:scaling>
          <c:orientation val="minMax"/>
        </c:scaling>
        <c:delete val="0"/>
        <c:axPos val="b"/>
        <c:numFmt formatCode="General" sourceLinked="0"/>
        <c:majorTickMark val="out"/>
        <c:minorTickMark val="none"/>
        <c:tickLblPos val="nextTo"/>
        <c:txPr>
          <a:bodyPr/>
          <a:lstStyle/>
          <a:p>
            <a:pPr>
              <a:defRPr sz="1200"/>
            </a:pPr>
            <a:endParaRPr lang="ja-JP"/>
          </a:p>
        </c:txPr>
        <c:crossAx val="-2134208432"/>
        <c:crosses val="autoZero"/>
        <c:auto val="1"/>
        <c:lblAlgn val="ctr"/>
        <c:lblOffset val="100"/>
        <c:noMultiLvlLbl val="0"/>
      </c:catAx>
      <c:valAx>
        <c:axId val="-2134208432"/>
        <c:scaling>
          <c:orientation val="minMax"/>
        </c:scaling>
        <c:delete val="0"/>
        <c:axPos val="l"/>
        <c:majorGridlines/>
        <c:numFmt formatCode="General" sourceLinked="1"/>
        <c:majorTickMark val="out"/>
        <c:minorTickMark val="none"/>
        <c:tickLblPos val="nextTo"/>
        <c:crossAx val="-2134187904"/>
        <c:crosses val="autoZero"/>
        <c:crossBetween val="between"/>
      </c:valAx>
    </c:plotArea>
    <c:legend>
      <c:legendPos val="r"/>
      <c:layout>
        <c:manualLayout>
          <c:xMode val="edge"/>
          <c:yMode val="edge"/>
          <c:x val="0.0732084600963832"/>
          <c:y val="0.577333123190893"/>
          <c:w val="0.238719033005477"/>
          <c:h val="0.291214582757072"/>
        </c:manualLayout>
      </c:layout>
      <c:overlay val="0"/>
      <c:spPr>
        <a:solidFill>
          <a:schemeClr val="bg1"/>
        </a:solidFill>
        <a:ln>
          <a:solidFill>
            <a:schemeClr val="tx1"/>
          </a:solidFill>
        </a:ln>
      </c:spPr>
      <c:txPr>
        <a:bodyPr/>
        <a:lstStyle/>
        <a:p>
          <a:pPr>
            <a:defRPr sz="3200"/>
          </a:pPr>
          <a:endParaRPr lang="ja-JP"/>
        </a:p>
      </c:txPr>
    </c:legend>
    <c:plotVisOnly val="1"/>
    <c:dispBlanksAs val="gap"/>
    <c:showDLblsOverMax val="0"/>
  </c:chart>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E6B875F-E84B-ED42-AACB-C8A3B9727B69}" type="datetimeFigureOut">
              <a:rPr kumimoji="1" lang="ja-JP" altLang="en-US" smtClean="0"/>
              <a:t>2016/6/29</a:t>
            </a:fld>
            <a:endParaRPr kumimoji="1" lang="ja-JP" altLang="en-US"/>
          </a:p>
        </p:txBody>
      </p:sp>
      <p:sp>
        <p:nvSpPr>
          <p:cNvPr id="4" name="フッター プレースホルダー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83CBB5C-BB12-924D-B474-EC25F53B64C5}" type="slidenum">
              <a:rPr kumimoji="1" lang="ja-JP" altLang="en-US" smtClean="0"/>
              <a:t>‹#›</a:t>
            </a:fld>
            <a:endParaRPr kumimoji="1" lang="ja-JP" altLang="en-US"/>
          </a:p>
        </p:txBody>
      </p:sp>
    </p:spTree>
    <p:extLst>
      <p:ext uri="{BB962C8B-B14F-4D97-AF65-F5344CB8AC3E}">
        <p14:creationId xmlns:p14="http://schemas.microsoft.com/office/powerpoint/2010/main" val="73689400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ECB48B0-C3F8-B948-8FF5-0BACC65A5D15}" type="datetimeFigureOut">
              <a:rPr kumimoji="1" lang="ja-JP" altLang="en-US" smtClean="0"/>
              <a:t>2016/6/29</a:t>
            </a:fld>
            <a:endParaRPr kumimoji="1" lang="ja-JP" altLang="en-US"/>
          </a:p>
        </p:txBody>
      </p:sp>
      <p:sp>
        <p:nvSpPr>
          <p:cNvPr id="4" name="スライド イメージ プレースホルダー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5721D1B-D423-4342-A2B7-C5D59FF2FE11}" type="slidenum">
              <a:rPr kumimoji="1" lang="ja-JP" altLang="en-US" smtClean="0"/>
              <a:t>‹#›</a:t>
            </a:fld>
            <a:endParaRPr kumimoji="1" lang="ja-JP" altLang="en-US"/>
          </a:p>
        </p:txBody>
      </p:sp>
    </p:spTree>
    <p:extLst>
      <p:ext uri="{BB962C8B-B14F-4D97-AF65-F5344CB8AC3E}">
        <p14:creationId xmlns:p14="http://schemas.microsoft.com/office/powerpoint/2010/main" val="296787846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kumimoji="1" sz="1200" kern="1200">
        <a:solidFill>
          <a:schemeClr val="tx1"/>
        </a:solidFill>
        <a:latin typeface="+mn-lt"/>
        <a:ea typeface="+mn-ea"/>
        <a:cs typeface="+mn-cs"/>
      </a:defRPr>
    </a:lvl1pPr>
    <a:lvl2pPr marL="457200" algn="l" defTabSz="457200" rtl="0" eaLnBrk="1" latinLnBrk="0" hangingPunct="1">
      <a:defRPr kumimoji="1" sz="1200" kern="1200">
        <a:solidFill>
          <a:schemeClr val="tx1"/>
        </a:solidFill>
        <a:latin typeface="+mn-lt"/>
        <a:ea typeface="+mn-ea"/>
        <a:cs typeface="+mn-cs"/>
      </a:defRPr>
    </a:lvl2pPr>
    <a:lvl3pPr marL="914400" algn="l" defTabSz="457200" rtl="0" eaLnBrk="1" latinLnBrk="0" hangingPunct="1">
      <a:defRPr kumimoji="1" sz="1200" kern="1200">
        <a:solidFill>
          <a:schemeClr val="tx1"/>
        </a:solidFill>
        <a:latin typeface="+mn-lt"/>
        <a:ea typeface="+mn-ea"/>
        <a:cs typeface="+mn-cs"/>
      </a:defRPr>
    </a:lvl3pPr>
    <a:lvl4pPr marL="1371600" algn="l" defTabSz="457200" rtl="0" eaLnBrk="1" latinLnBrk="0" hangingPunct="1">
      <a:defRPr kumimoji="1" sz="1200" kern="1200">
        <a:solidFill>
          <a:schemeClr val="tx1"/>
        </a:solidFill>
        <a:latin typeface="+mn-lt"/>
        <a:ea typeface="+mn-ea"/>
        <a:cs typeface="+mn-cs"/>
      </a:defRPr>
    </a:lvl4pPr>
    <a:lvl5pPr marL="1828800" algn="l" defTabSz="457200" rtl="0" eaLnBrk="1" latinLnBrk="0" hangingPunct="1">
      <a:defRPr kumimoji="1" sz="1200" kern="1200">
        <a:solidFill>
          <a:schemeClr val="tx1"/>
        </a:solidFill>
        <a:latin typeface="+mn-lt"/>
        <a:ea typeface="+mn-ea"/>
        <a:cs typeface="+mn-cs"/>
      </a:defRPr>
    </a:lvl5pPr>
    <a:lvl6pPr marL="2286000" algn="l" defTabSz="457200" rtl="0" eaLnBrk="1" latinLnBrk="0" hangingPunct="1">
      <a:defRPr kumimoji="1" sz="1200" kern="1200">
        <a:solidFill>
          <a:schemeClr val="tx1"/>
        </a:solidFill>
        <a:latin typeface="+mn-lt"/>
        <a:ea typeface="+mn-ea"/>
        <a:cs typeface="+mn-cs"/>
      </a:defRPr>
    </a:lvl6pPr>
    <a:lvl7pPr marL="2743200" algn="l" defTabSz="457200" rtl="0" eaLnBrk="1" latinLnBrk="0" hangingPunct="1">
      <a:defRPr kumimoji="1" sz="1200" kern="1200">
        <a:solidFill>
          <a:schemeClr val="tx1"/>
        </a:solidFill>
        <a:latin typeface="+mn-lt"/>
        <a:ea typeface="+mn-ea"/>
        <a:cs typeface="+mn-cs"/>
      </a:defRPr>
    </a:lvl7pPr>
    <a:lvl8pPr marL="3200400" algn="l" defTabSz="457200" rtl="0" eaLnBrk="1" latinLnBrk="0" hangingPunct="1">
      <a:defRPr kumimoji="1" sz="1200" kern="1200">
        <a:solidFill>
          <a:schemeClr val="tx1"/>
        </a:solidFill>
        <a:latin typeface="+mn-lt"/>
        <a:ea typeface="+mn-ea"/>
        <a:cs typeface="+mn-cs"/>
      </a:defRPr>
    </a:lvl8pPr>
    <a:lvl9pPr marL="3657600" algn="l" defTabSz="4572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dirty="0"/>
          </a:p>
        </p:txBody>
      </p:sp>
      <p:sp>
        <p:nvSpPr>
          <p:cNvPr id="3" name="サブタイトル 2"/>
          <p:cNvSpPr>
            <a:spLocks noGrp="1"/>
          </p:cNvSpPr>
          <p:nvPr>
            <p:ph type="subTitle" idx="1"/>
          </p:nvPr>
        </p:nvSpPr>
        <p:spPr>
          <a:xfrm>
            <a:off x="1371600" y="3886200"/>
            <a:ext cx="6400800" cy="1752600"/>
          </a:xfrm>
        </p:spPr>
        <p:txBody>
          <a:bodyPr>
            <a:normAutofit/>
          </a:bodyPr>
          <a:lstStyle>
            <a:lvl1pPr marL="0" indent="0" algn="r">
              <a:buNone/>
              <a:defRPr sz="2800">
                <a:solidFill>
                  <a:srgbClr val="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dirty="0"/>
          </a:p>
        </p:txBody>
      </p:sp>
      <p:sp>
        <p:nvSpPr>
          <p:cNvPr id="8" name="正方形/長方形 7"/>
          <p:cNvSpPr/>
          <p:nvPr userDrawn="1"/>
        </p:nvSpPr>
        <p:spPr>
          <a:xfrm>
            <a:off x="0" y="6158433"/>
            <a:ext cx="9144000" cy="699567"/>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9" name="日付プレースホルダー 3"/>
          <p:cNvSpPr>
            <a:spLocks noGrp="1"/>
          </p:cNvSpPr>
          <p:nvPr>
            <p:ph type="dt" sz="half" idx="10"/>
          </p:nvPr>
        </p:nvSpPr>
        <p:spPr>
          <a:xfrm>
            <a:off x="224772" y="6356350"/>
            <a:ext cx="2366028" cy="365125"/>
          </a:xfrm>
        </p:spPr>
        <p:txBody>
          <a:bodyPr/>
          <a:lstStyle>
            <a:lvl1pPr>
              <a:defRPr sz="1600" b="1">
                <a:solidFill>
                  <a:schemeClr val="tx1"/>
                </a:solidFill>
              </a:defRPr>
            </a:lvl1pPr>
          </a:lstStyle>
          <a:p>
            <a:r>
              <a:rPr lang="en-US" altLang="ja-JP" smtClean="0"/>
              <a:t>2016</a:t>
            </a:r>
            <a:r>
              <a:rPr lang="ja-JP" altLang="en-US" smtClean="0"/>
              <a:t>年 </a:t>
            </a:r>
            <a:r>
              <a:rPr lang="en-US" altLang="ja-JP" smtClean="0"/>
              <a:t>6</a:t>
            </a:r>
            <a:r>
              <a:rPr lang="ja-JP" altLang="en-US" smtClean="0"/>
              <a:t>月 </a:t>
            </a:r>
            <a:r>
              <a:rPr lang="en-US" altLang="ja-JP" smtClean="0"/>
              <a:t>29</a:t>
            </a:r>
            <a:r>
              <a:rPr lang="ja-JP" altLang="en-US" smtClean="0"/>
              <a:t>日 水曜日</a:t>
            </a:r>
            <a:endParaRPr lang="ja-JP" altLang="en-US" dirty="0"/>
          </a:p>
        </p:txBody>
      </p:sp>
      <p:sp>
        <p:nvSpPr>
          <p:cNvPr id="10" name="フッター プレースホルダー 4"/>
          <p:cNvSpPr>
            <a:spLocks noGrp="1"/>
          </p:cNvSpPr>
          <p:nvPr>
            <p:ph type="ftr" sz="quarter" idx="11"/>
          </p:nvPr>
        </p:nvSpPr>
        <p:spPr>
          <a:xfrm>
            <a:off x="2410984" y="6270814"/>
            <a:ext cx="4332172" cy="587186"/>
          </a:xfrm>
        </p:spPr>
        <p:txBody>
          <a:bodyPr/>
          <a:lstStyle>
            <a:lvl1pPr>
              <a:defRPr sz="1600" b="1">
                <a:solidFill>
                  <a:srgbClr val="000000"/>
                </a:solidFill>
              </a:defRPr>
            </a:lvl1pPr>
          </a:lstStyle>
          <a:p>
            <a:r>
              <a:rPr lang="ja-JP" altLang="en-US" smtClean="0"/>
              <a:t>第６回</a:t>
            </a:r>
            <a:r>
              <a:rPr lang="en-US" altLang="ja-JP" smtClean="0"/>
              <a:t>SOI</a:t>
            </a:r>
            <a:r>
              <a:rPr lang="ja-JP" altLang="en-US" smtClean="0"/>
              <a:t>研究会 </a:t>
            </a:r>
            <a:r>
              <a:rPr lang="en-US" altLang="ja-JP" smtClean="0"/>
              <a:t>@</a:t>
            </a:r>
            <a:r>
              <a:rPr lang="ja-JP" altLang="en-US" smtClean="0"/>
              <a:t>北海道大学 </a:t>
            </a:r>
            <a:r>
              <a:rPr lang="en-US" altLang="ja-JP" smtClean="0"/>
              <a:t>LDD</a:t>
            </a:r>
            <a:r>
              <a:rPr lang="ja-JP" altLang="en-US" smtClean="0"/>
              <a:t>濃度改良後の</a:t>
            </a:r>
            <a:r>
              <a:rPr lang="en-US" altLang="ja-JP" smtClean="0"/>
              <a:t>SOI-FET</a:t>
            </a:r>
            <a:r>
              <a:rPr lang="ja-JP" altLang="en-US" smtClean="0"/>
              <a:t>の極低温環境下での 異常特性の改善 </a:t>
            </a:r>
            <a:endParaRPr lang="en-US" altLang="ja-JP" dirty="0" smtClean="0"/>
          </a:p>
        </p:txBody>
      </p:sp>
      <p:sp>
        <p:nvSpPr>
          <p:cNvPr id="11" name="スライド番号プレースホルダー 5"/>
          <p:cNvSpPr>
            <a:spLocks noGrp="1"/>
          </p:cNvSpPr>
          <p:nvPr>
            <p:ph type="sldNum" sz="quarter" idx="12"/>
          </p:nvPr>
        </p:nvSpPr>
        <p:spPr>
          <a:xfrm>
            <a:off x="7979400" y="6356350"/>
            <a:ext cx="1018498" cy="365125"/>
          </a:xfrm>
        </p:spPr>
        <p:txBody>
          <a:bodyPr/>
          <a:lstStyle>
            <a:lvl1pPr algn="ctr">
              <a:defRPr sz="3600" b="1">
                <a:solidFill>
                  <a:srgbClr val="000000"/>
                </a:solidFill>
              </a:defRPr>
            </a:lvl1pPr>
          </a:lstStyle>
          <a:p>
            <a:fld id="{DEDF1EF5-B3F7-F542-883A-074CEEEC7BA2}" type="slidenum">
              <a:rPr lang="ja-JP" altLang="en-US" smtClean="0"/>
              <a:pPr/>
              <a:t>‹#›</a:t>
            </a:fld>
            <a:endParaRPr lang="ja-JP" altLang="en-US" dirty="0"/>
          </a:p>
        </p:txBody>
      </p:sp>
      <p:sp>
        <p:nvSpPr>
          <p:cNvPr id="12" name="正方形/長方形 11"/>
          <p:cNvSpPr/>
          <p:nvPr userDrawn="1"/>
        </p:nvSpPr>
        <p:spPr>
          <a:xfrm>
            <a:off x="8103025" y="6158433"/>
            <a:ext cx="764225" cy="699567"/>
          </a:xfrm>
          <a:prstGeom prst="rect">
            <a:avLst/>
          </a:prstGeom>
          <a:noFill/>
          <a:ln w="57150"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Tree>
    <p:extLst>
      <p:ext uri="{BB962C8B-B14F-4D97-AF65-F5344CB8AC3E}">
        <p14:creationId xmlns:p14="http://schemas.microsoft.com/office/powerpoint/2010/main" val="10572805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lgn="l">
              <a:defRPr/>
            </a:lvl1pPr>
          </a:lstStyle>
          <a:p>
            <a:r>
              <a:rPr kumimoji="1" lang="ja-JP" altLang="en-US" smtClean="0"/>
              <a:t>マスター タイトルの書式設定</a:t>
            </a:r>
            <a:endParaRPr kumimoji="1" lang="ja-JP" altLang="en-US" dirty="0"/>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dirty="0"/>
          </a:p>
        </p:txBody>
      </p:sp>
      <p:sp>
        <p:nvSpPr>
          <p:cNvPr id="8" name="正方形/長方形 7"/>
          <p:cNvSpPr/>
          <p:nvPr userDrawn="1"/>
        </p:nvSpPr>
        <p:spPr>
          <a:xfrm>
            <a:off x="0" y="6158433"/>
            <a:ext cx="9144000" cy="699567"/>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9" name="日付プレースホルダー 3"/>
          <p:cNvSpPr>
            <a:spLocks noGrp="1"/>
          </p:cNvSpPr>
          <p:nvPr>
            <p:ph type="dt" sz="half" idx="10"/>
          </p:nvPr>
        </p:nvSpPr>
        <p:spPr>
          <a:xfrm>
            <a:off x="224772" y="6356350"/>
            <a:ext cx="2366028" cy="365125"/>
          </a:xfrm>
        </p:spPr>
        <p:txBody>
          <a:bodyPr/>
          <a:lstStyle>
            <a:lvl1pPr>
              <a:defRPr sz="1600" b="1">
                <a:solidFill>
                  <a:schemeClr val="tx1"/>
                </a:solidFill>
              </a:defRPr>
            </a:lvl1pPr>
          </a:lstStyle>
          <a:p>
            <a:r>
              <a:rPr lang="en-US" altLang="ja-JP" smtClean="0"/>
              <a:t>2016</a:t>
            </a:r>
            <a:r>
              <a:rPr lang="ja-JP" altLang="en-US" smtClean="0"/>
              <a:t>年 </a:t>
            </a:r>
            <a:r>
              <a:rPr lang="en-US" altLang="ja-JP" smtClean="0"/>
              <a:t>6</a:t>
            </a:r>
            <a:r>
              <a:rPr lang="ja-JP" altLang="en-US" smtClean="0"/>
              <a:t>月 </a:t>
            </a:r>
            <a:r>
              <a:rPr lang="en-US" altLang="ja-JP" smtClean="0"/>
              <a:t>29</a:t>
            </a:r>
            <a:r>
              <a:rPr lang="ja-JP" altLang="en-US" smtClean="0"/>
              <a:t>日 水曜日</a:t>
            </a:r>
            <a:endParaRPr lang="ja-JP" altLang="en-US" dirty="0"/>
          </a:p>
        </p:txBody>
      </p:sp>
      <p:sp>
        <p:nvSpPr>
          <p:cNvPr id="10" name="フッター プレースホルダー 4"/>
          <p:cNvSpPr>
            <a:spLocks noGrp="1"/>
          </p:cNvSpPr>
          <p:nvPr>
            <p:ph type="ftr" sz="quarter" idx="11"/>
          </p:nvPr>
        </p:nvSpPr>
        <p:spPr>
          <a:xfrm>
            <a:off x="2410984" y="6270814"/>
            <a:ext cx="4332172" cy="587186"/>
          </a:xfrm>
        </p:spPr>
        <p:txBody>
          <a:bodyPr/>
          <a:lstStyle>
            <a:lvl1pPr>
              <a:defRPr sz="1600" b="1">
                <a:solidFill>
                  <a:srgbClr val="000000"/>
                </a:solidFill>
              </a:defRPr>
            </a:lvl1pPr>
          </a:lstStyle>
          <a:p>
            <a:r>
              <a:rPr lang="ja-JP" altLang="en-US" smtClean="0"/>
              <a:t>第６回</a:t>
            </a:r>
            <a:r>
              <a:rPr lang="en-US" altLang="ja-JP" smtClean="0"/>
              <a:t>SOI</a:t>
            </a:r>
            <a:r>
              <a:rPr lang="ja-JP" altLang="en-US" smtClean="0"/>
              <a:t>研究会 </a:t>
            </a:r>
            <a:r>
              <a:rPr lang="en-US" altLang="ja-JP" smtClean="0"/>
              <a:t>@</a:t>
            </a:r>
            <a:r>
              <a:rPr lang="ja-JP" altLang="en-US" smtClean="0"/>
              <a:t>北海道大学 </a:t>
            </a:r>
            <a:r>
              <a:rPr lang="en-US" altLang="ja-JP" smtClean="0"/>
              <a:t>LDD</a:t>
            </a:r>
            <a:r>
              <a:rPr lang="ja-JP" altLang="en-US" smtClean="0"/>
              <a:t>濃度改良後の</a:t>
            </a:r>
            <a:r>
              <a:rPr lang="en-US" altLang="ja-JP" smtClean="0"/>
              <a:t>SOI-FET</a:t>
            </a:r>
            <a:r>
              <a:rPr lang="ja-JP" altLang="en-US" smtClean="0"/>
              <a:t>の極低温環境下での 異常特性の改善 </a:t>
            </a:r>
            <a:endParaRPr lang="ja-JP" altLang="en-US" dirty="0"/>
          </a:p>
        </p:txBody>
      </p:sp>
      <p:sp>
        <p:nvSpPr>
          <p:cNvPr id="11" name="スライド番号プレースホルダー 5"/>
          <p:cNvSpPr>
            <a:spLocks noGrp="1"/>
          </p:cNvSpPr>
          <p:nvPr>
            <p:ph type="sldNum" sz="quarter" idx="12"/>
          </p:nvPr>
        </p:nvSpPr>
        <p:spPr>
          <a:xfrm>
            <a:off x="7979400" y="6356350"/>
            <a:ext cx="1018498" cy="365125"/>
          </a:xfrm>
        </p:spPr>
        <p:txBody>
          <a:bodyPr/>
          <a:lstStyle>
            <a:lvl1pPr algn="ctr">
              <a:defRPr sz="3600" b="1">
                <a:solidFill>
                  <a:srgbClr val="000000"/>
                </a:solidFill>
              </a:defRPr>
            </a:lvl1pPr>
          </a:lstStyle>
          <a:p>
            <a:fld id="{DEDF1EF5-B3F7-F542-883A-074CEEEC7BA2}" type="slidenum">
              <a:rPr lang="ja-JP" altLang="en-US" smtClean="0"/>
              <a:pPr/>
              <a:t>‹#›</a:t>
            </a:fld>
            <a:endParaRPr lang="ja-JP" altLang="en-US" dirty="0"/>
          </a:p>
        </p:txBody>
      </p:sp>
      <p:sp>
        <p:nvSpPr>
          <p:cNvPr id="12" name="正方形/長方形 11"/>
          <p:cNvSpPr/>
          <p:nvPr userDrawn="1"/>
        </p:nvSpPr>
        <p:spPr>
          <a:xfrm>
            <a:off x="8103025" y="6158433"/>
            <a:ext cx="764225" cy="699567"/>
          </a:xfrm>
          <a:prstGeom prst="rect">
            <a:avLst/>
          </a:prstGeom>
          <a:noFill/>
          <a:ln w="57150"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Tree>
    <p:extLst>
      <p:ext uri="{BB962C8B-B14F-4D97-AF65-F5344CB8AC3E}">
        <p14:creationId xmlns:p14="http://schemas.microsoft.com/office/powerpoint/2010/main" val="544954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r>
              <a:rPr kumimoji="1" lang="en-US" altLang="ja-JP" smtClean="0"/>
              <a:t>2016</a:t>
            </a:r>
            <a:r>
              <a:rPr kumimoji="1" lang="ja-JP" altLang="en-US" smtClean="0"/>
              <a:t>年 </a:t>
            </a:r>
            <a:r>
              <a:rPr kumimoji="1" lang="en-US" altLang="ja-JP" smtClean="0"/>
              <a:t>6</a:t>
            </a:r>
            <a:r>
              <a:rPr kumimoji="1" lang="ja-JP" altLang="en-US" smtClean="0"/>
              <a:t>月 </a:t>
            </a:r>
            <a:r>
              <a:rPr kumimoji="1" lang="en-US" altLang="ja-JP" smtClean="0"/>
              <a:t>29</a:t>
            </a:r>
            <a:r>
              <a:rPr kumimoji="1" lang="ja-JP" altLang="en-US" smtClean="0"/>
              <a:t>日 水曜日</a:t>
            </a:r>
            <a:endParaRPr kumimoji="1" lang="ja-JP" altLang="en-US"/>
          </a:p>
        </p:txBody>
      </p:sp>
      <p:sp>
        <p:nvSpPr>
          <p:cNvPr id="4" name="フッター プレースホルダー 3"/>
          <p:cNvSpPr>
            <a:spLocks noGrp="1"/>
          </p:cNvSpPr>
          <p:nvPr>
            <p:ph type="ftr" sz="quarter" idx="11"/>
          </p:nvPr>
        </p:nvSpPr>
        <p:spPr/>
        <p:txBody>
          <a:bodyPr/>
          <a:lstStyle/>
          <a:p>
            <a:r>
              <a:rPr kumimoji="1" lang="ja-JP" altLang="en-US" smtClean="0"/>
              <a:t>第６回</a:t>
            </a:r>
            <a:r>
              <a:rPr kumimoji="1" lang="en-US" altLang="ja-JP" smtClean="0"/>
              <a:t>SOI</a:t>
            </a:r>
            <a:r>
              <a:rPr kumimoji="1" lang="ja-JP" altLang="en-US" smtClean="0"/>
              <a:t>研究会 </a:t>
            </a:r>
            <a:r>
              <a:rPr kumimoji="1" lang="en-US" altLang="ja-JP" smtClean="0"/>
              <a:t>@</a:t>
            </a:r>
            <a:r>
              <a:rPr kumimoji="1" lang="ja-JP" altLang="en-US" smtClean="0"/>
              <a:t>北海道大学 </a:t>
            </a:r>
            <a:r>
              <a:rPr kumimoji="1" lang="en-US" altLang="ja-JP" smtClean="0"/>
              <a:t>LDD</a:t>
            </a:r>
            <a:r>
              <a:rPr kumimoji="1" lang="ja-JP" altLang="en-US" smtClean="0"/>
              <a:t>濃度改良後の</a:t>
            </a:r>
            <a:r>
              <a:rPr kumimoji="1" lang="en-US" altLang="ja-JP" smtClean="0"/>
              <a:t>SOI-FET</a:t>
            </a:r>
            <a:r>
              <a:rPr kumimoji="1" lang="ja-JP" altLang="en-US" smtClean="0"/>
              <a:t>の極低温環境下での 異常特性の改善 </a:t>
            </a:r>
            <a:endParaRPr kumimoji="1" lang="ja-JP" altLang="en-US"/>
          </a:p>
        </p:txBody>
      </p:sp>
      <p:sp>
        <p:nvSpPr>
          <p:cNvPr id="5" name="スライド番号プレースホルダー 4"/>
          <p:cNvSpPr>
            <a:spLocks noGrp="1"/>
          </p:cNvSpPr>
          <p:nvPr>
            <p:ph type="sldNum" sz="quarter" idx="12"/>
          </p:nvPr>
        </p:nvSpPr>
        <p:spPr/>
        <p:txBody>
          <a:bodyPr/>
          <a:lstStyle/>
          <a:p>
            <a:fld id="{87B84B4E-AD29-444C-91E9-90C655B52A3D}" type="slidenum">
              <a:rPr kumimoji="1" lang="ja-JP" altLang="en-US" smtClean="0"/>
              <a:t>‹#›</a:t>
            </a:fld>
            <a:endParaRPr kumimoji="1" lang="ja-JP" altLang="en-US"/>
          </a:p>
        </p:txBody>
      </p:sp>
    </p:spTree>
    <p:extLst>
      <p:ext uri="{BB962C8B-B14F-4D97-AF65-F5344CB8AC3E}">
        <p14:creationId xmlns:p14="http://schemas.microsoft.com/office/powerpoint/2010/main" val="171369112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kumimoji="1" lang="en-US" altLang="ja-JP" smtClean="0"/>
              <a:t>2016</a:t>
            </a:r>
            <a:r>
              <a:rPr kumimoji="1" lang="ja-JP" altLang="en-US" smtClean="0"/>
              <a:t>年 </a:t>
            </a:r>
            <a:r>
              <a:rPr kumimoji="1" lang="en-US" altLang="ja-JP" smtClean="0"/>
              <a:t>6</a:t>
            </a:r>
            <a:r>
              <a:rPr kumimoji="1" lang="ja-JP" altLang="en-US" smtClean="0"/>
              <a:t>月 </a:t>
            </a:r>
            <a:r>
              <a:rPr kumimoji="1" lang="en-US" altLang="ja-JP" smtClean="0"/>
              <a:t>29</a:t>
            </a:r>
            <a:r>
              <a:rPr kumimoji="1" lang="ja-JP" altLang="en-US" smtClean="0"/>
              <a:t>日 水曜日</a:t>
            </a:r>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kumimoji="1" lang="ja-JP" altLang="en-US" smtClean="0"/>
              <a:t>第６回</a:t>
            </a:r>
            <a:r>
              <a:rPr kumimoji="1" lang="en-US" altLang="ja-JP" smtClean="0"/>
              <a:t>SOI</a:t>
            </a:r>
            <a:r>
              <a:rPr kumimoji="1" lang="ja-JP" altLang="en-US" smtClean="0"/>
              <a:t>研究会 </a:t>
            </a:r>
            <a:r>
              <a:rPr kumimoji="1" lang="en-US" altLang="ja-JP" smtClean="0"/>
              <a:t>@</a:t>
            </a:r>
            <a:r>
              <a:rPr kumimoji="1" lang="ja-JP" altLang="en-US" smtClean="0"/>
              <a:t>北海道大学 </a:t>
            </a:r>
            <a:r>
              <a:rPr kumimoji="1" lang="en-US" altLang="ja-JP" smtClean="0"/>
              <a:t>LDD</a:t>
            </a:r>
            <a:r>
              <a:rPr kumimoji="1" lang="ja-JP" altLang="en-US" smtClean="0"/>
              <a:t>濃度改良後の</a:t>
            </a:r>
            <a:r>
              <a:rPr kumimoji="1" lang="en-US" altLang="ja-JP" smtClean="0"/>
              <a:t>SOI-FET</a:t>
            </a:r>
            <a:r>
              <a:rPr kumimoji="1" lang="ja-JP" altLang="en-US" smtClean="0"/>
              <a:t>の極低温環境下での 異常特性の改善 </a:t>
            </a:r>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EDF1EF5-B3F7-F542-883A-074CEEEC7BA2}" type="slidenum">
              <a:rPr kumimoji="1" lang="ja-JP" altLang="en-US" smtClean="0"/>
              <a:t>‹#›</a:t>
            </a:fld>
            <a:endParaRPr kumimoji="1" lang="ja-JP" altLang="en-US"/>
          </a:p>
        </p:txBody>
      </p:sp>
    </p:spTree>
    <p:extLst>
      <p:ext uri="{BB962C8B-B14F-4D97-AF65-F5344CB8AC3E}">
        <p14:creationId xmlns:p14="http://schemas.microsoft.com/office/powerpoint/2010/main" val="225514552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hf hdr="0"/>
  <p:txStyles>
    <p:titleStyle>
      <a:lvl1pPr algn="ctr" defTabSz="4572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kumimoji="1"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kumimoji="1"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kumimoji="1"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p:bodyStyle>
    <p:other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em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13.emf"/><Relationship Id="rId4" Type="http://schemas.openxmlformats.org/officeDocument/2006/relationships/image" Target="../media/image14.emf"/><Relationship Id="rId5" Type="http://schemas.openxmlformats.org/officeDocument/2006/relationships/image" Target="../media/image15.emf"/><Relationship Id="rId6" Type="http://schemas.openxmlformats.org/officeDocument/2006/relationships/image" Target="../media/image16.emf"/><Relationship Id="rId7" Type="http://schemas.openxmlformats.org/officeDocument/2006/relationships/image" Target="../media/image17.emf"/><Relationship Id="rId8" Type="http://schemas.openxmlformats.org/officeDocument/2006/relationships/image" Target="../media/image18.emf"/><Relationship Id="rId9" Type="http://schemas.openxmlformats.org/officeDocument/2006/relationships/image" Target="../media/image19.emf"/><Relationship Id="rId1" Type="http://schemas.openxmlformats.org/officeDocument/2006/relationships/slideLayout" Target="../slideLayouts/slideLayout3.xml"/><Relationship Id="rId2" Type="http://schemas.openxmlformats.org/officeDocument/2006/relationships/image" Target="../media/image12.emf"/></Relationships>
</file>

<file path=ppt/slides/_rels/slide24.xml.rels><?xml version="1.0" encoding="UTF-8" standalone="yes"?>
<Relationships xmlns="http://schemas.openxmlformats.org/package/2006/relationships"><Relationship Id="rId3" Type="http://schemas.openxmlformats.org/officeDocument/2006/relationships/image" Target="../media/image13.emf"/><Relationship Id="rId4" Type="http://schemas.openxmlformats.org/officeDocument/2006/relationships/image" Target="../media/image14.emf"/><Relationship Id="rId5" Type="http://schemas.openxmlformats.org/officeDocument/2006/relationships/image" Target="../media/image15.emf"/><Relationship Id="rId6" Type="http://schemas.openxmlformats.org/officeDocument/2006/relationships/image" Target="../media/image16.emf"/><Relationship Id="rId7" Type="http://schemas.openxmlformats.org/officeDocument/2006/relationships/image" Target="../media/image17.emf"/><Relationship Id="rId8" Type="http://schemas.openxmlformats.org/officeDocument/2006/relationships/image" Target="../media/image18.emf"/><Relationship Id="rId9" Type="http://schemas.openxmlformats.org/officeDocument/2006/relationships/image" Target="../media/image19.emf"/><Relationship Id="rId1" Type="http://schemas.openxmlformats.org/officeDocument/2006/relationships/slideLayout" Target="../slideLayouts/slideLayout3.xml"/><Relationship Id="rId2" Type="http://schemas.openxmlformats.org/officeDocument/2006/relationships/image" Target="../media/image12.emf"/></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21.emf"/><Relationship Id="rId4" Type="http://schemas.openxmlformats.org/officeDocument/2006/relationships/image" Target="../media/image22.emf"/><Relationship Id="rId5" Type="http://schemas.openxmlformats.org/officeDocument/2006/relationships/image" Target="../media/image23.emf"/><Relationship Id="rId6" Type="http://schemas.openxmlformats.org/officeDocument/2006/relationships/image" Target="../media/image24.emf"/><Relationship Id="rId7" Type="http://schemas.openxmlformats.org/officeDocument/2006/relationships/image" Target="../media/image25.emf"/><Relationship Id="rId8" Type="http://schemas.openxmlformats.org/officeDocument/2006/relationships/image" Target="../media/image26.emf"/><Relationship Id="rId9" Type="http://schemas.openxmlformats.org/officeDocument/2006/relationships/image" Target="../media/image27.emf"/><Relationship Id="rId1" Type="http://schemas.openxmlformats.org/officeDocument/2006/relationships/slideLayout" Target="../slideLayouts/slideLayout3.xml"/><Relationship Id="rId2" Type="http://schemas.openxmlformats.org/officeDocument/2006/relationships/image" Target="../media/image20.emf"/></Relationships>
</file>

<file path=ppt/slides/_rels/slide27.xml.rels><?xml version="1.0" encoding="UTF-8" standalone="yes"?>
<Relationships xmlns="http://schemas.openxmlformats.org/package/2006/relationships"><Relationship Id="rId3" Type="http://schemas.openxmlformats.org/officeDocument/2006/relationships/image" Target="../media/image29.emf"/><Relationship Id="rId4" Type="http://schemas.openxmlformats.org/officeDocument/2006/relationships/image" Target="../media/image30.emf"/><Relationship Id="rId5" Type="http://schemas.openxmlformats.org/officeDocument/2006/relationships/image" Target="../media/image31.emf"/><Relationship Id="rId6" Type="http://schemas.openxmlformats.org/officeDocument/2006/relationships/image" Target="../media/image32.emf"/><Relationship Id="rId7" Type="http://schemas.openxmlformats.org/officeDocument/2006/relationships/image" Target="../media/image33.emf"/><Relationship Id="rId8" Type="http://schemas.openxmlformats.org/officeDocument/2006/relationships/image" Target="../media/image34.emf"/><Relationship Id="rId9" Type="http://schemas.openxmlformats.org/officeDocument/2006/relationships/image" Target="../media/image35.emf"/><Relationship Id="rId1" Type="http://schemas.openxmlformats.org/officeDocument/2006/relationships/slideLayout" Target="../slideLayouts/slideLayout3.xml"/><Relationship Id="rId2" Type="http://schemas.openxmlformats.org/officeDocument/2006/relationships/image" Target="../media/image28.emf"/></Relationships>
</file>

<file path=ppt/slides/_rels/slide28.xml.rels><?xml version="1.0" encoding="UTF-8" standalone="yes"?>
<Relationships xmlns="http://schemas.openxmlformats.org/package/2006/relationships"><Relationship Id="rId3" Type="http://schemas.openxmlformats.org/officeDocument/2006/relationships/image" Target="../media/image37.emf"/><Relationship Id="rId4" Type="http://schemas.openxmlformats.org/officeDocument/2006/relationships/image" Target="../media/image38.emf"/><Relationship Id="rId5" Type="http://schemas.openxmlformats.org/officeDocument/2006/relationships/image" Target="../media/image39.emf"/><Relationship Id="rId1" Type="http://schemas.openxmlformats.org/officeDocument/2006/relationships/slideLayout" Target="../slideLayouts/slideLayout2.xml"/><Relationship Id="rId2" Type="http://schemas.openxmlformats.org/officeDocument/2006/relationships/image" Target="../media/image36.emf"/></Relationships>
</file>

<file path=ppt/slides/_rels/slide29.xml.rels><?xml version="1.0" encoding="UTF-8" standalone="yes"?>
<Relationships xmlns="http://schemas.openxmlformats.org/package/2006/relationships"><Relationship Id="rId3" Type="http://schemas.openxmlformats.org/officeDocument/2006/relationships/image" Target="../media/image37.emf"/><Relationship Id="rId4" Type="http://schemas.openxmlformats.org/officeDocument/2006/relationships/image" Target="../media/image38.emf"/><Relationship Id="rId5" Type="http://schemas.openxmlformats.org/officeDocument/2006/relationships/image" Target="../media/image39.emf"/><Relationship Id="rId1" Type="http://schemas.openxmlformats.org/officeDocument/2006/relationships/slideLayout" Target="../slideLayouts/slideLayout2.xml"/><Relationship Id="rId2" Type="http://schemas.openxmlformats.org/officeDocument/2006/relationships/image" Target="../media/image36.emf"/></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image" Target="../media/image1.emf"/><Relationship Id="rId5" Type="http://schemas.openxmlformats.org/officeDocument/2006/relationships/image" Target="../media/image2.png"/><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0.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 Id="rId3"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1753180"/>
            <a:ext cx="7772400" cy="1470025"/>
          </a:xfrm>
        </p:spPr>
        <p:txBody>
          <a:bodyPr>
            <a:normAutofit fontScale="90000"/>
          </a:bodyPr>
          <a:lstStyle/>
          <a:p>
            <a:r>
              <a:rPr kumimoji="1" lang="en-US" altLang="ja-JP" dirty="0" smtClean="0"/>
              <a:t>LDD</a:t>
            </a:r>
            <a:r>
              <a:rPr kumimoji="1" lang="ja-JP" altLang="en-US" dirty="0" smtClean="0"/>
              <a:t>濃度改良後の</a:t>
            </a:r>
            <a:r>
              <a:rPr kumimoji="1" lang="en-US" altLang="ja-JP" dirty="0" smtClean="0"/>
              <a:t>SOI-FET</a:t>
            </a:r>
            <a:r>
              <a:rPr kumimoji="1" lang="ja-JP" altLang="en-US" dirty="0" smtClean="0"/>
              <a:t>の</a:t>
            </a:r>
            <a:r>
              <a:rPr kumimoji="1" lang="en-US" altLang="ja-JP" dirty="0" smtClean="0"/>
              <a:t/>
            </a:r>
            <a:br>
              <a:rPr kumimoji="1" lang="en-US" altLang="ja-JP" dirty="0" smtClean="0"/>
            </a:br>
            <a:r>
              <a:rPr kumimoji="1" lang="ja-JP" altLang="en-US" dirty="0" smtClean="0"/>
              <a:t>極低温環境下での異常特性の改善</a:t>
            </a:r>
            <a:endParaRPr kumimoji="1" lang="ja-JP" altLang="en-US" dirty="0"/>
          </a:p>
        </p:txBody>
      </p:sp>
      <p:sp>
        <p:nvSpPr>
          <p:cNvPr id="3" name="サブタイトル 2"/>
          <p:cNvSpPr>
            <a:spLocks noGrp="1"/>
          </p:cNvSpPr>
          <p:nvPr>
            <p:ph type="subTitle" idx="1"/>
          </p:nvPr>
        </p:nvSpPr>
        <p:spPr>
          <a:xfrm>
            <a:off x="1887109" y="3886200"/>
            <a:ext cx="6400800" cy="1752600"/>
          </a:xfrm>
        </p:spPr>
        <p:txBody>
          <a:bodyPr>
            <a:normAutofit/>
          </a:bodyPr>
          <a:lstStyle/>
          <a:p>
            <a:r>
              <a:rPr kumimoji="1" lang="ja-JP" altLang="en-US" sz="2400" dirty="0" smtClean="0"/>
              <a:t>筑波大　素粒子実験研究室</a:t>
            </a:r>
            <a:endParaRPr kumimoji="1" lang="en-US" altLang="ja-JP" sz="2400" dirty="0" smtClean="0"/>
          </a:p>
          <a:p>
            <a:r>
              <a:rPr lang="ja-JP" altLang="en-US" sz="2400" dirty="0" smtClean="0"/>
              <a:t>修士２年</a:t>
            </a:r>
            <a:r>
              <a:rPr lang="ja-JP" altLang="en-US" sz="2400" dirty="0"/>
              <a:t>　</a:t>
            </a:r>
            <a:r>
              <a:rPr lang="ja-JP" altLang="en-US" sz="2400" dirty="0" smtClean="0"/>
              <a:t>八木　俊輔</a:t>
            </a:r>
            <a:endParaRPr lang="en-US" altLang="ja-JP" sz="2400" dirty="0" smtClean="0"/>
          </a:p>
          <a:p>
            <a:r>
              <a:rPr lang="en-US" altLang="ja-JP" sz="2400" dirty="0" err="1" smtClean="0"/>
              <a:t>yagi@hep.px.tsukuba.ac.jp</a:t>
            </a:r>
            <a:endParaRPr lang="en-US" altLang="ja-JP" sz="2400" dirty="0" smtClean="0"/>
          </a:p>
        </p:txBody>
      </p:sp>
      <p:sp>
        <p:nvSpPr>
          <p:cNvPr id="4" name="日付プレースホルダー 3"/>
          <p:cNvSpPr>
            <a:spLocks noGrp="1"/>
          </p:cNvSpPr>
          <p:nvPr>
            <p:ph type="dt" sz="half" idx="10"/>
          </p:nvPr>
        </p:nvSpPr>
        <p:spPr/>
        <p:txBody>
          <a:bodyPr/>
          <a:lstStyle/>
          <a:p>
            <a:r>
              <a:rPr lang="en-US" altLang="ja-JP" smtClean="0"/>
              <a:t>2016</a:t>
            </a:r>
            <a:r>
              <a:rPr lang="ja-JP" altLang="en-US" smtClean="0"/>
              <a:t>年 </a:t>
            </a:r>
            <a:r>
              <a:rPr lang="en-US" altLang="ja-JP" smtClean="0"/>
              <a:t>6</a:t>
            </a:r>
            <a:r>
              <a:rPr lang="ja-JP" altLang="en-US" smtClean="0"/>
              <a:t>月 </a:t>
            </a:r>
            <a:r>
              <a:rPr lang="en-US" altLang="ja-JP" smtClean="0"/>
              <a:t>29</a:t>
            </a:r>
            <a:r>
              <a:rPr lang="ja-JP" altLang="en-US" smtClean="0"/>
              <a:t>日 水曜日</a:t>
            </a:r>
            <a:endParaRPr lang="ja-JP" altLang="en-US" dirty="0"/>
          </a:p>
        </p:txBody>
      </p:sp>
      <p:sp>
        <p:nvSpPr>
          <p:cNvPr id="5" name="フッター プレースホルダー 4"/>
          <p:cNvSpPr>
            <a:spLocks noGrp="1"/>
          </p:cNvSpPr>
          <p:nvPr>
            <p:ph type="ftr" sz="quarter" idx="11"/>
          </p:nvPr>
        </p:nvSpPr>
        <p:spPr/>
        <p:txBody>
          <a:bodyPr/>
          <a:lstStyle/>
          <a:p>
            <a:r>
              <a:rPr lang="ja-JP" altLang="en-US" sz="1200" dirty="0" smtClean="0"/>
              <a:t>第６回</a:t>
            </a:r>
            <a:r>
              <a:rPr lang="en-US" altLang="ja-JP" sz="1200" dirty="0" smtClean="0"/>
              <a:t>SOI</a:t>
            </a:r>
            <a:r>
              <a:rPr lang="ja-JP" altLang="en-US" sz="1200" dirty="0" smtClean="0"/>
              <a:t>研究会 </a:t>
            </a:r>
            <a:r>
              <a:rPr lang="en-US" altLang="ja-JP" sz="1200" dirty="0" smtClean="0"/>
              <a:t>@</a:t>
            </a:r>
            <a:r>
              <a:rPr lang="ja-JP" altLang="en-US" sz="1200" dirty="0" smtClean="0"/>
              <a:t>北海道大学</a:t>
            </a:r>
            <a:r>
              <a:rPr lang="en-US" altLang="ja-JP" sz="1200" dirty="0" smtClean="0"/>
              <a:t/>
            </a:r>
            <a:br>
              <a:rPr lang="en-US" altLang="ja-JP" sz="1200" dirty="0" smtClean="0"/>
            </a:br>
            <a:r>
              <a:rPr lang="en-US" altLang="ja-JP" sz="1200" dirty="0" smtClean="0"/>
              <a:t>LDD</a:t>
            </a:r>
            <a:r>
              <a:rPr lang="ja-JP" altLang="en-US" sz="1200" dirty="0" smtClean="0"/>
              <a:t>濃度改良後の</a:t>
            </a:r>
            <a:r>
              <a:rPr lang="en-US" altLang="ja-JP" sz="1200" dirty="0" smtClean="0"/>
              <a:t>SOI-FET</a:t>
            </a:r>
            <a:r>
              <a:rPr lang="ja-JP" altLang="en-US" sz="1200" dirty="0" smtClean="0"/>
              <a:t>の極低温環境下での</a:t>
            </a:r>
            <a:r>
              <a:rPr lang="en-US" altLang="ja-JP" sz="1200" dirty="0" smtClean="0"/>
              <a:t/>
            </a:r>
            <a:br>
              <a:rPr lang="en-US" altLang="ja-JP" sz="1200" dirty="0" smtClean="0"/>
            </a:br>
            <a:r>
              <a:rPr lang="ja-JP" altLang="en-US" sz="1200" dirty="0" smtClean="0"/>
              <a:t>異常特性の改善 </a:t>
            </a:r>
            <a:endParaRPr lang="en-US" altLang="ja-JP" sz="1200" dirty="0" smtClean="0"/>
          </a:p>
        </p:txBody>
      </p:sp>
      <p:sp>
        <p:nvSpPr>
          <p:cNvPr id="6" name="スライド番号プレースホルダー 5"/>
          <p:cNvSpPr>
            <a:spLocks noGrp="1"/>
          </p:cNvSpPr>
          <p:nvPr>
            <p:ph type="sldNum" sz="quarter" idx="12"/>
          </p:nvPr>
        </p:nvSpPr>
        <p:spPr/>
        <p:txBody>
          <a:bodyPr/>
          <a:lstStyle/>
          <a:p>
            <a:fld id="{DEDF1EF5-B3F7-F542-883A-074CEEEC7BA2}" type="slidenum">
              <a:rPr lang="ja-JP" altLang="en-US" smtClean="0"/>
              <a:pPr/>
              <a:t>1</a:t>
            </a:fld>
            <a:endParaRPr lang="ja-JP" altLang="en-US" dirty="0"/>
          </a:p>
        </p:txBody>
      </p:sp>
    </p:spTree>
    <p:extLst>
      <p:ext uri="{BB962C8B-B14F-4D97-AF65-F5344CB8AC3E}">
        <p14:creationId xmlns:p14="http://schemas.microsoft.com/office/powerpoint/2010/main" val="88315113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SPICE</a:t>
            </a:r>
            <a:r>
              <a:rPr kumimoji="1" lang="ja-JP" altLang="en-US" dirty="0" smtClean="0"/>
              <a:t>パラメータ抽出</a:t>
            </a:r>
            <a:endParaRPr kumimoji="1" lang="ja-JP" altLang="en-US" dirty="0"/>
          </a:p>
        </p:txBody>
      </p:sp>
      <p:sp>
        <p:nvSpPr>
          <p:cNvPr id="4" name="日付プレースホルダー 3"/>
          <p:cNvSpPr>
            <a:spLocks noGrp="1"/>
          </p:cNvSpPr>
          <p:nvPr>
            <p:ph type="dt" sz="half" idx="10"/>
          </p:nvPr>
        </p:nvSpPr>
        <p:spPr/>
        <p:txBody>
          <a:bodyPr/>
          <a:lstStyle/>
          <a:p>
            <a:r>
              <a:rPr lang="en-US" altLang="ja-JP" smtClean="0"/>
              <a:t>2016</a:t>
            </a:r>
            <a:r>
              <a:rPr lang="ja-JP" altLang="en-US" smtClean="0"/>
              <a:t>年 </a:t>
            </a:r>
            <a:r>
              <a:rPr lang="en-US" altLang="ja-JP" smtClean="0"/>
              <a:t>6</a:t>
            </a:r>
            <a:r>
              <a:rPr lang="ja-JP" altLang="en-US" smtClean="0"/>
              <a:t>月 </a:t>
            </a:r>
            <a:r>
              <a:rPr lang="en-US" altLang="ja-JP" smtClean="0"/>
              <a:t>29</a:t>
            </a:r>
            <a:r>
              <a:rPr lang="ja-JP" altLang="en-US" smtClean="0"/>
              <a:t>日 水曜日</a:t>
            </a:r>
            <a:endParaRPr lang="ja-JP" altLang="en-US" dirty="0"/>
          </a:p>
        </p:txBody>
      </p:sp>
      <p:sp>
        <p:nvSpPr>
          <p:cNvPr id="5" name="フッター プレースホルダー 4"/>
          <p:cNvSpPr>
            <a:spLocks noGrp="1"/>
          </p:cNvSpPr>
          <p:nvPr>
            <p:ph type="ftr" sz="quarter" idx="11"/>
          </p:nvPr>
        </p:nvSpPr>
        <p:spPr/>
        <p:txBody>
          <a:bodyPr/>
          <a:lstStyle/>
          <a:p>
            <a:r>
              <a:rPr lang="ja-JP" altLang="en-US" sz="1200" dirty="0" smtClean="0"/>
              <a:t>第６回</a:t>
            </a:r>
            <a:r>
              <a:rPr lang="en-US" altLang="ja-JP" sz="1200" dirty="0" smtClean="0"/>
              <a:t>SOI</a:t>
            </a:r>
            <a:r>
              <a:rPr lang="ja-JP" altLang="en-US" sz="1200" dirty="0" smtClean="0"/>
              <a:t>研究会 </a:t>
            </a:r>
            <a:r>
              <a:rPr lang="en-US" altLang="ja-JP" sz="1200" dirty="0" smtClean="0"/>
              <a:t>@</a:t>
            </a:r>
            <a:r>
              <a:rPr lang="ja-JP" altLang="en-US" sz="1200" dirty="0" smtClean="0"/>
              <a:t>北海道大学</a:t>
            </a:r>
            <a:endParaRPr lang="en-US" altLang="ja-JP" sz="1200" dirty="0" smtClean="0"/>
          </a:p>
          <a:p>
            <a:r>
              <a:rPr lang="en-US" altLang="ja-JP" sz="1200" dirty="0" smtClean="0"/>
              <a:t>LDD</a:t>
            </a:r>
            <a:r>
              <a:rPr lang="ja-JP" altLang="en-US" sz="1200" dirty="0" smtClean="0"/>
              <a:t>濃度改良後の</a:t>
            </a:r>
            <a:r>
              <a:rPr lang="en-US" altLang="ja-JP" sz="1200" dirty="0" smtClean="0"/>
              <a:t>SOI-FET</a:t>
            </a:r>
            <a:r>
              <a:rPr lang="ja-JP" altLang="en-US" sz="1200" dirty="0" smtClean="0"/>
              <a:t>の極低温環境下での</a:t>
            </a:r>
            <a:r>
              <a:rPr lang="en-US" altLang="ja-JP" sz="1200" dirty="0" smtClean="0"/>
              <a:t/>
            </a:r>
            <a:br>
              <a:rPr lang="en-US" altLang="ja-JP" sz="1200" dirty="0" smtClean="0"/>
            </a:br>
            <a:r>
              <a:rPr lang="ja-JP" altLang="en-US" sz="1200" dirty="0" smtClean="0"/>
              <a:t>異常特性の改善 </a:t>
            </a:r>
            <a:endParaRPr lang="ja-JP" altLang="en-US" sz="1200" dirty="0"/>
          </a:p>
        </p:txBody>
      </p:sp>
      <p:sp>
        <p:nvSpPr>
          <p:cNvPr id="6" name="スライド番号プレースホルダー 5"/>
          <p:cNvSpPr>
            <a:spLocks noGrp="1"/>
          </p:cNvSpPr>
          <p:nvPr>
            <p:ph type="sldNum" sz="quarter" idx="12"/>
          </p:nvPr>
        </p:nvSpPr>
        <p:spPr/>
        <p:txBody>
          <a:bodyPr/>
          <a:lstStyle/>
          <a:p>
            <a:fld id="{DEDF1EF5-B3F7-F542-883A-074CEEEC7BA2}" type="slidenum">
              <a:rPr lang="ja-JP" altLang="en-US" smtClean="0"/>
              <a:pPr/>
              <a:t>10</a:t>
            </a:fld>
            <a:endParaRPr lang="ja-JP" altLang="en-US" dirty="0"/>
          </a:p>
        </p:txBody>
      </p:sp>
      <p:sp>
        <p:nvSpPr>
          <p:cNvPr id="7" name="テキスト ボックス 6"/>
          <p:cNvSpPr txBox="1"/>
          <p:nvPr/>
        </p:nvSpPr>
        <p:spPr>
          <a:xfrm>
            <a:off x="457200" y="1450030"/>
            <a:ext cx="8229600" cy="707886"/>
          </a:xfrm>
          <a:prstGeom prst="rect">
            <a:avLst/>
          </a:prstGeom>
          <a:noFill/>
        </p:spPr>
        <p:txBody>
          <a:bodyPr wrap="square" rtlCol="0">
            <a:spAutoFit/>
          </a:bodyPr>
          <a:lstStyle/>
          <a:p>
            <a:pPr marL="285750" indent="-285750">
              <a:buFont typeface="Arial"/>
              <a:buChar char="•"/>
            </a:pPr>
            <a:r>
              <a:rPr lang="en-US" altLang="en-US" sz="2000" dirty="0"/>
              <a:t>JAXA </a:t>
            </a:r>
            <a:r>
              <a:rPr lang="ja-JP" altLang="en-US" sz="2000" dirty="0"/>
              <a:t>馬場様に私の測定結果をもとにパラメータ抽出していただきました</a:t>
            </a:r>
            <a:r>
              <a:rPr lang="ja-JP" altLang="en-US" sz="2000" dirty="0" smtClean="0"/>
              <a:t>。</a:t>
            </a:r>
            <a:endParaRPr kumimoji="1" lang="en-US" altLang="ja-JP" sz="2000" dirty="0" smtClean="0"/>
          </a:p>
          <a:p>
            <a:pPr marL="285750" indent="-285750">
              <a:buFont typeface="Arial"/>
              <a:buChar char="•"/>
            </a:pPr>
            <a:r>
              <a:rPr kumimoji="1" lang="ja-JP" altLang="en-US" sz="2000" dirty="0" smtClean="0"/>
              <a:t>筑波大</a:t>
            </a:r>
            <a:r>
              <a:rPr kumimoji="1" lang="en-US" altLang="ja-JP" sz="2000" dirty="0" smtClean="0"/>
              <a:t>PC</a:t>
            </a:r>
            <a:r>
              <a:rPr kumimoji="1" lang="ja-JP" altLang="en-US" sz="2000" dirty="0" smtClean="0"/>
              <a:t>環境下のもと、</a:t>
            </a:r>
            <a:r>
              <a:rPr lang="en-US" altLang="ja-JP" sz="2000" dirty="0" err="1" smtClean="0"/>
              <a:t>hspice</a:t>
            </a:r>
            <a:r>
              <a:rPr lang="ja-JP" altLang="en-US" sz="2000" dirty="0" smtClean="0"/>
              <a:t>を用いてシミュレーション。</a:t>
            </a:r>
            <a:endParaRPr kumimoji="1" lang="ja-JP" altLang="en-US" sz="2000" dirty="0"/>
          </a:p>
        </p:txBody>
      </p:sp>
      <p:pic>
        <p:nvPicPr>
          <p:cNvPr id="8" name="図 7" descr="スクリーンショット 2016-02-07 4.40.52（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2603" y="2455637"/>
            <a:ext cx="3716762" cy="3170648"/>
          </a:xfrm>
          <a:prstGeom prst="rect">
            <a:avLst/>
          </a:prstGeom>
        </p:spPr>
      </p:pic>
      <p:sp>
        <p:nvSpPr>
          <p:cNvPr id="9" name="フリーフォーム 8"/>
          <p:cNvSpPr/>
          <p:nvPr/>
        </p:nvSpPr>
        <p:spPr>
          <a:xfrm>
            <a:off x="1060931" y="4858921"/>
            <a:ext cx="670900" cy="742862"/>
          </a:xfrm>
          <a:custGeom>
            <a:avLst/>
            <a:gdLst>
              <a:gd name="connsiteX0" fmla="*/ 0 w 670900"/>
              <a:gd name="connsiteY0" fmla="*/ 742862 h 742862"/>
              <a:gd name="connsiteX1" fmla="*/ 407332 w 670900"/>
              <a:gd name="connsiteY1" fmla="*/ 539174 h 742862"/>
              <a:gd name="connsiteX2" fmla="*/ 670900 w 670900"/>
              <a:gd name="connsiteY2" fmla="*/ 0 h 742862"/>
            </a:gdLst>
            <a:ahLst/>
            <a:cxnLst>
              <a:cxn ang="0">
                <a:pos x="connsiteX0" y="connsiteY0"/>
              </a:cxn>
              <a:cxn ang="0">
                <a:pos x="connsiteX1" y="connsiteY1"/>
              </a:cxn>
              <a:cxn ang="0">
                <a:pos x="connsiteX2" y="connsiteY2"/>
              </a:cxn>
            </a:cxnLst>
            <a:rect l="l" t="t" r="r" b="b"/>
            <a:pathLst>
              <a:path w="670900" h="742862">
                <a:moveTo>
                  <a:pt x="0" y="742862"/>
                </a:moveTo>
                <a:cubicBezTo>
                  <a:pt x="147757" y="702923"/>
                  <a:pt x="295515" y="662984"/>
                  <a:pt x="407332" y="539174"/>
                </a:cubicBezTo>
                <a:cubicBezTo>
                  <a:pt x="519149" y="415364"/>
                  <a:pt x="630966" y="91859"/>
                  <a:pt x="670900" y="0"/>
                </a:cubicBezTo>
              </a:path>
            </a:pathLst>
          </a:custGeom>
          <a:ln w="38100" cmpd="sng">
            <a:solidFill>
              <a:srgbClr val="0000FF"/>
            </a:solidFill>
            <a:tailEnd type="arrow" w="lg" len="lg"/>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p>
        </p:txBody>
      </p:sp>
      <p:sp>
        <p:nvSpPr>
          <p:cNvPr id="10" name="テキスト ボックス 9"/>
          <p:cNvSpPr txBox="1"/>
          <p:nvPr/>
        </p:nvSpPr>
        <p:spPr>
          <a:xfrm>
            <a:off x="1731831" y="5230352"/>
            <a:ext cx="1717938" cy="830997"/>
          </a:xfrm>
          <a:prstGeom prst="rect">
            <a:avLst/>
          </a:prstGeom>
          <a:solidFill>
            <a:schemeClr val="accent5">
              <a:lumMod val="60000"/>
              <a:lumOff val="40000"/>
            </a:schemeClr>
          </a:solidFill>
          <a:ln>
            <a:solidFill>
              <a:srgbClr val="000000"/>
            </a:solidFill>
          </a:ln>
        </p:spPr>
        <p:txBody>
          <a:bodyPr wrap="none" rtlCol="0">
            <a:spAutoFit/>
          </a:bodyPr>
          <a:lstStyle/>
          <a:p>
            <a:pPr algn="ctr"/>
            <a:r>
              <a:rPr lang="ja-JP" altLang="en-US" sz="1600" dirty="0" smtClean="0"/>
              <a:t>極低温にすると、</a:t>
            </a:r>
            <a:endParaRPr lang="en-US" altLang="ja-JP" sz="1600" dirty="0" smtClean="0"/>
          </a:p>
          <a:p>
            <a:pPr algn="ctr"/>
            <a:r>
              <a:rPr lang="en-US" altLang="ja-JP" sz="1600" dirty="0" err="1" smtClean="0"/>
              <a:t>Vds</a:t>
            </a:r>
            <a:r>
              <a:rPr lang="ja-JP" altLang="en-US" sz="1600" dirty="0" smtClean="0"/>
              <a:t>が低い領域で</a:t>
            </a:r>
            <a:endParaRPr lang="en-US" altLang="ja-JP" sz="1600" dirty="0" smtClean="0"/>
          </a:p>
          <a:p>
            <a:pPr algn="ctr"/>
            <a:r>
              <a:rPr kumimoji="1" lang="ja-JP" altLang="en-US" sz="1600" dirty="0" smtClean="0"/>
              <a:t>立ち上がりが鈍る</a:t>
            </a:r>
            <a:endParaRPr kumimoji="1" lang="ja-JP" altLang="en-US" sz="1600" dirty="0"/>
          </a:p>
        </p:txBody>
      </p:sp>
      <p:sp>
        <p:nvSpPr>
          <p:cNvPr id="11" name="テキスト ボックス 10"/>
          <p:cNvSpPr txBox="1"/>
          <p:nvPr/>
        </p:nvSpPr>
        <p:spPr>
          <a:xfrm>
            <a:off x="4525272" y="2453738"/>
            <a:ext cx="4472626" cy="646331"/>
          </a:xfrm>
          <a:prstGeom prst="rect">
            <a:avLst/>
          </a:prstGeom>
          <a:noFill/>
          <a:ln>
            <a:solidFill>
              <a:schemeClr val="tx1"/>
            </a:solidFill>
          </a:ln>
        </p:spPr>
        <p:txBody>
          <a:bodyPr wrap="square" rtlCol="0">
            <a:spAutoFit/>
          </a:bodyPr>
          <a:lstStyle/>
          <a:p>
            <a:r>
              <a:rPr kumimoji="1" lang="en-US" altLang="ja-JP" dirty="0" err="1" smtClean="0"/>
              <a:t>Vds</a:t>
            </a:r>
            <a:r>
              <a:rPr kumimoji="1" lang="ja-JP" altLang="en-US" dirty="0" smtClean="0"/>
              <a:t>が低い領域で</a:t>
            </a:r>
            <a:r>
              <a:rPr lang="ja-JP" altLang="en-US" dirty="0" smtClean="0"/>
              <a:t>抵抗が大きく出る現象は</a:t>
            </a:r>
            <a:endParaRPr lang="en-US" altLang="ja-JP" dirty="0" smtClean="0"/>
          </a:p>
          <a:p>
            <a:r>
              <a:rPr lang="ja-JP" altLang="en-US" dirty="0" smtClean="0"/>
              <a:t>シミュレーションで表現できない</a:t>
            </a:r>
            <a:endParaRPr kumimoji="1" lang="ja-JP" altLang="en-US" dirty="0"/>
          </a:p>
        </p:txBody>
      </p:sp>
      <p:sp>
        <p:nvSpPr>
          <p:cNvPr id="12" name="テキスト ボックス 11"/>
          <p:cNvSpPr txBox="1"/>
          <p:nvPr/>
        </p:nvSpPr>
        <p:spPr>
          <a:xfrm>
            <a:off x="4903238" y="3254853"/>
            <a:ext cx="3679838" cy="923330"/>
          </a:xfrm>
          <a:prstGeom prst="rect">
            <a:avLst/>
          </a:prstGeom>
          <a:noFill/>
        </p:spPr>
        <p:txBody>
          <a:bodyPr wrap="none" rtlCol="0">
            <a:spAutoFit/>
          </a:bodyPr>
          <a:lstStyle/>
          <a:p>
            <a:pPr algn="ctr"/>
            <a:r>
              <a:rPr kumimoji="1" lang="ja-JP" altLang="en-US" dirty="0" smtClean="0"/>
              <a:t>今回</a:t>
            </a:r>
            <a:r>
              <a:rPr lang="ja-JP" altLang="en-US" dirty="0" smtClean="0"/>
              <a:t>は、限られた領域でのみ</a:t>
            </a:r>
            <a:endParaRPr lang="en-US" altLang="ja-JP" dirty="0" smtClean="0"/>
          </a:p>
          <a:p>
            <a:pPr algn="ctr"/>
            <a:r>
              <a:rPr lang="ja-JP" altLang="en-US" dirty="0" smtClean="0"/>
              <a:t>パラメータ抽出を行うこととする</a:t>
            </a:r>
            <a:endParaRPr lang="en-US" altLang="ja-JP" dirty="0" smtClean="0"/>
          </a:p>
          <a:p>
            <a:pPr algn="ctr"/>
            <a:r>
              <a:rPr lang="en-US" altLang="ja-JP" dirty="0" smtClean="0">
                <a:solidFill>
                  <a:srgbClr val="FF0000"/>
                </a:solidFill>
              </a:rPr>
              <a:t>(</a:t>
            </a:r>
            <a:r>
              <a:rPr lang="ja-JP" altLang="en-US" dirty="0" smtClean="0">
                <a:solidFill>
                  <a:srgbClr val="FF0000"/>
                </a:solidFill>
              </a:rPr>
              <a:t>フィッティング電圧は飽和領域のみ</a:t>
            </a:r>
            <a:r>
              <a:rPr lang="en-US" altLang="ja-JP" dirty="0" smtClean="0">
                <a:solidFill>
                  <a:srgbClr val="FF0000"/>
                </a:solidFill>
              </a:rPr>
              <a:t>)</a:t>
            </a:r>
          </a:p>
        </p:txBody>
      </p:sp>
      <p:cxnSp>
        <p:nvCxnSpPr>
          <p:cNvPr id="14" name="直線矢印コネクタ 13"/>
          <p:cNvCxnSpPr/>
          <p:nvPr/>
        </p:nvCxnSpPr>
        <p:spPr>
          <a:xfrm flipV="1">
            <a:off x="2946794" y="3254854"/>
            <a:ext cx="1578478" cy="1812360"/>
          </a:xfrm>
          <a:prstGeom prst="straightConnector1">
            <a:avLst/>
          </a:prstGeom>
          <a:ln w="57150" cmpd="sng">
            <a:tailEnd type="arrow"/>
          </a:ln>
        </p:spPr>
        <p:style>
          <a:lnRef idx="2">
            <a:schemeClr val="accent1"/>
          </a:lnRef>
          <a:fillRef idx="0">
            <a:schemeClr val="accent1"/>
          </a:fillRef>
          <a:effectRef idx="1">
            <a:schemeClr val="accent1"/>
          </a:effectRef>
          <a:fontRef idx="minor">
            <a:schemeClr val="tx1"/>
          </a:fontRef>
        </p:style>
      </p:cxnSp>
      <p:sp>
        <p:nvSpPr>
          <p:cNvPr id="17" name="テキスト ボックス 16"/>
          <p:cNvSpPr txBox="1"/>
          <p:nvPr/>
        </p:nvSpPr>
        <p:spPr>
          <a:xfrm>
            <a:off x="5100286" y="4861020"/>
            <a:ext cx="3703508" cy="1200329"/>
          </a:xfrm>
          <a:prstGeom prst="rect">
            <a:avLst/>
          </a:prstGeom>
          <a:noFill/>
          <a:ln>
            <a:solidFill>
              <a:schemeClr val="tx1"/>
            </a:solidFill>
          </a:ln>
        </p:spPr>
        <p:txBody>
          <a:bodyPr wrap="none" rtlCol="0">
            <a:spAutoFit/>
          </a:bodyPr>
          <a:lstStyle/>
          <a:p>
            <a:r>
              <a:rPr kumimoji="1" lang="ja-JP" altLang="en-US" dirty="0" smtClean="0"/>
              <a:t>抽出するトランジスタは、</a:t>
            </a:r>
            <a:endParaRPr kumimoji="1" lang="en-US" altLang="ja-JP" dirty="0" smtClean="0"/>
          </a:p>
          <a:p>
            <a:r>
              <a:rPr lang="ja-JP" altLang="ja-JP" dirty="0" smtClean="0"/>
              <a:t>B</a:t>
            </a:r>
            <a:r>
              <a:rPr lang="en-US" altLang="ja-JP" dirty="0" smtClean="0"/>
              <a:t>T(N/P)</a:t>
            </a:r>
            <a:r>
              <a:rPr lang="ja-JP" altLang="en-US" dirty="0"/>
              <a:t> </a:t>
            </a:r>
            <a:r>
              <a:rPr lang="ja-JP" altLang="en-US" dirty="0" smtClean="0"/>
              <a:t>  </a:t>
            </a:r>
            <a:r>
              <a:rPr lang="en-US" altLang="ja-JP" dirty="0" smtClean="0"/>
              <a:t>:</a:t>
            </a:r>
            <a:r>
              <a:rPr lang="ja-JP" altLang="en-US" dirty="0" smtClean="0"/>
              <a:t>   </a:t>
            </a:r>
            <a:r>
              <a:rPr lang="en-US" altLang="ja-JP" dirty="0" smtClean="0"/>
              <a:t>L</a:t>
            </a:r>
            <a:r>
              <a:rPr lang="ja-JP" altLang="en-US" dirty="0" smtClean="0"/>
              <a:t> </a:t>
            </a:r>
            <a:r>
              <a:rPr lang="en-US" altLang="ja-JP" dirty="0" smtClean="0"/>
              <a:t>=</a:t>
            </a:r>
            <a:r>
              <a:rPr lang="ja-JP" altLang="en-US" dirty="0" smtClean="0"/>
              <a:t> </a:t>
            </a:r>
            <a:r>
              <a:rPr lang="en-US" altLang="ja-JP" dirty="0" smtClean="0"/>
              <a:t>0.2um</a:t>
            </a:r>
            <a:r>
              <a:rPr lang="ja-JP" altLang="en-US" dirty="0" smtClean="0"/>
              <a:t> </a:t>
            </a:r>
            <a:r>
              <a:rPr lang="en-US" altLang="ja-JP" dirty="0" smtClean="0"/>
              <a:t>W</a:t>
            </a:r>
            <a:r>
              <a:rPr lang="ja-JP" altLang="en-US" dirty="0" smtClean="0"/>
              <a:t> </a:t>
            </a:r>
            <a:r>
              <a:rPr lang="en-US" altLang="ja-JP" dirty="0" smtClean="0"/>
              <a:t>=</a:t>
            </a:r>
            <a:r>
              <a:rPr lang="ja-JP" altLang="en-US" dirty="0" smtClean="0"/>
              <a:t> </a:t>
            </a:r>
            <a:r>
              <a:rPr lang="en-US" altLang="ja-JP" dirty="0" smtClean="0"/>
              <a:t>5.0um</a:t>
            </a:r>
          </a:p>
          <a:p>
            <a:r>
              <a:rPr kumimoji="1" lang="ja-JP" altLang="ja-JP" dirty="0" smtClean="0"/>
              <a:t>S</a:t>
            </a:r>
            <a:r>
              <a:rPr kumimoji="1" lang="en-US" altLang="ja-JP" dirty="0" smtClean="0"/>
              <a:t>T</a:t>
            </a:r>
            <a:r>
              <a:rPr lang="ja-JP" altLang="ja-JP" dirty="0"/>
              <a:t>2</a:t>
            </a:r>
            <a:r>
              <a:rPr kumimoji="1" lang="en-US" altLang="ja-JP" dirty="0" smtClean="0"/>
              <a:t>(N/P)</a:t>
            </a:r>
            <a:r>
              <a:rPr kumimoji="1" lang="ja-JP" altLang="en-US" dirty="0" smtClean="0"/>
              <a:t>   </a:t>
            </a:r>
            <a:r>
              <a:rPr lang="ja-JP" altLang="ja-JP" dirty="0"/>
              <a:t> </a:t>
            </a:r>
            <a:r>
              <a:rPr lang="en-US" altLang="ja-JP" dirty="0" smtClean="0"/>
              <a:t>:</a:t>
            </a:r>
            <a:r>
              <a:rPr lang="ja-JP" altLang="en-US" dirty="0" smtClean="0"/>
              <a:t>  </a:t>
            </a:r>
            <a:r>
              <a:rPr lang="ja-JP" altLang="ja-JP" dirty="0" smtClean="0"/>
              <a:t>L</a:t>
            </a:r>
            <a:r>
              <a:rPr lang="ja-JP" altLang="en-US" dirty="0"/>
              <a:t> </a:t>
            </a:r>
            <a:r>
              <a:rPr lang="en-US" altLang="ja-JP" dirty="0" smtClean="0"/>
              <a:t>=</a:t>
            </a:r>
            <a:r>
              <a:rPr lang="ja-JP" altLang="en-US" dirty="0" smtClean="0"/>
              <a:t> </a:t>
            </a:r>
            <a:r>
              <a:rPr lang="en-US" altLang="ja-JP" dirty="0" smtClean="0"/>
              <a:t>0.4um</a:t>
            </a:r>
            <a:r>
              <a:rPr lang="ja-JP" altLang="en-US" dirty="0" smtClean="0"/>
              <a:t> </a:t>
            </a:r>
            <a:r>
              <a:rPr lang="en-US" altLang="ja-JP" dirty="0" smtClean="0"/>
              <a:t>1.0um</a:t>
            </a:r>
            <a:r>
              <a:rPr lang="ja-JP" altLang="en-US" dirty="0" smtClean="0"/>
              <a:t> </a:t>
            </a:r>
            <a:r>
              <a:rPr lang="en-US" altLang="ja-JP" dirty="0" smtClean="0"/>
              <a:t>5.0um</a:t>
            </a:r>
          </a:p>
          <a:p>
            <a:r>
              <a:rPr kumimoji="1" lang="ja-JP" altLang="ja-JP" dirty="0"/>
              <a:t> </a:t>
            </a:r>
            <a:r>
              <a:rPr kumimoji="1" lang="ja-JP" altLang="en-US" dirty="0" smtClean="0"/>
              <a:t>               </a:t>
            </a:r>
            <a:r>
              <a:rPr lang="ja-JP" altLang="en-US" dirty="0" smtClean="0"/>
              <a:t>W </a:t>
            </a:r>
            <a:r>
              <a:rPr lang="en-US" altLang="ja-JP" dirty="0" smtClean="0"/>
              <a:t>=</a:t>
            </a:r>
            <a:r>
              <a:rPr lang="ja-JP" altLang="en-US" dirty="0" smtClean="0"/>
              <a:t> </a:t>
            </a:r>
            <a:r>
              <a:rPr lang="en-US" altLang="ja-JP" dirty="0" smtClean="0"/>
              <a:t>10</a:t>
            </a:r>
            <a:r>
              <a:rPr lang="ja-JP" altLang="en-US" dirty="0" smtClean="0"/>
              <a:t> </a:t>
            </a:r>
            <a:r>
              <a:rPr lang="en-US" altLang="ja-JP" dirty="0" smtClean="0"/>
              <a:t>um</a:t>
            </a:r>
            <a:endParaRPr kumimoji="1" lang="ja-JP" altLang="en-US" dirty="0"/>
          </a:p>
        </p:txBody>
      </p:sp>
      <p:sp>
        <p:nvSpPr>
          <p:cNvPr id="3" name="テキスト ボックス 2"/>
          <p:cNvSpPr txBox="1"/>
          <p:nvPr/>
        </p:nvSpPr>
        <p:spPr>
          <a:xfrm>
            <a:off x="5227356" y="4166944"/>
            <a:ext cx="3031599" cy="400110"/>
          </a:xfrm>
          <a:prstGeom prst="rect">
            <a:avLst/>
          </a:prstGeom>
          <a:noFill/>
        </p:spPr>
        <p:txBody>
          <a:bodyPr wrap="none" rtlCol="0">
            <a:spAutoFit/>
          </a:bodyPr>
          <a:lstStyle/>
          <a:p>
            <a:pPr algn="ctr"/>
            <a:r>
              <a:rPr kumimoji="1" lang="ja-JP" altLang="en-US" sz="2000" dirty="0" smtClean="0"/>
              <a:t>用いたモデルは</a:t>
            </a:r>
            <a:r>
              <a:rPr kumimoji="1" lang="en-US" altLang="ja-JP" sz="2000" dirty="0" smtClean="0">
                <a:solidFill>
                  <a:srgbClr val="FF0000"/>
                </a:solidFill>
              </a:rPr>
              <a:t>bsimsoi4.4</a:t>
            </a:r>
            <a:endParaRPr kumimoji="1" lang="ja-JP" altLang="en-US" sz="2000" dirty="0">
              <a:solidFill>
                <a:srgbClr val="FF0000"/>
              </a:solidFill>
            </a:endParaRPr>
          </a:p>
        </p:txBody>
      </p:sp>
      <p:sp>
        <p:nvSpPr>
          <p:cNvPr id="13" name="テキスト ボックス 12"/>
          <p:cNvSpPr txBox="1"/>
          <p:nvPr/>
        </p:nvSpPr>
        <p:spPr>
          <a:xfrm>
            <a:off x="368300" y="2208716"/>
            <a:ext cx="877163" cy="369332"/>
          </a:xfrm>
          <a:prstGeom prst="rect">
            <a:avLst/>
          </a:prstGeom>
          <a:noFill/>
        </p:spPr>
        <p:txBody>
          <a:bodyPr wrap="none" rtlCol="0">
            <a:spAutoFit/>
          </a:bodyPr>
          <a:lstStyle/>
          <a:p>
            <a:r>
              <a:rPr kumimoji="1" lang="ja-JP" altLang="en-US" dirty="0" smtClean="0"/>
              <a:t>実測値</a:t>
            </a:r>
            <a:endParaRPr kumimoji="1" lang="ja-JP" altLang="en-US" dirty="0"/>
          </a:p>
        </p:txBody>
      </p:sp>
    </p:spTree>
    <p:extLst>
      <p:ext uri="{BB962C8B-B14F-4D97-AF65-F5344CB8AC3E}">
        <p14:creationId xmlns:p14="http://schemas.microsoft.com/office/powerpoint/2010/main" val="15310583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シミュレーションと実測の比較</a:t>
            </a:r>
            <a:endParaRPr kumimoji="1" lang="ja-JP" altLang="en-US" dirty="0"/>
          </a:p>
        </p:txBody>
      </p:sp>
      <p:sp>
        <p:nvSpPr>
          <p:cNvPr id="4" name="日付プレースホルダー 3"/>
          <p:cNvSpPr>
            <a:spLocks noGrp="1"/>
          </p:cNvSpPr>
          <p:nvPr>
            <p:ph type="dt" sz="half" idx="10"/>
          </p:nvPr>
        </p:nvSpPr>
        <p:spPr/>
        <p:txBody>
          <a:bodyPr/>
          <a:lstStyle/>
          <a:p>
            <a:r>
              <a:rPr lang="en-US" altLang="ja-JP" smtClean="0"/>
              <a:t>2016</a:t>
            </a:r>
            <a:r>
              <a:rPr lang="ja-JP" altLang="en-US" smtClean="0"/>
              <a:t>年 </a:t>
            </a:r>
            <a:r>
              <a:rPr lang="en-US" altLang="ja-JP" smtClean="0"/>
              <a:t>6</a:t>
            </a:r>
            <a:r>
              <a:rPr lang="ja-JP" altLang="en-US" smtClean="0"/>
              <a:t>月 </a:t>
            </a:r>
            <a:r>
              <a:rPr lang="en-US" altLang="ja-JP" smtClean="0"/>
              <a:t>29</a:t>
            </a:r>
            <a:r>
              <a:rPr lang="ja-JP" altLang="en-US" smtClean="0"/>
              <a:t>日 水曜日</a:t>
            </a:r>
            <a:endParaRPr lang="ja-JP" altLang="en-US" dirty="0"/>
          </a:p>
        </p:txBody>
      </p:sp>
      <p:sp>
        <p:nvSpPr>
          <p:cNvPr id="5" name="フッター プレースホルダー 4"/>
          <p:cNvSpPr>
            <a:spLocks noGrp="1"/>
          </p:cNvSpPr>
          <p:nvPr>
            <p:ph type="ftr" sz="quarter" idx="11"/>
          </p:nvPr>
        </p:nvSpPr>
        <p:spPr/>
        <p:txBody>
          <a:bodyPr/>
          <a:lstStyle/>
          <a:p>
            <a:r>
              <a:rPr lang="ja-JP" altLang="en-US" sz="1200" dirty="0" smtClean="0"/>
              <a:t>第６回</a:t>
            </a:r>
            <a:r>
              <a:rPr lang="en-US" altLang="ja-JP" sz="1200" dirty="0" smtClean="0"/>
              <a:t>SOI</a:t>
            </a:r>
            <a:r>
              <a:rPr lang="ja-JP" altLang="en-US" sz="1200" dirty="0" smtClean="0"/>
              <a:t>研究会 </a:t>
            </a:r>
            <a:r>
              <a:rPr lang="en-US" altLang="ja-JP" sz="1200" dirty="0" smtClean="0"/>
              <a:t>@</a:t>
            </a:r>
            <a:r>
              <a:rPr lang="ja-JP" altLang="en-US" sz="1200" dirty="0" smtClean="0"/>
              <a:t>北海道大学</a:t>
            </a:r>
            <a:endParaRPr lang="en-US" altLang="ja-JP" sz="1200" dirty="0" smtClean="0"/>
          </a:p>
          <a:p>
            <a:r>
              <a:rPr lang="en-US" altLang="ja-JP" sz="1200" dirty="0" smtClean="0"/>
              <a:t>LDD</a:t>
            </a:r>
            <a:r>
              <a:rPr lang="ja-JP" altLang="en-US" sz="1200" dirty="0" smtClean="0"/>
              <a:t>濃度改良後の</a:t>
            </a:r>
            <a:r>
              <a:rPr lang="en-US" altLang="ja-JP" sz="1200" dirty="0" smtClean="0"/>
              <a:t>SOI-FET</a:t>
            </a:r>
            <a:r>
              <a:rPr lang="ja-JP" altLang="en-US" sz="1200" dirty="0" smtClean="0"/>
              <a:t>の極低温環境下での</a:t>
            </a:r>
            <a:endParaRPr lang="en-US" altLang="ja-JP" sz="1200" dirty="0" smtClean="0"/>
          </a:p>
          <a:p>
            <a:r>
              <a:rPr lang="ja-JP" altLang="en-US" sz="1200" dirty="0" smtClean="0"/>
              <a:t>異常特性の改善 </a:t>
            </a:r>
            <a:endParaRPr lang="ja-JP" altLang="en-US" sz="1200" dirty="0"/>
          </a:p>
        </p:txBody>
      </p:sp>
      <p:sp>
        <p:nvSpPr>
          <p:cNvPr id="6" name="スライド番号プレースホルダー 5"/>
          <p:cNvSpPr>
            <a:spLocks noGrp="1"/>
          </p:cNvSpPr>
          <p:nvPr>
            <p:ph type="sldNum" sz="quarter" idx="12"/>
          </p:nvPr>
        </p:nvSpPr>
        <p:spPr/>
        <p:txBody>
          <a:bodyPr/>
          <a:lstStyle/>
          <a:p>
            <a:fld id="{DEDF1EF5-B3F7-F542-883A-074CEEEC7BA2}" type="slidenum">
              <a:rPr lang="ja-JP" altLang="en-US" smtClean="0"/>
              <a:pPr/>
              <a:t>11</a:t>
            </a:fld>
            <a:endParaRPr lang="ja-JP" altLang="en-US" dirty="0"/>
          </a:p>
        </p:txBody>
      </p:sp>
      <p:graphicFrame>
        <p:nvGraphicFramePr>
          <p:cNvPr id="7" name="グラフ 6"/>
          <p:cNvGraphicFramePr>
            <a:graphicFrameLocks/>
          </p:cNvGraphicFramePr>
          <p:nvPr>
            <p:extLst>
              <p:ext uri="{D42A27DB-BD31-4B8C-83A1-F6EECF244321}">
                <p14:modId xmlns:p14="http://schemas.microsoft.com/office/powerpoint/2010/main" val="2334180623"/>
              </p:ext>
            </p:extLst>
          </p:nvPr>
        </p:nvGraphicFramePr>
        <p:xfrm>
          <a:off x="1043608" y="1771206"/>
          <a:ext cx="7236786" cy="4040393"/>
        </p:xfrm>
        <a:graphic>
          <a:graphicData uri="http://schemas.openxmlformats.org/drawingml/2006/chart">
            <c:chart xmlns:c="http://schemas.openxmlformats.org/drawingml/2006/chart" xmlns:r="http://schemas.openxmlformats.org/officeDocument/2006/relationships" r:id="rId2"/>
          </a:graphicData>
        </a:graphic>
      </p:graphicFrame>
      <p:sp>
        <p:nvSpPr>
          <p:cNvPr id="8" name="テキスト ボックス 7"/>
          <p:cNvSpPr txBox="1"/>
          <p:nvPr/>
        </p:nvSpPr>
        <p:spPr>
          <a:xfrm rot="16200000">
            <a:off x="-610154" y="3606618"/>
            <a:ext cx="2689108" cy="461665"/>
          </a:xfrm>
          <a:prstGeom prst="rect">
            <a:avLst/>
          </a:prstGeom>
          <a:noFill/>
        </p:spPr>
        <p:txBody>
          <a:bodyPr wrap="none" rtlCol="0">
            <a:spAutoFit/>
          </a:bodyPr>
          <a:lstStyle/>
          <a:p>
            <a:r>
              <a:rPr kumimoji="1" lang="ja-JP" altLang="en-US" sz="2400" dirty="0" smtClean="0"/>
              <a:t>ドレイン電流 </a:t>
            </a:r>
            <a:r>
              <a:rPr kumimoji="1" lang="en-US" altLang="ja-JP" sz="2400" dirty="0" smtClean="0"/>
              <a:t>Ids</a:t>
            </a:r>
            <a:r>
              <a:rPr kumimoji="1" lang="ja-JP" altLang="en-US" sz="2400" dirty="0" smtClean="0"/>
              <a:t> </a:t>
            </a:r>
            <a:r>
              <a:rPr kumimoji="1" lang="en-US" altLang="ja-JP" sz="2400" dirty="0" smtClean="0"/>
              <a:t>[A]</a:t>
            </a:r>
            <a:endParaRPr kumimoji="1" lang="ja-JP" altLang="en-US" sz="2400" dirty="0"/>
          </a:p>
        </p:txBody>
      </p:sp>
      <p:sp>
        <p:nvSpPr>
          <p:cNvPr id="9" name="テキスト ボックス 8"/>
          <p:cNvSpPr txBox="1"/>
          <p:nvPr/>
        </p:nvSpPr>
        <p:spPr>
          <a:xfrm>
            <a:off x="3563888" y="5663599"/>
            <a:ext cx="2782733" cy="461665"/>
          </a:xfrm>
          <a:prstGeom prst="rect">
            <a:avLst/>
          </a:prstGeom>
          <a:noFill/>
        </p:spPr>
        <p:txBody>
          <a:bodyPr wrap="none" rtlCol="0">
            <a:spAutoFit/>
          </a:bodyPr>
          <a:lstStyle/>
          <a:p>
            <a:r>
              <a:rPr lang="ja-JP" altLang="en-US" sz="2400" dirty="0" smtClean="0"/>
              <a:t>ドレイン電圧</a:t>
            </a:r>
            <a:r>
              <a:rPr lang="en-US" altLang="ja-JP" sz="2400" dirty="0" smtClean="0"/>
              <a:t> </a:t>
            </a:r>
            <a:r>
              <a:rPr lang="en-US" altLang="ja-JP" sz="2400" dirty="0" err="1" smtClean="0"/>
              <a:t>Vds</a:t>
            </a:r>
            <a:r>
              <a:rPr lang="en-US" altLang="ja-JP" sz="2400" dirty="0" smtClean="0"/>
              <a:t> [V]</a:t>
            </a:r>
            <a:endParaRPr kumimoji="1" lang="ja-JP" altLang="en-US" sz="2400" dirty="0"/>
          </a:p>
        </p:txBody>
      </p:sp>
      <p:grpSp>
        <p:nvGrpSpPr>
          <p:cNvPr id="10" name="図形グループ 9"/>
          <p:cNvGrpSpPr/>
          <p:nvPr/>
        </p:nvGrpSpPr>
        <p:grpSpPr>
          <a:xfrm>
            <a:off x="6916104" y="1274632"/>
            <a:ext cx="2300610" cy="1445526"/>
            <a:chOff x="8436446" y="1782161"/>
            <a:chExt cx="2300610" cy="1445526"/>
          </a:xfrm>
        </p:grpSpPr>
        <p:sp>
          <p:nvSpPr>
            <p:cNvPr id="11" name="角丸四角形 10"/>
            <p:cNvSpPr/>
            <p:nvPr/>
          </p:nvSpPr>
          <p:spPr>
            <a:xfrm>
              <a:off x="8436446" y="1782161"/>
              <a:ext cx="2300610" cy="1445526"/>
            </a:xfrm>
            <a:prstGeom prst="roundRect">
              <a:avLst/>
            </a:prstGeom>
            <a:solidFill>
              <a:schemeClr val="bg1"/>
            </a:solidFill>
            <a:ln w="38100" cmpd="sng">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grpSp>
          <p:nvGrpSpPr>
            <p:cNvPr id="12" name="図形グループ 11"/>
            <p:cNvGrpSpPr/>
            <p:nvPr/>
          </p:nvGrpSpPr>
          <p:grpSpPr>
            <a:xfrm>
              <a:off x="8581040" y="1923297"/>
              <a:ext cx="2051110" cy="1161384"/>
              <a:chOff x="8590424" y="1501386"/>
              <a:chExt cx="2051110" cy="1161384"/>
            </a:xfrm>
          </p:grpSpPr>
          <p:cxnSp>
            <p:nvCxnSpPr>
              <p:cNvPr id="13" name="直線コネクタ 12"/>
              <p:cNvCxnSpPr/>
              <p:nvPr/>
            </p:nvCxnSpPr>
            <p:spPr>
              <a:xfrm>
                <a:off x="8590424" y="2108772"/>
                <a:ext cx="637953" cy="0"/>
              </a:xfrm>
              <a:prstGeom prst="line">
                <a:avLst/>
              </a:prstGeom>
              <a:ln w="38100" cmpd="sng">
                <a:solidFill>
                  <a:srgbClr val="0000FF"/>
                </a:solidFill>
              </a:ln>
              <a:effectLst/>
            </p:spPr>
            <p:style>
              <a:lnRef idx="2">
                <a:schemeClr val="accent1"/>
              </a:lnRef>
              <a:fillRef idx="0">
                <a:schemeClr val="accent1"/>
              </a:fillRef>
              <a:effectRef idx="1">
                <a:schemeClr val="accent1"/>
              </a:effectRef>
              <a:fontRef idx="minor">
                <a:schemeClr val="tx1"/>
              </a:fontRef>
            </p:style>
          </p:cxnSp>
          <p:cxnSp>
            <p:nvCxnSpPr>
              <p:cNvPr id="14" name="直線コネクタ 13"/>
              <p:cNvCxnSpPr/>
              <p:nvPr/>
            </p:nvCxnSpPr>
            <p:spPr>
              <a:xfrm>
                <a:off x="8590424" y="1713818"/>
                <a:ext cx="637953" cy="0"/>
              </a:xfrm>
              <a:prstGeom prst="line">
                <a:avLst/>
              </a:prstGeom>
              <a:ln w="38100" cmpd="sng">
                <a:solidFill>
                  <a:srgbClr val="FF0000"/>
                </a:solidFill>
              </a:ln>
              <a:effectLst/>
            </p:spPr>
            <p:style>
              <a:lnRef idx="2">
                <a:schemeClr val="accent1"/>
              </a:lnRef>
              <a:fillRef idx="0">
                <a:schemeClr val="accent1"/>
              </a:fillRef>
              <a:effectRef idx="1">
                <a:schemeClr val="accent1"/>
              </a:effectRef>
              <a:fontRef idx="minor">
                <a:schemeClr val="tx1"/>
              </a:fontRef>
            </p:style>
          </p:cxnSp>
          <p:sp>
            <p:nvSpPr>
              <p:cNvPr id="15" name="テキスト ボックス 14"/>
              <p:cNvSpPr txBox="1"/>
              <p:nvPr/>
            </p:nvSpPr>
            <p:spPr>
              <a:xfrm>
                <a:off x="9228377" y="1501386"/>
                <a:ext cx="877163" cy="369332"/>
              </a:xfrm>
              <a:prstGeom prst="rect">
                <a:avLst/>
              </a:prstGeom>
              <a:noFill/>
            </p:spPr>
            <p:txBody>
              <a:bodyPr wrap="none" rtlCol="0">
                <a:spAutoFit/>
              </a:bodyPr>
              <a:lstStyle/>
              <a:p>
                <a:r>
                  <a:rPr kumimoji="1" lang="ja-JP" altLang="en-US" dirty="0" smtClean="0"/>
                  <a:t>実測値</a:t>
                </a:r>
                <a:endParaRPr kumimoji="1" lang="ja-JP" altLang="en-US" dirty="0"/>
              </a:p>
            </p:txBody>
          </p:sp>
          <p:sp>
            <p:nvSpPr>
              <p:cNvPr id="16" name="テキスト ボックス 15"/>
              <p:cNvSpPr txBox="1"/>
              <p:nvPr/>
            </p:nvSpPr>
            <p:spPr>
              <a:xfrm>
                <a:off x="9228377" y="1924106"/>
                <a:ext cx="1244602" cy="369332"/>
              </a:xfrm>
              <a:prstGeom prst="rect">
                <a:avLst/>
              </a:prstGeom>
              <a:noFill/>
            </p:spPr>
            <p:txBody>
              <a:bodyPr wrap="none" rtlCol="0">
                <a:spAutoFit/>
              </a:bodyPr>
              <a:lstStyle/>
              <a:p>
                <a:r>
                  <a:rPr kumimoji="1" lang="en-US" altLang="ja-JP" dirty="0" err="1" smtClean="0"/>
                  <a:t>hspice</a:t>
                </a:r>
                <a:r>
                  <a:rPr kumimoji="1" lang="ja-JP" altLang="en-US" dirty="0" smtClean="0"/>
                  <a:t>結果</a:t>
                </a:r>
                <a:endParaRPr kumimoji="1" lang="ja-JP" altLang="en-US" dirty="0"/>
              </a:p>
            </p:txBody>
          </p:sp>
          <p:sp>
            <p:nvSpPr>
              <p:cNvPr id="17" name="テキスト ボックス 16"/>
              <p:cNvSpPr txBox="1"/>
              <p:nvPr/>
            </p:nvSpPr>
            <p:spPr>
              <a:xfrm>
                <a:off x="8773124" y="2293438"/>
                <a:ext cx="357001" cy="369332"/>
              </a:xfrm>
              <a:prstGeom prst="rect">
                <a:avLst/>
              </a:prstGeom>
              <a:noFill/>
            </p:spPr>
            <p:txBody>
              <a:bodyPr wrap="none" rtlCol="0">
                <a:spAutoFit/>
              </a:bodyPr>
              <a:lstStyle/>
              <a:p>
                <a:pPr marL="285750" indent="-285750">
                  <a:buFont typeface="Wingdings" charset="2"/>
                  <a:buChar char="l"/>
                </a:pPr>
                <a:r>
                  <a:rPr kumimoji="1" lang="en-US" altLang="ja-JP" dirty="0" smtClean="0">
                    <a:solidFill>
                      <a:srgbClr val="008000"/>
                    </a:solidFill>
                  </a:rPr>
                  <a:t> </a:t>
                </a:r>
                <a:endParaRPr kumimoji="1" lang="ja-JP" altLang="en-US" dirty="0">
                  <a:solidFill>
                    <a:srgbClr val="008000"/>
                  </a:solidFill>
                </a:endParaRPr>
              </a:p>
            </p:txBody>
          </p:sp>
          <p:sp>
            <p:nvSpPr>
              <p:cNvPr id="18" name="テキスト ボックス 17"/>
              <p:cNvSpPr txBox="1"/>
              <p:nvPr/>
            </p:nvSpPr>
            <p:spPr>
              <a:xfrm>
                <a:off x="9288279" y="2293438"/>
                <a:ext cx="1353255" cy="369332"/>
              </a:xfrm>
              <a:prstGeom prst="rect">
                <a:avLst/>
              </a:prstGeom>
              <a:noFill/>
            </p:spPr>
            <p:txBody>
              <a:bodyPr wrap="none" rtlCol="0">
                <a:spAutoFit/>
              </a:bodyPr>
              <a:lstStyle/>
              <a:p>
                <a:r>
                  <a:rPr kumimoji="1" lang="en-US" altLang="ja-JP" dirty="0" err="1" smtClean="0"/>
                  <a:t>ngspice</a:t>
                </a:r>
                <a:r>
                  <a:rPr kumimoji="1" lang="ja-JP" altLang="en-US" dirty="0" smtClean="0"/>
                  <a:t>結果</a:t>
                </a:r>
                <a:endParaRPr kumimoji="1" lang="ja-JP" altLang="en-US" dirty="0"/>
              </a:p>
            </p:txBody>
          </p:sp>
        </p:grpSp>
      </p:grpSp>
      <p:sp>
        <p:nvSpPr>
          <p:cNvPr id="19" name="テキスト ボックス 18"/>
          <p:cNvSpPr txBox="1"/>
          <p:nvPr/>
        </p:nvSpPr>
        <p:spPr>
          <a:xfrm>
            <a:off x="457200" y="1415534"/>
            <a:ext cx="3484472" cy="400110"/>
          </a:xfrm>
          <a:prstGeom prst="rect">
            <a:avLst/>
          </a:prstGeom>
          <a:noFill/>
        </p:spPr>
        <p:txBody>
          <a:bodyPr wrap="none" rtlCol="0">
            <a:spAutoFit/>
          </a:bodyPr>
          <a:lstStyle/>
          <a:p>
            <a:r>
              <a:rPr kumimoji="1" lang="en-US" altLang="ja-JP" sz="2000" dirty="0" smtClean="0"/>
              <a:t>ex.)</a:t>
            </a:r>
            <a:r>
              <a:rPr kumimoji="1" lang="ja-JP" altLang="en-US" sz="2000" dirty="0" smtClean="0"/>
              <a:t> </a:t>
            </a:r>
            <a:r>
              <a:rPr kumimoji="1" lang="en-US" altLang="ja-JP" sz="2000" dirty="0" err="1" smtClean="0"/>
              <a:t>Nch</a:t>
            </a:r>
            <a:r>
              <a:rPr kumimoji="1" lang="ja-JP" altLang="en-US" sz="2000" dirty="0" smtClean="0"/>
              <a:t> </a:t>
            </a:r>
            <a:r>
              <a:rPr kumimoji="1" lang="en-US" altLang="ja-JP" sz="2000" dirty="0" smtClean="0"/>
              <a:t>ST2</a:t>
            </a:r>
            <a:r>
              <a:rPr kumimoji="1" lang="ja-JP" altLang="en-US" sz="2000" dirty="0" smtClean="0"/>
              <a:t> </a:t>
            </a:r>
            <a:r>
              <a:rPr kumimoji="1" lang="en-US" altLang="ja-JP" sz="2000" dirty="0" smtClean="0"/>
              <a:t>W/L</a:t>
            </a:r>
            <a:r>
              <a:rPr kumimoji="1" lang="ja-JP" altLang="en-US" sz="2000" dirty="0" smtClean="0"/>
              <a:t> </a:t>
            </a:r>
            <a:r>
              <a:rPr kumimoji="1" lang="en-US" altLang="ja-JP" sz="2000" dirty="0" smtClean="0"/>
              <a:t>=</a:t>
            </a:r>
            <a:r>
              <a:rPr kumimoji="1" lang="ja-JP" altLang="en-US" sz="2000" dirty="0" smtClean="0"/>
              <a:t> </a:t>
            </a:r>
            <a:r>
              <a:rPr kumimoji="1" lang="en-US" altLang="ja-JP" sz="2000" dirty="0" smtClean="0"/>
              <a:t>10um / 1um</a:t>
            </a:r>
            <a:endParaRPr kumimoji="1" lang="ja-JP" altLang="en-US" sz="2000" dirty="0"/>
          </a:p>
        </p:txBody>
      </p:sp>
    </p:spTree>
    <p:extLst>
      <p:ext uri="{BB962C8B-B14F-4D97-AF65-F5344CB8AC3E}">
        <p14:creationId xmlns:p14="http://schemas.microsoft.com/office/powerpoint/2010/main" val="5715623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LDD</a:t>
            </a:r>
            <a:r>
              <a:rPr lang="ja-JP" altLang="en-US" dirty="0" smtClean="0"/>
              <a:t>不純物濃度変更後の</a:t>
            </a:r>
            <a:r>
              <a:rPr lang="en-US" altLang="ja-JP" dirty="0" smtClean="0"/>
              <a:t>IV</a:t>
            </a:r>
            <a:r>
              <a:rPr lang="ja-JP" altLang="en-US" dirty="0" smtClean="0"/>
              <a:t>測定</a:t>
            </a:r>
            <a:endParaRPr kumimoji="1" lang="ja-JP" altLang="en-US" dirty="0"/>
          </a:p>
        </p:txBody>
      </p:sp>
      <p:sp>
        <p:nvSpPr>
          <p:cNvPr id="4" name="日付プレースホルダー 3"/>
          <p:cNvSpPr>
            <a:spLocks noGrp="1"/>
          </p:cNvSpPr>
          <p:nvPr>
            <p:ph type="dt" sz="half" idx="10"/>
          </p:nvPr>
        </p:nvSpPr>
        <p:spPr/>
        <p:txBody>
          <a:bodyPr/>
          <a:lstStyle/>
          <a:p>
            <a:r>
              <a:rPr lang="en-US" altLang="ja-JP" smtClean="0"/>
              <a:t>2016</a:t>
            </a:r>
            <a:r>
              <a:rPr lang="ja-JP" altLang="en-US" smtClean="0"/>
              <a:t>年 </a:t>
            </a:r>
            <a:r>
              <a:rPr lang="en-US" altLang="ja-JP" smtClean="0"/>
              <a:t>6</a:t>
            </a:r>
            <a:r>
              <a:rPr lang="ja-JP" altLang="en-US" smtClean="0"/>
              <a:t>月 </a:t>
            </a:r>
            <a:r>
              <a:rPr lang="en-US" altLang="ja-JP" smtClean="0"/>
              <a:t>29</a:t>
            </a:r>
            <a:r>
              <a:rPr lang="ja-JP" altLang="en-US" smtClean="0"/>
              <a:t>日 水曜日</a:t>
            </a:r>
            <a:endParaRPr lang="ja-JP" altLang="en-US" dirty="0"/>
          </a:p>
        </p:txBody>
      </p:sp>
      <p:sp>
        <p:nvSpPr>
          <p:cNvPr id="5" name="フッター プレースホルダー 4"/>
          <p:cNvSpPr>
            <a:spLocks noGrp="1"/>
          </p:cNvSpPr>
          <p:nvPr>
            <p:ph type="ftr" sz="quarter" idx="11"/>
          </p:nvPr>
        </p:nvSpPr>
        <p:spPr/>
        <p:txBody>
          <a:bodyPr/>
          <a:lstStyle/>
          <a:p>
            <a:r>
              <a:rPr lang="ja-JP" altLang="en-US" sz="1200" dirty="0" smtClean="0"/>
              <a:t>第６回</a:t>
            </a:r>
            <a:r>
              <a:rPr lang="en-US" altLang="ja-JP" sz="1200" dirty="0" smtClean="0"/>
              <a:t>SOI</a:t>
            </a:r>
            <a:r>
              <a:rPr lang="ja-JP" altLang="en-US" sz="1200" dirty="0" smtClean="0"/>
              <a:t>研究会 </a:t>
            </a:r>
            <a:r>
              <a:rPr lang="en-US" altLang="ja-JP" sz="1200" dirty="0" smtClean="0"/>
              <a:t>@</a:t>
            </a:r>
            <a:r>
              <a:rPr lang="ja-JP" altLang="en-US" sz="1200" dirty="0" smtClean="0"/>
              <a:t>北海道大学</a:t>
            </a:r>
            <a:endParaRPr lang="en-US" altLang="ja-JP" sz="1200" dirty="0" smtClean="0"/>
          </a:p>
          <a:p>
            <a:r>
              <a:rPr lang="en-US" altLang="ja-JP" sz="1200" dirty="0" smtClean="0"/>
              <a:t>LDD</a:t>
            </a:r>
            <a:r>
              <a:rPr lang="ja-JP" altLang="en-US" sz="1200" dirty="0" smtClean="0"/>
              <a:t>濃度改良後の</a:t>
            </a:r>
            <a:r>
              <a:rPr lang="en-US" altLang="ja-JP" sz="1200" dirty="0" smtClean="0"/>
              <a:t>SOI-FET</a:t>
            </a:r>
            <a:r>
              <a:rPr lang="ja-JP" altLang="en-US" sz="1200" dirty="0" smtClean="0"/>
              <a:t>の極低温環境下での</a:t>
            </a:r>
            <a:endParaRPr lang="en-US" altLang="ja-JP" sz="1200" dirty="0" smtClean="0"/>
          </a:p>
          <a:p>
            <a:r>
              <a:rPr lang="ja-JP" altLang="en-US" sz="1200" dirty="0" smtClean="0"/>
              <a:t>異常特性の改善 </a:t>
            </a:r>
            <a:endParaRPr lang="ja-JP" altLang="en-US" sz="1200" dirty="0"/>
          </a:p>
        </p:txBody>
      </p:sp>
      <p:sp>
        <p:nvSpPr>
          <p:cNvPr id="6" name="スライド番号プレースホルダー 5"/>
          <p:cNvSpPr>
            <a:spLocks noGrp="1"/>
          </p:cNvSpPr>
          <p:nvPr>
            <p:ph type="sldNum" sz="quarter" idx="12"/>
          </p:nvPr>
        </p:nvSpPr>
        <p:spPr/>
        <p:txBody>
          <a:bodyPr/>
          <a:lstStyle/>
          <a:p>
            <a:fld id="{DEDF1EF5-B3F7-F542-883A-074CEEEC7BA2}" type="slidenum">
              <a:rPr lang="ja-JP" altLang="en-US" smtClean="0"/>
              <a:pPr/>
              <a:t>12</a:t>
            </a:fld>
            <a:endParaRPr lang="ja-JP" altLang="en-US" dirty="0"/>
          </a:p>
        </p:txBody>
      </p:sp>
      <p:grpSp>
        <p:nvGrpSpPr>
          <p:cNvPr id="8" name="図形グループ 7"/>
          <p:cNvGrpSpPr/>
          <p:nvPr/>
        </p:nvGrpSpPr>
        <p:grpSpPr>
          <a:xfrm>
            <a:off x="914399" y="3212976"/>
            <a:ext cx="7265097" cy="2752918"/>
            <a:chOff x="914399" y="3212976"/>
            <a:chExt cx="7265097" cy="2752918"/>
          </a:xfrm>
        </p:grpSpPr>
        <p:sp>
          <p:nvSpPr>
            <p:cNvPr id="9" name="正方形/長方形 8"/>
            <p:cNvSpPr/>
            <p:nvPr/>
          </p:nvSpPr>
          <p:spPr>
            <a:xfrm>
              <a:off x="1991638" y="4503559"/>
              <a:ext cx="5047989" cy="17536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p:cNvSpPr/>
            <p:nvPr/>
          </p:nvSpPr>
          <p:spPr>
            <a:xfrm>
              <a:off x="3670126" y="4015044"/>
              <a:ext cx="1565753" cy="400833"/>
            </a:xfrm>
            <a:prstGeom prst="rect">
              <a:avLst/>
            </a:prstGeom>
            <a:solidFill>
              <a:schemeClr val="accent6">
                <a:lumMod val="60000"/>
                <a:lumOff val="4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solidFill>
                    <a:srgbClr val="000000"/>
                  </a:solidFill>
                </a:rPr>
                <a:t>Gate</a:t>
              </a:r>
              <a:endParaRPr kumimoji="1" lang="ja-JP" altLang="en-US" dirty="0">
                <a:solidFill>
                  <a:srgbClr val="000000"/>
                </a:solidFill>
              </a:endParaRPr>
            </a:p>
          </p:txBody>
        </p:sp>
        <p:sp>
          <p:nvSpPr>
            <p:cNvPr id="11" name="円弧 10"/>
            <p:cNvSpPr/>
            <p:nvPr/>
          </p:nvSpPr>
          <p:spPr>
            <a:xfrm>
              <a:off x="4690997" y="4015044"/>
              <a:ext cx="1014608" cy="1014608"/>
            </a:xfrm>
            <a:prstGeom prst="arc">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2" name="円弧 11"/>
            <p:cNvSpPr/>
            <p:nvPr/>
          </p:nvSpPr>
          <p:spPr>
            <a:xfrm rot="16200000">
              <a:off x="3200400" y="4015044"/>
              <a:ext cx="1014608" cy="1014608"/>
            </a:xfrm>
            <a:prstGeom prst="arc">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3" name="正方形/長方形 12"/>
            <p:cNvSpPr/>
            <p:nvPr/>
          </p:nvSpPr>
          <p:spPr>
            <a:xfrm>
              <a:off x="914399" y="4683355"/>
              <a:ext cx="7265097" cy="63882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t>BOX</a:t>
              </a:r>
              <a:endParaRPr kumimoji="1" lang="ja-JP" altLang="en-US" dirty="0"/>
            </a:p>
          </p:txBody>
        </p:sp>
        <p:sp>
          <p:nvSpPr>
            <p:cNvPr id="14" name="フリーフォーム 13"/>
            <p:cNvSpPr/>
            <p:nvPr/>
          </p:nvSpPr>
          <p:spPr>
            <a:xfrm>
              <a:off x="1991638" y="4500164"/>
              <a:ext cx="1281113" cy="180975"/>
            </a:xfrm>
            <a:custGeom>
              <a:avLst/>
              <a:gdLst>
                <a:gd name="connsiteX0" fmla="*/ 0 w 1281113"/>
                <a:gd name="connsiteY0" fmla="*/ 0 h 180975"/>
                <a:gd name="connsiteX1" fmla="*/ 1281113 w 1281113"/>
                <a:gd name="connsiteY1" fmla="*/ 0 h 180975"/>
                <a:gd name="connsiteX2" fmla="*/ 1233488 w 1281113"/>
                <a:gd name="connsiteY2" fmla="*/ 180975 h 180975"/>
                <a:gd name="connsiteX3" fmla="*/ 2381 w 1281113"/>
                <a:gd name="connsiteY3" fmla="*/ 180975 h 180975"/>
                <a:gd name="connsiteX4" fmla="*/ 0 w 1281113"/>
                <a:gd name="connsiteY4" fmla="*/ 0 h 180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81113" h="180975">
                  <a:moveTo>
                    <a:pt x="0" y="0"/>
                  </a:moveTo>
                  <a:lnTo>
                    <a:pt x="1281113" y="0"/>
                  </a:lnTo>
                  <a:lnTo>
                    <a:pt x="1233488" y="180975"/>
                  </a:lnTo>
                  <a:lnTo>
                    <a:pt x="2381" y="180975"/>
                  </a:lnTo>
                  <a:cubicBezTo>
                    <a:pt x="1587" y="120650"/>
                    <a:pt x="794" y="60325"/>
                    <a:pt x="0" y="0"/>
                  </a:cubicBezTo>
                  <a:close/>
                </a:path>
              </a:pathLst>
            </a:custGeom>
            <a:solidFill>
              <a:schemeClr val="accent2">
                <a:lumMod val="40000"/>
                <a:lumOff val="6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solidFill>
                    <a:schemeClr val="bg1"/>
                  </a:solidFill>
                </a:rPr>
                <a:t>P+</a:t>
              </a:r>
              <a:endParaRPr kumimoji="1" lang="ja-JP" altLang="en-US" dirty="0">
                <a:solidFill>
                  <a:schemeClr val="bg1"/>
                </a:solidFill>
              </a:endParaRPr>
            </a:p>
          </p:txBody>
        </p:sp>
        <p:sp>
          <p:nvSpPr>
            <p:cNvPr id="15" name="フリーフォーム 14"/>
            <p:cNvSpPr/>
            <p:nvPr/>
          </p:nvSpPr>
          <p:spPr>
            <a:xfrm>
              <a:off x="5610877" y="4500164"/>
              <a:ext cx="1428750" cy="180975"/>
            </a:xfrm>
            <a:custGeom>
              <a:avLst/>
              <a:gdLst>
                <a:gd name="connsiteX0" fmla="*/ 1426369 w 1428750"/>
                <a:gd name="connsiteY0" fmla="*/ 0 h 180975"/>
                <a:gd name="connsiteX1" fmla="*/ 0 w 1428750"/>
                <a:gd name="connsiteY1" fmla="*/ 0 h 180975"/>
                <a:gd name="connsiteX2" fmla="*/ 59532 w 1428750"/>
                <a:gd name="connsiteY2" fmla="*/ 180975 h 180975"/>
                <a:gd name="connsiteX3" fmla="*/ 1428750 w 1428750"/>
                <a:gd name="connsiteY3" fmla="*/ 178594 h 180975"/>
                <a:gd name="connsiteX4" fmla="*/ 1426369 w 1428750"/>
                <a:gd name="connsiteY4" fmla="*/ 0 h 180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8750" h="180975">
                  <a:moveTo>
                    <a:pt x="1426369" y="0"/>
                  </a:moveTo>
                  <a:lnTo>
                    <a:pt x="0" y="0"/>
                  </a:lnTo>
                  <a:lnTo>
                    <a:pt x="59532" y="180975"/>
                  </a:lnTo>
                  <a:lnTo>
                    <a:pt x="1428750" y="178594"/>
                  </a:lnTo>
                  <a:cubicBezTo>
                    <a:pt x="1427956" y="119063"/>
                    <a:pt x="1427163" y="59531"/>
                    <a:pt x="1426369" y="0"/>
                  </a:cubicBezTo>
                  <a:close/>
                </a:path>
              </a:pathLst>
            </a:custGeom>
            <a:solidFill>
              <a:schemeClr val="accent2">
                <a:lumMod val="40000"/>
                <a:lumOff val="6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solidFill>
                    <a:srgbClr val="000000"/>
                  </a:solidFill>
                </a:rPr>
                <a:t>P+</a:t>
              </a:r>
              <a:endParaRPr kumimoji="1" lang="ja-JP" altLang="en-US" dirty="0">
                <a:solidFill>
                  <a:srgbClr val="000000"/>
                </a:solidFill>
              </a:endParaRPr>
            </a:p>
          </p:txBody>
        </p:sp>
        <p:sp>
          <p:nvSpPr>
            <p:cNvPr id="16" name="フリーフォーム 15"/>
            <p:cNvSpPr/>
            <p:nvPr/>
          </p:nvSpPr>
          <p:spPr>
            <a:xfrm>
              <a:off x="3234292" y="4497947"/>
              <a:ext cx="419100" cy="180975"/>
            </a:xfrm>
            <a:custGeom>
              <a:avLst/>
              <a:gdLst>
                <a:gd name="connsiteX0" fmla="*/ 42863 w 419100"/>
                <a:gd name="connsiteY0" fmla="*/ 0 h 180975"/>
                <a:gd name="connsiteX1" fmla="*/ 333375 w 419100"/>
                <a:gd name="connsiteY1" fmla="*/ 2382 h 180975"/>
                <a:gd name="connsiteX2" fmla="*/ 419100 w 419100"/>
                <a:gd name="connsiteY2" fmla="*/ 50007 h 180975"/>
                <a:gd name="connsiteX3" fmla="*/ 416719 w 419100"/>
                <a:gd name="connsiteY3" fmla="*/ 180975 h 180975"/>
                <a:gd name="connsiteX4" fmla="*/ 0 w 419100"/>
                <a:gd name="connsiteY4" fmla="*/ 178594 h 180975"/>
                <a:gd name="connsiteX5" fmla="*/ 42863 w 419100"/>
                <a:gd name="connsiteY5" fmla="*/ 0 h 180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19100" h="180975">
                  <a:moveTo>
                    <a:pt x="42863" y="0"/>
                  </a:moveTo>
                  <a:lnTo>
                    <a:pt x="333375" y="2382"/>
                  </a:lnTo>
                  <a:lnTo>
                    <a:pt x="419100" y="50007"/>
                  </a:lnTo>
                  <a:cubicBezTo>
                    <a:pt x="418306" y="93663"/>
                    <a:pt x="417513" y="137319"/>
                    <a:pt x="416719" y="180975"/>
                  </a:cubicBezTo>
                  <a:lnTo>
                    <a:pt x="0" y="178594"/>
                  </a:lnTo>
                  <a:lnTo>
                    <a:pt x="42863" y="0"/>
                  </a:lnTo>
                  <a:close/>
                </a:path>
              </a:pathLst>
            </a:custGeom>
            <a:solidFill>
              <a:schemeClr val="accent4">
                <a:lumMod val="40000"/>
                <a:lumOff val="60000"/>
              </a:schemeClr>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solidFill>
                    <a:srgbClr val="000000"/>
                  </a:solidFill>
                </a:rPr>
                <a:t>P-</a:t>
              </a:r>
              <a:endParaRPr kumimoji="1" lang="ja-JP" altLang="en-US" dirty="0">
                <a:solidFill>
                  <a:srgbClr val="000000"/>
                </a:solidFill>
              </a:endParaRPr>
            </a:p>
          </p:txBody>
        </p:sp>
        <p:sp>
          <p:nvSpPr>
            <p:cNvPr id="17" name="フリーフォーム 16"/>
            <p:cNvSpPr/>
            <p:nvPr/>
          </p:nvSpPr>
          <p:spPr>
            <a:xfrm>
              <a:off x="5264943" y="4497948"/>
              <a:ext cx="409575" cy="180975"/>
            </a:xfrm>
            <a:custGeom>
              <a:avLst/>
              <a:gdLst>
                <a:gd name="connsiteX0" fmla="*/ 347663 w 409575"/>
                <a:gd name="connsiteY0" fmla="*/ 0 h 180975"/>
                <a:gd name="connsiteX1" fmla="*/ 69057 w 409575"/>
                <a:gd name="connsiteY1" fmla="*/ 2381 h 180975"/>
                <a:gd name="connsiteX2" fmla="*/ 0 w 409575"/>
                <a:gd name="connsiteY2" fmla="*/ 50006 h 180975"/>
                <a:gd name="connsiteX3" fmla="*/ 0 w 409575"/>
                <a:gd name="connsiteY3" fmla="*/ 180975 h 180975"/>
                <a:gd name="connsiteX4" fmla="*/ 409575 w 409575"/>
                <a:gd name="connsiteY4" fmla="*/ 180975 h 180975"/>
                <a:gd name="connsiteX5" fmla="*/ 347663 w 409575"/>
                <a:gd name="connsiteY5" fmla="*/ 0 h 180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9575" h="180975">
                  <a:moveTo>
                    <a:pt x="347663" y="0"/>
                  </a:moveTo>
                  <a:lnTo>
                    <a:pt x="69057" y="2381"/>
                  </a:lnTo>
                  <a:lnTo>
                    <a:pt x="0" y="50006"/>
                  </a:lnTo>
                  <a:lnTo>
                    <a:pt x="0" y="180975"/>
                  </a:lnTo>
                  <a:lnTo>
                    <a:pt x="409575" y="180975"/>
                  </a:lnTo>
                  <a:lnTo>
                    <a:pt x="347663" y="0"/>
                  </a:lnTo>
                  <a:close/>
                </a:path>
              </a:pathLst>
            </a:custGeom>
            <a:solidFill>
              <a:schemeClr val="accent4">
                <a:lumMod val="40000"/>
                <a:lumOff val="60000"/>
              </a:schemeClr>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solidFill>
                    <a:srgbClr val="000000"/>
                  </a:solidFill>
                </a:rPr>
                <a:t>P-</a:t>
              </a:r>
              <a:endParaRPr kumimoji="1" lang="ja-JP" altLang="en-US" dirty="0">
                <a:solidFill>
                  <a:srgbClr val="000000"/>
                </a:solidFill>
              </a:endParaRPr>
            </a:p>
          </p:txBody>
        </p:sp>
        <p:sp>
          <p:nvSpPr>
            <p:cNvPr id="18" name="円/楕円 17"/>
            <p:cNvSpPr/>
            <p:nvPr/>
          </p:nvSpPr>
          <p:spPr>
            <a:xfrm>
              <a:off x="3502819" y="4356085"/>
              <a:ext cx="302419" cy="232349"/>
            </a:xfrm>
            <a:prstGeom prst="ellipse">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円/楕円 18"/>
            <p:cNvSpPr/>
            <p:nvPr/>
          </p:nvSpPr>
          <p:spPr>
            <a:xfrm>
              <a:off x="5100213" y="4348269"/>
              <a:ext cx="302419" cy="232349"/>
            </a:xfrm>
            <a:prstGeom prst="ellipse">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0" name="直線矢印コネクタ 19"/>
            <p:cNvCxnSpPr>
              <a:endCxn id="18" idx="7"/>
            </p:cNvCxnSpPr>
            <p:nvPr/>
          </p:nvCxnSpPr>
          <p:spPr>
            <a:xfrm flipH="1">
              <a:off x="3760950" y="3651235"/>
              <a:ext cx="713419" cy="738877"/>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直線矢印コネクタ 20"/>
            <p:cNvCxnSpPr>
              <a:endCxn id="19" idx="1"/>
            </p:cNvCxnSpPr>
            <p:nvPr/>
          </p:nvCxnSpPr>
          <p:spPr>
            <a:xfrm>
              <a:off x="4546947" y="3642800"/>
              <a:ext cx="597554" cy="73949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2" name="直線矢印コネクタ 21"/>
            <p:cNvCxnSpPr/>
            <p:nvPr/>
          </p:nvCxnSpPr>
          <p:spPr>
            <a:xfrm flipH="1" flipV="1">
              <a:off x="3502819" y="4678922"/>
              <a:ext cx="302419" cy="96450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3" name="直線矢印コネクタ 22"/>
            <p:cNvCxnSpPr/>
            <p:nvPr/>
          </p:nvCxnSpPr>
          <p:spPr>
            <a:xfrm flipV="1">
              <a:off x="3930921" y="4676116"/>
              <a:ext cx="1538809" cy="982001"/>
            </a:xfrm>
            <a:prstGeom prst="straightConnector1">
              <a:avLst/>
            </a:prstGeom>
            <a:ln>
              <a:solidFill>
                <a:srgbClr val="000000"/>
              </a:solidFill>
              <a:tailEnd type="triangle"/>
            </a:ln>
          </p:spPr>
          <p:style>
            <a:lnRef idx="1">
              <a:schemeClr val="accent1"/>
            </a:lnRef>
            <a:fillRef idx="0">
              <a:schemeClr val="accent1"/>
            </a:fillRef>
            <a:effectRef idx="0">
              <a:schemeClr val="accent1"/>
            </a:effectRef>
            <a:fontRef idx="minor">
              <a:schemeClr val="tx1"/>
            </a:fontRef>
          </p:style>
        </p:cxnSp>
        <p:sp>
          <p:nvSpPr>
            <p:cNvPr id="24" name="テキスト ボックス 23"/>
            <p:cNvSpPr txBox="1"/>
            <p:nvPr/>
          </p:nvSpPr>
          <p:spPr>
            <a:xfrm>
              <a:off x="2333904" y="5658117"/>
              <a:ext cx="4407066" cy="307777"/>
            </a:xfrm>
            <a:prstGeom prst="rect">
              <a:avLst/>
            </a:prstGeom>
            <a:noFill/>
            <a:ln>
              <a:solidFill>
                <a:srgbClr val="000000"/>
              </a:solidFill>
            </a:ln>
          </p:spPr>
          <p:txBody>
            <a:bodyPr wrap="square" rtlCol="0">
              <a:spAutoFit/>
            </a:bodyPr>
            <a:lstStyle/>
            <a:p>
              <a:r>
                <a:rPr kumimoji="1" lang="en-US" altLang="ja-JP" sz="1400" dirty="0" smtClean="0">
                  <a:solidFill>
                    <a:srgbClr val="000000"/>
                  </a:solidFill>
                </a:rPr>
                <a:t>LDD</a:t>
              </a:r>
              <a:r>
                <a:rPr kumimoji="1" lang="ja-JP" altLang="en-US" sz="1400" dirty="0" smtClean="0">
                  <a:solidFill>
                    <a:srgbClr val="000000"/>
                  </a:solidFill>
                </a:rPr>
                <a:t>（</a:t>
              </a:r>
              <a:r>
                <a:rPr kumimoji="1" lang="en-US" altLang="ja-JP" sz="1400" dirty="0" smtClean="0">
                  <a:solidFill>
                    <a:srgbClr val="000000"/>
                  </a:solidFill>
                </a:rPr>
                <a:t>Lightly</a:t>
              </a:r>
              <a:r>
                <a:rPr kumimoji="1" lang="ja-JP" altLang="en-US" sz="1400" dirty="0" smtClean="0">
                  <a:solidFill>
                    <a:srgbClr val="000000"/>
                  </a:solidFill>
                </a:rPr>
                <a:t> </a:t>
              </a:r>
              <a:r>
                <a:rPr kumimoji="1" lang="en-US" altLang="ja-JP" sz="1400" dirty="0" smtClean="0">
                  <a:solidFill>
                    <a:srgbClr val="000000"/>
                  </a:solidFill>
                </a:rPr>
                <a:t>Doped</a:t>
              </a:r>
              <a:r>
                <a:rPr kumimoji="1" lang="ja-JP" altLang="en-US" sz="1400" dirty="0" smtClean="0">
                  <a:solidFill>
                    <a:srgbClr val="000000"/>
                  </a:solidFill>
                </a:rPr>
                <a:t> </a:t>
              </a:r>
              <a:r>
                <a:rPr kumimoji="1" lang="en-US" altLang="ja-JP" sz="1400" dirty="0" smtClean="0">
                  <a:solidFill>
                    <a:srgbClr val="000000"/>
                  </a:solidFill>
                </a:rPr>
                <a:t>Drain)</a:t>
              </a:r>
              <a:r>
                <a:rPr kumimoji="1" lang="ja-JP" altLang="en-US" sz="1400" dirty="0" smtClean="0">
                  <a:solidFill>
                    <a:srgbClr val="000000"/>
                  </a:solidFill>
                </a:rPr>
                <a:t>層：</a:t>
              </a:r>
              <a:r>
                <a:rPr kumimoji="1" lang="en-US" altLang="ja-JP" sz="1400" dirty="0" smtClean="0">
                  <a:solidFill>
                    <a:srgbClr val="000000"/>
                  </a:solidFill>
                </a:rPr>
                <a:t>Drain</a:t>
              </a:r>
              <a:r>
                <a:rPr kumimoji="1" lang="ja-JP" altLang="en-US" sz="1400" dirty="0" smtClean="0">
                  <a:solidFill>
                    <a:srgbClr val="000000"/>
                  </a:solidFill>
                </a:rPr>
                <a:t>電界緩和のための層</a:t>
              </a:r>
              <a:endParaRPr kumimoji="1" lang="ja-JP" altLang="en-US" sz="1400" dirty="0">
                <a:solidFill>
                  <a:srgbClr val="000000"/>
                </a:solidFill>
              </a:endParaRPr>
            </a:p>
          </p:txBody>
        </p:sp>
        <p:sp>
          <p:nvSpPr>
            <p:cNvPr id="25" name="テキスト ボックス 24"/>
            <p:cNvSpPr txBox="1"/>
            <p:nvPr/>
          </p:nvSpPr>
          <p:spPr>
            <a:xfrm>
              <a:off x="3272751" y="3212976"/>
              <a:ext cx="4255391" cy="461665"/>
            </a:xfrm>
            <a:prstGeom prst="rect">
              <a:avLst/>
            </a:prstGeom>
            <a:noFill/>
            <a:ln>
              <a:solidFill>
                <a:srgbClr val="000000"/>
              </a:solidFill>
            </a:ln>
          </p:spPr>
          <p:txBody>
            <a:bodyPr wrap="square" rtlCol="0">
              <a:spAutoFit/>
            </a:bodyPr>
            <a:lstStyle/>
            <a:p>
              <a:r>
                <a:rPr kumimoji="1" lang="en-US" altLang="ja-JP" sz="1200" b="1" dirty="0" smtClean="0">
                  <a:solidFill>
                    <a:srgbClr val="FF0000"/>
                  </a:solidFill>
                </a:rPr>
                <a:t>LDD</a:t>
              </a:r>
              <a:r>
                <a:rPr kumimoji="1" lang="ja-JP" altLang="en-US" sz="1200" b="1" dirty="0" smtClean="0">
                  <a:solidFill>
                    <a:srgbClr val="FF0000"/>
                  </a:solidFill>
                </a:rPr>
                <a:t>のドープが薄いと</a:t>
              </a:r>
              <a:r>
                <a:rPr kumimoji="1" lang="en-US" altLang="ja-JP" sz="1200" b="1" dirty="0" smtClean="0">
                  <a:solidFill>
                    <a:srgbClr val="FF0000"/>
                  </a:solidFill>
                </a:rPr>
                <a:t>offset gate</a:t>
              </a:r>
              <a:r>
                <a:rPr kumimoji="1" lang="ja-JP" altLang="en-US" sz="1200" b="1" dirty="0" smtClean="0">
                  <a:solidFill>
                    <a:srgbClr val="FF0000"/>
                  </a:solidFill>
                </a:rPr>
                <a:t>となり、ゲートエッジの特性変動につながる可能性あり。</a:t>
              </a:r>
              <a:endParaRPr kumimoji="1" lang="ja-JP" altLang="en-US" sz="1200" b="1" dirty="0">
                <a:solidFill>
                  <a:srgbClr val="FF0000"/>
                </a:solidFill>
              </a:endParaRPr>
            </a:p>
          </p:txBody>
        </p:sp>
      </p:grpSp>
      <p:sp>
        <p:nvSpPr>
          <p:cNvPr id="26" name="テキスト ボックス 25"/>
          <p:cNvSpPr txBox="1"/>
          <p:nvPr/>
        </p:nvSpPr>
        <p:spPr>
          <a:xfrm>
            <a:off x="373148" y="1268760"/>
            <a:ext cx="8635697" cy="1754327"/>
          </a:xfrm>
          <a:prstGeom prst="rect">
            <a:avLst/>
          </a:prstGeom>
          <a:noFill/>
        </p:spPr>
        <p:txBody>
          <a:bodyPr wrap="none" rtlCol="0">
            <a:spAutoFit/>
          </a:bodyPr>
          <a:lstStyle/>
          <a:p>
            <a:r>
              <a:rPr kumimoji="1" lang="ja-JP" altLang="ja-JP" dirty="0" smtClean="0">
                <a:solidFill>
                  <a:srgbClr val="000000"/>
                </a:solidFill>
              </a:rPr>
              <a:t>L</a:t>
            </a:r>
            <a:r>
              <a:rPr kumimoji="1" lang="en-US" altLang="ja-JP" dirty="0" smtClean="0">
                <a:solidFill>
                  <a:srgbClr val="000000"/>
                </a:solidFill>
              </a:rPr>
              <a:t>DD</a:t>
            </a:r>
            <a:r>
              <a:rPr kumimoji="1" lang="ja-JP" altLang="en-US" dirty="0" smtClean="0">
                <a:solidFill>
                  <a:srgbClr val="000000"/>
                </a:solidFill>
              </a:rPr>
              <a:t>構造 </a:t>
            </a:r>
            <a:r>
              <a:rPr kumimoji="1" lang="en-US" altLang="ja-JP" dirty="0" smtClean="0">
                <a:solidFill>
                  <a:srgbClr val="000000"/>
                </a:solidFill>
              </a:rPr>
              <a:t>:</a:t>
            </a:r>
            <a:r>
              <a:rPr kumimoji="1" lang="ja-JP" altLang="en-US" dirty="0" smtClean="0">
                <a:solidFill>
                  <a:srgbClr val="000000"/>
                </a:solidFill>
              </a:rPr>
              <a:t> </a:t>
            </a:r>
            <a:r>
              <a:rPr kumimoji="1" lang="en-US" altLang="ja-JP" dirty="0" smtClean="0">
                <a:solidFill>
                  <a:srgbClr val="000000"/>
                </a:solidFill>
              </a:rPr>
              <a:t>Lightly</a:t>
            </a:r>
            <a:r>
              <a:rPr kumimoji="1" lang="ja-JP" altLang="en-US" dirty="0" smtClean="0">
                <a:solidFill>
                  <a:srgbClr val="000000"/>
                </a:solidFill>
              </a:rPr>
              <a:t> </a:t>
            </a:r>
            <a:r>
              <a:rPr kumimoji="1" lang="en-US" altLang="ja-JP" dirty="0" smtClean="0">
                <a:solidFill>
                  <a:srgbClr val="000000"/>
                </a:solidFill>
              </a:rPr>
              <a:t>Doped</a:t>
            </a:r>
            <a:r>
              <a:rPr kumimoji="1" lang="ja-JP" altLang="en-US" dirty="0" smtClean="0">
                <a:solidFill>
                  <a:srgbClr val="000000"/>
                </a:solidFill>
              </a:rPr>
              <a:t> </a:t>
            </a:r>
            <a:r>
              <a:rPr kumimoji="1" lang="en-US" altLang="ja-JP" dirty="0" smtClean="0">
                <a:solidFill>
                  <a:srgbClr val="000000"/>
                </a:solidFill>
              </a:rPr>
              <a:t>Drain</a:t>
            </a:r>
            <a:r>
              <a:rPr kumimoji="1" lang="en-US" altLang="ja-JP" dirty="0">
                <a:solidFill>
                  <a:srgbClr val="000000"/>
                </a:solidFill>
              </a:rPr>
              <a:t> </a:t>
            </a:r>
            <a:r>
              <a:rPr kumimoji="1" lang="en-US" altLang="ja-JP" dirty="0" smtClean="0">
                <a:solidFill>
                  <a:srgbClr val="000000"/>
                </a:solidFill>
              </a:rPr>
              <a:t> </a:t>
            </a:r>
            <a:r>
              <a:rPr kumimoji="1" lang="ja-JP" altLang="en-US" dirty="0" smtClean="0">
                <a:solidFill>
                  <a:srgbClr val="000000"/>
                </a:solidFill>
              </a:rPr>
              <a:t>・・・</a:t>
            </a:r>
            <a:r>
              <a:rPr kumimoji="1" lang="en-US" altLang="ja-JP" dirty="0" smtClean="0">
                <a:solidFill>
                  <a:srgbClr val="000000"/>
                </a:solidFill>
              </a:rPr>
              <a:t>  </a:t>
            </a:r>
            <a:r>
              <a:rPr kumimoji="1" lang="ja-JP" altLang="en-US" dirty="0" smtClean="0">
                <a:solidFill>
                  <a:srgbClr val="000000"/>
                </a:solidFill>
              </a:rPr>
              <a:t>ドレインとソースの間に低濃度の不純物領域を形成</a:t>
            </a:r>
            <a:endParaRPr kumimoji="1" lang="en-US" altLang="ja-JP" dirty="0" smtClean="0">
              <a:solidFill>
                <a:srgbClr val="000000"/>
              </a:solidFill>
            </a:endParaRPr>
          </a:p>
          <a:p>
            <a:r>
              <a:rPr kumimoji="1" lang="ja-JP" altLang="ja-JP" dirty="0">
                <a:solidFill>
                  <a:srgbClr val="000000"/>
                </a:solidFill>
              </a:rPr>
              <a:t>　</a:t>
            </a:r>
            <a:r>
              <a:rPr kumimoji="1" lang="ja-JP" altLang="en-US" dirty="0" smtClean="0">
                <a:solidFill>
                  <a:srgbClr val="000000"/>
                </a:solidFill>
              </a:rPr>
              <a:t>　　　　　　　　　　　　　　　　　　　　　　　</a:t>
            </a:r>
            <a:r>
              <a:rPr kumimoji="1" lang="en-US" altLang="ja-JP" dirty="0" smtClean="0">
                <a:solidFill>
                  <a:srgbClr val="000000"/>
                </a:solidFill>
              </a:rPr>
              <a:t>→</a:t>
            </a:r>
            <a:r>
              <a:rPr kumimoji="1" lang="ja-JP" altLang="en-US" dirty="0" smtClean="0">
                <a:solidFill>
                  <a:srgbClr val="000000"/>
                </a:solidFill>
              </a:rPr>
              <a:t>ドレインに高電界が生じるのを防ぐ</a:t>
            </a:r>
            <a:endParaRPr kumimoji="1" lang="en-US" altLang="ja-JP" dirty="0" smtClean="0">
              <a:solidFill>
                <a:srgbClr val="000000"/>
              </a:solidFill>
            </a:endParaRPr>
          </a:p>
          <a:p>
            <a:endParaRPr kumimoji="1" lang="en-US" altLang="ja-JP" dirty="0">
              <a:solidFill>
                <a:srgbClr val="000000"/>
              </a:solidFill>
            </a:endParaRPr>
          </a:p>
          <a:p>
            <a:r>
              <a:rPr kumimoji="1" lang="en-US" altLang="en-US" dirty="0" smtClean="0">
                <a:solidFill>
                  <a:srgbClr val="000000"/>
                </a:solidFill>
              </a:rPr>
              <a:t>SPICE</a:t>
            </a:r>
            <a:r>
              <a:rPr kumimoji="1" lang="ja-JP" altLang="en-US" dirty="0" smtClean="0">
                <a:solidFill>
                  <a:srgbClr val="000000"/>
                </a:solidFill>
              </a:rPr>
              <a:t>抽出のために測定した</a:t>
            </a:r>
            <a:r>
              <a:rPr kumimoji="1" lang="en-US" altLang="ja-JP" dirty="0" smtClean="0">
                <a:solidFill>
                  <a:srgbClr val="000000"/>
                </a:solidFill>
              </a:rPr>
              <a:t>SOI-FET</a:t>
            </a:r>
            <a:r>
              <a:rPr kumimoji="1" lang="ja-JP" altLang="en-US" dirty="0" smtClean="0">
                <a:solidFill>
                  <a:srgbClr val="000000"/>
                </a:solidFill>
              </a:rPr>
              <a:t>は、</a:t>
            </a:r>
            <a:r>
              <a:rPr kumimoji="1" lang="en-US" altLang="ja-JP" dirty="0" smtClean="0">
                <a:solidFill>
                  <a:srgbClr val="000000"/>
                </a:solidFill>
              </a:rPr>
              <a:t>LDD</a:t>
            </a:r>
            <a:r>
              <a:rPr kumimoji="1" lang="ja-JP" altLang="en-US" dirty="0" smtClean="0">
                <a:solidFill>
                  <a:srgbClr val="000000"/>
                </a:solidFill>
              </a:rPr>
              <a:t>のドープを薄くした</a:t>
            </a:r>
            <a:r>
              <a:rPr kumimoji="1" lang="en-US" altLang="ja-JP" dirty="0" smtClean="0">
                <a:solidFill>
                  <a:srgbClr val="000000"/>
                </a:solidFill>
              </a:rPr>
              <a:t>SOI-FET</a:t>
            </a:r>
            <a:r>
              <a:rPr kumimoji="1" lang="ja-JP" altLang="en-US" dirty="0" smtClean="0">
                <a:solidFill>
                  <a:srgbClr val="000000"/>
                </a:solidFill>
              </a:rPr>
              <a:t>だったため、</a:t>
            </a:r>
            <a:r>
              <a:rPr kumimoji="1" lang="en-US" altLang="ja-JP" dirty="0" smtClean="0">
                <a:solidFill>
                  <a:srgbClr val="000000"/>
                </a:solidFill>
              </a:rPr>
              <a:t/>
            </a:r>
            <a:br>
              <a:rPr kumimoji="1" lang="en-US" altLang="ja-JP" dirty="0" smtClean="0">
                <a:solidFill>
                  <a:srgbClr val="000000"/>
                </a:solidFill>
              </a:rPr>
            </a:br>
            <a:r>
              <a:rPr kumimoji="1" lang="ja-JP" altLang="en-US" dirty="0" smtClean="0">
                <a:solidFill>
                  <a:srgbClr val="000000"/>
                </a:solidFill>
              </a:rPr>
              <a:t>ゲートエッジ部の特性が変動し、</a:t>
            </a:r>
            <a:r>
              <a:rPr lang="ja-JP" altLang="ja-JP" dirty="0" smtClean="0">
                <a:solidFill>
                  <a:srgbClr val="000000"/>
                </a:solidFill>
              </a:rPr>
              <a:t>R</a:t>
            </a:r>
            <a:r>
              <a:rPr lang="en-US" altLang="ja-JP" dirty="0" smtClean="0">
                <a:solidFill>
                  <a:srgbClr val="000000"/>
                </a:solidFill>
              </a:rPr>
              <a:t>d</a:t>
            </a:r>
            <a:r>
              <a:rPr lang="ja-JP" altLang="en-US" dirty="0" smtClean="0">
                <a:solidFill>
                  <a:srgbClr val="000000"/>
                </a:solidFill>
              </a:rPr>
              <a:t>が異常に高くなる現象が見られた</a:t>
            </a:r>
            <a:endParaRPr kumimoji="1" lang="en-US" altLang="ja-JP" dirty="0" smtClean="0">
              <a:solidFill>
                <a:srgbClr val="000000"/>
              </a:solidFill>
            </a:endParaRPr>
          </a:p>
          <a:p>
            <a:r>
              <a:rPr kumimoji="1" lang="en-US" altLang="ja-JP" dirty="0">
                <a:solidFill>
                  <a:srgbClr val="000000"/>
                </a:solidFill>
              </a:rPr>
              <a:t>	</a:t>
            </a:r>
            <a:r>
              <a:rPr kumimoji="1" lang="en-US" altLang="ja-JP" dirty="0" smtClean="0">
                <a:solidFill>
                  <a:srgbClr val="000000"/>
                </a:solidFill>
              </a:rPr>
              <a:t>→</a:t>
            </a:r>
            <a:r>
              <a:rPr kumimoji="1" lang="ja-JP" altLang="en-US" dirty="0" smtClean="0">
                <a:solidFill>
                  <a:srgbClr val="000000"/>
                </a:solidFill>
              </a:rPr>
              <a:t>なので、ドープを濃くした</a:t>
            </a:r>
            <a:r>
              <a:rPr kumimoji="1" lang="en-US" altLang="ja-JP" dirty="0" smtClean="0">
                <a:solidFill>
                  <a:srgbClr val="000000"/>
                </a:solidFill>
              </a:rPr>
              <a:t>SOI-FET</a:t>
            </a:r>
            <a:r>
              <a:rPr kumimoji="1" lang="ja-JP" altLang="en-US" dirty="0" smtClean="0">
                <a:solidFill>
                  <a:srgbClr val="000000"/>
                </a:solidFill>
              </a:rPr>
              <a:t>を</a:t>
            </a:r>
            <a:r>
              <a:rPr lang="ja-JP" altLang="en-US" dirty="0" smtClean="0">
                <a:solidFill>
                  <a:srgbClr val="000000"/>
                </a:solidFill>
              </a:rPr>
              <a:t>極低温環境下で測定</a:t>
            </a:r>
            <a:endParaRPr kumimoji="1" lang="en-US" altLang="ja-JP" dirty="0" smtClean="0">
              <a:solidFill>
                <a:srgbClr val="000000"/>
              </a:solidFill>
            </a:endParaRPr>
          </a:p>
        </p:txBody>
      </p:sp>
    </p:spTree>
    <p:extLst>
      <p:ext uri="{BB962C8B-B14F-4D97-AF65-F5344CB8AC3E}">
        <p14:creationId xmlns:p14="http://schemas.microsoft.com/office/powerpoint/2010/main" val="35903928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p:cNvSpPr>
            <a:spLocks noGrp="1"/>
          </p:cNvSpPr>
          <p:nvPr>
            <p:ph type="dt" sz="half" idx="10"/>
          </p:nvPr>
        </p:nvSpPr>
        <p:spPr/>
        <p:txBody>
          <a:bodyPr/>
          <a:lstStyle/>
          <a:p>
            <a:r>
              <a:rPr lang="en-US" altLang="ja-JP" smtClean="0"/>
              <a:t>2016</a:t>
            </a:r>
            <a:r>
              <a:rPr lang="ja-JP" altLang="en-US" smtClean="0"/>
              <a:t>年 </a:t>
            </a:r>
            <a:r>
              <a:rPr lang="en-US" altLang="ja-JP" smtClean="0"/>
              <a:t>6</a:t>
            </a:r>
            <a:r>
              <a:rPr lang="ja-JP" altLang="en-US" smtClean="0"/>
              <a:t>月 </a:t>
            </a:r>
            <a:r>
              <a:rPr lang="en-US" altLang="ja-JP" smtClean="0"/>
              <a:t>29</a:t>
            </a:r>
            <a:r>
              <a:rPr lang="ja-JP" altLang="en-US" smtClean="0"/>
              <a:t>日 水曜日</a:t>
            </a:r>
            <a:endParaRPr lang="ja-JP" altLang="en-US" dirty="0"/>
          </a:p>
        </p:txBody>
      </p:sp>
      <p:sp>
        <p:nvSpPr>
          <p:cNvPr id="5" name="フッター プレースホルダー 4"/>
          <p:cNvSpPr>
            <a:spLocks noGrp="1"/>
          </p:cNvSpPr>
          <p:nvPr>
            <p:ph type="ftr" sz="quarter" idx="11"/>
          </p:nvPr>
        </p:nvSpPr>
        <p:spPr/>
        <p:txBody>
          <a:bodyPr/>
          <a:lstStyle/>
          <a:p>
            <a:r>
              <a:rPr lang="ja-JP" altLang="en-US" smtClean="0"/>
              <a:t>第６回</a:t>
            </a:r>
            <a:r>
              <a:rPr lang="en-US" altLang="ja-JP" smtClean="0"/>
              <a:t>SOI</a:t>
            </a:r>
            <a:r>
              <a:rPr lang="ja-JP" altLang="en-US" smtClean="0"/>
              <a:t>研究会 </a:t>
            </a:r>
            <a:r>
              <a:rPr lang="en-US" altLang="ja-JP" smtClean="0"/>
              <a:t>@</a:t>
            </a:r>
            <a:r>
              <a:rPr lang="ja-JP" altLang="en-US" smtClean="0"/>
              <a:t>北海道大学 </a:t>
            </a:r>
            <a:r>
              <a:rPr lang="en-US" altLang="ja-JP" smtClean="0"/>
              <a:t>LDD</a:t>
            </a:r>
            <a:r>
              <a:rPr lang="ja-JP" altLang="en-US" smtClean="0"/>
              <a:t>濃度改良後の</a:t>
            </a:r>
            <a:r>
              <a:rPr lang="en-US" altLang="ja-JP" smtClean="0"/>
              <a:t>SOI-FET</a:t>
            </a:r>
            <a:r>
              <a:rPr lang="ja-JP" altLang="en-US" smtClean="0"/>
              <a:t>の極低温環境下での 異常特性の改善 </a:t>
            </a:r>
            <a:endParaRPr lang="ja-JP" altLang="en-US" dirty="0"/>
          </a:p>
        </p:txBody>
      </p:sp>
      <p:sp>
        <p:nvSpPr>
          <p:cNvPr id="6" name="スライド番号プレースホルダー 5"/>
          <p:cNvSpPr>
            <a:spLocks noGrp="1"/>
          </p:cNvSpPr>
          <p:nvPr>
            <p:ph type="sldNum" sz="quarter" idx="12"/>
          </p:nvPr>
        </p:nvSpPr>
        <p:spPr/>
        <p:txBody>
          <a:bodyPr/>
          <a:lstStyle/>
          <a:p>
            <a:fld id="{DEDF1EF5-B3F7-F542-883A-074CEEEC7BA2}" type="slidenum">
              <a:rPr lang="ja-JP" altLang="en-US" smtClean="0"/>
              <a:pPr/>
              <a:t>13</a:t>
            </a:fld>
            <a:endParaRPr lang="ja-JP" altLang="en-US" dirty="0"/>
          </a:p>
        </p:txBody>
      </p:sp>
      <p:sp>
        <p:nvSpPr>
          <p:cNvPr id="7" name="コンテンツ プレースホルダー 2"/>
          <p:cNvSpPr>
            <a:spLocks noGrp="1"/>
          </p:cNvSpPr>
          <p:nvPr>
            <p:ph type="title"/>
          </p:nvPr>
        </p:nvSpPr>
        <p:spPr/>
        <p:txBody>
          <a:bodyPr/>
          <a:lstStyle/>
          <a:p>
            <a:r>
              <a:rPr kumimoji="1" lang="en-US" altLang="ja-JP" dirty="0" smtClean="0"/>
              <a:t>LDD</a:t>
            </a:r>
            <a:r>
              <a:rPr kumimoji="1" lang="ja-JP" altLang="en-US" dirty="0" smtClean="0"/>
              <a:t>不純物濃度変更後の</a:t>
            </a:r>
            <a:r>
              <a:rPr kumimoji="1" lang="en-US" altLang="ja-JP" dirty="0" smtClean="0"/>
              <a:t>IV</a:t>
            </a:r>
            <a:r>
              <a:rPr kumimoji="1" lang="ja-JP" altLang="en-US" dirty="0" smtClean="0"/>
              <a:t>測定</a:t>
            </a:r>
            <a:endParaRPr kumimoji="1" lang="ja-JP" altLang="en-US" dirty="0"/>
          </a:p>
        </p:txBody>
      </p:sp>
      <p:pic>
        <p:nvPicPr>
          <p:cNvPr id="9" name="図 8" descr="3K.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859928" y="2012183"/>
            <a:ext cx="3461744" cy="4097722"/>
          </a:xfrm>
          <a:prstGeom prst="rect">
            <a:avLst/>
          </a:prstGeom>
        </p:spPr>
      </p:pic>
      <p:sp>
        <p:nvSpPr>
          <p:cNvPr id="10" name="円/楕円 9"/>
          <p:cNvSpPr/>
          <p:nvPr/>
        </p:nvSpPr>
        <p:spPr>
          <a:xfrm>
            <a:off x="3082420" y="4497365"/>
            <a:ext cx="1726156" cy="1294551"/>
          </a:xfrm>
          <a:prstGeom prst="ellipse">
            <a:avLst/>
          </a:prstGeom>
          <a:noFill/>
          <a:ln w="57150" cmpd="sng">
            <a:solidFill>
              <a:schemeClr val="accent6">
                <a:lumMod val="75000"/>
              </a:schemeClr>
            </a:solidFill>
            <a:prstDash val="dashDot"/>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pic>
        <p:nvPicPr>
          <p:cNvPr id="12" name="図 11" descr="3K.pdf"/>
          <p:cNvPicPr>
            <a:picLocks noChangeAspect="1"/>
          </p:cNvPicPr>
          <p:nvPr/>
        </p:nvPicPr>
        <p:blipFill rotWithShape="1">
          <a:blip r:embed="rId2">
            <a:extLst>
              <a:ext uri="{28A0092B-C50C-407E-A947-70E740481C1C}">
                <a14:useLocalDpi xmlns:a14="http://schemas.microsoft.com/office/drawing/2010/main" val="0"/>
              </a:ext>
            </a:extLst>
          </a:blip>
          <a:srcRect l="55172" b="52691"/>
          <a:stretch/>
        </p:blipFill>
        <p:spPr>
          <a:xfrm rot="5400000">
            <a:off x="5320572" y="2425688"/>
            <a:ext cx="2993236" cy="3739220"/>
          </a:xfrm>
          <a:prstGeom prst="rect">
            <a:avLst/>
          </a:prstGeom>
          <a:ln>
            <a:solidFill>
              <a:srgbClr val="000000"/>
            </a:solidFill>
          </a:ln>
        </p:spPr>
      </p:pic>
      <p:sp>
        <p:nvSpPr>
          <p:cNvPr id="11" name="右矢印 10"/>
          <p:cNvSpPr/>
          <p:nvPr/>
        </p:nvSpPr>
        <p:spPr>
          <a:xfrm rot="20485923">
            <a:off x="4860136" y="4297739"/>
            <a:ext cx="1747198" cy="609448"/>
          </a:xfrm>
          <a:prstGeom prst="rightArrow">
            <a:avLst>
              <a:gd name="adj1" fmla="val 50000"/>
              <a:gd name="adj2" fmla="val 81358"/>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cxnSp>
        <p:nvCxnSpPr>
          <p:cNvPr id="14" name="直線矢印コネクタ 13"/>
          <p:cNvCxnSpPr/>
          <p:nvPr/>
        </p:nvCxnSpPr>
        <p:spPr>
          <a:xfrm flipH="1" flipV="1">
            <a:off x="7155407" y="3116911"/>
            <a:ext cx="900067" cy="1837020"/>
          </a:xfrm>
          <a:prstGeom prst="straightConnector1">
            <a:avLst/>
          </a:prstGeom>
          <a:ln w="57150" cmpd="sng">
            <a:solidFill>
              <a:srgbClr val="008000"/>
            </a:solidFill>
            <a:tailEnd type="arrow" w="lg" len="lg"/>
          </a:ln>
        </p:spPr>
        <p:style>
          <a:lnRef idx="2">
            <a:schemeClr val="accent1"/>
          </a:lnRef>
          <a:fillRef idx="0">
            <a:schemeClr val="accent1"/>
          </a:fillRef>
          <a:effectRef idx="1">
            <a:schemeClr val="accent1"/>
          </a:effectRef>
          <a:fontRef idx="minor">
            <a:schemeClr val="tx1"/>
          </a:fontRef>
        </p:style>
      </p:cxnSp>
      <p:sp>
        <p:nvSpPr>
          <p:cNvPr id="16" name="テキスト ボックス 15"/>
          <p:cNvSpPr txBox="1"/>
          <p:nvPr/>
        </p:nvSpPr>
        <p:spPr>
          <a:xfrm>
            <a:off x="7587865" y="2980899"/>
            <a:ext cx="1556135" cy="646331"/>
          </a:xfrm>
          <a:prstGeom prst="rect">
            <a:avLst/>
          </a:prstGeom>
          <a:solidFill>
            <a:srgbClr val="FFFFFF"/>
          </a:solidFill>
          <a:ln w="28575" cmpd="sng">
            <a:solidFill>
              <a:schemeClr val="tx1"/>
            </a:solidFill>
          </a:ln>
        </p:spPr>
        <p:txBody>
          <a:bodyPr wrap="none" rtlCol="0">
            <a:spAutoFit/>
          </a:bodyPr>
          <a:lstStyle/>
          <a:p>
            <a:pPr algn="ctr"/>
            <a:r>
              <a:rPr lang="ja-JP" altLang="en-US" dirty="0" smtClean="0"/>
              <a:t>立ち上がりが</a:t>
            </a:r>
            <a:endParaRPr lang="en-US" altLang="ja-JP" dirty="0" smtClean="0"/>
          </a:p>
          <a:p>
            <a:pPr algn="ctr"/>
            <a:r>
              <a:rPr kumimoji="1" lang="ja-JP" altLang="en-US" dirty="0" smtClean="0"/>
              <a:t>線形に回復！</a:t>
            </a:r>
            <a:endParaRPr kumimoji="1" lang="ja-JP" altLang="en-US" dirty="0"/>
          </a:p>
        </p:txBody>
      </p:sp>
      <p:sp>
        <p:nvSpPr>
          <p:cNvPr id="17" name="テキスト ボックス 16"/>
          <p:cNvSpPr txBox="1"/>
          <p:nvPr/>
        </p:nvSpPr>
        <p:spPr>
          <a:xfrm>
            <a:off x="541939" y="1454625"/>
            <a:ext cx="3567378" cy="400110"/>
          </a:xfrm>
          <a:prstGeom prst="rect">
            <a:avLst/>
          </a:prstGeom>
          <a:noFill/>
        </p:spPr>
        <p:txBody>
          <a:bodyPr wrap="none" rtlCol="0">
            <a:spAutoFit/>
          </a:bodyPr>
          <a:lstStyle/>
          <a:p>
            <a:r>
              <a:rPr kumimoji="1" lang="en-US" altLang="ja-JP" sz="2000" dirty="0" smtClean="0"/>
              <a:t>ex.) </a:t>
            </a:r>
            <a:r>
              <a:rPr kumimoji="1" lang="en-US" altLang="ja-JP" sz="2000" dirty="0" err="1" smtClean="0"/>
              <a:t>Pch</a:t>
            </a:r>
            <a:r>
              <a:rPr kumimoji="1" lang="en-US" altLang="ja-JP" sz="2000" dirty="0" smtClean="0"/>
              <a:t> ST2   W/L = 10um / 1um</a:t>
            </a:r>
            <a:endParaRPr kumimoji="1" lang="ja-JP" altLang="en-US" sz="2000" dirty="0"/>
          </a:p>
        </p:txBody>
      </p:sp>
      <p:sp>
        <p:nvSpPr>
          <p:cNvPr id="18" name="テキスト ボックス 17"/>
          <p:cNvSpPr txBox="1"/>
          <p:nvPr/>
        </p:nvSpPr>
        <p:spPr>
          <a:xfrm>
            <a:off x="541939" y="1967048"/>
            <a:ext cx="1244276" cy="400110"/>
          </a:xfrm>
          <a:prstGeom prst="rect">
            <a:avLst/>
          </a:prstGeom>
          <a:noFill/>
        </p:spPr>
        <p:txBody>
          <a:bodyPr wrap="none" rtlCol="0">
            <a:spAutoFit/>
          </a:bodyPr>
          <a:lstStyle/>
          <a:p>
            <a:r>
              <a:rPr kumimoji="1" lang="en-US" altLang="ja-JP" sz="2000" dirty="0" smtClean="0"/>
              <a:t>Ids VS </a:t>
            </a:r>
            <a:r>
              <a:rPr kumimoji="1" lang="en-US" altLang="ja-JP" sz="2000" dirty="0" err="1" smtClean="0"/>
              <a:t>Vds</a:t>
            </a:r>
            <a:endParaRPr kumimoji="1" lang="ja-JP" altLang="en-US" sz="2000" dirty="0"/>
          </a:p>
        </p:txBody>
      </p:sp>
      <p:sp>
        <p:nvSpPr>
          <p:cNvPr id="2" name="テキスト ボックス 1"/>
          <p:cNvSpPr txBox="1"/>
          <p:nvPr/>
        </p:nvSpPr>
        <p:spPr>
          <a:xfrm>
            <a:off x="4639661" y="1454625"/>
            <a:ext cx="3262432" cy="646331"/>
          </a:xfrm>
          <a:prstGeom prst="rect">
            <a:avLst/>
          </a:prstGeom>
          <a:noFill/>
          <a:ln>
            <a:solidFill>
              <a:srgbClr val="000000"/>
            </a:solidFill>
          </a:ln>
        </p:spPr>
        <p:txBody>
          <a:bodyPr wrap="none" rtlCol="0">
            <a:spAutoFit/>
          </a:bodyPr>
          <a:lstStyle/>
          <a:p>
            <a:pPr marL="285750" indent="-285750">
              <a:buFont typeface="Arial"/>
              <a:buChar char="•"/>
            </a:pPr>
            <a:r>
              <a:rPr lang="en-US" altLang="en-US" dirty="0" smtClean="0">
                <a:solidFill>
                  <a:srgbClr val="FF0000"/>
                </a:solidFill>
              </a:rPr>
              <a:t>LDD</a:t>
            </a:r>
            <a:r>
              <a:rPr lang="ja-JP" altLang="en-US" dirty="0" smtClean="0">
                <a:solidFill>
                  <a:srgbClr val="FF0000"/>
                </a:solidFill>
              </a:rPr>
              <a:t>不純物濃度が現行</a:t>
            </a:r>
            <a:r>
              <a:rPr lang="en-US" altLang="ja-JP" dirty="0" smtClean="0">
                <a:solidFill>
                  <a:srgbClr val="FF0000"/>
                </a:solidFill>
              </a:rPr>
              <a:t>(@3K)</a:t>
            </a:r>
          </a:p>
          <a:p>
            <a:pPr marL="285750" indent="-285750">
              <a:buFont typeface="Arial"/>
              <a:buChar char="•"/>
            </a:pPr>
            <a:r>
              <a:rPr kumimoji="1" lang="en-US" altLang="ja-JP" dirty="0" smtClean="0">
                <a:solidFill>
                  <a:srgbClr val="008000"/>
                </a:solidFill>
              </a:rPr>
              <a:t>LDD</a:t>
            </a:r>
            <a:r>
              <a:rPr kumimoji="1" lang="ja-JP" altLang="en-US" dirty="0" smtClean="0">
                <a:solidFill>
                  <a:srgbClr val="008000"/>
                </a:solidFill>
              </a:rPr>
              <a:t>不純物濃度が改良</a:t>
            </a:r>
            <a:r>
              <a:rPr lang="en-US" altLang="ja-JP" dirty="0" smtClean="0">
                <a:solidFill>
                  <a:srgbClr val="008000"/>
                </a:solidFill>
              </a:rPr>
              <a:t>(@3K)</a:t>
            </a:r>
            <a:endParaRPr kumimoji="1" lang="ja-JP" altLang="en-US" dirty="0">
              <a:solidFill>
                <a:srgbClr val="008000"/>
              </a:solidFill>
            </a:endParaRPr>
          </a:p>
        </p:txBody>
      </p:sp>
    </p:spTree>
    <p:extLst>
      <p:ext uri="{BB962C8B-B14F-4D97-AF65-F5344CB8AC3E}">
        <p14:creationId xmlns:p14="http://schemas.microsoft.com/office/powerpoint/2010/main" val="22740814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まとめ</a:t>
            </a:r>
            <a:endParaRPr kumimoji="1" lang="ja-JP" altLang="en-US" dirty="0"/>
          </a:p>
        </p:txBody>
      </p:sp>
      <p:sp>
        <p:nvSpPr>
          <p:cNvPr id="3" name="コンテンツ プレースホルダー 2"/>
          <p:cNvSpPr>
            <a:spLocks noGrp="1"/>
          </p:cNvSpPr>
          <p:nvPr>
            <p:ph idx="1"/>
          </p:nvPr>
        </p:nvSpPr>
        <p:spPr>
          <a:xfrm>
            <a:off x="457200" y="1566357"/>
            <a:ext cx="8229600" cy="4212144"/>
          </a:xfrm>
        </p:spPr>
        <p:txBody>
          <a:bodyPr>
            <a:normAutofit fontScale="85000" lnSpcReduction="20000"/>
          </a:bodyPr>
          <a:lstStyle/>
          <a:p>
            <a:r>
              <a:rPr lang="ja-JP" altLang="en-US" dirty="0" smtClean="0"/>
              <a:t>昨年度、</a:t>
            </a:r>
            <a:r>
              <a:rPr lang="en-US" altLang="ja-JP" dirty="0" smtClean="0"/>
              <a:t>KEK</a:t>
            </a:r>
            <a:r>
              <a:rPr lang="ja-JP" altLang="en-US" dirty="0" smtClean="0"/>
              <a:t>倉知様のご助力をいただきながら、</a:t>
            </a:r>
            <a:r>
              <a:rPr lang="en-US" altLang="ja-JP" dirty="0" smtClean="0"/>
              <a:t/>
            </a:r>
            <a:br>
              <a:rPr lang="en-US" altLang="ja-JP" dirty="0" smtClean="0"/>
            </a:br>
            <a:r>
              <a:rPr lang="ja-JP" altLang="en-US" dirty="0" smtClean="0"/>
              <a:t>極低温環境下で</a:t>
            </a:r>
            <a:r>
              <a:rPr lang="en-US" altLang="ja-JP" dirty="0" smtClean="0"/>
              <a:t>PTEG2</a:t>
            </a:r>
            <a:r>
              <a:rPr lang="en-US" altLang="en-US" dirty="0"/>
              <a:t> </a:t>
            </a:r>
            <a:r>
              <a:rPr lang="en-US" altLang="en-US" dirty="0" smtClean="0"/>
              <a:t>IV</a:t>
            </a:r>
            <a:r>
              <a:rPr lang="ja-JP" altLang="en-US" dirty="0" smtClean="0"/>
              <a:t>測定をした</a:t>
            </a:r>
            <a:endParaRPr lang="en-US" altLang="ja-JP" dirty="0" smtClean="0"/>
          </a:p>
          <a:p>
            <a:pPr lvl="1">
              <a:buFont typeface="Wingdings" charset="2"/>
              <a:buChar char="Ø"/>
            </a:pPr>
            <a:r>
              <a:rPr lang="ja-JP" altLang="en-US" dirty="0" smtClean="0"/>
              <a:t>本測定で、極低温環境下での特徴である</a:t>
            </a:r>
            <a:endParaRPr lang="en-US" altLang="ja-JP" dirty="0" smtClean="0"/>
          </a:p>
          <a:p>
            <a:pPr lvl="2"/>
            <a:r>
              <a:rPr lang="ja-JP" altLang="en-US" dirty="0" smtClean="0"/>
              <a:t>閾電圧の上昇</a:t>
            </a:r>
            <a:endParaRPr lang="en-US" altLang="ja-JP" dirty="0" smtClean="0"/>
          </a:p>
          <a:p>
            <a:pPr lvl="2"/>
            <a:r>
              <a:rPr lang="ja-JP" altLang="en-US" dirty="0" smtClean="0"/>
              <a:t>キャリア移動度上昇に伴う飽和電流値の上昇</a:t>
            </a:r>
            <a:r>
              <a:rPr lang="en-US" altLang="ja-JP" dirty="0" smtClean="0"/>
              <a:t> </a:t>
            </a:r>
            <a:r>
              <a:rPr lang="ja-JP" altLang="en-US" dirty="0" smtClean="0"/>
              <a:t>など</a:t>
            </a:r>
            <a:endParaRPr lang="en-US" altLang="ja-JP" dirty="0" smtClean="0"/>
          </a:p>
          <a:p>
            <a:pPr marL="457200" lvl="1" indent="0">
              <a:buNone/>
            </a:pPr>
            <a:r>
              <a:rPr lang="ja-JP" altLang="ja-JP" dirty="0"/>
              <a:t>　</a:t>
            </a:r>
            <a:r>
              <a:rPr lang="ja-JP" altLang="en-US" dirty="0" smtClean="0"/>
              <a:t>を観測することができた</a:t>
            </a:r>
            <a:endParaRPr lang="en-US" altLang="ja-JP" dirty="0" smtClean="0"/>
          </a:p>
          <a:p>
            <a:pPr lvl="1">
              <a:buFont typeface="Wingdings" charset="2"/>
              <a:buChar char="Ø"/>
            </a:pPr>
            <a:r>
              <a:rPr lang="ja-JP" altLang="en-US" dirty="0" smtClean="0"/>
              <a:t>本測定をもとに</a:t>
            </a:r>
            <a:r>
              <a:rPr lang="en-US" altLang="ja-JP" dirty="0" smtClean="0"/>
              <a:t>SPICE</a:t>
            </a:r>
            <a:r>
              <a:rPr lang="ja-JP" altLang="en-US" dirty="0" smtClean="0"/>
              <a:t>シミュレーター構築を</a:t>
            </a:r>
            <a:r>
              <a:rPr lang="en-US" altLang="ja-JP" dirty="0" smtClean="0"/>
              <a:t>JAXA</a:t>
            </a:r>
            <a:r>
              <a:rPr lang="ja-JP" altLang="en-US" dirty="0" smtClean="0"/>
              <a:t>馬場様にしていただき、構築に成功した</a:t>
            </a:r>
            <a:endParaRPr lang="en-US" altLang="ja-JP" dirty="0" smtClean="0"/>
          </a:p>
          <a:p>
            <a:r>
              <a:rPr kumimoji="1" lang="en-US" altLang="ja-JP" dirty="0" smtClean="0"/>
              <a:t>LDD</a:t>
            </a:r>
            <a:r>
              <a:rPr kumimoji="1" lang="ja-JP" altLang="en-US" dirty="0" smtClean="0"/>
              <a:t>不純物濃度を濃くすること</a:t>
            </a:r>
            <a:r>
              <a:rPr lang="ja-JP" altLang="en-US" dirty="0" smtClean="0"/>
              <a:t>で</a:t>
            </a:r>
            <a:r>
              <a:rPr kumimoji="1" lang="ja-JP" altLang="en-US" dirty="0" smtClean="0"/>
              <a:t>、極低温環境下での</a:t>
            </a:r>
            <a:r>
              <a:rPr kumimoji="1" lang="en-US" altLang="ja-JP" dirty="0" err="1" smtClean="0"/>
              <a:t>Vds</a:t>
            </a:r>
            <a:r>
              <a:rPr kumimoji="1" lang="ja-JP" altLang="en-US" dirty="0" smtClean="0"/>
              <a:t>が低い領域での</a:t>
            </a:r>
            <a:r>
              <a:rPr kumimoji="1" lang="en-US" altLang="ja-JP" dirty="0" smtClean="0"/>
              <a:t>Rd</a:t>
            </a:r>
            <a:r>
              <a:rPr kumimoji="1" lang="ja-JP" altLang="en-US" dirty="0" smtClean="0"/>
              <a:t>異常は改善した</a:t>
            </a:r>
            <a:endParaRPr kumimoji="1" lang="en-US" altLang="ja-JP" dirty="0" smtClean="0"/>
          </a:p>
          <a:p>
            <a:pPr lvl="1">
              <a:buFont typeface="Wingdings" charset="2"/>
              <a:buChar char="Ø"/>
            </a:pPr>
            <a:r>
              <a:rPr lang="en-US" altLang="ja-JP" dirty="0" smtClean="0"/>
              <a:t>LDD</a:t>
            </a:r>
            <a:r>
              <a:rPr lang="ja-JP" altLang="en-US" dirty="0" smtClean="0"/>
              <a:t>改良が施された</a:t>
            </a:r>
            <a:r>
              <a:rPr lang="en-US" altLang="ja-JP" dirty="0" smtClean="0"/>
              <a:t>TEG</a:t>
            </a:r>
            <a:r>
              <a:rPr lang="ja-JP" altLang="en-US" dirty="0" smtClean="0"/>
              <a:t>で、</a:t>
            </a:r>
            <a:r>
              <a:rPr lang="en-US" altLang="ja-JP" dirty="0" smtClean="0"/>
              <a:t/>
            </a:r>
            <a:br>
              <a:rPr lang="en-US" altLang="ja-JP" dirty="0" smtClean="0"/>
            </a:br>
            <a:r>
              <a:rPr lang="ja-JP" altLang="en-US" dirty="0" smtClean="0"/>
              <a:t>より精度の高い</a:t>
            </a:r>
            <a:r>
              <a:rPr lang="en-US" altLang="ja-JP" dirty="0" smtClean="0"/>
              <a:t>SPICE</a:t>
            </a:r>
            <a:r>
              <a:rPr lang="ja-JP" altLang="en-US" dirty="0" smtClean="0"/>
              <a:t>パラメータ抽出を行う</a:t>
            </a:r>
            <a:endParaRPr kumimoji="1" lang="ja-JP" altLang="en-US" dirty="0"/>
          </a:p>
        </p:txBody>
      </p:sp>
      <p:sp>
        <p:nvSpPr>
          <p:cNvPr id="4" name="日付プレースホルダー 3"/>
          <p:cNvSpPr>
            <a:spLocks noGrp="1"/>
          </p:cNvSpPr>
          <p:nvPr>
            <p:ph type="dt" sz="half" idx="10"/>
          </p:nvPr>
        </p:nvSpPr>
        <p:spPr/>
        <p:txBody>
          <a:bodyPr/>
          <a:lstStyle/>
          <a:p>
            <a:r>
              <a:rPr lang="en-US" altLang="ja-JP" smtClean="0"/>
              <a:t>2016</a:t>
            </a:r>
            <a:r>
              <a:rPr lang="ja-JP" altLang="en-US" smtClean="0"/>
              <a:t>年 </a:t>
            </a:r>
            <a:r>
              <a:rPr lang="en-US" altLang="ja-JP" smtClean="0"/>
              <a:t>6</a:t>
            </a:r>
            <a:r>
              <a:rPr lang="ja-JP" altLang="en-US" smtClean="0"/>
              <a:t>月 </a:t>
            </a:r>
            <a:r>
              <a:rPr lang="en-US" altLang="ja-JP" smtClean="0"/>
              <a:t>29</a:t>
            </a:r>
            <a:r>
              <a:rPr lang="ja-JP" altLang="en-US" smtClean="0"/>
              <a:t>日 水曜日</a:t>
            </a:r>
            <a:endParaRPr lang="ja-JP" altLang="en-US" dirty="0"/>
          </a:p>
        </p:txBody>
      </p:sp>
      <p:sp>
        <p:nvSpPr>
          <p:cNvPr id="5" name="フッター プレースホルダー 4"/>
          <p:cNvSpPr>
            <a:spLocks noGrp="1"/>
          </p:cNvSpPr>
          <p:nvPr>
            <p:ph type="ftr" sz="quarter" idx="11"/>
          </p:nvPr>
        </p:nvSpPr>
        <p:spPr/>
        <p:txBody>
          <a:bodyPr/>
          <a:lstStyle/>
          <a:p>
            <a:r>
              <a:rPr lang="ja-JP" altLang="en-US" sz="1200" dirty="0" smtClean="0"/>
              <a:t>第６回</a:t>
            </a:r>
            <a:r>
              <a:rPr lang="en-US" altLang="ja-JP" sz="1200" dirty="0" smtClean="0"/>
              <a:t>SOI</a:t>
            </a:r>
            <a:r>
              <a:rPr lang="ja-JP" altLang="en-US" sz="1200" dirty="0" smtClean="0"/>
              <a:t>研究会 </a:t>
            </a:r>
            <a:r>
              <a:rPr lang="en-US" altLang="ja-JP" sz="1200" dirty="0" smtClean="0"/>
              <a:t>@</a:t>
            </a:r>
            <a:r>
              <a:rPr lang="ja-JP" altLang="en-US" sz="1200" dirty="0" smtClean="0"/>
              <a:t>北海道大学</a:t>
            </a:r>
            <a:endParaRPr lang="en-US" altLang="ja-JP" sz="1200" dirty="0" smtClean="0"/>
          </a:p>
          <a:p>
            <a:r>
              <a:rPr lang="en-US" altLang="ja-JP" sz="1200" dirty="0" smtClean="0"/>
              <a:t>LDD</a:t>
            </a:r>
            <a:r>
              <a:rPr lang="ja-JP" altLang="en-US" sz="1200" dirty="0" smtClean="0"/>
              <a:t>濃度改良後の</a:t>
            </a:r>
            <a:r>
              <a:rPr lang="en-US" altLang="ja-JP" sz="1200" dirty="0" smtClean="0"/>
              <a:t>SOI-FET</a:t>
            </a:r>
            <a:r>
              <a:rPr lang="ja-JP" altLang="en-US" sz="1200" dirty="0" smtClean="0"/>
              <a:t>の極低温環境下での</a:t>
            </a:r>
            <a:endParaRPr lang="en-US" altLang="ja-JP" sz="1200" dirty="0" smtClean="0"/>
          </a:p>
          <a:p>
            <a:r>
              <a:rPr lang="ja-JP" altLang="en-US" sz="1200" dirty="0" smtClean="0"/>
              <a:t>異常特性の改善 </a:t>
            </a:r>
            <a:endParaRPr lang="ja-JP" altLang="en-US" sz="1200" dirty="0"/>
          </a:p>
        </p:txBody>
      </p:sp>
      <p:sp>
        <p:nvSpPr>
          <p:cNvPr id="6" name="スライド番号プレースホルダー 5"/>
          <p:cNvSpPr>
            <a:spLocks noGrp="1"/>
          </p:cNvSpPr>
          <p:nvPr>
            <p:ph type="sldNum" sz="quarter" idx="12"/>
          </p:nvPr>
        </p:nvSpPr>
        <p:spPr/>
        <p:txBody>
          <a:bodyPr/>
          <a:lstStyle/>
          <a:p>
            <a:fld id="{DEDF1EF5-B3F7-F542-883A-074CEEEC7BA2}" type="slidenum">
              <a:rPr lang="ja-JP" altLang="en-US" smtClean="0"/>
              <a:pPr/>
              <a:t>14</a:t>
            </a:fld>
            <a:endParaRPr lang="ja-JP" altLang="en-US" dirty="0"/>
          </a:p>
        </p:txBody>
      </p:sp>
    </p:spTree>
    <p:extLst>
      <p:ext uri="{BB962C8B-B14F-4D97-AF65-F5344CB8AC3E}">
        <p14:creationId xmlns:p14="http://schemas.microsoft.com/office/powerpoint/2010/main" val="9257999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814749"/>
            <a:ext cx="8229600" cy="1143000"/>
          </a:xfrm>
        </p:spPr>
        <p:txBody>
          <a:bodyPr>
            <a:noAutofit/>
          </a:bodyPr>
          <a:lstStyle/>
          <a:p>
            <a:pPr algn="ctr"/>
            <a:r>
              <a:rPr kumimoji="1" lang="en-US" altLang="ja-JP" sz="11500" dirty="0" smtClean="0"/>
              <a:t>Backup</a:t>
            </a:r>
            <a:endParaRPr kumimoji="1" lang="ja-JP" altLang="en-US" sz="11500" dirty="0"/>
          </a:p>
        </p:txBody>
      </p:sp>
      <p:sp>
        <p:nvSpPr>
          <p:cNvPr id="4" name="日付プレースホルダー 3"/>
          <p:cNvSpPr>
            <a:spLocks noGrp="1"/>
          </p:cNvSpPr>
          <p:nvPr>
            <p:ph type="dt" sz="half" idx="10"/>
          </p:nvPr>
        </p:nvSpPr>
        <p:spPr/>
        <p:txBody>
          <a:bodyPr/>
          <a:lstStyle/>
          <a:p>
            <a:r>
              <a:rPr lang="en-US" altLang="ja-JP" smtClean="0"/>
              <a:t>2016</a:t>
            </a:r>
            <a:r>
              <a:rPr lang="ja-JP" altLang="en-US" smtClean="0"/>
              <a:t>年 </a:t>
            </a:r>
            <a:r>
              <a:rPr lang="en-US" altLang="ja-JP" smtClean="0"/>
              <a:t>6</a:t>
            </a:r>
            <a:r>
              <a:rPr lang="ja-JP" altLang="en-US" smtClean="0"/>
              <a:t>月 </a:t>
            </a:r>
            <a:r>
              <a:rPr lang="en-US" altLang="ja-JP" smtClean="0"/>
              <a:t>29</a:t>
            </a:r>
            <a:r>
              <a:rPr lang="ja-JP" altLang="en-US" smtClean="0"/>
              <a:t>日 水曜日</a:t>
            </a:r>
            <a:endParaRPr lang="ja-JP" altLang="en-US" dirty="0"/>
          </a:p>
        </p:txBody>
      </p:sp>
      <p:sp>
        <p:nvSpPr>
          <p:cNvPr id="5" name="フッター プレースホルダー 4"/>
          <p:cNvSpPr>
            <a:spLocks noGrp="1"/>
          </p:cNvSpPr>
          <p:nvPr>
            <p:ph type="ftr" sz="quarter" idx="11"/>
          </p:nvPr>
        </p:nvSpPr>
        <p:spPr/>
        <p:txBody>
          <a:bodyPr/>
          <a:lstStyle/>
          <a:p>
            <a:r>
              <a:rPr lang="ja-JP" altLang="en-US" sz="1200" dirty="0" smtClean="0"/>
              <a:t>第６回</a:t>
            </a:r>
            <a:r>
              <a:rPr lang="en-US" altLang="ja-JP" sz="1200" dirty="0" smtClean="0"/>
              <a:t>SOI</a:t>
            </a:r>
            <a:r>
              <a:rPr lang="ja-JP" altLang="en-US" sz="1200" dirty="0" smtClean="0"/>
              <a:t>研究会 </a:t>
            </a:r>
            <a:r>
              <a:rPr lang="en-US" altLang="ja-JP" sz="1200" dirty="0" smtClean="0"/>
              <a:t>@</a:t>
            </a:r>
            <a:r>
              <a:rPr lang="ja-JP" altLang="en-US" sz="1200" dirty="0" smtClean="0"/>
              <a:t>北海道大学</a:t>
            </a:r>
            <a:endParaRPr lang="en-US" altLang="ja-JP" sz="1200" dirty="0" smtClean="0"/>
          </a:p>
          <a:p>
            <a:r>
              <a:rPr lang="en-US" altLang="ja-JP" sz="1200" dirty="0" smtClean="0"/>
              <a:t>LDD</a:t>
            </a:r>
            <a:r>
              <a:rPr lang="ja-JP" altLang="en-US" sz="1200" dirty="0" smtClean="0"/>
              <a:t>濃度改良後の</a:t>
            </a:r>
            <a:r>
              <a:rPr lang="en-US" altLang="ja-JP" sz="1200" dirty="0" smtClean="0"/>
              <a:t>SOI-FET</a:t>
            </a:r>
            <a:r>
              <a:rPr lang="ja-JP" altLang="en-US" sz="1200" dirty="0" smtClean="0"/>
              <a:t>の極低温環境下での</a:t>
            </a:r>
            <a:endParaRPr lang="en-US" altLang="ja-JP" sz="1200" dirty="0" smtClean="0"/>
          </a:p>
          <a:p>
            <a:r>
              <a:rPr lang="ja-JP" altLang="en-US" sz="1200" dirty="0" smtClean="0"/>
              <a:t>異常特性の改善 </a:t>
            </a:r>
            <a:endParaRPr lang="ja-JP" altLang="en-US" sz="1200" dirty="0"/>
          </a:p>
        </p:txBody>
      </p:sp>
      <p:sp>
        <p:nvSpPr>
          <p:cNvPr id="6" name="スライド番号プレースホルダー 5"/>
          <p:cNvSpPr>
            <a:spLocks noGrp="1"/>
          </p:cNvSpPr>
          <p:nvPr>
            <p:ph type="sldNum" sz="quarter" idx="12"/>
          </p:nvPr>
        </p:nvSpPr>
        <p:spPr/>
        <p:txBody>
          <a:bodyPr/>
          <a:lstStyle/>
          <a:p>
            <a:fld id="{DEDF1EF5-B3F7-F542-883A-074CEEEC7BA2}" type="slidenum">
              <a:rPr lang="ja-JP" altLang="en-US" smtClean="0"/>
              <a:pPr/>
              <a:t>15</a:t>
            </a:fld>
            <a:endParaRPr lang="ja-JP" altLang="en-US" dirty="0"/>
          </a:p>
        </p:txBody>
      </p:sp>
    </p:spTree>
    <p:extLst>
      <p:ext uri="{BB962C8B-B14F-4D97-AF65-F5344CB8AC3E}">
        <p14:creationId xmlns:p14="http://schemas.microsoft.com/office/powerpoint/2010/main" val="6832646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SOI-STJ</a:t>
            </a:r>
            <a:endParaRPr kumimoji="1" lang="ja-JP" altLang="en-US" dirty="0"/>
          </a:p>
        </p:txBody>
      </p:sp>
      <p:sp>
        <p:nvSpPr>
          <p:cNvPr id="4" name="日付プレースホルダー 3"/>
          <p:cNvSpPr>
            <a:spLocks noGrp="1"/>
          </p:cNvSpPr>
          <p:nvPr>
            <p:ph type="dt" sz="half" idx="10"/>
          </p:nvPr>
        </p:nvSpPr>
        <p:spPr/>
        <p:txBody>
          <a:bodyPr/>
          <a:lstStyle/>
          <a:p>
            <a:r>
              <a:rPr lang="en-US" altLang="ja-JP" smtClean="0"/>
              <a:t>2016</a:t>
            </a:r>
            <a:r>
              <a:rPr lang="ja-JP" altLang="en-US" smtClean="0"/>
              <a:t>年 </a:t>
            </a:r>
            <a:r>
              <a:rPr lang="en-US" altLang="ja-JP" smtClean="0"/>
              <a:t>6</a:t>
            </a:r>
            <a:r>
              <a:rPr lang="ja-JP" altLang="en-US" smtClean="0"/>
              <a:t>月 </a:t>
            </a:r>
            <a:r>
              <a:rPr lang="en-US" altLang="ja-JP" smtClean="0"/>
              <a:t>29</a:t>
            </a:r>
            <a:r>
              <a:rPr lang="ja-JP" altLang="en-US" smtClean="0"/>
              <a:t>日 水曜日</a:t>
            </a:r>
            <a:endParaRPr lang="ja-JP" altLang="en-US" dirty="0"/>
          </a:p>
        </p:txBody>
      </p:sp>
      <p:sp>
        <p:nvSpPr>
          <p:cNvPr id="5" name="フッター プレースホルダー 4"/>
          <p:cNvSpPr>
            <a:spLocks noGrp="1"/>
          </p:cNvSpPr>
          <p:nvPr>
            <p:ph type="ftr" sz="quarter" idx="11"/>
          </p:nvPr>
        </p:nvSpPr>
        <p:spPr/>
        <p:txBody>
          <a:bodyPr/>
          <a:lstStyle/>
          <a:p>
            <a:r>
              <a:rPr lang="ja-JP" altLang="en-US" sz="1200" dirty="0" smtClean="0"/>
              <a:t>第６回</a:t>
            </a:r>
            <a:r>
              <a:rPr lang="en-US" altLang="ja-JP" sz="1200" dirty="0" smtClean="0"/>
              <a:t>SOI</a:t>
            </a:r>
            <a:r>
              <a:rPr lang="ja-JP" altLang="en-US" sz="1200" dirty="0" smtClean="0"/>
              <a:t>研究会 </a:t>
            </a:r>
            <a:r>
              <a:rPr lang="en-US" altLang="ja-JP" sz="1200" dirty="0" smtClean="0"/>
              <a:t>@</a:t>
            </a:r>
            <a:r>
              <a:rPr lang="ja-JP" altLang="en-US" sz="1200" dirty="0" smtClean="0"/>
              <a:t>北海道大学</a:t>
            </a:r>
            <a:endParaRPr lang="en-US" altLang="ja-JP" sz="1200" dirty="0" smtClean="0"/>
          </a:p>
          <a:p>
            <a:r>
              <a:rPr lang="en-US" altLang="ja-JP" sz="1200" dirty="0" smtClean="0"/>
              <a:t>LDD</a:t>
            </a:r>
            <a:r>
              <a:rPr lang="ja-JP" altLang="en-US" sz="1200" dirty="0" smtClean="0"/>
              <a:t>濃度改良後の</a:t>
            </a:r>
            <a:r>
              <a:rPr lang="en-US" altLang="ja-JP" sz="1200" dirty="0" smtClean="0"/>
              <a:t>SOI-FET</a:t>
            </a:r>
            <a:r>
              <a:rPr lang="ja-JP" altLang="en-US" sz="1200" dirty="0" smtClean="0"/>
              <a:t>の極低温環境下での</a:t>
            </a:r>
            <a:endParaRPr lang="en-US" altLang="ja-JP" sz="1200" dirty="0" smtClean="0"/>
          </a:p>
          <a:p>
            <a:r>
              <a:rPr lang="ja-JP" altLang="en-US" sz="1200" dirty="0" smtClean="0"/>
              <a:t>異常特性の改善 </a:t>
            </a:r>
            <a:endParaRPr lang="ja-JP" altLang="en-US" sz="1200" dirty="0"/>
          </a:p>
        </p:txBody>
      </p:sp>
      <p:sp>
        <p:nvSpPr>
          <p:cNvPr id="6" name="スライド番号プレースホルダー 5"/>
          <p:cNvSpPr>
            <a:spLocks noGrp="1"/>
          </p:cNvSpPr>
          <p:nvPr>
            <p:ph type="sldNum" sz="quarter" idx="12"/>
          </p:nvPr>
        </p:nvSpPr>
        <p:spPr/>
        <p:txBody>
          <a:bodyPr/>
          <a:lstStyle/>
          <a:p>
            <a:fld id="{DEDF1EF5-B3F7-F542-883A-074CEEEC7BA2}" type="slidenum">
              <a:rPr lang="ja-JP" altLang="en-US" smtClean="0"/>
              <a:pPr/>
              <a:t>16</a:t>
            </a:fld>
            <a:endParaRPr lang="ja-JP" altLang="en-US" dirty="0"/>
          </a:p>
        </p:txBody>
      </p:sp>
      <p:sp>
        <p:nvSpPr>
          <p:cNvPr id="8" name="テキスト ボックス 7"/>
          <p:cNvSpPr txBox="1"/>
          <p:nvPr/>
        </p:nvSpPr>
        <p:spPr>
          <a:xfrm>
            <a:off x="457200" y="1417638"/>
            <a:ext cx="5314275" cy="677108"/>
          </a:xfrm>
          <a:prstGeom prst="rect">
            <a:avLst/>
          </a:prstGeom>
          <a:noFill/>
          <a:ln>
            <a:noFill/>
          </a:ln>
        </p:spPr>
        <p:txBody>
          <a:bodyPr wrap="none" rtlCol="0">
            <a:spAutoFit/>
          </a:bodyPr>
          <a:lstStyle/>
          <a:p>
            <a:pPr marL="285750" indent="-285750">
              <a:buFont typeface="Arial"/>
              <a:buChar char="•"/>
            </a:pPr>
            <a:r>
              <a:rPr lang="ja-JP" altLang="en-US" sz="2000" b="1" dirty="0" smtClean="0"/>
              <a:t>ニュートリノ崩壊光</a:t>
            </a:r>
            <a:r>
              <a:rPr lang="en-US" altLang="ja-JP" sz="2000" b="1" dirty="0" smtClean="0"/>
              <a:t>(25meV)</a:t>
            </a:r>
            <a:r>
              <a:rPr lang="ja-JP" altLang="en-US" sz="2000" b="1" dirty="0" smtClean="0"/>
              <a:t>を精密に測定</a:t>
            </a:r>
            <a:endParaRPr lang="en-US" altLang="ja-JP" sz="2000" b="1" dirty="0" smtClean="0"/>
          </a:p>
          <a:p>
            <a:pPr marL="742950" lvl="1" indent="-285750">
              <a:buFont typeface="Wingdings" charset="2"/>
              <a:buChar char="Ø"/>
            </a:pPr>
            <a:r>
              <a:rPr kumimoji="1" lang="ja-JP" altLang="en-US" dirty="0" smtClean="0"/>
              <a:t>ニュートリノの絶対質量を決定することが可能</a:t>
            </a:r>
            <a:endParaRPr kumimoji="1" lang="ja-JP" altLang="en-US" dirty="0"/>
          </a:p>
        </p:txBody>
      </p:sp>
      <p:sp>
        <p:nvSpPr>
          <p:cNvPr id="9" name="テキスト ボックス 8"/>
          <p:cNvSpPr txBox="1"/>
          <p:nvPr/>
        </p:nvSpPr>
        <p:spPr>
          <a:xfrm>
            <a:off x="6090131" y="1417638"/>
            <a:ext cx="2852764" cy="646331"/>
          </a:xfrm>
          <a:prstGeom prst="rect">
            <a:avLst/>
          </a:prstGeom>
          <a:noFill/>
          <a:ln>
            <a:solidFill>
              <a:srgbClr val="000000"/>
            </a:solidFill>
          </a:ln>
        </p:spPr>
        <p:txBody>
          <a:bodyPr wrap="none" rtlCol="0">
            <a:spAutoFit/>
          </a:bodyPr>
          <a:lstStyle/>
          <a:p>
            <a:pPr algn="ctr"/>
            <a:r>
              <a:rPr kumimoji="1" lang="ja-JP" altLang="en-US" dirty="0" smtClean="0"/>
              <a:t>高エネルギー分解能を持つ</a:t>
            </a:r>
            <a:endParaRPr kumimoji="1" lang="en-US" altLang="ja-JP" dirty="0" smtClean="0"/>
          </a:p>
          <a:p>
            <a:pPr algn="ctr"/>
            <a:r>
              <a:rPr lang="ja-JP" altLang="en-US" dirty="0" smtClean="0"/>
              <a:t>超伝導検出器</a:t>
            </a:r>
            <a:r>
              <a:rPr lang="en-US" altLang="ja-JP" dirty="0" smtClean="0"/>
              <a:t>(STJ)</a:t>
            </a:r>
            <a:r>
              <a:rPr lang="ja-JP" altLang="en-US" dirty="0" smtClean="0"/>
              <a:t>の開発</a:t>
            </a:r>
            <a:endParaRPr kumimoji="1" lang="ja-JP" altLang="en-US" dirty="0"/>
          </a:p>
        </p:txBody>
      </p:sp>
      <p:sp>
        <p:nvSpPr>
          <p:cNvPr id="10" name="テキスト ボックス 9"/>
          <p:cNvSpPr txBox="1"/>
          <p:nvPr/>
        </p:nvSpPr>
        <p:spPr>
          <a:xfrm>
            <a:off x="457200" y="2277646"/>
            <a:ext cx="5314275" cy="1538883"/>
          </a:xfrm>
          <a:prstGeom prst="rect">
            <a:avLst/>
          </a:prstGeom>
          <a:noFill/>
          <a:ln>
            <a:noFill/>
          </a:ln>
        </p:spPr>
        <p:txBody>
          <a:bodyPr wrap="square" rtlCol="0">
            <a:spAutoFit/>
          </a:bodyPr>
          <a:lstStyle/>
          <a:p>
            <a:pPr marL="285750" indent="-285750">
              <a:buFont typeface="Arial"/>
              <a:buChar char="•"/>
            </a:pPr>
            <a:r>
              <a:rPr kumimoji="1" lang="ja-JP" altLang="en-US" sz="2000" b="1" dirty="0" smtClean="0"/>
              <a:t>測定系依存の雑音により、遠赤外光子検出は達成していない</a:t>
            </a:r>
            <a:endParaRPr kumimoji="1" lang="en-US" altLang="ja-JP" sz="2000" b="1" dirty="0" smtClean="0"/>
          </a:p>
          <a:p>
            <a:pPr marL="742950" lvl="1" indent="-285750">
              <a:buFont typeface="Wingdings" charset="2"/>
              <a:buChar char="Ø"/>
            </a:pPr>
            <a:r>
              <a:rPr lang="ja-JP" altLang="en-US" dirty="0" smtClean="0"/>
              <a:t>冷凍機の振動やグラウンド準位の不定性など</a:t>
            </a:r>
            <a:endParaRPr lang="en-US" altLang="ja-JP" dirty="0" smtClean="0"/>
          </a:p>
          <a:p>
            <a:pPr marL="742950" lvl="1" indent="-285750">
              <a:buFont typeface="Wingdings" charset="2"/>
              <a:buChar char="Ø"/>
            </a:pPr>
            <a:r>
              <a:rPr kumimoji="1" lang="ja-JP" altLang="en-US" dirty="0" smtClean="0"/>
              <a:t>検出器が置かれる冷凍機内部から外部までの長い配線に乗る雑音</a:t>
            </a:r>
            <a:endParaRPr kumimoji="1" lang="ja-JP" altLang="en-US" dirty="0"/>
          </a:p>
        </p:txBody>
      </p:sp>
      <p:sp>
        <p:nvSpPr>
          <p:cNvPr id="11" name="テキスト ボックス 10"/>
          <p:cNvSpPr txBox="1"/>
          <p:nvPr/>
        </p:nvSpPr>
        <p:spPr>
          <a:xfrm>
            <a:off x="6090131" y="2576247"/>
            <a:ext cx="2907767" cy="923330"/>
          </a:xfrm>
          <a:prstGeom prst="rect">
            <a:avLst/>
          </a:prstGeom>
          <a:solidFill>
            <a:srgbClr val="FFFF00"/>
          </a:solidFill>
          <a:ln>
            <a:solidFill>
              <a:srgbClr val="000000"/>
            </a:solidFill>
          </a:ln>
        </p:spPr>
        <p:txBody>
          <a:bodyPr wrap="none" rtlCol="0">
            <a:spAutoFit/>
          </a:bodyPr>
          <a:lstStyle/>
          <a:p>
            <a:pPr algn="ctr"/>
            <a:r>
              <a:rPr kumimoji="1" lang="ja-JP" altLang="en-US" b="1" dirty="0" smtClean="0"/>
              <a:t>増幅器を検出器直近に設置</a:t>
            </a:r>
            <a:endParaRPr kumimoji="1" lang="en-US" altLang="ja-JP" b="1" dirty="0" smtClean="0"/>
          </a:p>
          <a:p>
            <a:pPr algn="ctr"/>
            <a:r>
              <a:rPr lang="ja-JP" altLang="en-US" b="1" dirty="0" smtClean="0"/>
              <a:t>低温プリアンプとして</a:t>
            </a:r>
            <a:endParaRPr lang="en-US" altLang="ja-JP" b="1" dirty="0" smtClean="0"/>
          </a:p>
          <a:p>
            <a:pPr algn="ctr"/>
            <a:r>
              <a:rPr kumimoji="1" lang="en-US" altLang="ja-JP" b="1" dirty="0" smtClean="0"/>
              <a:t>SOI-STJ</a:t>
            </a:r>
            <a:r>
              <a:rPr kumimoji="1" lang="ja-JP" altLang="en-US" b="1" dirty="0" smtClean="0"/>
              <a:t>の開発</a:t>
            </a:r>
            <a:endParaRPr kumimoji="1" lang="en-US" altLang="ja-JP" b="1" dirty="0" smtClean="0"/>
          </a:p>
        </p:txBody>
      </p:sp>
      <p:pic>
        <p:nvPicPr>
          <p:cNvPr id="12" name="図 11"/>
          <p:cNvPicPr>
            <a:picLocks noChangeAspect="1"/>
          </p:cNvPicPr>
          <p:nvPr/>
        </p:nvPicPr>
        <p:blipFill>
          <a:blip r:embed="rId2"/>
          <a:stretch>
            <a:fillRect/>
          </a:stretch>
        </p:blipFill>
        <p:spPr>
          <a:xfrm>
            <a:off x="584200" y="3905561"/>
            <a:ext cx="7898621" cy="2178930"/>
          </a:xfrm>
          <a:prstGeom prst="rect">
            <a:avLst/>
          </a:prstGeom>
        </p:spPr>
      </p:pic>
      <p:sp>
        <p:nvSpPr>
          <p:cNvPr id="13" name="角丸四角形 12"/>
          <p:cNvSpPr/>
          <p:nvPr/>
        </p:nvSpPr>
        <p:spPr>
          <a:xfrm>
            <a:off x="332901" y="1356189"/>
            <a:ext cx="5536027" cy="800202"/>
          </a:xfrm>
          <a:prstGeom prst="roundRect">
            <a:avLst/>
          </a:prstGeom>
          <a:noFill/>
          <a:ln w="38100" cmpd="sng">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14" name="角丸四角形 13"/>
          <p:cNvSpPr/>
          <p:nvPr/>
        </p:nvSpPr>
        <p:spPr>
          <a:xfrm>
            <a:off x="332900" y="2279835"/>
            <a:ext cx="5536027" cy="1536693"/>
          </a:xfrm>
          <a:prstGeom prst="roundRect">
            <a:avLst/>
          </a:prstGeom>
          <a:noFill/>
          <a:ln w="38100" cmpd="sng">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Tree>
    <p:extLst>
      <p:ext uri="{BB962C8B-B14F-4D97-AF65-F5344CB8AC3E}">
        <p14:creationId xmlns:p14="http://schemas.microsoft.com/office/powerpoint/2010/main" val="313484057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極低温用</a:t>
            </a:r>
            <a:r>
              <a:rPr kumimoji="1" lang="en-US" altLang="ja-JP" dirty="0" smtClean="0"/>
              <a:t>SPICE</a:t>
            </a:r>
            <a:r>
              <a:rPr kumimoji="1" lang="ja-JP" altLang="en-US" dirty="0" smtClean="0"/>
              <a:t>パラメータ抽出</a:t>
            </a:r>
            <a:endParaRPr kumimoji="1" lang="ja-JP" altLang="en-US" dirty="0"/>
          </a:p>
        </p:txBody>
      </p:sp>
      <p:sp>
        <p:nvSpPr>
          <p:cNvPr id="4" name="日付プレースホルダー 3"/>
          <p:cNvSpPr>
            <a:spLocks noGrp="1"/>
          </p:cNvSpPr>
          <p:nvPr>
            <p:ph type="dt" sz="half" idx="10"/>
          </p:nvPr>
        </p:nvSpPr>
        <p:spPr/>
        <p:txBody>
          <a:bodyPr/>
          <a:lstStyle/>
          <a:p>
            <a:r>
              <a:rPr lang="en-US" altLang="ja-JP" smtClean="0"/>
              <a:t>2016</a:t>
            </a:r>
            <a:r>
              <a:rPr lang="ja-JP" altLang="en-US" smtClean="0"/>
              <a:t>年 </a:t>
            </a:r>
            <a:r>
              <a:rPr lang="en-US" altLang="ja-JP" smtClean="0"/>
              <a:t>6</a:t>
            </a:r>
            <a:r>
              <a:rPr lang="ja-JP" altLang="en-US" smtClean="0"/>
              <a:t>月 </a:t>
            </a:r>
            <a:r>
              <a:rPr lang="en-US" altLang="ja-JP" smtClean="0"/>
              <a:t>29</a:t>
            </a:r>
            <a:r>
              <a:rPr lang="ja-JP" altLang="en-US" smtClean="0"/>
              <a:t>日 水曜日</a:t>
            </a:r>
            <a:endParaRPr lang="ja-JP" altLang="en-US" dirty="0"/>
          </a:p>
        </p:txBody>
      </p:sp>
      <p:sp>
        <p:nvSpPr>
          <p:cNvPr id="5" name="フッター プレースホルダー 4"/>
          <p:cNvSpPr>
            <a:spLocks noGrp="1"/>
          </p:cNvSpPr>
          <p:nvPr>
            <p:ph type="ftr" sz="quarter" idx="11"/>
          </p:nvPr>
        </p:nvSpPr>
        <p:spPr/>
        <p:txBody>
          <a:bodyPr/>
          <a:lstStyle/>
          <a:p>
            <a:r>
              <a:rPr lang="ja-JP" altLang="en-US" sz="1200" dirty="0" smtClean="0"/>
              <a:t>第６回</a:t>
            </a:r>
            <a:r>
              <a:rPr lang="en-US" altLang="ja-JP" sz="1200" dirty="0" smtClean="0"/>
              <a:t>SOI</a:t>
            </a:r>
            <a:r>
              <a:rPr lang="ja-JP" altLang="en-US" sz="1200" dirty="0" smtClean="0"/>
              <a:t>研究会 </a:t>
            </a:r>
            <a:r>
              <a:rPr lang="en-US" altLang="ja-JP" sz="1200" dirty="0" smtClean="0"/>
              <a:t>@</a:t>
            </a:r>
            <a:r>
              <a:rPr lang="ja-JP" altLang="en-US" sz="1200" dirty="0" smtClean="0"/>
              <a:t>北海道大学</a:t>
            </a:r>
            <a:endParaRPr lang="en-US" altLang="ja-JP" sz="1200" dirty="0" smtClean="0"/>
          </a:p>
          <a:p>
            <a:r>
              <a:rPr lang="en-US" altLang="ja-JP" sz="1200" dirty="0" smtClean="0"/>
              <a:t>LDD</a:t>
            </a:r>
            <a:r>
              <a:rPr lang="ja-JP" altLang="en-US" sz="1200" dirty="0" smtClean="0"/>
              <a:t>濃度改良後の</a:t>
            </a:r>
            <a:r>
              <a:rPr lang="en-US" altLang="ja-JP" sz="1200" dirty="0" smtClean="0"/>
              <a:t>SOI-FET</a:t>
            </a:r>
            <a:r>
              <a:rPr lang="ja-JP" altLang="en-US" sz="1200" dirty="0" smtClean="0"/>
              <a:t>の極低温環境下での</a:t>
            </a:r>
            <a:endParaRPr lang="en-US" altLang="ja-JP" sz="1200" dirty="0" smtClean="0"/>
          </a:p>
          <a:p>
            <a:r>
              <a:rPr lang="ja-JP" altLang="en-US" sz="1200" dirty="0" smtClean="0"/>
              <a:t>異常特性の改善 </a:t>
            </a:r>
            <a:endParaRPr lang="ja-JP" altLang="en-US" sz="1200" dirty="0"/>
          </a:p>
        </p:txBody>
      </p:sp>
      <p:sp>
        <p:nvSpPr>
          <p:cNvPr id="6" name="スライド番号プレースホルダー 5"/>
          <p:cNvSpPr>
            <a:spLocks noGrp="1"/>
          </p:cNvSpPr>
          <p:nvPr>
            <p:ph type="sldNum" sz="quarter" idx="12"/>
          </p:nvPr>
        </p:nvSpPr>
        <p:spPr/>
        <p:txBody>
          <a:bodyPr/>
          <a:lstStyle/>
          <a:p>
            <a:fld id="{DEDF1EF5-B3F7-F542-883A-074CEEEC7BA2}" type="slidenum">
              <a:rPr lang="ja-JP" altLang="en-US" smtClean="0"/>
              <a:pPr/>
              <a:t>17</a:t>
            </a:fld>
            <a:endParaRPr lang="ja-JP" altLang="en-US" dirty="0"/>
          </a:p>
        </p:txBody>
      </p:sp>
      <p:graphicFrame>
        <p:nvGraphicFramePr>
          <p:cNvPr id="8" name="表 7"/>
          <p:cNvGraphicFramePr>
            <a:graphicFrameLocks noGrp="1"/>
          </p:cNvGraphicFramePr>
          <p:nvPr>
            <p:extLst>
              <p:ext uri="{D42A27DB-BD31-4B8C-83A1-F6EECF244321}">
                <p14:modId xmlns:p14="http://schemas.microsoft.com/office/powerpoint/2010/main" val="3889039318"/>
              </p:ext>
            </p:extLst>
          </p:nvPr>
        </p:nvGraphicFramePr>
        <p:xfrm>
          <a:off x="581180" y="2941230"/>
          <a:ext cx="8105620" cy="2011770"/>
        </p:xfrm>
        <a:graphic>
          <a:graphicData uri="http://schemas.openxmlformats.org/drawingml/2006/table">
            <a:tbl>
              <a:tblPr firstRow="1" bandRow="1">
                <a:tableStyleId>{10A1B5D5-9B99-4C35-A422-299274C87663}</a:tableStyleId>
              </a:tblPr>
              <a:tblGrid>
                <a:gridCol w="810562"/>
                <a:gridCol w="810562"/>
                <a:gridCol w="810562"/>
                <a:gridCol w="810562"/>
                <a:gridCol w="810562"/>
                <a:gridCol w="810562"/>
                <a:gridCol w="810562"/>
                <a:gridCol w="810562"/>
                <a:gridCol w="810562"/>
                <a:gridCol w="810562"/>
              </a:tblGrid>
              <a:tr h="554472">
                <a:tc>
                  <a:txBody>
                    <a:bodyPr/>
                    <a:lstStyle/>
                    <a:p>
                      <a:pPr algn="ctr"/>
                      <a:r>
                        <a:rPr kumimoji="1" lang="ja-JP" altLang="en-US" sz="2000" dirty="0" smtClean="0">
                          <a:solidFill>
                            <a:schemeClr val="tx1"/>
                          </a:solidFill>
                        </a:rPr>
                        <a:t>６月</a:t>
                      </a:r>
                      <a:endParaRPr kumimoji="1" lang="ja-JP" altLang="en-US" sz="2000" dirty="0">
                        <a:solidFill>
                          <a:schemeClr val="tx1"/>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kumimoji="1" lang="ja-JP" altLang="en-US" sz="2000" dirty="0" smtClean="0">
                          <a:solidFill>
                            <a:schemeClr val="tx1"/>
                          </a:solidFill>
                        </a:rPr>
                        <a:t>７月</a:t>
                      </a:r>
                      <a:endParaRPr kumimoji="1" lang="ja-JP" altLang="en-US" sz="2000" dirty="0">
                        <a:solidFill>
                          <a:schemeClr val="tx1"/>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kumimoji="1" lang="ja-JP" altLang="en-US" sz="2000" dirty="0" smtClean="0">
                          <a:solidFill>
                            <a:schemeClr val="tx1"/>
                          </a:solidFill>
                        </a:rPr>
                        <a:t>８月</a:t>
                      </a:r>
                      <a:endParaRPr kumimoji="1" lang="ja-JP" altLang="en-US" sz="2000" dirty="0">
                        <a:solidFill>
                          <a:schemeClr val="tx1"/>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kumimoji="1" lang="ja-JP" altLang="en-US" sz="2000" dirty="0" smtClean="0">
                          <a:solidFill>
                            <a:schemeClr val="tx1"/>
                          </a:solidFill>
                        </a:rPr>
                        <a:t>９月</a:t>
                      </a:r>
                      <a:endParaRPr kumimoji="1" lang="ja-JP" altLang="en-US" sz="2000" dirty="0">
                        <a:solidFill>
                          <a:schemeClr val="tx1"/>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kumimoji="1" lang="ja-JP" altLang="en-US" sz="2000" dirty="0" smtClean="0">
                          <a:solidFill>
                            <a:schemeClr val="tx1"/>
                          </a:solidFill>
                        </a:rPr>
                        <a:t>１０月</a:t>
                      </a:r>
                      <a:endParaRPr kumimoji="1" lang="ja-JP" altLang="en-US" sz="2000" dirty="0">
                        <a:solidFill>
                          <a:schemeClr val="tx1"/>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kumimoji="1" lang="ja-JP" altLang="en-US" sz="2000" dirty="0" smtClean="0">
                          <a:solidFill>
                            <a:schemeClr val="tx1"/>
                          </a:solidFill>
                        </a:rPr>
                        <a:t>１１月</a:t>
                      </a:r>
                      <a:endParaRPr kumimoji="1" lang="ja-JP" altLang="en-US" sz="2000" dirty="0">
                        <a:solidFill>
                          <a:schemeClr val="tx1"/>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kumimoji="1" lang="ja-JP" altLang="en-US" sz="2000" dirty="0" smtClean="0">
                          <a:solidFill>
                            <a:schemeClr val="tx1"/>
                          </a:solidFill>
                        </a:rPr>
                        <a:t>１２月</a:t>
                      </a:r>
                      <a:endParaRPr kumimoji="1" lang="ja-JP" altLang="en-US" sz="2000" dirty="0">
                        <a:solidFill>
                          <a:schemeClr val="tx1"/>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kumimoji="1" lang="ja-JP" altLang="en-US" sz="2000" dirty="0" smtClean="0">
                          <a:solidFill>
                            <a:schemeClr val="tx1"/>
                          </a:solidFill>
                        </a:rPr>
                        <a:t>１月</a:t>
                      </a:r>
                      <a:endParaRPr kumimoji="1" lang="ja-JP" altLang="en-US" sz="2000" dirty="0">
                        <a:solidFill>
                          <a:schemeClr val="tx1"/>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kumimoji="1" lang="ja-JP" altLang="en-US" sz="2000" dirty="0" smtClean="0">
                          <a:solidFill>
                            <a:schemeClr val="tx1"/>
                          </a:solidFill>
                        </a:rPr>
                        <a:t>２月</a:t>
                      </a:r>
                      <a:endParaRPr kumimoji="1" lang="ja-JP" altLang="en-US" sz="2000" dirty="0">
                        <a:solidFill>
                          <a:schemeClr val="tx1"/>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kumimoji="1" lang="ja-JP" altLang="en-US" sz="2000" dirty="0" smtClean="0">
                          <a:solidFill>
                            <a:schemeClr val="tx1"/>
                          </a:solidFill>
                        </a:rPr>
                        <a:t>３月</a:t>
                      </a:r>
                      <a:endParaRPr kumimoji="1" lang="ja-JP" altLang="en-US" sz="2000" dirty="0">
                        <a:solidFill>
                          <a:schemeClr val="tx1"/>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1457298">
                <a:tc>
                  <a:txBody>
                    <a:bodyPr/>
                    <a:lstStyle/>
                    <a:p>
                      <a:pPr algn="ctr"/>
                      <a:endParaRPr kumimoji="1" lang="ja-JP" altLang="en-US"/>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kumimoji="1" lang="ja-JP" altLang="en-US"/>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kumimoji="1" lang="ja-JP" altLang="en-US"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kumimoji="1" lang="ja-JP" altLang="en-US"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kumimoji="1" lang="ja-JP" altLang="en-US"/>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kumimoji="1" lang="ja-JP" altLang="en-US"/>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kumimoji="1" lang="ja-JP" altLang="en-US"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kumimoji="1" lang="ja-JP" altLang="en-US"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kumimoji="1" lang="ja-JP" altLang="en-US"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kumimoji="1" lang="ja-JP" altLang="en-US"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bl>
          </a:graphicData>
        </a:graphic>
      </p:graphicFrame>
      <p:sp>
        <p:nvSpPr>
          <p:cNvPr id="9" name="テキスト ボックス 8"/>
          <p:cNvSpPr txBox="1"/>
          <p:nvPr/>
        </p:nvSpPr>
        <p:spPr>
          <a:xfrm>
            <a:off x="647156" y="1443038"/>
            <a:ext cx="6712094" cy="1477328"/>
          </a:xfrm>
          <a:prstGeom prst="rect">
            <a:avLst/>
          </a:prstGeom>
          <a:noFill/>
        </p:spPr>
        <p:txBody>
          <a:bodyPr wrap="none" rtlCol="0">
            <a:spAutoFit/>
          </a:bodyPr>
          <a:lstStyle/>
          <a:p>
            <a:pPr marL="285750" indent="-285750">
              <a:buFont typeface="Arial"/>
              <a:buChar char="•"/>
            </a:pPr>
            <a:r>
              <a:rPr kumimoji="1" lang="en-US" altLang="ja-JP" dirty="0" smtClean="0"/>
              <a:t>TEG</a:t>
            </a:r>
            <a:r>
              <a:rPr lang="ja-JP" altLang="en-US" dirty="0" smtClean="0"/>
              <a:t>測定</a:t>
            </a:r>
            <a:r>
              <a:rPr lang="en-US" altLang="ja-JP" dirty="0" smtClean="0"/>
              <a:t> @</a:t>
            </a:r>
            <a:r>
              <a:rPr lang="ja-JP" altLang="en-US" dirty="0" smtClean="0"/>
              <a:t>極低温環境＋常温環境</a:t>
            </a:r>
            <a:r>
              <a:rPr lang="en-US" altLang="ja-JP" dirty="0" smtClean="0"/>
              <a:t> : </a:t>
            </a:r>
            <a:r>
              <a:rPr lang="ja-JP" altLang="en-US" dirty="0" smtClean="0"/>
              <a:t>筑波大　八木　が担当</a:t>
            </a:r>
            <a:endParaRPr lang="en-US" altLang="ja-JP" dirty="0" smtClean="0"/>
          </a:p>
          <a:p>
            <a:pPr marL="742950" lvl="1" indent="-285750">
              <a:buFont typeface="Arial"/>
              <a:buChar char="•"/>
            </a:pPr>
            <a:r>
              <a:rPr lang="en-US" altLang="ja-JP" dirty="0" smtClean="0"/>
              <a:t>KEK </a:t>
            </a:r>
            <a:r>
              <a:rPr lang="ja-JP" altLang="en-US" dirty="0" smtClean="0"/>
              <a:t>倉知様にご助力いただきながら、</a:t>
            </a:r>
            <a:r>
              <a:rPr lang="en-US" altLang="ja-JP" dirty="0" smtClean="0"/>
              <a:t>IV</a:t>
            </a:r>
            <a:r>
              <a:rPr lang="ja-JP" altLang="en-US" dirty="0" smtClean="0"/>
              <a:t>測定を行っていった。</a:t>
            </a:r>
            <a:endParaRPr lang="en-US" altLang="ja-JP" dirty="0" smtClean="0"/>
          </a:p>
          <a:p>
            <a:pPr marL="742950" lvl="1" indent="-285750">
              <a:buFont typeface="Arial"/>
              <a:buChar char="•"/>
            </a:pPr>
            <a:r>
              <a:rPr lang="ja-JP" altLang="en-US" dirty="0" smtClean="0"/>
              <a:t>測定した</a:t>
            </a:r>
            <a:r>
              <a:rPr lang="en-US" altLang="ja-JP" dirty="0" smtClean="0"/>
              <a:t>TEG</a:t>
            </a:r>
            <a:r>
              <a:rPr lang="ja-JP" altLang="en-US" dirty="0" smtClean="0"/>
              <a:t>は</a:t>
            </a:r>
            <a:r>
              <a:rPr lang="en-US" altLang="ja-JP" dirty="0" smtClean="0"/>
              <a:t>PTEG2</a:t>
            </a:r>
          </a:p>
          <a:p>
            <a:pPr marL="742950" lvl="1" indent="-285750">
              <a:buFont typeface="Arial"/>
              <a:buChar char="•"/>
            </a:pPr>
            <a:r>
              <a:rPr lang="en-US" altLang="ja-JP" dirty="0" smtClean="0"/>
              <a:t>BT-type(Core </a:t>
            </a:r>
            <a:r>
              <a:rPr lang="en-US" altLang="ja-JP" dirty="0" err="1" smtClean="0"/>
              <a:t>Nomal</a:t>
            </a:r>
            <a:r>
              <a:rPr lang="en-US" altLang="ja-JP" dirty="0" smtClean="0"/>
              <a:t> </a:t>
            </a:r>
            <a:r>
              <a:rPr lang="en-US" altLang="ja-JP" dirty="0" err="1" smtClean="0"/>
              <a:t>Vth</a:t>
            </a:r>
            <a:r>
              <a:rPr lang="en-US" altLang="ja-JP" dirty="0" smtClean="0"/>
              <a:t>)</a:t>
            </a:r>
            <a:r>
              <a:rPr lang="ja-JP" altLang="en-US" dirty="0" smtClean="0"/>
              <a:t>と</a:t>
            </a:r>
            <a:r>
              <a:rPr lang="en-US" altLang="ja-JP" dirty="0" smtClean="0"/>
              <a:t>ST2(Core Low </a:t>
            </a:r>
            <a:r>
              <a:rPr lang="en-US" altLang="ja-JP" dirty="0" err="1" smtClean="0"/>
              <a:t>Vth</a:t>
            </a:r>
            <a:r>
              <a:rPr lang="en-US" altLang="ja-JP" dirty="0" smtClean="0"/>
              <a:t>)</a:t>
            </a:r>
            <a:r>
              <a:rPr lang="ja-JP" altLang="en-US" dirty="0" smtClean="0"/>
              <a:t>を測定</a:t>
            </a:r>
            <a:endParaRPr lang="en-US" altLang="ja-JP" dirty="0" smtClean="0"/>
          </a:p>
          <a:p>
            <a:pPr marL="285750" indent="-285750">
              <a:buFont typeface="Arial"/>
              <a:buChar char="•"/>
            </a:pPr>
            <a:r>
              <a:rPr lang="ja-JP" altLang="en-US" dirty="0" smtClean="0"/>
              <a:t>極低温環境用</a:t>
            </a:r>
            <a:r>
              <a:rPr lang="en-US" altLang="ja-JP" dirty="0" smtClean="0"/>
              <a:t>SPICE</a:t>
            </a:r>
            <a:r>
              <a:rPr lang="ja-JP" altLang="en-US" dirty="0" smtClean="0"/>
              <a:t>パラメータ抽出</a:t>
            </a:r>
            <a:r>
              <a:rPr lang="en-US" altLang="ja-JP" dirty="0" smtClean="0"/>
              <a:t> : JAXA </a:t>
            </a:r>
            <a:r>
              <a:rPr lang="ja-JP" altLang="en-US" dirty="0" smtClean="0"/>
              <a:t>馬場様に依頼</a:t>
            </a:r>
            <a:endParaRPr kumimoji="1" lang="ja-JP" altLang="en-US" dirty="0"/>
          </a:p>
        </p:txBody>
      </p:sp>
      <p:cxnSp>
        <p:nvCxnSpPr>
          <p:cNvPr id="11" name="直線矢印コネクタ 10"/>
          <p:cNvCxnSpPr/>
          <p:nvPr/>
        </p:nvCxnSpPr>
        <p:spPr>
          <a:xfrm>
            <a:off x="581180" y="4149945"/>
            <a:ext cx="4058402" cy="0"/>
          </a:xfrm>
          <a:prstGeom prst="straightConnector1">
            <a:avLst/>
          </a:prstGeom>
          <a:ln w="57150" cmpd="sng">
            <a:solidFill>
              <a:schemeClr val="tx1"/>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13" name="テキスト ボックス 12"/>
          <p:cNvSpPr txBox="1"/>
          <p:nvPr/>
        </p:nvSpPr>
        <p:spPr>
          <a:xfrm>
            <a:off x="1524342" y="4275694"/>
            <a:ext cx="2132916" cy="523220"/>
          </a:xfrm>
          <a:prstGeom prst="rect">
            <a:avLst/>
          </a:prstGeom>
          <a:solidFill>
            <a:schemeClr val="bg1"/>
          </a:solidFill>
          <a:ln>
            <a:solidFill>
              <a:srgbClr val="000000"/>
            </a:solidFill>
          </a:ln>
        </p:spPr>
        <p:txBody>
          <a:bodyPr wrap="none" rtlCol="0">
            <a:spAutoFit/>
          </a:bodyPr>
          <a:lstStyle/>
          <a:p>
            <a:r>
              <a:rPr kumimoji="1" lang="en-US" altLang="ja-JP" sz="2800" dirty="0" smtClean="0"/>
              <a:t>TEG</a:t>
            </a:r>
            <a:r>
              <a:rPr kumimoji="1" lang="ja-JP" altLang="en-US" sz="2800" dirty="0" smtClean="0"/>
              <a:t>の</a:t>
            </a:r>
            <a:r>
              <a:rPr kumimoji="1" lang="en-US" altLang="ja-JP" sz="2800" dirty="0" smtClean="0"/>
              <a:t>IV</a:t>
            </a:r>
            <a:r>
              <a:rPr kumimoji="1" lang="ja-JP" altLang="en-US" sz="2800" dirty="0" smtClean="0"/>
              <a:t>測定</a:t>
            </a:r>
            <a:endParaRPr kumimoji="1" lang="ja-JP" altLang="en-US" sz="2800" dirty="0"/>
          </a:p>
        </p:txBody>
      </p:sp>
      <p:cxnSp>
        <p:nvCxnSpPr>
          <p:cNvPr id="15" name="直線矢印コネクタ 14"/>
          <p:cNvCxnSpPr/>
          <p:nvPr/>
        </p:nvCxnSpPr>
        <p:spPr>
          <a:xfrm>
            <a:off x="4639582" y="4149945"/>
            <a:ext cx="2414091" cy="0"/>
          </a:xfrm>
          <a:prstGeom prst="straightConnector1">
            <a:avLst/>
          </a:prstGeom>
          <a:ln w="38100" cmpd="sng">
            <a:solidFill>
              <a:srgbClr val="000000"/>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17" name="テキスト ボックス 16"/>
          <p:cNvSpPr txBox="1"/>
          <p:nvPr/>
        </p:nvSpPr>
        <p:spPr>
          <a:xfrm>
            <a:off x="4954485" y="4261800"/>
            <a:ext cx="1788671" cy="400110"/>
          </a:xfrm>
          <a:prstGeom prst="rect">
            <a:avLst/>
          </a:prstGeom>
          <a:solidFill>
            <a:srgbClr val="FFFFFF"/>
          </a:solidFill>
          <a:ln>
            <a:solidFill>
              <a:srgbClr val="000000"/>
            </a:solidFill>
          </a:ln>
        </p:spPr>
        <p:txBody>
          <a:bodyPr wrap="none" rtlCol="0">
            <a:spAutoFit/>
          </a:bodyPr>
          <a:lstStyle/>
          <a:p>
            <a:pPr algn="ctr"/>
            <a:r>
              <a:rPr lang="ja-JP" altLang="en-US" sz="2000" dirty="0" smtClean="0"/>
              <a:t>パラメータ抽出</a:t>
            </a:r>
            <a:endParaRPr kumimoji="1" lang="ja-JP" altLang="en-US" sz="2000" dirty="0"/>
          </a:p>
        </p:txBody>
      </p:sp>
      <p:sp>
        <p:nvSpPr>
          <p:cNvPr id="3" name="テキスト ボックス 2"/>
          <p:cNvSpPr txBox="1"/>
          <p:nvPr/>
        </p:nvSpPr>
        <p:spPr>
          <a:xfrm>
            <a:off x="647156" y="5359400"/>
            <a:ext cx="7208712" cy="369332"/>
          </a:xfrm>
          <a:prstGeom prst="rect">
            <a:avLst/>
          </a:prstGeom>
          <a:noFill/>
        </p:spPr>
        <p:txBody>
          <a:bodyPr wrap="none" rtlCol="0">
            <a:spAutoFit/>
          </a:bodyPr>
          <a:lstStyle/>
          <a:p>
            <a:r>
              <a:rPr kumimoji="1" lang="ja-JP" altLang="en-US" dirty="0" smtClean="0"/>
              <a:t>今年度は、</a:t>
            </a:r>
            <a:r>
              <a:rPr kumimoji="1" lang="en-US" altLang="ja-JP" dirty="0" smtClean="0"/>
              <a:t>LDD</a:t>
            </a:r>
            <a:r>
              <a:rPr kumimoji="1" lang="ja-JP" altLang="en-US" dirty="0" smtClean="0"/>
              <a:t>濃度改良後の</a:t>
            </a:r>
            <a:r>
              <a:rPr kumimoji="1" lang="en-US" altLang="ja-JP" dirty="0" smtClean="0"/>
              <a:t>FET</a:t>
            </a:r>
            <a:r>
              <a:rPr lang="ja-JP" altLang="en-US" dirty="0" smtClean="0"/>
              <a:t>で再度</a:t>
            </a:r>
            <a:r>
              <a:rPr lang="en-US" altLang="ja-JP" dirty="0" smtClean="0"/>
              <a:t>SPICE</a:t>
            </a:r>
            <a:r>
              <a:rPr lang="ja-JP" altLang="en-US" dirty="0" smtClean="0"/>
              <a:t>パラメータ抽出を行う予定</a:t>
            </a:r>
            <a:endParaRPr kumimoji="1" lang="ja-JP" altLang="en-US" dirty="0"/>
          </a:p>
        </p:txBody>
      </p:sp>
    </p:spTree>
    <p:extLst>
      <p:ext uri="{BB962C8B-B14F-4D97-AF65-F5344CB8AC3E}">
        <p14:creationId xmlns:p14="http://schemas.microsoft.com/office/powerpoint/2010/main" val="205511390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p:txBody>
          <a:bodyPr/>
          <a:lstStyle/>
          <a:p>
            <a:endParaRPr kumimoji="1" lang="ja-JP" altLang="en-US"/>
          </a:p>
        </p:txBody>
      </p:sp>
      <p:sp>
        <p:nvSpPr>
          <p:cNvPr id="4" name="日付プレースホルダー 3"/>
          <p:cNvSpPr>
            <a:spLocks noGrp="1"/>
          </p:cNvSpPr>
          <p:nvPr>
            <p:ph type="dt" sz="half" idx="10"/>
          </p:nvPr>
        </p:nvSpPr>
        <p:spPr/>
        <p:txBody>
          <a:bodyPr/>
          <a:lstStyle/>
          <a:p>
            <a:r>
              <a:rPr lang="en-US" altLang="ja-JP" smtClean="0"/>
              <a:t>2016</a:t>
            </a:r>
            <a:r>
              <a:rPr lang="ja-JP" altLang="en-US" smtClean="0"/>
              <a:t>年 </a:t>
            </a:r>
            <a:r>
              <a:rPr lang="en-US" altLang="ja-JP" smtClean="0"/>
              <a:t>6</a:t>
            </a:r>
            <a:r>
              <a:rPr lang="ja-JP" altLang="en-US" smtClean="0"/>
              <a:t>月 </a:t>
            </a:r>
            <a:r>
              <a:rPr lang="en-US" altLang="ja-JP" smtClean="0"/>
              <a:t>29</a:t>
            </a:r>
            <a:r>
              <a:rPr lang="ja-JP" altLang="en-US" smtClean="0"/>
              <a:t>日 水曜日</a:t>
            </a:r>
            <a:endParaRPr lang="ja-JP" altLang="en-US" dirty="0"/>
          </a:p>
        </p:txBody>
      </p:sp>
      <p:sp>
        <p:nvSpPr>
          <p:cNvPr id="5" name="フッター プレースホルダー 4"/>
          <p:cNvSpPr>
            <a:spLocks noGrp="1"/>
          </p:cNvSpPr>
          <p:nvPr>
            <p:ph type="ftr" sz="quarter" idx="11"/>
          </p:nvPr>
        </p:nvSpPr>
        <p:spPr/>
        <p:txBody>
          <a:bodyPr/>
          <a:lstStyle/>
          <a:p>
            <a:r>
              <a:rPr lang="ja-JP" altLang="en-US" smtClean="0"/>
              <a:t>第６回</a:t>
            </a:r>
            <a:r>
              <a:rPr lang="en-US" altLang="ja-JP" smtClean="0"/>
              <a:t>SOI</a:t>
            </a:r>
            <a:r>
              <a:rPr lang="ja-JP" altLang="en-US" smtClean="0"/>
              <a:t>研究会 </a:t>
            </a:r>
            <a:r>
              <a:rPr lang="en-US" altLang="ja-JP" smtClean="0"/>
              <a:t>@</a:t>
            </a:r>
            <a:r>
              <a:rPr lang="ja-JP" altLang="en-US" smtClean="0"/>
              <a:t>北海道大学 </a:t>
            </a:r>
            <a:r>
              <a:rPr lang="en-US" altLang="ja-JP" smtClean="0"/>
              <a:t>LDD</a:t>
            </a:r>
            <a:r>
              <a:rPr lang="ja-JP" altLang="en-US" smtClean="0"/>
              <a:t>濃度改良後の</a:t>
            </a:r>
            <a:r>
              <a:rPr lang="en-US" altLang="ja-JP" smtClean="0"/>
              <a:t>SOI-FET</a:t>
            </a:r>
            <a:r>
              <a:rPr lang="ja-JP" altLang="en-US" smtClean="0"/>
              <a:t>の極低温環境下での 異常特性の改善 </a:t>
            </a:r>
            <a:endParaRPr lang="ja-JP" altLang="en-US" dirty="0"/>
          </a:p>
        </p:txBody>
      </p:sp>
      <p:sp>
        <p:nvSpPr>
          <p:cNvPr id="6" name="スライド番号プレースホルダー 5"/>
          <p:cNvSpPr>
            <a:spLocks noGrp="1"/>
          </p:cNvSpPr>
          <p:nvPr>
            <p:ph type="sldNum" sz="quarter" idx="12"/>
          </p:nvPr>
        </p:nvSpPr>
        <p:spPr/>
        <p:txBody>
          <a:bodyPr/>
          <a:lstStyle/>
          <a:p>
            <a:fld id="{DEDF1EF5-B3F7-F542-883A-074CEEEC7BA2}" type="slidenum">
              <a:rPr lang="ja-JP" altLang="en-US" smtClean="0"/>
              <a:pPr/>
              <a:t>18</a:t>
            </a:fld>
            <a:endParaRPr lang="ja-JP" altLang="en-US" dirty="0"/>
          </a:p>
        </p:txBody>
      </p:sp>
      <p:pic>
        <p:nvPicPr>
          <p:cNvPr id="7" name="図 6" descr="スクリーンショット 2016-02-05 6.47.2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38627"/>
          </a:xfrm>
          <a:prstGeom prst="rect">
            <a:avLst/>
          </a:prstGeom>
        </p:spPr>
      </p:pic>
    </p:spTree>
    <p:extLst>
      <p:ext uri="{BB962C8B-B14F-4D97-AF65-F5344CB8AC3E}">
        <p14:creationId xmlns:p14="http://schemas.microsoft.com/office/powerpoint/2010/main" val="256488696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p:txBody>
          <a:bodyPr/>
          <a:lstStyle/>
          <a:p>
            <a:endParaRPr kumimoji="1" lang="ja-JP" altLang="en-US"/>
          </a:p>
        </p:txBody>
      </p:sp>
      <p:sp>
        <p:nvSpPr>
          <p:cNvPr id="4" name="日付プレースホルダー 3"/>
          <p:cNvSpPr>
            <a:spLocks noGrp="1"/>
          </p:cNvSpPr>
          <p:nvPr>
            <p:ph type="dt" sz="half" idx="10"/>
          </p:nvPr>
        </p:nvSpPr>
        <p:spPr/>
        <p:txBody>
          <a:bodyPr/>
          <a:lstStyle/>
          <a:p>
            <a:r>
              <a:rPr lang="en-US" altLang="ja-JP" smtClean="0"/>
              <a:t>2016</a:t>
            </a:r>
            <a:r>
              <a:rPr lang="ja-JP" altLang="en-US" smtClean="0"/>
              <a:t>年 </a:t>
            </a:r>
            <a:r>
              <a:rPr lang="en-US" altLang="ja-JP" smtClean="0"/>
              <a:t>6</a:t>
            </a:r>
            <a:r>
              <a:rPr lang="ja-JP" altLang="en-US" smtClean="0"/>
              <a:t>月 </a:t>
            </a:r>
            <a:r>
              <a:rPr lang="en-US" altLang="ja-JP" smtClean="0"/>
              <a:t>29</a:t>
            </a:r>
            <a:r>
              <a:rPr lang="ja-JP" altLang="en-US" smtClean="0"/>
              <a:t>日 水曜日</a:t>
            </a:r>
            <a:endParaRPr lang="ja-JP" altLang="en-US" dirty="0"/>
          </a:p>
        </p:txBody>
      </p:sp>
      <p:sp>
        <p:nvSpPr>
          <p:cNvPr id="5" name="フッター プレースホルダー 4"/>
          <p:cNvSpPr>
            <a:spLocks noGrp="1"/>
          </p:cNvSpPr>
          <p:nvPr>
            <p:ph type="ftr" sz="quarter" idx="11"/>
          </p:nvPr>
        </p:nvSpPr>
        <p:spPr/>
        <p:txBody>
          <a:bodyPr/>
          <a:lstStyle/>
          <a:p>
            <a:r>
              <a:rPr lang="ja-JP" altLang="en-US" smtClean="0"/>
              <a:t>第６回</a:t>
            </a:r>
            <a:r>
              <a:rPr lang="en-US" altLang="ja-JP" smtClean="0"/>
              <a:t>SOI</a:t>
            </a:r>
            <a:r>
              <a:rPr lang="ja-JP" altLang="en-US" smtClean="0"/>
              <a:t>研究会 </a:t>
            </a:r>
            <a:r>
              <a:rPr lang="en-US" altLang="ja-JP" smtClean="0"/>
              <a:t>@</a:t>
            </a:r>
            <a:r>
              <a:rPr lang="ja-JP" altLang="en-US" smtClean="0"/>
              <a:t>北海道大学 </a:t>
            </a:r>
            <a:r>
              <a:rPr lang="en-US" altLang="ja-JP" smtClean="0"/>
              <a:t>LDD</a:t>
            </a:r>
            <a:r>
              <a:rPr lang="ja-JP" altLang="en-US" smtClean="0"/>
              <a:t>濃度改良後の</a:t>
            </a:r>
            <a:r>
              <a:rPr lang="en-US" altLang="ja-JP" smtClean="0"/>
              <a:t>SOI-FET</a:t>
            </a:r>
            <a:r>
              <a:rPr lang="ja-JP" altLang="en-US" smtClean="0"/>
              <a:t>の極低温環境下での 異常特性の改善 </a:t>
            </a:r>
            <a:endParaRPr lang="ja-JP" altLang="en-US" dirty="0"/>
          </a:p>
        </p:txBody>
      </p:sp>
      <p:sp>
        <p:nvSpPr>
          <p:cNvPr id="6" name="スライド番号プレースホルダー 5"/>
          <p:cNvSpPr>
            <a:spLocks noGrp="1"/>
          </p:cNvSpPr>
          <p:nvPr>
            <p:ph type="sldNum" sz="quarter" idx="12"/>
          </p:nvPr>
        </p:nvSpPr>
        <p:spPr/>
        <p:txBody>
          <a:bodyPr/>
          <a:lstStyle/>
          <a:p>
            <a:fld id="{DEDF1EF5-B3F7-F542-883A-074CEEEC7BA2}" type="slidenum">
              <a:rPr lang="ja-JP" altLang="en-US" smtClean="0"/>
              <a:pPr/>
              <a:t>19</a:t>
            </a:fld>
            <a:endParaRPr lang="ja-JP" altLang="en-US" dirty="0"/>
          </a:p>
        </p:txBody>
      </p:sp>
      <p:pic>
        <p:nvPicPr>
          <p:cNvPr id="7" name="図 6" descr="スクリーンショット 2016-02-05 6.39.5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098733" cy="6858000"/>
          </a:xfrm>
          <a:prstGeom prst="rect">
            <a:avLst/>
          </a:prstGeom>
        </p:spPr>
      </p:pic>
    </p:spTree>
    <p:extLst>
      <p:ext uri="{BB962C8B-B14F-4D97-AF65-F5344CB8AC3E}">
        <p14:creationId xmlns:p14="http://schemas.microsoft.com/office/powerpoint/2010/main" val="14411999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報告内容</a:t>
            </a:r>
            <a:endParaRPr kumimoji="1" lang="ja-JP" altLang="en-US" dirty="0"/>
          </a:p>
        </p:txBody>
      </p:sp>
      <p:sp>
        <p:nvSpPr>
          <p:cNvPr id="3" name="コンテンツ プレースホルダー 2"/>
          <p:cNvSpPr>
            <a:spLocks noGrp="1"/>
          </p:cNvSpPr>
          <p:nvPr>
            <p:ph idx="1"/>
          </p:nvPr>
        </p:nvSpPr>
        <p:spPr/>
        <p:txBody>
          <a:bodyPr>
            <a:normAutofit fontScale="92500"/>
          </a:bodyPr>
          <a:lstStyle/>
          <a:p>
            <a:r>
              <a:rPr lang="ja-JP" altLang="en-US" sz="3600" dirty="0" smtClean="0"/>
              <a:t>研究動機</a:t>
            </a:r>
            <a:endParaRPr lang="en-US" altLang="ja-JP" sz="3600" dirty="0" smtClean="0"/>
          </a:p>
          <a:p>
            <a:r>
              <a:rPr lang="ja-JP" altLang="en-US" sz="3600" dirty="0" smtClean="0"/>
              <a:t>極低温用</a:t>
            </a:r>
            <a:r>
              <a:rPr lang="en-US" altLang="ja-JP" sz="3600" dirty="0" smtClean="0"/>
              <a:t>SPICE</a:t>
            </a:r>
            <a:r>
              <a:rPr lang="ja-JP" altLang="en-US" sz="3600" dirty="0" smtClean="0"/>
              <a:t>パラメータ抽出の為の測定</a:t>
            </a:r>
            <a:endParaRPr lang="en-US" altLang="ja-JP" sz="3600" dirty="0" smtClean="0"/>
          </a:p>
          <a:p>
            <a:pPr lvl="1">
              <a:buFont typeface="Wingdings" charset="2"/>
              <a:buChar char="Ø"/>
            </a:pPr>
            <a:r>
              <a:rPr kumimoji="1" lang="ja-JP" altLang="en-US" dirty="0" smtClean="0"/>
              <a:t>常温と極低温での</a:t>
            </a:r>
            <a:r>
              <a:rPr lang="ja-JP" altLang="en-US" dirty="0" smtClean="0"/>
              <a:t>電流電圧特性の違い</a:t>
            </a:r>
            <a:endParaRPr lang="en-US" altLang="ja-JP" dirty="0" smtClean="0"/>
          </a:p>
          <a:p>
            <a:pPr lvl="1">
              <a:buFont typeface="Wingdings" charset="2"/>
              <a:buChar char="Ø"/>
            </a:pPr>
            <a:r>
              <a:rPr lang="ja-JP" altLang="en-US" dirty="0" smtClean="0"/>
              <a:t>電流電圧特性の</a:t>
            </a:r>
            <a:r>
              <a:rPr kumimoji="1" lang="ja-JP" altLang="en-US" dirty="0" smtClean="0"/>
              <a:t>測定結果</a:t>
            </a:r>
            <a:endParaRPr kumimoji="1" lang="en-US" altLang="ja-JP" dirty="0" smtClean="0"/>
          </a:p>
          <a:p>
            <a:pPr lvl="1">
              <a:buFont typeface="Wingdings" charset="2"/>
              <a:buChar char="Ø"/>
            </a:pPr>
            <a:r>
              <a:rPr lang="ja-JP" altLang="en-US" dirty="0" smtClean="0"/>
              <a:t>シミュレーションと実測の比較</a:t>
            </a:r>
            <a:endParaRPr lang="en-US" altLang="ja-JP" dirty="0" smtClean="0"/>
          </a:p>
          <a:p>
            <a:r>
              <a:rPr kumimoji="1" lang="en-US" altLang="ja-JP" sz="3500" dirty="0" smtClean="0"/>
              <a:t>LDD</a:t>
            </a:r>
            <a:r>
              <a:rPr lang="ja-JP" altLang="en-US" sz="3500" dirty="0" smtClean="0"/>
              <a:t>不純物濃度変更後の電流電圧特性</a:t>
            </a:r>
            <a:endParaRPr lang="en-US" altLang="ja-JP" sz="3500" dirty="0" smtClean="0"/>
          </a:p>
          <a:p>
            <a:pPr lvl="1">
              <a:buFont typeface="Wingdings" charset="2"/>
              <a:buChar char="Ø"/>
            </a:pPr>
            <a:r>
              <a:rPr kumimoji="1" lang="en-US" altLang="ja-JP" dirty="0" err="1" smtClean="0"/>
              <a:t>Vds</a:t>
            </a:r>
            <a:r>
              <a:rPr kumimoji="1" lang="ja-JP" altLang="en-US" dirty="0" smtClean="0"/>
              <a:t>低い領域で</a:t>
            </a:r>
            <a:r>
              <a:rPr lang="ja-JP" altLang="en-US" dirty="0" smtClean="0"/>
              <a:t>ドレイン抵抗異常現象</a:t>
            </a:r>
            <a:r>
              <a:rPr kumimoji="1" lang="ja-JP" altLang="en-US" dirty="0" smtClean="0"/>
              <a:t>が見られたいたが、</a:t>
            </a:r>
            <a:r>
              <a:rPr kumimoji="1" lang="en-US" altLang="ja-JP" dirty="0" smtClean="0"/>
              <a:t>LDD</a:t>
            </a:r>
            <a:r>
              <a:rPr kumimoji="1" lang="ja-JP" altLang="en-US" dirty="0" smtClean="0"/>
              <a:t>不純物濃度を増やすことで改善した</a:t>
            </a:r>
            <a:endParaRPr kumimoji="1" lang="en-US" altLang="ja-JP" dirty="0" smtClean="0"/>
          </a:p>
          <a:p>
            <a:pPr lvl="1">
              <a:buFont typeface="Wingdings" charset="2"/>
              <a:buChar char="Ø"/>
            </a:pPr>
            <a:endParaRPr kumimoji="1" lang="en-US" altLang="ja-JP" dirty="0" smtClean="0"/>
          </a:p>
          <a:p>
            <a:endParaRPr kumimoji="1" lang="ja-JP" altLang="en-US" dirty="0"/>
          </a:p>
        </p:txBody>
      </p:sp>
      <p:sp>
        <p:nvSpPr>
          <p:cNvPr id="4" name="日付プレースホルダー 3"/>
          <p:cNvSpPr>
            <a:spLocks noGrp="1"/>
          </p:cNvSpPr>
          <p:nvPr>
            <p:ph type="dt" sz="half" idx="10"/>
          </p:nvPr>
        </p:nvSpPr>
        <p:spPr/>
        <p:txBody>
          <a:bodyPr/>
          <a:lstStyle/>
          <a:p>
            <a:r>
              <a:rPr lang="en-US" altLang="ja-JP" smtClean="0"/>
              <a:t>2016</a:t>
            </a:r>
            <a:r>
              <a:rPr lang="ja-JP" altLang="en-US" smtClean="0"/>
              <a:t>年 </a:t>
            </a:r>
            <a:r>
              <a:rPr lang="en-US" altLang="ja-JP" smtClean="0"/>
              <a:t>6</a:t>
            </a:r>
            <a:r>
              <a:rPr lang="ja-JP" altLang="en-US" smtClean="0"/>
              <a:t>月 </a:t>
            </a:r>
            <a:r>
              <a:rPr lang="en-US" altLang="ja-JP" smtClean="0"/>
              <a:t>29</a:t>
            </a:r>
            <a:r>
              <a:rPr lang="ja-JP" altLang="en-US" smtClean="0"/>
              <a:t>日 水曜日</a:t>
            </a:r>
            <a:endParaRPr lang="ja-JP" altLang="en-US" dirty="0"/>
          </a:p>
        </p:txBody>
      </p:sp>
      <p:sp>
        <p:nvSpPr>
          <p:cNvPr id="5" name="フッター プレースホルダー 4"/>
          <p:cNvSpPr>
            <a:spLocks noGrp="1"/>
          </p:cNvSpPr>
          <p:nvPr>
            <p:ph type="ftr" sz="quarter" idx="11"/>
          </p:nvPr>
        </p:nvSpPr>
        <p:spPr/>
        <p:txBody>
          <a:bodyPr/>
          <a:lstStyle/>
          <a:p>
            <a:r>
              <a:rPr lang="ja-JP" altLang="en-US" sz="1200" dirty="0" smtClean="0"/>
              <a:t>第６回</a:t>
            </a:r>
            <a:r>
              <a:rPr lang="en-US" altLang="ja-JP" sz="1200" dirty="0" smtClean="0"/>
              <a:t>SOI</a:t>
            </a:r>
            <a:r>
              <a:rPr lang="ja-JP" altLang="en-US" sz="1200" dirty="0" smtClean="0"/>
              <a:t>研究会 </a:t>
            </a:r>
            <a:r>
              <a:rPr lang="en-US" altLang="ja-JP" sz="1200" dirty="0" smtClean="0"/>
              <a:t>@</a:t>
            </a:r>
            <a:r>
              <a:rPr lang="ja-JP" altLang="en-US" sz="1200" dirty="0" smtClean="0"/>
              <a:t>北海道大学</a:t>
            </a:r>
            <a:r>
              <a:rPr lang="en-US" altLang="ja-JP" sz="1200" dirty="0" smtClean="0"/>
              <a:t/>
            </a:r>
            <a:br>
              <a:rPr lang="en-US" altLang="ja-JP" sz="1200" dirty="0" smtClean="0"/>
            </a:br>
            <a:r>
              <a:rPr lang="en-US" altLang="ja-JP" sz="1200" dirty="0" smtClean="0"/>
              <a:t>LDD</a:t>
            </a:r>
            <a:r>
              <a:rPr lang="ja-JP" altLang="en-US" sz="1200" dirty="0" smtClean="0"/>
              <a:t>濃度改良後の</a:t>
            </a:r>
            <a:r>
              <a:rPr lang="en-US" altLang="ja-JP" sz="1200" dirty="0" smtClean="0"/>
              <a:t>SOI-FET</a:t>
            </a:r>
            <a:r>
              <a:rPr lang="ja-JP" altLang="en-US" sz="1200" dirty="0" smtClean="0"/>
              <a:t>の極低温環境下での</a:t>
            </a:r>
            <a:r>
              <a:rPr lang="en-US" altLang="ja-JP" sz="1200" dirty="0" smtClean="0"/>
              <a:t/>
            </a:r>
            <a:br>
              <a:rPr lang="en-US" altLang="ja-JP" sz="1200" dirty="0" smtClean="0"/>
            </a:br>
            <a:r>
              <a:rPr lang="ja-JP" altLang="en-US" sz="1200" dirty="0" smtClean="0"/>
              <a:t>異常特性の改善 </a:t>
            </a:r>
            <a:endParaRPr lang="ja-JP" altLang="en-US" sz="1200" dirty="0"/>
          </a:p>
        </p:txBody>
      </p:sp>
      <p:sp>
        <p:nvSpPr>
          <p:cNvPr id="6" name="スライド番号プレースホルダー 5"/>
          <p:cNvSpPr>
            <a:spLocks noGrp="1"/>
          </p:cNvSpPr>
          <p:nvPr>
            <p:ph type="sldNum" sz="quarter" idx="12"/>
          </p:nvPr>
        </p:nvSpPr>
        <p:spPr/>
        <p:txBody>
          <a:bodyPr/>
          <a:lstStyle/>
          <a:p>
            <a:fld id="{DEDF1EF5-B3F7-F542-883A-074CEEEC7BA2}" type="slidenum">
              <a:rPr lang="ja-JP" altLang="en-US" smtClean="0"/>
              <a:pPr/>
              <a:t>2</a:t>
            </a:fld>
            <a:endParaRPr lang="ja-JP" altLang="en-US" dirty="0"/>
          </a:p>
        </p:txBody>
      </p:sp>
    </p:spTree>
    <p:extLst>
      <p:ext uri="{BB962C8B-B14F-4D97-AF65-F5344CB8AC3E}">
        <p14:creationId xmlns:p14="http://schemas.microsoft.com/office/powerpoint/2010/main" val="423607282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p:txBody>
          <a:bodyPr/>
          <a:lstStyle/>
          <a:p>
            <a:endParaRPr kumimoji="1" lang="ja-JP" altLang="en-US"/>
          </a:p>
        </p:txBody>
      </p:sp>
      <p:sp>
        <p:nvSpPr>
          <p:cNvPr id="4" name="日付プレースホルダー 3"/>
          <p:cNvSpPr>
            <a:spLocks noGrp="1"/>
          </p:cNvSpPr>
          <p:nvPr>
            <p:ph type="dt" sz="half" idx="10"/>
          </p:nvPr>
        </p:nvSpPr>
        <p:spPr/>
        <p:txBody>
          <a:bodyPr/>
          <a:lstStyle/>
          <a:p>
            <a:r>
              <a:rPr lang="en-US" altLang="ja-JP" smtClean="0"/>
              <a:t>2016</a:t>
            </a:r>
            <a:r>
              <a:rPr lang="ja-JP" altLang="en-US" smtClean="0"/>
              <a:t>年 </a:t>
            </a:r>
            <a:r>
              <a:rPr lang="en-US" altLang="ja-JP" smtClean="0"/>
              <a:t>6</a:t>
            </a:r>
            <a:r>
              <a:rPr lang="ja-JP" altLang="en-US" smtClean="0"/>
              <a:t>月 </a:t>
            </a:r>
            <a:r>
              <a:rPr lang="en-US" altLang="ja-JP" smtClean="0"/>
              <a:t>29</a:t>
            </a:r>
            <a:r>
              <a:rPr lang="ja-JP" altLang="en-US" smtClean="0"/>
              <a:t>日 水曜日</a:t>
            </a:r>
            <a:endParaRPr lang="ja-JP" altLang="en-US" dirty="0"/>
          </a:p>
        </p:txBody>
      </p:sp>
      <p:sp>
        <p:nvSpPr>
          <p:cNvPr id="5" name="フッター プレースホルダー 4"/>
          <p:cNvSpPr>
            <a:spLocks noGrp="1"/>
          </p:cNvSpPr>
          <p:nvPr>
            <p:ph type="ftr" sz="quarter" idx="11"/>
          </p:nvPr>
        </p:nvSpPr>
        <p:spPr/>
        <p:txBody>
          <a:bodyPr/>
          <a:lstStyle/>
          <a:p>
            <a:r>
              <a:rPr lang="ja-JP" altLang="en-US" smtClean="0"/>
              <a:t>第６回</a:t>
            </a:r>
            <a:r>
              <a:rPr lang="en-US" altLang="ja-JP" smtClean="0"/>
              <a:t>SOI</a:t>
            </a:r>
            <a:r>
              <a:rPr lang="ja-JP" altLang="en-US" smtClean="0"/>
              <a:t>研究会 </a:t>
            </a:r>
            <a:r>
              <a:rPr lang="en-US" altLang="ja-JP" smtClean="0"/>
              <a:t>@</a:t>
            </a:r>
            <a:r>
              <a:rPr lang="ja-JP" altLang="en-US" smtClean="0"/>
              <a:t>北海道大学 </a:t>
            </a:r>
            <a:r>
              <a:rPr lang="en-US" altLang="ja-JP" smtClean="0"/>
              <a:t>LDD</a:t>
            </a:r>
            <a:r>
              <a:rPr lang="ja-JP" altLang="en-US" smtClean="0"/>
              <a:t>濃度改良後の</a:t>
            </a:r>
            <a:r>
              <a:rPr lang="en-US" altLang="ja-JP" smtClean="0"/>
              <a:t>SOI-FET</a:t>
            </a:r>
            <a:r>
              <a:rPr lang="ja-JP" altLang="en-US" smtClean="0"/>
              <a:t>の極低温環境下での 異常特性の改善 </a:t>
            </a:r>
            <a:endParaRPr lang="ja-JP" altLang="en-US" dirty="0"/>
          </a:p>
        </p:txBody>
      </p:sp>
      <p:sp>
        <p:nvSpPr>
          <p:cNvPr id="6" name="スライド番号プレースホルダー 5"/>
          <p:cNvSpPr>
            <a:spLocks noGrp="1"/>
          </p:cNvSpPr>
          <p:nvPr>
            <p:ph type="sldNum" sz="quarter" idx="12"/>
          </p:nvPr>
        </p:nvSpPr>
        <p:spPr/>
        <p:txBody>
          <a:bodyPr/>
          <a:lstStyle/>
          <a:p>
            <a:fld id="{DEDF1EF5-B3F7-F542-883A-074CEEEC7BA2}" type="slidenum">
              <a:rPr lang="ja-JP" altLang="en-US" smtClean="0"/>
              <a:pPr/>
              <a:t>20</a:t>
            </a:fld>
            <a:endParaRPr lang="ja-JP" altLang="en-US" dirty="0"/>
          </a:p>
        </p:txBody>
      </p:sp>
      <p:pic>
        <p:nvPicPr>
          <p:cNvPr id="7" name="図 6" descr="スクリーンショット 2016-02-05 6.48.40.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167" y="0"/>
            <a:ext cx="9127833" cy="6858000"/>
          </a:xfrm>
          <a:prstGeom prst="rect">
            <a:avLst/>
          </a:prstGeom>
        </p:spPr>
      </p:pic>
    </p:spTree>
    <p:extLst>
      <p:ext uri="{BB962C8B-B14F-4D97-AF65-F5344CB8AC3E}">
        <p14:creationId xmlns:p14="http://schemas.microsoft.com/office/powerpoint/2010/main" val="24059448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p:txBody>
          <a:bodyPr/>
          <a:lstStyle/>
          <a:p>
            <a:endParaRPr kumimoji="1" lang="ja-JP" altLang="en-US"/>
          </a:p>
        </p:txBody>
      </p:sp>
      <p:sp>
        <p:nvSpPr>
          <p:cNvPr id="4" name="日付プレースホルダー 3"/>
          <p:cNvSpPr>
            <a:spLocks noGrp="1"/>
          </p:cNvSpPr>
          <p:nvPr>
            <p:ph type="dt" sz="half" idx="10"/>
          </p:nvPr>
        </p:nvSpPr>
        <p:spPr/>
        <p:txBody>
          <a:bodyPr/>
          <a:lstStyle/>
          <a:p>
            <a:r>
              <a:rPr lang="en-US" altLang="ja-JP" smtClean="0"/>
              <a:t>2016</a:t>
            </a:r>
            <a:r>
              <a:rPr lang="ja-JP" altLang="en-US" smtClean="0"/>
              <a:t>年 </a:t>
            </a:r>
            <a:r>
              <a:rPr lang="en-US" altLang="ja-JP" smtClean="0"/>
              <a:t>6</a:t>
            </a:r>
            <a:r>
              <a:rPr lang="ja-JP" altLang="en-US" smtClean="0"/>
              <a:t>月 </a:t>
            </a:r>
            <a:r>
              <a:rPr lang="en-US" altLang="ja-JP" smtClean="0"/>
              <a:t>29</a:t>
            </a:r>
            <a:r>
              <a:rPr lang="ja-JP" altLang="en-US" smtClean="0"/>
              <a:t>日 水曜日</a:t>
            </a:r>
            <a:endParaRPr lang="ja-JP" altLang="en-US" dirty="0"/>
          </a:p>
        </p:txBody>
      </p:sp>
      <p:sp>
        <p:nvSpPr>
          <p:cNvPr id="5" name="フッター プレースホルダー 4"/>
          <p:cNvSpPr>
            <a:spLocks noGrp="1"/>
          </p:cNvSpPr>
          <p:nvPr>
            <p:ph type="ftr" sz="quarter" idx="11"/>
          </p:nvPr>
        </p:nvSpPr>
        <p:spPr/>
        <p:txBody>
          <a:bodyPr/>
          <a:lstStyle/>
          <a:p>
            <a:r>
              <a:rPr lang="ja-JP" altLang="en-US" smtClean="0"/>
              <a:t>第６回</a:t>
            </a:r>
            <a:r>
              <a:rPr lang="en-US" altLang="ja-JP" smtClean="0"/>
              <a:t>SOI</a:t>
            </a:r>
            <a:r>
              <a:rPr lang="ja-JP" altLang="en-US" smtClean="0"/>
              <a:t>研究会 </a:t>
            </a:r>
            <a:r>
              <a:rPr lang="en-US" altLang="ja-JP" smtClean="0"/>
              <a:t>@</a:t>
            </a:r>
            <a:r>
              <a:rPr lang="ja-JP" altLang="en-US" smtClean="0"/>
              <a:t>北海道大学 </a:t>
            </a:r>
            <a:r>
              <a:rPr lang="en-US" altLang="ja-JP" smtClean="0"/>
              <a:t>LDD</a:t>
            </a:r>
            <a:r>
              <a:rPr lang="ja-JP" altLang="en-US" smtClean="0"/>
              <a:t>濃度改良後の</a:t>
            </a:r>
            <a:r>
              <a:rPr lang="en-US" altLang="ja-JP" smtClean="0"/>
              <a:t>SOI-FET</a:t>
            </a:r>
            <a:r>
              <a:rPr lang="ja-JP" altLang="en-US" smtClean="0"/>
              <a:t>の極低温環境下での 異常特性の改善 </a:t>
            </a:r>
            <a:endParaRPr lang="ja-JP" altLang="en-US" dirty="0"/>
          </a:p>
        </p:txBody>
      </p:sp>
      <p:sp>
        <p:nvSpPr>
          <p:cNvPr id="6" name="スライド番号プレースホルダー 5"/>
          <p:cNvSpPr>
            <a:spLocks noGrp="1"/>
          </p:cNvSpPr>
          <p:nvPr>
            <p:ph type="sldNum" sz="quarter" idx="12"/>
          </p:nvPr>
        </p:nvSpPr>
        <p:spPr/>
        <p:txBody>
          <a:bodyPr/>
          <a:lstStyle/>
          <a:p>
            <a:fld id="{DEDF1EF5-B3F7-F542-883A-074CEEEC7BA2}" type="slidenum">
              <a:rPr lang="ja-JP" altLang="en-US" smtClean="0"/>
              <a:pPr/>
              <a:t>21</a:t>
            </a:fld>
            <a:endParaRPr lang="ja-JP" altLang="en-US" dirty="0"/>
          </a:p>
        </p:txBody>
      </p:sp>
      <p:pic>
        <p:nvPicPr>
          <p:cNvPr id="7" name="図 6" descr="スクリーンショット 2016-02-05 6.48.48.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14941" cy="6858000"/>
          </a:xfrm>
          <a:prstGeom prst="rect">
            <a:avLst/>
          </a:prstGeom>
        </p:spPr>
      </p:pic>
    </p:spTree>
    <p:extLst>
      <p:ext uri="{BB962C8B-B14F-4D97-AF65-F5344CB8AC3E}">
        <p14:creationId xmlns:p14="http://schemas.microsoft.com/office/powerpoint/2010/main" val="223570671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a:xfrm>
            <a:off x="457200" y="2857500"/>
            <a:ext cx="8229600" cy="1143000"/>
          </a:xfrm>
        </p:spPr>
        <p:txBody>
          <a:bodyPr/>
          <a:lstStyle/>
          <a:p>
            <a:r>
              <a:rPr kumimoji="1" lang="ja-JP" altLang="en-US" dirty="0" smtClean="0"/>
              <a:t>線形領域</a:t>
            </a:r>
            <a:endParaRPr kumimoji="1" lang="ja-JP" altLang="en-US" dirty="0"/>
          </a:p>
        </p:txBody>
      </p:sp>
      <p:sp>
        <p:nvSpPr>
          <p:cNvPr id="5" name="テキスト ボックス 4"/>
          <p:cNvSpPr txBox="1"/>
          <p:nvPr/>
        </p:nvSpPr>
        <p:spPr>
          <a:xfrm>
            <a:off x="5437614" y="4375360"/>
            <a:ext cx="2187618" cy="830997"/>
          </a:xfrm>
          <a:prstGeom prst="rect">
            <a:avLst/>
          </a:prstGeom>
          <a:noFill/>
        </p:spPr>
        <p:txBody>
          <a:bodyPr wrap="none" rtlCol="0">
            <a:spAutoFit/>
          </a:bodyPr>
          <a:lstStyle/>
          <a:p>
            <a:r>
              <a:rPr lang="ja-JP" altLang="en-US" sz="2400" b="1" dirty="0" smtClean="0">
                <a:solidFill>
                  <a:srgbClr val="FF0000"/>
                </a:solidFill>
              </a:rPr>
              <a:t>ー</a:t>
            </a:r>
            <a:r>
              <a:rPr lang="en-US" altLang="ja-JP" sz="2400" b="1" dirty="0" smtClean="0">
                <a:solidFill>
                  <a:srgbClr val="FF0000"/>
                </a:solidFill>
              </a:rPr>
              <a:t>   </a:t>
            </a:r>
            <a:r>
              <a:rPr lang="ja-JP" altLang="en-US" sz="2400" b="1" dirty="0" smtClean="0">
                <a:solidFill>
                  <a:srgbClr val="FF0000"/>
                </a:solidFill>
              </a:rPr>
              <a:t>室温</a:t>
            </a:r>
            <a:endParaRPr lang="en-US" altLang="ja-JP" sz="2400" b="1" dirty="0" smtClean="0">
              <a:solidFill>
                <a:srgbClr val="FF0000"/>
              </a:solidFill>
            </a:endParaRPr>
          </a:p>
          <a:p>
            <a:r>
              <a:rPr kumimoji="1" lang="ja-JP" altLang="en-US" sz="2400" b="1" dirty="0" smtClean="0">
                <a:solidFill>
                  <a:srgbClr val="008000"/>
                </a:solidFill>
              </a:rPr>
              <a:t>ー</a:t>
            </a:r>
            <a:r>
              <a:rPr kumimoji="1" lang="en-US" altLang="ja-JP" sz="2400" b="1" dirty="0" smtClean="0">
                <a:solidFill>
                  <a:srgbClr val="008000"/>
                </a:solidFill>
              </a:rPr>
              <a:t>   </a:t>
            </a:r>
            <a:r>
              <a:rPr lang="ja-JP" altLang="en-US" sz="2400" b="1" dirty="0" smtClean="0">
                <a:solidFill>
                  <a:srgbClr val="008000"/>
                </a:solidFill>
              </a:rPr>
              <a:t>極低温</a:t>
            </a:r>
            <a:r>
              <a:rPr lang="en-US" altLang="ja-JP" sz="2400" b="1" dirty="0" smtClean="0">
                <a:solidFill>
                  <a:srgbClr val="008000"/>
                </a:solidFill>
              </a:rPr>
              <a:t>(3K)</a:t>
            </a:r>
            <a:endParaRPr kumimoji="1" lang="ja-JP" altLang="en-US" sz="2400" b="1" dirty="0">
              <a:solidFill>
                <a:srgbClr val="008000"/>
              </a:solidFill>
            </a:endParaRPr>
          </a:p>
        </p:txBody>
      </p:sp>
      <p:sp>
        <p:nvSpPr>
          <p:cNvPr id="6" name="テキスト ボックス 5"/>
          <p:cNvSpPr txBox="1"/>
          <p:nvPr/>
        </p:nvSpPr>
        <p:spPr>
          <a:xfrm>
            <a:off x="663838" y="4557047"/>
            <a:ext cx="3429144" cy="400110"/>
          </a:xfrm>
          <a:prstGeom prst="rect">
            <a:avLst/>
          </a:prstGeom>
          <a:noFill/>
        </p:spPr>
        <p:txBody>
          <a:bodyPr wrap="none" rtlCol="0">
            <a:spAutoFit/>
          </a:bodyPr>
          <a:lstStyle/>
          <a:p>
            <a:r>
              <a:rPr kumimoji="1" lang="en-US" altLang="ja-JP" sz="2000" dirty="0" smtClean="0"/>
              <a:t>Ids</a:t>
            </a:r>
            <a:r>
              <a:rPr kumimoji="1" lang="ja-JP" altLang="en-US" sz="2000" dirty="0" smtClean="0"/>
              <a:t> </a:t>
            </a:r>
            <a:r>
              <a:rPr kumimoji="1" lang="en-US" altLang="ja-JP" sz="2000" dirty="0" smtClean="0"/>
              <a:t>VS</a:t>
            </a:r>
            <a:r>
              <a:rPr kumimoji="1" lang="ja-JP" altLang="en-US" sz="2000" dirty="0" smtClean="0"/>
              <a:t> </a:t>
            </a:r>
            <a:r>
              <a:rPr kumimoji="1" lang="en-US" altLang="ja-JP" sz="2000" dirty="0" err="1" smtClean="0"/>
              <a:t>Vgs</a:t>
            </a:r>
            <a:r>
              <a:rPr kumimoji="1" lang="ja-JP" altLang="en-US" sz="2000" dirty="0" smtClean="0"/>
              <a:t>カーブ</a:t>
            </a:r>
            <a:r>
              <a:rPr kumimoji="1" lang="en-US" altLang="ja-JP" sz="2000" dirty="0" smtClean="0"/>
              <a:t> @</a:t>
            </a:r>
            <a:r>
              <a:rPr kumimoji="1" lang="en-US" altLang="ja-JP" sz="2000" dirty="0" err="1" smtClean="0"/>
              <a:t>Vds</a:t>
            </a:r>
            <a:r>
              <a:rPr kumimoji="1" lang="en-US" altLang="ja-JP" sz="2000" dirty="0" smtClean="0"/>
              <a:t> = 0.05V</a:t>
            </a:r>
          </a:p>
        </p:txBody>
      </p:sp>
      <p:sp>
        <p:nvSpPr>
          <p:cNvPr id="11" name="テキスト ボックス 10"/>
          <p:cNvSpPr txBox="1"/>
          <p:nvPr/>
        </p:nvSpPr>
        <p:spPr>
          <a:xfrm>
            <a:off x="457200" y="431515"/>
            <a:ext cx="2259753" cy="461665"/>
          </a:xfrm>
          <a:prstGeom prst="rect">
            <a:avLst/>
          </a:prstGeom>
          <a:noFill/>
        </p:spPr>
        <p:txBody>
          <a:bodyPr wrap="none" rtlCol="0">
            <a:spAutoFit/>
          </a:bodyPr>
          <a:lstStyle/>
          <a:p>
            <a:r>
              <a:rPr kumimoji="1" lang="ja-JP" altLang="en-US" sz="2400" dirty="0" smtClean="0"/>
              <a:t>移動度について</a:t>
            </a:r>
            <a:endParaRPr kumimoji="1" lang="ja-JP" altLang="en-US" sz="2400" dirty="0"/>
          </a:p>
        </p:txBody>
      </p:sp>
      <p:sp>
        <p:nvSpPr>
          <p:cNvPr id="2" name="日付プレースホルダー 1"/>
          <p:cNvSpPr>
            <a:spLocks noGrp="1"/>
          </p:cNvSpPr>
          <p:nvPr>
            <p:ph type="dt" sz="half" idx="10"/>
          </p:nvPr>
        </p:nvSpPr>
        <p:spPr/>
        <p:txBody>
          <a:bodyPr/>
          <a:lstStyle/>
          <a:p>
            <a:r>
              <a:rPr kumimoji="1" lang="en-US" altLang="ja-JP" smtClean="0"/>
              <a:t>2016</a:t>
            </a:r>
            <a:r>
              <a:rPr kumimoji="1" lang="ja-JP" altLang="en-US" smtClean="0"/>
              <a:t>年 </a:t>
            </a:r>
            <a:r>
              <a:rPr kumimoji="1" lang="en-US" altLang="ja-JP" smtClean="0"/>
              <a:t>6</a:t>
            </a:r>
            <a:r>
              <a:rPr kumimoji="1" lang="ja-JP" altLang="en-US" smtClean="0"/>
              <a:t>月 </a:t>
            </a:r>
            <a:r>
              <a:rPr kumimoji="1" lang="en-US" altLang="ja-JP" smtClean="0"/>
              <a:t>29</a:t>
            </a:r>
            <a:r>
              <a:rPr kumimoji="1" lang="ja-JP" altLang="en-US" smtClean="0"/>
              <a:t>日 水曜日</a:t>
            </a:r>
            <a:endParaRPr kumimoji="1" lang="ja-JP" altLang="en-US"/>
          </a:p>
        </p:txBody>
      </p:sp>
      <p:sp>
        <p:nvSpPr>
          <p:cNvPr id="3" name="フッター プレースホルダー 2"/>
          <p:cNvSpPr>
            <a:spLocks noGrp="1"/>
          </p:cNvSpPr>
          <p:nvPr>
            <p:ph type="ftr" sz="quarter" idx="11"/>
          </p:nvPr>
        </p:nvSpPr>
        <p:spPr/>
        <p:txBody>
          <a:bodyPr/>
          <a:lstStyle/>
          <a:p>
            <a:r>
              <a:rPr kumimoji="1" lang="ja-JP" altLang="en-US" smtClean="0"/>
              <a:t>第６回</a:t>
            </a:r>
            <a:r>
              <a:rPr kumimoji="1" lang="en-US" altLang="ja-JP" smtClean="0"/>
              <a:t>SOI</a:t>
            </a:r>
            <a:r>
              <a:rPr kumimoji="1" lang="ja-JP" altLang="en-US" smtClean="0"/>
              <a:t>研究会 </a:t>
            </a:r>
            <a:r>
              <a:rPr kumimoji="1" lang="en-US" altLang="ja-JP" smtClean="0"/>
              <a:t>@</a:t>
            </a:r>
            <a:r>
              <a:rPr kumimoji="1" lang="ja-JP" altLang="en-US" smtClean="0"/>
              <a:t>北海道大学 </a:t>
            </a:r>
            <a:r>
              <a:rPr kumimoji="1" lang="en-US" altLang="ja-JP" smtClean="0"/>
              <a:t>LDD</a:t>
            </a:r>
            <a:r>
              <a:rPr kumimoji="1" lang="ja-JP" altLang="en-US" smtClean="0"/>
              <a:t>濃度改良後の</a:t>
            </a:r>
            <a:r>
              <a:rPr kumimoji="1" lang="en-US" altLang="ja-JP" smtClean="0"/>
              <a:t>SOI-FET</a:t>
            </a:r>
            <a:r>
              <a:rPr kumimoji="1" lang="ja-JP" altLang="en-US" smtClean="0"/>
              <a:t>の極低温環境下での 異常特性の改善 </a:t>
            </a:r>
            <a:endParaRPr kumimoji="1" lang="ja-JP" altLang="en-US"/>
          </a:p>
        </p:txBody>
      </p:sp>
      <p:sp>
        <p:nvSpPr>
          <p:cNvPr id="7" name="スライド番号プレースホルダー 6"/>
          <p:cNvSpPr>
            <a:spLocks noGrp="1"/>
          </p:cNvSpPr>
          <p:nvPr>
            <p:ph type="sldNum" sz="quarter" idx="12"/>
          </p:nvPr>
        </p:nvSpPr>
        <p:spPr/>
        <p:txBody>
          <a:bodyPr/>
          <a:lstStyle/>
          <a:p>
            <a:fld id="{87B84B4E-AD29-444C-91E9-90C655B52A3D}" type="slidenum">
              <a:rPr kumimoji="1" lang="ja-JP" altLang="en-US" smtClean="0"/>
              <a:t>22</a:t>
            </a:fld>
            <a:endParaRPr kumimoji="1" lang="ja-JP" altLang="en-US"/>
          </a:p>
        </p:txBody>
      </p:sp>
    </p:spTree>
    <p:extLst>
      <p:ext uri="{BB962C8B-B14F-4D97-AF65-F5344CB8AC3E}">
        <p14:creationId xmlns:p14="http://schemas.microsoft.com/office/powerpoint/2010/main" val="407834625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 2"/>
          <p:cNvGraphicFramePr>
            <a:graphicFrameLocks noGrp="1"/>
          </p:cNvGraphicFramePr>
          <p:nvPr>
            <p:extLst>
              <p:ext uri="{D42A27DB-BD31-4B8C-83A1-F6EECF244321}">
                <p14:modId xmlns:p14="http://schemas.microsoft.com/office/powerpoint/2010/main" val="3072752306"/>
              </p:ext>
            </p:extLst>
          </p:nvPr>
        </p:nvGraphicFramePr>
        <p:xfrm>
          <a:off x="0" y="0"/>
          <a:ext cx="9144000" cy="6858001"/>
        </p:xfrm>
        <a:graphic>
          <a:graphicData uri="http://schemas.openxmlformats.org/drawingml/2006/table">
            <a:tbl>
              <a:tblPr firstRow="1" bandRow="1">
                <a:tableStyleId>{5C22544A-7EE6-4342-B048-85BDC9FD1C3A}</a:tableStyleId>
              </a:tblPr>
              <a:tblGrid>
                <a:gridCol w="476231"/>
                <a:gridCol w="2828525"/>
                <a:gridCol w="2943975"/>
                <a:gridCol w="2895269"/>
              </a:tblGrid>
              <a:tr h="439282">
                <a:tc>
                  <a:txBody>
                    <a:bodyPr/>
                    <a:lstStyle/>
                    <a:p>
                      <a:pPr algn="ctr"/>
                      <a:endParaRPr kumimoji="1" lang="ja-JP" alt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kumimoji="1" lang="en-US" altLang="ja-JP" dirty="0" smtClean="0"/>
                        <a:t>L = 0.4 um</a:t>
                      </a:r>
                      <a:endParaRPr kumimoji="1" lang="ja-JP" alt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kumimoji="1" lang="en-US" altLang="ja-JP" dirty="0" smtClean="0"/>
                        <a:t>L = 1 um</a:t>
                      </a:r>
                      <a:endParaRPr kumimoji="1" lang="ja-JP" alt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kumimoji="1" lang="en-US" altLang="ja-JP" dirty="0" smtClean="0"/>
                        <a:t>L = 5 um</a:t>
                      </a:r>
                      <a:endParaRPr kumimoji="1" lang="ja-JP" alt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2139573">
                <a:tc>
                  <a:txBody>
                    <a:bodyPr/>
                    <a:lstStyle/>
                    <a:p>
                      <a:pPr algn="ctr"/>
                      <a:r>
                        <a:rPr kumimoji="1" lang="en-US" altLang="ja-JP" dirty="0" smtClean="0"/>
                        <a:t>W = 1 um</a:t>
                      </a:r>
                      <a:endParaRPr kumimoji="1" lang="ja-JP" altLang="en-US" dirty="0"/>
                    </a:p>
                  </a:txBody>
                  <a:tcPr vert="vert27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kumimoji="1" lang="ja-JP" alt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kumimoji="1" lang="ja-JP" altLang="en-US"/>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kumimoji="1" lang="ja-JP" altLang="en-US"/>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2139573">
                <a:tc>
                  <a:txBody>
                    <a:bodyPr/>
                    <a:lstStyle/>
                    <a:p>
                      <a:pPr algn="ctr"/>
                      <a:r>
                        <a:rPr kumimoji="1" lang="en-US" altLang="ja-JP" dirty="0" smtClean="0"/>
                        <a:t>W = 2 um</a:t>
                      </a:r>
                      <a:endParaRPr kumimoji="1" lang="ja-JP" altLang="en-US" dirty="0"/>
                    </a:p>
                  </a:txBody>
                  <a:tcPr vert="vert27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kumimoji="1" lang="ja-JP" altLang="en-US"/>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kumimoji="1" lang="ja-JP" altLang="en-US"/>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kumimoji="1" lang="ja-JP" alt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ap="flat" cmpd="sng" algn="ctr">
                      <a:solidFill>
                        <a:scrgbClr r="0" g="0" b="0"/>
                      </a:solidFill>
                      <a:prstDash val="solid"/>
                      <a:round/>
                      <a:headEnd type="none" w="med" len="med"/>
                      <a:tailEnd type="none" w="med" len="med"/>
                    </a:lnTlToBr>
                  </a:tcPr>
                </a:tc>
              </a:tr>
              <a:tr h="2139573">
                <a:tc>
                  <a:txBody>
                    <a:bodyPr/>
                    <a:lstStyle/>
                    <a:p>
                      <a:pPr algn="ctr"/>
                      <a:r>
                        <a:rPr kumimoji="1" lang="en-US" altLang="ja-JP" dirty="0" smtClean="0"/>
                        <a:t>W = 10 um</a:t>
                      </a:r>
                      <a:endParaRPr kumimoji="1" lang="ja-JP" altLang="en-US" dirty="0"/>
                    </a:p>
                  </a:txBody>
                  <a:tcPr vert="vert27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kumimoji="1" lang="ja-JP" alt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kumimoji="1" lang="ja-JP" alt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kumimoji="1" lang="ja-JP" alt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bl>
          </a:graphicData>
        </a:graphic>
      </p:graphicFrame>
      <p:pic>
        <p:nvPicPr>
          <p:cNvPr id="2" name="図 1" descr="NST_W1_L04_linear.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882221" y="142422"/>
            <a:ext cx="1982209" cy="2754688"/>
          </a:xfrm>
          <a:prstGeom prst="rect">
            <a:avLst/>
          </a:prstGeom>
        </p:spPr>
      </p:pic>
      <p:pic>
        <p:nvPicPr>
          <p:cNvPr id="5" name="図 4" descr="NST_W1_L1_linear.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3768540" y="140673"/>
            <a:ext cx="1991184" cy="2767160"/>
          </a:xfrm>
          <a:prstGeom prst="rect">
            <a:avLst/>
          </a:prstGeom>
        </p:spPr>
      </p:pic>
      <p:pic>
        <p:nvPicPr>
          <p:cNvPr id="6" name="図 5" descr="NST_W1_L5_linear.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a:off x="6723305" y="140674"/>
            <a:ext cx="1991185" cy="2767162"/>
          </a:xfrm>
          <a:prstGeom prst="rect">
            <a:avLst/>
          </a:prstGeom>
        </p:spPr>
      </p:pic>
      <p:pic>
        <p:nvPicPr>
          <p:cNvPr id="7" name="図 6" descr="NST_W2_L04_linear.pd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5400000">
            <a:off x="882220" y="2263677"/>
            <a:ext cx="1982210" cy="2754689"/>
          </a:xfrm>
          <a:prstGeom prst="rect">
            <a:avLst/>
          </a:prstGeom>
        </p:spPr>
      </p:pic>
      <p:pic>
        <p:nvPicPr>
          <p:cNvPr id="8" name="図 7" descr="NST_W2_L1_linear.pdf"/>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5400000">
            <a:off x="3768540" y="2261929"/>
            <a:ext cx="1991184" cy="2767160"/>
          </a:xfrm>
          <a:prstGeom prst="rect">
            <a:avLst/>
          </a:prstGeom>
        </p:spPr>
      </p:pic>
      <p:pic>
        <p:nvPicPr>
          <p:cNvPr id="9" name="図 8" descr="NST_W10_L04_linear.pdf"/>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5400000">
            <a:off x="882259" y="4413557"/>
            <a:ext cx="1982409" cy="2754966"/>
          </a:xfrm>
          <a:prstGeom prst="rect">
            <a:avLst/>
          </a:prstGeom>
        </p:spPr>
      </p:pic>
      <p:pic>
        <p:nvPicPr>
          <p:cNvPr id="10" name="図 9" descr="NST_W10_L1_linear.pdf"/>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5400000">
            <a:off x="3768540" y="4403073"/>
            <a:ext cx="1991184" cy="2767160"/>
          </a:xfrm>
          <a:prstGeom prst="rect">
            <a:avLst/>
          </a:prstGeom>
        </p:spPr>
      </p:pic>
      <p:pic>
        <p:nvPicPr>
          <p:cNvPr id="11" name="図 10" descr="NST_W10_L5_linear.pdf"/>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5400000">
            <a:off x="6723305" y="4403071"/>
            <a:ext cx="1991186" cy="2767163"/>
          </a:xfrm>
          <a:prstGeom prst="rect">
            <a:avLst/>
          </a:prstGeom>
        </p:spPr>
      </p:pic>
      <p:sp>
        <p:nvSpPr>
          <p:cNvPr id="12" name="テキスト ボックス 11"/>
          <p:cNvSpPr txBox="1"/>
          <p:nvPr/>
        </p:nvSpPr>
        <p:spPr>
          <a:xfrm>
            <a:off x="6667049" y="3229379"/>
            <a:ext cx="2187618" cy="830997"/>
          </a:xfrm>
          <a:prstGeom prst="rect">
            <a:avLst/>
          </a:prstGeom>
          <a:solidFill>
            <a:schemeClr val="bg1"/>
          </a:solidFill>
          <a:ln>
            <a:solidFill>
              <a:srgbClr val="000000"/>
            </a:solidFill>
          </a:ln>
        </p:spPr>
        <p:txBody>
          <a:bodyPr wrap="none" rtlCol="0">
            <a:spAutoFit/>
          </a:bodyPr>
          <a:lstStyle/>
          <a:p>
            <a:r>
              <a:rPr lang="ja-JP" altLang="en-US" sz="2400" b="1" dirty="0" smtClean="0">
                <a:solidFill>
                  <a:srgbClr val="FF0000"/>
                </a:solidFill>
              </a:rPr>
              <a:t>ー</a:t>
            </a:r>
            <a:r>
              <a:rPr lang="en-US" altLang="ja-JP" sz="2400" b="1" dirty="0" smtClean="0">
                <a:solidFill>
                  <a:srgbClr val="FF0000"/>
                </a:solidFill>
              </a:rPr>
              <a:t>   </a:t>
            </a:r>
            <a:r>
              <a:rPr lang="ja-JP" altLang="en-US" sz="2400" b="1" dirty="0" smtClean="0">
                <a:solidFill>
                  <a:srgbClr val="FF0000"/>
                </a:solidFill>
              </a:rPr>
              <a:t>室温</a:t>
            </a:r>
            <a:endParaRPr lang="en-US" altLang="ja-JP" sz="2400" b="1" dirty="0" smtClean="0">
              <a:solidFill>
                <a:srgbClr val="FF0000"/>
              </a:solidFill>
            </a:endParaRPr>
          </a:p>
          <a:p>
            <a:r>
              <a:rPr kumimoji="1" lang="ja-JP" altLang="en-US" sz="2400" b="1" dirty="0" smtClean="0">
                <a:solidFill>
                  <a:srgbClr val="008000"/>
                </a:solidFill>
              </a:rPr>
              <a:t>ー</a:t>
            </a:r>
            <a:r>
              <a:rPr kumimoji="1" lang="en-US" altLang="ja-JP" sz="2400" b="1" dirty="0" smtClean="0">
                <a:solidFill>
                  <a:srgbClr val="008000"/>
                </a:solidFill>
              </a:rPr>
              <a:t>   </a:t>
            </a:r>
            <a:r>
              <a:rPr lang="ja-JP" altLang="en-US" sz="2400" b="1" dirty="0" smtClean="0">
                <a:solidFill>
                  <a:srgbClr val="008000"/>
                </a:solidFill>
              </a:rPr>
              <a:t>極低温</a:t>
            </a:r>
            <a:r>
              <a:rPr lang="en-US" altLang="ja-JP" sz="2400" b="1" dirty="0" smtClean="0">
                <a:solidFill>
                  <a:srgbClr val="008000"/>
                </a:solidFill>
              </a:rPr>
              <a:t>(3K)</a:t>
            </a:r>
            <a:endParaRPr kumimoji="1" lang="ja-JP" altLang="en-US" sz="2400" b="1" dirty="0">
              <a:solidFill>
                <a:srgbClr val="008000"/>
              </a:solidFill>
            </a:endParaRPr>
          </a:p>
        </p:txBody>
      </p:sp>
      <p:sp>
        <p:nvSpPr>
          <p:cNvPr id="4" name="日付プレースホルダー 3"/>
          <p:cNvSpPr>
            <a:spLocks noGrp="1"/>
          </p:cNvSpPr>
          <p:nvPr>
            <p:ph type="dt" sz="half" idx="10"/>
          </p:nvPr>
        </p:nvSpPr>
        <p:spPr/>
        <p:txBody>
          <a:bodyPr/>
          <a:lstStyle/>
          <a:p>
            <a:r>
              <a:rPr kumimoji="1" lang="en-US" altLang="ja-JP" smtClean="0"/>
              <a:t>2016</a:t>
            </a:r>
            <a:r>
              <a:rPr kumimoji="1" lang="ja-JP" altLang="en-US" smtClean="0"/>
              <a:t>年 </a:t>
            </a:r>
            <a:r>
              <a:rPr kumimoji="1" lang="en-US" altLang="ja-JP" smtClean="0"/>
              <a:t>6</a:t>
            </a:r>
            <a:r>
              <a:rPr kumimoji="1" lang="ja-JP" altLang="en-US" smtClean="0"/>
              <a:t>月 </a:t>
            </a:r>
            <a:r>
              <a:rPr kumimoji="1" lang="en-US" altLang="ja-JP" smtClean="0"/>
              <a:t>29</a:t>
            </a:r>
            <a:r>
              <a:rPr kumimoji="1" lang="ja-JP" altLang="en-US" smtClean="0"/>
              <a:t>日 水曜日</a:t>
            </a:r>
            <a:endParaRPr kumimoji="1" lang="ja-JP" altLang="en-US"/>
          </a:p>
        </p:txBody>
      </p:sp>
      <p:sp>
        <p:nvSpPr>
          <p:cNvPr id="13" name="フッター プレースホルダー 12"/>
          <p:cNvSpPr>
            <a:spLocks noGrp="1"/>
          </p:cNvSpPr>
          <p:nvPr>
            <p:ph type="ftr" sz="quarter" idx="11"/>
          </p:nvPr>
        </p:nvSpPr>
        <p:spPr/>
        <p:txBody>
          <a:bodyPr/>
          <a:lstStyle/>
          <a:p>
            <a:r>
              <a:rPr kumimoji="1" lang="ja-JP" altLang="en-US" smtClean="0"/>
              <a:t>第６回</a:t>
            </a:r>
            <a:r>
              <a:rPr kumimoji="1" lang="en-US" altLang="ja-JP" smtClean="0"/>
              <a:t>SOI</a:t>
            </a:r>
            <a:r>
              <a:rPr kumimoji="1" lang="ja-JP" altLang="en-US" smtClean="0"/>
              <a:t>研究会 </a:t>
            </a:r>
            <a:r>
              <a:rPr kumimoji="1" lang="en-US" altLang="ja-JP" smtClean="0"/>
              <a:t>@</a:t>
            </a:r>
            <a:r>
              <a:rPr kumimoji="1" lang="ja-JP" altLang="en-US" smtClean="0"/>
              <a:t>北海道大学 </a:t>
            </a:r>
            <a:r>
              <a:rPr kumimoji="1" lang="en-US" altLang="ja-JP" smtClean="0"/>
              <a:t>LDD</a:t>
            </a:r>
            <a:r>
              <a:rPr kumimoji="1" lang="ja-JP" altLang="en-US" smtClean="0"/>
              <a:t>濃度改良後の</a:t>
            </a:r>
            <a:r>
              <a:rPr kumimoji="1" lang="en-US" altLang="ja-JP" smtClean="0"/>
              <a:t>SOI-FET</a:t>
            </a:r>
            <a:r>
              <a:rPr kumimoji="1" lang="ja-JP" altLang="en-US" smtClean="0"/>
              <a:t>の極低温環境下での 異常特性の改善 </a:t>
            </a:r>
            <a:endParaRPr kumimoji="1" lang="ja-JP" altLang="en-US"/>
          </a:p>
        </p:txBody>
      </p:sp>
      <p:sp>
        <p:nvSpPr>
          <p:cNvPr id="14" name="スライド番号プレースホルダー 13"/>
          <p:cNvSpPr>
            <a:spLocks noGrp="1"/>
          </p:cNvSpPr>
          <p:nvPr>
            <p:ph type="sldNum" sz="quarter" idx="12"/>
          </p:nvPr>
        </p:nvSpPr>
        <p:spPr/>
        <p:txBody>
          <a:bodyPr/>
          <a:lstStyle/>
          <a:p>
            <a:fld id="{87B84B4E-AD29-444C-91E9-90C655B52A3D}" type="slidenum">
              <a:rPr kumimoji="1" lang="ja-JP" altLang="en-US" smtClean="0"/>
              <a:t>23</a:t>
            </a:fld>
            <a:endParaRPr kumimoji="1" lang="ja-JP" altLang="en-US"/>
          </a:p>
        </p:txBody>
      </p:sp>
    </p:spTree>
    <p:extLst>
      <p:ext uri="{BB962C8B-B14F-4D97-AF65-F5344CB8AC3E}">
        <p14:creationId xmlns:p14="http://schemas.microsoft.com/office/powerpoint/2010/main" val="172164690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 2"/>
          <p:cNvGraphicFramePr>
            <a:graphicFrameLocks noGrp="1"/>
          </p:cNvGraphicFramePr>
          <p:nvPr>
            <p:extLst>
              <p:ext uri="{D42A27DB-BD31-4B8C-83A1-F6EECF244321}">
                <p14:modId xmlns:p14="http://schemas.microsoft.com/office/powerpoint/2010/main" val="1950958710"/>
              </p:ext>
            </p:extLst>
          </p:nvPr>
        </p:nvGraphicFramePr>
        <p:xfrm>
          <a:off x="0" y="0"/>
          <a:ext cx="9144000" cy="6858001"/>
        </p:xfrm>
        <a:graphic>
          <a:graphicData uri="http://schemas.openxmlformats.org/drawingml/2006/table">
            <a:tbl>
              <a:tblPr firstRow="1" bandRow="1">
                <a:tableStyleId>{5C22544A-7EE6-4342-B048-85BDC9FD1C3A}</a:tableStyleId>
              </a:tblPr>
              <a:tblGrid>
                <a:gridCol w="476231"/>
                <a:gridCol w="2828525"/>
                <a:gridCol w="2943975"/>
                <a:gridCol w="2895269"/>
              </a:tblGrid>
              <a:tr h="439282">
                <a:tc>
                  <a:txBody>
                    <a:bodyPr/>
                    <a:lstStyle/>
                    <a:p>
                      <a:pPr algn="ctr"/>
                      <a:endParaRPr kumimoji="1" lang="ja-JP" alt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kumimoji="1" lang="en-US" altLang="ja-JP" dirty="0" smtClean="0"/>
                        <a:t>L = 0.4 um</a:t>
                      </a:r>
                      <a:endParaRPr kumimoji="1" lang="ja-JP" alt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kumimoji="1" lang="en-US" altLang="ja-JP" dirty="0" smtClean="0"/>
                        <a:t>L = 1 um</a:t>
                      </a:r>
                      <a:endParaRPr kumimoji="1" lang="ja-JP" alt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kumimoji="1" lang="en-US" altLang="ja-JP" dirty="0" smtClean="0"/>
                        <a:t>L = 5 um</a:t>
                      </a:r>
                      <a:endParaRPr kumimoji="1" lang="ja-JP" alt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2139573">
                <a:tc>
                  <a:txBody>
                    <a:bodyPr/>
                    <a:lstStyle/>
                    <a:p>
                      <a:pPr algn="ctr"/>
                      <a:r>
                        <a:rPr kumimoji="1" lang="en-US" altLang="ja-JP" dirty="0" smtClean="0"/>
                        <a:t>W = 1 um</a:t>
                      </a:r>
                      <a:endParaRPr kumimoji="1" lang="ja-JP" altLang="en-US" dirty="0"/>
                    </a:p>
                  </a:txBody>
                  <a:tcPr vert="vert27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kumimoji="1" lang="ja-JP" alt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kumimoji="1" lang="ja-JP" altLang="en-US"/>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kumimoji="1" lang="ja-JP" altLang="en-US"/>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2139573">
                <a:tc>
                  <a:txBody>
                    <a:bodyPr/>
                    <a:lstStyle/>
                    <a:p>
                      <a:pPr algn="ctr"/>
                      <a:r>
                        <a:rPr kumimoji="1" lang="en-US" altLang="ja-JP" dirty="0" smtClean="0"/>
                        <a:t>W = 2 um</a:t>
                      </a:r>
                      <a:endParaRPr kumimoji="1" lang="ja-JP" altLang="en-US" dirty="0"/>
                    </a:p>
                  </a:txBody>
                  <a:tcPr vert="vert27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kumimoji="1" lang="ja-JP" altLang="en-US"/>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kumimoji="1" lang="ja-JP" altLang="en-US"/>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kumimoji="1" lang="ja-JP" alt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ap="flat" cmpd="sng" algn="ctr">
                      <a:solidFill>
                        <a:scrgbClr r="0" g="0" b="0"/>
                      </a:solidFill>
                      <a:prstDash val="solid"/>
                      <a:round/>
                      <a:headEnd type="none" w="med" len="med"/>
                      <a:tailEnd type="none" w="med" len="med"/>
                    </a:lnTlToBr>
                  </a:tcPr>
                </a:tc>
              </a:tr>
              <a:tr h="2139573">
                <a:tc>
                  <a:txBody>
                    <a:bodyPr/>
                    <a:lstStyle/>
                    <a:p>
                      <a:pPr algn="ctr"/>
                      <a:r>
                        <a:rPr kumimoji="1" lang="en-US" altLang="ja-JP" dirty="0" smtClean="0"/>
                        <a:t>W = 10 um</a:t>
                      </a:r>
                      <a:endParaRPr kumimoji="1" lang="ja-JP" altLang="en-US" dirty="0"/>
                    </a:p>
                  </a:txBody>
                  <a:tcPr vert="vert27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kumimoji="1" lang="ja-JP" alt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kumimoji="1" lang="ja-JP" alt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kumimoji="1" lang="ja-JP" alt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bl>
          </a:graphicData>
        </a:graphic>
      </p:graphicFrame>
      <p:pic>
        <p:nvPicPr>
          <p:cNvPr id="2" name="図 1" descr="NST_W1_L04_linear.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882221" y="142422"/>
            <a:ext cx="1982209" cy="2754688"/>
          </a:xfrm>
          <a:prstGeom prst="rect">
            <a:avLst/>
          </a:prstGeom>
        </p:spPr>
      </p:pic>
      <p:pic>
        <p:nvPicPr>
          <p:cNvPr id="5" name="図 4" descr="NST_W1_L1_linear.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3768540" y="140673"/>
            <a:ext cx="1991184" cy="2767160"/>
          </a:xfrm>
          <a:prstGeom prst="rect">
            <a:avLst/>
          </a:prstGeom>
        </p:spPr>
      </p:pic>
      <p:pic>
        <p:nvPicPr>
          <p:cNvPr id="6" name="図 5" descr="NST_W1_L5_linear.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a:off x="6723305" y="140674"/>
            <a:ext cx="1991185" cy="2767162"/>
          </a:xfrm>
          <a:prstGeom prst="rect">
            <a:avLst/>
          </a:prstGeom>
        </p:spPr>
      </p:pic>
      <p:pic>
        <p:nvPicPr>
          <p:cNvPr id="7" name="図 6" descr="NST_W2_L04_linear.pd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5400000">
            <a:off x="882220" y="2263677"/>
            <a:ext cx="1982210" cy="2754689"/>
          </a:xfrm>
          <a:prstGeom prst="rect">
            <a:avLst/>
          </a:prstGeom>
        </p:spPr>
      </p:pic>
      <p:pic>
        <p:nvPicPr>
          <p:cNvPr id="8" name="図 7" descr="NST_W2_L1_linear.pdf"/>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5400000">
            <a:off x="3768540" y="2261929"/>
            <a:ext cx="1991184" cy="2767160"/>
          </a:xfrm>
          <a:prstGeom prst="rect">
            <a:avLst/>
          </a:prstGeom>
        </p:spPr>
      </p:pic>
      <p:pic>
        <p:nvPicPr>
          <p:cNvPr id="9" name="図 8" descr="NST_W10_L04_linear.pdf"/>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5400000">
            <a:off x="882259" y="4413557"/>
            <a:ext cx="1982409" cy="2754966"/>
          </a:xfrm>
          <a:prstGeom prst="rect">
            <a:avLst/>
          </a:prstGeom>
        </p:spPr>
      </p:pic>
      <p:pic>
        <p:nvPicPr>
          <p:cNvPr id="10" name="図 9" descr="NST_W10_L1_linear.pdf"/>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5400000">
            <a:off x="3768540" y="4403073"/>
            <a:ext cx="1991184" cy="2767160"/>
          </a:xfrm>
          <a:prstGeom prst="rect">
            <a:avLst/>
          </a:prstGeom>
        </p:spPr>
      </p:pic>
      <p:pic>
        <p:nvPicPr>
          <p:cNvPr id="11" name="図 10" descr="NST_W10_L5_linear.pdf"/>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5400000">
            <a:off x="6723305" y="4403071"/>
            <a:ext cx="1991186" cy="2767163"/>
          </a:xfrm>
          <a:prstGeom prst="rect">
            <a:avLst/>
          </a:prstGeom>
        </p:spPr>
      </p:pic>
      <p:sp>
        <p:nvSpPr>
          <p:cNvPr id="12" name="テキスト ボックス 11"/>
          <p:cNvSpPr txBox="1"/>
          <p:nvPr/>
        </p:nvSpPr>
        <p:spPr>
          <a:xfrm>
            <a:off x="6667049" y="3229379"/>
            <a:ext cx="2187618" cy="830997"/>
          </a:xfrm>
          <a:prstGeom prst="rect">
            <a:avLst/>
          </a:prstGeom>
          <a:solidFill>
            <a:schemeClr val="bg1"/>
          </a:solidFill>
          <a:ln>
            <a:solidFill>
              <a:srgbClr val="000000"/>
            </a:solidFill>
          </a:ln>
        </p:spPr>
        <p:txBody>
          <a:bodyPr wrap="none" rtlCol="0">
            <a:spAutoFit/>
          </a:bodyPr>
          <a:lstStyle/>
          <a:p>
            <a:r>
              <a:rPr lang="ja-JP" altLang="en-US" sz="2400" b="1" dirty="0" smtClean="0">
                <a:solidFill>
                  <a:srgbClr val="FF0000"/>
                </a:solidFill>
              </a:rPr>
              <a:t>ー</a:t>
            </a:r>
            <a:r>
              <a:rPr lang="en-US" altLang="ja-JP" sz="2400" b="1" dirty="0" smtClean="0">
                <a:solidFill>
                  <a:srgbClr val="FF0000"/>
                </a:solidFill>
              </a:rPr>
              <a:t>   </a:t>
            </a:r>
            <a:r>
              <a:rPr lang="ja-JP" altLang="en-US" sz="2400" b="1" dirty="0" smtClean="0">
                <a:solidFill>
                  <a:srgbClr val="FF0000"/>
                </a:solidFill>
              </a:rPr>
              <a:t>室温</a:t>
            </a:r>
            <a:endParaRPr lang="en-US" altLang="ja-JP" sz="2400" b="1" dirty="0" smtClean="0">
              <a:solidFill>
                <a:srgbClr val="FF0000"/>
              </a:solidFill>
            </a:endParaRPr>
          </a:p>
          <a:p>
            <a:r>
              <a:rPr kumimoji="1" lang="ja-JP" altLang="en-US" sz="2400" b="1" dirty="0" smtClean="0">
                <a:solidFill>
                  <a:srgbClr val="008000"/>
                </a:solidFill>
              </a:rPr>
              <a:t>ー</a:t>
            </a:r>
            <a:r>
              <a:rPr kumimoji="1" lang="en-US" altLang="ja-JP" sz="2400" b="1" dirty="0" smtClean="0">
                <a:solidFill>
                  <a:srgbClr val="008000"/>
                </a:solidFill>
              </a:rPr>
              <a:t>   </a:t>
            </a:r>
            <a:r>
              <a:rPr lang="ja-JP" altLang="en-US" sz="2400" b="1" dirty="0" smtClean="0">
                <a:solidFill>
                  <a:srgbClr val="008000"/>
                </a:solidFill>
              </a:rPr>
              <a:t>極低温</a:t>
            </a:r>
            <a:r>
              <a:rPr lang="en-US" altLang="ja-JP" sz="2400" b="1" dirty="0" smtClean="0">
                <a:solidFill>
                  <a:srgbClr val="008000"/>
                </a:solidFill>
              </a:rPr>
              <a:t>(3K)</a:t>
            </a:r>
            <a:endParaRPr kumimoji="1" lang="ja-JP" altLang="en-US" sz="2400" b="1" dirty="0">
              <a:solidFill>
                <a:srgbClr val="008000"/>
              </a:solidFill>
            </a:endParaRPr>
          </a:p>
        </p:txBody>
      </p:sp>
      <p:sp>
        <p:nvSpPr>
          <p:cNvPr id="4" name="テキスト ボックス 3"/>
          <p:cNvSpPr txBox="1"/>
          <p:nvPr/>
        </p:nvSpPr>
        <p:spPr>
          <a:xfrm>
            <a:off x="1528880" y="2510871"/>
            <a:ext cx="6090863" cy="2246769"/>
          </a:xfrm>
          <a:prstGeom prst="rect">
            <a:avLst/>
          </a:prstGeom>
          <a:solidFill>
            <a:srgbClr val="FFFF00"/>
          </a:solidFill>
          <a:ln w="57150" cmpd="sng">
            <a:solidFill>
              <a:schemeClr val="tx1"/>
            </a:solidFill>
          </a:ln>
        </p:spPr>
        <p:txBody>
          <a:bodyPr wrap="square" rtlCol="0">
            <a:spAutoFit/>
          </a:bodyPr>
          <a:lstStyle/>
          <a:p>
            <a:pPr algn="ctr"/>
            <a:r>
              <a:rPr lang="ja-JP" altLang="en-US" sz="2800" dirty="0" smtClean="0"/>
              <a:t>極低温環境下で、</a:t>
            </a:r>
            <a:r>
              <a:rPr kumimoji="1" lang="en-US" altLang="ja-JP" sz="2800" dirty="0" err="1" smtClean="0"/>
              <a:t>Vds</a:t>
            </a:r>
            <a:r>
              <a:rPr kumimoji="1" lang="ja-JP" altLang="en-US" sz="2800" dirty="0" smtClean="0"/>
              <a:t>が低い領域では、</a:t>
            </a:r>
            <a:endParaRPr kumimoji="1" lang="en-US" altLang="ja-JP" sz="2800" dirty="0" smtClean="0"/>
          </a:p>
          <a:p>
            <a:pPr algn="ctr"/>
            <a:r>
              <a:rPr lang="ja-JP" altLang="en-US" sz="2800" dirty="0" smtClean="0"/>
              <a:t>ドレイン抵抗が高く出るので、</a:t>
            </a:r>
            <a:endParaRPr lang="en-US" altLang="ja-JP" sz="2800" dirty="0" smtClean="0"/>
          </a:p>
          <a:p>
            <a:pPr algn="ctr"/>
            <a:r>
              <a:rPr lang="en-US" altLang="ja-JP" sz="2800" dirty="0" err="1" smtClean="0"/>
              <a:t>uC</a:t>
            </a:r>
            <a:r>
              <a:rPr lang="en-US" altLang="ja-JP" sz="2800" dirty="0" smtClean="0"/>
              <a:t>(W/L)</a:t>
            </a:r>
            <a:r>
              <a:rPr lang="ja-JP" altLang="en-US" sz="2800" dirty="0" smtClean="0"/>
              <a:t>値は低く出る。</a:t>
            </a:r>
            <a:endParaRPr lang="en-US" altLang="ja-JP" sz="2800" dirty="0" smtClean="0"/>
          </a:p>
          <a:p>
            <a:pPr algn="ctr"/>
            <a:endParaRPr kumimoji="1" lang="en-US" altLang="ja-JP" sz="2800" dirty="0"/>
          </a:p>
          <a:p>
            <a:pPr algn="ctr"/>
            <a:r>
              <a:rPr lang="ja-JP" altLang="en-US" sz="2800" dirty="0" smtClean="0"/>
              <a:t>飽和領域で、移動度比を推定する</a:t>
            </a:r>
            <a:endParaRPr kumimoji="1" lang="ja-JP" altLang="en-US" sz="2800" dirty="0"/>
          </a:p>
        </p:txBody>
      </p:sp>
      <p:sp>
        <p:nvSpPr>
          <p:cNvPr id="13" name="日付プレースホルダー 12"/>
          <p:cNvSpPr>
            <a:spLocks noGrp="1"/>
          </p:cNvSpPr>
          <p:nvPr>
            <p:ph type="dt" sz="half" idx="10"/>
          </p:nvPr>
        </p:nvSpPr>
        <p:spPr/>
        <p:txBody>
          <a:bodyPr/>
          <a:lstStyle/>
          <a:p>
            <a:r>
              <a:rPr kumimoji="1" lang="en-US" altLang="ja-JP" smtClean="0"/>
              <a:t>2016</a:t>
            </a:r>
            <a:r>
              <a:rPr kumimoji="1" lang="ja-JP" altLang="en-US" smtClean="0"/>
              <a:t>年 </a:t>
            </a:r>
            <a:r>
              <a:rPr kumimoji="1" lang="en-US" altLang="ja-JP" smtClean="0"/>
              <a:t>6</a:t>
            </a:r>
            <a:r>
              <a:rPr kumimoji="1" lang="ja-JP" altLang="en-US" smtClean="0"/>
              <a:t>月 </a:t>
            </a:r>
            <a:r>
              <a:rPr kumimoji="1" lang="en-US" altLang="ja-JP" smtClean="0"/>
              <a:t>29</a:t>
            </a:r>
            <a:r>
              <a:rPr kumimoji="1" lang="ja-JP" altLang="en-US" smtClean="0"/>
              <a:t>日 水曜日</a:t>
            </a:r>
            <a:endParaRPr kumimoji="1" lang="ja-JP" altLang="en-US"/>
          </a:p>
        </p:txBody>
      </p:sp>
      <p:sp>
        <p:nvSpPr>
          <p:cNvPr id="14" name="フッター プレースホルダー 13"/>
          <p:cNvSpPr>
            <a:spLocks noGrp="1"/>
          </p:cNvSpPr>
          <p:nvPr>
            <p:ph type="ftr" sz="quarter" idx="11"/>
          </p:nvPr>
        </p:nvSpPr>
        <p:spPr/>
        <p:txBody>
          <a:bodyPr/>
          <a:lstStyle/>
          <a:p>
            <a:r>
              <a:rPr kumimoji="1" lang="ja-JP" altLang="en-US" smtClean="0"/>
              <a:t>第６回</a:t>
            </a:r>
            <a:r>
              <a:rPr kumimoji="1" lang="en-US" altLang="ja-JP" smtClean="0"/>
              <a:t>SOI</a:t>
            </a:r>
            <a:r>
              <a:rPr kumimoji="1" lang="ja-JP" altLang="en-US" smtClean="0"/>
              <a:t>研究会 </a:t>
            </a:r>
            <a:r>
              <a:rPr kumimoji="1" lang="en-US" altLang="ja-JP" smtClean="0"/>
              <a:t>@</a:t>
            </a:r>
            <a:r>
              <a:rPr kumimoji="1" lang="ja-JP" altLang="en-US" smtClean="0"/>
              <a:t>北海道大学 </a:t>
            </a:r>
            <a:r>
              <a:rPr kumimoji="1" lang="en-US" altLang="ja-JP" smtClean="0"/>
              <a:t>LDD</a:t>
            </a:r>
            <a:r>
              <a:rPr kumimoji="1" lang="ja-JP" altLang="en-US" smtClean="0"/>
              <a:t>濃度改良後の</a:t>
            </a:r>
            <a:r>
              <a:rPr kumimoji="1" lang="en-US" altLang="ja-JP" smtClean="0"/>
              <a:t>SOI-FET</a:t>
            </a:r>
            <a:r>
              <a:rPr kumimoji="1" lang="ja-JP" altLang="en-US" smtClean="0"/>
              <a:t>の極低温環境下での 異常特性の改善 </a:t>
            </a:r>
            <a:endParaRPr kumimoji="1" lang="ja-JP" altLang="en-US"/>
          </a:p>
        </p:txBody>
      </p:sp>
      <p:sp>
        <p:nvSpPr>
          <p:cNvPr id="15" name="スライド番号プレースホルダー 14"/>
          <p:cNvSpPr>
            <a:spLocks noGrp="1"/>
          </p:cNvSpPr>
          <p:nvPr>
            <p:ph type="sldNum" sz="quarter" idx="12"/>
          </p:nvPr>
        </p:nvSpPr>
        <p:spPr/>
        <p:txBody>
          <a:bodyPr/>
          <a:lstStyle/>
          <a:p>
            <a:fld id="{87B84B4E-AD29-444C-91E9-90C655B52A3D}" type="slidenum">
              <a:rPr kumimoji="1" lang="ja-JP" altLang="en-US" smtClean="0"/>
              <a:t>24</a:t>
            </a:fld>
            <a:endParaRPr kumimoji="1" lang="ja-JP" altLang="en-US"/>
          </a:p>
        </p:txBody>
      </p:sp>
    </p:spTree>
    <p:extLst>
      <p:ext uri="{BB962C8B-B14F-4D97-AF65-F5344CB8AC3E}">
        <p14:creationId xmlns:p14="http://schemas.microsoft.com/office/powerpoint/2010/main" val="205482621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a:xfrm>
            <a:off x="457200" y="2857500"/>
            <a:ext cx="8229600" cy="1143000"/>
          </a:xfrm>
        </p:spPr>
        <p:txBody>
          <a:bodyPr/>
          <a:lstStyle/>
          <a:p>
            <a:r>
              <a:rPr lang="ja-JP" altLang="en-US" dirty="0" smtClean="0"/>
              <a:t>飽和</a:t>
            </a:r>
            <a:r>
              <a:rPr kumimoji="1" lang="ja-JP" altLang="en-US" dirty="0" smtClean="0"/>
              <a:t>領域</a:t>
            </a:r>
            <a:endParaRPr kumimoji="1" lang="ja-JP" altLang="en-US" dirty="0"/>
          </a:p>
        </p:txBody>
      </p:sp>
      <p:sp>
        <p:nvSpPr>
          <p:cNvPr id="3" name="テキスト ボックス 2"/>
          <p:cNvSpPr txBox="1"/>
          <p:nvPr/>
        </p:nvSpPr>
        <p:spPr>
          <a:xfrm>
            <a:off x="5437614" y="4375360"/>
            <a:ext cx="2187618" cy="830997"/>
          </a:xfrm>
          <a:prstGeom prst="rect">
            <a:avLst/>
          </a:prstGeom>
          <a:noFill/>
        </p:spPr>
        <p:txBody>
          <a:bodyPr wrap="none" rtlCol="0">
            <a:spAutoFit/>
          </a:bodyPr>
          <a:lstStyle/>
          <a:p>
            <a:r>
              <a:rPr lang="ja-JP" altLang="en-US" sz="2400" b="1" dirty="0" smtClean="0">
                <a:solidFill>
                  <a:srgbClr val="FF0000"/>
                </a:solidFill>
              </a:rPr>
              <a:t>ー</a:t>
            </a:r>
            <a:r>
              <a:rPr lang="en-US" altLang="ja-JP" sz="2400" b="1" dirty="0" smtClean="0">
                <a:solidFill>
                  <a:srgbClr val="FF0000"/>
                </a:solidFill>
              </a:rPr>
              <a:t>   </a:t>
            </a:r>
            <a:r>
              <a:rPr lang="ja-JP" altLang="en-US" sz="2400" b="1" dirty="0" smtClean="0">
                <a:solidFill>
                  <a:srgbClr val="FF0000"/>
                </a:solidFill>
              </a:rPr>
              <a:t>室温</a:t>
            </a:r>
            <a:endParaRPr lang="en-US" altLang="ja-JP" sz="2400" b="1" dirty="0" smtClean="0">
              <a:solidFill>
                <a:srgbClr val="FF0000"/>
              </a:solidFill>
            </a:endParaRPr>
          </a:p>
          <a:p>
            <a:r>
              <a:rPr kumimoji="1" lang="ja-JP" altLang="en-US" sz="2400" b="1" dirty="0" smtClean="0">
                <a:solidFill>
                  <a:srgbClr val="008000"/>
                </a:solidFill>
              </a:rPr>
              <a:t>ー</a:t>
            </a:r>
            <a:r>
              <a:rPr kumimoji="1" lang="en-US" altLang="ja-JP" sz="2400" b="1" dirty="0" smtClean="0">
                <a:solidFill>
                  <a:srgbClr val="008000"/>
                </a:solidFill>
              </a:rPr>
              <a:t>   </a:t>
            </a:r>
            <a:r>
              <a:rPr lang="ja-JP" altLang="en-US" sz="2400" b="1" dirty="0" smtClean="0">
                <a:solidFill>
                  <a:srgbClr val="008000"/>
                </a:solidFill>
              </a:rPr>
              <a:t>極低温</a:t>
            </a:r>
            <a:r>
              <a:rPr lang="en-US" altLang="ja-JP" sz="2400" b="1" dirty="0" smtClean="0">
                <a:solidFill>
                  <a:srgbClr val="008000"/>
                </a:solidFill>
              </a:rPr>
              <a:t>(3K)</a:t>
            </a:r>
            <a:endParaRPr kumimoji="1" lang="ja-JP" altLang="en-US" sz="2400" b="1" dirty="0">
              <a:solidFill>
                <a:srgbClr val="008000"/>
              </a:solidFill>
            </a:endParaRPr>
          </a:p>
        </p:txBody>
      </p:sp>
      <p:sp>
        <p:nvSpPr>
          <p:cNvPr id="5" name="テキスト ボックス 4"/>
          <p:cNvSpPr txBox="1"/>
          <p:nvPr/>
        </p:nvSpPr>
        <p:spPr>
          <a:xfrm>
            <a:off x="663838" y="4557047"/>
            <a:ext cx="3429144" cy="400110"/>
          </a:xfrm>
          <a:prstGeom prst="rect">
            <a:avLst/>
          </a:prstGeom>
          <a:noFill/>
        </p:spPr>
        <p:txBody>
          <a:bodyPr wrap="none" rtlCol="0">
            <a:spAutoFit/>
          </a:bodyPr>
          <a:lstStyle/>
          <a:p>
            <a:r>
              <a:rPr kumimoji="1" lang="en-US" altLang="ja-JP" sz="2000" dirty="0" smtClean="0"/>
              <a:t>Ids</a:t>
            </a:r>
            <a:r>
              <a:rPr kumimoji="1" lang="ja-JP" altLang="en-US" sz="2000" dirty="0" smtClean="0"/>
              <a:t> </a:t>
            </a:r>
            <a:r>
              <a:rPr kumimoji="1" lang="en-US" altLang="ja-JP" sz="2000" dirty="0" smtClean="0"/>
              <a:t>VS</a:t>
            </a:r>
            <a:r>
              <a:rPr kumimoji="1" lang="ja-JP" altLang="en-US" sz="2000" dirty="0" smtClean="0"/>
              <a:t> </a:t>
            </a:r>
            <a:r>
              <a:rPr kumimoji="1" lang="en-US" altLang="ja-JP" sz="2000" dirty="0" err="1" smtClean="0"/>
              <a:t>Vgs</a:t>
            </a:r>
            <a:r>
              <a:rPr kumimoji="1" lang="ja-JP" altLang="en-US" sz="2000" dirty="0" smtClean="0"/>
              <a:t>カーブ</a:t>
            </a:r>
            <a:r>
              <a:rPr kumimoji="1" lang="en-US" altLang="ja-JP" sz="2000" dirty="0" smtClean="0"/>
              <a:t> @</a:t>
            </a:r>
            <a:r>
              <a:rPr kumimoji="1" lang="en-US" altLang="ja-JP" sz="2000" dirty="0" err="1" smtClean="0"/>
              <a:t>Vds</a:t>
            </a:r>
            <a:r>
              <a:rPr kumimoji="1" lang="en-US" altLang="ja-JP" sz="2000" dirty="0" smtClean="0"/>
              <a:t> = 1.80V</a:t>
            </a:r>
          </a:p>
        </p:txBody>
      </p:sp>
      <p:sp>
        <p:nvSpPr>
          <p:cNvPr id="2" name="日付プレースホルダー 1"/>
          <p:cNvSpPr>
            <a:spLocks noGrp="1"/>
          </p:cNvSpPr>
          <p:nvPr>
            <p:ph type="dt" sz="half" idx="10"/>
          </p:nvPr>
        </p:nvSpPr>
        <p:spPr/>
        <p:txBody>
          <a:bodyPr/>
          <a:lstStyle/>
          <a:p>
            <a:r>
              <a:rPr kumimoji="1" lang="en-US" altLang="ja-JP" smtClean="0"/>
              <a:t>2016</a:t>
            </a:r>
            <a:r>
              <a:rPr kumimoji="1" lang="ja-JP" altLang="en-US" smtClean="0"/>
              <a:t>年 </a:t>
            </a:r>
            <a:r>
              <a:rPr kumimoji="1" lang="en-US" altLang="ja-JP" smtClean="0"/>
              <a:t>6</a:t>
            </a:r>
            <a:r>
              <a:rPr kumimoji="1" lang="ja-JP" altLang="en-US" smtClean="0"/>
              <a:t>月 </a:t>
            </a:r>
            <a:r>
              <a:rPr kumimoji="1" lang="en-US" altLang="ja-JP" smtClean="0"/>
              <a:t>29</a:t>
            </a:r>
            <a:r>
              <a:rPr kumimoji="1" lang="ja-JP" altLang="en-US" smtClean="0"/>
              <a:t>日 水曜日</a:t>
            </a:r>
            <a:endParaRPr kumimoji="1" lang="ja-JP" altLang="en-US"/>
          </a:p>
        </p:txBody>
      </p:sp>
      <p:sp>
        <p:nvSpPr>
          <p:cNvPr id="6" name="フッター プレースホルダー 5"/>
          <p:cNvSpPr>
            <a:spLocks noGrp="1"/>
          </p:cNvSpPr>
          <p:nvPr>
            <p:ph type="ftr" sz="quarter" idx="11"/>
          </p:nvPr>
        </p:nvSpPr>
        <p:spPr/>
        <p:txBody>
          <a:bodyPr/>
          <a:lstStyle/>
          <a:p>
            <a:r>
              <a:rPr kumimoji="1" lang="ja-JP" altLang="en-US" dirty="0" smtClean="0"/>
              <a:t>第６回</a:t>
            </a:r>
            <a:r>
              <a:rPr kumimoji="1" lang="en-US" altLang="ja-JP" dirty="0" smtClean="0"/>
              <a:t>SOI</a:t>
            </a:r>
            <a:r>
              <a:rPr kumimoji="1" lang="ja-JP" altLang="en-US" dirty="0" smtClean="0"/>
              <a:t>研究会 </a:t>
            </a:r>
            <a:r>
              <a:rPr kumimoji="1" lang="en-US" altLang="ja-JP" dirty="0" smtClean="0"/>
              <a:t>@</a:t>
            </a:r>
            <a:r>
              <a:rPr kumimoji="1" lang="ja-JP" altLang="en-US" dirty="0" smtClean="0"/>
              <a:t>北海道大学 </a:t>
            </a:r>
            <a:r>
              <a:rPr kumimoji="1" lang="en-US" altLang="ja-JP" dirty="0" smtClean="0"/>
              <a:t>LDD</a:t>
            </a:r>
            <a:r>
              <a:rPr kumimoji="1" lang="ja-JP" altLang="en-US" dirty="0" smtClean="0"/>
              <a:t>濃度改良後の</a:t>
            </a:r>
            <a:r>
              <a:rPr kumimoji="1" lang="en-US" altLang="ja-JP" dirty="0" smtClean="0"/>
              <a:t>SOI-FET</a:t>
            </a:r>
            <a:r>
              <a:rPr kumimoji="1" lang="ja-JP" altLang="en-US" dirty="0" smtClean="0"/>
              <a:t>の極低温環境下での 異常特性の改善 </a:t>
            </a:r>
            <a:endParaRPr kumimoji="1" lang="ja-JP" altLang="en-US" dirty="0"/>
          </a:p>
        </p:txBody>
      </p:sp>
      <p:sp>
        <p:nvSpPr>
          <p:cNvPr id="7" name="スライド番号プレースホルダー 6"/>
          <p:cNvSpPr>
            <a:spLocks noGrp="1"/>
          </p:cNvSpPr>
          <p:nvPr>
            <p:ph type="sldNum" sz="quarter" idx="12"/>
          </p:nvPr>
        </p:nvSpPr>
        <p:spPr/>
        <p:txBody>
          <a:bodyPr/>
          <a:lstStyle/>
          <a:p>
            <a:fld id="{87B84B4E-AD29-444C-91E9-90C655B52A3D}" type="slidenum">
              <a:rPr kumimoji="1" lang="ja-JP" altLang="en-US" smtClean="0"/>
              <a:t>25</a:t>
            </a:fld>
            <a:endParaRPr kumimoji="1" lang="ja-JP" altLang="en-US"/>
          </a:p>
        </p:txBody>
      </p:sp>
    </p:spTree>
    <p:extLst>
      <p:ext uri="{BB962C8B-B14F-4D97-AF65-F5344CB8AC3E}">
        <p14:creationId xmlns:p14="http://schemas.microsoft.com/office/powerpoint/2010/main" val="251952277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 2"/>
          <p:cNvGraphicFramePr>
            <a:graphicFrameLocks noGrp="1"/>
          </p:cNvGraphicFramePr>
          <p:nvPr>
            <p:extLst>
              <p:ext uri="{D42A27DB-BD31-4B8C-83A1-F6EECF244321}">
                <p14:modId xmlns:p14="http://schemas.microsoft.com/office/powerpoint/2010/main" val="2586252840"/>
              </p:ext>
            </p:extLst>
          </p:nvPr>
        </p:nvGraphicFramePr>
        <p:xfrm>
          <a:off x="0" y="0"/>
          <a:ext cx="9144000" cy="6858001"/>
        </p:xfrm>
        <a:graphic>
          <a:graphicData uri="http://schemas.openxmlformats.org/drawingml/2006/table">
            <a:tbl>
              <a:tblPr firstRow="1" bandRow="1">
                <a:tableStyleId>{5C22544A-7EE6-4342-B048-85BDC9FD1C3A}</a:tableStyleId>
              </a:tblPr>
              <a:tblGrid>
                <a:gridCol w="476231"/>
                <a:gridCol w="2814094"/>
                <a:gridCol w="2958406"/>
                <a:gridCol w="2895269"/>
              </a:tblGrid>
              <a:tr h="439282">
                <a:tc>
                  <a:txBody>
                    <a:bodyPr/>
                    <a:lstStyle/>
                    <a:p>
                      <a:pPr algn="ctr"/>
                      <a:endParaRPr kumimoji="1" lang="ja-JP" alt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kumimoji="1" lang="en-US" altLang="ja-JP" dirty="0" smtClean="0"/>
                        <a:t>L = 0.4 um</a:t>
                      </a:r>
                      <a:endParaRPr kumimoji="1" lang="ja-JP" alt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kumimoji="1" lang="en-US" altLang="ja-JP" dirty="0" smtClean="0"/>
                        <a:t>L = 1 um</a:t>
                      </a:r>
                      <a:endParaRPr kumimoji="1" lang="ja-JP" alt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kumimoji="1" lang="en-US" altLang="ja-JP" dirty="0" smtClean="0"/>
                        <a:t>L = 5 um</a:t>
                      </a:r>
                      <a:endParaRPr kumimoji="1" lang="ja-JP" alt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2139573">
                <a:tc>
                  <a:txBody>
                    <a:bodyPr/>
                    <a:lstStyle/>
                    <a:p>
                      <a:pPr algn="ctr"/>
                      <a:r>
                        <a:rPr kumimoji="1" lang="en-US" altLang="ja-JP" dirty="0" smtClean="0"/>
                        <a:t>W = 1 um</a:t>
                      </a:r>
                      <a:endParaRPr kumimoji="1" lang="ja-JP" altLang="en-US" dirty="0"/>
                    </a:p>
                  </a:txBody>
                  <a:tcPr vert="vert27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kumimoji="1" lang="ja-JP" alt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kumimoji="1" lang="ja-JP" altLang="en-US"/>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kumimoji="1" lang="ja-JP" altLang="en-US"/>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2139573">
                <a:tc>
                  <a:txBody>
                    <a:bodyPr/>
                    <a:lstStyle/>
                    <a:p>
                      <a:pPr algn="ctr"/>
                      <a:r>
                        <a:rPr kumimoji="1" lang="en-US" altLang="ja-JP" dirty="0" smtClean="0"/>
                        <a:t>W = 2 um</a:t>
                      </a:r>
                      <a:endParaRPr kumimoji="1" lang="ja-JP" altLang="en-US" dirty="0"/>
                    </a:p>
                  </a:txBody>
                  <a:tcPr vert="vert27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kumimoji="1" lang="ja-JP" altLang="en-US"/>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kumimoji="1" lang="ja-JP" altLang="en-US" dirty="0">
                        <a:solidFill>
                          <a:srgbClr val="FAC090"/>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6">
                        <a:lumMod val="60000"/>
                        <a:lumOff val="40000"/>
                      </a:schemeClr>
                    </a:solidFill>
                  </a:tcPr>
                </a:tc>
                <a:tc>
                  <a:txBody>
                    <a:bodyPr/>
                    <a:lstStyle/>
                    <a:p>
                      <a:pPr algn="ctr"/>
                      <a:endParaRPr kumimoji="1" lang="ja-JP" alt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ap="flat" cmpd="sng" algn="ctr">
                      <a:solidFill>
                        <a:scrgbClr r="0" g="0" b="0"/>
                      </a:solidFill>
                      <a:prstDash val="solid"/>
                      <a:round/>
                      <a:headEnd type="none" w="med" len="med"/>
                      <a:tailEnd type="none" w="med" len="med"/>
                    </a:lnTlToBr>
                  </a:tcPr>
                </a:tc>
              </a:tr>
              <a:tr h="2139573">
                <a:tc>
                  <a:txBody>
                    <a:bodyPr/>
                    <a:lstStyle/>
                    <a:p>
                      <a:pPr algn="ctr"/>
                      <a:r>
                        <a:rPr kumimoji="1" lang="en-US" altLang="ja-JP" dirty="0" smtClean="0"/>
                        <a:t>W = 10 um</a:t>
                      </a:r>
                      <a:endParaRPr kumimoji="1" lang="ja-JP" altLang="en-US" dirty="0"/>
                    </a:p>
                  </a:txBody>
                  <a:tcPr vert="vert27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kumimoji="1" lang="ja-JP" altLang="en-US" dirty="0">
                        <a:solidFill>
                          <a:schemeClr val="accent6">
                            <a:lumMod val="60000"/>
                            <a:lumOff val="40000"/>
                          </a:schemeClr>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AC090"/>
                    </a:solidFill>
                  </a:tcPr>
                </a:tc>
                <a:tc>
                  <a:txBody>
                    <a:bodyPr/>
                    <a:lstStyle/>
                    <a:p>
                      <a:pPr algn="ctr"/>
                      <a:endParaRPr kumimoji="1" lang="ja-JP" alt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AC090"/>
                    </a:solidFill>
                  </a:tcPr>
                </a:tc>
                <a:tc>
                  <a:txBody>
                    <a:bodyPr/>
                    <a:lstStyle/>
                    <a:p>
                      <a:pPr algn="ctr"/>
                      <a:endParaRPr kumimoji="1" lang="ja-JP" alt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AC090"/>
                    </a:solidFill>
                  </a:tcPr>
                </a:tc>
              </a:tr>
            </a:tbl>
          </a:graphicData>
        </a:graphic>
      </p:graphicFrame>
      <p:pic>
        <p:nvPicPr>
          <p:cNvPr id="2" name="図 1" descr="NST_W1_L04_saturate.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905464" y="162478"/>
            <a:ext cx="1953350" cy="2714582"/>
          </a:xfrm>
          <a:prstGeom prst="rect">
            <a:avLst/>
          </a:prstGeom>
        </p:spPr>
      </p:pic>
      <p:pic>
        <p:nvPicPr>
          <p:cNvPr id="4" name="図 3" descr="NST_W1_L1_saturate.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3806144" y="162479"/>
            <a:ext cx="1953350" cy="2714582"/>
          </a:xfrm>
          <a:prstGeom prst="rect">
            <a:avLst/>
          </a:prstGeom>
        </p:spPr>
      </p:pic>
      <p:pic>
        <p:nvPicPr>
          <p:cNvPr id="5" name="図 4" descr="NST_W1_L5_saturate.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a:off x="6723080" y="162478"/>
            <a:ext cx="1953350" cy="2714582"/>
          </a:xfrm>
          <a:prstGeom prst="rect">
            <a:avLst/>
          </a:prstGeom>
        </p:spPr>
      </p:pic>
      <p:pic>
        <p:nvPicPr>
          <p:cNvPr id="7" name="図 6" descr="NST_W2_L04_saturate.pd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5400000">
            <a:off x="905464" y="2298163"/>
            <a:ext cx="1953351" cy="2714583"/>
          </a:xfrm>
          <a:prstGeom prst="rect">
            <a:avLst/>
          </a:prstGeom>
        </p:spPr>
      </p:pic>
      <p:pic>
        <p:nvPicPr>
          <p:cNvPr id="8" name="図 7" descr="NST_W2_L1_saturate_1.pdf"/>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5400000">
            <a:off x="3806144" y="2298165"/>
            <a:ext cx="1953351" cy="2714584"/>
          </a:xfrm>
          <a:prstGeom prst="rect">
            <a:avLst/>
          </a:prstGeom>
        </p:spPr>
      </p:pic>
      <p:pic>
        <p:nvPicPr>
          <p:cNvPr id="9" name="図 8" descr="NST_W10_L04_saturate.pdf"/>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5400000">
            <a:off x="904760" y="4423729"/>
            <a:ext cx="1949739" cy="2709563"/>
          </a:xfrm>
          <a:prstGeom prst="rect">
            <a:avLst/>
          </a:prstGeom>
        </p:spPr>
      </p:pic>
      <p:pic>
        <p:nvPicPr>
          <p:cNvPr id="10" name="図 9" descr="NST_W10_L1_saturate_1.pdf"/>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5400000">
            <a:off x="3806145" y="4419414"/>
            <a:ext cx="1953350" cy="2714583"/>
          </a:xfrm>
          <a:prstGeom prst="rect">
            <a:avLst/>
          </a:prstGeom>
        </p:spPr>
      </p:pic>
      <p:pic>
        <p:nvPicPr>
          <p:cNvPr id="11" name="図 10" descr="NST_W10_L5_saturate_1.pdf"/>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5400000">
            <a:off x="6722376" y="4423729"/>
            <a:ext cx="1949739" cy="2709564"/>
          </a:xfrm>
          <a:prstGeom prst="rect">
            <a:avLst/>
          </a:prstGeom>
        </p:spPr>
      </p:pic>
      <p:sp>
        <p:nvSpPr>
          <p:cNvPr id="12" name="角丸四角形吹き出し 11"/>
          <p:cNvSpPr/>
          <p:nvPr/>
        </p:nvSpPr>
        <p:spPr>
          <a:xfrm>
            <a:off x="6342463" y="2529893"/>
            <a:ext cx="2114248" cy="943226"/>
          </a:xfrm>
          <a:prstGeom prst="wedgeRoundRectCallout">
            <a:avLst>
              <a:gd name="adj1" fmla="val -56352"/>
              <a:gd name="adj2" fmla="val 75483"/>
              <a:gd name="adj3" fmla="val 16667"/>
            </a:avLst>
          </a:prstGeom>
          <a:solidFill>
            <a:srgbClr val="FAC09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2000" b="1" dirty="0" smtClean="0">
                <a:solidFill>
                  <a:schemeClr val="tx1"/>
                </a:solidFill>
              </a:rPr>
              <a:t>軸のスケールを</a:t>
            </a:r>
            <a:r>
              <a:rPr kumimoji="1" lang="en-US" altLang="ja-JP" sz="2000" b="1" dirty="0" smtClean="0">
                <a:solidFill>
                  <a:schemeClr val="tx1"/>
                </a:solidFill>
              </a:rPr>
              <a:t/>
            </a:r>
            <a:br>
              <a:rPr kumimoji="1" lang="en-US" altLang="ja-JP" sz="2000" b="1" dirty="0" smtClean="0">
                <a:solidFill>
                  <a:schemeClr val="tx1"/>
                </a:solidFill>
              </a:rPr>
            </a:br>
            <a:r>
              <a:rPr kumimoji="1" lang="ja-JP" altLang="en-US" sz="2000" b="1" dirty="0" smtClean="0">
                <a:solidFill>
                  <a:schemeClr val="tx1"/>
                </a:solidFill>
              </a:rPr>
              <a:t>調整し直す</a:t>
            </a:r>
            <a:endParaRPr kumimoji="1" lang="ja-JP" altLang="en-US" sz="2000" b="1" dirty="0">
              <a:solidFill>
                <a:schemeClr val="tx1"/>
              </a:solidFill>
            </a:endParaRPr>
          </a:p>
        </p:txBody>
      </p:sp>
      <p:sp>
        <p:nvSpPr>
          <p:cNvPr id="13" name="テキスト ボックス 12"/>
          <p:cNvSpPr txBox="1"/>
          <p:nvPr/>
        </p:nvSpPr>
        <p:spPr>
          <a:xfrm>
            <a:off x="6864409" y="3685691"/>
            <a:ext cx="2187618" cy="830997"/>
          </a:xfrm>
          <a:prstGeom prst="rect">
            <a:avLst/>
          </a:prstGeom>
          <a:solidFill>
            <a:schemeClr val="bg1"/>
          </a:solidFill>
          <a:ln>
            <a:solidFill>
              <a:srgbClr val="000000"/>
            </a:solidFill>
          </a:ln>
        </p:spPr>
        <p:txBody>
          <a:bodyPr wrap="none" rtlCol="0">
            <a:spAutoFit/>
          </a:bodyPr>
          <a:lstStyle/>
          <a:p>
            <a:r>
              <a:rPr lang="ja-JP" altLang="en-US" sz="2400" b="1" dirty="0" smtClean="0">
                <a:solidFill>
                  <a:srgbClr val="FF0000"/>
                </a:solidFill>
              </a:rPr>
              <a:t>ー</a:t>
            </a:r>
            <a:r>
              <a:rPr lang="en-US" altLang="ja-JP" sz="2400" b="1" dirty="0" smtClean="0">
                <a:solidFill>
                  <a:srgbClr val="FF0000"/>
                </a:solidFill>
              </a:rPr>
              <a:t>   </a:t>
            </a:r>
            <a:r>
              <a:rPr lang="ja-JP" altLang="en-US" sz="2400" b="1" dirty="0" smtClean="0">
                <a:solidFill>
                  <a:srgbClr val="FF0000"/>
                </a:solidFill>
              </a:rPr>
              <a:t>室温</a:t>
            </a:r>
            <a:endParaRPr lang="en-US" altLang="ja-JP" sz="2400" b="1" dirty="0" smtClean="0">
              <a:solidFill>
                <a:srgbClr val="FF0000"/>
              </a:solidFill>
            </a:endParaRPr>
          </a:p>
          <a:p>
            <a:r>
              <a:rPr kumimoji="1" lang="ja-JP" altLang="en-US" sz="2400" b="1" dirty="0" smtClean="0">
                <a:solidFill>
                  <a:srgbClr val="008000"/>
                </a:solidFill>
              </a:rPr>
              <a:t>ー</a:t>
            </a:r>
            <a:r>
              <a:rPr kumimoji="1" lang="en-US" altLang="ja-JP" sz="2400" b="1" dirty="0" smtClean="0">
                <a:solidFill>
                  <a:srgbClr val="008000"/>
                </a:solidFill>
              </a:rPr>
              <a:t>   </a:t>
            </a:r>
            <a:r>
              <a:rPr lang="ja-JP" altLang="en-US" sz="2400" b="1" dirty="0" smtClean="0">
                <a:solidFill>
                  <a:srgbClr val="008000"/>
                </a:solidFill>
              </a:rPr>
              <a:t>極低温</a:t>
            </a:r>
            <a:r>
              <a:rPr lang="en-US" altLang="ja-JP" sz="2400" b="1" dirty="0" smtClean="0">
                <a:solidFill>
                  <a:srgbClr val="008000"/>
                </a:solidFill>
              </a:rPr>
              <a:t>(3K)</a:t>
            </a:r>
            <a:endParaRPr kumimoji="1" lang="ja-JP" altLang="en-US" sz="2400" b="1" dirty="0">
              <a:solidFill>
                <a:srgbClr val="008000"/>
              </a:solidFill>
            </a:endParaRPr>
          </a:p>
        </p:txBody>
      </p:sp>
      <p:sp>
        <p:nvSpPr>
          <p:cNvPr id="6" name="日付プレースホルダー 5"/>
          <p:cNvSpPr>
            <a:spLocks noGrp="1"/>
          </p:cNvSpPr>
          <p:nvPr>
            <p:ph type="dt" sz="half" idx="10"/>
          </p:nvPr>
        </p:nvSpPr>
        <p:spPr/>
        <p:txBody>
          <a:bodyPr/>
          <a:lstStyle/>
          <a:p>
            <a:r>
              <a:rPr kumimoji="1" lang="en-US" altLang="ja-JP" smtClean="0"/>
              <a:t>2016</a:t>
            </a:r>
            <a:r>
              <a:rPr kumimoji="1" lang="ja-JP" altLang="en-US" smtClean="0"/>
              <a:t>年 </a:t>
            </a:r>
            <a:r>
              <a:rPr kumimoji="1" lang="en-US" altLang="ja-JP" smtClean="0"/>
              <a:t>6</a:t>
            </a:r>
            <a:r>
              <a:rPr kumimoji="1" lang="ja-JP" altLang="en-US" smtClean="0"/>
              <a:t>月 </a:t>
            </a:r>
            <a:r>
              <a:rPr kumimoji="1" lang="en-US" altLang="ja-JP" smtClean="0"/>
              <a:t>29</a:t>
            </a:r>
            <a:r>
              <a:rPr kumimoji="1" lang="ja-JP" altLang="en-US" smtClean="0"/>
              <a:t>日 水曜日</a:t>
            </a:r>
            <a:endParaRPr kumimoji="1" lang="ja-JP" altLang="en-US"/>
          </a:p>
        </p:txBody>
      </p:sp>
      <p:sp>
        <p:nvSpPr>
          <p:cNvPr id="14" name="フッター プレースホルダー 13"/>
          <p:cNvSpPr>
            <a:spLocks noGrp="1"/>
          </p:cNvSpPr>
          <p:nvPr>
            <p:ph type="ftr" sz="quarter" idx="11"/>
          </p:nvPr>
        </p:nvSpPr>
        <p:spPr/>
        <p:txBody>
          <a:bodyPr/>
          <a:lstStyle/>
          <a:p>
            <a:r>
              <a:rPr kumimoji="1" lang="ja-JP" altLang="en-US" smtClean="0"/>
              <a:t>第６回</a:t>
            </a:r>
            <a:r>
              <a:rPr kumimoji="1" lang="en-US" altLang="ja-JP" smtClean="0"/>
              <a:t>SOI</a:t>
            </a:r>
            <a:r>
              <a:rPr kumimoji="1" lang="ja-JP" altLang="en-US" smtClean="0"/>
              <a:t>研究会 </a:t>
            </a:r>
            <a:r>
              <a:rPr kumimoji="1" lang="en-US" altLang="ja-JP" smtClean="0"/>
              <a:t>@</a:t>
            </a:r>
            <a:r>
              <a:rPr kumimoji="1" lang="ja-JP" altLang="en-US" smtClean="0"/>
              <a:t>北海道大学 </a:t>
            </a:r>
            <a:r>
              <a:rPr kumimoji="1" lang="en-US" altLang="ja-JP" smtClean="0"/>
              <a:t>LDD</a:t>
            </a:r>
            <a:r>
              <a:rPr kumimoji="1" lang="ja-JP" altLang="en-US" smtClean="0"/>
              <a:t>濃度改良後の</a:t>
            </a:r>
            <a:r>
              <a:rPr kumimoji="1" lang="en-US" altLang="ja-JP" smtClean="0"/>
              <a:t>SOI-FET</a:t>
            </a:r>
            <a:r>
              <a:rPr kumimoji="1" lang="ja-JP" altLang="en-US" smtClean="0"/>
              <a:t>の極低温環境下での 異常特性の改善 </a:t>
            </a:r>
            <a:endParaRPr kumimoji="1" lang="ja-JP" altLang="en-US"/>
          </a:p>
        </p:txBody>
      </p:sp>
      <p:sp>
        <p:nvSpPr>
          <p:cNvPr id="15" name="スライド番号プレースホルダー 14"/>
          <p:cNvSpPr>
            <a:spLocks noGrp="1"/>
          </p:cNvSpPr>
          <p:nvPr>
            <p:ph type="sldNum" sz="quarter" idx="12"/>
          </p:nvPr>
        </p:nvSpPr>
        <p:spPr/>
        <p:txBody>
          <a:bodyPr/>
          <a:lstStyle/>
          <a:p>
            <a:fld id="{87B84B4E-AD29-444C-91E9-90C655B52A3D}" type="slidenum">
              <a:rPr kumimoji="1" lang="ja-JP" altLang="en-US" smtClean="0"/>
              <a:t>26</a:t>
            </a:fld>
            <a:endParaRPr kumimoji="1" lang="ja-JP" altLang="en-US"/>
          </a:p>
        </p:txBody>
      </p:sp>
    </p:spTree>
    <p:extLst>
      <p:ext uri="{BB962C8B-B14F-4D97-AF65-F5344CB8AC3E}">
        <p14:creationId xmlns:p14="http://schemas.microsoft.com/office/powerpoint/2010/main" val="12061091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 2"/>
          <p:cNvGraphicFramePr>
            <a:graphicFrameLocks noGrp="1"/>
          </p:cNvGraphicFramePr>
          <p:nvPr>
            <p:extLst>
              <p:ext uri="{D42A27DB-BD31-4B8C-83A1-F6EECF244321}">
                <p14:modId xmlns:p14="http://schemas.microsoft.com/office/powerpoint/2010/main" val="3162544963"/>
              </p:ext>
            </p:extLst>
          </p:nvPr>
        </p:nvGraphicFramePr>
        <p:xfrm>
          <a:off x="0" y="0"/>
          <a:ext cx="9144000" cy="6858001"/>
        </p:xfrm>
        <a:graphic>
          <a:graphicData uri="http://schemas.openxmlformats.org/drawingml/2006/table">
            <a:tbl>
              <a:tblPr firstRow="1" bandRow="1">
                <a:tableStyleId>{5C22544A-7EE6-4342-B048-85BDC9FD1C3A}</a:tableStyleId>
              </a:tblPr>
              <a:tblGrid>
                <a:gridCol w="476231"/>
                <a:gridCol w="2814094"/>
                <a:gridCol w="2958406"/>
                <a:gridCol w="2895269"/>
              </a:tblGrid>
              <a:tr h="439282">
                <a:tc>
                  <a:txBody>
                    <a:bodyPr/>
                    <a:lstStyle/>
                    <a:p>
                      <a:pPr algn="ctr"/>
                      <a:endParaRPr kumimoji="1" lang="ja-JP" alt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kumimoji="1" lang="en-US" altLang="ja-JP" dirty="0" smtClean="0"/>
                        <a:t>L = 0.4 um</a:t>
                      </a:r>
                      <a:endParaRPr kumimoji="1" lang="ja-JP" alt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kumimoji="1" lang="en-US" altLang="ja-JP" dirty="0" smtClean="0"/>
                        <a:t>L = 1 um</a:t>
                      </a:r>
                      <a:endParaRPr kumimoji="1" lang="ja-JP" alt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kumimoji="1" lang="en-US" altLang="ja-JP" dirty="0" smtClean="0"/>
                        <a:t>L = 5 um</a:t>
                      </a:r>
                      <a:endParaRPr kumimoji="1" lang="ja-JP" alt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2139573">
                <a:tc>
                  <a:txBody>
                    <a:bodyPr/>
                    <a:lstStyle/>
                    <a:p>
                      <a:pPr algn="ctr"/>
                      <a:r>
                        <a:rPr kumimoji="1" lang="en-US" altLang="ja-JP" dirty="0" smtClean="0"/>
                        <a:t>W = 1 um</a:t>
                      </a:r>
                      <a:endParaRPr kumimoji="1" lang="ja-JP" altLang="en-US" dirty="0"/>
                    </a:p>
                  </a:txBody>
                  <a:tcPr vert="vert27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kumimoji="1" lang="ja-JP" alt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kumimoji="1" lang="ja-JP" altLang="en-US"/>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kumimoji="1" lang="ja-JP" altLang="en-US"/>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2139573">
                <a:tc>
                  <a:txBody>
                    <a:bodyPr/>
                    <a:lstStyle/>
                    <a:p>
                      <a:pPr algn="ctr"/>
                      <a:r>
                        <a:rPr kumimoji="1" lang="en-US" altLang="ja-JP" dirty="0" smtClean="0"/>
                        <a:t>W = 2 um</a:t>
                      </a:r>
                      <a:endParaRPr kumimoji="1" lang="ja-JP" altLang="en-US" dirty="0"/>
                    </a:p>
                  </a:txBody>
                  <a:tcPr vert="vert27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kumimoji="1" lang="ja-JP" altLang="en-US"/>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kumimoji="1" lang="ja-JP" altLang="en-US" dirty="0">
                        <a:solidFill>
                          <a:srgbClr val="FAC090"/>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6">
                        <a:lumMod val="60000"/>
                        <a:lumOff val="40000"/>
                      </a:schemeClr>
                    </a:solidFill>
                  </a:tcPr>
                </a:tc>
                <a:tc>
                  <a:txBody>
                    <a:bodyPr/>
                    <a:lstStyle/>
                    <a:p>
                      <a:pPr algn="ctr"/>
                      <a:endParaRPr kumimoji="1" lang="ja-JP" alt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ap="flat" cmpd="sng" algn="ctr">
                      <a:solidFill>
                        <a:scrgbClr r="0" g="0" b="0"/>
                      </a:solidFill>
                      <a:prstDash val="solid"/>
                      <a:round/>
                      <a:headEnd type="none" w="med" len="med"/>
                      <a:tailEnd type="none" w="med" len="med"/>
                    </a:lnTlToBr>
                  </a:tcPr>
                </a:tc>
              </a:tr>
              <a:tr h="2139573">
                <a:tc>
                  <a:txBody>
                    <a:bodyPr/>
                    <a:lstStyle/>
                    <a:p>
                      <a:pPr algn="ctr"/>
                      <a:r>
                        <a:rPr kumimoji="1" lang="en-US" altLang="ja-JP" dirty="0" smtClean="0"/>
                        <a:t>W = 10 um</a:t>
                      </a:r>
                      <a:endParaRPr kumimoji="1" lang="ja-JP" altLang="en-US" dirty="0"/>
                    </a:p>
                  </a:txBody>
                  <a:tcPr vert="vert27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kumimoji="1" lang="ja-JP" altLang="en-US" dirty="0">
                        <a:solidFill>
                          <a:schemeClr val="accent6">
                            <a:lumMod val="60000"/>
                            <a:lumOff val="40000"/>
                          </a:schemeClr>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AC090"/>
                    </a:solidFill>
                  </a:tcPr>
                </a:tc>
                <a:tc>
                  <a:txBody>
                    <a:bodyPr/>
                    <a:lstStyle/>
                    <a:p>
                      <a:pPr algn="ctr"/>
                      <a:endParaRPr kumimoji="1" lang="ja-JP" alt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AC090"/>
                    </a:solidFill>
                  </a:tcPr>
                </a:tc>
                <a:tc>
                  <a:txBody>
                    <a:bodyPr/>
                    <a:lstStyle/>
                    <a:p>
                      <a:pPr algn="ctr"/>
                      <a:endParaRPr kumimoji="1" lang="ja-JP" alt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AC090"/>
                    </a:solidFill>
                  </a:tcPr>
                </a:tc>
              </a:tr>
            </a:tbl>
          </a:graphicData>
        </a:graphic>
      </p:graphicFrame>
      <p:pic>
        <p:nvPicPr>
          <p:cNvPr id="2" name="図 1" descr="NST_W1_L04_saturate.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905464" y="162478"/>
            <a:ext cx="1953350" cy="2714582"/>
          </a:xfrm>
          <a:prstGeom prst="rect">
            <a:avLst/>
          </a:prstGeom>
        </p:spPr>
      </p:pic>
      <p:pic>
        <p:nvPicPr>
          <p:cNvPr id="4" name="図 3" descr="NST_W1_L1_saturate.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3806144" y="162479"/>
            <a:ext cx="1953350" cy="2714582"/>
          </a:xfrm>
          <a:prstGeom prst="rect">
            <a:avLst/>
          </a:prstGeom>
        </p:spPr>
      </p:pic>
      <p:pic>
        <p:nvPicPr>
          <p:cNvPr id="5" name="図 4" descr="NST_W1_L5_saturate.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a:off x="6723080" y="162478"/>
            <a:ext cx="1953350" cy="2714582"/>
          </a:xfrm>
          <a:prstGeom prst="rect">
            <a:avLst/>
          </a:prstGeom>
        </p:spPr>
      </p:pic>
      <p:pic>
        <p:nvPicPr>
          <p:cNvPr id="7" name="図 6" descr="NST_W2_L04_saturate.pd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5400000">
            <a:off x="905464" y="2298163"/>
            <a:ext cx="1953351" cy="2714583"/>
          </a:xfrm>
          <a:prstGeom prst="rect">
            <a:avLst/>
          </a:prstGeom>
        </p:spPr>
      </p:pic>
      <p:pic>
        <p:nvPicPr>
          <p:cNvPr id="6" name="図 5" descr="NST_W10_L5_saturate_2.pdf"/>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5400000">
            <a:off x="6723080" y="4437456"/>
            <a:ext cx="1953348" cy="2714580"/>
          </a:xfrm>
          <a:prstGeom prst="rect">
            <a:avLst/>
          </a:prstGeom>
        </p:spPr>
      </p:pic>
      <p:pic>
        <p:nvPicPr>
          <p:cNvPr id="12" name="図 11" descr="NST_W2_L1_saturate_2.pdf"/>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5400000">
            <a:off x="3806143" y="2298163"/>
            <a:ext cx="1953351" cy="2714583"/>
          </a:xfrm>
          <a:prstGeom prst="rect">
            <a:avLst/>
          </a:prstGeom>
        </p:spPr>
      </p:pic>
      <p:pic>
        <p:nvPicPr>
          <p:cNvPr id="13" name="図 12" descr="NST_W10_L04_saturate_2.pdf"/>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5400000">
            <a:off x="905464" y="4437456"/>
            <a:ext cx="1953349" cy="2714581"/>
          </a:xfrm>
          <a:prstGeom prst="rect">
            <a:avLst/>
          </a:prstGeom>
        </p:spPr>
      </p:pic>
      <p:pic>
        <p:nvPicPr>
          <p:cNvPr id="14" name="図 13" descr="NST_W10_L1_saturate_2.pdf"/>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5400000">
            <a:off x="3806145" y="4437456"/>
            <a:ext cx="1953351" cy="2714583"/>
          </a:xfrm>
          <a:prstGeom prst="rect">
            <a:avLst/>
          </a:prstGeom>
        </p:spPr>
      </p:pic>
      <p:sp>
        <p:nvSpPr>
          <p:cNvPr id="16" name="角丸四角形吹き出し 15"/>
          <p:cNvSpPr/>
          <p:nvPr/>
        </p:nvSpPr>
        <p:spPr>
          <a:xfrm>
            <a:off x="6342463" y="2529893"/>
            <a:ext cx="2114248" cy="943226"/>
          </a:xfrm>
          <a:prstGeom prst="wedgeRoundRectCallout">
            <a:avLst>
              <a:gd name="adj1" fmla="val -56352"/>
              <a:gd name="adj2" fmla="val 75483"/>
              <a:gd name="adj3" fmla="val 16667"/>
            </a:avLst>
          </a:prstGeom>
          <a:solidFill>
            <a:srgbClr val="FAC09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2000" b="1" dirty="0" smtClean="0">
                <a:solidFill>
                  <a:schemeClr val="tx1"/>
                </a:solidFill>
              </a:rPr>
              <a:t>軸のスケールを</a:t>
            </a:r>
            <a:r>
              <a:rPr kumimoji="1" lang="en-US" altLang="ja-JP" sz="2000" b="1" dirty="0" smtClean="0">
                <a:solidFill>
                  <a:schemeClr val="tx1"/>
                </a:solidFill>
              </a:rPr>
              <a:t/>
            </a:r>
            <a:br>
              <a:rPr kumimoji="1" lang="en-US" altLang="ja-JP" sz="2000" b="1" dirty="0" smtClean="0">
                <a:solidFill>
                  <a:schemeClr val="tx1"/>
                </a:solidFill>
              </a:rPr>
            </a:br>
            <a:r>
              <a:rPr kumimoji="1" lang="ja-JP" altLang="en-US" sz="2000" b="1" dirty="0" smtClean="0">
                <a:solidFill>
                  <a:schemeClr val="tx1"/>
                </a:solidFill>
              </a:rPr>
              <a:t>調整し直す</a:t>
            </a:r>
            <a:endParaRPr kumimoji="1" lang="ja-JP" altLang="en-US" sz="2000" b="1" dirty="0">
              <a:solidFill>
                <a:schemeClr val="tx1"/>
              </a:solidFill>
            </a:endParaRPr>
          </a:p>
        </p:txBody>
      </p:sp>
      <p:sp>
        <p:nvSpPr>
          <p:cNvPr id="17" name="テキスト ボックス 16"/>
          <p:cNvSpPr txBox="1"/>
          <p:nvPr/>
        </p:nvSpPr>
        <p:spPr>
          <a:xfrm>
            <a:off x="6864409" y="3685691"/>
            <a:ext cx="2187618" cy="830997"/>
          </a:xfrm>
          <a:prstGeom prst="rect">
            <a:avLst/>
          </a:prstGeom>
          <a:solidFill>
            <a:schemeClr val="bg1"/>
          </a:solidFill>
          <a:ln>
            <a:solidFill>
              <a:srgbClr val="000000"/>
            </a:solidFill>
          </a:ln>
        </p:spPr>
        <p:txBody>
          <a:bodyPr wrap="none" rtlCol="0">
            <a:spAutoFit/>
          </a:bodyPr>
          <a:lstStyle/>
          <a:p>
            <a:r>
              <a:rPr lang="ja-JP" altLang="en-US" sz="2400" b="1" dirty="0" smtClean="0">
                <a:solidFill>
                  <a:srgbClr val="FF0000"/>
                </a:solidFill>
              </a:rPr>
              <a:t>ー</a:t>
            </a:r>
            <a:r>
              <a:rPr lang="en-US" altLang="ja-JP" sz="2400" b="1" dirty="0" smtClean="0">
                <a:solidFill>
                  <a:srgbClr val="FF0000"/>
                </a:solidFill>
              </a:rPr>
              <a:t>   </a:t>
            </a:r>
            <a:r>
              <a:rPr lang="ja-JP" altLang="en-US" sz="2400" b="1" dirty="0" smtClean="0">
                <a:solidFill>
                  <a:srgbClr val="FF0000"/>
                </a:solidFill>
              </a:rPr>
              <a:t>室温</a:t>
            </a:r>
            <a:endParaRPr lang="en-US" altLang="ja-JP" sz="2400" b="1" dirty="0" smtClean="0">
              <a:solidFill>
                <a:srgbClr val="FF0000"/>
              </a:solidFill>
            </a:endParaRPr>
          </a:p>
          <a:p>
            <a:r>
              <a:rPr kumimoji="1" lang="ja-JP" altLang="en-US" sz="2400" b="1" dirty="0" smtClean="0">
                <a:solidFill>
                  <a:srgbClr val="008000"/>
                </a:solidFill>
              </a:rPr>
              <a:t>ー</a:t>
            </a:r>
            <a:r>
              <a:rPr kumimoji="1" lang="en-US" altLang="ja-JP" sz="2400" b="1" dirty="0" smtClean="0">
                <a:solidFill>
                  <a:srgbClr val="008000"/>
                </a:solidFill>
              </a:rPr>
              <a:t>   </a:t>
            </a:r>
            <a:r>
              <a:rPr lang="ja-JP" altLang="en-US" sz="2400" b="1" dirty="0" smtClean="0">
                <a:solidFill>
                  <a:srgbClr val="008000"/>
                </a:solidFill>
              </a:rPr>
              <a:t>極低温</a:t>
            </a:r>
            <a:r>
              <a:rPr lang="en-US" altLang="ja-JP" sz="2400" b="1" dirty="0" smtClean="0">
                <a:solidFill>
                  <a:srgbClr val="008000"/>
                </a:solidFill>
              </a:rPr>
              <a:t>(3K)</a:t>
            </a:r>
            <a:endParaRPr kumimoji="1" lang="ja-JP" altLang="en-US" sz="2400" b="1" dirty="0">
              <a:solidFill>
                <a:srgbClr val="008000"/>
              </a:solidFill>
            </a:endParaRPr>
          </a:p>
        </p:txBody>
      </p:sp>
      <p:sp>
        <p:nvSpPr>
          <p:cNvPr id="8" name="日付プレースホルダー 7"/>
          <p:cNvSpPr>
            <a:spLocks noGrp="1"/>
          </p:cNvSpPr>
          <p:nvPr>
            <p:ph type="dt" sz="half" idx="10"/>
          </p:nvPr>
        </p:nvSpPr>
        <p:spPr/>
        <p:txBody>
          <a:bodyPr/>
          <a:lstStyle/>
          <a:p>
            <a:r>
              <a:rPr kumimoji="1" lang="en-US" altLang="ja-JP" smtClean="0"/>
              <a:t>2016</a:t>
            </a:r>
            <a:r>
              <a:rPr kumimoji="1" lang="ja-JP" altLang="en-US" smtClean="0"/>
              <a:t>年 </a:t>
            </a:r>
            <a:r>
              <a:rPr kumimoji="1" lang="en-US" altLang="ja-JP" smtClean="0"/>
              <a:t>6</a:t>
            </a:r>
            <a:r>
              <a:rPr kumimoji="1" lang="ja-JP" altLang="en-US" smtClean="0"/>
              <a:t>月 </a:t>
            </a:r>
            <a:r>
              <a:rPr kumimoji="1" lang="en-US" altLang="ja-JP" smtClean="0"/>
              <a:t>29</a:t>
            </a:r>
            <a:r>
              <a:rPr kumimoji="1" lang="ja-JP" altLang="en-US" smtClean="0"/>
              <a:t>日 水曜日</a:t>
            </a:r>
            <a:endParaRPr kumimoji="1" lang="ja-JP" altLang="en-US"/>
          </a:p>
        </p:txBody>
      </p:sp>
      <p:sp>
        <p:nvSpPr>
          <p:cNvPr id="9" name="フッター プレースホルダー 8"/>
          <p:cNvSpPr>
            <a:spLocks noGrp="1"/>
          </p:cNvSpPr>
          <p:nvPr>
            <p:ph type="ftr" sz="quarter" idx="11"/>
          </p:nvPr>
        </p:nvSpPr>
        <p:spPr/>
        <p:txBody>
          <a:bodyPr/>
          <a:lstStyle/>
          <a:p>
            <a:r>
              <a:rPr kumimoji="1" lang="ja-JP" altLang="en-US" smtClean="0"/>
              <a:t>第６回</a:t>
            </a:r>
            <a:r>
              <a:rPr kumimoji="1" lang="en-US" altLang="ja-JP" smtClean="0"/>
              <a:t>SOI</a:t>
            </a:r>
            <a:r>
              <a:rPr kumimoji="1" lang="ja-JP" altLang="en-US" smtClean="0"/>
              <a:t>研究会 </a:t>
            </a:r>
            <a:r>
              <a:rPr kumimoji="1" lang="en-US" altLang="ja-JP" smtClean="0"/>
              <a:t>@</a:t>
            </a:r>
            <a:r>
              <a:rPr kumimoji="1" lang="ja-JP" altLang="en-US" smtClean="0"/>
              <a:t>北海道大学 </a:t>
            </a:r>
            <a:r>
              <a:rPr kumimoji="1" lang="en-US" altLang="ja-JP" smtClean="0"/>
              <a:t>LDD</a:t>
            </a:r>
            <a:r>
              <a:rPr kumimoji="1" lang="ja-JP" altLang="en-US" smtClean="0"/>
              <a:t>濃度改良後の</a:t>
            </a:r>
            <a:r>
              <a:rPr kumimoji="1" lang="en-US" altLang="ja-JP" smtClean="0"/>
              <a:t>SOI-FET</a:t>
            </a:r>
            <a:r>
              <a:rPr kumimoji="1" lang="ja-JP" altLang="en-US" smtClean="0"/>
              <a:t>の極低温環境下での 異常特性の改善 </a:t>
            </a:r>
            <a:endParaRPr kumimoji="1" lang="ja-JP" altLang="en-US"/>
          </a:p>
        </p:txBody>
      </p:sp>
      <p:sp>
        <p:nvSpPr>
          <p:cNvPr id="10" name="スライド番号プレースホルダー 9"/>
          <p:cNvSpPr>
            <a:spLocks noGrp="1"/>
          </p:cNvSpPr>
          <p:nvPr>
            <p:ph type="sldNum" sz="quarter" idx="12"/>
          </p:nvPr>
        </p:nvSpPr>
        <p:spPr/>
        <p:txBody>
          <a:bodyPr/>
          <a:lstStyle/>
          <a:p>
            <a:fld id="{87B84B4E-AD29-444C-91E9-90C655B52A3D}" type="slidenum">
              <a:rPr kumimoji="1" lang="ja-JP" altLang="en-US" smtClean="0"/>
              <a:t>27</a:t>
            </a:fld>
            <a:endParaRPr kumimoji="1" lang="ja-JP" altLang="en-US"/>
          </a:p>
        </p:txBody>
      </p:sp>
    </p:spTree>
    <p:extLst>
      <p:ext uri="{BB962C8B-B14F-4D97-AF65-F5344CB8AC3E}">
        <p14:creationId xmlns:p14="http://schemas.microsoft.com/office/powerpoint/2010/main" val="184176581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移動度についての検証</a:t>
            </a:r>
            <a:endParaRPr kumimoji="1" lang="ja-JP" altLang="en-US" dirty="0"/>
          </a:p>
        </p:txBody>
      </p:sp>
      <p:sp>
        <p:nvSpPr>
          <p:cNvPr id="4" name="日付プレースホルダー 3"/>
          <p:cNvSpPr>
            <a:spLocks noGrp="1"/>
          </p:cNvSpPr>
          <p:nvPr>
            <p:ph type="dt" sz="half" idx="10"/>
          </p:nvPr>
        </p:nvSpPr>
        <p:spPr/>
        <p:txBody>
          <a:bodyPr/>
          <a:lstStyle/>
          <a:p>
            <a:r>
              <a:rPr lang="en-US" altLang="ja-JP" smtClean="0"/>
              <a:t>2016</a:t>
            </a:r>
            <a:r>
              <a:rPr lang="ja-JP" altLang="en-US" smtClean="0"/>
              <a:t>年 </a:t>
            </a:r>
            <a:r>
              <a:rPr lang="en-US" altLang="ja-JP" smtClean="0"/>
              <a:t>6</a:t>
            </a:r>
            <a:r>
              <a:rPr lang="ja-JP" altLang="en-US" smtClean="0"/>
              <a:t>月 </a:t>
            </a:r>
            <a:r>
              <a:rPr lang="en-US" altLang="ja-JP" smtClean="0"/>
              <a:t>29</a:t>
            </a:r>
            <a:r>
              <a:rPr lang="ja-JP" altLang="en-US" smtClean="0"/>
              <a:t>日 水曜日</a:t>
            </a:r>
            <a:endParaRPr lang="ja-JP" altLang="en-US" dirty="0"/>
          </a:p>
        </p:txBody>
      </p:sp>
      <p:sp>
        <p:nvSpPr>
          <p:cNvPr id="5" name="フッター プレースホルダー 4"/>
          <p:cNvSpPr>
            <a:spLocks noGrp="1"/>
          </p:cNvSpPr>
          <p:nvPr>
            <p:ph type="ftr" sz="quarter" idx="11"/>
          </p:nvPr>
        </p:nvSpPr>
        <p:spPr/>
        <p:txBody>
          <a:bodyPr/>
          <a:lstStyle/>
          <a:p>
            <a:r>
              <a:rPr lang="ja-JP" altLang="en-US" sz="1200" dirty="0" smtClean="0"/>
              <a:t>第６回</a:t>
            </a:r>
            <a:r>
              <a:rPr lang="en-US" altLang="ja-JP" sz="1200" dirty="0" smtClean="0"/>
              <a:t>SOI</a:t>
            </a:r>
            <a:r>
              <a:rPr lang="ja-JP" altLang="en-US" sz="1200" dirty="0" smtClean="0"/>
              <a:t>研究会 </a:t>
            </a:r>
            <a:r>
              <a:rPr lang="en-US" altLang="ja-JP" sz="1200" dirty="0" smtClean="0"/>
              <a:t>@</a:t>
            </a:r>
            <a:r>
              <a:rPr lang="ja-JP" altLang="en-US" sz="1200" dirty="0" smtClean="0"/>
              <a:t>北海道大学</a:t>
            </a:r>
            <a:endParaRPr lang="en-US" altLang="ja-JP" sz="1200" dirty="0" smtClean="0"/>
          </a:p>
          <a:p>
            <a:r>
              <a:rPr lang="en-US" altLang="ja-JP" sz="1200" dirty="0" smtClean="0"/>
              <a:t>LDD</a:t>
            </a:r>
            <a:r>
              <a:rPr lang="ja-JP" altLang="en-US" sz="1200" dirty="0" smtClean="0"/>
              <a:t>濃度改良後の</a:t>
            </a:r>
            <a:r>
              <a:rPr lang="en-US" altLang="ja-JP" sz="1200" dirty="0" smtClean="0"/>
              <a:t>SOI-FET</a:t>
            </a:r>
            <a:r>
              <a:rPr lang="ja-JP" altLang="en-US" sz="1200" dirty="0" smtClean="0"/>
              <a:t>の極低温環境下での</a:t>
            </a:r>
            <a:endParaRPr lang="en-US" altLang="ja-JP" sz="1200" dirty="0" smtClean="0"/>
          </a:p>
          <a:p>
            <a:r>
              <a:rPr lang="ja-JP" altLang="en-US" sz="1200" dirty="0" smtClean="0"/>
              <a:t>異常特性の改善 </a:t>
            </a:r>
            <a:endParaRPr lang="ja-JP" altLang="en-US" sz="1200" dirty="0"/>
          </a:p>
        </p:txBody>
      </p:sp>
      <p:sp>
        <p:nvSpPr>
          <p:cNvPr id="6" name="スライド番号プレースホルダー 5"/>
          <p:cNvSpPr>
            <a:spLocks noGrp="1"/>
          </p:cNvSpPr>
          <p:nvPr>
            <p:ph type="sldNum" sz="quarter" idx="12"/>
          </p:nvPr>
        </p:nvSpPr>
        <p:spPr/>
        <p:txBody>
          <a:bodyPr/>
          <a:lstStyle/>
          <a:p>
            <a:fld id="{DEDF1EF5-B3F7-F542-883A-074CEEEC7BA2}" type="slidenum">
              <a:rPr lang="ja-JP" altLang="en-US" smtClean="0"/>
              <a:pPr/>
              <a:t>28</a:t>
            </a:fld>
            <a:endParaRPr lang="ja-JP" altLang="en-US" dirty="0"/>
          </a:p>
        </p:txBody>
      </p:sp>
      <p:pic>
        <p:nvPicPr>
          <p:cNvPr id="16" name="図 15" descr="latex-image-1.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57813" y="2641428"/>
            <a:ext cx="5471016" cy="532705"/>
          </a:xfrm>
          <a:prstGeom prst="rect">
            <a:avLst/>
          </a:prstGeom>
        </p:spPr>
      </p:pic>
      <p:pic>
        <p:nvPicPr>
          <p:cNvPr id="17" name="図 16" descr="latex-image-1.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57814" y="3344893"/>
            <a:ext cx="4217930" cy="515912"/>
          </a:xfrm>
          <a:prstGeom prst="rect">
            <a:avLst/>
          </a:prstGeom>
        </p:spPr>
      </p:pic>
      <p:sp>
        <p:nvSpPr>
          <p:cNvPr id="18" name="左中かっこ 17"/>
          <p:cNvSpPr/>
          <p:nvPr/>
        </p:nvSpPr>
        <p:spPr>
          <a:xfrm>
            <a:off x="627637" y="2641428"/>
            <a:ext cx="530177" cy="1219377"/>
          </a:xfrm>
          <a:prstGeom prst="leftBrac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p>
        </p:txBody>
      </p:sp>
      <p:sp>
        <p:nvSpPr>
          <p:cNvPr id="19" name="テキスト ボックス 18"/>
          <p:cNvSpPr txBox="1"/>
          <p:nvPr/>
        </p:nvSpPr>
        <p:spPr>
          <a:xfrm>
            <a:off x="389658" y="2168593"/>
            <a:ext cx="6239171" cy="369332"/>
          </a:xfrm>
          <a:prstGeom prst="rect">
            <a:avLst/>
          </a:prstGeom>
          <a:noFill/>
        </p:spPr>
        <p:txBody>
          <a:bodyPr wrap="none" rtlCol="0">
            <a:spAutoFit/>
          </a:bodyPr>
          <a:lstStyle/>
          <a:p>
            <a:r>
              <a:rPr kumimoji="1" lang="ja-JP" altLang="en-US" dirty="0" smtClean="0"/>
              <a:t>線形領域・飽和領域でのドレイン電流の式は以下のようになる</a:t>
            </a:r>
            <a:endParaRPr kumimoji="1" lang="ja-JP" altLang="en-US" dirty="0"/>
          </a:p>
        </p:txBody>
      </p:sp>
      <p:sp>
        <p:nvSpPr>
          <p:cNvPr id="21" name="テキスト ボックス 20"/>
          <p:cNvSpPr txBox="1"/>
          <p:nvPr/>
        </p:nvSpPr>
        <p:spPr>
          <a:xfrm>
            <a:off x="389658" y="1417638"/>
            <a:ext cx="7741272" cy="646331"/>
          </a:xfrm>
          <a:prstGeom prst="rect">
            <a:avLst/>
          </a:prstGeom>
          <a:noFill/>
        </p:spPr>
        <p:txBody>
          <a:bodyPr wrap="none" rtlCol="0">
            <a:spAutoFit/>
          </a:bodyPr>
          <a:lstStyle/>
          <a:p>
            <a:r>
              <a:rPr lang="en-US" altLang="en-US" dirty="0" smtClean="0"/>
              <a:t>3K</a:t>
            </a:r>
            <a:r>
              <a:rPr lang="ja-JP" altLang="en-US" dirty="0" smtClean="0"/>
              <a:t>でのキャリア移動度は常温のと比べて約</a:t>
            </a:r>
            <a:r>
              <a:rPr lang="en-US" altLang="ja-JP" dirty="0" smtClean="0"/>
              <a:t>2</a:t>
            </a:r>
            <a:r>
              <a:rPr lang="ja-JP" altLang="en-US" dirty="0" smtClean="0"/>
              <a:t>倍ほど大きくなると言われている。</a:t>
            </a:r>
            <a:endParaRPr lang="en-US" altLang="ja-JP" dirty="0" smtClean="0"/>
          </a:p>
          <a:p>
            <a:r>
              <a:rPr lang="ja-JP" altLang="en-US" dirty="0" smtClean="0"/>
              <a:t>本測定で移動度がどれだけ大きくなっているか検証する</a:t>
            </a:r>
            <a:endParaRPr lang="en-US" altLang="ja-JP" dirty="0" smtClean="0"/>
          </a:p>
        </p:txBody>
      </p:sp>
      <p:sp>
        <p:nvSpPr>
          <p:cNvPr id="22" name="テキスト ボックス 21"/>
          <p:cNvSpPr txBox="1"/>
          <p:nvPr/>
        </p:nvSpPr>
        <p:spPr>
          <a:xfrm>
            <a:off x="457200" y="3908827"/>
            <a:ext cx="2087230" cy="369332"/>
          </a:xfrm>
          <a:prstGeom prst="rect">
            <a:avLst/>
          </a:prstGeom>
          <a:noFill/>
        </p:spPr>
        <p:txBody>
          <a:bodyPr wrap="none" rtlCol="0">
            <a:spAutoFit/>
          </a:bodyPr>
          <a:lstStyle/>
          <a:p>
            <a:r>
              <a:rPr kumimoji="1" lang="ja-JP" altLang="en-US" dirty="0" smtClean="0"/>
              <a:t>この式を変形すると</a:t>
            </a:r>
            <a:endParaRPr kumimoji="1" lang="ja-JP" altLang="en-US" dirty="0"/>
          </a:p>
        </p:txBody>
      </p:sp>
      <p:pic>
        <p:nvPicPr>
          <p:cNvPr id="24" name="図 23" descr="latex-image-1.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16912" y="4391103"/>
            <a:ext cx="3255036" cy="659905"/>
          </a:xfrm>
          <a:prstGeom prst="rect">
            <a:avLst/>
          </a:prstGeom>
        </p:spPr>
      </p:pic>
      <p:pic>
        <p:nvPicPr>
          <p:cNvPr id="25" name="図 24" descr="latex-image-1.pd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16912" y="5236885"/>
            <a:ext cx="3731378" cy="656140"/>
          </a:xfrm>
          <a:prstGeom prst="rect">
            <a:avLst/>
          </a:prstGeom>
        </p:spPr>
      </p:pic>
      <p:sp>
        <p:nvSpPr>
          <p:cNvPr id="26" name="角丸四角形 25"/>
          <p:cNvSpPr/>
          <p:nvPr/>
        </p:nvSpPr>
        <p:spPr>
          <a:xfrm>
            <a:off x="700613" y="4322484"/>
            <a:ext cx="4132621" cy="1706391"/>
          </a:xfrm>
          <a:prstGeom prst="roundRect">
            <a:avLst/>
          </a:prstGeom>
          <a:noFill/>
          <a:ln w="38100" cmpd="sng">
            <a:solidFill>
              <a:srgbClr val="008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27" name="右矢印 26"/>
          <p:cNvSpPr/>
          <p:nvPr/>
        </p:nvSpPr>
        <p:spPr>
          <a:xfrm>
            <a:off x="4886540" y="4694718"/>
            <a:ext cx="978408" cy="1084333"/>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28" name="テキスト ボックス 27"/>
          <p:cNvSpPr txBox="1"/>
          <p:nvPr/>
        </p:nvSpPr>
        <p:spPr>
          <a:xfrm>
            <a:off x="6004556" y="4913719"/>
            <a:ext cx="2872601" cy="646331"/>
          </a:xfrm>
          <a:prstGeom prst="rect">
            <a:avLst/>
          </a:prstGeom>
          <a:noFill/>
        </p:spPr>
        <p:txBody>
          <a:bodyPr wrap="none" rtlCol="0">
            <a:spAutoFit/>
          </a:bodyPr>
          <a:lstStyle/>
          <a:p>
            <a:r>
              <a:rPr kumimoji="1" lang="ja-JP" altLang="en-US" b="1" dirty="0" smtClean="0"/>
              <a:t>常温と</a:t>
            </a:r>
            <a:r>
              <a:rPr kumimoji="1" lang="en-US" altLang="ja-JP" b="1" dirty="0" smtClean="0"/>
              <a:t>3K</a:t>
            </a:r>
            <a:r>
              <a:rPr kumimoji="1" lang="ja-JP" altLang="en-US" b="1" dirty="0" smtClean="0"/>
              <a:t>での</a:t>
            </a:r>
            <a:r>
              <a:rPr kumimoji="1" lang="en-US" altLang="ja-JP" b="1" dirty="0" err="1" smtClean="0"/>
              <a:t>uCW</a:t>
            </a:r>
            <a:r>
              <a:rPr kumimoji="1" lang="en-US" altLang="ja-JP" b="1" dirty="0" smtClean="0"/>
              <a:t>/L</a:t>
            </a:r>
            <a:r>
              <a:rPr kumimoji="1" lang="ja-JP" altLang="en-US" b="1" dirty="0" smtClean="0"/>
              <a:t>の値の</a:t>
            </a:r>
            <a:endParaRPr kumimoji="1" lang="en-US" altLang="ja-JP" b="1" dirty="0" smtClean="0"/>
          </a:p>
          <a:p>
            <a:r>
              <a:rPr lang="ja-JP" altLang="en-US" b="1" dirty="0" smtClean="0"/>
              <a:t>比がそのまま移動度の比</a:t>
            </a:r>
            <a:endParaRPr kumimoji="1" lang="ja-JP" altLang="en-US" b="1" dirty="0"/>
          </a:p>
        </p:txBody>
      </p:sp>
      <p:sp>
        <p:nvSpPr>
          <p:cNvPr id="3" name="正方形/長方形 2"/>
          <p:cNvSpPr/>
          <p:nvPr/>
        </p:nvSpPr>
        <p:spPr>
          <a:xfrm>
            <a:off x="4501968" y="4913718"/>
            <a:ext cx="146322" cy="458381"/>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Tree>
    <p:extLst>
      <p:ext uri="{BB962C8B-B14F-4D97-AF65-F5344CB8AC3E}">
        <p14:creationId xmlns:p14="http://schemas.microsoft.com/office/powerpoint/2010/main" val="84586518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移動度についての検証</a:t>
            </a:r>
            <a:endParaRPr kumimoji="1" lang="ja-JP" altLang="en-US" dirty="0"/>
          </a:p>
        </p:txBody>
      </p:sp>
      <p:sp>
        <p:nvSpPr>
          <p:cNvPr id="4" name="日付プレースホルダー 3"/>
          <p:cNvSpPr>
            <a:spLocks noGrp="1"/>
          </p:cNvSpPr>
          <p:nvPr>
            <p:ph type="dt" sz="half" idx="10"/>
          </p:nvPr>
        </p:nvSpPr>
        <p:spPr/>
        <p:txBody>
          <a:bodyPr/>
          <a:lstStyle/>
          <a:p>
            <a:r>
              <a:rPr lang="en-US" altLang="ja-JP" smtClean="0"/>
              <a:t>2016</a:t>
            </a:r>
            <a:r>
              <a:rPr lang="ja-JP" altLang="en-US" smtClean="0"/>
              <a:t>年 </a:t>
            </a:r>
            <a:r>
              <a:rPr lang="en-US" altLang="ja-JP" smtClean="0"/>
              <a:t>6</a:t>
            </a:r>
            <a:r>
              <a:rPr lang="ja-JP" altLang="en-US" smtClean="0"/>
              <a:t>月 </a:t>
            </a:r>
            <a:r>
              <a:rPr lang="en-US" altLang="ja-JP" smtClean="0"/>
              <a:t>29</a:t>
            </a:r>
            <a:r>
              <a:rPr lang="ja-JP" altLang="en-US" smtClean="0"/>
              <a:t>日 水曜日</a:t>
            </a:r>
            <a:endParaRPr lang="ja-JP" altLang="en-US" dirty="0"/>
          </a:p>
        </p:txBody>
      </p:sp>
      <p:sp>
        <p:nvSpPr>
          <p:cNvPr id="5" name="フッター プレースホルダー 4"/>
          <p:cNvSpPr>
            <a:spLocks noGrp="1"/>
          </p:cNvSpPr>
          <p:nvPr>
            <p:ph type="ftr" sz="quarter" idx="11"/>
          </p:nvPr>
        </p:nvSpPr>
        <p:spPr/>
        <p:txBody>
          <a:bodyPr/>
          <a:lstStyle/>
          <a:p>
            <a:r>
              <a:rPr lang="ja-JP" altLang="en-US" sz="1200" dirty="0" smtClean="0"/>
              <a:t>第６回</a:t>
            </a:r>
            <a:r>
              <a:rPr lang="en-US" altLang="ja-JP" sz="1200" dirty="0" smtClean="0"/>
              <a:t>SOI</a:t>
            </a:r>
            <a:r>
              <a:rPr lang="ja-JP" altLang="en-US" sz="1200" dirty="0" smtClean="0"/>
              <a:t>研究会 </a:t>
            </a:r>
            <a:r>
              <a:rPr lang="en-US" altLang="ja-JP" sz="1200" dirty="0" smtClean="0"/>
              <a:t>@</a:t>
            </a:r>
            <a:r>
              <a:rPr lang="ja-JP" altLang="en-US" sz="1200" dirty="0" smtClean="0"/>
              <a:t>北海道大学</a:t>
            </a:r>
            <a:endParaRPr lang="en-US" altLang="ja-JP" sz="1200" dirty="0" smtClean="0"/>
          </a:p>
          <a:p>
            <a:r>
              <a:rPr lang="en-US" altLang="ja-JP" sz="1200" dirty="0" smtClean="0"/>
              <a:t>LDD</a:t>
            </a:r>
            <a:r>
              <a:rPr lang="ja-JP" altLang="en-US" sz="1200" dirty="0" smtClean="0"/>
              <a:t>濃度改良後の</a:t>
            </a:r>
            <a:r>
              <a:rPr lang="en-US" altLang="ja-JP" sz="1200" dirty="0" smtClean="0"/>
              <a:t>SOI-FET</a:t>
            </a:r>
            <a:r>
              <a:rPr lang="ja-JP" altLang="en-US" sz="1200" dirty="0" smtClean="0"/>
              <a:t>の極低温環境下での</a:t>
            </a:r>
            <a:endParaRPr lang="en-US" altLang="ja-JP" sz="1200" dirty="0" smtClean="0"/>
          </a:p>
          <a:p>
            <a:r>
              <a:rPr lang="ja-JP" altLang="en-US" sz="1200" dirty="0" smtClean="0"/>
              <a:t>異常特性の改善 </a:t>
            </a:r>
            <a:endParaRPr lang="ja-JP" altLang="en-US" sz="1200" dirty="0"/>
          </a:p>
        </p:txBody>
      </p:sp>
      <p:sp>
        <p:nvSpPr>
          <p:cNvPr id="6" name="スライド番号プレースホルダー 5"/>
          <p:cNvSpPr>
            <a:spLocks noGrp="1"/>
          </p:cNvSpPr>
          <p:nvPr>
            <p:ph type="sldNum" sz="quarter" idx="12"/>
          </p:nvPr>
        </p:nvSpPr>
        <p:spPr/>
        <p:txBody>
          <a:bodyPr/>
          <a:lstStyle/>
          <a:p>
            <a:fld id="{DEDF1EF5-B3F7-F542-883A-074CEEEC7BA2}" type="slidenum">
              <a:rPr lang="ja-JP" altLang="en-US" smtClean="0"/>
              <a:pPr/>
              <a:t>29</a:t>
            </a:fld>
            <a:endParaRPr lang="ja-JP" altLang="en-US" dirty="0"/>
          </a:p>
        </p:txBody>
      </p:sp>
      <p:pic>
        <p:nvPicPr>
          <p:cNvPr id="16" name="図 15" descr="latex-image-1.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57813" y="2641428"/>
            <a:ext cx="5471016" cy="532705"/>
          </a:xfrm>
          <a:prstGeom prst="rect">
            <a:avLst/>
          </a:prstGeom>
        </p:spPr>
      </p:pic>
      <p:pic>
        <p:nvPicPr>
          <p:cNvPr id="17" name="図 16" descr="latex-image-1.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57814" y="3344893"/>
            <a:ext cx="4217930" cy="515912"/>
          </a:xfrm>
          <a:prstGeom prst="rect">
            <a:avLst/>
          </a:prstGeom>
        </p:spPr>
      </p:pic>
      <p:sp>
        <p:nvSpPr>
          <p:cNvPr id="18" name="左中かっこ 17"/>
          <p:cNvSpPr/>
          <p:nvPr/>
        </p:nvSpPr>
        <p:spPr>
          <a:xfrm>
            <a:off x="627637" y="2641428"/>
            <a:ext cx="530177" cy="1219377"/>
          </a:xfrm>
          <a:prstGeom prst="leftBrac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p>
        </p:txBody>
      </p:sp>
      <p:sp>
        <p:nvSpPr>
          <p:cNvPr id="19" name="テキスト ボックス 18"/>
          <p:cNvSpPr txBox="1"/>
          <p:nvPr/>
        </p:nvSpPr>
        <p:spPr>
          <a:xfrm>
            <a:off x="389658" y="2168593"/>
            <a:ext cx="6239171" cy="369332"/>
          </a:xfrm>
          <a:prstGeom prst="rect">
            <a:avLst/>
          </a:prstGeom>
          <a:noFill/>
        </p:spPr>
        <p:txBody>
          <a:bodyPr wrap="none" rtlCol="0">
            <a:spAutoFit/>
          </a:bodyPr>
          <a:lstStyle/>
          <a:p>
            <a:r>
              <a:rPr kumimoji="1" lang="ja-JP" altLang="en-US" dirty="0" smtClean="0"/>
              <a:t>線形領域・飽和領域でのドレイン電流の式は以下のようになる</a:t>
            </a:r>
            <a:endParaRPr kumimoji="1" lang="ja-JP" altLang="en-US" dirty="0"/>
          </a:p>
        </p:txBody>
      </p:sp>
      <p:sp>
        <p:nvSpPr>
          <p:cNvPr id="20" name="テキスト ボックス 19"/>
          <p:cNvSpPr txBox="1"/>
          <p:nvPr/>
        </p:nvSpPr>
        <p:spPr>
          <a:xfrm>
            <a:off x="6140181" y="3388901"/>
            <a:ext cx="2640266" cy="338554"/>
          </a:xfrm>
          <a:prstGeom prst="rect">
            <a:avLst/>
          </a:prstGeom>
          <a:noFill/>
        </p:spPr>
        <p:txBody>
          <a:bodyPr wrap="none" rtlCol="0">
            <a:spAutoFit/>
          </a:bodyPr>
          <a:lstStyle/>
          <a:p>
            <a:r>
              <a:rPr kumimoji="1" lang="en-US" altLang="ja-JP" sz="1600" dirty="0" smtClean="0"/>
              <a:t>※2</a:t>
            </a:r>
            <a:r>
              <a:rPr kumimoji="1" lang="ja-JP" altLang="en-US" sz="1600" dirty="0" smtClean="0"/>
              <a:t>次効果は考慮していない</a:t>
            </a:r>
            <a:endParaRPr kumimoji="1" lang="ja-JP" altLang="en-US" sz="1600" dirty="0"/>
          </a:p>
        </p:txBody>
      </p:sp>
      <p:sp>
        <p:nvSpPr>
          <p:cNvPr id="21" name="テキスト ボックス 20"/>
          <p:cNvSpPr txBox="1"/>
          <p:nvPr/>
        </p:nvSpPr>
        <p:spPr>
          <a:xfrm>
            <a:off x="389658" y="1417638"/>
            <a:ext cx="7741272" cy="646331"/>
          </a:xfrm>
          <a:prstGeom prst="rect">
            <a:avLst/>
          </a:prstGeom>
          <a:noFill/>
        </p:spPr>
        <p:txBody>
          <a:bodyPr wrap="none" rtlCol="0">
            <a:spAutoFit/>
          </a:bodyPr>
          <a:lstStyle/>
          <a:p>
            <a:r>
              <a:rPr lang="en-US" altLang="en-US" dirty="0" smtClean="0"/>
              <a:t>3K</a:t>
            </a:r>
            <a:r>
              <a:rPr lang="ja-JP" altLang="en-US" dirty="0" smtClean="0"/>
              <a:t>でのキャリア移動度は常温のと比べて約</a:t>
            </a:r>
            <a:r>
              <a:rPr lang="en-US" altLang="ja-JP" dirty="0" smtClean="0"/>
              <a:t>2</a:t>
            </a:r>
            <a:r>
              <a:rPr lang="ja-JP" altLang="en-US" dirty="0" smtClean="0"/>
              <a:t>倍ほど大きくなると言われている。</a:t>
            </a:r>
            <a:endParaRPr lang="en-US" altLang="ja-JP" dirty="0" smtClean="0"/>
          </a:p>
          <a:p>
            <a:r>
              <a:rPr lang="ja-JP" altLang="en-US" dirty="0" smtClean="0"/>
              <a:t>本測定で移動度がどれだけ大きくなっているか検証する</a:t>
            </a:r>
            <a:endParaRPr lang="en-US" altLang="ja-JP" dirty="0" smtClean="0"/>
          </a:p>
        </p:txBody>
      </p:sp>
      <p:sp>
        <p:nvSpPr>
          <p:cNvPr id="22" name="テキスト ボックス 21"/>
          <p:cNvSpPr txBox="1"/>
          <p:nvPr/>
        </p:nvSpPr>
        <p:spPr>
          <a:xfrm>
            <a:off x="457200" y="3908827"/>
            <a:ext cx="2087230" cy="369332"/>
          </a:xfrm>
          <a:prstGeom prst="rect">
            <a:avLst/>
          </a:prstGeom>
          <a:noFill/>
        </p:spPr>
        <p:txBody>
          <a:bodyPr wrap="none" rtlCol="0">
            <a:spAutoFit/>
          </a:bodyPr>
          <a:lstStyle/>
          <a:p>
            <a:r>
              <a:rPr kumimoji="1" lang="ja-JP" altLang="en-US" dirty="0" smtClean="0"/>
              <a:t>この式を変形すると</a:t>
            </a:r>
            <a:endParaRPr kumimoji="1" lang="ja-JP" altLang="en-US" dirty="0"/>
          </a:p>
        </p:txBody>
      </p:sp>
      <p:pic>
        <p:nvPicPr>
          <p:cNvPr id="24" name="図 23" descr="latex-image-1.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16912" y="4391103"/>
            <a:ext cx="3255036" cy="659905"/>
          </a:xfrm>
          <a:prstGeom prst="rect">
            <a:avLst/>
          </a:prstGeom>
        </p:spPr>
      </p:pic>
      <p:pic>
        <p:nvPicPr>
          <p:cNvPr id="25" name="図 24" descr="latex-image-1.pd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16912" y="5236885"/>
            <a:ext cx="3731378" cy="656140"/>
          </a:xfrm>
          <a:prstGeom prst="rect">
            <a:avLst/>
          </a:prstGeom>
        </p:spPr>
      </p:pic>
      <p:sp>
        <p:nvSpPr>
          <p:cNvPr id="26" name="角丸四角形 25"/>
          <p:cNvSpPr/>
          <p:nvPr/>
        </p:nvSpPr>
        <p:spPr>
          <a:xfrm>
            <a:off x="700613" y="4322484"/>
            <a:ext cx="4132621" cy="1706391"/>
          </a:xfrm>
          <a:prstGeom prst="roundRect">
            <a:avLst/>
          </a:prstGeom>
          <a:noFill/>
          <a:ln w="38100" cmpd="sng">
            <a:solidFill>
              <a:srgbClr val="008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27" name="右矢印 26"/>
          <p:cNvSpPr/>
          <p:nvPr/>
        </p:nvSpPr>
        <p:spPr>
          <a:xfrm>
            <a:off x="4886540" y="4694718"/>
            <a:ext cx="978408" cy="1084333"/>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28" name="テキスト ボックス 27"/>
          <p:cNvSpPr txBox="1"/>
          <p:nvPr/>
        </p:nvSpPr>
        <p:spPr>
          <a:xfrm>
            <a:off x="6004556" y="4913719"/>
            <a:ext cx="2872601" cy="646331"/>
          </a:xfrm>
          <a:prstGeom prst="rect">
            <a:avLst/>
          </a:prstGeom>
          <a:noFill/>
        </p:spPr>
        <p:txBody>
          <a:bodyPr wrap="none" rtlCol="0">
            <a:spAutoFit/>
          </a:bodyPr>
          <a:lstStyle/>
          <a:p>
            <a:r>
              <a:rPr kumimoji="1" lang="ja-JP" altLang="en-US" b="1" dirty="0" smtClean="0"/>
              <a:t>常温と</a:t>
            </a:r>
            <a:r>
              <a:rPr kumimoji="1" lang="en-US" altLang="ja-JP" b="1" dirty="0" smtClean="0"/>
              <a:t>3K</a:t>
            </a:r>
            <a:r>
              <a:rPr kumimoji="1" lang="ja-JP" altLang="en-US" b="1" dirty="0" smtClean="0"/>
              <a:t>での</a:t>
            </a:r>
            <a:r>
              <a:rPr kumimoji="1" lang="en-US" altLang="ja-JP" b="1" dirty="0" err="1" smtClean="0"/>
              <a:t>uCW</a:t>
            </a:r>
            <a:r>
              <a:rPr kumimoji="1" lang="en-US" altLang="ja-JP" b="1" dirty="0" smtClean="0"/>
              <a:t>/L</a:t>
            </a:r>
            <a:r>
              <a:rPr kumimoji="1" lang="ja-JP" altLang="en-US" b="1" dirty="0" smtClean="0"/>
              <a:t>の値の</a:t>
            </a:r>
            <a:endParaRPr kumimoji="1" lang="en-US" altLang="ja-JP" b="1" dirty="0" smtClean="0"/>
          </a:p>
          <a:p>
            <a:r>
              <a:rPr lang="ja-JP" altLang="en-US" b="1" dirty="0" smtClean="0"/>
              <a:t>比がそのまま移動度の比</a:t>
            </a:r>
            <a:endParaRPr kumimoji="1" lang="ja-JP" altLang="en-US" b="1" dirty="0"/>
          </a:p>
        </p:txBody>
      </p:sp>
      <p:sp>
        <p:nvSpPr>
          <p:cNvPr id="3" name="角丸四角形吹き出し 2"/>
          <p:cNvSpPr/>
          <p:nvPr/>
        </p:nvSpPr>
        <p:spPr>
          <a:xfrm>
            <a:off x="5099948" y="2355913"/>
            <a:ext cx="3057761" cy="1552914"/>
          </a:xfrm>
          <a:prstGeom prst="wedgeRoundRectCallout">
            <a:avLst>
              <a:gd name="adj1" fmla="val -64381"/>
              <a:gd name="adj2" fmla="val 88700"/>
              <a:gd name="adj3" fmla="val 16667"/>
            </a:avLst>
          </a:prstGeom>
          <a:solidFill>
            <a:srgbClr val="FFFFFF"/>
          </a:solidFill>
          <a:ln w="5715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dirty="0" smtClean="0">
                <a:solidFill>
                  <a:srgbClr val="000000"/>
                </a:solidFill>
              </a:rPr>
              <a:t>線形領域において、</a:t>
            </a:r>
            <a:endParaRPr kumimoji="1" lang="en-US" altLang="ja-JP" dirty="0" smtClean="0">
              <a:solidFill>
                <a:srgbClr val="000000"/>
              </a:solidFill>
            </a:endParaRPr>
          </a:p>
          <a:p>
            <a:pPr algn="ctr"/>
            <a:r>
              <a:rPr lang="ja-JP" altLang="ja-JP" dirty="0" smtClean="0">
                <a:solidFill>
                  <a:srgbClr val="000000"/>
                </a:solidFill>
              </a:rPr>
              <a:t>R</a:t>
            </a:r>
            <a:r>
              <a:rPr lang="en-US" altLang="ja-JP" dirty="0" smtClean="0">
                <a:solidFill>
                  <a:srgbClr val="000000"/>
                </a:solidFill>
              </a:rPr>
              <a:t>d</a:t>
            </a:r>
            <a:r>
              <a:rPr lang="ja-JP" altLang="en-US" dirty="0" smtClean="0">
                <a:solidFill>
                  <a:srgbClr val="000000"/>
                </a:solidFill>
              </a:rPr>
              <a:t>が低く出る異常が見られ、</a:t>
            </a:r>
            <a:endParaRPr lang="en-US" altLang="ja-JP" dirty="0" smtClean="0">
              <a:solidFill>
                <a:srgbClr val="000000"/>
              </a:solidFill>
            </a:endParaRPr>
          </a:p>
          <a:p>
            <a:pPr algn="ctr"/>
            <a:r>
              <a:rPr kumimoji="1" lang="en-US" altLang="ja-JP" dirty="0" err="1" smtClean="0">
                <a:solidFill>
                  <a:srgbClr val="000000"/>
                </a:solidFill>
              </a:rPr>
              <a:t>uC</a:t>
            </a:r>
            <a:r>
              <a:rPr kumimoji="1" lang="en-US" altLang="ja-JP" dirty="0" smtClean="0">
                <a:solidFill>
                  <a:srgbClr val="000000"/>
                </a:solidFill>
              </a:rPr>
              <a:t>*(W/L)</a:t>
            </a:r>
            <a:r>
              <a:rPr kumimoji="1" lang="ja-JP" altLang="en-US" dirty="0" smtClean="0">
                <a:solidFill>
                  <a:srgbClr val="000000"/>
                </a:solidFill>
              </a:rPr>
              <a:t>値が常温に比べ</a:t>
            </a:r>
            <a:endParaRPr kumimoji="1" lang="en-US" altLang="ja-JP" dirty="0" smtClean="0">
              <a:solidFill>
                <a:srgbClr val="000000"/>
              </a:solidFill>
            </a:endParaRPr>
          </a:p>
          <a:p>
            <a:pPr algn="ctr"/>
            <a:r>
              <a:rPr lang="en-US" altLang="ja-JP" dirty="0" smtClean="0">
                <a:solidFill>
                  <a:srgbClr val="000000"/>
                </a:solidFill>
              </a:rPr>
              <a:t>3K</a:t>
            </a:r>
            <a:r>
              <a:rPr lang="ja-JP" altLang="en-US" dirty="0" smtClean="0">
                <a:solidFill>
                  <a:srgbClr val="000000"/>
                </a:solidFill>
              </a:rPr>
              <a:t>の時の方が</a:t>
            </a:r>
            <a:r>
              <a:rPr kumimoji="1" lang="ja-JP" altLang="en-US" dirty="0" smtClean="0">
                <a:solidFill>
                  <a:srgbClr val="000000"/>
                </a:solidFill>
              </a:rPr>
              <a:t>小さく出る</a:t>
            </a:r>
            <a:endParaRPr kumimoji="1" lang="ja-JP" altLang="en-US" dirty="0">
              <a:solidFill>
                <a:srgbClr val="000000"/>
              </a:solidFill>
            </a:endParaRPr>
          </a:p>
        </p:txBody>
      </p:sp>
      <p:sp>
        <p:nvSpPr>
          <p:cNvPr id="8" name="テキスト ボックス 7"/>
          <p:cNvSpPr txBox="1"/>
          <p:nvPr/>
        </p:nvSpPr>
        <p:spPr>
          <a:xfrm>
            <a:off x="5375744" y="4060874"/>
            <a:ext cx="3057247" cy="523220"/>
          </a:xfrm>
          <a:prstGeom prst="rect">
            <a:avLst/>
          </a:prstGeom>
          <a:solidFill>
            <a:schemeClr val="bg1"/>
          </a:solidFill>
          <a:ln w="38100" cmpd="sng">
            <a:solidFill>
              <a:schemeClr val="tx1"/>
            </a:solidFill>
          </a:ln>
        </p:spPr>
        <p:txBody>
          <a:bodyPr wrap="none" rtlCol="0">
            <a:spAutoFit/>
          </a:bodyPr>
          <a:lstStyle/>
          <a:p>
            <a:pPr algn="ctr"/>
            <a:r>
              <a:rPr kumimoji="1" lang="ja-JP" altLang="en-US" sz="2800" b="1" dirty="0" smtClean="0"/>
              <a:t>飽和領域のみ検証</a:t>
            </a:r>
            <a:endParaRPr kumimoji="1" lang="ja-JP" altLang="en-US" sz="2800" b="1" dirty="0"/>
          </a:p>
        </p:txBody>
      </p:sp>
      <p:sp>
        <p:nvSpPr>
          <p:cNvPr id="23" name="正方形/長方形 22"/>
          <p:cNvSpPr/>
          <p:nvPr/>
        </p:nvSpPr>
        <p:spPr>
          <a:xfrm>
            <a:off x="4501968" y="4913718"/>
            <a:ext cx="146322" cy="458381"/>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7" name="角丸四角形 6"/>
          <p:cNvSpPr/>
          <p:nvPr/>
        </p:nvSpPr>
        <p:spPr>
          <a:xfrm>
            <a:off x="627636" y="4237518"/>
            <a:ext cx="4020653" cy="914400"/>
          </a:xfrm>
          <a:prstGeom prst="roundRect">
            <a:avLst/>
          </a:prstGeom>
          <a:noFill/>
          <a:ln w="5715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Tree>
    <p:extLst>
      <p:ext uri="{BB962C8B-B14F-4D97-AF65-F5344CB8AC3E}">
        <p14:creationId xmlns:p14="http://schemas.microsoft.com/office/powerpoint/2010/main" val="312925255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ニュートリノ崩壊光探索</a:t>
            </a:r>
            <a:endParaRPr kumimoji="1" lang="ja-JP" altLang="en-US" dirty="0"/>
          </a:p>
        </p:txBody>
      </p:sp>
      <p:sp>
        <p:nvSpPr>
          <p:cNvPr id="4" name="日付プレースホルダー 3"/>
          <p:cNvSpPr>
            <a:spLocks noGrp="1"/>
          </p:cNvSpPr>
          <p:nvPr>
            <p:ph type="dt" sz="half" idx="10"/>
          </p:nvPr>
        </p:nvSpPr>
        <p:spPr/>
        <p:txBody>
          <a:bodyPr/>
          <a:lstStyle/>
          <a:p>
            <a:r>
              <a:rPr lang="en-US" altLang="ja-JP" smtClean="0"/>
              <a:t>2016</a:t>
            </a:r>
            <a:r>
              <a:rPr lang="ja-JP" altLang="en-US" smtClean="0"/>
              <a:t>年 </a:t>
            </a:r>
            <a:r>
              <a:rPr lang="en-US" altLang="ja-JP" smtClean="0"/>
              <a:t>6</a:t>
            </a:r>
            <a:r>
              <a:rPr lang="ja-JP" altLang="en-US" smtClean="0"/>
              <a:t>月 </a:t>
            </a:r>
            <a:r>
              <a:rPr lang="en-US" altLang="ja-JP" smtClean="0"/>
              <a:t>29</a:t>
            </a:r>
            <a:r>
              <a:rPr lang="ja-JP" altLang="en-US" smtClean="0"/>
              <a:t>日 水曜日</a:t>
            </a:r>
            <a:endParaRPr lang="ja-JP" altLang="en-US" dirty="0"/>
          </a:p>
        </p:txBody>
      </p:sp>
      <p:sp>
        <p:nvSpPr>
          <p:cNvPr id="5" name="フッター プレースホルダー 4"/>
          <p:cNvSpPr>
            <a:spLocks noGrp="1"/>
          </p:cNvSpPr>
          <p:nvPr>
            <p:ph type="ftr" sz="quarter" idx="11"/>
          </p:nvPr>
        </p:nvSpPr>
        <p:spPr/>
        <p:txBody>
          <a:bodyPr/>
          <a:lstStyle/>
          <a:p>
            <a:r>
              <a:rPr lang="ja-JP" altLang="en-US" sz="1200" dirty="0" smtClean="0"/>
              <a:t>第６回</a:t>
            </a:r>
            <a:r>
              <a:rPr lang="en-US" altLang="ja-JP" sz="1200" dirty="0" smtClean="0"/>
              <a:t>SOI</a:t>
            </a:r>
            <a:r>
              <a:rPr lang="ja-JP" altLang="en-US" sz="1200" dirty="0" smtClean="0"/>
              <a:t>研究会 </a:t>
            </a:r>
            <a:r>
              <a:rPr lang="en-US" altLang="ja-JP" sz="1200" dirty="0" smtClean="0"/>
              <a:t>@</a:t>
            </a:r>
            <a:r>
              <a:rPr lang="ja-JP" altLang="en-US" sz="1200" dirty="0" smtClean="0"/>
              <a:t>北海道大学</a:t>
            </a:r>
            <a:endParaRPr lang="en-US" altLang="ja-JP" sz="1200" dirty="0" smtClean="0"/>
          </a:p>
          <a:p>
            <a:r>
              <a:rPr lang="en-US" altLang="ja-JP" sz="1200" dirty="0" smtClean="0"/>
              <a:t>LDD</a:t>
            </a:r>
            <a:r>
              <a:rPr lang="ja-JP" altLang="en-US" sz="1200" dirty="0" smtClean="0"/>
              <a:t>濃度改良後の</a:t>
            </a:r>
            <a:r>
              <a:rPr lang="en-US" altLang="ja-JP" sz="1200" dirty="0" smtClean="0"/>
              <a:t>SOI-FET</a:t>
            </a:r>
            <a:r>
              <a:rPr lang="ja-JP" altLang="en-US" sz="1200" dirty="0" smtClean="0"/>
              <a:t>の極低温環境下での</a:t>
            </a:r>
            <a:endParaRPr lang="en-US" altLang="ja-JP" sz="1200" dirty="0" smtClean="0"/>
          </a:p>
          <a:p>
            <a:r>
              <a:rPr lang="ja-JP" altLang="en-US" sz="1200" dirty="0" smtClean="0"/>
              <a:t>異常特性の改善 </a:t>
            </a:r>
            <a:endParaRPr lang="ja-JP" altLang="en-US" sz="1200" dirty="0"/>
          </a:p>
        </p:txBody>
      </p:sp>
      <p:sp>
        <p:nvSpPr>
          <p:cNvPr id="6" name="スライド番号プレースホルダー 5"/>
          <p:cNvSpPr>
            <a:spLocks noGrp="1"/>
          </p:cNvSpPr>
          <p:nvPr>
            <p:ph type="sldNum" sz="quarter" idx="12"/>
          </p:nvPr>
        </p:nvSpPr>
        <p:spPr/>
        <p:txBody>
          <a:bodyPr/>
          <a:lstStyle/>
          <a:p>
            <a:fld id="{DEDF1EF5-B3F7-F542-883A-074CEEEC7BA2}" type="slidenum">
              <a:rPr lang="ja-JP" altLang="en-US" smtClean="0"/>
              <a:pPr/>
              <a:t>3</a:t>
            </a:fld>
            <a:endParaRPr lang="ja-JP" altLang="en-US" dirty="0"/>
          </a:p>
        </p:txBody>
      </p:sp>
      <p:sp>
        <p:nvSpPr>
          <p:cNvPr id="8" name="テキスト ボックス 7"/>
          <p:cNvSpPr txBox="1"/>
          <p:nvPr/>
        </p:nvSpPr>
        <p:spPr>
          <a:xfrm>
            <a:off x="217785" y="1406690"/>
            <a:ext cx="3986765" cy="461665"/>
          </a:xfrm>
          <a:prstGeom prst="rect">
            <a:avLst/>
          </a:prstGeom>
          <a:noFill/>
        </p:spPr>
        <p:txBody>
          <a:bodyPr wrap="square" rtlCol="0">
            <a:spAutoFit/>
          </a:bodyPr>
          <a:lstStyle/>
          <a:p>
            <a:pPr marL="342900" indent="-342900">
              <a:buFont typeface="Wingdings" charset="2"/>
              <a:buChar char="l"/>
            </a:pPr>
            <a:r>
              <a:rPr lang="ja-JP" altLang="en-US" sz="2400" b="1" u="sng" dirty="0" smtClean="0"/>
              <a:t>ニュートリノ崩壊</a:t>
            </a:r>
            <a:endParaRPr kumimoji="1" lang="en-US" altLang="ja-JP" sz="2400" b="1" u="sng" dirty="0" smtClean="0"/>
          </a:p>
        </p:txBody>
      </p:sp>
      <p:sp>
        <p:nvSpPr>
          <p:cNvPr id="9" name="テキスト ボックス 8"/>
          <p:cNvSpPr txBox="1"/>
          <p:nvPr/>
        </p:nvSpPr>
        <p:spPr>
          <a:xfrm>
            <a:off x="549934" y="1868355"/>
            <a:ext cx="4696529" cy="646331"/>
          </a:xfrm>
          <a:prstGeom prst="rect">
            <a:avLst/>
          </a:prstGeom>
          <a:noFill/>
        </p:spPr>
        <p:txBody>
          <a:bodyPr wrap="square" rtlCol="0">
            <a:spAutoFit/>
          </a:bodyPr>
          <a:lstStyle/>
          <a:p>
            <a:r>
              <a:rPr kumimoji="1" lang="ja-JP" altLang="en-US" dirty="0" smtClean="0"/>
              <a:t>崩壊に伴う光子のエネルギーと測定済みの</a:t>
            </a:r>
            <a:r>
              <a:rPr kumimoji="1" lang="en-US" altLang="ja-JP" dirty="0" smtClean="0"/>
              <a:t/>
            </a:r>
            <a:br>
              <a:rPr kumimoji="1" lang="en-US" altLang="ja-JP" dirty="0" smtClean="0"/>
            </a:br>
            <a:r>
              <a:rPr kumimoji="1" lang="ja-JP" altLang="en-US" dirty="0" smtClean="0"/>
              <a:t>質量自乗差から、</a:t>
            </a:r>
            <a:r>
              <a:rPr kumimoji="1" lang="ja-JP" altLang="en-US" u="sng" dirty="0" smtClean="0"/>
              <a:t>ニュートリノ質量を決定できる</a:t>
            </a:r>
            <a:r>
              <a:rPr kumimoji="1" lang="ja-JP" altLang="en-US" dirty="0" smtClean="0"/>
              <a:t>。</a:t>
            </a:r>
            <a:endParaRPr kumimoji="1" lang="ja-JP" altLang="en-US" dirty="0"/>
          </a:p>
        </p:txBody>
      </p:sp>
      <p:grpSp>
        <p:nvGrpSpPr>
          <p:cNvPr id="10" name="図形グループ 9"/>
          <p:cNvGrpSpPr/>
          <p:nvPr/>
        </p:nvGrpSpPr>
        <p:grpSpPr>
          <a:xfrm>
            <a:off x="957562" y="2482377"/>
            <a:ext cx="3939258" cy="1090639"/>
            <a:chOff x="379262" y="2410369"/>
            <a:chExt cx="3939258" cy="1090639"/>
          </a:xfrm>
        </p:grpSpPr>
        <p:sp>
          <p:nvSpPr>
            <p:cNvPr id="11" name="角丸四角形 10"/>
            <p:cNvSpPr/>
            <p:nvPr/>
          </p:nvSpPr>
          <p:spPr>
            <a:xfrm>
              <a:off x="2025056" y="2596648"/>
              <a:ext cx="1117156" cy="387061"/>
            </a:xfrm>
            <a:prstGeom prst="roundRect">
              <a:avLst/>
            </a:prstGeom>
            <a:noFill/>
            <a:ln w="28575" cmpd="sng">
              <a:solidFill>
                <a:srgbClr val="3366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graphicFrame>
          <p:nvGraphicFramePr>
            <p:cNvPr id="12" name="オブジェクト 11"/>
            <p:cNvGraphicFramePr>
              <a:graphicFrameLocks noChangeAspect="1"/>
            </p:cNvGraphicFramePr>
            <p:nvPr>
              <p:extLst>
                <p:ext uri="{D42A27DB-BD31-4B8C-83A1-F6EECF244321}">
                  <p14:modId xmlns:p14="http://schemas.microsoft.com/office/powerpoint/2010/main" val="1537201890"/>
                </p:ext>
              </p:extLst>
            </p:nvPr>
          </p:nvGraphicFramePr>
          <p:xfrm>
            <a:off x="1356201" y="2556709"/>
            <a:ext cx="1807658" cy="944299"/>
          </p:xfrm>
          <a:graphic>
            <a:graphicData uri="http://schemas.openxmlformats.org/presentationml/2006/ole">
              <mc:AlternateContent xmlns:mc="http://schemas.openxmlformats.org/markup-compatibility/2006">
                <mc:Choice xmlns:v="urn:schemas-microsoft-com:vml" Requires="v">
                  <p:oleObj spid="_x0000_s1074" name="数式" r:id="rId3" imgW="850900" imgH="444500" progId="Equation.3">
                    <p:embed/>
                  </p:oleObj>
                </mc:Choice>
                <mc:Fallback>
                  <p:oleObj name="数式" r:id="rId3" imgW="850900" imgH="444500" progId="Equation.3">
                    <p:embed/>
                    <p:pic>
                      <p:nvPicPr>
                        <p:cNvPr id="0" name=""/>
                        <p:cNvPicPr/>
                        <p:nvPr/>
                      </p:nvPicPr>
                      <p:blipFill>
                        <a:blip r:embed="rId4"/>
                        <a:stretch>
                          <a:fillRect/>
                        </a:stretch>
                      </p:blipFill>
                      <p:spPr>
                        <a:xfrm>
                          <a:off x="1356201" y="2556709"/>
                          <a:ext cx="1807658" cy="944299"/>
                        </a:xfrm>
                        <a:prstGeom prst="rect">
                          <a:avLst/>
                        </a:prstGeom>
                        <a:ln>
                          <a:noFill/>
                        </a:ln>
                      </p:spPr>
                    </p:pic>
                  </p:oleObj>
                </mc:Fallback>
              </mc:AlternateContent>
            </a:graphicData>
          </a:graphic>
        </p:graphicFrame>
        <p:sp>
          <p:nvSpPr>
            <p:cNvPr id="13" name="テキスト ボックス 12"/>
            <p:cNvSpPr txBox="1"/>
            <p:nvPr/>
          </p:nvSpPr>
          <p:spPr>
            <a:xfrm>
              <a:off x="3146404" y="2410369"/>
              <a:ext cx="1172116" cy="584776"/>
            </a:xfrm>
            <a:prstGeom prst="rect">
              <a:avLst/>
            </a:prstGeom>
            <a:noFill/>
          </p:spPr>
          <p:txBody>
            <a:bodyPr wrap="none" rtlCol="0">
              <a:spAutoFit/>
            </a:bodyPr>
            <a:lstStyle/>
            <a:p>
              <a:r>
                <a:rPr lang="ja-JP" altLang="en-US" sz="1600" b="1" dirty="0" smtClean="0">
                  <a:solidFill>
                    <a:schemeClr val="accent5">
                      <a:lumMod val="75000"/>
                    </a:schemeClr>
                  </a:solidFill>
                </a:rPr>
                <a:t>ニュートリノ</a:t>
              </a:r>
              <a:r>
                <a:rPr lang="en-US" altLang="ja-JP" sz="1600" b="1" dirty="0" smtClean="0">
                  <a:solidFill>
                    <a:schemeClr val="accent5">
                      <a:lumMod val="75000"/>
                    </a:schemeClr>
                  </a:solidFill>
                </a:rPr>
                <a:t/>
              </a:r>
              <a:br>
                <a:rPr lang="en-US" altLang="ja-JP" sz="1600" b="1" dirty="0" smtClean="0">
                  <a:solidFill>
                    <a:schemeClr val="accent5">
                      <a:lumMod val="75000"/>
                    </a:schemeClr>
                  </a:solidFill>
                </a:rPr>
              </a:br>
              <a:r>
                <a:rPr lang="ja-JP" altLang="en-US" sz="1600" b="1" dirty="0" smtClean="0">
                  <a:solidFill>
                    <a:schemeClr val="accent5">
                      <a:lumMod val="75000"/>
                    </a:schemeClr>
                  </a:solidFill>
                </a:rPr>
                <a:t>振動実験</a:t>
              </a:r>
              <a:endParaRPr kumimoji="1" lang="ja-JP" altLang="en-US" sz="1600" b="1" dirty="0">
                <a:solidFill>
                  <a:schemeClr val="accent5">
                    <a:lumMod val="75000"/>
                  </a:schemeClr>
                </a:solidFill>
              </a:endParaRPr>
            </a:p>
          </p:txBody>
        </p:sp>
        <p:sp>
          <p:nvSpPr>
            <p:cNvPr id="14" name="円/楕円 13"/>
            <p:cNvSpPr/>
            <p:nvPr/>
          </p:nvSpPr>
          <p:spPr>
            <a:xfrm>
              <a:off x="1242682" y="2702757"/>
              <a:ext cx="547486" cy="561903"/>
            </a:xfrm>
            <a:prstGeom prst="ellipse">
              <a:avLst/>
            </a:prstGeom>
            <a:noFill/>
            <a:ln w="3175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15" name="テキスト ボックス 14"/>
            <p:cNvSpPr txBox="1"/>
            <p:nvPr/>
          </p:nvSpPr>
          <p:spPr>
            <a:xfrm>
              <a:off x="379262" y="2598218"/>
              <a:ext cx="1023838" cy="276999"/>
            </a:xfrm>
            <a:prstGeom prst="rect">
              <a:avLst/>
            </a:prstGeom>
            <a:noFill/>
          </p:spPr>
          <p:txBody>
            <a:bodyPr wrap="none" rtlCol="0">
              <a:spAutoFit/>
            </a:bodyPr>
            <a:lstStyle/>
            <a:p>
              <a:r>
                <a:rPr kumimoji="1" lang="ja-JP" altLang="en-US" sz="1200" dirty="0" smtClean="0">
                  <a:solidFill>
                    <a:srgbClr val="FF0000"/>
                  </a:solidFill>
                </a:rPr>
                <a:t>精度よく測定</a:t>
              </a:r>
              <a:endParaRPr kumimoji="1" lang="ja-JP" altLang="en-US" sz="1200" dirty="0">
                <a:solidFill>
                  <a:srgbClr val="FF0000"/>
                </a:solidFill>
              </a:endParaRPr>
            </a:p>
          </p:txBody>
        </p:sp>
      </p:grpSp>
      <p:sp>
        <p:nvSpPr>
          <p:cNvPr id="16" name="テキスト ボックス 15"/>
          <p:cNvSpPr txBox="1"/>
          <p:nvPr/>
        </p:nvSpPr>
        <p:spPr>
          <a:xfrm>
            <a:off x="5508104" y="1511184"/>
            <a:ext cx="2181407" cy="400110"/>
          </a:xfrm>
          <a:prstGeom prst="rect">
            <a:avLst/>
          </a:prstGeom>
          <a:noFill/>
          <a:ln>
            <a:noFill/>
          </a:ln>
        </p:spPr>
        <p:txBody>
          <a:bodyPr wrap="none" rtlCol="0">
            <a:spAutoFit/>
          </a:bodyPr>
          <a:lstStyle/>
          <a:p>
            <a:r>
              <a:rPr kumimoji="1" lang="ja-JP" altLang="en-US" sz="2000" dirty="0" smtClean="0"/>
              <a:t>ニュートリノ崩壊</a:t>
            </a:r>
            <a:r>
              <a:rPr lang="ja-JP" altLang="en-US" sz="2000" dirty="0" smtClean="0"/>
              <a:t>図</a:t>
            </a:r>
            <a:endParaRPr kumimoji="1" lang="ja-JP" altLang="en-US" sz="2000" dirty="0"/>
          </a:p>
        </p:txBody>
      </p:sp>
      <p:sp>
        <p:nvSpPr>
          <p:cNvPr id="17" name="角丸四角形 16"/>
          <p:cNvSpPr/>
          <p:nvPr/>
        </p:nvSpPr>
        <p:spPr>
          <a:xfrm>
            <a:off x="5508104" y="1396624"/>
            <a:ext cx="3217662" cy="1960368"/>
          </a:xfrm>
          <a:prstGeom prst="roundRect">
            <a:avLst/>
          </a:prstGeom>
          <a:noFill/>
          <a:ln w="28575" cmpd="sng">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18" name="テキスト ボックス 17"/>
          <p:cNvSpPr txBox="1"/>
          <p:nvPr/>
        </p:nvSpPr>
        <p:spPr>
          <a:xfrm>
            <a:off x="319282" y="3523061"/>
            <a:ext cx="7327647" cy="1015663"/>
          </a:xfrm>
          <a:prstGeom prst="rect">
            <a:avLst/>
          </a:prstGeom>
          <a:noFill/>
        </p:spPr>
        <p:txBody>
          <a:bodyPr wrap="none" rtlCol="0">
            <a:spAutoFit/>
          </a:bodyPr>
          <a:lstStyle/>
          <a:p>
            <a:pPr marL="285750" indent="-285750">
              <a:buFont typeface="Wingdings" charset="2"/>
              <a:buChar char="Ø"/>
            </a:pPr>
            <a:r>
              <a:rPr kumimoji="1" lang="ja-JP" altLang="en-US" sz="2000" dirty="0" smtClean="0"/>
              <a:t>ニュートリノは長寿命 </a:t>
            </a:r>
            <a:r>
              <a:rPr kumimoji="1" lang="en-US" altLang="ja-JP" sz="2000" dirty="0" smtClean="0"/>
              <a:t>(</a:t>
            </a:r>
            <a:r>
              <a:rPr lang="en-US" altLang="en-US" sz="2000" dirty="0"/>
              <a:t>T</a:t>
            </a:r>
            <a:r>
              <a:rPr kumimoji="1" lang="en-US" altLang="ja-JP" sz="2000" dirty="0" smtClean="0"/>
              <a:t> </a:t>
            </a:r>
            <a:r>
              <a:rPr lang="en-US" altLang="en-US" sz="2000" dirty="0" smtClean="0"/>
              <a:t>&gt; </a:t>
            </a:r>
            <a:r>
              <a:rPr lang="en-US" altLang="ja-JP" sz="2000" dirty="0" err="1" smtClean="0"/>
              <a:t>Ο</a:t>
            </a:r>
            <a:r>
              <a:rPr lang="en-US" altLang="ja-JP" sz="2000" dirty="0" smtClean="0"/>
              <a:t>(</a:t>
            </a:r>
            <a:r>
              <a:rPr kumimoji="1" lang="en-US" altLang="ja-JP" sz="2000" dirty="0" smtClean="0"/>
              <a:t>10</a:t>
            </a:r>
            <a:r>
              <a:rPr kumimoji="1" lang="en-US" altLang="ja-JP" sz="2000" baseline="30000" dirty="0" smtClean="0"/>
              <a:t>12</a:t>
            </a:r>
            <a:r>
              <a:rPr lang="en-US" altLang="ja-JP" sz="2000" dirty="0"/>
              <a:t>)</a:t>
            </a:r>
            <a:r>
              <a:rPr kumimoji="1" lang="en-US" altLang="ja-JP" sz="2000" baseline="30000" dirty="0" smtClean="0"/>
              <a:t> </a:t>
            </a:r>
            <a:r>
              <a:rPr kumimoji="1" lang="ja-JP" altLang="en-US" sz="2000" dirty="0" smtClean="0"/>
              <a:t>年</a:t>
            </a:r>
            <a:r>
              <a:rPr kumimoji="1" lang="en-US" altLang="ja-JP" sz="2000" dirty="0" smtClean="0"/>
              <a:t> : COBE+AKARI</a:t>
            </a:r>
            <a:r>
              <a:rPr kumimoji="1" lang="ja-JP" altLang="en-US" sz="2000" dirty="0" smtClean="0"/>
              <a:t>測定結果より</a:t>
            </a:r>
            <a:r>
              <a:rPr kumimoji="1" lang="en-US" altLang="ja-JP" sz="2000" dirty="0" smtClean="0"/>
              <a:t>)</a:t>
            </a:r>
          </a:p>
          <a:p>
            <a:pPr marL="1200150" lvl="2" indent="-285750">
              <a:buFont typeface="Wingdings" charset="2"/>
              <a:buChar char="²"/>
            </a:pPr>
            <a:r>
              <a:rPr lang="ja-JP" altLang="en-US" sz="2000" dirty="0" smtClean="0"/>
              <a:t>大量のニュートリノ源が必要となる。</a:t>
            </a:r>
            <a:r>
              <a:rPr lang="en-US" altLang="ja-JP" sz="2000" dirty="0"/>
              <a:t/>
            </a:r>
            <a:br>
              <a:rPr lang="en-US" altLang="ja-JP" sz="2000" dirty="0"/>
            </a:br>
            <a:r>
              <a:rPr lang="en-US" altLang="ja-JP" sz="2000" dirty="0" smtClean="0">
                <a:sym typeface="Wingdings"/>
              </a:rPr>
              <a:t></a:t>
            </a:r>
            <a:r>
              <a:rPr lang="ja-JP" altLang="en-US" sz="2000" dirty="0" smtClean="0"/>
              <a:t>宇宙背景ニュートリノを用いる</a:t>
            </a:r>
            <a:endParaRPr kumimoji="1" lang="ja-JP" altLang="en-US" sz="2000" dirty="0"/>
          </a:p>
        </p:txBody>
      </p:sp>
      <p:grpSp>
        <p:nvGrpSpPr>
          <p:cNvPr id="19" name="図形グループ 18"/>
          <p:cNvGrpSpPr/>
          <p:nvPr/>
        </p:nvGrpSpPr>
        <p:grpSpPr>
          <a:xfrm>
            <a:off x="662629" y="4642179"/>
            <a:ext cx="7609719" cy="1441805"/>
            <a:chOff x="662629" y="4749792"/>
            <a:chExt cx="7609719" cy="1441805"/>
          </a:xfrm>
        </p:grpSpPr>
        <p:grpSp>
          <p:nvGrpSpPr>
            <p:cNvPr id="20" name="図形グループ 19"/>
            <p:cNvGrpSpPr/>
            <p:nvPr/>
          </p:nvGrpSpPr>
          <p:grpSpPr>
            <a:xfrm>
              <a:off x="662629" y="4749792"/>
              <a:ext cx="7609719" cy="1441805"/>
              <a:chOff x="1040690" y="4602055"/>
              <a:chExt cx="4525263" cy="1441805"/>
            </a:xfrm>
          </p:grpSpPr>
          <p:sp>
            <p:nvSpPr>
              <p:cNvPr id="22" name="角丸四角形 21"/>
              <p:cNvSpPr/>
              <p:nvPr/>
            </p:nvSpPr>
            <p:spPr>
              <a:xfrm>
                <a:off x="1040690" y="4602055"/>
                <a:ext cx="4525263" cy="1441805"/>
              </a:xfrm>
              <a:prstGeom prst="roundRect">
                <a:avLst/>
              </a:prstGeom>
              <a:solidFill>
                <a:srgbClr val="FFFFFF"/>
              </a:solidFill>
              <a:ln w="38100" cmpd="sng">
                <a:solidFill>
                  <a:srgbClr val="FF66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23" name="テキスト ボックス 22"/>
              <p:cNvSpPr txBox="1"/>
              <p:nvPr/>
            </p:nvSpPr>
            <p:spPr>
              <a:xfrm>
                <a:off x="1236193" y="4609447"/>
                <a:ext cx="4313366" cy="1123384"/>
              </a:xfrm>
              <a:prstGeom prst="rect">
                <a:avLst/>
              </a:prstGeom>
              <a:noFill/>
            </p:spPr>
            <p:txBody>
              <a:bodyPr wrap="square" rtlCol="0">
                <a:spAutoFit/>
              </a:bodyPr>
              <a:lstStyle/>
              <a:p>
                <a:endParaRPr kumimoji="1" lang="en-US" altLang="ja-JP" sz="700" dirty="0" smtClean="0"/>
              </a:p>
              <a:p>
                <a:r>
                  <a:rPr lang="ja-JP" altLang="en-US" sz="2000" dirty="0" smtClean="0"/>
                  <a:t>予想される崩壊エネルギーは、約</a:t>
                </a:r>
                <a:r>
                  <a:rPr lang="en-US" altLang="ja-JP" sz="2000" dirty="0" smtClean="0"/>
                  <a:t>25meV(</a:t>
                </a:r>
                <a:r>
                  <a:rPr lang="ja-JP" altLang="en-US" sz="2000" dirty="0" smtClean="0"/>
                  <a:t>波長換算</a:t>
                </a:r>
                <a:r>
                  <a:rPr lang="en-US" altLang="ja-JP" sz="2000" dirty="0" smtClean="0"/>
                  <a:t> : 50um)</a:t>
                </a:r>
              </a:p>
              <a:p>
                <a:pPr marL="742950" lvl="1" indent="-285750">
                  <a:buFont typeface="Arial"/>
                  <a:buChar char="•"/>
                </a:pPr>
                <a:r>
                  <a:rPr kumimoji="1" lang="ja-JP" altLang="en-US" sz="2000" dirty="0" smtClean="0"/>
                  <a:t>テラヘルツ光</a:t>
                </a:r>
                <a:r>
                  <a:rPr lang="ja-JP" altLang="en-US" sz="2000" dirty="0" smtClean="0"/>
                  <a:t>検出可能な光検出器</a:t>
                </a:r>
                <a:endParaRPr kumimoji="1" lang="en-US" altLang="ja-JP" sz="2000" dirty="0"/>
              </a:p>
            </p:txBody>
          </p:sp>
        </p:grpSp>
        <p:sp>
          <p:nvSpPr>
            <p:cNvPr id="21" name="テキスト ボックス 20"/>
            <p:cNvSpPr txBox="1"/>
            <p:nvPr/>
          </p:nvSpPr>
          <p:spPr>
            <a:xfrm>
              <a:off x="840052" y="5560764"/>
              <a:ext cx="7137491" cy="523220"/>
            </a:xfrm>
            <a:prstGeom prst="rect">
              <a:avLst/>
            </a:prstGeom>
            <a:noFill/>
          </p:spPr>
          <p:txBody>
            <a:bodyPr wrap="none" rtlCol="0">
              <a:spAutoFit/>
            </a:bodyPr>
            <a:lstStyle/>
            <a:p>
              <a:r>
                <a:rPr lang="en-US" altLang="en-US" sz="2800" b="1" dirty="0" smtClean="0">
                  <a:solidFill>
                    <a:srgbClr val="FF0000"/>
                  </a:solidFill>
                </a:rPr>
                <a:t>超伝導トンネル接合素子光検出器(STJ)</a:t>
              </a:r>
              <a:r>
                <a:rPr kumimoji="1" lang="ja-JP" altLang="en-US" sz="2800" b="1" dirty="0" smtClean="0">
                  <a:solidFill>
                    <a:srgbClr val="FF0000"/>
                  </a:solidFill>
                </a:rPr>
                <a:t>の導入</a:t>
              </a:r>
              <a:endParaRPr kumimoji="1" lang="ja-JP" altLang="en-US" sz="2800" b="1" dirty="0">
                <a:solidFill>
                  <a:srgbClr val="FF0000"/>
                </a:solidFill>
              </a:endParaRPr>
            </a:p>
          </p:txBody>
        </p:sp>
      </p:grpSp>
      <p:pic>
        <p:nvPicPr>
          <p:cNvPr id="24" name="図 23" descr="スクリーンショット 2016-03-18 16.14.38.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221142" y="1876830"/>
            <a:ext cx="2167282" cy="1408154"/>
          </a:xfrm>
          <a:prstGeom prst="rect">
            <a:avLst/>
          </a:prstGeom>
        </p:spPr>
      </p:pic>
    </p:spTree>
    <p:extLst>
      <p:ext uri="{BB962C8B-B14F-4D97-AF65-F5344CB8AC3E}">
        <p14:creationId xmlns:p14="http://schemas.microsoft.com/office/powerpoint/2010/main" val="4745209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normAutofit/>
          </a:bodyPr>
          <a:lstStyle/>
          <a:p>
            <a:r>
              <a:rPr lang="ja-JP" altLang="en-US" dirty="0" smtClean="0"/>
              <a:t>移動度比</a:t>
            </a:r>
            <a:r>
              <a:rPr lang="en-US" altLang="ja-JP" dirty="0" smtClean="0"/>
              <a:t>(3K/</a:t>
            </a:r>
            <a:r>
              <a:rPr lang="ja-JP" altLang="en-US" dirty="0" smtClean="0"/>
              <a:t>常温</a:t>
            </a:r>
            <a:r>
              <a:rPr lang="en-US" altLang="ja-JP" dirty="0" smtClean="0"/>
              <a:t>)</a:t>
            </a:r>
            <a:r>
              <a:rPr lang="ja-JP" altLang="en-US" dirty="0" smtClean="0"/>
              <a:t>　結果</a:t>
            </a:r>
            <a:endParaRPr kumimoji="1" lang="ja-JP" altLang="en-US" dirty="0"/>
          </a:p>
        </p:txBody>
      </p:sp>
      <p:sp>
        <p:nvSpPr>
          <p:cNvPr id="3" name="日付プレースホルダー 2"/>
          <p:cNvSpPr>
            <a:spLocks noGrp="1"/>
          </p:cNvSpPr>
          <p:nvPr>
            <p:ph type="dt" sz="half" idx="10"/>
          </p:nvPr>
        </p:nvSpPr>
        <p:spPr/>
        <p:txBody>
          <a:bodyPr/>
          <a:lstStyle/>
          <a:p>
            <a:r>
              <a:rPr kumimoji="1" lang="en-US" altLang="ja-JP" smtClean="0"/>
              <a:t>2016</a:t>
            </a:r>
            <a:r>
              <a:rPr kumimoji="1" lang="ja-JP" altLang="en-US" smtClean="0"/>
              <a:t>年 </a:t>
            </a:r>
            <a:r>
              <a:rPr kumimoji="1" lang="en-US" altLang="ja-JP" smtClean="0"/>
              <a:t>6</a:t>
            </a:r>
            <a:r>
              <a:rPr kumimoji="1" lang="ja-JP" altLang="en-US" smtClean="0"/>
              <a:t>月 </a:t>
            </a:r>
            <a:r>
              <a:rPr kumimoji="1" lang="en-US" altLang="ja-JP" smtClean="0"/>
              <a:t>29</a:t>
            </a:r>
            <a:r>
              <a:rPr kumimoji="1" lang="ja-JP" altLang="en-US" smtClean="0"/>
              <a:t>日 水曜日</a:t>
            </a:r>
            <a:endParaRPr kumimoji="1" lang="ja-JP" altLang="en-US"/>
          </a:p>
        </p:txBody>
      </p:sp>
      <p:sp>
        <p:nvSpPr>
          <p:cNvPr id="4" name="フッター プレースホルダー 3"/>
          <p:cNvSpPr>
            <a:spLocks noGrp="1"/>
          </p:cNvSpPr>
          <p:nvPr>
            <p:ph type="ftr" sz="quarter" idx="11"/>
          </p:nvPr>
        </p:nvSpPr>
        <p:spPr/>
        <p:txBody>
          <a:bodyPr/>
          <a:lstStyle/>
          <a:p>
            <a:r>
              <a:rPr kumimoji="1" lang="ja-JP" altLang="en-US" sz="1200" dirty="0" smtClean="0"/>
              <a:t>第６回</a:t>
            </a:r>
            <a:r>
              <a:rPr kumimoji="1" lang="en-US" altLang="ja-JP" sz="1200" dirty="0" smtClean="0"/>
              <a:t>SOI</a:t>
            </a:r>
            <a:r>
              <a:rPr kumimoji="1" lang="ja-JP" altLang="en-US" sz="1200" dirty="0" smtClean="0"/>
              <a:t>研究会 </a:t>
            </a:r>
            <a:r>
              <a:rPr kumimoji="1" lang="en-US" altLang="ja-JP" sz="1200" dirty="0" smtClean="0"/>
              <a:t>@</a:t>
            </a:r>
            <a:r>
              <a:rPr kumimoji="1" lang="ja-JP" altLang="en-US" sz="1200" dirty="0" smtClean="0"/>
              <a:t>北海道大学</a:t>
            </a:r>
            <a:r>
              <a:rPr kumimoji="1" lang="en-US" altLang="ja-JP" sz="1200" dirty="0" smtClean="0"/>
              <a:t/>
            </a:r>
            <a:br>
              <a:rPr kumimoji="1" lang="en-US" altLang="ja-JP" sz="1200" dirty="0" smtClean="0"/>
            </a:br>
            <a:r>
              <a:rPr kumimoji="1" lang="en-US" altLang="ja-JP" sz="1200" dirty="0" smtClean="0"/>
              <a:t>LDD</a:t>
            </a:r>
            <a:r>
              <a:rPr kumimoji="1" lang="ja-JP" altLang="en-US" sz="1200" dirty="0" smtClean="0"/>
              <a:t>濃度改良後の</a:t>
            </a:r>
            <a:r>
              <a:rPr kumimoji="1" lang="en-US" altLang="ja-JP" sz="1200" dirty="0" smtClean="0"/>
              <a:t>SOI-FET</a:t>
            </a:r>
            <a:r>
              <a:rPr kumimoji="1" lang="ja-JP" altLang="en-US" sz="1200" dirty="0" smtClean="0"/>
              <a:t>の極低温環境下での</a:t>
            </a:r>
            <a:r>
              <a:rPr kumimoji="1" lang="en-US" altLang="ja-JP" sz="1200" dirty="0" smtClean="0"/>
              <a:t/>
            </a:r>
            <a:br>
              <a:rPr kumimoji="1" lang="en-US" altLang="ja-JP" sz="1200" dirty="0" smtClean="0"/>
            </a:br>
            <a:r>
              <a:rPr kumimoji="1" lang="ja-JP" altLang="en-US" sz="1200" dirty="0" smtClean="0"/>
              <a:t>異常特性の改善 </a:t>
            </a:r>
            <a:endParaRPr kumimoji="1" lang="ja-JP" altLang="en-US" sz="1200" dirty="0"/>
          </a:p>
        </p:txBody>
      </p:sp>
      <p:sp>
        <p:nvSpPr>
          <p:cNvPr id="5" name="スライド番号プレースホルダー 4"/>
          <p:cNvSpPr>
            <a:spLocks noGrp="1"/>
          </p:cNvSpPr>
          <p:nvPr>
            <p:ph type="sldNum" sz="quarter" idx="12"/>
          </p:nvPr>
        </p:nvSpPr>
        <p:spPr/>
        <p:txBody>
          <a:bodyPr/>
          <a:lstStyle/>
          <a:p>
            <a:fld id="{87B84B4E-AD29-444C-91E9-90C655B52A3D}" type="slidenum">
              <a:rPr kumimoji="1" lang="ja-JP" altLang="en-US" smtClean="0"/>
              <a:t>30</a:t>
            </a:fld>
            <a:endParaRPr kumimoji="1" lang="ja-JP" altLang="en-US"/>
          </a:p>
        </p:txBody>
      </p:sp>
      <p:sp>
        <p:nvSpPr>
          <p:cNvPr id="25" name="テキスト ボックス 24"/>
          <p:cNvSpPr txBox="1"/>
          <p:nvPr/>
        </p:nvSpPr>
        <p:spPr>
          <a:xfrm>
            <a:off x="457200" y="1429771"/>
            <a:ext cx="7965091" cy="923330"/>
          </a:xfrm>
          <a:prstGeom prst="rect">
            <a:avLst/>
          </a:prstGeom>
          <a:noFill/>
        </p:spPr>
        <p:txBody>
          <a:bodyPr wrap="square" rtlCol="0">
            <a:spAutoFit/>
          </a:bodyPr>
          <a:lstStyle/>
          <a:p>
            <a:r>
              <a:rPr kumimoji="1" lang="ja-JP" altLang="en-US" dirty="0" smtClean="0"/>
              <a:t>いずれのサンプルも</a:t>
            </a:r>
            <a:r>
              <a:rPr kumimoji="1" lang="en-US" altLang="ja-JP" dirty="0" smtClean="0"/>
              <a:t>3K</a:t>
            </a:r>
            <a:r>
              <a:rPr kumimoji="1" lang="ja-JP" altLang="en-US" dirty="0" smtClean="0"/>
              <a:t>になると移動度が大きくなるような結果になったが、</a:t>
            </a:r>
            <a:r>
              <a:rPr kumimoji="1" lang="en-US" altLang="ja-JP" dirty="0" smtClean="0"/>
              <a:t/>
            </a:r>
            <a:br>
              <a:rPr kumimoji="1" lang="en-US" altLang="ja-JP" dirty="0" smtClean="0"/>
            </a:br>
            <a:r>
              <a:rPr kumimoji="1" lang="ja-JP" altLang="en-US" dirty="0" smtClean="0"/>
              <a:t>移動度比の大きさはサンプルごとにばらつきがあるように見え</a:t>
            </a:r>
            <a:r>
              <a:rPr lang="ja-JP" altLang="en-US" dirty="0" smtClean="0"/>
              <a:t>ますが、</a:t>
            </a:r>
            <a:endParaRPr lang="en-US" altLang="ja-JP" dirty="0" smtClean="0"/>
          </a:p>
          <a:p>
            <a:r>
              <a:rPr kumimoji="1" lang="ja-JP" altLang="en-US" dirty="0" smtClean="0"/>
              <a:t>移動度の上昇は観測できているだろう</a:t>
            </a:r>
            <a:endParaRPr kumimoji="1" lang="en-US" altLang="ja-JP" dirty="0" smtClean="0"/>
          </a:p>
        </p:txBody>
      </p:sp>
      <p:graphicFrame>
        <p:nvGraphicFramePr>
          <p:cNvPr id="23" name="グラフ 22"/>
          <p:cNvGraphicFramePr>
            <a:graphicFrameLocks/>
          </p:cNvGraphicFramePr>
          <p:nvPr>
            <p:extLst>
              <p:ext uri="{D42A27DB-BD31-4B8C-83A1-F6EECF244321}">
                <p14:modId xmlns:p14="http://schemas.microsoft.com/office/powerpoint/2010/main" val="1456640025"/>
              </p:ext>
            </p:extLst>
          </p:nvPr>
        </p:nvGraphicFramePr>
        <p:xfrm>
          <a:off x="1010290" y="2168578"/>
          <a:ext cx="7235284" cy="3253612"/>
        </p:xfrm>
        <a:graphic>
          <a:graphicData uri="http://schemas.openxmlformats.org/drawingml/2006/chart">
            <c:chart xmlns:c="http://schemas.openxmlformats.org/drawingml/2006/chart" xmlns:r="http://schemas.openxmlformats.org/officeDocument/2006/relationships" r:id="rId2"/>
          </a:graphicData>
        </a:graphic>
      </p:graphicFrame>
      <p:sp>
        <p:nvSpPr>
          <p:cNvPr id="26" name="テキスト ボックス 25"/>
          <p:cNvSpPr txBox="1"/>
          <p:nvPr/>
        </p:nvSpPr>
        <p:spPr>
          <a:xfrm rot="16200000">
            <a:off x="-522762" y="3778699"/>
            <a:ext cx="2696772" cy="369332"/>
          </a:xfrm>
          <a:prstGeom prst="rect">
            <a:avLst/>
          </a:prstGeom>
          <a:noFill/>
        </p:spPr>
        <p:txBody>
          <a:bodyPr wrap="none" rtlCol="0">
            <a:spAutoFit/>
          </a:bodyPr>
          <a:lstStyle/>
          <a:p>
            <a:r>
              <a:rPr lang="ja-JP" altLang="en-US" dirty="0" smtClean="0"/>
              <a:t>各サンプルごとの</a:t>
            </a:r>
            <a:r>
              <a:rPr lang="en-US" altLang="ja-JP" dirty="0" err="1" smtClean="0"/>
              <a:t>uC</a:t>
            </a:r>
            <a:r>
              <a:rPr lang="en-US" altLang="ja-JP" dirty="0" smtClean="0"/>
              <a:t>*(1/L)</a:t>
            </a:r>
            <a:endParaRPr kumimoji="1" lang="ja-JP" altLang="en-US" dirty="0"/>
          </a:p>
        </p:txBody>
      </p:sp>
      <p:cxnSp>
        <p:nvCxnSpPr>
          <p:cNvPr id="32" name="直線矢印コネクタ 31"/>
          <p:cNvCxnSpPr/>
          <p:nvPr/>
        </p:nvCxnSpPr>
        <p:spPr>
          <a:xfrm>
            <a:off x="1404271" y="5514651"/>
            <a:ext cx="2112980" cy="0"/>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sp>
        <p:nvSpPr>
          <p:cNvPr id="33" name="テキスト ボックス 32"/>
          <p:cNvSpPr txBox="1"/>
          <p:nvPr/>
        </p:nvSpPr>
        <p:spPr>
          <a:xfrm>
            <a:off x="1776197" y="5521498"/>
            <a:ext cx="1269573" cy="400110"/>
          </a:xfrm>
          <a:prstGeom prst="rect">
            <a:avLst/>
          </a:prstGeom>
          <a:noFill/>
        </p:spPr>
        <p:txBody>
          <a:bodyPr wrap="none" rtlCol="0">
            <a:spAutoFit/>
          </a:bodyPr>
          <a:lstStyle/>
          <a:p>
            <a:pPr algn="ctr"/>
            <a:r>
              <a:rPr kumimoji="1" lang="en-US" altLang="ja-JP" sz="2000" b="1" dirty="0" smtClean="0"/>
              <a:t>L = 0.4 um</a:t>
            </a:r>
            <a:endParaRPr kumimoji="1" lang="ja-JP" altLang="en-US" sz="2000" b="1" dirty="0"/>
          </a:p>
        </p:txBody>
      </p:sp>
      <p:cxnSp>
        <p:nvCxnSpPr>
          <p:cNvPr id="34" name="直線矢印コネクタ 33"/>
          <p:cNvCxnSpPr/>
          <p:nvPr/>
        </p:nvCxnSpPr>
        <p:spPr>
          <a:xfrm>
            <a:off x="4312613" y="5539939"/>
            <a:ext cx="894480" cy="0"/>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sp>
        <p:nvSpPr>
          <p:cNvPr id="36" name="テキスト ボックス 35"/>
          <p:cNvSpPr txBox="1"/>
          <p:nvPr/>
        </p:nvSpPr>
        <p:spPr>
          <a:xfrm>
            <a:off x="4312613" y="5521498"/>
            <a:ext cx="1071076" cy="400110"/>
          </a:xfrm>
          <a:prstGeom prst="rect">
            <a:avLst/>
          </a:prstGeom>
          <a:noFill/>
        </p:spPr>
        <p:txBody>
          <a:bodyPr wrap="none" rtlCol="0">
            <a:spAutoFit/>
          </a:bodyPr>
          <a:lstStyle/>
          <a:p>
            <a:pPr algn="ctr"/>
            <a:r>
              <a:rPr kumimoji="1" lang="en-US" altLang="ja-JP" sz="2000" b="1" dirty="0" smtClean="0"/>
              <a:t>L = 1 um</a:t>
            </a:r>
            <a:endParaRPr kumimoji="1" lang="ja-JP" altLang="en-US" sz="2000" b="1" dirty="0"/>
          </a:p>
        </p:txBody>
      </p:sp>
      <p:cxnSp>
        <p:nvCxnSpPr>
          <p:cNvPr id="37" name="直線矢印コネクタ 36"/>
          <p:cNvCxnSpPr/>
          <p:nvPr/>
        </p:nvCxnSpPr>
        <p:spPr>
          <a:xfrm>
            <a:off x="5944594" y="5539939"/>
            <a:ext cx="1764998" cy="0"/>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sp>
        <p:nvSpPr>
          <p:cNvPr id="39" name="テキスト ボックス 38"/>
          <p:cNvSpPr txBox="1"/>
          <p:nvPr/>
        </p:nvSpPr>
        <p:spPr>
          <a:xfrm>
            <a:off x="6359885" y="5521498"/>
            <a:ext cx="1071076" cy="400110"/>
          </a:xfrm>
          <a:prstGeom prst="rect">
            <a:avLst/>
          </a:prstGeom>
          <a:noFill/>
        </p:spPr>
        <p:txBody>
          <a:bodyPr wrap="none" rtlCol="0">
            <a:spAutoFit/>
          </a:bodyPr>
          <a:lstStyle/>
          <a:p>
            <a:pPr algn="ctr"/>
            <a:r>
              <a:rPr kumimoji="1" lang="en-US" altLang="ja-JP" sz="2000" b="1" dirty="0" smtClean="0"/>
              <a:t>L = 5 um</a:t>
            </a:r>
            <a:endParaRPr kumimoji="1" lang="ja-JP" altLang="en-US" sz="2000" b="1" dirty="0"/>
          </a:p>
        </p:txBody>
      </p:sp>
    </p:spTree>
    <p:extLst>
      <p:ext uri="{BB962C8B-B14F-4D97-AF65-F5344CB8AC3E}">
        <p14:creationId xmlns:p14="http://schemas.microsoft.com/office/powerpoint/2010/main" val="101053416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p:cNvSpPr>
            <a:spLocks noGrp="1"/>
          </p:cNvSpPr>
          <p:nvPr>
            <p:ph type="dt" sz="half" idx="10"/>
          </p:nvPr>
        </p:nvSpPr>
        <p:spPr/>
        <p:txBody>
          <a:bodyPr/>
          <a:lstStyle/>
          <a:p>
            <a:r>
              <a:rPr lang="en-US" altLang="ja-JP" smtClean="0"/>
              <a:t>2016</a:t>
            </a:r>
            <a:r>
              <a:rPr lang="ja-JP" altLang="en-US" smtClean="0"/>
              <a:t>年 </a:t>
            </a:r>
            <a:r>
              <a:rPr lang="en-US" altLang="ja-JP" smtClean="0"/>
              <a:t>6</a:t>
            </a:r>
            <a:r>
              <a:rPr lang="ja-JP" altLang="en-US" smtClean="0"/>
              <a:t>月 </a:t>
            </a:r>
            <a:r>
              <a:rPr lang="en-US" altLang="ja-JP" smtClean="0"/>
              <a:t>29</a:t>
            </a:r>
            <a:r>
              <a:rPr lang="ja-JP" altLang="en-US" smtClean="0"/>
              <a:t>日 水曜日</a:t>
            </a:r>
            <a:endParaRPr lang="ja-JP" altLang="en-US" dirty="0"/>
          </a:p>
        </p:txBody>
      </p:sp>
      <p:sp>
        <p:nvSpPr>
          <p:cNvPr id="5" name="フッター プレースホルダー 4"/>
          <p:cNvSpPr>
            <a:spLocks noGrp="1"/>
          </p:cNvSpPr>
          <p:nvPr>
            <p:ph type="ftr" sz="quarter" idx="11"/>
          </p:nvPr>
        </p:nvSpPr>
        <p:spPr/>
        <p:txBody>
          <a:bodyPr/>
          <a:lstStyle/>
          <a:p>
            <a:r>
              <a:rPr lang="ja-JP" altLang="en-US" smtClean="0"/>
              <a:t>第６回</a:t>
            </a:r>
            <a:r>
              <a:rPr lang="en-US" altLang="ja-JP" smtClean="0"/>
              <a:t>SOI</a:t>
            </a:r>
            <a:r>
              <a:rPr lang="ja-JP" altLang="en-US" smtClean="0"/>
              <a:t>研究会 </a:t>
            </a:r>
            <a:r>
              <a:rPr lang="en-US" altLang="ja-JP" smtClean="0"/>
              <a:t>@</a:t>
            </a:r>
            <a:r>
              <a:rPr lang="ja-JP" altLang="en-US" smtClean="0"/>
              <a:t>北海道大学 </a:t>
            </a:r>
            <a:r>
              <a:rPr lang="en-US" altLang="ja-JP" smtClean="0"/>
              <a:t>LDD</a:t>
            </a:r>
            <a:r>
              <a:rPr lang="ja-JP" altLang="en-US" smtClean="0"/>
              <a:t>濃度改良後の</a:t>
            </a:r>
            <a:r>
              <a:rPr lang="en-US" altLang="ja-JP" smtClean="0"/>
              <a:t>SOI-FET</a:t>
            </a:r>
            <a:r>
              <a:rPr lang="ja-JP" altLang="en-US" smtClean="0"/>
              <a:t>の極低温環境下での 異常特性の改善 </a:t>
            </a:r>
            <a:endParaRPr lang="ja-JP" altLang="en-US" dirty="0"/>
          </a:p>
        </p:txBody>
      </p:sp>
      <p:sp>
        <p:nvSpPr>
          <p:cNvPr id="6" name="スライド番号プレースホルダー 5"/>
          <p:cNvSpPr>
            <a:spLocks noGrp="1"/>
          </p:cNvSpPr>
          <p:nvPr>
            <p:ph type="sldNum" sz="quarter" idx="12"/>
          </p:nvPr>
        </p:nvSpPr>
        <p:spPr/>
        <p:txBody>
          <a:bodyPr/>
          <a:lstStyle/>
          <a:p>
            <a:fld id="{DEDF1EF5-B3F7-F542-883A-074CEEEC7BA2}" type="slidenum">
              <a:rPr lang="ja-JP" altLang="en-US" smtClean="0"/>
              <a:pPr/>
              <a:t>31</a:t>
            </a:fld>
            <a:endParaRPr lang="ja-JP" altLang="en-US" dirty="0"/>
          </a:p>
        </p:txBody>
      </p:sp>
      <p:sp>
        <p:nvSpPr>
          <p:cNvPr id="10" name="正方形/長方形 9"/>
          <p:cNvSpPr/>
          <p:nvPr/>
        </p:nvSpPr>
        <p:spPr>
          <a:xfrm>
            <a:off x="0" y="0"/>
            <a:ext cx="9144000" cy="6978208"/>
          </a:xfrm>
          <a:prstGeom prst="rect">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pic>
        <p:nvPicPr>
          <p:cNvPr id="11" name="図 10" descr="NMOS_ST2_cell.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83846" y="1590757"/>
            <a:ext cx="4716186" cy="5267243"/>
          </a:xfrm>
          <a:prstGeom prst="rect">
            <a:avLst/>
          </a:prstGeom>
        </p:spPr>
      </p:pic>
      <p:sp>
        <p:nvSpPr>
          <p:cNvPr id="12" name="テキスト ボックス 11"/>
          <p:cNvSpPr txBox="1"/>
          <p:nvPr/>
        </p:nvSpPr>
        <p:spPr>
          <a:xfrm>
            <a:off x="438516" y="480831"/>
            <a:ext cx="3690659" cy="646331"/>
          </a:xfrm>
          <a:prstGeom prst="rect">
            <a:avLst/>
          </a:prstGeom>
          <a:noFill/>
        </p:spPr>
        <p:txBody>
          <a:bodyPr wrap="none" rtlCol="0">
            <a:spAutoFit/>
          </a:bodyPr>
          <a:lstStyle/>
          <a:p>
            <a:r>
              <a:rPr kumimoji="1" lang="en-US" altLang="ja-JP" sz="3600" dirty="0" err="1" smtClean="0">
                <a:solidFill>
                  <a:schemeClr val="bg1"/>
                </a:solidFill>
              </a:rPr>
              <a:t>Nch</a:t>
            </a:r>
            <a:r>
              <a:rPr kumimoji="1" lang="ja-JP" altLang="en-US" sz="3600" dirty="0" smtClean="0">
                <a:solidFill>
                  <a:schemeClr val="bg1"/>
                </a:solidFill>
              </a:rPr>
              <a:t> </a:t>
            </a:r>
            <a:r>
              <a:rPr kumimoji="1" lang="en-US" altLang="ja-JP" sz="3600" dirty="0" smtClean="0">
                <a:solidFill>
                  <a:schemeClr val="bg1"/>
                </a:solidFill>
              </a:rPr>
              <a:t>ST2</a:t>
            </a:r>
            <a:r>
              <a:rPr kumimoji="1" lang="ja-JP" altLang="en-US" sz="3600" dirty="0" smtClean="0">
                <a:solidFill>
                  <a:schemeClr val="bg1"/>
                </a:solidFill>
              </a:rPr>
              <a:t> </a:t>
            </a:r>
            <a:r>
              <a:rPr kumimoji="1" lang="en-US" altLang="ja-JP" sz="3600" dirty="0" smtClean="0">
                <a:solidFill>
                  <a:schemeClr val="bg1"/>
                </a:solidFill>
              </a:rPr>
              <a:t>schematic</a:t>
            </a:r>
            <a:endParaRPr kumimoji="1" lang="ja-JP" altLang="en-US" sz="3600" dirty="0">
              <a:solidFill>
                <a:schemeClr val="bg1"/>
              </a:solidFill>
            </a:endParaRPr>
          </a:p>
        </p:txBody>
      </p:sp>
      <p:sp>
        <p:nvSpPr>
          <p:cNvPr id="13" name="テキスト ボックス 12"/>
          <p:cNvSpPr txBox="1"/>
          <p:nvPr/>
        </p:nvSpPr>
        <p:spPr>
          <a:xfrm>
            <a:off x="2761849" y="3279511"/>
            <a:ext cx="646331" cy="369332"/>
          </a:xfrm>
          <a:prstGeom prst="rect">
            <a:avLst/>
          </a:prstGeom>
          <a:noFill/>
        </p:spPr>
        <p:txBody>
          <a:bodyPr wrap="none" rtlCol="0">
            <a:spAutoFit/>
          </a:bodyPr>
          <a:lstStyle/>
          <a:p>
            <a:r>
              <a:rPr kumimoji="1" lang="en-US" altLang="ja-JP" b="1" dirty="0" smtClean="0">
                <a:solidFill>
                  <a:srgbClr val="FFFFFF"/>
                </a:solidFill>
              </a:rPr>
              <a:t>Gate</a:t>
            </a:r>
            <a:endParaRPr kumimoji="1" lang="ja-JP" altLang="en-US" b="1" dirty="0">
              <a:solidFill>
                <a:srgbClr val="FFFFFF"/>
              </a:solidFill>
            </a:endParaRPr>
          </a:p>
        </p:txBody>
      </p:sp>
      <p:sp>
        <p:nvSpPr>
          <p:cNvPr id="14" name="テキスト ボックス 13"/>
          <p:cNvSpPr txBox="1"/>
          <p:nvPr/>
        </p:nvSpPr>
        <p:spPr>
          <a:xfrm>
            <a:off x="3615517" y="2259658"/>
            <a:ext cx="706744" cy="369332"/>
          </a:xfrm>
          <a:prstGeom prst="rect">
            <a:avLst/>
          </a:prstGeom>
          <a:noFill/>
        </p:spPr>
        <p:txBody>
          <a:bodyPr wrap="none" rtlCol="0">
            <a:spAutoFit/>
          </a:bodyPr>
          <a:lstStyle/>
          <a:p>
            <a:r>
              <a:rPr kumimoji="1" lang="en-US" altLang="ja-JP" b="1" dirty="0" smtClean="0">
                <a:solidFill>
                  <a:srgbClr val="FFFFFF"/>
                </a:solidFill>
              </a:rPr>
              <a:t>Drain</a:t>
            </a:r>
            <a:endParaRPr kumimoji="1" lang="ja-JP" altLang="en-US" b="1" dirty="0">
              <a:solidFill>
                <a:srgbClr val="FFFFFF"/>
              </a:solidFill>
            </a:endParaRPr>
          </a:p>
        </p:txBody>
      </p:sp>
      <p:sp>
        <p:nvSpPr>
          <p:cNvPr id="15" name="テキスト ボックス 14"/>
          <p:cNvSpPr txBox="1"/>
          <p:nvPr/>
        </p:nvSpPr>
        <p:spPr>
          <a:xfrm>
            <a:off x="4759257" y="5363110"/>
            <a:ext cx="838691" cy="369332"/>
          </a:xfrm>
          <a:prstGeom prst="rect">
            <a:avLst/>
          </a:prstGeom>
          <a:noFill/>
        </p:spPr>
        <p:txBody>
          <a:bodyPr wrap="none" rtlCol="0">
            <a:spAutoFit/>
          </a:bodyPr>
          <a:lstStyle/>
          <a:p>
            <a:r>
              <a:rPr kumimoji="1" lang="en-US" altLang="ja-JP" b="1" dirty="0" smtClean="0">
                <a:solidFill>
                  <a:srgbClr val="FFFFFF"/>
                </a:solidFill>
              </a:rPr>
              <a:t>Source</a:t>
            </a:r>
            <a:endParaRPr kumimoji="1" lang="ja-JP" altLang="en-US" b="1" dirty="0">
              <a:solidFill>
                <a:srgbClr val="FFFFFF"/>
              </a:solidFill>
            </a:endParaRPr>
          </a:p>
        </p:txBody>
      </p:sp>
    </p:spTree>
    <p:extLst>
      <p:ext uri="{BB962C8B-B14F-4D97-AF65-F5344CB8AC3E}">
        <p14:creationId xmlns:p14="http://schemas.microsoft.com/office/powerpoint/2010/main" val="4902478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極低温動作可能</a:t>
            </a:r>
            <a:r>
              <a:rPr kumimoji="1" lang="en-US" altLang="ja-JP" dirty="0" smtClean="0"/>
              <a:t> : SOI-FET</a:t>
            </a:r>
            <a:endParaRPr kumimoji="1" lang="ja-JP" altLang="en-US" dirty="0"/>
          </a:p>
        </p:txBody>
      </p:sp>
      <p:sp>
        <p:nvSpPr>
          <p:cNvPr id="4" name="日付プレースホルダー 3"/>
          <p:cNvSpPr>
            <a:spLocks noGrp="1"/>
          </p:cNvSpPr>
          <p:nvPr>
            <p:ph type="dt" sz="half" idx="10"/>
          </p:nvPr>
        </p:nvSpPr>
        <p:spPr/>
        <p:txBody>
          <a:bodyPr/>
          <a:lstStyle/>
          <a:p>
            <a:r>
              <a:rPr lang="en-US" altLang="ja-JP" smtClean="0"/>
              <a:t>2016</a:t>
            </a:r>
            <a:r>
              <a:rPr lang="ja-JP" altLang="en-US" smtClean="0"/>
              <a:t>年 </a:t>
            </a:r>
            <a:r>
              <a:rPr lang="en-US" altLang="ja-JP" smtClean="0"/>
              <a:t>6</a:t>
            </a:r>
            <a:r>
              <a:rPr lang="ja-JP" altLang="en-US" smtClean="0"/>
              <a:t>月 </a:t>
            </a:r>
            <a:r>
              <a:rPr lang="en-US" altLang="ja-JP" smtClean="0"/>
              <a:t>29</a:t>
            </a:r>
            <a:r>
              <a:rPr lang="ja-JP" altLang="en-US" smtClean="0"/>
              <a:t>日 水曜日</a:t>
            </a:r>
            <a:endParaRPr lang="ja-JP" altLang="en-US" dirty="0"/>
          </a:p>
        </p:txBody>
      </p:sp>
      <p:sp>
        <p:nvSpPr>
          <p:cNvPr id="5" name="フッター プレースホルダー 4"/>
          <p:cNvSpPr>
            <a:spLocks noGrp="1"/>
          </p:cNvSpPr>
          <p:nvPr>
            <p:ph type="ftr" sz="quarter" idx="11"/>
          </p:nvPr>
        </p:nvSpPr>
        <p:spPr/>
        <p:txBody>
          <a:bodyPr/>
          <a:lstStyle/>
          <a:p>
            <a:r>
              <a:rPr lang="ja-JP" altLang="en-US" sz="1200" dirty="0" smtClean="0"/>
              <a:t>第６回</a:t>
            </a:r>
            <a:r>
              <a:rPr lang="en-US" altLang="ja-JP" sz="1200" dirty="0" smtClean="0"/>
              <a:t>SOI</a:t>
            </a:r>
            <a:r>
              <a:rPr lang="ja-JP" altLang="en-US" sz="1200" dirty="0" smtClean="0"/>
              <a:t>研究会 </a:t>
            </a:r>
            <a:r>
              <a:rPr lang="en-US" altLang="ja-JP" sz="1200" dirty="0" smtClean="0"/>
              <a:t>@</a:t>
            </a:r>
            <a:r>
              <a:rPr lang="ja-JP" altLang="en-US" sz="1200" dirty="0" smtClean="0"/>
              <a:t>北海道大学</a:t>
            </a:r>
            <a:endParaRPr lang="en-US" altLang="ja-JP" sz="1200" dirty="0" smtClean="0"/>
          </a:p>
          <a:p>
            <a:r>
              <a:rPr lang="en-US" altLang="ja-JP" sz="1200" dirty="0" smtClean="0"/>
              <a:t>LDD</a:t>
            </a:r>
            <a:r>
              <a:rPr lang="ja-JP" altLang="en-US" sz="1200" dirty="0" smtClean="0"/>
              <a:t>濃度改良後の</a:t>
            </a:r>
            <a:r>
              <a:rPr lang="en-US" altLang="ja-JP" sz="1200" dirty="0" smtClean="0"/>
              <a:t>SOI-FET</a:t>
            </a:r>
            <a:r>
              <a:rPr lang="ja-JP" altLang="en-US" sz="1200" dirty="0" smtClean="0"/>
              <a:t>の極低温環境下での</a:t>
            </a:r>
            <a:endParaRPr lang="en-US" altLang="ja-JP" sz="1200" dirty="0" smtClean="0"/>
          </a:p>
          <a:p>
            <a:r>
              <a:rPr lang="ja-JP" altLang="en-US" sz="1200" dirty="0" smtClean="0"/>
              <a:t>異常特性の改善 </a:t>
            </a:r>
            <a:endParaRPr lang="ja-JP" altLang="en-US" sz="1200" dirty="0"/>
          </a:p>
        </p:txBody>
      </p:sp>
      <p:sp>
        <p:nvSpPr>
          <p:cNvPr id="6" name="スライド番号プレースホルダー 5"/>
          <p:cNvSpPr>
            <a:spLocks noGrp="1"/>
          </p:cNvSpPr>
          <p:nvPr>
            <p:ph type="sldNum" sz="quarter" idx="12"/>
          </p:nvPr>
        </p:nvSpPr>
        <p:spPr/>
        <p:txBody>
          <a:bodyPr/>
          <a:lstStyle/>
          <a:p>
            <a:fld id="{DEDF1EF5-B3F7-F542-883A-074CEEEC7BA2}" type="slidenum">
              <a:rPr lang="ja-JP" altLang="en-US" smtClean="0"/>
              <a:pPr/>
              <a:t>4</a:t>
            </a:fld>
            <a:endParaRPr lang="ja-JP" altLang="en-US" dirty="0"/>
          </a:p>
        </p:txBody>
      </p:sp>
      <p:sp>
        <p:nvSpPr>
          <p:cNvPr id="8" name="テキスト ボックス 7"/>
          <p:cNvSpPr txBox="1"/>
          <p:nvPr/>
        </p:nvSpPr>
        <p:spPr>
          <a:xfrm>
            <a:off x="247616" y="1412876"/>
            <a:ext cx="8896384" cy="1954381"/>
          </a:xfrm>
          <a:prstGeom prst="rect">
            <a:avLst/>
          </a:prstGeom>
          <a:noFill/>
        </p:spPr>
        <p:txBody>
          <a:bodyPr wrap="square" rtlCol="0">
            <a:spAutoFit/>
          </a:bodyPr>
          <a:lstStyle/>
          <a:p>
            <a:r>
              <a:rPr lang="en-US" altLang="ja-JP" sz="3200" b="1" dirty="0" smtClean="0"/>
              <a:t>FD-SOI</a:t>
            </a:r>
            <a:r>
              <a:rPr lang="ja-JP" altLang="en-US" sz="3200" dirty="0" smtClean="0"/>
              <a:t> </a:t>
            </a:r>
            <a:r>
              <a:rPr lang="en-US" altLang="ja-JP" sz="3200" dirty="0" smtClean="0"/>
              <a:t>:</a:t>
            </a:r>
            <a:r>
              <a:rPr lang="ja-JP" altLang="en-US" sz="3200" dirty="0" smtClean="0"/>
              <a:t> </a:t>
            </a:r>
            <a:r>
              <a:rPr lang="en-US" altLang="ja-JP" sz="3200" b="1" dirty="0" smtClean="0">
                <a:solidFill>
                  <a:srgbClr val="FF0000"/>
                </a:solidFill>
              </a:rPr>
              <a:t>F</a:t>
            </a:r>
            <a:r>
              <a:rPr lang="en-US" altLang="ja-JP" sz="3200" dirty="0" smtClean="0"/>
              <a:t>ully </a:t>
            </a:r>
            <a:r>
              <a:rPr lang="en-US" altLang="ja-JP" sz="3200" b="1" dirty="0" smtClean="0">
                <a:solidFill>
                  <a:srgbClr val="FF0000"/>
                </a:solidFill>
              </a:rPr>
              <a:t>D</a:t>
            </a:r>
            <a:r>
              <a:rPr lang="en-US" altLang="ja-JP" sz="3200" dirty="0" smtClean="0"/>
              <a:t>epleted – </a:t>
            </a:r>
            <a:r>
              <a:rPr lang="en-US" altLang="ja-JP" sz="3200" b="1" dirty="0" err="1" smtClean="0">
                <a:solidFill>
                  <a:srgbClr val="FF0000"/>
                </a:solidFill>
              </a:rPr>
              <a:t>S</a:t>
            </a:r>
            <a:r>
              <a:rPr lang="en-US" altLang="ja-JP" sz="3200" dirty="0" err="1" smtClean="0"/>
              <a:t>illicon</a:t>
            </a:r>
            <a:r>
              <a:rPr lang="en-US" altLang="ja-JP" sz="3200" dirty="0" smtClean="0"/>
              <a:t> </a:t>
            </a:r>
            <a:r>
              <a:rPr lang="en-US" altLang="ja-JP" sz="3200" b="1" dirty="0" smtClean="0">
                <a:solidFill>
                  <a:srgbClr val="FF0000"/>
                </a:solidFill>
              </a:rPr>
              <a:t>O</a:t>
            </a:r>
            <a:r>
              <a:rPr lang="en-US" altLang="ja-JP" sz="3200" dirty="0" smtClean="0"/>
              <a:t>n </a:t>
            </a:r>
            <a:r>
              <a:rPr lang="en-US" altLang="ja-JP" sz="3200" b="1" dirty="0" smtClean="0">
                <a:solidFill>
                  <a:srgbClr val="FF0000"/>
                </a:solidFill>
              </a:rPr>
              <a:t>I</a:t>
            </a:r>
            <a:r>
              <a:rPr lang="en-US" altLang="ja-JP" sz="3200" dirty="0" smtClean="0"/>
              <a:t>nsulator</a:t>
            </a:r>
          </a:p>
          <a:p>
            <a:endParaRPr lang="en-US" altLang="ja-JP" sz="900" dirty="0" smtClean="0"/>
          </a:p>
          <a:p>
            <a:pPr marL="800100" lvl="1" indent="-342900">
              <a:buFont typeface="Wingdings" charset="2"/>
              <a:buChar char="ü"/>
            </a:pPr>
            <a:r>
              <a:rPr lang="ja-JP" altLang="en-US" sz="2000" dirty="0" smtClean="0"/>
              <a:t>チャネル層が非常に薄く形成された</a:t>
            </a:r>
            <a:r>
              <a:rPr lang="en-US" altLang="ja-JP" sz="2000" dirty="0" smtClean="0"/>
              <a:t>SOI-MOSFET</a:t>
            </a:r>
          </a:p>
          <a:p>
            <a:pPr marL="1257300" lvl="2" indent="-342900">
              <a:buFont typeface="Wingdings" charset="2"/>
              <a:buChar char="u"/>
            </a:pPr>
            <a:r>
              <a:rPr lang="ja-JP" altLang="en-US" sz="2000" dirty="0" smtClean="0"/>
              <a:t>キャリアの衝突イオン化によって生成されたイオンがボディに蓄積し、</a:t>
            </a:r>
            <a:r>
              <a:rPr lang="en-US" altLang="ja-JP" sz="2000" dirty="0" smtClean="0"/>
              <a:t/>
            </a:r>
            <a:br>
              <a:rPr lang="en-US" altLang="ja-JP" sz="2000" dirty="0" smtClean="0"/>
            </a:br>
            <a:r>
              <a:rPr lang="ja-JP" altLang="en-US" sz="2000" dirty="0" smtClean="0"/>
              <a:t>電圧異常を引き起こす浮遊帯効果の抑制</a:t>
            </a:r>
            <a:endParaRPr lang="en-US" altLang="ja-JP" sz="2000" dirty="0" smtClean="0"/>
          </a:p>
          <a:p>
            <a:pPr marL="800100" lvl="1" indent="-342900">
              <a:buFont typeface="Wingdings" charset="2"/>
              <a:buChar char="ü"/>
            </a:pPr>
            <a:r>
              <a:rPr lang="ja-JP" altLang="en-US" sz="2000" dirty="0" smtClean="0"/>
              <a:t>実際に、</a:t>
            </a:r>
            <a:r>
              <a:rPr lang="en-US" altLang="ja-JP" sz="2000" dirty="0" smtClean="0"/>
              <a:t>4K</a:t>
            </a:r>
            <a:r>
              <a:rPr lang="ja-JP" altLang="en-US" sz="2000" dirty="0" smtClean="0"/>
              <a:t>以下でも、</a:t>
            </a:r>
            <a:r>
              <a:rPr lang="en-US" altLang="ja-JP" sz="2000" dirty="0" smtClean="0"/>
              <a:t>FD-SOI-MOSFET</a:t>
            </a:r>
            <a:r>
              <a:rPr lang="ja-JP" altLang="en-US" sz="2000" dirty="0" smtClean="0"/>
              <a:t>が正常に動作したことを確認</a:t>
            </a:r>
            <a:endParaRPr lang="en-US" altLang="ja-JP" sz="2000" dirty="0" smtClean="0"/>
          </a:p>
        </p:txBody>
      </p:sp>
      <p:grpSp>
        <p:nvGrpSpPr>
          <p:cNvPr id="9" name="図形グループ 8"/>
          <p:cNvGrpSpPr/>
          <p:nvPr/>
        </p:nvGrpSpPr>
        <p:grpSpPr>
          <a:xfrm>
            <a:off x="958700" y="3933056"/>
            <a:ext cx="7128792" cy="2125133"/>
            <a:chOff x="1187624" y="2132856"/>
            <a:chExt cx="7128792" cy="2125133"/>
          </a:xfrm>
        </p:grpSpPr>
        <p:pic>
          <p:nvPicPr>
            <p:cNvPr id="10" name="図 9" descr="スクリーンショット 2016-03-13 17.10.47.png"/>
            <p:cNvPicPr>
              <a:picLocks noChangeAspect="1"/>
            </p:cNvPicPr>
            <p:nvPr/>
          </p:nvPicPr>
          <p:blipFill rotWithShape="1">
            <a:blip r:embed="rId2">
              <a:extLst>
                <a:ext uri="{28A0092B-C50C-407E-A947-70E740481C1C}">
                  <a14:useLocalDpi xmlns:a14="http://schemas.microsoft.com/office/drawing/2010/main" val="0"/>
                </a:ext>
              </a:extLst>
            </a:blip>
            <a:srcRect/>
            <a:stretch/>
          </p:blipFill>
          <p:spPr>
            <a:xfrm>
              <a:off x="1187624" y="2132856"/>
              <a:ext cx="7128792" cy="2125133"/>
            </a:xfrm>
            <a:prstGeom prst="rect">
              <a:avLst/>
            </a:prstGeom>
            <a:ln>
              <a:solidFill>
                <a:schemeClr val="tx1"/>
              </a:solidFill>
            </a:ln>
          </p:spPr>
        </p:pic>
        <p:cxnSp>
          <p:nvCxnSpPr>
            <p:cNvPr id="11" name="直線矢印コネクタ 10"/>
            <p:cNvCxnSpPr/>
            <p:nvPr/>
          </p:nvCxnSpPr>
          <p:spPr>
            <a:xfrm flipH="1">
              <a:off x="1979712" y="2513319"/>
              <a:ext cx="504056" cy="360040"/>
            </a:xfrm>
            <a:prstGeom prst="straightConnector1">
              <a:avLst/>
            </a:prstGeom>
            <a:ln w="28575" cmpd="sng">
              <a:solidFill>
                <a:srgbClr val="FF0000"/>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12" name="テキスト ボックス 11"/>
            <p:cNvSpPr txBox="1"/>
            <p:nvPr/>
          </p:nvSpPr>
          <p:spPr>
            <a:xfrm>
              <a:off x="1187624" y="2359430"/>
              <a:ext cx="1197764" cy="307777"/>
            </a:xfrm>
            <a:prstGeom prst="rect">
              <a:avLst/>
            </a:prstGeom>
            <a:noFill/>
          </p:spPr>
          <p:txBody>
            <a:bodyPr wrap="none" rtlCol="0">
              <a:spAutoFit/>
            </a:bodyPr>
            <a:lstStyle/>
            <a:p>
              <a:pPr algn="ctr"/>
              <a:r>
                <a:rPr lang="ja-JP" altLang="en-US" sz="1400" b="1" dirty="0" smtClean="0">
                  <a:solidFill>
                    <a:srgbClr val="FF0000"/>
                  </a:solidFill>
                </a:rPr>
                <a:t>チャネル幅</a:t>
              </a:r>
              <a:r>
                <a:rPr lang="en-US" altLang="ja-JP" sz="1400" b="1" dirty="0" smtClean="0">
                  <a:solidFill>
                    <a:srgbClr val="FF0000"/>
                  </a:solidFill>
                </a:rPr>
                <a:t>W</a:t>
              </a:r>
              <a:endParaRPr kumimoji="1" lang="ja-JP" altLang="en-US" sz="1400" b="1" dirty="0">
                <a:solidFill>
                  <a:srgbClr val="FF0000"/>
                </a:solidFill>
              </a:endParaRPr>
            </a:p>
          </p:txBody>
        </p:sp>
        <p:cxnSp>
          <p:nvCxnSpPr>
            <p:cNvPr id="13" name="直線矢印コネクタ 12"/>
            <p:cNvCxnSpPr/>
            <p:nvPr/>
          </p:nvCxnSpPr>
          <p:spPr>
            <a:xfrm flipH="1">
              <a:off x="2345076" y="3161391"/>
              <a:ext cx="714756" cy="0"/>
            </a:xfrm>
            <a:prstGeom prst="straightConnector1">
              <a:avLst/>
            </a:prstGeom>
            <a:ln w="28575" cmpd="sng">
              <a:solidFill>
                <a:srgbClr val="FFFF00"/>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14" name="テキスト ボックス 13"/>
            <p:cNvSpPr txBox="1"/>
            <p:nvPr/>
          </p:nvSpPr>
          <p:spPr>
            <a:xfrm>
              <a:off x="2167436" y="3161391"/>
              <a:ext cx="1107996" cy="307777"/>
            </a:xfrm>
            <a:prstGeom prst="rect">
              <a:avLst/>
            </a:prstGeom>
            <a:noFill/>
          </p:spPr>
          <p:txBody>
            <a:bodyPr wrap="none" rtlCol="0">
              <a:spAutoFit/>
            </a:bodyPr>
            <a:lstStyle/>
            <a:p>
              <a:pPr algn="ctr"/>
              <a:r>
                <a:rPr lang="ja-JP" altLang="en-US" sz="1400" b="1" dirty="0" smtClean="0">
                  <a:solidFill>
                    <a:srgbClr val="FFFF00"/>
                  </a:solidFill>
                </a:rPr>
                <a:t>チャネル長</a:t>
              </a:r>
              <a:r>
                <a:rPr lang="en-US" altLang="ja-JP" sz="1400" b="1" dirty="0" smtClean="0">
                  <a:solidFill>
                    <a:srgbClr val="FFFF00"/>
                  </a:solidFill>
                </a:rPr>
                <a:t>L</a:t>
              </a:r>
              <a:endParaRPr kumimoji="1" lang="ja-JP" altLang="en-US" sz="1400" b="1" dirty="0">
                <a:solidFill>
                  <a:srgbClr val="FFFF00"/>
                </a:solidFill>
              </a:endParaRPr>
            </a:p>
          </p:txBody>
        </p:sp>
      </p:grpSp>
      <p:sp>
        <p:nvSpPr>
          <p:cNvPr id="15" name="テキスト ボックス 14"/>
          <p:cNvSpPr txBox="1"/>
          <p:nvPr/>
        </p:nvSpPr>
        <p:spPr>
          <a:xfrm>
            <a:off x="5503135" y="3367257"/>
            <a:ext cx="3640865" cy="615553"/>
          </a:xfrm>
          <a:prstGeom prst="rect">
            <a:avLst/>
          </a:prstGeom>
          <a:noFill/>
        </p:spPr>
        <p:txBody>
          <a:bodyPr wrap="none" rtlCol="0">
            <a:spAutoFit/>
          </a:bodyPr>
          <a:lstStyle/>
          <a:p>
            <a:pPr marL="0" lvl="2"/>
            <a:r>
              <a:rPr lang="en-US" altLang="ja-JP" sz="1400" dirty="0" smtClean="0"/>
              <a:t>※JAXA/ISIS</a:t>
            </a:r>
            <a:r>
              <a:rPr lang="ja-JP" altLang="en-US" sz="1400" dirty="0" smtClean="0"/>
              <a:t> </a:t>
            </a:r>
            <a:r>
              <a:rPr lang="en-US" altLang="en-US" sz="1600" b="1" dirty="0" smtClean="0"/>
              <a:t>AIPC </a:t>
            </a:r>
            <a:r>
              <a:rPr lang="en-US" altLang="en-US" sz="1600" b="1" dirty="0"/>
              <a:t>1185,286-289(2009)</a:t>
            </a:r>
            <a:r>
              <a:rPr lang="ja-JP" altLang="en-US" sz="1600" b="1" dirty="0"/>
              <a:t>参照</a:t>
            </a:r>
          </a:p>
          <a:p>
            <a:endParaRPr kumimoji="1" lang="ja-JP" altLang="en-US" dirty="0"/>
          </a:p>
        </p:txBody>
      </p:sp>
    </p:spTree>
    <p:extLst>
      <p:ext uri="{BB962C8B-B14F-4D97-AF65-F5344CB8AC3E}">
        <p14:creationId xmlns:p14="http://schemas.microsoft.com/office/powerpoint/2010/main" val="34512958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角丸四角形 13"/>
          <p:cNvSpPr/>
          <p:nvPr/>
        </p:nvSpPr>
        <p:spPr>
          <a:xfrm>
            <a:off x="422898" y="1452765"/>
            <a:ext cx="7665373" cy="1900719"/>
          </a:xfrm>
          <a:prstGeom prst="roundRect">
            <a:avLst/>
          </a:prstGeom>
          <a:noFill/>
          <a:ln w="38100" cmpd="sng">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2" name="タイトル 1"/>
          <p:cNvSpPr>
            <a:spLocks noGrp="1"/>
          </p:cNvSpPr>
          <p:nvPr>
            <p:ph type="title"/>
          </p:nvPr>
        </p:nvSpPr>
        <p:spPr/>
        <p:txBody>
          <a:bodyPr/>
          <a:lstStyle/>
          <a:p>
            <a:r>
              <a:rPr kumimoji="1" lang="ja-JP" altLang="en-US" dirty="0" smtClean="0"/>
              <a:t>極低温用</a:t>
            </a:r>
            <a:r>
              <a:rPr kumimoji="1" lang="en-US" altLang="ja-JP" dirty="0" smtClean="0"/>
              <a:t>SPICE</a:t>
            </a:r>
            <a:r>
              <a:rPr kumimoji="1" lang="ja-JP" altLang="en-US" dirty="0" smtClean="0"/>
              <a:t>パラメータ抽出</a:t>
            </a:r>
            <a:endParaRPr kumimoji="1" lang="ja-JP" altLang="en-US" dirty="0"/>
          </a:p>
        </p:txBody>
      </p:sp>
      <p:sp>
        <p:nvSpPr>
          <p:cNvPr id="4" name="日付プレースホルダー 3"/>
          <p:cNvSpPr>
            <a:spLocks noGrp="1"/>
          </p:cNvSpPr>
          <p:nvPr>
            <p:ph type="dt" sz="half" idx="10"/>
          </p:nvPr>
        </p:nvSpPr>
        <p:spPr/>
        <p:txBody>
          <a:bodyPr/>
          <a:lstStyle/>
          <a:p>
            <a:r>
              <a:rPr lang="en-US" altLang="ja-JP" smtClean="0"/>
              <a:t>2016</a:t>
            </a:r>
            <a:r>
              <a:rPr lang="ja-JP" altLang="en-US" smtClean="0"/>
              <a:t>年 </a:t>
            </a:r>
            <a:r>
              <a:rPr lang="en-US" altLang="ja-JP" smtClean="0"/>
              <a:t>6</a:t>
            </a:r>
            <a:r>
              <a:rPr lang="ja-JP" altLang="en-US" smtClean="0"/>
              <a:t>月 </a:t>
            </a:r>
            <a:r>
              <a:rPr lang="en-US" altLang="ja-JP" smtClean="0"/>
              <a:t>29</a:t>
            </a:r>
            <a:r>
              <a:rPr lang="ja-JP" altLang="en-US" smtClean="0"/>
              <a:t>日 水曜日</a:t>
            </a:r>
            <a:endParaRPr lang="ja-JP" altLang="en-US" dirty="0"/>
          </a:p>
        </p:txBody>
      </p:sp>
      <p:sp>
        <p:nvSpPr>
          <p:cNvPr id="5" name="フッター プレースホルダー 4"/>
          <p:cNvSpPr>
            <a:spLocks noGrp="1"/>
          </p:cNvSpPr>
          <p:nvPr>
            <p:ph type="ftr" sz="quarter" idx="11"/>
          </p:nvPr>
        </p:nvSpPr>
        <p:spPr/>
        <p:txBody>
          <a:bodyPr/>
          <a:lstStyle/>
          <a:p>
            <a:r>
              <a:rPr lang="ja-JP" altLang="en-US" sz="1200" dirty="0" smtClean="0"/>
              <a:t>第６回</a:t>
            </a:r>
            <a:r>
              <a:rPr lang="en-US" altLang="ja-JP" sz="1200" dirty="0" smtClean="0"/>
              <a:t>SOI</a:t>
            </a:r>
            <a:r>
              <a:rPr lang="ja-JP" altLang="en-US" sz="1200" dirty="0" smtClean="0"/>
              <a:t>研究会 </a:t>
            </a:r>
            <a:r>
              <a:rPr lang="en-US" altLang="ja-JP" sz="1200" dirty="0" smtClean="0"/>
              <a:t>@</a:t>
            </a:r>
            <a:r>
              <a:rPr lang="ja-JP" altLang="en-US" sz="1200" dirty="0" smtClean="0"/>
              <a:t>北海道大学</a:t>
            </a:r>
            <a:r>
              <a:rPr lang="en-US" altLang="ja-JP" sz="1200" dirty="0" smtClean="0"/>
              <a:t/>
            </a:r>
            <a:br>
              <a:rPr lang="en-US" altLang="ja-JP" sz="1200" dirty="0" smtClean="0"/>
            </a:br>
            <a:r>
              <a:rPr lang="en-US" altLang="ja-JP" sz="1200" dirty="0" smtClean="0"/>
              <a:t>LDD</a:t>
            </a:r>
            <a:r>
              <a:rPr lang="ja-JP" altLang="en-US" sz="1200" dirty="0" smtClean="0"/>
              <a:t>濃度改良後の</a:t>
            </a:r>
            <a:r>
              <a:rPr lang="en-US" altLang="ja-JP" sz="1200" dirty="0" smtClean="0"/>
              <a:t>SOI-FET</a:t>
            </a:r>
            <a:r>
              <a:rPr lang="ja-JP" altLang="en-US" sz="1200" dirty="0" smtClean="0"/>
              <a:t>の極低温環境下での</a:t>
            </a:r>
            <a:r>
              <a:rPr lang="en-US" altLang="ja-JP" sz="1200" dirty="0" smtClean="0"/>
              <a:t/>
            </a:r>
            <a:br>
              <a:rPr lang="en-US" altLang="ja-JP" sz="1200" dirty="0" smtClean="0"/>
            </a:br>
            <a:r>
              <a:rPr lang="ja-JP" altLang="en-US" sz="1200" dirty="0" smtClean="0"/>
              <a:t>異常特性の改善 </a:t>
            </a:r>
            <a:endParaRPr lang="ja-JP" altLang="en-US" sz="1200" dirty="0"/>
          </a:p>
        </p:txBody>
      </p:sp>
      <p:sp>
        <p:nvSpPr>
          <p:cNvPr id="6" name="スライド番号プレースホルダー 5"/>
          <p:cNvSpPr>
            <a:spLocks noGrp="1"/>
          </p:cNvSpPr>
          <p:nvPr>
            <p:ph type="sldNum" sz="quarter" idx="12"/>
          </p:nvPr>
        </p:nvSpPr>
        <p:spPr/>
        <p:txBody>
          <a:bodyPr/>
          <a:lstStyle/>
          <a:p>
            <a:fld id="{DEDF1EF5-B3F7-F542-883A-074CEEEC7BA2}" type="slidenum">
              <a:rPr lang="ja-JP" altLang="en-US" smtClean="0"/>
              <a:pPr/>
              <a:t>5</a:t>
            </a:fld>
            <a:endParaRPr lang="ja-JP" altLang="en-US" dirty="0"/>
          </a:p>
        </p:txBody>
      </p:sp>
      <p:sp>
        <p:nvSpPr>
          <p:cNvPr id="9" name="テキスト ボックス 8"/>
          <p:cNvSpPr txBox="1"/>
          <p:nvPr/>
        </p:nvSpPr>
        <p:spPr>
          <a:xfrm>
            <a:off x="422898" y="4417208"/>
            <a:ext cx="7556502" cy="1754327"/>
          </a:xfrm>
          <a:prstGeom prst="rect">
            <a:avLst/>
          </a:prstGeom>
          <a:noFill/>
        </p:spPr>
        <p:txBody>
          <a:bodyPr wrap="square" rtlCol="0">
            <a:spAutoFit/>
          </a:bodyPr>
          <a:lstStyle/>
          <a:p>
            <a:pPr marL="285750" indent="-285750">
              <a:buFont typeface="Arial"/>
              <a:buChar char="•"/>
            </a:pPr>
            <a:r>
              <a:rPr kumimoji="1" lang="en-US" altLang="ja-JP" sz="2000" dirty="0" smtClean="0"/>
              <a:t>TEG</a:t>
            </a:r>
            <a:r>
              <a:rPr lang="ja-JP" altLang="en-US" sz="2000" dirty="0" smtClean="0"/>
              <a:t>測定</a:t>
            </a:r>
            <a:r>
              <a:rPr lang="en-US" altLang="ja-JP" sz="2000" dirty="0" smtClean="0"/>
              <a:t> @</a:t>
            </a:r>
            <a:r>
              <a:rPr lang="ja-JP" altLang="en-US" sz="2000" dirty="0" smtClean="0"/>
              <a:t>極低温環境＋常温環境</a:t>
            </a:r>
            <a:r>
              <a:rPr lang="en-US" altLang="ja-JP" sz="2000" dirty="0" smtClean="0"/>
              <a:t> : </a:t>
            </a:r>
            <a:r>
              <a:rPr lang="ja-JP" altLang="en-US" sz="2000" dirty="0" smtClean="0"/>
              <a:t>筑波大　八木　が担当</a:t>
            </a:r>
            <a:endParaRPr lang="en-US" altLang="ja-JP" sz="2000" dirty="0" smtClean="0"/>
          </a:p>
          <a:p>
            <a:pPr marL="742950" lvl="1" indent="-285750">
              <a:buFont typeface="Arial"/>
              <a:buChar char="•"/>
            </a:pPr>
            <a:r>
              <a:rPr lang="en-US" altLang="ja-JP" sz="2400" b="1" dirty="0" smtClean="0"/>
              <a:t>KEK </a:t>
            </a:r>
            <a:r>
              <a:rPr lang="ja-JP" altLang="en-US" sz="2400" b="1" dirty="0" smtClean="0"/>
              <a:t>倉知様</a:t>
            </a:r>
            <a:r>
              <a:rPr lang="ja-JP" altLang="en-US" sz="2000" dirty="0" smtClean="0"/>
              <a:t>にご助力いただきながら、</a:t>
            </a:r>
            <a:r>
              <a:rPr lang="en-US" altLang="ja-JP" sz="2000" dirty="0" smtClean="0"/>
              <a:t>IV</a:t>
            </a:r>
            <a:r>
              <a:rPr lang="ja-JP" altLang="en-US" sz="2000" dirty="0" smtClean="0"/>
              <a:t>測定を行っていった。</a:t>
            </a:r>
            <a:endParaRPr lang="en-US" altLang="ja-JP" sz="2000" dirty="0" smtClean="0"/>
          </a:p>
          <a:p>
            <a:pPr marL="742950" lvl="1" indent="-285750">
              <a:buFont typeface="Arial"/>
              <a:buChar char="•"/>
            </a:pPr>
            <a:r>
              <a:rPr lang="ja-JP" altLang="en-US" sz="2000" dirty="0" smtClean="0"/>
              <a:t>測定した</a:t>
            </a:r>
            <a:r>
              <a:rPr lang="en-US" altLang="ja-JP" sz="2000" dirty="0" smtClean="0"/>
              <a:t>TEG</a:t>
            </a:r>
            <a:r>
              <a:rPr lang="ja-JP" altLang="en-US" sz="2000" dirty="0" smtClean="0"/>
              <a:t>は</a:t>
            </a:r>
            <a:r>
              <a:rPr lang="en-US" altLang="ja-JP" sz="2000" dirty="0" smtClean="0"/>
              <a:t>PTEG2</a:t>
            </a:r>
          </a:p>
          <a:p>
            <a:pPr marL="742950" lvl="1" indent="-285750">
              <a:buFont typeface="Arial"/>
              <a:buChar char="•"/>
            </a:pPr>
            <a:r>
              <a:rPr lang="en-US" altLang="ja-JP" sz="2000" dirty="0" smtClean="0"/>
              <a:t>BT-type(Core </a:t>
            </a:r>
            <a:r>
              <a:rPr lang="en-US" altLang="ja-JP" sz="2000" dirty="0" err="1" smtClean="0"/>
              <a:t>Nomal</a:t>
            </a:r>
            <a:r>
              <a:rPr lang="en-US" altLang="ja-JP" sz="2000" dirty="0" smtClean="0"/>
              <a:t> </a:t>
            </a:r>
            <a:r>
              <a:rPr lang="en-US" altLang="ja-JP" sz="2000" dirty="0" err="1" smtClean="0"/>
              <a:t>Vth</a:t>
            </a:r>
            <a:r>
              <a:rPr lang="en-US" altLang="ja-JP" sz="2000" dirty="0" smtClean="0"/>
              <a:t>)</a:t>
            </a:r>
            <a:r>
              <a:rPr lang="ja-JP" altLang="en-US" sz="2000" dirty="0" smtClean="0"/>
              <a:t>と</a:t>
            </a:r>
            <a:r>
              <a:rPr lang="en-US" altLang="ja-JP" sz="2000" dirty="0" smtClean="0"/>
              <a:t>ST2(Core Low </a:t>
            </a:r>
            <a:r>
              <a:rPr lang="en-US" altLang="ja-JP" sz="2000" dirty="0" err="1" smtClean="0"/>
              <a:t>Vth</a:t>
            </a:r>
            <a:r>
              <a:rPr lang="en-US" altLang="ja-JP" sz="2000" dirty="0" smtClean="0"/>
              <a:t>)</a:t>
            </a:r>
            <a:r>
              <a:rPr lang="ja-JP" altLang="en-US" sz="2000" dirty="0" smtClean="0"/>
              <a:t>を測定</a:t>
            </a:r>
            <a:endParaRPr lang="en-US" altLang="ja-JP" sz="2000" dirty="0" smtClean="0"/>
          </a:p>
          <a:p>
            <a:pPr marL="285750" indent="-285750">
              <a:buFont typeface="Arial"/>
              <a:buChar char="•"/>
            </a:pPr>
            <a:r>
              <a:rPr lang="ja-JP" altLang="en-US" sz="2000" dirty="0" smtClean="0"/>
              <a:t>極低温環境用</a:t>
            </a:r>
            <a:r>
              <a:rPr lang="en-US" altLang="ja-JP" sz="2000" dirty="0" smtClean="0"/>
              <a:t>SPICE</a:t>
            </a:r>
            <a:r>
              <a:rPr lang="ja-JP" altLang="en-US" sz="2000" dirty="0" smtClean="0"/>
              <a:t>パラメータ抽出</a:t>
            </a:r>
            <a:r>
              <a:rPr lang="en-US" altLang="ja-JP" sz="2000" dirty="0" smtClean="0"/>
              <a:t> : </a:t>
            </a:r>
            <a:r>
              <a:rPr lang="en-US" altLang="ja-JP" sz="2400" b="1" dirty="0" smtClean="0"/>
              <a:t>JAXA </a:t>
            </a:r>
            <a:r>
              <a:rPr lang="ja-JP" altLang="en-US" sz="2400" b="1" dirty="0" smtClean="0"/>
              <a:t>馬場様</a:t>
            </a:r>
            <a:r>
              <a:rPr lang="ja-JP" altLang="en-US" sz="2000" dirty="0" smtClean="0"/>
              <a:t>に依頼</a:t>
            </a:r>
            <a:endParaRPr kumimoji="1" lang="ja-JP" altLang="en-US" sz="2000" dirty="0"/>
          </a:p>
        </p:txBody>
      </p:sp>
      <p:grpSp>
        <p:nvGrpSpPr>
          <p:cNvPr id="12" name="図形グループ 11"/>
          <p:cNvGrpSpPr/>
          <p:nvPr/>
        </p:nvGrpSpPr>
        <p:grpSpPr>
          <a:xfrm>
            <a:off x="457200" y="1540927"/>
            <a:ext cx="7448474" cy="1692771"/>
            <a:chOff x="457200" y="1540927"/>
            <a:chExt cx="7448474" cy="1692771"/>
          </a:xfrm>
        </p:grpSpPr>
        <p:sp>
          <p:nvSpPr>
            <p:cNvPr id="3" name="テキスト ボックス 2"/>
            <p:cNvSpPr txBox="1"/>
            <p:nvPr/>
          </p:nvSpPr>
          <p:spPr>
            <a:xfrm>
              <a:off x="457200" y="1540927"/>
              <a:ext cx="7448474" cy="1692771"/>
            </a:xfrm>
            <a:prstGeom prst="rect">
              <a:avLst/>
            </a:prstGeom>
            <a:noFill/>
          </p:spPr>
          <p:txBody>
            <a:bodyPr wrap="none" rtlCol="0">
              <a:spAutoFit/>
            </a:bodyPr>
            <a:lstStyle/>
            <a:p>
              <a:r>
                <a:rPr lang="ja-JP" altLang="en-US" sz="2800" dirty="0" smtClean="0"/>
                <a:t>現在我々は、</a:t>
              </a:r>
              <a:endParaRPr lang="en-US" altLang="ja-JP" sz="2800" dirty="0" smtClean="0"/>
            </a:p>
            <a:p>
              <a:pPr marL="914400" lvl="1" indent="-457200">
                <a:buFont typeface="Arial"/>
                <a:buChar char="•"/>
              </a:pPr>
              <a:r>
                <a:rPr kumimoji="1" lang="ja-JP" altLang="en-US" sz="2400" dirty="0" smtClean="0"/>
                <a:t>超伝導トンネル接合素子光検出器</a:t>
              </a:r>
              <a:r>
                <a:rPr kumimoji="1" lang="en-US" altLang="ja-JP" sz="2400" dirty="0" smtClean="0"/>
                <a:t>(STJ)</a:t>
              </a:r>
            </a:p>
            <a:p>
              <a:pPr marL="800100" lvl="1" indent="-342900">
                <a:buFont typeface="Arial"/>
                <a:buChar char="•"/>
              </a:pPr>
              <a:r>
                <a:rPr lang="ja-JP" altLang="en-US" sz="2400" dirty="0" smtClean="0"/>
                <a:t>極低温でも動作可能な前置増幅器</a:t>
              </a:r>
              <a:endParaRPr lang="en-US" altLang="ja-JP" sz="2400" dirty="0" smtClean="0"/>
            </a:p>
            <a:p>
              <a:r>
                <a:rPr kumimoji="1" lang="ja-JP" altLang="en-US" dirty="0" smtClean="0"/>
                <a:t>　　　　　　　　　　　　　　　　　　　　</a:t>
              </a:r>
              <a:r>
                <a:rPr kumimoji="1" lang="ja-JP" altLang="en-US" sz="2800" dirty="0" smtClean="0"/>
                <a:t>　　　　の開発を行っている。</a:t>
              </a:r>
              <a:endParaRPr kumimoji="1" lang="ja-JP" altLang="en-US" sz="2800" dirty="0"/>
            </a:p>
          </p:txBody>
        </p:sp>
        <p:sp>
          <p:nvSpPr>
            <p:cNvPr id="7" name="角丸四角形 6"/>
            <p:cNvSpPr/>
            <p:nvPr/>
          </p:nvSpPr>
          <p:spPr>
            <a:xfrm>
              <a:off x="880099" y="2367166"/>
              <a:ext cx="4976500" cy="419186"/>
            </a:xfrm>
            <a:prstGeom prst="roundRect">
              <a:avLst/>
            </a:prstGeom>
            <a:noFill/>
            <a:ln w="19050" cmpd="sng">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grpSp>
      <p:sp>
        <p:nvSpPr>
          <p:cNvPr id="16" name="角丸四角形吹き出し 15"/>
          <p:cNvSpPr/>
          <p:nvPr/>
        </p:nvSpPr>
        <p:spPr>
          <a:xfrm>
            <a:off x="811131" y="3110408"/>
            <a:ext cx="3405620" cy="1153521"/>
          </a:xfrm>
          <a:prstGeom prst="wedgeRoundRectCallout">
            <a:avLst>
              <a:gd name="adj1" fmla="val 32281"/>
              <a:gd name="adj2" fmla="val -78195"/>
              <a:gd name="adj3" fmla="val 16667"/>
            </a:avLst>
          </a:prstGeom>
          <a:solidFill>
            <a:schemeClr val="bg1"/>
          </a:solidFill>
          <a:ln w="381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r>
              <a:rPr kumimoji="1" lang="ja-JP" altLang="en-US" b="1" dirty="0" smtClean="0">
                <a:solidFill>
                  <a:schemeClr val="tx1"/>
                </a:solidFill>
              </a:rPr>
              <a:t>極低温環境下に適応し</a:t>
            </a:r>
            <a:r>
              <a:rPr lang="ja-JP" altLang="en-US" b="1" dirty="0" smtClean="0">
                <a:solidFill>
                  <a:schemeClr val="tx1"/>
                </a:solidFill>
              </a:rPr>
              <a:t>た</a:t>
            </a:r>
            <a:endParaRPr lang="en-US" altLang="ja-JP" b="1" dirty="0" smtClean="0">
              <a:solidFill>
                <a:schemeClr val="tx1"/>
              </a:solidFill>
            </a:endParaRPr>
          </a:p>
          <a:p>
            <a:r>
              <a:rPr lang="ja-JP" altLang="en-US" b="1" dirty="0" smtClean="0">
                <a:solidFill>
                  <a:schemeClr val="tx1"/>
                </a:solidFill>
              </a:rPr>
              <a:t>シミュレーターが存在しないので、それを構築する</a:t>
            </a:r>
            <a:endParaRPr kumimoji="1" lang="ja-JP" altLang="en-US" b="1" dirty="0">
              <a:solidFill>
                <a:schemeClr val="tx1"/>
              </a:solidFill>
            </a:endParaRPr>
          </a:p>
        </p:txBody>
      </p:sp>
    </p:spTree>
    <p:extLst>
      <p:ext uri="{BB962C8B-B14F-4D97-AF65-F5344CB8AC3E}">
        <p14:creationId xmlns:p14="http://schemas.microsoft.com/office/powerpoint/2010/main" val="57604559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極低温での</a:t>
            </a:r>
            <a:r>
              <a:rPr lang="ja-JP" altLang="en-US" dirty="0" smtClean="0"/>
              <a:t>電流電圧特性</a:t>
            </a:r>
            <a:endParaRPr kumimoji="1" lang="ja-JP" altLang="en-US" dirty="0"/>
          </a:p>
        </p:txBody>
      </p:sp>
      <p:sp>
        <p:nvSpPr>
          <p:cNvPr id="4" name="日付プレースホルダー 3"/>
          <p:cNvSpPr>
            <a:spLocks noGrp="1"/>
          </p:cNvSpPr>
          <p:nvPr>
            <p:ph type="dt" sz="half" idx="10"/>
          </p:nvPr>
        </p:nvSpPr>
        <p:spPr/>
        <p:txBody>
          <a:bodyPr/>
          <a:lstStyle/>
          <a:p>
            <a:r>
              <a:rPr lang="en-US" altLang="ja-JP" smtClean="0"/>
              <a:t>2016</a:t>
            </a:r>
            <a:r>
              <a:rPr lang="ja-JP" altLang="en-US" smtClean="0"/>
              <a:t>年 </a:t>
            </a:r>
            <a:r>
              <a:rPr lang="en-US" altLang="ja-JP" smtClean="0"/>
              <a:t>6</a:t>
            </a:r>
            <a:r>
              <a:rPr lang="ja-JP" altLang="en-US" smtClean="0"/>
              <a:t>月 </a:t>
            </a:r>
            <a:r>
              <a:rPr lang="en-US" altLang="ja-JP" smtClean="0"/>
              <a:t>29</a:t>
            </a:r>
            <a:r>
              <a:rPr lang="ja-JP" altLang="en-US" smtClean="0"/>
              <a:t>日 水曜日</a:t>
            </a:r>
            <a:endParaRPr lang="ja-JP" altLang="en-US" dirty="0"/>
          </a:p>
        </p:txBody>
      </p:sp>
      <p:sp>
        <p:nvSpPr>
          <p:cNvPr id="5" name="フッター プレースホルダー 4"/>
          <p:cNvSpPr>
            <a:spLocks noGrp="1"/>
          </p:cNvSpPr>
          <p:nvPr>
            <p:ph type="ftr" sz="quarter" idx="11"/>
          </p:nvPr>
        </p:nvSpPr>
        <p:spPr/>
        <p:txBody>
          <a:bodyPr/>
          <a:lstStyle/>
          <a:p>
            <a:r>
              <a:rPr lang="ja-JP" altLang="en-US" sz="1200" dirty="0" smtClean="0"/>
              <a:t>第６回</a:t>
            </a:r>
            <a:r>
              <a:rPr lang="en-US" altLang="ja-JP" sz="1200" dirty="0" smtClean="0"/>
              <a:t>SOI</a:t>
            </a:r>
            <a:r>
              <a:rPr lang="ja-JP" altLang="en-US" sz="1200" dirty="0" smtClean="0"/>
              <a:t>研究会 </a:t>
            </a:r>
            <a:r>
              <a:rPr lang="en-US" altLang="ja-JP" sz="1200" dirty="0" smtClean="0"/>
              <a:t>@</a:t>
            </a:r>
            <a:r>
              <a:rPr lang="ja-JP" altLang="en-US" sz="1200" dirty="0" smtClean="0"/>
              <a:t>北海道大学</a:t>
            </a:r>
            <a:endParaRPr lang="en-US" altLang="ja-JP" sz="1200" dirty="0" smtClean="0"/>
          </a:p>
          <a:p>
            <a:r>
              <a:rPr lang="en-US" altLang="ja-JP" sz="1200" dirty="0" smtClean="0"/>
              <a:t>LDD</a:t>
            </a:r>
            <a:r>
              <a:rPr lang="ja-JP" altLang="en-US" sz="1200" dirty="0" smtClean="0"/>
              <a:t>濃度改良後の</a:t>
            </a:r>
            <a:r>
              <a:rPr lang="en-US" altLang="ja-JP" sz="1200" dirty="0" smtClean="0"/>
              <a:t>SOI-FET</a:t>
            </a:r>
            <a:r>
              <a:rPr lang="ja-JP" altLang="en-US" sz="1200" dirty="0" smtClean="0"/>
              <a:t>の極低温環境下での</a:t>
            </a:r>
            <a:r>
              <a:rPr lang="en-US" altLang="ja-JP" sz="1200" dirty="0" smtClean="0"/>
              <a:t/>
            </a:r>
            <a:br>
              <a:rPr lang="en-US" altLang="ja-JP" sz="1200" dirty="0" smtClean="0"/>
            </a:br>
            <a:r>
              <a:rPr lang="ja-JP" altLang="en-US" sz="1200" dirty="0" smtClean="0"/>
              <a:t>異常特性の改善 </a:t>
            </a:r>
            <a:endParaRPr lang="ja-JP" altLang="en-US" sz="1200" dirty="0"/>
          </a:p>
        </p:txBody>
      </p:sp>
      <p:sp>
        <p:nvSpPr>
          <p:cNvPr id="6" name="スライド番号プレースホルダー 5"/>
          <p:cNvSpPr>
            <a:spLocks noGrp="1"/>
          </p:cNvSpPr>
          <p:nvPr>
            <p:ph type="sldNum" sz="quarter" idx="12"/>
          </p:nvPr>
        </p:nvSpPr>
        <p:spPr/>
        <p:txBody>
          <a:bodyPr/>
          <a:lstStyle/>
          <a:p>
            <a:fld id="{DEDF1EF5-B3F7-F542-883A-074CEEEC7BA2}" type="slidenum">
              <a:rPr lang="ja-JP" altLang="en-US" smtClean="0"/>
              <a:pPr/>
              <a:t>6</a:t>
            </a:fld>
            <a:endParaRPr lang="ja-JP" altLang="en-US" dirty="0"/>
          </a:p>
        </p:txBody>
      </p:sp>
      <p:pic>
        <p:nvPicPr>
          <p:cNvPr id="7" name="図 6" descr="スクリーンショット 2016-02-07 4.40.52（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2603" y="2290537"/>
            <a:ext cx="3716762" cy="3170648"/>
          </a:xfrm>
          <a:prstGeom prst="rect">
            <a:avLst/>
          </a:prstGeom>
        </p:spPr>
      </p:pic>
      <p:pic>
        <p:nvPicPr>
          <p:cNvPr id="8" name="図 7" descr="スクリーンショット 2016-02-07 4.41.39（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90922" y="2386393"/>
            <a:ext cx="3795878" cy="3211477"/>
          </a:xfrm>
          <a:prstGeom prst="rect">
            <a:avLst/>
          </a:prstGeom>
        </p:spPr>
      </p:pic>
      <p:sp>
        <p:nvSpPr>
          <p:cNvPr id="9" name="テキスト ボックス 8"/>
          <p:cNvSpPr txBox="1"/>
          <p:nvPr/>
        </p:nvSpPr>
        <p:spPr>
          <a:xfrm>
            <a:off x="359410" y="1417638"/>
            <a:ext cx="4378122" cy="461665"/>
          </a:xfrm>
          <a:prstGeom prst="rect">
            <a:avLst/>
          </a:prstGeom>
          <a:noFill/>
        </p:spPr>
        <p:txBody>
          <a:bodyPr wrap="none" rtlCol="0">
            <a:spAutoFit/>
          </a:bodyPr>
          <a:lstStyle/>
          <a:p>
            <a:r>
              <a:rPr lang="en-US" altLang="ja-JP" sz="2400" dirty="0" smtClean="0"/>
              <a:t>ex.) </a:t>
            </a:r>
            <a:r>
              <a:rPr lang="en-US" altLang="ja-JP" sz="2400" dirty="0" err="1" smtClean="0"/>
              <a:t>Nch</a:t>
            </a:r>
            <a:r>
              <a:rPr lang="en-US" altLang="ja-JP" sz="2400" dirty="0" smtClean="0"/>
              <a:t> ST2 W/L = 10um / 1.0um</a:t>
            </a:r>
            <a:endParaRPr kumimoji="1" lang="ja-JP" altLang="en-US" sz="2400" dirty="0"/>
          </a:p>
        </p:txBody>
      </p:sp>
      <p:sp>
        <p:nvSpPr>
          <p:cNvPr id="10" name="上矢印 9"/>
          <p:cNvSpPr/>
          <p:nvPr/>
        </p:nvSpPr>
        <p:spPr>
          <a:xfrm>
            <a:off x="3204535" y="2747886"/>
            <a:ext cx="701057" cy="585058"/>
          </a:xfrm>
          <a:prstGeom prst="upArrow">
            <a:avLst/>
          </a:prstGeom>
          <a:solidFill>
            <a:srgbClr val="008000"/>
          </a:solidFill>
          <a:ln>
            <a:solidFill>
              <a:srgbClr val="008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12" name="フリーフォーム 11"/>
          <p:cNvSpPr/>
          <p:nvPr/>
        </p:nvSpPr>
        <p:spPr>
          <a:xfrm>
            <a:off x="1114172" y="4567054"/>
            <a:ext cx="670900" cy="742862"/>
          </a:xfrm>
          <a:custGeom>
            <a:avLst/>
            <a:gdLst>
              <a:gd name="connsiteX0" fmla="*/ 0 w 670900"/>
              <a:gd name="connsiteY0" fmla="*/ 742862 h 742862"/>
              <a:gd name="connsiteX1" fmla="*/ 407332 w 670900"/>
              <a:gd name="connsiteY1" fmla="*/ 539174 h 742862"/>
              <a:gd name="connsiteX2" fmla="*/ 670900 w 670900"/>
              <a:gd name="connsiteY2" fmla="*/ 0 h 742862"/>
            </a:gdLst>
            <a:ahLst/>
            <a:cxnLst>
              <a:cxn ang="0">
                <a:pos x="connsiteX0" y="connsiteY0"/>
              </a:cxn>
              <a:cxn ang="0">
                <a:pos x="connsiteX1" y="connsiteY1"/>
              </a:cxn>
              <a:cxn ang="0">
                <a:pos x="connsiteX2" y="connsiteY2"/>
              </a:cxn>
            </a:cxnLst>
            <a:rect l="l" t="t" r="r" b="b"/>
            <a:pathLst>
              <a:path w="670900" h="742862">
                <a:moveTo>
                  <a:pt x="0" y="742862"/>
                </a:moveTo>
                <a:cubicBezTo>
                  <a:pt x="147757" y="702923"/>
                  <a:pt x="295515" y="662984"/>
                  <a:pt x="407332" y="539174"/>
                </a:cubicBezTo>
                <a:cubicBezTo>
                  <a:pt x="519149" y="415364"/>
                  <a:pt x="630966" y="91859"/>
                  <a:pt x="670900" y="0"/>
                </a:cubicBezTo>
              </a:path>
            </a:pathLst>
          </a:custGeom>
          <a:ln w="38100" cmpd="sng">
            <a:solidFill>
              <a:srgbClr val="0000FF"/>
            </a:solidFill>
            <a:tailEnd type="arrow" w="lg" len="lg"/>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p>
        </p:txBody>
      </p:sp>
      <p:sp>
        <p:nvSpPr>
          <p:cNvPr id="13" name="テキスト ボックス 12"/>
          <p:cNvSpPr txBox="1"/>
          <p:nvPr/>
        </p:nvSpPr>
        <p:spPr>
          <a:xfrm>
            <a:off x="2165160" y="3553720"/>
            <a:ext cx="2730235" cy="584776"/>
          </a:xfrm>
          <a:prstGeom prst="rect">
            <a:avLst/>
          </a:prstGeom>
          <a:solidFill>
            <a:schemeClr val="accent6">
              <a:lumMod val="60000"/>
              <a:lumOff val="40000"/>
            </a:schemeClr>
          </a:solidFill>
          <a:ln>
            <a:solidFill>
              <a:schemeClr val="tx1"/>
            </a:solidFill>
          </a:ln>
        </p:spPr>
        <p:txBody>
          <a:bodyPr wrap="none" rtlCol="0">
            <a:spAutoFit/>
          </a:bodyPr>
          <a:lstStyle/>
          <a:p>
            <a:pPr algn="ctr"/>
            <a:r>
              <a:rPr kumimoji="1" lang="en-US" altLang="ja-JP" sz="1600" dirty="0" smtClean="0"/>
              <a:t>①</a:t>
            </a:r>
            <a:r>
              <a:rPr kumimoji="1" lang="ja-JP" altLang="en-US" sz="1600" dirty="0" smtClean="0"/>
              <a:t>キャリア移動度上昇による</a:t>
            </a:r>
            <a:endParaRPr kumimoji="1" lang="en-US" altLang="ja-JP" sz="1600" dirty="0" smtClean="0"/>
          </a:p>
          <a:p>
            <a:pPr algn="ctr"/>
            <a:r>
              <a:rPr lang="ja-JP" altLang="en-US" sz="1600" dirty="0" smtClean="0"/>
              <a:t>飽和電流値上昇</a:t>
            </a:r>
            <a:endParaRPr kumimoji="1" lang="ja-JP" altLang="en-US" sz="1600" dirty="0"/>
          </a:p>
        </p:txBody>
      </p:sp>
      <p:sp>
        <p:nvSpPr>
          <p:cNvPr id="14" name="テキスト ボックス 13"/>
          <p:cNvSpPr txBox="1"/>
          <p:nvPr/>
        </p:nvSpPr>
        <p:spPr>
          <a:xfrm>
            <a:off x="1444213" y="5182371"/>
            <a:ext cx="1933542" cy="830997"/>
          </a:xfrm>
          <a:prstGeom prst="rect">
            <a:avLst/>
          </a:prstGeom>
          <a:solidFill>
            <a:schemeClr val="accent5">
              <a:lumMod val="60000"/>
              <a:lumOff val="40000"/>
            </a:schemeClr>
          </a:solidFill>
          <a:ln>
            <a:solidFill>
              <a:srgbClr val="000000"/>
            </a:solidFill>
          </a:ln>
        </p:spPr>
        <p:txBody>
          <a:bodyPr wrap="none" rtlCol="0">
            <a:spAutoFit/>
          </a:bodyPr>
          <a:lstStyle/>
          <a:p>
            <a:pPr algn="ctr"/>
            <a:r>
              <a:rPr lang="en-US" altLang="ja-JP" sz="1600" dirty="0" smtClean="0"/>
              <a:t>②</a:t>
            </a:r>
            <a:r>
              <a:rPr lang="ja-JP" altLang="en-US" sz="1600" dirty="0" smtClean="0"/>
              <a:t>極低温にすると、</a:t>
            </a:r>
            <a:endParaRPr lang="en-US" altLang="ja-JP" sz="1600" dirty="0" smtClean="0"/>
          </a:p>
          <a:p>
            <a:pPr algn="ctr"/>
            <a:r>
              <a:rPr lang="en-US" altLang="ja-JP" sz="1600" dirty="0" err="1" smtClean="0"/>
              <a:t>Vds</a:t>
            </a:r>
            <a:r>
              <a:rPr lang="ja-JP" altLang="en-US" sz="1600" dirty="0" smtClean="0"/>
              <a:t>が低い領域で</a:t>
            </a:r>
            <a:endParaRPr lang="en-US" altLang="ja-JP" sz="1600" dirty="0" smtClean="0"/>
          </a:p>
          <a:p>
            <a:pPr algn="ctr"/>
            <a:r>
              <a:rPr kumimoji="1" lang="ja-JP" altLang="en-US" sz="1600" dirty="0" smtClean="0"/>
              <a:t>立ち上がりが鈍る</a:t>
            </a:r>
            <a:endParaRPr kumimoji="1" lang="ja-JP" altLang="en-US" sz="1600" dirty="0"/>
          </a:p>
        </p:txBody>
      </p:sp>
      <p:sp>
        <p:nvSpPr>
          <p:cNvPr id="15" name="テキスト ボックス 14"/>
          <p:cNvSpPr txBox="1"/>
          <p:nvPr/>
        </p:nvSpPr>
        <p:spPr>
          <a:xfrm>
            <a:off x="1862701" y="1937057"/>
            <a:ext cx="1456198" cy="461665"/>
          </a:xfrm>
          <a:prstGeom prst="rect">
            <a:avLst/>
          </a:prstGeom>
          <a:noFill/>
        </p:spPr>
        <p:txBody>
          <a:bodyPr wrap="none" rtlCol="0">
            <a:spAutoFit/>
          </a:bodyPr>
          <a:lstStyle/>
          <a:p>
            <a:r>
              <a:rPr kumimoji="1" lang="en-US" altLang="ja-JP" sz="2400" dirty="0" smtClean="0"/>
              <a:t>Ids VS </a:t>
            </a:r>
            <a:r>
              <a:rPr kumimoji="1" lang="en-US" altLang="ja-JP" sz="2400" dirty="0" err="1" smtClean="0"/>
              <a:t>Vds</a:t>
            </a:r>
            <a:endParaRPr kumimoji="1" lang="ja-JP" altLang="en-US" sz="2400" dirty="0"/>
          </a:p>
        </p:txBody>
      </p:sp>
      <p:sp>
        <p:nvSpPr>
          <p:cNvPr id="16" name="テキスト ボックス 15"/>
          <p:cNvSpPr txBox="1"/>
          <p:nvPr/>
        </p:nvSpPr>
        <p:spPr>
          <a:xfrm>
            <a:off x="6232183" y="1924728"/>
            <a:ext cx="1439366" cy="461665"/>
          </a:xfrm>
          <a:prstGeom prst="rect">
            <a:avLst/>
          </a:prstGeom>
          <a:noFill/>
        </p:spPr>
        <p:txBody>
          <a:bodyPr wrap="none" rtlCol="0">
            <a:spAutoFit/>
          </a:bodyPr>
          <a:lstStyle/>
          <a:p>
            <a:r>
              <a:rPr kumimoji="1" lang="en-US" altLang="ja-JP" sz="2400" dirty="0" smtClean="0"/>
              <a:t>Ids VS </a:t>
            </a:r>
            <a:r>
              <a:rPr kumimoji="1" lang="en-US" altLang="ja-JP" sz="2400" dirty="0" err="1" smtClean="0"/>
              <a:t>Vgs</a:t>
            </a:r>
            <a:endParaRPr kumimoji="1" lang="ja-JP" altLang="en-US" sz="2400" dirty="0"/>
          </a:p>
        </p:txBody>
      </p:sp>
      <p:sp>
        <p:nvSpPr>
          <p:cNvPr id="25" name="右矢印 24"/>
          <p:cNvSpPr/>
          <p:nvPr/>
        </p:nvSpPr>
        <p:spPr>
          <a:xfrm>
            <a:off x="5908840" y="4567054"/>
            <a:ext cx="646686" cy="484632"/>
          </a:xfrm>
          <a:prstGeom prst="rightArrow">
            <a:avLst/>
          </a:prstGeom>
          <a:solidFill>
            <a:srgbClr val="660066">
              <a:alpha val="74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26" name="テキスト ボックス 25"/>
          <p:cNvSpPr txBox="1"/>
          <p:nvPr/>
        </p:nvSpPr>
        <p:spPr>
          <a:xfrm>
            <a:off x="6555526" y="4579383"/>
            <a:ext cx="1876235" cy="369332"/>
          </a:xfrm>
          <a:prstGeom prst="rect">
            <a:avLst/>
          </a:prstGeom>
          <a:solidFill>
            <a:srgbClr val="660066">
              <a:alpha val="41000"/>
            </a:srgbClr>
          </a:solidFill>
          <a:ln>
            <a:solidFill>
              <a:schemeClr val="tx1"/>
            </a:solidFill>
          </a:ln>
        </p:spPr>
        <p:txBody>
          <a:bodyPr wrap="none" rtlCol="0">
            <a:spAutoFit/>
          </a:bodyPr>
          <a:lstStyle/>
          <a:p>
            <a:r>
              <a:rPr lang="en-US" altLang="ja-JP" dirty="0" smtClean="0"/>
              <a:t>④</a:t>
            </a:r>
            <a:r>
              <a:rPr lang="ja-JP" altLang="en-US" dirty="0" smtClean="0"/>
              <a:t>閾電圧の上昇</a:t>
            </a:r>
            <a:endParaRPr kumimoji="1" lang="ja-JP" altLang="en-US" dirty="0"/>
          </a:p>
        </p:txBody>
      </p:sp>
      <p:cxnSp>
        <p:nvCxnSpPr>
          <p:cNvPr id="18" name="直線矢印コネクタ 17"/>
          <p:cNvCxnSpPr/>
          <p:nvPr/>
        </p:nvCxnSpPr>
        <p:spPr>
          <a:xfrm flipV="1">
            <a:off x="6566217" y="3438735"/>
            <a:ext cx="0" cy="829236"/>
          </a:xfrm>
          <a:prstGeom prst="straightConnector1">
            <a:avLst/>
          </a:prstGeom>
          <a:ln w="38100" cmpd="sng">
            <a:solidFill>
              <a:srgbClr val="0000FF"/>
            </a:solidFill>
            <a:tailEnd type="arrow"/>
          </a:ln>
        </p:spPr>
        <p:style>
          <a:lnRef idx="2">
            <a:schemeClr val="accent1"/>
          </a:lnRef>
          <a:fillRef idx="0">
            <a:schemeClr val="accent1"/>
          </a:fillRef>
          <a:effectRef idx="1">
            <a:schemeClr val="accent1"/>
          </a:effectRef>
          <a:fontRef idx="minor">
            <a:schemeClr val="tx1"/>
          </a:fontRef>
        </p:style>
      </p:cxnSp>
      <p:sp>
        <p:nvSpPr>
          <p:cNvPr id="20" name="テキスト ボックス 19"/>
          <p:cNvSpPr txBox="1"/>
          <p:nvPr/>
        </p:nvSpPr>
        <p:spPr>
          <a:xfrm>
            <a:off x="6743156" y="3752350"/>
            <a:ext cx="2225188" cy="369332"/>
          </a:xfrm>
          <a:prstGeom prst="rect">
            <a:avLst/>
          </a:prstGeom>
          <a:solidFill>
            <a:srgbClr val="0000FF">
              <a:alpha val="57000"/>
            </a:srgbClr>
          </a:solidFill>
          <a:ln>
            <a:solidFill>
              <a:schemeClr val="tx1"/>
            </a:solidFill>
          </a:ln>
        </p:spPr>
        <p:txBody>
          <a:bodyPr wrap="none" rtlCol="0">
            <a:spAutoFit/>
          </a:bodyPr>
          <a:lstStyle/>
          <a:p>
            <a:r>
              <a:rPr lang="en-US" altLang="ja-JP" dirty="0" smtClean="0"/>
              <a:t>③</a:t>
            </a:r>
            <a:r>
              <a:rPr lang="ja-JP" altLang="en-US" dirty="0" smtClean="0"/>
              <a:t>急激な立ち上がり</a:t>
            </a:r>
            <a:endParaRPr kumimoji="1" lang="ja-JP" altLang="en-US" dirty="0"/>
          </a:p>
        </p:txBody>
      </p:sp>
    </p:spTree>
    <p:extLst>
      <p:ext uri="{BB962C8B-B14F-4D97-AF65-F5344CB8AC3E}">
        <p14:creationId xmlns:p14="http://schemas.microsoft.com/office/powerpoint/2010/main" val="252211472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測定した</a:t>
            </a:r>
            <a:r>
              <a:rPr kumimoji="1" lang="en-US" altLang="ja-JP" dirty="0" smtClean="0"/>
              <a:t>TEG</a:t>
            </a:r>
            <a:r>
              <a:rPr kumimoji="1" lang="ja-JP" altLang="en-US" dirty="0" smtClean="0"/>
              <a:t>詳細</a:t>
            </a:r>
            <a:endParaRPr kumimoji="1" lang="ja-JP" altLang="en-US" dirty="0"/>
          </a:p>
        </p:txBody>
      </p:sp>
      <p:sp>
        <p:nvSpPr>
          <p:cNvPr id="4" name="日付プレースホルダー 3"/>
          <p:cNvSpPr>
            <a:spLocks noGrp="1"/>
          </p:cNvSpPr>
          <p:nvPr>
            <p:ph type="dt" sz="half" idx="10"/>
          </p:nvPr>
        </p:nvSpPr>
        <p:spPr/>
        <p:txBody>
          <a:bodyPr/>
          <a:lstStyle/>
          <a:p>
            <a:r>
              <a:rPr lang="en-US" altLang="ja-JP" smtClean="0"/>
              <a:t>2016</a:t>
            </a:r>
            <a:r>
              <a:rPr lang="ja-JP" altLang="en-US" smtClean="0"/>
              <a:t>年 </a:t>
            </a:r>
            <a:r>
              <a:rPr lang="en-US" altLang="ja-JP" smtClean="0"/>
              <a:t>6</a:t>
            </a:r>
            <a:r>
              <a:rPr lang="ja-JP" altLang="en-US" smtClean="0"/>
              <a:t>月 </a:t>
            </a:r>
            <a:r>
              <a:rPr lang="en-US" altLang="ja-JP" smtClean="0"/>
              <a:t>29</a:t>
            </a:r>
            <a:r>
              <a:rPr lang="ja-JP" altLang="en-US" smtClean="0"/>
              <a:t>日 水曜日</a:t>
            </a:r>
            <a:endParaRPr lang="ja-JP" altLang="en-US" dirty="0"/>
          </a:p>
        </p:txBody>
      </p:sp>
      <p:sp>
        <p:nvSpPr>
          <p:cNvPr id="5" name="フッター プレースホルダー 4"/>
          <p:cNvSpPr>
            <a:spLocks noGrp="1"/>
          </p:cNvSpPr>
          <p:nvPr>
            <p:ph type="ftr" sz="quarter" idx="11"/>
          </p:nvPr>
        </p:nvSpPr>
        <p:spPr/>
        <p:txBody>
          <a:bodyPr/>
          <a:lstStyle/>
          <a:p>
            <a:r>
              <a:rPr lang="ja-JP" altLang="en-US" sz="1200" dirty="0" smtClean="0"/>
              <a:t>第６回</a:t>
            </a:r>
            <a:r>
              <a:rPr lang="en-US" altLang="ja-JP" sz="1200" dirty="0" smtClean="0"/>
              <a:t>SOI</a:t>
            </a:r>
            <a:r>
              <a:rPr lang="ja-JP" altLang="en-US" sz="1200" dirty="0" smtClean="0"/>
              <a:t>研究会 </a:t>
            </a:r>
            <a:r>
              <a:rPr lang="en-US" altLang="ja-JP" sz="1200" dirty="0" smtClean="0"/>
              <a:t>@</a:t>
            </a:r>
            <a:r>
              <a:rPr lang="ja-JP" altLang="en-US" sz="1200" dirty="0" smtClean="0"/>
              <a:t>北海道大学</a:t>
            </a:r>
            <a:r>
              <a:rPr lang="en-US" altLang="ja-JP" sz="1200" dirty="0" smtClean="0"/>
              <a:t/>
            </a:r>
            <a:br>
              <a:rPr lang="en-US" altLang="ja-JP" sz="1200" dirty="0" smtClean="0"/>
            </a:br>
            <a:r>
              <a:rPr lang="en-US" altLang="ja-JP" sz="1200" dirty="0" smtClean="0"/>
              <a:t>LDD</a:t>
            </a:r>
            <a:r>
              <a:rPr lang="ja-JP" altLang="en-US" sz="1200" dirty="0" smtClean="0"/>
              <a:t>濃度改良後の</a:t>
            </a:r>
            <a:r>
              <a:rPr lang="en-US" altLang="ja-JP" sz="1200" dirty="0" smtClean="0"/>
              <a:t>SOI-FET</a:t>
            </a:r>
            <a:r>
              <a:rPr lang="ja-JP" altLang="en-US" sz="1200" dirty="0" smtClean="0"/>
              <a:t>の極低温環境下での</a:t>
            </a:r>
            <a:r>
              <a:rPr lang="en-US" altLang="ja-JP" sz="1200" dirty="0" smtClean="0"/>
              <a:t/>
            </a:r>
            <a:br>
              <a:rPr lang="en-US" altLang="ja-JP" sz="1200" dirty="0" smtClean="0"/>
            </a:br>
            <a:r>
              <a:rPr lang="ja-JP" altLang="en-US" sz="1200" dirty="0" smtClean="0"/>
              <a:t>異常特性の改善 </a:t>
            </a:r>
            <a:endParaRPr lang="ja-JP" altLang="en-US" sz="1200" dirty="0"/>
          </a:p>
        </p:txBody>
      </p:sp>
      <p:sp>
        <p:nvSpPr>
          <p:cNvPr id="6" name="スライド番号プレースホルダー 5"/>
          <p:cNvSpPr>
            <a:spLocks noGrp="1"/>
          </p:cNvSpPr>
          <p:nvPr>
            <p:ph type="sldNum" sz="quarter" idx="12"/>
          </p:nvPr>
        </p:nvSpPr>
        <p:spPr/>
        <p:txBody>
          <a:bodyPr/>
          <a:lstStyle/>
          <a:p>
            <a:fld id="{DEDF1EF5-B3F7-F542-883A-074CEEEC7BA2}" type="slidenum">
              <a:rPr lang="ja-JP" altLang="en-US" smtClean="0"/>
              <a:pPr/>
              <a:t>7</a:t>
            </a:fld>
            <a:endParaRPr lang="ja-JP" altLang="en-US" dirty="0"/>
          </a:p>
        </p:txBody>
      </p:sp>
      <p:sp>
        <p:nvSpPr>
          <p:cNvPr id="7" name="テキスト ボックス 6"/>
          <p:cNvSpPr txBox="1"/>
          <p:nvPr/>
        </p:nvSpPr>
        <p:spPr>
          <a:xfrm>
            <a:off x="4726701" y="1575107"/>
            <a:ext cx="2532364" cy="461665"/>
          </a:xfrm>
          <a:prstGeom prst="rect">
            <a:avLst/>
          </a:prstGeom>
          <a:noFill/>
        </p:spPr>
        <p:txBody>
          <a:bodyPr wrap="none" rtlCol="0">
            <a:spAutoFit/>
          </a:bodyPr>
          <a:lstStyle/>
          <a:p>
            <a:r>
              <a:rPr kumimoji="1" lang="en-US" altLang="ja-JP" sz="2400" dirty="0" smtClean="0"/>
              <a:t>ST2(Core</a:t>
            </a:r>
            <a:r>
              <a:rPr kumimoji="1" lang="ja-JP" altLang="en-US" sz="2400" dirty="0" smtClean="0"/>
              <a:t> </a:t>
            </a:r>
            <a:r>
              <a:rPr lang="ja-JP" altLang="ja-JP" sz="2400" dirty="0" smtClean="0"/>
              <a:t>L</a:t>
            </a:r>
            <a:r>
              <a:rPr lang="en-US" altLang="ja-JP" sz="2400" dirty="0" err="1" smtClean="0"/>
              <a:t>ow</a:t>
            </a:r>
            <a:r>
              <a:rPr lang="ja-JP" altLang="en-US" sz="2400" dirty="0" smtClean="0"/>
              <a:t> </a:t>
            </a:r>
            <a:r>
              <a:rPr lang="en-US" altLang="ja-JP" sz="2400" dirty="0" err="1" smtClean="0"/>
              <a:t>Vth</a:t>
            </a:r>
            <a:r>
              <a:rPr lang="en-US" altLang="ja-JP" sz="2400" dirty="0" smtClean="0"/>
              <a:t>)</a:t>
            </a:r>
            <a:endParaRPr kumimoji="1" lang="ja-JP" altLang="en-US" sz="2400" dirty="0"/>
          </a:p>
        </p:txBody>
      </p:sp>
      <p:sp>
        <p:nvSpPr>
          <p:cNvPr id="8" name="テキスト ボックス 7"/>
          <p:cNvSpPr txBox="1"/>
          <p:nvPr/>
        </p:nvSpPr>
        <p:spPr>
          <a:xfrm>
            <a:off x="457200" y="1575107"/>
            <a:ext cx="2763009" cy="461665"/>
          </a:xfrm>
          <a:prstGeom prst="rect">
            <a:avLst/>
          </a:prstGeom>
          <a:noFill/>
        </p:spPr>
        <p:txBody>
          <a:bodyPr wrap="none" rtlCol="0">
            <a:spAutoFit/>
          </a:bodyPr>
          <a:lstStyle/>
          <a:p>
            <a:r>
              <a:rPr kumimoji="1" lang="en-US" altLang="ja-JP" sz="2400" dirty="0" smtClean="0"/>
              <a:t>BT(Core Normal </a:t>
            </a:r>
            <a:r>
              <a:rPr kumimoji="1" lang="en-US" altLang="ja-JP" sz="2400" dirty="0" err="1" smtClean="0"/>
              <a:t>Vth</a:t>
            </a:r>
            <a:r>
              <a:rPr kumimoji="1" lang="en-US" altLang="ja-JP" dirty="0" smtClean="0"/>
              <a:t>)</a:t>
            </a:r>
            <a:endParaRPr kumimoji="1" lang="ja-JP" altLang="en-US" dirty="0"/>
          </a:p>
        </p:txBody>
      </p:sp>
      <p:graphicFrame>
        <p:nvGraphicFramePr>
          <p:cNvPr id="10" name="表 9"/>
          <p:cNvGraphicFramePr>
            <a:graphicFrameLocks noGrp="1"/>
          </p:cNvGraphicFramePr>
          <p:nvPr>
            <p:extLst>
              <p:ext uri="{D42A27DB-BD31-4B8C-83A1-F6EECF244321}">
                <p14:modId xmlns:p14="http://schemas.microsoft.com/office/powerpoint/2010/main" val="3532209430"/>
              </p:ext>
            </p:extLst>
          </p:nvPr>
        </p:nvGraphicFramePr>
        <p:xfrm>
          <a:off x="4726701" y="2222932"/>
          <a:ext cx="3553710" cy="2256227"/>
        </p:xfrm>
        <a:graphic>
          <a:graphicData uri="http://schemas.openxmlformats.org/drawingml/2006/table">
            <a:tbl>
              <a:tblPr firstRow="1" bandRow="1">
                <a:tableStyleId>{5C22544A-7EE6-4342-B048-85BDC9FD1C3A}</a:tableStyleId>
              </a:tblPr>
              <a:tblGrid>
                <a:gridCol w="710742"/>
                <a:gridCol w="710742"/>
                <a:gridCol w="710742"/>
                <a:gridCol w="710742"/>
                <a:gridCol w="710742"/>
              </a:tblGrid>
              <a:tr h="446407">
                <a:tc rowSpan="2" gridSpan="2">
                  <a:txBody>
                    <a:bodyPr/>
                    <a:lstStyle/>
                    <a:p>
                      <a:pPr algn="ctr"/>
                      <a:r>
                        <a:rPr kumimoji="1" lang="en-US" altLang="ja-JP" dirty="0" smtClean="0"/>
                        <a:t>N /P ST2</a:t>
                      </a:r>
                      <a:endParaRPr kumimoji="1" lang="ja-JP" altLang="en-US"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rowSpan="2" hMerge="1">
                  <a:txBody>
                    <a:bodyPr/>
                    <a:lstStyle/>
                    <a:p>
                      <a:endParaRPr kumimoji="1" lang="ja-JP" altLang="en-US"/>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gridSpan="3">
                  <a:txBody>
                    <a:bodyPr/>
                    <a:lstStyle/>
                    <a:p>
                      <a:pPr algn="ctr"/>
                      <a:r>
                        <a:rPr kumimoji="1" lang="en-US" altLang="ja-JP" dirty="0" smtClean="0"/>
                        <a:t>L [um]</a:t>
                      </a:r>
                      <a:endParaRPr kumimoji="1" lang="ja-JP" altLang="en-US"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hMerge="1">
                  <a:txBody>
                    <a:bodyPr/>
                    <a:lstStyle/>
                    <a:p>
                      <a:endParaRPr kumimoji="1" lang="ja-JP" alt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hMerge="1">
                  <a:txBody>
                    <a:bodyPr/>
                    <a:lstStyle/>
                    <a:p>
                      <a:endParaRPr kumimoji="1" lang="ja-JP" alt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452455">
                <a:tc gridSpan="2" vMerge="1">
                  <a:txBody>
                    <a:bodyPr/>
                    <a:lstStyle/>
                    <a:p>
                      <a:endParaRPr kumimoji="1" lang="ja-JP" alt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hMerge="1" vMerge="1">
                  <a:txBody>
                    <a:bodyPr/>
                    <a:lstStyle/>
                    <a:p>
                      <a:endParaRPr kumimoji="1" lang="ja-JP" alt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kumimoji="1" lang="en-US" altLang="ja-JP" dirty="0" smtClean="0"/>
                        <a:t>0.4</a:t>
                      </a:r>
                      <a:endParaRPr kumimoji="1" lang="ja-JP" alt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kumimoji="1" lang="en-US" altLang="ja-JP" dirty="0" smtClean="0"/>
                        <a:t>1</a:t>
                      </a:r>
                      <a:endParaRPr kumimoji="1" lang="ja-JP" alt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kumimoji="1" lang="en-US" altLang="ja-JP" dirty="0" smtClean="0"/>
                        <a:t>5</a:t>
                      </a:r>
                      <a:endParaRPr kumimoji="1" lang="ja-JP" alt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452455">
                <a:tc rowSpan="3">
                  <a:txBody>
                    <a:bodyPr/>
                    <a:lstStyle/>
                    <a:p>
                      <a:pPr algn="ctr"/>
                      <a:r>
                        <a:rPr kumimoji="1" lang="en-US" altLang="ja-JP" dirty="0" smtClean="0"/>
                        <a:t>W [um]</a:t>
                      </a:r>
                      <a:endParaRPr kumimoji="1" lang="ja-JP" altLang="en-US" dirty="0"/>
                    </a:p>
                  </a:txBody>
                  <a:tcPr vert="vert27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kumimoji="1" lang="en-US" altLang="ja-JP" dirty="0" smtClean="0"/>
                        <a:t>1</a:t>
                      </a:r>
                      <a:endParaRPr kumimoji="1" lang="ja-JP" alt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kumimoji="1" lang="en-US" altLang="ja-JP" dirty="0" smtClean="0"/>
                        <a:t>✔︎</a:t>
                      </a:r>
                      <a:endParaRPr kumimoji="1" lang="ja-JP" altLang="en-US" dirty="0" smtClean="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kumimoji="1" lang="en-US" altLang="ja-JP" dirty="0" smtClean="0"/>
                        <a:t>✔︎</a:t>
                      </a:r>
                      <a:endParaRPr kumimoji="1" lang="ja-JP" altLang="en-US" dirty="0" smtClean="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kumimoji="1" lang="en-US" altLang="ja-JP" dirty="0" smtClean="0"/>
                        <a:t>✔︎</a:t>
                      </a:r>
                      <a:endParaRPr kumimoji="1" lang="ja-JP" altLang="en-US" dirty="0" smtClean="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452455">
                <a:tc vMerge="1">
                  <a:txBody>
                    <a:bodyPr/>
                    <a:lstStyle/>
                    <a:p>
                      <a:endParaRPr kumimoji="1" lang="ja-JP" altLang="en-US" dirty="0"/>
                    </a:p>
                  </a:txBody>
                  <a:tcPr vert="vert27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kumimoji="1" lang="en-US" altLang="ja-JP" dirty="0" smtClean="0"/>
                        <a:t>2</a:t>
                      </a:r>
                      <a:endParaRPr kumimoji="1" lang="ja-JP" alt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kumimoji="1" lang="en-US" altLang="ja-JP" dirty="0" smtClean="0"/>
                        <a:t>✔︎</a:t>
                      </a:r>
                      <a:endParaRPr kumimoji="1" lang="ja-JP" altLang="en-US" dirty="0" smtClean="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kumimoji="1" lang="en-US" altLang="ja-JP" dirty="0" smtClean="0"/>
                        <a:t>✔︎</a:t>
                      </a:r>
                      <a:endParaRPr kumimoji="1" lang="ja-JP" altLang="en-US" dirty="0" smtClean="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kumimoji="1" lang="ja-JP" alt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000000"/>
                    </a:solidFill>
                  </a:tcPr>
                </a:tc>
              </a:tr>
              <a:tr h="452455">
                <a:tc vMerge="1">
                  <a:txBody>
                    <a:bodyPr/>
                    <a:lstStyle/>
                    <a:p>
                      <a:endParaRPr kumimoji="1" lang="ja-JP" altLang="en-US" dirty="0"/>
                    </a:p>
                  </a:txBody>
                  <a:tcPr vert="vert27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kumimoji="1" lang="en-US" altLang="ja-JP" dirty="0" smtClean="0"/>
                        <a:t>10</a:t>
                      </a:r>
                      <a:endParaRPr kumimoji="1" lang="ja-JP" alt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kumimoji="1" lang="en-US" altLang="ja-JP" dirty="0" smtClean="0"/>
                        <a:t>✔︎</a:t>
                      </a:r>
                      <a:endParaRPr kumimoji="1" lang="ja-JP" altLang="en-US" dirty="0" smtClean="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kumimoji="1" lang="en-US" altLang="ja-JP" dirty="0" smtClean="0"/>
                        <a:t>✔︎</a:t>
                      </a:r>
                      <a:endParaRPr kumimoji="1" lang="ja-JP" altLang="en-US" dirty="0" smtClean="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kumimoji="1" lang="en-US" altLang="ja-JP" dirty="0" smtClean="0"/>
                        <a:t>✔︎</a:t>
                      </a:r>
                      <a:endParaRPr kumimoji="1" lang="ja-JP" altLang="en-US" dirty="0" smtClean="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bl>
          </a:graphicData>
        </a:graphic>
      </p:graphicFrame>
      <p:graphicFrame>
        <p:nvGraphicFramePr>
          <p:cNvPr id="11" name="表 10"/>
          <p:cNvGraphicFramePr>
            <a:graphicFrameLocks noGrp="1"/>
          </p:cNvGraphicFramePr>
          <p:nvPr>
            <p:extLst>
              <p:ext uri="{D42A27DB-BD31-4B8C-83A1-F6EECF244321}">
                <p14:modId xmlns:p14="http://schemas.microsoft.com/office/powerpoint/2010/main" val="484726514"/>
              </p:ext>
            </p:extLst>
          </p:nvPr>
        </p:nvGraphicFramePr>
        <p:xfrm>
          <a:off x="457200" y="2119269"/>
          <a:ext cx="3065288" cy="1483360"/>
        </p:xfrm>
        <a:graphic>
          <a:graphicData uri="http://schemas.openxmlformats.org/drawingml/2006/table">
            <a:tbl>
              <a:tblPr firstRow="1" bandRow="1">
                <a:tableStyleId>{5C22544A-7EE6-4342-B048-85BDC9FD1C3A}</a:tableStyleId>
              </a:tblPr>
              <a:tblGrid>
                <a:gridCol w="766322"/>
                <a:gridCol w="766322"/>
                <a:gridCol w="766322"/>
                <a:gridCol w="766322"/>
              </a:tblGrid>
              <a:tr h="370840">
                <a:tc rowSpan="2" gridSpan="2">
                  <a:txBody>
                    <a:bodyPr/>
                    <a:lstStyle/>
                    <a:p>
                      <a:pPr algn="ctr"/>
                      <a:r>
                        <a:rPr kumimoji="1" lang="en-US" altLang="ja-JP" dirty="0" err="1" smtClean="0"/>
                        <a:t>Nch</a:t>
                      </a:r>
                      <a:r>
                        <a:rPr kumimoji="1" lang="en-US" altLang="ja-JP" dirty="0" smtClean="0"/>
                        <a:t> BT</a:t>
                      </a:r>
                      <a:endParaRPr kumimoji="1" lang="ja-JP" altLang="en-US"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rowSpan="2" hMerge="1">
                  <a:txBody>
                    <a:bodyPr/>
                    <a:lstStyle/>
                    <a:p>
                      <a:endParaRPr kumimoji="1" lang="ja-JP" altLang="en-US"/>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gridSpan="2">
                  <a:txBody>
                    <a:bodyPr/>
                    <a:lstStyle/>
                    <a:p>
                      <a:pPr algn="ctr"/>
                      <a:r>
                        <a:rPr kumimoji="1" lang="en-US" altLang="ja-JP" dirty="0" smtClean="0"/>
                        <a:t>L [um]</a:t>
                      </a:r>
                      <a:endParaRPr kumimoji="1" lang="ja-JP" altLang="en-US"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hMerge="1">
                  <a:txBody>
                    <a:bodyPr/>
                    <a:lstStyle/>
                    <a:p>
                      <a:endParaRPr kumimoji="1" lang="ja-JP" alt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370840">
                <a:tc gridSpan="2" vMerge="1">
                  <a:txBody>
                    <a:bodyPr/>
                    <a:lstStyle/>
                    <a:p>
                      <a:endParaRPr kumimoji="1" lang="ja-JP" alt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hMerge="1" vMerge="1">
                  <a:txBody>
                    <a:bodyPr/>
                    <a:lstStyle/>
                    <a:p>
                      <a:endParaRPr kumimoji="1" lang="ja-JP" alt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kumimoji="1" lang="en-US" altLang="ja-JP" dirty="0" smtClean="0"/>
                        <a:t>0.2</a:t>
                      </a:r>
                      <a:endParaRPr kumimoji="1" lang="ja-JP" alt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kumimoji="1" lang="en-US" altLang="ja-JP" dirty="0" smtClean="0"/>
                        <a:t>10</a:t>
                      </a:r>
                      <a:endParaRPr kumimoji="1" lang="ja-JP" alt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370840">
                <a:tc rowSpan="2">
                  <a:txBody>
                    <a:bodyPr/>
                    <a:lstStyle/>
                    <a:p>
                      <a:pPr algn="ctr"/>
                      <a:r>
                        <a:rPr kumimoji="1" lang="en-US" altLang="ja-JP" sz="1600" dirty="0" smtClean="0"/>
                        <a:t>W [um]</a:t>
                      </a:r>
                      <a:endParaRPr kumimoji="1" lang="ja-JP" altLang="en-US" sz="1600" dirty="0"/>
                    </a:p>
                  </a:txBody>
                  <a:tcPr vert="vert27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kumimoji="1" lang="en-US" altLang="ja-JP" dirty="0" smtClean="0"/>
                        <a:t>0.4</a:t>
                      </a:r>
                      <a:endParaRPr kumimoji="1" lang="ja-JP" alt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kumimoji="1" lang="en-US" altLang="ja-JP" dirty="0" smtClean="0"/>
                        <a:t>✔︎</a:t>
                      </a:r>
                      <a:endParaRPr kumimoji="1" lang="ja-JP" alt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kumimoji="1" lang="en-US" altLang="ja-JP" dirty="0" smtClean="0"/>
                        <a:t>✔︎</a:t>
                      </a:r>
                      <a:endParaRPr kumimoji="1" lang="ja-JP" altLang="en-US" dirty="0" smtClean="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370840">
                <a:tc vMerge="1">
                  <a:txBody>
                    <a:bodyPr/>
                    <a:lstStyle/>
                    <a:p>
                      <a:pPr algn="ctr"/>
                      <a:endParaRPr kumimoji="1" lang="ja-JP" altLang="en-US" dirty="0"/>
                    </a:p>
                  </a:txBody>
                  <a:tcPr vert="vert27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kumimoji="1" lang="en-US" altLang="ja-JP" dirty="0" smtClean="0"/>
                        <a:t>5</a:t>
                      </a:r>
                      <a:endParaRPr kumimoji="1" lang="ja-JP" alt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kumimoji="1" lang="en-US" altLang="ja-JP" dirty="0" smtClean="0"/>
                        <a:t>✔︎</a:t>
                      </a:r>
                      <a:endParaRPr kumimoji="1" lang="ja-JP" altLang="en-US" dirty="0" smtClean="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kumimoji="1" lang="en-US" altLang="ja-JP" dirty="0" smtClean="0"/>
                        <a:t>✔︎</a:t>
                      </a:r>
                      <a:endParaRPr kumimoji="1" lang="ja-JP" altLang="en-US" dirty="0" smtClean="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bl>
          </a:graphicData>
        </a:graphic>
      </p:graphicFrame>
      <p:graphicFrame>
        <p:nvGraphicFramePr>
          <p:cNvPr id="12" name="表 11"/>
          <p:cNvGraphicFramePr>
            <a:graphicFrameLocks noGrp="1"/>
          </p:cNvGraphicFramePr>
          <p:nvPr>
            <p:extLst>
              <p:ext uri="{D42A27DB-BD31-4B8C-83A1-F6EECF244321}">
                <p14:modId xmlns:p14="http://schemas.microsoft.com/office/powerpoint/2010/main" val="3385262416"/>
              </p:ext>
            </p:extLst>
          </p:nvPr>
        </p:nvGraphicFramePr>
        <p:xfrm>
          <a:off x="457200" y="3876129"/>
          <a:ext cx="3089912" cy="1854200"/>
        </p:xfrm>
        <a:graphic>
          <a:graphicData uri="http://schemas.openxmlformats.org/drawingml/2006/table">
            <a:tbl>
              <a:tblPr firstRow="1" bandRow="1">
                <a:tableStyleId>{5C22544A-7EE6-4342-B048-85BDC9FD1C3A}</a:tableStyleId>
              </a:tblPr>
              <a:tblGrid>
                <a:gridCol w="772478"/>
                <a:gridCol w="772478"/>
                <a:gridCol w="772478"/>
                <a:gridCol w="772478"/>
              </a:tblGrid>
              <a:tr h="370840">
                <a:tc rowSpan="2" gridSpan="2">
                  <a:txBody>
                    <a:bodyPr/>
                    <a:lstStyle/>
                    <a:p>
                      <a:pPr algn="ctr"/>
                      <a:r>
                        <a:rPr kumimoji="1" lang="en-US" altLang="ja-JP" dirty="0" err="1" smtClean="0"/>
                        <a:t>Pch</a:t>
                      </a:r>
                      <a:r>
                        <a:rPr kumimoji="1" lang="en-US" altLang="ja-JP" dirty="0" smtClean="0"/>
                        <a:t> BT</a:t>
                      </a:r>
                      <a:endParaRPr kumimoji="1" lang="ja-JP" altLang="en-US"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rowSpan="2" hMerge="1">
                  <a:txBody>
                    <a:bodyPr/>
                    <a:lstStyle/>
                    <a:p>
                      <a:endParaRPr kumimoji="1" lang="ja-JP" altLang="en-US"/>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gridSpan="2">
                  <a:txBody>
                    <a:bodyPr/>
                    <a:lstStyle/>
                    <a:p>
                      <a:pPr algn="ctr"/>
                      <a:r>
                        <a:rPr kumimoji="1" lang="en-US" altLang="ja-JP" dirty="0" smtClean="0"/>
                        <a:t>L [um]</a:t>
                      </a:r>
                      <a:endParaRPr kumimoji="1" lang="ja-JP" altLang="en-US"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hMerge="1">
                  <a:txBody>
                    <a:bodyPr/>
                    <a:lstStyle/>
                    <a:p>
                      <a:endParaRPr kumimoji="1" lang="ja-JP" alt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370840">
                <a:tc gridSpan="2" vMerge="1">
                  <a:txBody>
                    <a:bodyPr/>
                    <a:lstStyle/>
                    <a:p>
                      <a:endParaRPr kumimoji="1" lang="ja-JP" alt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hMerge="1" vMerge="1">
                  <a:txBody>
                    <a:bodyPr/>
                    <a:lstStyle/>
                    <a:p>
                      <a:endParaRPr kumimoji="1" lang="ja-JP" alt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kumimoji="1" lang="en-US" altLang="ja-JP" dirty="0" smtClean="0"/>
                        <a:t>0.2</a:t>
                      </a:r>
                      <a:endParaRPr kumimoji="1" lang="ja-JP" alt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kumimoji="1" lang="en-US" altLang="ja-JP" dirty="0" smtClean="0"/>
                        <a:t>10</a:t>
                      </a:r>
                      <a:endParaRPr kumimoji="1" lang="ja-JP" alt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370840">
                <a:tc rowSpan="3">
                  <a:txBody>
                    <a:bodyPr/>
                    <a:lstStyle/>
                    <a:p>
                      <a:pPr algn="ctr"/>
                      <a:r>
                        <a:rPr kumimoji="1" lang="en-US" altLang="ja-JP" dirty="0" smtClean="0"/>
                        <a:t>W [um]</a:t>
                      </a:r>
                      <a:endParaRPr kumimoji="1" lang="ja-JP" altLang="en-US" dirty="0"/>
                    </a:p>
                  </a:txBody>
                  <a:tcPr vert="vert27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kumimoji="1" lang="en-US" altLang="ja-JP" dirty="0" smtClean="0"/>
                        <a:t>0.5</a:t>
                      </a:r>
                      <a:endParaRPr kumimoji="1" lang="ja-JP" alt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kumimoji="1" lang="en-US" altLang="ja-JP" dirty="0" smtClean="0"/>
                        <a:t>✔︎</a:t>
                      </a:r>
                      <a:endParaRPr kumimoji="1" lang="ja-JP" altLang="en-US" dirty="0" smtClean="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kumimoji="1" lang="ja-JP" alt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tx1"/>
                    </a:solidFill>
                  </a:tcPr>
                </a:tc>
              </a:tr>
              <a:tr h="370840">
                <a:tc vMerge="1">
                  <a:txBody>
                    <a:bodyPr/>
                    <a:lstStyle/>
                    <a:p>
                      <a:pPr algn="ctr"/>
                      <a:endParaRPr kumimoji="1" lang="ja-JP" alt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kumimoji="1" lang="en-US" altLang="ja-JP" dirty="0" smtClean="0"/>
                        <a:t>0.63</a:t>
                      </a:r>
                      <a:endParaRPr kumimoji="1" lang="ja-JP" alt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kumimoji="1" lang="ja-JP" alt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000000"/>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kumimoji="1" lang="en-US" altLang="ja-JP" dirty="0" smtClean="0"/>
                        <a:t>✔︎</a:t>
                      </a:r>
                      <a:endParaRPr kumimoji="1" lang="ja-JP" altLang="en-US" dirty="0" smtClean="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370840">
                <a:tc vMerge="1">
                  <a:txBody>
                    <a:bodyPr/>
                    <a:lstStyle/>
                    <a:p>
                      <a:pPr algn="ctr"/>
                      <a:endParaRPr kumimoji="1" lang="ja-JP" alt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kumimoji="1" lang="en-US" altLang="ja-JP" dirty="0" smtClean="0"/>
                        <a:t>5</a:t>
                      </a:r>
                      <a:endParaRPr kumimoji="1" lang="ja-JP" altLang="en-US"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kumimoji="1" lang="en-US" altLang="ja-JP" dirty="0" smtClean="0"/>
                        <a:t>✔︎</a:t>
                      </a:r>
                      <a:endParaRPr kumimoji="1" lang="ja-JP" altLang="en-US" dirty="0" smtClean="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kumimoji="1" lang="en-US" altLang="ja-JP" dirty="0" smtClean="0"/>
                        <a:t>✔︎</a:t>
                      </a:r>
                      <a:endParaRPr kumimoji="1" lang="ja-JP" altLang="en-US" dirty="0" smtClean="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bl>
          </a:graphicData>
        </a:graphic>
      </p:graphicFrame>
      <p:sp>
        <p:nvSpPr>
          <p:cNvPr id="3" name="テキスト ボックス 2"/>
          <p:cNvSpPr txBox="1"/>
          <p:nvPr/>
        </p:nvSpPr>
        <p:spPr>
          <a:xfrm>
            <a:off x="4420749" y="4672845"/>
            <a:ext cx="4070608" cy="1200329"/>
          </a:xfrm>
          <a:prstGeom prst="rect">
            <a:avLst/>
          </a:prstGeom>
          <a:noFill/>
        </p:spPr>
        <p:txBody>
          <a:bodyPr wrap="none" rtlCol="0">
            <a:spAutoFit/>
          </a:bodyPr>
          <a:lstStyle/>
          <a:p>
            <a:r>
              <a:rPr kumimoji="1" lang="en-US" altLang="ja-JP" dirty="0" smtClean="0"/>
              <a:t>BT-type -&gt; </a:t>
            </a:r>
            <a:r>
              <a:rPr kumimoji="1" lang="en-US" altLang="ja-JP" dirty="0" err="1" smtClean="0"/>
              <a:t>Nch</a:t>
            </a:r>
            <a:r>
              <a:rPr kumimoji="1" lang="ja-JP" altLang="en-US" dirty="0" smtClean="0"/>
              <a:t>と</a:t>
            </a:r>
            <a:r>
              <a:rPr kumimoji="1" lang="en-US" altLang="ja-JP" dirty="0" err="1" smtClean="0"/>
              <a:t>Pch</a:t>
            </a:r>
            <a:r>
              <a:rPr kumimoji="1" lang="ja-JP" altLang="en-US" dirty="0" smtClean="0"/>
              <a:t>で４種類ずつ</a:t>
            </a:r>
            <a:endParaRPr kumimoji="1" lang="en-US" altLang="ja-JP" dirty="0" smtClean="0"/>
          </a:p>
          <a:p>
            <a:r>
              <a:rPr lang="en-US" altLang="ja-JP" dirty="0" smtClean="0"/>
              <a:t>ST2-type -&gt; </a:t>
            </a:r>
            <a:r>
              <a:rPr lang="en-US" altLang="ja-JP" dirty="0" err="1" smtClean="0"/>
              <a:t>Nch</a:t>
            </a:r>
            <a:r>
              <a:rPr lang="ja-JP" altLang="en-US" dirty="0" smtClean="0"/>
              <a:t>と</a:t>
            </a:r>
            <a:r>
              <a:rPr lang="en-US" altLang="ja-JP" dirty="0" err="1" smtClean="0"/>
              <a:t>Pch</a:t>
            </a:r>
            <a:r>
              <a:rPr lang="ja-JP" altLang="en-US" dirty="0" smtClean="0"/>
              <a:t>で８種類ずつ　測定</a:t>
            </a:r>
            <a:endParaRPr lang="en-US" altLang="ja-JP" dirty="0" smtClean="0"/>
          </a:p>
          <a:p>
            <a:endParaRPr lang="en-US" altLang="ja-JP" dirty="0"/>
          </a:p>
          <a:p>
            <a:r>
              <a:rPr lang="ja-JP" altLang="en-US" dirty="0" smtClean="0"/>
              <a:t>以上の素子全ての</a:t>
            </a:r>
            <a:r>
              <a:rPr lang="en-US" altLang="ja-JP" dirty="0" smtClean="0"/>
              <a:t>IV</a:t>
            </a:r>
            <a:r>
              <a:rPr lang="ja-JP" altLang="en-US" dirty="0" smtClean="0"/>
              <a:t>測定は完了</a:t>
            </a:r>
            <a:endParaRPr lang="en-US" altLang="ja-JP" dirty="0" smtClean="0"/>
          </a:p>
        </p:txBody>
      </p:sp>
    </p:spTree>
    <p:extLst>
      <p:ext uri="{BB962C8B-B14F-4D97-AF65-F5344CB8AC3E}">
        <p14:creationId xmlns:p14="http://schemas.microsoft.com/office/powerpoint/2010/main" val="311847145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p:txBody>
          <a:bodyPr/>
          <a:lstStyle/>
          <a:p>
            <a:endParaRPr kumimoji="1" lang="ja-JP" altLang="en-US"/>
          </a:p>
        </p:txBody>
      </p:sp>
      <p:sp>
        <p:nvSpPr>
          <p:cNvPr id="4" name="日付プレースホルダー 3"/>
          <p:cNvSpPr>
            <a:spLocks noGrp="1"/>
          </p:cNvSpPr>
          <p:nvPr>
            <p:ph type="dt" sz="half" idx="10"/>
          </p:nvPr>
        </p:nvSpPr>
        <p:spPr/>
        <p:txBody>
          <a:bodyPr/>
          <a:lstStyle/>
          <a:p>
            <a:r>
              <a:rPr lang="en-US" altLang="ja-JP" smtClean="0"/>
              <a:t>2016</a:t>
            </a:r>
            <a:r>
              <a:rPr lang="ja-JP" altLang="en-US" smtClean="0"/>
              <a:t>年 </a:t>
            </a:r>
            <a:r>
              <a:rPr lang="en-US" altLang="ja-JP" smtClean="0"/>
              <a:t>6</a:t>
            </a:r>
            <a:r>
              <a:rPr lang="ja-JP" altLang="en-US" smtClean="0"/>
              <a:t>月 </a:t>
            </a:r>
            <a:r>
              <a:rPr lang="en-US" altLang="ja-JP" smtClean="0"/>
              <a:t>29</a:t>
            </a:r>
            <a:r>
              <a:rPr lang="ja-JP" altLang="en-US" smtClean="0"/>
              <a:t>日 水曜日</a:t>
            </a:r>
            <a:endParaRPr lang="ja-JP" altLang="en-US" dirty="0"/>
          </a:p>
        </p:txBody>
      </p:sp>
      <p:sp>
        <p:nvSpPr>
          <p:cNvPr id="5" name="フッター プレースホルダー 4"/>
          <p:cNvSpPr>
            <a:spLocks noGrp="1"/>
          </p:cNvSpPr>
          <p:nvPr>
            <p:ph type="ftr" sz="quarter" idx="11"/>
          </p:nvPr>
        </p:nvSpPr>
        <p:spPr/>
        <p:txBody>
          <a:bodyPr/>
          <a:lstStyle/>
          <a:p>
            <a:r>
              <a:rPr lang="ja-JP" altLang="en-US" smtClean="0"/>
              <a:t>第６回</a:t>
            </a:r>
            <a:r>
              <a:rPr lang="en-US" altLang="ja-JP" smtClean="0"/>
              <a:t>SOI</a:t>
            </a:r>
            <a:r>
              <a:rPr lang="ja-JP" altLang="en-US" smtClean="0"/>
              <a:t>研究会 </a:t>
            </a:r>
            <a:r>
              <a:rPr lang="en-US" altLang="ja-JP" smtClean="0"/>
              <a:t>@</a:t>
            </a:r>
            <a:r>
              <a:rPr lang="ja-JP" altLang="en-US" smtClean="0"/>
              <a:t>北海道大学 </a:t>
            </a:r>
            <a:r>
              <a:rPr lang="en-US" altLang="ja-JP" smtClean="0"/>
              <a:t>LDD</a:t>
            </a:r>
            <a:r>
              <a:rPr lang="ja-JP" altLang="en-US" smtClean="0"/>
              <a:t>濃度改良後の</a:t>
            </a:r>
            <a:r>
              <a:rPr lang="en-US" altLang="ja-JP" smtClean="0"/>
              <a:t>SOI-FET</a:t>
            </a:r>
            <a:r>
              <a:rPr lang="ja-JP" altLang="en-US" smtClean="0"/>
              <a:t>の極低温環境下での 異常特性の改善 </a:t>
            </a:r>
            <a:endParaRPr lang="ja-JP" altLang="en-US" dirty="0"/>
          </a:p>
        </p:txBody>
      </p:sp>
      <p:sp>
        <p:nvSpPr>
          <p:cNvPr id="6" name="スライド番号プレースホルダー 5"/>
          <p:cNvSpPr>
            <a:spLocks noGrp="1"/>
          </p:cNvSpPr>
          <p:nvPr>
            <p:ph type="sldNum" sz="quarter" idx="12"/>
          </p:nvPr>
        </p:nvSpPr>
        <p:spPr/>
        <p:txBody>
          <a:bodyPr/>
          <a:lstStyle/>
          <a:p>
            <a:fld id="{DEDF1EF5-B3F7-F542-883A-074CEEEC7BA2}" type="slidenum">
              <a:rPr lang="ja-JP" altLang="en-US" smtClean="0"/>
              <a:pPr/>
              <a:t>8</a:t>
            </a:fld>
            <a:endParaRPr lang="ja-JP" altLang="en-US" dirty="0"/>
          </a:p>
        </p:txBody>
      </p:sp>
      <p:pic>
        <p:nvPicPr>
          <p:cNvPr id="7" name="図 6" descr="スクリーンショット 2016-02-05 6.39.5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テキスト ボックス 1"/>
          <p:cNvSpPr txBox="1"/>
          <p:nvPr/>
        </p:nvSpPr>
        <p:spPr>
          <a:xfrm>
            <a:off x="1158875" y="1517650"/>
            <a:ext cx="479618" cy="261610"/>
          </a:xfrm>
          <a:prstGeom prst="rect">
            <a:avLst/>
          </a:prstGeom>
          <a:noFill/>
        </p:spPr>
        <p:txBody>
          <a:bodyPr wrap="none" rtlCol="0">
            <a:spAutoFit/>
          </a:bodyPr>
          <a:lstStyle/>
          <a:p>
            <a:r>
              <a:rPr kumimoji="1" lang="en-US" altLang="ja-JP" sz="1050" b="1" dirty="0" smtClean="0"/>
              <a:t>×10</a:t>
            </a:r>
            <a:r>
              <a:rPr kumimoji="1" lang="en-US" altLang="ja-JP" sz="1050" b="1" baseline="30000" dirty="0" smtClean="0"/>
              <a:t>-3</a:t>
            </a:r>
            <a:endParaRPr kumimoji="1" lang="ja-JP" altLang="en-US" sz="1050" b="1" dirty="0"/>
          </a:p>
        </p:txBody>
      </p:sp>
      <p:sp>
        <p:nvSpPr>
          <p:cNvPr id="8" name="テキスト ボックス 7"/>
          <p:cNvSpPr txBox="1"/>
          <p:nvPr/>
        </p:nvSpPr>
        <p:spPr>
          <a:xfrm>
            <a:off x="635001" y="1704975"/>
            <a:ext cx="650874" cy="230832"/>
          </a:xfrm>
          <a:prstGeom prst="rect">
            <a:avLst/>
          </a:prstGeom>
          <a:solidFill>
            <a:schemeClr val="tx1"/>
          </a:solidFill>
        </p:spPr>
        <p:txBody>
          <a:bodyPr wrap="square" rtlCol="0">
            <a:spAutoFit/>
          </a:bodyPr>
          <a:lstStyle/>
          <a:p>
            <a:pPr algn="r"/>
            <a:r>
              <a:rPr lang="en-US" altLang="ja-JP" sz="900" b="1" dirty="0" smtClean="0">
                <a:solidFill>
                  <a:srgbClr val="FFFFFF"/>
                </a:solidFill>
              </a:rPr>
              <a:t>0.25mA</a:t>
            </a:r>
            <a:endParaRPr kumimoji="1" lang="ja-JP" altLang="en-US" sz="900" b="1" dirty="0">
              <a:solidFill>
                <a:srgbClr val="FFFFFF"/>
              </a:solidFill>
            </a:endParaRPr>
          </a:p>
        </p:txBody>
      </p:sp>
      <p:sp>
        <p:nvSpPr>
          <p:cNvPr id="9" name="テキスト ボックス 8"/>
          <p:cNvSpPr txBox="1"/>
          <p:nvPr/>
        </p:nvSpPr>
        <p:spPr>
          <a:xfrm>
            <a:off x="3597276" y="1779260"/>
            <a:ext cx="549273" cy="230832"/>
          </a:xfrm>
          <a:prstGeom prst="rect">
            <a:avLst/>
          </a:prstGeom>
          <a:solidFill>
            <a:schemeClr val="tx1"/>
          </a:solidFill>
        </p:spPr>
        <p:txBody>
          <a:bodyPr wrap="square" rtlCol="0">
            <a:spAutoFit/>
          </a:bodyPr>
          <a:lstStyle/>
          <a:p>
            <a:pPr algn="r"/>
            <a:r>
              <a:rPr lang="en-US" altLang="ja-JP" sz="900" b="1" dirty="0" smtClean="0">
                <a:solidFill>
                  <a:srgbClr val="FFFFFF"/>
                </a:solidFill>
              </a:rPr>
              <a:t>0.18mA</a:t>
            </a:r>
            <a:endParaRPr kumimoji="1" lang="ja-JP" altLang="en-US" sz="900" b="1" dirty="0">
              <a:solidFill>
                <a:srgbClr val="FFFFFF"/>
              </a:solidFill>
            </a:endParaRPr>
          </a:p>
        </p:txBody>
      </p:sp>
      <p:sp>
        <p:nvSpPr>
          <p:cNvPr id="10" name="テキスト ボックス 9"/>
          <p:cNvSpPr txBox="1"/>
          <p:nvPr/>
        </p:nvSpPr>
        <p:spPr>
          <a:xfrm>
            <a:off x="6479631" y="1663844"/>
            <a:ext cx="476249" cy="230832"/>
          </a:xfrm>
          <a:prstGeom prst="rect">
            <a:avLst/>
          </a:prstGeom>
          <a:solidFill>
            <a:schemeClr val="tx1"/>
          </a:solidFill>
        </p:spPr>
        <p:txBody>
          <a:bodyPr wrap="square" rtlCol="0">
            <a:spAutoFit/>
          </a:bodyPr>
          <a:lstStyle/>
          <a:p>
            <a:pPr algn="r"/>
            <a:r>
              <a:rPr lang="en-US" altLang="ja-JP" sz="900" b="1" dirty="0" smtClean="0">
                <a:solidFill>
                  <a:srgbClr val="FFFFFF"/>
                </a:solidFill>
              </a:rPr>
              <a:t>0.6uA</a:t>
            </a:r>
            <a:endParaRPr kumimoji="1" lang="ja-JP" altLang="en-US" sz="900" b="1" dirty="0">
              <a:solidFill>
                <a:srgbClr val="FFFFFF"/>
              </a:solidFill>
            </a:endParaRPr>
          </a:p>
        </p:txBody>
      </p:sp>
      <p:sp>
        <p:nvSpPr>
          <p:cNvPr id="11" name="テキスト ボックス 10"/>
          <p:cNvSpPr txBox="1"/>
          <p:nvPr/>
        </p:nvSpPr>
        <p:spPr>
          <a:xfrm>
            <a:off x="752475" y="3568700"/>
            <a:ext cx="533399" cy="230832"/>
          </a:xfrm>
          <a:prstGeom prst="rect">
            <a:avLst/>
          </a:prstGeom>
          <a:solidFill>
            <a:schemeClr val="tx1"/>
          </a:solidFill>
        </p:spPr>
        <p:txBody>
          <a:bodyPr wrap="square" rtlCol="0">
            <a:spAutoFit/>
          </a:bodyPr>
          <a:lstStyle/>
          <a:p>
            <a:pPr algn="r"/>
            <a:r>
              <a:rPr lang="en-US" altLang="ja-JP" sz="900" b="1" dirty="0" smtClean="0">
                <a:solidFill>
                  <a:srgbClr val="FFFFFF"/>
                </a:solidFill>
              </a:rPr>
              <a:t>0.5mA</a:t>
            </a:r>
            <a:endParaRPr kumimoji="1" lang="ja-JP" altLang="en-US" sz="900" b="1" dirty="0">
              <a:solidFill>
                <a:srgbClr val="FFFFFF"/>
              </a:solidFill>
            </a:endParaRPr>
          </a:p>
        </p:txBody>
      </p:sp>
      <p:sp>
        <p:nvSpPr>
          <p:cNvPr id="12" name="テキスト ボックス 11"/>
          <p:cNvSpPr txBox="1"/>
          <p:nvPr/>
        </p:nvSpPr>
        <p:spPr>
          <a:xfrm>
            <a:off x="3597276" y="3453284"/>
            <a:ext cx="574674" cy="230832"/>
          </a:xfrm>
          <a:prstGeom prst="rect">
            <a:avLst/>
          </a:prstGeom>
          <a:solidFill>
            <a:schemeClr val="tx1"/>
          </a:solidFill>
        </p:spPr>
        <p:txBody>
          <a:bodyPr wrap="square" rtlCol="0">
            <a:spAutoFit/>
          </a:bodyPr>
          <a:lstStyle/>
          <a:p>
            <a:pPr algn="r"/>
            <a:r>
              <a:rPr lang="en-US" altLang="ja-JP" sz="900" b="1" dirty="0" smtClean="0">
                <a:solidFill>
                  <a:srgbClr val="FFFFFF"/>
                </a:solidFill>
              </a:rPr>
              <a:t>0.35mA</a:t>
            </a:r>
            <a:endParaRPr kumimoji="1" lang="ja-JP" altLang="en-US" sz="900" b="1" dirty="0">
              <a:solidFill>
                <a:srgbClr val="FFFFFF"/>
              </a:solidFill>
            </a:endParaRPr>
          </a:p>
        </p:txBody>
      </p:sp>
      <p:sp>
        <p:nvSpPr>
          <p:cNvPr id="13" name="テキスト ボックス 12"/>
          <p:cNvSpPr txBox="1"/>
          <p:nvPr/>
        </p:nvSpPr>
        <p:spPr>
          <a:xfrm>
            <a:off x="873125" y="5241925"/>
            <a:ext cx="422273" cy="230832"/>
          </a:xfrm>
          <a:prstGeom prst="rect">
            <a:avLst/>
          </a:prstGeom>
          <a:solidFill>
            <a:schemeClr val="tx1"/>
          </a:solidFill>
        </p:spPr>
        <p:txBody>
          <a:bodyPr wrap="square" rtlCol="0">
            <a:spAutoFit/>
          </a:bodyPr>
          <a:lstStyle/>
          <a:p>
            <a:pPr algn="r"/>
            <a:r>
              <a:rPr lang="en-US" altLang="ja-JP" sz="900" b="1" dirty="0">
                <a:solidFill>
                  <a:srgbClr val="FFFFFF"/>
                </a:solidFill>
              </a:rPr>
              <a:t>2</a:t>
            </a:r>
            <a:r>
              <a:rPr lang="en-US" altLang="ja-JP" sz="900" b="1" dirty="0" smtClean="0">
                <a:solidFill>
                  <a:srgbClr val="FFFFFF"/>
                </a:solidFill>
              </a:rPr>
              <a:t>mA</a:t>
            </a:r>
            <a:endParaRPr kumimoji="1" lang="ja-JP" altLang="en-US" sz="900" b="1" dirty="0">
              <a:solidFill>
                <a:srgbClr val="FFFFFF"/>
              </a:solidFill>
            </a:endParaRPr>
          </a:p>
        </p:txBody>
      </p:sp>
      <p:sp>
        <p:nvSpPr>
          <p:cNvPr id="14" name="テキスト ボックス 13"/>
          <p:cNvSpPr txBox="1"/>
          <p:nvPr/>
        </p:nvSpPr>
        <p:spPr>
          <a:xfrm>
            <a:off x="3613150" y="5212234"/>
            <a:ext cx="533399" cy="230832"/>
          </a:xfrm>
          <a:prstGeom prst="rect">
            <a:avLst/>
          </a:prstGeom>
          <a:solidFill>
            <a:schemeClr val="tx1"/>
          </a:solidFill>
        </p:spPr>
        <p:txBody>
          <a:bodyPr wrap="square" rtlCol="0">
            <a:spAutoFit/>
          </a:bodyPr>
          <a:lstStyle/>
          <a:p>
            <a:pPr algn="r"/>
            <a:r>
              <a:rPr lang="en-US" altLang="ja-JP" sz="900" b="1" dirty="0" smtClean="0">
                <a:solidFill>
                  <a:srgbClr val="FFFFFF"/>
                </a:solidFill>
              </a:rPr>
              <a:t>1.4mA</a:t>
            </a:r>
            <a:endParaRPr kumimoji="1" lang="ja-JP" altLang="en-US" sz="900" b="1" dirty="0">
              <a:solidFill>
                <a:srgbClr val="FFFFFF"/>
              </a:solidFill>
            </a:endParaRPr>
          </a:p>
        </p:txBody>
      </p:sp>
      <p:sp>
        <p:nvSpPr>
          <p:cNvPr id="15" name="テキスト ボックス 14"/>
          <p:cNvSpPr txBox="1"/>
          <p:nvPr/>
        </p:nvSpPr>
        <p:spPr>
          <a:xfrm>
            <a:off x="6524625" y="5212234"/>
            <a:ext cx="533399" cy="230832"/>
          </a:xfrm>
          <a:prstGeom prst="rect">
            <a:avLst/>
          </a:prstGeom>
          <a:solidFill>
            <a:schemeClr val="tx1"/>
          </a:solidFill>
        </p:spPr>
        <p:txBody>
          <a:bodyPr wrap="square" rtlCol="0">
            <a:spAutoFit/>
          </a:bodyPr>
          <a:lstStyle/>
          <a:p>
            <a:pPr algn="r"/>
            <a:r>
              <a:rPr lang="en-US" altLang="ja-JP" sz="900" b="1" dirty="0" smtClean="0">
                <a:solidFill>
                  <a:srgbClr val="FFFFFF"/>
                </a:solidFill>
              </a:rPr>
              <a:t>0.6mA</a:t>
            </a:r>
            <a:endParaRPr kumimoji="1" lang="ja-JP" altLang="en-US" sz="900" b="1" dirty="0">
              <a:solidFill>
                <a:srgbClr val="FFFFFF"/>
              </a:solidFill>
            </a:endParaRPr>
          </a:p>
        </p:txBody>
      </p:sp>
      <p:sp>
        <p:nvSpPr>
          <p:cNvPr id="16" name="テキスト ボックス 15"/>
          <p:cNvSpPr txBox="1"/>
          <p:nvPr/>
        </p:nvSpPr>
        <p:spPr>
          <a:xfrm>
            <a:off x="1219201" y="3155950"/>
            <a:ext cx="330199" cy="230832"/>
          </a:xfrm>
          <a:prstGeom prst="rect">
            <a:avLst/>
          </a:prstGeom>
          <a:solidFill>
            <a:schemeClr val="tx1"/>
          </a:solidFill>
        </p:spPr>
        <p:txBody>
          <a:bodyPr wrap="square" rtlCol="0">
            <a:spAutoFit/>
          </a:bodyPr>
          <a:lstStyle/>
          <a:p>
            <a:pPr algn="ctr"/>
            <a:r>
              <a:rPr lang="en-US" altLang="ja-JP" sz="900" b="1" dirty="0" smtClean="0">
                <a:solidFill>
                  <a:srgbClr val="FFFFFF"/>
                </a:solidFill>
              </a:rPr>
              <a:t>0V</a:t>
            </a:r>
            <a:endParaRPr kumimoji="1" lang="ja-JP" altLang="en-US" sz="900" b="1" dirty="0">
              <a:solidFill>
                <a:srgbClr val="FFFFFF"/>
              </a:solidFill>
            </a:endParaRPr>
          </a:p>
        </p:txBody>
      </p:sp>
      <p:sp>
        <p:nvSpPr>
          <p:cNvPr id="17" name="テキスト ボックス 16"/>
          <p:cNvSpPr txBox="1"/>
          <p:nvPr/>
        </p:nvSpPr>
        <p:spPr>
          <a:xfrm>
            <a:off x="2759076" y="3155950"/>
            <a:ext cx="330199" cy="230832"/>
          </a:xfrm>
          <a:prstGeom prst="rect">
            <a:avLst/>
          </a:prstGeom>
          <a:solidFill>
            <a:schemeClr val="tx1"/>
          </a:solidFill>
        </p:spPr>
        <p:txBody>
          <a:bodyPr wrap="square" rtlCol="0">
            <a:spAutoFit/>
          </a:bodyPr>
          <a:lstStyle/>
          <a:p>
            <a:pPr algn="ctr"/>
            <a:r>
              <a:rPr lang="en-US" altLang="ja-JP" sz="900" b="1" dirty="0">
                <a:solidFill>
                  <a:srgbClr val="FFFFFF"/>
                </a:solidFill>
              </a:rPr>
              <a:t>2</a:t>
            </a:r>
            <a:r>
              <a:rPr lang="en-US" altLang="ja-JP" sz="900" b="1" dirty="0" smtClean="0">
                <a:solidFill>
                  <a:srgbClr val="FFFFFF"/>
                </a:solidFill>
              </a:rPr>
              <a:t>V</a:t>
            </a:r>
            <a:endParaRPr kumimoji="1" lang="ja-JP" altLang="en-US" sz="900" b="1" dirty="0">
              <a:solidFill>
                <a:srgbClr val="FFFFFF"/>
              </a:solidFill>
            </a:endParaRPr>
          </a:p>
        </p:txBody>
      </p:sp>
    </p:spTree>
    <p:extLst>
      <p:ext uri="{BB962C8B-B14F-4D97-AF65-F5344CB8AC3E}">
        <p14:creationId xmlns:p14="http://schemas.microsoft.com/office/powerpoint/2010/main" val="18113123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p:txBody>
          <a:bodyPr/>
          <a:lstStyle/>
          <a:p>
            <a:endParaRPr kumimoji="1" lang="ja-JP" altLang="en-US"/>
          </a:p>
        </p:txBody>
      </p:sp>
      <p:sp>
        <p:nvSpPr>
          <p:cNvPr id="4" name="日付プレースホルダー 3"/>
          <p:cNvSpPr>
            <a:spLocks noGrp="1"/>
          </p:cNvSpPr>
          <p:nvPr>
            <p:ph type="dt" sz="half" idx="10"/>
          </p:nvPr>
        </p:nvSpPr>
        <p:spPr/>
        <p:txBody>
          <a:bodyPr/>
          <a:lstStyle/>
          <a:p>
            <a:r>
              <a:rPr lang="en-US" altLang="ja-JP" smtClean="0"/>
              <a:t>2016</a:t>
            </a:r>
            <a:r>
              <a:rPr lang="ja-JP" altLang="en-US" smtClean="0"/>
              <a:t>年 </a:t>
            </a:r>
            <a:r>
              <a:rPr lang="en-US" altLang="ja-JP" smtClean="0"/>
              <a:t>6</a:t>
            </a:r>
            <a:r>
              <a:rPr lang="ja-JP" altLang="en-US" smtClean="0"/>
              <a:t>月 </a:t>
            </a:r>
            <a:r>
              <a:rPr lang="en-US" altLang="ja-JP" smtClean="0"/>
              <a:t>29</a:t>
            </a:r>
            <a:r>
              <a:rPr lang="ja-JP" altLang="en-US" smtClean="0"/>
              <a:t>日 水曜日</a:t>
            </a:r>
            <a:endParaRPr lang="ja-JP" altLang="en-US" dirty="0"/>
          </a:p>
        </p:txBody>
      </p:sp>
      <p:sp>
        <p:nvSpPr>
          <p:cNvPr id="5" name="フッター プレースホルダー 4"/>
          <p:cNvSpPr>
            <a:spLocks noGrp="1"/>
          </p:cNvSpPr>
          <p:nvPr>
            <p:ph type="ftr" sz="quarter" idx="11"/>
          </p:nvPr>
        </p:nvSpPr>
        <p:spPr/>
        <p:txBody>
          <a:bodyPr/>
          <a:lstStyle/>
          <a:p>
            <a:r>
              <a:rPr lang="ja-JP" altLang="en-US" smtClean="0"/>
              <a:t>第６回</a:t>
            </a:r>
            <a:r>
              <a:rPr lang="en-US" altLang="ja-JP" smtClean="0"/>
              <a:t>SOI</a:t>
            </a:r>
            <a:r>
              <a:rPr lang="ja-JP" altLang="en-US" smtClean="0"/>
              <a:t>研究会 </a:t>
            </a:r>
            <a:r>
              <a:rPr lang="en-US" altLang="ja-JP" smtClean="0"/>
              <a:t>@</a:t>
            </a:r>
            <a:r>
              <a:rPr lang="ja-JP" altLang="en-US" smtClean="0"/>
              <a:t>北海道大学 </a:t>
            </a:r>
            <a:r>
              <a:rPr lang="en-US" altLang="ja-JP" smtClean="0"/>
              <a:t>LDD</a:t>
            </a:r>
            <a:r>
              <a:rPr lang="ja-JP" altLang="en-US" smtClean="0"/>
              <a:t>濃度改良後の</a:t>
            </a:r>
            <a:r>
              <a:rPr lang="en-US" altLang="ja-JP" smtClean="0"/>
              <a:t>SOI-FET</a:t>
            </a:r>
            <a:r>
              <a:rPr lang="ja-JP" altLang="en-US" smtClean="0"/>
              <a:t>の極低温環境下での 異常特性の改善 </a:t>
            </a:r>
            <a:endParaRPr lang="ja-JP" altLang="en-US" dirty="0"/>
          </a:p>
        </p:txBody>
      </p:sp>
      <p:sp>
        <p:nvSpPr>
          <p:cNvPr id="6" name="スライド番号プレースホルダー 5"/>
          <p:cNvSpPr>
            <a:spLocks noGrp="1"/>
          </p:cNvSpPr>
          <p:nvPr>
            <p:ph type="sldNum" sz="quarter" idx="12"/>
          </p:nvPr>
        </p:nvSpPr>
        <p:spPr/>
        <p:txBody>
          <a:bodyPr/>
          <a:lstStyle/>
          <a:p>
            <a:fld id="{DEDF1EF5-B3F7-F542-883A-074CEEEC7BA2}" type="slidenum">
              <a:rPr lang="ja-JP" altLang="en-US" smtClean="0"/>
              <a:pPr/>
              <a:t>9</a:t>
            </a:fld>
            <a:endParaRPr lang="ja-JP" altLang="en-US" dirty="0"/>
          </a:p>
        </p:txBody>
      </p:sp>
      <p:pic>
        <p:nvPicPr>
          <p:cNvPr id="7" name="図 6" descr="スクリーンショット 2016-02-05 6.47.2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38627"/>
          </a:xfrm>
          <a:prstGeom prst="rect">
            <a:avLst/>
          </a:prstGeom>
        </p:spPr>
      </p:pic>
      <p:sp>
        <p:nvSpPr>
          <p:cNvPr id="2" name="テキスト ボックス 1"/>
          <p:cNvSpPr txBox="1"/>
          <p:nvPr/>
        </p:nvSpPr>
        <p:spPr>
          <a:xfrm>
            <a:off x="933450" y="1743531"/>
            <a:ext cx="389850" cy="246221"/>
          </a:xfrm>
          <a:prstGeom prst="rect">
            <a:avLst/>
          </a:prstGeom>
          <a:solidFill>
            <a:srgbClr val="000000"/>
          </a:solidFill>
        </p:spPr>
        <p:txBody>
          <a:bodyPr wrap="none" rtlCol="0">
            <a:spAutoFit/>
          </a:bodyPr>
          <a:lstStyle/>
          <a:p>
            <a:r>
              <a:rPr kumimoji="1" lang="en-US" altLang="ja-JP" sz="1000" b="1" dirty="0" smtClean="0">
                <a:solidFill>
                  <a:srgbClr val="FFFFFF"/>
                </a:solidFill>
              </a:rPr>
              <a:t>10</a:t>
            </a:r>
            <a:r>
              <a:rPr kumimoji="1" lang="en-US" altLang="ja-JP" sz="1000" b="1" baseline="30000" dirty="0" smtClean="0">
                <a:solidFill>
                  <a:srgbClr val="FFFFFF"/>
                </a:solidFill>
              </a:rPr>
              <a:t>-4</a:t>
            </a:r>
            <a:endParaRPr kumimoji="1" lang="ja-JP" altLang="en-US" sz="1000" b="1" dirty="0">
              <a:solidFill>
                <a:srgbClr val="FFFFFF"/>
              </a:solidFill>
            </a:endParaRPr>
          </a:p>
        </p:txBody>
      </p:sp>
      <p:sp>
        <p:nvSpPr>
          <p:cNvPr id="8" name="テキスト ボックス 7"/>
          <p:cNvSpPr txBox="1"/>
          <p:nvPr/>
        </p:nvSpPr>
        <p:spPr>
          <a:xfrm>
            <a:off x="3740150" y="1743531"/>
            <a:ext cx="389850" cy="246221"/>
          </a:xfrm>
          <a:prstGeom prst="rect">
            <a:avLst/>
          </a:prstGeom>
          <a:solidFill>
            <a:srgbClr val="000000"/>
          </a:solidFill>
        </p:spPr>
        <p:txBody>
          <a:bodyPr wrap="none" rtlCol="0">
            <a:spAutoFit/>
          </a:bodyPr>
          <a:lstStyle/>
          <a:p>
            <a:r>
              <a:rPr kumimoji="1" lang="en-US" altLang="ja-JP" sz="1000" b="1" dirty="0" smtClean="0">
                <a:solidFill>
                  <a:srgbClr val="FFFFFF"/>
                </a:solidFill>
              </a:rPr>
              <a:t>10</a:t>
            </a:r>
            <a:r>
              <a:rPr kumimoji="1" lang="en-US" altLang="ja-JP" sz="1000" b="1" baseline="30000" dirty="0" smtClean="0">
                <a:solidFill>
                  <a:srgbClr val="FFFFFF"/>
                </a:solidFill>
              </a:rPr>
              <a:t>-4</a:t>
            </a:r>
            <a:endParaRPr kumimoji="1" lang="ja-JP" altLang="en-US" sz="1000" b="1" dirty="0">
              <a:solidFill>
                <a:srgbClr val="FFFFFF"/>
              </a:solidFill>
            </a:endParaRPr>
          </a:p>
        </p:txBody>
      </p:sp>
      <p:sp>
        <p:nvSpPr>
          <p:cNvPr id="9" name="テキスト ボックス 8"/>
          <p:cNvSpPr txBox="1"/>
          <p:nvPr/>
        </p:nvSpPr>
        <p:spPr>
          <a:xfrm>
            <a:off x="6548231" y="1649710"/>
            <a:ext cx="389850" cy="246221"/>
          </a:xfrm>
          <a:prstGeom prst="rect">
            <a:avLst/>
          </a:prstGeom>
          <a:solidFill>
            <a:srgbClr val="000000"/>
          </a:solidFill>
        </p:spPr>
        <p:txBody>
          <a:bodyPr wrap="none" rtlCol="0">
            <a:spAutoFit/>
          </a:bodyPr>
          <a:lstStyle/>
          <a:p>
            <a:r>
              <a:rPr kumimoji="1" lang="en-US" altLang="ja-JP" sz="1000" b="1" dirty="0" smtClean="0">
                <a:solidFill>
                  <a:srgbClr val="FFFFFF"/>
                </a:solidFill>
              </a:rPr>
              <a:t>10</a:t>
            </a:r>
            <a:r>
              <a:rPr kumimoji="1" lang="en-US" altLang="ja-JP" sz="1000" b="1" baseline="30000" dirty="0" smtClean="0">
                <a:solidFill>
                  <a:srgbClr val="FFFFFF"/>
                </a:solidFill>
              </a:rPr>
              <a:t>-4</a:t>
            </a:r>
            <a:endParaRPr kumimoji="1" lang="ja-JP" altLang="en-US" sz="1000" b="1" dirty="0">
              <a:solidFill>
                <a:srgbClr val="FFFFFF"/>
              </a:solidFill>
            </a:endParaRPr>
          </a:p>
        </p:txBody>
      </p:sp>
      <p:sp>
        <p:nvSpPr>
          <p:cNvPr id="10" name="テキスト ボックス 9"/>
          <p:cNvSpPr txBox="1"/>
          <p:nvPr/>
        </p:nvSpPr>
        <p:spPr>
          <a:xfrm>
            <a:off x="933450" y="3362781"/>
            <a:ext cx="384164" cy="246221"/>
          </a:xfrm>
          <a:prstGeom prst="rect">
            <a:avLst/>
          </a:prstGeom>
          <a:solidFill>
            <a:srgbClr val="000000"/>
          </a:solidFill>
        </p:spPr>
        <p:txBody>
          <a:bodyPr wrap="none" rtlCol="0">
            <a:spAutoFit/>
          </a:bodyPr>
          <a:lstStyle/>
          <a:p>
            <a:r>
              <a:rPr kumimoji="1" lang="en-US" altLang="ja-JP" sz="1000" b="1" dirty="0" smtClean="0">
                <a:solidFill>
                  <a:srgbClr val="FFFFFF"/>
                </a:solidFill>
              </a:rPr>
              <a:t>10</a:t>
            </a:r>
            <a:r>
              <a:rPr kumimoji="1" lang="en-US" altLang="ja-JP" sz="1000" b="1" baseline="30000" dirty="0" smtClean="0">
                <a:solidFill>
                  <a:srgbClr val="FFFFFF"/>
                </a:solidFill>
              </a:rPr>
              <a:t>-3</a:t>
            </a:r>
            <a:endParaRPr kumimoji="1" lang="ja-JP" altLang="en-US" sz="1000" b="1" dirty="0">
              <a:solidFill>
                <a:srgbClr val="FFFFFF"/>
              </a:solidFill>
            </a:endParaRPr>
          </a:p>
        </p:txBody>
      </p:sp>
      <p:sp>
        <p:nvSpPr>
          <p:cNvPr id="11" name="テキスト ボックス 10"/>
          <p:cNvSpPr txBox="1"/>
          <p:nvPr/>
        </p:nvSpPr>
        <p:spPr>
          <a:xfrm>
            <a:off x="3745836" y="3362781"/>
            <a:ext cx="384164" cy="246221"/>
          </a:xfrm>
          <a:prstGeom prst="rect">
            <a:avLst/>
          </a:prstGeom>
          <a:solidFill>
            <a:srgbClr val="000000"/>
          </a:solidFill>
        </p:spPr>
        <p:txBody>
          <a:bodyPr wrap="none" rtlCol="0">
            <a:spAutoFit/>
          </a:bodyPr>
          <a:lstStyle/>
          <a:p>
            <a:r>
              <a:rPr kumimoji="1" lang="en-US" altLang="ja-JP" sz="1000" b="1" dirty="0" smtClean="0">
                <a:solidFill>
                  <a:srgbClr val="FFFFFF"/>
                </a:solidFill>
              </a:rPr>
              <a:t>10</a:t>
            </a:r>
            <a:r>
              <a:rPr kumimoji="1" lang="en-US" altLang="ja-JP" sz="1000" b="1" baseline="30000" dirty="0" smtClean="0">
                <a:solidFill>
                  <a:srgbClr val="FFFFFF"/>
                </a:solidFill>
              </a:rPr>
              <a:t>-3</a:t>
            </a:r>
            <a:endParaRPr kumimoji="1" lang="ja-JP" altLang="en-US" sz="1000" b="1" dirty="0">
              <a:solidFill>
                <a:srgbClr val="FFFFFF"/>
              </a:solidFill>
            </a:endParaRPr>
          </a:p>
        </p:txBody>
      </p:sp>
      <p:sp>
        <p:nvSpPr>
          <p:cNvPr id="12" name="テキスト ボックス 11"/>
          <p:cNvSpPr txBox="1"/>
          <p:nvPr/>
        </p:nvSpPr>
        <p:spPr>
          <a:xfrm>
            <a:off x="939136" y="5213806"/>
            <a:ext cx="384164" cy="246221"/>
          </a:xfrm>
          <a:prstGeom prst="rect">
            <a:avLst/>
          </a:prstGeom>
          <a:solidFill>
            <a:srgbClr val="000000"/>
          </a:solidFill>
        </p:spPr>
        <p:txBody>
          <a:bodyPr wrap="none" rtlCol="0">
            <a:spAutoFit/>
          </a:bodyPr>
          <a:lstStyle/>
          <a:p>
            <a:r>
              <a:rPr kumimoji="1" lang="en-US" altLang="ja-JP" sz="1000" b="1" dirty="0" smtClean="0">
                <a:solidFill>
                  <a:srgbClr val="FFFFFF"/>
                </a:solidFill>
              </a:rPr>
              <a:t>10</a:t>
            </a:r>
            <a:r>
              <a:rPr kumimoji="1" lang="en-US" altLang="ja-JP" sz="1000" b="1" baseline="30000" dirty="0" smtClean="0">
                <a:solidFill>
                  <a:srgbClr val="FFFFFF"/>
                </a:solidFill>
              </a:rPr>
              <a:t>-3</a:t>
            </a:r>
            <a:endParaRPr kumimoji="1" lang="ja-JP" altLang="en-US" sz="1000" b="1" dirty="0">
              <a:solidFill>
                <a:srgbClr val="FFFFFF"/>
              </a:solidFill>
            </a:endParaRPr>
          </a:p>
        </p:txBody>
      </p:sp>
      <p:sp>
        <p:nvSpPr>
          <p:cNvPr id="13" name="テキスト ボックス 12"/>
          <p:cNvSpPr txBox="1"/>
          <p:nvPr/>
        </p:nvSpPr>
        <p:spPr>
          <a:xfrm>
            <a:off x="3778250" y="5213806"/>
            <a:ext cx="384164" cy="246221"/>
          </a:xfrm>
          <a:prstGeom prst="rect">
            <a:avLst/>
          </a:prstGeom>
          <a:solidFill>
            <a:srgbClr val="000000"/>
          </a:solidFill>
        </p:spPr>
        <p:txBody>
          <a:bodyPr wrap="none" rtlCol="0">
            <a:spAutoFit/>
          </a:bodyPr>
          <a:lstStyle/>
          <a:p>
            <a:r>
              <a:rPr kumimoji="1" lang="en-US" altLang="ja-JP" sz="1000" b="1" dirty="0" smtClean="0">
                <a:solidFill>
                  <a:srgbClr val="FFFFFF"/>
                </a:solidFill>
              </a:rPr>
              <a:t>10</a:t>
            </a:r>
            <a:r>
              <a:rPr kumimoji="1" lang="en-US" altLang="ja-JP" sz="1000" b="1" baseline="30000" dirty="0" smtClean="0">
                <a:solidFill>
                  <a:srgbClr val="FFFFFF"/>
                </a:solidFill>
              </a:rPr>
              <a:t>-3</a:t>
            </a:r>
            <a:endParaRPr kumimoji="1" lang="ja-JP" altLang="en-US" sz="1000" b="1" dirty="0">
              <a:solidFill>
                <a:srgbClr val="FFFFFF"/>
              </a:solidFill>
            </a:endParaRPr>
          </a:p>
        </p:txBody>
      </p:sp>
      <p:sp>
        <p:nvSpPr>
          <p:cNvPr id="14" name="テキスト ボックス 13"/>
          <p:cNvSpPr txBox="1"/>
          <p:nvPr/>
        </p:nvSpPr>
        <p:spPr>
          <a:xfrm>
            <a:off x="6598367" y="5136633"/>
            <a:ext cx="384164" cy="246221"/>
          </a:xfrm>
          <a:prstGeom prst="rect">
            <a:avLst/>
          </a:prstGeom>
          <a:solidFill>
            <a:srgbClr val="000000"/>
          </a:solidFill>
        </p:spPr>
        <p:txBody>
          <a:bodyPr wrap="none" rtlCol="0">
            <a:spAutoFit/>
          </a:bodyPr>
          <a:lstStyle/>
          <a:p>
            <a:r>
              <a:rPr kumimoji="1" lang="en-US" altLang="ja-JP" sz="1000" b="1" dirty="0" smtClean="0">
                <a:solidFill>
                  <a:srgbClr val="FFFFFF"/>
                </a:solidFill>
              </a:rPr>
              <a:t>10</a:t>
            </a:r>
            <a:r>
              <a:rPr kumimoji="1" lang="en-US" altLang="ja-JP" sz="1000" b="1" baseline="30000" dirty="0" smtClean="0">
                <a:solidFill>
                  <a:srgbClr val="FFFFFF"/>
                </a:solidFill>
              </a:rPr>
              <a:t>-3</a:t>
            </a:r>
            <a:endParaRPr kumimoji="1" lang="ja-JP" altLang="en-US" sz="1000" b="1" dirty="0">
              <a:solidFill>
                <a:srgbClr val="FFFFFF"/>
              </a:solidFill>
            </a:endParaRPr>
          </a:p>
        </p:txBody>
      </p:sp>
      <p:sp>
        <p:nvSpPr>
          <p:cNvPr id="15" name="テキスト ボックス 14"/>
          <p:cNvSpPr txBox="1"/>
          <p:nvPr/>
        </p:nvSpPr>
        <p:spPr>
          <a:xfrm>
            <a:off x="6554209" y="6127392"/>
            <a:ext cx="428322" cy="246221"/>
          </a:xfrm>
          <a:prstGeom prst="rect">
            <a:avLst/>
          </a:prstGeom>
          <a:solidFill>
            <a:srgbClr val="000000"/>
          </a:solidFill>
        </p:spPr>
        <p:txBody>
          <a:bodyPr wrap="none" rtlCol="0">
            <a:spAutoFit/>
          </a:bodyPr>
          <a:lstStyle/>
          <a:p>
            <a:r>
              <a:rPr kumimoji="1" lang="en-US" altLang="ja-JP" sz="1000" b="1" dirty="0" smtClean="0">
                <a:solidFill>
                  <a:srgbClr val="FFFFFF"/>
                </a:solidFill>
              </a:rPr>
              <a:t>10</a:t>
            </a:r>
            <a:r>
              <a:rPr kumimoji="1" lang="en-US" altLang="ja-JP" sz="1000" b="1" baseline="30000" dirty="0" smtClean="0">
                <a:solidFill>
                  <a:srgbClr val="FFFFFF"/>
                </a:solidFill>
              </a:rPr>
              <a:t>-11</a:t>
            </a:r>
            <a:endParaRPr kumimoji="1" lang="ja-JP" altLang="en-US" sz="1000" b="1" dirty="0">
              <a:solidFill>
                <a:srgbClr val="FFFFFF"/>
              </a:solidFill>
            </a:endParaRPr>
          </a:p>
        </p:txBody>
      </p:sp>
      <p:sp>
        <p:nvSpPr>
          <p:cNvPr id="16" name="テキスト ボックス 15"/>
          <p:cNvSpPr txBox="1"/>
          <p:nvPr/>
        </p:nvSpPr>
        <p:spPr>
          <a:xfrm>
            <a:off x="3721268" y="6368077"/>
            <a:ext cx="441146" cy="246221"/>
          </a:xfrm>
          <a:prstGeom prst="rect">
            <a:avLst/>
          </a:prstGeom>
          <a:solidFill>
            <a:srgbClr val="000000"/>
          </a:solidFill>
        </p:spPr>
        <p:txBody>
          <a:bodyPr wrap="none" rtlCol="0">
            <a:spAutoFit/>
          </a:bodyPr>
          <a:lstStyle/>
          <a:p>
            <a:r>
              <a:rPr kumimoji="1" lang="en-US" altLang="ja-JP" sz="1000" b="1" dirty="0" smtClean="0">
                <a:solidFill>
                  <a:srgbClr val="FFFFFF"/>
                </a:solidFill>
              </a:rPr>
              <a:t>10</a:t>
            </a:r>
            <a:r>
              <a:rPr kumimoji="1" lang="en-US" altLang="ja-JP" sz="1000" b="1" baseline="30000" dirty="0" smtClean="0">
                <a:solidFill>
                  <a:srgbClr val="FFFFFF"/>
                </a:solidFill>
              </a:rPr>
              <a:t>-10</a:t>
            </a:r>
            <a:endParaRPr kumimoji="1" lang="ja-JP" altLang="en-US" sz="1000" b="1" dirty="0">
              <a:solidFill>
                <a:srgbClr val="FFFFFF"/>
              </a:solidFill>
            </a:endParaRPr>
          </a:p>
        </p:txBody>
      </p:sp>
      <p:sp>
        <p:nvSpPr>
          <p:cNvPr id="17" name="テキスト ボックス 16"/>
          <p:cNvSpPr txBox="1"/>
          <p:nvPr/>
        </p:nvSpPr>
        <p:spPr>
          <a:xfrm>
            <a:off x="882154" y="6208969"/>
            <a:ext cx="441146" cy="246221"/>
          </a:xfrm>
          <a:prstGeom prst="rect">
            <a:avLst/>
          </a:prstGeom>
          <a:solidFill>
            <a:srgbClr val="000000"/>
          </a:solidFill>
        </p:spPr>
        <p:txBody>
          <a:bodyPr wrap="none" rtlCol="0">
            <a:spAutoFit/>
          </a:bodyPr>
          <a:lstStyle/>
          <a:p>
            <a:r>
              <a:rPr kumimoji="1" lang="en-US" altLang="ja-JP" sz="1000" b="1" dirty="0" smtClean="0">
                <a:solidFill>
                  <a:srgbClr val="FFFFFF"/>
                </a:solidFill>
              </a:rPr>
              <a:t>10</a:t>
            </a:r>
            <a:r>
              <a:rPr kumimoji="1" lang="en-US" altLang="ja-JP" sz="1000" b="1" baseline="30000" dirty="0" smtClean="0">
                <a:solidFill>
                  <a:srgbClr val="FFFFFF"/>
                </a:solidFill>
              </a:rPr>
              <a:t>-10</a:t>
            </a:r>
            <a:endParaRPr kumimoji="1" lang="ja-JP" altLang="en-US" sz="1000" b="1" dirty="0">
              <a:solidFill>
                <a:srgbClr val="FFFFFF"/>
              </a:solidFill>
            </a:endParaRPr>
          </a:p>
        </p:txBody>
      </p:sp>
      <p:sp>
        <p:nvSpPr>
          <p:cNvPr id="18" name="テキスト ボックス 17"/>
          <p:cNvSpPr txBox="1"/>
          <p:nvPr/>
        </p:nvSpPr>
        <p:spPr>
          <a:xfrm>
            <a:off x="933450" y="4632781"/>
            <a:ext cx="441146" cy="246221"/>
          </a:xfrm>
          <a:prstGeom prst="rect">
            <a:avLst/>
          </a:prstGeom>
          <a:solidFill>
            <a:srgbClr val="000000"/>
          </a:solidFill>
        </p:spPr>
        <p:txBody>
          <a:bodyPr wrap="none" rtlCol="0">
            <a:spAutoFit/>
          </a:bodyPr>
          <a:lstStyle/>
          <a:p>
            <a:r>
              <a:rPr kumimoji="1" lang="en-US" altLang="ja-JP" sz="1000" b="1" dirty="0" smtClean="0">
                <a:solidFill>
                  <a:srgbClr val="FFFFFF"/>
                </a:solidFill>
              </a:rPr>
              <a:t>10</a:t>
            </a:r>
            <a:r>
              <a:rPr kumimoji="1" lang="en-US" altLang="ja-JP" sz="1000" b="1" baseline="30000" dirty="0" smtClean="0">
                <a:solidFill>
                  <a:srgbClr val="FFFFFF"/>
                </a:solidFill>
              </a:rPr>
              <a:t>-10</a:t>
            </a:r>
            <a:endParaRPr kumimoji="1" lang="ja-JP" altLang="en-US" sz="1000" b="1" dirty="0">
              <a:solidFill>
                <a:srgbClr val="FFFFFF"/>
              </a:solidFill>
            </a:endParaRPr>
          </a:p>
        </p:txBody>
      </p:sp>
      <p:sp>
        <p:nvSpPr>
          <p:cNvPr id="19" name="テキスト ボックス 18"/>
          <p:cNvSpPr txBox="1"/>
          <p:nvPr/>
        </p:nvSpPr>
        <p:spPr>
          <a:xfrm>
            <a:off x="3721268" y="4337506"/>
            <a:ext cx="428322" cy="246221"/>
          </a:xfrm>
          <a:prstGeom prst="rect">
            <a:avLst/>
          </a:prstGeom>
          <a:solidFill>
            <a:srgbClr val="000000"/>
          </a:solidFill>
        </p:spPr>
        <p:txBody>
          <a:bodyPr wrap="none" rtlCol="0">
            <a:spAutoFit/>
          </a:bodyPr>
          <a:lstStyle/>
          <a:p>
            <a:r>
              <a:rPr kumimoji="1" lang="en-US" altLang="ja-JP" sz="1000" b="1" dirty="0" smtClean="0">
                <a:solidFill>
                  <a:srgbClr val="FFFFFF"/>
                </a:solidFill>
              </a:rPr>
              <a:t>10</a:t>
            </a:r>
            <a:r>
              <a:rPr kumimoji="1" lang="en-US" altLang="ja-JP" sz="1000" b="1" baseline="30000" dirty="0" smtClean="0">
                <a:solidFill>
                  <a:srgbClr val="FFFFFF"/>
                </a:solidFill>
              </a:rPr>
              <a:t>-11</a:t>
            </a:r>
            <a:endParaRPr kumimoji="1" lang="ja-JP" altLang="en-US" sz="1000" b="1" dirty="0">
              <a:solidFill>
                <a:srgbClr val="FFFFFF"/>
              </a:solidFill>
            </a:endParaRPr>
          </a:p>
        </p:txBody>
      </p:sp>
      <p:sp>
        <p:nvSpPr>
          <p:cNvPr id="20" name="テキスト ボックス 19"/>
          <p:cNvSpPr txBox="1"/>
          <p:nvPr/>
        </p:nvSpPr>
        <p:spPr>
          <a:xfrm>
            <a:off x="3721268" y="4664531"/>
            <a:ext cx="441146" cy="246221"/>
          </a:xfrm>
          <a:prstGeom prst="rect">
            <a:avLst/>
          </a:prstGeom>
          <a:solidFill>
            <a:srgbClr val="000000"/>
          </a:solidFill>
        </p:spPr>
        <p:txBody>
          <a:bodyPr wrap="none" rtlCol="0">
            <a:spAutoFit/>
          </a:bodyPr>
          <a:lstStyle/>
          <a:p>
            <a:r>
              <a:rPr kumimoji="1" lang="en-US" altLang="ja-JP" sz="1000" b="1" dirty="0" smtClean="0">
                <a:solidFill>
                  <a:srgbClr val="FFFFFF"/>
                </a:solidFill>
              </a:rPr>
              <a:t>10</a:t>
            </a:r>
            <a:r>
              <a:rPr kumimoji="1" lang="en-US" altLang="ja-JP" sz="1000" b="1" baseline="30000" dirty="0" smtClean="0">
                <a:solidFill>
                  <a:srgbClr val="FFFFFF"/>
                </a:solidFill>
              </a:rPr>
              <a:t>-14</a:t>
            </a:r>
            <a:endParaRPr kumimoji="1" lang="ja-JP" altLang="en-US" sz="1000" b="1" dirty="0">
              <a:solidFill>
                <a:srgbClr val="FFFFFF"/>
              </a:solidFill>
            </a:endParaRPr>
          </a:p>
        </p:txBody>
      </p:sp>
      <p:sp>
        <p:nvSpPr>
          <p:cNvPr id="21" name="テキスト ボックス 20"/>
          <p:cNvSpPr txBox="1"/>
          <p:nvPr/>
        </p:nvSpPr>
        <p:spPr>
          <a:xfrm>
            <a:off x="3688854" y="2870656"/>
            <a:ext cx="441146" cy="246221"/>
          </a:xfrm>
          <a:prstGeom prst="rect">
            <a:avLst/>
          </a:prstGeom>
          <a:solidFill>
            <a:srgbClr val="000000"/>
          </a:solidFill>
        </p:spPr>
        <p:txBody>
          <a:bodyPr wrap="none" rtlCol="0">
            <a:spAutoFit/>
          </a:bodyPr>
          <a:lstStyle/>
          <a:p>
            <a:r>
              <a:rPr kumimoji="1" lang="en-US" altLang="ja-JP" sz="1000" b="1" dirty="0" smtClean="0">
                <a:solidFill>
                  <a:srgbClr val="FFFFFF"/>
                </a:solidFill>
              </a:rPr>
              <a:t>10</a:t>
            </a:r>
            <a:r>
              <a:rPr kumimoji="1" lang="en-US" altLang="ja-JP" sz="1000" b="1" baseline="30000" dirty="0" smtClean="0">
                <a:solidFill>
                  <a:srgbClr val="FFFFFF"/>
                </a:solidFill>
              </a:rPr>
              <a:t>-10</a:t>
            </a:r>
            <a:endParaRPr kumimoji="1" lang="ja-JP" altLang="en-US" sz="1000" b="1" dirty="0">
              <a:solidFill>
                <a:srgbClr val="FFFFFF"/>
              </a:solidFill>
            </a:endParaRPr>
          </a:p>
        </p:txBody>
      </p:sp>
      <p:sp>
        <p:nvSpPr>
          <p:cNvPr id="22" name="テキスト ボックス 21"/>
          <p:cNvSpPr txBox="1"/>
          <p:nvPr/>
        </p:nvSpPr>
        <p:spPr>
          <a:xfrm>
            <a:off x="882154" y="2863789"/>
            <a:ext cx="441146" cy="246221"/>
          </a:xfrm>
          <a:prstGeom prst="rect">
            <a:avLst/>
          </a:prstGeom>
          <a:solidFill>
            <a:srgbClr val="000000"/>
          </a:solidFill>
        </p:spPr>
        <p:txBody>
          <a:bodyPr wrap="none" rtlCol="0">
            <a:spAutoFit/>
          </a:bodyPr>
          <a:lstStyle/>
          <a:p>
            <a:r>
              <a:rPr kumimoji="1" lang="en-US" altLang="ja-JP" sz="1000" b="1" dirty="0" smtClean="0">
                <a:solidFill>
                  <a:srgbClr val="FFFFFF"/>
                </a:solidFill>
              </a:rPr>
              <a:t>10</a:t>
            </a:r>
            <a:r>
              <a:rPr kumimoji="1" lang="en-US" altLang="ja-JP" sz="1000" b="1" baseline="30000" dirty="0" smtClean="0">
                <a:solidFill>
                  <a:srgbClr val="FFFFFF"/>
                </a:solidFill>
              </a:rPr>
              <a:t>-10</a:t>
            </a:r>
            <a:endParaRPr kumimoji="1" lang="ja-JP" altLang="en-US" sz="1000" b="1" dirty="0">
              <a:solidFill>
                <a:srgbClr val="FFFFFF"/>
              </a:solidFill>
            </a:endParaRPr>
          </a:p>
        </p:txBody>
      </p:sp>
      <p:sp>
        <p:nvSpPr>
          <p:cNvPr id="23" name="テキスト ボックス 22"/>
          <p:cNvSpPr txBox="1"/>
          <p:nvPr/>
        </p:nvSpPr>
        <p:spPr>
          <a:xfrm>
            <a:off x="6541385" y="2894310"/>
            <a:ext cx="441146" cy="246221"/>
          </a:xfrm>
          <a:prstGeom prst="rect">
            <a:avLst/>
          </a:prstGeom>
          <a:solidFill>
            <a:srgbClr val="000000"/>
          </a:solidFill>
        </p:spPr>
        <p:txBody>
          <a:bodyPr wrap="none" rtlCol="0">
            <a:spAutoFit/>
          </a:bodyPr>
          <a:lstStyle/>
          <a:p>
            <a:r>
              <a:rPr kumimoji="1" lang="en-US" altLang="ja-JP" sz="1000" b="1" dirty="0" smtClean="0">
                <a:solidFill>
                  <a:srgbClr val="FFFFFF"/>
                </a:solidFill>
              </a:rPr>
              <a:t>10</a:t>
            </a:r>
            <a:r>
              <a:rPr kumimoji="1" lang="en-US" altLang="ja-JP" sz="1000" b="1" baseline="30000" dirty="0" smtClean="0">
                <a:solidFill>
                  <a:srgbClr val="FFFFFF"/>
                </a:solidFill>
              </a:rPr>
              <a:t>-10</a:t>
            </a:r>
            <a:endParaRPr kumimoji="1" lang="ja-JP" altLang="en-US" sz="1000" b="1" dirty="0">
              <a:solidFill>
                <a:srgbClr val="FFFFFF"/>
              </a:solidFill>
            </a:endParaRPr>
          </a:p>
        </p:txBody>
      </p:sp>
      <p:sp>
        <p:nvSpPr>
          <p:cNvPr id="24" name="テキスト ボックス 23"/>
          <p:cNvSpPr txBox="1"/>
          <p:nvPr/>
        </p:nvSpPr>
        <p:spPr>
          <a:xfrm>
            <a:off x="1219201" y="3135124"/>
            <a:ext cx="330199" cy="230832"/>
          </a:xfrm>
          <a:prstGeom prst="rect">
            <a:avLst/>
          </a:prstGeom>
          <a:solidFill>
            <a:schemeClr val="tx1"/>
          </a:solidFill>
        </p:spPr>
        <p:txBody>
          <a:bodyPr wrap="square" rtlCol="0">
            <a:spAutoFit/>
          </a:bodyPr>
          <a:lstStyle/>
          <a:p>
            <a:pPr algn="ctr"/>
            <a:r>
              <a:rPr lang="en-US" altLang="ja-JP" sz="900" b="1" dirty="0" smtClean="0">
                <a:solidFill>
                  <a:srgbClr val="FFFFFF"/>
                </a:solidFill>
              </a:rPr>
              <a:t>0V</a:t>
            </a:r>
            <a:endParaRPr kumimoji="1" lang="ja-JP" altLang="en-US" sz="900" b="1" dirty="0">
              <a:solidFill>
                <a:srgbClr val="FFFFFF"/>
              </a:solidFill>
            </a:endParaRPr>
          </a:p>
        </p:txBody>
      </p:sp>
      <p:sp>
        <p:nvSpPr>
          <p:cNvPr id="25" name="テキスト ボックス 24"/>
          <p:cNvSpPr txBox="1"/>
          <p:nvPr/>
        </p:nvSpPr>
        <p:spPr>
          <a:xfrm>
            <a:off x="2778126" y="3135124"/>
            <a:ext cx="330199" cy="230832"/>
          </a:xfrm>
          <a:prstGeom prst="rect">
            <a:avLst/>
          </a:prstGeom>
          <a:solidFill>
            <a:schemeClr val="tx1"/>
          </a:solidFill>
        </p:spPr>
        <p:txBody>
          <a:bodyPr wrap="square" rtlCol="0">
            <a:spAutoFit/>
          </a:bodyPr>
          <a:lstStyle/>
          <a:p>
            <a:pPr algn="ctr"/>
            <a:r>
              <a:rPr lang="en-US" altLang="ja-JP" sz="900" b="1" dirty="0">
                <a:solidFill>
                  <a:srgbClr val="FFFFFF"/>
                </a:solidFill>
              </a:rPr>
              <a:t>2</a:t>
            </a:r>
            <a:r>
              <a:rPr lang="en-US" altLang="ja-JP" sz="900" b="1" smtClean="0">
                <a:solidFill>
                  <a:srgbClr val="FFFFFF"/>
                </a:solidFill>
              </a:rPr>
              <a:t>V</a:t>
            </a:r>
            <a:endParaRPr kumimoji="1" lang="ja-JP" altLang="en-US" sz="900" b="1" dirty="0">
              <a:solidFill>
                <a:srgbClr val="FFFFFF"/>
              </a:solidFill>
            </a:endParaRPr>
          </a:p>
        </p:txBody>
      </p:sp>
    </p:spTree>
    <p:extLst>
      <p:ext uri="{BB962C8B-B14F-4D97-AF65-F5344CB8AC3E}">
        <p14:creationId xmlns:p14="http://schemas.microsoft.com/office/powerpoint/2010/main" val="1459801008"/>
      </p:ext>
    </p:extLst>
  </p:cSld>
  <p:clrMapOvr>
    <a:masterClrMapping/>
  </p:clrMapOvr>
  <p:timing>
    <p:tnLst>
      <p:par>
        <p:cTn id="1" dur="indefinite" restart="never" nodeType="tmRoot"/>
      </p:par>
    </p:tnLst>
  </p:timing>
</p:sld>
</file>

<file path=ppt/theme/theme1.xml><?xml version="1.0" encoding="utf-8"?>
<a:theme xmlns:a="http://schemas.openxmlformats.org/drawingml/2006/main" name="プレゼンテーション9">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プレゼンテーション9.potx</Template>
  <TotalTime>12759</TotalTime>
  <Words>2102</Words>
  <Application>Microsoft Macintosh PowerPoint</Application>
  <PresentationFormat>画面に合わせる (4:3)</PresentationFormat>
  <Paragraphs>414</Paragraphs>
  <Slides>31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31</vt:i4>
      </vt:variant>
    </vt:vector>
  </HeadingPairs>
  <TitlesOfParts>
    <vt:vector size="37" baseType="lpstr">
      <vt:lpstr>Arial</vt:lpstr>
      <vt:lpstr>Calibri</vt:lpstr>
      <vt:lpstr>ＭＳ Ｐゴシック</vt:lpstr>
      <vt:lpstr>Wingdings</vt:lpstr>
      <vt:lpstr>プレゼンテーション9</vt:lpstr>
      <vt:lpstr>数式</vt:lpstr>
      <vt:lpstr>LDD濃度改良後のSOI-FETの 極低温環境下での異常特性の改善</vt:lpstr>
      <vt:lpstr>報告内容</vt:lpstr>
      <vt:lpstr>ニュートリノ崩壊光探索</vt:lpstr>
      <vt:lpstr>極低温動作可能 : SOI-FET</vt:lpstr>
      <vt:lpstr>極低温用SPICEパラメータ抽出</vt:lpstr>
      <vt:lpstr>極低温での電流電圧特性</vt:lpstr>
      <vt:lpstr>測定したTEG詳細</vt:lpstr>
      <vt:lpstr>PowerPoint プレゼンテーション</vt:lpstr>
      <vt:lpstr>PowerPoint プレゼンテーション</vt:lpstr>
      <vt:lpstr>SPICEパラメータ抽出</vt:lpstr>
      <vt:lpstr>シミュレーションと実測の比較</vt:lpstr>
      <vt:lpstr>LDD不純物濃度変更後のIV測定</vt:lpstr>
      <vt:lpstr>LDD不純物濃度変更後のIV測定</vt:lpstr>
      <vt:lpstr>まとめ</vt:lpstr>
      <vt:lpstr>Backup</vt:lpstr>
      <vt:lpstr>SOI-STJ</vt:lpstr>
      <vt:lpstr>極低温用SPICEパラメータ抽出</vt:lpstr>
      <vt:lpstr>PowerPoint プレゼンテーション</vt:lpstr>
      <vt:lpstr>PowerPoint プレゼンテーション</vt:lpstr>
      <vt:lpstr>PowerPoint プレゼンテーション</vt:lpstr>
      <vt:lpstr>PowerPoint プレゼンテーション</vt:lpstr>
      <vt:lpstr>線形領域</vt:lpstr>
      <vt:lpstr>PowerPoint プレゼンテーション</vt:lpstr>
      <vt:lpstr>PowerPoint プレゼンテーション</vt:lpstr>
      <vt:lpstr>飽和領域</vt:lpstr>
      <vt:lpstr>PowerPoint プレゼンテーション</vt:lpstr>
      <vt:lpstr>PowerPoint プレゼンテーション</vt:lpstr>
      <vt:lpstr>移動度についての検証</vt:lpstr>
      <vt:lpstr>移動度についての検証</vt:lpstr>
      <vt:lpstr>移動度比(3K/常温)　結果</vt:lpstr>
      <vt:lpstr>PowerPoint プレゼンテーション</vt:lpstr>
    </vt:vector>
  </TitlesOfParts>
  <Company/>
  <LinksUpToDate>false</LinksUpToDate>
  <SharedDoc>false</SharedDoc>
  <HyperlinksChanged>false</HyperlinksChanged>
  <AppVersion>15.0023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八木 俊輔</dc:creator>
  <cp:lastModifiedBy>八木俊輔</cp:lastModifiedBy>
  <cp:revision>110</cp:revision>
  <dcterms:created xsi:type="dcterms:W3CDTF">2016-02-01T05:32:31Z</dcterms:created>
  <dcterms:modified xsi:type="dcterms:W3CDTF">2016-06-29T00:23:11Z</dcterms:modified>
</cp:coreProperties>
</file>